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3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6BD1D8-2F51-4176-82E7-BB9A691EE1D1}" type="datetimeFigureOut">
              <a:rPr lang="en-GB" smtClean="0"/>
              <a:t>11/03/2015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DC46CF-8BA9-44CB-A38C-A92F3F793435}"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68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6BD1D8-2F51-4176-82E7-BB9A691EE1D1}" type="datetimeFigureOut">
              <a:rPr lang="en-GB" smtClean="0"/>
              <a:t>11/03/2015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DC46CF-8BA9-44CB-A38C-A92F3F793435}" type="slidenum">
              <a:rPr lang="en-GB" smtClean="0"/>
              <a:t>‹#›</a:t>
            </a:fld>
            <a:endParaRPr lang="en-GB"/>
          </a:p>
        </p:txBody>
      </p:sp>
    </p:spTree>
    <p:extLst>
      <p:ext uri="{BB962C8B-B14F-4D97-AF65-F5344CB8AC3E}">
        <p14:creationId xmlns:p14="http://schemas.microsoft.com/office/powerpoint/2010/main" val="185606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6BD1D8-2F51-4176-82E7-BB9A691EE1D1}" type="datetimeFigureOut">
              <a:rPr lang="en-GB" smtClean="0"/>
              <a:t>11/03/2015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DC46CF-8BA9-44CB-A38C-A92F3F793435}" type="slidenum">
              <a:rPr lang="en-GB" smtClean="0"/>
              <a:t>‹#›</a:t>
            </a:fld>
            <a:endParaRPr lang="en-GB"/>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2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6BD1D8-2F51-4176-82E7-BB9A691EE1D1}" type="datetimeFigureOut">
              <a:rPr lang="en-GB" smtClean="0"/>
              <a:t>11/03/2015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DC46CF-8BA9-44CB-A38C-A92F3F793435}" type="slidenum">
              <a:rPr lang="en-GB" smtClean="0"/>
              <a:t>‹#›</a:t>
            </a:fld>
            <a:endParaRPr lang="en-GB"/>
          </a:p>
        </p:txBody>
      </p:sp>
    </p:spTree>
    <p:extLst>
      <p:ext uri="{BB962C8B-B14F-4D97-AF65-F5344CB8AC3E}">
        <p14:creationId xmlns:p14="http://schemas.microsoft.com/office/powerpoint/2010/main" val="42176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BD1D8-2F51-4176-82E7-BB9A691EE1D1}" type="datetimeFigureOut">
              <a:rPr lang="en-GB" smtClean="0"/>
              <a:t>11/03/2015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DC46CF-8BA9-44CB-A38C-A92F3F793435}"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0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6BD1D8-2F51-4176-82E7-BB9A691EE1D1}" type="datetimeFigureOut">
              <a:rPr lang="en-GB" smtClean="0"/>
              <a:t>11/03/2015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DC46CF-8BA9-44CB-A38C-A92F3F793435}" type="slidenum">
              <a:rPr lang="en-GB" smtClean="0"/>
              <a:t>‹#›</a:t>
            </a:fld>
            <a:endParaRPr lang="en-GB"/>
          </a:p>
        </p:txBody>
      </p:sp>
    </p:spTree>
    <p:extLst>
      <p:ext uri="{BB962C8B-B14F-4D97-AF65-F5344CB8AC3E}">
        <p14:creationId xmlns:p14="http://schemas.microsoft.com/office/powerpoint/2010/main" val="149858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6BD1D8-2F51-4176-82E7-BB9A691EE1D1}" type="datetimeFigureOut">
              <a:rPr lang="en-GB" smtClean="0"/>
              <a:t>11/03/2015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DC46CF-8BA9-44CB-A38C-A92F3F793435}" type="slidenum">
              <a:rPr lang="en-GB" smtClean="0"/>
              <a:t>‹#›</a:t>
            </a:fld>
            <a:endParaRPr lang="en-GB"/>
          </a:p>
        </p:txBody>
      </p:sp>
    </p:spTree>
    <p:extLst>
      <p:ext uri="{BB962C8B-B14F-4D97-AF65-F5344CB8AC3E}">
        <p14:creationId xmlns:p14="http://schemas.microsoft.com/office/powerpoint/2010/main" val="77761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6BD1D8-2F51-4176-82E7-BB9A691EE1D1}" type="datetimeFigureOut">
              <a:rPr lang="en-GB" smtClean="0"/>
              <a:t>11/03/2015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DC46CF-8BA9-44CB-A38C-A92F3F793435}" type="slidenum">
              <a:rPr lang="en-GB" smtClean="0"/>
              <a:t>‹#›</a:t>
            </a:fld>
            <a:endParaRPr lang="en-GB"/>
          </a:p>
        </p:txBody>
      </p:sp>
    </p:spTree>
    <p:extLst>
      <p:ext uri="{BB962C8B-B14F-4D97-AF65-F5344CB8AC3E}">
        <p14:creationId xmlns:p14="http://schemas.microsoft.com/office/powerpoint/2010/main" val="95269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BD1D8-2F51-4176-82E7-BB9A691EE1D1}" type="datetimeFigureOut">
              <a:rPr lang="en-GB" smtClean="0"/>
              <a:t>11/03/2015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DC46CF-8BA9-44CB-A38C-A92F3F793435}" type="slidenum">
              <a:rPr lang="en-GB" smtClean="0"/>
              <a:t>‹#›</a:t>
            </a:fld>
            <a:endParaRPr lang="en-GB"/>
          </a:p>
        </p:txBody>
      </p:sp>
    </p:spTree>
    <p:extLst>
      <p:ext uri="{BB962C8B-B14F-4D97-AF65-F5344CB8AC3E}">
        <p14:creationId xmlns:p14="http://schemas.microsoft.com/office/powerpoint/2010/main" val="149495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BD1D8-2F51-4176-82E7-BB9A691EE1D1}" type="datetimeFigureOut">
              <a:rPr lang="en-GB" smtClean="0"/>
              <a:t>11/03/2015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DC46CF-8BA9-44CB-A38C-A92F3F793435}" type="slidenum">
              <a:rPr lang="en-GB" smtClean="0"/>
              <a:t>‹#›</a:t>
            </a:fld>
            <a:endParaRPr lang="en-GB"/>
          </a:p>
        </p:txBody>
      </p:sp>
    </p:spTree>
    <p:extLst>
      <p:ext uri="{BB962C8B-B14F-4D97-AF65-F5344CB8AC3E}">
        <p14:creationId xmlns:p14="http://schemas.microsoft.com/office/powerpoint/2010/main" val="146928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BD1D8-2F51-4176-82E7-BB9A691EE1D1}" type="datetimeFigureOut">
              <a:rPr lang="en-GB" smtClean="0"/>
              <a:t>11/03/2015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DC46CF-8BA9-44CB-A38C-A92F3F793435}"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83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D6BD1D8-2F51-4176-82E7-BB9A691EE1D1}" type="datetimeFigureOut">
              <a:rPr lang="en-GB" smtClean="0"/>
              <a:t>11/03/2015</a:t>
            </a:fld>
            <a:endParaRPr lang="en-GB"/>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DC46CF-8BA9-44CB-A38C-A92F3F793435}" type="slidenum">
              <a:rPr lang="en-GB" smtClean="0"/>
              <a:t>‹#›</a:t>
            </a:fld>
            <a:endParaRPr lang="en-GB"/>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9446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mailto:liva.brice@lu.lv"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err="1" smtClean="0"/>
              <a:t>The</a:t>
            </a:r>
            <a:r>
              <a:rPr lang="lv-LV" dirty="0" smtClean="0"/>
              <a:t> </a:t>
            </a:r>
            <a:r>
              <a:rPr lang="lv-LV" dirty="0" err="1" smtClean="0"/>
              <a:t>final</a:t>
            </a:r>
            <a:r>
              <a:rPr lang="lv-LV" dirty="0" smtClean="0"/>
              <a:t> </a:t>
            </a:r>
            <a:r>
              <a:rPr lang="lv-LV" dirty="0" err="1" smtClean="0"/>
              <a:t>assignement</a:t>
            </a:r>
            <a:r>
              <a:rPr lang="lv-LV" dirty="0" smtClean="0"/>
              <a:t/>
            </a:r>
            <a:br>
              <a:rPr lang="lv-LV" dirty="0" smtClean="0"/>
            </a:br>
            <a:r>
              <a:rPr lang="lv-LV" dirty="0" smtClean="0"/>
              <a:t>DIGITAL ARTEFACT</a:t>
            </a:r>
            <a:endParaRPr lang="en-GB" dirty="0"/>
          </a:p>
        </p:txBody>
      </p:sp>
      <p:sp>
        <p:nvSpPr>
          <p:cNvPr id="3" name="Subtitle 2"/>
          <p:cNvSpPr>
            <a:spLocks noGrp="1"/>
          </p:cNvSpPr>
          <p:nvPr>
            <p:ph type="subTitle" idx="1"/>
          </p:nvPr>
        </p:nvSpPr>
        <p:spPr/>
        <p:txBody>
          <a:bodyPr/>
          <a:lstStyle/>
          <a:p>
            <a:r>
              <a:rPr lang="lv-LV" dirty="0" err="1" smtClean="0"/>
              <a:t>Handed</a:t>
            </a:r>
            <a:r>
              <a:rPr lang="lv-LV" dirty="0" smtClean="0"/>
              <a:t> </a:t>
            </a:r>
            <a:r>
              <a:rPr lang="lv-LV" dirty="0" err="1" smtClean="0"/>
              <a:t>in</a:t>
            </a:r>
            <a:r>
              <a:rPr lang="lv-LV" dirty="0" smtClean="0"/>
              <a:t> </a:t>
            </a:r>
            <a:r>
              <a:rPr lang="en-GB" dirty="0"/>
              <a:t>22.05</a:t>
            </a:r>
            <a:r>
              <a:rPr lang="en-GB" dirty="0" smtClean="0"/>
              <a:t>.</a:t>
            </a:r>
            <a:r>
              <a:rPr lang="lv-LV" dirty="0" smtClean="0"/>
              <a:t> </a:t>
            </a:r>
            <a:r>
              <a:rPr lang="lv-LV" dirty="0" err="1" smtClean="0"/>
              <a:t>till</a:t>
            </a:r>
            <a:r>
              <a:rPr lang="lv-LV" dirty="0" smtClean="0"/>
              <a:t> 23.55</a:t>
            </a:r>
          </a:p>
          <a:p>
            <a:r>
              <a:rPr lang="lv-LV" dirty="0" err="1" smtClean="0"/>
              <a:t>Sent</a:t>
            </a:r>
            <a:r>
              <a:rPr lang="lv-LV" dirty="0" smtClean="0"/>
              <a:t> to e-</a:t>
            </a:r>
            <a:r>
              <a:rPr lang="lv-LV" dirty="0" err="1" smtClean="0"/>
              <a:t>mail</a:t>
            </a:r>
            <a:r>
              <a:rPr lang="lv-LV" dirty="0" smtClean="0"/>
              <a:t>: liva.brice@lu.lv</a:t>
            </a:r>
            <a:endParaRPr lang="en-GB" dirty="0"/>
          </a:p>
        </p:txBody>
      </p:sp>
    </p:spTree>
    <p:extLst>
      <p:ext uri="{BB962C8B-B14F-4D97-AF65-F5344CB8AC3E}">
        <p14:creationId xmlns:p14="http://schemas.microsoft.com/office/powerpoint/2010/main" val="2260913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152400"/>
            <a:ext cx="8305800" cy="838200"/>
          </a:xfrm>
        </p:spPr>
        <p:txBody>
          <a:bodyPr/>
          <a:lstStyle/>
          <a:p>
            <a:pPr algn="l"/>
            <a:r>
              <a:rPr lang="en-GB" sz="2000" dirty="0" smtClean="0"/>
              <a:t>[</a:t>
            </a:r>
            <a:r>
              <a:rPr lang="en-GB" sz="2000" dirty="0"/>
              <a:t>Your name]</a:t>
            </a:r>
            <a:br>
              <a:rPr lang="en-GB" sz="2000" dirty="0"/>
            </a:br>
            <a:r>
              <a:rPr lang="en-GB" sz="2000" dirty="0"/>
              <a:t>[Title of your term paper]</a:t>
            </a:r>
            <a:endParaRPr lang="nb-NO" sz="2000" dirty="0" smtClean="0"/>
          </a:p>
        </p:txBody>
      </p:sp>
      <p:sp>
        <p:nvSpPr>
          <p:cNvPr id="13315" name="Rectangle 3"/>
          <p:cNvSpPr>
            <a:spLocks noGrp="1" noChangeArrowheads="1"/>
          </p:cNvSpPr>
          <p:nvPr>
            <p:ph idx="4294967295"/>
          </p:nvPr>
        </p:nvSpPr>
        <p:spPr>
          <a:xfrm>
            <a:off x="0" y="1146175"/>
            <a:ext cx="8686800" cy="5715000"/>
          </a:xfrm>
        </p:spPr>
        <p:txBody>
          <a:bodyPr>
            <a:normAutofit fontScale="92500" lnSpcReduction="20000"/>
          </a:bodyPr>
          <a:lstStyle/>
          <a:p>
            <a:pPr marL="0" indent="0" eaLnBrk="1" hangingPunct="1">
              <a:lnSpc>
                <a:spcPct val="90000"/>
              </a:lnSpc>
              <a:defRPr/>
            </a:pPr>
            <a:r>
              <a:rPr lang="en-GB" sz="1600" b="1" dirty="0" smtClean="0"/>
              <a:t>I:  Introduction:</a:t>
            </a:r>
            <a:r>
              <a:rPr lang="en-GB" sz="1600" dirty="0" smtClean="0"/>
              <a:t> </a:t>
            </a:r>
            <a:r>
              <a:rPr lang="en-GB" sz="1600" dirty="0"/>
              <a:t>[Presentation of the field (The subject</a:t>
            </a:r>
            <a:r>
              <a:rPr lang="en-GB" sz="1600" dirty="0" smtClean="0"/>
              <a:t>)]</a:t>
            </a:r>
            <a:endParaRPr lang="lv-LV" sz="1600" dirty="0" smtClean="0"/>
          </a:p>
          <a:p>
            <a:pPr marL="0" indent="0" eaLnBrk="1" hangingPunct="1">
              <a:lnSpc>
                <a:spcPct val="90000"/>
              </a:lnSpc>
              <a:buNone/>
              <a:defRPr/>
            </a:pPr>
            <a:endParaRPr lang="lv-LV" sz="1600" dirty="0" smtClean="0"/>
          </a:p>
          <a:p>
            <a:pPr marL="0" indent="0" eaLnBrk="1" hangingPunct="1">
              <a:lnSpc>
                <a:spcPct val="90000"/>
              </a:lnSpc>
              <a:defRPr/>
            </a:pPr>
            <a:r>
              <a:rPr lang="en-GB" sz="1600" b="1" dirty="0" smtClean="0"/>
              <a:t>R.Q</a:t>
            </a:r>
            <a:r>
              <a:rPr lang="en-GB" sz="1600" b="1" dirty="0" smtClean="0"/>
              <a:t>.:</a:t>
            </a:r>
            <a:r>
              <a:rPr lang="en-GB" sz="1600" dirty="0" smtClean="0"/>
              <a:t> </a:t>
            </a:r>
            <a:r>
              <a:rPr lang="en-GB" sz="1600" dirty="0"/>
              <a:t>[Research Question (What are you trying to find out?)] </a:t>
            </a:r>
            <a:r>
              <a:rPr lang="en-GB" sz="1600" i="1" dirty="0" smtClean="0"/>
              <a:t> </a:t>
            </a:r>
            <a:endParaRPr lang="lv-LV" sz="1600" i="1" dirty="0" smtClean="0"/>
          </a:p>
          <a:p>
            <a:pPr marL="0" indent="0" eaLnBrk="1" hangingPunct="1">
              <a:lnSpc>
                <a:spcPct val="90000"/>
              </a:lnSpc>
              <a:buNone/>
              <a:defRPr/>
            </a:pPr>
            <a:endParaRPr lang="en-GB" sz="1600" i="1" dirty="0" smtClean="0"/>
          </a:p>
          <a:p>
            <a:pPr marL="0" indent="0" eaLnBrk="1" hangingPunct="1">
              <a:lnSpc>
                <a:spcPct val="90000"/>
              </a:lnSpc>
              <a:defRPr/>
            </a:pPr>
            <a:r>
              <a:rPr lang="en-GB" sz="1600" b="1" dirty="0" smtClean="0"/>
              <a:t>Theory: </a:t>
            </a:r>
            <a:r>
              <a:rPr lang="en-GB" sz="1600" dirty="0"/>
              <a:t>[Theories /perspectives/key concepts</a:t>
            </a:r>
            <a:r>
              <a:rPr lang="en-GB" sz="1600" dirty="0" smtClean="0"/>
              <a:t>]</a:t>
            </a:r>
            <a:endParaRPr lang="lv-LV" sz="1600" dirty="0" smtClean="0"/>
          </a:p>
          <a:p>
            <a:pPr marL="0" indent="0" eaLnBrk="1" hangingPunct="1">
              <a:lnSpc>
                <a:spcPct val="90000"/>
              </a:lnSpc>
              <a:buNone/>
              <a:defRPr/>
            </a:pPr>
            <a:endParaRPr lang="en-GB" sz="1600" i="1" dirty="0" smtClean="0"/>
          </a:p>
          <a:p>
            <a:pPr marL="0" indent="0" eaLnBrk="1" hangingPunct="1">
              <a:lnSpc>
                <a:spcPct val="90000"/>
              </a:lnSpc>
              <a:defRPr/>
            </a:pPr>
            <a:r>
              <a:rPr lang="en-GB" sz="1600" b="1" dirty="0" smtClean="0"/>
              <a:t>Material: </a:t>
            </a:r>
            <a:r>
              <a:rPr lang="en-GB" sz="1600" dirty="0"/>
              <a:t>[Empirical material/ method (What – how)] </a:t>
            </a:r>
            <a:endParaRPr lang="lv-LV" sz="1600" i="1" dirty="0" smtClean="0"/>
          </a:p>
          <a:p>
            <a:pPr marL="0" indent="0" eaLnBrk="1" hangingPunct="1">
              <a:lnSpc>
                <a:spcPct val="90000"/>
              </a:lnSpc>
              <a:defRPr/>
            </a:pPr>
            <a:endParaRPr lang="lv-LV" sz="1600" b="1" i="1" dirty="0"/>
          </a:p>
          <a:p>
            <a:pPr marL="0" indent="0" eaLnBrk="1" hangingPunct="1">
              <a:lnSpc>
                <a:spcPct val="90000"/>
              </a:lnSpc>
              <a:defRPr/>
            </a:pPr>
            <a:r>
              <a:rPr lang="en-GB" sz="1600" b="1" dirty="0" smtClean="0"/>
              <a:t>II</a:t>
            </a:r>
            <a:r>
              <a:rPr lang="en-GB" sz="1600" b="1" dirty="0" smtClean="0"/>
              <a:t>:</a:t>
            </a:r>
            <a:r>
              <a:rPr lang="en-GB" sz="1600" dirty="0" smtClean="0"/>
              <a:t> </a:t>
            </a:r>
            <a:r>
              <a:rPr lang="en-GB" sz="1600" b="1" dirty="0" smtClean="0"/>
              <a:t>Analysis: </a:t>
            </a:r>
            <a:r>
              <a:rPr lang="en-GB" sz="1600" dirty="0"/>
              <a:t>[Description/Analysis of the material</a:t>
            </a:r>
            <a:r>
              <a:rPr lang="en-GB" sz="1600" dirty="0" smtClean="0"/>
              <a:t>]</a:t>
            </a:r>
            <a:endParaRPr lang="lv-LV" sz="1600" dirty="0" smtClean="0"/>
          </a:p>
          <a:p>
            <a:pPr marL="0" indent="0" eaLnBrk="1" hangingPunct="1">
              <a:lnSpc>
                <a:spcPct val="90000"/>
              </a:lnSpc>
              <a:buNone/>
              <a:defRPr/>
            </a:pPr>
            <a:endParaRPr lang="en-GB" sz="1600" dirty="0" smtClean="0"/>
          </a:p>
          <a:p>
            <a:pPr marL="0" indent="0" eaLnBrk="1" hangingPunct="1">
              <a:lnSpc>
                <a:spcPct val="90000"/>
              </a:lnSpc>
              <a:defRPr/>
            </a:pPr>
            <a:r>
              <a:rPr lang="en-GB" sz="1600" b="1" dirty="0" smtClean="0"/>
              <a:t>III: </a:t>
            </a:r>
            <a:r>
              <a:rPr lang="en-GB" sz="1600" b="1" dirty="0" smtClean="0"/>
              <a:t>Discussion</a:t>
            </a:r>
            <a:r>
              <a:rPr lang="en-GB" sz="1600" dirty="0"/>
              <a:t> [What did you find? Don’t forget the theory</a:t>
            </a:r>
            <a:r>
              <a:rPr lang="en-GB" sz="1600" dirty="0" smtClean="0"/>
              <a:t>]</a:t>
            </a:r>
            <a:endParaRPr lang="lv-LV" sz="1600" dirty="0" smtClean="0"/>
          </a:p>
          <a:p>
            <a:pPr marL="0" indent="0" eaLnBrk="1" hangingPunct="1">
              <a:lnSpc>
                <a:spcPct val="90000"/>
              </a:lnSpc>
              <a:buNone/>
              <a:defRPr/>
            </a:pPr>
            <a:endParaRPr lang="en-GB" sz="1600" dirty="0" smtClean="0"/>
          </a:p>
          <a:p>
            <a:pPr marL="0" indent="0" eaLnBrk="1" hangingPunct="1">
              <a:lnSpc>
                <a:spcPct val="90000"/>
              </a:lnSpc>
              <a:defRPr/>
            </a:pPr>
            <a:r>
              <a:rPr lang="en-GB" sz="1600" b="1" dirty="0" smtClean="0"/>
              <a:t>IV: </a:t>
            </a:r>
            <a:r>
              <a:rPr lang="en-GB" sz="1600" b="1" dirty="0" smtClean="0"/>
              <a:t>Conclusion</a:t>
            </a:r>
            <a:endParaRPr lang="lv-LV" sz="1600" b="1" dirty="0" smtClean="0"/>
          </a:p>
          <a:p>
            <a:pPr marL="0" indent="0" eaLnBrk="1" hangingPunct="1">
              <a:lnSpc>
                <a:spcPct val="90000"/>
              </a:lnSpc>
              <a:buNone/>
              <a:defRPr/>
            </a:pPr>
            <a:endParaRPr lang="en-GB" sz="1600" dirty="0" smtClean="0"/>
          </a:p>
          <a:p>
            <a:pPr marL="0" indent="0" eaLnBrk="1" hangingPunct="1">
              <a:lnSpc>
                <a:spcPct val="90000"/>
              </a:lnSpc>
              <a:defRPr/>
            </a:pPr>
            <a:r>
              <a:rPr lang="en-GB" sz="1600" b="1" dirty="0" smtClean="0"/>
              <a:t>V: </a:t>
            </a:r>
            <a:r>
              <a:rPr lang="en-GB" sz="1600" b="1" dirty="0" smtClean="0"/>
              <a:t>References</a:t>
            </a:r>
            <a:r>
              <a:rPr lang="lv-LV" sz="1600" b="1" dirty="0" smtClean="0"/>
              <a:t> </a:t>
            </a:r>
            <a:r>
              <a:rPr lang="en-GB" sz="1600" dirty="0"/>
              <a:t>[key names/titles, not full references here</a:t>
            </a:r>
            <a:r>
              <a:rPr lang="en-GB" sz="1600" dirty="0" smtClean="0"/>
              <a:t>]</a:t>
            </a:r>
            <a:endParaRPr lang="lv-LV" sz="1600" dirty="0" smtClean="0"/>
          </a:p>
          <a:p>
            <a:pPr marL="0" indent="0" eaLnBrk="1" hangingPunct="1">
              <a:lnSpc>
                <a:spcPct val="90000"/>
              </a:lnSpc>
              <a:buNone/>
              <a:defRPr/>
            </a:pPr>
            <a:endParaRPr lang="lv-LV" sz="1600" b="1" dirty="0" smtClean="0"/>
          </a:p>
          <a:p>
            <a:pPr marL="0" indent="0" eaLnBrk="1" hangingPunct="1">
              <a:lnSpc>
                <a:spcPct val="90000"/>
              </a:lnSpc>
              <a:defRPr/>
            </a:pPr>
            <a:r>
              <a:rPr lang="lv-LV" sz="1600" b="1" dirty="0" smtClean="0"/>
              <a:t>VI: </a:t>
            </a:r>
            <a:r>
              <a:rPr lang="lv-LV" sz="1600" b="1" dirty="0" err="1" smtClean="0"/>
              <a:t>Format</a:t>
            </a:r>
            <a:endParaRPr lang="en-GB" sz="1600" b="1" dirty="0" smtClean="0"/>
          </a:p>
        </p:txBody>
      </p:sp>
    </p:spTree>
    <p:extLst>
      <p:ext uri="{BB962C8B-B14F-4D97-AF65-F5344CB8AC3E}">
        <p14:creationId xmlns:p14="http://schemas.microsoft.com/office/powerpoint/2010/main" val="2654351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Why do you want me to make a digital artefact</a:t>
            </a:r>
            <a:r>
              <a:rPr lang="en-GB" dirty="0" smtClean="0"/>
              <a:t>?</a:t>
            </a:r>
            <a:endParaRPr lang="en-GB" dirty="0"/>
          </a:p>
        </p:txBody>
      </p:sp>
      <p:sp>
        <p:nvSpPr>
          <p:cNvPr id="3" name="Content Placeholder 2"/>
          <p:cNvSpPr>
            <a:spLocks noGrp="1"/>
          </p:cNvSpPr>
          <p:nvPr>
            <p:ph idx="1"/>
          </p:nvPr>
        </p:nvSpPr>
        <p:spPr/>
        <p:txBody>
          <a:bodyPr>
            <a:normAutofit/>
          </a:bodyPr>
          <a:lstStyle/>
          <a:p>
            <a:r>
              <a:rPr lang="en-GB" dirty="0" smtClean="0"/>
              <a:t>Text </a:t>
            </a:r>
            <a:r>
              <a:rPr lang="en-GB" dirty="0"/>
              <a:t>is the dominant mode of expressing academic knowledge, but digital environments are multimodal by nature - they contain a mixture of text, images, sound, hyperlinks and so on. </a:t>
            </a:r>
            <a:endParaRPr lang="lv-LV" dirty="0" smtClean="0"/>
          </a:p>
          <a:p>
            <a:r>
              <a:rPr lang="en-GB" dirty="0" smtClean="0"/>
              <a:t>To </a:t>
            </a:r>
            <a:r>
              <a:rPr lang="en-GB" dirty="0"/>
              <a:t>express ourselves well on the web, we need to be able to communicate in ways that are "born digital" - that work with, not against, the possibilities of the medium. This can be challenging when what we want to communicate is complex, especially for those who are used to more traditional forms of academic writing. </a:t>
            </a:r>
            <a:endParaRPr lang="lv-LV" dirty="0" smtClean="0"/>
          </a:p>
          <a:p>
            <a:r>
              <a:rPr lang="en-GB" dirty="0" smtClean="0"/>
              <a:t>Nevertheless</a:t>
            </a:r>
            <a:r>
              <a:rPr lang="en-GB" dirty="0"/>
              <a:t>, there are fantastic possibilities in digital environments for rethinking what it means to make an academic argument, to express understanding of complex concepts, and to interpret and evaluate digital work. </a:t>
            </a:r>
          </a:p>
        </p:txBody>
      </p:sp>
    </p:spTree>
    <p:extLst>
      <p:ext uri="{BB962C8B-B14F-4D97-AF65-F5344CB8AC3E}">
        <p14:creationId xmlns:p14="http://schemas.microsoft.com/office/powerpoint/2010/main" val="373043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a:t>
            </a:r>
            <a:r>
              <a:rPr lang="lv-LV" dirty="0"/>
              <a:t>h</a:t>
            </a:r>
            <a:r>
              <a:rPr lang="en-GB" dirty="0"/>
              <a:t>at do you mean by digital artefact</a:t>
            </a:r>
            <a:r>
              <a:rPr lang="en-GB" dirty="0" smtClean="0"/>
              <a:t>?</a:t>
            </a:r>
            <a:endParaRPr lang="en-GB" dirty="0"/>
          </a:p>
        </p:txBody>
      </p:sp>
      <p:sp>
        <p:nvSpPr>
          <p:cNvPr id="3" name="Content Placeholder 2"/>
          <p:cNvSpPr>
            <a:spLocks noGrp="1"/>
          </p:cNvSpPr>
          <p:nvPr>
            <p:ph idx="1"/>
          </p:nvPr>
        </p:nvSpPr>
        <p:spPr/>
        <p:txBody>
          <a:bodyPr>
            <a:normAutofit fontScale="92500" lnSpcReduction="10000"/>
          </a:bodyPr>
          <a:lstStyle/>
          <a:p>
            <a:r>
              <a:rPr lang="lv-LV" dirty="0" smtClean="0"/>
              <a:t>I </a:t>
            </a:r>
            <a:r>
              <a:rPr lang="en-GB" dirty="0" smtClean="0"/>
              <a:t>mean </a:t>
            </a:r>
            <a:r>
              <a:rPr lang="en-GB" dirty="0"/>
              <a:t>something that is designed to be experienced digitally, on the web. It will have the following characteristics:</a:t>
            </a:r>
          </a:p>
          <a:p>
            <a:pPr lvl="1"/>
            <a:r>
              <a:rPr lang="en-GB" dirty="0" smtClean="0"/>
              <a:t>it </a:t>
            </a:r>
            <a:r>
              <a:rPr lang="en-GB" dirty="0"/>
              <a:t>will contain a mixture of two or more of: text, image, sound, video, links. </a:t>
            </a:r>
          </a:p>
          <a:p>
            <a:pPr lvl="1"/>
            <a:r>
              <a:rPr lang="en-GB" dirty="0"/>
              <a:t>it will be easy to access and view online. </a:t>
            </a:r>
          </a:p>
          <a:p>
            <a:pPr lvl="1"/>
            <a:r>
              <a:rPr lang="en-GB" dirty="0"/>
              <a:t>it will be stable enough to be assessed for at least two </a:t>
            </a:r>
            <a:r>
              <a:rPr lang="en-GB" dirty="0" smtClean="0"/>
              <a:t>weeks.</a:t>
            </a:r>
            <a:endParaRPr lang="lv-LV" dirty="0" smtClean="0"/>
          </a:p>
          <a:p>
            <a:pPr marL="0" indent="0">
              <a:buNone/>
            </a:pPr>
            <a:endParaRPr lang="lv-LV" dirty="0" smtClean="0"/>
          </a:p>
          <a:p>
            <a:r>
              <a:rPr lang="lv-LV" dirty="0" err="1" smtClean="0"/>
              <a:t>Your</a:t>
            </a:r>
            <a:r>
              <a:rPr lang="lv-LV" dirty="0" smtClean="0"/>
              <a:t> </a:t>
            </a:r>
            <a:r>
              <a:rPr lang="lv-LV" dirty="0" err="1" smtClean="0"/>
              <a:t>work</a:t>
            </a:r>
            <a:r>
              <a:rPr lang="lv-LV" dirty="0" smtClean="0"/>
              <a:t> </a:t>
            </a:r>
            <a:r>
              <a:rPr lang="lv-LV" dirty="0" err="1" smtClean="0"/>
              <a:t>must</a:t>
            </a:r>
            <a:r>
              <a:rPr lang="lv-LV" dirty="0" smtClean="0"/>
              <a:t> </a:t>
            </a:r>
            <a:r>
              <a:rPr lang="lv-LV" dirty="0" err="1" smtClean="0"/>
              <a:t>consist</a:t>
            </a:r>
            <a:r>
              <a:rPr lang="lv-LV" dirty="0" smtClean="0"/>
              <a:t> </a:t>
            </a:r>
            <a:r>
              <a:rPr lang="lv-LV" dirty="0" err="1" smtClean="0"/>
              <a:t>of</a:t>
            </a:r>
            <a:r>
              <a:rPr lang="lv-LV" dirty="0" smtClean="0"/>
              <a:t> to </a:t>
            </a:r>
            <a:r>
              <a:rPr lang="lv-LV" dirty="0" err="1" smtClean="0"/>
              <a:t>parts</a:t>
            </a:r>
            <a:r>
              <a:rPr lang="lv-LV" dirty="0" smtClean="0"/>
              <a:t>:</a:t>
            </a:r>
            <a:r>
              <a:rPr lang="lv-LV" dirty="0"/>
              <a:t/>
            </a:r>
            <a:br>
              <a:rPr lang="lv-LV" dirty="0"/>
            </a:br>
            <a:r>
              <a:rPr lang="lv-LV" dirty="0"/>
              <a:t>1) </a:t>
            </a:r>
            <a:r>
              <a:rPr lang="en-GB" dirty="0" smtClean="0"/>
              <a:t>The </a:t>
            </a:r>
            <a:r>
              <a:rPr lang="en-GB" dirty="0"/>
              <a:t>selected object / phenomenon / project theoretical </a:t>
            </a:r>
            <a:r>
              <a:rPr lang="en-GB" dirty="0" smtClean="0"/>
              <a:t>approach</a:t>
            </a:r>
            <a:r>
              <a:rPr lang="lv-LV" dirty="0"/>
              <a:t/>
            </a:r>
            <a:br>
              <a:rPr lang="lv-LV" dirty="0"/>
            </a:br>
            <a:r>
              <a:rPr lang="lv-LV" dirty="0"/>
              <a:t>2) </a:t>
            </a:r>
            <a:r>
              <a:rPr lang="lv-LV" dirty="0" err="1" smtClean="0"/>
              <a:t>Your</a:t>
            </a:r>
            <a:r>
              <a:rPr lang="lv-LV" dirty="0" smtClean="0"/>
              <a:t> </a:t>
            </a:r>
            <a:r>
              <a:rPr lang="lv-LV" dirty="0" err="1" smtClean="0"/>
              <a:t>research</a:t>
            </a:r>
            <a:r>
              <a:rPr lang="lv-LV" dirty="0" smtClean="0"/>
              <a:t> </a:t>
            </a:r>
            <a:r>
              <a:rPr lang="lv-LV" dirty="0" err="1" smtClean="0"/>
              <a:t>about</a:t>
            </a:r>
            <a:r>
              <a:rPr lang="lv-LV" dirty="0" smtClean="0"/>
              <a:t> </a:t>
            </a:r>
            <a:r>
              <a:rPr lang="lv-LV" dirty="0" err="1" smtClean="0"/>
              <a:t>the</a:t>
            </a:r>
            <a:r>
              <a:rPr lang="lv-LV" dirty="0" smtClean="0"/>
              <a:t> </a:t>
            </a:r>
            <a:r>
              <a:rPr lang="lv-LV" dirty="0" err="1" smtClean="0"/>
              <a:t>phenomena</a:t>
            </a:r>
            <a:endParaRPr lang="lv-LV" dirty="0" smtClean="0"/>
          </a:p>
          <a:p>
            <a:pPr marL="457200" lvl="1" indent="0">
              <a:buNone/>
            </a:pPr>
            <a:r>
              <a:rPr lang="en-GB" dirty="0" smtClean="0"/>
              <a:t> </a:t>
            </a:r>
            <a:endParaRPr lang="en-GB" dirty="0"/>
          </a:p>
          <a:p>
            <a:r>
              <a:rPr lang="en-GB" dirty="0"/>
              <a:t>Try to have fun with this and use it as a chance to think broadly and creatively: anything goes in terms of the form of this essay. As long as you keep the assessment criteria in mind you can be as experimental as you wish. </a:t>
            </a:r>
          </a:p>
          <a:p>
            <a:endParaRPr lang="en-GB" dirty="0"/>
          </a:p>
        </p:txBody>
      </p:sp>
    </p:spTree>
    <p:extLst>
      <p:ext uri="{BB962C8B-B14F-4D97-AF65-F5344CB8AC3E}">
        <p14:creationId xmlns:p14="http://schemas.microsoft.com/office/powerpoint/2010/main" val="141597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What online tools are available for making my digital artefact</a:t>
            </a:r>
            <a:r>
              <a:rPr lang="en-GB" sz="2800" dirty="0" smtClean="0"/>
              <a:t>?</a:t>
            </a:r>
            <a:endParaRPr lang="en-GB" sz="2800" dirty="0"/>
          </a:p>
        </p:txBody>
      </p:sp>
      <p:sp>
        <p:nvSpPr>
          <p:cNvPr id="3" name="Content Placeholder 2"/>
          <p:cNvSpPr>
            <a:spLocks noGrp="1"/>
          </p:cNvSpPr>
          <p:nvPr>
            <p:ph sz="half" idx="1"/>
          </p:nvPr>
        </p:nvSpPr>
        <p:spPr>
          <a:xfrm>
            <a:off x="628650" y="2588222"/>
            <a:ext cx="4000500" cy="3701182"/>
          </a:xfrm>
        </p:spPr>
        <p:txBody>
          <a:bodyPr>
            <a:normAutofit fontScale="40000" lnSpcReduction="20000"/>
          </a:bodyPr>
          <a:lstStyle/>
          <a:p>
            <a:r>
              <a:rPr lang="en-GB" sz="3600" dirty="0" err="1" smtClean="0"/>
              <a:t>Voicethread</a:t>
            </a:r>
            <a:r>
              <a:rPr lang="en-GB" sz="3600" dirty="0"/>
              <a:t>: http://voicethread.com</a:t>
            </a:r>
          </a:p>
          <a:p>
            <a:r>
              <a:rPr lang="en-GB" sz="3600" dirty="0" err="1"/>
              <a:t>Storify</a:t>
            </a:r>
            <a:r>
              <a:rPr lang="en-GB" sz="3600" dirty="0"/>
              <a:t>: http://storify.com/</a:t>
            </a:r>
          </a:p>
          <a:p>
            <a:r>
              <a:rPr lang="en-GB" sz="3600" dirty="0" err="1"/>
              <a:t>Xtranormal</a:t>
            </a:r>
            <a:r>
              <a:rPr lang="en-GB" sz="3600" dirty="0"/>
              <a:t>: http://www.xtranormal.com/</a:t>
            </a:r>
          </a:p>
          <a:p>
            <a:r>
              <a:rPr lang="en-GB" sz="3600" dirty="0" err="1"/>
              <a:t>Pixton</a:t>
            </a:r>
            <a:r>
              <a:rPr lang="en-GB" sz="3600" dirty="0"/>
              <a:t>: http://pixton.com/uk/</a:t>
            </a:r>
          </a:p>
          <a:p>
            <a:r>
              <a:rPr lang="en-GB" sz="3600" dirty="0" err="1"/>
              <a:t>Issuu</a:t>
            </a:r>
            <a:r>
              <a:rPr lang="en-GB" sz="3600" dirty="0"/>
              <a:t>: http://issuu.com/</a:t>
            </a:r>
          </a:p>
          <a:p>
            <a:r>
              <a:rPr lang="en-GB" sz="3600" dirty="0" err="1"/>
              <a:t>Storybird</a:t>
            </a:r>
            <a:r>
              <a:rPr lang="en-GB" sz="3600" dirty="0"/>
              <a:t>: http://storybird.com/</a:t>
            </a:r>
          </a:p>
          <a:p>
            <a:r>
              <a:rPr lang="en-GB" sz="3600" dirty="0" err="1"/>
              <a:t>Weebly</a:t>
            </a:r>
            <a:r>
              <a:rPr lang="en-GB" sz="3600" dirty="0"/>
              <a:t>: http://www.weebly.com</a:t>
            </a:r>
            <a:r>
              <a:rPr lang="en-GB" sz="3600" dirty="0" smtClean="0"/>
              <a:t>/</a:t>
            </a:r>
            <a:endParaRPr lang="lv-LV" sz="3600" dirty="0" smtClean="0"/>
          </a:p>
          <a:p>
            <a:r>
              <a:rPr lang="en-GB" sz="3600" dirty="0"/>
              <a:t>Other possibly useful resources:</a:t>
            </a:r>
          </a:p>
          <a:p>
            <a:r>
              <a:rPr lang="en-GB" sz="3600" dirty="0" err="1"/>
              <a:t>Wordle</a:t>
            </a:r>
            <a:r>
              <a:rPr lang="en-GB" sz="3600" dirty="0"/>
              <a:t>: http://www.wordle.net/</a:t>
            </a:r>
          </a:p>
          <a:p>
            <a:r>
              <a:rPr lang="en-GB" sz="3600" dirty="0"/>
              <a:t>Bubbl.us: http://bubbl.us/</a:t>
            </a:r>
          </a:p>
          <a:p>
            <a:endParaRPr lang="en-GB" sz="3600" dirty="0"/>
          </a:p>
          <a:p>
            <a:endParaRPr lang="en-GB" dirty="0"/>
          </a:p>
        </p:txBody>
      </p:sp>
      <p:sp>
        <p:nvSpPr>
          <p:cNvPr id="4" name="Content Placeholder 3"/>
          <p:cNvSpPr>
            <a:spLocks noGrp="1"/>
          </p:cNvSpPr>
          <p:nvPr>
            <p:ph sz="half" idx="2"/>
          </p:nvPr>
        </p:nvSpPr>
        <p:spPr>
          <a:xfrm>
            <a:off x="4629150" y="2588222"/>
            <a:ext cx="3886200" cy="3701182"/>
          </a:xfrm>
        </p:spPr>
        <p:txBody>
          <a:bodyPr>
            <a:normAutofit fontScale="40000" lnSpcReduction="20000"/>
          </a:bodyPr>
          <a:lstStyle/>
          <a:p>
            <a:r>
              <a:rPr lang="en-GB" sz="3600" dirty="0" err="1" smtClean="0"/>
              <a:t>Animoto</a:t>
            </a:r>
            <a:r>
              <a:rPr lang="en-GB" sz="3600" dirty="0"/>
              <a:t>: http://animoto.com/</a:t>
            </a:r>
          </a:p>
          <a:p>
            <a:r>
              <a:rPr lang="en-GB" sz="3600" dirty="0"/>
              <a:t>Prezi: http://prezi.com</a:t>
            </a:r>
          </a:p>
          <a:p>
            <a:r>
              <a:rPr lang="en-GB" sz="3600" dirty="0" err="1"/>
              <a:t>Wikispaces</a:t>
            </a:r>
            <a:r>
              <a:rPr lang="en-GB" sz="3600" dirty="0"/>
              <a:t>: http://www.wikispaces.com</a:t>
            </a:r>
          </a:p>
          <a:p>
            <a:r>
              <a:rPr lang="en-GB" sz="3600" dirty="0" err="1"/>
              <a:t>TedEd</a:t>
            </a:r>
            <a:r>
              <a:rPr lang="en-GB" sz="3600" dirty="0"/>
              <a:t>: http://ed.ted.com</a:t>
            </a:r>
          </a:p>
          <a:p>
            <a:r>
              <a:rPr lang="en-GB" sz="3600" dirty="0"/>
              <a:t>Google Sites: https://sites.google.com</a:t>
            </a:r>
          </a:p>
          <a:p>
            <a:endParaRPr lang="en-GB" sz="3600" dirty="0"/>
          </a:p>
          <a:p>
            <a:r>
              <a:rPr lang="en-GB" sz="3600" dirty="0"/>
              <a:t>or any blog, web space or wiki site!</a:t>
            </a:r>
          </a:p>
          <a:p>
            <a:endParaRPr lang="en-GB" sz="3600" dirty="0"/>
          </a:p>
          <a:p>
            <a:r>
              <a:rPr lang="en-GB" sz="3600" dirty="0"/>
              <a:t>This wiki has more ideas:</a:t>
            </a:r>
          </a:p>
          <a:p>
            <a:r>
              <a:rPr lang="en-GB" sz="3600" dirty="0"/>
              <a:t>‘50+ web 2.0 ways to tell a story’: http://50ways.wikispaces.com/</a:t>
            </a:r>
          </a:p>
          <a:p>
            <a:endParaRPr lang="en-GB" dirty="0"/>
          </a:p>
        </p:txBody>
      </p:sp>
      <p:sp>
        <p:nvSpPr>
          <p:cNvPr id="5" name="Rectangle 4"/>
          <p:cNvSpPr/>
          <p:nvPr/>
        </p:nvSpPr>
        <p:spPr>
          <a:xfrm>
            <a:off x="2260121" y="1664892"/>
            <a:ext cx="4572000" cy="923330"/>
          </a:xfrm>
          <a:prstGeom prst="rect">
            <a:avLst/>
          </a:prstGeom>
        </p:spPr>
        <p:txBody>
          <a:bodyPr>
            <a:spAutoFit/>
          </a:bodyPr>
          <a:lstStyle/>
          <a:p>
            <a:r>
              <a:rPr lang="en-GB" dirty="0" smtClean="0"/>
              <a:t>There are many online tools you could use to create and/or publish your artefact. Here are just a few ideas:</a:t>
            </a:r>
            <a:endParaRPr lang="en-GB" dirty="0"/>
          </a:p>
        </p:txBody>
      </p:sp>
    </p:spTree>
    <p:extLst>
      <p:ext uri="{BB962C8B-B14F-4D97-AF65-F5344CB8AC3E}">
        <p14:creationId xmlns:p14="http://schemas.microsoft.com/office/powerpoint/2010/main" val="27314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849" y="606666"/>
            <a:ext cx="8617789" cy="1325563"/>
          </a:xfrm>
        </p:spPr>
        <p:txBody>
          <a:bodyPr>
            <a:normAutofit/>
          </a:bodyPr>
          <a:lstStyle/>
          <a:p>
            <a:r>
              <a:rPr lang="en-GB" dirty="0"/>
              <a:t>How long/big should the artefact be</a:t>
            </a:r>
            <a:r>
              <a:rPr lang="en-GB" dirty="0" smtClean="0"/>
              <a:t>?</a:t>
            </a:r>
            <a:endParaRPr lang="en-GB" dirty="0"/>
          </a:p>
        </p:txBody>
      </p:sp>
      <p:sp>
        <p:nvSpPr>
          <p:cNvPr id="6" name="Content Placeholder 5"/>
          <p:cNvSpPr>
            <a:spLocks noGrp="1"/>
          </p:cNvSpPr>
          <p:nvPr>
            <p:ph idx="1"/>
          </p:nvPr>
        </p:nvSpPr>
        <p:spPr/>
        <p:txBody>
          <a:bodyPr>
            <a:normAutofit/>
          </a:bodyPr>
          <a:lstStyle/>
          <a:p>
            <a:r>
              <a:rPr lang="en-GB" dirty="0" smtClean="0"/>
              <a:t>It’s </a:t>
            </a:r>
            <a:r>
              <a:rPr lang="en-GB" dirty="0"/>
              <a:t>impossible to give firm guidance about this, because the format of different assignments will vary considerably. However, if your assignment is primarily textual, </a:t>
            </a:r>
            <a:r>
              <a:rPr lang="lv-LV" dirty="0" smtClean="0"/>
              <a:t>I</a:t>
            </a:r>
            <a:r>
              <a:rPr lang="en-GB" dirty="0" smtClean="0"/>
              <a:t> </a:t>
            </a:r>
            <a:r>
              <a:rPr lang="en-GB" dirty="0"/>
              <a:t>suggest a maximum word count of 800 words. Video or audio assignments should be no longer than 5 minutes. If your assignment is a mix of text and other modes, you will have to judge for yourself how much is ‘enough’, but keep your peer markers in mind and don’t overwhelm them! </a:t>
            </a:r>
          </a:p>
          <a:p>
            <a:endParaRPr lang="en-GB" dirty="0"/>
          </a:p>
        </p:txBody>
      </p:sp>
    </p:spTree>
    <p:extLst>
      <p:ext uri="{BB962C8B-B14F-4D97-AF65-F5344CB8AC3E}">
        <p14:creationId xmlns:p14="http://schemas.microsoft.com/office/powerpoint/2010/main" val="196587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W</a:t>
            </a:r>
            <a:r>
              <a:rPr lang="en-GB" dirty="0"/>
              <a:t>hat topic should I choose</a:t>
            </a:r>
            <a:r>
              <a:rPr lang="en-GB" dirty="0" smtClean="0"/>
              <a:t>?</a:t>
            </a:r>
            <a:endParaRPr lang="en-GB" dirty="0"/>
          </a:p>
        </p:txBody>
      </p:sp>
      <p:sp>
        <p:nvSpPr>
          <p:cNvPr id="3" name="Content Placeholder 2"/>
          <p:cNvSpPr>
            <a:spLocks noGrp="1"/>
          </p:cNvSpPr>
          <p:nvPr>
            <p:ph idx="1"/>
          </p:nvPr>
        </p:nvSpPr>
        <p:spPr/>
        <p:txBody>
          <a:bodyPr>
            <a:normAutofit fontScale="47500" lnSpcReduction="20000"/>
          </a:bodyPr>
          <a:lstStyle/>
          <a:p>
            <a:r>
              <a:rPr lang="en-GB" dirty="0" smtClean="0"/>
              <a:t>There </a:t>
            </a:r>
            <a:r>
              <a:rPr lang="en-GB" dirty="0"/>
              <a:t>is a lot of flexibility in this assignment. </a:t>
            </a:r>
            <a:r>
              <a:rPr lang="en-GB" dirty="0" smtClean="0"/>
              <a:t>You </a:t>
            </a:r>
            <a:r>
              <a:rPr lang="en-GB" dirty="0"/>
              <a:t>should </a:t>
            </a:r>
            <a:r>
              <a:rPr lang="en-GB" dirty="0" smtClean="0"/>
              <a:t>use your assignment to express a question, an idea, a problem, a hope, a worry or a provocation that the course has raised for you. What has </a:t>
            </a:r>
            <a:r>
              <a:rPr lang="en-GB" dirty="0"/>
              <a:t>the impact </a:t>
            </a:r>
            <a:r>
              <a:rPr lang="en-GB" dirty="0" smtClean="0"/>
              <a:t>of </a:t>
            </a:r>
            <a:r>
              <a:rPr lang="en-GB" dirty="0"/>
              <a:t>this course been on your understanding </a:t>
            </a:r>
            <a:r>
              <a:rPr lang="en-GB" dirty="0" smtClean="0"/>
              <a:t>of</a:t>
            </a:r>
            <a:r>
              <a:rPr lang="lv-LV" dirty="0" smtClean="0"/>
              <a:t> </a:t>
            </a:r>
            <a:r>
              <a:rPr lang="lv-LV" dirty="0" err="1" smtClean="0"/>
              <a:t>digital</a:t>
            </a:r>
            <a:r>
              <a:rPr lang="lv-LV" dirty="0" smtClean="0"/>
              <a:t> </a:t>
            </a:r>
            <a:r>
              <a:rPr lang="lv-LV" dirty="0" err="1" smtClean="0"/>
              <a:t>world</a:t>
            </a:r>
            <a:r>
              <a:rPr lang="en-GB" dirty="0" smtClean="0"/>
              <a:t>? </a:t>
            </a:r>
            <a:endParaRPr lang="en-GB" dirty="0"/>
          </a:p>
          <a:p>
            <a:endParaRPr lang="en-GB" dirty="0"/>
          </a:p>
          <a:p>
            <a:r>
              <a:rPr lang="en-GB" dirty="0"/>
              <a:t>If you need inspiration, go back to the </a:t>
            </a:r>
            <a:r>
              <a:rPr lang="lv-LV" dirty="0" err="1" smtClean="0"/>
              <a:t>ppt</a:t>
            </a:r>
            <a:r>
              <a:rPr lang="lv-LV" dirty="0" smtClean="0"/>
              <a:t> </a:t>
            </a:r>
            <a:r>
              <a:rPr lang="lv-LV" dirty="0" err="1" smtClean="0"/>
              <a:t>from</a:t>
            </a:r>
            <a:r>
              <a:rPr lang="lv-LV" dirty="0" smtClean="0"/>
              <a:t> </a:t>
            </a:r>
            <a:r>
              <a:rPr lang="lv-LV" dirty="0" err="1" smtClean="0"/>
              <a:t>lectures</a:t>
            </a:r>
            <a:r>
              <a:rPr lang="lv-LV" dirty="0" smtClean="0"/>
              <a:t>.</a:t>
            </a:r>
            <a:r>
              <a:rPr lang="en-GB" dirty="0" smtClean="0"/>
              <a:t> </a:t>
            </a:r>
            <a:r>
              <a:rPr lang="en-GB" dirty="0"/>
              <a:t>Try to build your artefact around a specific topic or question of interest to you. </a:t>
            </a:r>
          </a:p>
          <a:p>
            <a:endParaRPr lang="en-GB" dirty="0"/>
          </a:p>
          <a:p>
            <a:pPr marL="0" indent="0">
              <a:buNone/>
            </a:pPr>
            <a:r>
              <a:rPr lang="en-GB" dirty="0"/>
              <a:t>Some broad areas you could consider</a:t>
            </a:r>
            <a:r>
              <a:rPr lang="en-GB" dirty="0" smtClean="0"/>
              <a:t>:</a:t>
            </a:r>
            <a:endParaRPr lang="en-GB" dirty="0"/>
          </a:p>
          <a:p>
            <a:r>
              <a:rPr lang="lv-LV" dirty="0" smtClean="0"/>
              <a:t>h</a:t>
            </a:r>
            <a:r>
              <a:rPr lang="en-GB" dirty="0" err="1" smtClean="0"/>
              <a:t>umans</a:t>
            </a:r>
            <a:r>
              <a:rPr lang="lv-LV" dirty="0" smtClean="0"/>
              <a:t> </a:t>
            </a:r>
            <a:r>
              <a:rPr lang="lv-LV" dirty="0" err="1" smtClean="0"/>
              <a:t>and</a:t>
            </a:r>
            <a:r>
              <a:rPr lang="en-GB" dirty="0" smtClean="0"/>
              <a:t> machines</a:t>
            </a:r>
            <a:endParaRPr lang="en-GB" dirty="0"/>
          </a:p>
          <a:p>
            <a:r>
              <a:rPr lang="en-GB" dirty="0"/>
              <a:t>surveillance </a:t>
            </a:r>
            <a:endParaRPr lang="lv-LV" dirty="0" smtClean="0"/>
          </a:p>
          <a:p>
            <a:r>
              <a:rPr lang="lv-LV" dirty="0" err="1"/>
              <a:t>m</a:t>
            </a:r>
            <a:r>
              <a:rPr lang="lv-LV" dirty="0" err="1" smtClean="0"/>
              <a:t>emes</a:t>
            </a:r>
            <a:endParaRPr lang="lv-LV" dirty="0" smtClean="0"/>
          </a:p>
          <a:p>
            <a:r>
              <a:rPr lang="lv-LV" dirty="0" err="1" smtClean="0"/>
              <a:t>microcelebrities</a:t>
            </a:r>
            <a:endParaRPr lang="en-GB" dirty="0"/>
          </a:p>
          <a:p>
            <a:r>
              <a:rPr lang="en-GB" dirty="0"/>
              <a:t>communication technologies </a:t>
            </a:r>
          </a:p>
          <a:p>
            <a:r>
              <a:rPr lang="lv-LV" dirty="0" err="1" smtClean="0"/>
              <a:t>media</a:t>
            </a:r>
            <a:r>
              <a:rPr lang="lv-LV" dirty="0" smtClean="0"/>
              <a:t> </a:t>
            </a:r>
            <a:r>
              <a:rPr lang="lv-LV" dirty="0" err="1" smtClean="0"/>
              <a:t>literacy</a:t>
            </a:r>
            <a:endParaRPr lang="en-GB" dirty="0"/>
          </a:p>
          <a:p>
            <a:r>
              <a:rPr lang="en-GB" dirty="0"/>
              <a:t>the evolution of information technology </a:t>
            </a:r>
          </a:p>
          <a:p>
            <a:r>
              <a:rPr lang="en-GB" dirty="0"/>
              <a:t>the future of </a:t>
            </a:r>
            <a:r>
              <a:rPr lang="lv-LV" dirty="0" err="1" smtClean="0"/>
              <a:t>social</a:t>
            </a:r>
            <a:r>
              <a:rPr lang="lv-LV" dirty="0" smtClean="0"/>
              <a:t> </a:t>
            </a:r>
            <a:r>
              <a:rPr lang="lv-LV" dirty="0" err="1" smtClean="0"/>
              <a:t>media</a:t>
            </a:r>
            <a:endParaRPr lang="en-GB" dirty="0"/>
          </a:p>
          <a:p>
            <a:endParaRPr lang="en-GB" dirty="0"/>
          </a:p>
        </p:txBody>
      </p:sp>
    </p:spTree>
    <p:extLst>
      <p:ext uri="{BB962C8B-B14F-4D97-AF65-F5344CB8AC3E}">
        <p14:creationId xmlns:p14="http://schemas.microsoft.com/office/powerpoint/2010/main" val="73841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Assessment </a:t>
            </a:r>
            <a:r>
              <a:rPr lang="en-GB" dirty="0" smtClean="0"/>
              <a:t>criteria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 </a:t>
            </a:r>
            <a:r>
              <a:rPr lang="en-GB" dirty="0"/>
              <a:t>artefact addresses one or more themes for the course </a:t>
            </a:r>
            <a:r>
              <a:rPr lang="lv-LV" dirty="0" smtClean="0"/>
              <a:t>(1p)</a:t>
            </a:r>
            <a:endParaRPr lang="en-GB" dirty="0"/>
          </a:p>
          <a:p>
            <a:r>
              <a:rPr lang="en-GB" dirty="0"/>
              <a:t>The artefact suggests that the author understands at least one key concept from the course </a:t>
            </a:r>
            <a:r>
              <a:rPr lang="lv-LV" dirty="0" err="1" smtClean="0"/>
              <a:t>and</a:t>
            </a:r>
            <a:r>
              <a:rPr lang="lv-LV" dirty="0" smtClean="0"/>
              <a:t> </a:t>
            </a:r>
            <a:r>
              <a:rPr lang="lv-LV" dirty="0" err="1" smtClean="0"/>
              <a:t>can</a:t>
            </a:r>
            <a:r>
              <a:rPr lang="lv-LV" dirty="0" smtClean="0"/>
              <a:t> </a:t>
            </a:r>
            <a:r>
              <a:rPr lang="lv-LV" dirty="0" err="1" smtClean="0"/>
              <a:t>point</a:t>
            </a:r>
            <a:r>
              <a:rPr lang="lv-LV" dirty="0" smtClean="0"/>
              <a:t> to </a:t>
            </a:r>
            <a:r>
              <a:rPr lang="lv-LV" dirty="0" err="1" smtClean="0"/>
              <a:t>the</a:t>
            </a:r>
            <a:r>
              <a:rPr lang="lv-LV" dirty="0" smtClean="0"/>
              <a:t> </a:t>
            </a:r>
            <a:r>
              <a:rPr lang="lv-LV" dirty="0" err="1" smtClean="0"/>
              <a:t>problem</a:t>
            </a:r>
            <a:r>
              <a:rPr lang="lv-LV" dirty="0" smtClean="0"/>
              <a:t> (1p)</a:t>
            </a:r>
            <a:endParaRPr lang="en-GB" dirty="0"/>
          </a:p>
          <a:p>
            <a:r>
              <a:rPr lang="en-GB" dirty="0" smtClean="0"/>
              <a:t>Art</a:t>
            </a:r>
            <a:r>
              <a:rPr lang="lv-LV" dirty="0"/>
              <a:t>e</a:t>
            </a:r>
            <a:r>
              <a:rPr lang="en-GB" dirty="0"/>
              <a:t>fact demonstrates the author's understanding of the chosen topic</a:t>
            </a:r>
            <a:r>
              <a:rPr lang="lv-LV" dirty="0"/>
              <a:t>, </a:t>
            </a:r>
            <a:r>
              <a:rPr lang="lv-LV" dirty="0" err="1"/>
              <a:t>there</a:t>
            </a:r>
            <a:r>
              <a:rPr lang="lv-LV" dirty="0"/>
              <a:t> </a:t>
            </a:r>
            <a:r>
              <a:rPr lang="lv-LV" dirty="0" err="1"/>
              <a:t>are</a:t>
            </a:r>
            <a:r>
              <a:rPr lang="lv-LV" dirty="0"/>
              <a:t> </a:t>
            </a:r>
            <a:r>
              <a:rPr lang="lv-LV" dirty="0" err="1"/>
              <a:t>data</a:t>
            </a:r>
            <a:r>
              <a:rPr lang="lv-LV" dirty="0"/>
              <a:t> </a:t>
            </a:r>
            <a:r>
              <a:rPr lang="lv-LV" dirty="0" err="1"/>
              <a:t>and</a:t>
            </a:r>
            <a:r>
              <a:rPr lang="lv-LV" dirty="0"/>
              <a:t> </a:t>
            </a:r>
            <a:r>
              <a:rPr lang="lv-LV" dirty="0" err="1"/>
              <a:t>theories</a:t>
            </a:r>
            <a:r>
              <a:rPr lang="lv-LV" dirty="0"/>
              <a:t> </a:t>
            </a:r>
            <a:r>
              <a:rPr lang="lv-LV" dirty="0" err="1"/>
              <a:t>used</a:t>
            </a:r>
            <a:r>
              <a:rPr lang="lv-LV" dirty="0"/>
              <a:t> </a:t>
            </a:r>
            <a:r>
              <a:rPr lang="en-GB" dirty="0"/>
              <a:t>to better detect problems and themes context (theory, approaches, studies, data); (2p)</a:t>
            </a:r>
            <a:endParaRPr lang="lv-LV" dirty="0"/>
          </a:p>
          <a:p>
            <a:r>
              <a:rPr lang="en-GB" dirty="0" smtClean="0"/>
              <a:t>Successfully </a:t>
            </a:r>
            <a:r>
              <a:rPr lang="en-GB" dirty="0"/>
              <a:t>developed </a:t>
            </a:r>
            <a:r>
              <a:rPr lang="lv-LV" dirty="0" err="1" smtClean="0"/>
              <a:t>research</a:t>
            </a:r>
            <a:r>
              <a:rPr lang="en-GB" dirty="0" smtClean="0"/>
              <a:t> </a:t>
            </a:r>
            <a:r>
              <a:rPr lang="en-GB" dirty="0"/>
              <a:t>- a study</a:t>
            </a:r>
            <a:r>
              <a:rPr lang="lv-LV" dirty="0"/>
              <a:t> </a:t>
            </a:r>
            <a:r>
              <a:rPr lang="lv-LV" dirty="0" err="1"/>
              <a:t>of</a:t>
            </a:r>
            <a:r>
              <a:rPr lang="en-GB" dirty="0"/>
              <a:t> the phenomenon in order to illustrate its theoretical approach; (2p) </a:t>
            </a:r>
            <a:endParaRPr lang="lv-LV" dirty="0" smtClean="0"/>
          </a:p>
          <a:p>
            <a:r>
              <a:rPr lang="en-GB" dirty="0" smtClean="0"/>
              <a:t>Explicit </a:t>
            </a:r>
            <a:r>
              <a:rPr lang="en-GB" dirty="0"/>
              <a:t>conclusions</a:t>
            </a:r>
            <a:r>
              <a:rPr lang="lv-LV" dirty="0"/>
              <a:t>; (2 p)</a:t>
            </a:r>
          </a:p>
          <a:p>
            <a:r>
              <a:rPr lang="en-GB" dirty="0" smtClean="0"/>
              <a:t>The </a:t>
            </a:r>
            <a:r>
              <a:rPr lang="en-GB" dirty="0"/>
              <a:t>choice of media is appropriate for the </a:t>
            </a:r>
            <a:r>
              <a:rPr lang="en-GB" dirty="0" smtClean="0"/>
              <a:t>message</a:t>
            </a:r>
            <a:r>
              <a:rPr lang="lv-LV" dirty="0" smtClean="0"/>
              <a:t> (1p)</a:t>
            </a:r>
            <a:r>
              <a:rPr lang="en-GB" dirty="0" smtClean="0"/>
              <a:t> </a:t>
            </a:r>
            <a:endParaRPr lang="en-GB" dirty="0"/>
          </a:p>
          <a:p>
            <a:r>
              <a:rPr lang="lv-LV" dirty="0" smtClean="0"/>
              <a:t>C</a:t>
            </a:r>
            <a:r>
              <a:rPr lang="en-GB" dirty="0" err="1" smtClean="0"/>
              <a:t>reative</a:t>
            </a:r>
            <a:r>
              <a:rPr lang="en-GB" dirty="0" smtClean="0"/>
              <a:t> approach</a:t>
            </a:r>
            <a:r>
              <a:rPr lang="lv-LV" dirty="0" smtClean="0"/>
              <a:t> (1p)</a:t>
            </a:r>
            <a:endParaRPr lang="en-GB" dirty="0"/>
          </a:p>
        </p:txBody>
      </p:sp>
    </p:spTree>
    <p:extLst>
      <p:ext uri="{BB962C8B-B14F-4D97-AF65-F5344CB8AC3E}">
        <p14:creationId xmlns:p14="http://schemas.microsoft.com/office/powerpoint/2010/main" val="335544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11348" y="5025397"/>
            <a:ext cx="5973792" cy="1655762"/>
          </a:xfrm>
        </p:spPr>
        <p:txBody>
          <a:bodyPr/>
          <a:lstStyle/>
          <a:p>
            <a:r>
              <a:rPr lang="en-GB" dirty="0"/>
              <a:t>This artefact should be published somewhere on the web which is publicly accessible. For your assignment, you will submit a link </a:t>
            </a:r>
            <a:r>
              <a:rPr lang="lv-LV" dirty="0" err="1"/>
              <a:t>by</a:t>
            </a:r>
            <a:r>
              <a:rPr lang="lv-LV" dirty="0"/>
              <a:t> </a:t>
            </a:r>
            <a:r>
              <a:rPr lang="lv-LV" dirty="0" err="1"/>
              <a:t>sending</a:t>
            </a:r>
            <a:r>
              <a:rPr lang="lv-LV" dirty="0"/>
              <a:t> it </a:t>
            </a:r>
            <a:r>
              <a:rPr lang="lv-LV" dirty="0" smtClean="0"/>
              <a:t>to </a:t>
            </a:r>
            <a:r>
              <a:rPr lang="lv-LV" dirty="0" err="1"/>
              <a:t>my</a:t>
            </a:r>
            <a:r>
              <a:rPr lang="lv-LV" dirty="0"/>
              <a:t> e-</a:t>
            </a:r>
            <a:r>
              <a:rPr lang="lv-LV" dirty="0" err="1"/>
              <a:t>mail</a:t>
            </a:r>
            <a:r>
              <a:rPr lang="lv-LV" dirty="0"/>
              <a:t> </a:t>
            </a:r>
            <a:r>
              <a:rPr lang="lv-LV" dirty="0" err="1" smtClean="0"/>
              <a:t>on</a:t>
            </a:r>
            <a:r>
              <a:rPr lang="lv-LV" dirty="0" smtClean="0"/>
              <a:t> 22.05. </a:t>
            </a:r>
            <a:r>
              <a:rPr lang="lv-LV" dirty="0" err="1" smtClean="0"/>
              <a:t>and</a:t>
            </a:r>
            <a:r>
              <a:rPr lang="lv-LV" dirty="0" smtClean="0"/>
              <a:t> </a:t>
            </a:r>
            <a:r>
              <a:rPr lang="lv-LV" dirty="0" err="1"/>
              <a:t>have</a:t>
            </a:r>
            <a:r>
              <a:rPr lang="lv-LV" dirty="0"/>
              <a:t> to </a:t>
            </a:r>
            <a:r>
              <a:rPr lang="lv-LV" dirty="0" err="1"/>
              <a:t>present</a:t>
            </a:r>
            <a:r>
              <a:rPr lang="lv-LV" dirty="0"/>
              <a:t> it </a:t>
            </a:r>
            <a:r>
              <a:rPr lang="lv-LV" dirty="0" err="1"/>
              <a:t>on</a:t>
            </a:r>
            <a:r>
              <a:rPr lang="lv-LV" dirty="0"/>
              <a:t> 29.05.</a:t>
            </a:r>
            <a:endParaRPr lang="en-GB" dirty="0"/>
          </a:p>
          <a:p>
            <a:endParaRPr lang="en-GB" dirty="0"/>
          </a:p>
        </p:txBody>
      </p:sp>
    </p:spTree>
    <p:extLst>
      <p:ext uri="{BB962C8B-B14F-4D97-AF65-F5344CB8AC3E}">
        <p14:creationId xmlns:p14="http://schemas.microsoft.com/office/powerpoint/2010/main" val="249188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lv-LV" dirty="0" smtClean="0"/>
              <a:t>BUT FIRST</a:t>
            </a:r>
            <a:endParaRPr lang="en-GB" dirty="0"/>
          </a:p>
        </p:txBody>
      </p:sp>
      <p:sp>
        <p:nvSpPr>
          <p:cNvPr id="5" name="Subtitle 4"/>
          <p:cNvSpPr>
            <a:spLocks noGrp="1"/>
          </p:cNvSpPr>
          <p:nvPr>
            <p:ph type="subTitle" idx="1"/>
          </p:nvPr>
        </p:nvSpPr>
        <p:spPr>
          <a:xfrm>
            <a:off x="2260121" y="1958145"/>
            <a:ext cx="5149970" cy="1463040"/>
          </a:xfrm>
        </p:spPr>
        <p:style>
          <a:lnRef idx="2">
            <a:schemeClr val="accent2"/>
          </a:lnRef>
          <a:fillRef idx="1">
            <a:schemeClr val="lt1"/>
          </a:fillRef>
          <a:effectRef idx="0">
            <a:schemeClr val="accent2"/>
          </a:effectRef>
          <a:fontRef idx="minor">
            <a:schemeClr val="dk1"/>
          </a:fontRef>
        </p:style>
        <p:txBody>
          <a:bodyPr>
            <a:normAutofit/>
          </a:bodyPr>
          <a:lstStyle/>
          <a:p>
            <a:r>
              <a:rPr lang="lv-LV" sz="1800" dirty="0" smtClean="0"/>
              <a:t>17/04 </a:t>
            </a:r>
            <a:r>
              <a:rPr lang="lv-LV" sz="1800" dirty="0" err="1" smtClean="0"/>
              <a:t>you</a:t>
            </a:r>
            <a:r>
              <a:rPr lang="lv-LV" sz="1800" dirty="0" smtClean="0"/>
              <a:t> </a:t>
            </a:r>
            <a:r>
              <a:rPr lang="lv-LV" sz="1800" dirty="0" err="1" smtClean="0"/>
              <a:t>have</a:t>
            </a:r>
            <a:r>
              <a:rPr lang="lv-LV" sz="1800" dirty="0" smtClean="0"/>
              <a:t> to </a:t>
            </a:r>
            <a:r>
              <a:rPr lang="lv-LV" sz="1800" dirty="0" err="1" smtClean="0"/>
              <a:t>present</a:t>
            </a:r>
            <a:r>
              <a:rPr lang="lv-LV" sz="1800" dirty="0" smtClean="0"/>
              <a:t> </a:t>
            </a:r>
            <a:r>
              <a:rPr lang="lv-LV" sz="1800" dirty="0" err="1" smtClean="0"/>
              <a:t>your</a:t>
            </a:r>
            <a:r>
              <a:rPr lang="lv-LV" sz="1800" dirty="0" smtClean="0"/>
              <a:t> </a:t>
            </a:r>
            <a:r>
              <a:rPr lang="lv-LV" sz="1800" dirty="0" err="1" smtClean="0"/>
              <a:t>digital</a:t>
            </a:r>
            <a:r>
              <a:rPr lang="lv-LV" sz="1800" dirty="0" smtClean="0"/>
              <a:t> </a:t>
            </a:r>
            <a:r>
              <a:rPr lang="lv-LV" sz="1800" dirty="0" err="1" smtClean="0"/>
              <a:t>artefact</a:t>
            </a:r>
            <a:r>
              <a:rPr lang="lv-LV" sz="1800" dirty="0" smtClean="0"/>
              <a:t> </a:t>
            </a:r>
            <a:r>
              <a:rPr lang="lv-LV" sz="1800" dirty="0" err="1" smtClean="0"/>
              <a:t>ideas</a:t>
            </a:r>
            <a:endParaRPr lang="lv-LV" sz="1800" dirty="0" smtClean="0"/>
          </a:p>
          <a:p>
            <a:r>
              <a:rPr lang="lv-LV" sz="1800" dirty="0" smtClean="0"/>
              <a:t>Just </a:t>
            </a:r>
            <a:r>
              <a:rPr lang="lv-LV" sz="1800" dirty="0" err="1" smtClean="0"/>
              <a:t>fill</a:t>
            </a:r>
            <a:r>
              <a:rPr lang="lv-LV" sz="1800" dirty="0" smtClean="0"/>
              <a:t> </a:t>
            </a:r>
            <a:r>
              <a:rPr lang="lv-LV" sz="1800" dirty="0" err="1" smtClean="0"/>
              <a:t>the</a:t>
            </a:r>
            <a:r>
              <a:rPr lang="lv-LV" sz="1800" dirty="0" smtClean="0"/>
              <a:t> </a:t>
            </a:r>
            <a:r>
              <a:rPr lang="lv-LV" sz="1800" dirty="0" err="1" smtClean="0"/>
              <a:t>necessary</a:t>
            </a:r>
            <a:r>
              <a:rPr lang="lv-LV" sz="1800" dirty="0" smtClean="0"/>
              <a:t> </a:t>
            </a:r>
            <a:r>
              <a:rPr lang="lv-LV" sz="1800" dirty="0" err="1" smtClean="0"/>
              <a:t>template</a:t>
            </a:r>
            <a:r>
              <a:rPr lang="lv-LV" sz="1800" dirty="0" smtClean="0"/>
              <a:t> </a:t>
            </a:r>
            <a:r>
              <a:rPr lang="lv-LV" sz="1800" dirty="0" err="1" smtClean="0"/>
              <a:t>in</a:t>
            </a:r>
            <a:r>
              <a:rPr lang="lv-LV" sz="1800" dirty="0" smtClean="0"/>
              <a:t> </a:t>
            </a:r>
            <a:r>
              <a:rPr lang="lv-LV" sz="1800" dirty="0" err="1" smtClean="0"/>
              <a:t>next</a:t>
            </a:r>
            <a:r>
              <a:rPr lang="lv-LV" sz="1800" dirty="0" smtClean="0"/>
              <a:t> </a:t>
            </a:r>
            <a:r>
              <a:rPr lang="lv-LV" sz="1800" dirty="0" err="1" smtClean="0"/>
              <a:t>slide</a:t>
            </a:r>
            <a:r>
              <a:rPr lang="lv-LV" sz="1800" dirty="0" smtClean="0"/>
              <a:t> </a:t>
            </a:r>
            <a:r>
              <a:rPr lang="lv-LV" sz="1800" dirty="0" err="1" smtClean="0"/>
              <a:t>and</a:t>
            </a:r>
            <a:r>
              <a:rPr lang="lv-LV" sz="1800" dirty="0" smtClean="0"/>
              <a:t> </a:t>
            </a:r>
            <a:r>
              <a:rPr lang="lv-LV" sz="1800" dirty="0" err="1" smtClean="0"/>
              <a:t>send</a:t>
            </a:r>
            <a:r>
              <a:rPr lang="lv-LV" sz="1800" dirty="0" smtClean="0"/>
              <a:t> it to </a:t>
            </a:r>
            <a:r>
              <a:rPr lang="lv-LV" sz="1800" dirty="0" err="1" smtClean="0">
                <a:hlinkClick r:id="rId2"/>
              </a:rPr>
              <a:t>liva.brice@lu.lv</a:t>
            </a:r>
            <a:r>
              <a:rPr lang="lv-LV" sz="1800" dirty="0" smtClean="0"/>
              <a:t> </a:t>
            </a:r>
            <a:r>
              <a:rPr lang="lv-LV" sz="1800" dirty="0" err="1" smtClean="0"/>
              <a:t>till</a:t>
            </a:r>
            <a:r>
              <a:rPr lang="lv-LV" sz="1800" dirty="0" smtClean="0"/>
              <a:t> 10/04.</a:t>
            </a:r>
            <a:endParaRPr lang="en-GB" sz="1800" dirty="0"/>
          </a:p>
        </p:txBody>
      </p:sp>
    </p:spTree>
    <p:extLst>
      <p:ext uri="{BB962C8B-B14F-4D97-AF65-F5344CB8AC3E}">
        <p14:creationId xmlns:p14="http://schemas.microsoft.com/office/powerpoint/2010/main" val="3256340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37</TotalTime>
  <Words>888</Words>
  <Application>Microsoft Office PowerPoint</Application>
  <PresentationFormat>On-screen Show (4:3)</PresentationFormat>
  <Paragraphs>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The final assignement DIGITAL ARTEFACT</vt:lpstr>
      <vt:lpstr>Why do you want me to make a digital artefact?</vt:lpstr>
      <vt:lpstr>What do you mean by digital artefact?</vt:lpstr>
      <vt:lpstr>What online tools are available for making my digital artefact?</vt:lpstr>
      <vt:lpstr>How long/big should the artefact be?</vt:lpstr>
      <vt:lpstr>What topic should I choose?</vt:lpstr>
      <vt:lpstr>Assessment criteria</vt:lpstr>
      <vt:lpstr>PowerPoint Presentation</vt:lpstr>
      <vt:lpstr>BUT FIRST</vt:lpstr>
      <vt:lpstr>[Your name] [Title of your term paper]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Liva Brice</dc:creator>
  <cp:lastModifiedBy>Liva Brice</cp:lastModifiedBy>
  <cp:revision>4</cp:revision>
  <dcterms:created xsi:type="dcterms:W3CDTF">2015-03-11T10:30:25Z</dcterms:created>
  <dcterms:modified xsi:type="dcterms:W3CDTF">2015-03-11T11:07:40Z</dcterms:modified>
</cp:coreProperties>
</file>