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2" r:id="rId2"/>
    <p:sldId id="293" r:id="rId3"/>
    <p:sldId id="473" r:id="rId4"/>
    <p:sldId id="474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48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F7AAFAB-68B6-B845-95EB-606FD35AC7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E. D'Avanzo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2346C8E-0774-4347-A4F6-92C057B874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4AE22-B55A-5743-962B-5A348AAB9511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A44A63-8BC4-E649-93B3-96A9C0C9F3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E. D'Avanzo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E69281-B885-6044-867D-4C0920B82D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6858F-8B13-E344-A068-3D6D54B7F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370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E. D'Avanzo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FA900-DC6F-0F4F-AEA8-7ABE42DBABB1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E. D'Avanzo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B7FD4-29E5-E442-9A5A-6494DE49CA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5872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E09961-1565-8647-823F-56FA3D043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71BA97-5E52-FA4F-ABFF-11689449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ED781A-6426-A34B-BD76-AAC8CCA2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3BE42F-3FFA-624A-81E4-AD322AA4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41DA90-7504-284C-BBA3-11FEEC5C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5A42-B5D8-6A4B-BEF7-C21C06AA8E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60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2A1A2-EA18-CB46-B732-385E44B2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6CCD02-B03A-7F4A-8B57-B80A6013C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AF5368-0C72-A34B-BB82-977E64E6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067AFA-043C-2C43-8464-1FB9E933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A17C2A-DC7C-C541-B139-FD1F4AF1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5A42-B5D8-6A4B-BEF7-C21C06AA8E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34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5C8BB2C-B028-404B-ABE8-3B58184A8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401251-CA68-2B45-9BDF-ADF40F02E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FCB5DE-36DF-D64A-A6D7-CEFB72B0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516B6A-508C-134F-A653-E7A8EA75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7A6D63-EB71-1D44-AAD2-68E739B0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5A42-B5D8-6A4B-BEF7-C21C06AA8E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6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86673A-63D0-4D4F-AA61-EB29F004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99765-FEA9-D742-BE68-E4018A5D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6A1F65-2AC6-3440-BF5C-7504E1BD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EE79AE-CA6A-7442-8BF7-A6FA9040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559DD2-194D-764A-8B92-835B9594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5A42-B5D8-6A4B-BEF7-C21C06AA8E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33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C1EF3-7EE4-3A44-ACAE-8F628889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AE74D5-14CB-E84F-8FE0-2422CA27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2A17B0-15DD-874E-B74B-B7E3CCF8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0B98D8-F6B6-0345-9A28-115D83CC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728B65-8A84-9E44-8A94-FD8EE206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5A42-B5D8-6A4B-BEF7-C21C06AA8E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95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74D48-6417-634C-AAB4-244D9614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0301B-B399-0C41-8C01-ED88CA0C8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79AE05-187C-6443-94BD-A7DC2169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9A26B-85B9-CE49-948E-F710D16A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92F29C-37C1-A141-AAC0-2C257099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5F3F4D-03FB-9340-B5E0-4E1460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5A42-B5D8-6A4B-BEF7-C21C06AA8E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8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E7757-B54C-0443-8953-F488CB01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D0794B-56C3-104D-9E8D-0736EB5C6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2D0F61-06B9-3548-8CF5-7C8A53B6B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3CC6888-7D1A-654A-B79D-5B2AEE9E8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304B26-D8CB-6D4D-BABF-286F054A0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225CE8C-7518-EB48-ABE9-6BBE4871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16AC6B-27F3-D54E-813A-C54D2DB2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1FEFECA-08A6-BC40-8AAF-E7293830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5A42-B5D8-6A4B-BEF7-C21C06AA8E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FAF6E-419F-3F4B-9F4B-2A6E04D2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B3200A-3B9B-FA44-8F34-AAB4FD51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4836D3-A7D7-BF40-9FD2-03EDD8A5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F2DCE3-A7CD-9E42-8FFA-BFD2B7C8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5A42-B5D8-6A4B-BEF7-C21C06AA8E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9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0C825F7-52D4-154D-903B-DD19ABFA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F8B0535-F46C-4E40-9C46-3622841B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9AC223-F4D8-624A-9055-C3EE708A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5A42-B5D8-6A4B-BEF7-C21C06AA8E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47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11284-C6D6-8E40-A413-3244A642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84DAD3-72E4-5845-A686-F94ACB86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8BF218-1023-1044-B44F-209F5F816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B8116B-A5BF-BA42-958E-2E011443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147CA8-3673-2040-B540-05CD178E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37D35B-6E6F-5441-8E94-BF4AE3B5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5A42-B5D8-6A4B-BEF7-C21C06AA8E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84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D2889-F1CD-5440-9F37-A0E100DD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95DD891-85E1-3F48-B7CD-397430F59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8A10B1-C7ED-0245-AAF3-D3F9C9293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B9DFBA-54CA-B34A-B3CC-6B6D9A7D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3E7147-F0CF-DF49-B12B-0B60C93F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58A9D7-A82B-B146-B203-FCF8D65A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5A42-B5D8-6A4B-BEF7-C21C06AA8E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02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F94C242-28D0-8D44-AB04-F7588265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EE5ACF-9674-BB45-B2ED-248DFC69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77DDA-8752-B044-809B-0D61A82D8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E. D'Avanzo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65F4F7-AFB4-4E4D-B678-354F3E1FB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Seminario UniTn 31.03.2021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183E3-D55B-1A48-9228-6FD1FC5F0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5A42-B5D8-6A4B-BEF7-C21C06AA8E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66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dirty="0">
                <a:latin typeface="Garamond"/>
                <a:cs typeface="Garamond"/>
              </a:rPr>
              <a:t>Survey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Garamond"/>
                <a:cs typeface="Garamond"/>
              </a:rPr>
              <a:t>Products can be categorized in different ways on E-Commerce websites. Please rate the usefulness of the following organization options in helping you find the product you would like to buy. Please rate the followings from 1 to 5 (1=useless; 5=very helpful)</a:t>
            </a:r>
            <a:endParaRPr lang="it-IT" sz="2000" dirty="0">
              <a:latin typeface="Garamond"/>
              <a:cs typeface="Garamond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7890C2E-3AF4-8749-B13F-D6C82B9E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FA48BFE2-1253-A34B-B798-A06427EB1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86545"/>
              </p:ext>
            </p:extLst>
          </p:nvPr>
        </p:nvGraphicFramePr>
        <p:xfrm>
          <a:off x="2031999" y="2903697"/>
          <a:ext cx="8128001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5">
                  <a:extLst>
                    <a:ext uri="{9D8B030D-6E8A-4147-A177-3AD203B41FA5}">
                      <a16:colId xmlns:a16="http://schemas.microsoft.com/office/drawing/2014/main" val="1642358132"/>
                    </a:ext>
                  </a:extLst>
                </a:gridCol>
                <a:gridCol w="735861">
                  <a:extLst>
                    <a:ext uri="{9D8B030D-6E8A-4147-A177-3AD203B41FA5}">
                      <a16:colId xmlns:a16="http://schemas.microsoft.com/office/drawing/2014/main" val="25875514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11399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916968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215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45804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0288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latin typeface="Garamond" panose="02020404030301010803" pitchFamily="18" charset="0"/>
                        </a:rPr>
                        <a:t>Don’t</a:t>
                      </a:r>
                      <a:r>
                        <a:rPr lang="it-IT" sz="1000" dirty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it-IT" sz="1000" dirty="0" err="1">
                          <a:latin typeface="Garamond" panose="02020404030301010803" pitchFamily="18" charset="0"/>
                        </a:rPr>
                        <a:t>know</a:t>
                      </a:r>
                      <a:endParaRPr lang="it-IT" sz="1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2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Garamond" panose="02020404030301010803" pitchFamily="18" charset="0"/>
                        </a:rPr>
                        <a:t>Shop by </a:t>
                      </a:r>
                      <a:r>
                        <a:rPr lang="it-IT" sz="1000" dirty="0" err="1">
                          <a:latin typeface="Garamond" panose="02020404030301010803" pitchFamily="18" charset="0"/>
                        </a:rPr>
                        <a:t>category</a:t>
                      </a:r>
                      <a:endParaRPr lang="it-IT" sz="1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81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kern="1200" dirty="0">
                          <a:solidFill>
                            <a:schemeClr val="dk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Shop by brand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70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Garamond" panose="02020404030301010803" pitchFamily="18" charset="0"/>
                        </a:rPr>
                        <a:t>Shop by </a:t>
                      </a:r>
                      <a:r>
                        <a:rPr lang="it-IT" sz="1000" dirty="0" err="1">
                          <a:latin typeface="Garamond" panose="02020404030301010803" pitchFamily="18" charset="0"/>
                        </a:rPr>
                        <a:t>price</a:t>
                      </a:r>
                      <a:endParaRPr lang="it-IT" sz="1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94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Garamond" panose="02020404030301010803" pitchFamily="18" charset="0"/>
                        </a:rPr>
                        <a:t>Shop by </a:t>
                      </a:r>
                      <a:r>
                        <a:rPr lang="it-IT" sz="1000" dirty="0" err="1">
                          <a:latin typeface="Garamond" panose="02020404030301010803" pitchFamily="18" charset="0"/>
                        </a:rPr>
                        <a:t>recipient</a:t>
                      </a:r>
                      <a:r>
                        <a:rPr lang="it-IT" sz="1000" dirty="0">
                          <a:latin typeface="Garamond" panose="02020404030301010803" pitchFamily="18" charset="0"/>
                        </a:rPr>
                        <a:t> (e.g., </a:t>
                      </a:r>
                      <a:r>
                        <a:rPr lang="it-IT" sz="1000" dirty="0" err="1">
                          <a:latin typeface="Garamond" panose="02020404030301010803" pitchFamily="18" charset="0"/>
                        </a:rPr>
                        <a:t>products</a:t>
                      </a:r>
                      <a:r>
                        <a:rPr lang="it-IT" sz="1000" dirty="0">
                          <a:latin typeface="Garamond" panose="02020404030301010803" pitchFamily="18" charset="0"/>
                        </a:rPr>
                        <a:t> for </a:t>
                      </a:r>
                      <a:r>
                        <a:rPr lang="it-IT" sz="1000" dirty="0" err="1">
                          <a:latin typeface="Garamond" panose="02020404030301010803" pitchFamily="18" charset="0"/>
                        </a:rPr>
                        <a:t>children</a:t>
                      </a:r>
                      <a:endParaRPr lang="it-IT" sz="1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60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latin typeface="Garamond" panose="02020404030301010803" pitchFamily="18" charset="0"/>
                        </a:rPr>
                        <a:t>Shop by </a:t>
                      </a:r>
                      <a:r>
                        <a:rPr lang="it-IT" sz="1000" dirty="0" err="1">
                          <a:latin typeface="Garamond" panose="02020404030301010803" pitchFamily="18" charset="0"/>
                        </a:rPr>
                        <a:t>alphabetical</a:t>
                      </a:r>
                      <a:r>
                        <a:rPr lang="it-IT" sz="1000" dirty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it-IT" sz="1000" dirty="0" err="1">
                          <a:latin typeface="Garamond" panose="02020404030301010803" pitchFamily="18" charset="0"/>
                        </a:rPr>
                        <a:t>order</a:t>
                      </a:r>
                      <a:endParaRPr lang="it-IT" sz="1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29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Garamond" panose="02020404030301010803" pitchFamily="18" charset="0"/>
                        </a:rPr>
                        <a:t>Shop by «</a:t>
                      </a:r>
                      <a:r>
                        <a:rPr lang="it-IT" sz="1000" dirty="0" err="1">
                          <a:latin typeface="Garamond" panose="02020404030301010803" pitchFamily="18" charset="0"/>
                        </a:rPr>
                        <a:t>occasion</a:t>
                      </a:r>
                      <a:r>
                        <a:rPr lang="it-IT" sz="1000" dirty="0">
                          <a:latin typeface="Garamond" panose="02020404030301010803" pitchFamily="18" charset="0"/>
                        </a:rPr>
                        <a:t>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0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Garamond" panose="02020404030301010803" pitchFamily="18" charset="0"/>
                        </a:rPr>
                        <a:t>Shop by </a:t>
                      </a:r>
                      <a:r>
                        <a:rPr lang="it-IT" sz="1000" dirty="0" err="1">
                          <a:latin typeface="Garamond" panose="02020404030301010803" pitchFamily="18" charset="0"/>
                        </a:rPr>
                        <a:t>product</a:t>
                      </a:r>
                      <a:r>
                        <a:rPr lang="it-IT" sz="1000" dirty="0">
                          <a:latin typeface="Garamond" panose="02020404030301010803" pitchFamily="18" charset="0"/>
                        </a:rPr>
                        <a:t> on sale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20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Garamond" panose="02020404030301010803" pitchFamily="18" charset="0"/>
                        </a:rPr>
                        <a:t>Shop by top sellers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0973"/>
                  </a:ext>
                </a:extLst>
              </a:tr>
            </a:tbl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583DFB-4F5E-DF4F-B8E9-94955585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</p:spTree>
    <p:extLst>
      <p:ext uri="{BB962C8B-B14F-4D97-AF65-F5344CB8AC3E}">
        <p14:creationId xmlns:p14="http://schemas.microsoft.com/office/powerpoint/2010/main" val="312769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-24425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2800" dirty="0">
                <a:latin typeface="Garamond"/>
                <a:cs typeface="Garamond"/>
              </a:rPr>
              <a:t>Sellers vs buyers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199"/>
            <a:ext cx="8229600" cy="4846899"/>
          </a:xfrm>
        </p:spPr>
        <p:txBody>
          <a:bodyPr>
            <a:normAutofit/>
          </a:bodyPr>
          <a:lstStyle/>
          <a:p>
            <a:endParaRPr lang="en-GB" sz="1800" dirty="0">
              <a:latin typeface="Courier New"/>
              <a:cs typeface="Courier New"/>
            </a:endParaRPr>
          </a:p>
          <a:p>
            <a:endParaRPr lang="en-GB" sz="1800" dirty="0">
              <a:latin typeface="Courier New"/>
              <a:cs typeface="Courier New"/>
            </a:endParaRPr>
          </a:p>
          <a:p>
            <a:endParaRPr lang="en-GB" sz="1800" dirty="0">
              <a:latin typeface="Courier New"/>
              <a:cs typeface="Courier New"/>
            </a:endParaRPr>
          </a:p>
          <a:p>
            <a:endParaRPr lang="en-GB" sz="1800" dirty="0">
              <a:latin typeface="Courier New"/>
              <a:cs typeface="Courier New"/>
            </a:endParaRPr>
          </a:p>
          <a:p>
            <a:endParaRPr lang="en-GB" sz="1800" dirty="0">
              <a:latin typeface="Courier New"/>
              <a:cs typeface="Courier New"/>
            </a:endParaRPr>
          </a:p>
          <a:p>
            <a:endParaRPr lang="en-GB" sz="1800" dirty="0">
              <a:latin typeface="Courier New"/>
              <a:cs typeface="Courier New"/>
            </a:endParaRPr>
          </a:p>
          <a:p>
            <a:endParaRPr lang="en-GB" sz="1800" dirty="0">
              <a:latin typeface="Courier New"/>
              <a:cs typeface="Courier New"/>
            </a:endParaRPr>
          </a:p>
          <a:p>
            <a:pPr algn="ctr"/>
            <a:endParaRPr lang="en-GB" sz="1800" dirty="0">
              <a:latin typeface="Courier New"/>
              <a:cs typeface="Courier New"/>
            </a:endParaRPr>
          </a:p>
          <a:p>
            <a:endParaRPr lang="en-GB" sz="1800" dirty="0">
              <a:latin typeface="Courier New"/>
              <a:cs typeface="Courier New"/>
            </a:endParaRPr>
          </a:p>
          <a:p>
            <a:endParaRPr lang="en-GB" sz="1800" dirty="0">
              <a:latin typeface="Courier New"/>
              <a:cs typeface="Courier New"/>
            </a:endParaRPr>
          </a:p>
          <a:p>
            <a:endParaRPr lang="en-GB" sz="1800" dirty="0">
              <a:latin typeface="Courier New"/>
              <a:cs typeface="Courier New"/>
            </a:endParaRPr>
          </a:p>
          <a:p>
            <a:endParaRPr lang="en-GB" sz="1800" dirty="0">
              <a:latin typeface="Garamond"/>
              <a:cs typeface="Garamond"/>
            </a:endParaRPr>
          </a:p>
          <a:p>
            <a:pPr>
              <a:buNone/>
            </a:pPr>
            <a:endParaRPr lang="en-US" sz="1800" dirty="0">
              <a:latin typeface="Garamond"/>
              <a:cs typeface="Garamond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23D94A8-D5C1-944A-9E98-D15E5573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58276" y="-2332300"/>
            <a:ext cx="5382227" cy="11250593"/>
          </a:xfrm>
          <a:prstGeom prst="rect">
            <a:avLst/>
          </a:prstGeom>
        </p:spPr>
      </p:pic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039940B9-E1E6-D745-979A-B9C096C9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A63F6-77E7-DF48-AEBC-7DC3697B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</p:spTree>
    <p:extLst>
      <p:ext uri="{BB962C8B-B14F-4D97-AF65-F5344CB8AC3E}">
        <p14:creationId xmlns:p14="http://schemas.microsoft.com/office/powerpoint/2010/main" val="348388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72B53-2F2C-C24E-9DF1-82FD000B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AC2660-0A68-C748-A359-6EADCD70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Qui</a:t>
            </a:r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F4DC771-75B7-DA40-95C0-AAB4CD81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82" y="0"/>
            <a:ext cx="6685636" cy="6858000"/>
          </a:xfrm>
          <a:prstGeom prst="rect">
            <a:avLst/>
          </a:prstGeom>
        </p:spPr>
      </p:pic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DBE5703D-B64F-7145-8B05-6B7983AA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2484D7-DD99-8A4F-93EB-1F7A5456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</p:spTree>
    <p:extLst>
      <p:ext uri="{BB962C8B-B14F-4D97-AF65-F5344CB8AC3E}">
        <p14:creationId xmlns:p14="http://schemas.microsoft.com/office/powerpoint/2010/main" val="407806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FDDBF-8E65-6146-9F10-B3AE96DD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13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latin typeface="Garamond" panose="02020404030301010803" pitchFamily="18" charset="0"/>
              </a:rPr>
              <a:t>Realizzare un sito di e-commerce: quali servizi?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788A2A4-6351-0542-B0F0-D73FE6BE4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043" y="745435"/>
            <a:ext cx="5973417" cy="5883965"/>
          </a:xfr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226FD96-72C4-724A-9FBB-9709A768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Seminario UniTn 31.03.2021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4D7870-93CD-2A4C-8DA2-7C5CF81D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E. D'Avanzo</a:t>
            </a:r>
          </a:p>
        </p:txBody>
      </p:sp>
    </p:spTree>
    <p:extLst>
      <p:ext uri="{BB962C8B-B14F-4D97-AF65-F5344CB8AC3E}">
        <p14:creationId xmlns:p14="http://schemas.microsoft.com/office/powerpoint/2010/main" val="870626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141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Garamond</vt:lpstr>
      <vt:lpstr>Tema di Office</vt:lpstr>
      <vt:lpstr>Survey</vt:lpstr>
      <vt:lpstr>Sellers vs buyers</vt:lpstr>
      <vt:lpstr>Presentazione standard di PowerPoint</vt:lpstr>
      <vt:lpstr>Realizzare un sito di e-commerce: quali servizi?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 analisi multivariate  per   Digital Marketing e Decision-making Sostenibile  </dc:title>
  <dc:subject/>
  <dc:creator>Ernesto D'AVANZO (edavanzo@unisa.it)</dc:creator>
  <cp:keywords/>
  <dc:description/>
  <cp:lastModifiedBy>Ernesto d'Avanzo</cp:lastModifiedBy>
  <cp:revision>125</cp:revision>
  <dcterms:created xsi:type="dcterms:W3CDTF">2021-01-12T14:55:56Z</dcterms:created>
  <dcterms:modified xsi:type="dcterms:W3CDTF">2023-03-07T14:55:52Z</dcterms:modified>
  <cp:category/>
</cp:coreProperties>
</file>