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3" r:id="rId4"/>
    <p:sldId id="264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/>
    <p:restoredTop sz="96547"/>
  </p:normalViewPr>
  <p:slideViewPr>
    <p:cSldViewPr snapToGrid="0" snapToObjects="1">
      <p:cViewPr>
        <p:scale>
          <a:sx n="117" d="100"/>
          <a:sy n="117" d="100"/>
        </p:scale>
        <p:origin x="4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E45E-C8C5-BA4F-AA2C-0C40076B5C2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B1D9-D4DF-E244-9B58-D625DA48DC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CB1D9-D4DF-E244-9B58-D625DA48D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2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CB1D9-D4DF-E244-9B58-D625DA48DC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97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47DE0-AFC7-E7E8-5BA3-79B75DB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F4D42-B61E-9500-21B7-C72FB6C2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C6C97-FDBA-FCC2-D8BA-83C5646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A9174-D2AC-18D2-19B9-C2F6E20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FE42B-ED36-4924-0E82-283F7F0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AF704-A7BE-1F91-E5F3-60EAB23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F230-1425-0787-2833-C45B6FFF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82E0B-F984-4CF4-9DFD-10FE8DB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A8FD8-8B16-9C4F-5731-8BAC63A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258E-DE43-0FF3-0030-C0268F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B773D-3FDE-7B2A-D99E-5DD766C6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23F0B-BE54-9097-D5B1-3A165706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9B76E-D7C7-3F2F-DC74-191F38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145EB-2229-59DF-FDF2-0D5BCCB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E1132-2003-5BEC-29DF-08C92A3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0D6BA-DE2B-1F35-C2C0-233B7029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79AF0-B33F-3706-5A55-E38EC2D5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50989-0261-086E-B78A-4F13D0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8940C-E59B-C5EA-DA7C-F87A29E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2BD48-83F8-68FD-E60D-FC8A249F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93B21-2CB7-5355-642B-A6CF467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5529E-4EB4-71B4-1233-48994DF5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D0482-D150-8CD9-D7F0-7823EB4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5049D-AEE4-1444-1522-EE5B936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3E79FB-EB38-1727-664D-7FE47A1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1F44-E1AE-B043-1ED7-CCC2F75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9D628-23E7-0DEF-4867-35C71A575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55CF6C-1E3D-C96B-47B2-1C766249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6A92E-800B-14F6-DA70-77C415B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CEB3A2-97AB-35BA-06C2-352E09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8518A-AA1C-1027-C171-081E99F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6661D-66C3-6F3A-70E7-6268BE0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98745-1D39-433C-127B-585503C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515F-F933-4F3E-0A81-4A8CA7D0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F57E31-774F-9C3B-5393-DDA147D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892E6A-8386-877A-05C3-83537E04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A8054-B9E0-50B1-1C4F-A891380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5F203E-3871-0FA0-2DE0-E9208C8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E4294C-0415-D9BB-C2D2-CEC127F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3C16-ECFB-3EC3-7025-8C6C101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F046B6-23AF-FA11-A088-2D94960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415CF-8542-A3D7-C317-9AA729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E8402-A042-30CC-9373-1CB000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78C850-D357-2BDC-2EA5-D7D26E20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5A0F8-62CB-6D4C-1D36-3D0E3A0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DDC0A-ADC1-DCF5-9210-4665DB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2090-2B16-127B-2F3C-833B3FFA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EB2E8-79FB-83CB-A16A-A45C5AD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0D3A5-01E4-6A5F-740E-72F39AF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B1C40-EEC3-9491-7F25-743E53D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C9471-0B2A-3EAF-15A6-E9E5619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06C38F-C572-746D-772D-C57F0AE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631D-DEFC-0A58-65EC-2C1DE54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B3F4D-7C7A-B752-FF5F-0C36369F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551FF-E533-759D-436C-874ECD45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244DF0-6C75-94CF-9E71-3472FE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EDE79-CACC-3E22-8747-EA68957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74072-6319-E610-1B92-BE5638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C61B7F-D8B2-2CD2-8FBF-4F26F6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76497-3787-3624-FAAA-2E4321C7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5847A-1622-ED1B-3849-D68642A8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99F6-8AFD-9248-B232-FB99D0FCDA97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8EAB-2053-6748-C5FA-03B5C891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BAA23-5BAA-8474-8695-FF80CDB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061600"/>
              </p:ext>
            </p:extLst>
          </p:nvPr>
        </p:nvGraphicFramePr>
        <p:xfrm>
          <a:off x="3277713" y="650688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3344278" y="1493222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Component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>
            <a:cxnSpLocks/>
          </p:cNvCxnSpPr>
          <p:nvPr/>
        </p:nvCxnSpPr>
        <p:spPr>
          <a:xfrm>
            <a:off x="4472097" y="1160749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5256128" y="90878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8079675" y="702483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7658517" y="1846608"/>
            <a:ext cx="154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 Collection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3464354" y="2607925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3974106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4445306" y="2766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4953319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4322281" y="2105037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683C45F-F7DB-4561-0CE3-3635241E1C50}"/>
              </a:ext>
            </a:extLst>
          </p:cNvPr>
          <p:cNvSpPr txBox="1"/>
          <p:nvPr/>
        </p:nvSpPr>
        <p:spPr>
          <a:xfrm>
            <a:off x="3010560" y="3213903"/>
            <a:ext cx="268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n=MWS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Instance Metrics Snapshots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≠ 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∀ i ≠ j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 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never analysed ∀ i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5601196" y="2806761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EF2E143-3E54-7D13-F54E-D4A8AEDF36E7}"/>
              </a:ext>
            </a:extLst>
          </p:cNvPr>
          <p:cNvSpPr txBox="1"/>
          <p:nvPr/>
        </p:nvSpPr>
        <p:spPr>
          <a:xfrm>
            <a:off x="5674601" y="2545151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8369607" y="260792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F56798E-67B5-6DFB-BE91-F1238F29147D}"/>
              </a:ext>
            </a:extLst>
          </p:cNvPr>
          <p:cNvSpPr txBox="1"/>
          <p:nvPr/>
        </p:nvSpPr>
        <p:spPr>
          <a:xfrm>
            <a:off x="3429959" y="23229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7938256" y="3161399"/>
            <a:ext cx="115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3464354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3974106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4451819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4966117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5468589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5978341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6456054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6970352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7260284" y="3441111"/>
            <a:ext cx="901748" cy="8238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8122719" y="407140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8456408" y="4154376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8122719" y="467437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8456408" y="474987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3150700" y="469562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6608611" y="4695626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5372773" y="2825831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5329557" y="50048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43251" y="1500715"/>
            <a:ext cx="2981390" cy="11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365842" y="4052812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4324314" y="5334091"/>
            <a:ext cx="2083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Invalidation Point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314D-C517-615A-EA4E-2952A9A340A8}"/>
              </a:ext>
            </a:extLst>
          </p:cNvPr>
          <p:cNvSpPr txBox="1"/>
          <p:nvPr/>
        </p:nvSpPr>
        <p:spPr>
          <a:xfrm>
            <a:off x="2097074" y="2689152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DB53E-48F6-5765-5BD1-4A1DE29B65E2}"/>
              </a:ext>
            </a:extLst>
          </p:cNvPr>
          <p:cNvSpPr txBox="1"/>
          <p:nvPr/>
        </p:nvSpPr>
        <p:spPr>
          <a:xfrm>
            <a:off x="2097074" y="434042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B50703-6CAB-6A91-711F-EE50527D8DCC}"/>
              </a:ext>
            </a:extLst>
          </p:cNvPr>
          <p:cNvSpPr txBox="1"/>
          <p:nvPr/>
        </p:nvSpPr>
        <p:spPr>
          <a:xfrm>
            <a:off x="4472097" y="23229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F3D6FE-4576-4887-D1D5-BFFA34F9C459}"/>
              </a:ext>
            </a:extLst>
          </p:cNvPr>
          <p:cNvSpPr txBox="1"/>
          <p:nvPr/>
        </p:nvSpPr>
        <p:spPr>
          <a:xfrm>
            <a:off x="4942108" y="232297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F3576C9-4C69-131C-3480-9F9413F19F86}"/>
              </a:ext>
            </a:extLst>
          </p:cNvPr>
          <p:cNvSpPr/>
          <p:nvPr/>
        </p:nvSpPr>
        <p:spPr>
          <a:xfrm>
            <a:off x="7776384" y="505535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E45583E-A637-42E4-BD63-B82D234A714F}"/>
              </a:ext>
            </a:extLst>
          </p:cNvPr>
          <p:cNvSpPr/>
          <p:nvPr/>
        </p:nvSpPr>
        <p:spPr>
          <a:xfrm>
            <a:off x="8625029" y="871020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BC3210-A736-3FF5-7CC5-AA23C8D2453A}"/>
              </a:ext>
            </a:extLst>
          </p:cNvPr>
          <p:cNvSpPr/>
          <p:nvPr/>
        </p:nvSpPr>
        <p:spPr>
          <a:xfrm>
            <a:off x="8224641" y="1294417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26495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3677346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17689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4679368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189120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5635919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153421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5806432" y="2143062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98EC977-6186-5A26-E0F5-A472CE43E639}"/>
              </a:ext>
            </a:extLst>
          </p:cNvPr>
          <p:cNvSpPr txBox="1"/>
          <p:nvPr/>
        </p:nvSpPr>
        <p:spPr>
          <a:xfrm>
            <a:off x="5182559" y="2925013"/>
            <a:ext cx="1283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9231701" y="238383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8562041" y="2881061"/>
            <a:ext cx="16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service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784679" y="1652431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values of all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instances of a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694740" y="88545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10D73B22-69FA-ABE5-2613-50A6D11EDA7F}"/>
              </a:ext>
            </a:extLst>
          </p:cNvPr>
          <p:cNvSpPr/>
          <p:nvPr/>
        </p:nvSpPr>
        <p:spPr>
          <a:xfrm>
            <a:off x="8382884" y="68230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6DCE52E-2D76-07DC-EF7A-F6360D1AF781}"/>
              </a:ext>
            </a:extLst>
          </p:cNvPr>
          <p:cNvSpPr txBox="1"/>
          <p:nvPr/>
        </p:nvSpPr>
        <p:spPr>
          <a:xfrm>
            <a:off x="7741275" y="1153457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latest value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 the service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4679368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189120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5635919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153421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26495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3677346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17689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676951" y="60845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9C5121-B7F9-A58F-3F26-8F0EDA4F3175}"/>
              </a:ext>
            </a:extLst>
          </p:cNvPr>
          <p:cNvSpPr txBox="1"/>
          <p:nvPr/>
        </p:nvSpPr>
        <p:spPr>
          <a:xfrm>
            <a:off x="1100150" y="656741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 one instance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with a new latest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1413097" y="2355285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</a:t>
            </a:r>
          </a:p>
          <a:p>
            <a:pPr algn="r"/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k=AWS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F3205-50A0-EDB3-F989-467F34DCB4A2}"/>
              </a:ext>
            </a:extLst>
          </p:cNvPr>
          <p:cNvSpPr txBox="1"/>
          <p:nvPr/>
        </p:nvSpPr>
        <p:spPr>
          <a:xfrm>
            <a:off x="2389326" y="354900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7C4A987-B36B-E39C-DE2A-D8976C54584A}"/>
              </a:ext>
            </a:extLst>
          </p:cNvPr>
          <p:cNvSpPr/>
          <p:nvPr/>
        </p:nvSpPr>
        <p:spPr>
          <a:xfrm>
            <a:off x="4679368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1A1277A-4F8C-679F-196E-C79CD8D7F40C}"/>
              </a:ext>
            </a:extLst>
          </p:cNvPr>
          <p:cNvSpPr/>
          <p:nvPr/>
        </p:nvSpPr>
        <p:spPr>
          <a:xfrm>
            <a:off x="5189120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AD82F8-6BE1-77F9-5AB5-D26B6D1D2CB5}"/>
              </a:ext>
            </a:extLst>
          </p:cNvPr>
          <p:cNvSpPr txBox="1"/>
          <p:nvPr/>
        </p:nvSpPr>
        <p:spPr>
          <a:xfrm>
            <a:off x="5635919" y="57838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E76E69C-98C4-933A-910B-6050544EE37D}"/>
              </a:ext>
            </a:extLst>
          </p:cNvPr>
          <p:cNvSpPr/>
          <p:nvPr/>
        </p:nvSpPr>
        <p:spPr>
          <a:xfrm>
            <a:off x="6153421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541B3DA-F3DA-1AAF-5C8A-7D67BA240AEF}"/>
              </a:ext>
            </a:extLst>
          </p:cNvPr>
          <p:cNvSpPr/>
          <p:nvPr/>
        </p:nvSpPr>
        <p:spPr>
          <a:xfrm>
            <a:off x="3264956" y="561937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32E438-A487-3B99-476C-86257AAD87F4}"/>
              </a:ext>
            </a:extLst>
          </p:cNvPr>
          <p:cNvSpPr txBox="1"/>
          <p:nvPr/>
        </p:nvSpPr>
        <p:spPr>
          <a:xfrm>
            <a:off x="3677346" y="57838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FFBC33B-D036-AA79-1797-EE84D1FDA8C1}"/>
              </a:ext>
            </a:extLst>
          </p:cNvPr>
          <p:cNvSpPr/>
          <p:nvPr/>
        </p:nvSpPr>
        <p:spPr>
          <a:xfrm>
            <a:off x="4176896" y="562389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D9B299F-7D51-7097-3DA7-6D3050C83CFD}"/>
              </a:ext>
            </a:extLst>
          </p:cNvPr>
          <p:cNvSpPr/>
          <p:nvPr/>
        </p:nvSpPr>
        <p:spPr>
          <a:xfrm>
            <a:off x="3264956" y="453856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2F9008-C556-0E22-4429-E92A8E95BDC3}"/>
              </a:ext>
            </a:extLst>
          </p:cNvPr>
          <p:cNvSpPr txBox="1"/>
          <p:nvPr/>
        </p:nvSpPr>
        <p:spPr>
          <a:xfrm>
            <a:off x="3677346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3F5638C-675F-2E89-21A6-3FBD9EF5E491}"/>
              </a:ext>
            </a:extLst>
          </p:cNvPr>
          <p:cNvSpPr/>
          <p:nvPr/>
        </p:nvSpPr>
        <p:spPr>
          <a:xfrm>
            <a:off x="4176896" y="4543092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328BBC2-93DC-427B-D661-1122C7CE437A}"/>
              </a:ext>
            </a:extLst>
          </p:cNvPr>
          <p:cNvSpPr/>
          <p:nvPr/>
        </p:nvSpPr>
        <p:spPr>
          <a:xfrm>
            <a:off x="4679368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8BA98DC-D260-48D4-ACA5-C104C6F0F791}"/>
              </a:ext>
            </a:extLst>
          </p:cNvPr>
          <p:cNvSpPr/>
          <p:nvPr/>
        </p:nvSpPr>
        <p:spPr>
          <a:xfrm>
            <a:off x="5189120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5F5CCB-3F47-AEF7-E5F9-C098C2D3268B}"/>
              </a:ext>
            </a:extLst>
          </p:cNvPr>
          <p:cNvSpPr txBox="1"/>
          <p:nvPr/>
        </p:nvSpPr>
        <p:spPr>
          <a:xfrm>
            <a:off x="5635919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22334DF-A97A-0E8F-2225-F10FCDDCB06A}"/>
              </a:ext>
            </a:extLst>
          </p:cNvPr>
          <p:cNvSpPr/>
          <p:nvPr/>
        </p:nvSpPr>
        <p:spPr>
          <a:xfrm>
            <a:off x="6153421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C24676F-89A4-86A9-1B0C-C99E9188E09E}"/>
              </a:ext>
            </a:extLst>
          </p:cNvPr>
          <p:cNvSpPr/>
          <p:nvPr/>
        </p:nvSpPr>
        <p:spPr>
          <a:xfrm>
            <a:off x="9231701" y="4538566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AE44DB-7C0D-F819-D4A9-AD90DFD104E2}"/>
              </a:ext>
            </a:extLst>
          </p:cNvPr>
          <p:cNvSpPr txBox="1"/>
          <p:nvPr/>
        </p:nvSpPr>
        <p:spPr>
          <a:xfrm>
            <a:off x="8520060" y="5006038"/>
            <a:ext cx="171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instance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998A57-330F-C4F7-0073-80829964F9E8}"/>
              </a:ext>
            </a:extLst>
          </p:cNvPr>
          <p:cNvSpPr txBox="1"/>
          <p:nvPr/>
        </p:nvSpPr>
        <p:spPr>
          <a:xfrm>
            <a:off x="908151" y="45257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of a service having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 new QoS current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00CDB1-4D65-CED3-3695-57B084F389C2}"/>
              </a:ext>
            </a:extLst>
          </p:cNvPr>
          <p:cNvSpPr txBox="1"/>
          <p:nvPr/>
        </p:nvSpPr>
        <p:spPr>
          <a:xfrm>
            <a:off x="2389326" y="570334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4" name="Parentesi quadra aperta 43">
            <a:extLst>
              <a:ext uri="{FF2B5EF4-FFF2-40B4-BE49-F238E27FC236}">
                <a16:creationId xmlns:a16="http://schemas.microsoft.com/office/drawing/2014/main" id="{E1FC5B5E-37F5-D19D-E8FF-459CCEB4699B}"/>
              </a:ext>
            </a:extLst>
          </p:cNvPr>
          <p:cNvSpPr/>
          <p:nvPr/>
        </p:nvSpPr>
        <p:spPr>
          <a:xfrm rot="16200000">
            <a:off x="5803323" y="4321504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55B923B-A96D-A53B-DF2F-61F19807E192}"/>
              </a:ext>
            </a:extLst>
          </p:cNvPr>
          <p:cNvSpPr txBox="1"/>
          <p:nvPr/>
        </p:nvSpPr>
        <p:spPr>
          <a:xfrm>
            <a:off x="4400418" y="5104690"/>
            <a:ext cx="286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 ≤ 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+ k-m 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QoS current value 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5EDE97A-BB31-5DB6-CDB9-8B58D1C04ABF}"/>
              </a:ext>
            </a:extLst>
          </p:cNvPr>
          <p:cNvCxnSpPr>
            <a:cxnSpLocks/>
          </p:cNvCxnSpPr>
          <p:nvPr/>
        </p:nvCxnSpPr>
        <p:spPr>
          <a:xfrm>
            <a:off x="6665932" y="2585346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6F9E31-8231-4CF7-55EA-EC3A6D280952}"/>
              </a:ext>
            </a:extLst>
          </p:cNvPr>
          <p:cNvSpPr txBox="1"/>
          <p:nvPr/>
        </p:nvSpPr>
        <p:spPr>
          <a:xfrm>
            <a:off x="6648143" y="2308347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10CB1E6-8522-2B1E-C063-9864DA1877D2}"/>
              </a:ext>
            </a:extLst>
          </p:cNvPr>
          <p:cNvCxnSpPr>
            <a:cxnSpLocks/>
          </p:cNvCxnSpPr>
          <p:nvPr/>
        </p:nvCxnSpPr>
        <p:spPr>
          <a:xfrm>
            <a:off x="6683721" y="474421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A1810D-2DDB-FC81-F969-D875268F0D11}"/>
              </a:ext>
            </a:extLst>
          </p:cNvPr>
          <p:cNvSpPr txBox="1"/>
          <p:nvPr/>
        </p:nvSpPr>
        <p:spPr>
          <a:xfrm>
            <a:off x="6665932" y="446721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</p:spTree>
    <p:extLst>
      <p:ext uri="{BB962C8B-B14F-4D97-AF65-F5344CB8AC3E}">
        <p14:creationId xmlns:p14="http://schemas.microsoft.com/office/powerpoint/2010/main" val="155613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/>
        </p:nvGraphicFramePr>
        <p:xfrm>
          <a:off x="3277713" y="650688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3344278" y="1493222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Component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>
            <a:cxnSpLocks/>
          </p:cNvCxnSpPr>
          <p:nvPr/>
        </p:nvCxnSpPr>
        <p:spPr>
          <a:xfrm>
            <a:off x="4813857" y="1170391"/>
            <a:ext cx="2772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5393288" y="90878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8079675" y="702483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7658517" y="1846608"/>
            <a:ext cx="154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 Collection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3464354" y="2607925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3974106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4445306" y="2766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4953319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4322281" y="2105037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683C45F-F7DB-4561-0CE3-3635241E1C50}"/>
              </a:ext>
            </a:extLst>
          </p:cNvPr>
          <p:cNvSpPr txBox="1"/>
          <p:nvPr/>
        </p:nvSpPr>
        <p:spPr>
          <a:xfrm>
            <a:off x="3010560" y="3213903"/>
            <a:ext cx="2684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n=MWS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Instance Metrics Snapshots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5601196" y="2806761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8369607" y="260792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F56798E-67B5-6DFB-BE91-F1238F29147D}"/>
              </a:ext>
            </a:extLst>
          </p:cNvPr>
          <p:cNvSpPr txBox="1"/>
          <p:nvPr/>
        </p:nvSpPr>
        <p:spPr>
          <a:xfrm>
            <a:off x="3429959" y="23229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7938256" y="3161399"/>
            <a:ext cx="115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3464354" y="39220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3974106" y="39220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4451819" y="40819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4966117" y="39220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5468589" y="39220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5978341" y="39220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6456054" y="40819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6970352" y="39220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7260284" y="3441111"/>
            <a:ext cx="901748" cy="480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8122719" y="372850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8456408" y="3811476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8122719" y="433147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8456408" y="440697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3150700" y="435272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6608611" y="4352726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5372773" y="2482931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5329557" y="46619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43251" y="1500715"/>
            <a:ext cx="2981390" cy="11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365842" y="3709912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4324314" y="4991191"/>
            <a:ext cx="2083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Invalidation Point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314D-C517-615A-EA4E-2952A9A340A8}"/>
              </a:ext>
            </a:extLst>
          </p:cNvPr>
          <p:cNvSpPr txBox="1"/>
          <p:nvPr/>
        </p:nvSpPr>
        <p:spPr>
          <a:xfrm>
            <a:off x="2097074" y="274352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DB53E-48F6-5765-5BD1-4A1DE29B65E2}"/>
              </a:ext>
            </a:extLst>
          </p:cNvPr>
          <p:cNvSpPr txBox="1"/>
          <p:nvPr/>
        </p:nvSpPr>
        <p:spPr>
          <a:xfrm>
            <a:off x="2097074" y="399752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B50703-6CAB-6A91-711F-EE50527D8DCC}"/>
              </a:ext>
            </a:extLst>
          </p:cNvPr>
          <p:cNvSpPr txBox="1"/>
          <p:nvPr/>
        </p:nvSpPr>
        <p:spPr>
          <a:xfrm>
            <a:off x="4472097" y="23229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F3D6FE-4576-4887-D1D5-BFFA34F9C459}"/>
              </a:ext>
            </a:extLst>
          </p:cNvPr>
          <p:cNvSpPr txBox="1"/>
          <p:nvPr/>
        </p:nvSpPr>
        <p:spPr>
          <a:xfrm>
            <a:off x="4942108" y="232297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2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en-GB" sz="12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F3576C9-4C69-131C-3480-9F9413F19F86}"/>
              </a:ext>
            </a:extLst>
          </p:cNvPr>
          <p:cNvSpPr/>
          <p:nvPr/>
        </p:nvSpPr>
        <p:spPr>
          <a:xfrm>
            <a:off x="7776384" y="505535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E45583E-A637-42E4-BD63-B82D234A714F}"/>
              </a:ext>
            </a:extLst>
          </p:cNvPr>
          <p:cNvSpPr/>
          <p:nvPr/>
        </p:nvSpPr>
        <p:spPr>
          <a:xfrm>
            <a:off x="8625029" y="871020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BC3210-A736-3FF5-7CC5-AA23C8D2453A}"/>
              </a:ext>
            </a:extLst>
          </p:cNvPr>
          <p:cNvSpPr/>
          <p:nvPr/>
        </p:nvSpPr>
        <p:spPr>
          <a:xfrm>
            <a:off x="8224641" y="1294417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6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264956" y="2410734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3677346" y="25706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176896" y="2410734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4679368" y="241073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189120" y="241073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5635919" y="25706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153421" y="241073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5806432" y="2174866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98EC977-6186-5A26-E0F5-A472CE43E639}"/>
              </a:ext>
            </a:extLst>
          </p:cNvPr>
          <p:cNvSpPr txBox="1"/>
          <p:nvPr/>
        </p:nvSpPr>
        <p:spPr>
          <a:xfrm>
            <a:off x="5182559" y="2956817"/>
            <a:ext cx="1283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</a:t>
            </a: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8253689" y="2415638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7584029" y="2912865"/>
            <a:ext cx="16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current value of the service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784679" y="1652431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values of all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instances of a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694740" y="885455"/>
            <a:ext cx="2046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10D73B22-69FA-ABE5-2613-50A6D11EDA7F}"/>
              </a:ext>
            </a:extLst>
          </p:cNvPr>
          <p:cNvSpPr/>
          <p:nvPr/>
        </p:nvSpPr>
        <p:spPr>
          <a:xfrm>
            <a:off x="8225638" y="680498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6DCE52E-2D76-07DC-EF7A-F6360D1AF781}"/>
              </a:ext>
            </a:extLst>
          </p:cNvPr>
          <p:cNvSpPr txBox="1"/>
          <p:nvPr/>
        </p:nvSpPr>
        <p:spPr>
          <a:xfrm>
            <a:off x="7584029" y="1151655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QoS latest value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 the service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9C5121-B7F9-A58F-3F26-8F0EDA4F3175}"/>
              </a:ext>
            </a:extLst>
          </p:cNvPr>
          <p:cNvSpPr txBox="1"/>
          <p:nvPr/>
        </p:nvSpPr>
        <p:spPr>
          <a:xfrm>
            <a:off x="1311747" y="656741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 one 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with a new latest value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752660" y="2387089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 </a:t>
            </a:r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k=AWS</a:t>
            </a:r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values and its instances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5EDE97A-BB31-5DB6-CDB9-8B58D1C04ABF}"/>
              </a:ext>
            </a:extLst>
          </p:cNvPr>
          <p:cNvCxnSpPr>
            <a:cxnSpLocks/>
          </p:cNvCxnSpPr>
          <p:nvPr/>
        </p:nvCxnSpPr>
        <p:spPr>
          <a:xfrm>
            <a:off x="6742706" y="2617150"/>
            <a:ext cx="117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>
            <a:extLst>
              <a:ext uri="{FF2B5EF4-FFF2-40B4-BE49-F238E27FC236}">
                <a16:creationId xmlns:a16="http://schemas.microsoft.com/office/drawing/2014/main" id="{FC5E98F6-141D-A91B-C9DF-13B4FEA826B4}"/>
              </a:ext>
            </a:extLst>
          </p:cNvPr>
          <p:cNvSpPr/>
          <p:nvPr/>
        </p:nvSpPr>
        <p:spPr>
          <a:xfrm>
            <a:off x="4066882" y="3630956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764F9-57F3-8C1B-B358-0006D39F8200}"/>
              </a:ext>
            </a:extLst>
          </p:cNvPr>
          <p:cNvSpPr/>
          <p:nvPr/>
        </p:nvSpPr>
        <p:spPr>
          <a:xfrm>
            <a:off x="4297603" y="3860526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CA70BD6-7112-B702-0851-EAE07C5C69C4}"/>
              </a:ext>
            </a:extLst>
          </p:cNvPr>
          <p:cNvSpPr/>
          <p:nvPr/>
        </p:nvSpPr>
        <p:spPr>
          <a:xfrm>
            <a:off x="4889518" y="3927477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580AA6A-53C4-3C5E-4A96-9F0F5EDA4430}"/>
              </a:ext>
            </a:extLst>
          </p:cNvPr>
          <p:cNvSpPr/>
          <p:nvPr/>
        </p:nvSpPr>
        <p:spPr>
          <a:xfrm>
            <a:off x="4572821" y="4417065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C4176C0-76AB-FA01-52A8-6B4BCF34EE09}"/>
              </a:ext>
            </a:extLst>
          </p:cNvPr>
          <p:cNvSpPr txBox="1"/>
          <p:nvPr/>
        </p:nvSpPr>
        <p:spPr>
          <a:xfrm>
            <a:off x="3564270" y="5082986"/>
            <a:ext cx="23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 Window of the service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A83EDBB-1050-9E11-1428-B8F2AE6D3477}"/>
              </a:ext>
            </a:extLst>
          </p:cNvPr>
          <p:cNvCxnSpPr>
            <a:cxnSpLocks/>
          </p:cNvCxnSpPr>
          <p:nvPr/>
        </p:nvCxnSpPr>
        <p:spPr>
          <a:xfrm>
            <a:off x="5694740" y="4316010"/>
            <a:ext cx="180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C7EDF6F-CBFD-2C61-AAA4-9708F6AACB87}"/>
              </a:ext>
            </a:extLst>
          </p:cNvPr>
          <p:cNvSpPr txBox="1"/>
          <p:nvPr/>
        </p:nvSpPr>
        <p:spPr>
          <a:xfrm>
            <a:off x="1769328" y="4097464"/>
            <a:ext cx="1795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not satisfying</a:t>
            </a: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its QoS requirement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47340002-2163-ACC0-1E7B-86F55C1E71AC}"/>
              </a:ext>
            </a:extLst>
          </p:cNvPr>
          <p:cNvSpPr/>
          <p:nvPr/>
        </p:nvSpPr>
        <p:spPr>
          <a:xfrm>
            <a:off x="7776293" y="3630956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87A938-70E7-BC10-0C40-60E89AFAD31F}"/>
              </a:ext>
            </a:extLst>
          </p:cNvPr>
          <p:cNvSpPr txBox="1"/>
          <p:nvPr/>
        </p:nvSpPr>
        <p:spPr>
          <a:xfrm>
            <a:off x="7117397" y="5082986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proposed Adaptation Options</a:t>
            </a:r>
          </a:p>
        </p:txBody>
      </p:sp>
      <p:pic>
        <p:nvPicPr>
          <p:cNvPr id="43" name="Elemento grafico 42" descr="Elenco contorno">
            <a:extLst>
              <a:ext uri="{FF2B5EF4-FFF2-40B4-BE49-F238E27FC236}">
                <a16:creationId xmlns:a16="http://schemas.microsoft.com/office/drawing/2014/main" id="{16A29D61-D752-176C-D4A4-B530E9DD4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8383" y="3814373"/>
            <a:ext cx="513924" cy="513924"/>
          </a:xfrm>
          <a:prstGeom prst="rect">
            <a:avLst/>
          </a:prstGeom>
        </p:spPr>
      </p:pic>
      <p:pic>
        <p:nvPicPr>
          <p:cNvPr id="46" name="Elemento grafico 45" descr="Elenco contorno">
            <a:extLst>
              <a:ext uri="{FF2B5EF4-FFF2-40B4-BE49-F238E27FC236}">
                <a16:creationId xmlns:a16="http://schemas.microsoft.com/office/drawing/2014/main" id="{10299513-1F99-2691-838B-AC999CD7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8330" y="3874515"/>
            <a:ext cx="513924" cy="513924"/>
          </a:xfrm>
          <a:prstGeom prst="rect">
            <a:avLst/>
          </a:prstGeom>
        </p:spPr>
      </p:pic>
      <p:pic>
        <p:nvPicPr>
          <p:cNvPr id="47" name="Elemento grafico 46" descr="Elenco contorno">
            <a:extLst>
              <a:ext uri="{FF2B5EF4-FFF2-40B4-BE49-F238E27FC236}">
                <a16:creationId xmlns:a16="http://schemas.microsoft.com/office/drawing/2014/main" id="{8BB89989-12CF-0B1E-F711-F58DE6D4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994" y="4375337"/>
            <a:ext cx="513924" cy="513924"/>
          </a:xfrm>
          <a:prstGeom prst="rect">
            <a:avLst/>
          </a:prstGeom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90119DC-F697-C4A8-334A-FBAD1ABADA36}"/>
              </a:ext>
            </a:extLst>
          </p:cNvPr>
          <p:cNvSpPr txBox="1"/>
          <p:nvPr/>
        </p:nvSpPr>
        <p:spPr>
          <a:xfrm>
            <a:off x="3665276" y="6021412"/>
            <a:ext cx="164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Selection point</a:t>
            </a:r>
          </a:p>
        </p:txBody>
      </p:sp>
    </p:spTree>
    <p:extLst>
      <p:ext uri="{BB962C8B-B14F-4D97-AF65-F5344CB8AC3E}">
        <p14:creationId xmlns:p14="http://schemas.microsoft.com/office/powerpoint/2010/main" val="195514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564270" y="1652431"/>
            <a:ext cx="23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 Window of the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694740" y="885455"/>
            <a:ext cx="232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676951" y="608456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223855" y="660922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less than </a:t>
            </a:r>
            <a:r>
              <a:rPr lang="en-GB" sz="12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AWS*QoSSatisfactionRate</a:t>
            </a:r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values satisfying the respective constraints</a:t>
            </a:r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9A3FCDE6-6030-3CC9-12AA-ED9E8CEF1D68}"/>
              </a:ext>
            </a:extLst>
          </p:cNvPr>
          <p:cNvSpPr/>
          <p:nvPr/>
        </p:nvSpPr>
        <p:spPr>
          <a:xfrm>
            <a:off x="8372641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146D49-816F-98DE-FCAA-DBBD413AA264}"/>
              </a:ext>
            </a:extLst>
          </p:cNvPr>
          <p:cNvSpPr txBox="1"/>
          <p:nvPr/>
        </p:nvSpPr>
        <p:spPr>
          <a:xfrm>
            <a:off x="7713745" y="1652431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proposed Adaptation Options</a:t>
            </a:r>
          </a:p>
        </p:txBody>
      </p:sp>
      <p:pic>
        <p:nvPicPr>
          <p:cNvPr id="32" name="Elemento grafico 31" descr="Elenco contorno">
            <a:extLst>
              <a:ext uri="{FF2B5EF4-FFF2-40B4-BE49-F238E27FC236}">
                <a16:creationId xmlns:a16="http://schemas.microsoft.com/office/drawing/2014/main" id="{7CB58B59-7962-6536-FDE5-4D85C80A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4731" y="383818"/>
            <a:ext cx="513924" cy="513924"/>
          </a:xfrm>
          <a:prstGeom prst="rect">
            <a:avLst/>
          </a:prstGeom>
        </p:spPr>
      </p:pic>
      <p:pic>
        <p:nvPicPr>
          <p:cNvPr id="41" name="Elemento grafico 40" descr="Elenco contorno">
            <a:extLst>
              <a:ext uri="{FF2B5EF4-FFF2-40B4-BE49-F238E27FC236}">
                <a16:creationId xmlns:a16="http://schemas.microsoft.com/office/drawing/2014/main" id="{2913908D-05E1-D0CA-1566-6AADD7DA0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4678" y="443960"/>
            <a:ext cx="513924" cy="513924"/>
          </a:xfrm>
          <a:prstGeom prst="rect">
            <a:avLst/>
          </a:prstGeom>
        </p:spPr>
      </p:pic>
      <p:pic>
        <p:nvPicPr>
          <p:cNvPr id="42" name="Elemento grafico 41" descr="Elenco contorno">
            <a:extLst>
              <a:ext uri="{FF2B5EF4-FFF2-40B4-BE49-F238E27FC236}">
                <a16:creationId xmlns:a16="http://schemas.microsoft.com/office/drawing/2014/main" id="{87D53C65-8A06-14E4-6FF3-75E185B4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342" y="944782"/>
            <a:ext cx="513924" cy="513924"/>
          </a:xfrm>
          <a:prstGeom prst="rect">
            <a:avLst/>
          </a:prstGeom>
        </p:spPr>
      </p:pic>
      <p:graphicFrame>
        <p:nvGraphicFramePr>
          <p:cNvPr id="43" name="Diagramma 42">
            <a:extLst>
              <a:ext uri="{FF2B5EF4-FFF2-40B4-BE49-F238E27FC236}">
                <a16:creationId xmlns:a16="http://schemas.microsoft.com/office/drawing/2014/main" id="{BD53361E-CD17-AC9C-452F-F80F5BF5B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164572"/>
              </p:ext>
            </p:extLst>
          </p:nvPr>
        </p:nvGraphicFramePr>
        <p:xfrm>
          <a:off x="793528" y="2401314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1DC9142-883C-DA24-56A9-CF4875F4FFE5}"/>
              </a:ext>
            </a:extLst>
          </p:cNvPr>
          <p:cNvSpPr txBox="1"/>
          <p:nvPr/>
        </p:nvSpPr>
        <p:spPr>
          <a:xfrm>
            <a:off x="860093" y="3383132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Component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055ACF0-24D8-C582-CC79-5E41ABF420E7}"/>
              </a:ext>
            </a:extLst>
          </p:cNvPr>
          <p:cNvCxnSpPr>
            <a:cxnSpLocks/>
          </p:cNvCxnSpPr>
          <p:nvPr/>
        </p:nvCxnSpPr>
        <p:spPr>
          <a:xfrm>
            <a:off x="1987912" y="2911375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9A149D-5AE6-87DB-881F-A9FF8DB90EB9}"/>
              </a:ext>
            </a:extLst>
          </p:cNvPr>
          <p:cNvSpPr txBox="1"/>
          <p:nvPr/>
        </p:nvSpPr>
        <p:spPr>
          <a:xfrm>
            <a:off x="2785651" y="265940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92DB8F4-7F22-EAFC-2302-22D1FE468CCC}"/>
              </a:ext>
            </a:extLst>
          </p:cNvPr>
          <p:cNvSpPr/>
          <p:nvPr/>
        </p:nvSpPr>
        <p:spPr>
          <a:xfrm>
            <a:off x="5595490" y="2453109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6565A61-E099-FDA0-132D-115BC1F8C2F4}"/>
              </a:ext>
            </a:extLst>
          </p:cNvPr>
          <p:cNvSpPr txBox="1"/>
          <p:nvPr/>
        </p:nvSpPr>
        <p:spPr>
          <a:xfrm>
            <a:off x="5137565" y="3613710"/>
            <a:ext cx="160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Snapshots Collection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377B043-8B22-3089-D7E6-9A0380E98AE5}"/>
              </a:ext>
            </a:extLst>
          </p:cNvPr>
          <p:cNvSpPr/>
          <p:nvPr/>
        </p:nvSpPr>
        <p:spPr>
          <a:xfrm>
            <a:off x="5292199" y="2256161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C7A7CA64-5D7F-EB82-D322-6E3CEB7B84C2}"/>
              </a:ext>
            </a:extLst>
          </p:cNvPr>
          <p:cNvSpPr/>
          <p:nvPr/>
        </p:nvSpPr>
        <p:spPr>
          <a:xfrm>
            <a:off x="6140844" y="2621646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90FE685C-CB3C-1815-68A6-8A88267EFB15}"/>
              </a:ext>
            </a:extLst>
          </p:cNvPr>
          <p:cNvSpPr/>
          <p:nvPr/>
        </p:nvSpPr>
        <p:spPr>
          <a:xfrm>
            <a:off x="5740456" y="3045043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Freccia ad arco 67">
            <a:extLst>
              <a:ext uri="{FF2B5EF4-FFF2-40B4-BE49-F238E27FC236}">
                <a16:creationId xmlns:a16="http://schemas.microsoft.com/office/drawing/2014/main" id="{110BAE4E-14DF-37E9-B231-98D9DA7F4831}"/>
              </a:ext>
            </a:extLst>
          </p:cNvPr>
          <p:cNvSpPr/>
          <p:nvPr/>
        </p:nvSpPr>
        <p:spPr>
          <a:xfrm>
            <a:off x="750599" y="2176970"/>
            <a:ext cx="1273648" cy="1257075"/>
          </a:xfrm>
          <a:prstGeom prst="circularArrow">
            <a:avLst>
              <a:gd name="adj1" fmla="val 6908"/>
              <a:gd name="adj2" fmla="val 714322"/>
              <a:gd name="adj3" fmla="val 20457683"/>
              <a:gd name="adj4" fmla="val 7440900"/>
              <a:gd name="adj5" fmla="val 8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235FF39E-E930-7C4E-829D-F49C14852CD9}"/>
              </a:ext>
            </a:extLst>
          </p:cNvPr>
          <p:cNvSpPr/>
          <p:nvPr/>
        </p:nvSpPr>
        <p:spPr>
          <a:xfrm rot="20459265">
            <a:off x="710959" y="2157876"/>
            <a:ext cx="1382923" cy="145451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2012375"/>
              </a:avLst>
            </a:prstTxWarp>
            <a:spAutoFit/>
          </a:bodyPr>
          <a:lstStyle/>
          <a:p>
            <a:pPr algn="ctr"/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Asynchronous, periodic</a:t>
            </a:r>
          </a:p>
        </p:txBody>
      </p:sp>
      <p:sp>
        <p:nvSpPr>
          <p:cNvPr id="71" name="Freccia su 70">
            <a:extLst>
              <a:ext uri="{FF2B5EF4-FFF2-40B4-BE49-F238E27FC236}">
                <a16:creationId xmlns:a16="http://schemas.microsoft.com/office/drawing/2014/main" id="{FBA722CF-5F8B-257E-45DB-E44C488B6268}"/>
              </a:ext>
            </a:extLst>
          </p:cNvPr>
          <p:cNvSpPr/>
          <p:nvPr/>
        </p:nvSpPr>
        <p:spPr>
          <a:xfrm>
            <a:off x="3389441" y="3043606"/>
            <a:ext cx="218003" cy="634745"/>
          </a:xfrm>
          <a:prstGeom prst="upArrow">
            <a:avLst>
              <a:gd name="adj1" fmla="val 27777"/>
              <a:gd name="adj2" fmla="val 58334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65E50C7-3510-30E5-D78D-01077AB23E10}"/>
              </a:ext>
            </a:extLst>
          </p:cNvPr>
          <p:cNvSpPr txBox="1"/>
          <p:nvPr/>
        </p:nvSpPr>
        <p:spPr>
          <a:xfrm>
            <a:off x="2797763" y="3718460"/>
            <a:ext cx="139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Probe 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Component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28CACA01-14D1-9296-0CE4-B3C1CE6D8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966600"/>
              </p:ext>
            </p:extLst>
          </p:nvPr>
        </p:nvGraphicFramePr>
        <p:xfrm>
          <a:off x="859140" y="5068390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27EE04-2325-E854-76B9-DBB423AC9605}"/>
              </a:ext>
            </a:extLst>
          </p:cNvPr>
          <p:cNvSpPr txBox="1"/>
          <p:nvPr/>
        </p:nvSpPr>
        <p:spPr>
          <a:xfrm>
            <a:off x="925705" y="6050208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Component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66C51DA-54E7-F9D8-64C3-8544D3E8C382}"/>
              </a:ext>
            </a:extLst>
          </p:cNvPr>
          <p:cNvCxnSpPr>
            <a:cxnSpLocks/>
          </p:cNvCxnSpPr>
          <p:nvPr/>
        </p:nvCxnSpPr>
        <p:spPr>
          <a:xfrm>
            <a:off x="2053524" y="5578451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94581EF1-1AAB-1B31-5241-BB901DEE9339}"/>
              </a:ext>
            </a:extLst>
          </p:cNvPr>
          <p:cNvSpPr/>
          <p:nvPr/>
        </p:nvSpPr>
        <p:spPr>
          <a:xfrm>
            <a:off x="5661102" y="5120185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1A4A2B-1939-80EE-2E8D-256D0914429E}"/>
              </a:ext>
            </a:extLst>
          </p:cNvPr>
          <p:cNvSpPr txBox="1"/>
          <p:nvPr/>
        </p:nvSpPr>
        <p:spPr>
          <a:xfrm>
            <a:off x="5203177" y="6280786"/>
            <a:ext cx="160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Snapshots Collection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6F776C6-6D25-7859-6F63-AAFA6782BDCB}"/>
              </a:ext>
            </a:extLst>
          </p:cNvPr>
          <p:cNvSpPr/>
          <p:nvPr/>
        </p:nvSpPr>
        <p:spPr>
          <a:xfrm>
            <a:off x="5357811" y="4923237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EA64495-10D3-4DD9-72D9-CD72842E3F4F}"/>
              </a:ext>
            </a:extLst>
          </p:cNvPr>
          <p:cNvSpPr/>
          <p:nvPr/>
        </p:nvSpPr>
        <p:spPr>
          <a:xfrm>
            <a:off x="6206456" y="5288722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7E9E24C-688E-3834-CA54-A177C5EBF557}"/>
              </a:ext>
            </a:extLst>
          </p:cNvPr>
          <p:cNvSpPr/>
          <p:nvPr/>
        </p:nvSpPr>
        <p:spPr>
          <a:xfrm>
            <a:off x="5806068" y="5712119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Freccia ad arco 12">
            <a:extLst>
              <a:ext uri="{FF2B5EF4-FFF2-40B4-BE49-F238E27FC236}">
                <a16:creationId xmlns:a16="http://schemas.microsoft.com/office/drawing/2014/main" id="{1175E061-59A3-146F-CDDF-CDF38DB55306}"/>
              </a:ext>
            </a:extLst>
          </p:cNvPr>
          <p:cNvSpPr/>
          <p:nvPr/>
        </p:nvSpPr>
        <p:spPr>
          <a:xfrm>
            <a:off x="816211" y="4844046"/>
            <a:ext cx="1273648" cy="1257075"/>
          </a:xfrm>
          <a:prstGeom prst="circularArrow">
            <a:avLst>
              <a:gd name="adj1" fmla="val 6908"/>
              <a:gd name="adj2" fmla="val 714322"/>
              <a:gd name="adj3" fmla="val 20457683"/>
              <a:gd name="adj4" fmla="val 7440900"/>
              <a:gd name="adj5" fmla="val 8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D07223C-A197-E652-6614-2D381747D5A9}"/>
              </a:ext>
            </a:extLst>
          </p:cNvPr>
          <p:cNvSpPr/>
          <p:nvPr/>
        </p:nvSpPr>
        <p:spPr>
          <a:xfrm rot="20459265">
            <a:off x="776571" y="4824952"/>
            <a:ext cx="1382923" cy="145451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2012375"/>
              </a:avLst>
            </a:prstTxWarp>
            <a:spAutoFit/>
          </a:bodyPr>
          <a:lstStyle/>
          <a:p>
            <a:pPr algn="ctr"/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Asynchronous, periodic</a:t>
            </a:r>
          </a:p>
        </p:txBody>
      </p:sp>
      <p:sp>
        <p:nvSpPr>
          <p:cNvPr id="15" name="Freccia su 14">
            <a:extLst>
              <a:ext uri="{FF2B5EF4-FFF2-40B4-BE49-F238E27FC236}">
                <a16:creationId xmlns:a16="http://schemas.microsoft.com/office/drawing/2014/main" id="{80B5A3CB-C4AD-236C-8C3B-2DEB4776906C}"/>
              </a:ext>
            </a:extLst>
          </p:cNvPr>
          <p:cNvSpPr/>
          <p:nvPr/>
        </p:nvSpPr>
        <p:spPr>
          <a:xfrm flipV="1">
            <a:off x="3022931" y="4954402"/>
            <a:ext cx="218003" cy="590497"/>
          </a:xfrm>
          <a:prstGeom prst="upArrow">
            <a:avLst>
              <a:gd name="adj1" fmla="val 27777"/>
              <a:gd name="adj2" fmla="val 58334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9B503B3-218F-6E5B-470F-E209FD4EBF5D}"/>
              </a:ext>
            </a:extLst>
          </p:cNvPr>
          <p:cNvSpPr txBox="1"/>
          <p:nvPr/>
        </p:nvSpPr>
        <p:spPr>
          <a:xfrm>
            <a:off x="2435867" y="4478608"/>
            <a:ext cx="139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Probe 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Component</a:t>
            </a:r>
          </a:p>
        </p:txBody>
      </p:sp>
      <p:sp>
        <p:nvSpPr>
          <p:cNvPr id="17" name="Freccia su 16">
            <a:extLst>
              <a:ext uri="{FF2B5EF4-FFF2-40B4-BE49-F238E27FC236}">
                <a16:creationId xmlns:a16="http://schemas.microsoft.com/office/drawing/2014/main" id="{EAC0756B-7278-1902-497D-F84DBDCF5F5B}"/>
              </a:ext>
            </a:extLst>
          </p:cNvPr>
          <p:cNvSpPr/>
          <p:nvPr/>
        </p:nvSpPr>
        <p:spPr>
          <a:xfrm>
            <a:off x="3774224" y="5621645"/>
            <a:ext cx="218003" cy="634745"/>
          </a:xfrm>
          <a:prstGeom prst="upArrow">
            <a:avLst>
              <a:gd name="adj1" fmla="val 27777"/>
              <a:gd name="adj2" fmla="val 58334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2F48-4429-A49C-D0B9-AABCFE936E42}"/>
              </a:ext>
            </a:extLst>
          </p:cNvPr>
          <p:cNvSpPr txBox="1"/>
          <p:nvPr/>
        </p:nvSpPr>
        <p:spPr>
          <a:xfrm>
            <a:off x="3182546" y="6296499"/>
            <a:ext cx="139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Failure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79838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E5A6496E-A76B-1DBC-3D93-7B1944EA5916}"/>
              </a:ext>
            </a:extLst>
          </p:cNvPr>
          <p:cNvSpPr/>
          <p:nvPr/>
        </p:nvSpPr>
        <p:spPr>
          <a:xfrm>
            <a:off x="948366" y="354060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7B8B47-759B-549F-4B66-0147D3E3985A}"/>
              </a:ext>
            </a:extLst>
          </p:cNvPr>
          <p:cNvSpPr txBox="1"/>
          <p:nvPr/>
        </p:nvSpPr>
        <p:spPr>
          <a:xfrm>
            <a:off x="834491" y="1806090"/>
            <a:ext cx="152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proposed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Adaptation Options</a:t>
            </a:r>
          </a:p>
        </p:txBody>
      </p:sp>
      <p:pic>
        <p:nvPicPr>
          <p:cNvPr id="8" name="Elemento grafico 7" descr="Elenco contorno">
            <a:extLst>
              <a:ext uri="{FF2B5EF4-FFF2-40B4-BE49-F238E27FC236}">
                <a16:creationId xmlns:a16="http://schemas.microsoft.com/office/drawing/2014/main" id="{3D85E998-B624-254E-B91A-7F4F2A77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456" y="537477"/>
            <a:ext cx="513924" cy="513924"/>
          </a:xfrm>
          <a:prstGeom prst="rect">
            <a:avLst/>
          </a:prstGeom>
        </p:spPr>
      </p:pic>
      <p:pic>
        <p:nvPicPr>
          <p:cNvPr id="9" name="Elemento grafico 8" descr="Elenco contorno">
            <a:extLst>
              <a:ext uri="{FF2B5EF4-FFF2-40B4-BE49-F238E27FC236}">
                <a16:creationId xmlns:a16="http://schemas.microsoft.com/office/drawing/2014/main" id="{6F5D98D7-44A1-0C04-AF21-EF8AB3F49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0403" y="597619"/>
            <a:ext cx="513924" cy="513924"/>
          </a:xfrm>
          <a:prstGeom prst="rect">
            <a:avLst/>
          </a:prstGeom>
        </p:spPr>
      </p:pic>
      <p:pic>
        <p:nvPicPr>
          <p:cNvPr id="10" name="Elemento grafico 9" descr="Elenco contorno">
            <a:extLst>
              <a:ext uri="{FF2B5EF4-FFF2-40B4-BE49-F238E27FC236}">
                <a16:creationId xmlns:a16="http://schemas.microsoft.com/office/drawing/2014/main" id="{2C2CA9B3-E6BC-508F-A012-A92C7AEC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67" y="1098441"/>
            <a:ext cx="513924" cy="513924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0AB1A8D-13A3-9577-1C08-BC9317E2635C}"/>
              </a:ext>
            </a:extLst>
          </p:cNvPr>
          <p:cNvCxnSpPr>
            <a:cxnSpLocks/>
          </p:cNvCxnSpPr>
          <p:nvPr/>
        </p:nvCxnSpPr>
        <p:spPr>
          <a:xfrm>
            <a:off x="2256452" y="1041759"/>
            <a:ext cx="115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325E284-3E76-8A09-D85A-19107AE51B39}"/>
              </a:ext>
            </a:extLst>
          </p:cNvPr>
          <p:cNvSpPr txBox="1"/>
          <p:nvPr/>
        </p:nvSpPr>
        <p:spPr>
          <a:xfrm>
            <a:off x="3535631" y="579447"/>
            <a:ext cx="288412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 the actions to execute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the new service configuration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Estimate the benefit of the option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80C216F-B08F-AD9B-669B-360AEB3DDB40}"/>
              </a:ext>
            </a:extLst>
          </p:cNvPr>
          <p:cNvCxnSpPr>
            <a:cxnSpLocks/>
          </p:cNvCxnSpPr>
          <p:nvPr/>
        </p:nvCxnSpPr>
        <p:spPr>
          <a:xfrm>
            <a:off x="6501195" y="1051401"/>
            <a:ext cx="905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Elemento grafico 14" descr="Elenco contorno">
            <a:extLst>
              <a:ext uri="{FF2B5EF4-FFF2-40B4-BE49-F238E27FC236}">
                <a16:creationId xmlns:a16="http://schemas.microsoft.com/office/drawing/2014/main" id="{0E418E0B-BC9B-F001-9CF6-7814B8DDA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128" y="685610"/>
            <a:ext cx="737723" cy="73772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095F494-A63E-99DC-8F57-D64F7F4B5FFA}"/>
              </a:ext>
            </a:extLst>
          </p:cNvPr>
          <p:cNvSpPr txBox="1"/>
          <p:nvPr/>
        </p:nvSpPr>
        <p:spPr>
          <a:xfrm>
            <a:off x="6905423" y="1529091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Adaptation Option with the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highest estimated benefit</a:t>
            </a:r>
          </a:p>
        </p:txBody>
      </p:sp>
    </p:spTree>
    <p:extLst>
      <p:ext uri="{BB962C8B-B14F-4D97-AF65-F5344CB8AC3E}">
        <p14:creationId xmlns:p14="http://schemas.microsoft.com/office/powerpoint/2010/main" val="312381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944C86C9-0C59-79AD-79D0-707C3892E631}"/>
              </a:ext>
            </a:extLst>
          </p:cNvPr>
          <p:cNvSpPr/>
          <p:nvPr/>
        </p:nvSpPr>
        <p:spPr>
          <a:xfrm>
            <a:off x="948366" y="354060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51DEE5-E400-F03A-ED24-22860EF2CCB1}"/>
              </a:ext>
            </a:extLst>
          </p:cNvPr>
          <p:cNvSpPr txBox="1"/>
          <p:nvPr/>
        </p:nvSpPr>
        <p:spPr>
          <a:xfrm>
            <a:off x="289470" y="1806090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proposed Adaptation Options</a:t>
            </a:r>
          </a:p>
        </p:txBody>
      </p:sp>
      <p:pic>
        <p:nvPicPr>
          <p:cNvPr id="13" name="Elemento grafico 12" descr="Elenco contorno">
            <a:extLst>
              <a:ext uri="{FF2B5EF4-FFF2-40B4-BE49-F238E27FC236}">
                <a16:creationId xmlns:a16="http://schemas.microsoft.com/office/drawing/2014/main" id="{799B1D2C-9D50-2879-3E3F-3634EDAD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456" y="537477"/>
            <a:ext cx="513924" cy="513924"/>
          </a:xfrm>
          <a:prstGeom prst="rect">
            <a:avLst/>
          </a:prstGeom>
        </p:spPr>
      </p:pic>
      <p:pic>
        <p:nvPicPr>
          <p:cNvPr id="14" name="Elemento grafico 13" descr="Elenco contorno">
            <a:extLst>
              <a:ext uri="{FF2B5EF4-FFF2-40B4-BE49-F238E27FC236}">
                <a16:creationId xmlns:a16="http://schemas.microsoft.com/office/drawing/2014/main" id="{4481AAFE-E403-E35E-6184-5B82BECAF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0403" y="597619"/>
            <a:ext cx="513924" cy="513924"/>
          </a:xfrm>
          <a:prstGeom prst="rect">
            <a:avLst/>
          </a:prstGeom>
        </p:spPr>
      </p:pic>
      <p:pic>
        <p:nvPicPr>
          <p:cNvPr id="15" name="Elemento grafico 14" descr="Elenco contorno">
            <a:extLst>
              <a:ext uri="{FF2B5EF4-FFF2-40B4-BE49-F238E27FC236}">
                <a16:creationId xmlns:a16="http://schemas.microsoft.com/office/drawing/2014/main" id="{34B05B52-4DDC-C45E-87E0-BB61D3FC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67" y="1098441"/>
            <a:ext cx="513924" cy="51392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7154777-1739-D720-592F-26B6256D80A1}"/>
              </a:ext>
            </a:extLst>
          </p:cNvPr>
          <p:cNvCxnSpPr>
            <a:cxnSpLocks/>
          </p:cNvCxnSpPr>
          <p:nvPr/>
        </p:nvCxnSpPr>
        <p:spPr>
          <a:xfrm>
            <a:off x="2256452" y="1041759"/>
            <a:ext cx="115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8FF7F31-ACEB-0534-A1AC-E55B951EEDCA}"/>
              </a:ext>
            </a:extLst>
          </p:cNvPr>
          <p:cNvSpPr txBox="1"/>
          <p:nvPr/>
        </p:nvSpPr>
        <p:spPr>
          <a:xfrm>
            <a:off x="3535631" y="579447"/>
            <a:ext cx="288412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 the actions to execute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the new service configuration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Estimate the benefit of the option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FF0E88B-25B9-412F-AAD2-2ECD53E2535B}"/>
              </a:ext>
            </a:extLst>
          </p:cNvPr>
          <p:cNvCxnSpPr>
            <a:cxnSpLocks/>
          </p:cNvCxnSpPr>
          <p:nvPr/>
        </p:nvCxnSpPr>
        <p:spPr>
          <a:xfrm>
            <a:off x="6501195" y="1051401"/>
            <a:ext cx="905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Elemento grafico 24" descr="Elenco contorno">
            <a:extLst>
              <a:ext uri="{FF2B5EF4-FFF2-40B4-BE49-F238E27FC236}">
                <a16:creationId xmlns:a16="http://schemas.microsoft.com/office/drawing/2014/main" id="{0E5DBF3C-C8CB-0973-C3CE-3C1A9AA6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128" y="685610"/>
            <a:ext cx="737723" cy="73772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7311728-99DA-43ED-B5B0-44C31B554193}"/>
              </a:ext>
            </a:extLst>
          </p:cNvPr>
          <p:cNvSpPr txBox="1"/>
          <p:nvPr/>
        </p:nvSpPr>
        <p:spPr>
          <a:xfrm>
            <a:off x="6905423" y="1529091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Adaptation Option with the 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highest estimated benefit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524122D-1AF8-E4A8-03B1-1E962646D2A7}"/>
              </a:ext>
            </a:extLst>
          </p:cNvPr>
          <p:cNvCxnSpPr>
            <a:cxnSpLocks/>
          </p:cNvCxnSpPr>
          <p:nvPr/>
        </p:nvCxnSpPr>
        <p:spPr>
          <a:xfrm>
            <a:off x="2264862" y="3765810"/>
            <a:ext cx="287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ccia su 51">
            <a:extLst>
              <a:ext uri="{FF2B5EF4-FFF2-40B4-BE49-F238E27FC236}">
                <a16:creationId xmlns:a16="http://schemas.microsoft.com/office/drawing/2014/main" id="{7E41FAD9-A8C4-605A-F885-8081B4842776}"/>
              </a:ext>
            </a:extLst>
          </p:cNvPr>
          <p:cNvSpPr/>
          <p:nvPr/>
        </p:nvSpPr>
        <p:spPr>
          <a:xfrm>
            <a:off x="3529206" y="3888399"/>
            <a:ext cx="218003" cy="634745"/>
          </a:xfrm>
          <a:prstGeom prst="upArrow">
            <a:avLst>
              <a:gd name="adj1" fmla="val 27777"/>
              <a:gd name="adj2" fmla="val 58334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3014F3D-84BA-91D2-4A46-C7CE2DB0E84F}"/>
              </a:ext>
            </a:extLst>
          </p:cNvPr>
          <p:cNvSpPr txBox="1"/>
          <p:nvPr/>
        </p:nvSpPr>
        <p:spPr>
          <a:xfrm>
            <a:off x="2937528" y="4563253"/>
            <a:ext cx="139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Actuator </a:t>
            </a:r>
          </a:p>
          <a:p>
            <a:pPr algn="ctr"/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Component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457BC13B-2885-A2D5-689D-A75F96D77F26}"/>
              </a:ext>
            </a:extLst>
          </p:cNvPr>
          <p:cNvSpPr/>
          <p:nvPr/>
        </p:nvSpPr>
        <p:spPr>
          <a:xfrm>
            <a:off x="712565" y="3071114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0037512-AE3F-2DA7-C330-8897167EC716}"/>
              </a:ext>
            </a:extLst>
          </p:cNvPr>
          <p:cNvSpPr txBox="1"/>
          <p:nvPr/>
        </p:nvSpPr>
        <p:spPr>
          <a:xfrm>
            <a:off x="130613" y="4523144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Set of chosen Adaptation Options</a:t>
            </a:r>
          </a:p>
        </p:txBody>
      </p:sp>
      <p:pic>
        <p:nvPicPr>
          <p:cNvPr id="58" name="Elemento grafico 57" descr="Elenco contorno">
            <a:extLst>
              <a:ext uri="{FF2B5EF4-FFF2-40B4-BE49-F238E27FC236}">
                <a16:creationId xmlns:a16="http://schemas.microsoft.com/office/drawing/2014/main" id="{B7BF232E-9807-60B0-60F4-FFBF284DB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55" y="3254531"/>
            <a:ext cx="513924" cy="513924"/>
          </a:xfrm>
          <a:prstGeom prst="rect">
            <a:avLst/>
          </a:prstGeom>
        </p:spPr>
      </p:pic>
      <p:pic>
        <p:nvPicPr>
          <p:cNvPr id="59" name="Elemento grafico 58" descr="Elenco contorno">
            <a:extLst>
              <a:ext uri="{FF2B5EF4-FFF2-40B4-BE49-F238E27FC236}">
                <a16:creationId xmlns:a16="http://schemas.microsoft.com/office/drawing/2014/main" id="{17AA37C8-62B1-3EB5-D344-6CC74DCF3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4602" y="3314673"/>
            <a:ext cx="513924" cy="513924"/>
          </a:xfrm>
          <a:prstGeom prst="rect">
            <a:avLst/>
          </a:prstGeom>
        </p:spPr>
      </p:pic>
      <p:pic>
        <p:nvPicPr>
          <p:cNvPr id="62" name="Elemento grafico 61" descr="Elenco contorno">
            <a:extLst>
              <a:ext uri="{FF2B5EF4-FFF2-40B4-BE49-F238E27FC236}">
                <a16:creationId xmlns:a16="http://schemas.microsoft.com/office/drawing/2014/main" id="{29EA4498-4013-B580-FD85-6BC72088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266" y="3815495"/>
            <a:ext cx="513924" cy="513924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28E1E00-B944-98A5-8221-DDC69326DF9C}"/>
              </a:ext>
            </a:extLst>
          </p:cNvPr>
          <p:cNvSpPr txBox="1"/>
          <p:nvPr/>
        </p:nvSpPr>
        <p:spPr>
          <a:xfrm>
            <a:off x="3053446" y="3433498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Execute phase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14DED9CF-302C-D4BA-4375-69F1F59344C1}"/>
              </a:ext>
            </a:extLst>
          </p:cNvPr>
          <p:cNvSpPr txBox="1"/>
          <p:nvPr/>
        </p:nvSpPr>
        <p:spPr>
          <a:xfrm>
            <a:off x="5283851" y="3340669"/>
            <a:ext cx="1263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service configuration and runtime architecture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8AF366-B7F9-B3FA-8103-B0A7C61EE30F}"/>
              </a:ext>
            </a:extLst>
          </p:cNvPr>
          <p:cNvSpPr txBox="1"/>
          <p:nvPr/>
        </p:nvSpPr>
        <p:spPr>
          <a:xfrm>
            <a:off x="7952652" y="3945253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Process the options and</a:t>
            </a:r>
          </a:p>
          <a:p>
            <a:pPr algn="ctr"/>
            <a:r>
              <a:rPr lang="en-GB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estimate their benefit</a:t>
            </a:r>
          </a:p>
        </p:txBody>
      </p:sp>
      <p:pic>
        <p:nvPicPr>
          <p:cNvPr id="3" name="Elemento grafico 2" descr="Ingranaggi contorno">
            <a:extLst>
              <a:ext uri="{FF2B5EF4-FFF2-40B4-BE49-F238E27FC236}">
                <a16:creationId xmlns:a16="http://schemas.microsoft.com/office/drawing/2014/main" id="{9D181B06-A82B-5615-B9DA-8BCA1F0FC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142" y="2978877"/>
            <a:ext cx="900246" cy="9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9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416</Words>
  <Application>Microsoft Macintosh PowerPoint</Application>
  <PresentationFormat>Widescreen</PresentationFormat>
  <Paragraphs>138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CMU Concrete</vt:lpstr>
      <vt:lpstr>CMU Concrete Roman</vt:lpstr>
      <vt:lpstr>CMU Serif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19</cp:revision>
  <dcterms:created xsi:type="dcterms:W3CDTF">2022-10-22T16:14:29Z</dcterms:created>
  <dcterms:modified xsi:type="dcterms:W3CDTF">2022-12-14T11:31:54Z</dcterms:modified>
</cp:coreProperties>
</file>