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1"/>
  </p:notesMasterIdLst>
  <p:handoutMasterIdLst>
    <p:handoutMasterId r:id="rId62"/>
  </p:handoutMasterIdLst>
  <p:sldIdLst>
    <p:sldId id="256" r:id="rId2"/>
    <p:sldId id="441" r:id="rId3"/>
    <p:sldId id="317" r:id="rId4"/>
    <p:sldId id="318" r:id="rId5"/>
    <p:sldId id="373" r:id="rId6"/>
    <p:sldId id="380" r:id="rId7"/>
    <p:sldId id="382" r:id="rId8"/>
    <p:sldId id="385" r:id="rId9"/>
    <p:sldId id="388" r:id="rId10"/>
    <p:sldId id="381" r:id="rId11"/>
    <p:sldId id="384" r:id="rId12"/>
    <p:sldId id="390" r:id="rId13"/>
    <p:sldId id="386" r:id="rId14"/>
    <p:sldId id="387" r:id="rId15"/>
    <p:sldId id="391" r:id="rId16"/>
    <p:sldId id="374" r:id="rId17"/>
    <p:sldId id="375" r:id="rId18"/>
    <p:sldId id="450" r:id="rId19"/>
    <p:sldId id="372" r:id="rId20"/>
    <p:sldId id="394" r:id="rId21"/>
    <p:sldId id="377" r:id="rId22"/>
    <p:sldId id="393" r:id="rId23"/>
    <p:sldId id="395" r:id="rId24"/>
    <p:sldId id="396" r:id="rId25"/>
    <p:sldId id="397" r:id="rId26"/>
    <p:sldId id="399" r:id="rId27"/>
    <p:sldId id="400" r:id="rId28"/>
    <p:sldId id="401" r:id="rId29"/>
    <p:sldId id="402" r:id="rId30"/>
    <p:sldId id="404" r:id="rId31"/>
    <p:sldId id="403" r:id="rId32"/>
    <p:sldId id="405" r:id="rId33"/>
    <p:sldId id="407" r:id="rId34"/>
    <p:sldId id="410" r:id="rId35"/>
    <p:sldId id="408" r:id="rId36"/>
    <p:sldId id="409" r:id="rId37"/>
    <p:sldId id="411" r:id="rId38"/>
    <p:sldId id="412" r:id="rId39"/>
    <p:sldId id="413" r:id="rId40"/>
    <p:sldId id="417" r:id="rId41"/>
    <p:sldId id="420" r:id="rId42"/>
    <p:sldId id="423" r:id="rId43"/>
    <p:sldId id="424" r:id="rId44"/>
    <p:sldId id="426" r:id="rId45"/>
    <p:sldId id="427" r:id="rId46"/>
    <p:sldId id="419" r:id="rId47"/>
    <p:sldId id="392" r:id="rId48"/>
    <p:sldId id="430" r:id="rId49"/>
    <p:sldId id="431" r:id="rId50"/>
    <p:sldId id="429" r:id="rId51"/>
    <p:sldId id="378" r:id="rId52"/>
    <p:sldId id="433" r:id="rId53"/>
    <p:sldId id="434" r:id="rId54"/>
    <p:sldId id="435" r:id="rId55"/>
    <p:sldId id="436" r:id="rId56"/>
    <p:sldId id="437" r:id="rId57"/>
    <p:sldId id="438" r:id="rId58"/>
    <p:sldId id="425" r:id="rId59"/>
    <p:sldId id="451" r:id="rId60"/>
  </p:sldIdLst>
  <p:sldSz cx="9144000" cy="6858000" type="screen4x3"/>
  <p:notesSz cx="6797675" cy="9926638"/>
  <p:defaultTextStyle>
    <a:defPPr>
      <a:defRPr lang="en-US"/>
    </a:defPPr>
    <a:lvl1pPr algn="ctr" rtl="0" fontAlgn="base">
      <a:spcBef>
        <a:spcPct val="20000"/>
      </a:spcBef>
      <a:spcAft>
        <a:spcPct val="0"/>
      </a:spcAft>
      <a:buSzPct val="100000"/>
      <a:buFont typeface="Wingdings" pitchFamily="2" charset="2"/>
      <a:defRPr kern="1200">
        <a:solidFill>
          <a:schemeClr val="tx1"/>
        </a:solidFill>
        <a:latin typeface="Arial" charset="0"/>
        <a:ea typeface="+mn-ea"/>
        <a:cs typeface="+mn-cs"/>
      </a:defRPr>
    </a:lvl1pPr>
    <a:lvl2pPr marL="457200" algn="ctr" rtl="0" fontAlgn="base">
      <a:spcBef>
        <a:spcPct val="20000"/>
      </a:spcBef>
      <a:spcAft>
        <a:spcPct val="0"/>
      </a:spcAft>
      <a:buSzPct val="100000"/>
      <a:buFont typeface="Wingdings" pitchFamily="2" charset="2"/>
      <a:defRPr kern="1200">
        <a:solidFill>
          <a:schemeClr val="tx1"/>
        </a:solidFill>
        <a:latin typeface="Arial" charset="0"/>
        <a:ea typeface="+mn-ea"/>
        <a:cs typeface="+mn-cs"/>
      </a:defRPr>
    </a:lvl2pPr>
    <a:lvl3pPr marL="914400" algn="ctr" rtl="0" fontAlgn="base">
      <a:spcBef>
        <a:spcPct val="20000"/>
      </a:spcBef>
      <a:spcAft>
        <a:spcPct val="0"/>
      </a:spcAft>
      <a:buSzPct val="100000"/>
      <a:buFont typeface="Wingdings" pitchFamily="2" charset="2"/>
      <a:defRPr kern="1200">
        <a:solidFill>
          <a:schemeClr val="tx1"/>
        </a:solidFill>
        <a:latin typeface="Arial" charset="0"/>
        <a:ea typeface="+mn-ea"/>
        <a:cs typeface="+mn-cs"/>
      </a:defRPr>
    </a:lvl3pPr>
    <a:lvl4pPr marL="1371600" algn="ctr" rtl="0" fontAlgn="base">
      <a:spcBef>
        <a:spcPct val="20000"/>
      </a:spcBef>
      <a:spcAft>
        <a:spcPct val="0"/>
      </a:spcAft>
      <a:buSzPct val="100000"/>
      <a:buFont typeface="Wingdings" pitchFamily="2" charset="2"/>
      <a:defRPr kern="1200">
        <a:solidFill>
          <a:schemeClr val="tx1"/>
        </a:solidFill>
        <a:latin typeface="Arial" charset="0"/>
        <a:ea typeface="+mn-ea"/>
        <a:cs typeface="+mn-cs"/>
      </a:defRPr>
    </a:lvl4pPr>
    <a:lvl5pPr marL="1828800" algn="ctr" rtl="0" fontAlgn="base">
      <a:spcBef>
        <a:spcPct val="20000"/>
      </a:spcBef>
      <a:spcAft>
        <a:spcPct val="0"/>
      </a:spcAft>
      <a:buSzPct val="100000"/>
      <a:buFont typeface="Wingdings" pitchFamily="2"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CA6"/>
    <a:srgbClr val="990033"/>
    <a:srgbClr val="FF0000"/>
    <a:srgbClr val="00CCFF"/>
    <a:srgbClr val="6699FF"/>
    <a:srgbClr val="66CCFF"/>
    <a:srgbClr val="33CCFF"/>
    <a:srgbClr val="0033CC"/>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9424" autoAdjust="0"/>
  </p:normalViewPr>
  <p:slideViewPr>
    <p:cSldViewPr>
      <p:cViewPr>
        <p:scale>
          <a:sx n="90" d="100"/>
          <a:sy n="90" d="100"/>
        </p:scale>
        <p:origin x="-1524" y="-6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3354"/>
    </p:cViewPr>
  </p:sorterViewPr>
  <p:notesViewPr>
    <p:cSldViewPr>
      <p:cViewPr varScale="1">
        <p:scale>
          <a:sx n="60" d="100"/>
          <a:sy n="60" d="100"/>
        </p:scale>
        <p:origin x="-2112"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43225" cy="492125"/>
          </a:xfrm>
          <a:prstGeom prst="rect">
            <a:avLst/>
          </a:prstGeom>
          <a:noFill/>
          <a:ln w="9525">
            <a:noFill/>
            <a:miter lim="800000"/>
            <a:headEnd/>
            <a:tailEnd/>
          </a:ln>
          <a:effectLst/>
        </p:spPr>
        <p:txBody>
          <a:bodyPr vert="horz" wrap="square" lIns="95504" tIns="47753" rIns="95504" bIns="47753" numCol="1" anchor="t" anchorCtr="0" compatLnSpc="1">
            <a:prstTxWarp prst="textNoShape">
              <a:avLst/>
            </a:prstTxWarp>
          </a:bodyPr>
          <a:lstStyle>
            <a:lvl1pPr algn="l" defTabSz="955675">
              <a:spcBef>
                <a:spcPct val="0"/>
              </a:spcBef>
              <a:buSzTx/>
              <a:buFontTx/>
              <a:buNone/>
              <a:defRPr sz="1200"/>
            </a:lvl1pPr>
          </a:lstStyle>
          <a:p>
            <a:endParaRPr lang="en-US"/>
          </a:p>
        </p:txBody>
      </p:sp>
      <p:sp>
        <p:nvSpPr>
          <p:cNvPr id="84995" name="Rectangle 3"/>
          <p:cNvSpPr>
            <a:spLocks noGrp="1" noChangeArrowheads="1"/>
          </p:cNvSpPr>
          <p:nvPr>
            <p:ph type="dt" sz="quarter" idx="1"/>
          </p:nvPr>
        </p:nvSpPr>
        <p:spPr bwMode="auto">
          <a:xfrm>
            <a:off x="3852863" y="0"/>
            <a:ext cx="2943225" cy="492125"/>
          </a:xfrm>
          <a:prstGeom prst="rect">
            <a:avLst/>
          </a:prstGeom>
          <a:noFill/>
          <a:ln w="9525">
            <a:noFill/>
            <a:miter lim="800000"/>
            <a:headEnd/>
            <a:tailEnd/>
          </a:ln>
          <a:effectLst/>
        </p:spPr>
        <p:txBody>
          <a:bodyPr vert="horz" wrap="square" lIns="95504" tIns="47753" rIns="95504" bIns="47753" numCol="1" anchor="t" anchorCtr="0" compatLnSpc="1">
            <a:prstTxWarp prst="textNoShape">
              <a:avLst/>
            </a:prstTxWarp>
          </a:bodyPr>
          <a:lstStyle>
            <a:lvl1pPr algn="r" defTabSz="955675">
              <a:spcBef>
                <a:spcPct val="0"/>
              </a:spcBef>
              <a:buSzTx/>
              <a:buFontTx/>
              <a:buNone/>
              <a:defRPr sz="1200"/>
            </a:lvl1pPr>
          </a:lstStyle>
          <a:p>
            <a:r>
              <a:rPr lang="fr-FR" smtClean="0"/>
              <a:t>2015-2016</a:t>
            </a:r>
            <a:endParaRPr lang="en-US"/>
          </a:p>
        </p:txBody>
      </p:sp>
      <p:sp>
        <p:nvSpPr>
          <p:cNvPr id="84996" name="Rectangle 4"/>
          <p:cNvSpPr>
            <a:spLocks noGrp="1" noChangeArrowheads="1"/>
          </p:cNvSpPr>
          <p:nvPr>
            <p:ph type="ftr" sz="quarter" idx="2"/>
          </p:nvPr>
        </p:nvSpPr>
        <p:spPr bwMode="auto">
          <a:xfrm>
            <a:off x="0" y="9432925"/>
            <a:ext cx="2943225" cy="492125"/>
          </a:xfrm>
          <a:prstGeom prst="rect">
            <a:avLst/>
          </a:prstGeom>
          <a:noFill/>
          <a:ln w="9525">
            <a:noFill/>
            <a:miter lim="800000"/>
            <a:headEnd/>
            <a:tailEnd/>
          </a:ln>
          <a:effectLst/>
        </p:spPr>
        <p:txBody>
          <a:bodyPr vert="horz" wrap="square" lIns="95504" tIns="47753" rIns="95504" bIns="47753" numCol="1" anchor="b" anchorCtr="0" compatLnSpc="1">
            <a:prstTxWarp prst="textNoShape">
              <a:avLst/>
            </a:prstTxWarp>
          </a:bodyPr>
          <a:lstStyle>
            <a:lvl1pPr algn="l" defTabSz="955675">
              <a:spcBef>
                <a:spcPct val="0"/>
              </a:spcBef>
              <a:buSzTx/>
              <a:buFontTx/>
              <a:buNone/>
              <a:defRPr sz="1200"/>
            </a:lvl1pPr>
          </a:lstStyle>
          <a:p>
            <a:r>
              <a:rPr lang="en-US" smtClean="0"/>
              <a:t>HENAM-2IG-CH4-Couche réseau</a:t>
            </a:r>
            <a:endParaRPr lang="en-US"/>
          </a:p>
        </p:txBody>
      </p:sp>
      <p:sp>
        <p:nvSpPr>
          <p:cNvPr id="84997" name="Rectangle 5"/>
          <p:cNvSpPr>
            <a:spLocks noGrp="1" noChangeArrowheads="1"/>
          </p:cNvSpPr>
          <p:nvPr>
            <p:ph type="sldNum" sz="quarter" idx="3"/>
          </p:nvPr>
        </p:nvSpPr>
        <p:spPr bwMode="auto">
          <a:xfrm>
            <a:off x="3852863" y="9432925"/>
            <a:ext cx="2943225" cy="492125"/>
          </a:xfrm>
          <a:prstGeom prst="rect">
            <a:avLst/>
          </a:prstGeom>
          <a:noFill/>
          <a:ln w="9525">
            <a:noFill/>
            <a:miter lim="800000"/>
            <a:headEnd/>
            <a:tailEnd/>
          </a:ln>
          <a:effectLst/>
        </p:spPr>
        <p:txBody>
          <a:bodyPr vert="horz" wrap="square" lIns="95504" tIns="47753" rIns="95504" bIns="47753" numCol="1" anchor="b" anchorCtr="0" compatLnSpc="1">
            <a:prstTxWarp prst="textNoShape">
              <a:avLst/>
            </a:prstTxWarp>
          </a:bodyPr>
          <a:lstStyle>
            <a:lvl1pPr algn="r" defTabSz="955675">
              <a:spcBef>
                <a:spcPct val="0"/>
              </a:spcBef>
              <a:buSzTx/>
              <a:buFontTx/>
              <a:buNone/>
              <a:defRPr sz="1200"/>
            </a:lvl1pPr>
          </a:lstStyle>
          <a:p>
            <a:fld id="{7DD78040-BFED-43FC-A845-7C8A1B60B02F}" type="slidenum">
              <a:rPr lang="en-US"/>
              <a:pPr/>
              <a:t>‹N°›</a:t>
            </a:fld>
            <a:endParaRPr lang="en-US"/>
          </a:p>
        </p:txBody>
      </p:sp>
    </p:spTree>
    <p:extLst>
      <p:ext uri="{BB962C8B-B14F-4D97-AF65-F5344CB8AC3E}">
        <p14:creationId xmlns:p14="http://schemas.microsoft.com/office/powerpoint/2010/main" xmlns="" val="18565875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43225" cy="492125"/>
          </a:xfrm>
          <a:prstGeom prst="rect">
            <a:avLst/>
          </a:prstGeom>
          <a:noFill/>
          <a:ln w="9525">
            <a:noFill/>
            <a:miter lim="800000"/>
            <a:headEnd/>
            <a:tailEnd/>
          </a:ln>
          <a:effectLst/>
        </p:spPr>
        <p:txBody>
          <a:bodyPr vert="horz" wrap="square" lIns="95504" tIns="47753" rIns="95504" bIns="47753" numCol="1" anchor="t" anchorCtr="0" compatLnSpc="1">
            <a:prstTxWarp prst="textNoShape">
              <a:avLst/>
            </a:prstTxWarp>
          </a:bodyPr>
          <a:lstStyle>
            <a:lvl1pPr algn="l" defTabSz="955675">
              <a:spcBef>
                <a:spcPct val="0"/>
              </a:spcBef>
              <a:buSzTx/>
              <a:buFontTx/>
              <a:buNone/>
              <a:defRPr sz="1200"/>
            </a:lvl1pPr>
          </a:lstStyle>
          <a:p>
            <a:endParaRPr lang="en-US"/>
          </a:p>
        </p:txBody>
      </p:sp>
      <p:sp>
        <p:nvSpPr>
          <p:cNvPr id="82947" name="Rectangle 3"/>
          <p:cNvSpPr>
            <a:spLocks noGrp="1" noChangeArrowheads="1"/>
          </p:cNvSpPr>
          <p:nvPr>
            <p:ph type="dt" idx="1"/>
          </p:nvPr>
        </p:nvSpPr>
        <p:spPr bwMode="auto">
          <a:xfrm>
            <a:off x="3852863" y="0"/>
            <a:ext cx="2943225" cy="492125"/>
          </a:xfrm>
          <a:prstGeom prst="rect">
            <a:avLst/>
          </a:prstGeom>
          <a:noFill/>
          <a:ln w="9525">
            <a:noFill/>
            <a:miter lim="800000"/>
            <a:headEnd/>
            <a:tailEnd/>
          </a:ln>
          <a:effectLst/>
        </p:spPr>
        <p:txBody>
          <a:bodyPr vert="horz" wrap="square" lIns="95504" tIns="47753" rIns="95504" bIns="47753" numCol="1" anchor="t" anchorCtr="0" compatLnSpc="1">
            <a:prstTxWarp prst="textNoShape">
              <a:avLst/>
            </a:prstTxWarp>
          </a:bodyPr>
          <a:lstStyle>
            <a:lvl1pPr algn="r" defTabSz="955675">
              <a:spcBef>
                <a:spcPct val="0"/>
              </a:spcBef>
              <a:buSzTx/>
              <a:buFontTx/>
              <a:buNone/>
              <a:defRPr sz="1200"/>
            </a:lvl1pPr>
          </a:lstStyle>
          <a:p>
            <a:r>
              <a:rPr lang="fr-FR" smtClean="0"/>
              <a:t>2015-2016</a:t>
            </a:r>
            <a:endParaRPr lang="en-US"/>
          </a:p>
        </p:txBody>
      </p:sp>
      <p:sp>
        <p:nvSpPr>
          <p:cNvPr id="8294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82949" name="Rectangle 5"/>
          <p:cNvSpPr>
            <a:spLocks noGrp="1" noChangeArrowheads="1"/>
          </p:cNvSpPr>
          <p:nvPr>
            <p:ph type="body" sz="quarter" idx="3"/>
          </p:nvPr>
        </p:nvSpPr>
        <p:spPr bwMode="auto">
          <a:xfrm>
            <a:off x="679450" y="4714875"/>
            <a:ext cx="5440363" cy="4467225"/>
          </a:xfrm>
          <a:prstGeom prst="rect">
            <a:avLst/>
          </a:prstGeom>
          <a:noFill/>
          <a:ln w="9525">
            <a:noFill/>
            <a:miter lim="800000"/>
            <a:headEnd/>
            <a:tailEnd/>
          </a:ln>
          <a:effectLst/>
        </p:spPr>
        <p:txBody>
          <a:bodyPr vert="horz" wrap="square" lIns="95504" tIns="47753" rIns="95504" bIns="477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950" name="Rectangle 6"/>
          <p:cNvSpPr>
            <a:spLocks noGrp="1" noChangeArrowheads="1"/>
          </p:cNvSpPr>
          <p:nvPr>
            <p:ph type="ftr" sz="quarter" idx="4"/>
          </p:nvPr>
        </p:nvSpPr>
        <p:spPr bwMode="auto">
          <a:xfrm>
            <a:off x="0" y="9432925"/>
            <a:ext cx="2943225" cy="492125"/>
          </a:xfrm>
          <a:prstGeom prst="rect">
            <a:avLst/>
          </a:prstGeom>
          <a:noFill/>
          <a:ln w="9525">
            <a:noFill/>
            <a:miter lim="800000"/>
            <a:headEnd/>
            <a:tailEnd/>
          </a:ln>
          <a:effectLst/>
        </p:spPr>
        <p:txBody>
          <a:bodyPr vert="horz" wrap="square" lIns="95504" tIns="47753" rIns="95504" bIns="47753" numCol="1" anchor="b" anchorCtr="0" compatLnSpc="1">
            <a:prstTxWarp prst="textNoShape">
              <a:avLst/>
            </a:prstTxWarp>
          </a:bodyPr>
          <a:lstStyle>
            <a:lvl1pPr algn="l" defTabSz="955675">
              <a:spcBef>
                <a:spcPct val="0"/>
              </a:spcBef>
              <a:buSzTx/>
              <a:buFontTx/>
              <a:buNone/>
              <a:defRPr sz="1200"/>
            </a:lvl1pPr>
          </a:lstStyle>
          <a:p>
            <a:r>
              <a:rPr lang="en-US" smtClean="0"/>
              <a:t>HENAM-2IG-CH4-Couche réseau</a:t>
            </a:r>
            <a:endParaRPr lang="en-US"/>
          </a:p>
        </p:txBody>
      </p:sp>
      <p:sp>
        <p:nvSpPr>
          <p:cNvPr id="82951" name="Rectangle 7"/>
          <p:cNvSpPr>
            <a:spLocks noGrp="1" noChangeArrowheads="1"/>
          </p:cNvSpPr>
          <p:nvPr>
            <p:ph type="sldNum" sz="quarter" idx="5"/>
          </p:nvPr>
        </p:nvSpPr>
        <p:spPr bwMode="auto">
          <a:xfrm>
            <a:off x="3852863" y="9432925"/>
            <a:ext cx="2943225" cy="492125"/>
          </a:xfrm>
          <a:prstGeom prst="rect">
            <a:avLst/>
          </a:prstGeom>
          <a:noFill/>
          <a:ln w="9525">
            <a:noFill/>
            <a:miter lim="800000"/>
            <a:headEnd/>
            <a:tailEnd/>
          </a:ln>
          <a:effectLst/>
        </p:spPr>
        <p:txBody>
          <a:bodyPr vert="horz" wrap="square" lIns="95504" tIns="47753" rIns="95504" bIns="47753" numCol="1" anchor="b" anchorCtr="0" compatLnSpc="1">
            <a:prstTxWarp prst="textNoShape">
              <a:avLst/>
            </a:prstTxWarp>
          </a:bodyPr>
          <a:lstStyle>
            <a:lvl1pPr algn="r" defTabSz="955675">
              <a:spcBef>
                <a:spcPct val="0"/>
              </a:spcBef>
              <a:buSzTx/>
              <a:buFontTx/>
              <a:buNone/>
              <a:defRPr sz="1200"/>
            </a:lvl1pPr>
          </a:lstStyle>
          <a:p>
            <a:fld id="{3517EDD9-1042-4F37-A54C-E89DB8D4C907}" type="slidenum">
              <a:rPr lang="en-US"/>
              <a:pPr/>
              <a:t>‹N°›</a:t>
            </a:fld>
            <a:endParaRPr lang="en-US"/>
          </a:p>
        </p:txBody>
      </p:sp>
    </p:spTree>
    <p:extLst>
      <p:ext uri="{BB962C8B-B14F-4D97-AF65-F5344CB8AC3E}">
        <p14:creationId xmlns:p14="http://schemas.microsoft.com/office/powerpoint/2010/main" xmlns="" val="720550585"/>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1CE9BE0-0D05-460D-8484-1B623DEE7F11}" type="slidenum">
              <a:rPr lang="en-US"/>
              <a:pPr/>
              <a:t>1</a:t>
            </a:fld>
            <a:endParaRPr lang="en-US"/>
          </a:p>
        </p:txBody>
      </p:sp>
      <p:sp>
        <p:nvSpPr>
          <p:cNvPr id="204802" name="Rectangle 2"/>
          <p:cNvSpPr>
            <a:spLocks noGrp="1" noRot="1" noChangeAspect="1" noChangeArrowheads="1" noTextEdit="1"/>
          </p:cNvSpPr>
          <p:nvPr>
            <p:ph type="sldImg"/>
          </p:nvPr>
        </p:nvSpPr>
        <p:spPr>
          <a:xfrm>
            <a:off x="917575" y="742950"/>
            <a:ext cx="4965700" cy="3724275"/>
          </a:xfrm>
          <a:ln/>
        </p:spPr>
      </p:sp>
      <p:sp>
        <p:nvSpPr>
          <p:cNvPr id="204803" name="Rectangle 3"/>
          <p:cNvSpPr>
            <a:spLocks noGrp="1" noChangeArrowheads="1"/>
          </p:cNvSpPr>
          <p:nvPr>
            <p:ph type="body" idx="1"/>
          </p:nvPr>
        </p:nvSpPr>
        <p:spPr>
          <a:xfrm>
            <a:off x="679450" y="4713288"/>
            <a:ext cx="5440363" cy="4470400"/>
          </a:xfrm>
        </p:spPr>
        <p:txBody>
          <a:bodyPr/>
          <a:lstStyle/>
          <a:p>
            <a:endParaRPr lang="fr-BE"/>
          </a:p>
        </p:txBody>
      </p:sp>
      <p:sp>
        <p:nvSpPr>
          <p:cNvPr id="7" name="Date Placeholder 6"/>
          <p:cNvSpPr>
            <a:spLocks noGrp="1"/>
          </p:cNvSpPr>
          <p:nvPr>
            <p:ph type="dt" idx="10"/>
          </p:nvPr>
        </p:nvSpPr>
        <p:spPr/>
        <p:txBody>
          <a:bodyPr/>
          <a:lstStyle/>
          <a:p>
            <a:r>
              <a:rPr lang="fr-FR" smtClean="0"/>
              <a:t>2015-2016</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5" name="Slide Number Placeholder 4"/>
          <p:cNvSpPr>
            <a:spLocks noGrp="1"/>
          </p:cNvSpPr>
          <p:nvPr>
            <p:ph type="sldNum" sz="quarter" idx="11"/>
          </p:nvPr>
        </p:nvSpPr>
        <p:spPr/>
        <p:txBody>
          <a:bodyPr/>
          <a:lstStyle/>
          <a:p>
            <a:fld id="{3517EDD9-1042-4F37-A54C-E89DB8D4C907}" type="slidenum">
              <a:rPr lang="en-US" smtClean="0"/>
              <a:pPr/>
              <a:t>2</a:t>
            </a:fld>
            <a:endParaRPr lang="en-US"/>
          </a:p>
        </p:txBody>
      </p:sp>
      <p:sp>
        <p:nvSpPr>
          <p:cNvPr id="6" name="Date Placeholder 5"/>
          <p:cNvSpPr>
            <a:spLocks noGrp="1"/>
          </p:cNvSpPr>
          <p:nvPr>
            <p:ph type="dt" idx="12"/>
          </p:nvPr>
        </p:nvSpPr>
        <p:spPr/>
        <p:txBody>
          <a:bodyPr/>
          <a:lstStyle/>
          <a:p>
            <a:r>
              <a:rPr lang="fr-FR" smtClean="0"/>
              <a:t>2015-2016</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a:p>
        </p:txBody>
      </p:sp>
      <p:sp>
        <p:nvSpPr>
          <p:cNvPr id="4" name="Espace réservé de la date 3"/>
          <p:cNvSpPr>
            <a:spLocks noGrp="1"/>
          </p:cNvSpPr>
          <p:nvPr>
            <p:ph type="dt" idx="10"/>
          </p:nvPr>
        </p:nvSpPr>
        <p:spPr/>
        <p:txBody>
          <a:bodyPr/>
          <a:lstStyle/>
          <a:p>
            <a:r>
              <a:rPr lang="fr-FR" smtClean="0"/>
              <a:t>2015-2016</a:t>
            </a:r>
            <a:endParaRPr lang="en-US"/>
          </a:p>
        </p:txBody>
      </p:sp>
      <p:sp>
        <p:nvSpPr>
          <p:cNvPr id="6" name="Espace réservé du numéro de diapositive 5"/>
          <p:cNvSpPr>
            <a:spLocks noGrp="1"/>
          </p:cNvSpPr>
          <p:nvPr>
            <p:ph type="sldNum" sz="quarter" idx="12"/>
          </p:nvPr>
        </p:nvSpPr>
        <p:spPr/>
        <p:txBody>
          <a:bodyPr/>
          <a:lstStyle/>
          <a:p>
            <a:fld id="{3517EDD9-1042-4F37-A54C-E89DB8D4C90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5" name="Slide Number Placeholder 4"/>
          <p:cNvSpPr>
            <a:spLocks noGrp="1"/>
          </p:cNvSpPr>
          <p:nvPr>
            <p:ph type="sldNum" sz="quarter" idx="11"/>
          </p:nvPr>
        </p:nvSpPr>
        <p:spPr/>
        <p:txBody>
          <a:bodyPr/>
          <a:lstStyle/>
          <a:p>
            <a:fld id="{3517EDD9-1042-4F37-A54C-E89DB8D4C907}" type="slidenum">
              <a:rPr lang="en-US" smtClean="0"/>
              <a:pPr/>
              <a:t>18</a:t>
            </a:fld>
            <a:endParaRPr lang="en-US"/>
          </a:p>
        </p:txBody>
      </p:sp>
      <p:sp>
        <p:nvSpPr>
          <p:cNvPr id="6" name="Date Placeholder 5"/>
          <p:cNvSpPr>
            <a:spLocks noGrp="1"/>
          </p:cNvSpPr>
          <p:nvPr>
            <p:ph type="dt" idx="12"/>
          </p:nvPr>
        </p:nvSpPr>
        <p:spPr/>
        <p:txBody>
          <a:bodyPr/>
          <a:lstStyle/>
          <a:p>
            <a:r>
              <a:rPr lang="fr-FR" smtClean="0"/>
              <a:t>2015-2016</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fr-FR" smtClean="0"/>
              <a:t>2015-2016</a:t>
            </a:r>
            <a:endParaRPr lang="en-US"/>
          </a:p>
        </p:txBody>
      </p:sp>
      <p:sp>
        <p:nvSpPr>
          <p:cNvPr id="6" name="Slide Number Placeholder 5"/>
          <p:cNvSpPr>
            <a:spLocks noGrp="1"/>
          </p:cNvSpPr>
          <p:nvPr>
            <p:ph type="sldNum" sz="quarter" idx="12"/>
          </p:nvPr>
        </p:nvSpPr>
        <p:spPr/>
        <p:txBody>
          <a:bodyPr/>
          <a:lstStyle/>
          <a:p>
            <a:fld id="{3517EDD9-1042-4F37-A54C-E89DB8D4C907}" type="slidenum">
              <a:rPr lang="en-US" smtClean="0"/>
              <a:pPr/>
              <a:t>20</a:t>
            </a:fld>
            <a:endParaRPr lang="en-US"/>
          </a:p>
        </p:txBody>
      </p:sp>
    </p:spTree>
    <p:extLst>
      <p:ext uri="{BB962C8B-B14F-4D97-AF65-F5344CB8AC3E}">
        <p14:creationId xmlns:p14="http://schemas.microsoft.com/office/powerpoint/2010/main" xmlns="" val="267574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5" name="Slide Number Placeholder 4"/>
          <p:cNvSpPr>
            <a:spLocks noGrp="1"/>
          </p:cNvSpPr>
          <p:nvPr>
            <p:ph type="sldNum" sz="quarter" idx="11"/>
          </p:nvPr>
        </p:nvSpPr>
        <p:spPr/>
        <p:txBody>
          <a:bodyPr/>
          <a:lstStyle/>
          <a:p>
            <a:fld id="{3517EDD9-1042-4F37-A54C-E89DB8D4C907}" type="slidenum">
              <a:rPr lang="en-US" smtClean="0"/>
              <a:pPr/>
              <a:t>59</a:t>
            </a:fld>
            <a:endParaRPr lang="en-US"/>
          </a:p>
        </p:txBody>
      </p:sp>
      <p:sp>
        <p:nvSpPr>
          <p:cNvPr id="6" name="Date Placeholder 5"/>
          <p:cNvSpPr>
            <a:spLocks noGrp="1"/>
          </p:cNvSpPr>
          <p:nvPr>
            <p:ph type="dt" idx="12"/>
          </p:nvPr>
        </p:nvSpPr>
        <p:spPr/>
        <p:txBody>
          <a:bodyPr/>
          <a:lstStyle/>
          <a:p>
            <a:r>
              <a:rPr lang="fr-FR" smtClean="0"/>
              <a:t>2015-2016</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r>
              <a:rPr lang="fr-FR" smtClean="0"/>
              <a:t>2015-2016</a:t>
            </a:r>
            <a:endParaRPr lang="en-US"/>
          </a:p>
        </p:txBody>
      </p:sp>
      <p:sp>
        <p:nvSpPr>
          <p:cNvPr id="17" name="Espace réservé du pied de page 16"/>
          <p:cNvSpPr>
            <a:spLocks noGrp="1"/>
          </p:cNvSpPr>
          <p:nvPr>
            <p:ph type="ftr" sz="quarter" idx="11"/>
          </p:nvPr>
        </p:nvSpPr>
        <p:spPr>
          <a:xfrm>
            <a:off x="5410200" y="4205288"/>
            <a:ext cx="1295400" cy="457200"/>
          </a:xfrm>
        </p:spPr>
        <p:txBody>
          <a:bodyPr/>
          <a:lstStyle/>
          <a:p>
            <a:r>
              <a:rPr lang="en-US" smtClean="0"/>
              <a:t>HENAM-2IG-CH4-Couche réseau</a:t>
            </a:r>
            <a:endParaRPr lang="en-US"/>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B947C95-6EF1-4504-9889-B32931435148}"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en-US"/>
          </a:p>
        </p:txBody>
      </p:sp>
      <p:sp>
        <p:nvSpPr>
          <p:cNvPr id="5" name="Espace réservé du pied de page 4"/>
          <p:cNvSpPr>
            <a:spLocks noGrp="1"/>
          </p:cNvSpPr>
          <p:nvPr>
            <p:ph type="ftr" sz="quarter" idx="11"/>
          </p:nvPr>
        </p:nvSpPr>
        <p:spPr/>
        <p:txBody>
          <a:bodyPr/>
          <a:lstStyle/>
          <a:p>
            <a:r>
              <a:rPr lang="en-US" smtClean="0"/>
              <a:t>HENAM-2IG-CH4-Couche réseau</a:t>
            </a:r>
            <a:endParaRPr lang="en-US"/>
          </a:p>
        </p:txBody>
      </p:sp>
      <p:sp>
        <p:nvSpPr>
          <p:cNvPr id="6" name="Espace réservé du numéro de diapositive 5"/>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en-US"/>
          </a:p>
        </p:txBody>
      </p:sp>
      <p:sp>
        <p:nvSpPr>
          <p:cNvPr id="5" name="Espace réservé du pied de page 4"/>
          <p:cNvSpPr>
            <a:spLocks noGrp="1"/>
          </p:cNvSpPr>
          <p:nvPr>
            <p:ph type="ftr" sz="quarter" idx="11"/>
          </p:nvPr>
        </p:nvSpPr>
        <p:spPr/>
        <p:txBody>
          <a:bodyPr/>
          <a:lstStyle/>
          <a:p>
            <a:r>
              <a:rPr lang="en-US" smtClean="0"/>
              <a:t>HENAM-2IG-CH4-Couche réseau</a:t>
            </a:r>
            <a:endParaRPr lang="en-US"/>
          </a:p>
        </p:txBody>
      </p:sp>
      <p:sp>
        <p:nvSpPr>
          <p:cNvPr id="6" name="Espace réservé du numéro de diapositive 5"/>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fr-BE"/>
          </a:p>
        </p:txBody>
      </p:sp>
      <p:sp>
        <p:nvSpPr>
          <p:cNvPr id="3" name="Table Placeholder 2"/>
          <p:cNvSpPr>
            <a:spLocks noGrp="1"/>
          </p:cNvSpPr>
          <p:nvPr>
            <p:ph type="tbl" idx="1"/>
          </p:nvPr>
        </p:nvSpPr>
        <p:spPr>
          <a:xfrm>
            <a:off x="457200" y="1981200"/>
            <a:ext cx="8229600" cy="3886200"/>
          </a:xfrm>
        </p:spPr>
        <p:txBody>
          <a:bodyPr/>
          <a:lstStyle/>
          <a:p>
            <a:endParaRPr lang="fr-BE"/>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r>
              <a:rPr lang="en-US" smtClean="0"/>
              <a:t>HENAM-2IG-CH4-Couche réseau</a:t>
            </a:r>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5988490F-CACC-4F4D-9118-9BD32B6B208C}" type="slidenum">
              <a:rPr lang="en-US"/>
              <a:pPr/>
              <a:t>‹N°›</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r>
              <a:rPr lang="fr-FR" smtClean="0"/>
              <a:t>2015-2016</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2015-2016</a:t>
            </a:r>
            <a:endParaRPr lang="en-US"/>
          </a:p>
        </p:txBody>
      </p:sp>
      <p:sp>
        <p:nvSpPr>
          <p:cNvPr id="5" name="Espace réservé du pied de page 4"/>
          <p:cNvSpPr>
            <a:spLocks noGrp="1"/>
          </p:cNvSpPr>
          <p:nvPr>
            <p:ph type="ftr" sz="quarter" idx="11"/>
          </p:nvPr>
        </p:nvSpPr>
        <p:spPr/>
        <p:txBody>
          <a:bodyPr/>
          <a:lstStyle/>
          <a:p>
            <a:r>
              <a:rPr lang="en-US" smtClean="0"/>
              <a:t>HENAM-2IG-CH4-Couche réseau</a:t>
            </a:r>
            <a:endParaRPr lang="en-US"/>
          </a:p>
        </p:txBody>
      </p:sp>
      <p:sp>
        <p:nvSpPr>
          <p:cNvPr id="6" name="Espace réservé du numéro de diapositive 5"/>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2015-2016</a:t>
            </a:r>
            <a:endParaRPr lang="en-US"/>
          </a:p>
        </p:txBody>
      </p:sp>
      <p:sp>
        <p:nvSpPr>
          <p:cNvPr id="5" name="Espace réservé du pied de page 4"/>
          <p:cNvSpPr>
            <a:spLocks noGrp="1"/>
          </p:cNvSpPr>
          <p:nvPr>
            <p:ph type="ftr" sz="quarter" idx="11"/>
          </p:nvPr>
        </p:nvSpPr>
        <p:spPr/>
        <p:txBody>
          <a:bodyPr/>
          <a:lstStyle/>
          <a:p>
            <a:r>
              <a:rPr lang="en-US" smtClean="0"/>
              <a:t>HENAM-2IG-CH4-Couche réseau</a:t>
            </a:r>
            <a:endParaRPr lang="en-US"/>
          </a:p>
        </p:txBody>
      </p:sp>
      <p:sp>
        <p:nvSpPr>
          <p:cNvPr id="6" name="Espace réservé du numéro de diapositive 5"/>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2015-2016</a:t>
            </a:r>
            <a:endParaRPr lang="en-US"/>
          </a:p>
        </p:txBody>
      </p:sp>
      <p:sp>
        <p:nvSpPr>
          <p:cNvPr id="6" name="Espace réservé du pied de page 5"/>
          <p:cNvSpPr>
            <a:spLocks noGrp="1"/>
          </p:cNvSpPr>
          <p:nvPr>
            <p:ph type="ftr" sz="quarter" idx="11"/>
          </p:nvPr>
        </p:nvSpPr>
        <p:spPr/>
        <p:txBody>
          <a:bodyPr/>
          <a:lstStyle/>
          <a:p>
            <a:r>
              <a:rPr lang="en-US" smtClean="0"/>
              <a:t>HENAM-2IG-CH4-Couche réseau</a:t>
            </a:r>
            <a:endParaRPr lang="en-US"/>
          </a:p>
        </p:txBody>
      </p:sp>
      <p:sp>
        <p:nvSpPr>
          <p:cNvPr id="7" name="Espace réservé du numéro de diapositive 6"/>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r>
              <a:rPr lang="fr-FR" smtClean="0"/>
              <a:t>2015-2016</a:t>
            </a:r>
            <a:endParaRPr lang="en-US"/>
          </a:p>
        </p:txBody>
      </p:sp>
      <p:sp>
        <p:nvSpPr>
          <p:cNvPr id="27" name="Espace réservé du numéro de diapositive 26"/>
          <p:cNvSpPr>
            <a:spLocks noGrp="1"/>
          </p:cNvSpPr>
          <p:nvPr>
            <p:ph type="sldNum" sz="quarter" idx="11"/>
          </p:nvPr>
        </p:nvSpPr>
        <p:spPr/>
        <p:txBody>
          <a:bodyPr rtlCol="0"/>
          <a:lstStyle/>
          <a:p>
            <a:fld id="{4B947C95-6EF1-4504-9889-B32931435148}" type="slidenum">
              <a:rPr lang="en-US" smtClean="0"/>
              <a:pPr/>
              <a:t>‹N°›</a:t>
            </a:fld>
            <a:endParaRPr lang="en-US"/>
          </a:p>
        </p:txBody>
      </p:sp>
      <p:sp>
        <p:nvSpPr>
          <p:cNvPr id="28" name="Espace réservé du pied de page 27"/>
          <p:cNvSpPr>
            <a:spLocks noGrp="1"/>
          </p:cNvSpPr>
          <p:nvPr>
            <p:ph type="ftr" sz="quarter" idx="12"/>
          </p:nvPr>
        </p:nvSpPr>
        <p:spPr/>
        <p:txBody>
          <a:bodyPr rtlCol="0"/>
          <a:lstStyle/>
          <a:p>
            <a:r>
              <a:rPr lang="en-US" smtClean="0"/>
              <a:t>HENAM-2IG-CH4-Couche réseau</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r>
              <a:rPr lang="fr-FR" smtClean="0"/>
              <a:t>2015-2016</a:t>
            </a:r>
            <a:endParaRPr lang="en-US"/>
          </a:p>
        </p:txBody>
      </p:sp>
      <p:sp>
        <p:nvSpPr>
          <p:cNvPr id="4" name="Espace réservé du pied de page 3"/>
          <p:cNvSpPr>
            <a:spLocks noGrp="1"/>
          </p:cNvSpPr>
          <p:nvPr>
            <p:ph type="ftr" sz="quarter" idx="11"/>
          </p:nvPr>
        </p:nvSpPr>
        <p:spPr>
          <a:xfrm>
            <a:off x="5257800" y="612648"/>
            <a:ext cx="1325880" cy="457200"/>
          </a:xfrm>
        </p:spPr>
        <p:txBody>
          <a:bodyPr/>
          <a:lstStyle/>
          <a:p>
            <a:r>
              <a:rPr lang="en-US" smtClean="0"/>
              <a:t>HENAM-2IG-CH4-Couche réseau</a:t>
            </a:r>
            <a:endParaRPr lang="en-US"/>
          </a:p>
        </p:txBody>
      </p:sp>
      <p:sp>
        <p:nvSpPr>
          <p:cNvPr id="5" name="Espace réservé du numéro de diapositive 4"/>
          <p:cNvSpPr>
            <a:spLocks noGrp="1"/>
          </p:cNvSpPr>
          <p:nvPr>
            <p:ph type="sldNum" sz="quarter" idx="12"/>
          </p:nvPr>
        </p:nvSpPr>
        <p:spPr>
          <a:xfrm>
            <a:off x="8174736" y="2272"/>
            <a:ext cx="762000" cy="365760"/>
          </a:xfrm>
        </p:spPr>
        <p:txBody>
          <a:bodyPr/>
          <a:lstStyle/>
          <a:p>
            <a:fld id="{4B947C95-6EF1-4504-9889-B32931435148}"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2015-2016</a:t>
            </a:r>
            <a:endParaRPr lang="en-US"/>
          </a:p>
        </p:txBody>
      </p:sp>
      <p:sp>
        <p:nvSpPr>
          <p:cNvPr id="3" name="Espace réservé du pied de page 2"/>
          <p:cNvSpPr>
            <a:spLocks noGrp="1"/>
          </p:cNvSpPr>
          <p:nvPr>
            <p:ph type="ftr" sz="quarter" idx="11"/>
          </p:nvPr>
        </p:nvSpPr>
        <p:spPr/>
        <p:txBody>
          <a:bodyPr/>
          <a:lstStyle/>
          <a:p>
            <a:r>
              <a:rPr lang="en-US" smtClean="0"/>
              <a:t>HENAM-2IG-CH4-Couche réseau</a:t>
            </a:r>
            <a:endParaRPr lang="en-US"/>
          </a:p>
        </p:txBody>
      </p:sp>
      <p:sp>
        <p:nvSpPr>
          <p:cNvPr id="4" name="Espace réservé du numéro de diapositive 3"/>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2015-2016</a:t>
            </a:r>
            <a:endParaRPr lang="en-US"/>
          </a:p>
        </p:txBody>
      </p:sp>
      <p:sp>
        <p:nvSpPr>
          <p:cNvPr id="6" name="Espace réservé du pied de page 5"/>
          <p:cNvSpPr>
            <a:spLocks noGrp="1"/>
          </p:cNvSpPr>
          <p:nvPr>
            <p:ph type="ftr" sz="quarter" idx="11"/>
          </p:nvPr>
        </p:nvSpPr>
        <p:spPr/>
        <p:txBody>
          <a:bodyPr/>
          <a:lstStyle/>
          <a:p>
            <a:r>
              <a:rPr lang="en-US" smtClean="0"/>
              <a:t>HENAM-2IG-CH4-Couche réseau</a:t>
            </a:r>
            <a:endParaRPr lang="en-US"/>
          </a:p>
        </p:txBody>
      </p:sp>
      <p:sp>
        <p:nvSpPr>
          <p:cNvPr id="7" name="Espace réservé du numéro de diapositive 6"/>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2015-2016</a:t>
            </a:r>
            <a:endParaRPr lang="en-US"/>
          </a:p>
        </p:txBody>
      </p:sp>
      <p:sp>
        <p:nvSpPr>
          <p:cNvPr id="6" name="Espace réservé du pied de page 5"/>
          <p:cNvSpPr>
            <a:spLocks noGrp="1"/>
          </p:cNvSpPr>
          <p:nvPr>
            <p:ph type="ftr" sz="quarter" idx="11"/>
          </p:nvPr>
        </p:nvSpPr>
        <p:spPr/>
        <p:txBody>
          <a:bodyPr/>
          <a:lstStyle/>
          <a:p>
            <a:r>
              <a:rPr lang="en-US" smtClean="0"/>
              <a:t>HENAM-2IG-CH4-Couche réseau</a:t>
            </a:r>
            <a:endParaRPr lang="en-US"/>
          </a:p>
        </p:txBody>
      </p:sp>
      <p:sp>
        <p:nvSpPr>
          <p:cNvPr id="7" name="Espace réservé du numéro de diapositive 6"/>
          <p:cNvSpPr>
            <a:spLocks noGrp="1"/>
          </p:cNvSpPr>
          <p:nvPr>
            <p:ph type="sldNum" sz="quarter" idx="12"/>
          </p:nvPr>
        </p:nvSpPr>
        <p:spPr/>
        <p:txBody>
          <a:bodyPr/>
          <a:lstStyle/>
          <a:p>
            <a:fld id="{4B947C95-6EF1-4504-9889-B32931435148}"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fr-FR" smtClean="0"/>
              <a:t>2015-2016</a:t>
            </a:r>
            <a:endParaRPr lang="en-US"/>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HENAM-2IG-CH4-Couche réseau</a:t>
            </a:r>
            <a:endParaRPr lang="en-US"/>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B947C95-6EF1-4504-9889-B32931435148}"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ietf.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iana.org/domains/root/d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afnic.fr/" TargetMode="External"/><Relationship Id="rId2" Type="http://schemas.openxmlformats.org/officeDocument/2006/relationships/hyperlink" Target="http://www.crsnic.net/" TargetMode="External"/><Relationship Id="rId1" Type="http://schemas.openxmlformats.org/officeDocument/2006/relationships/slideLayout" Target="../slideLayouts/slideLayout2.xml"/><Relationship Id="rId6" Type="http://schemas.openxmlformats.org/officeDocument/2006/relationships/hyperlink" Target="http://www.whois.com/" TargetMode="External"/><Relationship Id="rId5" Type="http://schemas.openxmlformats.org/officeDocument/2006/relationships/hyperlink" Target="http://www.iana.org/" TargetMode="External"/><Relationship Id="rId4" Type="http://schemas.openxmlformats.org/officeDocument/2006/relationships/hyperlink" Target="http://www.dns.b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etf.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755576" y="1196752"/>
            <a:ext cx="7543800" cy="1524000"/>
          </a:xfrm>
        </p:spPr>
        <p:txBody>
          <a:bodyPr>
            <a:normAutofit fontScale="90000"/>
          </a:bodyPr>
          <a:lstStyle/>
          <a:p>
            <a:pPr algn="ctr"/>
            <a:r>
              <a:rPr lang="fr-BE" sz="4600" dirty="0">
                <a:latin typeface="Arial" pitchFamily="34" charset="0"/>
                <a:cs typeface="Arial" pitchFamily="34" charset="0"/>
              </a:rPr>
              <a:t>Télécommunication</a:t>
            </a:r>
            <a:br>
              <a:rPr lang="fr-BE" sz="4600" dirty="0">
                <a:latin typeface="Arial" pitchFamily="34" charset="0"/>
                <a:cs typeface="Arial" pitchFamily="34" charset="0"/>
              </a:rPr>
            </a:br>
            <a:r>
              <a:rPr lang="fr-BE" sz="4600" dirty="0">
                <a:latin typeface="Arial" pitchFamily="34" charset="0"/>
                <a:cs typeface="Arial" pitchFamily="34" charset="0"/>
              </a:rPr>
              <a:t>&amp;</a:t>
            </a:r>
            <a:br>
              <a:rPr lang="fr-BE" sz="4600" dirty="0">
                <a:latin typeface="Arial" pitchFamily="34" charset="0"/>
                <a:cs typeface="Arial" pitchFamily="34" charset="0"/>
              </a:rPr>
            </a:br>
            <a:r>
              <a:rPr lang="fr-BE" sz="4600" dirty="0">
                <a:latin typeface="Arial" pitchFamily="34" charset="0"/>
                <a:cs typeface="Arial" pitchFamily="34" charset="0"/>
              </a:rPr>
              <a:t>Réseaux</a:t>
            </a:r>
            <a:endParaRPr lang="en-US" sz="4600" dirty="0">
              <a:latin typeface="Arial" pitchFamily="34" charset="0"/>
              <a:cs typeface="Arial" pitchFamily="34" charset="0"/>
            </a:endParaRPr>
          </a:p>
        </p:txBody>
      </p:sp>
      <p:sp>
        <p:nvSpPr>
          <p:cNvPr id="203779" name="Rectangle 3"/>
          <p:cNvSpPr>
            <a:spLocks noGrp="1" noChangeArrowheads="1"/>
          </p:cNvSpPr>
          <p:nvPr>
            <p:ph type="subTitle" idx="1"/>
          </p:nvPr>
        </p:nvSpPr>
        <p:spPr>
          <a:xfrm>
            <a:off x="1098476" y="4724400"/>
            <a:ext cx="6858000" cy="990600"/>
          </a:xfrm>
        </p:spPr>
        <p:txBody>
          <a:bodyPr>
            <a:normAutofit/>
          </a:bodyPr>
          <a:lstStyle/>
          <a:p>
            <a:pPr algn="ctr"/>
            <a:r>
              <a:rPr lang="fr-BE" dirty="0">
                <a:latin typeface="Arial" pitchFamily="34" charset="0"/>
                <a:cs typeface="Arial" pitchFamily="34" charset="0"/>
              </a:rPr>
              <a:t>CHAPITRE 4</a:t>
            </a:r>
          </a:p>
          <a:p>
            <a:pPr algn="ctr"/>
            <a:r>
              <a:rPr lang="fr-BE" dirty="0">
                <a:latin typeface="Arial" pitchFamily="34" charset="0"/>
                <a:cs typeface="Arial" pitchFamily="34" charset="0"/>
              </a:rPr>
              <a:t>La couche réseau</a:t>
            </a:r>
            <a:endParaRPr lang="en-US" dirty="0">
              <a:latin typeface="Arial" pitchFamily="34" charset="0"/>
              <a:cs typeface="Arial" pitchFamily="34" charset="0"/>
            </a:endParaRPr>
          </a:p>
        </p:txBody>
      </p:sp>
      <p:sp>
        <p:nvSpPr>
          <p:cNvPr id="4" name="Rectangle 16"/>
          <p:cNvSpPr>
            <a:spLocks noGrp="1" noChangeArrowheads="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7" name="Espace réservé du numéro de diapositive 6"/>
          <p:cNvSpPr>
            <a:spLocks noGrp="1"/>
          </p:cNvSpPr>
          <p:nvPr>
            <p:ph type="sldNum" sz="quarter" idx="12"/>
          </p:nvPr>
        </p:nvSpPr>
        <p:spPr/>
        <p:txBody>
          <a:bodyPr/>
          <a:lstStyle/>
          <a:p>
            <a:fld id="{4B947C95-6EF1-4504-9889-B32931435148}" type="slidenum">
              <a:rPr lang="en-US" smtClean="0"/>
              <a:pPr/>
              <a:t>1</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1954" name="Rectangle 2"/>
          <p:cNvSpPr>
            <a:spLocks noGrp="1" noChangeArrowheads="1"/>
          </p:cNvSpPr>
          <p:nvPr>
            <p:ph idx="1"/>
          </p:nvPr>
        </p:nvSpPr>
        <p:spPr>
          <a:xfrm>
            <a:off x="457322" y="908720"/>
            <a:ext cx="8229600" cy="525621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Les baux</a:t>
            </a:r>
          </a:p>
          <a:p>
            <a:pPr lvl="1">
              <a:lnSpc>
                <a:spcPct val="90000"/>
              </a:lnSpc>
            </a:pPr>
            <a:r>
              <a:rPr lang="fr-BE" sz="1400" dirty="0" smtClean="0">
                <a:solidFill>
                  <a:schemeClr val="tx2"/>
                </a:solidFill>
                <a:latin typeface="Arial" pitchFamily="34" charset="0"/>
                <a:cs typeface="Arial" pitchFamily="34" charset="0"/>
              </a:rPr>
              <a:t>Les </a:t>
            </a:r>
            <a:r>
              <a:rPr lang="fr-BE" sz="1400" dirty="0">
                <a:solidFill>
                  <a:schemeClr val="tx2"/>
                </a:solidFill>
                <a:latin typeface="Arial" pitchFamily="34" charset="0"/>
                <a:cs typeface="Arial" pitchFamily="34" charset="0"/>
              </a:rPr>
              <a:t>adresses IP sont délivrées pour une durée </a:t>
            </a:r>
            <a:r>
              <a:rPr lang="fr-BE" sz="1400" dirty="0" smtClean="0">
                <a:solidFill>
                  <a:schemeClr val="tx2"/>
                </a:solidFill>
                <a:latin typeface="Arial" pitchFamily="34" charset="0"/>
                <a:cs typeface="Arial" pitchFamily="34" charset="0"/>
              </a:rPr>
              <a:t>limitée : un </a:t>
            </a:r>
            <a:r>
              <a:rPr lang="fr-BE" sz="1400" dirty="0">
                <a:solidFill>
                  <a:schemeClr val="tx2"/>
                </a:solidFill>
                <a:latin typeface="Arial" pitchFamily="34" charset="0"/>
                <a:cs typeface="Arial" pitchFamily="34" charset="0"/>
              </a:rPr>
              <a:t>bail (</a:t>
            </a:r>
            <a:r>
              <a:rPr lang="fr-BE" sz="1400" dirty="0" err="1">
                <a:solidFill>
                  <a:schemeClr val="tx2"/>
                </a:solidFill>
                <a:latin typeface="Arial" pitchFamily="34" charset="0"/>
                <a:cs typeface="Arial" pitchFamily="34" charset="0"/>
              </a:rPr>
              <a:t>lease</a:t>
            </a:r>
            <a:r>
              <a:rPr lang="fr-BE" sz="1400" dirty="0">
                <a:solidFill>
                  <a:schemeClr val="tx2"/>
                </a:solidFill>
                <a:latin typeface="Arial" pitchFamily="34" charset="0"/>
                <a:cs typeface="Arial" pitchFamily="34" charset="0"/>
              </a:rPr>
              <a:t> en anglais)</a:t>
            </a:r>
          </a:p>
          <a:p>
            <a:pPr lvl="1">
              <a:lnSpc>
                <a:spcPct val="90000"/>
              </a:lnSpc>
            </a:pPr>
            <a:r>
              <a:rPr lang="fr-BE" sz="1400" dirty="0">
                <a:solidFill>
                  <a:schemeClr val="tx2"/>
                </a:solidFill>
                <a:latin typeface="Arial" pitchFamily="34" charset="0"/>
                <a:cs typeface="Arial" pitchFamily="34" charset="0"/>
              </a:rPr>
              <a:t>Un client dont le bail arrive à terme peut demander au serveur un </a:t>
            </a:r>
            <a:r>
              <a:rPr lang="fr-BE" sz="1400" dirty="0" smtClean="0">
                <a:solidFill>
                  <a:schemeClr val="tx2"/>
                </a:solidFill>
                <a:latin typeface="Arial" pitchFamily="34" charset="0"/>
                <a:cs typeface="Arial" pitchFamily="34" charset="0"/>
              </a:rPr>
              <a:t>renouvellement</a:t>
            </a:r>
            <a:endParaRPr lang="fr-BE" sz="1400" dirty="0">
              <a:solidFill>
                <a:schemeClr val="tx2"/>
              </a:solidFill>
              <a:latin typeface="Arial" pitchFamily="34" charset="0"/>
              <a:cs typeface="Arial" pitchFamily="34" charset="0"/>
            </a:endParaRPr>
          </a:p>
          <a:p>
            <a:pPr lvl="1">
              <a:lnSpc>
                <a:spcPct val="90000"/>
              </a:lnSpc>
            </a:pPr>
            <a:r>
              <a:rPr lang="fr-BE" sz="1400" dirty="0">
                <a:solidFill>
                  <a:schemeClr val="tx2"/>
                </a:solidFill>
                <a:latin typeface="Arial" pitchFamily="34" charset="0"/>
                <a:cs typeface="Arial" pitchFamily="34" charset="0"/>
              </a:rPr>
              <a:t>Lorsque le serveur voit un bail arrivé à son terme, il émet un paquet pour demander au client si il veut prolonger son bail.</a:t>
            </a:r>
          </a:p>
          <a:p>
            <a:pPr lvl="2">
              <a:lnSpc>
                <a:spcPct val="90000"/>
              </a:lnSpc>
            </a:pPr>
            <a:r>
              <a:rPr lang="fr-BE" sz="1400" dirty="0">
                <a:solidFill>
                  <a:schemeClr val="tx2"/>
                </a:solidFill>
                <a:latin typeface="Arial" pitchFamily="34" charset="0"/>
                <a:cs typeface="Arial" pitchFamily="34" charset="0"/>
              </a:rPr>
              <a:t>Si le serveur ne reçoit pas de réponse valide, il rend disponible </a:t>
            </a:r>
            <a:r>
              <a:rPr lang="fr-BE" sz="1400" dirty="0" smtClean="0">
                <a:solidFill>
                  <a:schemeClr val="tx2"/>
                </a:solidFill>
                <a:latin typeface="Arial" pitchFamily="34" charset="0"/>
                <a:cs typeface="Arial" pitchFamily="34" charset="0"/>
              </a:rPr>
              <a:t>cette adresse </a:t>
            </a:r>
            <a:r>
              <a:rPr lang="fr-BE" sz="1400" dirty="0">
                <a:solidFill>
                  <a:schemeClr val="tx2"/>
                </a:solidFill>
                <a:latin typeface="Arial" pitchFamily="34" charset="0"/>
                <a:cs typeface="Arial" pitchFamily="34" charset="0"/>
              </a:rPr>
              <a:t>IP</a:t>
            </a:r>
          </a:p>
          <a:p>
            <a:pPr lvl="1">
              <a:lnSpc>
                <a:spcPct val="90000"/>
              </a:lnSpc>
            </a:pPr>
            <a:r>
              <a:rPr lang="fr-BE" sz="1400" dirty="0">
                <a:solidFill>
                  <a:schemeClr val="tx2"/>
                </a:solidFill>
                <a:latin typeface="Arial" pitchFamily="34" charset="0"/>
                <a:cs typeface="Arial" pitchFamily="34" charset="0"/>
              </a:rPr>
              <a:t>On peut donc optimiser l’attribution des adresses IP en jouant sur la durée des baux :</a:t>
            </a:r>
          </a:p>
          <a:p>
            <a:pPr lvl="2">
              <a:lnSpc>
                <a:spcPct val="90000"/>
              </a:lnSpc>
            </a:pPr>
            <a:r>
              <a:rPr lang="fr-BE" sz="1400" dirty="0">
                <a:solidFill>
                  <a:schemeClr val="tx2"/>
                </a:solidFill>
                <a:latin typeface="Arial" pitchFamily="34" charset="0"/>
                <a:cs typeface="Arial" pitchFamily="34" charset="0"/>
              </a:rPr>
              <a:t>Si toutes les adresses sont allouées et si aucune n’est libérée au bout d’un certain temps, plus aucune requête ne pourra être satisfaite</a:t>
            </a:r>
          </a:p>
          <a:p>
            <a:pPr lvl="3"/>
            <a:r>
              <a:rPr lang="fr-BE" sz="1400" dirty="0">
                <a:solidFill>
                  <a:schemeClr val="tx2"/>
                </a:solidFill>
                <a:latin typeface="Arial" pitchFamily="34" charset="0"/>
                <a:cs typeface="Arial" pitchFamily="34" charset="0"/>
              </a:rPr>
              <a:t>Sur un réseau où beaucoup d’ordinateurs se connectent et se déconnectent (école, locaux commerciaux, …) il est intéressant de proposer des baux de courtes durées;</a:t>
            </a:r>
          </a:p>
          <a:p>
            <a:pPr lvl="3"/>
            <a:r>
              <a:rPr lang="fr-BE" sz="1400" dirty="0">
                <a:solidFill>
                  <a:schemeClr val="tx2"/>
                </a:solidFill>
                <a:latin typeface="Arial" pitchFamily="34" charset="0"/>
                <a:cs typeface="Arial" pitchFamily="34" charset="0"/>
              </a:rPr>
              <a:t>A l’inverse, sur un réseau constitué en majorité de machines fixes, très peu souvent rebootées, des  baux de longues durées suffisent</a:t>
            </a:r>
          </a:p>
          <a:p>
            <a:pPr lvl="3"/>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Dynamique ou pas</a:t>
            </a:r>
          </a:p>
          <a:p>
            <a:pPr lvl="1">
              <a:lnSpc>
                <a:spcPct val="90000"/>
              </a:lnSpc>
            </a:pPr>
            <a:r>
              <a:rPr lang="fr-BE" sz="1400" dirty="0">
                <a:solidFill>
                  <a:schemeClr val="tx2"/>
                </a:solidFill>
                <a:latin typeface="Arial" pitchFamily="34" charset="0"/>
                <a:cs typeface="Arial" pitchFamily="34" charset="0"/>
              </a:rPr>
              <a:t>Un serveur DHCP est censé fournir des adresses dynamiques, mais il peut fournir une adresse IP fixe à un client bien particulier.</a:t>
            </a:r>
          </a:p>
          <a:p>
            <a:pPr lvl="2">
              <a:lnSpc>
                <a:spcPct val="90000"/>
              </a:lnSpc>
            </a:pPr>
            <a:r>
              <a:rPr lang="fr-BE" sz="1400" dirty="0">
                <a:solidFill>
                  <a:schemeClr val="tx2"/>
                </a:solidFill>
                <a:latin typeface="Arial" pitchFamily="34" charset="0"/>
                <a:cs typeface="Arial" pitchFamily="34" charset="0"/>
              </a:rPr>
              <a:t>Ceci ne doit être utilisé que de manière modérée, sinon le serveur DHCP ne sert à presque plus rien.</a:t>
            </a:r>
          </a:p>
          <a:p>
            <a:pPr lvl="2">
              <a:lnSpc>
                <a:spcPct val="90000"/>
              </a:lnSpc>
            </a:pPr>
            <a:r>
              <a:rPr lang="fr-BE" sz="1400" dirty="0">
                <a:solidFill>
                  <a:schemeClr val="tx2"/>
                </a:solidFill>
                <a:latin typeface="Arial" pitchFamily="34" charset="0"/>
                <a:cs typeface="Arial" pitchFamily="34" charset="0"/>
              </a:rPr>
              <a:t>Mais cela est quand même utile : adresse de serveurs, …</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96569AD6-A4C0-4436-A312-CEA198B94703}" type="slidenum">
              <a:rPr lang="en-US">
                <a:latin typeface="Arial" pitchFamily="34" charset="0"/>
                <a:cs typeface="Arial" pitchFamily="34" charset="0"/>
              </a:rPr>
              <a:pPr/>
              <a:t>10</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95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195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95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5026" name="Rectangle 2"/>
          <p:cNvSpPr>
            <a:spLocks noGrp="1" noChangeArrowheads="1"/>
          </p:cNvSpPr>
          <p:nvPr>
            <p:ph idx="1"/>
          </p:nvPr>
        </p:nvSpPr>
        <p:spPr>
          <a:xfrm>
            <a:off x="385762" y="952939"/>
            <a:ext cx="8229600" cy="603853"/>
          </a:xfrm>
        </p:spPr>
        <p:txBody>
          <a:bodyPr vert="horz" lIns="91440" tIns="45720" rIns="91440" bIns="45720" rtlCol="0" anchor="ctr" anchorCtr="0">
            <a:noAutofit/>
          </a:bodyPr>
          <a:lstStyle/>
          <a:p>
            <a:pPr>
              <a:lnSpc>
                <a:spcPct val="90000"/>
              </a:lnSpc>
              <a:buNone/>
            </a:pPr>
            <a:r>
              <a:rPr lang="fr-BE" sz="1600" b="1" dirty="0">
                <a:solidFill>
                  <a:schemeClr val="accent5"/>
                </a:solidFill>
                <a:latin typeface="Arial" pitchFamily="34" charset="0"/>
                <a:cs typeface="Arial" pitchFamily="34" charset="0"/>
              </a:rPr>
              <a:t>Format de la trame DHCP (BOOTP)</a:t>
            </a:r>
          </a:p>
        </p:txBody>
      </p:sp>
      <p:sp>
        <p:nvSpPr>
          <p:cNvPr id="7"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6" name="Slide Number Placeholder 4"/>
          <p:cNvSpPr>
            <a:spLocks noGrp="1"/>
          </p:cNvSpPr>
          <p:nvPr>
            <p:ph type="sldNum" sz="quarter" idx="12"/>
          </p:nvPr>
        </p:nvSpPr>
        <p:spPr/>
        <p:txBody>
          <a:bodyPr/>
          <a:lstStyle/>
          <a:p>
            <a:fld id="{424A9813-621F-40DA-A0F2-DC0C2A24876E}" type="slidenum">
              <a:rPr lang="en-US">
                <a:latin typeface="Arial" pitchFamily="34" charset="0"/>
                <a:cs typeface="Arial" pitchFamily="34" charset="0"/>
              </a:rPr>
              <a:pPr/>
              <a:t>11</a:t>
            </a:fld>
            <a:endParaRPr lang="en-US">
              <a:latin typeface="Arial" pitchFamily="34" charset="0"/>
              <a:cs typeface="Arial" pitchFamily="34" charset="0"/>
            </a:endParaRPr>
          </a:p>
        </p:txBody>
      </p:sp>
      <p:pic>
        <p:nvPicPr>
          <p:cNvPr id="385029" name="Picture 5" descr=" TCPIP IPV6 VOIP VPN IP IPV4 TCPIP"/>
          <p:cNvPicPr>
            <a:picLocks noChangeAspect="1" noChangeArrowheads="1"/>
          </p:cNvPicPr>
          <p:nvPr/>
        </p:nvPicPr>
        <p:blipFill>
          <a:blip r:embed="rId2" cstate="print"/>
          <a:srcRect/>
          <a:stretch>
            <a:fillRect/>
          </a:stretch>
        </p:blipFill>
        <p:spPr bwMode="auto">
          <a:xfrm>
            <a:off x="1476375" y="1773238"/>
            <a:ext cx="6048375" cy="4456112"/>
          </a:xfrm>
          <a:prstGeom prst="rect">
            <a:avLst/>
          </a:prstGeom>
          <a:noFill/>
        </p:spPr>
      </p:pic>
      <p:sp>
        <p:nvSpPr>
          <p:cNvPr id="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4242" name="Rectangle 2"/>
          <p:cNvSpPr>
            <a:spLocks noGrp="1" noChangeArrowheads="1"/>
          </p:cNvSpPr>
          <p:nvPr>
            <p:ph idx="1"/>
          </p:nvPr>
        </p:nvSpPr>
        <p:spPr>
          <a:xfrm>
            <a:off x="457200" y="836613"/>
            <a:ext cx="8229600" cy="5545137"/>
          </a:xfrm>
        </p:spPr>
        <p:txBody>
          <a:bodyPr vert="horz" lIns="91440" tIns="45720" rIns="91440" bIns="45720" rtlCol="0" anchor="ctr" anchorCtr="0">
            <a:noAutofit/>
          </a:bodyPr>
          <a:lstStyle/>
          <a:p>
            <a:pPr>
              <a:lnSpc>
                <a:spcPct val="90000"/>
              </a:lnSpc>
              <a:buNone/>
            </a:pPr>
            <a:r>
              <a:rPr lang="fr-BE" sz="1600" b="1" dirty="0">
                <a:solidFill>
                  <a:schemeClr val="tx2"/>
                </a:solidFill>
                <a:latin typeface="Arial" pitchFamily="34" charset="0"/>
                <a:cs typeface="Arial" pitchFamily="34" charset="0"/>
              </a:rPr>
              <a:t>Format de la trame DHCP (BOOTP</a:t>
            </a:r>
            <a:r>
              <a:rPr lang="fr-BE" sz="1600" b="1" dirty="0" smtClean="0">
                <a:solidFill>
                  <a:schemeClr val="tx2"/>
                </a:solidFill>
                <a:latin typeface="Arial" pitchFamily="34" charset="0"/>
                <a:cs typeface="Arial" pitchFamily="34" charset="0"/>
              </a:rPr>
              <a:t>)</a:t>
            </a:r>
          </a:p>
          <a:p>
            <a:pPr>
              <a:lnSpc>
                <a:spcPct val="90000"/>
              </a:lnSpc>
              <a:buNone/>
            </a:pPr>
            <a:endParaRPr lang="fr-BE" sz="1600" b="1" dirty="0">
              <a:solidFill>
                <a:schemeClr val="tx2"/>
              </a:solidFill>
              <a:latin typeface="Arial" pitchFamily="34" charset="0"/>
              <a:cs typeface="Arial" pitchFamily="34" charset="0"/>
            </a:endParaRPr>
          </a:p>
          <a:p>
            <a:pPr marL="320040" lvl="1" indent="0">
              <a:lnSpc>
                <a:spcPct val="90000"/>
              </a:lnSpc>
              <a:buNone/>
            </a:pPr>
            <a:r>
              <a:rPr lang="fr-BE" sz="1600" dirty="0" smtClean="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rPr>
              <a:t>op : vaut 1 pour BOOTREQUEST (requête client), 2 pour BOOTREPLY (réponse serveur)</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htype</a:t>
            </a:r>
            <a:r>
              <a:rPr lang="fr-BE" sz="1600" dirty="0">
                <a:solidFill>
                  <a:schemeClr val="tx2"/>
                </a:solidFill>
                <a:latin typeface="Arial" pitchFamily="34" charset="0"/>
                <a:cs typeface="Arial" pitchFamily="34" charset="0"/>
              </a:rPr>
              <a:t> : type de l'adresse hardware (adresse MAC, par exemple. Voir RFC 1340)</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hlen</a:t>
            </a:r>
            <a:r>
              <a:rPr lang="fr-BE" sz="1600" dirty="0">
                <a:solidFill>
                  <a:schemeClr val="tx2"/>
                </a:solidFill>
                <a:latin typeface="Arial" pitchFamily="34" charset="0"/>
                <a:cs typeface="Arial" pitchFamily="34" charset="0"/>
              </a:rPr>
              <a:t> : longueur de l'adresse hardware (en octet). C'est 6 pour une adresse MAC</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hops</a:t>
            </a:r>
            <a:r>
              <a:rPr lang="fr-BE" sz="1600" dirty="0">
                <a:solidFill>
                  <a:schemeClr val="tx2"/>
                </a:solidFill>
                <a:latin typeface="Arial" pitchFamily="34" charset="0"/>
                <a:cs typeface="Arial" pitchFamily="34" charset="0"/>
              </a:rPr>
              <a:t> : peut être utilisé par des relais DHCP</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xid</a:t>
            </a:r>
            <a:r>
              <a:rPr lang="fr-BE" sz="1600" dirty="0">
                <a:solidFill>
                  <a:schemeClr val="tx2"/>
                </a:solidFill>
                <a:latin typeface="Arial" pitchFamily="34" charset="0"/>
                <a:cs typeface="Arial" pitchFamily="34" charset="0"/>
              </a:rPr>
              <a:t> : nombre aléatoire choisi par le client et qui est utilisé pour reconnaître le client</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secs : le temps écoulé (en secondes) depuis que le client a commencé sa requête</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flags : flags divers</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ciaddr</a:t>
            </a:r>
            <a:r>
              <a:rPr lang="fr-BE" sz="1600" dirty="0">
                <a:solidFill>
                  <a:schemeClr val="tx2"/>
                </a:solidFill>
                <a:latin typeface="Arial" pitchFamily="34" charset="0"/>
                <a:cs typeface="Arial" pitchFamily="34" charset="0"/>
              </a:rPr>
              <a:t> : adresse IP du client, lorsqu'il en a déjà une</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yiaddr</a:t>
            </a:r>
            <a:r>
              <a:rPr lang="fr-BE" sz="1600" dirty="0">
                <a:solidFill>
                  <a:schemeClr val="tx2"/>
                </a:solidFill>
                <a:latin typeface="Arial" pitchFamily="34" charset="0"/>
                <a:cs typeface="Arial" pitchFamily="34" charset="0"/>
              </a:rPr>
              <a:t> : la (future ?) adresse IP du client</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siaddr</a:t>
            </a:r>
            <a:r>
              <a:rPr lang="fr-BE" sz="1600" dirty="0">
                <a:solidFill>
                  <a:schemeClr val="tx2"/>
                </a:solidFill>
                <a:latin typeface="Arial" pitchFamily="34" charset="0"/>
                <a:cs typeface="Arial" pitchFamily="34" charset="0"/>
              </a:rPr>
              <a:t> : adresse IP du (prochain) serveur à utiliser</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giaddr</a:t>
            </a:r>
            <a:r>
              <a:rPr lang="fr-BE" sz="1600" dirty="0">
                <a:solidFill>
                  <a:schemeClr val="tx2"/>
                </a:solidFill>
                <a:latin typeface="Arial" pitchFamily="34" charset="0"/>
                <a:cs typeface="Arial" pitchFamily="34" charset="0"/>
              </a:rPr>
              <a:t> : adresse IP du relais (passerelle par exemple) lorsque la connexion directe 		client/serveur n'est pas possible</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chaddr</a:t>
            </a:r>
            <a:r>
              <a:rPr lang="fr-BE" sz="1600" dirty="0">
                <a:solidFill>
                  <a:schemeClr val="tx2"/>
                </a:solidFill>
                <a:latin typeface="Arial" pitchFamily="34" charset="0"/>
                <a:cs typeface="Arial" pitchFamily="34" charset="0"/>
              </a:rPr>
              <a:t> : adresse hardware du client</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sname</a:t>
            </a:r>
            <a:r>
              <a:rPr lang="fr-BE" sz="1600" dirty="0">
                <a:solidFill>
                  <a:schemeClr val="tx2"/>
                </a:solidFill>
                <a:latin typeface="Arial" pitchFamily="34" charset="0"/>
                <a:cs typeface="Arial" pitchFamily="34" charset="0"/>
              </a:rPr>
              <a:t> : champ optionnel. Nom du serveur</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file : nom du fichier à utiliser pour le boot</a:t>
            </a:r>
            <a:br>
              <a:rPr lang="fr-BE" sz="1600" dirty="0">
                <a:solidFill>
                  <a:schemeClr val="tx2"/>
                </a:solidFill>
                <a:latin typeface="Arial" pitchFamily="34" charset="0"/>
                <a:cs typeface="Arial" pitchFamily="34" charset="0"/>
              </a:rPr>
            </a:br>
            <a:r>
              <a:rPr lang="fr-BE" sz="1600" dirty="0">
                <a:solidFill>
                  <a:schemeClr val="tx2"/>
                </a:solidFill>
                <a:latin typeface="Arial" pitchFamily="34" charset="0"/>
                <a:cs typeface="Arial" pitchFamily="34" charset="0"/>
              </a:rPr>
              <a:t>- options : Champs réservé pour les options (voir RFC 2132). </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EACD344-2CFB-408E-9186-D16AB89404FA}" type="slidenum">
              <a:rPr lang="en-US">
                <a:latin typeface="Arial" pitchFamily="34" charset="0"/>
                <a:cs typeface="Arial" pitchFamily="34" charset="0"/>
              </a:rPr>
              <a:pPr/>
              <a:t>12</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7074" name="Rectangle 2"/>
          <p:cNvSpPr>
            <a:spLocks noGrp="1" noChangeArrowheads="1"/>
          </p:cNvSpPr>
          <p:nvPr>
            <p:ph idx="1"/>
          </p:nvPr>
        </p:nvSpPr>
        <p:spPr>
          <a:xfrm>
            <a:off x="457200" y="980728"/>
            <a:ext cx="8229600" cy="4104035"/>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 passage des </a:t>
            </a:r>
            <a:r>
              <a:rPr lang="fr-BE" sz="1600" b="1" dirty="0" smtClean="0">
                <a:solidFill>
                  <a:schemeClr val="tx2"/>
                </a:solidFill>
                <a:latin typeface="Arial" pitchFamily="34" charset="0"/>
                <a:cs typeface="Arial" pitchFamily="34" charset="0"/>
              </a:rPr>
              <a:t>options</a:t>
            </a:r>
            <a:endParaRPr lang="fr-BE" sz="1600" b="1" dirty="0">
              <a:solidFill>
                <a:schemeClr val="tx2"/>
              </a:solidFill>
              <a:latin typeface="Arial" pitchFamily="34" charset="0"/>
              <a:cs typeface="Arial" pitchFamily="34" charset="0"/>
            </a:endParaRPr>
          </a:p>
          <a:p>
            <a:pPr marL="320040" lvl="1" indent="0">
              <a:lnSpc>
                <a:spcPct val="90000"/>
              </a:lnSpc>
              <a:buNone/>
            </a:pPr>
            <a:r>
              <a:rPr lang="fr-BE" sz="1600" dirty="0">
                <a:solidFill>
                  <a:schemeClr val="tx2"/>
                </a:solidFill>
                <a:latin typeface="Arial" pitchFamily="34" charset="0"/>
                <a:cs typeface="Arial" pitchFamily="34" charset="0"/>
              </a:rPr>
              <a:t>Dans la RFC 2132, ont été définis toute une série d’options plus ou moins utiles à la configuration réseau d’une machine …</a:t>
            </a:r>
          </a:p>
          <a:p>
            <a:pPr marL="320040" lvl="1" indent="0">
              <a:lnSpc>
                <a:spcPct val="90000"/>
              </a:lnSpc>
              <a:buNone/>
            </a:pPr>
            <a:r>
              <a:rPr lang="fr-BE" sz="1600" dirty="0">
                <a:solidFill>
                  <a:schemeClr val="tx2"/>
                </a:solidFill>
                <a:latin typeface="Arial" pitchFamily="34" charset="0"/>
                <a:cs typeface="Arial" pitchFamily="34" charset="0"/>
                <a:hlinkClick r:id="rId2"/>
              </a:rPr>
              <a:t>http://</a:t>
            </a:r>
            <a:r>
              <a:rPr lang="fr-BE" sz="1600" dirty="0" smtClean="0">
                <a:solidFill>
                  <a:schemeClr val="tx2"/>
                </a:solidFill>
                <a:latin typeface="Arial" pitchFamily="34" charset="0"/>
                <a:cs typeface="Arial" pitchFamily="34" charset="0"/>
                <a:hlinkClick r:id="rId2"/>
              </a:rPr>
              <a:t>www.ietf.org</a:t>
            </a:r>
            <a:r>
              <a:rPr lang="fr-BE" sz="1600" dirty="0" smtClean="0">
                <a:solidFill>
                  <a:schemeClr val="tx2"/>
                </a:solidFill>
                <a:latin typeface="Arial" pitchFamily="34" charset="0"/>
                <a:cs typeface="Arial" pitchFamily="34" charset="0"/>
              </a:rPr>
              <a:t> </a:t>
            </a:r>
            <a:endParaRPr lang="fr-BE" sz="1600" dirty="0">
              <a:solidFill>
                <a:schemeClr val="tx2"/>
              </a:solidFill>
              <a:latin typeface="Arial" pitchFamily="34" charset="0"/>
              <a:cs typeface="Arial" pitchFamily="34" charset="0"/>
            </a:endParaRPr>
          </a:p>
          <a:p>
            <a:pPr lvl="2"/>
            <a:r>
              <a:rPr lang="fr-BE" sz="1600" dirty="0">
                <a:solidFill>
                  <a:schemeClr val="tx2"/>
                </a:solidFill>
                <a:latin typeface="Arial" pitchFamily="34" charset="0"/>
                <a:cs typeface="Arial" pitchFamily="34" charset="0"/>
              </a:rPr>
              <a:t>Exemple :</a:t>
            </a:r>
          </a:p>
          <a:p>
            <a:pPr lvl="3"/>
            <a:r>
              <a:rPr lang="fr-BE" sz="1600" dirty="0">
                <a:solidFill>
                  <a:schemeClr val="tx2"/>
                </a:solidFill>
                <a:latin typeface="Arial" pitchFamily="34" charset="0"/>
                <a:cs typeface="Arial" pitchFamily="34" charset="0"/>
              </a:rPr>
              <a:t>DNS</a:t>
            </a:r>
          </a:p>
          <a:p>
            <a:pPr lvl="3"/>
            <a:r>
              <a:rPr lang="fr-BE" sz="1600" dirty="0">
                <a:solidFill>
                  <a:schemeClr val="tx2"/>
                </a:solidFill>
                <a:latin typeface="Arial" pitchFamily="34" charset="0"/>
                <a:cs typeface="Arial" pitchFamily="34" charset="0"/>
              </a:rPr>
              <a:t>WINS</a:t>
            </a:r>
          </a:p>
          <a:p>
            <a:pPr lvl="3"/>
            <a:r>
              <a:rPr lang="fr-BE" sz="1600" dirty="0">
                <a:solidFill>
                  <a:schemeClr val="tx2"/>
                </a:solidFill>
                <a:latin typeface="Arial" pitchFamily="34" charset="0"/>
                <a:cs typeface="Arial" pitchFamily="34" charset="0"/>
              </a:rPr>
              <a:t>Nom de domaine</a:t>
            </a:r>
          </a:p>
          <a:p>
            <a:pPr marL="320040" lvl="1" indent="0">
              <a:lnSpc>
                <a:spcPct val="90000"/>
              </a:lnSpc>
              <a:buNone/>
            </a:pPr>
            <a:r>
              <a:rPr lang="fr-BE" sz="1600" dirty="0">
                <a:solidFill>
                  <a:schemeClr val="tx2"/>
                </a:solidFill>
                <a:latin typeface="Arial" pitchFamily="34" charset="0"/>
                <a:cs typeface="Arial" pitchFamily="34" charset="0"/>
              </a:rPr>
              <a:t>Les différentes options que l’on a besoin pour configurer notre machine peuvent être transmises dans le même message DHCP à la seule condition suivante :</a:t>
            </a:r>
          </a:p>
          <a:p>
            <a:pPr lvl="2"/>
            <a:r>
              <a:rPr lang="fr-BE" sz="1600" dirty="0">
                <a:solidFill>
                  <a:schemeClr val="tx2"/>
                </a:solidFill>
                <a:latin typeface="Arial" pitchFamily="34" charset="0"/>
                <a:cs typeface="Arial" pitchFamily="34" charset="0"/>
              </a:rPr>
              <a:t>Le dernier code « option » du message doit être 255 et ne doit pas contenir de données.</a:t>
            </a:r>
          </a:p>
          <a:p>
            <a:pPr marL="320040" lvl="1" indent="0">
              <a:lnSpc>
                <a:spcPct val="90000"/>
              </a:lnSpc>
              <a:buNone/>
            </a:pPr>
            <a:r>
              <a:rPr lang="fr-BE" sz="1600" dirty="0">
                <a:solidFill>
                  <a:schemeClr val="tx2"/>
                </a:solidFill>
                <a:latin typeface="Arial" pitchFamily="34" charset="0"/>
                <a:cs typeface="Arial" pitchFamily="34" charset="0"/>
              </a:rPr>
              <a:t>Pour info, les messages vus précédemment ne sont en fait que des messages dont la partie données est vide :</a:t>
            </a:r>
          </a:p>
          <a:p>
            <a:pPr lvl="2"/>
            <a:r>
              <a:rPr lang="fr-BE" sz="1600" dirty="0">
                <a:solidFill>
                  <a:schemeClr val="tx2"/>
                </a:solidFill>
                <a:latin typeface="Arial" pitchFamily="34" charset="0"/>
                <a:cs typeface="Arial" pitchFamily="34" charset="0"/>
              </a:rPr>
              <a:t>Option 53 = DHCPACK, …</a:t>
            </a:r>
          </a:p>
        </p:txBody>
      </p:sp>
      <p:sp>
        <p:nvSpPr>
          <p:cNvPr id="7" name="Date Placeholder 5"/>
          <p:cNvSpPr>
            <a:spLocks noGrp="1"/>
          </p:cNvSpPr>
          <p:nvPr>
            <p:ph type="dt" sz="half" idx="10"/>
          </p:nvPr>
        </p:nvSpPr>
        <p:spPr/>
        <p:txBody>
          <a:bodyPr/>
          <a:lstStyle/>
          <a:p>
            <a:r>
              <a:rPr lang="fr-FR" sz="1100" smtClean="0">
                <a:latin typeface="Arial" pitchFamily="34" charset="0"/>
                <a:cs typeface="Arial" pitchFamily="34" charset="0"/>
              </a:rPr>
              <a:t>2015-2016</a:t>
            </a:r>
            <a:endParaRPr lang="en-US" sz="1100">
              <a:latin typeface="Arial" pitchFamily="34" charset="0"/>
              <a:cs typeface="Arial" pitchFamily="34" charset="0"/>
            </a:endParaRPr>
          </a:p>
        </p:txBody>
      </p:sp>
      <p:sp>
        <p:nvSpPr>
          <p:cNvPr id="6" name="Slide Number Placeholder 4"/>
          <p:cNvSpPr>
            <a:spLocks noGrp="1"/>
          </p:cNvSpPr>
          <p:nvPr>
            <p:ph type="sldNum" sz="quarter" idx="12"/>
          </p:nvPr>
        </p:nvSpPr>
        <p:spPr/>
        <p:txBody>
          <a:bodyPr/>
          <a:lstStyle/>
          <a:p>
            <a:fld id="{C1C460DD-9885-4078-BA9C-8244A7EB154D}" type="slidenum">
              <a:rPr lang="en-US" sz="1100">
                <a:latin typeface="Arial" pitchFamily="34" charset="0"/>
                <a:cs typeface="Arial" pitchFamily="34" charset="0"/>
              </a:rPr>
              <a:pPr/>
              <a:t>13</a:t>
            </a:fld>
            <a:endParaRPr lang="en-US" sz="1100">
              <a:latin typeface="Arial" pitchFamily="34" charset="0"/>
              <a:cs typeface="Arial" pitchFamily="34" charset="0"/>
            </a:endParaRPr>
          </a:p>
        </p:txBody>
      </p:sp>
      <p:pic>
        <p:nvPicPr>
          <p:cNvPr id="387077" name="Picture 5" descr=" TCPIP IPV6 VOIP VPN IP IPV4 TCPIP"/>
          <p:cNvPicPr>
            <a:picLocks noChangeAspect="1" noChangeArrowheads="1"/>
          </p:cNvPicPr>
          <p:nvPr/>
        </p:nvPicPr>
        <p:blipFill>
          <a:blip r:embed="rId3" cstate="print"/>
          <a:srcRect/>
          <a:stretch>
            <a:fillRect/>
          </a:stretch>
        </p:blipFill>
        <p:spPr bwMode="auto">
          <a:xfrm>
            <a:off x="2197408" y="5157192"/>
            <a:ext cx="4105275" cy="814388"/>
          </a:xfrm>
          <a:prstGeom prst="rect">
            <a:avLst/>
          </a:prstGeom>
          <a:noFill/>
        </p:spPr>
      </p:pic>
      <p:sp>
        <p:nvSpPr>
          <p:cNvPr id="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8098" name="Rectangle 2"/>
          <p:cNvSpPr>
            <a:spLocks noGrp="1" noChangeArrowheads="1"/>
          </p:cNvSpPr>
          <p:nvPr>
            <p:ph idx="1"/>
          </p:nvPr>
        </p:nvSpPr>
        <p:spPr>
          <a:xfrm>
            <a:off x="457200" y="1052736"/>
            <a:ext cx="8229600" cy="244770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DHCP Relay Agents</a:t>
            </a:r>
          </a:p>
          <a:p>
            <a:pPr marL="320040" lvl="1" indent="0">
              <a:lnSpc>
                <a:spcPct val="90000"/>
              </a:lnSpc>
              <a:buNone/>
            </a:pPr>
            <a:r>
              <a:rPr lang="fr-BE" sz="1400" dirty="0">
                <a:solidFill>
                  <a:schemeClr val="tx2"/>
                </a:solidFill>
                <a:latin typeface="Arial" pitchFamily="34" charset="0"/>
                <a:cs typeface="Arial" pitchFamily="34" charset="0"/>
              </a:rPr>
              <a:t>C’est </a:t>
            </a:r>
            <a:r>
              <a:rPr lang="fr-BE" sz="1400" dirty="0" smtClean="0">
                <a:solidFill>
                  <a:schemeClr val="tx2"/>
                </a:solidFill>
                <a:latin typeface="Arial" pitchFamily="34" charset="0"/>
                <a:cs typeface="Arial" pitchFamily="34" charset="0"/>
              </a:rPr>
              <a:t>du hardware </a:t>
            </a:r>
            <a:r>
              <a:rPr lang="fr-BE" sz="1400" dirty="0">
                <a:solidFill>
                  <a:schemeClr val="tx2"/>
                </a:solidFill>
                <a:latin typeface="Arial" pitchFamily="34" charset="0"/>
                <a:cs typeface="Arial" pitchFamily="34" charset="0"/>
              </a:rPr>
              <a:t>ou un </a:t>
            </a:r>
            <a:r>
              <a:rPr lang="fr-BE" sz="1400" dirty="0" smtClean="0">
                <a:solidFill>
                  <a:schemeClr val="tx2"/>
                </a:solidFill>
                <a:latin typeface="Arial" pitchFamily="34" charset="0"/>
                <a:cs typeface="Arial" pitchFamily="34" charset="0"/>
              </a:rPr>
              <a:t>software </a:t>
            </a:r>
            <a:r>
              <a:rPr lang="fr-BE" sz="1400" dirty="0">
                <a:solidFill>
                  <a:schemeClr val="tx2"/>
                </a:solidFill>
                <a:latin typeface="Arial" pitchFamily="34" charset="0"/>
                <a:cs typeface="Arial" pitchFamily="34" charset="0"/>
              </a:rPr>
              <a:t>qui peut transmettre les messages DHCP ou BOOTP entre un client DHCP et un serveur DHCP et ce conformément aux spécifications de la RFC 2131</a:t>
            </a:r>
          </a:p>
          <a:p>
            <a:pPr marL="320040" lvl="1" indent="0">
              <a:lnSpc>
                <a:spcPct val="90000"/>
              </a:lnSpc>
              <a:buNone/>
            </a:pPr>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a:solidFill>
                  <a:schemeClr val="tx2"/>
                </a:solidFill>
                <a:latin typeface="Arial" pitchFamily="34" charset="0"/>
                <a:cs typeface="Arial" pitchFamily="34" charset="0"/>
              </a:rPr>
              <a:t>Les DHCP Relay Agents fonctionne un peu comme un proxy en transmettant les messages d’un </a:t>
            </a:r>
            <a:r>
              <a:rPr lang="fr-BE" sz="1400" dirty="0" err="1">
                <a:solidFill>
                  <a:schemeClr val="tx2"/>
                </a:solidFill>
                <a:latin typeface="Arial" pitchFamily="34" charset="0"/>
                <a:cs typeface="Arial" pitchFamily="34" charset="0"/>
              </a:rPr>
              <a:t>subnet</a:t>
            </a:r>
            <a:r>
              <a:rPr lang="fr-BE" sz="1400" dirty="0">
                <a:solidFill>
                  <a:schemeClr val="tx2"/>
                </a:solidFill>
                <a:latin typeface="Arial" pitchFamily="34" charset="0"/>
                <a:cs typeface="Arial" pitchFamily="34" charset="0"/>
              </a:rPr>
              <a:t> vers un ou plusieurs serveurs DHCP</a:t>
            </a:r>
          </a:p>
          <a:p>
            <a:pPr lvl="2"/>
            <a:r>
              <a:rPr lang="fr-BE" sz="1400" dirty="0">
                <a:solidFill>
                  <a:schemeClr val="tx2"/>
                </a:solidFill>
                <a:latin typeface="Arial" pitchFamily="34" charset="0"/>
                <a:cs typeface="Arial" pitchFamily="34" charset="0"/>
              </a:rPr>
              <a:t>Les messages DHCP sont des messages de types </a:t>
            </a:r>
            <a:r>
              <a:rPr lang="fr-BE" sz="1400" dirty="0" err="1">
                <a:solidFill>
                  <a:schemeClr val="tx2"/>
                </a:solidFill>
                <a:latin typeface="Arial" pitchFamily="34" charset="0"/>
                <a:cs typeface="Arial" pitchFamily="34" charset="0"/>
              </a:rPr>
              <a:t>broadcast</a:t>
            </a:r>
            <a:r>
              <a:rPr lang="fr-BE" sz="1400" dirty="0">
                <a:solidFill>
                  <a:schemeClr val="tx2"/>
                </a:solidFill>
                <a:latin typeface="Arial" pitchFamily="34" charset="0"/>
                <a:cs typeface="Arial" pitchFamily="34" charset="0"/>
              </a:rPr>
              <a:t> et sans DHCP Relay Agents </a:t>
            </a:r>
            <a:r>
              <a:rPr lang="fr-BE" sz="1400" dirty="0" smtClean="0">
                <a:solidFill>
                  <a:schemeClr val="tx2"/>
                </a:solidFill>
                <a:latin typeface="Arial" pitchFamily="34" charset="0"/>
                <a:cs typeface="Arial" pitchFamily="34" charset="0"/>
              </a:rPr>
              <a:t>ces </a:t>
            </a:r>
            <a:r>
              <a:rPr lang="fr-BE" sz="1400" dirty="0">
                <a:solidFill>
                  <a:schemeClr val="tx2"/>
                </a:solidFill>
                <a:latin typeface="Arial" pitchFamily="34" charset="0"/>
                <a:cs typeface="Arial" pitchFamily="34" charset="0"/>
              </a:rPr>
              <a:t>messages ne pourraient pas passer au travers des routeurs …</a:t>
            </a:r>
          </a:p>
          <a:p>
            <a:pPr lvl="3"/>
            <a:r>
              <a:rPr lang="fr-BE" sz="1400" dirty="0">
                <a:solidFill>
                  <a:schemeClr val="tx2"/>
                </a:solidFill>
                <a:latin typeface="Arial" pitchFamily="34" charset="0"/>
                <a:cs typeface="Arial" pitchFamily="34" charset="0"/>
              </a:rPr>
              <a:t>Il faudrait donc un DHCP Server par </a:t>
            </a:r>
            <a:r>
              <a:rPr lang="fr-BE" sz="1400" dirty="0" err="1">
                <a:solidFill>
                  <a:schemeClr val="tx2"/>
                </a:solidFill>
                <a:latin typeface="Arial" pitchFamily="34" charset="0"/>
                <a:cs typeface="Arial" pitchFamily="34" charset="0"/>
              </a:rPr>
              <a:t>subnet</a:t>
            </a:r>
            <a:r>
              <a:rPr lang="fr-BE" sz="1400" dirty="0">
                <a:solidFill>
                  <a:schemeClr val="tx2"/>
                </a:solidFill>
                <a:latin typeface="Arial" pitchFamily="34" charset="0"/>
                <a:cs typeface="Arial" pitchFamily="34" charset="0"/>
              </a:rPr>
              <a:t> </a:t>
            </a:r>
          </a:p>
          <a:p>
            <a:pPr lvl="3"/>
            <a:endParaRPr lang="fr-BE" sz="1400" dirty="0">
              <a:solidFill>
                <a:schemeClr val="tx2"/>
              </a:solidFill>
              <a:latin typeface="Arial" pitchFamily="34" charset="0"/>
              <a:cs typeface="Arial" pitchFamily="34" charset="0"/>
            </a:endParaRPr>
          </a:p>
        </p:txBody>
      </p:sp>
      <p:sp>
        <p:nvSpPr>
          <p:cNvPr id="8"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7" name="Slide Number Placeholder 4"/>
          <p:cNvSpPr>
            <a:spLocks noGrp="1"/>
          </p:cNvSpPr>
          <p:nvPr>
            <p:ph type="sldNum" sz="quarter" idx="12"/>
          </p:nvPr>
        </p:nvSpPr>
        <p:spPr>
          <a:xfrm>
            <a:off x="8265028" y="6199187"/>
            <a:ext cx="762000" cy="365125"/>
          </a:xfrm>
        </p:spPr>
        <p:txBody>
          <a:bodyPr/>
          <a:lstStyle/>
          <a:p>
            <a:fld id="{AA97AE4D-B3ED-48A4-8B3F-E870E53B9448}" type="slidenum">
              <a:rPr lang="en-US">
                <a:latin typeface="Arial" pitchFamily="34" charset="0"/>
                <a:cs typeface="Arial" pitchFamily="34" charset="0"/>
              </a:rPr>
              <a:pPr/>
              <a:t>14</a:t>
            </a:fld>
            <a:endParaRPr lang="en-US">
              <a:latin typeface="Arial" pitchFamily="34" charset="0"/>
              <a:cs typeface="Arial" pitchFamily="34" charset="0"/>
            </a:endParaRPr>
          </a:p>
        </p:txBody>
      </p:sp>
      <p:pic>
        <p:nvPicPr>
          <p:cNvPr id="388101" name="Picture 5" descr="trnt_dhc_07c"/>
          <p:cNvPicPr>
            <a:picLocks noChangeAspect="1" noChangeArrowheads="1"/>
          </p:cNvPicPr>
          <p:nvPr/>
        </p:nvPicPr>
        <p:blipFill>
          <a:blip r:embed="rId2" cstate="print"/>
          <a:srcRect/>
          <a:stretch>
            <a:fillRect/>
          </a:stretch>
        </p:blipFill>
        <p:spPr bwMode="auto">
          <a:xfrm>
            <a:off x="3203575" y="3429000"/>
            <a:ext cx="2476500" cy="1857375"/>
          </a:xfrm>
          <a:prstGeom prst="rect">
            <a:avLst/>
          </a:prstGeom>
          <a:noFill/>
        </p:spPr>
      </p:pic>
      <p:sp>
        <p:nvSpPr>
          <p:cNvPr id="388105" name="Rectangle 9"/>
          <p:cNvSpPr>
            <a:spLocks noChangeArrowheads="1"/>
          </p:cNvSpPr>
          <p:nvPr/>
        </p:nvSpPr>
        <p:spPr bwMode="auto">
          <a:xfrm>
            <a:off x="457200" y="5229225"/>
            <a:ext cx="8229600" cy="1152525"/>
          </a:xfrm>
          <a:prstGeom prst="rect">
            <a:avLst/>
          </a:prstGeom>
        </p:spPr>
        <p:txBody>
          <a:bodyPr vert="horz" lIns="91440" tIns="45720" rIns="91440" bIns="45720" rtlCol="0" anchor="ctr" anchorCtr="0">
            <a:noAutofit/>
          </a:bodyPr>
          <a:lstStyle/>
          <a:p>
            <a:pPr marL="274320" indent="-274320" algn="l">
              <a:lnSpc>
                <a:spcPct val="90000"/>
              </a:lnSpc>
              <a:buClr>
                <a:schemeClr val="accent1"/>
              </a:buClr>
              <a:buFont typeface="Arial" pitchFamily="34" charset="0"/>
              <a:buChar char="•"/>
            </a:pPr>
            <a:endParaRPr lang="fr-BE" sz="1400" b="1" dirty="0">
              <a:solidFill>
                <a:schemeClr val="tx2"/>
              </a:solidFill>
              <a:latin typeface="Arial" pitchFamily="34" charset="0"/>
              <a:cs typeface="Arial" pitchFamily="34" charset="0"/>
            </a:endParaRPr>
          </a:p>
          <a:p>
            <a:pPr marL="320040" lvl="1" algn="l">
              <a:lnSpc>
                <a:spcPct val="90000"/>
              </a:lnSpc>
              <a:buClr>
                <a:schemeClr val="accent1"/>
              </a:buClr>
              <a:buFont typeface="Arial" pitchFamily="34" charset="0"/>
              <a:buNone/>
            </a:pPr>
            <a:r>
              <a:rPr lang="fr-BE" sz="1400" dirty="0">
                <a:solidFill>
                  <a:schemeClr val="tx2"/>
                </a:solidFill>
                <a:latin typeface="Arial" pitchFamily="34" charset="0"/>
                <a:cs typeface="Arial" pitchFamily="34" charset="0"/>
              </a:rPr>
              <a:t>La plupart des routeurs sont capables d’être des DHCP Relay </a:t>
            </a:r>
            <a:r>
              <a:rPr lang="fr-BE" sz="1400" dirty="0" smtClean="0">
                <a:solidFill>
                  <a:schemeClr val="tx2"/>
                </a:solidFill>
                <a:latin typeface="Arial" pitchFamily="34" charset="0"/>
                <a:cs typeface="Arial" pitchFamily="34" charset="0"/>
              </a:rPr>
              <a:t>Agents. Si </a:t>
            </a:r>
            <a:r>
              <a:rPr lang="fr-BE" sz="1400" dirty="0">
                <a:solidFill>
                  <a:schemeClr val="tx2"/>
                </a:solidFill>
                <a:latin typeface="Arial" pitchFamily="34" charset="0"/>
                <a:cs typeface="Arial" pitchFamily="34" charset="0"/>
              </a:rPr>
              <a:t>ce n’est pas le cas il faudra configurer un ordinateur comme DHCP Relay Agent et ce par </a:t>
            </a:r>
            <a:r>
              <a:rPr lang="fr-BE" sz="1400" dirty="0" err="1">
                <a:solidFill>
                  <a:schemeClr val="tx2"/>
                </a:solidFill>
                <a:latin typeface="Arial" pitchFamily="34" charset="0"/>
                <a:cs typeface="Arial" pitchFamily="34" charset="0"/>
              </a:rPr>
              <a:t>subnet</a:t>
            </a:r>
            <a:r>
              <a:rPr lang="fr-BE" sz="1400" dirty="0">
                <a:solidFill>
                  <a:schemeClr val="tx2"/>
                </a:solidFill>
                <a:latin typeface="Arial" pitchFamily="34" charset="0"/>
                <a:cs typeface="Arial" pitchFamily="34" charset="0"/>
              </a:rPr>
              <a:t> connecté au routeur.</a:t>
            </a:r>
          </a:p>
          <a:p>
            <a:pPr marL="1143000" lvl="3" indent="-228600" algn="l">
              <a:buClr>
                <a:schemeClr val="accent1"/>
              </a:buClr>
              <a:buFont typeface="Arial" pitchFamily="34" charset="0"/>
              <a:buChar char="•"/>
            </a:pPr>
            <a:endParaRPr lang="fr-BE" sz="1400" dirty="0">
              <a:solidFill>
                <a:schemeClr val="tx2"/>
              </a:solidFill>
              <a:latin typeface="Arial" pitchFamily="34" charset="0"/>
              <a:cs typeface="Arial" pitchFamily="34" charset="0"/>
            </a:endParaRPr>
          </a:p>
        </p:txBody>
      </p:sp>
      <p:sp>
        <p:nvSpPr>
          <p:cNvPr id="9"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10"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5266" name="Rectangle 2"/>
          <p:cNvSpPr>
            <a:spLocks noGrp="1" noChangeArrowheads="1"/>
          </p:cNvSpPr>
          <p:nvPr>
            <p:ph idx="1"/>
          </p:nvPr>
        </p:nvSpPr>
        <p:spPr>
          <a:xfrm>
            <a:off x="755576" y="908720"/>
            <a:ext cx="7859216" cy="525621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Où trouver un serveur DHCP ?</a:t>
            </a:r>
          </a:p>
          <a:p>
            <a:pPr marL="320040" lvl="1" indent="0">
              <a:lnSpc>
                <a:spcPct val="90000"/>
              </a:lnSpc>
              <a:buNone/>
            </a:pPr>
            <a:r>
              <a:rPr lang="fr-BE" sz="1400" dirty="0">
                <a:solidFill>
                  <a:schemeClr val="tx2"/>
                </a:solidFill>
                <a:latin typeface="Arial" pitchFamily="34" charset="0"/>
                <a:cs typeface="Arial" pitchFamily="34" charset="0"/>
              </a:rPr>
              <a:t>En software via les Operating </a:t>
            </a:r>
            <a:r>
              <a:rPr lang="fr-BE" sz="1400" dirty="0" err="1">
                <a:solidFill>
                  <a:schemeClr val="tx2"/>
                </a:solidFill>
                <a:latin typeface="Arial" pitchFamily="34" charset="0"/>
                <a:cs typeface="Arial" pitchFamily="34" charset="0"/>
              </a:rPr>
              <a:t>Systems</a:t>
            </a:r>
            <a:endParaRPr lang="fr-BE" sz="1400"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Sous Windows</a:t>
            </a:r>
          </a:p>
          <a:p>
            <a:pPr lvl="2"/>
            <a:r>
              <a:rPr lang="fr-BE" sz="1400" dirty="0">
                <a:solidFill>
                  <a:schemeClr val="tx2"/>
                </a:solidFill>
                <a:latin typeface="Arial" pitchFamily="34" charset="0"/>
                <a:cs typeface="Arial" pitchFamily="34" charset="0"/>
              </a:rPr>
              <a:t>Sous Linux</a:t>
            </a:r>
          </a:p>
          <a:p>
            <a:pPr lvl="2"/>
            <a:r>
              <a:rPr lang="fr-BE" sz="1400" dirty="0">
                <a:solidFill>
                  <a:schemeClr val="tx2"/>
                </a:solidFill>
                <a:latin typeface="Arial" pitchFamily="34" charset="0"/>
                <a:cs typeface="Arial" pitchFamily="34" charset="0"/>
              </a:rPr>
              <a:t>Sous UNIX</a:t>
            </a:r>
          </a:p>
          <a:p>
            <a:pPr lvl="2"/>
            <a:r>
              <a:rPr lang="fr-BE" sz="1400" dirty="0">
                <a:solidFill>
                  <a:schemeClr val="tx2"/>
                </a:solidFill>
                <a:latin typeface="Arial" pitchFamily="34" charset="0"/>
                <a:cs typeface="Arial" pitchFamily="34" charset="0"/>
              </a:rPr>
              <a:t>…</a:t>
            </a:r>
          </a:p>
          <a:p>
            <a:pPr marL="320040" lvl="1" indent="0">
              <a:lnSpc>
                <a:spcPct val="90000"/>
              </a:lnSpc>
              <a:buNone/>
            </a:pPr>
            <a:r>
              <a:rPr lang="fr-BE" sz="1400" dirty="0">
                <a:solidFill>
                  <a:schemeClr val="tx2"/>
                </a:solidFill>
                <a:latin typeface="Arial" pitchFamily="34" charset="0"/>
                <a:cs typeface="Arial" pitchFamily="34" charset="0"/>
              </a:rPr>
              <a:t>En hardware dans certains composants actifs du réseaux</a:t>
            </a:r>
          </a:p>
          <a:p>
            <a:pPr lvl="2"/>
            <a:r>
              <a:rPr lang="fr-BE" sz="1400" dirty="0">
                <a:solidFill>
                  <a:schemeClr val="tx2"/>
                </a:solidFill>
                <a:latin typeface="Arial" pitchFamily="34" charset="0"/>
                <a:cs typeface="Arial" pitchFamily="34" charset="0"/>
              </a:rPr>
              <a:t>Routeur professionnel</a:t>
            </a:r>
          </a:p>
          <a:p>
            <a:pPr lvl="2"/>
            <a:r>
              <a:rPr lang="fr-BE" sz="1400" dirty="0">
                <a:solidFill>
                  <a:schemeClr val="tx2"/>
                </a:solidFill>
                <a:latin typeface="Arial" pitchFamily="34" charset="0"/>
                <a:cs typeface="Arial" pitchFamily="34" charset="0"/>
              </a:rPr>
              <a:t>Routeur « familial » comme l’ADSL</a:t>
            </a:r>
          </a:p>
          <a:p>
            <a:pPr lvl="2"/>
            <a:r>
              <a:rPr lang="fr-BE" sz="1400" dirty="0">
                <a:solidFill>
                  <a:schemeClr val="tx2"/>
                </a:solidFill>
                <a:latin typeface="Arial" pitchFamily="34" charset="0"/>
                <a:cs typeface="Arial" pitchFamily="34" charset="0"/>
              </a:rPr>
              <a:t>…</a:t>
            </a:r>
          </a:p>
          <a:p>
            <a:pPr>
              <a:lnSpc>
                <a:spcPct val="90000"/>
              </a:lnSpc>
            </a:pPr>
            <a:r>
              <a:rPr lang="fr-BE" sz="1400" b="1" dirty="0">
                <a:solidFill>
                  <a:schemeClr val="tx2"/>
                </a:solidFill>
                <a:latin typeface="Arial" pitchFamily="34" charset="0"/>
                <a:cs typeface="Arial" pitchFamily="34" charset="0"/>
              </a:rPr>
              <a:t>Quelques problèmes</a:t>
            </a:r>
          </a:p>
          <a:p>
            <a:pPr marL="320040" lvl="1" indent="0">
              <a:lnSpc>
                <a:spcPct val="90000"/>
              </a:lnSpc>
              <a:buNone/>
            </a:pPr>
            <a:r>
              <a:rPr lang="fr-BE" sz="1400" dirty="0">
                <a:solidFill>
                  <a:schemeClr val="tx2"/>
                </a:solidFill>
                <a:latin typeface="Arial" pitchFamily="34" charset="0"/>
                <a:cs typeface="Arial" pitchFamily="34" charset="0"/>
              </a:rPr>
              <a:t>Changement de serveurs DHCP</a:t>
            </a:r>
          </a:p>
          <a:p>
            <a:pPr marL="320040" lvl="1" indent="0">
              <a:lnSpc>
                <a:spcPct val="90000"/>
              </a:lnSpc>
              <a:buNone/>
            </a:pPr>
            <a:r>
              <a:rPr lang="fr-BE" sz="1400" dirty="0">
                <a:solidFill>
                  <a:schemeClr val="tx2"/>
                </a:solidFill>
                <a:latin typeface="Arial" pitchFamily="34" charset="0"/>
                <a:cs typeface="Arial" pitchFamily="34" charset="0"/>
              </a:rPr>
              <a:t>Duplicate IP </a:t>
            </a:r>
            <a:r>
              <a:rPr lang="fr-BE" sz="1400" dirty="0" err="1">
                <a:solidFill>
                  <a:schemeClr val="tx2"/>
                </a:solidFill>
                <a:latin typeface="Arial" pitchFamily="34" charset="0"/>
                <a:cs typeface="Arial" pitchFamily="34" charset="0"/>
              </a:rPr>
              <a:t>Address</a:t>
            </a:r>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a:solidFill>
                  <a:schemeClr val="tx2"/>
                </a:solidFill>
                <a:latin typeface="Arial" pitchFamily="34" charset="0"/>
                <a:cs typeface="Arial" pitchFamily="34" charset="0"/>
              </a:rPr>
              <a:t>Serveurs autorisés dans le </a:t>
            </a:r>
            <a:r>
              <a:rPr lang="fr-BE" sz="1400" dirty="0" smtClean="0">
                <a:solidFill>
                  <a:schemeClr val="tx2"/>
                </a:solidFill>
                <a:latin typeface="Arial" pitchFamily="34" charset="0"/>
                <a:cs typeface="Arial" pitchFamily="34" charset="0"/>
              </a:rPr>
              <a:t>réseau</a:t>
            </a:r>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Document de référence</a:t>
            </a:r>
          </a:p>
          <a:p>
            <a:pPr marL="320040" lvl="1" indent="0">
              <a:lnSpc>
                <a:spcPct val="90000"/>
              </a:lnSpc>
              <a:buNone/>
            </a:pPr>
            <a:r>
              <a:rPr lang="fr-BE" sz="1400" dirty="0">
                <a:solidFill>
                  <a:schemeClr val="tx2"/>
                </a:solidFill>
                <a:latin typeface="Arial" pitchFamily="34" charset="0"/>
                <a:cs typeface="Arial" pitchFamily="34" charset="0"/>
              </a:rPr>
              <a:t>DHCP : RFC 2131 et anciennement les RFC 1531 et 1541</a:t>
            </a:r>
          </a:p>
          <a:p>
            <a:pPr marL="320040" lvl="1" indent="0">
              <a:lnSpc>
                <a:spcPct val="90000"/>
              </a:lnSpc>
              <a:buNone/>
            </a:pPr>
            <a:r>
              <a:rPr lang="fr-BE" sz="1400" dirty="0">
                <a:solidFill>
                  <a:schemeClr val="tx2"/>
                </a:solidFill>
                <a:latin typeface="Arial" pitchFamily="34" charset="0"/>
                <a:cs typeface="Arial" pitchFamily="34" charset="0"/>
              </a:rPr>
              <a:t>Pour les Options DHCP : RFC </a:t>
            </a:r>
            <a:r>
              <a:rPr lang="fr-BE" sz="1400" dirty="0" smtClean="0">
                <a:solidFill>
                  <a:schemeClr val="tx2"/>
                </a:solidFill>
                <a:latin typeface="Arial" pitchFamily="34" charset="0"/>
                <a:cs typeface="Arial" pitchFamily="34" charset="0"/>
              </a:rPr>
              <a:t>2132</a:t>
            </a:r>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Quelle politique de distribution automatique d’adresse IP choisir?</a:t>
            </a:r>
          </a:p>
          <a:p>
            <a:pPr marL="320040" lvl="1" indent="0">
              <a:lnSpc>
                <a:spcPct val="90000"/>
              </a:lnSpc>
              <a:buNone/>
            </a:pPr>
            <a:r>
              <a:rPr lang="fr-BE" sz="1400" dirty="0">
                <a:solidFill>
                  <a:schemeClr val="tx2"/>
                </a:solidFill>
                <a:latin typeface="Arial" pitchFamily="34" charset="0"/>
                <a:cs typeface="Arial" pitchFamily="34" charset="0"/>
              </a:rPr>
              <a:t>Que mettre en place ?</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5ABD944-DF28-4297-9E73-9FF689D95CF9}" type="slidenum">
              <a:rPr lang="en-US">
                <a:latin typeface="Arial" pitchFamily="34" charset="0"/>
                <a:cs typeface="Arial" pitchFamily="34" charset="0"/>
              </a:rPr>
              <a:pPr/>
              <a:t>15</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4786" name="Rectangle 2"/>
          <p:cNvSpPr>
            <a:spLocks noGrp="1" noChangeArrowheads="1"/>
          </p:cNvSpPr>
          <p:nvPr>
            <p:ph idx="1"/>
          </p:nvPr>
        </p:nvSpPr>
        <p:spPr>
          <a:xfrm>
            <a:off x="457200" y="908050"/>
            <a:ext cx="8229600" cy="5473700"/>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MADCAP – Multicast </a:t>
            </a:r>
            <a:r>
              <a:rPr lang="fr-BE" sz="1400" b="1" dirty="0" err="1">
                <a:solidFill>
                  <a:schemeClr val="tx2"/>
                </a:solidFill>
                <a:latin typeface="Arial" pitchFamily="34" charset="0"/>
                <a:cs typeface="Arial" pitchFamily="34" charset="0"/>
              </a:rPr>
              <a:t>Address</a:t>
            </a:r>
            <a:r>
              <a:rPr lang="fr-BE" sz="1400" b="1" dirty="0">
                <a:solidFill>
                  <a:schemeClr val="tx2"/>
                </a:solidFill>
                <a:latin typeface="Arial" pitchFamily="34" charset="0"/>
                <a:cs typeface="Arial" pitchFamily="34" charset="0"/>
              </a:rPr>
              <a:t> </a:t>
            </a:r>
            <a:r>
              <a:rPr lang="fr-BE" sz="1400" b="1" dirty="0" err="1">
                <a:solidFill>
                  <a:schemeClr val="tx2"/>
                </a:solidFill>
                <a:latin typeface="Arial" pitchFamily="34" charset="0"/>
                <a:cs typeface="Arial" pitchFamily="34" charset="0"/>
              </a:rPr>
              <a:t>Dynamic</a:t>
            </a:r>
            <a:r>
              <a:rPr lang="fr-BE" sz="1400" b="1" dirty="0">
                <a:solidFill>
                  <a:schemeClr val="tx2"/>
                </a:solidFill>
                <a:latin typeface="Arial" pitchFamily="34" charset="0"/>
                <a:cs typeface="Arial" pitchFamily="34" charset="0"/>
              </a:rPr>
              <a:t> Client Allocation Protocol</a:t>
            </a:r>
          </a:p>
          <a:p>
            <a:pPr marL="320040" lvl="1" indent="0">
              <a:lnSpc>
                <a:spcPct val="90000"/>
              </a:lnSpc>
              <a:buNone/>
            </a:pPr>
            <a:r>
              <a:rPr lang="fr-BE" sz="1400" dirty="0">
                <a:solidFill>
                  <a:schemeClr val="tx2"/>
                </a:solidFill>
                <a:latin typeface="Arial" pitchFamily="34" charset="0"/>
                <a:cs typeface="Arial" pitchFamily="34" charset="0"/>
              </a:rPr>
              <a:t>MADCAP est  un protocole qui permet aux hôtes de faire une demande d’allocation d’adresse multicast à un serveur de distribution d’adresse multicast.</a:t>
            </a:r>
          </a:p>
          <a:p>
            <a:pPr marL="320040" lvl="1" indent="0">
              <a:lnSpc>
                <a:spcPct val="90000"/>
              </a:lnSpc>
              <a:buNone/>
            </a:pPr>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a:solidFill>
                  <a:schemeClr val="tx2"/>
                </a:solidFill>
                <a:latin typeface="Arial" pitchFamily="34" charset="0"/>
                <a:cs typeface="Arial" pitchFamily="34" charset="0"/>
              </a:rPr>
              <a:t>Protocole qui automatise la distribution des configurations d'adresses de multidiffusion pour les clients réseau. MADCAP remplace MDHCP dans les protocoles DHCP. Il est bâti sur un modèle client-serveur qui permet aux autres de demander des services d'allocation d'adresses de multidiffusion à des serveurs d'allocation d'adresses de multidiffusion. En général, le client exécute la monodiffusion ou la multidiffusion d'un message vers un ou plusieurs serveurs qui peuvent à leur tour répondre par des messages qu'ils envoient en monodiffusion au client. </a:t>
            </a:r>
          </a:p>
          <a:p>
            <a:pPr marL="320040" lvl="1" indent="0">
              <a:lnSpc>
                <a:spcPct val="90000"/>
              </a:lnSpc>
              <a:buNone/>
            </a:pPr>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a:solidFill>
                  <a:schemeClr val="tx2"/>
                </a:solidFill>
                <a:latin typeface="Arial" pitchFamily="34" charset="0"/>
                <a:cs typeface="Arial" pitchFamily="34" charset="0"/>
              </a:rPr>
              <a:t>Un hôte aura une adresse IP mais aussi une adresse Multicast</a:t>
            </a:r>
          </a:p>
          <a:p>
            <a:pPr lvl="2"/>
            <a:r>
              <a:rPr lang="fr-BE" sz="1400" dirty="0">
                <a:solidFill>
                  <a:schemeClr val="tx2"/>
                </a:solidFill>
                <a:latin typeface="Arial" pitchFamily="34" charset="0"/>
                <a:cs typeface="Arial" pitchFamily="34" charset="0"/>
              </a:rPr>
              <a:t>Elles sont indépendantes l’une de l’autre</a:t>
            </a:r>
          </a:p>
          <a:p>
            <a:pPr lvl="2"/>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À quoi servent les adresses multicast</a:t>
            </a:r>
          </a:p>
          <a:p>
            <a:pPr marL="320040" lvl="1" indent="0">
              <a:lnSpc>
                <a:spcPct val="90000"/>
              </a:lnSpc>
              <a:buNone/>
            </a:pPr>
            <a:r>
              <a:rPr lang="fr-BE" sz="1400" dirty="0">
                <a:solidFill>
                  <a:schemeClr val="tx2"/>
                </a:solidFill>
                <a:latin typeface="Arial" pitchFamily="34" charset="0"/>
                <a:cs typeface="Arial" pitchFamily="34" charset="0"/>
              </a:rPr>
              <a:t>Vidéo à la demande</a:t>
            </a:r>
          </a:p>
          <a:p>
            <a:pPr marL="320040" lvl="1" indent="0">
              <a:lnSpc>
                <a:spcPct val="90000"/>
              </a:lnSpc>
              <a:buNone/>
            </a:pPr>
            <a:r>
              <a:rPr lang="fr-BE" sz="1400" dirty="0">
                <a:solidFill>
                  <a:schemeClr val="tx2"/>
                </a:solidFill>
                <a:latin typeface="Arial" pitchFamily="34" charset="0"/>
                <a:cs typeface="Arial" pitchFamily="34" charset="0"/>
              </a:rPr>
              <a:t>Vidéo conférence</a:t>
            </a:r>
          </a:p>
          <a:p>
            <a:pPr marL="320040" lvl="1" indent="0">
              <a:lnSpc>
                <a:spcPct val="90000"/>
              </a:lnSpc>
              <a:buNone/>
            </a:pPr>
            <a:r>
              <a:rPr lang="fr-BE" sz="1400" dirty="0">
                <a:solidFill>
                  <a:schemeClr val="tx2"/>
                </a:solidFill>
                <a:latin typeface="Arial" pitchFamily="34" charset="0"/>
                <a:cs typeface="Arial" pitchFamily="34" charset="0"/>
              </a:rPr>
              <a:t>Application temps réels</a:t>
            </a:r>
          </a:p>
          <a:p>
            <a:pPr marL="320040" lvl="1" indent="0">
              <a:lnSpc>
                <a:spcPct val="90000"/>
              </a:lnSpc>
              <a:buNone/>
            </a:pPr>
            <a:r>
              <a:rPr lang="fr-BE" sz="14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98527127-E977-40C1-9A17-0BBEB2AF9C8F}" type="slidenum">
              <a:rPr lang="en-US">
                <a:latin typeface="Arial" pitchFamily="34" charset="0"/>
                <a:cs typeface="Arial" pitchFamily="34" charset="0"/>
              </a:rPr>
              <a:pPr/>
              <a:t>16</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MADCAP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5810" name="Rectangle 2"/>
          <p:cNvSpPr>
            <a:spLocks noGrp="1" noChangeArrowheads="1"/>
          </p:cNvSpPr>
          <p:nvPr>
            <p:ph idx="1"/>
          </p:nvPr>
        </p:nvSpPr>
        <p:spPr>
          <a:xfrm>
            <a:off x="457322" y="795406"/>
            <a:ext cx="8229600" cy="5400675"/>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APIPA – </a:t>
            </a:r>
            <a:r>
              <a:rPr lang="fr-BE" sz="1400" b="1" dirty="0" err="1">
                <a:solidFill>
                  <a:schemeClr val="tx2"/>
                </a:solidFill>
                <a:latin typeface="Arial" pitchFamily="34" charset="0"/>
                <a:cs typeface="Arial" pitchFamily="34" charset="0"/>
              </a:rPr>
              <a:t>Automatic</a:t>
            </a:r>
            <a:r>
              <a:rPr lang="fr-BE" sz="1400" b="1" dirty="0">
                <a:solidFill>
                  <a:schemeClr val="tx2"/>
                </a:solidFill>
                <a:latin typeface="Arial" pitchFamily="34" charset="0"/>
                <a:cs typeface="Arial" pitchFamily="34" charset="0"/>
              </a:rPr>
              <a:t> </a:t>
            </a:r>
            <a:r>
              <a:rPr lang="fr-BE" sz="1400" b="1" dirty="0" err="1">
                <a:solidFill>
                  <a:schemeClr val="tx2"/>
                </a:solidFill>
                <a:latin typeface="Arial" pitchFamily="34" charset="0"/>
                <a:cs typeface="Arial" pitchFamily="34" charset="0"/>
              </a:rPr>
              <a:t>Private</a:t>
            </a:r>
            <a:r>
              <a:rPr lang="fr-BE" sz="1400" b="1" dirty="0">
                <a:solidFill>
                  <a:schemeClr val="tx2"/>
                </a:solidFill>
                <a:latin typeface="Arial" pitchFamily="34" charset="0"/>
                <a:cs typeface="Arial" pitchFamily="34" charset="0"/>
              </a:rPr>
              <a:t> IP </a:t>
            </a:r>
            <a:r>
              <a:rPr lang="fr-BE" sz="1400" b="1" dirty="0" err="1">
                <a:solidFill>
                  <a:schemeClr val="tx2"/>
                </a:solidFill>
                <a:latin typeface="Arial" pitchFamily="34" charset="0"/>
                <a:cs typeface="Arial" pitchFamily="34" charset="0"/>
              </a:rPr>
              <a:t>Address</a:t>
            </a:r>
            <a:r>
              <a:rPr lang="fr-BE" sz="1400" b="1" dirty="0">
                <a:solidFill>
                  <a:schemeClr val="tx2"/>
                </a:solidFill>
                <a:latin typeface="Arial" pitchFamily="34" charset="0"/>
                <a:cs typeface="Arial" pitchFamily="34" charset="0"/>
              </a:rPr>
              <a:t> (Microsoft)</a:t>
            </a:r>
          </a:p>
          <a:p>
            <a:pPr marL="320040" lvl="1" indent="0">
              <a:lnSpc>
                <a:spcPct val="90000"/>
              </a:lnSpc>
              <a:buNone/>
            </a:pPr>
            <a:r>
              <a:rPr lang="fr-BE" sz="1400" dirty="0">
                <a:solidFill>
                  <a:schemeClr val="tx2"/>
                </a:solidFill>
                <a:latin typeface="Arial" pitchFamily="34" charset="0"/>
                <a:cs typeface="Arial" pitchFamily="34" charset="0"/>
              </a:rPr>
              <a:t>Dans MS-Windows, vous pouvez utiliser la fonction APIPA pour affecter une adresse IP unique à une carte réseau. </a:t>
            </a:r>
            <a:r>
              <a:rPr lang="fr-BE" sz="1400" dirty="0" smtClean="0">
                <a:solidFill>
                  <a:schemeClr val="tx2"/>
                </a:solidFill>
                <a:latin typeface="Arial" pitchFamily="34" charset="0"/>
                <a:cs typeface="Arial" pitchFamily="34" charset="0"/>
              </a:rPr>
              <a:t>Utile </a:t>
            </a:r>
            <a:r>
              <a:rPr lang="fr-BE" sz="1400" dirty="0">
                <a:solidFill>
                  <a:schemeClr val="tx2"/>
                </a:solidFill>
                <a:latin typeface="Arial" pitchFamily="34" charset="0"/>
                <a:cs typeface="Arial" pitchFamily="34" charset="0"/>
              </a:rPr>
              <a:t>si vous possédez un petit réseau n'utilisant pas de serveur DHCP. </a:t>
            </a:r>
          </a:p>
          <a:p>
            <a:pPr marL="320040" lvl="1" indent="0">
              <a:lnSpc>
                <a:spcPct val="90000"/>
              </a:lnSpc>
              <a:buNone/>
            </a:pPr>
            <a:r>
              <a:rPr lang="fr-BE" sz="1400" dirty="0">
                <a:solidFill>
                  <a:schemeClr val="tx2"/>
                </a:solidFill>
                <a:latin typeface="Arial" pitchFamily="34" charset="0"/>
                <a:cs typeface="Arial" pitchFamily="34" charset="0"/>
              </a:rPr>
              <a:t>Dans ce cas les adresses de réseau commencent toujours par les numéros 169.254.x.x </a:t>
            </a:r>
          </a:p>
          <a:p>
            <a:pPr marL="320040" lvl="1" indent="0">
              <a:lnSpc>
                <a:spcPct val="90000"/>
              </a:lnSpc>
              <a:buNone/>
            </a:pPr>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smtClean="0">
                <a:solidFill>
                  <a:schemeClr val="tx2"/>
                </a:solidFill>
                <a:latin typeface="Arial" pitchFamily="34" charset="0"/>
                <a:cs typeface="Arial" pitchFamily="34" charset="0"/>
              </a:rPr>
              <a:t>Une </a:t>
            </a:r>
            <a:r>
              <a:rPr lang="fr-BE" sz="1400" dirty="0">
                <a:solidFill>
                  <a:schemeClr val="tx2"/>
                </a:solidFill>
                <a:latin typeface="Arial" pitchFamily="34" charset="0"/>
                <a:cs typeface="Arial" pitchFamily="34" charset="0"/>
              </a:rPr>
              <a:t>fois que la carte réseau a reçu une adresse IP de réseau 169.254.x.x, l'ordinateur peut communiquer (à l'aide de TCP/IP) avec tout autre ordinateur du réseau utilisant le même type d'adressage.</a:t>
            </a:r>
            <a:br>
              <a:rPr lang="fr-BE" sz="1400" dirty="0">
                <a:solidFill>
                  <a:schemeClr val="tx2"/>
                </a:solidFill>
                <a:latin typeface="Arial" pitchFamily="34" charset="0"/>
                <a:cs typeface="Arial" pitchFamily="34" charset="0"/>
              </a:rPr>
            </a:br>
            <a:r>
              <a:rPr lang="fr-BE" sz="1400" dirty="0">
                <a:solidFill>
                  <a:schemeClr val="tx2"/>
                </a:solidFill>
                <a:latin typeface="Arial" pitchFamily="34" charset="0"/>
                <a:cs typeface="Arial" pitchFamily="34" charset="0"/>
              </a:rPr>
              <a:t/>
            </a:r>
            <a:br>
              <a:rPr lang="fr-BE" sz="1400" dirty="0">
                <a:solidFill>
                  <a:schemeClr val="tx2"/>
                </a:solidFill>
                <a:latin typeface="Arial" pitchFamily="34" charset="0"/>
                <a:cs typeface="Arial" pitchFamily="34" charset="0"/>
              </a:rPr>
            </a:br>
            <a:r>
              <a:rPr lang="fr-BE" sz="1400" dirty="0">
                <a:solidFill>
                  <a:schemeClr val="tx2"/>
                </a:solidFill>
                <a:latin typeface="Arial" pitchFamily="34" charset="0"/>
                <a:cs typeface="Arial" pitchFamily="34" charset="0"/>
              </a:rPr>
              <a:t>Un ordinateur Windows configuré de manière à utiliser l'attribution automatique d'adresse IP privée peut s'attribuer une adresse IP privée dans les conditions suivantes : </a:t>
            </a:r>
          </a:p>
          <a:p>
            <a:pPr lvl="2"/>
            <a:r>
              <a:rPr lang="fr-BE" sz="1400" dirty="0">
                <a:solidFill>
                  <a:schemeClr val="tx2"/>
                </a:solidFill>
                <a:latin typeface="Arial" pitchFamily="34" charset="0"/>
                <a:cs typeface="Arial" pitchFamily="34" charset="0"/>
              </a:rPr>
              <a:t>Si l'ordinateur n'est pas configuré en tant qu'ordinateur portable, il peut s'attribuer une adresse IP automatique au démarrage s'il ne possède pas de bail DHCP valide et si aucun serveur DHCP n'est détecté sur le réseau.</a:t>
            </a:r>
          </a:p>
          <a:p>
            <a:pPr lvl="2"/>
            <a:r>
              <a:rPr lang="fr-BE" sz="1400" dirty="0">
                <a:solidFill>
                  <a:schemeClr val="tx2"/>
                </a:solidFill>
                <a:latin typeface="Arial" pitchFamily="34" charset="0"/>
                <a:cs typeface="Arial" pitchFamily="34" charset="0"/>
              </a:rPr>
              <a:t>Si l'ordinateur est configuré en tant qu'ordinateur portable, il peut s'attribuer une adresse IP automatique si aucun serveur DHCP n'est détecté sur le réseau, qu'il possède ou non un bail DHCP.</a:t>
            </a:r>
          </a:p>
          <a:p>
            <a:pPr lvl="2"/>
            <a:endParaRPr lang="fr-BE" sz="1400" dirty="0">
              <a:solidFill>
                <a:schemeClr val="tx2"/>
              </a:solidFill>
              <a:latin typeface="Arial" pitchFamily="34" charset="0"/>
              <a:cs typeface="Arial" pitchFamily="34" charset="0"/>
            </a:endParaRPr>
          </a:p>
          <a:p>
            <a:pPr marL="320040" lvl="1" indent="0">
              <a:lnSpc>
                <a:spcPct val="90000"/>
              </a:lnSpc>
              <a:buNone/>
            </a:pPr>
            <a:r>
              <a:rPr lang="fr-BE" sz="1400" dirty="0" smtClean="0">
                <a:solidFill>
                  <a:schemeClr val="tx2"/>
                </a:solidFill>
                <a:latin typeface="Arial" pitchFamily="34" charset="0"/>
                <a:cs typeface="Arial" pitchFamily="34" charset="0"/>
              </a:rPr>
              <a:t>Remarques</a:t>
            </a:r>
            <a:endParaRPr lang="fr-BE" sz="1400"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Si un service DHCP est détecté ultérieurement, l'ordinateur cesse d'utiliser l'adresse IP automatique et utilise à sa place l'adresse IP attribuée par ce service. </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96209" y="6237312"/>
            <a:ext cx="762000" cy="365125"/>
          </a:xfrm>
        </p:spPr>
        <p:txBody>
          <a:bodyPr/>
          <a:lstStyle/>
          <a:p>
            <a:fld id="{33B3EBF4-60AD-48D8-ADA4-DAD4EF2747F5}" type="slidenum">
              <a:rPr lang="en-US">
                <a:latin typeface="Arial" pitchFamily="34" charset="0"/>
                <a:cs typeface="Arial" pitchFamily="34" charset="0"/>
              </a:rPr>
              <a:pPr/>
              <a:t>17</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APIPA</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2" name="Slide Number Placeholder 4"/>
          <p:cNvSpPr>
            <a:spLocks noGrp="1"/>
          </p:cNvSpPr>
          <p:nvPr>
            <p:ph type="sldNum" sz="quarter" idx="12"/>
          </p:nvPr>
        </p:nvSpPr>
        <p:spPr>
          <a:xfrm>
            <a:off x="8250884" y="6165304"/>
            <a:ext cx="762000" cy="365125"/>
          </a:xfrm>
        </p:spPr>
        <p:txBody>
          <a:bodyPr/>
          <a:lstStyle/>
          <a:p>
            <a:fld id="{5394BBAD-E28A-48EC-BA48-32CCD7E345BC}" type="slidenum">
              <a:rPr lang="en-US">
                <a:latin typeface="Arial" pitchFamily="34" charset="0"/>
                <a:cs typeface="Arial" pitchFamily="34" charset="0"/>
              </a:rPr>
              <a:pPr/>
              <a:t>18</a:t>
            </a:fld>
            <a:endParaRPr lang="en-US" dirty="0">
              <a:latin typeface="Arial" pitchFamily="34" charset="0"/>
              <a:cs typeface="Arial" pitchFamily="34" charset="0"/>
            </a:endParaRPr>
          </a:p>
        </p:txBody>
      </p:sp>
      <p:sp>
        <p:nvSpPr>
          <p:cNvPr id="456709" name="Rectangle 5"/>
          <p:cNvSpPr>
            <a:spLocks noChangeArrowheads="1"/>
          </p:cNvSpPr>
          <p:nvPr/>
        </p:nvSpPr>
        <p:spPr bwMode="auto">
          <a:xfrm>
            <a:off x="358136" y="108743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dirty="0">
                <a:solidFill>
                  <a:schemeClr val="bg1"/>
                </a:solidFill>
                <a:cs typeface="Arial" pitchFamily="34" charset="0"/>
              </a:rPr>
              <a:t>Adressage IP</a:t>
            </a:r>
          </a:p>
        </p:txBody>
      </p:sp>
      <p:sp>
        <p:nvSpPr>
          <p:cNvPr id="456710" name="Rectangle 6"/>
          <p:cNvSpPr>
            <a:spLocks noChangeArrowheads="1"/>
          </p:cNvSpPr>
          <p:nvPr/>
        </p:nvSpPr>
        <p:spPr bwMode="auto">
          <a:xfrm>
            <a:off x="358136" y="209549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IP v4</a:t>
            </a:r>
          </a:p>
        </p:txBody>
      </p:sp>
      <p:sp>
        <p:nvSpPr>
          <p:cNvPr id="456711" name="Rectangle 7"/>
          <p:cNvSpPr>
            <a:spLocks noChangeArrowheads="1"/>
          </p:cNvSpPr>
          <p:nvPr/>
        </p:nvSpPr>
        <p:spPr bwMode="auto">
          <a:xfrm>
            <a:off x="358136" y="3103556"/>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IP v6</a:t>
            </a:r>
          </a:p>
        </p:txBody>
      </p:sp>
      <p:sp>
        <p:nvSpPr>
          <p:cNvPr id="456712" name="Rectangle 8"/>
          <p:cNvSpPr>
            <a:spLocks noChangeArrowheads="1"/>
          </p:cNvSpPr>
          <p:nvPr/>
        </p:nvSpPr>
        <p:spPr bwMode="auto">
          <a:xfrm>
            <a:off x="2447316" y="107950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a:solidFill>
                  <a:schemeClr val="bg1"/>
                </a:solidFill>
                <a:cs typeface="Arial" pitchFamily="34" charset="0"/>
              </a:rPr>
              <a:t>Routage</a:t>
            </a:r>
          </a:p>
        </p:txBody>
      </p:sp>
      <p:sp>
        <p:nvSpPr>
          <p:cNvPr id="456713" name="Rectangle 9"/>
          <p:cNvSpPr>
            <a:spLocks noChangeArrowheads="1"/>
          </p:cNvSpPr>
          <p:nvPr/>
        </p:nvSpPr>
        <p:spPr bwMode="auto">
          <a:xfrm>
            <a:off x="2447316" y="20875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Statique</a:t>
            </a:r>
          </a:p>
        </p:txBody>
      </p:sp>
      <p:sp>
        <p:nvSpPr>
          <p:cNvPr id="456714" name="Rectangle 10"/>
          <p:cNvSpPr>
            <a:spLocks noChangeArrowheads="1"/>
          </p:cNvSpPr>
          <p:nvPr/>
        </p:nvSpPr>
        <p:spPr bwMode="auto">
          <a:xfrm>
            <a:off x="2447316" y="3095626"/>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Vecteur de </a:t>
            </a:r>
          </a:p>
          <a:p>
            <a:r>
              <a:rPr lang="fr-BE" dirty="0">
                <a:solidFill>
                  <a:schemeClr val="bg1"/>
                </a:solidFill>
                <a:cs typeface="Arial" pitchFamily="34" charset="0"/>
              </a:rPr>
              <a:t>distance</a:t>
            </a:r>
          </a:p>
        </p:txBody>
      </p:sp>
      <p:sp>
        <p:nvSpPr>
          <p:cNvPr id="456715" name="Rectangle 11"/>
          <p:cNvSpPr>
            <a:spLocks noChangeArrowheads="1"/>
          </p:cNvSpPr>
          <p:nvPr/>
        </p:nvSpPr>
        <p:spPr bwMode="auto">
          <a:xfrm>
            <a:off x="4750778" y="2112963"/>
            <a:ext cx="184150" cy="366713"/>
          </a:xfrm>
          <a:prstGeom prst="rect">
            <a:avLst/>
          </a:prstGeom>
          <a:noFill/>
          <a:ln w="12700" algn="ctr">
            <a:noFill/>
            <a:miter lim="800000"/>
            <a:headEnd/>
            <a:tailEnd/>
          </a:ln>
          <a:effectLst/>
        </p:spPr>
        <p:txBody>
          <a:bodyPr wrap="none">
            <a:spAutoFit/>
          </a:bodyPr>
          <a:lstStyle/>
          <a:p>
            <a:endParaRPr lang="fr-BE">
              <a:solidFill>
                <a:schemeClr val="bg1"/>
              </a:solidFill>
              <a:latin typeface="+mn-lt"/>
              <a:cs typeface="Arial" pitchFamily="34" charset="0"/>
            </a:endParaRPr>
          </a:p>
        </p:txBody>
      </p:sp>
      <p:sp>
        <p:nvSpPr>
          <p:cNvPr id="456716" name="Rectangle 12"/>
          <p:cNvSpPr>
            <a:spLocks noChangeArrowheads="1"/>
          </p:cNvSpPr>
          <p:nvPr/>
        </p:nvSpPr>
        <p:spPr bwMode="auto">
          <a:xfrm>
            <a:off x="2447316" y="4103688"/>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Etat de</a:t>
            </a:r>
          </a:p>
          <a:p>
            <a:r>
              <a:rPr lang="fr-BE" dirty="0">
                <a:solidFill>
                  <a:schemeClr val="bg1"/>
                </a:solidFill>
                <a:cs typeface="Arial" pitchFamily="34" charset="0"/>
              </a:rPr>
              <a:t>liaison</a:t>
            </a:r>
          </a:p>
        </p:txBody>
      </p:sp>
      <p:sp>
        <p:nvSpPr>
          <p:cNvPr id="456717" name="Rectangle 13"/>
          <p:cNvSpPr>
            <a:spLocks noChangeArrowheads="1"/>
          </p:cNvSpPr>
          <p:nvPr/>
        </p:nvSpPr>
        <p:spPr bwMode="auto">
          <a:xfrm>
            <a:off x="2447316" y="5111751"/>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RIP, RIP II,</a:t>
            </a:r>
          </a:p>
          <a:p>
            <a:r>
              <a:rPr lang="fr-BE" dirty="0">
                <a:solidFill>
                  <a:schemeClr val="bg1"/>
                </a:solidFill>
                <a:cs typeface="Arial" pitchFamily="34" charset="0"/>
              </a:rPr>
              <a:t>OSPF, BGP-4</a:t>
            </a:r>
          </a:p>
        </p:txBody>
      </p:sp>
      <p:sp>
        <p:nvSpPr>
          <p:cNvPr id="456718" name="Rectangle 14"/>
          <p:cNvSpPr>
            <a:spLocks noChangeArrowheads="1"/>
          </p:cNvSpPr>
          <p:nvPr/>
        </p:nvSpPr>
        <p:spPr bwMode="auto">
          <a:xfrm>
            <a:off x="4644416" y="107950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a:solidFill>
                  <a:schemeClr val="bg1"/>
                </a:solidFill>
                <a:cs typeface="Arial" pitchFamily="34" charset="0"/>
              </a:rPr>
              <a:t>Le paquet IP</a:t>
            </a:r>
          </a:p>
        </p:txBody>
      </p:sp>
      <p:sp>
        <p:nvSpPr>
          <p:cNvPr id="456719" name="Rectangle 15"/>
          <p:cNvSpPr>
            <a:spLocks noChangeArrowheads="1"/>
          </p:cNvSpPr>
          <p:nvPr/>
        </p:nvSpPr>
        <p:spPr bwMode="auto">
          <a:xfrm>
            <a:off x="4661878" y="20621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Fragmentation</a:t>
            </a:r>
          </a:p>
        </p:txBody>
      </p:sp>
      <p:sp>
        <p:nvSpPr>
          <p:cNvPr id="456720" name="Rectangle 16"/>
          <p:cNvSpPr>
            <a:spLocks noChangeArrowheads="1"/>
          </p:cNvSpPr>
          <p:nvPr/>
        </p:nvSpPr>
        <p:spPr bwMode="auto">
          <a:xfrm>
            <a:off x="4661878" y="3046413"/>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a:solidFill>
                  <a:schemeClr val="bg1"/>
                </a:solidFill>
                <a:cs typeface="Arial" pitchFamily="34" charset="0"/>
              </a:rPr>
              <a:t>ICMP, ARP,</a:t>
            </a:r>
          </a:p>
          <a:p>
            <a:r>
              <a:rPr lang="fr-BE">
                <a:solidFill>
                  <a:schemeClr val="bg1"/>
                </a:solidFill>
                <a:cs typeface="Arial" pitchFamily="34" charset="0"/>
              </a:rPr>
              <a:t>RARP</a:t>
            </a:r>
          </a:p>
        </p:txBody>
      </p:sp>
      <p:sp>
        <p:nvSpPr>
          <p:cNvPr id="456721" name="Rectangle 17"/>
          <p:cNvSpPr>
            <a:spLocks noChangeArrowheads="1"/>
          </p:cNvSpPr>
          <p:nvPr/>
        </p:nvSpPr>
        <p:spPr bwMode="auto">
          <a:xfrm>
            <a:off x="4661878" y="4103688"/>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Dialogue entre</a:t>
            </a:r>
          </a:p>
          <a:p>
            <a:r>
              <a:rPr lang="fr-BE" dirty="0">
                <a:solidFill>
                  <a:schemeClr val="bg1"/>
                </a:solidFill>
                <a:cs typeface="Arial" pitchFamily="34" charset="0"/>
              </a:rPr>
              <a:t>2 machines</a:t>
            </a:r>
          </a:p>
        </p:txBody>
      </p:sp>
      <p:sp>
        <p:nvSpPr>
          <p:cNvPr id="456723" name="Rectangle 19"/>
          <p:cNvSpPr>
            <a:spLocks noChangeArrowheads="1"/>
          </p:cNvSpPr>
          <p:nvPr/>
        </p:nvSpPr>
        <p:spPr bwMode="auto">
          <a:xfrm>
            <a:off x="6878028" y="20875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Attribution </a:t>
            </a:r>
          </a:p>
          <a:p>
            <a:r>
              <a:rPr lang="fr-BE" dirty="0">
                <a:solidFill>
                  <a:schemeClr val="bg1"/>
                </a:solidFill>
                <a:cs typeface="Arial" pitchFamily="34" charset="0"/>
              </a:rPr>
              <a:t>d’adresses IP</a:t>
            </a:r>
          </a:p>
        </p:txBody>
      </p:sp>
      <p:sp>
        <p:nvSpPr>
          <p:cNvPr id="456724" name="Rectangle 20"/>
          <p:cNvSpPr>
            <a:spLocks noChangeArrowheads="1"/>
          </p:cNvSpPr>
          <p:nvPr/>
        </p:nvSpPr>
        <p:spPr bwMode="auto">
          <a:xfrm>
            <a:off x="6878028" y="3095626"/>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sz="1600" dirty="0">
                <a:solidFill>
                  <a:schemeClr val="bg1"/>
                </a:solidFill>
                <a:cs typeface="Arial" pitchFamily="34" charset="0"/>
              </a:rPr>
              <a:t>BOOTP, DHCP,</a:t>
            </a:r>
          </a:p>
          <a:p>
            <a:r>
              <a:rPr lang="fr-BE" sz="1600" dirty="0">
                <a:solidFill>
                  <a:schemeClr val="bg1"/>
                </a:solidFill>
                <a:cs typeface="Arial" pitchFamily="34" charset="0"/>
              </a:rPr>
              <a:t>APIPA, MADCAP</a:t>
            </a:r>
          </a:p>
        </p:txBody>
      </p:sp>
      <p:sp>
        <p:nvSpPr>
          <p:cNvPr id="456725" name="Rectangle 21"/>
          <p:cNvSpPr>
            <a:spLocks noChangeArrowheads="1"/>
          </p:cNvSpPr>
          <p:nvPr/>
        </p:nvSpPr>
        <p:spPr bwMode="auto">
          <a:xfrm>
            <a:off x="6878028" y="4103688"/>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Résolution</a:t>
            </a:r>
          </a:p>
          <a:p>
            <a:r>
              <a:rPr lang="fr-BE" dirty="0">
                <a:solidFill>
                  <a:schemeClr val="bg1"/>
                </a:solidFill>
                <a:cs typeface="Arial" pitchFamily="34" charset="0"/>
              </a:rPr>
              <a:t>de noms</a:t>
            </a:r>
          </a:p>
        </p:txBody>
      </p:sp>
      <p:sp>
        <p:nvSpPr>
          <p:cNvPr id="456726" name="Rectangle 22"/>
          <p:cNvSpPr>
            <a:spLocks noChangeArrowheads="1"/>
          </p:cNvSpPr>
          <p:nvPr/>
        </p:nvSpPr>
        <p:spPr bwMode="auto">
          <a:xfrm>
            <a:off x="6878028" y="5111751"/>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DNS, WINS,</a:t>
            </a:r>
          </a:p>
          <a:p>
            <a:r>
              <a:rPr lang="fr-BE" dirty="0">
                <a:solidFill>
                  <a:schemeClr val="bg1"/>
                </a:solidFill>
                <a:cs typeface="Arial" pitchFamily="34" charset="0"/>
              </a:rPr>
              <a:t>Hosts File, …</a:t>
            </a:r>
          </a:p>
        </p:txBody>
      </p:sp>
      <p:sp>
        <p:nvSpPr>
          <p:cNvPr id="24" name="Rectangle 5"/>
          <p:cNvSpPr>
            <a:spLocks noChangeArrowheads="1"/>
          </p:cNvSpPr>
          <p:nvPr/>
        </p:nvSpPr>
        <p:spPr bwMode="auto">
          <a:xfrm>
            <a:off x="6858994" y="109536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dirty="0">
                <a:solidFill>
                  <a:schemeClr val="bg1"/>
                </a:solidFill>
                <a:cs typeface="Arial" pitchFamily="34" charset="0"/>
              </a:rPr>
              <a:t>Adresses </a:t>
            </a:r>
          </a:p>
          <a:p>
            <a:r>
              <a:rPr lang="fr-BE" dirty="0">
                <a:solidFill>
                  <a:schemeClr val="bg1"/>
                </a:solidFill>
                <a:cs typeface="Arial" pitchFamily="34" charset="0"/>
              </a:rPr>
              <a:t>&amp; noms</a:t>
            </a:r>
          </a:p>
        </p:txBody>
      </p:sp>
      <p:sp>
        <p:nvSpPr>
          <p:cNvPr id="2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Plan du chapitre</a:t>
            </a:r>
            <a:endParaRPr lang="fr-BE" sz="2400" dirty="0">
              <a:solidFill>
                <a:schemeClr val="bg1"/>
              </a:solidFill>
            </a:endParaRPr>
          </a:p>
        </p:txBody>
      </p:sp>
      <p:sp>
        <p:nvSpPr>
          <p:cNvPr id="2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extLst>
      <p:ext uri="{BB962C8B-B14F-4D97-AF65-F5344CB8AC3E}">
        <p14:creationId xmlns:p14="http://schemas.microsoft.com/office/powerpoint/2010/main" xmlns="" val="416755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wipe(up)">
                                      <p:cBhvr>
                                        <p:cTn id="7" dur="500"/>
                                        <p:tgtEl>
                                          <p:spTgt spid="45670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710"/>
                                        </p:tgtEl>
                                        <p:attrNameLst>
                                          <p:attrName>style.visibility</p:attrName>
                                        </p:attrNameLst>
                                      </p:cBhvr>
                                      <p:to>
                                        <p:strVal val="visible"/>
                                      </p:to>
                                    </p:set>
                                    <p:animEffect transition="in" filter="wipe(up)">
                                      <p:cBhvr>
                                        <p:cTn id="10" dur="500"/>
                                        <p:tgtEl>
                                          <p:spTgt spid="4567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6711"/>
                                        </p:tgtEl>
                                        <p:attrNameLst>
                                          <p:attrName>style.visibility</p:attrName>
                                        </p:attrNameLst>
                                      </p:cBhvr>
                                      <p:to>
                                        <p:strVal val="visible"/>
                                      </p:to>
                                    </p:set>
                                    <p:animEffect transition="in" filter="wipe(up)">
                                      <p:cBhvr>
                                        <p:cTn id="13" dur="500"/>
                                        <p:tgtEl>
                                          <p:spTgt spid="45671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56712"/>
                                        </p:tgtEl>
                                        <p:attrNameLst>
                                          <p:attrName>style.visibility</p:attrName>
                                        </p:attrNameLst>
                                      </p:cBhvr>
                                      <p:to>
                                        <p:strVal val="visible"/>
                                      </p:to>
                                    </p:set>
                                    <p:animEffect transition="in" filter="wipe(up)">
                                      <p:cBhvr>
                                        <p:cTn id="16" dur="500"/>
                                        <p:tgtEl>
                                          <p:spTgt spid="45671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56713"/>
                                        </p:tgtEl>
                                        <p:attrNameLst>
                                          <p:attrName>style.visibility</p:attrName>
                                        </p:attrNameLst>
                                      </p:cBhvr>
                                      <p:to>
                                        <p:strVal val="visible"/>
                                      </p:to>
                                    </p:set>
                                    <p:animEffect transition="in" filter="wipe(up)">
                                      <p:cBhvr>
                                        <p:cTn id="19" dur="500"/>
                                        <p:tgtEl>
                                          <p:spTgt spid="45671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56714"/>
                                        </p:tgtEl>
                                        <p:attrNameLst>
                                          <p:attrName>style.visibility</p:attrName>
                                        </p:attrNameLst>
                                      </p:cBhvr>
                                      <p:to>
                                        <p:strVal val="visible"/>
                                      </p:to>
                                    </p:set>
                                    <p:animEffect transition="in" filter="wipe(up)">
                                      <p:cBhvr>
                                        <p:cTn id="22" dur="500"/>
                                        <p:tgtEl>
                                          <p:spTgt spid="45671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56716"/>
                                        </p:tgtEl>
                                        <p:attrNameLst>
                                          <p:attrName>style.visibility</p:attrName>
                                        </p:attrNameLst>
                                      </p:cBhvr>
                                      <p:to>
                                        <p:strVal val="visible"/>
                                      </p:to>
                                    </p:set>
                                    <p:animEffect transition="in" filter="wipe(up)">
                                      <p:cBhvr>
                                        <p:cTn id="25" dur="500"/>
                                        <p:tgtEl>
                                          <p:spTgt spid="45671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56717"/>
                                        </p:tgtEl>
                                        <p:attrNameLst>
                                          <p:attrName>style.visibility</p:attrName>
                                        </p:attrNameLst>
                                      </p:cBhvr>
                                      <p:to>
                                        <p:strVal val="visible"/>
                                      </p:to>
                                    </p:set>
                                    <p:animEffect transition="in" filter="wipe(up)">
                                      <p:cBhvr>
                                        <p:cTn id="28" dur="500"/>
                                        <p:tgtEl>
                                          <p:spTgt spid="45671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56718"/>
                                        </p:tgtEl>
                                        <p:attrNameLst>
                                          <p:attrName>style.visibility</p:attrName>
                                        </p:attrNameLst>
                                      </p:cBhvr>
                                      <p:to>
                                        <p:strVal val="visible"/>
                                      </p:to>
                                    </p:set>
                                    <p:animEffect transition="in" filter="wipe(up)">
                                      <p:cBhvr>
                                        <p:cTn id="31" dur="500"/>
                                        <p:tgtEl>
                                          <p:spTgt spid="45671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56719"/>
                                        </p:tgtEl>
                                        <p:attrNameLst>
                                          <p:attrName>style.visibility</p:attrName>
                                        </p:attrNameLst>
                                      </p:cBhvr>
                                      <p:to>
                                        <p:strVal val="visible"/>
                                      </p:to>
                                    </p:set>
                                    <p:animEffect transition="in" filter="wipe(up)">
                                      <p:cBhvr>
                                        <p:cTn id="34" dur="500"/>
                                        <p:tgtEl>
                                          <p:spTgt spid="45671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56720"/>
                                        </p:tgtEl>
                                        <p:attrNameLst>
                                          <p:attrName>style.visibility</p:attrName>
                                        </p:attrNameLst>
                                      </p:cBhvr>
                                      <p:to>
                                        <p:strVal val="visible"/>
                                      </p:to>
                                    </p:set>
                                    <p:animEffect transition="in" filter="wipe(up)">
                                      <p:cBhvr>
                                        <p:cTn id="37" dur="500"/>
                                        <p:tgtEl>
                                          <p:spTgt spid="456720"/>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56721"/>
                                        </p:tgtEl>
                                        <p:attrNameLst>
                                          <p:attrName>style.visibility</p:attrName>
                                        </p:attrNameLst>
                                      </p:cBhvr>
                                      <p:to>
                                        <p:strVal val="visible"/>
                                      </p:to>
                                    </p:set>
                                    <p:animEffect transition="in" filter="wipe(up)">
                                      <p:cBhvr>
                                        <p:cTn id="40" dur="500"/>
                                        <p:tgtEl>
                                          <p:spTgt spid="45672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56723"/>
                                        </p:tgtEl>
                                        <p:attrNameLst>
                                          <p:attrName>style.visibility</p:attrName>
                                        </p:attrNameLst>
                                      </p:cBhvr>
                                      <p:to>
                                        <p:strVal val="visible"/>
                                      </p:to>
                                    </p:set>
                                    <p:animEffect transition="in" filter="wipe(up)">
                                      <p:cBhvr>
                                        <p:cTn id="46" dur="500"/>
                                        <p:tgtEl>
                                          <p:spTgt spid="45672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56724"/>
                                        </p:tgtEl>
                                        <p:attrNameLst>
                                          <p:attrName>style.visibility</p:attrName>
                                        </p:attrNameLst>
                                      </p:cBhvr>
                                      <p:to>
                                        <p:strVal val="visible"/>
                                      </p:to>
                                    </p:set>
                                    <p:animEffect transition="in" filter="wipe(up)">
                                      <p:cBhvr>
                                        <p:cTn id="49" dur="500"/>
                                        <p:tgtEl>
                                          <p:spTgt spid="4567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56725"/>
                                        </p:tgtEl>
                                        <p:attrNameLst>
                                          <p:attrName>style.visibility</p:attrName>
                                        </p:attrNameLst>
                                      </p:cBhvr>
                                      <p:to>
                                        <p:strVal val="visible"/>
                                      </p:to>
                                    </p:set>
                                    <p:animEffect transition="in" filter="wipe(up)">
                                      <p:cBhvr>
                                        <p:cTn id="54" dur="500"/>
                                        <p:tgtEl>
                                          <p:spTgt spid="45672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56726"/>
                                        </p:tgtEl>
                                        <p:attrNameLst>
                                          <p:attrName>style.visibility</p:attrName>
                                        </p:attrNameLst>
                                      </p:cBhvr>
                                      <p:to>
                                        <p:strVal val="visible"/>
                                      </p:to>
                                    </p:set>
                                    <p:animEffect transition="in" filter="wipe(up)">
                                      <p:cBhvr>
                                        <p:cTn id="57" dur="500"/>
                                        <p:tgtEl>
                                          <p:spTgt spid="45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P spid="456710" grpId="0" animBg="1"/>
      <p:bldP spid="456711" grpId="0" animBg="1"/>
      <p:bldP spid="456712" grpId="0" animBg="1"/>
      <p:bldP spid="456713" grpId="0" animBg="1"/>
      <p:bldP spid="456714" grpId="0" animBg="1"/>
      <p:bldP spid="456716" grpId="0" animBg="1"/>
      <p:bldP spid="456717" grpId="0" animBg="1"/>
      <p:bldP spid="456718" grpId="0" animBg="1"/>
      <p:bldP spid="456719" grpId="0" animBg="1"/>
      <p:bldP spid="456720" grpId="0" animBg="1"/>
      <p:bldP spid="456721" grpId="0" animBg="1"/>
      <p:bldP spid="456723" grpId="0" animBg="1"/>
      <p:bldP spid="456724" grpId="0" animBg="1"/>
      <p:bldP spid="456725" grpId="0" animBg="1"/>
      <p:bldP spid="456726"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a:xfrm>
            <a:off x="457322" y="980728"/>
            <a:ext cx="8229600" cy="5183187"/>
          </a:xfrm>
        </p:spPr>
        <p:txBody>
          <a:bodyPr vert="horz" lIns="91440" tIns="45720" rIns="91440" bIns="45720" rtlCol="0" anchor="ctr" anchorCtr="0">
            <a:noAutofit/>
          </a:bodyPr>
          <a:lstStyle/>
          <a:p>
            <a:pPr marL="320040" lvl="1" indent="0">
              <a:lnSpc>
                <a:spcPct val="90000"/>
              </a:lnSpc>
              <a:buNone/>
            </a:pPr>
            <a:r>
              <a:rPr lang="fr-BE" sz="1600" dirty="0" smtClean="0">
                <a:solidFill>
                  <a:schemeClr val="tx2"/>
                </a:solidFill>
                <a:latin typeface="Arial" pitchFamily="34" charset="0"/>
                <a:cs typeface="Arial" pitchFamily="34" charset="0"/>
              </a:rPr>
              <a:t>On </a:t>
            </a:r>
            <a:r>
              <a:rPr lang="fr-BE" sz="1600" dirty="0">
                <a:solidFill>
                  <a:schemeClr val="tx2"/>
                </a:solidFill>
                <a:latin typeface="Arial" pitchFamily="34" charset="0"/>
                <a:cs typeface="Arial" pitchFamily="34" charset="0"/>
              </a:rPr>
              <a:t>a vu </a:t>
            </a:r>
          </a:p>
          <a:p>
            <a:pPr lvl="2"/>
            <a:r>
              <a:rPr lang="fr-BE" sz="1600" dirty="0">
                <a:solidFill>
                  <a:schemeClr val="tx2"/>
                </a:solidFill>
                <a:latin typeface="Arial" pitchFamily="34" charset="0"/>
                <a:cs typeface="Arial" pitchFamily="34" charset="0"/>
              </a:rPr>
              <a:t>Comment réaliser un adressage au niveau de la couche 3 réseau sur base de l’adressage IP</a:t>
            </a:r>
          </a:p>
          <a:p>
            <a:pPr lvl="2"/>
            <a:r>
              <a:rPr lang="fr-BE" sz="1600" dirty="0">
                <a:solidFill>
                  <a:schemeClr val="tx2"/>
                </a:solidFill>
                <a:latin typeface="Arial" pitchFamily="34" charset="0"/>
                <a:cs typeface="Arial" pitchFamily="34" charset="0"/>
              </a:rPr>
              <a:t>Comment faire pour obtenir une adresse IP</a:t>
            </a:r>
          </a:p>
          <a:p>
            <a:pPr lvl="2"/>
            <a:r>
              <a:rPr lang="fr-BE" sz="1600" dirty="0">
                <a:solidFill>
                  <a:schemeClr val="tx2"/>
                </a:solidFill>
                <a:latin typeface="Arial" pitchFamily="34" charset="0"/>
                <a:cs typeface="Arial" pitchFamily="34" charset="0"/>
              </a:rPr>
              <a:t>Comment retrouver une adresse MAC à partir d’une adresse IP et vice versa</a:t>
            </a:r>
          </a:p>
          <a:p>
            <a:pPr lvl="2"/>
            <a:endParaRPr lang="fr-BE" sz="1600" dirty="0">
              <a:solidFill>
                <a:schemeClr val="tx2"/>
              </a:solidFill>
              <a:latin typeface="Arial" pitchFamily="34" charset="0"/>
              <a:cs typeface="Arial" pitchFamily="34" charset="0"/>
            </a:endParaRPr>
          </a:p>
          <a:p>
            <a:pPr marL="320040" lvl="1" indent="0">
              <a:lnSpc>
                <a:spcPct val="90000"/>
              </a:lnSpc>
              <a:buNone/>
            </a:pPr>
            <a:r>
              <a:rPr lang="fr-BE" sz="1600" dirty="0">
                <a:solidFill>
                  <a:schemeClr val="tx2"/>
                </a:solidFill>
                <a:latin typeface="Arial" pitchFamily="34" charset="0"/>
                <a:cs typeface="Arial" pitchFamily="34" charset="0"/>
              </a:rPr>
              <a:t>Maintenant il est important de savoir faire une résolution de nom sur base d’une adresse IP ou d’une adresse IP sur base d’un nom</a:t>
            </a:r>
          </a:p>
          <a:p>
            <a:pPr lvl="2"/>
            <a:r>
              <a:rPr lang="fr-BE" sz="1600" dirty="0">
                <a:solidFill>
                  <a:schemeClr val="tx2"/>
                </a:solidFill>
                <a:latin typeface="Arial" pitchFamily="34" charset="0"/>
                <a:cs typeface="Arial" pitchFamily="34" charset="0"/>
              </a:rPr>
              <a:t>Car il est plus facile de retenir un nom qu’une adresse IP</a:t>
            </a:r>
          </a:p>
          <a:p>
            <a:pPr marL="320040" lvl="1" indent="0">
              <a:lnSpc>
                <a:spcPct val="90000"/>
              </a:lnSpc>
              <a:buNone/>
            </a:pPr>
            <a:endParaRPr lang="fr-BE" sz="1600" dirty="0">
              <a:solidFill>
                <a:schemeClr val="tx2"/>
              </a:solidFill>
              <a:latin typeface="Arial" pitchFamily="34" charset="0"/>
              <a:cs typeface="Arial" pitchFamily="34" charset="0"/>
            </a:endParaRPr>
          </a:p>
          <a:p>
            <a:pPr marL="320040" lvl="1" indent="0">
              <a:lnSpc>
                <a:spcPct val="90000"/>
              </a:lnSpc>
              <a:buNone/>
            </a:pPr>
            <a:r>
              <a:rPr lang="fr-BE" sz="1600" dirty="0">
                <a:solidFill>
                  <a:schemeClr val="tx2"/>
                </a:solidFill>
                <a:latin typeface="Arial" pitchFamily="34" charset="0"/>
                <a:cs typeface="Arial" pitchFamily="34" charset="0"/>
              </a:rPr>
              <a:t>Cela est réalisable via différents protocoles ou concepts tels que</a:t>
            </a:r>
          </a:p>
          <a:p>
            <a:pPr lvl="2"/>
            <a:r>
              <a:rPr lang="fr-BE" sz="1600" dirty="0">
                <a:solidFill>
                  <a:schemeClr val="tx2"/>
                </a:solidFill>
                <a:latin typeface="Arial" pitchFamily="34" charset="0"/>
                <a:cs typeface="Arial" pitchFamily="34" charset="0"/>
              </a:rPr>
              <a:t>Le fichier Hosts, …</a:t>
            </a:r>
          </a:p>
          <a:p>
            <a:pPr lvl="2"/>
            <a:r>
              <a:rPr lang="fr-BE" sz="1600" dirty="0">
                <a:solidFill>
                  <a:schemeClr val="tx2"/>
                </a:solidFill>
                <a:latin typeface="Arial" pitchFamily="34" charset="0"/>
                <a:cs typeface="Arial" pitchFamily="34" charset="0"/>
              </a:rPr>
              <a:t>Le NIS – </a:t>
            </a:r>
            <a:r>
              <a:rPr lang="fr-BE" sz="1600" dirty="0" err="1">
                <a:solidFill>
                  <a:schemeClr val="tx2"/>
                </a:solidFill>
                <a:latin typeface="Arial" pitchFamily="34" charset="0"/>
                <a:cs typeface="Arial" pitchFamily="34" charset="0"/>
              </a:rPr>
              <a:t>Yellow</a:t>
            </a:r>
            <a:r>
              <a:rPr lang="fr-BE" sz="1600" dirty="0">
                <a:solidFill>
                  <a:schemeClr val="tx2"/>
                </a:solidFill>
                <a:latin typeface="Arial" pitchFamily="34" charset="0"/>
                <a:cs typeface="Arial" pitchFamily="34" charset="0"/>
              </a:rPr>
              <a:t> Pages </a:t>
            </a:r>
          </a:p>
          <a:p>
            <a:pPr lvl="2"/>
            <a:r>
              <a:rPr lang="fr-BE" sz="1600" dirty="0">
                <a:solidFill>
                  <a:schemeClr val="tx2"/>
                </a:solidFill>
                <a:latin typeface="Arial" pitchFamily="34" charset="0"/>
                <a:cs typeface="Arial" pitchFamily="34" charset="0"/>
              </a:rPr>
              <a:t>Le DNS et le </a:t>
            </a:r>
            <a:r>
              <a:rPr lang="fr-BE" sz="1600" dirty="0" err="1">
                <a:solidFill>
                  <a:schemeClr val="tx2"/>
                </a:solidFill>
                <a:latin typeface="Arial" pitchFamily="34" charset="0"/>
                <a:cs typeface="Arial" pitchFamily="34" charset="0"/>
              </a:rPr>
              <a:t>Dynamic</a:t>
            </a:r>
            <a:r>
              <a:rPr lang="fr-BE" sz="1600" dirty="0">
                <a:solidFill>
                  <a:schemeClr val="tx2"/>
                </a:solidFill>
                <a:latin typeface="Arial" pitchFamily="34" charset="0"/>
                <a:cs typeface="Arial" pitchFamily="34" charset="0"/>
              </a:rPr>
              <a:t> DNS</a:t>
            </a:r>
          </a:p>
          <a:p>
            <a:pPr lvl="2"/>
            <a:r>
              <a:rPr lang="fr-BE" sz="1600" dirty="0">
                <a:solidFill>
                  <a:schemeClr val="tx2"/>
                </a:solidFill>
                <a:latin typeface="Arial" pitchFamily="34" charset="0"/>
                <a:cs typeface="Arial" pitchFamily="34" charset="0"/>
              </a:rPr>
              <a:t>Le WINS</a:t>
            </a:r>
          </a:p>
          <a:p>
            <a:pPr lvl="2"/>
            <a:r>
              <a:rPr lang="fr-BE" sz="16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2CB4DAB-46F1-4B40-886B-ADEEE153C66C}" type="slidenum">
              <a:rPr lang="en-US">
                <a:latin typeface="Arial" pitchFamily="34" charset="0"/>
                <a:cs typeface="Arial" pitchFamily="34" charset="0"/>
              </a:rPr>
              <a:pPr/>
              <a:t>19</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La couche réseau : résolution de noms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3"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2" name="Slide Number Placeholder 4"/>
          <p:cNvSpPr>
            <a:spLocks noGrp="1"/>
          </p:cNvSpPr>
          <p:nvPr>
            <p:ph type="sldNum" sz="quarter" idx="12"/>
          </p:nvPr>
        </p:nvSpPr>
        <p:spPr>
          <a:xfrm>
            <a:off x="8250884" y="6165304"/>
            <a:ext cx="762000" cy="365125"/>
          </a:xfrm>
        </p:spPr>
        <p:txBody>
          <a:bodyPr/>
          <a:lstStyle/>
          <a:p>
            <a:fld id="{5394BBAD-E28A-48EC-BA48-32CCD7E345BC}" type="slidenum">
              <a:rPr lang="en-US">
                <a:latin typeface="Arial" pitchFamily="34" charset="0"/>
                <a:cs typeface="Arial" pitchFamily="34" charset="0"/>
              </a:rPr>
              <a:pPr/>
              <a:t>2</a:t>
            </a:fld>
            <a:endParaRPr lang="en-US" dirty="0">
              <a:latin typeface="Arial" pitchFamily="34" charset="0"/>
              <a:cs typeface="Arial" pitchFamily="34" charset="0"/>
            </a:endParaRPr>
          </a:p>
        </p:txBody>
      </p:sp>
      <p:sp>
        <p:nvSpPr>
          <p:cNvPr id="456709" name="Rectangle 5"/>
          <p:cNvSpPr>
            <a:spLocks noChangeArrowheads="1"/>
          </p:cNvSpPr>
          <p:nvPr/>
        </p:nvSpPr>
        <p:spPr bwMode="auto">
          <a:xfrm>
            <a:off x="358136" y="108743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dirty="0">
                <a:solidFill>
                  <a:schemeClr val="bg1"/>
                </a:solidFill>
                <a:cs typeface="Arial" pitchFamily="34" charset="0"/>
              </a:rPr>
              <a:t>Adressage IP</a:t>
            </a:r>
          </a:p>
        </p:txBody>
      </p:sp>
      <p:sp>
        <p:nvSpPr>
          <p:cNvPr id="456710" name="Rectangle 6"/>
          <p:cNvSpPr>
            <a:spLocks noChangeArrowheads="1"/>
          </p:cNvSpPr>
          <p:nvPr/>
        </p:nvSpPr>
        <p:spPr bwMode="auto">
          <a:xfrm>
            <a:off x="358136" y="209549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IP v4</a:t>
            </a:r>
          </a:p>
        </p:txBody>
      </p:sp>
      <p:sp>
        <p:nvSpPr>
          <p:cNvPr id="456711" name="Rectangle 7"/>
          <p:cNvSpPr>
            <a:spLocks noChangeArrowheads="1"/>
          </p:cNvSpPr>
          <p:nvPr/>
        </p:nvSpPr>
        <p:spPr bwMode="auto">
          <a:xfrm>
            <a:off x="358136" y="3103556"/>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IP v6</a:t>
            </a:r>
          </a:p>
        </p:txBody>
      </p:sp>
      <p:sp>
        <p:nvSpPr>
          <p:cNvPr id="456712" name="Rectangle 8"/>
          <p:cNvSpPr>
            <a:spLocks noChangeArrowheads="1"/>
          </p:cNvSpPr>
          <p:nvPr/>
        </p:nvSpPr>
        <p:spPr bwMode="auto">
          <a:xfrm>
            <a:off x="2447316" y="107950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a:solidFill>
                  <a:schemeClr val="bg1"/>
                </a:solidFill>
                <a:cs typeface="Arial" pitchFamily="34" charset="0"/>
              </a:rPr>
              <a:t>Routage</a:t>
            </a:r>
          </a:p>
        </p:txBody>
      </p:sp>
      <p:sp>
        <p:nvSpPr>
          <p:cNvPr id="456713" name="Rectangle 9"/>
          <p:cNvSpPr>
            <a:spLocks noChangeArrowheads="1"/>
          </p:cNvSpPr>
          <p:nvPr/>
        </p:nvSpPr>
        <p:spPr bwMode="auto">
          <a:xfrm>
            <a:off x="2447316" y="20875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Statique</a:t>
            </a:r>
          </a:p>
        </p:txBody>
      </p:sp>
      <p:sp>
        <p:nvSpPr>
          <p:cNvPr id="456714" name="Rectangle 10"/>
          <p:cNvSpPr>
            <a:spLocks noChangeArrowheads="1"/>
          </p:cNvSpPr>
          <p:nvPr/>
        </p:nvSpPr>
        <p:spPr bwMode="auto">
          <a:xfrm>
            <a:off x="2447316" y="3095626"/>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Vecteur de </a:t>
            </a:r>
          </a:p>
          <a:p>
            <a:r>
              <a:rPr lang="fr-BE" dirty="0">
                <a:solidFill>
                  <a:schemeClr val="bg1"/>
                </a:solidFill>
                <a:cs typeface="Arial" pitchFamily="34" charset="0"/>
              </a:rPr>
              <a:t>distance</a:t>
            </a:r>
          </a:p>
        </p:txBody>
      </p:sp>
      <p:sp>
        <p:nvSpPr>
          <p:cNvPr id="456715" name="Rectangle 11"/>
          <p:cNvSpPr>
            <a:spLocks noChangeArrowheads="1"/>
          </p:cNvSpPr>
          <p:nvPr/>
        </p:nvSpPr>
        <p:spPr bwMode="auto">
          <a:xfrm>
            <a:off x="4750778" y="2112963"/>
            <a:ext cx="184150" cy="366713"/>
          </a:xfrm>
          <a:prstGeom prst="rect">
            <a:avLst/>
          </a:prstGeom>
          <a:noFill/>
          <a:ln w="12700" algn="ctr">
            <a:noFill/>
            <a:miter lim="800000"/>
            <a:headEnd/>
            <a:tailEnd/>
          </a:ln>
          <a:effectLst/>
        </p:spPr>
        <p:txBody>
          <a:bodyPr wrap="none">
            <a:spAutoFit/>
          </a:bodyPr>
          <a:lstStyle/>
          <a:p>
            <a:endParaRPr lang="fr-BE">
              <a:solidFill>
                <a:schemeClr val="bg1"/>
              </a:solidFill>
              <a:latin typeface="+mn-lt"/>
              <a:cs typeface="Arial" pitchFamily="34" charset="0"/>
            </a:endParaRPr>
          </a:p>
        </p:txBody>
      </p:sp>
      <p:sp>
        <p:nvSpPr>
          <p:cNvPr id="456716" name="Rectangle 12"/>
          <p:cNvSpPr>
            <a:spLocks noChangeArrowheads="1"/>
          </p:cNvSpPr>
          <p:nvPr/>
        </p:nvSpPr>
        <p:spPr bwMode="auto">
          <a:xfrm>
            <a:off x="2447316" y="4103688"/>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Etat de</a:t>
            </a:r>
          </a:p>
          <a:p>
            <a:r>
              <a:rPr lang="fr-BE" dirty="0">
                <a:solidFill>
                  <a:schemeClr val="bg1"/>
                </a:solidFill>
                <a:cs typeface="Arial" pitchFamily="34" charset="0"/>
              </a:rPr>
              <a:t>liaison</a:t>
            </a:r>
          </a:p>
        </p:txBody>
      </p:sp>
      <p:sp>
        <p:nvSpPr>
          <p:cNvPr id="456717" name="Rectangle 13"/>
          <p:cNvSpPr>
            <a:spLocks noChangeArrowheads="1"/>
          </p:cNvSpPr>
          <p:nvPr/>
        </p:nvSpPr>
        <p:spPr bwMode="auto">
          <a:xfrm>
            <a:off x="2447316" y="5111751"/>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RIP, RIP II,</a:t>
            </a:r>
          </a:p>
          <a:p>
            <a:r>
              <a:rPr lang="fr-BE" dirty="0">
                <a:solidFill>
                  <a:schemeClr val="bg1"/>
                </a:solidFill>
                <a:cs typeface="Arial" pitchFamily="34" charset="0"/>
              </a:rPr>
              <a:t>OSPF, BGP-4</a:t>
            </a:r>
          </a:p>
        </p:txBody>
      </p:sp>
      <p:sp>
        <p:nvSpPr>
          <p:cNvPr id="456718" name="Rectangle 14"/>
          <p:cNvSpPr>
            <a:spLocks noChangeArrowheads="1"/>
          </p:cNvSpPr>
          <p:nvPr/>
        </p:nvSpPr>
        <p:spPr bwMode="auto">
          <a:xfrm>
            <a:off x="4644416" y="107950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a:solidFill>
                  <a:schemeClr val="bg1"/>
                </a:solidFill>
                <a:cs typeface="Arial" pitchFamily="34" charset="0"/>
              </a:rPr>
              <a:t>Le paquet IP</a:t>
            </a:r>
          </a:p>
        </p:txBody>
      </p:sp>
      <p:sp>
        <p:nvSpPr>
          <p:cNvPr id="456719" name="Rectangle 15"/>
          <p:cNvSpPr>
            <a:spLocks noChangeArrowheads="1"/>
          </p:cNvSpPr>
          <p:nvPr/>
        </p:nvSpPr>
        <p:spPr bwMode="auto">
          <a:xfrm>
            <a:off x="4661878" y="20621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a:solidFill>
                  <a:schemeClr val="bg1"/>
                </a:solidFill>
                <a:cs typeface="Arial" pitchFamily="34" charset="0"/>
              </a:rPr>
              <a:t>Fragmentation</a:t>
            </a:r>
          </a:p>
        </p:txBody>
      </p:sp>
      <p:sp>
        <p:nvSpPr>
          <p:cNvPr id="456720" name="Rectangle 16"/>
          <p:cNvSpPr>
            <a:spLocks noChangeArrowheads="1"/>
          </p:cNvSpPr>
          <p:nvPr/>
        </p:nvSpPr>
        <p:spPr bwMode="auto">
          <a:xfrm>
            <a:off x="4661878" y="3046413"/>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a:solidFill>
                  <a:schemeClr val="bg1"/>
                </a:solidFill>
                <a:cs typeface="Arial" pitchFamily="34" charset="0"/>
              </a:rPr>
              <a:t>ICMP, ARP,</a:t>
            </a:r>
          </a:p>
          <a:p>
            <a:r>
              <a:rPr lang="fr-BE">
                <a:solidFill>
                  <a:schemeClr val="bg1"/>
                </a:solidFill>
                <a:cs typeface="Arial" pitchFamily="34" charset="0"/>
              </a:rPr>
              <a:t>RARP</a:t>
            </a:r>
          </a:p>
        </p:txBody>
      </p:sp>
      <p:sp>
        <p:nvSpPr>
          <p:cNvPr id="456721" name="Rectangle 17"/>
          <p:cNvSpPr>
            <a:spLocks noChangeArrowheads="1"/>
          </p:cNvSpPr>
          <p:nvPr/>
        </p:nvSpPr>
        <p:spPr bwMode="auto">
          <a:xfrm>
            <a:off x="4661878" y="4103688"/>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Dialogue entre</a:t>
            </a:r>
          </a:p>
          <a:p>
            <a:r>
              <a:rPr lang="fr-BE" dirty="0">
                <a:solidFill>
                  <a:schemeClr val="bg1"/>
                </a:solidFill>
                <a:cs typeface="Arial" pitchFamily="34" charset="0"/>
              </a:rPr>
              <a:t>2 machines</a:t>
            </a:r>
          </a:p>
        </p:txBody>
      </p:sp>
      <p:sp>
        <p:nvSpPr>
          <p:cNvPr id="456723" name="Rectangle 19"/>
          <p:cNvSpPr>
            <a:spLocks noChangeArrowheads="1"/>
          </p:cNvSpPr>
          <p:nvPr/>
        </p:nvSpPr>
        <p:spPr bwMode="auto">
          <a:xfrm>
            <a:off x="6878028" y="2087563"/>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Attribution </a:t>
            </a:r>
          </a:p>
          <a:p>
            <a:r>
              <a:rPr lang="fr-BE" dirty="0">
                <a:solidFill>
                  <a:schemeClr val="bg1"/>
                </a:solidFill>
                <a:cs typeface="Arial" pitchFamily="34" charset="0"/>
              </a:rPr>
              <a:t>d’adresses IP</a:t>
            </a:r>
          </a:p>
        </p:txBody>
      </p:sp>
      <p:sp>
        <p:nvSpPr>
          <p:cNvPr id="456724" name="Rectangle 20"/>
          <p:cNvSpPr>
            <a:spLocks noChangeArrowheads="1"/>
          </p:cNvSpPr>
          <p:nvPr/>
        </p:nvSpPr>
        <p:spPr bwMode="auto">
          <a:xfrm>
            <a:off x="6878028" y="3095626"/>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sz="1600" dirty="0">
                <a:solidFill>
                  <a:schemeClr val="bg1"/>
                </a:solidFill>
                <a:cs typeface="Arial" pitchFamily="34" charset="0"/>
              </a:rPr>
              <a:t>BOOTP, DHCP,</a:t>
            </a:r>
          </a:p>
          <a:p>
            <a:r>
              <a:rPr lang="fr-BE" sz="1600" dirty="0">
                <a:solidFill>
                  <a:schemeClr val="bg1"/>
                </a:solidFill>
                <a:cs typeface="Arial" pitchFamily="34" charset="0"/>
              </a:rPr>
              <a:t>APIPA, MADCAP</a:t>
            </a:r>
          </a:p>
        </p:txBody>
      </p:sp>
      <p:sp>
        <p:nvSpPr>
          <p:cNvPr id="456725" name="Rectangle 21"/>
          <p:cNvSpPr>
            <a:spLocks noChangeArrowheads="1"/>
          </p:cNvSpPr>
          <p:nvPr/>
        </p:nvSpPr>
        <p:spPr bwMode="auto">
          <a:xfrm>
            <a:off x="6878028" y="4103688"/>
            <a:ext cx="1584325" cy="720725"/>
          </a:xfrm>
          <a:prstGeom prst="rect">
            <a:avLst/>
          </a:prstGeom>
          <a:solidFill>
            <a:schemeClr val="accent5"/>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none" anchor="ctr">
            <a:flatTx/>
          </a:bodyPr>
          <a:lstStyle/>
          <a:p>
            <a:r>
              <a:rPr lang="fr-BE" dirty="0">
                <a:solidFill>
                  <a:schemeClr val="bg1"/>
                </a:solidFill>
                <a:cs typeface="Arial" pitchFamily="34" charset="0"/>
              </a:rPr>
              <a:t>Résolution</a:t>
            </a:r>
          </a:p>
          <a:p>
            <a:r>
              <a:rPr lang="fr-BE" dirty="0">
                <a:solidFill>
                  <a:schemeClr val="bg1"/>
                </a:solidFill>
                <a:cs typeface="Arial" pitchFamily="34" charset="0"/>
              </a:rPr>
              <a:t>de noms</a:t>
            </a:r>
          </a:p>
        </p:txBody>
      </p:sp>
      <p:sp>
        <p:nvSpPr>
          <p:cNvPr id="456726" name="Rectangle 22"/>
          <p:cNvSpPr>
            <a:spLocks noChangeArrowheads="1"/>
          </p:cNvSpPr>
          <p:nvPr/>
        </p:nvSpPr>
        <p:spPr bwMode="auto">
          <a:xfrm>
            <a:off x="6878028" y="5111751"/>
            <a:ext cx="1584325" cy="720725"/>
          </a:xfrm>
          <a:prstGeom prst="rect">
            <a:avLst/>
          </a:prstGeom>
          <a:solidFill>
            <a:schemeClr val="accent1"/>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none" anchor="ctr">
            <a:flatTx/>
          </a:bodyPr>
          <a:lstStyle/>
          <a:p>
            <a:r>
              <a:rPr lang="fr-BE" dirty="0">
                <a:solidFill>
                  <a:schemeClr val="bg1"/>
                </a:solidFill>
                <a:cs typeface="Arial" pitchFamily="34" charset="0"/>
              </a:rPr>
              <a:t>DNS, WINS,</a:t>
            </a:r>
          </a:p>
          <a:p>
            <a:r>
              <a:rPr lang="fr-BE" dirty="0">
                <a:solidFill>
                  <a:schemeClr val="bg1"/>
                </a:solidFill>
                <a:cs typeface="Arial" pitchFamily="34" charset="0"/>
              </a:rPr>
              <a:t>Hosts File, …</a:t>
            </a:r>
          </a:p>
        </p:txBody>
      </p:sp>
      <p:sp>
        <p:nvSpPr>
          <p:cNvPr id="24" name="Rectangle 5"/>
          <p:cNvSpPr>
            <a:spLocks noChangeArrowheads="1"/>
          </p:cNvSpPr>
          <p:nvPr/>
        </p:nvSpPr>
        <p:spPr bwMode="auto">
          <a:xfrm>
            <a:off x="6858994" y="1095361"/>
            <a:ext cx="1584325" cy="720725"/>
          </a:xfrm>
          <a:prstGeom prst="rect">
            <a:avLst/>
          </a:prstGeom>
          <a:solidFill>
            <a:schemeClr val="accent6"/>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anchor="ctr">
            <a:flatTx/>
          </a:bodyPr>
          <a:lstStyle/>
          <a:p>
            <a:r>
              <a:rPr lang="fr-BE" dirty="0">
                <a:solidFill>
                  <a:schemeClr val="bg1"/>
                </a:solidFill>
                <a:cs typeface="Arial" pitchFamily="34" charset="0"/>
              </a:rPr>
              <a:t>Adresses </a:t>
            </a:r>
          </a:p>
          <a:p>
            <a:r>
              <a:rPr lang="fr-BE" dirty="0">
                <a:solidFill>
                  <a:schemeClr val="bg1"/>
                </a:solidFill>
                <a:cs typeface="Arial" pitchFamily="34" charset="0"/>
              </a:rPr>
              <a:t>&amp; noms</a:t>
            </a:r>
          </a:p>
        </p:txBody>
      </p:sp>
      <p:sp>
        <p:nvSpPr>
          <p:cNvPr id="2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Plan du chapitre</a:t>
            </a:r>
            <a:endParaRPr lang="fr-BE" sz="2400" dirty="0">
              <a:solidFill>
                <a:schemeClr val="bg1"/>
              </a:solidFill>
            </a:endParaRPr>
          </a:p>
        </p:txBody>
      </p:sp>
      <p:sp>
        <p:nvSpPr>
          <p:cNvPr id="2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wipe(up)">
                                      <p:cBhvr>
                                        <p:cTn id="7" dur="500"/>
                                        <p:tgtEl>
                                          <p:spTgt spid="45670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710"/>
                                        </p:tgtEl>
                                        <p:attrNameLst>
                                          <p:attrName>style.visibility</p:attrName>
                                        </p:attrNameLst>
                                      </p:cBhvr>
                                      <p:to>
                                        <p:strVal val="visible"/>
                                      </p:to>
                                    </p:set>
                                    <p:animEffect transition="in" filter="wipe(up)">
                                      <p:cBhvr>
                                        <p:cTn id="10" dur="500"/>
                                        <p:tgtEl>
                                          <p:spTgt spid="4567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6711"/>
                                        </p:tgtEl>
                                        <p:attrNameLst>
                                          <p:attrName>style.visibility</p:attrName>
                                        </p:attrNameLst>
                                      </p:cBhvr>
                                      <p:to>
                                        <p:strVal val="visible"/>
                                      </p:to>
                                    </p:set>
                                    <p:animEffect transition="in" filter="wipe(up)">
                                      <p:cBhvr>
                                        <p:cTn id="13" dur="500"/>
                                        <p:tgtEl>
                                          <p:spTgt spid="456711"/>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456712"/>
                                        </p:tgtEl>
                                        <p:attrNameLst>
                                          <p:attrName>style.visibility</p:attrName>
                                        </p:attrNameLst>
                                      </p:cBhvr>
                                      <p:to>
                                        <p:strVal val="visible"/>
                                      </p:to>
                                    </p:set>
                                    <p:animEffect transition="in" filter="wipe(up)">
                                      <p:cBhvr>
                                        <p:cTn id="17" dur="500"/>
                                        <p:tgtEl>
                                          <p:spTgt spid="4567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56713"/>
                                        </p:tgtEl>
                                        <p:attrNameLst>
                                          <p:attrName>style.visibility</p:attrName>
                                        </p:attrNameLst>
                                      </p:cBhvr>
                                      <p:to>
                                        <p:strVal val="visible"/>
                                      </p:to>
                                    </p:set>
                                    <p:animEffect transition="in" filter="wipe(up)">
                                      <p:cBhvr>
                                        <p:cTn id="20" dur="500"/>
                                        <p:tgtEl>
                                          <p:spTgt spid="4567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56714"/>
                                        </p:tgtEl>
                                        <p:attrNameLst>
                                          <p:attrName>style.visibility</p:attrName>
                                        </p:attrNameLst>
                                      </p:cBhvr>
                                      <p:to>
                                        <p:strVal val="visible"/>
                                      </p:to>
                                    </p:set>
                                    <p:animEffect transition="in" filter="wipe(up)">
                                      <p:cBhvr>
                                        <p:cTn id="23" dur="500"/>
                                        <p:tgtEl>
                                          <p:spTgt spid="4567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56716"/>
                                        </p:tgtEl>
                                        <p:attrNameLst>
                                          <p:attrName>style.visibility</p:attrName>
                                        </p:attrNameLst>
                                      </p:cBhvr>
                                      <p:to>
                                        <p:strVal val="visible"/>
                                      </p:to>
                                    </p:set>
                                    <p:animEffect transition="in" filter="wipe(up)">
                                      <p:cBhvr>
                                        <p:cTn id="26" dur="500"/>
                                        <p:tgtEl>
                                          <p:spTgt spid="45671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56717"/>
                                        </p:tgtEl>
                                        <p:attrNameLst>
                                          <p:attrName>style.visibility</p:attrName>
                                        </p:attrNameLst>
                                      </p:cBhvr>
                                      <p:to>
                                        <p:strVal val="visible"/>
                                      </p:to>
                                    </p:set>
                                    <p:animEffect transition="in" filter="wipe(up)">
                                      <p:cBhvr>
                                        <p:cTn id="29" dur="500"/>
                                        <p:tgtEl>
                                          <p:spTgt spid="456717"/>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456718"/>
                                        </p:tgtEl>
                                        <p:attrNameLst>
                                          <p:attrName>style.visibility</p:attrName>
                                        </p:attrNameLst>
                                      </p:cBhvr>
                                      <p:to>
                                        <p:strVal val="visible"/>
                                      </p:to>
                                    </p:set>
                                    <p:animEffect transition="in" filter="wipe(up)">
                                      <p:cBhvr>
                                        <p:cTn id="33" dur="500"/>
                                        <p:tgtEl>
                                          <p:spTgt spid="45671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56719"/>
                                        </p:tgtEl>
                                        <p:attrNameLst>
                                          <p:attrName>style.visibility</p:attrName>
                                        </p:attrNameLst>
                                      </p:cBhvr>
                                      <p:to>
                                        <p:strVal val="visible"/>
                                      </p:to>
                                    </p:set>
                                    <p:animEffect transition="in" filter="wipe(up)">
                                      <p:cBhvr>
                                        <p:cTn id="36" dur="500"/>
                                        <p:tgtEl>
                                          <p:spTgt spid="45671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56720"/>
                                        </p:tgtEl>
                                        <p:attrNameLst>
                                          <p:attrName>style.visibility</p:attrName>
                                        </p:attrNameLst>
                                      </p:cBhvr>
                                      <p:to>
                                        <p:strVal val="visible"/>
                                      </p:to>
                                    </p:set>
                                    <p:animEffect transition="in" filter="wipe(up)">
                                      <p:cBhvr>
                                        <p:cTn id="39" dur="500"/>
                                        <p:tgtEl>
                                          <p:spTgt spid="45672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56721"/>
                                        </p:tgtEl>
                                        <p:attrNameLst>
                                          <p:attrName>style.visibility</p:attrName>
                                        </p:attrNameLst>
                                      </p:cBhvr>
                                      <p:to>
                                        <p:strVal val="visible"/>
                                      </p:to>
                                    </p:set>
                                    <p:animEffect transition="in" filter="wipe(up)">
                                      <p:cBhvr>
                                        <p:cTn id="42" dur="500"/>
                                        <p:tgtEl>
                                          <p:spTgt spid="4567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56723"/>
                                        </p:tgtEl>
                                        <p:attrNameLst>
                                          <p:attrName>style.visibility</p:attrName>
                                        </p:attrNameLst>
                                      </p:cBhvr>
                                      <p:to>
                                        <p:strVal val="visible"/>
                                      </p:to>
                                    </p:set>
                                    <p:animEffect transition="in" filter="wipe(up)">
                                      <p:cBhvr>
                                        <p:cTn id="50" dur="500"/>
                                        <p:tgtEl>
                                          <p:spTgt spid="456723"/>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56724"/>
                                        </p:tgtEl>
                                        <p:attrNameLst>
                                          <p:attrName>style.visibility</p:attrName>
                                        </p:attrNameLst>
                                      </p:cBhvr>
                                      <p:to>
                                        <p:strVal val="visible"/>
                                      </p:to>
                                    </p:set>
                                    <p:animEffect transition="in" filter="wipe(up)">
                                      <p:cBhvr>
                                        <p:cTn id="53" dur="500"/>
                                        <p:tgtEl>
                                          <p:spTgt spid="45672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56725"/>
                                        </p:tgtEl>
                                        <p:attrNameLst>
                                          <p:attrName>style.visibility</p:attrName>
                                        </p:attrNameLst>
                                      </p:cBhvr>
                                      <p:to>
                                        <p:strVal val="visible"/>
                                      </p:to>
                                    </p:set>
                                    <p:animEffect transition="in" filter="wipe(up)">
                                      <p:cBhvr>
                                        <p:cTn id="56" dur="500"/>
                                        <p:tgtEl>
                                          <p:spTgt spid="45672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56726"/>
                                        </p:tgtEl>
                                        <p:attrNameLst>
                                          <p:attrName>style.visibility</p:attrName>
                                        </p:attrNameLst>
                                      </p:cBhvr>
                                      <p:to>
                                        <p:strVal val="visible"/>
                                      </p:to>
                                    </p:set>
                                    <p:animEffect transition="in" filter="wipe(up)">
                                      <p:cBhvr>
                                        <p:cTn id="59" dur="500"/>
                                        <p:tgtEl>
                                          <p:spTgt spid="45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P spid="456710" grpId="0" animBg="1"/>
      <p:bldP spid="456711" grpId="0" animBg="1"/>
      <p:bldP spid="456712" grpId="0" animBg="1"/>
      <p:bldP spid="456713" grpId="0" animBg="1"/>
      <p:bldP spid="456714" grpId="0" animBg="1"/>
      <p:bldP spid="456716" grpId="0" animBg="1"/>
      <p:bldP spid="456717" grpId="0" animBg="1"/>
      <p:bldP spid="456718" grpId="0" animBg="1"/>
      <p:bldP spid="456719" grpId="0" animBg="1"/>
      <p:bldP spid="456720" grpId="0" animBg="1"/>
      <p:bldP spid="456721" grpId="0" animBg="1"/>
      <p:bldP spid="456723" grpId="0" animBg="1"/>
      <p:bldP spid="456724" grpId="0" animBg="1"/>
      <p:bldP spid="456725" grpId="0" animBg="1"/>
      <p:bldP spid="456726"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xfrm>
            <a:off x="827583" y="1125538"/>
            <a:ext cx="7870329" cy="4895850"/>
          </a:xfrm>
        </p:spPr>
        <p:txBody>
          <a:bodyPr vert="horz" lIns="91440" tIns="45720" rIns="91440" bIns="45720" rtlCol="0" anchor="ctr" anchorCtr="0">
            <a:noAutofit/>
          </a:bodyPr>
          <a:lstStyle/>
          <a:p>
            <a:pPr marL="0" indent="0">
              <a:buNone/>
            </a:pPr>
            <a:r>
              <a:rPr lang="fr-BE" sz="2000" b="1" dirty="0">
                <a:solidFill>
                  <a:schemeClr val="tx2"/>
                </a:solidFill>
                <a:latin typeface="Arial" pitchFamily="34" charset="0"/>
                <a:cs typeface="Arial" pitchFamily="34" charset="0"/>
              </a:rPr>
              <a:t>Hosts File</a:t>
            </a:r>
          </a:p>
          <a:p>
            <a:pPr marL="320040" lvl="1" indent="0">
              <a:lnSpc>
                <a:spcPct val="90000"/>
              </a:lnSpc>
              <a:buNone/>
            </a:pPr>
            <a:r>
              <a:rPr lang="fr-BE" sz="1600" dirty="0" smtClean="0">
                <a:solidFill>
                  <a:schemeClr val="tx2"/>
                </a:solidFill>
                <a:latin typeface="Arial" pitchFamily="34" charset="0"/>
                <a:cs typeface="Arial" pitchFamily="34" charset="0"/>
              </a:rPr>
              <a:t>Fichier </a:t>
            </a:r>
            <a:r>
              <a:rPr lang="fr-BE" sz="1600" dirty="0">
                <a:solidFill>
                  <a:schemeClr val="tx2"/>
                </a:solidFill>
                <a:latin typeface="Arial" pitchFamily="34" charset="0"/>
                <a:cs typeface="Arial" pitchFamily="34" charset="0"/>
              </a:rPr>
              <a:t>ASCII</a:t>
            </a:r>
          </a:p>
          <a:p>
            <a:pPr lvl="2"/>
            <a:r>
              <a:rPr lang="fr-BE" sz="1600" dirty="0">
                <a:solidFill>
                  <a:schemeClr val="tx2"/>
                </a:solidFill>
                <a:latin typeface="Arial" pitchFamily="34" charset="0"/>
                <a:cs typeface="Arial" pitchFamily="34" charset="0"/>
              </a:rPr>
              <a:t>UNIX / Linux = /</a:t>
            </a:r>
            <a:r>
              <a:rPr lang="fr-BE" sz="1600" dirty="0" err="1">
                <a:solidFill>
                  <a:schemeClr val="tx2"/>
                </a:solidFill>
                <a:latin typeface="Arial" pitchFamily="34" charset="0"/>
                <a:cs typeface="Arial" pitchFamily="34" charset="0"/>
              </a:rPr>
              <a:t>etc</a:t>
            </a:r>
            <a:r>
              <a:rPr lang="fr-BE" sz="1600" dirty="0">
                <a:solidFill>
                  <a:schemeClr val="tx2"/>
                </a:solidFill>
                <a:latin typeface="Arial" pitchFamily="34" charset="0"/>
                <a:cs typeface="Arial" pitchFamily="34" charset="0"/>
              </a:rPr>
              <a:t>/hosts</a:t>
            </a:r>
          </a:p>
          <a:p>
            <a:pPr lvl="2"/>
            <a:r>
              <a:rPr lang="fr-BE" sz="1600" dirty="0">
                <a:solidFill>
                  <a:schemeClr val="tx2"/>
                </a:solidFill>
                <a:latin typeface="Arial" pitchFamily="34" charset="0"/>
                <a:cs typeface="Arial" pitchFamily="34" charset="0"/>
              </a:rPr>
              <a:t>Microsoft = </a:t>
            </a:r>
            <a:r>
              <a:rPr lang="fr-BE" sz="1600" dirty="0" smtClean="0">
                <a:solidFill>
                  <a:schemeClr val="tx2"/>
                </a:solidFill>
                <a:latin typeface="Arial" pitchFamily="34" charset="0"/>
                <a:cs typeface="Arial" pitchFamily="34" charset="0"/>
              </a:rPr>
              <a:t>c:\windows\system32\drivers\etc\hosts</a:t>
            </a:r>
            <a:endParaRPr lang="fr-BE" sz="1600" dirty="0">
              <a:solidFill>
                <a:schemeClr val="tx2"/>
              </a:solidFill>
              <a:latin typeface="Arial" pitchFamily="34" charset="0"/>
              <a:cs typeface="Arial" pitchFamily="34" charset="0"/>
            </a:endParaRPr>
          </a:p>
          <a:p>
            <a:pPr lvl="3"/>
            <a:r>
              <a:rPr lang="fr-BE" sz="1600" dirty="0">
                <a:solidFill>
                  <a:schemeClr val="tx2"/>
                </a:solidFill>
                <a:latin typeface="Arial" pitchFamily="34" charset="0"/>
                <a:cs typeface="Arial" pitchFamily="34" charset="0"/>
              </a:rPr>
              <a:t>Pour être compatible avec le monde « UNIX »</a:t>
            </a:r>
          </a:p>
          <a:p>
            <a:pPr lvl="2"/>
            <a:r>
              <a:rPr lang="fr-BE" sz="1600" dirty="0">
                <a:solidFill>
                  <a:schemeClr val="tx2"/>
                </a:solidFill>
                <a:latin typeface="Arial" pitchFamily="34" charset="0"/>
                <a:cs typeface="Arial" pitchFamily="34" charset="0"/>
              </a:rPr>
              <a:t>Microsoft = c:\</a:t>
            </a:r>
            <a:r>
              <a:rPr lang="fr-BE" sz="1600" dirty="0" smtClean="0">
                <a:solidFill>
                  <a:schemeClr val="tx2"/>
                </a:solidFill>
                <a:latin typeface="Arial" pitchFamily="34" charset="0"/>
                <a:cs typeface="Arial" pitchFamily="34" charset="0"/>
              </a:rPr>
              <a:t>windows\system32\drivers\etc\lmhosts</a:t>
            </a:r>
            <a:endParaRPr lang="fr-BE" sz="1600" dirty="0">
              <a:solidFill>
                <a:schemeClr val="tx2"/>
              </a:solidFill>
              <a:latin typeface="Arial" pitchFamily="34" charset="0"/>
              <a:cs typeface="Arial" pitchFamily="34" charset="0"/>
            </a:endParaRPr>
          </a:p>
          <a:p>
            <a:pPr lvl="3"/>
            <a:r>
              <a:rPr lang="fr-BE" sz="1600" dirty="0">
                <a:solidFill>
                  <a:schemeClr val="tx2"/>
                </a:solidFill>
                <a:latin typeface="Arial" pitchFamily="34" charset="0"/>
                <a:cs typeface="Arial" pitchFamily="34" charset="0"/>
              </a:rPr>
              <a:t>Pour être compatible avec Lan Manager de … Microsoft</a:t>
            </a:r>
          </a:p>
          <a:p>
            <a:pPr lvl="3"/>
            <a:endParaRPr lang="fr-BE" sz="1600" dirty="0">
              <a:solidFill>
                <a:schemeClr val="tx2"/>
              </a:solidFill>
              <a:latin typeface="Arial" pitchFamily="34" charset="0"/>
              <a:cs typeface="Arial" pitchFamily="34" charset="0"/>
            </a:endParaRPr>
          </a:p>
          <a:p>
            <a:pPr marL="320040" lvl="1" indent="0">
              <a:lnSpc>
                <a:spcPct val="90000"/>
              </a:lnSpc>
              <a:buNone/>
            </a:pPr>
            <a:r>
              <a:rPr lang="fr-BE" sz="1600" dirty="0">
                <a:solidFill>
                  <a:schemeClr val="tx2"/>
                </a:solidFill>
                <a:latin typeface="Arial" pitchFamily="34" charset="0"/>
                <a:cs typeface="Arial" pitchFamily="34" charset="0"/>
              </a:rPr>
              <a:t>Mise à jour manuelle</a:t>
            </a:r>
          </a:p>
          <a:p>
            <a:pPr marL="320040" lvl="1" indent="0">
              <a:lnSpc>
                <a:spcPct val="90000"/>
              </a:lnSpc>
              <a:buNone/>
            </a:pPr>
            <a:r>
              <a:rPr lang="fr-BE" sz="1600" dirty="0">
                <a:solidFill>
                  <a:schemeClr val="tx2"/>
                </a:solidFill>
                <a:latin typeface="Arial" pitchFamily="34" charset="0"/>
                <a:cs typeface="Arial" pitchFamily="34" charset="0"/>
              </a:rPr>
              <a:t>Gestion manuelle des ressources non locales</a:t>
            </a:r>
          </a:p>
          <a:p>
            <a:pPr lvl="2"/>
            <a:r>
              <a:rPr lang="fr-BE" sz="1600" dirty="0">
                <a:solidFill>
                  <a:schemeClr val="tx2"/>
                </a:solidFill>
                <a:latin typeface="Arial" pitchFamily="34" charset="0"/>
                <a:cs typeface="Arial" pitchFamily="34" charset="0"/>
              </a:rPr>
              <a:t>Pas de gestion centralisée des fichiers </a:t>
            </a:r>
          </a:p>
          <a:p>
            <a:pPr lvl="2"/>
            <a:r>
              <a:rPr lang="fr-BE" sz="1600" dirty="0">
                <a:solidFill>
                  <a:schemeClr val="tx2"/>
                </a:solidFill>
                <a:latin typeface="Arial" pitchFamily="34" charset="0"/>
                <a:cs typeface="Arial" pitchFamily="34" charset="0"/>
                <a:sym typeface="Wingdings" pitchFamily="2" charset="2"/>
              </a:rPr>
              <a:t>Différents problèmes apparaissent</a:t>
            </a:r>
          </a:p>
          <a:p>
            <a:pPr lvl="3"/>
            <a:r>
              <a:rPr lang="fr-BE" sz="1600" dirty="0">
                <a:solidFill>
                  <a:schemeClr val="tx2"/>
                </a:solidFill>
                <a:latin typeface="Arial" pitchFamily="34" charset="0"/>
                <a:cs typeface="Arial" pitchFamily="34" charset="0"/>
              </a:rPr>
              <a:t>Problème de version (fichiers différents);</a:t>
            </a:r>
          </a:p>
          <a:p>
            <a:pPr lvl="3"/>
            <a:r>
              <a:rPr lang="fr-BE" sz="1600" dirty="0">
                <a:solidFill>
                  <a:schemeClr val="tx2"/>
                </a:solidFill>
                <a:latin typeface="Arial" pitchFamily="34" charset="0"/>
                <a:cs typeface="Arial" pitchFamily="34" charset="0"/>
              </a:rPr>
              <a:t>Problème de mise à jour (si l’adresse IP d’un serveur change)</a:t>
            </a:r>
          </a:p>
          <a:p>
            <a:pPr lvl="3"/>
            <a:r>
              <a:rPr lang="fr-BE" sz="16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6BA403EB-6A04-438E-AF0A-9B0DFBB67D5A}" type="slidenum">
              <a:rPr lang="en-US">
                <a:latin typeface="Arial" pitchFamily="34" charset="0"/>
                <a:cs typeface="Arial" pitchFamily="34" charset="0"/>
              </a:rPr>
              <a:pPr/>
              <a:t>20</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Hosts file</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7859" name="Rectangle 3"/>
          <p:cNvSpPr>
            <a:spLocks noGrp="1" noChangeArrowheads="1"/>
          </p:cNvSpPr>
          <p:nvPr>
            <p:ph idx="1"/>
          </p:nvPr>
        </p:nvSpPr>
        <p:spPr>
          <a:xfrm>
            <a:off x="467544" y="836712"/>
            <a:ext cx="8435975" cy="5400675"/>
          </a:xfrm>
        </p:spPr>
        <p:txBody>
          <a:bodyPr vert="horz" lIns="91440" tIns="45720" rIns="91440" bIns="45720" rtlCol="0" anchor="ctr" anchorCtr="0">
            <a:noAutofit/>
          </a:bodyPr>
          <a:lstStyle/>
          <a:p>
            <a:pPr marL="0" indent="0">
              <a:lnSpc>
                <a:spcPct val="90000"/>
              </a:lnSpc>
              <a:buNone/>
            </a:pPr>
            <a:r>
              <a:rPr lang="fr-BE" sz="1400" dirty="0" smtClean="0">
                <a:solidFill>
                  <a:schemeClr val="tx2"/>
                </a:solidFill>
                <a:latin typeface="Arial" pitchFamily="34" charset="0"/>
                <a:cs typeface="Arial" pitchFamily="34" charset="0"/>
              </a:rPr>
              <a:t>Le </a:t>
            </a:r>
            <a:r>
              <a:rPr lang="fr-BE" sz="1400" b="1" dirty="0" smtClean="0">
                <a:solidFill>
                  <a:schemeClr val="tx2"/>
                </a:solidFill>
                <a:latin typeface="Arial" pitchFamily="34" charset="0"/>
                <a:cs typeface="Arial" pitchFamily="34" charset="0"/>
              </a:rPr>
              <a:t>Network Information System (NIS) </a:t>
            </a:r>
            <a:r>
              <a:rPr lang="fr-BE" sz="1400" dirty="0">
                <a:solidFill>
                  <a:schemeClr val="tx2"/>
                </a:solidFill>
                <a:latin typeface="Arial" pitchFamily="34" charset="0"/>
                <a:cs typeface="Arial" pitchFamily="34" charset="0"/>
              </a:rPr>
              <a:t>n’est pas un standard d’Internet, il a été développé par Sun Microsystems</a:t>
            </a:r>
            <a:r>
              <a:rPr lang="fr-BE" sz="1400" dirty="0" smtClean="0">
                <a:solidFill>
                  <a:schemeClr val="tx2"/>
                </a:solidFill>
                <a:latin typeface="Arial" pitchFamily="34" charset="0"/>
                <a:cs typeface="Arial" pitchFamily="34" charset="0"/>
              </a:rPr>
              <a:t>. Il </a:t>
            </a:r>
            <a:r>
              <a:rPr lang="fr-BE" sz="1400" dirty="0">
                <a:solidFill>
                  <a:schemeClr val="tx2"/>
                </a:solidFill>
                <a:latin typeface="Arial" pitchFamily="34" charset="0"/>
                <a:cs typeface="Arial" pitchFamily="34" charset="0"/>
              </a:rPr>
              <a:t>était au départ connu sous le nom de </a:t>
            </a:r>
            <a:r>
              <a:rPr lang="fr-BE" sz="1400" dirty="0" err="1">
                <a:solidFill>
                  <a:schemeClr val="tx2"/>
                </a:solidFill>
                <a:latin typeface="Arial" pitchFamily="34" charset="0"/>
                <a:cs typeface="Arial" pitchFamily="34" charset="0"/>
              </a:rPr>
              <a:t>Yellow</a:t>
            </a:r>
            <a:r>
              <a:rPr lang="fr-BE" sz="1400" dirty="0">
                <a:solidFill>
                  <a:schemeClr val="tx2"/>
                </a:solidFill>
                <a:latin typeface="Arial" pitchFamily="34" charset="0"/>
                <a:cs typeface="Arial" pitchFamily="34" charset="0"/>
              </a:rPr>
              <a:t> Pages</a:t>
            </a:r>
          </a:p>
          <a:p>
            <a:pPr marL="0" indent="0">
              <a:lnSpc>
                <a:spcPct val="90000"/>
              </a:lnSpc>
              <a:buNone/>
            </a:pPr>
            <a:r>
              <a:rPr lang="fr-BE" sz="1400" dirty="0">
                <a:solidFill>
                  <a:schemeClr val="tx2"/>
                </a:solidFill>
                <a:latin typeface="Arial" pitchFamily="34" charset="0"/>
                <a:cs typeface="Arial" pitchFamily="34" charset="0"/>
              </a:rPr>
              <a:t>Le NIS est un système de base de données distribuée qui permet le partage d’information entre système AIX ou </a:t>
            </a:r>
            <a:r>
              <a:rPr lang="fr-BE" sz="1400" dirty="0" smtClean="0">
                <a:solidFill>
                  <a:schemeClr val="tx2"/>
                </a:solidFill>
                <a:latin typeface="Arial" pitchFamily="34" charset="0"/>
                <a:cs typeface="Arial" pitchFamily="34" charset="0"/>
              </a:rPr>
              <a:t>UNIX tel </a:t>
            </a:r>
            <a:r>
              <a:rPr lang="fr-BE" sz="1400" dirty="0">
                <a:solidFill>
                  <a:schemeClr val="tx2"/>
                </a:solidFill>
                <a:latin typeface="Arial" pitchFamily="34" charset="0"/>
                <a:cs typeface="Arial" pitchFamily="34" charset="0"/>
              </a:rPr>
              <a:t>que les fichiers /</a:t>
            </a:r>
            <a:r>
              <a:rPr lang="fr-BE" sz="1400" dirty="0" err="1">
                <a:solidFill>
                  <a:schemeClr val="tx2"/>
                </a:solidFill>
                <a:latin typeface="Arial" pitchFamily="34" charset="0"/>
                <a:cs typeface="Arial" pitchFamily="34" charset="0"/>
              </a:rPr>
              <a:t>etc</a:t>
            </a:r>
            <a:r>
              <a:rPr lang="fr-BE" sz="1400" dirty="0">
                <a:solidFill>
                  <a:schemeClr val="tx2"/>
                </a:solidFill>
                <a:latin typeface="Arial" pitchFamily="34" charset="0"/>
                <a:cs typeface="Arial" pitchFamily="34" charset="0"/>
              </a:rPr>
              <a:t>/hots, /</a:t>
            </a:r>
            <a:r>
              <a:rPr lang="fr-BE" sz="1400" dirty="0" err="1">
                <a:solidFill>
                  <a:schemeClr val="tx2"/>
                </a:solidFill>
                <a:latin typeface="Arial" pitchFamily="34" charset="0"/>
                <a:cs typeface="Arial" pitchFamily="34" charset="0"/>
              </a:rPr>
              <a:t>etc</a:t>
            </a: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password</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etc</a:t>
            </a:r>
            <a:r>
              <a:rPr lang="fr-BE" sz="1400" dirty="0">
                <a:solidFill>
                  <a:schemeClr val="tx2"/>
                </a:solidFill>
                <a:latin typeface="Arial" pitchFamily="34" charset="0"/>
                <a:cs typeface="Arial" pitchFamily="34" charset="0"/>
              </a:rPr>
              <a:t>/group, …et peut </a:t>
            </a:r>
            <a:r>
              <a:rPr lang="fr-BE" sz="1400" dirty="0" smtClean="0">
                <a:solidFill>
                  <a:schemeClr val="tx2"/>
                </a:solidFill>
                <a:latin typeface="Arial" pitchFamily="34" charset="0"/>
                <a:cs typeface="Arial" pitchFamily="34" charset="0"/>
              </a:rPr>
              <a:t>donc :</a:t>
            </a:r>
            <a:endParaRPr lang="fr-BE" sz="1400" dirty="0">
              <a:solidFill>
                <a:schemeClr val="tx2"/>
              </a:solidFill>
              <a:latin typeface="Arial" pitchFamily="34" charset="0"/>
              <a:cs typeface="Arial" pitchFamily="34" charset="0"/>
            </a:endParaRPr>
          </a:p>
          <a:p>
            <a:pPr lvl="1"/>
            <a:r>
              <a:rPr lang="fr-BE" sz="1400" dirty="0">
                <a:solidFill>
                  <a:schemeClr val="tx2"/>
                </a:solidFill>
                <a:latin typeface="Arial" pitchFamily="34" charset="0"/>
                <a:cs typeface="Arial" pitchFamily="34" charset="0"/>
              </a:rPr>
              <a:t>Fournir un espace de nom cohérent du point de vue des user-</a:t>
            </a:r>
            <a:r>
              <a:rPr lang="fr-BE" sz="1400" dirty="0" err="1">
                <a:solidFill>
                  <a:schemeClr val="tx2"/>
                </a:solidFill>
                <a:latin typeface="Arial" pitchFamily="34" charset="0"/>
                <a:cs typeface="Arial" pitchFamily="34" charset="0"/>
              </a:rPr>
              <a:t>ids</a:t>
            </a:r>
            <a:r>
              <a:rPr lang="fr-BE" sz="1400" dirty="0">
                <a:solidFill>
                  <a:schemeClr val="tx2"/>
                </a:solidFill>
                <a:latin typeface="Arial" pitchFamily="34" charset="0"/>
                <a:cs typeface="Arial" pitchFamily="34" charset="0"/>
              </a:rPr>
              <a:t> et des groupes sur un grand nombre de systèmes</a:t>
            </a:r>
          </a:p>
          <a:p>
            <a:pPr lvl="1">
              <a:spcBef>
                <a:spcPts val="0"/>
              </a:spcBef>
            </a:pPr>
            <a:r>
              <a:rPr lang="fr-BE" sz="1400" dirty="0">
                <a:solidFill>
                  <a:schemeClr val="tx2"/>
                </a:solidFill>
                <a:latin typeface="Arial" pitchFamily="34" charset="0"/>
                <a:cs typeface="Arial" pitchFamily="34" charset="0"/>
              </a:rPr>
              <a:t>Réduire le temps et les efforts de gestion des user-id, des groups et des permissions d’accès aux fichiers (NFS)</a:t>
            </a:r>
          </a:p>
          <a:p>
            <a:pPr lvl="1">
              <a:spcBef>
                <a:spcPts val="0"/>
              </a:spcBef>
              <a:spcAft>
                <a:spcPts val="600"/>
              </a:spcAft>
            </a:pP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marL="0" indent="0">
              <a:lnSpc>
                <a:spcPct val="90000"/>
              </a:lnSpc>
              <a:buNone/>
            </a:pPr>
            <a:r>
              <a:rPr lang="fr-BE" sz="1400" dirty="0">
                <a:solidFill>
                  <a:schemeClr val="tx2"/>
                </a:solidFill>
                <a:latin typeface="Arial" pitchFamily="34" charset="0"/>
                <a:cs typeface="Arial" pitchFamily="34" charset="0"/>
              </a:rPr>
              <a:t>Le NIS utilise le modèle client-serveur</a:t>
            </a:r>
          </a:p>
          <a:p>
            <a:pPr marL="0" indent="0">
              <a:lnSpc>
                <a:spcPct val="90000"/>
              </a:lnSpc>
              <a:buNone/>
            </a:pPr>
            <a:r>
              <a:rPr lang="fr-BE" sz="1400" dirty="0">
                <a:solidFill>
                  <a:schemeClr val="tx2"/>
                </a:solidFill>
                <a:latin typeface="Arial" pitchFamily="34" charset="0"/>
                <a:cs typeface="Arial" pitchFamily="34" charset="0"/>
              </a:rPr>
              <a:t>Un domaine NIS est composé</a:t>
            </a:r>
          </a:p>
          <a:p>
            <a:pPr lvl="1"/>
            <a:r>
              <a:rPr lang="fr-BE" sz="1400" dirty="0">
                <a:solidFill>
                  <a:schemeClr val="tx2"/>
                </a:solidFill>
                <a:latin typeface="Arial" pitchFamily="34" charset="0"/>
                <a:cs typeface="Arial" pitchFamily="34" charset="0"/>
              </a:rPr>
              <a:t>D’un NIS Master Server : maintenance de la base de </a:t>
            </a:r>
            <a:r>
              <a:rPr lang="fr-BE" sz="1400" dirty="0" smtClean="0">
                <a:solidFill>
                  <a:schemeClr val="tx2"/>
                </a:solidFill>
                <a:latin typeface="Arial" pitchFamily="34" charset="0"/>
                <a:cs typeface="Arial" pitchFamily="34" charset="0"/>
              </a:rPr>
              <a:t>données </a:t>
            </a:r>
            <a:r>
              <a:rPr lang="fr-BE" sz="1400" dirty="0">
                <a:solidFill>
                  <a:schemeClr val="tx2"/>
                </a:solidFill>
                <a:latin typeface="Arial" pitchFamily="34" charset="0"/>
                <a:cs typeface="Arial" pitchFamily="34" charset="0"/>
              </a:rPr>
              <a:t>et contient les informations comme les mots de passe et le nom des hôtes (serveurs, …)</a:t>
            </a:r>
          </a:p>
          <a:p>
            <a:pPr lvl="1"/>
            <a:r>
              <a:rPr lang="fr-BE" sz="1400" dirty="0">
                <a:solidFill>
                  <a:schemeClr val="tx2"/>
                </a:solidFill>
                <a:latin typeface="Arial" pitchFamily="34" charset="0"/>
                <a:cs typeface="Arial" pitchFamily="34" charset="0"/>
              </a:rPr>
              <a:t>D’un ou de plusieurs NIS Slave Server : qui peuvent être définis à partir du maître dans le but de le décharger ou de le remplacer;</a:t>
            </a:r>
          </a:p>
          <a:p>
            <a:pPr lvl="1"/>
            <a:r>
              <a:rPr lang="fr-BE" sz="1400" dirty="0">
                <a:solidFill>
                  <a:schemeClr val="tx2"/>
                </a:solidFill>
                <a:latin typeface="Arial" pitchFamily="34" charset="0"/>
                <a:cs typeface="Arial" pitchFamily="34" charset="0"/>
              </a:rPr>
              <a:t>Des clients NIS : le reste des systèmes qui sont desservis par les serveurs NIS</a:t>
            </a:r>
          </a:p>
          <a:p>
            <a:pPr lvl="1"/>
            <a:endParaRPr lang="fr-BE" sz="1400" dirty="0">
              <a:solidFill>
                <a:schemeClr val="tx2"/>
              </a:solidFill>
              <a:latin typeface="Arial" pitchFamily="34" charset="0"/>
              <a:cs typeface="Arial" pitchFamily="34" charset="0"/>
            </a:endParaRPr>
          </a:p>
          <a:p>
            <a:pPr marL="0" indent="0">
              <a:lnSpc>
                <a:spcPct val="90000"/>
              </a:lnSpc>
              <a:buNone/>
            </a:pPr>
            <a:r>
              <a:rPr lang="fr-BE" sz="1400" dirty="0">
                <a:solidFill>
                  <a:schemeClr val="tx2"/>
                </a:solidFill>
                <a:latin typeface="Arial" pitchFamily="34" charset="0"/>
                <a:cs typeface="Arial" pitchFamily="34" charset="0"/>
              </a:rPr>
              <a:t>Les clients ne sauvegardent pas les informations mais font des requêtes vers les serveurs NIS.</a:t>
            </a:r>
          </a:p>
          <a:p>
            <a:pPr marL="0" indent="0">
              <a:lnSpc>
                <a:spcPct val="90000"/>
              </a:lnSpc>
              <a:buNone/>
            </a:pPr>
            <a:r>
              <a:rPr lang="fr-BE" sz="1400" dirty="0">
                <a:solidFill>
                  <a:schemeClr val="tx2"/>
                </a:solidFill>
                <a:latin typeface="Arial" pitchFamily="34" charset="0"/>
                <a:cs typeface="Arial" pitchFamily="34" charset="0"/>
              </a:rPr>
              <a:t>Seul le maître fait les mise à jour qui sont alors propagées vers les serveurs esclaves.</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58059" y="6165304"/>
            <a:ext cx="762000" cy="365125"/>
          </a:xfrm>
        </p:spPr>
        <p:txBody>
          <a:bodyPr/>
          <a:lstStyle/>
          <a:p>
            <a:fld id="{75ECD5BD-4F79-43F5-915E-DB7C5F13B695}" type="slidenum">
              <a:rPr lang="en-US">
                <a:latin typeface="Arial" pitchFamily="34" charset="0"/>
                <a:cs typeface="Arial" pitchFamily="34" charset="0"/>
              </a:rPr>
              <a:pPr/>
              <a:t>21</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NIS – </a:t>
            </a:r>
            <a:r>
              <a:rPr lang="fr-BE" sz="2400" dirty="0" err="1" smtClean="0">
                <a:solidFill>
                  <a:schemeClr val="bg1"/>
                </a:solidFill>
              </a:rPr>
              <a:t>Yellow</a:t>
            </a:r>
            <a:r>
              <a:rPr lang="fr-BE" sz="2400" dirty="0" smtClean="0">
                <a:solidFill>
                  <a:schemeClr val="bg1"/>
                </a:solidFill>
              </a:rPr>
              <a:t> Pages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a:xfrm>
            <a:off x="765801" y="980728"/>
            <a:ext cx="7612641" cy="532765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DNS </a:t>
            </a:r>
          </a:p>
          <a:p>
            <a:pPr lvl="1">
              <a:spcBef>
                <a:spcPts val="0"/>
              </a:spcBef>
            </a:pPr>
            <a:r>
              <a:rPr lang="fr-BE" sz="1400" dirty="0">
                <a:solidFill>
                  <a:schemeClr val="tx2"/>
                </a:solidFill>
                <a:latin typeface="Arial" pitchFamily="34" charset="0"/>
                <a:cs typeface="Arial" pitchFamily="34" charset="0"/>
              </a:rPr>
              <a:t>Domain Name System : L’ensemble des organismes qui gèrent les noms de domaine</a:t>
            </a:r>
          </a:p>
          <a:p>
            <a:pPr lvl="1"/>
            <a:r>
              <a:rPr lang="fr-BE" sz="1400" dirty="0">
                <a:solidFill>
                  <a:schemeClr val="tx2"/>
                </a:solidFill>
                <a:latin typeface="Arial" pitchFamily="34" charset="0"/>
                <a:cs typeface="Arial" pitchFamily="34" charset="0"/>
              </a:rPr>
              <a:t>Domain Name Service : Le protocole d’échange d’informations au sujet des domaines</a:t>
            </a:r>
          </a:p>
          <a:p>
            <a:pPr lvl="1">
              <a:spcBef>
                <a:spcPts val="0"/>
              </a:spcBef>
              <a:spcAft>
                <a:spcPts val="600"/>
              </a:spcAft>
            </a:pPr>
            <a:r>
              <a:rPr lang="fr-BE" sz="1400" dirty="0">
                <a:solidFill>
                  <a:schemeClr val="tx2"/>
                </a:solidFill>
                <a:latin typeface="Arial" pitchFamily="34" charset="0"/>
                <a:cs typeface="Arial" pitchFamily="34" charset="0"/>
              </a:rPr>
              <a:t>Domain Name </a:t>
            </a:r>
            <a:r>
              <a:rPr lang="fr-BE" sz="1400" dirty="0" smtClean="0">
                <a:solidFill>
                  <a:schemeClr val="tx2"/>
                </a:solidFill>
                <a:latin typeface="Arial" pitchFamily="34" charset="0"/>
                <a:cs typeface="Arial" pitchFamily="34" charset="0"/>
              </a:rPr>
              <a:t>Server : Un </a:t>
            </a:r>
            <a:r>
              <a:rPr lang="fr-BE" sz="1400" dirty="0">
                <a:solidFill>
                  <a:schemeClr val="tx2"/>
                </a:solidFill>
                <a:latin typeface="Arial" pitchFamily="34" charset="0"/>
                <a:cs typeface="Arial" pitchFamily="34" charset="0"/>
              </a:rPr>
              <a:t>ordinateur sur lequel fonctionne un logiciel serveur qui comprend le protocole DNS et qui peut répondre à des questions concernant un </a:t>
            </a:r>
            <a:r>
              <a:rPr lang="fr-BE" sz="1400" dirty="0" smtClean="0">
                <a:solidFill>
                  <a:schemeClr val="tx2"/>
                </a:solidFill>
                <a:latin typeface="Arial" pitchFamily="34" charset="0"/>
                <a:cs typeface="Arial" pitchFamily="34" charset="0"/>
              </a:rPr>
              <a:t>domaine</a:t>
            </a:r>
            <a:endParaRPr lang="fr-BE" sz="1400" dirty="0">
              <a:solidFill>
                <a:schemeClr val="tx2"/>
              </a:solidFill>
              <a:latin typeface="Arial" pitchFamily="34" charset="0"/>
              <a:cs typeface="Arial" pitchFamily="34" charset="0"/>
            </a:endParaRPr>
          </a:p>
          <a:p>
            <a:pPr marL="0" indent="0">
              <a:lnSpc>
                <a:spcPct val="90000"/>
              </a:lnSpc>
              <a:buNone/>
            </a:pPr>
            <a:r>
              <a:rPr lang="fr-BE" sz="1400" b="1" dirty="0">
                <a:solidFill>
                  <a:schemeClr val="tx2"/>
                </a:solidFill>
                <a:latin typeface="Arial" pitchFamily="34" charset="0"/>
                <a:cs typeface="Arial" pitchFamily="34" charset="0"/>
              </a:rPr>
              <a:t>DNS</a:t>
            </a:r>
          </a:p>
          <a:p>
            <a:pPr lvl="1">
              <a:spcBef>
                <a:spcPts val="0"/>
              </a:spcBef>
            </a:pPr>
            <a:r>
              <a:rPr lang="fr-BE" sz="1400" dirty="0">
                <a:solidFill>
                  <a:schemeClr val="tx2"/>
                </a:solidFill>
                <a:latin typeface="Arial" pitchFamily="34" charset="0"/>
                <a:cs typeface="Arial" pitchFamily="34" charset="0"/>
              </a:rPr>
              <a:t>Est un protocole standardisé et est décrit par les RFC 1032, 1033, 1034 et 1035 </a:t>
            </a:r>
            <a:endParaRPr lang="fr-BE" sz="1400" dirty="0" smtClean="0">
              <a:solidFill>
                <a:schemeClr val="tx2"/>
              </a:solidFill>
              <a:latin typeface="Arial" pitchFamily="34" charset="0"/>
              <a:cs typeface="Arial" pitchFamily="34" charset="0"/>
            </a:endParaRPr>
          </a:p>
          <a:p>
            <a:pPr lvl="1">
              <a:spcBef>
                <a:spcPts val="0"/>
              </a:spcBef>
              <a:spcAft>
                <a:spcPts val="600"/>
              </a:spcAft>
            </a:pPr>
            <a:r>
              <a:rPr lang="fr-BE" sz="1400" dirty="0" smtClean="0">
                <a:solidFill>
                  <a:schemeClr val="tx2"/>
                </a:solidFill>
                <a:latin typeface="Arial" pitchFamily="34" charset="0"/>
                <a:cs typeface="Arial" pitchFamily="34" charset="0"/>
              </a:rPr>
              <a:t>DNS </a:t>
            </a:r>
            <a:r>
              <a:rPr lang="fr-BE" sz="1400" dirty="0">
                <a:solidFill>
                  <a:schemeClr val="tx2"/>
                </a:solidFill>
                <a:latin typeface="Arial" pitchFamily="34" charset="0"/>
                <a:cs typeface="Arial" pitchFamily="34" charset="0"/>
              </a:rPr>
              <a:t>a été conçu pour résoudre le problème de gestion et de maintenance des relations adresse IP / nom de machine </a:t>
            </a:r>
            <a:r>
              <a:rPr lang="fr-BE" sz="1400" dirty="0" smtClean="0">
                <a:solidFill>
                  <a:schemeClr val="tx2"/>
                </a:solidFill>
                <a:latin typeface="Arial" pitchFamily="34" charset="0"/>
                <a:cs typeface="Arial" pitchFamily="34" charset="0"/>
              </a:rPr>
              <a:t>d’une </a:t>
            </a:r>
            <a:r>
              <a:rPr lang="fr-BE" sz="1400" dirty="0">
                <a:solidFill>
                  <a:schemeClr val="tx2"/>
                </a:solidFill>
                <a:latin typeface="Arial" pitchFamily="34" charset="0"/>
                <a:cs typeface="Arial" pitchFamily="34" charset="0"/>
              </a:rPr>
              <a:t>manière coordonnée et </a:t>
            </a:r>
            <a:r>
              <a:rPr lang="fr-BE" sz="1400" dirty="0" smtClean="0">
                <a:solidFill>
                  <a:schemeClr val="tx2"/>
                </a:solidFill>
                <a:latin typeface="Arial" pitchFamily="34" charset="0"/>
                <a:cs typeface="Arial" pitchFamily="34" charset="0"/>
              </a:rPr>
              <a:t>centralisée</a:t>
            </a:r>
          </a:p>
          <a:p>
            <a:pPr lvl="1">
              <a:spcBef>
                <a:spcPts val="0"/>
              </a:spcBef>
              <a:spcAft>
                <a:spcPts val="600"/>
              </a:spcAft>
            </a:pPr>
            <a:endParaRPr lang="fr-BE" sz="1400" dirty="0">
              <a:solidFill>
                <a:schemeClr val="tx2"/>
              </a:solidFill>
              <a:latin typeface="Arial" pitchFamily="34" charset="0"/>
              <a:cs typeface="Arial" pitchFamily="34" charset="0"/>
            </a:endParaRPr>
          </a:p>
          <a:p>
            <a:pPr marL="0" indent="0" algn="just">
              <a:lnSpc>
                <a:spcPct val="90000"/>
              </a:lnSpc>
              <a:buNone/>
            </a:pPr>
            <a:r>
              <a:rPr lang="fr-BE" sz="1400" dirty="0">
                <a:solidFill>
                  <a:schemeClr val="tx2"/>
                </a:solidFill>
                <a:latin typeface="Arial" pitchFamily="34" charset="0"/>
                <a:cs typeface="Arial" pitchFamily="34" charset="0"/>
              </a:rPr>
              <a:t>Au départ les relations adresses IP/noms de machine étaient maintenues par le Network Information Center (NIC) sous la forme d’un fichier « hosts » qui était distribué vers tous les hôtes via FTP (File Transfert Protocol).</a:t>
            </a:r>
          </a:p>
          <a:p>
            <a:pPr lvl="1"/>
            <a:endParaRPr lang="fr-BE" sz="1400" dirty="0" smtClean="0">
              <a:solidFill>
                <a:schemeClr val="tx2"/>
              </a:solidFill>
              <a:latin typeface="Arial" pitchFamily="34" charset="0"/>
              <a:cs typeface="Arial" pitchFamily="34" charset="0"/>
            </a:endParaRPr>
          </a:p>
          <a:p>
            <a:pPr lvl="1"/>
            <a:r>
              <a:rPr lang="fr-BE" sz="1400" dirty="0" smtClean="0">
                <a:solidFill>
                  <a:schemeClr val="tx2"/>
                </a:solidFill>
                <a:latin typeface="Arial" pitchFamily="34" charset="0"/>
                <a:cs typeface="Arial" pitchFamily="34" charset="0"/>
              </a:rPr>
              <a:t>Ce </a:t>
            </a:r>
            <a:r>
              <a:rPr lang="fr-BE" sz="1400" dirty="0">
                <a:solidFill>
                  <a:schemeClr val="tx2"/>
                </a:solidFill>
                <a:latin typeface="Arial" pitchFamily="34" charset="0"/>
                <a:cs typeface="Arial" pitchFamily="34" charset="0"/>
              </a:rPr>
              <a:t>mécanisme est vite devenu obsolète du fait de la croissance importante du nombre d’hôtes</a:t>
            </a:r>
          </a:p>
          <a:p>
            <a:pPr lvl="1"/>
            <a:r>
              <a:rPr lang="fr-BE" sz="1400" dirty="0">
                <a:solidFill>
                  <a:schemeClr val="tx2"/>
                </a:solidFill>
                <a:latin typeface="Arial" pitchFamily="34" charset="0"/>
                <a:cs typeface="Arial" pitchFamily="34" charset="0"/>
                <a:sym typeface="Wingdings" pitchFamily="2" charset="2"/>
              </a:rPr>
              <a:t> DNS a été mis en place mais il est toujours possible d’utiliser un fichier hosts local.</a:t>
            </a: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96159" y="6237312"/>
            <a:ext cx="762000" cy="365125"/>
          </a:xfrm>
        </p:spPr>
        <p:txBody>
          <a:bodyPr/>
          <a:lstStyle/>
          <a:p>
            <a:fld id="{D9064596-C3D3-4435-9FA8-D8FF8595DF24}" type="slidenum">
              <a:rPr lang="en-US">
                <a:latin typeface="Arial" pitchFamily="34" charset="0"/>
                <a:cs typeface="Arial" pitchFamily="34" charset="0"/>
              </a:rPr>
              <a:pPr/>
              <a:t>22</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a:xfrm>
            <a:off x="467544" y="981075"/>
            <a:ext cx="8352606" cy="5472113"/>
          </a:xfrm>
        </p:spPr>
        <p:txBody>
          <a:bodyPr vert="horz" lIns="91440" tIns="45720" rIns="91440" bIns="45720" rtlCol="0" anchor="ctr" anchorCtr="0">
            <a:noAutofit/>
          </a:bodyPr>
          <a:lstStyle/>
          <a:p>
            <a:pPr marL="0" indent="0">
              <a:lnSpc>
                <a:spcPct val="90000"/>
              </a:lnSpc>
              <a:buNone/>
            </a:pPr>
            <a:r>
              <a:rPr lang="fr-BE" sz="1600" b="1" dirty="0">
                <a:solidFill>
                  <a:schemeClr val="tx2"/>
                </a:solidFill>
                <a:latin typeface="Arial" pitchFamily="34" charset="0"/>
                <a:cs typeface="Arial" pitchFamily="34" charset="0"/>
              </a:rPr>
              <a:t>Espace de noms hiérarchique</a:t>
            </a:r>
          </a:p>
          <a:p>
            <a:pPr lvl="1">
              <a:spcBef>
                <a:spcPts val="0"/>
              </a:spcBef>
            </a:pPr>
            <a:r>
              <a:rPr lang="fr-BE" sz="1600" dirty="0" smtClean="0">
                <a:solidFill>
                  <a:schemeClr val="tx2"/>
                </a:solidFill>
                <a:latin typeface="Arial" pitchFamily="34" charset="0"/>
                <a:cs typeface="Arial" pitchFamily="34" charset="0"/>
              </a:rPr>
              <a:t>Tout comme une grande entreprise est hiérarchisée …</a:t>
            </a:r>
            <a:endParaRPr lang="fr-BE" sz="1600" dirty="0">
              <a:solidFill>
                <a:schemeClr val="tx2"/>
              </a:solidFill>
              <a:latin typeface="Arial" pitchFamily="34" charset="0"/>
              <a:cs typeface="Arial" pitchFamily="34" charset="0"/>
            </a:endParaRPr>
          </a:p>
          <a:p>
            <a:pPr lvl="1">
              <a:spcBef>
                <a:spcPts val="0"/>
              </a:spcBef>
            </a:pPr>
            <a:r>
              <a:rPr lang="fr-BE" sz="1600" dirty="0">
                <a:solidFill>
                  <a:schemeClr val="tx2"/>
                </a:solidFill>
                <a:latin typeface="Arial" pitchFamily="34" charset="0"/>
                <a:cs typeface="Arial" pitchFamily="34" charset="0"/>
              </a:rPr>
              <a:t>Les noms de domaine sont formés de la même manière et seront le reflet d’une délégation hiérarchique de l’autorité qui leur sont assignés.</a:t>
            </a:r>
          </a:p>
          <a:p>
            <a:pPr lvl="2">
              <a:spcBef>
                <a:spcPts val="0"/>
              </a:spcBef>
            </a:pPr>
            <a:r>
              <a:rPr lang="fr-BE" sz="1600" dirty="0">
                <a:solidFill>
                  <a:schemeClr val="tx2"/>
                </a:solidFill>
                <a:latin typeface="Arial" pitchFamily="34" charset="0"/>
                <a:cs typeface="Arial" pitchFamily="34" charset="0"/>
              </a:rPr>
              <a:t>Par exemple :</a:t>
            </a:r>
          </a:p>
          <a:p>
            <a:pPr lvl="3">
              <a:spcBef>
                <a:spcPts val="0"/>
              </a:spcBef>
            </a:pPr>
            <a:r>
              <a:rPr lang="fr-BE" sz="1600" dirty="0">
                <a:solidFill>
                  <a:schemeClr val="tx2"/>
                </a:solidFill>
                <a:latin typeface="Arial" pitchFamily="34" charset="0"/>
                <a:cs typeface="Arial" pitchFamily="34" charset="0"/>
              </a:rPr>
              <a:t>News.skynet.be</a:t>
            </a:r>
          </a:p>
          <a:p>
            <a:pPr lvl="3">
              <a:spcBef>
                <a:spcPts val="0"/>
              </a:spcBef>
              <a:spcAft>
                <a:spcPts val="600"/>
              </a:spcAft>
            </a:pPr>
            <a:r>
              <a:rPr lang="fr-BE" sz="1600" dirty="0" smtClean="0">
                <a:solidFill>
                  <a:schemeClr val="tx2"/>
                </a:solidFill>
                <a:latin typeface="Arial" pitchFamily="34" charset="0"/>
                <a:cs typeface="Arial" pitchFamily="34" charset="0"/>
              </a:rPr>
              <a:t>Mail.rvponp.fgov.be</a:t>
            </a:r>
            <a:endParaRPr lang="fr-BE" sz="1600" dirty="0">
              <a:solidFill>
                <a:schemeClr val="tx2"/>
              </a:solidFill>
              <a:latin typeface="Arial" pitchFamily="34" charset="0"/>
              <a:cs typeface="Arial" pitchFamily="34" charset="0"/>
            </a:endParaRPr>
          </a:p>
          <a:p>
            <a:pPr lvl="1">
              <a:spcBef>
                <a:spcPts val="0"/>
              </a:spcBef>
            </a:pPr>
            <a:r>
              <a:rPr lang="fr-BE" sz="1600" dirty="0" err="1">
                <a:solidFill>
                  <a:schemeClr val="tx2"/>
                </a:solidFill>
                <a:latin typeface="Arial" pitchFamily="34" charset="0"/>
                <a:cs typeface="Arial" pitchFamily="34" charset="0"/>
              </a:rPr>
              <a:t>Fully</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Qualified</a:t>
            </a:r>
            <a:r>
              <a:rPr lang="fr-BE" sz="1600" dirty="0">
                <a:solidFill>
                  <a:schemeClr val="tx2"/>
                </a:solidFill>
                <a:latin typeface="Arial" pitchFamily="34" charset="0"/>
                <a:cs typeface="Arial" pitchFamily="34" charset="0"/>
              </a:rPr>
              <a:t> Domain </a:t>
            </a:r>
            <a:r>
              <a:rPr lang="fr-BE" sz="1600" dirty="0" err="1">
                <a:solidFill>
                  <a:schemeClr val="tx2"/>
                </a:solidFill>
                <a:latin typeface="Arial" pitchFamily="34" charset="0"/>
                <a:cs typeface="Arial" pitchFamily="34" charset="0"/>
              </a:rPr>
              <a:t>Names</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FQDNs</a:t>
            </a:r>
            <a:r>
              <a:rPr lang="fr-BE" sz="1600" dirty="0">
                <a:solidFill>
                  <a:schemeClr val="tx2"/>
                </a:solidFill>
                <a:latin typeface="Arial" pitchFamily="34" charset="0"/>
                <a:cs typeface="Arial" pitchFamily="34" charset="0"/>
              </a:rPr>
              <a:t>) ou </a:t>
            </a:r>
            <a:r>
              <a:rPr lang="fr-BE" sz="1600" dirty="0" err="1">
                <a:solidFill>
                  <a:schemeClr val="tx2"/>
                </a:solidFill>
                <a:latin typeface="Arial" pitchFamily="34" charset="0"/>
                <a:cs typeface="Arial" pitchFamily="34" charset="0"/>
              </a:rPr>
              <a:t>Absolute</a:t>
            </a:r>
            <a:r>
              <a:rPr lang="fr-BE" sz="1600" dirty="0">
                <a:solidFill>
                  <a:schemeClr val="tx2"/>
                </a:solidFill>
                <a:latin typeface="Arial" pitchFamily="34" charset="0"/>
                <a:cs typeface="Arial" pitchFamily="34" charset="0"/>
              </a:rPr>
              <a:t> Domain Name</a:t>
            </a:r>
          </a:p>
          <a:p>
            <a:pPr lvl="2"/>
            <a:r>
              <a:rPr lang="fr-BE" sz="1600" dirty="0">
                <a:solidFill>
                  <a:schemeClr val="tx2"/>
                </a:solidFill>
                <a:latin typeface="Arial" pitchFamily="34" charset="0"/>
                <a:cs typeface="Arial" pitchFamily="34" charset="0"/>
              </a:rPr>
              <a:t>De manière générale, on parle d’un nom de domaine en utilisant réellement une partie du FQDN :</a:t>
            </a:r>
          </a:p>
          <a:p>
            <a:pPr lvl="3">
              <a:spcBef>
                <a:spcPts val="0"/>
              </a:spcBef>
            </a:pPr>
            <a:r>
              <a:rPr lang="fr-BE" sz="1600" dirty="0">
                <a:solidFill>
                  <a:schemeClr val="tx2"/>
                </a:solidFill>
                <a:latin typeface="Arial" pitchFamily="34" charset="0"/>
                <a:cs typeface="Arial" pitchFamily="34" charset="0"/>
              </a:rPr>
              <a:t>iesn.be</a:t>
            </a:r>
          </a:p>
          <a:p>
            <a:pPr lvl="3">
              <a:spcBef>
                <a:spcPts val="0"/>
              </a:spcBef>
              <a:spcAft>
                <a:spcPts val="600"/>
              </a:spcAft>
            </a:pPr>
            <a:r>
              <a:rPr lang="fr-BE" sz="1600" dirty="0">
                <a:solidFill>
                  <a:schemeClr val="tx2"/>
                </a:solidFill>
                <a:latin typeface="Arial" pitchFamily="34" charset="0"/>
                <a:cs typeface="Arial" pitchFamily="34" charset="0"/>
              </a:rPr>
              <a:t>rvponp.fgov.be</a:t>
            </a:r>
          </a:p>
          <a:p>
            <a:pPr lvl="2"/>
            <a:r>
              <a:rPr lang="fr-BE" sz="1600" dirty="0">
                <a:solidFill>
                  <a:schemeClr val="tx2"/>
                </a:solidFill>
                <a:latin typeface="Arial" pitchFamily="34" charset="0"/>
                <a:cs typeface="Arial" pitchFamily="34" charset="0"/>
              </a:rPr>
              <a:t>Mais les outils de recherche ne peuvent pas utiliser ces noms tels quel, car il faut utiliser les FQDN. </a:t>
            </a:r>
          </a:p>
          <a:p>
            <a:pPr lvl="3">
              <a:spcBef>
                <a:spcPts val="0"/>
              </a:spcBef>
            </a:pPr>
            <a:r>
              <a:rPr lang="fr-BE" sz="1600" dirty="0">
                <a:solidFill>
                  <a:schemeClr val="tx2"/>
                </a:solidFill>
                <a:latin typeface="Arial" pitchFamily="34" charset="0"/>
                <a:cs typeface="Arial" pitchFamily="34" charset="0"/>
              </a:rPr>
              <a:t>Les outils de recherche font souvent ce travail à notre place, </a:t>
            </a:r>
          </a:p>
          <a:p>
            <a:pPr lvl="3">
              <a:spcBef>
                <a:spcPts val="0"/>
              </a:spcBef>
              <a:spcAft>
                <a:spcPts val="600"/>
              </a:spcAft>
            </a:pPr>
            <a:r>
              <a:rPr lang="fr-BE" sz="1600" dirty="0">
                <a:solidFill>
                  <a:schemeClr val="tx2"/>
                </a:solidFill>
                <a:latin typeface="Arial" pitchFamily="34" charset="0"/>
                <a:cs typeface="Arial" pitchFamily="34" charset="0"/>
              </a:rPr>
              <a:t>Mais quand il faut installer un serveur DNS il ne faut pas oublier ce petit détail qu’est le </a:t>
            </a:r>
            <a:r>
              <a:rPr lang="fr-BE" sz="1600" dirty="0" smtClean="0">
                <a:solidFill>
                  <a:schemeClr val="tx2"/>
                </a:solidFill>
                <a:latin typeface="Arial" pitchFamily="34" charset="0"/>
                <a:cs typeface="Arial" pitchFamily="34" charset="0"/>
              </a:rPr>
              <a:t>point</a:t>
            </a:r>
          </a:p>
          <a:p>
            <a:pPr marL="640080" lvl="2" indent="0" algn="ctr">
              <a:spcBef>
                <a:spcPts val="0"/>
              </a:spcBef>
              <a:buNone/>
            </a:pPr>
            <a:r>
              <a:rPr lang="fr-BE" sz="1600" u="sng" dirty="0" smtClean="0">
                <a:solidFill>
                  <a:schemeClr val="tx2"/>
                </a:solidFill>
                <a:uFill>
                  <a:solidFill>
                    <a:schemeClr val="accent2"/>
                  </a:solidFill>
                </a:uFill>
                <a:latin typeface="Arial" pitchFamily="34" charset="0"/>
                <a:cs typeface="Arial" pitchFamily="34" charset="0"/>
                <a:sym typeface="Wingdings" pitchFamily="2" charset="2"/>
              </a:rPr>
              <a:t>Henallux.be. </a:t>
            </a:r>
            <a:r>
              <a:rPr lang="fr-BE" sz="1600" u="sng" dirty="0" smtClean="0">
                <a:solidFill>
                  <a:schemeClr val="tx2"/>
                </a:solidFill>
                <a:uFill>
                  <a:solidFill>
                    <a:schemeClr val="accent2"/>
                  </a:solidFill>
                </a:uFill>
                <a:latin typeface="Arial" pitchFamily="34" charset="0"/>
                <a:cs typeface="Arial" pitchFamily="34" charset="0"/>
                <a:sym typeface="Wingdings" pitchFamily="2" charset="2"/>
              </a:rPr>
              <a:t>et rvponp.fgov.be.</a:t>
            </a:r>
            <a:endParaRPr lang="fr-BE" sz="1600" u="sng" dirty="0">
              <a:solidFill>
                <a:schemeClr val="tx2"/>
              </a:solidFill>
              <a:uFill>
                <a:solidFill>
                  <a:schemeClr val="accent2"/>
                </a:solidFill>
              </a:u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FE0285DD-7CBA-4805-ADC7-58C3469F5925}" type="slidenum">
              <a:rPr lang="en-US">
                <a:latin typeface="Arial" pitchFamily="34" charset="0"/>
                <a:cs typeface="Arial" pitchFamily="34" charset="0"/>
              </a:rPr>
              <a:pPr/>
              <a:t>23</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7" name="Date Placeholder 5"/>
          <p:cNvSpPr>
            <a:spLocks noGrp="1"/>
          </p:cNvSpPr>
          <p:nvPr>
            <p:ph type="dt" sz="half" idx="10"/>
          </p:nvPr>
        </p:nvSpPr>
        <p:spPr/>
        <p:txBody>
          <a:bodyPr/>
          <a:lstStyle/>
          <a:p>
            <a:r>
              <a:rPr lang="fr-FR" sz="1100" smtClean="0">
                <a:latin typeface="Arial" pitchFamily="34" charset="0"/>
                <a:cs typeface="Arial" pitchFamily="34" charset="0"/>
              </a:rPr>
              <a:t>2015-2016</a:t>
            </a:r>
            <a:endParaRPr lang="en-US" sz="1100">
              <a:latin typeface="Arial" pitchFamily="34" charset="0"/>
              <a:cs typeface="Arial" pitchFamily="34" charset="0"/>
            </a:endParaRPr>
          </a:p>
        </p:txBody>
      </p:sp>
      <p:sp>
        <p:nvSpPr>
          <p:cNvPr id="46" name="Slide Number Placeholder 4"/>
          <p:cNvSpPr>
            <a:spLocks noGrp="1"/>
          </p:cNvSpPr>
          <p:nvPr>
            <p:ph type="sldNum" sz="quarter" idx="12"/>
          </p:nvPr>
        </p:nvSpPr>
        <p:spPr/>
        <p:txBody>
          <a:bodyPr/>
          <a:lstStyle/>
          <a:p>
            <a:fld id="{2BCB090C-2D72-4ADF-9EC1-B2A43BFD9F1F}" type="slidenum">
              <a:rPr lang="en-US" sz="1100">
                <a:latin typeface="Arial" pitchFamily="34" charset="0"/>
                <a:cs typeface="Arial" pitchFamily="34" charset="0"/>
              </a:rPr>
              <a:pPr/>
              <a:t>24</a:t>
            </a:fld>
            <a:endParaRPr lang="en-US" sz="1100">
              <a:latin typeface="Arial" pitchFamily="34" charset="0"/>
              <a:cs typeface="Arial" pitchFamily="34" charset="0"/>
            </a:endParaRPr>
          </a:p>
        </p:txBody>
      </p:sp>
      <p:sp>
        <p:nvSpPr>
          <p:cNvPr id="400388" name="Rectangle 4"/>
          <p:cNvSpPr>
            <a:spLocks noChangeArrowheads="1"/>
          </p:cNvSpPr>
          <p:nvPr/>
        </p:nvSpPr>
        <p:spPr bwMode="auto">
          <a:xfrm>
            <a:off x="4294188" y="1268413"/>
            <a:ext cx="576262" cy="431800"/>
          </a:xfrm>
          <a:prstGeom prst="rect">
            <a:avLst/>
          </a:prstGeom>
          <a:solidFill>
            <a:schemeClr val="accent6"/>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nSpc>
                <a:spcPct val="90000"/>
              </a:lnSpc>
            </a:pPr>
            <a:r>
              <a:rPr lang="fr-BE" sz="1100" b="1">
                <a:latin typeface="Arial" pitchFamily="34" charset="0"/>
                <a:cs typeface="Arial" pitchFamily="34" charset="0"/>
              </a:rPr>
              <a:t>Root</a:t>
            </a:r>
          </a:p>
          <a:p>
            <a:pPr>
              <a:lnSpc>
                <a:spcPct val="90000"/>
              </a:lnSpc>
            </a:pPr>
            <a:r>
              <a:rPr lang="fr-BE" sz="1100" b="1">
                <a:latin typeface="Arial" pitchFamily="34" charset="0"/>
                <a:cs typeface="Arial" pitchFamily="34" charset="0"/>
              </a:rPr>
              <a:t>« . »</a:t>
            </a:r>
          </a:p>
        </p:txBody>
      </p:sp>
      <p:sp>
        <p:nvSpPr>
          <p:cNvPr id="400389" name="Rectangle 5"/>
          <p:cNvSpPr>
            <a:spLocks noChangeArrowheads="1"/>
          </p:cNvSpPr>
          <p:nvPr/>
        </p:nvSpPr>
        <p:spPr bwMode="auto">
          <a:xfrm>
            <a:off x="746125" y="2652713"/>
            <a:ext cx="576263"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latin typeface="Arial" pitchFamily="34" charset="0"/>
                <a:cs typeface="Arial" pitchFamily="34" charset="0"/>
              </a:rPr>
              <a:t>mil</a:t>
            </a:r>
          </a:p>
        </p:txBody>
      </p:sp>
      <p:sp>
        <p:nvSpPr>
          <p:cNvPr id="400390" name="Rectangle 6"/>
          <p:cNvSpPr>
            <a:spLocks noChangeArrowheads="1"/>
          </p:cNvSpPr>
          <p:nvPr/>
        </p:nvSpPr>
        <p:spPr bwMode="auto">
          <a:xfrm>
            <a:off x="1998663" y="2652713"/>
            <a:ext cx="576262"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edu</a:t>
            </a:r>
          </a:p>
        </p:txBody>
      </p:sp>
      <p:sp>
        <p:nvSpPr>
          <p:cNvPr id="400391" name="Rectangle 7"/>
          <p:cNvSpPr>
            <a:spLocks noChangeArrowheads="1"/>
          </p:cNvSpPr>
          <p:nvPr/>
        </p:nvSpPr>
        <p:spPr bwMode="auto">
          <a:xfrm>
            <a:off x="3251200" y="2652713"/>
            <a:ext cx="576263"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gov</a:t>
            </a:r>
          </a:p>
        </p:txBody>
      </p:sp>
      <p:sp>
        <p:nvSpPr>
          <p:cNvPr id="400392" name="Rectangle 8"/>
          <p:cNvSpPr>
            <a:spLocks noChangeArrowheads="1"/>
          </p:cNvSpPr>
          <p:nvPr/>
        </p:nvSpPr>
        <p:spPr bwMode="auto">
          <a:xfrm>
            <a:off x="4491038" y="2652713"/>
            <a:ext cx="576262"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com</a:t>
            </a:r>
          </a:p>
        </p:txBody>
      </p:sp>
      <p:sp>
        <p:nvSpPr>
          <p:cNvPr id="400393" name="Rectangle 9"/>
          <p:cNvSpPr>
            <a:spLocks noChangeArrowheads="1"/>
          </p:cNvSpPr>
          <p:nvPr/>
        </p:nvSpPr>
        <p:spPr bwMode="auto">
          <a:xfrm>
            <a:off x="5756275" y="2652713"/>
            <a:ext cx="576263"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org</a:t>
            </a:r>
          </a:p>
        </p:txBody>
      </p:sp>
      <p:sp>
        <p:nvSpPr>
          <p:cNvPr id="400394" name="Rectangle 10"/>
          <p:cNvSpPr>
            <a:spLocks noChangeArrowheads="1"/>
          </p:cNvSpPr>
          <p:nvPr/>
        </p:nvSpPr>
        <p:spPr bwMode="auto">
          <a:xfrm>
            <a:off x="7010400" y="2652713"/>
            <a:ext cx="576263"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be</a:t>
            </a:r>
          </a:p>
        </p:txBody>
      </p:sp>
      <p:cxnSp>
        <p:nvCxnSpPr>
          <p:cNvPr id="400396" name="AutoShape 12"/>
          <p:cNvCxnSpPr>
            <a:cxnSpLocks noChangeShapeType="1"/>
            <a:stCxn id="400389" idx="0"/>
            <a:endCxn id="400388" idx="2"/>
          </p:cNvCxnSpPr>
          <p:nvPr/>
        </p:nvCxnSpPr>
        <p:spPr bwMode="auto">
          <a:xfrm rot="16200000">
            <a:off x="2332832" y="402431"/>
            <a:ext cx="952500" cy="3548063"/>
          </a:xfrm>
          <a:prstGeom prst="bentConnector3">
            <a:avLst>
              <a:gd name="adj1" fmla="val 50000"/>
            </a:avLst>
          </a:prstGeom>
          <a:noFill/>
          <a:ln w="9525">
            <a:solidFill>
              <a:schemeClr val="tx1"/>
            </a:solidFill>
            <a:miter lim="800000"/>
            <a:headEnd/>
            <a:tailEnd/>
          </a:ln>
          <a:effectLst/>
        </p:spPr>
      </p:cxnSp>
      <p:cxnSp>
        <p:nvCxnSpPr>
          <p:cNvPr id="400397" name="AutoShape 13"/>
          <p:cNvCxnSpPr>
            <a:cxnSpLocks noChangeShapeType="1"/>
            <a:stCxn id="400390" idx="0"/>
            <a:endCxn id="400388" idx="2"/>
          </p:cNvCxnSpPr>
          <p:nvPr/>
        </p:nvCxnSpPr>
        <p:spPr bwMode="auto">
          <a:xfrm rot="16200000">
            <a:off x="2959101" y="1028700"/>
            <a:ext cx="952500" cy="2295525"/>
          </a:xfrm>
          <a:prstGeom prst="bentConnector3">
            <a:avLst>
              <a:gd name="adj1" fmla="val 50000"/>
            </a:avLst>
          </a:prstGeom>
          <a:noFill/>
          <a:ln w="9525">
            <a:solidFill>
              <a:schemeClr val="tx1"/>
            </a:solidFill>
            <a:miter lim="800000"/>
            <a:headEnd/>
            <a:tailEnd/>
          </a:ln>
          <a:effectLst/>
        </p:spPr>
      </p:cxnSp>
      <p:cxnSp>
        <p:nvCxnSpPr>
          <p:cNvPr id="400398" name="AutoShape 14"/>
          <p:cNvCxnSpPr>
            <a:cxnSpLocks noChangeShapeType="1"/>
            <a:stCxn id="400391" idx="0"/>
            <a:endCxn id="400388" idx="2"/>
          </p:cNvCxnSpPr>
          <p:nvPr/>
        </p:nvCxnSpPr>
        <p:spPr bwMode="auto">
          <a:xfrm rot="16200000">
            <a:off x="3585369" y="1654969"/>
            <a:ext cx="952500" cy="1042988"/>
          </a:xfrm>
          <a:prstGeom prst="bentConnector3">
            <a:avLst>
              <a:gd name="adj1" fmla="val 50000"/>
            </a:avLst>
          </a:prstGeom>
          <a:noFill/>
          <a:ln w="9525">
            <a:solidFill>
              <a:schemeClr val="tx1"/>
            </a:solidFill>
            <a:miter lim="800000"/>
            <a:headEnd/>
            <a:tailEnd/>
          </a:ln>
          <a:effectLst/>
        </p:spPr>
      </p:cxnSp>
      <p:cxnSp>
        <p:nvCxnSpPr>
          <p:cNvPr id="400399" name="AutoShape 15"/>
          <p:cNvCxnSpPr>
            <a:cxnSpLocks noChangeShapeType="1"/>
            <a:stCxn id="400392" idx="0"/>
            <a:endCxn id="400388" idx="2"/>
          </p:cNvCxnSpPr>
          <p:nvPr/>
        </p:nvCxnSpPr>
        <p:spPr bwMode="auto">
          <a:xfrm rot="5400000" flipH="1">
            <a:off x="4205288" y="2078038"/>
            <a:ext cx="952500" cy="196850"/>
          </a:xfrm>
          <a:prstGeom prst="bentConnector3">
            <a:avLst>
              <a:gd name="adj1" fmla="val 50000"/>
            </a:avLst>
          </a:prstGeom>
          <a:noFill/>
          <a:ln w="9525">
            <a:solidFill>
              <a:schemeClr val="tx1"/>
            </a:solidFill>
            <a:miter lim="800000"/>
            <a:headEnd/>
            <a:tailEnd/>
          </a:ln>
          <a:effectLst/>
        </p:spPr>
      </p:cxnSp>
      <p:cxnSp>
        <p:nvCxnSpPr>
          <p:cNvPr id="400400" name="AutoShape 16"/>
          <p:cNvCxnSpPr>
            <a:cxnSpLocks noChangeShapeType="1"/>
            <a:stCxn id="400393" idx="0"/>
            <a:endCxn id="400388" idx="2"/>
          </p:cNvCxnSpPr>
          <p:nvPr/>
        </p:nvCxnSpPr>
        <p:spPr bwMode="auto">
          <a:xfrm rot="5400000" flipH="1">
            <a:off x="4837907" y="1445419"/>
            <a:ext cx="952500" cy="1462087"/>
          </a:xfrm>
          <a:prstGeom prst="bentConnector3">
            <a:avLst>
              <a:gd name="adj1" fmla="val 50000"/>
            </a:avLst>
          </a:prstGeom>
          <a:noFill/>
          <a:ln w="9525">
            <a:solidFill>
              <a:schemeClr val="tx1"/>
            </a:solidFill>
            <a:miter lim="800000"/>
            <a:headEnd/>
            <a:tailEnd/>
          </a:ln>
          <a:effectLst/>
        </p:spPr>
      </p:cxnSp>
      <p:cxnSp>
        <p:nvCxnSpPr>
          <p:cNvPr id="400401" name="AutoShape 17"/>
          <p:cNvCxnSpPr>
            <a:cxnSpLocks noChangeShapeType="1"/>
            <a:stCxn id="400394" idx="0"/>
            <a:endCxn id="400388" idx="2"/>
          </p:cNvCxnSpPr>
          <p:nvPr/>
        </p:nvCxnSpPr>
        <p:spPr bwMode="auto">
          <a:xfrm rot="5400000" flipH="1">
            <a:off x="5464969" y="818357"/>
            <a:ext cx="952500" cy="2716212"/>
          </a:xfrm>
          <a:prstGeom prst="bentConnector3">
            <a:avLst>
              <a:gd name="adj1" fmla="val 50000"/>
            </a:avLst>
          </a:prstGeom>
          <a:noFill/>
          <a:ln w="9525">
            <a:solidFill>
              <a:schemeClr val="tx1"/>
            </a:solidFill>
            <a:miter lim="800000"/>
            <a:headEnd/>
            <a:tailEnd/>
          </a:ln>
          <a:effectLst/>
        </p:spPr>
      </p:cxnSp>
      <p:sp>
        <p:nvSpPr>
          <p:cNvPr id="400402" name="Rectangle 18"/>
          <p:cNvSpPr>
            <a:spLocks noChangeArrowheads="1"/>
          </p:cNvSpPr>
          <p:nvPr/>
        </p:nvSpPr>
        <p:spPr bwMode="auto">
          <a:xfrm>
            <a:off x="241300"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900" b="1">
                <a:solidFill>
                  <a:schemeClr val="tx1"/>
                </a:solidFill>
                <a:latin typeface="Arial" pitchFamily="34" charset="0"/>
                <a:cs typeface="Arial" pitchFamily="34" charset="0"/>
              </a:rPr>
              <a:t>Pentagon</a:t>
            </a:r>
          </a:p>
        </p:txBody>
      </p:sp>
      <p:sp>
        <p:nvSpPr>
          <p:cNvPr id="400403" name="Rectangle 19"/>
          <p:cNvSpPr>
            <a:spLocks noChangeArrowheads="1"/>
          </p:cNvSpPr>
          <p:nvPr/>
        </p:nvSpPr>
        <p:spPr bwMode="auto">
          <a:xfrm>
            <a:off x="968375"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dirty="0">
                <a:solidFill>
                  <a:schemeClr val="tx1"/>
                </a:solidFill>
                <a:latin typeface="Arial" pitchFamily="34" charset="0"/>
                <a:cs typeface="Arial" pitchFamily="34" charset="0"/>
              </a:rPr>
              <a:t>DARPA</a:t>
            </a:r>
          </a:p>
        </p:txBody>
      </p:sp>
      <p:sp>
        <p:nvSpPr>
          <p:cNvPr id="400404" name="Rectangle 20"/>
          <p:cNvSpPr>
            <a:spLocks noChangeArrowheads="1"/>
          </p:cNvSpPr>
          <p:nvPr/>
        </p:nvSpPr>
        <p:spPr bwMode="auto">
          <a:xfrm>
            <a:off x="1695450"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MIT</a:t>
            </a:r>
          </a:p>
        </p:txBody>
      </p:sp>
      <p:sp>
        <p:nvSpPr>
          <p:cNvPr id="400405" name="Rectangle 21"/>
          <p:cNvSpPr>
            <a:spLocks noChangeArrowheads="1"/>
          </p:cNvSpPr>
          <p:nvPr/>
        </p:nvSpPr>
        <p:spPr bwMode="auto">
          <a:xfrm>
            <a:off x="2422525"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Yale</a:t>
            </a:r>
          </a:p>
        </p:txBody>
      </p:sp>
      <p:sp>
        <p:nvSpPr>
          <p:cNvPr id="400406" name="Rectangle 22"/>
          <p:cNvSpPr>
            <a:spLocks noChangeArrowheads="1"/>
          </p:cNvSpPr>
          <p:nvPr/>
        </p:nvSpPr>
        <p:spPr bwMode="auto">
          <a:xfrm>
            <a:off x="3149600"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dirty="0">
                <a:solidFill>
                  <a:schemeClr val="tx1"/>
                </a:solidFill>
                <a:latin typeface="Arial" pitchFamily="34" charset="0"/>
                <a:cs typeface="Arial" pitchFamily="34" charset="0"/>
              </a:rPr>
              <a:t>White</a:t>
            </a:r>
          </a:p>
          <a:p>
            <a:pPr>
              <a:lnSpc>
                <a:spcPct val="90000"/>
              </a:lnSpc>
            </a:pPr>
            <a:r>
              <a:rPr lang="fr-BE" sz="1100" b="1" dirty="0">
                <a:solidFill>
                  <a:schemeClr val="tx1"/>
                </a:solidFill>
                <a:latin typeface="Arial" pitchFamily="34" charset="0"/>
                <a:cs typeface="Arial" pitchFamily="34" charset="0"/>
              </a:rPr>
              <a:t>house</a:t>
            </a:r>
          </a:p>
        </p:txBody>
      </p:sp>
      <p:sp>
        <p:nvSpPr>
          <p:cNvPr id="400407" name="Rectangle 23"/>
          <p:cNvSpPr>
            <a:spLocks noChangeArrowheads="1"/>
          </p:cNvSpPr>
          <p:nvPr/>
        </p:nvSpPr>
        <p:spPr bwMode="auto">
          <a:xfrm>
            <a:off x="3878263" y="3732213"/>
            <a:ext cx="576262"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dirty="0">
                <a:solidFill>
                  <a:schemeClr val="tx1"/>
                </a:solidFill>
                <a:latin typeface="Arial" pitchFamily="34" charset="0"/>
                <a:cs typeface="Arial" pitchFamily="34" charset="0"/>
              </a:rPr>
              <a:t>Micro</a:t>
            </a:r>
          </a:p>
          <a:p>
            <a:pPr>
              <a:lnSpc>
                <a:spcPct val="90000"/>
              </a:lnSpc>
            </a:pPr>
            <a:r>
              <a:rPr lang="fr-BE" sz="1100" b="1" dirty="0">
                <a:solidFill>
                  <a:schemeClr val="tx1"/>
                </a:solidFill>
                <a:latin typeface="Arial" pitchFamily="34" charset="0"/>
                <a:cs typeface="Arial" pitchFamily="34" charset="0"/>
              </a:rPr>
              <a:t>soft</a:t>
            </a:r>
          </a:p>
        </p:txBody>
      </p:sp>
      <p:sp>
        <p:nvSpPr>
          <p:cNvPr id="400408" name="Rectangle 24"/>
          <p:cNvSpPr>
            <a:spLocks noChangeArrowheads="1"/>
          </p:cNvSpPr>
          <p:nvPr/>
        </p:nvSpPr>
        <p:spPr bwMode="auto">
          <a:xfrm>
            <a:off x="4605338" y="3732213"/>
            <a:ext cx="576262"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IBM</a:t>
            </a:r>
          </a:p>
        </p:txBody>
      </p:sp>
      <p:sp>
        <p:nvSpPr>
          <p:cNvPr id="400409" name="Rectangle 25"/>
          <p:cNvSpPr>
            <a:spLocks noChangeArrowheads="1"/>
          </p:cNvSpPr>
          <p:nvPr/>
        </p:nvSpPr>
        <p:spPr bwMode="auto">
          <a:xfrm>
            <a:off x="5332413" y="3732213"/>
            <a:ext cx="576262"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dirty="0">
                <a:solidFill>
                  <a:schemeClr val="tx1"/>
                </a:solidFill>
                <a:latin typeface="Arial" pitchFamily="34" charset="0"/>
                <a:cs typeface="Arial" pitchFamily="34" charset="0"/>
              </a:rPr>
              <a:t>ONU</a:t>
            </a:r>
          </a:p>
        </p:txBody>
      </p:sp>
      <p:sp>
        <p:nvSpPr>
          <p:cNvPr id="400410" name="Rectangle 26"/>
          <p:cNvSpPr>
            <a:spLocks noChangeArrowheads="1"/>
          </p:cNvSpPr>
          <p:nvPr/>
        </p:nvSpPr>
        <p:spPr bwMode="auto">
          <a:xfrm>
            <a:off x="6059488" y="3732213"/>
            <a:ext cx="576262"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UNICEF</a:t>
            </a:r>
          </a:p>
        </p:txBody>
      </p:sp>
      <p:sp>
        <p:nvSpPr>
          <p:cNvPr id="400411" name="Rectangle 27"/>
          <p:cNvSpPr>
            <a:spLocks noChangeArrowheads="1"/>
          </p:cNvSpPr>
          <p:nvPr/>
        </p:nvSpPr>
        <p:spPr bwMode="auto">
          <a:xfrm>
            <a:off x="6794500"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FGOV</a:t>
            </a:r>
          </a:p>
        </p:txBody>
      </p:sp>
      <p:sp>
        <p:nvSpPr>
          <p:cNvPr id="400412" name="Rectangle 28"/>
          <p:cNvSpPr>
            <a:spLocks noChangeArrowheads="1"/>
          </p:cNvSpPr>
          <p:nvPr/>
        </p:nvSpPr>
        <p:spPr bwMode="auto">
          <a:xfrm>
            <a:off x="7515225" y="3732213"/>
            <a:ext cx="576263" cy="431800"/>
          </a:xfrm>
          <a:prstGeom prst="rect">
            <a:avLst/>
          </a:prstGeom>
          <a:solidFill>
            <a:schemeClr val="accent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nSpc>
                <a:spcPct val="90000"/>
              </a:lnSpc>
            </a:pPr>
            <a:r>
              <a:rPr lang="fr-BE" sz="1100" b="1">
                <a:solidFill>
                  <a:schemeClr val="tx1"/>
                </a:solidFill>
                <a:latin typeface="Arial" pitchFamily="34" charset="0"/>
                <a:cs typeface="Arial" pitchFamily="34" charset="0"/>
              </a:rPr>
              <a:t>IESN</a:t>
            </a:r>
          </a:p>
        </p:txBody>
      </p:sp>
      <p:grpSp>
        <p:nvGrpSpPr>
          <p:cNvPr id="400415" name="Group 31"/>
          <p:cNvGrpSpPr>
            <a:grpSpLocks/>
          </p:cNvGrpSpPr>
          <p:nvPr/>
        </p:nvGrpSpPr>
        <p:grpSpPr bwMode="auto">
          <a:xfrm>
            <a:off x="6443663" y="4868863"/>
            <a:ext cx="1225550" cy="431800"/>
            <a:chOff x="4195" y="2659"/>
            <a:chExt cx="772" cy="272"/>
          </a:xfrm>
          <a:solidFill>
            <a:schemeClr val="accent1">
              <a:lumMod val="40000"/>
              <a:lumOff val="60000"/>
            </a:schemeClr>
          </a:solidFill>
        </p:grpSpPr>
        <p:sp>
          <p:nvSpPr>
            <p:cNvPr id="400413" name="Rectangle 29"/>
            <p:cNvSpPr>
              <a:spLocks noChangeArrowheads="1"/>
            </p:cNvSpPr>
            <p:nvPr/>
          </p:nvSpPr>
          <p:spPr bwMode="auto">
            <a:xfrm>
              <a:off x="4195" y="2659"/>
              <a:ext cx="363" cy="272"/>
            </a:xfrm>
            <a:prstGeom prst="rect">
              <a:avLst/>
            </a:prstGeom>
            <a:grp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100" b="1" dirty="0">
                  <a:solidFill>
                    <a:srgbClr val="0070C0"/>
                  </a:solidFill>
                  <a:latin typeface="Arial" pitchFamily="34" charset="0"/>
                  <a:cs typeface="Arial" pitchFamily="34" charset="0"/>
                </a:rPr>
                <a:t>RVP</a:t>
              </a:r>
            </a:p>
            <a:p>
              <a:pPr>
                <a:lnSpc>
                  <a:spcPct val="90000"/>
                </a:lnSpc>
              </a:pPr>
              <a:r>
                <a:rPr lang="fr-BE" sz="1100" b="1" dirty="0">
                  <a:solidFill>
                    <a:srgbClr val="0070C0"/>
                  </a:solidFill>
                  <a:latin typeface="Arial" pitchFamily="34" charset="0"/>
                  <a:cs typeface="Arial" pitchFamily="34" charset="0"/>
                </a:rPr>
                <a:t>ONP</a:t>
              </a:r>
            </a:p>
          </p:txBody>
        </p:sp>
        <p:sp>
          <p:nvSpPr>
            <p:cNvPr id="400414" name="Rectangle 30"/>
            <p:cNvSpPr>
              <a:spLocks noChangeArrowheads="1"/>
            </p:cNvSpPr>
            <p:nvPr/>
          </p:nvSpPr>
          <p:spPr bwMode="auto">
            <a:xfrm>
              <a:off x="4604" y="2659"/>
              <a:ext cx="363" cy="272"/>
            </a:xfrm>
            <a:prstGeom prst="rect">
              <a:avLst/>
            </a:prstGeom>
            <a:grp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100" b="1">
                  <a:solidFill>
                    <a:srgbClr val="0070C0"/>
                  </a:solidFill>
                  <a:latin typeface="Arial" pitchFamily="34" charset="0"/>
                  <a:cs typeface="Arial" pitchFamily="34" charset="0"/>
                </a:rPr>
                <a:t>MIN</a:t>
              </a:r>
            </a:p>
            <a:p>
              <a:pPr>
                <a:lnSpc>
                  <a:spcPct val="90000"/>
                </a:lnSpc>
              </a:pPr>
              <a:r>
                <a:rPr lang="fr-BE" sz="1100" b="1">
                  <a:solidFill>
                    <a:srgbClr val="0070C0"/>
                  </a:solidFill>
                  <a:latin typeface="Arial" pitchFamily="34" charset="0"/>
                  <a:cs typeface="Arial" pitchFamily="34" charset="0"/>
                </a:rPr>
                <a:t>FIN</a:t>
              </a:r>
            </a:p>
          </p:txBody>
        </p:sp>
      </p:grpSp>
      <p:cxnSp>
        <p:nvCxnSpPr>
          <p:cNvPr id="400416" name="AutoShape 32"/>
          <p:cNvCxnSpPr>
            <a:cxnSpLocks noChangeShapeType="1"/>
            <a:stCxn id="400402" idx="0"/>
            <a:endCxn id="400389" idx="2"/>
          </p:cNvCxnSpPr>
          <p:nvPr/>
        </p:nvCxnSpPr>
        <p:spPr bwMode="auto">
          <a:xfrm rot="16200000">
            <a:off x="458788" y="3155950"/>
            <a:ext cx="647700" cy="504825"/>
          </a:xfrm>
          <a:prstGeom prst="bentConnector3">
            <a:avLst>
              <a:gd name="adj1" fmla="val 50000"/>
            </a:avLst>
          </a:prstGeom>
          <a:noFill/>
          <a:ln w="9525">
            <a:solidFill>
              <a:schemeClr val="tx1"/>
            </a:solidFill>
            <a:miter lim="800000"/>
            <a:headEnd/>
            <a:tailEnd/>
          </a:ln>
          <a:effectLst/>
        </p:spPr>
      </p:cxnSp>
      <p:cxnSp>
        <p:nvCxnSpPr>
          <p:cNvPr id="400417" name="AutoShape 33"/>
          <p:cNvCxnSpPr>
            <a:cxnSpLocks noChangeShapeType="1"/>
            <a:stCxn id="400389" idx="2"/>
            <a:endCxn id="400403" idx="0"/>
          </p:cNvCxnSpPr>
          <p:nvPr/>
        </p:nvCxnSpPr>
        <p:spPr bwMode="auto">
          <a:xfrm rot="16200000" flipH="1">
            <a:off x="822325" y="3297238"/>
            <a:ext cx="647700" cy="222250"/>
          </a:xfrm>
          <a:prstGeom prst="bentConnector3">
            <a:avLst>
              <a:gd name="adj1" fmla="val 50000"/>
            </a:avLst>
          </a:prstGeom>
          <a:noFill/>
          <a:ln w="9525">
            <a:solidFill>
              <a:schemeClr val="tx1"/>
            </a:solidFill>
            <a:miter lim="800000"/>
            <a:headEnd/>
            <a:tailEnd/>
          </a:ln>
          <a:effectLst/>
        </p:spPr>
      </p:cxnSp>
      <p:cxnSp>
        <p:nvCxnSpPr>
          <p:cNvPr id="400419" name="AutoShape 35"/>
          <p:cNvCxnSpPr>
            <a:cxnSpLocks noChangeShapeType="1"/>
            <a:stCxn id="400390" idx="2"/>
            <a:endCxn id="400404" idx="0"/>
          </p:cNvCxnSpPr>
          <p:nvPr/>
        </p:nvCxnSpPr>
        <p:spPr bwMode="auto">
          <a:xfrm rot="5400000">
            <a:off x="1812132" y="3256756"/>
            <a:ext cx="647700" cy="303213"/>
          </a:xfrm>
          <a:prstGeom prst="bentConnector3">
            <a:avLst>
              <a:gd name="adj1" fmla="val 50000"/>
            </a:avLst>
          </a:prstGeom>
          <a:noFill/>
          <a:ln w="9525">
            <a:solidFill>
              <a:schemeClr val="tx1"/>
            </a:solidFill>
            <a:miter lim="800000"/>
            <a:headEnd/>
            <a:tailEnd/>
          </a:ln>
          <a:effectLst/>
        </p:spPr>
      </p:cxnSp>
      <p:cxnSp>
        <p:nvCxnSpPr>
          <p:cNvPr id="400420" name="AutoShape 36"/>
          <p:cNvCxnSpPr>
            <a:cxnSpLocks noChangeShapeType="1"/>
            <a:stCxn id="400390" idx="2"/>
            <a:endCxn id="400405" idx="0"/>
          </p:cNvCxnSpPr>
          <p:nvPr/>
        </p:nvCxnSpPr>
        <p:spPr bwMode="auto">
          <a:xfrm rot="16200000" flipH="1">
            <a:off x="2175669" y="3196432"/>
            <a:ext cx="647700" cy="423862"/>
          </a:xfrm>
          <a:prstGeom prst="bentConnector3">
            <a:avLst>
              <a:gd name="adj1" fmla="val 50000"/>
            </a:avLst>
          </a:prstGeom>
          <a:noFill/>
          <a:ln w="9525">
            <a:solidFill>
              <a:schemeClr val="tx1"/>
            </a:solidFill>
            <a:miter lim="800000"/>
            <a:headEnd/>
            <a:tailEnd/>
          </a:ln>
          <a:effectLst/>
        </p:spPr>
      </p:cxnSp>
      <p:cxnSp>
        <p:nvCxnSpPr>
          <p:cNvPr id="400421" name="AutoShape 37"/>
          <p:cNvCxnSpPr>
            <a:cxnSpLocks noChangeShapeType="1"/>
            <a:stCxn id="400391" idx="2"/>
            <a:endCxn id="400406" idx="0"/>
          </p:cNvCxnSpPr>
          <p:nvPr/>
        </p:nvCxnSpPr>
        <p:spPr bwMode="auto">
          <a:xfrm rot="5400000">
            <a:off x="3165475" y="3357563"/>
            <a:ext cx="647700" cy="101600"/>
          </a:xfrm>
          <a:prstGeom prst="bentConnector3">
            <a:avLst>
              <a:gd name="adj1" fmla="val 50000"/>
            </a:avLst>
          </a:prstGeom>
          <a:noFill/>
          <a:ln w="9525">
            <a:solidFill>
              <a:schemeClr val="tx1"/>
            </a:solidFill>
            <a:miter lim="800000"/>
            <a:headEnd/>
            <a:tailEnd/>
          </a:ln>
          <a:effectLst/>
        </p:spPr>
      </p:cxnSp>
      <p:cxnSp>
        <p:nvCxnSpPr>
          <p:cNvPr id="400423" name="AutoShape 39"/>
          <p:cNvCxnSpPr>
            <a:cxnSpLocks noChangeShapeType="1"/>
            <a:stCxn id="400392" idx="2"/>
            <a:endCxn id="400407" idx="0"/>
          </p:cNvCxnSpPr>
          <p:nvPr/>
        </p:nvCxnSpPr>
        <p:spPr bwMode="auto">
          <a:xfrm rot="5400000">
            <a:off x="4149726" y="3101975"/>
            <a:ext cx="647700" cy="612775"/>
          </a:xfrm>
          <a:prstGeom prst="bentConnector3">
            <a:avLst>
              <a:gd name="adj1" fmla="val 50000"/>
            </a:avLst>
          </a:prstGeom>
          <a:noFill/>
          <a:ln w="9525">
            <a:solidFill>
              <a:schemeClr val="tx1"/>
            </a:solidFill>
            <a:miter lim="800000"/>
            <a:headEnd/>
            <a:tailEnd/>
          </a:ln>
          <a:effectLst/>
        </p:spPr>
      </p:cxnSp>
      <p:cxnSp>
        <p:nvCxnSpPr>
          <p:cNvPr id="400424" name="AutoShape 40"/>
          <p:cNvCxnSpPr>
            <a:cxnSpLocks noChangeShapeType="1"/>
            <a:stCxn id="400392" idx="2"/>
            <a:endCxn id="400408" idx="0"/>
          </p:cNvCxnSpPr>
          <p:nvPr/>
        </p:nvCxnSpPr>
        <p:spPr bwMode="auto">
          <a:xfrm rot="16200000" flipH="1">
            <a:off x="4513263" y="3351213"/>
            <a:ext cx="647700" cy="114300"/>
          </a:xfrm>
          <a:prstGeom prst="bentConnector3">
            <a:avLst>
              <a:gd name="adj1" fmla="val 50000"/>
            </a:avLst>
          </a:prstGeom>
          <a:noFill/>
          <a:ln w="9525">
            <a:solidFill>
              <a:schemeClr val="tx1"/>
            </a:solidFill>
            <a:miter lim="800000"/>
            <a:headEnd/>
            <a:tailEnd/>
          </a:ln>
          <a:effectLst/>
        </p:spPr>
      </p:cxnSp>
      <p:cxnSp>
        <p:nvCxnSpPr>
          <p:cNvPr id="400425" name="AutoShape 41"/>
          <p:cNvCxnSpPr>
            <a:cxnSpLocks noChangeShapeType="1"/>
            <a:stCxn id="400393" idx="2"/>
            <a:endCxn id="400409" idx="0"/>
          </p:cNvCxnSpPr>
          <p:nvPr/>
        </p:nvCxnSpPr>
        <p:spPr bwMode="auto">
          <a:xfrm rot="5400000">
            <a:off x="5509419" y="3196432"/>
            <a:ext cx="647700" cy="423862"/>
          </a:xfrm>
          <a:prstGeom prst="bentConnector3">
            <a:avLst>
              <a:gd name="adj1" fmla="val 50000"/>
            </a:avLst>
          </a:prstGeom>
          <a:noFill/>
          <a:ln w="9525">
            <a:solidFill>
              <a:schemeClr val="tx1"/>
            </a:solidFill>
            <a:miter lim="800000"/>
            <a:headEnd/>
            <a:tailEnd/>
          </a:ln>
          <a:effectLst/>
        </p:spPr>
      </p:cxnSp>
      <p:cxnSp>
        <p:nvCxnSpPr>
          <p:cNvPr id="400426" name="AutoShape 42"/>
          <p:cNvCxnSpPr>
            <a:cxnSpLocks noChangeShapeType="1"/>
            <a:stCxn id="400393" idx="2"/>
            <a:endCxn id="400410" idx="0"/>
          </p:cNvCxnSpPr>
          <p:nvPr/>
        </p:nvCxnSpPr>
        <p:spPr bwMode="auto">
          <a:xfrm rot="16200000" flipH="1">
            <a:off x="5872957" y="3256756"/>
            <a:ext cx="647700" cy="303213"/>
          </a:xfrm>
          <a:prstGeom prst="bentConnector3">
            <a:avLst>
              <a:gd name="adj1" fmla="val 50000"/>
            </a:avLst>
          </a:prstGeom>
          <a:noFill/>
          <a:ln w="9525">
            <a:solidFill>
              <a:schemeClr val="tx1"/>
            </a:solidFill>
            <a:miter lim="800000"/>
            <a:headEnd/>
            <a:tailEnd/>
          </a:ln>
          <a:effectLst/>
        </p:spPr>
      </p:cxnSp>
      <p:cxnSp>
        <p:nvCxnSpPr>
          <p:cNvPr id="400427" name="AutoShape 43"/>
          <p:cNvCxnSpPr>
            <a:cxnSpLocks noChangeShapeType="1"/>
            <a:stCxn id="400394" idx="2"/>
            <a:endCxn id="400411" idx="0"/>
          </p:cNvCxnSpPr>
          <p:nvPr/>
        </p:nvCxnSpPr>
        <p:spPr bwMode="auto">
          <a:xfrm rot="5400000">
            <a:off x="6867525" y="3300413"/>
            <a:ext cx="647700" cy="215900"/>
          </a:xfrm>
          <a:prstGeom prst="bentConnector3">
            <a:avLst>
              <a:gd name="adj1" fmla="val 50000"/>
            </a:avLst>
          </a:prstGeom>
          <a:noFill/>
          <a:ln w="9525">
            <a:solidFill>
              <a:schemeClr val="tx1"/>
            </a:solidFill>
            <a:miter lim="800000"/>
            <a:headEnd/>
            <a:tailEnd/>
          </a:ln>
          <a:effectLst/>
        </p:spPr>
      </p:cxnSp>
      <p:cxnSp>
        <p:nvCxnSpPr>
          <p:cNvPr id="400428" name="AutoShape 44"/>
          <p:cNvCxnSpPr>
            <a:cxnSpLocks noChangeShapeType="1"/>
            <a:stCxn id="400394" idx="2"/>
            <a:endCxn id="400412" idx="0"/>
          </p:cNvCxnSpPr>
          <p:nvPr/>
        </p:nvCxnSpPr>
        <p:spPr bwMode="auto">
          <a:xfrm rot="16200000" flipH="1">
            <a:off x="7227888" y="3155950"/>
            <a:ext cx="647700" cy="504825"/>
          </a:xfrm>
          <a:prstGeom prst="bentConnector3">
            <a:avLst>
              <a:gd name="adj1" fmla="val 50000"/>
            </a:avLst>
          </a:prstGeom>
          <a:noFill/>
          <a:ln w="9525">
            <a:solidFill>
              <a:schemeClr val="tx1"/>
            </a:solidFill>
            <a:miter lim="800000"/>
            <a:headEnd/>
            <a:tailEnd/>
          </a:ln>
          <a:effectLst/>
        </p:spPr>
      </p:cxnSp>
      <p:cxnSp>
        <p:nvCxnSpPr>
          <p:cNvPr id="400429" name="AutoShape 45"/>
          <p:cNvCxnSpPr>
            <a:cxnSpLocks noChangeShapeType="1"/>
            <a:stCxn id="400411" idx="2"/>
            <a:endCxn id="400413" idx="0"/>
          </p:cNvCxnSpPr>
          <p:nvPr/>
        </p:nvCxnSpPr>
        <p:spPr bwMode="auto">
          <a:xfrm rot="5400000">
            <a:off x="6555582" y="4341019"/>
            <a:ext cx="704850" cy="350837"/>
          </a:xfrm>
          <a:prstGeom prst="bentConnector3">
            <a:avLst>
              <a:gd name="adj1" fmla="val 50000"/>
            </a:avLst>
          </a:prstGeom>
          <a:noFill/>
          <a:ln w="9525">
            <a:solidFill>
              <a:schemeClr val="tx1"/>
            </a:solidFill>
            <a:miter lim="800000"/>
            <a:headEnd/>
            <a:tailEnd/>
          </a:ln>
          <a:effectLst/>
        </p:spPr>
      </p:cxnSp>
      <p:cxnSp>
        <p:nvCxnSpPr>
          <p:cNvPr id="400430" name="AutoShape 46"/>
          <p:cNvCxnSpPr>
            <a:cxnSpLocks noChangeShapeType="1"/>
            <a:stCxn id="400411" idx="2"/>
            <a:endCxn id="400414" idx="0"/>
          </p:cNvCxnSpPr>
          <p:nvPr/>
        </p:nvCxnSpPr>
        <p:spPr bwMode="auto">
          <a:xfrm rot="16200000" flipH="1">
            <a:off x="6880225" y="4367213"/>
            <a:ext cx="704850" cy="298450"/>
          </a:xfrm>
          <a:prstGeom prst="bentConnector3">
            <a:avLst>
              <a:gd name="adj1" fmla="val 50000"/>
            </a:avLst>
          </a:prstGeom>
          <a:noFill/>
          <a:ln w="9525">
            <a:solidFill>
              <a:schemeClr val="tx1"/>
            </a:solidFill>
            <a:miter lim="800000"/>
            <a:headEnd/>
            <a:tailEnd/>
          </a:ln>
          <a:effectLst/>
        </p:spPr>
      </p:cxnSp>
      <p:sp>
        <p:nvSpPr>
          <p:cNvPr id="400431" name="Rectangle 47"/>
          <p:cNvSpPr>
            <a:spLocks noChangeArrowheads="1"/>
          </p:cNvSpPr>
          <p:nvPr/>
        </p:nvSpPr>
        <p:spPr bwMode="auto">
          <a:xfrm>
            <a:off x="8172450" y="2652713"/>
            <a:ext cx="576263" cy="431800"/>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nSpc>
                <a:spcPct val="90000"/>
              </a:lnSpc>
            </a:pPr>
            <a:r>
              <a:rPr lang="fr-BE" sz="1100" b="1">
                <a:solidFill>
                  <a:schemeClr val="lt1"/>
                </a:solidFill>
                <a:latin typeface="Arial" pitchFamily="34" charset="0"/>
                <a:cs typeface="Arial" pitchFamily="34" charset="0"/>
              </a:rPr>
              <a:t>…</a:t>
            </a:r>
          </a:p>
        </p:txBody>
      </p:sp>
      <p:cxnSp>
        <p:nvCxnSpPr>
          <p:cNvPr id="400432" name="AutoShape 48"/>
          <p:cNvCxnSpPr>
            <a:cxnSpLocks noChangeShapeType="1"/>
            <a:stCxn id="400388" idx="2"/>
            <a:endCxn id="400431" idx="0"/>
          </p:cNvCxnSpPr>
          <p:nvPr/>
        </p:nvCxnSpPr>
        <p:spPr bwMode="auto">
          <a:xfrm rot="16200000" flipH="1">
            <a:off x="6045994" y="237332"/>
            <a:ext cx="952500" cy="3878262"/>
          </a:xfrm>
          <a:prstGeom prst="bentConnector3">
            <a:avLst>
              <a:gd name="adj1" fmla="val 50000"/>
            </a:avLst>
          </a:prstGeom>
          <a:noFill/>
          <a:ln w="9525">
            <a:solidFill>
              <a:schemeClr val="tx1"/>
            </a:solidFill>
            <a:miter lim="800000"/>
            <a:headEnd/>
            <a:tailEnd/>
          </a:ln>
          <a:effectLst/>
        </p:spPr>
      </p:cxnSp>
      <p:sp>
        <p:nvSpPr>
          <p:cNvPr id="4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4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a:xfrm>
            <a:off x="396203" y="836712"/>
            <a:ext cx="8351837" cy="5400675"/>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Il existe différents noms de domaine génériques appelé aussi Top </a:t>
            </a:r>
            <a:r>
              <a:rPr lang="fr-BE" sz="1400" b="1" dirty="0" err="1">
                <a:solidFill>
                  <a:schemeClr val="tx2"/>
                </a:solidFill>
                <a:latin typeface="Arial" pitchFamily="34" charset="0"/>
                <a:cs typeface="Arial" pitchFamily="34" charset="0"/>
              </a:rPr>
              <a:t>Level</a:t>
            </a:r>
            <a:r>
              <a:rPr lang="fr-BE" sz="1400" b="1" dirty="0">
                <a:solidFill>
                  <a:schemeClr val="tx2"/>
                </a:solidFill>
                <a:latin typeface="Arial" pitchFamily="34" charset="0"/>
                <a:cs typeface="Arial" pitchFamily="34" charset="0"/>
              </a:rPr>
              <a:t> Domain (TLD)</a:t>
            </a:r>
          </a:p>
          <a:p>
            <a:pPr lvl="1">
              <a:spcBef>
                <a:spcPts val="0"/>
              </a:spcBef>
            </a:pPr>
            <a:r>
              <a:rPr lang="fr-BE" sz="1400" u="sng" dirty="0">
                <a:solidFill>
                  <a:schemeClr val="tx2"/>
                </a:solidFill>
                <a:latin typeface="Arial" pitchFamily="34" charset="0"/>
                <a:cs typeface="Arial" pitchFamily="34" charset="0"/>
              </a:rPr>
              <a:t>Les premiers étaient</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com</a:t>
            </a:r>
            <a:r>
              <a:rPr lang="fr-BE" sz="1400" dirty="0">
                <a:solidFill>
                  <a:schemeClr val="tx2"/>
                </a:solidFill>
                <a:latin typeface="Arial" pitchFamily="34" charset="0"/>
                <a:cs typeface="Arial" pitchFamily="34" charset="0"/>
              </a:rPr>
              <a:t> = pour les organisations commerciales = ouvert à tous</a:t>
            </a:r>
          </a:p>
          <a:p>
            <a:pPr lvl="2">
              <a:spcBef>
                <a:spcPts val="0"/>
              </a:spcBef>
            </a:pPr>
            <a:r>
              <a:rPr lang="fr-BE" sz="1400" dirty="0">
                <a:solidFill>
                  <a:schemeClr val="tx2"/>
                </a:solidFill>
                <a:latin typeface="Arial" pitchFamily="34" charset="0"/>
                <a:cs typeface="Arial" pitchFamily="34" charset="0"/>
              </a:rPr>
              <a:t>.mil = armée US</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edu</a:t>
            </a:r>
            <a:r>
              <a:rPr lang="fr-BE" sz="1400" dirty="0">
                <a:solidFill>
                  <a:schemeClr val="tx2"/>
                </a:solidFill>
                <a:latin typeface="Arial" pitchFamily="34" charset="0"/>
                <a:cs typeface="Arial" pitchFamily="34" charset="0"/>
              </a:rPr>
              <a:t> = institutions éducatives (école sup et universités surtout US)</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gov</a:t>
            </a:r>
            <a:r>
              <a:rPr lang="fr-BE" sz="1400" dirty="0">
                <a:solidFill>
                  <a:schemeClr val="tx2"/>
                </a:solidFill>
                <a:latin typeface="Arial" pitchFamily="34" charset="0"/>
                <a:cs typeface="Arial" pitchFamily="34" charset="0"/>
              </a:rPr>
              <a:t> = institutions gouvernementales (seulement US)</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org</a:t>
            </a:r>
            <a:r>
              <a:rPr lang="fr-BE" sz="1400" dirty="0">
                <a:solidFill>
                  <a:schemeClr val="tx2"/>
                </a:solidFill>
                <a:latin typeface="Arial" pitchFamily="34" charset="0"/>
                <a:cs typeface="Arial" pitchFamily="34" charset="0"/>
              </a:rPr>
              <a:t> = organisations non commerciales (ONG, associations, …)</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int</a:t>
            </a:r>
            <a:r>
              <a:rPr lang="fr-BE" sz="1400" dirty="0">
                <a:solidFill>
                  <a:schemeClr val="tx2"/>
                </a:solidFill>
                <a:latin typeface="Arial" pitchFamily="34" charset="0"/>
                <a:cs typeface="Arial" pitchFamily="34" charset="0"/>
              </a:rPr>
              <a:t> = organismes internationaux établis par traités internationaux</a:t>
            </a:r>
          </a:p>
          <a:p>
            <a:pPr lvl="2">
              <a:spcBef>
                <a:spcPts val="0"/>
              </a:spcBef>
            </a:pPr>
            <a:r>
              <a:rPr lang="fr-BE" sz="1400" dirty="0">
                <a:solidFill>
                  <a:schemeClr val="tx2"/>
                </a:solidFill>
                <a:latin typeface="Arial" pitchFamily="34" charset="0"/>
                <a:cs typeface="Arial" pitchFamily="34" charset="0"/>
              </a:rPr>
              <a:t>.net = pour les plus importants centres de support réseau, pour les organismes en rapport direct avec Internet et son évolution</a:t>
            </a:r>
          </a:p>
          <a:p>
            <a:pPr lvl="2">
              <a:spcBef>
                <a:spcPts val="0"/>
              </a:spcBef>
            </a:pPr>
            <a:r>
              <a:rPr lang="fr-BE" sz="1400" dirty="0">
                <a:solidFill>
                  <a:schemeClr val="tx2"/>
                </a:solidFill>
                <a:latin typeface="Arial" pitchFamily="34" charset="0"/>
                <a:cs typeface="Arial" pitchFamily="34" charset="0"/>
              </a:rPr>
              <a:t>Les codes </a:t>
            </a:r>
            <a:r>
              <a:rPr lang="fr-BE" sz="1400" dirty="0" smtClean="0">
                <a:solidFill>
                  <a:schemeClr val="tx2"/>
                </a:solidFill>
                <a:latin typeface="Arial" pitchFamily="34" charset="0"/>
                <a:cs typeface="Arial" pitchFamily="34" charset="0"/>
              </a:rPr>
              <a:t>pays : .</a:t>
            </a:r>
            <a:r>
              <a:rPr lang="fr-BE" sz="1400" dirty="0" err="1">
                <a:solidFill>
                  <a:schemeClr val="tx2"/>
                </a:solidFill>
                <a:latin typeface="Arial" pitchFamily="34" charset="0"/>
                <a:cs typeface="Arial" pitchFamily="34" charset="0"/>
              </a:rPr>
              <a:t>be</a:t>
            </a:r>
            <a:r>
              <a:rPr lang="fr-BE" sz="1400" dirty="0">
                <a:solidFill>
                  <a:schemeClr val="tx2"/>
                </a:solidFill>
                <a:latin typeface="Arial" pitchFamily="34" charset="0"/>
                <a:cs typeface="Arial" pitchFamily="34" charset="0"/>
              </a:rPr>
              <a:t> = Belgique, .</a:t>
            </a:r>
            <a:r>
              <a:rPr lang="fr-BE" sz="1400" dirty="0" err="1">
                <a:solidFill>
                  <a:schemeClr val="tx2"/>
                </a:solidFill>
                <a:latin typeface="Arial" pitchFamily="34" charset="0"/>
                <a:cs typeface="Arial" pitchFamily="34" charset="0"/>
              </a:rPr>
              <a:t>fr</a:t>
            </a:r>
            <a:r>
              <a:rPr lang="fr-BE" sz="1400" dirty="0">
                <a:solidFill>
                  <a:schemeClr val="tx2"/>
                </a:solidFill>
                <a:latin typeface="Arial" pitchFamily="34" charset="0"/>
                <a:cs typeface="Arial" pitchFamily="34" charset="0"/>
              </a:rPr>
              <a:t> = France, .de = Allemagne, … .eu = Europe</a:t>
            </a:r>
          </a:p>
          <a:p>
            <a:pPr lvl="1">
              <a:spcBef>
                <a:spcPts val="0"/>
              </a:spcBef>
            </a:pPr>
            <a:endParaRPr lang="fr-BE" sz="1400" u="sng" dirty="0">
              <a:solidFill>
                <a:schemeClr val="tx2"/>
              </a:solidFill>
              <a:latin typeface="Arial" pitchFamily="34" charset="0"/>
              <a:cs typeface="Arial" pitchFamily="34" charset="0"/>
            </a:endParaRPr>
          </a:p>
          <a:p>
            <a:pPr lvl="1">
              <a:spcBef>
                <a:spcPts val="0"/>
              </a:spcBef>
            </a:pPr>
            <a:r>
              <a:rPr lang="fr-BE" sz="1400" u="sng" dirty="0" smtClean="0">
                <a:solidFill>
                  <a:schemeClr val="tx2"/>
                </a:solidFill>
                <a:latin typeface="Arial" pitchFamily="34" charset="0"/>
                <a:cs typeface="Arial" pitchFamily="34" charset="0"/>
              </a:rPr>
              <a:t>Par après</a:t>
            </a:r>
            <a:endParaRPr lang="fr-BE" sz="1400" u="sng"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coop</a:t>
            </a:r>
            <a:r>
              <a:rPr lang="fr-BE" sz="1400" dirty="0">
                <a:solidFill>
                  <a:schemeClr val="tx2"/>
                </a:solidFill>
                <a:latin typeface="Arial" pitchFamily="34" charset="0"/>
                <a:cs typeface="Arial" pitchFamily="34" charset="0"/>
              </a:rPr>
              <a:t> = coopératives = destinés au coopératives</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museum</a:t>
            </a:r>
            <a:r>
              <a:rPr lang="fr-BE" sz="1400" dirty="0">
                <a:solidFill>
                  <a:schemeClr val="tx2"/>
                </a:solidFill>
                <a:latin typeface="Arial" pitchFamily="34" charset="0"/>
                <a:cs typeface="Arial" pitchFamily="34" charset="0"/>
              </a:rPr>
              <a:t> = pour les musées (définition de l’international </a:t>
            </a:r>
            <a:r>
              <a:rPr lang="fr-BE" sz="1400" dirty="0" err="1">
                <a:solidFill>
                  <a:schemeClr val="tx2"/>
                </a:solidFill>
                <a:latin typeface="Arial" pitchFamily="34" charset="0"/>
                <a:cs typeface="Arial" pitchFamily="34" charset="0"/>
              </a:rPr>
              <a:t>council</a:t>
            </a:r>
            <a:r>
              <a:rPr lang="fr-BE" sz="1400" dirty="0">
                <a:solidFill>
                  <a:schemeClr val="tx2"/>
                </a:solidFill>
                <a:latin typeface="Arial" pitchFamily="34" charset="0"/>
                <a:cs typeface="Arial" pitchFamily="34" charset="0"/>
              </a:rPr>
              <a:t> of </a:t>
            </a:r>
            <a:r>
              <a:rPr lang="fr-BE" sz="1400" dirty="0" err="1">
                <a:solidFill>
                  <a:schemeClr val="tx2"/>
                </a:solidFill>
                <a:latin typeface="Arial" pitchFamily="34" charset="0"/>
                <a:cs typeface="Arial" pitchFamily="34" charset="0"/>
              </a:rPr>
              <a:t>museum</a:t>
            </a:r>
            <a:r>
              <a:rPr lang="fr-BE" sz="1400" dirty="0">
                <a:solidFill>
                  <a:schemeClr val="tx2"/>
                </a:solidFill>
                <a:latin typeface="Arial" pitchFamily="34" charset="0"/>
                <a:cs typeface="Arial" pitchFamily="34" charset="0"/>
              </a:rPr>
              <a:t>)</a:t>
            </a:r>
          </a:p>
          <a:p>
            <a:pPr lvl="2">
              <a:spcBef>
                <a:spcPts val="0"/>
              </a:spcBef>
            </a:pPr>
            <a:r>
              <a:rPr lang="fr-BE" sz="1400" dirty="0">
                <a:solidFill>
                  <a:schemeClr val="tx2"/>
                </a:solidFill>
                <a:latin typeface="Arial" pitchFamily="34" charset="0"/>
                <a:cs typeface="Arial" pitchFamily="34" charset="0"/>
              </a:rPr>
              <a:t>.pro = pour les « professionnels » = ouvert aux avocats, médecins, </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aero</a:t>
            </a:r>
            <a:r>
              <a:rPr lang="fr-BE" sz="1400" dirty="0">
                <a:solidFill>
                  <a:schemeClr val="tx2"/>
                </a:solidFill>
                <a:latin typeface="Arial" pitchFamily="34" charset="0"/>
                <a:cs typeface="Arial" pitchFamily="34" charset="0"/>
              </a:rPr>
              <a:t> = pour l’aéronautique et l’aviation = destiné à l’industrie du transport aérien</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biz</a:t>
            </a:r>
            <a:r>
              <a:rPr lang="fr-BE" sz="1400" dirty="0">
                <a:solidFill>
                  <a:schemeClr val="tx2"/>
                </a:solidFill>
                <a:latin typeface="Arial" pitchFamily="34" charset="0"/>
                <a:cs typeface="Arial" pitchFamily="34" charset="0"/>
              </a:rPr>
              <a:t> = pour le business, pour les entreprises = ouvert à tous</a:t>
            </a:r>
          </a:p>
          <a:p>
            <a:pPr lvl="2">
              <a:spcBef>
                <a:spcPts val="0"/>
              </a:spcBef>
            </a:pPr>
            <a:r>
              <a:rPr lang="fr-BE" sz="1400" dirty="0">
                <a:solidFill>
                  <a:schemeClr val="tx2"/>
                </a:solidFill>
                <a:latin typeface="Arial" pitchFamily="34" charset="0"/>
                <a:cs typeface="Arial" pitchFamily="34" charset="0"/>
              </a:rPr>
              <a:t>.</a:t>
            </a: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 pour les particuliers/nom de famille = ouvert aux personnes physiques</a:t>
            </a:r>
          </a:p>
          <a:p>
            <a:pPr lvl="2">
              <a:spcBef>
                <a:spcPts val="0"/>
              </a:spcBef>
            </a:pPr>
            <a:r>
              <a:rPr lang="fr-BE" sz="1400" dirty="0">
                <a:solidFill>
                  <a:schemeClr val="tx2"/>
                </a:solidFill>
                <a:latin typeface="Arial" pitchFamily="34" charset="0"/>
                <a:cs typeface="Arial" pitchFamily="34" charset="0"/>
              </a:rPr>
              <a:t>.info = pour les médias = ouvert à tous</a:t>
            </a:r>
          </a:p>
          <a:p>
            <a:pPr lvl="2">
              <a:spcBef>
                <a:spcPts val="0"/>
              </a:spcBef>
            </a:pPr>
            <a:r>
              <a:rPr lang="fr-BE" sz="1400" dirty="0">
                <a:solidFill>
                  <a:schemeClr val="tx2"/>
                </a:solidFill>
                <a:latin typeface="Arial" pitchFamily="34" charset="0"/>
                <a:cs typeface="Arial" pitchFamily="34" charset="0"/>
              </a:rPr>
              <a:t>.jobs, .</a:t>
            </a:r>
            <a:r>
              <a:rPr lang="fr-BE" sz="1400" dirty="0" err="1">
                <a:solidFill>
                  <a:schemeClr val="tx2"/>
                </a:solidFill>
                <a:latin typeface="Arial" pitchFamily="34" charset="0"/>
                <a:cs typeface="Arial" pitchFamily="34" charset="0"/>
              </a:rPr>
              <a:t>travel</a:t>
            </a:r>
            <a:r>
              <a:rPr lang="fr-BE" sz="1400" dirty="0">
                <a:solidFill>
                  <a:schemeClr val="tx2"/>
                </a:solidFill>
                <a:latin typeface="Arial" pitchFamily="34" charset="0"/>
                <a:cs typeface="Arial" pitchFamily="34" charset="0"/>
              </a:rPr>
              <a:t>, .tel, .</a:t>
            </a:r>
            <a:r>
              <a:rPr lang="fr-BE" sz="1400" dirty="0" err="1">
                <a:solidFill>
                  <a:schemeClr val="tx2"/>
                </a:solidFill>
                <a:latin typeface="Arial" pitchFamily="34" charset="0"/>
                <a:cs typeface="Arial" pitchFamily="34" charset="0"/>
              </a:rPr>
              <a:t>mobi</a:t>
            </a: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a:t>
            </a:r>
          </a:p>
          <a:p>
            <a:pPr lvl="2">
              <a:spcBef>
                <a:spcPts val="0"/>
              </a:spcBef>
            </a:pPr>
            <a:endParaRPr lang="fr-BE" sz="1400" dirty="0" smtClean="0">
              <a:solidFill>
                <a:schemeClr val="tx2"/>
              </a:solidFill>
              <a:latin typeface="Arial" pitchFamily="34" charset="0"/>
              <a:cs typeface="Arial" pitchFamily="34" charset="0"/>
            </a:endParaRPr>
          </a:p>
          <a:p>
            <a:pPr lvl="1">
              <a:spcBef>
                <a:spcPts val="0"/>
              </a:spcBef>
            </a:pPr>
            <a:r>
              <a:rPr lang="fr-BE" sz="1400" u="sng" dirty="0" smtClean="0">
                <a:solidFill>
                  <a:schemeClr val="tx2"/>
                </a:solidFill>
                <a:latin typeface="Arial" pitchFamily="34" charset="0"/>
                <a:cs typeface="Arial" pitchFamily="34" charset="0"/>
              </a:rPr>
              <a:t>Et plus récemment </a:t>
            </a:r>
          </a:p>
          <a:p>
            <a:pPr lvl="2">
              <a:spcBef>
                <a:spcPts val="0"/>
              </a:spcBef>
            </a:pPr>
            <a:r>
              <a:rPr lang="fr-BE" sz="1200" u="sng" dirty="0" smtClean="0">
                <a:solidFill>
                  <a:schemeClr val="tx2"/>
                </a:solidFill>
                <a:latin typeface="Arial" pitchFamily="34" charset="0"/>
                <a:cs typeface="Arial" pitchFamily="34" charset="0"/>
                <a:hlinkClick r:id="rId2"/>
              </a:rPr>
              <a:t>http://</a:t>
            </a:r>
            <a:r>
              <a:rPr lang="fr-BE" sz="1200" u="sng" dirty="0" smtClean="0">
                <a:solidFill>
                  <a:schemeClr val="tx2"/>
                </a:solidFill>
                <a:latin typeface="Arial" pitchFamily="34" charset="0"/>
                <a:cs typeface="Arial" pitchFamily="34" charset="0"/>
                <a:hlinkClick r:id="rId2"/>
              </a:rPr>
              <a:t>www.iana.org/domains/root/db</a:t>
            </a:r>
            <a:r>
              <a:rPr lang="fr-BE" sz="1200" u="sng" dirty="0" smtClean="0">
                <a:solidFill>
                  <a:schemeClr val="tx2"/>
                </a:solidFill>
                <a:latin typeface="Arial" pitchFamily="34" charset="0"/>
                <a:cs typeface="Arial" pitchFamily="34" charset="0"/>
              </a:rPr>
              <a:t> </a:t>
            </a:r>
            <a:endParaRPr lang="fr-BE" sz="1200" u="sng"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9911F1AD-CB73-45D3-91CA-D1EA66C29D94}" type="slidenum">
              <a:rPr lang="en-US">
                <a:latin typeface="Arial" pitchFamily="34" charset="0"/>
                <a:cs typeface="Arial" pitchFamily="34" charset="0"/>
              </a:rPr>
              <a:pPr/>
              <a:t>25</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3459" name="Rectangle 3"/>
          <p:cNvSpPr>
            <a:spLocks noGrp="1" noChangeArrowheads="1"/>
          </p:cNvSpPr>
          <p:nvPr>
            <p:ph idx="1"/>
          </p:nvPr>
        </p:nvSpPr>
        <p:spPr>
          <a:xfrm>
            <a:off x="755576" y="981075"/>
            <a:ext cx="7920112" cy="5400675"/>
          </a:xfrm>
        </p:spPr>
        <p:txBody>
          <a:bodyPr vert="horz" lIns="91440" tIns="45720" rIns="91440" bIns="45720" rtlCol="0" anchor="ctr" anchorCtr="0">
            <a:noAutofit/>
          </a:bodyPr>
          <a:lstStyle/>
          <a:p>
            <a:pPr marL="0" indent="0">
              <a:lnSpc>
                <a:spcPct val="90000"/>
              </a:lnSpc>
              <a:buNone/>
            </a:pPr>
            <a:r>
              <a:rPr lang="fr-BE" sz="1600" b="1" dirty="0">
                <a:solidFill>
                  <a:schemeClr val="tx2"/>
                </a:solidFill>
                <a:latin typeface="Arial" pitchFamily="34" charset="0"/>
                <a:cs typeface="Arial" pitchFamily="34" charset="0"/>
              </a:rPr>
              <a:t>Qui gèrent les noms de domaines ?</a:t>
            </a:r>
          </a:p>
          <a:p>
            <a:pPr lvl="1">
              <a:spcBef>
                <a:spcPts val="0"/>
              </a:spcBef>
            </a:pPr>
            <a:r>
              <a:rPr lang="fr-BE" sz="1600" dirty="0" err="1">
                <a:solidFill>
                  <a:schemeClr val="tx2"/>
                </a:solidFill>
                <a:latin typeface="Arial" pitchFamily="34" charset="0"/>
                <a:cs typeface="Arial" pitchFamily="34" charset="0"/>
              </a:rPr>
              <a:t>Verisign</a:t>
            </a:r>
            <a:r>
              <a:rPr lang="fr-BE" sz="1600" dirty="0">
                <a:solidFill>
                  <a:schemeClr val="tx2"/>
                </a:solidFill>
                <a:latin typeface="Arial" pitchFamily="34" charset="0"/>
                <a:cs typeface="Arial" pitchFamily="34" charset="0"/>
              </a:rPr>
              <a:t> (</a:t>
            </a:r>
            <a:r>
              <a:rPr lang="fr-BE" sz="1600" dirty="0">
                <a:solidFill>
                  <a:schemeClr val="tx2"/>
                </a:solidFill>
                <a:latin typeface="Arial" pitchFamily="34" charset="0"/>
                <a:cs typeface="Arial" pitchFamily="34" charset="0"/>
                <a:hlinkClick r:id="rId2"/>
              </a:rPr>
              <a:t>http://www.crsnic.net</a:t>
            </a:r>
            <a:r>
              <a:rPr lang="fr-BE" sz="1600" dirty="0">
                <a:solidFill>
                  <a:schemeClr val="tx2"/>
                </a:solidFill>
                <a:latin typeface="Arial" pitchFamily="34" charset="0"/>
                <a:cs typeface="Arial" pitchFamily="34" charset="0"/>
              </a:rPr>
              <a:t>) gère </a:t>
            </a:r>
            <a:r>
              <a:rPr lang="fr-BE" sz="1600" dirty="0" smtClean="0">
                <a:solidFill>
                  <a:schemeClr val="tx2"/>
                </a:solidFill>
                <a:latin typeface="Arial" pitchFamily="34" charset="0"/>
                <a:cs typeface="Arial" pitchFamily="34" charset="0"/>
              </a:rPr>
              <a:t>les domaines </a:t>
            </a:r>
            <a:r>
              <a:rPr lang="fr-BE" sz="1600" dirty="0">
                <a:solidFill>
                  <a:schemeClr val="tx2"/>
                </a:solidFill>
                <a:latin typeface="Arial" pitchFamily="34" charset="0"/>
                <a:cs typeface="Arial" pitchFamily="34" charset="0"/>
              </a:rPr>
              <a:t>.</a:t>
            </a:r>
            <a:r>
              <a:rPr lang="fr-BE" sz="1600" dirty="0" err="1">
                <a:solidFill>
                  <a:schemeClr val="tx2"/>
                </a:solidFill>
                <a:latin typeface="Arial" pitchFamily="34" charset="0"/>
                <a:cs typeface="Arial" pitchFamily="34" charset="0"/>
              </a:rPr>
              <a:t>com</a:t>
            </a:r>
            <a:r>
              <a:rPr lang="fr-BE" sz="1600" dirty="0">
                <a:solidFill>
                  <a:schemeClr val="tx2"/>
                </a:solidFill>
                <a:latin typeface="Arial" pitchFamily="34" charset="0"/>
                <a:cs typeface="Arial" pitchFamily="34" charset="0"/>
              </a:rPr>
              <a:t>, .net, .</a:t>
            </a:r>
            <a:r>
              <a:rPr lang="fr-BE" sz="1600" dirty="0" err="1">
                <a:solidFill>
                  <a:schemeClr val="tx2"/>
                </a:solidFill>
                <a:latin typeface="Arial" pitchFamily="34" charset="0"/>
                <a:cs typeface="Arial" pitchFamily="34" charset="0"/>
              </a:rPr>
              <a:t>org</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name</a:t>
            </a:r>
            <a:r>
              <a:rPr lang="fr-BE" sz="1600" dirty="0">
                <a:solidFill>
                  <a:schemeClr val="tx2"/>
                </a:solidFill>
                <a:latin typeface="Arial" pitchFamily="34" charset="0"/>
                <a:cs typeface="Arial" pitchFamily="34" charset="0"/>
              </a:rPr>
              <a:t>, .info, .</a:t>
            </a:r>
            <a:r>
              <a:rPr lang="fr-BE" sz="1600" dirty="0" err="1">
                <a:solidFill>
                  <a:schemeClr val="tx2"/>
                </a:solidFill>
                <a:latin typeface="Arial" pitchFamily="34" charset="0"/>
                <a:cs typeface="Arial" pitchFamily="34" charset="0"/>
              </a:rPr>
              <a:t>biz</a:t>
            </a:r>
            <a:endParaRPr lang="fr-BE" sz="1600" dirty="0">
              <a:solidFill>
                <a:schemeClr val="tx2"/>
              </a:solidFill>
              <a:latin typeface="Arial" pitchFamily="34" charset="0"/>
              <a:cs typeface="Arial" pitchFamily="34" charset="0"/>
            </a:endParaRPr>
          </a:p>
          <a:p>
            <a:pPr lvl="1">
              <a:spcBef>
                <a:spcPts val="0"/>
              </a:spcBef>
            </a:pPr>
            <a:r>
              <a:rPr lang="fr-BE" sz="1600" dirty="0">
                <a:solidFill>
                  <a:schemeClr val="tx2"/>
                </a:solidFill>
                <a:latin typeface="Arial" pitchFamily="34" charset="0"/>
                <a:cs typeface="Arial" pitchFamily="34" charset="0"/>
              </a:rPr>
              <a:t>L’AFNIC (</a:t>
            </a:r>
            <a:r>
              <a:rPr lang="fr-BE" sz="1600" dirty="0">
                <a:solidFill>
                  <a:schemeClr val="tx2"/>
                </a:solidFill>
                <a:latin typeface="Arial" pitchFamily="34" charset="0"/>
                <a:cs typeface="Arial" pitchFamily="34" charset="0"/>
                <a:hlinkClick r:id="rId3"/>
              </a:rPr>
              <a:t>http://www.afnic.fr</a:t>
            </a:r>
            <a:r>
              <a:rPr lang="fr-BE" sz="1600" dirty="0">
                <a:solidFill>
                  <a:schemeClr val="tx2"/>
                </a:solidFill>
                <a:latin typeface="Arial" pitchFamily="34" charset="0"/>
                <a:cs typeface="Arial" pitchFamily="34" charset="0"/>
              </a:rPr>
              <a:t>) gère le registre des domaines en .</a:t>
            </a:r>
            <a:r>
              <a:rPr lang="fr-BE" sz="1600" dirty="0" err="1">
                <a:solidFill>
                  <a:schemeClr val="tx2"/>
                </a:solidFill>
                <a:latin typeface="Arial" pitchFamily="34" charset="0"/>
                <a:cs typeface="Arial" pitchFamily="34" charset="0"/>
              </a:rPr>
              <a:t>fr</a:t>
            </a:r>
            <a:r>
              <a:rPr lang="fr-BE" sz="1600" dirty="0">
                <a:solidFill>
                  <a:schemeClr val="tx2"/>
                </a:solidFill>
                <a:latin typeface="Arial" pitchFamily="34" charset="0"/>
                <a:cs typeface="Arial" pitchFamily="34" charset="0"/>
              </a:rPr>
              <a:t> et en .</a:t>
            </a:r>
            <a:r>
              <a:rPr lang="fr-BE" sz="1600" dirty="0" err="1">
                <a:solidFill>
                  <a:schemeClr val="tx2"/>
                </a:solidFill>
                <a:latin typeface="Arial" pitchFamily="34" charset="0"/>
                <a:cs typeface="Arial" pitchFamily="34" charset="0"/>
              </a:rPr>
              <a:t>re</a:t>
            </a:r>
            <a:endParaRPr lang="fr-BE" sz="1600" dirty="0">
              <a:solidFill>
                <a:schemeClr val="tx2"/>
              </a:solidFill>
              <a:latin typeface="Arial" pitchFamily="34" charset="0"/>
              <a:cs typeface="Arial" pitchFamily="34" charset="0"/>
            </a:endParaRPr>
          </a:p>
          <a:p>
            <a:pPr lvl="1">
              <a:spcBef>
                <a:spcPts val="0"/>
              </a:spcBef>
            </a:pPr>
            <a:r>
              <a:rPr lang="fr-BE" sz="1600" dirty="0">
                <a:solidFill>
                  <a:schemeClr val="tx2"/>
                </a:solidFill>
                <a:latin typeface="Arial" pitchFamily="34" charset="0"/>
                <a:cs typeface="Arial" pitchFamily="34" charset="0"/>
              </a:rPr>
              <a:t>DNS.be (</a:t>
            </a:r>
            <a:r>
              <a:rPr lang="fr-BE" sz="1600" dirty="0">
                <a:solidFill>
                  <a:schemeClr val="tx2"/>
                </a:solidFill>
                <a:latin typeface="Arial" pitchFamily="34" charset="0"/>
                <a:cs typeface="Arial" pitchFamily="34" charset="0"/>
                <a:hlinkClick r:id="rId4"/>
              </a:rPr>
              <a:t>http://www.dns.be</a:t>
            </a:r>
            <a:r>
              <a:rPr lang="fr-BE" sz="1600" dirty="0">
                <a:solidFill>
                  <a:schemeClr val="tx2"/>
                </a:solidFill>
                <a:latin typeface="Arial" pitchFamily="34" charset="0"/>
                <a:cs typeface="Arial" pitchFamily="34" charset="0"/>
              </a:rPr>
              <a:t>) gère le registre des domaines en .</a:t>
            </a:r>
            <a:r>
              <a:rPr lang="fr-BE" sz="1600" dirty="0" err="1">
                <a:solidFill>
                  <a:schemeClr val="tx2"/>
                </a:solidFill>
                <a:latin typeface="Arial" pitchFamily="34" charset="0"/>
                <a:cs typeface="Arial" pitchFamily="34" charset="0"/>
              </a:rPr>
              <a:t>be</a:t>
            </a:r>
            <a:endParaRPr lang="fr-BE" sz="1600" dirty="0">
              <a:solidFill>
                <a:schemeClr val="tx2"/>
              </a:solidFill>
              <a:latin typeface="Arial" pitchFamily="34" charset="0"/>
              <a:cs typeface="Arial" pitchFamily="34" charset="0"/>
            </a:endParaRPr>
          </a:p>
          <a:p>
            <a:pPr lvl="1">
              <a:spcBef>
                <a:spcPts val="0"/>
              </a:spcBef>
            </a:pPr>
            <a:r>
              <a:rPr lang="fr-BE" sz="1600" dirty="0">
                <a:solidFill>
                  <a:schemeClr val="tx2"/>
                </a:solidFill>
                <a:latin typeface="Arial" pitchFamily="34" charset="0"/>
                <a:cs typeface="Arial" pitchFamily="34" charset="0"/>
              </a:rPr>
              <a:t>L’IANA (</a:t>
            </a:r>
            <a:r>
              <a:rPr lang="fr-BE" sz="1600" dirty="0">
                <a:solidFill>
                  <a:schemeClr val="tx2"/>
                </a:solidFill>
                <a:latin typeface="Arial" pitchFamily="34" charset="0"/>
                <a:cs typeface="Arial" pitchFamily="34" charset="0"/>
                <a:hlinkClick r:id="rId5"/>
              </a:rPr>
              <a:t>http://www.iana.org</a:t>
            </a:r>
            <a:r>
              <a:rPr lang="fr-BE" sz="1600" dirty="0">
                <a:solidFill>
                  <a:schemeClr val="tx2"/>
                </a:solidFill>
                <a:latin typeface="Arial" pitchFamily="34" charset="0"/>
                <a:cs typeface="Arial" pitchFamily="34" charset="0"/>
              </a:rPr>
              <a:t>)</a:t>
            </a:r>
          </a:p>
          <a:p>
            <a:pPr lvl="1">
              <a:spcBef>
                <a:spcPts val="0"/>
              </a:spcBef>
            </a:pP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marL="0" indent="0">
              <a:lnSpc>
                <a:spcPct val="90000"/>
              </a:lnSpc>
              <a:buNone/>
            </a:pPr>
            <a:r>
              <a:rPr lang="fr-BE" sz="1600" b="1" dirty="0">
                <a:solidFill>
                  <a:schemeClr val="tx2"/>
                </a:solidFill>
                <a:latin typeface="Arial" pitchFamily="34" charset="0"/>
                <a:cs typeface="Arial" pitchFamily="34" charset="0"/>
              </a:rPr>
              <a:t>A quoi ressemble un nom de domaine ?</a:t>
            </a:r>
          </a:p>
          <a:p>
            <a:pPr lvl="1">
              <a:spcBef>
                <a:spcPts val="0"/>
              </a:spcBef>
            </a:pPr>
            <a:r>
              <a:rPr lang="fr-BE" sz="1600" dirty="0">
                <a:solidFill>
                  <a:schemeClr val="tx2"/>
                </a:solidFill>
                <a:latin typeface="Arial" pitchFamily="34" charset="0"/>
                <a:cs typeface="Arial" pitchFamily="34" charset="0"/>
              </a:rPr>
              <a:t>C’est une fiche signalétique qui contient :</a:t>
            </a:r>
          </a:p>
          <a:p>
            <a:pPr lvl="2">
              <a:spcBef>
                <a:spcPts val="0"/>
              </a:spcBef>
            </a:pPr>
            <a:r>
              <a:rPr lang="fr-BE" sz="1600" dirty="0">
                <a:solidFill>
                  <a:schemeClr val="tx2"/>
                </a:solidFill>
                <a:latin typeface="Arial" pitchFamily="34" charset="0"/>
                <a:cs typeface="Arial" pitchFamily="34" charset="0"/>
              </a:rPr>
              <a:t>Le nom du domaine</a:t>
            </a:r>
          </a:p>
          <a:p>
            <a:pPr lvl="2">
              <a:spcBef>
                <a:spcPts val="0"/>
              </a:spcBef>
            </a:pPr>
            <a:r>
              <a:rPr lang="fr-BE" sz="1600" dirty="0">
                <a:solidFill>
                  <a:schemeClr val="tx2"/>
                </a:solidFill>
                <a:latin typeface="Arial" pitchFamily="34" charset="0"/>
                <a:cs typeface="Arial" pitchFamily="34" charset="0"/>
              </a:rPr>
              <a:t>Les noms et coordonnées</a:t>
            </a:r>
          </a:p>
          <a:p>
            <a:pPr lvl="3">
              <a:spcBef>
                <a:spcPts val="0"/>
              </a:spcBef>
            </a:pPr>
            <a:r>
              <a:rPr lang="fr-BE" sz="1600" dirty="0">
                <a:solidFill>
                  <a:schemeClr val="tx2"/>
                </a:solidFill>
                <a:latin typeface="Arial" pitchFamily="34" charset="0"/>
                <a:cs typeface="Arial" pitchFamily="34" charset="0"/>
              </a:rPr>
              <a:t>Du propriétaire légal du domaine</a:t>
            </a:r>
          </a:p>
          <a:p>
            <a:pPr lvl="3">
              <a:spcBef>
                <a:spcPts val="0"/>
              </a:spcBef>
            </a:pPr>
            <a:r>
              <a:rPr lang="fr-BE" sz="1600" dirty="0">
                <a:solidFill>
                  <a:schemeClr val="tx2"/>
                </a:solidFill>
                <a:latin typeface="Arial" pitchFamily="34" charset="0"/>
                <a:cs typeface="Arial" pitchFamily="34" charset="0"/>
              </a:rPr>
              <a:t>Du responsable technique du domaine</a:t>
            </a:r>
          </a:p>
          <a:p>
            <a:pPr lvl="3">
              <a:spcBef>
                <a:spcPts val="0"/>
              </a:spcBef>
            </a:pPr>
            <a:r>
              <a:rPr lang="fr-BE" sz="1600" dirty="0">
                <a:solidFill>
                  <a:schemeClr val="tx2"/>
                </a:solidFill>
                <a:latin typeface="Arial" pitchFamily="34" charset="0"/>
                <a:cs typeface="Arial" pitchFamily="34" charset="0"/>
              </a:rPr>
              <a:t>Du responsable de facturation du domaine</a:t>
            </a:r>
          </a:p>
          <a:p>
            <a:pPr lvl="2">
              <a:spcBef>
                <a:spcPts val="0"/>
              </a:spcBef>
            </a:pPr>
            <a:r>
              <a:rPr lang="fr-BE" sz="1600" dirty="0">
                <a:solidFill>
                  <a:schemeClr val="tx2"/>
                </a:solidFill>
                <a:latin typeface="Arial" pitchFamily="34" charset="0"/>
                <a:cs typeface="Arial" pitchFamily="34" charset="0"/>
              </a:rPr>
              <a:t>La date d’expiration du domaine</a:t>
            </a:r>
          </a:p>
          <a:p>
            <a:pPr lvl="2">
              <a:spcBef>
                <a:spcPts val="0"/>
              </a:spcBef>
              <a:spcAft>
                <a:spcPts val="600"/>
              </a:spcAft>
            </a:pPr>
            <a:r>
              <a:rPr lang="fr-BE" sz="1600" dirty="0">
                <a:solidFill>
                  <a:schemeClr val="tx2"/>
                </a:solidFill>
                <a:latin typeface="Arial" pitchFamily="34" charset="0"/>
                <a:cs typeface="Arial" pitchFamily="34" charset="0"/>
              </a:rPr>
              <a:t>des informations techniques (adresses des serveurs DNS, </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a:p>
            <a:pPr lvl="1">
              <a:spcBef>
                <a:spcPts val="0"/>
              </a:spcBef>
            </a:pPr>
            <a:r>
              <a:rPr lang="fr-BE" sz="1600" dirty="0">
                <a:solidFill>
                  <a:schemeClr val="tx2"/>
                </a:solidFill>
                <a:latin typeface="Arial" pitchFamily="34" charset="0"/>
                <a:cs typeface="Arial" pitchFamily="34" charset="0"/>
              </a:rPr>
              <a:t>Exemple</a:t>
            </a:r>
          </a:p>
          <a:p>
            <a:pPr lvl="2">
              <a:spcBef>
                <a:spcPts val="0"/>
              </a:spcBef>
            </a:pPr>
            <a:r>
              <a:rPr lang="fr-BE" sz="1600" dirty="0">
                <a:solidFill>
                  <a:schemeClr val="tx2"/>
                </a:solidFill>
                <a:latin typeface="Arial" pitchFamily="34" charset="0"/>
                <a:cs typeface="Arial" pitchFamily="34" charset="0"/>
                <a:hlinkClick r:id="rId4"/>
              </a:rPr>
              <a:t>http://www.dns.be</a:t>
            </a:r>
            <a:endParaRPr lang="fr-BE" sz="1600"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hlinkClick r:id="rId6"/>
              </a:rPr>
              <a:t>http://www.whois.com</a:t>
            </a:r>
            <a:endParaRPr lang="fr-BE" sz="1600" dirty="0">
              <a:solidFill>
                <a:schemeClr val="tx2"/>
              </a:solidFill>
              <a:latin typeface="Arial" pitchFamily="34" charset="0"/>
              <a:cs typeface="Arial" pitchFamily="34" charset="0"/>
            </a:endParaRPr>
          </a:p>
          <a:p>
            <a:pPr lvl="1">
              <a:spcBef>
                <a:spcPts val="0"/>
              </a:spcBef>
            </a:pPr>
            <a:endParaRPr lang="fr-BE" sz="16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6CD549A3-3699-47B0-963B-E86A6F53A919}" type="slidenum">
              <a:rPr lang="en-US">
                <a:latin typeface="Arial" pitchFamily="34" charset="0"/>
                <a:cs typeface="Arial" pitchFamily="34" charset="0"/>
              </a:rPr>
              <a:pPr/>
              <a:t>26</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4483" name="Rectangle 3"/>
          <p:cNvSpPr>
            <a:spLocks noGrp="1" noChangeArrowheads="1"/>
          </p:cNvSpPr>
          <p:nvPr>
            <p:ph idx="1"/>
          </p:nvPr>
        </p:nvSpPr>
        <p:spPr>
          <a:xfrm>
            <a:off x="432023" y="788740"/>
            <a:ext cx="8135938" cy="504056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Les </a:t>
            </a:r>
            <a:r>
              <a:rPr lang="fr-BE" sz="1400" b="1" dirty="0" err="1">
                <a:solidFill>
                  <a:schemeClr val="tx2"/>
                </a:solidFill>
                <a:latin typeface="Arial" pitchFamily="34" charset="0"/>
                <a:cs typeface="Arial" pitchFamily="34" charset="0"/>
              </a:rPr>
              <a:t>Names</a:t>
            </a:r>
            <a:r>
              <a:rPr lang="fr-BE" sz="1400" b="1" dirty="0">
                <a:solidFill>
                  <a:schemeClr val="tx2"/>
                </a:solidFill>
                <a:latin typeface="Arial" pitchFamily="34" charset="0"/>
                <a:cs typeface="Arial" pitchFamily="34" charset="0"/>
              </a:rPr>
              <a:t> Servers (NS</a:t>
            </a:r>
            <a:r>
              <a:rPr lang="fr-BE" sz="1400" b="1" dirty="0" smtClean="0">
                <a:solidFill>
                  <a:schemeClr val="tx2"/>
                </a:solidFill>
                <a:latin typeface="Arial" pitchFamily="34" charset="0"/>
                <a:cs typeface="Arial" pitchFamily="34" charset="0"/>
              </a:rPr>
              <a:t>)</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smtClean="0">
                <a:solidFill>
                  <a:schemeClr val="tx2"/>
                </a:solidFill>
                <a:latin typeface="Arial" pitchFamily="34" charset="0"/>
                <a:cs typeface="Arial" pitchFamily="34" charset="0"/>
              </a:rPr>
              <a:t>Relation </a:t>
            </a:r>
            <a:r>
              <a:rPr lang="fr-BE" sz="1400" dirty="0">
                <a:solidFill>
                  <a:schemeClr val="tx2"/>
                </a:solidFill>
                <a:latin typeface="Arial" pitchFamily="34" charset="0"/>
                <a:cs typeface="Arial" pitchFamily="34" charset="0"/>
              </a:rPr>
              <a:t>entre nom de domaine et adresse IP</a:t>
            </a:r>
          </a:p>
          <a:p>
            <a:pPr lvl="2">
              <a:spcBef>
                <a:spcPts val="0"/>
              </a:spcBef>
            </a:pPr>
            <a:r>
              <a:rPr lang="fr-BE" sz="1400" dirty="0">
                <a:solidFill>
                  <a:schemeClr val="tx2"/>
                </a:solidFill>
                <a:latin typeface="Arial" pitchFamily="34" charset="0"/>
                <a:cs typeface="Arial" pitchFamily="34" charset="0"/>
              </a:rPr>
              <a:t>La résolution de noms en adresse IP et vice versa, est basé sur un système indépendant et coopératif appelé Name Server : serveur de noms;</a:t>
            </a:r>
          </a:p>
          <a:p>
            <a:pPr lvl="2">
              <a:spcBef>
                <a:spcPts val="0"/>
              </a:spcBef>
            </a:pPr>
            <a:r>
              <a:rPr lang="fr-BE" sz="1400" dirty="0">
                <a:solidFill>
                  <a:schemeClr val="tx2"/>
                </a:solidFill>
                <a:latin typeface="Arial" pitchFamily="34" charset="0"/>
                <a:cs typeface="Arial" pitchFamily="34" charset="0"/>
              </a:rPr>
              <a:t>Un Name Server est un programme (installé sur un serveur) qui maintient une base de données (originale ou une copie) contenant les relations nom / adresse IP;</a:t>
            </a:r>
          </a:p>
          <a:p>
            <a:pPr lvl="2">
              <a:spcBef>
                <a:spcPts val="0"/>
              </a:spcBef>
            </a:pPr>
            <a:r>
              <a:rPr lang="fr-BE" sz="1400" dirty="0">
                <a:solidFill>
                  <a:schemeClr val="tx2"/>
                </a:solidFill>
                <a:latin typeface="Arial" pitchFamily="34" charset="0"/>
                <a:cs typeface="Arial" pitchFamily="34" charset="0"/>
              </a:rPr>
              <a:t>Un Name Server peut aussi être un serveur qui pointe vers un serveur détenant la base de données nom / adresse IP;</a:t>
            </a:r>
          </a:p>
          <a:p>
            <a:pPr lvl="2">
              <a:spcBef>
                <a:spcPts val="0"/>
              </a:spcBef>
            </a:pPr>
            <a:r>
              <a:rPr lang="fr-BE" sz="1400" dirty="0">
                <a:solidFill>
                  <a:schemeClr val="tx2"/>
                </a:solidFill>
                <a:latin typeface="Arial" pitchFamily="34" charset="0"/>
                <a:cs typeface="Arial" pitchFamily="34" charset="0"/>
              </a:rPr>
              <a:t>Un Name Server répond aux requêtes provenant des clients</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Relation entre adresse IP et nom de domaine</a:t>
            </a:r>
          </a:p>
          <a:p>
            <a:pPr lvl="2">
              <a:spcBef>
                <a:spcPts val="0"/>
              </a:spcBef>
            </a:pPr>
            <a:r>
              <a:rPr lang="fr-BE" sz="1400" dirty="0">
                <a:solidFill>
                  <a:schemeClr val="tx2"/>
                </a:solidFill>
                <a:latin typeface="Arial" pitchFamily="34" charset="0"/>
                <a:cs typeface="Arial" pitchFamily="34" charset="0"/>
              </a:rPr>
              <a:t>Du fait de la structure hiérarchique il est assez facile de faire une recherche d’adresse IP sur base d’un nom de domaine</a:t>
            </a:r>
          </a:p>
          <a:p>
            <a:pPr lvl="2">
              <a:spcBef>
                <a:spcPts val="0"/>
              </a:spcBef>
            </a:pPr>
            <a:r>
              <a:rPr lang="fr-BE" sz="1400" dirty="0">
                <a:solidFill>
                  <a:schemeClr val="tx2"/>
                </a:solidFill>
                <a:latin typeface="Arial" pitchFamily="34" charset="0"/>
                <a:cs typeface="Arial" pitchFamily="34" charset="0"/>
              </a:rPr>
              <a:t>La recherche inverse est plus difficile car elle ne suit pas la structure hiérarchique</a:t>
            </a:r>
          </a:p>
          <a:p>
            <a:pPr lvl="2">
              <a:spcBef>
                <a:spcPts val="0"/>
              </a:spcBef>
            </a:pPr>
            <a:r>
              <a:rPr lang="fr-BE" sz="1400" dirty="0">
                <a:solidFill>
                  <a:schemeClr val="tx2"/>
                </a:solidFill>
                <a:latin typeface="Arial" pitchFamily="34" charset="0"/>
                <a:cs typeface="Arial" pitchFamily="34" charset="0"/>
              </a:rPr>
              <a:t>De ce fait il existe un autre espace de noms utiliser la recherche inverse (il se situe dans le domaine in-</a:t>
            </a:r>
            <a:r>
              <a:rPr lang="fr-BE" sz="1400" dirty="0" err="1">
                <a:solidFill>
                  <a:schemeClr val="tx2"/>
                </a:solidFill>
                <a:latin typeface="Arial" pitchFamily="34" charset="0"/>
                <a:cs typeface="Arial" pitchFamily="34" charset="0"/>
              </a:rPr>
              <a:t>addr.arpa</a:t>
            </a:r>
            <a:r>
              <a:rPr lang="fr-BE" sz="1400" dirty="0">
                <a:solidFill>
                  <a:schemeClr val="tx2"/>
                </a:solidFill>
                <a:latin typeface="Arial" pitchFamily="34" charset="0"/>
                <a:cs typeface="Arial" pitchFamily="34" charset="0"/>
              </a:rPr>
              <a:t>)</a:t>
            </a:r>
          </a:p>
          <a:p>
            <a:pPr lvl="2">
              <a:spcBef>
                <a:spcPts val="0"/>
              </a:spcBef>
            </a:pPr>
            <a:r>
              <a:rPr lang="fr-BE" sz="1400" dirty="0">
                <a:solidFill>
                  <a:schemeClr val="tx2"/>
                </a:solidFill>
                <a:latin typeface="Arial" pitchFamily="34" charset="0"/>
                <a:cs typeface="Arial" pitchFamily="34" charset="0"/>
              </a:rPr>
              <a:t>Dans cette espace de nom, on va écrire les adresses IP dans le sens inverse :</a:t>
            </a:r>
          </a:p>
          <a:p>
            <a:pPr lvl="3">
              <a:spcBef>
                <a:spcPts val="0"/>
              </a:spcBef>
            </a:pPr>
            <a:r>
              <a:rPr lang="fr-BE" sz="1400" dirty="0">
                <a:solidFill>
                  <a:schemeClr val="tx2"/>
                </a:solidFill>
                <a:latin typeface="Arial" pitchFamily="34" charset="0"/>
                <a:cs typeface="Arial" pitchFamily="34" charset="0"/>
              </a:rPr>
              <a:t>L’adresse IP d’un domaine dans le DNS est, par exemple, 129.34.139.30</a:t>
            </a:r>
          </a:p>
          <a:p>
            <a:pPr lvl="3">
              <a:spcBef>
                <a:spcPts val="0"/>
              </a:spcBef>
            </a:pPr>
            <a:r>
              <a:rPr lang="fr-BE" sz="1400" dirty="0">
                <a:solidFill>
                  <a:schemeClr val="tx2"/>
                </a:solidFill>
                <a:latin typeface="Arial" pitchFamily="34" charset="0"/>
                <a:cs typeface="Arial" pitchFamily="34" charset="0"/>
              </a:rPr>
              <a:t>Dans le zone inverse on aura 30.139.34.129.in-addr.arpa</a:t>
            </a:r>
          </a:p>
          <a:p>
            <a:pPr lvl="2">
              <a:spcBef>
                <a:spcPts val="0"/>
              </a:spcBef>
            </a:pPr>
            <a:r>
              <a:rPr lang="fr-BE" sz="1400" dirty="0">
                <a:solidFill>
                  <a:schemeClr val="tx2"/>
                </a:solidFill>
                <a:latin typeface="Arial" pitchFamily="34" charset="0"/>
                <a:cs typeface="Arial" pitchFamily="34" charset="0"/>
              </a:rPr>
              <a:t>La recherche d’un nom de domaine sur base d’une adresse IP est appelé Pointer </a:t>
            </a:r>
            <a:r>
              <a:rPr lang="fr-BE" sz="1400" dirty="0" err="1">
                <a:solidFill>
                  <a:schemeClr val="tx2"/>
                </a:solidFill>
                <a:latin typeface="Arial" pitchFamily="34" charset="0"/>
                <a:cs typeface="Arial" pitchFamily="34" charset="0"/>
              </a:rPr>
              <a:t>Query</a:t>
            </a:r>
            <a:r>
              <a:rPr lang="fr-BE" sz="14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39025" y="6165304"/>
            <a:ext cx="762000" cy="365125"/>
          </a:xfrm>
        </p:spPr>
        <p:txBody>
          <a:bodyPr/>
          <a:lstStyle/>
          <a:p>
            <a:fld id="{B7215F0D-2506-4CF1-8D7B-9E56E26FAA70}" type="slidenum">
              <a:rPr lang="en-US">
                <a:latin typeface="Arial" pitchFamily="34" charset="0"/>
                <a:cs typeface="Arial" pitchFamily="34" charset="0"/>
              </a:rPr>
              <a:pPr/>
              <a:t>27</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448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448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448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448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448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448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44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a:xfrm>
            <a:off x="504153" y="1052736"/>
            <a:ext cx="8135938" cy="5039841"/>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Les espaces de noms distribués</a:t>
            </a:r>
          </a:p>
          <a:p>
            <a:pPr lvl="1">
              <a:spcBef>
                <a:spcPts val="0"/>
              </a:spcBef>
            </a:pPr>
            <a:r>
              <a:rPr lang="fr-BE" sz="1400" dirty="0">
                <a:solidFill>
                  <a:schemeClr val="tx2"/>
                </a:solidFill>
                <a:latin typeface="Arial" pitchFamily="34" charset="0"/>
                <a:cs typeface="Arial" pitchFamily="34" charset="0"/>
              </a:rPr>
              <a:t>Les noms symboliques sont groupés en zones d’autorité que l’on appelle communément des zones.</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Dans chacune de ces zones, un ou plusieurs hôtes ont la tâche </a:t>
            </a:r>
          </a:p>
          <a:p>
            <a:pPr lvl="2">
              <a:spcBef>
                <a:spcPts val="0"/>
              </a:spcBef>
            </a:pPr>
            <a:r>
              <a:rPr lang="fr-BE" sz="1400" dirty="0">
                <a:solidFill>
                  <a:schemeClr val="tx2"/>
                </a:solidFill>
                <a:latin typeface="Arial" pitchFamily="34" charset="0"/>
                <a:cs typeface="Arial" pitchFamily="34" charset="0"/>
              </a:rPr>
              <a:t>de maintenir la base de données des noms symboliques et des adresses IP.</a:t>
            </a:r>
          </a:p>
          <a:p>
            <a:pPr lvl="2">
              <a:spcBef>
                <a:spcPts val="0"/>
              </a:spcBef>
            </a:pPr>
            <a:r>
              <a:rPr lang="fr-BE" sz="1400" dirty="0">
                <a:solidFill>
                  <a:schemeClr val="tx2"/>
                </a:solidFill>
                <a:latin typeface="Arial" pitchFamily="34" charset="0"/>
                <a:cs typeface="Arial" pitchFamily="34" charset="0"/>
              </a:rPr>
              <a:t>De fournir la fonctionnalité de traduire les noms symboliques en adresse IP aux clients qui le demandent</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Ces serveurs locaux de noms sont interconnectés via l’arbre hiérarchique des domaines</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Chaque zone contient donc une partie ou un </a:t>
            </a:r>
            <a:r>
              <a:rPr lang="fr-BE" sz="1400" dirty="0" err="1">
                <a:solidFill>
                  <a:schemeClr val="tx2"/>
                </a:solidFill>
                <a:latin typeface="Arial" pitchFamily="34" charset="0"/>
                <a:cs typeface="Arial" pitchFamily="34" charset="0"/>
              </a:rPr>
              <a:t>sous-arbre</a:t>
            </a:r>
            <a:r>
              <a:rPr lang="fr-BE" sz="1400" dirty="0">
                <a:solidFill>
                  <a:schemeClr val="tx2"/>
                </a:solidFill>
                <a:latin typeface="Arial" pitchFamily="34" charset="0"/>
                <a:cs typeface="Arial" pitchFamily="34" charset="0"/>
              </a:rPr>
              <a:t> de l’arbre hiérarchique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noms sont administrés de manière indépendante des autres zones.</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La délégation de l’autorité est toujours faite à partir de l’autorité de la zone supérieure sauf pour la zone « . »</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AACA9CAB-9A45-4DD2-9C44-605B6DB38972}" type="slidenum">
              <a:rPr lang="en-US">
                <a:latin typeface="Arial" pitchFamily="34" charset="0"/>
                <a:cs typeface="Arial" pitchFamily="34" charset="0"/>
              </a:rPr>
              <a:pPr/>
              <a:t>28</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a:xfrm>
            <a:off x="611560" y="980728"/>
            <a:ext cx="8135938" cy="5183857"/>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La recherche proprement dite</a:t>
            </a:r>
          </a:p>
          <a:p>
            <a:pPr lvl="1">
              <a:spcBef>
                <a:spcPts val="0"/>
              </a:spcBef>
            </a:pPr>
            <a:r>
              <a:rPr lang="fr-BE" sz="1400" dirty="0">
                <a:solidFill>
                  <a:schemeClr val="tx2"/>
                </a:solidFill>
                <a:latin typeface="Arial" pitchFamily="34" charset="0"/>
                <a:cs typeface="Arial" pitchFamily="34" charset="0"/>
              </a:rPr>
              <a:t>Considérons que nous recherchons après tt.ibm.com;</a:t>
            </a:r>
          </a:p>
          <a:p>
            <a:pPr lvl="1">
              <a:spcBef>
                <a:spcPts val="0"/>
              </a:spcBef>
            </a:pPr>
            <a:r>
              <a:rPr lang="fr-BE" sz="1400" dirty="0">
                <a:solidFill>
                  <a:schemeClr val="tx2"/>
                </a:solidFill>
                <a:latin typeface="Arial" pitchFamily="34" charset="0"/>
                <a:cs typeface="Arial" pitchFamily="34" charset="0"/>
              </a:rPr>
              <a:t>Considérons que notre serveur de noms n’a pas la réponse dans sa cache;</a:t>
            </a:r>
          </a:p>
          <a:p>
            <a:pPr lvl="1">
              <a:spcBef>
                <a:spcPts val="0"/>
              </a:spcBef>
            </a:pPr>
            <a:r>
              <a:rPr lang="fr-BE" sz="1400" dirty="0">
                <a:solidFill>
                  <a:schemeClr val="tx2"/>
                </a:solidFill>
                <a:latin typeface="Arial" pitchFamily="34" charset="0"/>
                <a:cs typeface="Arial" pitchFamily="34" charset="0"/>
              </a:rPr>
              <a:t>La requête remonte jusqu’au serveur de nom assurant la gestion du .</a:t>
            </a:r>
            <a:r>
              <a:rPr lang="fr-BE" sz="1400" dirty="0" err="1">
                <a:solidFill>
                  <a:schemeClr val="tx2"/>
                </a:solidFill>
                <a:latin typeface="Arial" pitchFamily="34" charset="0"/>
                <a:cs typeface="Arial" pitchFamily="34" charset="0"/>
              </a:rPr>
              <a:t>com</a:t>
            </a:r>
            <a:r>
              <a:rPr lang="fr-BE" sz="1400" dirty="0">
                <a:solidFill>
                  <a:schemeClr val="tx2"/>
                </a:solidFill>
                <a:latin typeface="Arial" pitchFamily="34" charset="0"/>
                <a:cs typeface="Arial" pitchFamily="34" charset="0"/>
              </a:rPr>
              <a:t>;</a:t>
            </a:r>
          </a:p>
          <a:p>
            <a:pPr lvl="1">
              <a:spcBef>
                <a:spcPts val="0"/>
              </a:spcBef>
            </a:pPr>
            <a:r>
              <a:rPr lang="fr-BE" sz="1400" dirty="0">
                <a:solidFill>
                  <a:schemeClr val="tx2"/>
                </a:solidFill>
                <a:latin typeface="Arial" pitchFamily="34" charset="0"/>
                <a:cs typeface="Arial" pitchFamily="34" charset="0"/>
              </a:rPr>
              <a:t>Ce serveur transfère la demande jusqu’au serveur de nom gérant .ibm.com;</a:t>
            </a:r>
          </a:p>
          <a:p>
            <a:pPr lvl="1">
              <a:spcBef>
                <a:spcPts val="0"/>
              </a:spcBef>
            </a:pPr>
            <a:r>
              <a:rPr lang="fr-BE" sz="1400" dirty="0">
                <a:solidFill>
                  <a:schemeClr val="tx2"/>
                </a:solidFill>
                <a:latin typeface="Arial" pitchFamily="34" charset="0"/>
                <a:cs typeface="Arial" pitchFamily="34" charset="0"/>
              </a:rPr>
              <a:t>À ce niveau, on a sûrement rencontré un serveur de nom qui a la réponse dans sa cache : sinon la requête irait jusqu’au serveur de noms gérant tt.ibm.com;</a:t>
            </a:r>
          </a:p>
          <a:p>
            <a:pPr marL="320040" lvl="1" indent="0">
              <a:spcBef>
                <a:spcPts val="0"/>
              </a:spcBef>
              <a:buNone/>
            </a:pPr>
            <a:endParaRPr lang="fr-BE" sz="1400" dirty="0">
              <a:solidFill>
                <a:schemeClr val="tx2"/>
              </a:solidFill>
              <a:latin typeface="Arial" pitchFamily="34" charset="0"/>
              <a:cs typeface="Arial" pitchFamily="34" charset="0"/>
            </a:endParaRPr>
          </a:p>
          <a:p>
            <a:pPr marL="0" indent="0">
              <a:lnSpc>
                <a:spcPct val="90000"/>
              </a:lnSpc>
              <a:buNone/>
            </a:pPr>
            <a:r>
              <a:rPr lang="fr-BE" sz="1400" b="1" dirty="0">
                <a:solidFill>
                  <a:schemeClr val="tx2"/>
                </a:solidFill>
                <a:latin typeface="Arial" pitchFamily="34" charset="0"/>
                <a:cs typeface="Arial" pitchFamily="34" charset="0"/>
              </a:rPr>
              <a:t>Conclusion à retirer de cette recherche</a:t>
            </a:r>
          </a:p>
          <a:p>
            <a:pPr lvl="1">
              <a:spcBef>
                <a:spcPts val="0"/>
              </a:spcBef>
            </a:pPr>
            <a:r>
              <a:rPr lang="fr-BE" sz="1400" dirty="0">
                <a:solidFill>
                  <a:schemeClr val="tx2"/>
                </a:solidFill>
                <a:latin typeface="Arial" pitchFamily="34" charset="0"/>
                <a:cs typeface="Arial" pitchFamily="34" charset="0"/>
              </a:rPr>
              <a:t>Plutôt que d’avoir une base de données centralisée sur un serveur, la charge de travail (maintenance et réponse aux requêtes) est répartie au travers de l’arbre hiérarchique.</a:t>
            </a:r>
          </a:p>
          <a:p>
            <a:pPr lvl="1">
              <a:spcBef>
                <a:spcPts val="0"/>
              </a:spcBef>
            </a:pPr>
            <a:r>
              <a:rPr lang="fr-BE" sz="1400" dirty="0">
                <a:solidFill>
                  <a:schemeClr val="tx2"/>
                </a:solidFill>
                <a:latin typeface="Arial" pitchFamily="34" charset="0"/>
                <a:cs typeface="Arial" pitchFamily="34" charset="0"/>
              </a:rPr>
              <a:t>L’autorité pour la création et le changement des noms symboliques et la responsabilité de la maintenance de la base de données sont délégués à l’organisation propriétaire de la zone qui contient les hôtes.</a:t>
            </a:r>
          </a:p>
          <a:p>
            <a:pPr lvl="1">
              <a:spcBef>
                <a:spcPts val="0"/>
              </a:spcBef>
            </a:pPr>
            <a:r>
              <a:rPr lang="fr-BE" sz="1400" dirty="0">
                <a:solidFill>
                  <a:schemeClr val="tx2"/>
                </a:solidFill>
                <a:latin typeface="Arial" pitchFamily="34" charset="0"/>
                <a:cs typeface="Arial" pitchFamily="34" charset="0"/>
              </a:rPr>
              <a:t>Du point de vue de l’utilisateur, il n’y a qu’une seule (et unique) base de données à laquelle il faut demander les résolutions d’adresse. L’utilisateur ne doit pas savoir qu’en fait la base de données est distribuée, mais il est quand même bon de le savoir.</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CB33C34-506C-4E49-953B-03DA779660C2}" type="slidenum">
              <a:rPr lang="en-US">
                <a:latin typeface="Arial" pitchFamily="34" charset="0"/>
                <a:cs typeface="Arial" pitchFamily="34" charset="0"/>
              </a:rPr>
              <a:pPr/>
              <a:t>29</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653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653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65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a:xfrm>
            <a:off x="457200" y="1125538"/>
            <a:ext cx="8229600" cy="4741862"/>
          </a:xfrm>
        </p:spPr>
        <p:txBody>
          <a:bodyPr vert="horz" lIns="91440" tIns="45720" rIns="91440" bIns="45720" rtlCol="0" anchor="ctr" anchorCtr="0">
            <a:normAutofit/>
          </a:bodyPr>
          <a:lstStyle/>
          <a:p>
            <a:pPr>
              <a:lnSpc>
                <a:spcPct val="90000"/>
              </a:lnSpc>
            </a:pPr>
            <a:r>
              <a:rPr lang="fr-BE" sz="1600" b="1" dirty="0">
                <a:solidFill>
                  <a:schemeClr val="tx2"/>
                </a:solidFill>
                <a:latin typeface="Arial" pitchFamily="34" charset="0"/>
                <a:cs typeface="Arial" pitchFamily="34" charset="0"/>
              </a:rPr>
              <a:t>Le problème de l’œuf et de la poule</a:t>
            </a:r>
          </a:p>
          <a:p>
            <a:pPr lvl="1">
              <a:lnSpc>
                <a:spcPct val="90000"/>
              </a:lnSpc>
            </a:pPr>
            <a:r>
              <a:rPr lang="fr-BE" sz="1600" dirty="0">
                <a:solidFill>
                  <a:schemeClr val="tx2"/>
                </a:solidFill>
                <a:latin typeface="Arial" pitchFamily="34" charset="0"/>
                <a:cs typeface="Arial" pitchFamily="34" charset="0"/>
              </a:rPr>
              <a:t>Comment une machine qui n’a pas d’adresse IP, peut-elle dialoguer sur le réseau pour obtenir une adresse IP ?</a:t>
            </a:r>
          </a:p>
          <a:p>
            <a:pPr lvl="1">
              <a:lnSpc>
                <a:spcPct val="90000"/>
              </a:lnSpc>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Protocoles d’attribution d’adresses IP</a:t>
            </a:r>
          </a:p>
          <a:p>
            <a:pPr lvl="1">
              <a:lnSpc>
                <a:spcPct val="90000"/>
              </a:lnSpc>
            </a:pPr>
            <a:r>
              <a:rPr lang="fr-BE" sz="1600" dirty="0">
                <a:solidFill>
                  <a:schemeClr val="tx2"/>
                </a:solidFill>
                <a:latin typeface="Arial" pitchFamily="34" charset="0"/>
                <a:cs typeface="Arial" pitchFamily="34" charset="0"/>
              </a:rPr>
              <a:t>BOOTP</a:t>
            </a:r>
          </a:p>
          <a:p>
            <a:pPr lvl="2">
              <a:lnSpc>
                <a:spcPct val="90000"/>
              </a:lnSpc>
            </a:pPr>
            <a:r>
              <a:rPr lang="fr-BE" sz="1600" dirty="0" err="1">
                <a:solidFill>
                  <a:schemeClr val="tx2"/>
                </a:solidFill>
                <a:latin typeface="Arial" pitchFamily="34" charset="0"/>
                <a:cs typeface="Arial" pitchFamily="34" charset="0"/>
              </a:rPr>
              <a:t>Bootstrap</a:t>
            </a:r>
            <a:r>
              <a:rPr lang="fr-BE" sz="1600" dirty="0">
                <a:solidFill>
                  <a:schemeClr val="tx2"/>
                </a:solidFill>
                <a:latin typeface="Arial" pitchFamily="34" charset="0"/>
                <a:cs typeface="Arial" pitchFamily="34" charset="0"/>
              </a:rPr>
              <a:t> Protocol</a:t>
            </a:r>
          </a:p>
          <a:p>
            <a:pPr lvl="1">
              <a:lnSpc>
                <a:spcPct val="90000"/>
              </a:lnSpc>
            </a:pPr>
            <a:r>
              <a:rPr lang="fr-BE" sz="1600" dirty="0">
                <a:solidFill>
                  <a:schemeClr val="tx2"/>
                </a:solidFill>
                <a:latin typeface="Arial" pitchFamily="34" charset="0"/>
                <a:cs typeface="Arial" pitchFamily="34" charset="0"/>
              </a:rPr>
              <a:t>DHCP</a:t>
            </a:r>
          </a:p>
          <a:p>
            <a:pPr lvl="2">
              <a:lnSpc>
                <a:spcPct val="90000"/>
              </a:lnSpc>
            </a:pPr>
            <a:r>
              <a:rPr lang="fr-BE" sz="1600" dirty="0" err="1">
                <a:solidFill>
                  <a:schemeClr val="tx2"/>
                </a:solidFill>
                <a:latin typeface="Arial" pitchFamily="34" charset="0"/>
                <a:cs typeface="Arial" pitchFamily="34" charset="0"/>
              </a:rPr>
              <a:t>Dynamic</a:t>
            </a:r>
            <a:r>
              <a:rPr lang="fr-BE" sz="1600" dirty="0">
                <a:solidFill>
                  <a:schemeClr val="tx2"/>
                </a:solidFill>
                <a:latin typeface="Arial" pitchFamily="34" charset="0"/>
                <a:cs typeface="Arial" pitchFamily="34" charset="0"/>
              </a:rPr>
              <a:t> Host Protocol Configuration</a:t>
            </a:r>
          </a:p>
          <a:p>
            <a:pPr lvl="1">
              <a:lnSpc>
                <a:spcPct val="90000"/>
              </a:lnSpc>
            </a:pPr>
            <a:r>
              <a:rPr lang="fr-BE" sz="1600" dirty="0">
                <a:solidFill>
                  <a:schemeClr val="tx2"/>
                </a:solidFill>
                <a:latin typeface="Arial" pitchFamily="34" charset="0"/>
                <a:cs typeface="Arial" pitchFamily="34" charset="0"/>
              </a:rPr>
              <a:t>MADCAP</a:t>
            </a:r>
          </a:p>
          <a:p>
            <a:pPr lvl="2">
              <a:lnSpc>
                <a:spcPct val="90000"/>
              </a:lnSpc>
            </a:pPr>
            <a:r>
              <a:rPr lang="fr-BE" sz="1600" dirty="0">
                <a:solidFill>
                  <a:schemeClr val="tx2"/>
                </a:solidFill>
                <a:latin typeface="Arial" pitchFamily="34" charset="0"/>
                <a:cs typeface="Arial" pitchFamily="34" charset="0"/>
              </a:rPr>
              <a:t>Multicast </a:t>
            </a:r>
            <a:r>
              <a:rPr lang="fr-BE" sz="1600" dirty="0" err="1">
                <a:solidFill>
                  <a:schemeClr val="tx2"/>
                </a:solidFill>
                <a:latin typeface="Arial" pitchFamily="34" charset="0"/>
                <a:cs typeface="Arial" pitchFamily="34" charset="0"/>
              </a:rPr>
              <a:t>Address</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Dynamic</a:t>
            </a:r>
            <a:r>
              <a:rPr lang="fr-BE" sz="1600" dirty="0">
                <a:solidFill>
                  <a:schemeClr val="tx2"/>
                </a:solidFill>
                <a:latin typeface="Arial" pitchFamily="34" charset="0"/>
                <a:cs typeface="Arial" pitchFamily="34" charset="0"/>
              </a:rPr>
              <a:t> Client Allocation Protocol</a:t>
            </a:r>
          </a:p>
          <a:p>
            <a:pPr lvl="1">
              <a:lnSpc>
                <a:spcPct val="90000"/>
              </a:lnSpc>
            </a:pPr>
            <a:r>
              <a:rPr lang="fr-BE" sz="1600" dirty="0">
                <a:solidFill>
                  <a:schemeClr val="tx2"/>
                </a:solidFill>
                <a:latin typeface="Arial" pitchFamily="34" charset="0"/>
                <a:cs typeface="Arial" pitchFamily="34" charset="0"/>
              </a:rPr>
              <a:t>APIPA</a:t>
            </a:r>
          </a:p>
          <a:p>
            <a:pPr lvl="2">
              <a:lnSpc>
                <a:spcPct val="90000"/>
              </a:lnSpc>
            </a:pPr>
            <a:r>
              <a:rPr lang="fr-BE" sz="1600" dirty="0" err="1">
                <a:solidFill>
                  <a:schemeClr val="tx2"/>
                </a:solidFill>
                <a:latin typeface="Arial" pitchFamily="34" charset="0"/>
                <a:cs typeface="Arial" pitchFamily="34" charset="0"/>
              </a:rPr>
              <a:t>Automatic</a:t>
            </a:r>
            <a:r>
              <a:rPr lang="fr-BE" sz="1600" dirty="0">
                <a:solidFill>
                  <a:schemeClr val="tx2"/>
                </a:solidFill>
                <a:latin typeface="Arial" pitchFamily="34" charset="0"/>
                <a:cs typeface="Arial" pitchFamily="34" charset="0"/>
              </a:rPr>
              <a:t> </a:t>
            </a:r>
            <a:r>
              <a:rPr lang="fr-BE" sz="1600" dirty="0" err="1">
                <a:solidFill>
                  <a:schemeClr val="tx2"/>
                </a:solidFill>
                <a:latin typeface="Arial" pitchFamily="34" charset="0"/>
                <a:cs typeface="Arial" pitchFamily="34" charset="0"/>
              </a:rPr>
              <a:t>Private</a:t>
            </a:r>
            <a:r>
              <a:rPr lang="fr-BE" sz="1600" dirty="0">
                <a:solidFill>
                  <a:schemeClr val="tx2"/>
                </a:solidFill>
                <a:latin typeface="Arial" pitchFamily="34" charset="0"/>
                <a:cs typeface="Arial" pitchFamily="34" charset="0"/>
              </a:rPr>
              <a:t> IP </a:t>
            </a:r>
            <a:r>
              <a:rPr lang="fr-BE" sz="1600" dirty="0" err="1">
                <a:solidFill>
                  <a:schemeClr val="tx2"/>
                </a:solidFill>
                <a:latin typeface="Arial" pitchFamily="34" charset="0"/>
                <a:cs typeface="Arial" pitchFamily="34" charset="0"/>
              </a:rPr>
              <a:t>Addressing</a:t>
            </a: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a:xfrm>
            <a:off x="7092280" y="764704"/>
            <a:ext cx="957264" cy="457200"/>
          </a:xfrm>
        </p:spPr>
        <p:txBody>
          <a:bodyPr/>
          <a:lstStyle/>
          <a:p>
            <a:r>
              <a:rPr lang="fr-FR" sz="1100" dirty="0" smtClean="0">
                <a:latin typeface="Arial" pitchFamily="34" charset="0"/>
                <a:cs typeface="Arial" pitchFamily="34" charset="0"/>
              </a:rPr>
              <a:t>2015-2016</a:t>
            </a:r>
            <a:endParaRPr lang="en-US" sz="11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vert="horz" lIns="91440" tIns="45720" rIns="91440" bIns="45720" rtlCol="0" anchor="ctr"/>
          <a:lstStyle/>
          <a:p>
            <a:fld id="{5BBB7E6C-3BF0-420C-B89C-46695927666B}" type="slidenum">
              <a:rPr lang="en-US">
                <a:latin typeface="Arial" pitchFamily="34" charset="0"/>
                <a:cs typeface="Arial" pitchFamily="34" charset="0"/>
              </a:rPr>
              <a:pPr/>
              <a:t>3</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Protocoles utiles à la couche réseau (IP)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9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9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98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98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98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98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9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98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xfrm>
            <a:off x="539750" y="981075"/>
            <a:ext cx="8135938" cy="554355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La résolution de nom de domaine</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Un programme côté client génère une requête (system call) demandant l’adresse IP d’un hôte sur base du nom de celui-ci</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Cette requête est alors envoyée au serveur de noms (</a:t>
            </a: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server); il est possible que l’information demandée soit déjà en cache;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 serveur de nom vérifie si l’information fait partie de sa propre base de données (celle sur laquelle il a l’autorité) ou dans sa cache</a:t>
            </a:r>
          </a:p>
          <a:p>
            <a:pPr lvl="2">
              <a:spcBef>
                <a:spcPts val="0"/>
              </a:spcBef>
            </a:pPr>
            <a:r>
              <a:rPr lang="fr-BE" sz="1400" dirty="0">
                <a:solidFill>
                  <a:schemeClr val="tx2"/>
                </a:solidFill>
                <a:latin typeface="Arial" pitchFamily="34" charset="0"/>
                <a:cs typeface="Arial" pitchFamily="34" charset="0"/>
              </a:rPr>
              <a:t>Si c’est le cas la réponse (adresse IP) est envoyée au client.</a:t>
            </a:r>
          </a:p>
          <a:p>
            <a:pPr lvl="2">
              <a:spcBef>
                <a:spcPts val="0"/>
              </a:spcBef>
            </a:pPr>
            <a:r>
              <a:rPr lang="fr-BE" sz="1400" dirty="0">
                <a:solidFill>
                  <a:schemeClr val="tx2"/>
                </a:solidFill>
                <a:latin typeface="Arial" pitchFamily="34" charset="0"/>
                <a:cs typeface="Arial" pitchFamily="34" charset="0"/>
              </a:rPr>
              <a:t>Sinon la requête sera envoyée au point le plus haut de l’arbre (</a:t>
            </a:r>
            <a:r>
              <a:rPr lang="fr-BE" sz="1400" dirty="0" err="1">
                <a:solidFill>
                  <a:schemeClr val="tx2"/>
                </a:solidFill>
                <a:latin typeface="Arial" pitchFamily="34" charset="0"/>
                <a:cs typeface="Arial" pitchFamily="34" charset="0"/>
              </a:rPr>
              <a:t>root</a:t>
            </a:r>
            <a:r>
              <a:rPr lang="fr-BE" sz="1400" dirty="0">
                <a:solidFill>
                  <a:schemeClr val="tx2"/>
                </a:solidFill>
                <a:latin typeface="Arial" pitchFamily="34" charset="0"/>
                <a:cs typeface="Arial" pitchFamily="34" charset="0"/>
              </a:rPr>
              <a:t>) et redescendra le long de l’arbre jusqu’à trouver la réponse.</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En fin de compte le programme client recevra</a:t>
            </a:r>
          </a:p>
          <a:p>
            <a:pPr lvl="2">
              <a:spcBef>
                <a:spcPts val="0"/>
              </a:spcBef>
            </a:pPr>
            <a:r>
              <a:rPr lang="fr-BE" sz="1400" dirty="0">
                <a:solidFill>
                  <a:schemeClr val="tx2"/>
                </a:solidFill>
                <a:latin typeface="Arial" pitchFamily="34" charset="0"/>
                <a:cs typeface="Arial" pitchFamily="34" charset="0"/>
              </a:rPr>
              <a:t>L’adresse IP (ou le nom de l’hôte si il s’agit d’une requête inverse) dont il a besoin</a:t>
            </a:r>
          </a:p>
          <a:p>
            <a:pPr lvl="2">
              <a:spcBef>
                <a:spcPts val="0"/>
              </a:spcBef>
            </a:pPr>
            <a:r>
              <a:rPr lang="fr-BE" sz="1400" dirty="0">
                <a:solidFill>
                  <a:schemeClr val="tx2"/>
                </a:solidFill>
                <a:latin typeface="Arial" pitchFamily="34" charset="0"/>
                <a:cs typeface="Arial" pitchFamily="34" charset="0"/>
              </a:rPr>
              <a:t>Ou une erreur si la réponse n’a pas pu être trouvée.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requêtes et les réponses utilisent aussi bien TCP que UDP</a:t>
            </a:r>
          </a:p>
          <a:p>
            <a:pPr lvl="1">
              <a:spcBef>
                <a:spcPts val="0"/>
              </a:spcBef>
            </a:pPr>
            <a:endParaRPr lang="fr-BE" sz="1400" dirty="0">
              <a:solidFill>
                <a:schemeClr val="tx2"/>
              </a:solidFill>
              <a:latin typeface="Arial" pitchFamily="34" charset="0"/>
              <a:cs typeface="Arial" pitchFamily="34" charset="0"/>
            </a:endParaRPr>
          </a:p>
          <a:p>
            <a:pPr lvl="1">
              <a:spcBef>
                <a:spcPts val="0"/>
              </a:spcBef>
            </a:pP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B8CE49C-1872-486C-B985-44FF03548EFE}" type="slidenum">
              <a:rPr lang="en-US">
                <a:latin typeface="Arial" pitchFamily="34" charset="0"/>
                <a:cs typeface="Arial" pitchFamily="34" charset="0"/>
              </a:rPr>
              <a:pPr/>
              <a:t>30</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a:xfrm>
            <a:off x="539750" y="981075"/>
            <a:ext cx="8135938" cy="3384029"/>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 mécanisme en </a:t>
            </a:r>
            <a:r>
              <a:rPr lang="fr-BE" sz="1400" b="1" dirty="0" smtClean="0">
                <a:solidFill>
                  <a:schemeClr val="tx2"/>
                </a:solidFill>
                <a:latin typeface="Arial" pitchFamily="34" charset="0"/>
                <a:cs typeface="Arial" pitchFamily="34" charset="0"/>
              </a:rPr>
              <a:t>détails</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 mécanisme fonctionne sur base du modèle client-serveur</a:t>
            </a:r>
          </a:p>
          <a:p>
            <a:pPr lvl="2">
              <a:spcBef>
                <a:spcPts val="0"/>
              </a:spcBef>
            </a:pPr>
            <a:r>
              <a:rPr lang="fr-BE" sz="1400" dirty="0">
                <a:solidFill>
                  <a:schemeClr val="tx2"/>
                </a:solidFill>
                <a:latin typeface="Arial" pitchFamily="34" charset="0"/>
                <a:cs typeface="Arial" pitchFamily="34" charset="0"/>
              </a:rPr>
              <a:t>La fonction client est appelée </a:t>
            </a:r>
            <a:r>
              <a:rPr lang="fr-BE" sz="1400" dirty="0" err="1">
                <a:solidFill>
                  <a:schemeClr val="tx2"/>
                </a:solidFill>
                <a:latin typeface="Arial" pitchFamily="34" charset="0"/>
                <a:cs typeface="Arial" pitchFamily="34" charset="0"/>
              </a:rPr>
              <a:t>resolver</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resolver</a:t>
            </a:r>
            <a:r>
              <a:rPr lang="fr-BE" sz="1400" dirty="0">
                <a:solidFill>
                  <a:schemeClr val="tx2"/>
                </a:solidFill>
                <a:latin typeface="Arial" pitchFamily="34" charset="0"/>
                <a:cs typeface="Arial" pitchFamily="34" charset="0"/>
              </a:rPr>
              <a:t>) et est transparente pour l’utilisateur. Cette fonction est appelée par un programme ou une application pour résoudre le nom symbolique en adresse IP (et vice versa).</a:t>
            </a:r>
          </a:p>
          <a:p>
            <a:pPr lvl="2">
              <a:spcBef>
                <a:spcPts val="0"/>
              </a:spcBef>
            </a:pPr>
            <a:r>
              <a:rPr lang="fr-BE" sz="1400" dirty="0">
                <a:solidFill>
                  <a:schemeClr val="tx2"/>
                </a:solidFill>
                <a:latin typeface="Arial" pitchFamily="34" charset="0"/>
                <a:cs typeface="Arial" pitchFamily="34" charset="0"/>
              </a:rPr>
              <a:t>Le serveur de nom (de domaine) est un serveur d’application fournissant la traduction de noms de machines en adresses IP</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Il existe différents types de </a:t>
            </a:r>
            <a:r>
              <a:rPr lang="fr-BE" sz="1400" dirty="0" err="1">
                <a:solidFill>
                  <a:schemeClr val="tx2"/>
                </a:solidFill>
                <a:latin typeface="Arial" pitchFamily="34" charset="0"/>
                <a:cs typeface="Arial" pitchFamily="34" charset="0"/>
              </a:rPr>
              <a:t>resolver</a:t>
            </a:r>
            <a:r>
              <a:rPr lang="fr-BE" sz="1400" dirty="0">
                <a:solidFill>
                  <a:schemeClr val="tx2"/>
                </a:solidFill>
                <a:latin typeface="Arial" pitchFamily="34" charset="0"/>
                <a:cs typeface="Arial" pitchFamily="34" charset="0"/>
              </a:rPr>
              <a:t> :</a:t>
            </a:r>
          </a:p>
          <a:p>
            <a:pPr lvl="2">
              <a:spcBef>
                <a:spcPts val="0"/>
              </a:spcBef>
            </a:pPr>
            <a:r>
              <a:rPr lang="fr-BE" sz="1400" dirty="0">
                <a:solidFill>
                  <a:schemeClr val="tx2"/>
                </a:solidFill>
                <a:latin typeface="Arial" pitchFamily="34" charset="0"/>
                <a:cs typeface="Arial" pitchFamily="34" charset="0"/>
              </a:rPr>
              <a:t>Le Full </a:t>
            </a:r>
            <a:r>
              <a:rPr lang="fr-BE" sz="1400" dirty="0" err="1">
                <a:solidFill>
                  <a:schemeClr val="tx2"/>
                </a:solidFill>
                <a:latin typeface="Arial" pitchFamily="34" charset="0"/>
                <a:cs typeface="Arial" pitchFamily="34" charset="0"/>
              </a:rPr>
              <a:t>Resolver</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Le Stub </a:t>
            </a:r>
            <a:r>
              <a:rPr lang="fr-BE" sz="1400" dirty="0" err="1">
                <a:solidFill>
                  <a:schemeClr val="tx2"/>
                </a:solidFill>
                <a:latin typeface="Arial" pitchFamily="34" charset="0"/>
                <a:cs typeface="Arial" pitchFamily="34" charset="0"/>
              </a:rPr>
              <a:t>Resolver</a:t>
            </a: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21865F5F-2B6B-4320-83ED-F11647568485}" type="slidenum">
              <a:rPr lang="en-US">
                <a:latin typeface="Arial" pitchFamily="34" charset="0"/>
                <a:cs typeface="Arial" pitchFamily="34" charset="0"/>
              </a:rPr>
              <a:pPr/>
              <a:t>31</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9"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28"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7" name="Slide Number Placeholder 4"/>
          <p:cNvSpPr>
            <a:spLocks noGrp="1"/>
          </p:cNvSpPr>
          <p:nvPr>
            <p:ph type="sldNum" sz="quarter" idx="12"/>
          </p:nvPr>
        </p:nvSpPr>
        <p:spPr/>
        <p:txBody>
          <a:bodyPr/>
          <a:lstStyle/>
          <a:p>
            <a:fld id="{0140751E-A569-4450-8479-5E485D094C8E}" type="slidenum">
              <a:rPr lang="en-US">
                <a:latin typeface="Arial" pitchFamily="34" charset="0"/>
                <a:cs typeface="Arial" pitchFamily="34" charset="0"/>
              </a:rPr>
              <a:pPr/>
              <a:t>32</a:t>
            </a:fld>
            <a:endParaRPr lang="en-US">
              <a:latin typeface="Arial" pitchFamily="34" charset="0"/>
              <a:cs typeface="Arial" pitchFamily="34" charset="0"/>
            </a:endParaRPr>
          </a:p>
        </p:txBody>
      </p:sp>
      <p:sp>
        <p:nvSpPr>
          <p:cNvPr id="409604" name="Rectangle 4"/>
          <p:cNvSpPr>
            <a:spLocks noChangeArrowheads="1"/>
          </p:cNvSpPr>
          <p:nvPr/>
        </p:nvSpPr>
        <p:spPr bwMode="auto">
          <a:xfrm>
            <a:off x="1499395" y="1346993"/>
            <a:ext cx="792162" cy="935038"/>
          </a:xfrm>
          <a:prstGeom prst="rect">
            <a:avLst/>
          </a:prstGeom>
          <a:solidFill>
            <a:schemeClr val="accent1"/>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400">
                <a:latin typeface="Arial" pitchFamily="34" charset="0"/>
                <a:cs typeface="Arial" pitchFamily="34" charset="0"/>
              </a:rPr>
              <a:t>User</a:t>
            </a:r>
          </a:p>
          <a:p>
            <a:pPr>
              <a:lnSpc>
                <a:spcPct val="90000"/>
              </a:lnSpc>
            </a:pPr>
            <a:r>
              <a:rPr lang="fr-BE" sz="1400">
                <a:latin typeface="Arial" pitchFamily="34" charset="0"/>
                <a:cs typeface="Arial" pitchFamily="34" charset="0"/>
              </a:rPr>
              <a:t>Program</a:t>
            </a:r>
          </a:p>
        </p:txBody>
      </p:sp>
      <p:sp>
        <p:nvSpPr>
          <p:cNvPr id="409605" name="Rectangle 5"/>
          <p:cNvSpPr>
            <a:spLocks noChangeArrowheads="1"/>
          </p:cNvSpPr>
          <p:nvPr/>
        </p:nvSpPr>
        <p:spPr bwMode="auto">
          <a:xfrm>
            <a:off x="4018757" y="1346993"/>
            <a:ext cx="792163" cy="935038"/>
          </a:xfrm>
          <a:prstGeom prst="rect">
            <a:avLst/>
          </a:prstGeom>
          <a:solidFill>
            <a:srgbClr val="99FFCC"/>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400">
                <a:latin typeface="Arial" pitchFamily="34" charset="0"/>
                <a:cs typeface="Arial" pitchFamily="34" charset="0"/>
              </a:rPr>
              <a:t>Full</a:t>
            </a:r>
          </a:p>
          <a:p>
            <a:pPr>
              <a:lnSpc>
                <a:spcPct val="90000"/>
              </a:lnSpc>
            </a:pPr>
            <a:r>
              <a:rPr lang="fr-BE" sz="1400">
                <a:latin typeface="Arial" pitchFamily="34" charset="0"/>
                <a:cs typeface="Arial" pitchFamily="34" charset="0"/>
              </a:rPr>
              <a:t>Resolver</a:t>
            </a:r>
          </a:p>
        </p:txBody>
      </p:sp>
      <p:sp>
        <p:nvSpPr>
          <p:cNvPr id="409606" name="Rectangle 6"/>
          <p:cNvSpPr>
            <a:spLocks noChangeArrowheads="1"/>
          </p:cNvSpPr>
          <p:nvPr/>
        </p:nvSpPr>
        <p:spPr bwMode="auto">
          <a:xfrm>
            <a:off x="6571457" y="1346993"/>
            <a:ext cx="792163" cy="935038"/>
          </a:xfrm>
          <a:prstGeom prst="rect">
            <a:avLst/>
          </a:prstGeom>
          <a:solidFill>
            <a:srgbClr val="FF9966"/>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400">
                <a:latin typeface="Arial" pitchFamily="34" charset="0"/>
                <a:cs typeface="Arial" pitchFamily="34" charset="0"/>
              </a:rPr>
              <a:t>Name</a:t>
            </a:r>
          </a:p>
          <a:p>
            <a:pPr>
              <a:lnSpc>
                <a:spcPct val="90000"/>
              </a:lnSpc>
            </a:pPr>
            <a:r>
              <a:rPr lang="fr-BE" sz="1400">
                <a:latin typeface="Arial" pitchFamily="34" charset="0"/>
                <a:cs typeface="Arial" pitchFamily="34" charset="0"/>
              </a:rPr>
              <a:t>Server</a:t>
            </a:r>
          </a:p>
        </p:txBody>
      </p:sp>
      <p:sp>
        <p:nvSpPr>
          <p:cNvPr id="409607" name="Rectangle 7"/>
          <p:cNvSpPr>
            <a:spLocks noChangeArrowheads="1"/>
          </p:cNvSpPr>
          <p:nvPr/>
        </p:nvSpPr>
        <p:spPr bwMode="auto">
          <a:xfrm>
            <a:off x="3535365" y="2857102"/>
            <a:ext cx="720725" cy="287337"/>
          </a:xfrm>
          <a:prstGeom prst="rect">
            <a:avLst/>
          </a:prstGeom>
          <a:solidFill>
            <a:schemeClr val="bg1"/>
          </a:solidFill>
          <a:ln w="9525" algn="ctr">
            <a:solidFill>
              <a:srgbClr val="009900"/>
            </a:solidFill>
            <a:miter lim="800000"/>
            <a:headEnd/>
            <a:tailEnd/>
          </a:ln>
          <a:effectLst/>
        </p:spPr>
        <p:txBody>
          <a:bodyPr wrap="none" anchor="ctr"/>
          <a:lstStyle/>
          <a:p>
            <a:pPr>
              <a:lnSpc>
                <a:spcPct val="90000"/>
              </a:lnSpc>
            </a:pPr>
            <a:r>
              <a:rPr lang="fr-BE" sz="1400">
                <a:solidFill>
                  <a:srgbClr val="009900"/>
                </a:solidFill>
                <a:latin typeface="Arial" pitchFamily="34" charset="0"/>
                <a:cs typeface="Arial" pitchFamily="34" charset="0"/>
              </a:rPr>
              <a:t>cache</a:t>
            </a:r>
          </a:p>
        </p:txBody>
      </p:sp>
      <p:sp>
        <p:nvSpPr>
          <p:cNvPr id="409608" name="Rectangle 8"/>
          <p:cNvSpPr>
            <a:spLocks noChangeArrowheads="1"/>
          </p:cNvSpPr>
          <p:nvPr/>
        </p:nvSpPr>
        <p:spPr bwMode="auto">
          <a:xfrm>
            <a:off x="8122445" y="1670843"/>
            <a:ext cx="720725" cy="287338"/>
          </a:xfrm>
          <a:prstGeom prst="rect">
            <a:avLst/>
          </a:prstGeom>
          <a:solidFill>
            <a:schemeClr val="bg1"/>
          </a:solidFill>
          <a:ln w="9525" algn="ctr">
            <a:solidFill>
              <a:srgbClr val="FF3300"/>
            </a:solidFill>
            <a:miter lim="800000"/>
            <a:headEnd/>
            <a:tailEnd/>
          </a:ln>
          <a:effectLst/>
        </p:spPr>
        <p:txBody>
          <a:bodyPr wrap="none" anchor="ctr"/>
          <a:lstStyle/>
          <a:p>
            <a:pPr>
              <a:lnSpc>
                <a:spcPct val="90000"/>
              </a:lnSpc>
            </a:pPr>
            <a:r>
              <a:rPr lang="fr-BE" sz="1400">
                <a:solidFill>
                  <a:srgbClr val="FF3300"/>
                </a:solidFill>
                <a:latin typeface="Arial" pitchFamily="34" charset="0"/>
                <a:cs typeface="Arial" pitchFamily="34" charset="0"/>
              </a:rPr>
              <a:t>cache</a:t>
            </a:r>
          </a:p>
        </p:txBody>
      </p:sp>
      <p:sp>
        <p:nvSpPr>
          <p:cNvPr id="409609" name="Rectangle 9"/>
          <p:cNvSpPr>
            <a:spLocks noChangeArrowheads="1"/>
          </p:cNvSpPr>
          <p:nvPr/>
        </p:nvSpPr>
        <p:spPr bwMode="auto">
          <a:xfrm>
            <a:off x="6544470" y="542131"/>
            <a:ext cx="846137" cy="287337"/>
          </a:xfrm>
          <a:prstGeom prst="rect">
            <a:avLst/>
          </a:prstGeom>
          <a:solidFill>
            <a:schemeClr val="bg1"/>
          </a:solidFill>
          <a:ln w="9525" algn="ctr">
            <a:solidFill>
              <a:srgbClr val="FF3300"/>
            </a:solidFill>
            <a:miter lim="800000"/>
            <a:headEnd/>
            <a:tailEnd/>
          </a:ln>
          <a:effectLst/>
        </p:spPr>
        <p:txBody>
          <a:bodyPr wrap="none" anchor="ctr"/>
          <a:lstStyle/>
          <a:p>
            <a:pPr>
              <a:lnSpc>
                <a:spcPct val="90000"/>
              </a:lnSpc>
            </a:pPr>
            <a:r>
              <a:rPr lang="fr-BE" sz="1400">
                <a:solidFill>
                  <a:srgbClr val="FF3300"/>
                </a:solidFill>
                <a:latin typeface="Arial" pitchFamily="34" charset="0"/>
                <a:cs typeface="Arial" pitchFamily="34" charset="0"/>
              </a:rPr>
              <a:t>database</a:t>
            </a:r>
          </a:p>
        </p:txBody>
      </p:sp>
      <p:sp>
        <p:nvSpPr>
          <p:cNvPr id="409610" name="Rectangle 10"/>
          <p:cNvSpPr>
            <a:spLocks noChangeArrowheads="1"/>
          </p:cNvSpPr>
          <p:nvPr/>
        </p:nvSpPr>
        <p:spPr bwMode="auto">
          <a:xfrm>
            <a:off x="6569870" y="3002756"/>
            <a:ext cx="792162" cy="935037"/>
          </a:xfrm>
          <a:prstGeom prst="rect">
            <a:avLst/>
          </a:prstGeom>
          <a:solidFill>
            <a:srgbClr val="FF6600"/>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400">
                <a:latin typeface="Arial" pitchFamily="34" charset="0"/>
                <a:cs typeface="Arial" pitchFamily="34" charset="0"/>
              </a:rPr>
              <a:t>Foreign</a:t>
            </a:r>
          </a:p>
          <a:p>
            <a:pPr>
              <a:lnSpc>
                <a:spcPct val="90000"/>
              </a:lnSpc>
            </a:pPr>
            <a:r>
              <a:rPr lang="fr-BE" sz="1400">
                <a:latin typeface="Arial" pitchFamily="34" charset="0"/>
                <a:cs typeface="Arial" pitchFamily="34" charset="0"/>
              </a:rPr>
              <a:t>Name</a:t>
            </a:r>
          </a:p>
          <a:p>
            <a:pPr>
              <a:lnSpc>
                <a:spcPct val="90000"/>
              </a:lnSpc>
            </a:pPr>
            <a:r>
              <a:rPr lang="fr-BE" sz="1400">
                <a:latin typeface="Arial" pitchFamily="34" charset="0"/>
                <a:cs typeface="Arial" pitchFamily="34" charset="0"/>
              </a:rPr>
              <a:t>Server</a:t>
            </a:r>
          </a:p>
        </p:txBody>
      </p:sp>
      <p:cxnSp>
        <p:nvCxnSpPr>
          <p:cNvPr id="409611" name="AutoShape 11"/>
          <p:cNvCxnSpPr>
            <a:cxnSpLocks noChangeShapeType="1"/>
            <a:stCxn id="409606" idx="3"/>
            <a:endCxn id="409608" idx="1"/>
          </p:cNvCxnSpPr>
          <p:nvPr/>
        </p:nvCxnSpPr>
        <p:spPr bwMode="auto">
          <a:xfrm>
            <a:off x="7363620" y="1815306"/>
            <a:ext cx="758825" cy="0"/>
          </a:xfrm>
          <a:prstGeom prst="straightConnector1">
            <a:avLst/>
          </a:prstGeom>
          <a:noFill/>
          <a:ln w="9525">
            <a:solidFill>
              <a:schemeClr val="tx1"/>
            </a:solidFill>
            <a:round/>
            <a:headEnd type="triangle" w="med" len="med"/>
            <a:tailEnd type="triangle" w="med" len="med"/>
          </a:ln>
          <a:effectLst/>
        </p:spPr>
      </p:cxnSp>
      <p:cxnSp>
        <p:nvCxnSpPr>
          <p:cNvPr id="409612" name="AutoShape 12"/>
          <p:cNvCxnSpPr>
            <a:cxnSpLocks noChangeShapeType="1"/>
            <a:stCxn id="409609" idx="2"/>
            <a:endCxn id="409606" idx="0"/>
          </p:cNvCxnSpPr>
          <p:nvPr/>
        </p:nvCxnSpPr>
        <p:spPr bwMode="auto">
          <a:xfrm>
            <a:off x="6968332" y="829468"/>
            <a:ext cx="0" cy="517525"/>
          </a:xfrm>
          <a:prstGeom prst="straightConnector1">
            <a:avLst/>
          </a:prstGeom>
          <a:noFill/>
          <a:ln w="9525">
            <a:solidFill>
              <a:schemeClr val="tx1"/>
            </a:solidFill>
            <a:round/>
            <a:headEnd type="triangle" w="med" len="med"/>
            <a:tailEnd type="triangle" w="med" len="med"/>
          </a:ln>
          <a:effectLst/>
        </p:spPr>
      </p:cxnSp>
      <p:cxnSp>
        <p:nvCxnSpPr>
          <p:cNvPr id="409613" name="AutoShape 13"/>
          <p:cNvCxnSpPr>
            <a:cxnSpLocks noChangeShapeType="1"/>
            <a:stCxn id="409605" idx="2"/>
            <a:endCxn id="409607" idx="0"/>
          </p:cNvCxnSpPr>
          <p:nvPr/>
        </p:nvCxnSpPr>
        <p:spPr bwMode="auto">
          <a:xfrm flipH="1">
            <a:off x="3895728" y="2282031"/>
            <a:ext cx="519111" cy="575071"/>
          </a:xfrm>
          <a:prstGeom prst="straightConnector1">
            <a:avLst/>
          </a:prstGeom>
          <a:noFill/>
          <a:ln w="9525">
            <a:solidFill>
              <a:schemeClr val="tx1"/>
            </a:solidFill>
            <a:round/>
            <a:headEnd type="triangle" w="med" len="med"/>
            <a:tailEnd type="triangle" w="med" len="med"/>
          </a:ln>
          <a:effectLst/>
        </p:spPr>
      </p:cxnSp>
      <p:sp>
        <p:nvSpPr>
          <p:cNvPr id="409614" name="Line 14"/>
          <p:cNvSpPr>
            <a:spLocks noChangeShapeType="1"/>
          </p:cNvSpPr>
          <p:nvPr/>
        </p:nvSpPr>
        <p:spPr bwMode="auto">
          <a:xfrm>
            <a:off x="2289970" y="1634331"/>
            <a:ext cx="1728787" cy="0"/>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15" name="Line 15"/>
          <p:cNvSpPr>
            <a:spLocks noChangeShapeType="1"/>
          </p:cNvSpPr>
          <p:nvPr/>
        </p:nvSpPr>
        <p:spPr bwMode="auto">
          <a:xfrm rot="-10800000">
            <a:off x="2286795" y="1907381"/>
            <a:ext cx="1728787" cy="0"/>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16" name="Line 16"/>
          <p:cNvSpPr>
            <a:spLocks noChangeShapeType="1"/>
          </p:cNvSpPr>
          <p:nvPr/>
        </p:nvSpPr>
        <p:spPr bwMode="auto">
          <a:xfrm>
            <a:off x="4814095" y="1650206"/>
            <a:ext cx="1728787" cy="0"/>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17" name="Line 17"/>
          <p:cNvSpPr>
            <a:spLocks noChangeShapeType="1"/>
          </p:cNvSpPr>
          <p:nvPr/>
        </p:nvSpPr>
        <p:spPr bwMode="auto">
          <a:xfrm rot="-10800000">
            <a:off x="4810920" y="1923256"/>
            <a:ext cx="1728787" cy="0"/>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18" name="Line 18"/>
          <p:cNvSpPr>
            <a:spLocks noChangeShapeType="1"/>
          </p:cNvSpPr>
          <p:nvPr/>
        </p:nvSpPr>
        <p:spPr bwMode="auto">
          <a:xfrm>
            <a:off x="6754020" y="2283618"/>
            <a:ext cx="0" cy="719138"/>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19" name="Line 19"/>
          <p:cNvSpPr>
            <a:spLocks noChangeShapeType="1"/>
          </p:cNvSpPr>
          <p:nvPr/>
        </p:nvSpPr>
        <p:spPr bwMode="auto">
          <a:xfrm flipV="1">
            <a:off x="7114382" y="2283618"/>
            <a:ext cx="0" cy="719138"/>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09620" name="Text Box 20"/>
          <p:cNvSpPr txBox="1">
            <a:spLocks noChangeArrowheads="1"/>
          </p:cNvSpPr>
          <p:nvPr/>
        </p:nvSpPr>
        <p:spPr bwMode="auto">
          <a:xfrm>
            <a:off x="2664620" y="1366043"/>
            <a:ext cx="927100"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User query</a:t>
            </a:r>
          </a:p>
        </p:txBody>
      </p:sp>
      <p:sp>
        <p:nvSpPr>
          <p:cNvPr id="409621" name="Text Box 21"/>
          <p:cNvSpPr txBox="1">
            <a:spLocks noChangeArrowheads="1"/>
          </p:cNvSpPr>
          <p:nvPr/>
        </p:nvSpPr>
        <p:spPr bwMode="auto">
          <a:xfrm>
            <a:off x="2542382" y="1923256"/>
            <a:ext cx="1171575"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User response</a:t>
            </a:r>
          </a:p>
        </p:txBody>
      </p:sp>
      <p:sp>
        <p:nvSpPr>
          <p:cNvPr id="409622" name="Text Box 22"/>
          <p:cNvSpPr txBox="1">
            <a:spLocks noChangeArrowheads="1"/>
          </p:cNvSpPr>
          <p:nvPr/>
        </p:nvSpPr>
        <p:spPr bwMode="auto">
          <a:xfrm>
            <a:off x="5364957" y="1366043"/>
            <a:ext cx="563563"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query</a:t>
            </a:r>
          </a:p>
        </p:txBody>
      </p:sp>
      <p:sp>
        <p:nvSpPr>
          <p:cNvPr id="409623" name="Text Box 23"/>
          <p:cNvSpPr txBox="1">
            <a:spLocks noChangeArrowheads="1"/>
          </p:cNvSpPr>
          <p:nvPr/>
        </p:nvSpPr>
        <p:spPr bwMode="auto">
          <a:xfrm>
            <a:off x="5242720" y="1923256"/>
            <a:ext cx="808037"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response</a:t>
            </a:r>
          </a:p>
        </p:txBody>
      </p:sp>
      <p:sp>
        <p:nvSpPr>
          <p:cNvPr id="409624" name="Text Box 24"/>
          <p:cNvSpPr txBox="1">
            <a:spLocks noChangeArrowheads="1"/>
          </p:cNvSpPr>
          <p:nvPr/>
        </p:nvSpPr>
        <p:spPr bwMode="auto">
          <a:xfrm>
            <a:off x="6177757" y="2499518"/>
            <a:ext cx="563563"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query</a:t>
            </a:r>
          </a:p>
        </p:txBody>
      </p:sp>
      <p:sp>
        <p:nvSpPr>
          <p:cNvPr id="409625" name="Text Box 25"/>
          <p:cNvSpPr txBox="1">
            <a:spLocks noChangeArrowheads="1"/>
          </p:cNvSpPr>
          <p:nvPr/>
        </p:nvSpPr>
        <p:spPr bwMode="auto">
          <a:xfrm>
            <a:off x="7114382" y="2499518"/>
            <a:ext cx="808038" cy="257175"/>
          </a:xfrm>
          <a:prstGeom prst="rect">
            <a:avLst/>
          </a:prstGeom>
          <a:noFill/>
          <a:ln w="9525" algn="ctr">
            <a:noFill/>
            <a:miter lim="800000"/>
            <a:headEnd/>
            <a:tailEnd/>
          </a:ln>
          <a:effectLst/>
        </p:spPr>
        <p:txBody>
          <a:bodyPr wrap="none">
            <a:spAutoFit/>
          </a:bodyPr>
          <a:lstStyle/>
          <a:p>
            <a:pPr algn="l">
              <a:lnSpc>
                <a:spcPct val="90000"/>
              </a:lnSpc>
            </a:pPr>
            <a:r>
              <a:rPr lang="fr-BE" sz="1200">
                <a:latin typeface="Arial" pitchFamily="34" charset="0"/>
                <a:cs typeface="Arial" pitchFamily="34" charset="0"/>
              </a:rPr>
              <a:t>response</a:t>
            </a:r>
          </a:p>
        </p:txBody>
      </p:sp>
      <p:sp>
        <p:nvSpPr>
          <p:cNvPr id="30"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
        <p:nvSpPr>
          <p:cNvPr id="32" name="Rectangle 4"/>
          <p:cNvSpPr>
            <a:spLocks noChangeArrowheads="1"/>
          </p:cNvSpPr>
          <p:nvPr/>
        </p:nvSpPr>
        <p:spPr bwMode="auto">
          <a:xfrm>
            <a:off x="1307308" y="3665537"/>
            <a:ext cx="1760537" cy="1800225"/>
          </a:xfrm>
          <a:prstGeom prst="rect">
            <a:avLst/>
          </a:prstGeom>
          <a:solidFill>
            <a:schemeClr val="accent1"/>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endParaRPr lang="fr-BE" sz="1400">
              <a:latin typeface="Arial" pitchFamily="34" charset="0"/>
              <a:cs typeface="Arial" pitchFamily="34" charset="0"/>
            </a:endParaRPr>
          </a:p>
        </p:txBody>
      </p:sp>
      <p:sp>
        <p:nvSpPr>
          <p:cNvPr id="33" name="Rectangle 5"/>
          <p:cNvSpPr>
            <a:spLocks noChangeArrowheads="1"/>
          </p:cNvSpPr>
          <p:nvPr/>
        </p:nvSpPr>
        <p:spPr bwMode="auto">
          <a:xfrm>
            <a:off x="2178838" y="4381503"/>
            <a:ext cx="831850" cy="1006475"/>
          </a:xfrm>
          <a:prstGeom prst="rect">
            <a:avLst/>
          </a:prstGeom>
          <a:solidFill>
            <a:srgbClr val="99FFCC"/>
          </a:solidFill>
          <a:ln w="9525"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nSpc>
                <a:spcPct val="90000"/>
              </a:lnSpc>
            </a:pPr>
            <a:r>
              <a:rPr lang="fr-BE" sz="1400" dirty="0" smtClean="0">
                <a:latin typeface="Arial" pitchFamily="34" charset="0"/>
                <a:cs typeface="Arial" pitchFamily="34" charset="0"/>
              </a:rPr>
              <a:t>stub</a:t>
            </a:r>
            <a:endParaRPr lang="fr-BE" sz="1400" dirty="0">
              <a:latin typeface="Arial" pitchFamily="34" charset="0"/>
              <a:cs typeface="Arial" pitchFamily="34" charset="0"/>
            </a:endParaRPr>
          </a:p>
          <a:p>
            <a:pPr>
              <a:lnSpc>
                <a:spcPct val="90000"/>
              </a:lnSpc>
            </a:pPr>
            <a:r>
              <a:rPr lang="fr-BE" sz="1400" dirty="0" err="1">
                <a:latin typeface="Arial" pitchFamily="34" charset="0"/>
                <a:cs typeface="Arial" pitchFamily="34" charset="0"/>
              </a:rPr>
              <a:t>Resolver</a:t>
            </a:r>
            <a:endParaRPr lang="fr-BE" sz="1400" dirty="0">
              <a:latin typeface="Arial" pitchFamily="34" charset="0"/>
              <a:cs typeface="Arial" pitchFamily="34" charset="0"/>
            </a:endParaRPr>
          </a:p>
        </p:txBody>
      </p:sp>
      <p:sp>
        <p:nvSpPr>
          <p:cNvPr id="40" name="Line 12"/>
          <p:cNvSpPr>
            <a:spLocks noChangeShapeType="1"/>
          </p:cNvSpPr>
          <p:nvPr/>
        </p:nvSpPr>
        <p:spPr bwMode="auto">
          <a:xfrm flipV="1">
            <a:off x="3077369" y="1670843"/>
            <a:ext cx="3494087" cy="2945607"/>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1" name="Line 13"/>
          <p:cNvSpPr>
            <a:spLocks noChangeShapeType="1"/>
          </p:cNvSpPr>
          <p:nvPr/>
        </p:nvSpPr>
        <p:spPr bwMode="auto">
          <a:xfrm rot="-10800000" flipV="1">
            <a:off x="3074195" y="1958181"/>
            <a:ext cx="3497262" cy="2931319"/>
          </a:xfrm>
          <a:prstGeom prst="line">
            <a:avLst/>
          </a:prstGeom>
          <a:noFill/>
          <a:ln w="9525">
            <a:solidFill>
              <a:schemeClr val="tx1"/>
            </a:solidFill>
            <a:round/>
            <a:headEnd/>
            <a:tailEnd type="triangle" w="med" len="med"/>
          </a:ln>
          <a:effectLst/>
        </p:spPr>
        <p:txBody>
          <a:bodyPr/>
          <a:lstStyle/>
          <a:p>
            <a:endParaRPr lang="fr-BE">
              <a:latin typeface="Arial" pitchFamily="34" charset="0"/>
              <a:cs typeface="Arial" pitchFamily="34" charset="0"/>
            </a:endParaRPr>
          </a:p>
        </p:txBody>
      </p:sp>
      <p:sp>
        <p:nvSpPr>
          <p:cNvPr id="44" name="Text Box 16"/>
          <p:cNvSpPr txBox="1">
            <a:spLocks noChangeArrowheads="1"/>
          </p:cNvSpPr>
          <p:nvPr/>
        </p:nvSpPr>
        <p:spPr bwMode="auto">
          <a:xfrm>
            <a:off x="3515522" y="3663949"/>
            <a:ext cx="563562" cy="257175"/>
          </a:xfrm>
          <a:prstGeom prst="rect">
            <a:avLst/>
          </a:prstGeom>
          <a:noFill/>
          <a:ln w="9525" algn="ctr">
            <a:noFill/>
            <a:miter lim="800000"/>
            <a:headEnd/>
            <a:tailEnd/>
          </a:ln>
          <a:effectLst/>
        </p:spPr>
        <p:txBody>
          <a:bodyPr wrap="none">
            <a:spAutoFit/>
          </a:bodyPr>
          <a:lstStyle/>
          <a:p>
            <a:pPr algn="l">
              <a:lnSpc>
                <a:spcPct val="90000"/>
              </a:lnSpc>
            </a:pPr>
            <a:r>
              <a:rPr lang="fr-BE" sz="1200" dirty="0" err="1">
                <a:latin typeface="Arial" pitchFamily="34" charset="0"/>
                <a:cs typeface="Arial" pitchFamily="34" charset="0"/>
              </a:rPr>
              <a:t>query</a:t>
            </a:r>
            <a:endParaRPr lang="fr-BE" sz="1200" dirty="0">
              <a:latin typeface="Arial" pitchFamily="34" charset="0"/>
              <a:cs typeface="Arial" pitchFamily="34" charset="0"/>
            </a:endParaRPr>
          </a:p>
        </p:txBody>
      </p:sp>
      <p:sp>
        <p:nvSpPr>
          <p:cNvPr id="45" name="Text Box 17"/>
          <p:cNvSpPr txBox="1">
            <a:spLocks noChangeArrowheads="1"/>
          </p:cNvSpPr>
          <p:nvPr/>
        </p:nvSpPr>
        <p:spPr bwMode="auto">
          <a:xfrm>
            <a:off x="3797303" y="4252915"/>
            <a:ext cx="808038" cy="257175"/>
          </a:xfrm>
          <a:prstGeom prst="rect">
            <a:avLst/>
          </a:prstGeom>
          <a:noFill/>
          <a:ln w="9525" algn="ctr">
            <a:noFill/>
            <a:miter lim="800000"/>
            <a:headEnd/>
            <a:tailEnd/>
          </a:ln>
          <a:effectLst/>
        </p:spPr>
        <p:txBody>
          <a:bodyPr wrap="none">
            <a:spAutoFit/>
          </a:bodyPr>
          <a:lstStyle/>
          <a:p>
            <a:pPr algn="l">
              <a:lnSpc>
                <a:spcPct val="90000"/>
              </a:lnSpc>
            </a:pPr>
            <a:r>
              <a:rPr lang="fr-BE" sz="1200" dirty="0" err="1">
                <a:latin typeface="Arial" pitchFamily="34" charset="0"/>
                <a:cs typeface="Arial" pitchFamily="34" charset="0"/>
              </a:rPr>
              <a:t>response</a:t>
            </a:r>
            <a:endParaRPr lang="fr-BE" sz="1200" dirty="0">
              <a:latin typeface="Arial" pitchFamily="34" charset="0"/>
              <a:cs typeface="Arial" pitchFamily="34" charset="0"/>
            </a:endParaRPr>
          </a:p>
        </p:txBody>
      </p:sp>
      <p:sp>
        <p:nvSpPr>
          <p:cNvPr id="48" name="Text Box 20"/>
          <p:cNvSpPr txBox="1">
            <a:spLocks noChangeArrowheads="1"/>
          </p:cNvSpPr>
          <p:nvPr/>
        </p:nvSpPr>
        <p:spPr bwMode="auto">
          <a:xfrm>
            <a:off x="1307308" y="3810000"/>
            <a:ext cx="863600" cy="519112"/>
          </a:xfrm>
          <a:prstGeom prst="rect">
            <a:avLst/>
          </a:prstGeom>
          <a:noFill/>
          <a:ln w="9525" algn="ctr">
            <a:noFill/>
            <a:miter lim="800000"/>
            <a:headEnd/>
            <a:tailEnd/>
          </a:ln>
          <a:effectLst/>
        </p:spPr>
        <p:txBody>
          <a:bodyPr wrap="none">
            <a:spAutoFit/>
          </a:bodyPr>
          <a:lstStyle/>
          <a:p>
            <a:pPr>
              <a:lnSpc>
                <a:spcPct val="90000"/>
              </a:lnSpc>
            </a:pPr>
            <a:r>
              <a:rPr lang="fr-BE" sz="1400">
                <a:latin typeface="Arial" pitchFamily="34" charset="0"/>
                <a:cs typeface="Arial" pitchFamily="34" charset="0"/>
              </a:rPr>
              <a:t>User</a:t>
            </a:r>
          </a:p>
          <a:p>
            <a:pPr>
              <a:lnSpc>
                <a:spcPct val="90000"/>
              </a:lnSpc>
            </a:pPr>
            <a:r>
              <a:rPr lang="fr-BE" sz="1400">
                <a:latin typeface="Arial" pitchFamily="34" charset="0"/>
                <a:cs typeface="Arial" pitchFamily="34" charset="0"/>
              </a:rPr>
              <a:t>Program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a:xfrm>
            <a:off x="539750" y="1196975"/>
            <a:ext cx="8135938" cy="4751388"/>
          </a:xfrm>
        </p:spPr>
        <p:txBody>
          <a:bodyPr vert="horz" lIns="91440" tIns="45720" rIns="91440" bIns="45720" rtlCol="0" anchor="ctr" anchorCtr="0">
            <a:noAutofit/>
          </a:bodyPr>
          <a:lstStyle/>
          <a:p>
            <a:pPr marL="0" indent="0">
              <a:lnSpc>
                <a:spcPct val="90000"/>
              </a:lnSpc>
              <a:buNone/>
            </a:pPr>
            <a:r>
              <a:rPr lang="fr-BE" sz="1600" b="1" dirty="0">
                <a:solidFill>
                  <a:schemeClr val="tx2"/>
                </a:solidFill>
                <a:latin typeface="Arial" pitchFamily="34" charset="0"/>
                <a:cs typeface="Arial" pitchFamily="34" charset="0"/>
              </a:rPr>
              <a:t>Le mécanisme en détails</a:t>
            </a:r>
          </a:p>
          <a:p>
            <a:pPr lvl="1">
              <a:spcBef>
                <a:spcPts val="0"/>
              </a:spcBef>
            </a:pPr>
            <a:r>
              <a:rPr lang="fr-BE" sz="1600" b="1" dirty="0">
                <a:solidFill>
                  <a:schemeClr val="tx2"/>
                </a:solidFill>
                <a:latin typeface="Arial" pitchFamily="34" charset="0"/>
                <a:cs typeface="Arial" pitchFamily="34" charset="0"/>
              </a:rPr>
              <a:t>Domain </a:t>
            </a:r>
            <a:r>
              <a:rPr lang="fr-BE" sz="1600" b="1" dirty="0" err="1">
                <a:solidFill>
                  <a:schemeClr val="tx2"/>
                </a:solidFill>
                <a:latin typeface="Arial" pitchFamily="34" charset="0"/>
                <a:cs typeface="Arial" pitchFamily="34" charset="0"/>
              </a:rPr>
              <a:t>name</a:t>
            </a:r>
            <a:r>
              <a:rPr lang="fr-BE" sz="1600" b="1" dirty="0">
                <a:solidFill>
                  <a:schemeClr val="tx2"/>
                </a:solidFill>
                <a:latin typeface="Arial" pitchFamily="34" charset="0"/>
                <a:cs typeface="Arial" pitchFamily="34" charset="0"/>
              </a:rPr>
              <a:t> </a:t>
            </a:r>
            <a:r>
              <a:rPr lang="fr-BE" sz="1600" b="1" dirty="0" err="1">
                <a:solidFill>
                  <a:schemeClr val="tx2"/>
                </a:solidFill>
                <a:latin typeface="Arial" pitchFamily="34" charset="0"/>
                <a:cs typeface="Arial" pitchFamily="34" charset="0"/>
              </a:rPr>
              <a:t>resolver</a:t>
            </a:r>
            <a:r>
              <a:rPr lang="fr-BE" sz="1600" b="1" dirty="0">
                <a:solidFill>
                  <a:schemeClr val="tx2"/>
                </a:solidFill>
                <a:latin typeface="Arial" pitchFamily="34" charset="0"/>
                <a:cs typeface="Arial" pitchFamily="34" charset="0"/>
              </a:rPr>
              <a:t> </a:t>
            </a:r>
            <a:r>
              <a:rPr lang="fr-BE" sz="1600" b="1" dirty="0" err="1" smtClean="0">
                <a:solidFill>
                  <a:schemeClr val="tx2"/>
                </a:solidFill>
                <a:latin typeface="Arial" pitchFamily="34" charset="0"/>
                <a:cs typeface="Arial" pitchFamily="34" charset="0"/>
              </a:rPr>
              <a:t>operation</a:t>
            </a:r>
            <a:endParaRPr lang="fr-BE" sz="1600" b="1" dirty="0" smtClean="0">
              <a:solidFill>
                <a:schemeClr val="tx2"/>
              </a:solidFill>
              <a:latin typeface="Arial" pitchFamily="34" charset="0"/>
              <a:cs typeface="Arial" pitchFamily="34" charset="0"/>
            </a:endParaRPr>
          </a:p>
          <a:p>
            <a:pPr lvl="1">
              <a:spcBef>
                <a:spcPts val="0"/>
              </a:spcBef>
            </a:pPr>
            <a:endParaRPr lang="fr-BE" sz="1600" b="1" dirty="0">
              <a:solidFill>
                <a:schemeClr val="tx2"/>
              </a:solidFill>
              <a:latin typeface="Arial" pitchFamily="34" charset="0"/>
              <a:cs typeface="Arial" pitchFamily="34" charset="0"/>
            </a:endParaRPr>
          </a:p>
          <a:p>
            <a:pPr lvl="2">
              <a:spcBef>
                <a:spcPts val="0"/>
              </a:spcBef>
            </a:pPr>
            <a:r>
              <a:rPr lang="fr-BE" sz="1600" dirty="0">
                <a:solidFill>
                  <a:schemeClr val="tx2"/>
                </a:solidFill>
                <a:latin typeface="Arial" pitchFamily="34" charset="0"/>
                <a:cs typeface="Arial" pitchFamily="34" charset="0"/>
              </a:rPr>
              <a:t>Les requêtes de noms de domaine peuvent être de deux types : récursive ou itérative (non-récursive)</a:t>
            </a:r>
          </a:p>
          <a:p>
            <a:pPr lvl="3"/>
            <a:r>
              <a:rPr lang="fr-BE" sz="1600" dirty="0">
                <a:solidFill>
                  <a:schemeClr val="tx2"/>
                </a:solidFill>
                <a:latin typeface="Arial" pitchFamily="34" charset="0"/>
                <a:cs typeface="Arial" pitchFamily="34" charset="0"/>
              </a:rPr>
              <a:t>Un bit de type drapeau signale dans la requête si le client veut une recherche récursive ou non</a:t>
            </a:r>
          </a:p>
          <a:p>
            <a:pPr lvl="3"/>
            <a:r>
              <a:rPr lang="fr-BE" sz="1600" dirty="0">
                <a:solidFill>
                  <a:schemeClr val="tx2"/>
                </a:solidFill>
                <a:latin typeface="Arial" pitchFamily="34" charset="0"/>
                <a:cs typeface="Arial" pitchFamily="34" charset="0"/>
              </a:rPr>
              <a:t>Un bit de type drapeau signale dans la réponse si le serveur supporte les requêtes récursives ou non</a:t>
            </a:r>
          </a:p>
          <a:p>
            <a:pPr lvl="3"/>
            <a:r>
              <a:rPr lang="fr-BE" sz="1600" dirty="0">
                <a:solidFill>
                  <a:schemeClr val="tx2"/>
                </a:solidFill>
                <a:latin typeface="Arial" pitchFamily="34" charset="0"/>
                <a:cs typeface="Arial" pitchFamily="34" charset="0"/>
              </a:rPr>
              <a:t>La différence entre récursif et itératif se situe au niveau du serveur lorsque celui-ci reçoit une requête à laquelle il ne peut pas répondre :</a:t>
            </a:r>
          </a:p>
          <a:p>
            <a:pPr lvl="4"/>
            <a:r>
              <a:rPr lang="fr-BE" sz="1600" dirty="0">
                <a:solidFill>
                  <a:schemeClr val="tx2"/>
                </a:solidFill>
                <a:latin typeface="Arial" pitchFamily="34" charset="0"/>
                <a:cs typeface="Arial" pitchFamily="34" charset="0"/>
              </a:rPr>
              <a:t>Récursif : le serveur fait lui-même une requête pour obtenir l’information qu’il n’a pas et ainsi fournir la réponse complète au client;</a:t>
            </a:r>
          </a:p>
          <a:p>
            <a:pPr lvl="4"/>
            <a:r>
              <a:rPr lang="fr-BE" sz="1600" dirty="0">
                <a:solidFill>
                  <a:schemeClr val="tx2"/>
                </a:solidFill>
                <a:latin typeface="Arial" pitchFamily="34" charset="0"/>
                <a:cs typeface="Arial" pitchFamily="34" charset="0"/>
              </a:rPr>
              <a:t>Itératif : le serveur fournit au client les informations (incomplètes) qu’il a, ainsi qu’une liste de serveurs supplémentaires que le client peut/doit contacter pour obtenir la réponse complète.</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E643E6F-E553-4822-94F9-EC08E7952561}" type="slidenum">
              <a:rPr lang="en-US">
                <a:latin typeface="Arial" pitchFamily="34" charset="0"/>
                <a:cs typeface="Arial" pitchFamily="34" charset="0"/>
              </a:rPr>
              <a:pPr/>
              <a:t>33</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39750" y="1052735"/>
            <a:ext cx="8135938" cy="4895627"/>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 mécanisme en détails</a:t>
            </a:r>
          </a:p>
          <a:p>
            <a:pPr lvl="1">
              <a:spcBef>
                <a:spcPts val="0"/>
              </a:spcBef>
            </a:pPr>
            <a:r>
              <a:rPr lang="fr-BE" sz="1400" b="1" dirty="0">
                <a:solidFill>
                  <a:schemeClr val="tx2"/>
                </a:solidFill>
                <a:latin typeface="Arial" pitchFamily="34" charset="0"/>
                <a:cs typeface="Arial" pitchFamily="34" charset="0"/>
              </a:rPr>
              <a:t>Domain </a:t>
            </a:r>
            <a:r>
              <a:rPr lang="fr-BE" sz="1400" b="1" dirty="0" err="1">
                <a:solidFill>
                  <a:schemeClr val="tx2"/>
                </a:solidFill>
                <a:latin typeface="Arial" pitchFamily="34" charset="0"/>
                <a:cs typeface="Arial" pitchFamily="34" charset="0"/>
              </a:rPr>
              <a:t>name</a:t>
            </a:r>
            <a:r>
              <a:rPr lang="fr-BE" sz="1400" b="1" dirty="0">
                <a:solidFill>
                  <a:schemeClr val="tx2"/>
                </a:solidFill>
                <a:latin typeface="Arial" pitchFamily="34" charset="0"/>
                <a:cs typeface="Arial" pitchFamily="34" charset="0"/>
              </a:rPr>
              <a:t> </a:t>
            </a:r>
            <a:r>
              <a:rPr lang="fr-BE" sz="1400" b="1" dirty="0" err="1">
                <a:solidFill>
                  <a:schemeClr val="tx2"/>
                </a:solidFill>
                <a:latin typeface="Arial" pitchFamily="34" charset="0"/>
                <a:cs typeface="Arial" pitchFamily="34" charset="0"/>
              </a:rPr>
              <a:t>resolver</a:t>
            </a:r>
            <a:r>
              <a:rPr lang="fr-BE" sz="1400" b="1" dirty="0">
                <a:solidFill>
                  <a:schemeClr val="tx2"/>
                </a:solidFill>
                <a:latin typeface="Arial" pitchFamily="34" charset="0"/>
                <a:cs typeface="Arial" pitchFamily="34" charset="0"/>
              </a:rPr>
              <a:t> </a:t>
            </a:r>
            <a:r>
              <a:rPr lang="fr-BE" sz="1400" b="1" dirty="0" err="1" smtClean="0">
                <a:solidFill>
                  <a:schemeClr val="tx2"/>
                </a:solidFill>
                <a:latin typeface="Arial" pitchFamily="34" charset="0"/>
                <a:cs typeface="Arial" pitchFamily="34" charset="0"/>
              </a:rPr>
              <a:t>operation</a:t>
            </a:r>
            <a:endParaRPr lang="fr-BE" sz="1400" b="1" dirty="0" smtClean="0">
              <a:solidFill>
                <a:schemeClr val="tx2"/>
              </a:solidFill>
              <a:latin typeface="Arial" pitchFamily="34" charset="0"/>
              <a:cs typeface="Arial" pitchFamily="34" charset="0"/>
            </a:endParaRPr>
          </a:p>
          <a:p>
            <a:pPr lvl="1">
              <a:spcBef>
                <a:spcPts val="0"/>
              </a:spcBef>
            </a:pPr>
            <a:endParaRPr lang="fr-BE" sz="1400" b="1"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Les réponses (de nom de domaine) sont de deux types : </a:t>
            </a:r>
            <a:r>
              <a:rPr lang="fr-BE" sz="1400" dirty="0" err="1">
                <a:solidFill>
                  <a:schemeClr val="tx2"/>
                </a:solidFill>
                <a:latin typeface="Arial" pitchFamily="34" charset="0"/>
                <a:cs typeface="Arial" pitchFamily="34" charset="0"/>
              </a:rPr>
              <a:t>Authoritative</a:t>
            </a:r>
            <a:r>
              <a:rPr lang="fr-BE" sz="1400" dirty="0">
                <a:solidFill>
                  <a:schemeClr val="tx2"/>
                </a:solidFill>
                <a:latin typeface="Arial" pitchFamily="34" charset="0"/>
                <a:cs typeface="Arial" pitchFamily="34" charset="0"/>
              </a:rPr>
              <a:t> et non-</a:t>
            </a:r>
            <a:r>
              <a:rPr lang="fr-BE" sz="1400" dirty="0" err="1">
                <a:solidFill>
                  <a:schemeClr val="tx2"/>
                </a:solidFill>
                <a:latin typeface="Arial" pitchFamily="34" charset="0"/>
                <a:cs typeface="Arial" pitchFamily="34" charset="0"/>
              </a:rPr>
              <a:t>authoritative</a:t>
            </a:r>
            <a:r>
              <a:rPr lang="fr-BE" sz="1400" dirty="0">
                <a:solidFill>
                  <a:schemeClr val="tx2"/>
                </a:solidFill>
                <a:latin typeface="Arial" pitchFamily="34" charset="0"/>
                <a:cs typeface="Arial" pitchFamily="34" charset="0"/>
              </a:rPr>
              <a:t> (un bit de type drapeau dans la </a:t>
            </a:r>
            <a:r>
              <a:rPr lang="fr-BE" sz="1400" dirty="0" smtClean="0">
                <a:solidFill>
                  <a:schemeClr val="tx2"/>
                </a:solidFill>
                <a:latin typeface="Arial" pitchFamily="34" charset="0"/>
                <a:cs typeface="Arial" pitchFamily="34" charset="0"/>
              </a:rPr>
              <a:t>réponse)</a:t>
            </a:r>
            <a:endParaRPr lang="fr-BE" sz="1400" dirty="0">
              <a:solidFill>
                <a:schemeClr val="tx2"/>
              </a:solidFill>
              <a:latin typeface="Arial" pitchFamily="34" charset="0"/>
              <a:cs typeface="Arial" pitchFamily="34" charset="0"/>
            </a:endParaRPr>
          </a:p>
          <a:p>
            <a:pPr lvl="3">
              <a:spcBef>
                <a:spcPts val="0"/>
              </a:spcBef>
            </a:pPr>
            <a:r>
              <a:rPr lang="fr-BE" sz="1400" dirty="0">
                <a:solidFill>
                  <a:schemeClr val="tx2"/>
                </a:solidFill>
                <a:latin typeface="Arial" pitchFamily="34" charset="0"/>
                <a:cs typeface="Arial" pitchFamily="34" charset="0"/>
              </a:rPr>
              <a:t>Quand un serveur de nom reçoit une requête pour un serveur appartenant à un domaine sur lequel il a autorité, il renvoie toutes les informations dans une réponse dont le drapeau </a:t>
            </a:r>
            <a:r>
              <a:rPr lang="fr-BE" sz="1400" dirty="0" err="1">
                <a:solidFill>
                  <a:schemeClr val="tx2"/>
                </a:solidFill>
                <a:latin typeface="Arial" pitchFamily="34" charset="0"/>
                <a:cs typeface="Arial" pitchFamily="34" charset="0"/>
              </a:rPr>
              <a:t>authoritative</a:t>
            </a:r>
            <a:r>
              <a:rPr lang="fr-BE" sz="1400" dirty="0">
                <a:solidFill>
                  <a:schemeClr val="tx2"/>
                </a:solidFill>
                <a:latin typeface="Arial" pitchFamily="34" charset="0"/>
                <a:cs typeface="Arial" pitchFamily="34" charset="0"/>
              </a:rPr>
              <a:t> est mis.</a:t>
            </a:r>
          </a:p>
          <a:p>
            <a:pPr lvl="3">
              <a:spcBef>
                <a:spcPts val="0"/>
              </a:spcBef>
            </a:pPr>
            <a:r>
              <a:rPr lang="fr-BE" sz="1400" dirty="0">
                <a:solidFill>
                  <a:schemeClr val="tx2"/>
                </a:solidFill>
                <a:latin typeface="Arial" pitchFamily="34" charset="0"/>
                <a:cs typeface="Arial" pitchFamily="34" charset="0"/>
              </a:rPr>
              <a:t>Quand un serveur de nom reçoit une requête pour un serveur n’appartenant pas à un domaine sur lequel il a autorité, sa réponse dépendra du drapeau de la requête :</a:t>
            </a:r>
          </a:p>
          <a:p>
            <a:pPr lvl="4">
              <a:spcBef>
                <a:spcPts val="0"/>
              </a:spcBef>
            </a:pPr>
            <a:r>
              <a:rPr lang="fr-BE" sz="1400" dirty="0">
                <a:solidFill>
                  <a:schemeClr val="tx2"/>
                </a:solidFill>
                <a:latin typeface="Arial" pitchFamily="34" charset="0"/>
                <a:cs typeface="Arial" pitchFamily="34" charset="0"/>
              </a:rPr>
              <a:t>Si la requête est récursive et que le serveur supporte la récursivité alors il enverra la requête à un autre serveur de nom; si ce serveur de nom n’a pas non plus autorité …</a:t>
            </a:r>
          </a:p>
          <a:p>
            <a:pPr lvl="4">
              <a:spcBef>
                <a:spcPts val="0"/>
              </a:spcBef>
            </a:pPr>
            <a:r>
              <a:rPr lang="fr-BE" sz="1400" dirty="0">
                <a:solidFill>
                  <a:schemeClr val="tx2"/>
                </a:solidFill>
                <a:latin typeface="Arial" pitchFamily="34" charset="0"/>
                <a:cs typeface="Arial" pitchFamily="34" charset="0"/>
              </a:rPr>
              <a:t>NB : quand un serveur ou un full </a:t>
            </a:r>
            <a:r>
              <a:rPr lang="fr-BE" sz="1400" dirty="0" err="1">
                <a:solidFill>
                  <a:schemeClr val="tx2"/>
                </a:solidFill>
                <a:latin typeface="Arial" pitchFamily="34" charset="0"/>
                <a:cs typeface="Arial" pitchFamily="34" charset="0"/>
              </a:rPr>
              <a:t>resolver</a:t>
            </a:r>
            <a:r>
              <a:rPr lang="fr-BE" sz="1400" dirty="0">
                <a:solidFill>
                  <a:schemeClr val="tx2"/>
                </a:solidFill>
                <a:latin typeface="Arial" pitchFamily="34" charset="0"/>
                <a:cs typeface="Arial" pitchFamily="34" charset="0"/>
              </a:rPr>
              <a:t> reçoit une réponse il la met en cache dans le but d’améliorer le processus (172800 secondes = 2 jours)</a:t>
            </a:r>
          </a:p>
          <a:p>
            <a:pPr lvl="4">
              <a:spcBef>
                <a:spcPts val="0"/>
              </a:spcBef>
            </a:pPr>
            <a:r>
              <a:rPr lang="fr-BE" sz="1400" dirty="0">
                <a:solidFill>
                  <a:schemeClr val="tx2"/>
                </a:solidFill>
                <a:latin typeface="Arial" pitchFamily="34" charset="0"/>
                <a:cs typeface="Arial" pitchFamily="34" charset="0"/>
              </a:rPr>
              <a:t>Si la requête n’est pas récursive ou que le serveur ne supporte pas la récursivité, le serveur renverra ce qu’il a en cache ainsi qu’une liste de serveurs de noms supplémentaires qui peuvent être contactés par le client.</a:t>
            </a:r>
          </a:p>
          <a:p>
            <a:pPr lvl="3"/>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700A51C-A885-4AD3-A1EE-23FCD2D194A0}" type="slidenum">
              <a:rPr lang="en-US">
                <a:latin typeface="Arial" pitchFamily="34" charset="0"/>
                <a:cs typeface="Arial" pitchFamily="34" charset="0"/>
              </a:rPr>
              <a:pPr/>
              <a:t>34</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2675" name="Rectangle 3"/>
          <p:cNvSpPr>
            <a:spLocks noGrp="1" noChangeArrowheads="1"/>
          </p:cNvSpPr>
          <p:nvPr>
            <p:ph idx="1"/>
          </p:nvPr>
        </p:nvSpPr>
        <p:spPr>
          <a:xfrm>
            <a:off x="504153" y="908720"/>
            <a:ext cx="8135938" cy="511175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 mécanisme en détails</a:t>
            </a:r>
          </a:p>
          <a:p>
            <a:pPr lvl="1">
              <a:spcBef>
                <a:spcPts val="0"/>
              </a:spcBef>
            </a:pPr>
            <a:r>
              <a:rPr lang="fr-BE" sz="1400" b="1" dirty="0">
                <a:solidFill>
                  <a:schemeClr val="tx2"/>
                </a:solidFill>
                <a:latin typeface="Arial" pitchFamily="34" charset="0"/>
                <a:cs typeface="Arial" pitchFamily="34" charset="0"/>
              </a:rPr>
              <a:t>Domain </a:t>
            </a:r>
            <a:r>
              <a:rPr lang="fr-BE" sz="1400" b="1" dirty="0" err="1">
                <a:solidFill>
                  <a:schemeClr val="tx2"/>
                </a:solidFill>
                <a:latin typeface="Arial" pitchFamily="34" charset="0"/>
                <a:cs typeface="Arial" pitchFamily="34" charset="0"/>
              </a:rPr>
              <a:t>name</a:t>
            </a:r>
            <a:r>
              <a:rPr lang="fr-BE" sz="1400" b="1" dirty="0">
                <a:solidFill>
                  <a:schemeClr val="tx2"/>
                </a:solidFill>
                <a:latin typeface="Arial" pitchFamily="34" charset="0"/>
                <a:cs typeface="Arial" pitchFamily="34" charset="0"/>
              </a:rPr>
              <a:t> server </a:t>
            </a:r>
            <a:r>
              <a:rPr lang="fr-BE" sz="1400" b="1" dirty="0" err="1" smtClean="0">
                <a:solidFill>
                  <a:schemeClr val="tx2"/>
                </a:solidFill>
                <a:latin typeface="Arial" pitchFamily="34" charset="0"/>
                <a:cs typeface="Arial" pitchFamily="34" charset="0"/>
              </a:rPr>
              <a:t>operation</a:t>
            </a:r>
            <a:endParaRPr lang="fr-BE" sz="1400" b="1" dirty="0" smtClean="0">
              <a:solidFill>
                <a:schemeClr val="tx2"/>
              </a:solidFill>
              <a:latin typeface="Arial" pitchFamily="34" charset="0"/>
              <a:cs typeface="Arial" pitchFamily="34" charset="0"/>
            </a:endParaRPr>
          </a:p>
          <a:p>
            <a:pPr lvl="1">
              <a:spcBef>
                <a:spcPts val="0"/>
              </a:spcBef>
            </a:pPr>
            <a:endParaRPr lang="fr-BE" sz="1400" b="1"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Chaque serveur de noms a autorité sur 0 à plusieurs zones. </a:t>
            </a:r>
          </a:p>
          <a:p>
            <a:pPr lvl="2">
              <a:spcBef>
                <a:spcPts val="0"/>
              </a:spcBef>
            </a:pPr>
            <a:r>
              <a:rPr lang="fr-BE" sz="1400" dirty="0">
                <a:solidFill>
                  <a:schemeClr val="tx2"/>
                </a:solidFill>
                <a:latin typeface="Arial" pitchFamily="34" charset="0"/>
                <a:cs typeface="Arial" pitchFamily="34" charset="0"/>
              </a:rPr>
              <a:t>Il existe trois types de serveurs de noms</a:t>
            </a:r>
          </a:p>
          <a:p>
            <a:pPr lvl="3">
              <a:spcBef>
                <a:spcPts val="0"/>
              </a:spcBef>
            </a:pPr>
            <a:r>
              <a:rPr lang="fr-BE" sz="1400" dirty="0" err="1" smtClean="0">
                <a:solidFill>
                  <a:schemeClr val="tx2"/>
                </a:solidFill>
                <a:latin typeface="Arial" pitchFamily="34" charset="0"/>
                <a:cs typeface="Arial" pitchFamily="34" charset="0"/>
              </a:rPr>
              <a:t>Primary</a:t>
            </a:r>
            <a:r>
              <a:rPr lang="fr-BE" sz="1400" dirty="0" smtClean="0">
                <a:solidFill>
                  <a:schemeClr val="tx2"/>
                </a:solidFill>
                <a:latin typeface="Arial" pitchFamily="34" charset="0"/>
                <a:cs typeface="Arial" pitchFamily="34" charset="0"/>
              </a:rPr>
              <a:t> : un </a:t>
            </a:r>
            <a:r>
              <a:rPr lang="fr-BE" sz="1400" dirty="0">
                <a:solidFill>
                  <a:schemeClr val="tx2"/>
                </a:solidFill>
                <a:latin typeface="Arial" pitchFamily="34" charset="0"/>
                <a:cs typeface="Arial" pitchFamily="34" charset="0"/>
              </a:rPr>
              <a:t>serveur de noms primaire charge les informations concernant la zone à partir du disque et a autorité sur cette zone</a:t>
            </a:r>
          </a:p>
          <a:p>
            <a:pPr lvl="3">
              <a:spcBef>
                <a:spcPts val="0"/>
              </a:spcBef>
            </a:pPr>
            <a:r>
              <a:rPr lang="fr-BE" sz="1400" dirty="0" err="1">
                <a:solidFill>
                  <a:schemeClr val="tx2"/>
                </a:solidFill>
                <a:latin typeface="Arial" pitchFamily="34" charset="0"/>
                <a:cs typeface="Arial" pitchFamily="34" charset="0"/>
              </a:rPr>
              <a:t>Secondary</a:t>
            </a:r>
            <a:endParaRPr lang="fr-BE" sz="1400" dirty="0">
              <a:solidFill>
                <a:schemeClr val="tx2"/>
              </a:solidFill>
              <a:latin typeface="Arial" pitchFamily="34" charset="0"/>
              <a:cs typeface="Arial" pitchFamily="34" charset="0"/>
            </a:endParaRPr>
          </a:p>
          <a:p>
            <a:pPr lvl="4">
              <a:spcBef>
                <a:spcPts val="0"/>
              </a:spcBef>
            </a:pPr>
            <a:r>
              <a:rPr lang="fr-BE" sz="1400" dirty="0">
                <a:solidFill>
                  <a:schemeClr val="tx2"/>
                </a:solidFill>
                <a:latin typeface="Arial" pitchFamily="34" charset="0"/>
                <a:cs typeface="Arial" pitchFamily="34" charset="0"/>
              </a:rPr>
              <a:t>Un serveur de noms secondaire a autorité sur une zone mais obtient les informations sur cette zone à partir du serveur primaire via un </a:t>
            </a:r>
            <a:r>
              <a:rPr lang="fr-BE" sz="1400" dirty="0" err="1">
                <a:solidFill>
                  <a:schemeClr val="tx2"/>
                </a:solidFill>
                <a:latin typeface="Arial" pitchFamily="34" charset="0"/>
                <a:cs typeface="Arial" pitchFamily="34" charset="0"/>
              </a:rPr>
              <a:t>process</a:t>
            </a:r>
            <a:r>
              <a:rPr lang="fr-BE" sz="1400" dirty="0">
                <a:solidFill>
                  <a:schemeClr val="tx2"/>
                </a:solidFill>
                <a:latin typeface="Arial" pitchFamily="34" charset="0"/>
                <a:cs typeface="Arial" pitchFamily="34" charset="0"/>
              </a:rPr>
              <a:t> appelé zone </a:t>
            </a:r>
            <a:r>
              <a:rPr lang="fr-BE" sz="1400" dirty="0" err="1">
                <a:solidFill>
                  <a:schemeClr val="tx2"/>
                </a:solidFill>
                <a:latin typeface="Arial" pitchFamily="34" charset="0"/>
                <a:cs typeface="Arial" pitchFamily="34" charset="0"/>
              </a:rPr>
              <a:t>tranfer</a:t>
            </a:r>
            <a:r>
              <a:rPr lang="fr-BE" sz="1400" dirty="0">
                <a:solidFill>
                  <a:schemeClr val="tx2"/>
                </a:solidFill>
                <a:latin typeface="Arial" pitchFamily="34" charset="0"/>
                <a:cs typeface="Arial" pitchFamily="34" charset="0"/>
              </a:rPr>
              <a:t>.</a:t>
            </a:r>
          </a:p>
          <a:p>
            <a:pPr lvl="4">
              <a:spcBef>
                <a:spcPts val="0"/>
              </a:spcBef>
            </a:pPr>
            <a:r>
              <a:rPr lang="fr-BE" sz="1400" dirty="0">
                <a:solidFill>
                  <a:schemeClr val="tx2"/>
                </a:solidFill>
                <a:latin typeface="Arial" pitchFamily="34" charset="0"/>
                <a:cs typeface="Arial" pitchFamily="34" charset="0"/>
              </a:rPr>
              <a:t>Afin de rester synchroniser le serveur de noms secondaire va interroger le serveur de noms primaire (environ toutes les 3 heures) et activer le zone </a:t>
            </a:r>
            <a:r>
              <a:rPr lang="fr-BE" sz="1400" dirty="0" err="1">
                <a:solidFill>
                  <a:schemeClr val="tx2"/>
                </a:solidFill>
                <a:latin typeface="Arial" pitchFamily="34" charset="0"/>
                <a:cs typeface="Arial" pitchFamily="34" charset="0"/>
              </a:rPr>
              <a:t>transfer</a:t>
            </a:r>
            <a:r>
              <a:rPr lang="fr-BE" sz="1400" dirty="0">
                <a:solidFill>
                  <a:schemeClr val="tx2"/>
                </a:solidFill>
                <a:latin typeface="Arial" pitchFamily="34" charset="0"/>
                <a:cs typeface="Arial" pitchFamily="34" charset="0"/>
              </a:rPr>
              <a:t> si nécessaire.</a:t>
            </a:r>
          </a:p>
          <a:p>
            <a:pPr lvl="4">
              <a:spcBef>
                <a:spcPts val="0"/>
              </a:spcBef>
            </a:pPr>
            <a:r>
              <a:rPr lang="fr-BE" sz="1400" dirty="0">
                <a:solidFill>
                  <a:schemeClr val="tx2"/>
                </a:solidFill>
                <a:latin typeface="Arial" pitchFamily="34" charset="0"/>
                <a:cs typeface="Arial" pitchFamily="34" charset="0"/>
              </a:rPr>
              <a:t>Un serveur de noms peut être primaire ou secondaire pour un nombre multiple de domaine, primaire pour certains et secondaires pour les autres, …</a:t>
            </a:r>
          </a:p>
          <a:p>
            <a:pPr lvl="3">
              <a:spcBef>
                <a:spcPts val="0"/>
              </a:spcBef>
            </a:pPr>
            <a:r>
              <a:rPr lang="fr-BE" sz="1400" dirty="0" err="1">
                <a:solidFill>
                  <a:schemeClr val="tx2"/>
                </a:solidFill>
                <a:latin typeface="Arial" pitchFamily="34" charset="0"/>
                <a:cs typeface="Arial" pitchFamily="34" charset="0"/>
              </a:rPr>
              <a:t>Caching-Only</a:t>
            </a:r>
            <a:endParaRPr lang="fr-BE" sz="1400" dirty="0">
              <a:solidFill>
                <a:schemeClr val="tx2"/>
              </a:solidFill>
              <a:latin typeface="Arial" pitchFamily="34" charset="0"/>
              <a:cs typeface="Arial" pitchFamily="34" charset="0"/>
            </a:endParaRPr>
          </a:p>
          <a:p>
            <a:pPr lvl="4">
              <a:spcBef>
                <a:spcPts val="0"/>
              </a:spcBef>
            </a:pPr>
            <a:r>
              <a:rPr lang="fr-BE" sz="1400" dirty="0">
                <a:solidFill>
                  <a:schemeClr val="tx2"/>
                </a:solidFill>
                <a:latin typeface="Arial" pitchFamily="34" charset="0"/>
                <a:cs typeface="Arial" pitchFamily="34" charset="0"/>
              </a:rPr>
              <a:t>Un serveur de noms qui n’a autorité sur aucune zone est appelé  </a:t>
            </a:r>
            <a:r>
              <a:rPr lang="fr-BE" sz="1400" dirty="0" err="1">
                <a:solidFill>
                  <a:schemeClr val="tx2"/>
                </a:solidFill>
                <a:latin typeface="Arial" pitchFamily="34" charset="0"/>
                <a:cs typeface="Arial" pitchFamily="34" charset="0"/>
              </a:rPr>
              <a:t>caching-only</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server (serveur de noms en seul mode cache)</a:t>
            </a:r>
          </a:p>
          <a:p>
            <a:pPr lvl="4">
              <a:spcBef>
                <a:spcPts val="0"/>
              </a:spcBef>
            </a:pPr>
            <a:r>
              <a:rPr lang="fr-BE" sz="1400" dirty="0">
                <a:solidFill>
                  <a:schemeClr val="tx2"/>
                </a:solidFill>
                <a:latin typeface="Arial" pitchFamily="34" charset="0"/>
                <a:cs typeface="Arial" pitchFamily="34" charset="0"/>
              </a:rPr>
              <a:t>Ce type de serveur de noms reçoit les données d’un serveur de noms primaire ou secondaire quand c’est nécessaire</a:t>
            </a:r>
          </a:p>
          <a:p>
            <a:pPr lvl="4">
              <a:spcBef>
                <a:spcPts val="0"/>
              </a:spcBef>
            </a:pPr>
            <a:r>
              <a:rPr lang="fr-BE" sz="1400" dirty="0">
                <a:solidFill>
                  <a:schemeClr val="tx2"/>
                </a:solidFill>
                <a:latin typeface="Arial" pitchFamily="34" charset="0"/>
                <a:cs typeface="Arial" pitchFamily="34" charset="0"/>
              </a:rPr>
              <a:t>Il a seulement besoin que d’un pointeur (NS record) vers un serveur de noms à partir duquel il peut obtenir les autres informations.</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96209" y="6165304"/>
            <a:ext cx="762000" cy="365125"/>
          </a:xfrm>
        </p:spPr>
        <p:txBody>
          <a:bodyPr/>
          <a:lstStyle/>
          <a:p>
            <a:fld id="{10411A78-B16C-4E8C-8C9D-E571C94B27D7}"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3699" name="Rectangle 3"/>
          <p:cNvSpPr>
            <a:spLocks noGrp="1" noChangeArrowheads="1"/>
          </p:cNvSpPr>
          <p:nvPr>
            <p:ph idx="1"/>
          </p:nvPr>
        </p:nvSpPr>
        <p:spPr>
          <a:xfrm>
            <a:off x="539750" y="981075"/>
            <a:ext cx="8135938" cy="511175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 mécanisme en détails</a:t>
            </a:r>
          </a:p>
          <a:p>
            <a:pPr lvl="1">
              <a:spcBef>
                <a:spcPts val="0"/>
              </a:spcBef>
            </a:pPr>
            <a:r>
              <a:rPr lang="fr-BE" sz="1400" b="1" dirty="0">
                <a:solidFill>
                  <a:schemeClr val="tx2"/>
                </a:solidFill>
                <a:latin typeface="Arial" pitchFamily="34" charset="0"/>
                <a:cs typeface="Arial" pitchFamily="34" charset="0"/>
              </a:rPr>
              <a:t>Domain Name System </a:t>
            </a:r>
            <a:r>
              <a:rPr lang="fr-BE" sz="1400" b="1" dirty="0" err="1">
                <a:solidFill>
                  <a:schemeClr val="tx2"/>
                </a:solidFill>
                <a:latin typeface="Arial" pitchFamily="34" charset="0"/>
                <a:cs typeface="Arial" pitchFamily="34" charset="0"/>
              </a:rPr>
              <a:t>resource</a:t>
            </a:r>
            <a:r>
              <a:rPr lang="fr-BE" sz="1400" b="1" dirty="0">
                <a:solidFill>
                  <a:schemeClr val="tx2"/>
                </a:solidFill>
                <a:latin typeface="Arial" pitchFamily="34" charset="0"/>
                <a:cs typeface="Arial" pitchFamily="34" charset="0"/>
              </a:rPr>
              <a:t> </a:t>
            </a:r>
            <a:r>
              <a:rPr lang="fr-BE" sz="1400" b="1" dirty="0" smtClean="0">
                <a:solidFill>
                  <a:schemeClr val="tx2"/>
                </a:solidFill>
                <a:latin typeface="Arial" pitchFamily="34" charset="0"/>
                <a:cs typeface="Arial" pitchFamily="34" charset="0"/>
              </a:rPr>
              <a:t>records</a:t>
            </a:r>
          </a:p>
          <a:p>
            <a:pPr lvl="1">
              <a:spcBef>
                <a:spcPts val="0"/>
              </a:spcBef>
            </a:pPr>
            <a:endParaRPr lang="fr-BE" sz="1400" b="1"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La base de données distribuée est composée de </a:t>
            </a:r>
            <a:r>
              <a:rPr lang="fr-BE" sz="1400" dirty="0" err="1">
                <a:solidFill>
                  <a:schemeClr val="tx2"/>
                </a:solidFill>
                <a:latin typeface="Arial" pitchFamily="34" charset="0"/>
                <a:cs typeface="Arial" pitchFamily="34" charset="0"/>
              </a:rPr>
              <a:t>resource</a:t>
            </a:r>
            <a:r>
              <a:rPr lang="fr-BE" sz="1400" dirty="0">
                <a:solidFill>
                  <a:schemeClr val="tx2"/>
                </a:solidFill>
                <a:latin typeface="Arial" pitchFamily="34" charset="0"/>
                <a:cs typeface="Arial" pitchFamily="34" charset="0"/>
              </a:rPr>
              <a:t> records (</a:t>
            </a:r>
            <a:r>
              <a:rPr lang="fr-BE" sz="1400" dirty="0" err="1">
                <a:solidFill>
                  <a:schemeClr val="tx2"/>
                </a:solidFill>
                <a:latin typeface="Arial" pitchFamily="34" charset="0"/>
                <a:cs typeface="Arial" pitchFamily="34" charset="0"/>
              </a:rPr>
              <a:t>RRs</a:t>
            </a:r>
            <a:r>
              <a:rPr lang="fr-BE" sz="1400" dirty="0">
                <a:solidFill>
                  <a:schemeClr val="tx2"/>
                </a:solidFill>
                <a:latin typeface="Arial" pitchFamily="34" charset="0"/>
                <a:cs typeface="Arial" pitchFamily="34" charset="0"/>
              </a:rPr>
              <a:t>)</a:t>
            </a:r>
          </a:p>
          <a:p>
            <a:pPr lvl="3">
              <a:spcBef>
                <a:spcPts val="0"/>
              </a:spcBef>
            </a:pPr>
            <a:r>
              <a:rPr lang="fr-BE" sz="1400" dirty="0">
                <a:solidFill>
                  <a:schemeClr val="tx2"/>
                </a:solidFill>
                <a:latin typeface="Arial" pitchFamily="34" charset="0"/>
                <a:cs typeface="Arial" pitchFamily="34" charset="0"/>
              </a:rPr>
              <a:t>Il en existe différentes classes en fonction du types de réseau (nous ne parlons ici que des RR de la classe Internet)</a:t>
            </a:r>
          </a:p>
          <a:p>
            <a:pPr lvl="3">
              <a:spcBef>
                <a:spcPts val="0"/>
              </a:spcBef>
            </a:pPr>
            <a:r>
              <a:rPr lang="fr-BE" sz="1400" dirty="0">
                <a:solidFill>
                  <a:schemeClr val="tx2"/>
                </a:solidFill>
                <a:latin typeface="Arial" pitchFamily="34" charset="0"/>
                <a:cs typeface="Arial" pitchFamily="34" charset="0"/>
              </a:rPr>
              <a:t>Les </a:t>
            </a:r>
            <a:r>
              <a:rPr lang="fr-BE" sz="1400" dirty="0" err="1">
                <a:solidFill>
                  <a:schemeClr val="tx2"/>
                </a:solidFill>
                <a:latin typeface="Arial" pitchFamily="34" charset="0"/>
                <a:cs typeface="Arial" pitchFamily="34" charset="0"/>
              </a:rPr>
              <a:t>RRs</a:t>
            </a:r>
            <a:r>
              <a:rPr lang="fr-BE" sz="1400" dirty="0">
                <a:solidFill>
                  <a:schemeClr val="tx2"/>
                </a:solidFill>
                <a:latin typeface="Arial" pitchFamily="34" charset="0"/>
                <a:cs typeface="Arial" pitchFamily="34" charset="0"/>
              </a:rPr>
              <a:t> fournissent une relation entre les noms de domaine et les « objets réseaux »:</a:t>
            </a:r>
          </a:p>
          <a:p>
            <a:pPr lvl="4">
              <a:spcBef>
                <a:spcPts val="0"/>
              </a:spcBef>
            </a:pPr>
            <a:r>
              <a:rPr lang="fr-BE" sz="1400" dirty="0">
                <a:solidFill>
                  <a:schemeClr val="tx2"/>
                </a:solidFill>
                <a:latin typeface="Arial" pitchFamily="34" charset="0"/>
                <a:cs typeface="Arial" pitchFamily="34" charset="0"/>
              </a:rPr>
              <a:t>Le plus commun de ceux-ci est l’adresse des hôtes « Internet » mais le DNS est conçu pour traiter différents objets</a:t>
            </a:r>
          </a:p>
          <a:p>
            <a:pPr lvl="4">
              <a:spcBef>
                <a:spcPts val="0"/>
              </a:spcBef>
            </a:pP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Une zone est constituée d’un groupe de </a:t>
            </a:r>
            <a:r>
              <a:rPr lang="fr-BE" sz="1400" dirty="0" err="1">
                <a:solidFill>
                  <a:schemeClr val="tx2"/>
                </a:solidFill>
                <a:latin typeface="Arial" pitchFamily="34" charset="0"/>
                <a:cs typeface="Arial" pitchFamily="34" charset="0"/>
              </a:rPr>
              <a:t>RRs</a:t>
            </a:r>
            <a:r>
              <a:rPr lang="fr-BE" sz="1400" dirty="0">
                <a:solidFill>
                  <a:schemeClr val="tx2"/>
                </a:solidFill>
                <a:latin typeface="Arial" pitchFamily="34" charset="0"/>
                <a:cs typeface="Arial" pitchFamily="34" charset="0"/>
              </a:rPr>
              <a:t> qui commence avec un toujours par un RR particulier :</a:t>
            </a:r>
          </a:p>
          <a:p>
            <a:pPr lvl="3">
              <a:spcBef>
                <a:spcPts val="0"/>
              </a:spcBef>
            </a:pPr>
            <a:r>
              <a:rPr lang="fr-BE" sz="1400" dirty="0">
                <a:solidFill>
                  <a:schemeClr val="tx2"/>
                </a:solidFill>
                <a:latin typeface="Arial" pitchFamily="34" charset="0"/>
                <a:cs typeface="Arial" pitchFamily="34" charset="0"/>
              </a:rPr>
              <a:t>Start of </a:t>
            </a:r>
            <a:r>
              <a:rPr lang="fr-BE" sz="1400" dirty="0" err="1">
                <a:solidFill>
                  <a:schemeClr val="tx2"/>
                </a:solidFill>
                <a:latin typeface="Arial" pitchFamily="34" charset="0"/>
                <a:cs typeface="Arial" pitchFamily="34" charset="0"/>
              </a:rPr>
              <a:t>Authority</a:t>
            </a:r>
            <a:r>
              <a:rPr lang="fr-BE" sz="1400" dirty="0">
                <a:solidFill>
                  <a:schemeClr val="tx2"/>
                </a:solidFill>
                <a:latin typeface="Arial" pitchFamily="34" charset="0"/>
                <a:cs typeface="Arial" pitchFamily="34" charset="0"/>
              </a:rPr>
              <a:t> record (SOA) qui identifie le nom de domaine de la zone.</a:t>
            </a:r>
          </a:p>
          <a:p>
            <a:pPr lvl="3">
              <a:spcBef>
                <a:spcPts val="0"/>
              </a:spcBef>
            </a:pP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Il y a aussi un NS record pour le serveur de noms primaire de la zone</a:t>
            </a:r>
          </a:p>
          <a:p>
            <a:pPr lvl="2">
              <a:spcBef>
                <a:spcPts val="0"/>
              </a:spcBef>
            </a:pPr>
            <a:r>
              <a:rPr lang="fr-BE" sz="1400" dirty="0">
                <a:solidFill>
                  <a:schemeClr val="tx2"/>
                </a:solidFill>
                <a:latin typeface="Arial" pitchFamily="34" charset="0"/>
                <a:cs typeface="Arial" pitchFamily="34" charset="0"/>
              </a:rPr>
              <a:t>Il peut y avoir plusieurs NS records pour le(s) serveur(s) de noms secondaire(s)</a:t>
            </a:r>
          </a:p>
          <a:p>
            <a:pPr lvl="3">
              <a:spcBef>
                <a:spcPts val="0"/>
              </a:spcBef>
            </a:pPr>
            <a:r>
              <a:rPr lang="fr-BE" sz="1400" dirty="0">
                <a:solidFill>
                  <a:schemeClr val="tx2"/>
                </a:solidFill>
                <a:latin typeface="Arial" pitchFamily="34" charset="0"/>
                <a:cs typeface="Arial" pitchFamily="34" charset="0"/>
              </a:rPr>
              <a:t>Les NS records sont utilisés pour identifier lequel des serveurs de noms de la zone a l’autorité sur la zone.</a:t>
            </a:r>
          </a:p>
          <a:p>
            <a:pPr lvl="3">
              <a:spcBef>
                <a:spcPts val="0"/>
              </a:spcBef>
            </a:pP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Ensuite il y a plusieurs autres </a:t>
            </a:r>
            <a:r>
              <a:rPr lang="fr-BE" sz="1400" dirty="0" err="1">
                <a:solidFill>
                  <a:schemeClr val="tx2"/>
                </a:solidFill>
                <a:latin typeface="Arial" pitchFamily="34" charset="0"/>
                <a:cs typeface="Arial" pitchFamily="34" charset="0"/>
              </a:rPr>
              <a:t>RRs</a:t>
            </a:r>
            <a:r>
              <a:rPr lang="fr-BE" sz="1400" dirty="0">
                <a:solidFill>
                  <a:schemeClr val="tx2"/>
                </a:solidFill>
                <a:latin typeface="Arial" pitchFamily="34" charset="0"/>
                <a:cs typeface="Arial" pitchFamily="34" charset="0"/>
              </a:rPr>
              <a:t> qui permettent de faire le lien entre les noms et les adresses IP ou entre les alias et les noms.</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3A668DDA-241D-473F-BA20-86745074AA90}" type="slidenum">
              <a:rPr lang="en-US">
                <a:latin typeface="Arial" pitchFamily="34" charset="0"/>
                <a:cs typeface="Arial" pitchFamily="34" charset="0"/>
              </a:rPr>
              <a:pPr/>
              <a:t>36</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a:xfrm>
            <a:off x="504153" y="1340768"/>
            <a:ext cx="8135938" cy="5040313"/>
          </a:xfrm>
        </p:spPr>
        <p:txBody>
          <a:bodyPr vert="horz" lIns="91440" tIns="45720" rIns="91440" bIns="45720" rtlCol="0" anchor="ctr" anchorCtr="0">
            <a:noAutofit/>
          </a:bodyPr>
          <a:lstStyle/>
          <a:p>
            <a:pPr marL="0" indent="0">
              <a:lnSpc>
                <a:spcPct val="90000"/>
              </a:lnSpc>
              <a:buNone/>
            </a:pPr>
            <a:r>
              <a:rPr lang="fr-BE" sz="1400" dirty="0">
                <a:solidFill>
                  <a:schemeClr val="tx2"/>
                </a:solidFill>
                <a:latin typeface="Arial" pitchFamily="34" charset="0"/>
                <a:cs typeface="Arial" pitchFamily="34" charset="0"/>
              </a:rPr>
              <a:t>Le </a:t>
            </a:r>
            <a:r>
              <a:rPr lang="fr-BE" sz="1400" b="1" dirty="0">
                <a:solidFill>
                  <a:schemeClr val="tx2"/>
                </a:solidFill>
                <a:latin typeface="Arial" pitchFamily="34" charset="0"/>
                <a:cs typeface="Arial" pitchFamily="34" charset="0"/>
              </a:rPr>
              <a:t>Domain Name System </a:t>
            </a:r>
            <a:r>
              <a:rPr lang="fr-BE" sz="1400" b="1" dirty="0" err="1">
                <a:solidFill>
                  <a:schemeClr val="tx2"/>
                </a:solidFill>
                <a:latin typeface="Arial" pitchFamily="34" charset="0"/>
                <a:cs typeface="Arial" pitchFamily="34" charset="0"/>
              </a:rPr>
              <a:t>resource</a:t>
            </a:r>
            <a:r>
              <a:rPr lang="fr-BE" sz="1400" b="1" dirty="0">
                <a:solidFill>
                  <a:schemeClr val="tx2"/>
                </a:solidFill>
                <a:latin typeface="Arial" pitchFamily="34" charset="0"/>
                <a:cs typeface="Arial" pitchFamily="34" charset="0"/>
              </a:rPr>
              <a:t> records </a:t>
            </a:r>
            <a:r>
              <a:rPr lang="fr-BE" sz="1400" dirty="0">
                <a:solidFill>
                  <a:schemeClr val="tx2"/>
                </a:solidFill>
                <a:latin typeface="Arial" pitchFamily="34" charset="0"/>
                <a:cs typeface="Arial" pitchFamily="34" charset="0"/>
              </a:rPr>
              <a:t>(RR) est composé des différents champs suivants :</a:t>
            </a:r>
          </a:p>
          <a:p>
            <a:pPr lvl="1">
              <a:spcBef>
                <a:spcPts val="0"/>
              </a:spcBef>
            </a:pPr>
            <a:r>
              <a:rPr lang="fr-BE" sz="1400" dirty="0">
                <a:solidFill>
                  <a:schemeClr val="tx2"/>
                </a:solidFill>
                <a:latin typeface="Arial" pitchFamily="34" charset="0"/>
                <a:cs typeface="Arial" pitchFamily="34" charset="0"/>
              </a:rPr>
              <a:t>Nom : le nom du domaine à définir (nom de l’objet à définir)</a:t>
            </a:r>
          </a:p>
          <a:p>
            <a:pPr lvl="2">
              <a:spcBef>
                <a:spcPts val="0"/>
              </a:spcBef>
            </a:pPr>
            <a:r>
              <a:rPr lang="fr-BE" sz="1400" dirty="0">
                <a:solidFill>
                  <a:schemeClr val="tx2"/>
                </a:solidFill>
                <a:latin typeface="Arial" pitchFamily="34" charset="0"/>
                <a:cs typeface="Arial" pitchFamily="34" charset="0"/>
              </a:rPr>
              <a:t>Les règles pour la composition des noms de domaines sont très larges, mais il existe une syntaxe recommandée pour permettre aux </a:t>
            </a:r>
            <a:r>
              <a:rPr lang="fr-BE" sz="1400" dirty="0" err="1">
                <a:solidFill>
                  <a:schemeClr val="tx2"/>
                </a:solidFill>
                <a:latin typeface="Arial" pitchFamily="34" charset="0"/>
                <a:cs typeface="Arial" pitchFamily="34" charset="0"/>
              </a:rPr>
              <a:t>resolvers</a:t>
            </a:r>
            <a:r>
              <a:rPr lang="fr-BE" sz="1400" dirty="0">
                <a:solidFill>
                  <a:schemeClr val="tx2"/>
                </a:solidFill>
                <a:latin typeface="Arial" pitchFamily="34" charset="0"/>
                <a:cs typeface="Arial" pitchFamily="34" charset="0"/>
              </a:rPr>
              <a:t> d’être simple et performant </a:t>
            </a:r>
            <a:r>
              <a:rPr lang="fr-BE" sz="1400" dirty="0" smtClean="0">
                <a:solidFill>
                  <a:schemeClr val="tx2"/>
                </a:solidFill>
                <a:latin typeface="Arial" pitchFamily="34" charset="0"/>
                <a:cs typeface="Arial" pitchFamily="34" charset="0"/>
              </a:rPr>
              <a:t>Les </a:t>
            </a:r>
            <a:r>
              <a:rPr lang="fr-BE" sz="1400" dirty="0">
                <a:solidFill>
                  <a:schemeClr val="tx2"/>
                </a:solidFill>
                <a:latin typeface="Arial" pitchFamily="34" charset="0"/>
                <a:cs typeface="Arial" pitchFamily="34" charset="0"/>
              </a:rPr>
              <a:t>noms de domaine sont composés de maximum 63 caractères alphanumériques (0-9, a-z (pas case-sensitive)) et doivent commencer par une lettre. </a:t>
            </a:r>
          </a:p>
          <a:p>
            <a:pPr lvl="2">
              <a:spcBef>
                <a:spcPts val="0"/>
              </a:spcBef>
            </a:pPr>
            <a:r>
              <a:rPr lang="fr-BE" sz="1400" dirty="0">
                <a:solidFill>
                  <a:schemeClr val="tx2"/>
                </a:solidFill>
                <a:latin typeface="Arial" pitchFamily="34" charset="0"/>
                <a:cs typeface="Arial" pitchFamily="34" charset="0"/>
              </a:rPr>
              <a:t>Une longueur de 12 caractères maximum est conseillée.</a:t>
            </a:r>
          </a:p>
          <a:p>
            <a:pPr lvl="2">
              <a:spcBef>
                <a:spcPts val="0"/>
              </a:spcBef>
            </a:pPr>
            <a:r>
              <a:rPr lang="fr-BE" sz="1400" dirty="0">
                <a:solidFill>
                  <a:schemeClr val="tx2"/>
                </a:solidFill>
                <a:latin typeface="Arial" pitchFamily="34" charset="0"/>
                <a:cs typeface="Arial" pitchFamily="34" charset="0"/>
              </a:rPr>
              <a:t>Les noms de domaine doivent absolument être </a:t>
            </a:r>
            <a:r>
              <a:rPr lang="fr-BE" sz="1400" dirty="0" smtClean="0">
                <a:solidFill>
                  <a:schemeClr val="tx2"/>
                </a:solidFill>
                <a:latin typeface="Arial" pitchFamily="34" charset="0"/>
                <a:cs typeface="Arial" pitchFamily="34" charset="0"/>
              </a:rPr>
              <a:t>unique</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TTL : le temps (en secondes) pendant lequel le RR sera présent dans la cache du serveur de noms.</a:t>
            </a:r>
          </a:p>
          <a:p>
            <a:pPr lvl="2">
              <a:spcBef>
                <a:spcPts val="0"/>
              </a:spcBef>
            </a:pPr>
            <a:r>
              <a:rPr lang="fr-BE" sz="1400" dirty="0">
                <a:solidFill>
                  <a:schemeClr val="tx2"/>
                </a:solidFill>
                <a:latin typeface="Arial" pitchFamily="34" charset="0"/>
                <a:cs typeface="Arial" pitchFamily="34" charset="0"/>
              </a:rPr>
              <a:t>Cette information est stockée dans le DNS via un champs de 32 bits. La valeur recommandée pour un RR pointant vers une adresse IP est 86400 secondes (1 jour</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Classe : identifie la famille de protocole;</a:t>
            </a:r>
          </a:p>
          <a:p>
            <a:pPr lvl="2">
              <a:spcBef>
                <a:spcPts val="0"/>
              </a:spcBef>
            </a:pPr>
            <a:r>
              <a:rPr lang="fr-BE" sz="1400" dirty="0">
                <a:solidFill>
                  <a:schemeClr val="tx2"/>
                </a:solidFill>
                <a:latin typeface="Arial" pitchFamily="34" charset="0"/>
                <a:cs typeface="Arial" pitchFamily="34" charset="0"/>
              </a:rPr>
              <a:t>La valeur la plus utilisée est IN pour Internet.</a:t>
            </a:r>
          </a:p>
          <a:p>
            <a:pPr lvl="2">
              <a:spcBef>
                <a:spcPts val="0"/>
              </a:spcBef>
            </a:pPr>
            <a:r>
              <a:rPr lang="fr-BE" sz="1400" dirty="0">
                <a:solidFill>
                  <a:schemeClr val="tx2"/>
                </a:solidFill>
                <a:latin typeface="Arial" pitchFamily="34" charset="0"/>
                <a:cs typeface="Arial" pitchFamily="34" charset="0"/>
              </a:rPr>
              <a:t>D’autres valeurs existent : </a:t>
            </a:r>
            <a:r>
              <a:rPr lang="fr-BE" sz="1400" dirty="0">
                <a:solidFill>
                  <a:schemeClr val="tx2"/>
                </a:solidFill>
                <a:latin typeface="Arial" pitchFamily="34" charset="0"/>
                <a:cs typeface="Arial" pitchFamily="34" charset="0"/>
                <a:hlinkClick r:id="rId2"/>
              </a:rPr>
              <a:t>http://www.ietf.org</a:t>
            </a:r>
            <a:r>
              <a:rPr lang="fr-BE" sz="1400" dirty="0">
                <a:solidFill>
                  <a:schemeClr val="tx2"/>
                </a:solidFill>
                <a:latin typeface="Arial" pitchFamily="34" charset="0"/>
                <a:cs typeface="Arial" pitchFamily="34" charset="0"/>
              </a:rPr>
              <a:t> (RFC 1034, 1035 et 1706</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Type : identifie le type de </a:t>
            </a:r>
            <a:r>
              <a:rPr lang="fr-BE" sz="1400" dirty="0" err="1" smtClean="0">
                <a:solidFill>
                  <a:schemeClr val="tx2"/>
                </a:solidFill>
                <a:latin typeface="Arial" pitchFamily="34" charset="0"/>
                <a:cs typeface="Arial" pitchFamily="34" charset="0"/>
              </a:rPr>
              <a:t>RRs</a:t>
            </a:r>
            <a:endParaRPr lang="fr-BE" sz="1400" dirty="0">
              <a:solidFill>
                <a:schemeClr val="tx2"/>
              </a:solidFill>
              <a:latin typeface="Arial" pitchFamily="34" charset="0"/>
              <a:cs typeface="Arial" pitchFamily="34" charset="0"/>
            </a:endParaRPr>
          </a:p>
          <a:p>
            <a:pPr lvl="1">
              <a:spcBef>
                <a:spcPts val="0"/>
              </a:spcBef>
            </a:pPr>
            <a:r>
              <a:rPr lang="fr-BE" sz="1400" dirty="0" err="1">
                <a:solidFill>
                  <a:schemeClr val="tx2"/>
                </a:solidFill>
                <a:latin typeface="Arial" pitchFamily="34" charset="0"/>
                <a:cs typeface="Arial" pitchFamily="34" charset="0"/>
              </a:rPr>
              <a:t>RDLength</a:t>
            </a:r>
            <a:r>
              <a:rPr lang="fr-BE" sz="1400" dirty="0">
                <a:solidFill>
                  <a:schemeClr val="tx2"/>
                </a:solidFill>
                <a:latin typeface="Arial" pitchFamily="34" charset="0"/>
                <a:cs typeface="Arial" pitchFamily="34" charset="0"/>
              </a:rPr>
              <a:t> : la longueur du champs data (16 bits</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err="1">
                <a:solidFill>
                  <a:schemeClr val="tx2"/>
                </a:solidFill>
                <a:latin typeface="Arial" pitchFamily="34" charset="0"/>
                <a:cs typeface="Arial" pitchFamily="34" charset="0"/>
              </a:rPr>
              <a:t>Rdata</a:t>
            </a:r>
            <a:r>
              <a:rPr lang="fr-BE" sz="1400" dirty="0">
                <a:solidFill>
                  <a:schemeClr val="tx2"/>
                </a:solidFill>
                <a:latin typeface="Arial" pitchFamily="34" charset="0"/>
                <a:cs typeface="Arial" pitchFamily="34" charset="0"/>
              </a:rPr>
              <a:t> : champs de longueur variable décrivant la ressource et ce en rapport avec la valeur des champs Classe et Type.</a:t>
            </a:r>
          </a:p>
        </p:txBody>
      </p:sp>
      <p:sp>
        <p:nvSpPr>
          <p:cNvPr id="12"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11" name="Slide Number Placeholder 4"/>
          <p:cNvSpPr>
            <a:spLocks noGrp="1"/>
          </p:cNvSpPr>
          <p:nvPr>
            <p:ph type="sldNum" sz="quarter" idx="12"/>
          </p:nvPr>
        </p:nvSpPr>
        <p:spPr>
          <a:xfrm>
            <a:off x="8296209" y="6165304"/>
            <a:ext cx="762000" cy="365125"/>
          </a:xfrm>
        </p:spPr>
        <p:txBody>
          <a:bodyPr/>
          <a:lstStyle/>
          <a:p>
            <a:fld id="{7760F28D-D728-4AA4-91C4-9CE5A178414E}" type="slidenum">
              <a:rPr lang="en-US">
                <a:latin typeface="Arial" pitchFamily="34" charset="0"/>
                <a:cs typeface="Arial" pitchFamily="34" charset="0"/>
              </a:rPr>
              <a:pPr/>
              <a:t>37</a:t>
            </a:fld>
            <a:endParaRPr lang="en-US" dirty="0">
              <a:latin typeface="Arial" pitchFamily="34" charset="0"/>
              <a:cs typeface="Arial" pitchFamily="34" charset="0"/>
            </a:endParaRPr>
          </a:p>
        </p:txBody>
      </p:sp>
      <p:sp>
        <p:nvSpPr>
          <p:cNvPr id="415748" name="Rectangle 4"/>
          <p:cNvSpPr>
            <a:spLocks noChangeArrowheads="1"/>
          </p:cNvSpPr>
          <p:nvPr/>
        </p:nvSpPr>
        <p:spPr bwMode="auto">
          <a:xfrm>
            <a:off x="2195513" y="836712"/>
            <a:ext cx="865187"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a:latin typeface="Arial" pitchFamily="34" charset="0"/>
                <a:cs typeface="Arial" pitchFamily="34" charset="0"/>
              </a:rPr>
              <a:t>Nom</a:t>
            </a:r>
          </a:p>
        </p:txBody>
      </p:sp>
      <p:sp>
        <p:nvSpPr>
          <p:cNvPr id="415749" name="Rectangle 5"/>
          <p:cNvSpPr>
            <a:spLocks noChangeArrowheads="1"/>
          </p:cNvSpPr>
          <p:nvPr/>
        </p:nvSpPr>
        <p:spPr bwMode="auto">
          <a:xfrm>
            <a:off x="3059113" y="836712"/>
            <a:ext cx="865187"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a:latin typeface="Arial" pitchFamily="34" charset="0"/>
                <a:cs typeface="Arial" pitchFamily="34" charset="0"/>
              </a:rPr>
              <a:t>TTL</a:t>
            </a:r>
          </a:p>
        </p:txBody>
      </p:sp>
      <p:sp>
        <p:nvSpPr>
          <p:cNvPr id="415750" name="Rectangle 6"/>
          <p:cNvSpPr>
            <a:spLocks noChangeArrowheads="1"/>
          </p:cNvSpPr>
          <p:nvPr/>
        </p:nvSpPr>
        <p:spPr bwMode="auto">
          <a:xfrm>
            <a:off x="3924300" y="836712"/>
            <a:ext cx="865188"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a:latin typeface="Arial" pitchFamily="34" charset="0"/>
                <a:cs typeface="Arial" pitchFamily="34" charset="0"/>
              </a:rPr>
              <a:t>Classe</a:t>
            </a:r>
          </a:p>
        </p:txBody>
      </p:sp>
      <p:sp>
        <p:nvSpPr>
          <p:cNvPr id="415751" name="Rectangle 7"/>
          <p:cNvSpPr>
            <a:spLocks noChangeArrowheads="1"/>
          </p:cNvSpPr>
          <p:nvPr/>
        </p:nvSpPr>
        <p:spPr bwMode="auto">
          <a:xfrm>
            <a:off x="4787900" y="836712"/>
            <a:ext cx="865188"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a:latin typeface="Arial" pitchFamily="34" charset="0"/>
                <a:cs typeface="Arial" pitchFamily="34" charset="0"/>
              </a:rPr>
              <a:t>Type</a:t>
            </a:r>
          </a:p>
        </p:txBody>
      </p:sp>
      <p:sp>
        <p:nvSpPr>
          <p:cNvPr id="415752" name="Rectangle 8"/>
          <p:cNvSpPr>
            <a:spLocks noChangeArrowheads="1"/>
          </p:cNvSpPr>
          <p:nvPr/>
        </p:nvSpPr>
        <p:spPr bwMode="auto">
          <a:xfrm>
            <a:off x="5651500" y="836712"/>
            <a:ext cx="865188"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sz="1400">
                <a:latin typeface="Arial" pitchFamily="34" charset="0"/>
                <a:cs typeface="Arial" pitchFamily="34" charset="0"/>
              </a:rPr>
              <a:t>RDLength</a:t>
            </a:r>
          </a:p>
        </p:txBody>
      </p:sp>
      <p:sp>
        <p:nvSpPr>
          <p:cNvPr id="415753" name="Rectangle 9"/>
          <p:cNvSpPr>
            <a:spLocks noChangeArrowheads="1"/>
          </p:cNvSpPr>
          <p:nvPr/>
        </p:nvSpPr>
        <p:spPr bwMode="auto">
          <a:xfrm>
            <a:off x="6516688" y="836712"/>
            <a:ext cx="865187" cy="431800"/>
          </a:xfrm>
          <a:prstGeom prst="rect">
            <a:avLst/>
          </a:prstGeom>
          <a:solidFill>
            <a:schemeClr val="accent1"/>
          </a:solidFill>
          <a:ln w="9525" algn="ctr">
            <a:solidFill>
              <a:schemeClr val="tx1"/>
            </a:solidFill>
            <a:miter lim="800000"/>
            <a:headEnd/>
            <a:tailEnd/>
          </a:ln>
          <a:effectLst/>
        </p:spPr>
        <p:txBody>
          <a:bodyPr wrap="none" anchor="ctr"/>
          <a:lstStyle/>
          <a:p>
            <a:pPr>
              <a:lnSpc>
                <a:spcPct val="90000"/>
              </a:lnSpc>
            </a:pPr>
            <a:r>
              <a:rPr lang="fr-BE">
                <a:latin typeface="Arial" pitchFamily="34" charset="0"/>
                <a:cs typeface="Arial" pitchFamily="34" charset="0"/>
              </a:rPr>
              <a:t>Rdata</a:t>
            </a:r>
          </a:p>
        </p:txBody>
      </p:sp>
      <p:sp>
        <p:nvSpPr>
          <p:cNvPr id="13"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1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aphicFrame>
        <p:nvGraphicFramePr>
          <p:cNvPr id="416865" name="Group 97"/>
          <p:cNvGraphicFramePr>
            <a:graphicFrameLocks noGrp="1"/>
          </p:cNvGraphicFramePr>
          <p:nvPr>
            <p:ph type="tbl" idx="1"/>
            <p:extLst>
              <p:ext uri="{D42A27DB-BD31-4B8C-83A1-F6EECF244321}">
                <p14:modId xmlns:p14="http://schemas.microsoft.com/office/powerpoint/2010/main" xmlns="" val="2841182430"/>
              </p:ext>
            </p:extLst>
          </p:nvPr>
        </p:nvGraphicFramePr>
        <p:xfrm>
          <a:off x="468511" y="871855"/>
          <a:ext cx="8362950" cy="3034984"/>
        </p:xfrm>
        <a:graphic>
          <a:graphicData uri="http://schemas.openxmlformats.org/drawingml/2006/table">
            <a:tbl>
              <a:tblPr/>
              <a:tblGrid>
                <a:gridCol w="741362"/>
                <a:gridCol w="649288"/>
                <a:gridCol w="6972300"/>
              </a:tblGrid>
              <a:tr h="2952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Valeur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L’adresse d’un hôte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CNAME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Un nom canonique qui spécifie un alias pour un hôte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HINFO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Le CPU et l’OS utilisé par l’hôte. Ceci est seulement un commentaire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MX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Un point d’échange de courrier pour le domaine. Sert à mettre en relation un nom de boîte aux lettres et un hôte (cfr. SMTP)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Le serveur de nom qui l’autorité pour un domaine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Un pointeur vers une autre partie de l’espace de noms de domaine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SOA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Start of Zone Authority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WKS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Well-known services. Spécifie certains services qui devraient toujours être actifs sur cet hôte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fr-BE" sz="1200" b="1"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fr-BE"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 name="Slide Number Placeholder 4"/>
          <p:cNvSpPr>
            <a:spLocks noGrp="1"/>
          </p:cNvSpPr>
          <p:nvPr>
            <p:ph type="sldNum" sz="quarter" idx="11"/>
          </p:nvPr>
        </p:nvSpPr>
        <p:spPr/>
        <p:txBody>
          <a:bodyPr/>
          <a:lstStyle/>
          <a:p>
            <a:fld id="{887603C2-709E-46A9-B0DE-36FE94182EE6}" type="slidenum">
              <a:rPr lang="en-US">
                <a:latin typeface="Arial" pitchFamily="34" charset="0"/>
                <a:cs typeface="Arial" pitchFamily="34" charset="0"/>
              </a:rPr>
              <a:pPr/>
              <a:t>38</a:t>
            </a:fld>
            <a:endParaRPr lang="en-US">
              <a:latin typeface="Arial" pitchFamily="34" charset="0"/>
              <a:cs typeface="Arial" pitchFamily="34" charset="0"/>
            </a:endParaRPr>
          </a:p>
        </p:txBody>
      </p:sp>
      <p:sp>
        <p:nvSpPr>
          <p:cNvPr id="78" name="Date Placeholder 5"/>
          <p:cNvSpPr>
            <a:spLocks noGrp="1"/>
          </p:cNvSpPr>
          <p:nvPr>
            <p:ph type="dt" sz="half" idx="12"/>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graphicFrame>
        <p:nvGraphicFramePr>
          <p:cNvPr id="416909" name="Group 141"/>
          <p:cNvGraphicFramePr>
            <a:graphicFrameLocks noGrp="1"/>
          </p:cNvGraphicFramePr>
          <p:nvPr>
            <p:extLst>
              <p:ext uri="{D42A27DB-BD31-4B8C-83A1-F6EECF244321}">
                <p14:modId xmlns:p14="http://schemas.microsoft.com/office/powerpoint/2010/main" xmlns="" val="383961743"/>
              </p:ext>
            </p:extLst>
          </p:nvPr>
        </p:nvGraphicFramePr>
        <p:xfrm>
          <a:off x="3995936" y="4399280"/>
          <a:ext cx="4410075" cy="1714184"/>
        </p:xfrm>
        <a:graphic>
          <a:graphicData uri="http://schemas.openxmlformats.org/drawingml/2006/table">
            <a:tbl>
              <a:tblPr/>
              <a:tblGrid>
                <a:gridCol w="741362"/>
                <a:gridCol w="3668713"/>
              </a:tblGrid>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dirty="0" smtClean="0">
                          <a:ln>
                            <a:noFill/>
                          </a:ln>
                          <a:solidFill>
                            <a:schemeClr val="tx1"/>
                          </a:solidFill>
                          <a:effectLst/>
                          <a:latin typeface="Arial" pitchFamily="34" charset="0"/>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Adresse IP en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CNAME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Le nom d’un domaine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MX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dirty="0" smtClean="0">
                          <a:ln>
                            <a:noFill/>
                          </a:ln>
                          <a:solidFill>
                            <a:schemeClr val="tx1"/>
                          </a:solidFill>
                          <a:effectLst/>
                          <a:latin typeface="Arial" pitchFamily="34" charset="0"/>
                          <a:cs typeface="Arial" pitchFamily="34" charset="0"/>
                        </a:rPr>
                        <a:t>Une valeur en 16 bits suivie du nom de domaine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Un nom d’hôte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Le nom d’un domaine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b="1" i="0" u="none" strike="noStrike" cap="none" normalizeH="0" baseline="0" smtClean="0">
                          <a:ln>
                            <a:noFill/>
                          </a:ln>
                          <a:solidFill>
                            <a:schemeClr val="tx1"/>
                          </a:solidFill>
                          <a:effectLst/>
                          <a:latin typeface="Arial"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fr-BE" sz="12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6906" name="Text Box 138"/>
          <p:cNvSpPr txBox="1">
            <a:spLocks noChangeArrowheads="1"/>
          </p:cNvSpPr>
          <p:nvPr/>
        </p:nvSpPr>
        <p:spPr bwMode="auto">
          <a:xfrm>
            <a:off x="1835348" y="4904105"/>
            <a:ext cx="851515" cy="341632"/>
          </a:xfrm>
          <a:prstGeom prst="rect">
            <a:avLst/>
          </a:prstGeom>
          <a:noFill/>
          <a:ln w="38100" algn="ctr">
            <a:solidFill>
              <a:srgbClr val="FF0000"/>
            </a:solidFill>
            <a:miter lim="800000"/>
            <a:headEnd/>
            <a:tailEnd/>
          </a:ln>
          <a:effectLst/>
        </p:spPr>
        <p:txBody>
          <a:bodyPr wrap="none">
            <a:spAutoFit/>
          </a:bodyPr>
          <a:lstStyle/>
          <a:p>
            <a:pPr algn="l">
              <a:lnSpc>
                <a:spcPct val="90000"/>
              </a:lnSpc>
            </a:pPr>
            <a:r>
              <a:rPr lang="fr-BE" b="1">
                <a:solidFill>
                  <a:srgbClr val="FF0000"/>
                </a:solidFill>
                <a:latin typeface="Arial" pitchFamily="34" charset="0"/>
                <a:cs typeface="Arial" pitchFamily="34" charset="0"/>
              </a:rPr>
              <a:t>RData</a:t>
            </a:r>
          </a:p>
        </p:txBody>
      </p:sp>
      <p:sp>
        <p:nvSpPr>
          <p:cNvPr id="416910" name="AutoShape 142"/>
          <p:cNvSpPr>
            <a:spLocks noChangeArrowheads="1"/>
          </p:cNvSpPr>
          <p:nvPr/>
        </p:nvSpPr>
        <p:spPr bwMode="auto">
          <a:xfrm rot="5400000">
            <a:off x="2016323" y="4146867"/>
            <a:ext cx="576263"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p:spPr>
        <p:txBody>
          <a:bodyPr wrap="none" anchor="ctr"/>
          <a:lstStyle/>
          <a:p>
            <a:endParaRPr lang="fr-BE">
              <a:latin typeface="Arial" pitchFamily="34" charset="0"/>
              <a:cs typeface="Arial" pitchFamily="34" charset="0"/>
            </a:endParaRPr>
          </a:p>
        </p:txBody>
      </p:sp>
      <p:sp>
        <p:nvSpPr>
          <p:cNvPr id="416911" name="AutoShape 143"/>
          <p:cNvSpPr>
            <a:spLocks noChangeArrowheads="1"/>
          </p:cNvSpPr>
          <p:nvPr/>
        </p:nvSpPr>
        <p:spPr bwMode="auto">
          <a:xfrm>
            <a:off x="3059311" y="4904105"/>
            <a:ext cx="576262"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a:effectLst/>
        </p:spPr>
        <p:txBody>
          <a:bodyPr wrap="none" anchor="ctr"/>
          <a:lstStyle/>
          <a:p>
            <a:endParaRPr lang="fr-BE">
              <a:latin typeface="Arial" pitchFamily="34" charset="0"/>
              <a:cs typeface="Arial" pitchFamily="34" charset="0"/>
            </a:endParaRPr>
          </a:p>
        </p:txBody>
      </p:sp>
      <p:sp>
        <p:nvSpPr>
          <p:cNvPr id="1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1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910"/>
                                        </p:tgtEl>
                                        <p:attrNameLst>
                                          <p:attrName>style.visibility</p:attrName>
                                        </p:attrNameLst>
                                      </p:cBhvr>
                                      <p:to>
                                        <p:strVal val="visible"/>
                                      </p:to>
                                    </p:set>
                                    <p:animEffect transition="in" filter="wipe(up)">
                                      <p:cBhvr>
                                        <p:cTn id="7" dur="500"/>
                                        <p:tgtEl>
                                          <p:spTgt spid="4169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6906"/>
                                        </p:tgtEl>
                                        <p:attrNameLst>
                                          <p:attrName>style.visibility</p:attrName>
                                        </p:attrNameLst>
                                      </p:cBhvr>
                                      <p:to>
                                        <p:strVal val="visible"/>
                                      </p:to>
                                    </p:set>
                                    <p:animEffect transition="in" filter="wipe(left)">
                                      <p:cBhvr>
                                        <p:cTn id="11" dur="500"/>
                                        <p:tgtEl>
                                          <p:spTgt spid="41690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6911"/>
                                        </p:tgtEl>
                                        <p:attrNameLst>
                                          <p:attrName>style.visibility</p:attrName>
                                        </p:attrNameLst>
                                      </p:cBhvr>
                                      <p:to>
                                        <p:strVal val="visible"/>
                                      </p:to>
                                    </p:set>
                                    <p:animEffect transition="in" filter="wipe(left)">
                                      <p:cBhvr>
                                        <p:cTn id="15" dur="500"/>
                                        <p:tgtEl>
                                          <p:spTgt spid="4169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6909"/>
                                        </p:tgtEl>
                                        <p:attrNameLst>
                                          <p:attrName>style.visibility</p:attrName>
                                        </p:attrNameLst>
                                      </p:cBhvr>
                                      <p:to>
                                        <p:strVal val="visible"/>
                                      </p:to>
                                    </p:set>
                                    <p:animEffect transition="in" filter="wipe(left)">
                                      <p:cBhvr>
                                        <p:cTn id="19" dur="500"/>
                                        <p:tgtEl>
                                          <p:spTgt spid="416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906" grpId="0" animBg="1"/>
      <p:bldP spid="416910" grpId="0" animBg="1"/>
      <p:bldP spid="4169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a:xfrm>
            <a:off x="539750" y="981075"/>
            <a:ext cx="8135938" cy="719138"/>
          </a:xfrm>
        </p:spPr>
        <p:txBody>
          <a:bodyPr vert="horz" lIns="91440" tIns="45720" rIns="91440" bIns="45720" rtlCol="0" anchor="ctr" anchorCtr="0">
            <a:noAutofit/>
          </a:bodyPr>
          <a:lstStyle/>
          <a:p>
            <a:pPr marL="0" indent="0">
              <a:lnSpc>
                <a:spcPct val="90000"/>
              </a:lnSpc>
              <a:buNone/>
            </a:pPr>
            <a:r>
              <a:rPr lang="fr-BE" sz="1600" b="1" dirty="0">
                <a:solidFill>
                  <a:schemeClr val="accent5"/>
                </a:solidFill>
                <a:latin typeface="Arial" pitchFamily="34" charset="0"/>
                <a:cs typeface="Arial" pitchFamily="34" charset="0"/>
              </a:rPr>
              <a:t>Domain Name System Messages</a:t>
            </a:r>
          </a:p>
          <a:p>
            <a:pPr lvl="1">
              <a:spcBef>
                <a:spcPts val="0"/>
              </a:spcBef>
            </a:pPr>
            <a:r>
              <a:rPr lang="fr-BE" sz="1600" dirty="0">
                <a:latin typeface="Arial" pitchFamily="34" charset="0"/>
                <a:cs typeface="Arial" pitchFamily="34" charset="0"/>
              </a:rPr>
              <a:t>Format du message</a:t>
            </a:r>
          </a:p>
        </p:txBody>
      </p:sp>
      <p:sp>
        <p:nvSpPr>
          <p:cNvPr id="23"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2" name="Slide Number Placeholder 4"/>
          <p:cNvSpPr>
            <a:spLocks noGrp="1"/>
          </p:cNvSpPr>
          <p:nvPr>
            <p:ph type="sldNum" sz="quarter" idx="12"/>
          </p:nvPr>
        </p:nvSpPr>
        <p:spPr/>
        <p:txBody>
          <a:bodyPr/>
          <a:lstStyle/>
          <a:p>
            <a:fld id="{DAE96A9F-509D-43BF-844D-4C291CEB3414}" type="slidenum">
              <a:rPr lang="en-US">
                <a:latin typeface="Arial" pitchFamily="34" charset="0"/>
                <a:cs typeface="Arial" pitchFamily="34" charset="0"/>
              </a:rPr>
              <a:pPr/>
              <a:t>39</a:t>
            </a:fld>
            <a:endParaRPr lang="en-US">
              <a:latin typeface="Arial" pitchFamily="34" charset="0"/>
              <a:cs typeface="Arial" pitchFamily="34" charset="0"/>
            </a:endParaRPr>
          </a:p>
        </p:txBody>
      </p:sp>
      <p:sp>
        <p:nvSpPr>
          <p:cNvPr id="419844" name="Rectangle 4"/>
          <p:cNvSpPr>
            <a:spLocks noChangeArrowheads="1"/>
          </p:cNvSpPr>
          <p:nvPr/>
        </p:nvSpPr>
        <p:spPr bwMode="auto">
          <a:xfrm>
            <a:off x="2339975" y="1989138"/>
            <a:ext cx="1943100"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Identification</a:t>
            </a:r>
          </a:p>
        </p:txBody>
      </p:sp>
      <p:sp>
        <p:nvSpPr>
          <p:cNvPr id="419845" name="Rectangle 5"/>
          <p:cNvSpPr>
            <a:spLocks noChangeArrowheads="1"/>
          </p:cNvSpPr>
          <p:nvPr/>
        </p:nvSpPr>
        <p:spPr bwMode="auto">
          <a:xfrm>
            <a:off x="4283075" y="1989138"/>
            <a:ext cx="1944688"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Parameters</a:t>
            </a:r>
          </a:p>
        </p:txBody>
      </p:sp>
      <p:sp>
        <p:nvSpPr>
          <p:cNvPr id="419846" name="Rectangle 6"/>
          <p:cNvSpPr>
            <a:spLocks noChangeArrowheads="1"/>
          </p:cNvSpPr>
          <p:nvPr/>
        </p:nvSpPr>
        <p:spPr bwMode="auto">
          <a:xfrm>
            <a:off x="2339975" y="2420938"/>
            <a:ext cx="1943100"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QDcount</a:t>
            </a:r>
          </a:p>
        </p:txBody>
      </p:sp>
      <p:sp>
        <p:nvSpPr>
          <p:cNvPr id="419847" name="Rectangle 7"/>
          <p:cNvSpPr>
            <a:spLocks noChangeArrowheads="1"/>
          </p:cNvSpPr>
          <p:nvPr/>
        </p:nvSpPr>
        <p:spPr bwMode="auto">
          <a:xfrm>
            <a:off x="4283075" y="2420938"/>
            <a:ext cx="1944688"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ANcount</a:t>
            </a:r>
          </a:p>
        </p:txBody>
      </p:sp>
      <p:sp>
        <p:nvSpPr>
          <p:cNvPr id="419848" name="Rectangle 8"/>
          <p:cNvSpPr>
            <a:spLocks noChangeArrowheads="1"/>
          </p:cNvSpPr>
          <p:nvPr/>
        </p:nvSpPr>
        <p:spPr bwMode="auto">
          <a:xfrm>
            <a:off x="2339975" y="2854325"/>
            <a:ext cx="1943100"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NScount</a:t>
            </a:r>
          </a:p>
        </p:txBody>
      </p:sp>
      <p:sp>
        <p:nvSpPr>
          <p:cNvPr id="419849" name="Rectangle 9"/>
          <p:cNvSpPr>
            <a:spLocks noChangeArrowheads="1"/>
          </p:cNvSpPr>
          <p:nvPr/>
        </p:nvSpPr>
        <p:spPr bwMode="auto">
          <a:xfrm>
            <a:off x="4283075" y="2854325"/>
            <a:ext cx="1944688" cy="431800"/>
          </a:xfrm>
          <a:prstGeom prst="rect">
            <a:avLst/>
          </a:prstGeom>
          <a:solidFill>
            <a:schemeClr val="bg1"/>
          </a:solidFill>
          <a:ln w="28575" algn="ctr">
            <a:solidFill>
              <a:srgbClr val="009900"/>
            </a:solidFill>
            <a:miter lim="800000"/>
            <a:headEnd/>
            <a:tailEnd/>
          </a:ln>
          <a:effectLst/>
        </p:spPr>
        <p:txBody>
          <a:bodyPr wrap="none" anchor="ctr"/>
          <a:lstStyle/>
          <a:p>
            <a:pPr>
              <a:lnSpc>
                <a:spcPct val="90000"/>
              </a:lnSpc>
            </a:pPr>
            <a:r>
              <a:rPr lang="fr-BE">
                <a:solidFill>
                  <a:srgbClr val="009900"/>
                </a:solidFill>
                <a:latin typeface="Arial" pitchFamily="34" charset="0"/>
                <a:cs typeface="Arial" pitchFamily="34" charset="0"/>
              </a:rPr>
              <a:t>ARcount</a:t>
            </a:r>
          </a:p>
        </p:txBody>
      </p:sp>
      <p:sp>
        <p:nvSpPr>
          <p:cNvPr id="419850" name="Rectangle 10"/>
          <p:cNvSpPr>
            <a:spLocks noChangeArrowheads="1"/>
          </p:cNvSpPr>
          <p:nvPr/>
        </p:nvSpPr>
        <p:spPr bwMode="auto">
          <a:xfrm>
            <a:off x="2339975" y="3286125"/>
            <a:ext cx="3887788" cy="431800"/>
          </a:xfrm>
          <a:prstGeom prst="rect">
            <a:avLst/>
          </a:prstGeom>
          <a:solidFill>
            <a:schemeClr val="bg1"/>
          </a:solidFill>
          <a:ln w="28575" algn="ctr">
            <a:solidFill>
              <a:srgbClr val="33CC33"/>
            </a:solidFill>
            <a:prstDash val="dash"/>
            <a:miter lim="800000"/>
            <a:headEnd/>
            <a:tailEnd/>
          </a:ln>
          <a:effectLst/>
        </p:spPr>
        <p:txBody>
          <a:bodyPr wrap="none" anchor="ctr"/>
          <a:lstStyle/>
          <a:p>
            <a:pPr>
              <a:lnSpc>
                <a:spcPct val="90000"/>
              </a:lnSpc>
            </a:pPr>
            <a:r>
              <a:rPr lang="fr-BE">
                <a:solidFill>
                  <a:srgbClr val="33CC33"/>
                </a:solidFill>
                <a:latin typeface="Arial" pitchFamily="34" charset="0"/>
                <a:cs typeface="Arial" pitchFamily="34" charset="0"/>
              </a:rPr>
              <a:t>Question Section</a:t>
            </a:r>
          </a:p>
        </p:txBody>
      </p:sp>
      <p:sp>
        <p:nvSpPr>
          <p:cNvPr id="419851" name="Rectangle 11"/>
          <p:cNvSpPr>
            <a:spLocks noChangeArrowheads="1"/>
          </p:cNvSpPr>
          <p:nvPr/>
        </p:nvSpPr>
        <p:spPr bwMode="auto">
          <a:xfrm>
            <a:off x="2339975" y="3717925"/>
            <a:ext cx="3887788" cy="431800"/>
          </a:xfrm>
          <a:prstGeom prst="rect">
            <a:avLst/>
          </a:prstGeom>
          <a:solidFill>
            <a:schemeClr val="bg1"/>
          </a:solidFill>
          <a:ln w="28575" algn="ctr">
            <a:solidFill>
              <a:srgbClr val="33CC33"/>
            </a:solidFill>
            <a:prstDash val="dash"/>
            <a:miter lim="800000"/>
            <a:headEnd/>
            <a:tailEnd/>
          </a:ln>
          <a:effectLst/>
        </p:spPr>
        <p:txBody>
          <a:bodyPr wrap="none" anchor="ctr"/>
          <a:lstStyle/>
          <a:p>
            <a:pPr>
              <a:lnSpc>
                <a:spcPct val="90000"/>
              </a:lnSpc>
            </a:pPr>
            <a:r>
              <a:rPr lang="fr-BE">
                <a:solidFill>
                  <a:srgbClr val="33CC33"/>
                </a:solidFill>
                <a:latin typeface="Arial" pitchFamily="34" charset="0"/>
                <a:cs typeface="Arial" pitchFamily="34" charset="0"/>
              </a:rPr>
              <a:t>Answer Section</a:t>
            </a:r>
          </a:p>
        </p:txBody>
      </p:sp>
      <p:sp>
        <p:nvSpPr>
          <p:cNvPr id="419852" name="Rectangle 12"/>
          <p:cNvSpPr>
            <a:spLocks noChangeArrowheads="1"/>
          </p:cNvSpPr>
          <p:nvPr/>
        </p:nvSpPr>
        <p:spPr bwMode="auto">
          <a:xfrm>
            <a:off x="2339975" y="4149725"/>
            <a:ext cx="3887788" cy="431800"/>
          </a:xfrm>
          <a:prstGeom prst="rect">
            <a:avLst/>
          </a:prstGeom>
          <a:solidFill>
            <a:schemeClr val="bg1"/>
          </a:solidFill>
          <a:ln w="28575" algn="ctr">
            <a:solidFill>
              <a:srgbClr val="33CC33"/>
            </a:solidFill>
            <a:prstDash val="dash"/>
            <a:miter lim="800000"/>
            <a:headEnd/>
            <a:tailEnd/>
          </a:ln>
          <a:effectLst/>
        </p:spPr>
        <p:txBody>
          <a:bodyPr wrap="none" anchor="ctr"/>
          <a:lstStyle/>
          <a:p>
            <a:pPr>
              <a:lnSpc>
                <a:spcPct val="90000"/>
              </a:lnSpc>
            </a:pPr>
            <a:r>
              <a:rPr lang="fr-BE">
                <a:solidFill>
                  <a:srgbClr val="33CC33"/>
                </a:solidFill>
                <a:latin typeface="Arial" pitchFamily="34" charset="0"/>
                <a:cs typeface="Arial" pitchFamily="34" charset="0"/>
              </a:rPr>
              <a:t>Authority Section</a:t>
            </a:r>
          </a:p>
        </p:txBody>
      </p:sp>
      <p:sp>
        <p:nvSpPr>
          <p:cNvPr id="419853" name="Rectangle 13"/>
          <p:cNvSpPr>
            <a:spLocks noChangeArrowheads="1"/>
          </p:cNvSpPr>
          <p:nvPr/>
        </p:nvSpPr>
        <p:spPr bwMode="auto">
          <a:xfrm>
            <a:off x="2339975" y="4581525"/>
            <a:ext cx="3887788" cy="431800"/>
          </a:xfrm>
          <a:prstGeom prst="rect">
            <a:avLst/>
          </a:prstGeom>
          <a:solidFill>
            <a:schemeClr val="bg1"/>
          </a:solidFill>
          <a:ln w="28575" algn="ctr">
            <a:solidFill>
              <a:srgbClr val="33CC33"/>
            </a:solidFill>
            <a:prstDash val="dash"/>
            <a:miter lim="800000"/>
            <a:headEnd/>
            <a:tailEnd/>
          </a:ln>
          <a:effectLst/>
        </p:spPr>
        <p:txBody>
          <a:bodyPr wrap="none" anchor="ctr"/>
          <a:lstStyle/>
          <a:p>
            <a:pPr>
              <a:lnSpc>
                <a:spcPct val="90000"/>
              </a:lnSpc>
            </a:pPr>
            <a:r>
              <a:rPr lang="fr-BE">
                <a:solidFill>
                  <a:srgbClr val="33CC33"/>
                </a:solidFill>
                <a:latin typeface="Arial" pitchFamily="34" charset="0"/>
                <a:cs typeface="Arial" pitchFamily="34" charset="0"/>
              </a:rPr>
              <a:t>Additional Information Section</a:t>
            </a:r>
          </a:p>
        </p:txBody>
      </p:sp>
      <p:sp>
        <p:nvSpPr>
          <p:cNvPr id="419855" name="Text Box 15"/>
          <p:cNvSpPr txBox="1">
            <a:spLocks noChangeArrowheads="1"/>
          </p:cNvSpPr>
          <p:nvPr/>
        </p:nvSpPr>
        <p:spPr bwMode="auto">
          <a:xfrm>
            <a:off x="539750" y="2420938"/>
            <a:ext cx="819150" cy="366712"/>
          </a:xfrm>
          <a:prstGeom prst="rect">
            <a:avLst/>
          </a:prstGeom>
          <a:noFill/>
          <a:ln w="9525" algn="ctr">
            <a:noFill/>
            <a:miter lim="800000"/>
            <a:headEnd/>
            <a:tailEnd/>
          </a:ln>
          <a:effectLst/>
        </p:spPr>
        <p:txBody>
          <a:bodyPr wrap="none">
            <a:spAutoFit/>
          </a:bodyPr>
          <a:lstStyle/>
          <a:p>
            <a:pPr algn="l"/>
            <a:r>
              <a:rPr lang="fr-BE">
                <a:latin typeface="Arial" pitchFamily="34" charset="0"/>
                <a:cs typeface="Arial" pitchFamily="34" charset="0"/>
              </a:rPr>
              <a:t>entête</a:t>
            </a:r>
          </a:p>
        </p:txBody>
      </p:sp>
      <p:cxnSp>
        <p:nvCxnSpPr>
          <p:cNvPr id="419856" name="AutoShape 16"/>
          <p:cNvCxnSpPr>
            <a:cxnSpLocks noChangeShapeType="1"/>
            <a:stCxn id="419855" idx="3"/>
          </p:cNvCxnSpPr>
          <p:nvPr/>
        </p:nvCxnSpPr>
        <p:spPr bwMode="auto">
          <a:xfrm flipV="1">
            <a:off x="1358900" y="1987550"/>
            <a:ext cx="960438" cy="617538"/>
          </a:xfrm>
          <a:prstGeom prst="straightConnector1">
            <a:avLst/>
          </a:prstGeom>
          <a:noFill/>
          <a:ln w="9525">
            <a:solidFill>
              <a:schemeClr val="tx1"/>
            </a:solidFill>
            <a:round/>
            <a:headEnd/>
            <a:tailEnd type="triangle" w="med" len="med"/>
          </a:ln>
          <a:effectLst/>
        </p:spPr>
      </p:cxnSp>
      <p:cxnSp>
        <p:nvCxnSpPr>
          <p:cNvPr id="419857" name="AutoShape 17"/>
          <p:cNvCxnSpPr>
            <a:cxnSpLocks noChangeShapeType="1"/>
            <a:stCxn id="419855" idx="3"/>
          </p:cNvCxnSpPr>
          <p:nvPr/>
        </p:nvCxnSpPr>
        <p:spPr bwMode="auto">
          <a:xfrm>
            <a:off x="1358900" y="2605088"/>
            <a:ext cx="960438" cy="669925"/>
          </a:xfrm>
          <a:prstGeom prst="straightConnector1">
            <a:avLst/>
          </a:prstGeom>
          <a:noFill/>
          <a:ln w="9525">
            <a:solidFill>
              <a:schemeClr val="tx1"/>
            </a:solidFill>
            <a:round/>
            <a:headEnd/>
            <a:tailEnd type="triangle" w="med" len="med"/>
          </a:ln>
          <a:effectLst/>
        </p:spPr>
      </p:cxnSp>
      <p:sp>
        <p:nvSpPr>
          <p:cNvPr id="419863" name="Text Box 23"/>
          <p:cNvSpPr txBox="1">
            <a:spLocks noChangeArrowheads="1"/>
          </p:cNvSpPr>
          <p:nvPr/>
        </p:nvSpPr>
        <p:spPr bwMode="auto">
          <a:xfrm>
            <a:off x="2195513" y="1700213"/>
            <a:ext cx="268287" cy="274637"/>
          </a:xfrm>
          <a:prstGeom prst="rect">
            <a:avLst/>
          </a:prstGeom>
          <a:noFill/>
          <a:ln w="9525" algn="ctr">
            <a:noFill/>
            <a:miter lim="800000"/>
            <a:headEnd/>
            <a:tailEnd/>
          </a:ln>
          <a:effectLst/>
        </p:spPr>
        <p:txBody>
          <a:bodyPr wrap="none">
            <a:spAutoFit/>
          </a:bodyPr>
          <a:lstStyle/>
          <a:p>
            <a:r>
              <a:rPr lang="fr-BE" sz="1200">
                <a:latin typeface="Arial" pitchFamily="34" charset="0"/>
                <a:cs typeface="Arial" pitchFamily="34" charset="0"/>
              </a:rPr>
              <a:t>0</a:t>
            </a:r>
          </a:p>
        </p:txBody>
      </p:sp>
      <p:sp>
        <p:nvSpPr>
          <p:cNvPr id="419865" name="Text Box 25"/>
          <p:cNvSpPr txBox="1">
            <a:spLocks noChangeArrowheads="1"/>
          </p:cNvSpPr>
          <p:nvPr/>
        </p:nvSpPr>
        <p:spPr bwMode="auto">
          <a:xfrm>
            <a:off x="4097338" y="1719263"/>
            <a:ext cx="352425" cy="274637"/>
          </a:xfrm>
          <a:prstGeom prst="rect">
            <a:avLst/>
          </a:prstGeom>
          <a:noFill/>
          <a:ln w="9525" algn="ctr">
            <a:noFill/>
            <a:miter lim="800000"/>
            <a:headEnd/>
            <a:tailEnd/>
          </a:ln>
          <a:effectLst/>
        </p:spPr>
        <p:txBody>
          <a:bodyPr wrap="none">
            <a:spAutoFit/>
          </a:bodyPr>
          <a:lstStyle/>
          <a:p>
            <a:r>
              <a:rPr lang="fr-BE" sz="1200">
                <a:latin typeface="Arial" pitchFamily="34" charset="0"/>
                <a:cs typeface="Arial" pitchFamily="34" charset="0"/>
              </a:rPr>
              <a:t>16</a:t>
            </a:r>
          </a:p>
        </p:txBody>
      </p:sp>
      <p:sp>
        <p:nvSpPr>
          <p:cNvPr id="419867" name="Text Box 27"/>
          <p:cNvSpPr txBox="1">
            <a:spLocks noChangeArrowheads="1"/>
          </p:cNvSpPr>
          <p:nvPr/>
        </p:nvSpPr>
        <p:spPr bwMode="auto">
          <a:xfrm>
            <a:off x="6029325" y="1700213"/>
            <a:ext cx="352425" cy="274637"/>
          </a:xfrm>
          <a:prstGeom prst="rect">
            <a:avLst/>
          </a:prstGeom>
          <a:noFill/>
          <a:ln w="9525" algn="ctr">
            <a:noFill/>
            <a:miter lim="800000"/>
            <a:headEnd/>
            <a:tailEnd/>
          </a:ln>
          <a:effectLst/>
        </p:spPr>
        <p:txBody>
          <a:bodyPr wrap="none">
            <a:spAutoFit/>
          </a:bodyPr>
          <a:lstStyle/>
          <a:p>
            <a:r>
              <a:rPr lang="fr-BE" sz="1200">
                <a:latin typeface="Arial" pitchFamily="34" charset="0"/>
                <a:cs typeface="Arial" pitchFamily="34" charset="0"/>
              </a:rPr>
              <a:t>31</a:t>
            </a:r>
          </a:p>
        </p:txBody>
      </p:sp>
      <p:sp>
        <p:nvSpPr>
          <p:cNvPr id="2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2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a:xfrm>
            <a:off x="468313" y="1052513"/>
            <a:ext cx="8229600" cy="5256212"/>
          </a:xfrm>
        </p:spPr>
        <p:txBody>
          <a:bodyPr vert="horz" lIns="91440" tIns="45720" rIns="91440" bIns="45720" rtlCol="0" anchor="ctr" anchorCtr="0">
            <a:noAutofit/>
          </a:bodyPr>
          <a:lstStyle/>
          <a:p>
            <a:pPr>
              <a:lnSpc>
                <a:spcPct val="90000"/>
              </a:lnSpc>
            </a:pPr>
            <a:r>
              <a:rPr lang="fr-BE" sz="1400" b="1" dirty="0">
                <a:solidFill>
                  <a:schemeClr val="tx2"/>
                </a:solidFill>
                <a:latin typeface="Arial" pitchFamily="34" charset="0"/>
                <a:cs typeface="Arial" pitchFamily="34" charset="0"/>
              </a:rPr>
              <a:t>BOOTP – </a:t>
            </a:r>
            <a:r>
              <a:rPr lang="fr-BE" sz="1400" b="1" dirty="0" err="1">
                <a:solidFill>
                  <a:schemeClr val="tx2"/>
                </a:solidFill>
                <a:latin typeface="Arial" pitchFamily="34" charset="0"/>
                <a:cs typeface="Arial" pitchFamily="34" charset="0"/>
              </a:rPr>
              <a:t>Bootstrap</a:t>
            </a:r>
            <a:r>
              <a:rPr lang="fr-BE" sz="1400" b="1" dirty="0">
                <a:solidFill>
                  <a:schemeClr val="tx2"/>
                </a:solidFill>
                <a:latin typeface="Arial" pitchFamily="34" charset="0"/>
                <a:cs typeface="Arial" pitchFamily="34" charset="0"/>
              </a:rPr>
              <a:t> </a:t>
            </a:r>
            <a:r>
              <a:rPr lang="fr-BE" sz="1400" b="1" dirty="0" smtClean="0">
                <a:solidFill>
                  <a:schemeClr val="tx2"/>
                </a:solidFill>
                <a:latin typeface="Arial" pitchFamily="34" charset="0"/>
                <a:cs typeface="Arial" pitchFamily="34" charset="0"/>
              </a:rPr>
              <a:t>Protocol (RFC 951)</a:t>
            </a:r>
            <a:endParaRPr lang="fr-BE" sz="1400" dirty="0">
              <a:solidFill>
                <a:schemeClr val="tx2"/>
              </a:solidFill>
              <a:latin typeface="Arial" pitchFamily="34" charset="0"/>
              <a:cs typeface="Arial" pitchFamily="34" charset="0"/>
            </a:endParaRPr>
          </a:p>
          <a:p>
            <a:pPr lvl="1">
              <a:lnSpc>
                <a:spcPct val="90000"/>
              </a:lnSpc>
            </a:pPr>
            <a:r>
              <a:rPr lang="fr-BE" sz="1400" dirty="0">
                <a:solidFill>
                  <a:schemeClr val="tx2"/>
                </a:solidFill>
                <a:latin typeface="Arial" pitchFamily="34" charset="0"/>
                <a:cs typeface="Arial" pitchFamily="34" charset="0"/>
              </a:rPr>
              <a:t>C’est un protocole de configuration d’ordinateurs développé en septembre 1985</a:t>
            </a:r>
          </a:p>
          <a:p>
            <a:pPr lvl="2">
              <a:lnSpc>
                <a:spcPct val="90000"/>
              </a:lnSpc>
            </a:pPr>
            <a:r>
              <a:rPr lang="fr-BE" sz="1400" dirty="0">
                <a:solidFill>
                  <a:schemeClr val="tx2"/>
                </a:solidFill>
                <a:latin typeface="Arial" pitchFamily="34" charset="0"/>
                <a:cs typeface="Arial" pitchFamily="34" charset="0"/>
              </a:rPr>
              <a:t>Il est prévu pour configurer les stations de travail sans </a:t>
            </a:r>
            <a:r>
              <a:rPr lang="fr-BE" sz="1400" dirty="0" smtClean="0">
                <a:solidFill>
                  <a:schemeClr val="tx2"/>
                </a:solidFill>
                <a:latin typeface="Arial" pitchFamily="34" charset="0"/>
                <a:cs typeface="Arial" pitchFamily="34" charset="0"/>
              </a:rPr>
              <a:t>disque en leur attribuant une adresse IP fixe lors du démarrage (uniquement).</a:t>
            </a:r>
            <a:endParaRPr lang="fr-BE" sz="1400" dirty="0">
              <a:solidFill>
                <a:schemeClr val="tx2"/>
              </a:solidFill>
              <a:latin typeface="Arial" pitchFamily="34" charset="0"/>
              <a:cs typeface="Arial" pitchFamily="34" charset="0"/>
            </a:endParaRPr>
          </a:p>
          <a:p>
            <a:pPr lvl="2">
              <a:lnSpc>
                <a:spcPct val="90000"/>
              </a:lnSpc>
            </a:pPr>
            <a:r>
              <a:rPr lang="fr-BE" sz="1400" dirty="0" smtClean="0">
                <a:solidFill>
                  <a:schemeClr val="tx2"/>
                </a:solidFill>
                <a:latin typeface="Arial" pitchFamily="34" charset="0"/>
                <a:cs typeface="Arial" pitchFamily="34" charset="0"/>
              </a:rPr>
              <a:t>Cette </a:t>
            </a:r>
            <a:r>
              <a:rPr lang="fr-BE" sz="1400" dirty="0">
                <a:solidFill>
                  <a:schemeClr val="tx2"/>
                </a:solidFill>
                <a:latin typeface="Arial" pitchFamily="34" charset="0"/>
                <a:cs typeface="Arial" pitchFamily="34" charset="0"/>
              </a:rPr>
              <a:t>adresse IP est donc réservée en permanence </a:t>
            </a:r>
            <a:r>
              <a:rPr lang="fr-BE" sz="1400" dirty="0" smtClean="0">
                <a:solidFill>
                  <a:schemeClr val="tx2"/>
                </a:solidFill>
                <a:latin typeface="Arial" pitchFamily="34" charset="0"/>
                <a:cs typeface="Arial" pitchFamily="34" charset="0"/>
              </a:rPr>
              <a:t>et </a:t>
            </a:r>
            <a:r>
              <a:rPr lang="fr-BE" sz="1400" dirty="0">
                <a:solidFill>
                  <a:schemeClr val="tx2"/>
                </a:solidFill>
                <a:latin typeface="Arial" pitchFamily="34" charset="0"/>
                <a:cs typeface="Arial" pitchFamily="34" charset="0"/>
              </a:rPr>
              <a:t>i</a:t>
            </a:r>
            <a:r>
              <a:rPr lang="fr-BE" sz="1400" dirty="0" smtClean="0">
                <a:solidFill>
                  <a:schemeClr val="tx2"/>
                </a:solidFill>
                <a:latin typeface="Arial" pitchFamily="34" charset="0"/>
                <a:cs typeface="Arial" pitchFamily="34" charset="0"/>
              </a:rPr>
              <a:t>l </a:t>
            </a:r>
            <a:r>
              <a:rPr lang="fr-BE" sz="1400" dirty="0">
                <a:solidFill>
                  <a:schemeClr val="tx2"/>
                </a:solidFill>
                <a:latin typeface="Arial" pitchFamily="34" charset="0"/>
                <a:cs typeface="Arial" pitchFamily="34" charset="0"/>
              </a:rPr>
              <a:t>est </a:t>
            </a:r>
            <a:r>
              <a:rPr lang="fr-BE" sz="1400" dirty="0" smtClean="0">
                <a:solidFill>
                  <a:schemeClr val="tx2"/>
                </a:solidFill>
                <a:latin typeface="Arial" pitchFamily="34" charset="0"/>
                <a:cs typeface="Arial" pitchFamily="34" charset="0"/>
              </a:rPr>
              <a:t>nécessaire </a:t>
            </a:r>
            <a:r>
              <a:rPr lang="fr-BE" sz="1400" dirty="0">
                <a:solidFill>
                  <a:schemeClr val="tx2"/>
                </a:solidFill>
                <a:latin typeface="Arial" pitchFamily="34" charset="0"/>
                <a:cs typeface="Arial" pitchFamily="34" charset="0"/>
              </a:rPr>
              <a:t>d’avoir un serveur (</a:t>
            </a:r>
            <a:r>
              <a:rPr lang="fr-BE" sz="1400" dirty="0" err="1">
                <a:solidFill>
                  <a:schemeClr val="tx2"/>
                </a:solidFill>
                <a:latin typeface="Arial" pitchFamily="34" charset="0"/>
                <a:cs typeface="Arial" pitchFamily="34" charset="0"/>
              </a:rPr>
              <a:t>database</a:t>
            </a:r>
            <a:r>
              <a:rPr lang="fr-BE" sz="1400" dirty="0">
                <a:solidFill>
                  <a:schemeClr val="tx2"/>
                </a:solidFill>
                <a:latin typeface="Arial" pitchFamily="34" charset="0"/>
                <a:cs typeface="Arial" pitchFamily="34" charset="0"/>
              </a:rPr>
              <a:t>) qui contient </a:t>
            </a:r>
            <a:r>
              <a:rPr lang="fr-BE" sz="1400" dirty="0" smtClean="0">
                <a:solidFill>
                  <a:schemeClr val="tx2"/>
                </a:solidFill>
                <a:latin typeface="Arial" pitchFamily="34" charset="0"/>
                <a:cs typeface="Arial" pitchFamily="34" charset="0"/>
              </a:rPr>
              <a:t>les </a:t>
            </a:r>
            <a:r>
              <a:rPr lang="fr-BE" sz="1400" dirty="0">
                <a:solidFill>
                  <a:schemeClr val="tx2"/>
                </a:solidFill>
                <a:latin typeface="Arial" pitchFamily="34" charset="0"/>
                <a:cs typeface="Arial" pitchFamily="34" charset="0"/>
              </a:rPr>
              <a:t>relations adresse IP/station de </a:t>
            </a:r>
            <a:r>
              <a:rPr lang="fr-BE" sz="1400" dirty="0" smtClean="0">
                <a:solidFill>
                  <a:schemeClr val="tx2"/>
                </a:solidFill>
                <a:latin typeface="Arial" pitchFamily="34" charset="0"/>
                <a:cs typeface="Arial" pitchFamily="34" charset="0"/>
              </a:rPr>
              <a:t>travail</a:t>
            </a:r>
            <a:endParaRPr lang="fr-BE" sz="1400" dirty="0">
              <a:solidFill>
                <a:schemeClr val="tx2"/>
              </a:solidFill>
              <a:latin typeface="Arial" pitchFamily="34" charset="0"/>
              <a:cs typeface="Arial" pitchFamily="34" charset="0"/>
            </a:endParaRPr>
          </a:p>
          <a:p>
            <a:pPr lvl="1">
              <a:lnSpc>
                <a:spcPct val="90000"/>
              </a:lnSpc>
            </a:pPr>
            <a:r>
              <a:rPr lang="fr-BE" sz="1400" dirty="0">
                <a:solidFill>
                  <a:schemeClr val="tx2"/>
                </a:solidFill>
                <a:latin typeface="Arial" pitchFamily="34" charset="0"/>
                <a:cs typeface="Arial" pitchFamily="34" charset="0"/>
              </a:rPr>
              <a:t>Il utilise UDP </a:t>
            </a:r>
            <a:r>
              <a:rPr lang="fr-BE" sz="1400" dirty="0" smtClean="0">
                <a:solidFill>
                  <a:schemeClr val="tx2"/>
                </a:solidFill>
                <a:latin typeface="Arial" pitchFamily="34" charset="0"/>
                <a:cs typeface="Arial" pitchFamily="34" charset="0"/>
              </a:rPr>
              <a:t>(ports </a:t>
            </a:r>
            <a:r>
              <a:rPr lang="fr-BE" sz="1400" dirty="0">
                <a:solidFill>
                  <a:schemeClr val="tx2"/>
                </a:solidFill>
                <a:latin typeface="Arial" pitchFamily="34" charset="0"/>
                <a:cs typeface="Arial" pitchFamily="34" charset="0"/>
              </a:rPr>
              <a:t>UDP 67 </a:t>
            </a:r>
            <a:r>
              <a:rPr lang="fr-BE" sz="1400" dirty="0" smtClean="0">
                <a:solidFill>
                  <a:schemeClr val="tx2"/>
                </a:solidFill>
                <a:latin typeface="Arial" pitchFamily="34" charset="0"/>
                <a:cs typeface="Arial" pitchFamily="34" charset="0"/>
              </a:rPr>
              <a:t>(serveur</a:t>
            </a:r>
            <a:r>
              <a:rPr lang="fr-BE" sz="1400" dirty="0">
                <a:solidFill>
                  <a:schemeClr val="tx2"/>
                </a:solidFill>
                <a:latin typeface="Arial" pitchFamily="34" charset="0"/>
                <a:cs typeface="Arial" pitchFamily="34" charset="0"/>
              </a:rPr>
              <a:t>) et UDP 68 (du côté des clients</a:t>
            </a:r>
            <a:r>
              <a:rPr lang="fr-BE" sz="1400" dirty="0" smtClean="0">
                <a:solidFill>
                  <a:schemeClr val="tx2"/>
                </a:solidFill>
                <a:latin typeface="Arial" pitchFamily="34" charset="0"/>
                <a:cs typeface="Arial" pitchFamily="34" charset="0"/>
              </a:rPr>
              <a:t>))</a:t>
            </a:r>
          </a:p>
          <a:p>
            <a:pPr lvl="1">
              <a:lnSpc>
                <a:spcPct val="90000"/>
              </a:lnSpc>
            </a:pPr>
            <a:endParaRPr lang="fr-BE" sz="1400" dirty="0">
              <a:solidFill>
                <a:schemeClr val="tx2"/>
              </a:solidFill>
              <a:latin typeface="Arial" pitchFamily="34" charset="0"/>
              <a:cs typeface="Arial" pitchFamily="34" charset="0"/>
            </a:endParaRPr>
          </a:p>
          <a:p>
            <a:pPr>
              <a:lnSpc>
                <a:spcPct val="90000"/>
              </a:lnSpc>
            </a:pPr>
            <a:r>
              <a:rPr lang="fr-BE" sz="1400" b="1" dirty="0">
                <a:solidFill>
                  <a:schemeClr val="tx2"/>
                </a:solidFill>
                <a:latin typeface="Arial" pitchFamily="34" charset="0"/>
                <a:cs typeface="Arial" pitchFamily="34" charset="0"/>
              </a:rPr>
              <a:t>Mode de fonctionnement</a:t>
            </a:r>
          </a:p>
          <a:p>
            <a:pPr lvl="1"/>
            <a:r>
              <a:rPr lang="fr-BE" sz="1400" dirty="0" smtClean="0">
                <a:solidFill>
                  <a:schemeClr val="tx2"/>
                </a:solidFill>
                <a:latin typeface="Arial" pitchFamily="34" charset="0"/>
                <a:cs typeface="Arial" pitchFamily="34" charset="0"/>
              </a:rPr>
              <a:t>Le </a:t>
            </a:r>
            <a:r>
              <a:rPr lang="fr-BE" sz="1400" dirty="0">
                <a:solidFill>
                  <a:schemeClr val="tx2"/>
                </a:solidFill>
                <a:latin typeface="Arial" pitchFamily="34" charset="0"/>
                <a:cs typeface="Arial" pitchFamily="34" charset="0"/>
              </a:rPr>
              <a:t>client contacte le serveur pour obtenir une adresse IP et choisir un fichier de configuration</a:t>
            </a:r>
          </a:p>
          <a:p>
            <a:pPr lvl="1"/>
            <a:r>
              <a:rPr lang="fr-BE" sz="1400" dirty="0">
                <a:solidFill>
                  <a:schemeClr val="tx2"/>
                </a:solidFill>
                <a:latin typeface="Arial" pitchFamily="34" charset="0"/>
                <a:cs typeface="Arial" pitchFamily="34" charset="0"/>
              </a:rPr>
              <a:t>Le client fait alors appel à un serveur TFTP (Trivial File Transfert Protocol) pour transférer leur image « boot </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lnSpc>
                <a:spcPct val="90000"/>
              </a:lnSpc>
            </a:pPr>
            <a:r>
              <a:rPr lang="fr-BE" sz="1400" dirty="0">
                <a:solidFill>
                  <a:schemeClr val="tx2"/>
                </a:solidFill>
                <a:latin typeface="Arial" pitchFamily="34" charset="0"/>
                <a:cs typeface="Arial" pitchFamily="34" charset="0"/>
              </a:rPr>
              <a:t>Pour réaliser ces échanges il existe 2 </a:t>
            </a:r>
            <a:r>
              <a:rPr lang="fr-BE" sz="1400" dirty="0" smtClean="0">
                <a:solidFill>
                  <a:schemeClr val="tx2"/>
                </a:solidFill>
                <a:latin typeface="Arial" pitchFamily="34" charset="0"/>
                <a:cs typeface="Arial" pitchFamily="34" charset="0"/>
              </a:rPr>
              <a:t>messages : BOOTREQUEST et BOOTREPLY</a:t>
            </a:r>
            <a:endParaRPr lang="fr-BE" sz="1400" dirty="0">
              <a:solidFill>
                <a:schemeClr val="tx2"/>
              </a:solidFill>
              <a:latin typeface="Arial" pitchFamily="34" charset="0"/>
              <a:cs typeface="Arial" pitchFamily="34" charset="0"/>
            </a:endParaRPr>
          </a:p>
          <a:p>
            <a:pPr lvl="1">
              <a:lnSpc>
                <a:spcPct val="90000"/>
              </a:lnSpc>
            </a:pPr>
            <a:r>
              <a:rPr lang="fr-BE" sz="1400" dirty="0" smtClean="0">
                <a:solidFill>
                  <a:schemeClr val="tx2"/>
                </a:solidFill>
                <a:latin typeface="Arial" pitchFamily="34" charset="0"/>
                <a:cs typeface="Arial" pitchFamily="34" charset="0"/>
              </a:rPr>
              <a:t>Le </a:t>
            </a:r>
            <a:r>
              <a:rPr lang="fr-BE" sz="1400" dirty="0">
                <a:solidFill>
                  <a:schemeClr val="tx2"/>
                </a:solidFill>
                <a:latin typeface="Arial" pitchFamily="34" charset="0"/>
                <a:cs typeface="Arial" pitchFamily="34" charset="0"/>
              </a:rPr>
              <a:t>client génère un paquet dont l’adresse </a:t>
            </a:r>
            <a:r>
              <a:rPr lang="fr-BE" sz="1400" dirty="0" smtClean="0">
                <a:solidFill>
                  <a:schemeClr val="tx2"/>
                </a:solidFill>
                <a:latin typeface="Arial" pitchFamily="34" charset="0"/>
                <a:cs typeface="Arial" pitchFamily="34" charset="0"/>
              </a:rPr>
              <a:t>destination IP </a:t>
            </a:r>
            <a:r>
              <a:rPr lang="fr-BE" sz="1400" dirty="0">
                <a:solidFill>
                  <a:schemeClr val="tx2"/>
                </a:solidFill>
                <a:latin typeface="Arial" pitchFamily="34" charset="0"/>
                <a:cs typeface="Arial" pitchFamily="34" charset="0"/>
              </a:rPr>
              <a:t>est 255.255.255.255 (</a:t>
            </a:r>
            <a:r>
              <a:rPr lang="fr-BE" sz="1400" dirty="0" err="1">
                <a:solidFill>
                  <a:schemeClr val="tx2"/>
                </a:solidFill>
                <a:latin typeface="Arial" pitchFamily="34" charset="0"/>
                <a:cs typeface="Arial" pitchFamily="34" charset="0"/>
              </a:rPr>
              <a:t>broadcast</a:t>
            </a: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 BOOTREQUEST </a:t>
            </a:r>
          </a:p>
          <a:p>
            <a:pPr lvl="1">
              <a:lnSpc>
                <a:spcPct val="90000"/>
              </a:lnSpc>
            </a:pPr>
            <a:r>
              <a:rPr lang="fr-BE" sz="1400" dirty="0" smtClean="0">
                <a:solidFill>
                  <a:schemeClr val="tx2"/>
                </a:solidFill>
                <a:latin typeface="Arial" pitchFamily="34" charset="0"/>
                <a:cs typeface="Arial" pitchFamily="34" charset="0"/>
              </a:rPr>
              <a:t>Le </a:t>
            </a:r>
            <a:r>
              <a:rPr lang="fr-BE" sz="1400" dirty="0">
                <a:solidFill>
                  <a:schemeClr val="tx2"/>
                </a:solidFill>
                <a:latin typeface="Arial" pitchFamily="34" charset="0"/>
                <a:cs typeface="Arial" pitchFamily="34" charset="0"/>
              </a:rPr>
              <a:t>serveur reçoit le BOOTREQUEST et répond avec le message BOOTREPLY</a:t>
            </a:r>
          </a:p>
          <a:p>
            <a:pPr lvl="3"/>
            <a:r>
              <a:rPr lang="fr-BE" sz="1400" dirty="0" smtClean="0">
                <a:solidFill>
                  <a:schemeClr val="tx2"/>
                </a:solidFill>
                <a:latin typeface="Arial" pitchFamily="34" charset="0"/>
                <a:cs typeface="Arial" pitchFamily="34" charset="0"/>
              </a:rPr>
              <a:t>Utilisation du </a:t>
            </a:r>
            <a:r>
              <a:rPr lang="fr-BE" sz="1400" dirty="0">
                <a:solidFill>
                  <a:schemeClr val="tx2"/>
                </a:solidFill>
                <a:latin typeface="Arial" pitchFamily="34" charset="0"/>
                <a:cs typeface="Arial" pitchFamily="34" charset="0"/>
              </a:rPr>
              <a:t>protocole ARP et atteindre le client via son adresse MAC</a:t>
            </a:r>
          </a:p>
          <a:p>
            <a:pPr lvl="3"/>
            <a:r>
              <a:rPr lang="fr-BE" sz="1400" dirty="0">
                <a:solidFill>
                  <a:schemeClr val="tx2"/>
                </a:solidFill>
                <a:latin typeface="Arial" pitchFamily="34" charset="0"/>
                <a:cs typeface="Arial" pitchFamily="34" charset="0"/>
                <a:sym typeface="Wingdings" pitchFamily="2" charset="2"/>
              </a:rPr>
              <a:t> Le client doit au moins pouvoir répondre à une requête ARP</a:t>
            </a:r>
            <a:endParaRPr lang="fr-BE" sz="1400" dirty="0">
              <a:solidFill>
                <a:schemeClr val="tx2"/>
              </a:solidFill>
              <a:latin typeface="Arial" pitchFamily="34" charset="0"/>
              <a:cs typeface="Arial" pitchFamily="34" charset="0"/>
            </a:endParaRPr>
          </a:p>
          <a:p>
            <a:pPr lvl="1">
              <a:lnSpc>
                <a:spcPct val="90000"/>
              </a:lnSpc>
            </a:pPr>
            <a:r>
              <a:rPr lang="fr-BE" sz="1400" dirty="0">
                <a:solidFill>
                  <a:schemeClr val="tx2"/>
                </a:solidFill>
                <a:latin typeface="Arial" pitchFamily="34" charset="0"/>
                <a:cs typeface="Arial" pitchFamily="34" charset="0"/>
              </a:rPr>
              <a:t>Le client reçoit la réponse du serveur qui contient :</a:t>
            </a:r>
          </a:p>
          <a:p>
            <a:pPr lvl="2"/>
            <a:r>
              <a:rPr lang="fr-BE" sz="1400" dirty="0">
                <a:solidFill>
                  <a:schemeClr val="tx2"/>
                </a:solidFill>
                <a:latin typeface="Arial" pitchFamily="34" charset="0"/>
                <a:cs typeface="Arial" pitchFamily="34" charset="0"/>
              </a:rPr>
              <a:t>l’adresse IP qui lui est </a:t>
            </a:r>
            <a:r>
              <a:rPr lang="fr-BE" sz="1400" dirty="0" smtClean="0">
                <a:solidFill>
                  <a:schemeClr val="tx2"/>
                </a:solidFill>
                <a:latin typeface="Arial" pitchFamily="34" charset="0"/>
                <a:cs typeface="Arial" pitchFamily="34" charset="0"/>
              </a:rPr>
              <a:t>accordée, le </a:t>
            </a:r>
            <a:r>
              <a:rPr lang="fr-BE" sz="1400" dirty="0">
                <a:solidFill>
                  <a:schemeClr val="tx2"/>
                </a:solidFill>
                <a:latin typeface="Arial" pitchFamily="34" charset="0"/>
                <a:cs typeface="Arial" pitchFamily="34" charset="0"/>
              </a:rPr>
              <a:t>nom du fichier de </a:t>
            </a:r>
            <a:r>
              <a:rPr lang="fr-BE" sz="1400" dirty="0" smtClean="0">
                <a:solidFill>
                  <a:schemeClr val="tx2"/>
                </a:solidFill>
                <a:latin typeface="Arial" pitchFamily="34" charset="0"/>
                <a:cs typeface="Arial" pitchFamily="34" charset="0"/>
              </a:rPr>
              <a:t>configuration,  l’adresse </a:t>
            </a:r>
            <a:r>
              <a:rPr lang="fr-BE" sz="1400" dirty="0">
                <a:solidFill>
                  <a:schemeClr val="tx2"/>
                </a:solidFill>
                <a:latin typeface="Arial" pitchFamily="34" charset="0"/>
                <a:cs typeface="Arial" pitchFamily="34" charset="0"/>
              </a:rPr>
              <a:t>du serveur de fichiers (TFTP</a:t>
            </a:r>
            <a:r>
              <a:rPr lang="fr-BE" sz="1400" dirty="0" smtClean="0">
                <a:solidFill>
                  <a:schemeClr val="tx2"/>
                </a:solidFill>
                <a:latin typeface="Arial" pitchFamily="34" charset="0"/>
                <a:cs typeface="Arial" pitchFamily="34" charset="0"/>
              </a:rPr>
              <a:t>) et l’adresse </a:t>
            </a:r>
            <a:r>
              <a:rPr lang="fr-BE" sz="1400" dirty="0">
                <a:solidFill>
                  <a:schemeClr val="tx2"/>
                </a:solidFill>
                <a:latin typeface="Arial" pitchFamily="34" charset="0"/>
                <a:cs typeface="Arial" pitchFamily="34" charset="0"/>
              </a:rPr>
              <a:t>d’un </a:t>
            </a:r>
            <a:r>
              <a:rPr lang="fr-BE" sz="1400" dirty="0" err="1">
                <a:solidFill>
                  <a:schemeClr val="tx2"/>
                </a:solidFill>
                <a:latin typeface="Arial" pitchFamily="34" charset="0"/>
                <a:cs typeface="Arial" pitchFamily="34" charset="0"/>
              </a:rPr>
              <a:t>gateway</a:t>
            </a:r>
            <a:r>
              <a:rPr lang="fr-BE" sz="1400" dirty="0">
                <a:solidFill>
                  <a:schemeClr val="tx2"/>
                </a:solidFill>
                <a:latin typeface="Arial" pitchFamily="34" charset="0"/>
                <a:cs typeface="Arial" pitchFamily="34" charset="0"/>
              </a:rPr>
              <a:t> si nécessaire</a:t>
            </a:r>
          </a:p>
          <a:p>
            <a:pPr>
              <a:lnSpc>
                <a:spcPct val="90000"/>
              </a:lnSpc>
            </a:pP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z="1100" smtClean="0">
                <a:latin typeface="Arial" pitchFamily="34" charset="0"/>
                <a:cs typeface="Arial" pitchFamily="34" charset="0"/>
              </a:rPr>
              <a:t>2015-2016</a:t>
            </a:r>
            <a:endParaRPr lang="en-US" sz="1100">
              <a:latin typeface="Arial" pitchFamily="34" charset="0"/>
              <a:cs typeface="Arial" pitchFamily="34" charset="0"/>
            </a:endParaRPr>
          </a:p>
        </p:txBody>
      </p:sp>
      <p:sp>
        <p:nvSpPr>
          <p:cNvPr id="5" name="Slide Number Placeholder 4"/>
          <p:cNvSpPr>
            <a:spLocks noGrp="1"/>
          </p:cNvSpPr>
          <p:nvPr>
            <p:ph type="sldNum" sz="quarter" idx="12"/>
          </p:nvPr>
        </p:nvSpPr>
        <p:spPr>
          <a:xfrm>
            <a:off x="8296209" y="6165304"/>
            <a:ext cx="762000" cy="365125"/>
          </a:xfrm>
        </p:spPr>
        <p:txBody>
          <a:bodyPr vert="horz" lIns="91440" tIns="45720" rIns="91440" bIns="45720" rtlCol="0" anchor="ctr"/>
          <a:lstStyle/>
          <a:p>
            <a:fld id="{41200C56-0301-4B49-A31A-0215F8E2FF44}" type="slidenum">
              <a:rPr lang="en-US">
                <a:latin typeface="Arial" pitchFamily="34" charset="0"/>
                <a:cs typeface="Arial" pitchFamily="34" charset="0"/>
              </a:rPr>
              <a:pPr/>
              <a:t>4</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a:t>
            </a:r>
            <a:r>
              <a:rPr lang="fr-BE" sz="2400" smtClean="0">
                <a:solidFill>
                  <a:schemeClr val="bg1"/>
                </a:solidFill>
              </a:rPr>
              <a:t>d’adresses IP - BOOTP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24963" name="Rectangle 3"/>
          <p:cNvSpPr>
            <a:spLocks noGrp="1" noChangeArrowheads="1"/>
          </p:cNvSpPr>
          <p:nvPr>
            <p:ph idx="1"/>
          </p:nvPr>
        </p:nvSpPr>
        <p:spPr>
          <a:xfrm>
            <a:off x="539750" y="981075"/>
            <a:ext cx="8135938" cy="719138"/>
          </a:xfrm>
        </p:spPr>
        <p:txBody>
          <a:bodyPr vert="horz" lIns="91440" tIns="45720" rIns="91440" bIns="45720" rtlCol="0" anchor="ctr" anchorCtr="0">
            <a:noAutofit/>
          </a:bodyPr>
          <a:lstStyle/>
          <a:p>
            <a:pPr marL="0" indent="0">
              <a:lnSpc>
                <a:spcPct val="90000"/>
              </a:lnSpc>
              <a:buNone/>
            </a:pPr>
            <a:r>
              <a:rPr lang="fr-BE" sz="1600" b="1" dirty="0">
                <a:solidFill>
                  <a:schemeClr val="accent5"/>
                </a:solidFill>
                <a:latin typeface="Arial" pitchFamily="34" charset="0"/>
                <a:cs typeface="Arial" pitchFamily="34" charset="0"/>
              </a:rPr>
              <a:t>Domain Name System Messages</a:t>
            </a:r>
          </a:p>
          <a:p>
            <a:pPr lvl="1">
              <a:spcBef>
                <a:spcPts val="0"/>
              </a:spcBef>
            </a:pPr>
            <a:r>
              <a:rPr lang="fr-BE" sz="1600" dirty="0">
                <a:latin typeface="Arial" pitchFamily="34" charset="0"/>
                <a:cs typeface="Arial" pitchFamily="34" charset="0"/>
              </a:rPr>
              <a:t>Un exemple simple : schéma</a:t>
            </a:r>
          </a:p>
        </p:txBody>
      </p:sp>
      <p:sp>
        <p:nvSpPr>
          <p:cNvPr id="23"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2" name="Slide Number Placeholder 4"/>
          <p:cNvSpPr>
            <a:spLocks noGrp="1"/>
          </p:cNvSpPr>
          <p:nvPr>
            <p:ph type="sldNum" sz="quarter" idx="12"/>
          </p:nvPr>
        </p:nvSpPr>
        <p:spPr/>
        <p:txBody>
          <a:bodyPr/>
          <a:lstStyle/>
          <a:p>
            <a:fld id="{ACA07F7F-75E9-4AA7-A687-A189A1F22A98}" type="slidenum">
              <a:rPr lang="en-US">
                <a:latin typeface="Arial" pitchFamily="34" charset="0"/>
                <a:cs typeface="Arial" pitchFamily="34" charset="0"/>
              </a:rPr>
              <a:pPr/>
              <a:t>40</a:t>
            </a:fld>
            <a:endParaRPr lang="en-US">
              <a:latin typeface="Arial" pitchFamily="34" charset="0"/>
              <a:cs typeface="Arial" pitchFamily="34" charset="0"/>
            </a:endParaRPr>
          </a:p>
        </p:txBody>
      </p:sp>
      <p:sp>
        <p:nvSpPr>
          <p:cNvPr id="424964" name="Rectangle 4"/>
          <p:cNvSpPr>
            <a:spLocks noChangeArrowheads="1"/>
          </p:cNvSpPr>
          <p:nvPr/>
        </p:nvSpPr>
        <p:spPr bwMode="auto">
          <a:xfrm>
            <a:off x="2070875" y="1989933"/>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dirty="0">
                <a:latin typeface="Arial" pitchFamily="34" charset="0"/>
                <a:cs typeface="Arial" pitchFamily="34" charset="0"/>
              </a:rPr>
              <a:t>VM1</a:t>
            </a:r>
          </a:p>
        </p:txBody>
      </p:sp>
      <p:sp>
        <p:nvSpPr>
          <p:cNvPr id="424965" name="Rectangle 5"/>
          <p:cNvSpPr>
            <a:spLocks noChangeArrowheads="1"/>
          </p:cNvSpPr>
          <p:nvPr/>
        </p:nvSpPr>
        <p:spPr bwMode="auto">
          <a:xfrm>
            <a:off x="1567638" y="3718721"/>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PC1</a:t>
            </a:r>
          </a:p>
        </p:txBody>
      </p:sp>
      <p:sp>
        <p:nvSpPr>
          <p:cNvPr id="424966" name="Rectangle 6"/>
          <p:cNvSpPr>
            <a:spLocks noChangeArrowheads="1"/>
          </p:cNvSpPr>
          <p:nvPr/>
        </p:nvSpPr>
        <p:spPr bwMode="auto">
          <a:xfrm>
            <a:off x="2863038" y="3718721"/>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RT1</a:t>
            </a:r>
          </a:p>
        </p:txBody>
      </p:sp>
      <p:sp>
        <p:nvSpPr>
          <p:cNvPr id="424967" name="Rectangle 7"/>
          <p:cNvSpPr>
            <a:spLocks noChangeArrowheads="1"/>
          </p:cNvSpPr>
          <p:nvPr/>
        </p:nvSpPr>
        <p:spPr bwMode="auto">
          <a:xfrm>
            <a:off x="4160025" y="3718721"/>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RT2</a:t>
            </a:r>
          </a:p>
        </p:txBody>
      </p:sp>
      <p:sp>
        <p:nvSpPr>
          <p:cNvPr id="424968" name="Rectangle 8"/>
          <p:cNvSpPr>
            <a:spLocks noChangeArrowheads="1"/>
          </p:cNvSpPr>
          <p:nvPr/>
        </p:nvSpPr>
        <p:spPr bwMode="auto">
          <a:xfrm>
            <a:off x="4952188" y="2061371"/>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dirty="0">
                <a:latin typeface="Arial" pitchFamily="34" charset="0"/>
                <a:cs typeface="Arial" pitchFamily="34" charset="0"/>
              </a:rPr>
              <a:t>VM2</a:t>
            </a:r>
          </a:p>
        </p:txBody>
      </p:sp>
      <p:sp>
        <p:nvSpPr>
          <p:cNvPr id="424969" name="Rectangle 9"/>
          <p:cNvSpPr>
            <a:spLocks noChangeArrowheads="1"/>
          </p:cNvSpPr>
          <p:nvPr/>
        </p:nvSpPr>
        <p:spPr bwMode="auto">
          <a:xfrm>
            <a:off x="6320613" y="1413671"/>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PC2</a:t>
            </a:r>
          </a:p>
        </p:txBody>
      </p:sp>
      <p:sp>
        <p:nvSpPr>
          <p:cNvPr id="424970" name="Rectangle 10"/>
          <p:cNvSpPr>
            <a:spLocks noChangeArrowheads="1"/>
          </p:cNvSpPr>
          <p:nvPr/>
        </p:nvSpPr>
        <p:spPr bwMode="auto">
          <a:xfrm>
            <a:off x="6320613" y="3358358"/>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PC3</a:t>
            </a:r>
          </a:p>
        </p:txBody>
      </p:sp>
      <p:sp>
        <p:nvSpPr>
          <p:cNvPr id="424971" name="Line 11"/>
          <p:cNvSpPr>
            <a:spLocks noChangeShapeType="1"/>
          </p:cNvSpPr>
          <p:nvPr/>
        </p:nvSpPr>
        <p:spPr bwMode="auto">
          <a:xfrm>
            <a:off x="1547019" y="3213895"/>
            <a:ext cx="4103687" cy="0"/>
          </a:xfrm>
          <a:prstGeom prst="line">
            <a:avLst/>
          </a:prstGeom>
          <a:noFill/>
          <a:ln w="12700">
            <a:solidFill>
              <a:schemeClr val="tx1"/>
            </a:solidFill>
            <a:round/>
            <a:headEnd/>
            <a:tailEnd/>
          </a:ln>
          <a:effectLst/>
        </p:spPr>
        <p:txBody>
          <a:bodyPr wrap="none" anchor="ctr"/>
          <a:lstStyle/>
          <a:p>
            <a:endParaRPr lang="fr-BE">
              <a:latin typeface="Arial" pitchFamily="34" charset="0"/>
              <a:cs typeface="Arial" pitchFamily="34" charset="0"/>
            </a:endParaRPr>
          </a:p>
        </p:txBody>
      </p:sp>
      <p:cxnSp>
        <p:nvCxnSpPr>
          <p:cNvPr id="424973" name="AutoShape 13"/>
          <p:cNvCxnSpPr>
            <a:cxnSpLocks noChangeShapeType="1"/>
            <a:stCxn id="424964" idx="2"/>
            <a:endCxn id="424965" idx="0"/>
          </p:cNvCxnSpPr>
          <p:nvPr/>
        </p:nvCxnSpPr>
        <p:spPr bwMode="auto">
          <a:xfrm rot="5400000">
            <a:off x="1567637" y="2855121"/>
            <a:ext cx="1223963" cy="503238"/>
          </a:xfrm>
          <a:prstGeom prst="bentConnector3">
            <a:avLst>
              <a:gd name="adj1" fmla="val 59403"/>
            </a:avLst>
          </a:prstGeom>
          <a:noFill/>
          <a:ln w="12700">
            <a:solidFill>
              <a:schemeClr val="tx1"/>
            </a:solidFill>
            <a:miter lim="800000"/>
            <a:headEnd/>
            <a:tailEnd/>
          </a:ln>
          <a:effectLst/>
        </p:spPr>
      </p:cxnSp>
      <p:cxnSp>
        <p:nvCxnSpPr>
          <p:cNvPr id="424974" name="AutoShape 14"/>
          <p:cNvCxnSpPr>
            <a:cxnSpLocks noChangeShapeType="1"/>
            <a:stCxn id="424965" idx="0"/>
            <a:endCxn id="424966" idx="0"/>
          </p:cNvCxnSpPr>
          <p:nvPr/>
        </p:nvCxnSpPr>
        <p:spPr bwMode="auto">
          <a:xfrm rot="5400000" flipH="1" flipV="1">
            <a:off x="2575701" y="3071021"/>
            <a:ext cx="1588" cy="1295400"/>
          </a:xfrm>
          <a:prstGeom prst="bentConnector3">
            <a:avLst>
              <a:gd name="adj1" fmla="val 31950892"/>
            </a:avLst>
          </a:prstGeom>
          <a:noFill/>
          <a:ln w="12700">
            <a:solidFill>
              <a:schemeClr val="tx1"/>
            </a:solidFill>
            <a:miter lim="800000"/>
            <a:headEnd/>
            <a:tailEnd/>
          </a:ln>
          <a:effectLst/>
        </p:spPr>
      </p:cxnSp>
      <p:cxnSp>
        <p:nvCxnSpPr>
          <p:cNvPr id="424975" name="AutoShape 15"/>
          <p:cNvCxnSpPr>
            <a:cxnSpLocks noChangeShapeType="1"/>
            <a:stCxn id="424968" idx="2"/>
            <a:endCxn id="424967" idx="0"/>
          </p:cNvCxnSpPr>
          <p:nvPr/>
        </p:nvCxnSpPr>
        <p:spPr bwMode="auto">
          <a:xfrm rot="5400000">
            <a:off x="4340208" y="2746377"/>
            <a:ext cx="1152525" cy="792163"/>
          </a:xfrm>
          <a:prstGeom prst="bentConnector3">
            <a:avLst>
              <a:gd name="adj1" fmla="val 55805"/>
            </a:avLst>
          </a:prstGeom>
          <a:noFill/>
          <a:ln w="12700">
            <a:solidFill>
              <a:schemeClr val="tx1"/>
            </a:solidFill>
            <a:miter lim="800000"/>
            <a:headEnd/>
            <a:tailEnd/>
          </a:ln>
          <a:effectLst/>
        </p:spPr>
      </p:cxnSp>
      <p:cxnSp>
        <p:nvCxnSpPr>
          <p:cNvPr id="424976" name="AutoShape 16"/>
          <p:cNvCxnSpPr>
            <a:cxnSpLocks noChangeShapeType="1"/>
            <a:stCxn id="424969" idx="2"/>
            <a:endCxn id="424970" idx="0"/>
          </p:cNvCxnSpPr>
          <p:nvPr/>
        </p:nvCxnSpPr>
        <p:spPr bwMode="auto">
          <a:xfrm rot="5400000">
            <a:off x="5961045" y="2638427"/>
            <a:ext cx="1439862" cy="1588"/>
          </a:xfrm>
          <a:prstGeom prst="straightConnector1">
            <a:avLst/>
          </a:prstGeom>
          <a:noFill/>
          <a:ln w="12700">
            <a:solidFill>
              <a:schemeClr val="tx1"/>
            </a:solidFill>
            <a:round/>
            <a:headEnd/>
            <a:tailEnd/>
          </a:ln>
          <a:effectLst/>
        </p:spPr>
      </p:cxnSp>
      <p:cxnSp>
        <p:nvCxnSpPr>
          <p:cNvPr id="424977" name="AutoShape 17"/>
          <p:cNvCxnSpPr>
            <a:cxnSpLocks noChangeShapeType="1"/>
            <a:stCxn id="424968" idx="3"/>
          </p:cNvCxnSpPr>
          <p:nvPr/>
        </p:nvCxnSpPr>
        <p:spPr bwMode="auto">
          <a:xfrm>
            <a:off x="5672913" y="2313784"/>
            <a:ext cx="2184441" cy="328606"/>
          </a:xfrm>
          <a:prstGeom prst="bentConnector3">
            <a:avLst>
              <a:gd name="adj1" fmla="val 13756"/>
            </a:avLst>
          </a:prstGeom>
          <a:noFill/>
          <a:ln w="12700">
            <a:solidFill>
              <a:schemeClr val="tx1"/>
            </a:solidFill>
            <a:miter lim="800000"/>
            <a:headEnd/>
            <a:tailEnd/>
          </a:ln>
          <a:effectLst/>
        </p:spPr>
      </p:cxnSp>
      <p:sp>
        <p:nvSpPr>
          <p:cNvPr id="424978" name="Text Box 18"/>
          <p:cNvSpPr txBox="1">
            <a:spLocks noChangeArrowheads="1"/>
          </p:cNvSpPr>
          <p:nvPr/>
        </p:nvSpPr>
        <p:spPr bwMode="auto">
          <a:xfrm>
            <a:off x="3347244" y="2926557"/>
            <a:ext cx="731837" cy="274638"/>
          </a:xfrm>
          <a:prstGeom prst="rect">
            <a:avLst/>
          </a:prstGeom>
          <a:noFill/>
          <a:ln w="12700" algn="ctr">
            <a:noFill/>
            <a:miter lim="800000"/>
            <a:headEnd/>
            <a:tailEnd/>
          </a:ln>
          <a:effectLst/>
        </p:spPr>
        <p:txBody>
          <a:bodyPr wrap="none">
            <a:spAutoFit/>
          </a:bodyPr>
          <a:lstStyle/>
          <a:p>
            <a:r>
              <a:rPr lang="fr-BE" sz="1200" b="1">
                <a:latin typeface="Arial" pitchFamily="34" charset="0"/>
                <a:cs typeface="Arial" pitchFamily="34" charset="0"/>
              </a:rPr>
              <a:t>129.112</a:t>
            </a:r>
          </a:p>
        </p:txBody>
      </p:sp>
      <p:sp>
        <p:nvSpPr>
          <p:cNvPr id="424979" name="Text Box 19"/>
          <p:cNvSpPr txBox="1">
            <a:spLocks noChangeArrowheads="1"/>
          </p:cNvSpPr>
          <p:nvPr/>
        </p:nvSpPr>
        <p:spPr bwMode="auto">
          <a:xfrm>
            <a:off x="6787356" y="2350295"/>
            <a:ext cx="774700" cy="274637"/>
          </a:xfrm>
          <a:prstGeom prst="rect">
            <a:avLst/>
          </a:prstGeom>
          <a:noFill/>
          <a:ln w="12700" algn="ctr">
            <a:noFill/>
            <a:miter lim="800000"/>
            <a:headEnd/>
            <a:tailEnd/>
          </a:ln>
          <a:effectLst/>
        </p:spPr>
        <p:txBody>
          <a:bodyPr wrap="none">
            <a:spAutoFit/>
          </a:bodyPr>
          <a:lstStyle/>
          <a:p>
            <a:r>
              <a:rPr lang="fr-BE" sz="1200" b="1">
                <a:latin typeface="Arial" pitchFamily="34" charset="0"/>
                <a:cs typeface="Arial" pitchFamily="34" charset="0"/>
              </a:rPr>
              <a:t>194.33.7</a:t>
            </a:r>
          </a:p>
        </p:txBody>
      </p:sp>
      <p:sp>
        <p:nvSpPr>
          <p:cNvPr id="424980" name="Text Box 20"/>
          <p:cNvSpPr txBox="1">
            <a:spLocks noChangeArrowheads="1"/>
          </p:cNvSpPr>
          <p:nvPr/>
        </p:nvSpPr>
        <p:spPr bwMode="auto">
          <a:xfrm>
            <a:off x="926676" y="4365104"/>
            <a:ext cx="7488311" cy="1754326"/>
          </a:xfrm>
          <a:prstGeom prst="rect">
            <a:avLst/>
          </a:prstGeom>
        </p:spPr>
        <p:txBody>
          <a:bodyPr vert="horz" lIns="91440" tIns="45720" rIns="91440" bIns="45720" rtlCol="0" anchor="ctr" anchorCtr="0">
            <a:noAutofit/>
          </a:bodyPr>
          <a:lstStyle>
            <a:lvl1pPr marL="0" indent="0" algn="l" defTabSz="914400" eaLnBrk="1" latinLnBrk="0" hangingPunct="1">
              <a:lnSpc>
                <a:spcPct val="90000"/>
              </a:lnSpc>
              <a:buClr>
                <a:schemeClr val="accent1"/>
              </a:buClr>
              <a:buFont typeface="Arial" pitchFamily="34" charset="0"/>
              <a:buNone/>
              <a:defRPr sz="1800" b="1">
                <a:solidFill>
                  <a:schemeClr val="accent5"/>
                </a:solidFill>
                <a:latin typeface="+mn-lt"/>
                <a:cs typeface="Arial" pitchFamily="34" charset="0"/>
              </a:defRPr>
            </a:lvl1pPr>
            <a:lvl2pPr marL="594360" lvl="1" indent="-274320" algn="l" defTabSz="914400" eaLnBrk="1" latinLnBrk="0" hangingPunct="1">
              <a:spcBef>
                <a:spcPts val="0"/>
              </a:spcBef>
              <a:buClr>
                <a:schemeClr val="accent1"/>
              </a:buClr>
              <a:buFont typeface="Arial" pitchFamily="34" charset="0"/>
              <a:buChar char="•"/>
              <a:defRPr sz="1800">
                <a:solidFill>
                  <a:schemeClr val="tx2"/>
                </a:solidFill>
                <a:latin typeface="+mn-lt"/>
              </a:defRPr>
            </a:lvl2pPr>
            <a:lvl3pPr marL="868680" indent="-228600" algn="l" defTabSz="914400" eaLnBrk="1" latinLnBrk="0" hangingPunct="1">
              <a:buClr>
                <a:schemeClr val="accent1"/>
              </a:buClr>
              <a:buFont typeface="Arial" pitchFamily="34" charset="0"/>
              <a:buChar char="•"/>
              <a:defRPr sz="2000">
                <a:solidFill>
                  <a:schemeClr val="tx2"/>
                </a:solidFill>
                <a:latin typeface="+mn-lt"/>
              </a:defRPr>
            </a:lvl3pPr>
            <a:lvl4pPr marL="1143000" indent="-228600" algn="l" defTabSz="914400" eaLnBrk="1" latinLnBrk="0" hangingPunct="1">
              <a:buClr>
                <a:schemeClr val="accent1"/>
              </a:buClr>
              <a:buFont typeface="Arial" pitchFamily="34" charset="0"/>
              <a:buChar char="•"/>
              <a:defRPr sz="1800">
                <a:solidFill>
                  <a:schemeClr val="tx2"/>
                </a:solidFill>
                <a:latin typeface="+mn-lt"/>
              </a:defRPr>
            </a:lvl4pPr>
            <a:lvl5pPr marL="1371600" indent="-228600" algn="l" defTabSz="914400" eaLnBrk="1" latinLnBrk="0" hangingPunct="1">
              <a:buClr>
                <a:schemeClr val="accent1"/>
              </a:buClr>
              <a:buFont typeface="Arial" pitchFamily="34" charset="0"/>
              <a:buChar char="•"/>
              <a:defRPr sz="1800" baseline="0">
                <a:solidFill>
                  <a:schemeClr val="tx2"/>
                </a:solidFill>
                <a:latin typeface="+mn-lt"/>
              </a:defRPr>
            </a:lvl5pPr>
            <a:lvl6pPr marL="1645920" indent="-228600">
              <a:spcBef>
                <a:spcPct val="20000"/>
              </a:spcBef>
              <a:buClr>
                <a:schemeClr val="accent1"/>
              </a:buClr>
              <a:buFont typeface="Arial" pitchFamily="34" charset="0"/>
              <a:buChar char="•"/>
              <a:defRPr sz="1600">
                <a:solidFill>
                  <a:schemeClr val="tx2"/>
                </a:solidFill>
                <a:latin typeface="+mn-lt"/>
              </a:defRPr>
            </a:lvl6pPr>
            <a:lvl7pPr marL="1901952" indent="-228600">
              <a:spcBef>
                <a:spcPct val="20000"/>
              </a:spcBef>
              <a:buClr>
                <a:schemeClr val="accent1"/>
              </a:buClr>
              <a:buFont typeface="Arial" pitchFamily="34" charset="0"/>
              <a:buChar char="•"/>
              <a:defRPr sz="1600">
                <a:solidFill>
                  <a:schemeClr val="tx2"/>
                </a:solidFill>
                <a:latin typeface="+mn-lt"/>
              </a:defRPr>
            </a:lvl7pPr>
            <a:lvl8pPr marL="2194560" indent="-228600">
              <a:spcBef>
                <a:spcPct val="20000"/>
              </a:spcBef>
              <a:buClr>
                <a:schemeClr val="accent1"/>
              </a:buClr>
              <a:buFont typeface="Arial" pitchFamily="34" charset="0"/>
              <a:buChar char="•"/>
              <a:defRPr sz="1600">
                <a:solidFill>
                  <a:schemeClr val="tx2"/>
                </a:solidFill>
                <a:latin typeface="+mn-lt"/>
              </a:defRPr>
            </a:lvl8pPr>
            <a:lvl9pPr marL="2468880" indent="-228600">
              <a:spcBef>
                <a:spcPct val="20000"/>
              </a:spcBef>
              <a:buClr>
                <a:schemeClr val="accent1"/>
              </a:buClr>
              <a:buFont typeface="Arial" pitchFamily="34" charset="0"/>
              <a:buChar char="•"/>
              <a:defRPr sz="1600">
                <a:solidFill>
                  <a:schemeClr val="tx2"/>
                </a:solidFill>
                <a:latin typeface="+mn-lt"/>
              </a:defRPr>
            </a:lvl9pPr>
          </a:lstStyle>
          <a:p>
            <a:r>
              <a:rPr lang="fr-BE" sz="1600" b="0" dirty="0">
                <a:solidFill>
                  <a:schemeClr val="tx2"/>
                </a:solidFill>
                <a:latin typeface="Arial" pitchFamily="34" charset="0"/>
              </a:rPr>
              <a:t>Il s’agit d’un réseau sans connexion vers l’extérieur, constitué de 2 réseaux physiques différents (l’un 129.112 et l’autre 194.33.7) interconnectés via la machine VM2 qui joue le rôle de </a:t>
            </a:r>
            <a:r>
              <a:rPr lang="fr-BE" sz="1600" b="0" dirty="0" err="1">
                <a:solidFill>
                  <a:schemeClr val="tx2"/>
                </a:solidFill>
                <a:latin typeface="Arial" pitchFamily="34" charset="0"/>
              </a:rPr>
              <a:t>gateway</a:t>
            </a:r>
            <a:endParaRPr lang="fr-BE" sz="1600" b="0" dirty="0">
              <a:solidFill>
                <a:schemeClr val="tx2"/>
              </a:solidFill>
              <a:latin typeface="Arial" pitchFamily="34" charset="0"/>
            </a:endParaRPr>
          </a:p>
          <a:p>
            <a:r>
              <a:rPr lang="fr-BE" sz="1600" b="0" dirty="0">
                <a:solidFill>
                  <a:schemeClr val="tx2"/>
                </a:solidFill>
                <a:latin typeface="Arial" pitchFamily="34" charset="0"/>
              </a:rPr>
              <a:t> c’est le serveur VM1 qui assumera le rôle de serveur de nom</a:t>
            </a:r>
          </a:p>
          <a:p>
            <a:endParaRPr lang="fr-BE" sz="1600" b="0" dirty="0">
              <a:solidFill>
                <a:schemeClr val="tx2"/>
              </a:solidFill>
              <a:latin typeface="Arial" pitchFamily="34" charset="0"/>
            </a:endParaRPr>
          </a:p>
          <a:p>
            <a:r>
              <a:rPr lang="fr-BE" sz="1600" b="0" dirty="0">
                <a:solidFill>
                  <a:schemeClr val="tx2"/>
                </a:solidFill>
                <a:latin typeface="Arial" pitchFamily="34" charset="0"/>
                <a:sym typeface="Wingdings" pitchFamily="2" charset="2"/>
              </a:rPr>
              <a:t> Le résultat de la zone pour le serveur de nom sera …</a:t>
            </a:r>
            <a:endParaRPr lang="fr-BE" sz="1600" b="0" dirty="0">
              <a:solidFill>
                <a:schemeClr val="tx2"/>
              </a:solidFill>
              <a:latin typeface="Arial" pitchFamily="34" charset="0"/>
            </a:endParaRPr>
          </a:p>
        </p:txBody>
      </p:sp>
      <p:sp>
        <p:nvSpPr>
          <p:cNvPr id="24"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25"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a:xfrm>
            <a:off x="539750" y="620713"/>
            <a:ext cx="8135938" cy="5472112"/>
          </a:xfrm>
          <a:ln>
            <a:solidFill>
              <a:schemeClr val="tx1"/>
            </a:solidFill>
          </a:ln>
        </p:spPr>
        <p:txBody>
          <a:bodyPr/>
          <a:lstStyle/>
          <a:p>
            <a:pPr>
              <a:buFont typeface="Wingdings" pitchFamily="2" charset="2"/>
              <a:buNone/>
            </a:pPr>
            <a:r>
              <a:rPr lang="fr-BE" sz="1200" dirty="0">
                <a:latin typeface="Courier New" pitchFamily="49" charset="0"/>
              </a:rPr>
              <a:t>$</a:t>
            </a:r>
            <a:r>
              <a:rPr lang="fr-BE" sz="1200" dirty="0" err="1">
                <a:latin typeface="Courier New" pitchFamily="49" charset="0"/>
              </a:rPr>
              <a:t>origin</a:t>
            </a:r>
            <a:r>
              <a:rPr lang="fr-BE" sz="1200" dirty="0">
                <a:latin typeface="Courier New" pitchFamily="49" charset="0"/>
              </a:rPr>
              <a:t> </a:t>
            </a:r>
            <a:r>
              <a:rPr lang="fr-BE" sz="1200" dirty="0" err="1">
                <a:latin typeface="Courier New" pitchFamily="49" charset="0"/>
              </a:rPr>
              <a:t>test.example</a:t>
            </a:r>
            <a:r>
              <a:rPr lang="fr-BE" sz="1200" dirty="0">
                <a:latin typeface="Courier New" pitchFamily="49" charset="0"/>
              </a:rPr>
              <a:t>.</a:t>
            </a:r>
          </a:p>
          <a:p>
            <a:pPr>
              <a:buFont typeface="Wingdings" pitchFamily="2" charset="2"/>
              <a:buNone/>
            </a:pPr>
            <a:r>
              <a:rPr lang="fr-BE" sz="1200" dirty="0">
                <a:latin typeface="Courier New" pitchFamily="49" charset="0"/>
              </a:rPr>
              <a:t>@		IN SOA	VM1.</a:t>
            </a:r>
            <a:r>
              <a:rPr lang="fr-BE" sz="1200" dirty="0" err="1">
                <a:latin typeface="Courier New" pitchFamily="49" charset="0"/>
              </a:rPr>
              <a:t>test.example</a:t>
            </a:r>
            <a:r>
              <a:rPr lang="fr-BE" sz="1200" dirty="0">
                <a:latin typeface="Courier New" pitchFamily="49" charset="0"/>
              </a:rPr>
              <a:t>.	ADM.VM1.</a:t>
            </a:r>
            <a:r>
              <a:rPr lang="fr-BE" sz="1200" dirty="0" err="1">
                <a:latin typeface="Courier New" pitchFamily="49" charset="0"/>
              </a:rPr>
              <a:t>test.example</a:t>
            </a:r>
            <a:r>
              <a:rPr lang="fr-BE" sz="1200" dirty="0">
                <a:latin typeface="Courier New" pitchFamily="49" charset="0"/>
              </a:rPr>
              <a:t>.</a:t>
            </a:r>
          </a:p>
          <a:p>
            <a:pPr>
              <a:buFont typeface="Wingdings" pitchFamily="2" charset="2"/>
              <a:buNone/>
            </a:pPr>
            <a:r>
              <a:rPr lang="fr-BE" sz="1200" dirty="0">
                <a:latin typeface="Courier New" pitchFamily="49" charset="0"/>
              </a:rPr>
              <a:t>				(050215		;version des données</a:t>
            </a:r>
          </a:p>
          <a:p>
            <a:pPr>
              <a:buFont typeface="Wingdings" pitchFamily="2" charset="2"/>
              <a:buNone/>
            </a:pPr>
            <a:r>
              <a:rPr lang="fr-BE" sz="1200" dirty="0">
                <a:latin typeface="Courier New" pitchFamily="49" charset="0"/>
              </a:rPr>
              <a:t>				 1800		;</a:t>
            </a:r>
            <a:r>
              <a:rPr lang="fr-BE" sz="1200" dirty="0" err="1">
                <a:latin typeface="Courier New" pitchFamily="49" charset="0"/>
              </a:rPr>
              <a:t>refresh</a:t>
            </a:r>
            <a:r>
              <a:rPr lang="fr-BE" sz="1200" dirty="0">
                <a:latin typeface="Courier New" pitchFamily="49" charset="0"/>
              </a:rPr>
              <a:t> toutes les 30 minutes</a:t>
            </a:r>
          </a:p>
          <a:p>
            <a:pPr>
              <a:buFont typeface="Wingdings" pitchFamily="2" charset="2"/>
              <a:buNone/>
            </a:pPr>
            <a:r>
              <a:rPr lang="fr-BE" sz="1200" dirty="0">
                <a:latin typeface="Courier New" pitchFamily="49" charset="0"/>
              </a:rPr>
              <a:t>				 300		;</a:t>
            </a:r>
            <a:r>
              <a:rPr lang="fr-BE" sz="1200" dirty="0" err="1">
                <a:latin typeface="Courier New" pitchFamily="49" charset="0"/>
              </a:rPr>
              <a:t>retry</a:t>
            </a:r>
            <a:r>
              <a:rPr lang="fr-BE" sz="1200" dirty="0">
                <a:latin typeface="Courier New" pitchFamily="49" charset="0"/>
              </a:rPr>
              <a:t> toutes les 5 minutes</a:t>
            </a:r>
          </a:p>
          <a:p>
            <a:pPr>
              <a:buFont typeface="Wingdings" pitchFamily="2" charset="2"/>
              <a:buNone/>
            </a:pPr>
            <a:r>
              <a:rPr lang="fr-BE" sz="1200" dirty="0">
                <a:latin typeface="Courier New" pitchFamily="49" charset="0"/>
              </a:rPr>
              <a:t>				 604800		;date d’expiration (1 jour)				 86400)		;TTL minimum</a:t>
            </a:r>
          </a:p>
          <a:p>
            <a:pPr>
              <a:buFont typeface="Wingdings" pitchFamily="2" charset="2"/>
              <a:buNone/>
            </a:pPr>
            <a:r>
              <a:rPr lang="fr-BE" sz="1200" dirty="0">
                <a:latin typeface="Courier New" pitchFamily="49" charset="0"/>
              </a:rPr>
              <a:t>@	</a:t>
            </a:r>
            <a:r>
              <a:rPr lang="fr-BE" sz="1200" dirty="0" smtClean="0">
                <a:latin typeface="Courier New" pitchFamily="49" charset="0"/>
              </a:rPr>
              <a:t>	99999</a:t>
            </a:r>
            <a:r>
              <a:rPr lang="fr-BE" sz="1200" dirty="0">
                <a:latin typeface="Courier New" pitchFamily="49" charset="0"/>
              </a:rPr>
              <a:t>	IN NS 	VM1.</a:t>
            </a:r>
            <a:r>
              <a:rPr lang="fr-BE" sz="1200" dirty="0" err="1">
                <a:latin typeface="Courier New" pitchFamily="49" charset="0"/>
              </a:rPr>
              <a:t>test.example</a:t>
            </a:r>
            <a:r>
              <a:rPr lang="fr-BE" sz="1200" dirty="0">
                <a:latin typeface="Courier New" pitchFamily="49" charset="0"/>
              </a:rPr>
              <a:t>.</a:t>
            </a:r>
          </a:p>
          <a:p>
            <a:pPr>
              <a:buFont typeface="Wingdings" pitchFamily="2" charset="2"/>
              <a:buNone/>
            </a:pPr>
            <a:r>
              <a:rPr lang="fr-BE" sz="1200" dirty="0">
                <a:latin typeface="Courier New" pitchFamily="49" charset="0"/>
              </a:rPr>
              <a:t>VM1	99999	IN A	129.112.1.1</a:t>
            </a:r>
          </a:p>
          <a:p>
            <a:pPr>
              <a:buFont typeface="Wingdings" pitchFamily="2" charset="2"/>
              <a:buNone/>
            </a:pPr>
            <a:r>
              <a:rPr lang="fr-BE" sz="1200" dirty="0">
                <a:latin typeface="Courier New" pitchFamily="49" charset="0"/>
              </a:rPr>
              <a:t>	</a:t>
            </a:r>
            <a:r>
              <a:rPr lang="fr-BE" sz="1200" dirty="0" smtClean="0">
                <a:latin typeface="Courier New" pitchFamily="49" charset="0"/>
              </a:rPr>
              <a:t>	99999</a:t>
            </a:r>
            <a:r>
              <a:rPr lang="fr-BE" sz="1200" dirty="0">
                <a:latin typeface="Courier New" pitchFamily="49" charset="0"/>
              </a:rPr>
              <a:t>	IN WKS	129.112.1.1 TCP (SMTP FTP TELNET NAMESRV)</a:t>
            </a:r>
          </a:p>
          <a:p>
            <a:pPr>
              <a:buFont typeface="Wingdings" pitchFamily="2" charset="2"/>
              <a:buNone/>
            </a:pPr>
            <a:r>
              <a:rPr lang="fr-BE" sz="1200" dirty="0">
                <a:latin typeface="Courier New" pitchFamily="49" charset="0"/>
              </a:rPr>
              <a:t>RT1	99999	IN A	129.112.1.2</a:t>
            </a:r>
          </a:p>
          <a:p>
            <a:pPr>
              <a:buFont typeface="Wingdings" pitchFamily="2" charset="2"/>
              <a:buNone/>
            </a:pPr>
            <a:r>
              <a:rPr lang="fr-BE" sz="1200" dirty="0">
                <a:latin typeface="Courier New" pitchFamily="49" charset="0"/>
              </a:rPr>
              <a:t> 		IN HINFO	IBM RT/PC-AIX</a:t>
            </a:r>
          </a:p>
          <a:p>
            <a:pPr>
              <a:buFont typeface="Wingdings" pitchFamily="2" charset="2"/>
              <a:buNone/>
            </a:pPr>
            <a:r>
              <a:rPr lang="fr-BE" sz="1200" dirty="0">
                <a:latin typeface="Courier New" pitchFamily="49" charset="0"/>
              </a:rPr>
              <a:t>RT2	99999	IN A	129.112.1.3</a:t>
            </a:r>
          </a:p>
          <a:p>
            <a:pPr>
              <a:buFont typeface="Wingdings" pitchFamily="2" charset="2"/>
              <a:buNone/>
            </a:pPr>
            <a:r>
              <a:rPr lang="fr-BE" sz="1200" dirty="0">
                <a:latin typeface="Courier New" pitchFamily="49" charset="0"/>
              </a:rPr>
              <a:t> 		IN HINFO	IBM RT/PC-AIX</a:t>
            </a:r>
          </a:p>
          <a:p>
            <a:pPr>
              <a:buFont typeface="Wingdings" pitchFamily="2" charset="2"/>
              <a:buNone/>
            </a:pPr>
            <a:r>
              <a:rPr lang="fr-BE" sz="1200" dirty="0">
                <a:latin typeface="Courier New" pitchFamily="49" charset="0"/>
              </a:rPr>
              <a:t>PC1	99999	IN A	129.112.1.11</a:t>
            </a:r>
          </a:p>
          <a:p>
            <a:pPr>
              <a:buFont typeface="Wingdings" pitchFamily="2" charset="2"/>
              <a:buNone/>
            </a:pPr>
            <a:r>
              <a:rPr lang="fr-BE" sz="1200" dirty="0">
                <a:latin typeface="Courier New" pitchFamily="49" charset="0"/>
              </a:rPr>
              <a:t>PC2	99999	IN A	194.33.7.2</a:t>
            </a:r>
          </a:p>
          <a:p>
            <a:pPr>
              <a:buFont typeface="Wingdings" pitchFamily="2" charset="2"/>
              <a:buNone/>
            </a:pPr>
            <a:r>
              <a:rPr lang="fr-BE" sz="1200" dirty="0">
                <a:latin typeface="Courier New" pitchFamily="49" charset="0"/>
              </a:rPr>
              <a:t>PC3	99999	IN A	194.33.7.3</a:t>
            </a:r>
          </a:p>
          <a:p>
            <a:pPr>
              <a:buFont typeface="Wingdings" pitchFamily="2" charset="2"/>
              <a:buNone/>
            </a:pPr>
            <a:r>
              <a:rPr lang="fr-BE" sz="1200" dirty="0">
                <a:latin typeface="Courier New" pitchFamily="49" charset="0"/>
              </a:rPr>
              <a:t>VM2	99999	IN A	129.112.1.4</a:t>
            </a:r>
          </a:p>
          <a:p>
            <a:pPr>
              <a:buFont typeface="Wingdings" pitchFamily="2" charset="2"/>
              <a:buNone/>
            </a:pPr>
            <a:r>
              <a:rPr lang="fr-BE" sz="1200" dirty="0">
                <a:latin typeface="Courier New" pitchFamily="49" charset="0"/>
              </a:rPr>
              <a:t>	</a:t>
            </a:r>
            <a:r>
              <a:rPr lang="fr-BE" sz="1200" dirty="0" smtClean="0">
                <a:latin typeface="Courier New" pitchFamily="49" charset="0"/>
              </a:rPr>
              <a:t>	99999</a:t>
            </a:r>
            <a:r>
              <a:rPr lang="fr-BE" sz="1200" dirty="0">
                <a:latin typeface="Courier New" pitchFamily="49" charset="0"/>
              </a:rPr>
              <a:t>	IN A	194.33.7.1</a:t>
            </a:r>
          </a:p>
          <a:p>
            <a:pPr>
              <a:buFont typeface="Wingdings" pitchFamily="2" charset="2"/>
              <a:buNone/>
            </a:pPr>
            <a:r>
              <a:rPr lang="fr-BE" sz="1200" dirty="0">
                <a:latin typeface="Courier New" pitchFamily="49" charset="0"/>
              </a:rPr>
              <a:t>	</a:t>
            </a:r>
            <a:r>
              <a:rPr lang="fr-BE" sz="1200" dirty="0" smtClean="0">
                <a:latin typeface="Courier New" pitchFamily="49" charset="0"/>
              </a:rPr>
              <a:t>	99999</a:t>
            </a:r>
            <a:r>
              <a:rPr lang="fr-BE" sz="1200" dirty="0">
                <a:latin typeface="Courier New" pitchFamily="49" charset="0"/>
              </a:rPr>
              <a:t>	IN WKS	129.112.1.4 TCP (SMTP FTP)</a:t>
            </a:r>
          </a:p>
          <a:p>
            <a:pPr>
              <a:buFont typeface="Wingdings" pitchFamily="2" charset="2"/>
              <a:buNone/>
            </a:pPr>
            <a:r>
              <a:rPr lang="fr-BE" sz="1200" dirty="0">
                <a:latin typeface="Courier New" pitchFamily="49" charset="0"/>
              </a:rPr>
              <a:t>		</a:t>
            </a:r>
            <a:r>
              <a:rPr lang="fr-BE" sz="1200" dirty="0" smtClean="0">
                <a:latin typeface="Courier New" pitchFamily="49" charset="0"/>
              </a:rPr>
              <a:t>IN </a:t>
            </a:r>
            <a:r>
              <a:rPr lang="fr-BE" sz="1200" dirty="0">
                <a:latin typeface="Courier New" pitchFamily="49" charset="0"/>
              </a:rPr>
              <a:t>HINFO	IBM-3090-VM/CMS</a:t>
            </a:r>
          </a:p>
          <a:p>
            <a:pPr>
              <a:buFont typeface="Wingdings" pitchFamily="2" charset="2"/>
              <a:buNone/>
            </a:pPr>
            <a:r>
              <a:rPr lang="fr-BE" sz="1200" dirty="0">
                <a:latin typeface="Courier New" pitchFamily="49" charset="0"/>
              </a:rPr>
              <a:t>4.1.112.129.in-</a:t>
            </a:r>
            <a:r>
              <a:rPr lang="fr-BE" sz="1200" dirty="0" err="1">
                <a:latin typeface="Courier New" pitchFamily="49" charset="0"/>
              </a:rPr>
              <a:t>addr.arpa</a:t>
            </a:r>
            <a:r>
              <a:rPr lang="fr-BE" sz="1200" dirty="0">
                <a:latin typeface="Courier New" pitchFamily="49" charset="0"/>
              </a:rPr>
              <a:t>	IN PTR	VM2</a:t>
            </a:r>
          </a:p>
          <a:p>
            <a:pPr>
              <a:buFont typeface="Wingdings" pitchFamily="2" charset="2"/>
              <a:buNone/>
            </a:pPr>
            <a:r>
              <a:rPr lang="fr-BE" sz="1200" dirty="0">
                <a:latin typeface="Courier New" pitchFamily="49" charset="0"/>
              </a:rPr>
              <a:t>Central	20	IN MX	VM1.</a:t>
            </a:r>
            <a:r>
              <a:rPr lang="fr-BE" sz="1200" dirty="0" err="1">
                <a:latin typeface="Courier New" pitchFamily="49" charset="0"/>
              </a:rPr>
              <a:t>test.example</a:t>
            </a:r>
            <a:r>
              <a:rPr lang="fr-BE" sz="1200" dirty="0">
                <a:latin typeface="Courier New" pitchFamily="49" charset="0"/>
              </a:rPr>
              <a:t>.</a:t>
            </a:r>
          </a:p>
          <a:p>
            <a:pPr>
              <a:buFont typeface="Wingdings" pitchFamily="2" charset="2"/>
              <a:buNone/>
            </a:pPr>
            <a:r>
              <a:rPr lang="fr-BE" sz="1200" dirty="0" err="1">
                <a:latin typeface="Courier New" pitchFamily="49" charset="0"/>
              </a:rPr>
              <a:t>Waste</a:t>
            </a:r>
            <a:r>
              <a:rPr lang="fr-BE" sz="1200" dirty="0">
                <a:latin typeface="Courier New" pitchFamily="49" charset="0"/>
              </a:rPr>
              <a:t>	10	IN MX	VM2.</a:t>
            </a:r>
            <a:r>
              <a:rPr lang="fr-BE" sz="1200" dirty="0" err="1">
                <a:latin typeface="Courier New" pitchFamily="49" charset="0"/>
              </a:rPr>
              <a:t>test.example</a:t>
            </a:r>
            <a:r>
              <a:rPr lang="fr-BE" sz="1200" dirty="0">
                <a:latin typeface="Courier New" pitchFamily="49" charset="0"/>
              </a:rPr>
              <a:t>.</a:t>
            </a:r>
          </a:p>
        </p:txBody>
      </p:sp>
      <p:sp>
        <p:nvSpPr>
          <p:cNvPr id="12" name="Date Placeholder 5"/>
          <p:cNvSpPr>
            <a:spLocks noGrp="1"/>
          </p:cNvSpPr>
          <p:nvPr>
            <p:ph type="dt" sz="half" idx="10"/>
          </p:nvPr>
        </p:nvSpPr>
        <p:spPr/>
        <p:txBody>
          <a:bodyPr/>
          <a:lstStyle/>
          <a:p>
            <a:r>
              <a:rPr lang="fr-FR" smtClean="0"/>
              <a:t>2015-2016</a:t>
            </a:r>
            <a:endParaRPr lang="en-US"/>
          </a:p>
        </p:txBody>
      </p:sp>
      <p:sp>
        <p:nvSpPr>
          <p:cNvPr id="11" name="Slide Number Placeholder 4"/>
          <p:cNvSpPr>
            <a:spLocks noGrp="1"/>
          </p:cNvSpPr>
          <p:nvPr>
            <p:ph type="sldNum" sz="quarter" idx="12"/>
          </p:nvPr>
        </p:nvSpPr>
        <p:spPr>
          <a:xfrm>
            <a:off x="8172400" y="6165304"/>
            <a:ext cx="762000" cy="365125"/>
          </a:xfrm>
        </p:spPr>
        <p:txBody>
          <a:bodyPr/>
          <a:lstStyle/>
          <a:p>
            <a:fld id="{725B03BE-C47C-4176-9783-5AD8DCA29D0B}" type="slidenum">
              <a:rPr lang="en-US"/>
              <a:pPr/>
              <a:t>41</a:t>
            </a:fld>
            <a:endParaRPr lang="en-US" dirty="0"/>
          </a:p>
        </p:txBody>
      </p:sp>
      <p:sp>
        <p:nvSpPr>
          <p:cNvPr id="428037" name="Rectangle 5"/>
          <p:cNvSpPr>
            <a:spLocks noChangeArrowheads="1"/>
          </p:cNvSpPr>
          <p:nvPr/>
        </p:nvSpPr>
        <p:spPr bwMode="auto">
          <a:xfrm>
            <a:off x="2771775" y="620713"/>
            <a:ext cx="576263" cy="215900"/>
          </a:xfrm>
          <a:prstGeom prst="rect">
            <a:avLst/>
          </a:prstGeom>
          <a:noFill/>
          <a:ln w="12700" algn="ctr">
            <a:solidFill>
              <a:srgbClr val="0033CC"/>
            </a:solidFill>
            <a:miter lim="800000"/>
            <a:headEnd/>
            <a:tailEnd/>
          </a:ln>
          <a:effectLst/>
        </p:spPr>
        <p:txBody>
          <a:bodyPr wrap="none" anchor="ctr"/>
          <a:lstStyle/>
          <a:p>
            <a:r>
              <a:rPr lang="fr-BE" sz="1600">
                <a:solidFill>
                  <a:srgbClr val="0033CC"/>
                </a:solidFill>
              </a:rPr>
              <a:t>note1</a:t>
            </a:r>
          </a:p>
        </p:txBody>
      </p:sp>
      <p:sp>
        <p:nvSpPr>
          <p:cNvPr id="428038" name="Rectangle 6"/>
          <p:cNvSpPr>
            <a:spLocks noChangeArrowheads="1"/>
          </p:cNvSpPr>
          <p:nvPr/>
        </p:nvSpPr>
        <p:spPr bwMode="auto">
          <a:xfrm>
            <a:off x="5004048" y="2132856"/>
            <a:ext cx="576262" cy="215900"/>
          </a:xfrm>
          <a:prstGeom prst="rect">
            <a:avLst/>
          </a:prstGeom>
          <a:noFill/>
          <a:ln w="12700" algn="ctr">
            <a:solidFill>
              <a:srgbClr val="0033CC"/>
            </a:solidFill>
            <a:miter lim="800000"/>
            <a:headEnd/>
            <a:tailEnd/>
          </a:ln>
          <a:effectLst/>
        </p:spPr>
        <p:txBody>
          <a:bodyPr wrap="none" anchor="ctr"/>
          <a:lstStyle/>
          <a:p>
            <a:r>
              <a:rPr lang="fr-BE" sz="1600" dirty="0">
                <a:solidFill>
                  <a:srgbClr val="0033CC"/>
                </a:solidFill>
              </a:rPr>
              <a:t>note2</a:t>
            </a:r>
          </a:p>
        </p:txBody>
      </p:sp>
      <p:sp>
        <p:nvSpPr>
          <p:cNvPr id="428039" name="Rectangle 7"/>
          <p:cNvSpPr>
            <a:spLocks noChangeArrowheads="1"/>
          </p:cNvSpPr>
          <p:nvPr/>
        </p:nvSpPr>
        <p:spPr bwMode="auto">
          <a:xfrm>
            <a:off x="4572000" y="2357430"/>
            <a:ext cx="576263" cy="215900"/>
          </a:xfrm>
          <a:prstGeom prst="rect">
            <a:avLst/>
          </a:prstGeom>
          <a:noFill/>
          <a:ln w="12700" algn="ctr">
            <a:solidFill>
              <a:srgbClr val="0033CC"/>
            </a:solidFill>
            <a:miter lim="800000"/>
            <a:headEnd/>
            <a:tailEnd/>
          </a:ln>
          <a:effectLst/>
        </p:spPr>
        <p:txBody>
          <a:bodyPr wrap="none" anchor="ctr"/>
          <a:lstStyle/>
          <a:p>
            <a:r>
              <a:rPr lang="fr-BE" sz="1600" dirty="0">
                <a:solidFill>
                  <a:srgbClr val="0033CC"/>
                </a:solidFill>
              </a:rPr>
              <a:t>note3</a:t>
            </a:r>
          </a:p>
        </p:txBody>
      </p:sp>
      <p:sp>
        <p:nvSpPr>
          <p:cNvPr id="428040" name="Rectangle 8"/>
          <p:cNvSpPr>
            <a:spLocks noChangeArrowheads="1"/>
          </p:cNvSpPr>
          <p:nvPr/>
        </p:nvSpPr>
        <p:spPr bwMode="auto">
          <a:xfrm>
            <a:off x="7164288" y="2564904"/>
            <a:ext cx="576262" cy="215900"/>
          </a:xfrm>
          <a:prstGeom prst="rect">
            <a:avLst/>
          </a:prstGeom>
          <a:noFill/>
          <a:ln w="12700" algn="ctr">
            <a:solidFill>
              <a:srgbClr val="0033CC"/>
            </a:solidFill>
            <a:miter lim="800000"/>
            <a:headEnd/>
            <a:tailEnd/>
          </a:ln>
          <a:effectLst/>
        </p:spPr>
        <p:txBody>
          <a:bodyPr wrap="none" anchor="ctr"/>
          <a:lstStyle/>
          <a:p>
            <a:r>
              <a:rPr lang="fr-BE" sz="1600" dirty="0">
                <a:solidFill>
                  <a:srgbClr val="0033CC"/>
                </a:solidFill>
              </a:rPr>
              <a:t>note4</a:t>
            </a:r>
          </a:p>
        </p:txBody>
      </p:sp>
      <p:sp>
        <p:nvSpPr>
          <p:cNvPr id="428041" name="Rectangle 9"/>
          <p:cNvSpPr>
            <a:spLocks noChangeArrowheads="1"/>
          </p:cNvSpPr>
          <p:nvPr/>
        </p:nvSpPr>
        <p:spPr bwMode="auto">
          <a:xfrm>
            <a:off x="3923928" y="2996952"/>
            <a:ext cx="576262" cy="215900"/>
          </a:xfrm>
          <a:prstGeom prst="rect">
            <a:avLst/>
          </a:prstGeom>
          <a:noFill/>
          <a:ln w="12700" algn="ctr">
            <a:solidFill>
              <a:srgbClr val="0033CC"/>
            </a:solidFill>
            <a:miter lim="800000"/>
            <a:headEnd/>
            <a:tailEnd/>
          </a:ln>
          <a:effectLst/>
        </p:spPr>
        <p:txBody>
          <a:bodyPr wrap="none" anchor="ctr"/>
          <a:lstStyle/>
          <a:p>
            <a:r>
              <a:rPr lang="fr-BE" sz="1600" dirty="0">
                <a:solidFill>
                  <a:srgbClr val="0033CC"/>
                </a:solidFill>
              </a:rPr>
              <a:t>note5</a:t>
            </a:r>
          </a:p>
        </p:txBody>
      </p:sp>
      <p:sp>
        <p:nvSpPr>
          <p:cNvPr id="428042" name="Rectangle 10"/>
          <p:cNvSpPr>
            <a:spLocks noChangeArrowheads="1"/>
          </p:cNvSpPr>
          <p:nvPr/>
        </p:nvSpPr>
        <p:spPr bwMode="auto">
          <a:xfrm>
            <a:off x="4757738" y="5213350"/>
            <a:ext cx="576262" cy="215900"/>
          </a:xfrm>
          <a:prstGeom prst="rect">
            <a:avLst/>
          </a:prstGeom>
          <a:noFill/>
          <a:ln w="12700" algn="ctr">
            <a:solidFill>
              <a:srgbClr val="0033CC"/>
            </a:solidFill>
            <a:miter lim="800000"/>
            <a:headEnd/>
            <a:tailEnd/>
          </a:ln>
          <a:effectLst/>
        </p:spPr>
        <p:txBody>
          <a:bodyPr wrap="none" anchor="ctr"/>
          <a:lstStyle/>
          <a:p>
            <a:r>
              <a:rPr lang="fr-BE" sz="1600">
                <a:solidFill>
                  <a:srgbClr val="0033CC"/>
                </a:solidFill>
              </a:rPr>
              <a:t>note6</a:t>
            </a:r>
          </a:p>
        </p:txBody>
      </p:sp>
      <p:sp>
        <p:nvSpPr>
          <p:cNvPr id="428043" name="Rectangle 11"/>
          <p:cNvSpPr>
            <a:spLocks noChangeArrowheads="1"/>
          </p:cNvSpPr>
          <p:nvPr/>
        </p:nvSpPr>
        <p:spPr bwMode="auto">
          <a:xfrm>
            <a:off x="5076825" y="5589588"/>
            <a:ext cx="576263" cy="215900"/>
          </a:xfrm>
          <a:prstGeom prst="rect">
            <a:avLst/>
          </a:prstGeom>
          <a:noFill/>
          <a:ln w="12700" algn="ctr">
            <a:solidFill>
              <a:srgbClr val="0033CC"/>
            </a:solidFill>
            <a:miter lim="800000"/>
            <a:headEnd/>
            <a:tailEnd/>
          </a:ln>
          <a:effectLst/>
        </p:spPr>
        <p:txBody>
          <a:bodyPr wrap="none" anchor="ctr"/>
          <a:lstStyle/>
          <a:p>
            <a:r>
              <a:rPr lang="fr-BE" sz="1600">
                <a:solidFill>
                  <a:srgbClr val="0033CC"/>
                </a:solidFill>
              </a:rPr>
              <a:t>note7</a:t>
            </a:r>
          </a:p>
        </p:txBody>
      </p:sp>
      <p:sp>
        <p:nvSpPr>
          <p:cNvPr id="13" name="Rounded Rectangle 26"/>
          <p:cNvSpPr/>
          <p:nvPr/>
        </p:nvSpPr>
        <p:spPr>
          <a:xfrm rot="16200000">
            <a:off x="-2764995" y="3207186"/>
            <a:ext cx="617671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14"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a:xfrm>
            <a:off x="611188" y="1124744"/>
            <a:ext cx="8135937" cy="4968552"/>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Explication des différentes notes</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1 : le $</a:t>
            </a:r>
            <a:r>
              <a:rPr lang="fr-BE" sz="1400" dirty="0" err="1">
                <a:solidFill>
                  <a:schemeClr val="tx2"/>
                </a:solidFill>
                <a:latin typeface="Arial" pitchFamily="34" charset="0"/>
                <a:cs typeface="Arial" pitchFamily="34" charset="0"/>
              </a:rPr>
              <a:t>origin</a:t>
            </a:r>
            <a:r>
              <a:rPr lang="fr-BE" sz="1400" dirty="0">
                <a:solidFill>
                  <a:schemeClr val="tx2"/>
                </a:solidFill>
                <a:latin typeface="Arial" pitchFamily="34" charset="0"/>
                <a:cs typeface="Arial" pitchFamily="34" charset="0"/>
              </a:rPr>
              <a:t> place seulement le nom de domaine « </a:t>
            </a:r>
            <a:r>
              <a:rPr lang="fr-BE" sz="1400" dirty="0" err="1">
                <a:solidFill>
                  <a:schemeClr val="tx2"/>
                </a:solidFill>
                <a:latin typeface="Arial" pitchFamily="34" charset="0"/>
                <a:cs typeface="Arial" pitchFamily="34" charset="0"/>
              </a:rPr>
              <a:t>test.example</a:t>
            </a:r>
            <a:r>
              <a:rPr lang="fr-BE" sz="1400" dirty="0">
                <a:solidFill>
                  <a:schemeClr val="tx2"/>
                </a:solidFill>
                <a:latin typeface="Arial" pitchFamily="34" charset="0"/>
                <a:cs typeface="Arial" pitchFamily="34" charset="0"/>
              </a:rPr>
              <a:t>. » dans la variable @</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2 : définition du serveur de nom</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3 : définition de l’adresse Internet (IP) pour le serveur de nom de la zone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4 : définition des différents services pour cet hôte (ces services sont supposés être toujours disponibles)</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5 : spécifie une information concernant l’hôte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6 : utilisé pour les requêtes inverse</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7 : va permettre d’adresser le courrier électronique sous la forme </a:t>
            </a:r>
            <a:r>
              <a:rPr lang="fr-BE" sz="1400" dirty="0" err="1">
                <a:solidFill>
                  <a:schemeClr val="tx2"/>
                </a:solidFill>
                <a:latin typeface="Arial" pitchFamily="34" charset="0"/>
                <a:cs typeface="Arial" pitchFamily="34" charset="0"/>
              </a:rPr>
              <a:t>user@central.test.example</a:t>
            </a: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296209" y="6165304"/>
            <a:ext cx="762000" cy="365125"/>
          </a:xfrm>
        </p:spPr>
        <p:txBody>
          <a:bodyPr/>
          <a:lstStyle/>
          <a:p>
            <a:fld id="{7B40B39D-1ED0-4726-B640-574F61FA22E8}" type="slidenum">
              <a:rPr lang="en-US">
                <a:latin typeface="Arial" pitchFamily="34" charset="0"/>
                <a:cs typeface="Arial" pitchFamily="34" charset="0"/>
              </a:rPr>
              <a:pPr/>
              <a:t>42</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a:xfrm>
            <a:off x="539750" y="836613"/>
            <a:ext cx="8135938" cy="576262"/>
          </a:xfrm>
        </p:spPr>
        <p:txBody>
          <a:bodyPr vert="horz" lIns="91440" tIns="45720" rIns="91440" bIns="45720" rtlCol="0" anchor="ctr" anchorCtr="0">
            <a:noAutofit/>
          </a:bodyPr>
          <a:lstStyle/>
          <a:p>
            <a:pPr marL="0" indent="0">
              <a:lnSpc>
                <a:spcPct val="90000"/>
              </a:lnSpc>
              <a:buNone/>
            </a:pPr>
            <a:r>
              <a:rPr lang="fr-BE" sz="1600" b="1" dirty="0">
                <a:solidFill>
                  <a:schemeClr val="accent5"/>
                </a:solidFill>
                <a:cs typeface="Arial" pitchFamily="34" charset="0"/>
              </a:rPr>
              <a:t>Domain Name System Messages</a:t>
            </a:r>
          </a:p>
          <a:p>
            <a:pPr lvl="1">
              <a:spcBef>
                <a:spcPts val="0"/>
              </a:spcBef>
            </a:pPr>
            <a:r>
              <a:rPr lang="fr-BE" sz="1600" dirty="0"/>
              <a:t>L’exemple étendu</a:t>
            </a:r>
          </a:p>
        </p:txBody>
      </p:sp>
      <p:sp>
        <p:nvSpPr>
          <p:cNvPr id="2" name="Espace réservé de la date 1"/>
          <p:cNvSpPr>
            <a:spLocks noGrp="1"/>
          </p:cNvSpPr>
          <p:nvPr>
            <p:ph type="dt" sz="half" idx="10"/>
          </p:nvPr>
        </p:nvSpPr>
        <p:spPr/>
        <p:txBody>
          <a:bodyPr/>
          <a:lstStyle/>
          <a:p>
            <a:r>
              <a:rPr lang="fr-FR" smtClean="0"/>
              <a:t>2015-2016</a:t>
            </a:r>
            <a:endParaRPr lang="en-US"/>
          </a:p>
        </p:txBody>
      </p:sp>
      <p:sp>
        <p:nvSpPr>
          <p:cNvPr id="3" name="Espace réservé du numéro de diapositive 2"/>
          <p:cNvSpPr>
            <a:spLocks noGrp="1"/>
          </p:cNvSpPr>
          <p:nvPr>
            <p:ph type="sldNum" sz="quarter" idx="12"/>
          </p:nvPr>
        </p:nvSpPr>
        <p:spPr>
          <a:xfrm>
            <a:off x="8172400" y="6165304"/>
            <a:ext cx="762000" cy="365125"/>
          </a:xfrm>
        </p:spPr>
        <p:txBody>
          <a:bodyPr/>
          <a:lstStyle/>
          <a:p>
            <a:fld id="{4B947C95-6EF1-4504-9889-B32931435148}" type="slidenum">
              <a:rPr lang="en-US" smtClean="0"/>
              <a:pPr/>
              <a:t>43</a:t>
            </a:fld>
            <a:endParaRPr lang="en-US" dirty="0"/>
          </a:p>
        </p:txBody>
      </p:sp>
      <p:sp>
        <p:nvSpPr>
          <p:cNvPr id="432132" name="Rectangle 4"/>
          <p:cNvSpPr>
            <a:spLocks noChangeArrowheads="1"/>
          </p:cNvSpPr>
          <p:nvPr/>
        </p:nvSpPr>
        <p:spPr bwMode="auto">
          <a:xfrm>
            <a:off x="754063" y="1989138"/>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VM1</a:t>
            </a:r>
          </a:p>
        </p:txBody>
      </p:sp>
      <p:sp>
        <p:nvSpPr>
          <p:cNvPr id="432133" name="Rectangle 5"/>
          <p:cNvSpPr>
            <a:spLocks noChangeArrowheads="1"/>
          </p:cNvSpPr>
          <p:nvPr/>
        </p:nvSpPr>
        <p:spPr bwMode="auto">
          <a:xfrm>
            <a:off x="250825" y="3717925"/>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PC1</a:t>
            </a:r>
          </a:p>
        </p:txBody>
      </p:sp>
      <p:sp>
        <p:nvSpPr>
          <p:cNvPr id="432134" name="Rectangle 6"/>
          <p:cNvSpPr>
            <a:spLocks noChangeArrowheads="1"/>
          </p:cNvSpPr>
          <p:nvPr/>
        </p:nvSpPr>
        <p:spPr bwMode="auto">
          <a:xfrm>
            <a:off x="1546225" y="3717925"/>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RT1</a:t>
            </a:r>
          </a:p>
        </p:txBody>
      </p:sp>
      <p:sp>
        <p:nvSpPr>
          <p:cNvPr id="432135" name="Rectangle 7"/>
          <p:cNvSpPr>
            <a:spLocks noChangeArrowheads="1"/>
          </p:cNvSpPr>
          <p:nvPr/>
        </p:nvSpPr>
        <p:spPr bwMode="auto">
          <a:xfrm>
            <a:off x="2843213" y="3717925"/>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a:latin typeface="Arial" pitchFamily="34" charset="0"/>
                <a:cs typeface="Arial" pitchFamily="34" charset="0"/>
              </a:rPr>
              <a:t>RT2</a:t>
            </a:r>
          </a:p>
        </p:txBody>
      </p:sp>
      <p:sp>
        <p:nvSpPr>
          <p:cNvPr id="432136" name="Rectangle 8"/>
          <p:cNvSpPr>
            <a:spLocks noChangeArrowheads="1"/>
          </p:cNvSpPr>
          <p:nvPr/>
        </p:nvSpPr>
        <p:spPr bwMode="auto">
          <a:xfrm>
            <a:off x="3635375" y="2060575"/>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dirty="0">
                <a:latin typeface="Arial" pitchFamily="34" charset="0"/>
                <a:cs typeface="Arial" pitchFamily="34" charset="0"/>
              </a:rPr>
              <a:t>VM2</a:t>
            </a:r>
          </a:p>
        </p:txBody>
      </p:sp>
      <p:sp>
        <p:nvSpPr>
          <p:cNvPr id="432137" name="Rectangle 9"/>
          <p:cNvSpPr>
            <a:spLocks noChangeArrowheads="1"/>
          </p:cNvSpPr>
          <p:nvPr/>
        </p:nvSpPr>
        <p:spPr bwMode="auto">
          <a:xfrm>
            <a:off x="5003800" y="1771650"/>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dirty="0">
                <a:latin typeface="Arial" pitchFamily="34" charset="0"/>
                <a:cs typeface="Arial" pitchFamily="34" charset="0"/>
              </a:rPr>
              <a:t>PC2</a:t>
            </a:r>
          </a:p>
        </p:txBody>
      </p:sp>
      <p:sp>
        <p:nvSpPr>
          <p:cNvPr id="432138" name="Rectangle 10"/>
          <p:cNvSpPr>
            <a:spLocks noChangeArrowheads="1"/>
          </p:cNvSpPr>
          <p:nvPr/>
        </p:nvSpPr>
        <p:spPr bwMode="auto">
          <a:xfrm>
            <a:off x="5003800" y="3357563"/>
            <a:ext cx="720725" cy="504825"/>
          </a:xfrm>
          <a:prstGeom prst="rect">
            <a:avLst/>
          </a:prstGeom>
          <a:solidFill>
            <a:schemeClr val="accent1"/>
          </a:solidFill>
          <a:ln w="12700" algn="ctr">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fr-BE" dirty="0">
                <a:latin typeface="Arial" pitchFamily="34" charset="0"/>
                <a:cs typeface="Arial" pitchFamily="34" charset="0"/>
              </a:rPr>
              <a:t>PC3</a:t>
            </a:r>
          </a:p>
        </p:txBody>
      </p:sp>
      <p:sp>
        <p:nvSpPr>
          <p:cNvPr id="432139" name="Line 11"/>
          <p:cNvSpPr>
            <a:spLocks noChangeShapeType="1"/>
          </p:cNvSpPr>
          <p:nvPr/>
        </p:nvSpPr>
        <p:spPr bwMode="auto">
          <a:xfrm>
            <a:off x="250825" y="3213100"/>
            <a:ext cx="4103688" cy="0"/>
          </a:xfrm>
          <a:prstGeom prst="line">
            <a:avLst/>
          </a:prstGeom>
          <a:noFill/>
          <a:ln w="12700">
            <a:solidFill>
              <a:schemeClr val="tx1"/>
            </a:solidFill>
            <a:round/>
            <a:headEnd/>
            <a:tailEnd/>
          </a:ln>
          <a:effectLst/>
        </p:spPr>
        <p:txBody>
          <a:bodyPr wrap="none" anchor="ctr"/>
          <a:lstStyle/>
          <a:p>
            <a:endParaRPr lang="fr-BE">
              <a:latin typeface="Arial" pitchFamily="34" charset="0"/>
              <a:cs typeface="Arial" pitchFamily="34" charset="0"/>
            </a:endParaRPr>
          </a:p>
        </p:txBody>
      </p:sp>
      <p:sp>
        <p:nvSpPr>
          <p:cNvPr id="432140" name="Line 12"/>
          <p:cNvSpPr>
            <a:spLocks noChangeShapeType="1"/>
          </p:cNvSpPr>
          <p:nvPr/>
        </p:nvSpPr>
        <p:spPr bwMode="auto">
          <a:xfrm>
            <a:off x="4787900" y="2635250"/>
            <a:ext cx="1368425" cy="0"/>
          </a:xfrm>
          <a:prstGeom prst="line">
            <a:avLst/>
          </a:prstGeom>
          <a:noFill/>
          <a:ln w="12700">
            <a:solidFill>
              <a:schemeClr val="tx1"/>
            </a:solidFill>
            <a:round/>
            <a:headEnd/>
            <a:tailEnd/>
          </a:ln>
          <a:effectLst/>
        </p:spPr>
        <p:txBody>
          <a:bodyPr wrap="none" anchor="ctr"/>
          <a:lstStyle/>
          <a:p>
            <a:endParaRPr lang="fr-BE">
              <a:latin typeface="Arial" pitchFamily="34" charset="0"/>
              <a:cs typeface="Arial" pitchFamily="34" charset="0"/>
            </a:endParaRPr>
          </a:p>
        </p:txBody>
      </p:sp>
      <p:cxnSp>
        <p:nvCxnSpPr>
          <p:cNvPr id="432141" name="AutoShape 13"/>
          <p:cNvCxnSpPr>
            <a:cxnSpLocks noChangeShapeType="1"/>
            <a:stCxn id="432132" idx="2"/>
            <a:endCxn id="432133" idx="0"/>
          </p:cNvCxnSpPr>
          <p:nvPr/>
        </p:nvCxnSpPr>
        <p:spPr bwMode="auto">
          <a:xfrm rot="5400000">
            <a:off x="250826" y="2854325"/>
            <a:ext cx="1223962" cy="503237"/>
          </a:xfrm>
          <a:prstGeom prst="bentConnector3">
            <a:avLst>
              <a:gd name="adj1" fmla="val 59403"/>
            </a:avLst>
          </a:prstGeom>
          <a:noFill/>
          <a:ln w="12700">
            <a:solidFill>
              <a:schemeClr val="tx1"/>
            </a:solidFill>
            <a:miter lim="800000"/>
            <a:headEnd/>
            <a:tailEnd/>
          </a:ln>
          <a:effectLst/>
        </p:spPr>
      </p:cxnSp>
      <p:cxnSp>
        <p:nvCxnSpPr>
          <p:cNvPr id="432142" name="AutoShape 14"/>
          <p:cNvCxnSpPr>
            <a:cxnSpLocks noChangeShapeType="1"/>
            <a:stCxn id="432133" idx="0"/>
            <a:endCxn id="432134" idx="0"/>
          </p:cNvCxnSpPr>
          <p:nvPr/>
        </p:nvCxnSpPr>
        <p:spPr bwMode="auto">
          <a:xfrm rot="5400000" flipV="1">
            <a:off x="1258094" y="3071019"/>
            <a:ext cx="1588" cy="1295400"/>
          </a:xfrm>
          <a:prstGeom prst="bentConnector3">
            <a:avLst>
              <a:gd name="adj1" fmla="val -31200000"/>
            </a:avLst>
          </a:prstGeom>
          <a:noFill/>
          <a:ln w="12700">
            <a:solidFill>
              <a:schemeClr val="tx1"/>
            </a:solidFill>
            <a:miter lim="800000"/>
            <a:headEnd/>
            <a:tailEnd/>
          </a:ln>
          <a:effectLst/>
        </p:spPr>
      </p:cxnSp>
      <p:cxnSp>
        <p:nvCxnSpPr>
          <p:cNvPr id="432143" name="AutoShape 15"/>
          <p:cNvCxnSpPr>
            <a:cxnSpLocks noChangeShapeType="1"/>
            <a:stCxn id="432136" idx="2"/>
            <a:endCxn id="432135" idx="0"/>
          </p:cNvCxnSpPr>
          <p:nvPr/>
        </p:nvCxnSpPr>
        <p:spPr bwMode="auto">
          <a:xfrm rot="5400000">
            <a:off x="3023394" y="2745581"/>
            <a:ext cx="1152525" cy="792163"/>
          </a:xfrm>
          <a:prstGeom prst="bentConnector3">
            <a:avLst>
              <a:gd name="adj1" fmla="val 55921"/>
            </a:avLst>
          </a:prstGeom>
          <a:noFill/>
          <a:ln w="12700">
            <a:solidFill>
              <a:schemeClr val="tx1"/>
            </a:solidFill>
            <a:miter lim="800000"/>
            <a:headEnd/>
            <a:tailEnd/>
          </a:ln>
          <a:effectLst/>
        </p:spPr>
      </p:cxnSp>
      <p:cxnSp>
        <p:nvCxnSpPr>
          <p:cNvPr id="432144" name="AutoShape 16"/>
          <p:cNvCxnSpPr>
            <a:cxnSpLocks noChangeShapeType="1"/>
            <a:stCxn id="432137" idx="2"/>
            <a:endCxn id="432138" idx="0"/>
          </p:cNvCxnSpPr>
          <p:nvPr/>
        </p:nvCxnSpPr>
        <p:spPr bwMode="auto">
          <a:xfrm rot="5400000">
            <a:off x="4823619" y="2817019"/>
            <a:ext cx="1081088" cy="0"/>
          </a:xfrm>
          <a:prstGeom prst="straightConnector1">
            <a:avLst/>
          </a:prstGeom>
          <a:noFill/>
          <a:ln w="12700">
            <a:solidFill>
              <a:schemeClr val="tx1"/>
            </a:solidFill>
            <a:round/>
            <a:headEnd/>
            <a:tailEnd/>
          </a:ln>
          <a:effectLst/>
        </p:spPr>
      </p:cxnSp>
      <p:cxnSp>
        <p:nvCxnSpPr>
          <p:cNvPr id="432145" name="AutoShape 17"/>
          <p:cNvCxnSpPr>
            <a:cxnSpLocks noChangeShapeType="1"/>
            <a:stCxn id="432136" idx="3"/>
            <a:endCxn id="432140" idx="0"/>
          </p:cNvCxnSpPr>
          <p:nvPr/>
        </p:nvCxnSpPr>
        <p:spPr bwMode="auto">
          <a:xfrm>
            <a:off x="4356100" y="2312988"/>
            <a:ext cx="431800" cy="322262"/>
          </a:xfrm>
          <a:prstGeom prst="bentConnector2">
            <a:avLst/>
          </a:prstGeom>
          <a:noFill/>
          <a:ln w="12700">
            <a:solidFill>
              <a:schemeClr val="tx1"/>
            </a:solidFill>
            <a:miter lim="800000"/>
            <a:headEnd/>
            <a:tailEnd/>
          </a:ln>
          <a:effectLst/>
        </p:spPr>
      </p:cxnSp>
      <p:sp>
        <p:nvSpPr>
          <p:cNvPr id="432146" name="Text Box 18"/>
          <p:cNvSpPr txBox="1">
            <a:spLocks noChangeArrowheads="1"/>
          </p:cNvSpPr>
          <p:nvPr/>
        </p:nvSpPr>
        <p:spPr bwMode="auto">
          <a:xfrm>
            <a:off x="2051050" y="2925763"/>
            <a:ext cx="731838" cy="274637"/>
          </a:xfrm>
          <a:prstGeom prst="rect">
            <a:avLst/>
          </a:prstGeom>
          <a:noFill/>
          <a:ln w="12700" algn="ctr">
            <a:noFill/>
            <a:miter lim="800000"/>
            <a:headEnd/>
            <a:tailEnd/>
          </a:ln>
          <a:effectLst/>
        </p:spPr>
        <p:txBody>
          <a:bodyPr wrap="none">
            <a:spAutoFit/>
          </a:bodyPr>
          <a:lstStyle/>
          <a:p>
            <a:r>
              <a:rPr lang="fr-BE" sz="1200" b="1">
                <a:latin typeface="Arial" pitchFamily="34" charset="0"/>
                <a:cs typeface="Arial" pitchFamily="34" charset="0"/>
              </a:rPr>
              <a:t>129.112</a:t>
            </a:r>
          </a:p>
        </p:txBody>
      </p:sp>
      <p:sp>
        <p:nvSpPr>
          <p:cNvPr id="432147" name="Text Box 19"/>
          <p:cNvSpPr txBox="1">
            <a:spLocks noChangeArrowheads="1"/>
          </p:cNvSpPr>
          <p:nvPr/>
        </p:nvSpPr>
        <p:spPr bwMode="auto">
          <a:xfrm>
            <a:off x="5491163" y="2349500"/>
            <a:ext cx="774700" cy="274638"/>
          </a:xfrm>
          <a:prstGeom prst="rect">
            <a:avLst/>
          </a:prstGeom>
          <a:noFill/>
          <a:ln w="12700" algn="ctr">
            <a:noFill/>
            <a:miter lim="800000"/>
            <a:headEnd/>
            <a:tailEnd/>
          </a:ln>
          <a:effectLst/>
        </p:spPr>
        <p:txBody>
          <a:bodyPr wrap="none">
            <a:spAutoFit/>
          </a:bodyPr>
          <a:lstStyle/>
          <a:p>
            <a:r>
              <a:rPr lang="fr-BE" sz="1200" b="1">
                <a:latin typeface="Arial" pitchFamily="34" charset="0"/>
                <a:cs typeface="Arial" pitchFamily="34" charset="0"/>
              </a:rPr>
              <a:t>194.33.7</a:t>
            </a:r>
          </a:p>
        </p:txBody>
      </p:sp>
      <p:sp>
        <p:nvSpPr>
          <p:cNvPr id="432148" name="Text Box 20"/>
          <p:cNvSpPr txBox="1">
            <a:spLocks noChangeArrowheads="1"/>
          </p:cNvSpPr>
          <p:nvPr/>
        </p:nvSpPr>
        <p:spPr bwMode="auto">
          <a:xfrm>
            <a:off x="683568" y="4365104"/>
            <a:ext cx="8137525" cy="1846079"/>
          </a:xfrm>
          <a:prstGeom prst="rect">
            <a:avLst/>
          </a:prstGeom>
        </p:spPr>
        <p:txBody>
          <a:bodyPr vert="horz" lIns="91440" tIns="45720" rIns="91440" bIns="45720" rtlCol="0" anchor="ctr" anchorCtr="0">
            <a:noAutofit/>
          </a:bodyPr>
          <a:lstStyle>
            <a:defPPr>
              <a:defRPr lang="en-US"/>
            </a:defPPr>
            <a:lvl1pPr marL="0" indent="0" algn="l" defTabSz="914400" eaLnBrk="1" latinLnBrk="0" hangingPunct="1">
              <a:lnSpc>
                <a:spcPct val="90000"/>
              </a:lnSpc>
              <a:buClr>
                <a:schemeClr val="accent1"/>
              </a:buClr>
              <a:buFont typeface="Arial" pitchFamily="34" charset="0"/>
              <a:buNone/>
              <a:defRPr sz="1600" b="0">
                <a:solidFill>
                  <a:schemeClr val="tx2"/>
                </a:solidFill>
                <a:latin typeface="+mn-lt"/>
                <a:cs typeface="Arial" pitchFamily="34" charset="0"/>
              </a:defRPr>
            </a:lvl1pPr>
            <a:lvl2pPr marL="594360" lvl="1" indent="-274320" algn="l" defTabSz="914400" eaLnBrk="1" latinLnBrk="0" hangingPunct="1">
              <a:spcBef>
                <a:spcPts val="0"/>
              </a:spcBef>
              <a:buClr>
                <a:schemeClr val="accent1"/>
              </a:buClr>
              <a:buFont typeface="Arial" pitchFamily="34" charset="0"/>
              <a:buChar char="•"/>
              <a:defRPr sz="1800">
                <a:solidFill>
                  <a:schemeClr val="tx2"/>
                </a:solidFill>
                <a:latin typeface="+mn-lt"/>
              </a:defRPr>
            </a:lvl2pPr>
            <a:lvl3pPr marL="868680" indent="-228600" algn="l" defTabSz="914400" eaLnBrk="1" latinLnBrk="0" hangingPunct="1">
              <a:buClr>
                <a:schemeClr val="accent1"/>
              </a:buClr>
              <a:buFont typeface="Arial" pitchFamily="34" charset="0"/>
              <a:buChar char="•"/>
              <a:defRPr sz="2000">
                <a:solidFill>
                  <a:schemeClr val="tx2"/>
                </a:solidFill>
                <a:latin typeface="+mn-lt"/>
              </a:defRPr>
            </a:lvl3pPr>
            <a:lvl4pPr marL="1143000" indent="-228600" algn="l" defTabSz="914400" eaLnBrk="1" latinLnBrk="0" hangingPunct="1">
              <a:buClr>
                <a:schemeClr val="accent1"/>
              </a:buClr>
              <a:buFont typeface="Arial" pitchFamily="34" charset="0"/>
              <a:buChar char="•"/>
              <a:defRPr sz="1800">
                <a:solidFill>
                  <a:schemeClr val="tx2"/>
                </a:solidFill>
                <a:latin typeface="+mn-lt"/>
              </a:defRPr>
            </a:lvl4pPr>
            <a:lvl5pPr marL="1371600" indent="-228600" algn="l" defTabSz="914400" eaLnBrk="1" latinLnBrk="0" hangingPunct="1">
              <a:buClr>
                <a:schemeClr val="accent1"/>
              </a:buClr>
              <a:buFont typeface="Arial" pitchFamily="34" charset="0"/>
              <a:buChar char="•"/>
              <a:defRPr sz="1800" baseline="0">
                <a:solidFill>
                  <a:schemeClr val="tx2"/>
                </a:solidFill>
                <a:latin typeface="+mn-lt"/>
              </a:defRPr>
            </a:lvl5pPr>
            <a:lvl6pPr marL="1645920" indent="-228600">
              <a:spcBef>
                <a:spcPct val="20000"/>
              </a:spcBef>
              <a:buClr>
                <a:schemeClr val="accent1"/>
              </a:buClr>
              <a:buFont typeface="Arial" pitchFamily="34" charset="0"/>
              <a:buChar char="•"/>
              <a:defRPr sz="1600">
                <a:solidFill>
                  <a:schemeClr val="tx2"/>
                </a:solidFill>
                <a:latin typeface="+mn-lt"/>
              </a:defRPr>
            </a:lvl6pPr>
            <a:lvl7pPr marL="1901952" indent="-228600">
              <a:spcBef>
                <a:spcPct val="20000"/>
              </a:spcBef>
              <a:buClr>
                <a:schemeClr val="accent1"/>
              </a:buClr>
              <a:buFont typeface="Arial" pitchFamily="34" charset="0"/>
              <a:buChar char="•"/>
              <a:defRPr sz="1600">
                <a:solidFill>
                  <a:schemeClr val="tx2"/>
                </a:solidFill>
                <a:latin typeface="+mn-lt"/>
              </a:defRPr>
            </a:lvl7pPr>
            <a:lvl8pPr marL="2194560" indent="-228600">
              <a:spcBef>
                <a:spcPct val="20000"/>
              </a:spcBef>
              <a:buClr>
                <a:schemeClr val="accent1"/>
              </a:buClr>
              <a:buFont typeface="Arial" pitchFamily="34" charset="0"/>
              <a:buChar char="•"/>
              <a:defRPr sz="1600">
                <a:solidFill>
                  <a:schemeClr val="tx2"/>
                </a:solidFill>
                <a:latin typeface="+mn-lt"/>
              </a:defRPr>
            </a:lvl8pPr>
            <a:lvl9pPr marL="2468880" indent="-228600">
              <a:spcBef>
                <a:spcPct val="20000"/>
              </a:spcBef>
              <a:buClr>
                <a:schemeClr val="accent1"/>
              </a:buClr>
              <a:buFont typeface="Arial" pitchFamily="34" charset="0"/>
              <a:buChar char="•"/>
              <a:defRPr sz="1600">
                <a:solidFill>
                  <a:schemeClr val="tx2"/>
                </a:solidFill>
                <a:latin typeface="+mn-lt"/>
              </a:defRPr>
            </a:lvl9pPr>
          </a:lstStyle>
          <a:p>
            <a:r>
              <a:rPr lang="fr-BE" sz="1400" dirty="0" smtClean="0">
                <a:latin typeface="Arial" pitchFamily="34" charset="0"/>
              </a:rPr>
              <a:t>on </a:t>
            </a:r>
            <a:r>
              <a:rPr lang="fr-BE" sz="1400" dirty="0">
                <a:latin typeface="Arial" pitchFamily="34" charset="0"/>
              </a:rPr>
              <a:t>suppose que le nom du domaine de ce nouveau réseau est tt.ibm.com et que le serveur de nom est VM9.</a:t>
            </a:r>
          </a:p>
          <a:p>
            <a:r>
              <a:rPr lang="fr-BE" sz="1400" dirty="0">
                <a:latin typeface="Arial" pitchFamily="34" charset="0"/>
              </a:rPr>
              <a:t>Il faut donc simplement ajouter l’adresse du serveur de nom VM9 dans la base de données de notre propre serveur de nom et de référencer le nouveau réseau sur son propre serveur de nom</a:t>
            </a:r>
          </a:p>
          <a:p>
            <a:r>
              <a:rPr lang="fr-BE" sz="1400" dirty="0">
                <a:latin typeface="Arial" pitchFamily="34" charset="0"/>
              </a:rPr>
              <a:t>	tt.ibm.com.	</a:t>
            </a:r>
            <a:r>
              <a:rPr lang="fr-BE" sz="1400" dirty="0" smtClean="0">
                <a:latin typeface="Arial" pitchFamily="34" charset="0"/>
              </a:rPr>
              <a:t>	99999 </a:t>
            </a:r>
            <a:r>
              <a:rPr lang="fr-BE" sz="1400" dirty="0">
                <a:latin typeface="Arial" pitchFamily="34" charset="0"/>
              </a:rPr>
              <a:t>IN NS 	VM9.TT.IBM.COM</a:t>
            </a:r>
          </a:p>
          <a:p>
            <a:r>
              <a:rPr lang="fr-BE" sz="1400" dirty="0">
                <a:latin typeface="Arial" pitchFamily="34" charset="0"/>
              </a:rPr>
              <a:t>	VM9.tt.ibm.com.	99999 IN A	</a:t>
            </a:r>
            <a:r>
              <a:rPr lang="fr-BE" sz="1400" dirty="0" smtClean="0">
                <a:latin typeface="Arial" pitchFamily="34" charset="0"/>
              </a:rPr>
              <a:t>	129.113.1.9</a:t>
            </a:r>
            <a:endParaRPr lang="fr-BE" sz="1400" dirty="0">
              <a:latin typeface="Arial" pitchFamily="34" charset="0"/>
            </a:endParaRPr>
          </a:p>
          <a:p>
            <a:r>
              <a:rPr lang="fr-BE" sz="1400" dirty="0">
                <a:latin typeface="Arial" pitchFamily="34" charset="0"/>
              </a:rPr>
              <a:t>Ce qui indique que VM9 est l’autorité pour ce nouveau réseau et que toutes les requêtes pour ce réseau seront envoyées vers ce serveur de nom</a:t>
            </a:r>
          </a:p>
        </p:txBody>
      </p:sp>
      <p:sp>
        <p:nvSpPr>
          <p:cNvPr id="432149" name="Rectangle 21"/>
          <p:cNvSpPr>
            <a:spLocks noChangeArrowheads="1"/>
          </p:cNvSpPr>
          <p:nvPr/>
        </p:nvSpPr>
        <p:spPr bwMode="auto">
          <a:xfrm>
            <a:off x="6659563" y="1052513"/>
            <a:ext cx="720725" cy="50482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fr-BE">
                <a:solidFill>
                  <a:schemeClr val="bg2"/>
                </a:solidFill>
                <a:latin typeface="Arial" pitchFamily="34" charset="0"/>
                <a:cs typeface="Arial" pitchFamily="34" charset="0"/>
              </a:rPr>
              <a:t>VM9</a:t>
            </a:r>
          </a:p>
        </p:txBody>
      </p:sp>
      <p:sp>
        <p:nvSpPr>
          <p:cNvPr id="432150" name="Rectangle 22"/>
          <p:cNvSpPr>
            <a:spLocks noChangeArrowheads="1"/>
          </p:cNvSpPr>
          <p:nvPr/>
        </p:nvSpPr>
        <p:spPr bwMode="auto">
          <a:xfrm>
            <a:off x="7956550" y="1052513"/>
            <a:ext cx="720725" cy="50482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fr-BE">
                <a:solidFill>
                  <a:schemeClr val="bg2"/>
                </a:solidFill>
                <a:latin typeface="Arial" pitchFamily="34" charset="0"/>
                <a:cs typeface="Arial" pitchFamily="34" charset="0"/>
              </a:rPr>
              <a:t>MVS3</a:t>
            </a:r>
          </a:p>
        </p:txBody>
      </p:sp>
      <p:sp>
        <p:nvSpPr>
          <p:cNvPr id="432151" name="Rectangle 23"/>
          <p:cNvSpPr>
            <a:spLocks noChangeArrowheads="1"/>
          </p:cNvSpPr>
          <p:nvPr/>
        </p:nvSpPr>
        <p:spPr bwMode="auto">
          <a:xfrm>
            <a:off x="7308850" y="2276475"/>
            <a:ext cx="720725" cy="504825"/>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fr-BE" dirty="0">
                <a:solidFill>
                  <a:schemeClr val="bg2"/>
                </a:solidFill>
                <a:latin typeface="Arial" pitchFamily="34" charset="0"/>
                <a:cs typeface="Arial" pitchFamily="34" charset="0"/>
              </a:rPr>
              <a:t>PC7</a:t>
            </a:r>
          </a:p>
        </p:txBody>
      </p:sp>
      <p:sp>
        <p:nvSpPr>
          <p:cNvPr id="432152" name="Line 24"/>
          <p:cNvSpPr>
            <a:spLocks noChangeShapeType="1"/>
          </p:cNvSpPr>
          <p:nvPr/>
        </p:nvSpPr>
        <p:spPr bwMode="auto">
          <a:xfrm>
            <a:off x="6300788" y="2133600"/>
            <a:ext cx="2592387" cy="0"/>
          </a:xfrm>
          <a:prstGeom prst="line">
            <a:avLst/>
          </a:prstGeom>
          <a:noFill/>
          <a:ln w="12700">
            <a:solidFill>
              <a:schemeClr val="tx1"/>
            </a:solidFill>
            <a:round/>
            <a:headEnd/>
            <a:tailEnd/>
          </a:ln>
          <a:effectLst/>
        </p:spPr>
        <p:txBody>
          <a:bodyPr wrap="none" anchor="ctr"/>
          <a:lstStyle/>
          <a:p>
            <a:endParaRPr lang="fr-BE">
              <a:latin typeface="Arial" pitchFamily="34" charset="0"/>
              <a:cs typeface="Arial" pitchFamily="34" charset="0"/>
            </a:endParaRPr>
          </a:p>
        </p:txBody>
      </p:sp>
      <p:cxnSp>
        <p:nvCxnSpPr>
          <p:cNvPr id="432153" name="AutoShape 25"/>
          <p:cNvCxnSpPr>
            <a:cxnSpLocks noChangeShapeType="1"/>
            <a:stCxn id="432136" idx="0"/>
            <a:endCxn id="432152" idx="0"/>
          </p:cNvCxnSpPr>
          <p:nvPr/>
        </p:nvCxnSpPr>
        <p:spPr bwMode="auto">
          <a:xfrm rot="5400000" flipV="1">
            <a:off x="5111750" y="944563"/>
            <a:ext cx="73025" cy="2305050"/>
          </a:xfrm>
          <a:prstGeom prst="bentConnector3">
            <a:avLst>
              <a:gd name="adj1" fmla="val -821741"/>
            </a:avLst>
          </a:prstGeom>
          <a:noFill/>
          <a:ln w="12700">
            <a:solidFill>
              <a:schemeClr val="tx1"/>
            </a:solidFill>
            <a:miter lim="800000"/>
            <a:headEnd/>
            <a:tailEnd/>
          </a:ln>
          <a:effectLst/>
        </p:spPr>
      </p:cxnSp>
      <p:cxnSp>
        <p:nvCxnSpPr>
          <p:cNvPr id="432154" name="AutoShape 26"/>
          <p:cNvCxnSpPr>
            <a:cxnSpLocks noChangeShapeType="1"/>
            <a:stCxn id="432149" idx="2"/>
            <a:endCxn id="432151" idx="0"/>
          </p:cNvCxnSpPr>
          <p:nvPr/>
        </p:nvCxnSpPr>
        <p:spPr bwMode="auto">
          <a:xfrm rot="16200000" flipH="1">
            <a:off x="6985000" y="1592263"/>
            <a:ext cx="719137" cy="649288"/>
          </a:xfrm>
          <a:prstGeom prst="bentConnector3">
            <a:avLst>
              <a:gd name="adj1" fmla="val 40616"/>
            </a:avLst>
          </a:prstGeom>
          <a:noFill/>
          <a:ln w="12700">
            <a:solidFill>
              <a:schemeClr val="tx1"/>
            </a:solidFill>
            <a:miter lim="800000"/>
            <a:headEnd/>
            <a:tailEnd/>
          </a:ln>
          <a:effectLst/>
        </p:spPr>
      </p:cxnSp>
      <p:cxnSp>
        <p:nvCxnSpPr>
          <p:cNvPr id="432155" name="AutoShape 27"/>
          <p:cNvCxnSpPr>
            <a:cxnSpLocks noChangeShapeType="1"/>
            <a:stCxn id="432150" idx="2"/>
            <a:endCxn id="432151" idx="0"/>
          </p:cNvCxnSpPr>
          <p:nvPr/>
        </p:nvCxnSpPr>
        <p:spPr bwMode="auto">
          <a:xfrm rot="5400000">
            <a:off x="7633494" y="1593057"/>
            <a:ext cx="719137" cy="647700"/>
          </a:xfrm>
          <a:prstGeom prst="bentConnector3">
            <a:avLst>
              <a:gd name="adj1" fmla="val 40394"/>
            </a:avLst>
          </a:prstGeom>
          <a:noFill/>
          <a:ln w="12700">
            <a:solidFill>
              <a:schemeClr val="tx1"/>
            </a:solidFill>
            <a:miter lim="800000"/>
            <a:headEnd/>
            <a:tailEnd/>
          </a:ln>
          <a:effectLst/>
        </p:spPr>
      </p:cxnSp>
      <p:sp>
        <p:nvSpPr>
          <p:cNvPr id="432156" name="Text Box 28"/>
          <p:cNvSpPr txBox="1">
            <a:spLocks noChangeArrowheads="1"/>
          </p:cNvSpPr>
          <p:nvPr/>
        </p:nvSpPr>
        <p:spPr bwMode="auto">
          <a:xfrm>
            <a:off x="7308850" y="1555750"/>
            <a:ext cx="731838" cy="274638"/>
          </a:xfrm>
          <a:prstGeom prst="rect">
            <a:avLst/>
          </a:prstGeom>
          <a:noFill/>
          <a:ln w="12700" algn="ctr">
            <a:noFill/>
            <a:miter lim="800000"/>
            <a:headEnd/>
            <a:tailEnd/>
          </a:ln>
          <a:effectLst/>
        </p:spPr>
        <p:txBody>
          <a:bodyPr wrap="none">
            <a:spAutoFit/>
          </a:bodyPr>
          <a:lstStyle/>
          <a:p>
            <a:r>
              <a:rPr lang="fr-BE" sz="1200" b="1">
                <a:solidFill>
                  <a:srgbClr val="009900"/>
                </a:solidFill>
                <a:latin typeface="Arial" pitchFamily="34" charset="0"/>
                <a:cs typeface="Arial" pitchFamily="34" charset="0"/>
              </a:rPr>
              <a:t>129.113</a:t>
            </a:r>
          </a:p>
        </p:txBody>
      </p:sp>
      <p:sp>
        <p:nvSpPr>
          <p:cNvPr id="32"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33"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a:xfrm>
            <a:off x="539750" y="548680"/>
            <a:ext cx="8066088" cy="6120408"/>
          </a:xfrm>
          <a:solidFill>
            <a:schemeClr val="bg1"/>
          </a:solidFill>
          <a:ln>
            <a:solidFill>
              <a:schemeClr val="tx1"/>
            </a:solidFill>
          </a:ln>
        </p:spPr>
        <p:txBody>
          <a:bodyPr>
            <a:normAutofit lnSpcReduction="10000"/>
          </a:bodyPr>
          <a:lstStyle/>
          <a:p>
            <a:pPr>
              <a:lnSpc>
                <a:spcPct val="80000"/>
              </a:lnSpc>
              <a:buFont typeface="Wingdings" pitchFamily="2" charset="2"/>
              <a:buNone/>
            </a:pPr>
            <a:r>
              <a:rPr lang="fr-BE" sz="1200" dirty="0">
                <a:solidFill>
                  <a:srgbClr val="009900"/>
                </a:solidFill>
                <a:latin typeface="Arial" pitchFamily="34" charset="0"/>
                <a:cs typeface="Arial" pitchFamily="34" charset="0"/>
              </a:rPr>
              <a:t>;  </a:t>
            </a:r>
            <a:r>
              <a:rPr lang="fr-BE" sz="1200" dirty="0" err="1">
                <a:solidFill>
                  <a:srgbClr val="009900"/>
                </a:solidFill>
                <a:latin typeface="Arial" pitchFamily="34" charset="0"/>
                <a:cs typeface="Arial" pitchFamily="34" charset="0"/>
              </a:rPr>
              <a:t>Database</a:t>
            </a:r>
            <a:r>
              <a:rPr lang="fr-BE" sz="1200" dirty="0">
                <a:solidFill>
                  <a:srgbClr val="009900"/>
                </a:solidFill>
                <a:latin typeface="Arial" pitchFamily="34" charset="0"/>
                <a:cs typeface="Arial" pitchFamily="34" charset="0"/>
              </a:rPr>
              <a:t> file </a:t>
            </a:r>
            <a:r>
              <a:rPr lang="fr-BE" sz="1200" dirty="0" err="1">
                <a:solidFill>
                  <a:srgbClr val="009900"/>
                </a:solidFill>
                <a:latin typeface="Arial" pitchFamily="34" charset="0"/>
                <a:cs typeface="Arial" pitchFamily="34" charset="0"/>
              </a:rPr>
              <a:t>rvponp.fgov.be.dns</a:t>
            </a:r>
            <a:r>
              <a:rPr lang="fr-BE" sz="1200" dirty="0">
                <a:solidFill>
                  <a:srgbClr val="009900"/>
                </a:solidFill>
                <a:latin typeface="Arial" pitchFamily="34" charset="0"/>
                <a:cs typeface="Arial" pitchFamily="34" charset="0"/>
              </a:rPr>
              <a:t> for rvponp.fgov.be zone.</a:t>
            </a:r>
          </a:p>
          <a:p>
            <a:pPr>
              <a:lnSpc>
                <a:spcPct val="80000"/>
              </a:lnSpc>
              <a:buFont typeface="Wingdings" pitchFamily="2" charset="2"/>
              <a:buNone/>
            </a:pPr>
            <a:r>
              <a:rPr lang="fr-BE" sz="1200" dirty="0">
                <a:solidFill>
                  <a:srgbClr val="009900"/>
                </a:solidFill>
                <a:latin typeface="Arial" pitchFamily="34" charset="0"/>
                <a:cs typeface="Arial" pitchFamily="34" charset="0"/>
              </a:rPr>
              <a:t>;      Zone version:  26</a:t>
            </a:r>
          </a:p>
          <a:p>
            <a:pPr>
              <a:lnSpc>
                <a:spcPct val="80000"/>
              </a:lnSpc>
              <a:buFont typeface="Wingdings" pitchFamily="2" charset="2"/>
              <a:buNone/>
            </a:pPr>
            <a:r>
              <a:rPr lang="fr-BE" sz="1200" dirty="0">
                <a:latin typeface="Arial" pitchFamily="34" charset="0"/>
                <a:cs typeface="Arial" pitchFamily="34" charset="0"/>
              </a:rPr>
              <a:t>@                       IN  </a:t>
            </a:r>
            <a:r>
              <a:rPr lang="fr-BE" sz="1200" dirty="0">
                <a:solidFill>
                  <a:srgbClr val="0066CC"/>
                </a:solidFill>
                <a:latin typeface="Arial" pitchFamily="34" charset="0"/>
                <a:cs typeface="Arial" pitchFamily="34" charset="0"/>
              </a:rPr>
              <a:t>SOA</a:t>
            </a:r>
            <a:r>
              <a:rPr lang="fr-BE" sz="1200" dirty="0">
                <a:latin typeface="Arial" pitchFamily="34" charset="0"/>
                <a:cs typeface="Arial" pitchFamily="34" charset="0"/>
              </a:rPr>
              <a:t> atos.rvponp.fgov.be.  </a:t>
            </a:r>
            <a:r>
              <a:rPr lang="fr-BE" sz="1200" dirty="0" err="1">
                <a:latin typeface="Arial" pitchFamily="34" charset="0"/>
                <a:cs typeface="Arial" pitchFamily="34" charset="0"/>
              </a:rPr>
              <a:t>admin</a:t>
            </a:r>
            <a:r>
              <a:rPr lang="fr-BE" sz="1200" dirty="0">
                <a:latin typeface="Arial" pitchFamily="34" charset="0"/>
                <a:cs typeface="Arial" pitchFamily="34" charset="0"/>
              </a:rPr>
              <a:t>. (</a:t>
            </a:r>
          </a:p>
          <a:p>
            <a:pPr>
              <a:lnSpc>
                <a:spcPct val="80000"/>
              </a:lnSpc>
              <a:buFont typeface="Wingdings" pitchFamily="2" charset="2"/>
              <a:buNone/>
            </a:pPr>
            <a:r>
              <a:rPr lang="fr-BE" sz="1200" dirty="0">
                <a:latin typeface="Arial" pitchFamily="34" charset="0"/>
                <a:cs typeface="Arial" pitchFamily="34" charset="0"/>
              </a:rPr>
              <a:t>                        	26           ; serial </a:t>
            </a:r>
            <a:r>
              <a:rPr lang="fr-BE" sz="1200" dirty="0" err="1">
                <a:latin typeface="Arial" pitchFamily="34" charset="0"/>
                <a:cs typeface="Arial" pitchFamily="34" charset="0"/>
              </a:rPr>
              <a:t>number</a:t>
            </a:r>
            <a:endParaRPr lang="fr-BE" sz="1200" dirty="0">
              <a:latin typeface="Arial" pitchFamily="34" charset="0"/>
              <a:cs typeface="Arial" pitchFamily="34" charset="0"/>
            </a:endParaRPr>
          </a:p>
          <a:p>
            <a:pPr>
              <a:lnSpc>
                <a:spcPct val="80000"/>
              </a:lnSpc>
              <a:buFont typeface="Wingdings" pitchFamily="2" charset="2"/>
              <a:buNone/>
            </a:pPr>
            <a:r>
              <a:rPr lang="fr-BE" sz="1200" dirty="0">
                <a:latin typeface="Arial" pitchFamily="34" charset="0"/>
                <a:cs typeface="Arial" pitchFamily="34" charset="0"/>
              </a:rPr>
              <a:t>                        	900          ; </a:t>
            </a:r>
            <a:r>
              <a:rPr lang="fr-BE" sz="1200" dirty="0" err="1">
                <a:latin typeface="Arial" pitchFamily="34" charset="0"/>
                <a:cs typeface="Arial" pitchFamily="34" charset="0"/>
              </a:rPr>
              <a:t>refresh</a:t>
            </a:r>
            <a:endParaRPr lang="fr-BE" sz="1200" dirty="0">
              <a:latin typeface="Arial" pitchFamily="34" charset="0"/>
              <a:cs typeface="Arial" pitchFamily="34" charset="0"/>
            </a:endParaRPr>
          </a:p>
          <a:p>
            <a:pPr>
              <a:lnSpc>
                <a:spcPct val="80000"/>
              </a:lnSpc>
              <a:buFont typeface="Wingdings" pitchFamily="2" charset="2"/>
              <a:buNone/>
            </a:pPr>
            <a:r>
              <a:rPr lang="fr-BE" sz="1200" dirty="0">
                <a:latin typeface="Arial" pitchFamily="34" charset="0"/>
                <a:cs typeface="Arial" pitchFamily="34" charset="0"/>
              </a:rPr>
              <a:t>                        	600          ; </a:t>
            </a:r>
            <a:r>
              <a:rPr lang="fr-BE" sz="1200" dirty="0" err="1">
                <a:latin typeface="Arial" pitchFamily="34" charset="0"/>
                <a:cs typeface="Arial" pitchFamily="34" charset="0"/>
              </a:rPr>
              <a:t>retry</a:t>
            </a:r>
            <a:endParaRPr lang="fr-BE" sz="1200" dirty="0">
              <a:latin typeface="Arial" pitchFamily="34" charset="0"/>
              <a:cs typeface="Arial" pitchFamily="34" charset="0"/>
            </a:endParaRPr>
          </a:p>
          <a:p>
            <a:pPr>
              <a:lnSpc>
                <a:spcPct val="80000"/>
              </a:lnSpc>
              <a:buFont typeface="Wingdings" pitchFamily="2" charset="2"/>
              <a:buNone/>
            </a:pPr>
            <a:r>
              <a:rPr lang="fr-BE" sz="1200" dirty="0">
                <a:latin typeface="Arial" pitchFamily="34" charset="0"/>
                <a:cs typeface="Arial" pitchFamily="34" charset="0"/>
              </a:rPr>
              <a:t>                        	86400        ; expire</a:t>
            </a:r>
          </a:p>
          <a:p>
            <a:pPr>
              <a:lnSpc>
                <a:spcPct val="80000"/>
              </a:lnSpc>
              <a:buFont typeface="Wingdings" pitchFamily="2" charset="2"/>
              <a:buNone/>
            </a:pPr>
            <a:r>
              <a:rPr lang="fr-BE" sz="1200" dirty="0">
                <a:latin typeface="Arial" pitchFamily="34" charset="0"/>
                <a:cs typeface="Arial" pitchFamily="34" charset="0"/>
              </a:rPr>
              <a:t>                        	3600       ) ; minimum TTL</a:t>
            </a:r>
          </a:p>
          <a:p>
            <a:pPr>
              <a:lnSpc>
                <a:spcPct val="80000"/>
              </a:lnSpc>
              <a:buFont typeface="Wingdings" pitchFamily="2" charset="2"/>
              <a:buNone/>
            </a:pPr>
            <a:endParaRPr lang="fr-BE" sz="1200" dirty="0">
              <a:latin typeface="Arial" pitchFamily="34" charset="0"/>
              <a:cs typeface="Arial" pitchFamily="34" charset="0"/>
            </a:endParaRPr>
          </a:p>
          <a:p>
            <a:pPr>
              <a:lnSpc>
                <a:spcPct val="80000"/>
              </a:lnSpc>
              <a:buFont typeface="Wingdings" pitchFamily="2" charset="2"/>
              <a:buNone/>
            </a:pPr>
            <a:r>
              <a:rPr lang="fr-BE" sz="1200" dirty="0">
                <a:solidFill>
                  <a:srgbClr val="009900"/>
                </a:solidFill>
                <a:latin typeface="Arial" pitchFamily="34" charset="0"/>
                <a:cs typeface="Arial" pitchFamily="34" charset="0"/>
              </a:rPr>
              <a:t>;  Zone NS records</a:t>
            </a:r>
          </a:p>
          <a:p>
            <a:pPr>
              <a:lnSpc>
                <a:spcPct val="80000"/>
              </a:lnSpc>
              <a:buFont typeface="Wingdings" pitchFamily="2" charset="2"/>
              <a:buNone/>
            </a:pPr>
            <a:r>
              <a:rPr lang="fr-BE" sz="1200" dirty="0">
                <a:latin typeface="Arial" pitchFamily="34" charset="0"/>
                <a:cs typeface="Arial" pitchFamily="34" charset="0"/>
              </a:rPr>
              <a:t>@                       </a:t>
            </a:r>
            <a:r>
              <a:rPr lang="fr-BE" sz="1200" dirty="0">
                <a:solidFill>
                  <a:srgbClr val="0066CC"/>
                </a:solidFill>
                <a:latin typeface="Arial" pitchFamily="34" charset="0"/>
                <a:cs typeface="Arial" pitchFamily="34" charset="0"/>
              </a:rPr>
              <a:t>NS</a:t>
            </a:r>
            <a:r>
              <a:rPr lang="fr-BE" sz="1200" dirty="0">
                <a:latin typeface="Arial" pitchFamily="34" charset="0"/>
                <a:cs typeface="Arial" pitchFamily="34" charset="0"/>
              </a:rPr>
              <a:t>	atos.rvponp.fgov.be.</a:t>
            </a:r>
          </a:p>
          <a:p>
            <a:pPr>
              <a:lnSpc>
                <a:spcPct val="80000"/>
              </a:lnSpc>
              <a:buFont typeface="Wingdings" pitchFamily="2" charset="2"/>
              <a:buNone/>
            </a:pPr>
            <a:r>
              <a:rPr lang="fr-BE" sz="1200" dirty="0">
                <a:solidFill>
                  <a:srgbClr val="009900"/>
                </a:solidFill>
                <a:latin typeface="Arial" pitchFamily="34" charset="0"/>
                <a:cs typeface="Arial" pitchFamily="34" charset="0"/>
              </a:rPr>
              <a:t>;  Zone records</a:t>
            </a:r>
          </a:p>
          <a:p>
            <a:pPr>
              <a:lnSpc>
                <a:spcPct val="80000"/>
              </a:lnSpc>
              <a:buFont typeface="Wingdings" pitchFamily="2" charset="2"/>
              <a:buNone/>
            </a:pPr>
            <a:r>
              <a:rPr lang="fr-BE" sz="1200" dirty="0">
                <a:latin typeface="Arial" pitchFamily="34" charset="0"/>
                <a:cs typeface="Arial" pitchFamily="34" charset="0"/>
              </a:rPr>
              <a:t>@                       600	</a:t>
            </a:r>
            <a:r>
              <a:rPr lang="fr-BE" sz="1200" dirty="0">
                <a:solidFill>
                  <a:srgbClr val="0066CC"/>
                </a:solidFill>
                <a:latin typeface="Arial" pitchFamily="34" charset="0"/>
                <a:cs typeface="Arial" pitchFamily="34" charset="0"/>
              </a:rPr>
              <a:t>A</a:t>
            </a:r>
            <a:r>
              <a:rPr lang="fr-BE" sz="1200" dirty="0">
                <a:latin typeface="Arial" pitchFamily="34" charset="0"/>
                <a:cs typeface="Arial" pitchFamily="34" charset="0"/>
              </a:rPr>
              <a:t>	192.168.139.112</a:t>
            </a:r>
          </a:p>
          <a:p>
            <a:pPr>
              <a:lnSpc>
                <a:spcPct val="80000"/>
              </a:lnSpc>
              <a:buFont typeface="Wingdings" pitchFamily="2" charset="2"/>
              <a:buNone/>
            </a:pPr>
            <a:r>
              <a:rPr lang="fr-BE" sz="1200" dirty="0">
                <a:latin typeface="Arial" pitchFamily="34" charset="0"/>
                <a:cs typeface="Arial" pitchFamily="34" charset="0"/>
              </a:rPr>
              <a:t>d02a8994-7056-4633-a486-fe869b876430._msdcs 600	</a:t>
            </a:r>
            <a:r>
              <a:rPr lang="fr-BE" sz="1200" dirty="0">
                <a:solidFill>
                  <a:srgbClr val="0066CC"/>
                </a:solidFill>
                <a:latin typeface="Arial" pitchFamily="34" charset="0"/>
                <a:cs typeface="Arial" pitchFamily="34" charset="0"/>
              </a:rPr>
              <a:t>CNAME</a:t>
            </a:r>
            <a:r>
              <a:rPr lang="fr-BE" sz="1200" dirty="0">
                <a:latin typeface="Arial" pitchFamily="34" charset="0"/>
                <a:cs typeface="Arial" pitchFamily="34" charset="0"/>
              </a:rPr>
              <a:t>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kerberos</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-First-Site-Name._sites.dc._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88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-First-Site-Name._sites.dc._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0 100 389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kerberos</a:t>
            </a:r>
            <a:r>
              <a:rPr lang="fr-BE" sz="1200" dirty="0">
                <a:latin typeface="Arial" pitchFamily="34" charset="0"/>
                <a:cs typeface="Arial" pitchFamily="34" charset="0"/>
              </a:rPr>
              <a:t>._tcp.dc._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88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._tcp.dc._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0 100 389	atos.rvponp.fgov.be.</a:t>
            </a:r>
          </a:p>
          <a:p>
            <a:pPr>
              <a:lnSpc>
                <a:spcPct val="80000"/>
              </a:lnSpc>
              <a:buFont typeface="Wingdings" pitchFamily="2" charset="2"/>
              <a:buNone/>
            </a:pPr>
            <a:r>
              <a:rPr lang="fr-BE" sz="1200" dirty="0">
                <a:latin typeface="Arial" pitchFamily="34" charset="0"/>
                <a:cs typeface="Arial" pitchFamily="34" charset="0"/>
              </a:rPr>
              <a:t>_ldap._tcp.27f98bd0-4a0a-4f5e-a3fd-025d0ad9cff2.domains._msdcs 600	SRV	0 100 389	atos.rvponp.fgov.be.</a:t>
            </a:r>
          </a:p>
          <a:p>
            <a:pPr>
              <a:lnSpc>
                <a:spcPct val="80000"/>
              </a:lnSpc>
              <a:buFont typeface="Wingdings" pitchFamily="2" charset="2"/>
              <a:buNone/>
            </a:pPr>
            <a:r>
              <a:rPr lang="fr-BE" sz="1200" dirty="0" err="1">
                <a:latin typeface="Arial" pitchFamily="34" charset="0"/>
                <a:cs typeface="Arial" pitchFamily="34" charset="0"/>
              </a:rPr>
              <a:t>gc</a:t>
            </a:r>
            <a:r>
              <a:rPr lang="fr-BE" sz="1200" dirty="0">
                <a:latin typeface="Arial" pitchFamily="34" charset="0"/>
                <a:cs typeface="Arial" pitchFamily="34" charset="0"/>
              </a:rPr>
              <a:t>._</a:t>
            </a:r>
            <a:r>
              <a:rPr lang="fr-BE" sz="1200" dirty="0" err="1">
                <a:latin typeface="Arial" pitchFamily="34" charset="0"/>
                <a:cs typeface="Arial" pitchFamily="34" charset="0"/>
              </a:rPr>
              <a:t>msdcs</a:t>
            </a:r>
            <a:r>
              <a:rPr lang="fr-BE" sz="1200" dirty="0">
                <a:latin typeface="Arial" pitchFamily="34" charset="0"/>
                <a:cs typeface="Arial" pitchFamily="34" charset="0"/>
              </a:rPr>
              <a:t>               600	</a:t>
            </a:r>
            <a:r>
              <a:rPr lang="fr-BE" sz="1200" dirty="0">
                <a:solidFill>
                  <a:srgbClr val="0066CC"/>
                </a:solidFill>
                <a:latin typeface="Arial" pitchFamily="34" charset="0"/>
                <a:cs typeface="Arial" pitchFamily="34" charset="0"/>
              </a:rPr>
              <a:t>A</a:t>
            </a:r>
            <a:r>
              <a:rPr lang="fr-BE" sz="1200" dirty="0">
                <a:latin typeface="Arial" pitchFamily="34" charset="0"/>
                <a:cs typeface="Arial" pitchFamily="34" charset="0"/>
              </a:rPr>
              <a:t>	192.168.139.112</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-First-Site-Name._sites.</a:t>
            </a:r>
            <a:r>
              <a:rPr lang="fr-BE" sz="1200" dirty="0" err="1">
                <a:latin typeface="Arial" pitchFamily="34" charset="0"/>
                <a:cs typeface="Arial" pitchFamily="34" charset="0"/>
              </a:rPr>
              <a:t>gc</a:t>
            </a:r>
            <a:r>
              <a:rPr lang="fr-BE" sz="1200" dirty="0">
                <a:latin typeface="Arial" pitchFamily="34" charset="0"/>
                <a:cs typeface="Arial" pitchFamily="34" charset="0"/>
              </a:rPr>
              <a:t>._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3268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._tcp.</a:t>
            </a:r>
            <a:r>
              <a:rPr lang="fr-BE" sz="1200" dirty="0" err="1">
                <a:latin typeface="Arial" pitchFamily="34" charset="0"/>
                <a:cs typeface="Arial" pitchFamily="34" charset="0"/>
              </a:rPr>
              <a:t>gc</a:t>
            </a:r>
            <a:r>
              <a:rPr lang="fr-BE" sz="1200" dirty="0">
                <a:latin typeface="Arial" pitchFamily="34" charset="0"/>
                <a:cs typeface="Arial" pitchFamily="34" charset="0"/>
              </a:rPr>
              <a:t>._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3268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._tcp.</a:t>
            </a:r>
            <a:r>
              <a:rPr lang="fr-BE" sz="1200" dirty="0" err="1">
                <a:latin typeface="Arial" pitchFamily="34" charset="0"/>
                <a:cs typeface="Arial" pitchFamily="34" charset="0"/>
              </a:rPr>
              <a:t>pdc</a:t>
            </a:r>
            <a:r>
              <a:rPr lang="fr-BE" sz="1200" dirty="0">
                <a:latin typeface="Arial" pitchFamily="34" charset="0"/>
                <a:cs typeface="Arial" pitchFamily="34" charset="0"/>
              </a:rPr>
              <a:t>._</a:t>
            </a:r>
            <a:r>
              <a:rPr lang="fr-BE" sz="1200" dirty="0" err="1">
                <a:latin typeface="Arial" pitchFamily="34" charset="0"/>
                <a:cs typeface="Arial" pitchFamily="34" charset="0"/>
              </a:rPr>
              <a:t>msdcs</a:t>
            </a:r>
            <a:r>
              <a:rPr lang="fr-BE" sz="1200" dirty="0">
                <a:latin typeface="Arial" pitchFamily="34" charset="0"/>
                <a:cs typeface="Arial" pitchFamily="34" charset="0"/>
              </a:rPr>
              <a:t>   600	SRV	0 100 389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gc</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a:t>
            </a:r>
            <a:r>
              <a:rPr lang="fr-BE" sz="1200" dirty="0" err="1">
                <a:latin typeface="Arial" pitchFamily="34" charset="0"/>
                <a:cs typeface="Arial" pitchFamily="34" charset="0"/>
              </a:rPr>
              <a:t>First-Site-Name._sites</a:t>
            </a:r>
            <a:r>
              <a:rPr lang="fr-BE" sz="1200" dirty="0">
                <a:latin typeface="Arial" pitchFamily="34" charset="0"/>
                <a:cs typeface="Arial" pitchFamily="34" charset="0"/>
              </a:rPr>
              <a:t> 600	SRV	0 100 3268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kerberos</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a:t>
            </a:r>
            <a:r>
              <a:rPr lang="fr-BE" sz="1200" dirty="0" err="1">
                <a:latin typeface="Arial" pitchFamily="34" charset="0"/>
                <a:cs typeface="Arial" pitchFamily="34" charset="0"/>
              </a:rPr>
              <a:t>First-Site-Name._sites</a:t>
            </a:r>
            <a:r>
              <a:rPr lang="fr-BE" sz="1200" dirty="0">
                <a:latin typeface="Arial" pitchFamily="34" charset="0"/>
                <a:cs typeface="Arial" pitchFamily="34" charset="0"/>
              </a:rPr>
              <a:t> 600	SRV	0 100 88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a:t>
            </a:r>
            <a:r>
              <a:rPr lang="fr-BE" sz="1200" dirty="0" err="1">
                <a:latin typeface="Arial" pitchFamily="34" charset="0"/>
                <a:cs typeface="Arial" pitchFamily="34" charset="0"/>
              </a:rPr>
              <a:t>tcp.Default</a:t>
            </a:r>
            <a:r>
              <a:rPr lang="fr-BE" sz="1200" dirty="0">
                <a:latin typeface="Arial" pitchFamily="34" charset="0"/>
                <a:cs typeface="Arial" pitchFamily="34" charset="0"/>
              </a:rPr>
              <a:t>-</a:t>
            </a:r>
            <a:r>
              <a:rPr lang="fr-BE" sz="1200" dirty="0" err="1">
                <a:latin typeface="Arial" pitchFamily="34" charset="0"/>
                <a:cs typeface="Arial" pitchFamily="34" charset="0"/>
              </a:rPr>
              <a:t>First-Site-Name._sites</a:t>
            </a:r>
            <a:r>
              <a:rPr lang="fr-BE" sz="1200" dirty="0">
                <a:latin typeface="Arial" pitchFamily="34" charset="0"/>
                <a:cs typeface="Arial" pitchFamily="34" charset="0"/>
              </a:rPr>
              <a:t> 600	SRV	0 100 389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gc</a:t>
            </a:r>
            <a:r>
              <a:rPr lang="fr-BE" sz="1200" dirty="0">
                <a:latin typeface="Arial" pitchFamily="34" charset="0"/>
                <a:cs typeface="Arial" pitchFamily="34" charset="0"/>
              </a:rPr>
              <a:t>._</a:t>
            </a:r>
            <a:r>
              <a:rPr lang="fr-BE" sz="1200" dirty="0" err="1">
                <a:latin typeface="Arial" pitchFamily="34" charset="0"/>
                <a:cs typeface="Arial" pitchFamily="34" charset="0"/>
              </a:rPr>
              <a:t>tcp</a:t>
            </a:r>
            <a:r>
              <a:rPr lang="fr-BE" sz="1200" dirty="0">
                <a:latin typeface="Arial" pitchFamily="34" charset="0"/>
                <a:cs typeface="Arial" pitchFamily="34" charset="0"/>
              </a:rPr>
              <a:t>                600	SRV	0 100 3268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kerberos</a:t>
            </a:r>
            <a:r>
              <a:rPr lang="fr-BE" sz="1200" dirty="0">
                <a:latin typeface="Arial" pitchFamily="34" charset="0"/>
                <a:cs typeface="Arial" pitchFamily="34" charset="0"/>
              </a:rPr>
              <a:t>._</a:t>
            </a:r>
            <a:r>
              <a:rPr lang="fr-BE" sz="1200" dirty="0" err="1">
                <a:latin typeface="Arial" pitchFamily="34" charset="0"/>
                <a:cs typeface="Arial" pitchFamily="34" charset="0"/>
              </a:rPr>
              <a:t>tcp</a:t>
            </a:r>
            <a:r>
              <a:rPr lang="fr-BE" sz="1200" dirty="0">
                <a:latin typeface="Arial" pitchFamily="34" charset="0"/>
                <a:cs typeface="Arial" pitchFamily="34" charset="0"/>
              </a:rPr>
              <a:t>          600	SRV	0 100 88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kpasswd</a:t>
            </a:r>
            <a:r>
              <a:rPr lang="fr-BE" sz="1200" dirty="0">
                <a:latin typeface="Arial" pitchFamily="34" charset="0"/>
                <a:cs typeface="Arial" pitchFamily="34" charset="0"/>
              </a:rPr>
              <a:t>._</a:t>
            </a:r>
            <a:r>
              <a:rPr lang="fr-BE" sz="1200" dirty="0" err="1">
                <a:latin typeface="Arial" pitchFamily="34" charset="0"/>
                <a:cs typeface="Arial" pitchFamily="34" charset="0"/>
              </a:rPr>
              <a:t>tcp</a:t>
            </a:r>
            <a:r>
              <a:rPr lang="fr-BE" sz="1200" dirty="0">
                <a:latin typeface="Arial" pitchFamily="34" charset="0"/>
                <a:cs typeface="Arial" pitchFamily="34" charset="0"/>
              </a:rPr>
              <a:t>           600	SRV	0 100 464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ldap</a:t>
            </a:r>
            <a:r>
              <a:rPr lang="fr-BE" sz="1200" dirty="0">
                <a:latin typeface="Arial" pitchFamily="34" charset="0"/>
                <a:cs typeface="Arial" pitchFamily="34" charset="0"/>
              </a:rPr>
              <a:t>._</a:t>
            </a:r>
            <a:r>
              <a:rPr lang="fr-BE" sz="1200" dirty="0" err="1">
                <a:latin typeface="Arial" pitchFamily="34" charset="0"/>
                <a:cs typeface="Arial" pitchFamily="34" charset="0"/>
              </a:rPr>
              <a:t>tcp</a:t>
            </a:r>
            <a:r>
              <a:rPr lang="fr-BE" sz="1200" dirty="0">
                <a:latin typeface="Arial" pitchFamily="34" charset="0"/>
                <a:cs typeface="Arial" pitchFamily="34" charset="0"/>
              </a:rPr>
              <a:t>              600	SRV	0 100 389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kerberos</a:t>
            </a:r>
            <a:r>
              <a:rPr lang="fr-BE" sz="1200" dirty="0">
                <a:latin typeface="Arial" pitchFamily="34" charset="0"/>
                <a:cs typeface="Arial" pitchFamily="34" charset="0"/>
              </a:rPr>
              <a:t>._</a:t>
            </a:r>
            <a:r>
              <a:rPr lang="fr-BE" sz="1200" dirty="0" err="1">
                <a:latin typeface="Arial" pitchFamily="34" charset="0"/>
                <a:cs typeface="Arial" pitchFamily="34" charset="0"/>
              </a:rPr>
              <a:t>udp</a:t>
            </a:r>
            <a:r>
              <a:rPr lang="fr-BE" sz="1200" dirty="0">
                <a:latin typeface="Arial" pitchFamily="34" charset="0"/>
                <a:cs typeface="Arial" pitchFamily="34" charset="0"/>
              </a:rPr>
              <a:t>          600	SRV	0 100 88	atos.rvponp.fgov.be.</a:t>
            </a:r>
          </a:p>
          <a:p>
            <a:pPr>
              <a:lnSpc>
                <a:spcPct val="80000"/>
              </a:lnSpc>
              <a:buFont typeface="Wingdings" pitchFamily="2" charset="2"/>
              <a:buNone/>
            </a:pPr>
            <a:r>
              <a:rPr lang="fr-BE" sz="1200" dirty="0">
                <a:latin typeface="Arial" pitchFamily="34" charset="0"/>
                <a:cs typeface="Arial" pitchFamily="34" charset="0"/>
              </a:rPr>
              <a:t>_</a:t>
            </a:r>
            <a:r>
              <a:rPr lang="fr-BE" sz="1200" dirty="0" err="1">
                <a:latin typeface="Arial" pitchFamily="34" charset="0"/>
                <a:cs typeface="Arial" pitchFamily="34" charset="0"/>
              </a:rPr>
              <a:t>kpasswd</a:t>
            </a:r>
            <a:r>
              <a:rPr lang="fr-BE" sz="1200" dirty="0">
                <a:latin typeface="Arial" pitchFamily="34" charset="0"/>
                <a:cs typeface="Arial" pitchFamily="34" charset="0"/>
              </a:rPr>
              <a:t>._</a:t>
            </a:r>
            <a:r>
              <a:rPr lang="fr-BE" sz="1200" dirty="0" err="1">
                <a:latin typeface="Arial" pitchFamily="34" charset="0"/>
                <a:cs typeface="Arial" pitchFamily="34" charset="0"/>
              </a:rPr>
              <a:t>udp</a:t>
            </a:r>
            <a:r>
              <a:rPr lang="fr-BE" sz="1200" dirty="0">
                <a:latin typeface="Arial" pitchFamily="34" charset="0"/>
                <a:cs typeface="Arial" pitchFamily="34" charset="0"/>
              </a:rPr>
              <a:t>           600	SRV	0 100 464	atos.rvponp.fgov.be.</a:t>
            </a:r>
          </a:p>
          <a:p>
            <a:pPr>
              <a:lnSpc>
                <a:spcPct val="80000"/>
              </a:lnSpc>
              <a:buFont typeface="Wingdings" pitchFamily="2" charset="2"/>
              <a:buNone/>
            </a:pPr>
            <a:r>
              <a:rPr lang="fr-BE" sz="1200" dirty="0" err="1">
                <a:solidFill>
                  <a:srgbClr val="0066CC"/>
                </a:solidFill>
                <a:latin typeface="Arial" pitchFamily="34" charset="0"/>
                <a:cs typeface="Arial" pitchFamily="34" charset="0"/>
              </a:rPr>
              <a:t>atos</a:t>
            </a:r>
            <a:r>
              <a:rPr lang="fr-BE" sz="1200" dirty="0">
                <a:solidFill>
                  <a:srgbClr val="0066CC"/>
                </a:solidFill>
                <a:latin typeface="Arial" pitchFamily="34" charset="0"/>
                <a:cs typeface="Arial" pitchFamily="34" charset="0"/>
              </a:rPr>
              <a:t>                    A	192.168.139.112</a:t>
            </a:r>
          </a:p>
          <a:p>
            <a:pPr>
              <a:lnSpc>
                <a:spcPct val="80000"/>
              </a:lnSpc>
              <a:buFont typeface="Wingdings" pitchFamily="2" charset="2"/>
              <a:buNone/>
            </a:pPr>
            <a:endParaRPr lang="fr-BE" sz="1200" dirty="0">
              <a:latin typeface="Arial" pitchFamily="34" charset="0"/>
              <a:cs typeface="Arial" pitchFamily="34" charset="0"/>
            </a:endParaRPr>
          </a:p>
        </p:txBody>
      </p:sp>
      <p:sp>
        <p:nvSpPr>
          <p:cNvPr id="5" name="Date Placeholder 5"/>
          <p:cNvSpPr>
            <a:spLocks noGrp="1"/>
          </p:cNvSpPr>
          <p:nvPr>
            <p:ph type="dt" sz="half" idx="10"/>
          </p:nvPr>
        </p:nvSpPr>
        <p:spPr/>
        <p:txBody>
          <a:bodyPr/>
          <a:lstStyle/>
          <a:p>
            <a:r>
              <a:rPr lang="fr-FR" smtClean="0"/>
              <a:t>2015-2016</a:t>
            </a:r>
            <a:endParaRPr lang="en-US"/>
          </a:p>
        </p:txBody>
      </p:sp>
      <p:sp>
        <p:nvSpPr>
          <p:cNvPr id="4" name="Slide Number Placeholder 4"/>
          <p:cNvSpPr>
            <a:spLocks noGrp="1"/>
          </p:cNvSpPr>
          <p:nvPr>
            <p:ph type="sldNum" sz="quarter" idx="12"/>
          </p:nvPr>
        </p:nvSpPr>
        <p:spPr/>
        <p:txBody>
          <a:bodyPr/>
          <a:lstStyle/>
          <a:p>
            <a:fld id="{877085A8-DF4B-443E-8B42-FB1FB47D28AF}" type="slidenum">
              <a:rPr lang="en-US"/>
              <a:pPr/>
              <a:t>44</a:t>
            </a:fld>
            <a:endParaRPr lang="en-US"/>
          </a:p>
        </p:txBody>
      </p:sp>
      <p:sp>
        <p:nvSpPr>
          <p:cNvPr id="7"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a:xfrm>
            <a:off x="457200" y="333375"/>
            <a:ext cx="3683000" cy="6335713"/>
          </a:xfrm>
          <a:solidFill>
            <a:schemeClr val="bg1"/>
          </a:solidFill>
          <a:ln>
            <a:solidFill>
              <a:schemeClr val="tx1"/>
            </a:solidFill>
          </a:ln>
        </p:spPr>
        <p:txBody>
          <a:bodyPr>
            <a:normAutofit lnSpcReduction="10000"/>
          </a:bodyPr>
          <a:lstStyle/>
          <a:p>
            <a:pPr>
              <a:lnSpc>
                <a:spcPct val="80000"/>
              </a:lnSpc>
              <a:buFont typeface="Wingdings" pitchFamily="2" charset="2"/>
              <a:buNone/>
            </a:pPr>
            <a:r>
              <a:rPr lang="fr-BE" sz="900"/>
              <a:t>;   cache.dns -- DNS CACHE FILE</a:t>
            </a:r>
          </a:p>
          <a:p>
            <a:pPr>
              <a:lnSpc>
                <a:spcPct val="80000"/>
              </a:lnSpc>
              <a:buFont typeface="Wingdings" pitchFamily="2" charset="2"/>
              <a:buNone/>
            </a:pPr>
            <a:r>
              <a:rPr lang="fr-BE" sz="900"/>
              <a:t>;</a:t>
            </a:r>
          </a:p>
          <a:p>
            <a:pPr>
              <a:lnSpc>
                <a:spcPct val="80000"/>
              </a:lnSpc>
              <a:buFont typeface="Wingdings" pitchFamily="2" charset="2"/>
              <a:buNone/>
            </a:pPr>
            <a:r>
              <a:rPr lang="fr-BE" sz="900"/>
              <a:t>;   Initial cache data for root domain servers.</a:t>
            </a:r>
          </a:p>
          <a:p>
            <a:pPr>
              <a:lnSpc>
                <a:spcPct val="80000"/>
              </a:lnSpc>
              <a:buFont typeface="Wingdings" pitchFamily="2" charset="2"/>
              <a:buNone/>
            </a:pPr>
            <a:r>
              <a:rPr lang="fr-BE" sz="900"/>
              <a:t>;</a:t>
            </a:r>
          </a:p>
          <a:p>
            <a:pPr>
              <a:lnSpc>
                <a:spcPct val="80000"/>
              </a:lnSpc>
              <a:buFont typeface="Wingdings" pitchFamily="2" charset="2"/>
              <a:buNone/>
            </a:pPr>
            <a:r>
              <a:rPr lang="fr-BE" sz="900"/>
              <a:t>;   YOU SHOULD CHANGE:</a:t>
            </a:r>
          </a:p>
          <a:p>
            <a:pPr>
              <a:lnSpc>
                <a:spcPct val="80000"/>
              </a:lnSpc>
              <a:buFont typeface="Wingdings" pitchFamily="2" charset="2"/>
              <a:buNone/>
            </a:pPr>
            <a:r>
              <a:rPr lang="fr-BE" sz="900"/>
              <a:t>;   -&gt;  Nothing if connected to the Internet.  Edit this file only when</a:t>
            </a:r>
          </a:p>
          <a:p>
            <a:pPr>
              <a:lnSpc>
                <a:spcPct val="80000"/>
              </a:lnSpc>
              <a:buFont typeface="Wingdings" pitchFamily="2" charset="2"/>
              <a:buNone/>
            </a:pPr>
            <a:r>
              <a:rPr lang="fr-BE" sz="900"/>
              <a:t>;       updated root name server list is released.</a:t>
            </a:r>
          </a:p>
          <a:p>
            <a:pPr>
              <a:lnSpc>
                <a:spcPct val="80000"/>
              </a:lnSpc>
              <a:buFont typeface="Wingdings" pitchFamily="2" charset="2"/>
              <a:buNone/>
            </a:pPr>
            <a:r>
              <a:rPr lang="fr-BE" sz="900"/>
              <a:t>;           OR</a:t>
            </a:r>
          </a:p>
          <a:p>
            <a:pPr>
              <a:lnSpc>
                <a:spcPct val="80000"/>
              </a:lnSpc>
              <a:buFont typeface="Wingdings" pitchFamily="2" charset="2"/>
              <a:buNone/>
            </a:pPr>
            <a:r>
              <a:rPr lang="fr-BE" sz="900"/>
              <a:t>;   -&gt;  If NOT connected to the Internet, remove these records and replace</a:t>
            </a:r>
          </a:p>
          <a:p>
            <a:pPr>
              <a:lnSpc>
                <a:spcPct val="80000"/>
              </a:lnSpc>
              <a:buFont typeface="Wingdings" pitchFamily="2" charset="2"/>
              <a:buNone/>
            </a:pPr>
            <a:r>
              <a:rPr lang="fr-BE" sz="900"/>
              <a:t>;       with NS and A records for the DNS server authoritative for the</a:t>
            </a:r>
          </a:p>
          <a:p>
            <a:pPr>
              <a:lnSpc>
                <a:spcPct val="80000"/>
              </a:lnSpc>
              <a:buFont typeface="Wingdings" pitchFamily="2" charset="2"/>
              <a:buNone/>
            </a:pPr>
            <a:r>
              <a:rPr lang="fr-BE" sz="900"/>
              <a:t>;       root domain at your site.</a:t>
            </a:r>
          </a:p>
          <a:p>
            <a:pPr>
              <a:lnSpc>
                <a:spcPct val="80000"/>
              </a:lnSpc>
              <a:buFont typeface="Wingdings" pitchFamily="2" charset="2"/>
              <a:buNone/>
            </a:pPr>
            <a:r>
              <a:rPr lang="fr-BE" sz="900"/>
              <a:t>;   Note, if you are a root domain server, for your own private intranet,</a:t>
            </a:r>
          </a:p>
          <a:p>
            <a:pPr>
              <a:lnSpc>
                <a:spcPct val="80000"/>
              </a:lnSpc>
              <a:buFont typeface="Wingdings" pitchFamily="2" charset="2"/>
              <a:buNone/>
            </a:pPr>
            <a:r>
              <a:rPr lang="fr-BE" sz="900"/>
              <a:t>;   no cache is required, and you may edit your boot file to remove</a:t>
            </a:r>
          </a:p>
          <a:p>
            <a:pPr>
              <a:lnSpc>
                <a:spcPct val="80000"/>
              </a:lnSpc>
              <a:buFont typeface="Wingdings" pitchFamily="2" charset="2"/>
              <a:buNone/>
            </a:pPr>
            <a:r>
              <a:rPr lang="fr-BE" sz="900"/>
              <a:t>;   it.</a:t>
            </a:r>
          </a:p>
          <a:p>
            <a:pPr>
              <a:lnSpc>
                <a:spcPct val="80000"/>
              </a:lnSpc>
              <a:buFont typeface="Wingdings" pitchFamily="2" charset="2"/>
              <a:buNone/>
            </a:pPr>
            <a:r>
              <a:rPr lang="fr-BE" sz="900"/>
              <a:t>;       This file holds the information on root name servers needed to</a:t>
            </a:r>
          </a:p>
          <a:p>
            <a:pPr>
              <a:lnSpc>
                <a:spcPct val="80000"/>
              </a:lnSpc>
              <a:buFont typeface="Wingdings" pitchFamily="2" charset="2"/>
              <a:buNone/>
            </a:pPr>
            <a:r>
              <a:rPr lang="fr-BE" sz="900"/>
              <a:t>;       initialize cache of Internet domain name servers</a:t>
            </a:r>
          </a:p>
          <a:p>
            <a:pPr>
              <a:lnSpc>
                <a:spcPct val="80000"/>
              </a:lnSpc>
              <a:buFont typeface="Wingdings" pitchFamily="2" charset="2"/>
              <a:buNone/>
            </a:pPr>
            <a:r>
              <a:rPr lang="fr-BE" sz="900"/>
              <a:t>;       (e.g. reference this file in the "cache  .  &lt;file&gt;"</a:t>
            </a:r>
          </a:p>
          <a:p>
            <a:pPr>
              <a:lnSpc>
                <a:spcPct val="80000"/>
              </a:lnSpc>
              <a:buFont typeface="Wingdings" pitchFamily="2" charset="2"/>
              <a:buNone/>
            </a:pPr>
            <a:r>
              <a:rPr lang="fr-BE" sz="900"/>
              <a:t>;       configuration file of BIND domain name servers).</a:t>
            </a:r>
          </a:p>
          <a:p>
            <a:pPr>
              <a:lnSpc>
                <a:spcPct val="80000"/>
              </a:lnSpc>
              <a:buFont typeface="Wingdings" pitchFamily="2" charset="2"/>
              <a:buNone/>
            </a:pPr>
            <a:r>
              <a:rPr lang="fr-BE" sz="900"/>
              <a:t>;</a:t>
            </a:r>
          </a:p>
          <a:p>
            <a:pPr>
              <a:lnSpc>
                <a:spcPct val="80000"/>
              </a:lnSpc>
              <a:buFont typeface="Wingdings" pitchFamily="2" charset="2"/>
              <a:buNone/>
            </a:pPr>
            <a:r>
              <a:rPr lang="fr-BE" sz="900"/>
              <a:t>;       This file is made available by InterNIC </a:t>
            </a:r>
          </a:p>
          <a:p>
            <a:pPr>
              <a:lnSpc>
                <a:spcPct val="80000"/>
              </a:lnSpc>
              <a:buFont typeface="Wingdings" pitchFamily="2" charset="2"/>
              <a:buNone/>
            </a:pPr>
            <a:r>
              <a:rPr lang="fr-BE" sz="900"/>
              <a:t>;       under anonymous FTP as</a:t>
            </a:r>
          </a:p>
          <a:p>
            <a:pPr>
              <a:lnSpc>
                <a:spcPct val="80000"/>
              </a:lnSpc>
              <a:buFont typeface="Wingdings" pitchFamily="2" charset="2"/>
              <a:buNone/>
            </a:pPr>
            <a:r>
              <a:rPr lang="fr-BE" sz="900"/>
              <a:t>;           file                /domain/named.root</a:t>
            </a:r>
          </a:p>
          <a:p>
            <a:pPr>
              <a:lnSpc>
                <a:spcPct val="80000"/>
              </a:lnSpc>
              <a:buFont typeface="Wingdings" pitchFamily="2" charset="2"/>
              <a:buNone/>
            </a:pPr>
            <a:r>
              <a:rPr lang="fr-BE" sz="900"/>
              <a:t>;           on server           FTP.INTERNIC.NET</a:t>
            </a:r>
          </a:p>
          <a:p>
            <a:pPr>
              <a:lnSpc>
                <a:spcPct val="80000"/>
              </a:lnSpc>
              <a:buFont typeface="Wingdings" pitchFamily="2" charset="2"/>
              <a:buNone/>
            </a:pPr>
            <a:r>
              <a:rPr lang="fr-BE" sz="900"/>
              <a:t>;</a:t>
            </a:r>
          </a:p>
          <a:p>
            <a:pPr>
              <a:lnSpc>
                <a:spcPct val="80000"/>
              </a:lnSpc>
              <a:buFont typeface="Wingdings" pitchFamily="2" charset="2"/>
              <a:buNone/>
            </a:pPr>
            <a:r>
              <a:rPr lang="fr-BE" sz="900"/>
              <a:t>;       last update:    Nov 5, 2002</a:t>
            </a:r>
          </a:p>
          <a:p>
            <a:pPr>
              <a:lnSpc>
                <a:spcPct val="80000"/>
              </a:lnSpc>
              <a:buFont typeface="Wingdings" pitchFamily="2" charset="2"/>
              <a:buNone/>
            </a:pPr>
            <a:r>
              <a:rPr lang="fr-BE" sz="900"/>
              <a:t>;       related version of root zone:   2002110501</a:t>
            </a:r>
          </a:p>
          <a:p>
            <a:pPr>
              <a:lnSpc>
                <a:spcPct val="80000"/>
              </a:lnSpc>
              <a:buFont typeface="Wingdings" pitchFamily="2" charset="2"/>
              <a:buNone/>
            </a:pPr>
            <a:r>
              <a:rPr lang="fr-BE" sz="900"/>
              <a:t>;</a:t>
            </a:r>
          </a:p>
          <a:p>
            <a:pPr>
              <a:lnSpc>
                <a:spcPct val="80000"/>
              </a:lnSpc>
              <a:buFont typeface="Wingdings" pitchFamily="2" charset="2"/>
              <a:buNone/>
            </a:pPr>
            <a:r>
              <a:rPr lang="fr-BE" sz="900"/>
              <a:t>; </a:t>
            </a:r>
            <a:r>
              <a:rPr lang="fr-BE" sz="900">
                <a:solidFill>
                  <a:srgbClr val="009900"/>
                </a:solidFill>
              </a:rPr>
              <a:t>formerly NS.INTERNIC.NET</a:t>
            </a:r>
          </a:p>
          <a:p>
            <a:pPr>
              <a:lnSpc>
                <a:spcPct val="80000"/>
              </a:lnSpc>
              <a:buFont typeface="Wingdings" pitchFamily="2" charset="2"/>
              <a:buNone/>
            </a:pPr>
            <a:r>
              <a:rPr lang="fr-BE" sz="900"/>
              <a:t>.                        3600000  IN  NS    A.ROOT-SERVERS.NET.</a:t>
            </a:r>
          </a:p>
          <a:p>
            <a:pPr>
              <a:lnSpc>
                <a:spcPct val="80000"/>
              </a:lnSpc>
              <a:buFont typeface="Wingdings" pitchFamily="2" charset="2"/>
              <a:buNone/>
            </a:pPr>
            <a:r>
              <a:rPr lang="fr-BE" sz="900"/>
              <a:t>A.ROOT-SERVERS.NET.      3600000      A     198.41.0.4</a:t>
            </a:r>
          </a:p>
          <a:p>
            <a:pPr>
              <a:lnSpc>
                <a:spcPct val="80000"/>
              </a:lnSpc>
              <a:buFont typeface="Wingdings" pitchFamily="2" charset="2"/>
              <a:buNone/>
            </a:pPr>
            <a:r>
              <a:rPr lang="fr-BE" sz="900"/>
              <a:t>;</a:t>
            </a:r>
          </a:p>
          <a:p>
            <a:pPr>
              <a:lnSpc>
                <a:spcPct val="80000"/>
              </a:lnSpc>
              <a:buFont typeface="Wingdings" pitchFamily="2" charset="2"/>
              <a:buNone/>
            </a:pPr>
            <a:r>
              <a:rPr lang="fr-BE" sz="900"/>
              <a:t>; </a:t>
            </a:r>
            <a:r>
              <a:rPr lang="fr-BE" sz="900">
                <a:solidFill>
                  <a:srgbClr val="009900"/>
                </a:solidFill>
              </a:rPr>
              <a:t>formerly NS1.ISI.EDU</a:t>
            </a:r>
          </a:p>
          <a:p>
            <a:pPr>
              <a:lnSpc>
                <a:spcPct val="80000"/>
              </a:lnSpc>
              <a:buFont typeface="Wingdings" pitchFamily="2" charset="2"/>
              <a:buNone/>
            </a:pPr>
            <a:r>
              <a:rPr lang="fr-BE" sz="900"/>
              <a:t>.                        3600000      NS    B.ROOT-SERVERS.NET.</a:t>
            </a:r>
          </a:p>
          <a:p>
            <a:pPr>
              <a:lnSpc>
                <a:spcPct val="80000"/>
              </a:lnSpc>
              <a:buFont typeface="Wingdings" pitchFamily="2" charset="2"/>
              <a:buNone/>
            </a:pPr>
            <a:r>
              <a:rPr lang="fr-BE" sz="900"/>
              <a:t>B.ROOT-SERVERS.NET.      3600000      A     128.9.0.107</a:t>
            </a:r>
          </a:p>
          <a:p>
            <a:pPr>
              <a:lnSpc>
                <a:spcPct val="80000"/>
              </a:lnSpc>
              <a:buFont typeface="Wingdings" pitchFamily="2" charset="2"/>
              <a:buNone/>
            </a:pPr>
            <a:r>
              <a:rPr lang="fr-BE" sz="900"/>
              <a:t>;</a:t>
            </a:r>
          </a:p>
          <a:p>
            <a:pPr>
              <a:lnSpc>
                <a:spcPct val="80000"/>
              </a:lnSpc>
              <a:buFont typeface="Wingdings" pitchFamily="2" charset="2"/>
              <a:buNone/>
            </a:pPr>
            <a:r>
              <a:rPr lang="fr-BE" sz="900"/>
              <a:t>; </a:t>
            </a:r>
            <a:r>
              <a:rPr lang="fr-BE" sz="900">
                <a:solidFill>
                  <a:srgbClr val="009900"/>
                </a:solidFill>
              </a:rPr>
              <a:t>formerly C.PSI.NET</a:t>
            </a:r>
          </a:p>
          <a:p>
            <a:pPr>
              <a:lnSpc>
                <a:spcPct val="80000"/>
              </a:lnSpc>
              <a:buFont typeface="Wingdings" pitchFamily="2" charset="2"/>
              <a:buNone/>
            </a:pPr>
            <a:r>
              <a:rPr lang="fr-BE" sz="900"/>
              <a:t>.                        3600000      NS    C.ROOT-SERVERS.NET.</a:t>
            </a:r>
          </a:p>
          <a:p>
            <a:pPr>
              <a:lnSpc>
                <a:spcPct val="80000"/>
              </a:lnSpc>
              <a:buFont typeface="Wingdings" pitchFamily="2" charset="2"/>
              <a:buNone/>
            </a:pPr>
            <a:r>
              <a:rPr lang="fr-BE" sz="900"/>
              <a:t>C.ROOT-SERVERS.NET.      3600000      A     192.33.4.12</a:t>
            </a:r>
          </a:p>
          <a:p>
            <a:pPr>
              <a:lnSpc>
                <a:spcPct val="80000"/>
              </a:lnSpc>
              <a:buFont typeface="Wingdings" pitchFamily="2" charset="2"/>
              <a:buNone/>
            </a:pPr>
            <a:r>
              <a:rPr lang="fr-BE" sz="900"/>
              <a:t>;</a:t>
            </a:r>
          </a:p>
          <a:p>
            <a:pPr>
              <a:lnSpc>
                <a:spcPct val="80000"/>
              </a:lnSpc>
              <a:buFont typeface="Wingdings" pitchFamily="2" charset="2"/>
              <a:buNone/>
            </a:pPr>
            <a:r>
              <a:rPr lang="fr-BE" sz="900"/>
              <a:t>; </a:t>
            </a:r>
            <a:r>
              <a:rPr lang="fr-BE" sz="900">
                <a:solidFill>
                  <a:srgbClr val="009900"/>
                </a:solidFill>
              </a:rPr>
              <a:t>formerly TERP.UMD.EDU</a:t>
            </a:r>
            <a:endParaRPr lang="fr-BE" sz="900"/>
          </a:p>
          <a:p>
            <a:pPr>
              <a:lnSpc>
                <a:spcPct val="80000"/>
              </a:lnSpc>
              <a:buFont typeface="Wingdings" pitchFamily="2" charset="2"/>
              <a:buNone/>
            </a:pPr>
            <a:r>
              <a:rPr lang="fr-BE" sz="900"/>
              <a:t>.                        3600000      NS    D.ROOT-SERVERS.NET.</a:t>
            </a:r>
          </a:p>
          <a:p>
            <a:pPr>
              <a:lnSpc>
                <a:spcPct val="80000"/>
              </a:lnSpc>
              <a:buFont typeface="Wingdings" pitchFamily="2" charset="2"/>
              <a:buNone/>
            </a:pPr>
            <a:r>
              <a:rPr lang="fr-BE" sz="900"/>
              <a:t>D.ROOT-SERVERS.NET.      3600000      A     128.8.10.90</a:t>
            </a:r>
          </a:p>
          <a:p>
            <a:pPr>
              <a:lnSpc>
                <a:spcPct val="80000"/>
              </a:lnSpc>
              <a:buFont typeface="Wingdings" pitchFamily="2" charset="2"/>
              <a:buNone/>
            </a:pPr>
            <a:endParaRPr lang="fr-BE" sz="900"/>
          </a:p>
          <a:p>
            <a:pPr>
              <a:lnSpc>
                <a:spcPct val="80000"/>
              </a:lnSpc>
              <a:buFont typeface="Wingdings" pitchFamily="2" charset="2"/>
              <a:buNone/>
            </a:pPr>
            <a:endParaRPr lang="fr-BE" sz="900"/>
          </a:p>
        </p:txBody>
      </p:sp>
      <p:sp>
        <p:nvSpPr>
          <p:cNvPr id="6" name="Date Placeholder 5"/>
          <p:cNvSpPr>
            <a:spLocks noGrp="1"/>
          </p:cNvSpPr>
          <p:nvPr>
            <p:ph type="dt" sz="half" idx="10"/>
          </p:nvPr>
        </p:nvSpPr>
        <p:spPr/>
        <p:txBody>
          <a:bodyPr/>
          <a:lstStyle/>
          <a:p>
            <a:r>
              <a:rPr lang="fr-FR" smtClean="0"/>
              <a:t>2015-2016</a:t>
            </a:r>
            <a:endParaRPr lang="en-US"/>
          </a:p>
        </p:txBody>
      </p:sp>
      <p:sp>
        <p:nvSpPr>
          <p:cNvPr id="5" name="Slide Number Placeholder 4"/>
          <p:cNvSpPr>
            <a:spLocks noGrp="1"/>
          </p:cNvSpPr>
          <p:nvPr>
            <p:ph type="sldNum" sz="quarter" idx="12"/>
          </p:nvPr>
        </p:nvSpPr>
        <p:spPr/>
        <p:txBody>
          <a:bodyPr/>
          <a:lstStyle/>
          <a:p>
            <a:fld id="{F3834B65-3DF0-4068-A7B0-1FFF022FA320}" type="slidenum">
              <a:rPr lang="en-US"/>
              <a:pPr/>
              <a:t>45</a:t>
            </a:fld>
            <a:endParaRPr lang="en-US"/>
          </a:p>
        </p:txBody>
      </p:sp>
      <p:sp>
        <p:nvSpPr>
          <p:cNvPr id="435204" name="Rectangle 4"/>
          <p:cNvSpPr>
            <a:spLocks noChangeArrowheads="1"/>
          </p:cNvSpPr>
          <p:nvPr/>
        </p:nvSpPr>
        <p:spPr bwMode="auto">
          <a:xfrm>
            <a:off x="4859338" y="333375"/>
            <a:ext cx="3683000" cy="6264275"/>
          </a:xfrm>
          <a:prstGeom prst="rect">
            <a:avLst/>
          </a:prstGeom>
          <a:solidFill>
            <a:schemeClr val="bg1"/>
          </a:solidFill>
          <a:ln w="9525">
            <a:solidFill>
              <a:schemeClr val="tx1"/>
            </a:solidFill>
            <a:miter lim="800000"/>
            <a:headEnd/>
            <a:tailEnd/>
          </a:ln>
          <a:effectLst/>
        </p:spPr>
        <p:txBody>
          <a:bodyPr/>
          <a:lstStyle/>
          <a:p>
            <a:pPr marL="342900" indent="-342900" algn="l">
              <a:lnSpc>
                <a:spcPct val="80000"/>
              </a:lnSpc>
              <a:buClr>
                <a:schemeClr val="bg2"/>
              </a:buClr>
              <a:buSzPct val="75000"/>
            </a:pPr>
            <a:endParaRPr lang="fr-BE" sz="900"/>
          </a:p>
          <a:p>
            <a:pPr marL="342900" indent="-342900" algn="l">
              <a:lnSpc>
                <a:spcPct val="80000"/>
              </a:lnSpc>
              <a:buClr>
                <a:schemeClr val="bg2"/>
              </a:buClr>
              <a:buSzPct val="75000"/>
            </a:pPr>
            <a:r>
              <a:rPr lang="fr-BE" sz="900"/>
              <a:t>; </a:t>
            </a:r>
            <a:r>
              <a:rPr lang="fr-BE" sz="900">
                <a:solidFill>
                  <a:srgbClr val="009900"/>
                </a:solidFill>
              </a:rPr>
              <a:t>formerly NS.NASA.GOV</a:t>
            </a:r>
            <a:endParaRPr lang="fr-BE" sz="900"/>
          </a:p>
          <a:p>
            <a:pPr marL="342900" indent="-342900" algn="l">
              <a:lnSpc>
                <a:spcPct val="80000"/>
              </a:lnSpc>
              <a:buClr>
                <a:schemeClr val="bg2"/>
              </a:buClr>
              <a:buSzPct val="75000"/>
            </a:pPr>
            <a:r>
              <a:rPr lang="fr-BE" sz="900"/>
              <a:t>.                        3600000      NS    E.ROOT-SERVERS.NET.</a:t>
            </a:r>
          </a:p>
          <a:p>
            <a:pPr marL="342900" indent="-342900" algn="l">
              <a:lnSpc>
                <a:spcPct val="80000"/>
              </a:lnSpc>
              <a:buClr>
                <a:schemeClr val="bg2"/>
              </a:buClr>
              <a:buSzPct val="75000"/>
            </a:pPr>
            <a:r>
              <a:rPr lang="fr-BE" sz="900"/>
              <a:t>E.ROOT-SERVERS.NET.      3600000      A     192.203.230.10</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formerly NS.ISC.ORG</a:t>
            </a:r>
            <a:endParaRPr lang="fr-BE" sz="900"/>
          </a:p>
          <a:p>
            <a:pPr marL="342900" indent="-342900" algn="l">
              <a:lnSpc>
                <a:spcPct val="80000"/>
              </a:lnSpc>
              <a:buClr>
                <a:schemeClr val="bg2"/>
              </a:buClr>
              <a:buSzPct val="75000"/>
            </a:pPr>
            <a:r>
              <a:rPr lang="fr-BE" sz="900"/>
              <a:t>.                        3600000      NS    F.ROOT-SERVERS.NET.</a:t>
            </a:r>
          </a:p>
          <a:p>
            <a:pPr marL="342900" indent="-342900" algn="l">
              <a:lnSpc>
                <a:spcPct val="80000"/>
              </a:lnSpc>
              <a:buClr>
                <a:schemeClr val="bg2"/>
              </a:buClr>
              <a:buSzPct val="75000"/>
            </a:pPr>
            <a:r>
              <a:rPr lang="fr-BE" sz="900"/>
              <a:t>F.ROOT-SERVERS.NET.      3600000      A     192.5.5.241</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formerly NS.NIC.DDN.MIL</a:t>
            </a:r>
            <a:endParaRPr lang="fr-BE" sz="900"/>
          </a:p>
          <a:p>
            <a:pPr marL="342900" indent="-342900" algn="l">
              <a:lnSpc>
                <a:spcPct val="80000"/>
              </a:lnSpc>
              <a:buClr>
                <a:schemeClr val="bg2"/>
              </a:buClr>
              <a:buSzPct val="75000"/>
            </a:pPr>
            <a:r>
              <a:rPr lang="fr-BE" sz="900"/>
              <a:t>.                        3600000      NS    G.ROOT-SERVERS.NET.</a:t>
            </a:r>
          </a:p>
          <a:p>
            <a:pPr marL="342900" indent="-342900" algn="l">
              <a:lnSpc>
                <a:spcPct val="80000"/>
              </a:lnSpc>
              <a:buClr>
                <a:schemeClr val="bg2"/>
              </a:buClr>
              <a:buSzPct val="75000"/>
            </a:pPr>
            <a:r>
              <a:rPr lang="fr-BE" sz="900"/>
              <a:t>G.ROOT-SERVERS.NET.      3600000      A     192.112.36.4</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formerly AOS.ARL.ARMY.MIL</a:t>
            </a:r>
            <a:endParaRPr lang="fr-BE" sz="900"/>
          </a:p>
          <a:p>
            <a:pPr marL="342900" indent="-342900" algn="l">
              <a:lnSpc>
                <a:spcPct val="80000"/>
              </a:lnSpc>
              <a:buClr>
                <a:schemeClr val="bg2"/>
              </a:buClr>
              <a:buSzPct val="75000"/>
            </a:pPr>
            <a:r>
              <a:rPr lang="fr-BE" sz="900"/>
              <a:t>.                        3600000      NS    H.ROOT-SERVERS.NET.</a:t>
            </a:r>
          </a:p>
          <a:p>
            <a:pPr marL="342900" indent="-342900" algn="l">
              <a:lnSpc>
                <a:spcPct val="80000"/>
              </a:lnSpc>
              <a:buClr>
                <a:schemeClr val="bg2"/>
              </a:buClr>
              <a:buSzPct val="75000"/>
            </a:pPr>
            <a:r>
              <a:rPr lang="fr-BE" sz="900"/>
              <a:t>H.ROOT-SERVERS.NET.      3600000      A     128.63.2.53</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formerly NIC.NORDU.NET</a:t>
            </a:r>
            <a:endParaRPr lang="fr-BE" sz="900"/>
          </a:p>
          <a:p>
            <a:pPr marL="342900" indent="-342900" algn="l">
              <a:lnSpc>
                <a:spcPct val="80000"/>
              </a:lnSpc>
              <a:buClr>
                <a:schemeClr val="bg2"/>
              </a:buClr>
              <a:buSzPct val="75000"/>
            </a:pPr>
            <a:r>
              <a:rPr lang="fr-BE" sz="900"/>
              <a:t>.                        3600000      NS    I.ROOT-SERVERS.NET.</a:t>
            </a:r>
          </a:p>
          <a:p>
            <a:pPr marL="342900" indent="-342900" algn="l">
              <a:lnSpc>
                <a:spcPct val="80000"/>
              </a:lnSpc>
              <a:buClr>
                <a:schemeClr val="bg2"/>
              </a:buClr>
              <a:buSzPct val="75000"/>
            </a:pPr>
            <a:r>
              <a:rPr lang="fr-BE" sz="900"/>
              <a:t>I.ROOT-SERVERS.NET.      3600000      A     192.36.148.17</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operated by VeriSign, Inc.</a:t>
            </a:r>
            <a:r>
              <a:rPr lang="fr-BE" sz="900"/>
              <a:t> </a:t>
            </a:r>
          </a:p>
          <a:p>
            <a:pPr marL="342900" indent="-342900" algn="l">
              <a:lnSpc>
                <a:spcPct val="80000"/>
              </a:lnSpc>
              <a:buClr>
                <a:schemeClr val="bg2"/>
              </a:buClr>
              <a:buSzPct val="75000"/>
            </a:pPr>
            <a:r>
              <a:rPr lang="fr-BE" sz="900"/>
              <a:t>.                        3600000      NS    J.ROOT-SERVERS.NET.</a:t>
            </a:r>
          </a:p>
          <a:p>
            <a:pPr marL="342900" indent="-342900" algn="l">
              <a:lnSpc>
                <a:spcPct val="80000"/>
              </a:lnSpc>
              <a:buClr>
                <a:schemeClr val="bg2"/>
              </a:buClr>
              <a:buSzPct val="75000"/>
            </a:pPr>
            <a:r>
              <a:rPr lang="fr-BE" sz="900"/>
              <a:t>J.ROOT-SERVERS.NET.      3600000      A     192.58.128.30</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housed in LINX, operated by RIPE NCC</a:t>
            </a:r>
            <a:endParaRPr lang="fr-BE" sz="900"/>
          </a:p>
          <a:p>
            <a:pPr marL="342900" indent="-342900" algn="l">
              <a:lnSpc>
                <a:spcPct val="80000"/>
              </a:lnSpc>
              <a:buClr>
                <a:schemeClr val="bg2"/>
              </a:buClr>
              <a:buSzPct val="75000"/>
            </a:pPr>
            <a:r>
              <a:rPr lang="fr-BE" sz="900"/>
              <a:t>.                        3600000      NS    K.ROOT-SERVERS.NET.</a:t>
            </a:r>
          </a:p>
          <a:p>
            <a:pPr marL="342900" indent="-342900" algn="l">
              <a:lnSpc>
                <a:spcPct val="80000"/>
              </a:lnSpc>
              <a:buClr>
                <a:schemeClr val="bg2"/>
              </a:buClr>
              <a:buSzPct val="75000"/>
            </a:pPr>
            <a:r>
              <a:rPr lang="fr-BE" sz="900"/>
              <a:t>K.ROOT-SERVERS.NET.      3600000      A     193.0.14.129 </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operated by IANA</a:t>
            </a:r>
            <a:endParaRPr lang="fr-BE" sz="900"/>
          </a:p>
          <a:p>
            <a:pPr marL="342900" indent="-342900" algn="l">
              <a:lnSpc>
                <a:spcPct val="80000"/>
              </a:lnSpc>
              <a:buClr>
                <a:schemeClr val="bg2"/>
              </a:buClr>
              <a:buSzPct val="75000"/>
            </a:pPr>
            <a:r>
              <a:rPr lang="fr-BE" sz="900"/>
              <a:t>.                        3600000      NS    L.ROOT-SERVERS.NET.</a:t>
            </a:r>
          </a:p>
          <a:p>
            <a:pPr marL="342900" indent="-342900" algn="l">
              <a:lnSpc>
                <a:spcPct val="80000"/>
              </a:lnSpc>
              <a:buClr>
                <a:schemeClr val="bg2"/>
              </a:buClr>
              <a:buSzPct val="75000"/>
            </a:pPr>
            <a:r>
              <a:rPr lang="fr-BE" sz="900"/>
              <a:t>L.ROOT-SERVERS.NET.      3600000      A     198.32.64.12</a:t>
            </a:r>
          </a:p>
          <a:p>
            <a:pPr marL="342900" indent="-342900" algn="l">
              <a:lnSpc>
                <a:spcPct val="80000"/>
              </a:lnSpc>
              <a:buClr>
                <a:schemeClr val="bg2"/>
              </a:buClr>
              <a:buSzPct val="75000"/>
            </a:pPr>
            <a:r>
              <a:rPr lang="fr-BE" sz="900"/>
              <a:t>;</a:t>
            </a:r>
          </a:p>
          <a:p>
            <a:pPr marL="342900" indent="-342900" algn="l">
              <a:lnSpc>
                <a:spcPct val="80000"/>
              </a:lnSpc>
              <a:buClr>
                <a:schemeClr val="bg2"/>
              </a:buClr>
              <a:buSzPct val="75000"/>
            </a:pPr>
            <a:r>
              <a:rPr lang="fr-BE" sz="900"/>
              <a:t>; </a:t>
            </a:r>
            <a:r>
              <a:rPr lang="fr-BE" sz="900">
                <a:solidFill>
                  <a:srgbClr val="009900"/>
                </a:solidFill>
              </a:rPr>
              <a:t>housed in Japan, operated by WIDE</a:t>
            </a:r>
            <a:endParaRPr lang="fr-BE" sz="900"/>
          </a:p>
          <a:p>
            <a:pPr marL="342900" indent="-342900" algn="l">
              <a:lnSpc>
                <a:spcPct val="80000"/>
              </a:lnSpc>
              <a:buClr>
                <a:schemeClr val="bg2"/>
              </a:buClr>
              <a:buSzPct val="75000"/>
            </a:pPr>
            <a:r>
              <a:rPr lang="fr-BE" sz="900"/>
              <a:t>.                        3600000      NS    M.ROOT-SERVERS.NET.</a:t>
            </a:r>
          </a:p>
          <a:p>
            <a:pPr marL="342900" indent="-342900" algn="l">
              <a:lnSpc>
                <a:spcPct val="80000"/>
              </a:lnSpc>
              <a:buClr>
                <a:schemeClr val="bg2"/>
              </a:buClr>
              <a:buSzPct val="75000"/>
            </a:pPr>
            <a:r>
              <a:rPr lang="fr-BE" sz="900"/>
              <a:t>M.ROOT-SERVERS.NET.      3600000      A     202.12.27.33</a:t>
            </a:r>
          </a:p>
          <a:p>
            <a:pPr marL="342900" indent="-342900" algn="l">
              <a:lnSpc>
                <a:spcPct val="80000"/>
              </a:lnSpc>
              <a:buClr>
                <a:schemeClr val="bg2"/>
              </a:buClr>
              <a:buSzPct val="75000"/>
            </a:pPr>
            <a:r>
              <a:rPr lang="fr-BE" sz="900"/>
              <a:t>; End of File</a:t>
            </a:r>
          </a:p>
          <a:p>
            <a:pPr marL="342900" indent="-342900" algn="l">
              <a:lnSpc>
                <a:spcPct val="80000"/>
              </a:lnSpc>
              <a:buClr>
                <a:schemeClr val="bg2"/>
              </a:buClr>
              <a:buSzPct val="75000"/>
            </a:pPr>
            <a:endParaRPr lang="fr-BE" sz="900"/>
          </a:p>
          <a:p>
            <a:pPr marL="342900" indent="-342900" algn="l">
              <a:lnSpc>
                <a:spcPct val="80000"/>
              </a:lnSpc>
              <a:buClr>
                <a:schemeClr val="bg2"/>
              </a:buClr>
              <a:buSzPct val="75000"/>
            </a:pPr>
            <a:endParaRPr lang="fr-BE" sz="9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a:xfrm>
            <a:off x="539750" y="981075"/>
            <a:ext cx="8135938" cy="511175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DNS et la couche transport</a:t>
            </a:r>
          </a:p>
          <a:p>
            <a:pPr lvl="1">
              <a:spcBef>
                <a:spcPts val="0"/>
              </a:spcBef>
            </a:pPr>
            <a:r>
              <a:rPr lang="fr-BE" sz="1400" dirty="0" smtClean="0">
                <a:solidFill>
                  <a:schemeClr val="tx2"/>
                </a:solidFill>
                <a:latin typeface="Arial" pitchFamily="34" charset="0"/>
                <a:cs typeface="Arial" pitchFamily="34" charset="0"/>
              </a:rPr>
              <a:t>DNS </a:t>
            </a:r>
            <a:r>
              <a:rPr lang="fr-BE" sz="1400" dirty="0">
                <a:solidFill>
                  <a:schemeClr val="tx2"/>
                </a:solidFill>
                <a:latin typeface="Arial" pitchFamily="34" charset="0"/>
                <a:cs typeface="Arial" pitchFamily="34" charset="0"/>
              </a:rPr>
              <a:t>est un protocole de la couche « application » et donc communique via les différentes couches sous-jacentes (transport, Internet et accès réseau</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DNS utilise aussi bien TCP que UDP (transport) pour l’envoi de ces messages</a:t>
            </a:r>
          </a:p>
          <a:p>
            <a:pPr lvl="2">
              <a:spcBef>
                <a:spcPts val="0"/>
              </a:spcBef>
            </a:pPr>
            <a:r>
              <a:rPr lang="fr-BE" sz="1400" dirty="0">
                <a:solidFill>
                  <a:schemeClr val="tx2"/>
                </a:solidFill>
                <a:latin typeface="Arial" pitchFamily="34" charset="0"/>
                <a:cs typeface="Arial" pitchFamily="34" charset="0"/>
              </a:rPr>
              <a:t>UDP port 53 : </a:t>
            </a:r>
          </a:p>
          <a:p>
            <a:pPr lvl="3"/>
            <a:r>
              <a:rPr lang="fr-BE" sz="1400" dirty="0">
                <a:solidFill>
                  <a:schemeClr val="tx2"/>
                </a:solidFill>
                <a:latin typeface="Arial" pitchFamily="34" charset="0"/>
                <a:cs typeface="Arial" pitchFamily="34" charset="0"/>
              </a:rPr>
              <a:t>Limité à 512 bytes</a:t>
            </a:r>
          </a:p>
          <a:p>
            <a:pPr lvl="3"/>
            <a:r>
              <a:rPr lang="fr-BE" sz="1400" dirty="0">
                <a:solidFill>
                  <a:schemeClr val="tx2"/>
                </a:solidFill>
                <a:latin typeface="Arial" pitchFamily="34" charset="0"/>
                <a:cs typeface="Arial" pitchFamily="34" charset="0"/>
              </a:rPr>
              <a:t>Les messages plus long sont tronqués et le bit TC de l’entête est activé</a:t>
            </a:r>
          </a:p>
          <a:p>
            <a:pPr lvl="3"/>
            <a:r>
              <a:rPr lang="fr-BE" sz="1400" dirty="0">
                <a:solidFill>
                  <a:schemeClr val="tx2"/>
                </a:solidFill>
                <a:latin typeface="Arial" pitchFamily="34" charset="0"/>
                <a:cs typeface="Arial" pitchFamily="34" charset="0"/>
              </a:rPr>
              <a:t>Comme les trames UDP peuvent être perdues, il faut mettre en place une stratégie de retransmission</a:t>
            </a:r>
          </a:p>
          <a:p>
            <a:pPr lvl="2">
              <a:spcBef>
                <a:spcPts val="0"/>
              </a:spcBef>
            </a:pPr>
            <a:r>
              <a:rPr lang="fr-BE" sz="1400" dirty="0">
                <a:solidFill>
                  <a:schemeClr val="tx2"/>
                </a:solidFill>
                <a:latin typeface="Arial" pitchFamily="34" charset="0"/>
                <a:cs typeface="Arial" pitchFamily="34" charset="0"/>
              </a:rPr>
              <a:t>TCP port 53 :</a:t>
            </a:r>
          </a:p>
          <a:p>
            <a:pPr lvl="3"/>
            <a:r>
              <a:rPr lang="fr-BE" sz="1400" dirty="0">
                <a:solidFill>
                  <a:schemeClr val="tx2"/>
                </a:solidFill>
                <a:latin typeface="Arial" pitchFamily="34" charset="0"/>
                <a:cs typeface="Arial" pitchFamily="34" charset="0"/>
              </a:rPr>
              <a:t>Les messages sont précédés d’un champ de 2 bytes indiquant la longueur totale du message</a:t>
            </a:r>
          </a:p>
          <a:p>
            <a:pPr lvl="2">
              <a:spcBef>
                <a:spcPts val="0"/>
              </a:spcBef>
            </a:pPr>
            <a:r>
              <a:rPr lang="fr-BE" sz="1400" dirty="0">
                <a:solidFill>
                  <a:schemeClr val="tx2"/>
                </a:solidFill>
                <a:latin typeface="Arial" pitchFamily="34" charset="0"/>
                <a:cs typeface="Arial" pitchFamily="34" charset="0"/>
              </a:rPr>
              <a:t>Par défaut, UDP est utilisé mais si la réponse est tronquée alors la transmission sera tentée via TCP.</a:t>
            </a:r>
          </a:p>
          <a:p>
            <a:pPr lvl="3"/>
            <a:r>
              <a:rPr lang="fr-BE" sz="1400" dirty="0">
                <a:solidFill>
                  <a:schemeClr val="tx2"/>
                </a:solidFill>
                <a:latin typeface="Arial" pitchFamily="34" charset="0"/>
                <a:cs typeface="Arial" pitchFamily="34" charset="0"/>
              </a:rPr>
              <a:t>Normalement les datagrammes UDP sont suffisant pour l’échange DNS car il peuvent transporter jusqu’à 15 réponses</a:t>
            </a:r>
          </a:p>
          <a:p>
            <a:pPr lvl="3"/>
            <a:r>
              <a:rPr lang="fr-BE" sz="1400" dirty="0">
                <a:solidFill>
                  <a:schemeClr val="tx2"/>
                </a:solidFill>
                <a:latin typeface="Arial" pitchFamily="34" charset="0"/>
                <a:cs typeface="Arial" pitchFamily="34" charset="0"/>
              </a:rPr>
              <a:t>TCP est toujours utilisé pour le transfert de </a:t>
            </a:r>
            <a:r>
              <a:rPr lang="fr-BE" sz="1400" dirty="0" smtClean="0">
                <a:solidFill>
                  <a:schemeClr val="tx2"/>
                </a:solidFill>
                <a:latin typeface="Arial" pitchFamily="34" charset="0"/>
                <a:cs typeface="Arial" pitchFamily="34" charset="0"/>
              </a:rPr>
              <a:t>zone</a:t>
            </a:r>
            <a:endParaRPr lang="fr-BE" sz="1400" dirty="0">
              <a:solidFill>
                <a:schemeClr val="tx2"/>
              </a:solidFill>
              <a:latin typeface="Arial" pitchFamily="34" charset="0"/>
              <a:cs typeface="Arial" pitchFamily="34" charset="0"/>
            </a:endParaRPr>
          </a:p>
          <a:p>
            <a:pPr lvl="3"/>
            <a:r>
              <a:rPr lang="fr-BE" sz="1400" dirty="0">
                <a:solidFill>
                  <a:schemeClr val="tx2"/>
                </a:solidFill>
                <a:latin typeface="Arial" pitchFamily="34" charset="0"/>
                <a:cs typeface="Arial" pitchFamily="34" charset="0"/>
                <a:sym typeface="Wingdings" pitchFamily="2" charset="2"/>
              </a:rPr>
              <a:t> Les serveurs de noms doivent pouvoir supporter TCP et UDP</a:t>
            </a:r>
            <a:endParaRPr lang="fr-BE" sz="1400" dirty="0">
              <a:solidFill>
                <a:schemeClr val="tx2"/>
              </a:solidFill>
              <a:latin typeface="Arial" pitchFamily="34" charset="0"/>
              <a:cs typeface="Arial" pitchFamily="34" charset="0"/>
            </a:endParaRPr>
          </a:p>
          <a:p>
            <a:pPr lvl="1">
              <a:spcBef>
                <a:spcPts val="0"/>
              </a:spcBef>
            </a:pP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73B75FA-7CFC-4B89-AB99-80BA437A6E4D}" type="slidenum">
              <a:rPr lang="en-US">
                <a:latin typeface="Arial" pitchFamily="34" charset="0"/>
                <a:cs typeface="Arial" pitchFamily="34" charset="0"/>
              </a:rPr>
              <a:pPr/>
              <a:t>46</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96291" name="Rectangle 3"/>
          <p:cNvSpPr>
            <a:spLocks noGrp="1" noChangeArrowheads="1"/>
          </p:cNvSpPr>
          <p:nvPr>
            <p:ph idx="1"/>
          </p:nvPr>
        </p:nvSpPr>
        <p:spPr>
          <a:xfrm>
            <a:off x="457200" y="1125538"/>
            <a:ext cx="8229600" cy="5183187"/>
          </a:xfrm>
        </p:spPr>
        <p:txBody>
          <a:bodyPr vert="horz" lIns="91440" tIns="45720" rIns="91440" bIns="45720" rtlCol="0" anchor="ctr" anchorCtr="0">
            <a:noAutofit/>
          </a:bodyPr>
          <a:lstStyle/>
          <a:p>
            <a:pPr marL="0" indent="0">
              <a:lnSpc>
                <a:spcPct val="90000"/>
              </a:lnSpc>
              <a:buNone/>
            </a:pPr>
            <a:r>
              <a:rPr lang="fr-BE" sz="1400" b="1" dirty="0" err="1">
                <a:solidFill>
                  <a:schemeClr val="tx2"/>
                </a:solidFill>
                <a:latin typeface="Arial" pitchFamily="34" charset="0"/>
                <a:cs typeface="Arial" pitchFamily="34" charset="0"/>
              </a:rPr>
              <a:t>Dynamic</a:t>
            </a:r>
            <a:r>
              <a:rPr lang="fr-BE" sz="1400" b="1" dirty="0">
                <a:solidFill>
                  <a:schemeClr val="tx2"/>
                </a:solidFill>
                <a:latin typeface="Arial" pitchFamily="34" charset="0"/>
                <a:cs typeface="Arial" pitchFamily="34" charset="0"/>
              </a:rPr>
              <a:t> DNS – introduction</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 DDNS est un protocole qui définit des extensions pour le DNS :</a:t>
            </a:r>
          </a:p>
          <a:p>
            <a:pPr lvl="2">
              <a:spcBef>
                <a:spcPts val="0"/>
              </a:spcBef>
            </a:pPr>
            <a:r>
              <a:rPr lang="fr-BE" sz="1400" dirty="0">
                <a:solidFill>
                  <a:schemeClr val="tx2"/>
                </a:solidFill>
                <a:latin typeface="Arial" pitchFamily="34" charset="0"/>
                <a:cs typeface="Arial" pitchFamily="34" charset="0"/>
              </a:rPr>
              <a:t>Pour permettre au serveur d’accepter les requêtes d’ajout, de mise à jour et de suppression d’entrées (RR) dans la base de données DNS et ce de manière automatique.</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Comme DDNS offre des fonctionnalités supplémentaires au DNS, il doit être capable de desservir des domaines statiques et dynamiques en même temps.</a:t>
            </a:r>
          </a:p>
          <a:p>
            <a:pPr lvl="2">
              <a:spcBef>
                <a:spcPts val="0"/>
              </a:spcBef>
            </a:pPr>
            <a:r>
              <a:rPr lang="fr-BE" sz="1400" dirty="0">
                <a:solidFill>
                  <a:schemeClr val="tx2"/>
                </a:solidFill>
                <a:latin typeface="Arial" pitchFamily="34" charset="0"/>
                <a:cs typeface="Arial" pitchFamily="34" charset="0"/>
              </a:rPr>
              <a:t>Ce qui est une caractéristique intéressante lors d’un processus de migration.</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DDNS peut fonctionner actuellement en mode sécurisé ou en mode non sécurisé :</a:t>
            </a:r>
          </a:p>
          <a:p>
            <a:pPr lvl="2">
              <a:spcBef>
                <a:spcPts val="0"/>
              </a:spcBef>
            </a:pPr>
            <a:r>
              <a:rPr lang="fr-BE" sz="1400" dirty="0">
                <a:solidFill>
                  <a:schemeClr val="tx2"/>
                </a:solidFill>
                <a:latin typeface="Arial" pitchFamily="34" charset="0"/>
                <a:cs typeface="Arial" pitchFamily="34" charset="0"/>
              </a:rPr>
              <a:t>En mode sécurisé DDNS utilise le principe de sécurité basé sur des clés publiques et sur les signatures digitales pour authentifier les requêtes de mise à jour provenant des hôtes DDNS</a:t>
            </a:r>
          </a:p>
          <a:p>
            <a:pPr lvl="2">
              <a:spcBef>
                <a:spcPts val="0"/>
              </a:spcBef>
            </a:pPr>
            <a:r>
              <a:rPr lang="fr-BE" sz="1400" dirty="0">
                <a:solidFill>
                  <a:schemeClr val="tx2"/>
                </a:solidFill>
                <a:latin typeface="Arial" pitchFamily="34" charset="0"/>
                <a:cs typeface="Arial" pitchFamily="34" charset="0"/>
              </a:rPr>
              <a:t>Sans authentification, il est possible qu’un client se fasse passer pour ce qu’il n’est pas et ainsi obtenir des informations « confidentielles »</a:t>
            </a:r>
          </a:p>
          <a:p>
            <a:pPr lvl="3"/>
            <a:r>
              <a:rPr lang="fr-BE" sz="1400" dirty="0">
                <a:solidFill>
                  <a:schemeClr val="tx2"/>
                </a:solidFill>
                <a:latin typeface="Arial" pitchFamily="34" charset="0"/>
                <a:cs typeface="Arial" pitchFamily="34" charset="0"/>
              </a:rPr>
              <a:t>User-id, mot de passe, mail, …</a:t>
            </a:r>
          </a:p>
          <a:p>
            <a:pPr lvl="3"/>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DDNS est définit par les RFC 2136 et 3007</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93AD370-31DE-405B-97CC-A91D036246FD}" type="slidenum">
              <a:rPr lang="en-US">
                <a:latin typeface="Arial" pitchFamily="34" charset="0"/>
                <a:cs typeface="Arial" pitchFamily="34" charset="0"/>
              </a:rPr>
              <a:pPr/>
              <a:t>47</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457200" y="908050"/>
            <a:ext cx="8229600" cy="5545138"/>
          </a:xfrm>
        </p:spPr>
        <p:txBody>
          <a:bodyPr vert="horz" lIns="91440" tIns="45720" rIns="91440" bIns="45720" rtlCol="0" anchor="ctr" anchorCtr="0">
            <a:noAutofit/>
          </a:bodyPr>
          <a:lstStyle/>
          <a:p>
            <a:pPr marL="0" indent="0">
              <a:lnSpc>
                <a:spcPct val="90000"/>
              </a:lnSpc>
              <a:buNone/>
            </a:pPr>
            <a:r>
              <a:rPr lang="fr-BE" sz="1400" b="1" dirty="0" err="1">
                <a:solidFill>
                  <a:schemeClr val="tx2"/>
                </a:solidFill>
                <a:latin typeface="Arial" pitchFamily="34" charset="0"/>
                <a:cs typeface="Arial" pitchFamily="34" charset="0"/>
              </a:rPr>
              <a:t>Dynamic</a:t>
            </a:r>
            <a:r>
              <a:rPr lang="fr-BE" sz="1400" b="1" dirty="0">
                <a:solidFill>
                  <a:schemeClr val="tx2"/>
                </a:solidFill>
                <a:latin typeface="Arial" pitchFamily="34" charset="0"/>
                <a:cs typeface="Arial" pitchFamily="34" charset="0"/>
              </a:rPr>
              <a:t> DNS – plus en détails</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Si on veut toujours tirer avantage du DHCP, il est important d’être capable de localiser facilement les hôtes d’un réseau et ce au moyen de leur nom</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C’est pourquoi les extensions suivantes au DNS ont été mises en place:</a:t>
            </a:r>
          </a:p>
          <a:p>
            <a:pPr lvl="2">
              <a:spcBef>
                <a:spcPts val="0"/>
              </a:spcBef>
            </a:pPr>
            <a:r>
              <a:rPr lang="fr-BE" sz="1400" dirty="0">
                <a:solidFill>
                  <a:schemeClr val="tx2"/>
                </a:solidFill>
                <a:latin typeface="Arial" pitchFamily="34" charset="0"/>
                <a:cs typeface="Arial" pitchFamily="34" charset="0"/>
              </a:rPr>
              <a:t>Une méthode permettant la mise à jour des données relatives à la relation entre un nom et l’adresse IP</a:t>
            </a:r>
          </a:p>
          <a:p>
            <a:pPr lvl="3"/>
            <a:r>
              <a:rPr lang="fr-BE" sz="1400" dirty="0">
                <a:solidFill>
                  <a:schemeClr val="tx2"/>
                </a:solidFill>
                <a:latin typeface="Arial" pitchFamily="34" charset="0"/>
                <a:cs typeface="Arial" pitchFamily="34" charset="0"/>
              </a:rPr>
              <a:t>Par exemple : si le client utilise </a:t>
            </a:r>
            <a:r>
              <a:rPr lang="fr-BE" sz="1400" dirty="0" smtClean="0">
                <a:solidFill>
                  <a:schemeClr val="tx2"/>
                </a:solidFill>
                <a:latin typeface="Arial" pitchFamily="34" charset="0"/>
                <a:cs typeface="Arial" pitchFamily="34" charset="0"/>
              </a:rPr>
              <a:t>DHCP</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Une méthode pour mettre à jour l’adresse inversée une fois que le client a obtenu son adresse </a:t>
            </a:r>
            <a:r>
              <a:rPr lang="fr-BE" sz="1400" dirty="0" smtClean="0">
                <a:solidFill>
                  <a:schemeClr val="tx2"/>
                </a:solidFill>
                <a:latin typeface="Arial" pitchFamily="34" charset="0"/>
                <a:cs typeface="Arial" pitchFamily="34" charset="0"/>
              </a:rPr>
              <a:t>IP</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Les mises à jours du DNS doivent prendre effet immédiatement et sans l’intervention d’un </a:t>
            </a:r>
            <a:r>
              <a:rPr lang="fr-BE" sz="1400" dirty="0" smtClean="0">
                <a:solidFill>
                  <a:schemeClr val="tx2"/>
                </a:solidFill>
                <a:latin typeface="Arial" pitchFamily="34" charset="0"/>
                <a:cs typeface="Arial" pitchFamily="34" charset="0"/>
              </a:rPr>
              <a:t>administrateur</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Les mise à jour du DNS doivent être authentifiée afin d’éviter qu’un hôte non autorisé n’accède au réseau et que les imposteurs soient stopper:</a:t>
            </a:r>
          </a:p>
          <a:p>
            <a:pPr lvl="3"/>
            <a:r>
              <a:rPr lang="fr-BE" sz="1400" dirty="0">
                <a:solidFill>
                  <a:schemeClr val="tx2"/>
                </a:solidFill>
                <a:latin typeface="Arial" pitchFamily="34" charset="0"/>
                <a:cs typeface="Arial" pitchFamily="34" charset="0"/>
              </a:rPr>
              <a:t>Par exemple : pour éviter que quelqu’un ne fasse passer pour ce qu’il n’est pas</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Une méthode permettant au serveur DNS primaire et secondaire d’échanger rapidement les informations mise à jour de manière dynamique.</a:t>
            </a:r>
          </a:p>
          <a:p>
            <a:pPr lvl="2">
              <a:spcBef>
                <a:spcPts val="0"/>
              </a:spcBef>
            </a:pP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sym typeface="Wingdings" pitchFamily="2" charset="2"/>
              </a:rPr>
              <a:t> Il est nécessaire d’avoir un DDNS efficace et sécurisé</a:t>
            </a: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AC22D09E-1901-4044-88D8-839A2E68019F}" type="slidenum">
              <a:rPr lang="en-US">
                <a:latin typeface="Arial" pitchFamily="34" charset="0"/>
                <a:cs typeface="Arial" pitchFamily="34" charset="0"/>
              </a:rPr>
              <a:pPr/>
              <a:t>48</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9299" name="Rectangle 3"/>
          <p:cNvSpPr>
            <a:spLocks noGrp="1" noChangeArrowheads="1"/>
          </p:cNvSpPr>
          <p:nvPr>
            <p:ph idx="1"/>
          </p:nvPr>
        </p:nvSpPr>
        <p:spPr>
          <a:xfrm>
            <a:off x="457322" y="908720"/>
            <a:ext cx="8229600" cy="5328444"/>
          </a:xfrm>
        </p:spPr>
        <p:txBody>
          <a:bodyPr vert="horz" lIns="91440" tIns="45720" rIns="91440" bIns="45720" rtlCol="0" anchor="ctr" anchorCtr="0">
            <a:noAutofit/>
          </a:bodyPr>
          <a:lstStyle/>
          <a:p>
            <a:pPr marL="0" indent="0">
              <a:lnSpc>
                <a:spcPct val="90000"/>
              </a:lnSpc>
              <a:buNone/>
            </a:pPr>
            <a:r>
              <a:rPr lang="fr-BE" sz="1400" b="1" dirty="0" err="1">
                <a:solidFill>
                  <a:schemeClr val="tx2"/>
                </a:solidFill>
                <a:latin typeface="Arial" pitchFamily="34" charset="0"/>
                <a:cs typeface="Arial" pitchFamily="34" charset="0"/>
              </a:rPr>
              <a:t>Dynamic</a:t>
            </a:r>
            <a:r>
              <a:rPr lang="fr-BE" sz="1400" b="1" dirty="0">
                <a:solidFill>
                  <a:schemeClr val="tx2"/>
                </a:solidFill>
                <a:latin typeface="Arial" pitchFamily="34" charset="0"/>
                <a:cs typeface="Arial" pitchFamily="34" charset="0"/>
              </a:rPr>
              <a:t> DNS – plus en </a:t>
            </a:r>
            <a:r>
              <a:rPr lang="fr-BE" sz="1400" b="1" dirty="0" smtClean="0">
                <a:solidFill>
                  <a:schemeClr val="tx2"/>
                </a:solidFill>
                <a:latin typeface="Arial" pitchFamily="34" charset="0"/>
                <a:cs typeface="Arial" pitchFamily="34" charset="0"/>
              </a:rPr>
              <a:t>détails</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smtClean="0">
                <a:solidFill>
                  <a:schemeClr val="tx2"/>
                </a:solidFill>
                <a:latin typeface="Arial" pitchFamily="34" charset="0"/>
                <a:cs typeface="Arial" pitchFamily="34" charset="0"/>
              </a:rPr>
              <a:t>Plusieurs </a:t>
            </a:r>
            <a:r>
              <a:rPr lang="fr-BE" sz="1400" dirty="0">
                <a:solidFill>
                  <a:schemeClr val="tx2"/>
                </a:solidFill>
                <a:latin typeface="Arial" pitchFamily="34" charset="0"/>
                <a:cs typeface="Arial" pitchFamily="34" charset="0"/>
              </a:rPr>
              <a:t>RFC décrivent le fonctionnement du DDNS</a:t>
            </a:r>
          </a:p>
          <a:p>
            <a:pPr lvl="2">
              <a:spcBef>
                <a:spcPts val="0"/>
              </a:spcBef>
            </a:pPr>
            <a:r>
              <a:rPr lang="fr-BE" sz="1400" dirty="0">
                <a:solidFill>
                  <a:schemeClr val="tx2"/>
                </a:solidFill>
                <a:latin typeface="Arial" pitchFamily="34" charset="0"/>
                <a:cs typeface="Arial" pitchFamily="34" charset="0"/>
              </a:rPr>
              <a:t>RFC 2535 – Domain Name Security Extensions</a:t>
            </a:r>
          </a:p>
          <a:p>
            <a:pPr lvl="3"/>
            <a:r>
              <a:rPr lang="fr-BE" sz="1400" dirty="0">
                <a:solidFill>
                  <a:schemeClr val="tx2"/>
                </a:solidFill>
                <a:latin typeface="Arial" pitchFamily="34" charset="0"/>
                <a:cs typeface="Arial" pitchFamily="34" charset="0"/>
              </a:rPr>
              <a:t>Pour le stockage des signatures digitales et des clés publiques dans les zones sécurisées du DNS.</a:t>
            </a:r>
          </a:p>
          <a:p>
            <a:pPr lvl="2">
              <a:spcBef>
                <a:spcPts val="0"/>
              </a:spcBef>
            </a:pPr>
            <a:r>
              <a:rPr lang="fr-BE" sz="1400" dirty="0" smtClean="0">
                <a:solidFill>
                  <a:schemeClr val="tx2"/>
                </a:solidFill>
                <a:latin typeface="Arial" pitchFamily="34" charset="0"/>
                <a:cs typeface="Arial" pitchFamily="34" charset="0"/>
              </a:rPr>
              <a:t>RFC </a:t>
            </a:r>
            <a:r>
              <a:rPr lang="fr-BE" sz="1400" dirty="0">
                <a:solidFill>
                  <a:schemeClr val="tx2"/>
                </a:solidFill>
                <a:latin typeface="Arial" pitchFamily="34" charset="0"/>
                <a:cs typeface="Arial" pitchFamily="34" charset="0"/>
              </a:rPr>
              <a:t>2136 – </a:t>
            </a:r>
            <a:r>
              <a:rPr lang="fr-BE" sz="1400" dirty="0" err="1">
                <a:solidFill>
                  <a:schemeClr val="tx2"/>
                </a:solidFill>
                <a:latin typeface="Arial" pitchFamily="34" charset="0"/>
                <a:cs typeface="Arial" pitchFamily="34" charset="0"/>
              </a:rPr>
              <a:t>Dynamic</a:t>
            </a:r>
            <a:r>
              <a:rPr lang="fr-BE" sz="1400" dirty="0">
                <a:solidFill>
                  <a:schemeClr val="tx2"/>
                </a:solidFill>
                <a:latin typeface="Arial" pitchFamily="34" charset="0"/>
                <a:cs typeface="Arial" pitchFamily="34" charset="0"/>
              </a:rPr>
              <a:t> Updates in the Domain Name System</a:t>
            </a:r>
          </a:p>
          <a:p>
            <a:pPr lvl="3"/>
            <a:r>
              <a:rPr lang="fr-BE" sz="1400" dirty="0">
                <a:solidFill>
                  <a:schemeClr val="tx2"/>
                </a:solidFill>
                <a:latin typeface="Arial" pitchFamily="34" charset="0"/>
                <a:cs typeface="Arial" pitchFamily="34" charset="0"/>
              </a:rPr>
              <a:t>Définition du message UPDATE qui est utilisé pour ajouter ou effacer les </a:t>
            </a:r>
            <a:r>
              <a:rPr lang="fr-BE" sz="1400" dirty="0" err="1">
                <a:solidFill>
                  <a:schemeClr val="tx2"/>
                </a:solidFill>
                <a:latin typeface="Arial" pitchFamily="34" charset="0"/>
                <a:cs typeface="Arial" pitchFamily="34" charset="0"/>
              </a:rPr>
              <a:t>RRs</a:t>
            </a:r>
            <a:r>
              <a:rPr lang="fr-BE" sz="1400" dirty="0">
                <a:solidFill>
                  <a:schemeClr val="tx2"/>
                </a:solidFill>
                <a:latin typeface="Arial" pitchFamily="34" charset="0"/>
                <a:cs typeface="Arial" pitchFamily="34" charset="0"/>
              </a:rPr>
              <a:t> dans le </a:t>
            </a:r>
            <a:r>
              <a:rPr lang="fr-BE" sz="1400" dirty="0" smtClean="0">
                <a:solidFill>
                  <a:schemeClr val="tx2"/>
                </a:solidFill>
                <a:latin typeface="Arial" pitchFamily="34" charset="0"/>
                <a:cs typeface="Arial" pitchFamily="34" charset="0"/>
              </a:rPr>
              <a:t>DNS</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RFC 1995 – </a:t>
            </a:r>
            <a:r>
              <a:rPr lang="fr-BE" sz="1400" dirty="0" err="1">
                <a:solidFill>
                  <a:schemeClr val="tx2"/>
                </a:solidFill>
                <a:latin typeface="Arial" pitchFamily="34" charset="0"/>
                <a:cs typeface="Arial" pitchFamily="34" charset="0"/>
              </a:rPr>
              <a:t>Incremental</a:t>
            </a:r>
            <a:r>
              <a:rPr lang="fr-BE" sz="1400" dirty="0">
                <a:solidFill>
                  <a:schemeClr val="tx2"/>
                </a:solidFill>
                <a:latin typeface="Arial" pitchFamily="34" charset="0"/>
                <a:cs typeface="Arial" pitchFamily="34" charset="0"/>
              </a:rPr>
              <a:t> Zone Transfer in DNS</a:t>
            </a:r>
          </a:p>
          <a:p>
            <a:pPr lvl="3"/>
            <a:r>
              <a:rPr lang="fr-BE" sz="1400" dirty="0">
                <a:solidFill>
                  <a:schemeClr val="tx2"/>
                </a:solidFill>
                <a:latin typeface="Arial" pitchFamily="34" charset="0"/>
                <a:cs typeface="Arial" pitchFamily="34" charset="0"/>
              </a:rPr>
              <a:t>Définition du transfert incrémental des données de la zone entre serveur de </a:t>
            </a:r>
            <a:r>
              <a:rPr lang="fr-BE" sz="1400" dirty="0" smtClean="0">
                <a:solidFill>
                  <a:schemeClr val="tx2"/>
                </a:solidFill>
                <a:latin typeface="Arial" pitchFamily="34" charset="0"/>
                <a:cs typeface="Arial" pitchFamily="34" charset="0"/>
              </a:rPr>
              <a:t>noms</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RFC 1996 – Prompt Notification of Zone Transfer</a:t>
            </a:r>
          </a:p>
          <a:p>
            <a:pPr lvl="3"/>
            <a:r>
              <a:rPr lang="fr-BE" sz="1400" dirty="0">
                <a:solidFill>
                  <a:schemeClr val="tx2"/>
                </a:solidFill>
                <a:latin typeface="Arial" pitchFamily="34" charset="0"/>
                <a:cs typeface="Arial" pitchFamily="34" charset="0"/>
              </a:rPr>
              <a:t>Définition du message NOTIFY DNS qui est utilisé par le serveur DNS maître pour avertir les serveurs esclaves qu’une mise à jour vient d’avoir </a:t>
            </a:r>
            <a:r>
              <a:rPr lang="fr-BE" sz="1400" dirty="0" smtClean="0">
                <a:solidFill>
                  <a:schemeClr val="tx2"/>
                </a:solidFill>
                <a:latin typeface="Arial" pitchFamily="34" charset="0"/>
                <a:cs typeface="Arial" pitchFamily="34" charset="0"/>
              </a:rPr>
              <a:t>lieu</a:t>
            </a: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RFC 3007 – Secure DNS </a:t>
            </a:r>
            <a:r>
              <a:rPr lang="fr-BE" sz="1400" dirty="0" err="1">
                <a:solidFill>
                  <a:schemeClr val="tx2"/>
                </a:solidFill>
                <a:latin typeface="Arial" pitchFamily="34" charset="0"/>
                <a:cs typeface="Arial" pitchFamily="34" charset="0"/>
              </a:rPr>
              <a:t>Dynamic</a:t>
            </a:r>
            <a:r>
              <a:rPr lang="fr-BE" sz="1400" dirty="0">
                <a:solidFill>
                  <a:schemeClr val="tx2"/>
                </a:solidFill>
                <a:latin typeface="Arial" pitchFamily="34" charset="0"/>
                <a:cs typeface="Arial" pitchFamily="34" charset="0"/>
              </a:rPr>
              <a:t> Updates</a:t>
            </a:r>
          </a:p>
          <a:p>
            <a:pPr lvl="3"/>
            <a:r>
              <a:rPr lang="fr-BE" sz="1400" dirty="0">
                <a:solidFill>
                  <a:schemeClr val="tx2"/>
                </a:solidFill>
                <a:latin typeface="Arial" pitchFamily="34" charset="0"/>
                <a:cs typeface="Arial" pitchFamily="34" charset="0"/>
              </a:rPr>
              <a:t>Extension des recommandations RFC 2535 et RFC 2136 : description plus détaillée des mises à jour sécurisées du DNS</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DCE38842-C210-4B48-9296-7F3ADAC5FA92}" type="slidenum">
              <a:rPr lang="en-US">
                <a:latin typeface="Arial" pitchFamily="34" charset="0"/>
                <a:cs typeface="Arial" pitchFamily="34" charset="0"/>
              </a:rPr>
              <a:pPr/>
              <a:t>49</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DDNS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2739" name="Rectangle 3"/>
          <p:cNvSpPr>
            <a:spLocks noGrp="1" noChangeArrowheads="1"/>
          </p:cNvSpPr>
          <p:nvPr>
            <p:ph idx="1"/>
          </p:nvPr>
        </p:nvSpPr>
        <p:spPr>
          <a:xfrm>
            <a:off x="457200" y="1125538"/>
            <a:ext cx="8229600" cy="525621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DHCP – </a:t>
            </a:r>
            <a:r>
              <a:rPr lang="fr-BE" sz="1600" b="1" dirty="0" err="1">
                <a:solidFill>
                  <a:schemeClr val="tx2"/>
                </a:solidFill>
                <a:latin typeface="Arial" pitchFamily="34" charset="0"/>
                <a:cs typeface="Arial" pitchFamily="34" charset="0"/>
              </a:rPr>
              <a:t>Dynamic</a:t>
            </a:r>
            <a:r>
              <a:rPr lang="fr-BE" sz="1600" b="1" dirty="0">
                <a:solidFill>
                  <a:schemeClr val="tx2"/>
                </a:solidFill>
                <a:latin typeface="Arial" pitchFamily="34" charset="0"/>
                <a:cs typeface="Arial" pitchFamily="34" charset="0"/>
              </a:rPr>
              <a:t> Host Configuration Protocol</a:t>
            </a:r>
          </a:p>
          <a:p>
            <a:pPr>
              <a:lnSpc>
                <a:spcPct val="90000"/>
              </a:lnSpc>
            </a:pPr>
            <a:endParaRPr lang="fr-BE" sz="1600" b="1"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Ce protocole permet à un ordinateur qui se connecte à un réseau local d’obtenir dynamiquement et automatiquement une configuration IP.</a:t>
            </a:r>
          </a:p>
          <a:p>
            <a:pPr lvl="2">
              <a:lnSpc>
                <a:spcPct val="90000"/>
              </a:lnSpc>
            </a:pPr>
            <a:r>
              <a:rPr lang="fr-BE" sz="1600" dirty="0">
                <a:solidFill>
                  <a:schemeClr val="tx2"/>
                </a:solidFill>
                <a:latin typeface="Arial" pitchFamily="34" charset="0"/>
                <a:cs typeface="Arial" pitchFamily="34" charset="0"/>
              </a:rPr>
              <a:t>Cela permet de simplifier l’administration du réseau</a:t>
            </a:r>
          </a:p>
          <a:p>
            <a:pPr lvl="2">
              <a:lnSpc>
                <a:spcPct val="90000"/>
              </a:lnSpc>
            </a:pP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Il est considéré comme le successeur ou le complément du protocole BOOTP</a:t>
            </a:r>
          </a:p>
          <a:p>
            <a:pPr lvl="2">
              <a:lnSpc>
                <a:spcPct val="90000"/>
              </a:lnSpc>
            </a:pPr>
            <a:r>
              <a:rPr lang="fr-BE" sz="1600" dirty="0">
                <a:solidFill>
                  <a:schemeClr val="tx2"/>
                </a:solidFill>
                <a:latin typeface="Arial" pitchFamily="34" charset="0"/>
                <a:cs typeface="Arial" pitchFamily="34" charset="0"/>
              </a:rPr>
              <a:t>DHCP en reprend le mécanisme de base (ordre des requêtes, format des messages, …) </a:t>
            </a:r>
          </a:p>
          <a:p>
            <a:pPr lvl="1">
              <a:lnSpc>
                <a:spcPct val="90000"/>
              </a:lnSpc>
            </a:pP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DHCP fonctionne actuellement pour les adresses IPv4</a:t>
            </a:r>
          </a:p>
          <a:p>
            <a:pPr lvl="2">
              <a:lnSpc>
                <a:spcPct val="90000"/>
              </a:lnSpc>
            </a:pPr>
            <a:r>
              <a:rPr lang="fr-BE" sz="1600" dirty="0">
                <a:solidFill>
                  <a:schemeClr val="tx2"/>
                </a:solidFill>
                <a:latin typeface="Arial" pitchFamily="34" charset="0"/>
                <a:cs typeface="Arial" pitchFamily="34" charset="0"/>
              </a:rPr>
              <a:t>Une spécification pour IPv6 est en cours de développement par l’IETF</a:t>
            </a:r>
          </a:p>
          <a:p>
            <a:pPr lvl="2">
              <a:lnSpc>
                <a:spcPct val="90000"/>
              </a:lnSpc>
            </a:pP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DHCP fonctionne sur le mode client-serveur</a:t>
            </a:r>
          </a:p>
          <a:p>
            <a:pPr lvl="2">
              <a:lnSpc>
                <a:spcPct val="90000"/>
              </a:lnSpc>
            </a:pPr>
            <a:r>
              <a:rPr lang="fr-BE" sz="1600" dirty="0">
                <a:solidFill>
                  <a:schemeClr val="tx2"/>
                </a:solidFill>
                <a:latin typeface="Arial" pitchFamily="34" charset="0"/>
                <a:cs typeface="Arial" pitchFamily="34" charset="0"/>
              </a:rPr>
              <a:t>Un serveur, qui détient une politique d’attribution des configurations IP, envoie une configuration donnée pour une durée donnée à un client donné.</a:t>
            </a:r>
          </a:p>
          <a:p>
            <a:pPr lvl="1">
              <a:lnSpc>
                <a:spcPct val="90000"/>
              </a:lnSpc>
            </a:pPr>
            <a:endParaRPr lang="fr-BE" sz="16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z="1100" smtClean="0">
                <a:latin typeface="Arial" pitchFamily="34" charset="0"/>
                <a:cs typeface="Arial" pitchFamily="34" charset="0"/>
              </a:rPr>
              <a:t>2015-2016</a:t>
            </a:r>
            <a:endParaRPr lang="en-US" sz="110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FF03D11D-716A-4756-A05F-03E66808CE77}" type="slidenum">
              <a:rPr lang="en-US" sz="1100">
                <a:latin typeface="Arial" pitchFamily="34" charset="0"/>
                <a:cs typeface="Arial" pitchFamily="34" charset="0"/>
              </a:rPr>
              <a:pPr/>
              <a:t>5</a:t>
            </a:fld>
            <a:endParaRPr lang="en-US" sz="110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7251" name="Rectangle 3"/>
          <p:cNvSpPr>
            <a:spLocks noGrp="1" noChangeArrowheads="1"/>
          </p:cNvSpPr>
          <p:nvPr>
            <p:ph idx="1"/>
          </p:nvPr>
        </p:nvSpPr>
        <p:spPr>
          <a:xfrm>
            <a:off x="457200" y="836613"/>
            <a:ext cx="8229600" cy="5472112"/>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IPv6 : Adresse sur 128 bits</a:t>
            </a:r>
          </a:p>
          <a:p>
            <a:pPr lvl="1">
              <a:spcBef>
                <a:spcPts val="0"/>
              </a:spcBef>
            </a:pPr>
            <a:r>
              <a:rPr lang="fr-BE" sz="1400" dirty="0">
                <a:solidFill>
                  <a:schemeClr val="tx2"/>
                </a:solidFill>
                <a:latin typeface="Arial" pitchFamily="34" charset="0"/>
                <a:cs typeface="Arial" pitchFamily="34" charset="0"/>
              </a:rPr>
              <a:t>l’identification des autres utilisateurs sur le réseau est plus difficile</a:t>
            </a:r>
          </a:p>
          <a:p>
            <a:pPr lvl="1">
              <a:spcBef>
                <a:spcPts val="0"/>
              </a:spcBef>
            </a:pPr>
            <a:r>
              <a:rPr lang="fr-BE" sz="1400" dirty="0">
                <a:solidFill>
                  <a:schemeClr val="tx2"/>
                </a:solidFill>
                <a:latin typeface="Arial" pitchFamily="34" charset="0"/>
                <a:cs typeface="Arial" pitchFamily="34" charset="0"/>
                <a:sym typeface="Wingdings" pitchFamily="2" charset="2"/>
              </a:rPr>
              <a:t>	 Le DNS devient encore plus </a:t>
            </a:r>
            <a:r>
              <a:rPr lang="fr-BE" sz="1400" dirty="0" smtClean="0">
                <a:solidFill>
                  <a:schemeClr val="tx2"/>
                </a:solidFill>
                <a:latin typeface="Arial" pitchFamily="34" charset="0"/>
                <a:cs typeface="Arial" pitchFamily="34" charset="0"/>
                <a:sym typeface="Wingdings" pitchFamily="2" charset="2"/>
              </a:rPr>
              <a:t>nécessaire</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Plusieurs extensions ont été spécifiées pour permettre le stockage et la recherche des adresses IPv6</a:t>
            </a:r>
          </a:p>
          <a:p>
            <a:pPr lvl="2">
              <a:spcBef>
                <a:spcPts val="0"/>
              </a:spcBef>
            </a:pPr>
            <a:r>
              <a:rPr lang="fr-BE" sz="1400" dirty="0">
                <a:solidFill>
                  <a:schemeClr val="tx2"/>
                </a:solidFill>
                <a:latin typeface="Arial" pitchFamily="34" charset="0"/>
                <a:cs typeface="Arial" pitchFamily="34" charset="0"/>
              </a:rPr>
              <a:t>RFC 1886 : DNS Extensions to Support IP version </a:t>
            </a:r>
            <a:r>
              <a:rPr lang="fr-BE" sz="1400" dirty="0" smtClean="0">
                <a:solidFill>
                  <a:schemeClr val="tx2"/>
                </a:solidFill>
                <a:latin typeface="Arial" pitchFamily="34" charset="0"/>
                <a:cs typeface="Arial" pitchFamily="34" charset="0"/>
              </a:rPr>
              <a:t>6</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extensions suivantes doivent être prises en charge</a:t>
            </a:r>
          </a:p>
          <a:p>
            <a:pPr lvl="2">
              <a:spcBef>
                <a:spcPts val="0"/>
              </a:spcBef>
            </a:pPr>
            <a:r>
              <a:rPr lang="fr-BE" sz="1400" dirty="0">
                <a:solidFill>
                  <a:schemeClr val="tx2"/>
                </a:solidFill>
                <a:latin typeface="Arial" pitchFamily="34" charset="0"/>
                <a:cs typeface="Arial" pitchFamily="34" charset="0"/>
              </a:rPr>
              <a:t>Un nouveau RR de type AAAA qui permet de faire la relation entre un nom de domaine et une adresse IPv6</a:t>
            </a:r>
          </a:p>
          <a:p>
            <a:pPr lvl="2">
              <a:spcBef>
                <a:spcPts val="0"/>
              </a:spcBef>
            </a:pPr>
            <a:r>
              <a:rPr lang="fr-BE" sz="1400" dirty="0">
                <a:solidFill>
                  <a:schemeClr val="tx2"/>
                </a:solidFill>
                <a:latin typeface="Arial" pitchFamily="34" charset="0"/>
                <a:cs typeface="Arial" pitchFamily="34" charset="0"/>
              </a:rPr>
              <a:t>Un nouveau domaine, qui est utilisé pour permettre la résolution d’adresse IP en nom de domaine</a:t>
            </a:r>
          </a:p>
          <a:p>
            <a:pPr lvl="2">
              <a:spcBef>
                <a:spcPts val="0"/>
              </a:spcBef>
            </a:pPr>
            <a:r>
              <a:rPr lang="fr-BE" sz="1400" dirty="0">
                <a:solidFill>
                  <a:schemeClr val="tx2"/>
                </a:solidFill>
                <a:latin typeface="Arial" pitchFamily="34" charset="0"/>
                <a:cs typeface="Arial" pitchFamily="34" charset="0"/>
              </a:rPr>
              <a:t>Changement de la définition des requêtes existantes pour permettre le traitement des deux RR A et AAAA</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marL="0" indent="0">
              <a:lnSpc>
                <a:spcPct val="90000"/>
              </a:lnSpc>
              <a:buNone/>
            </a:pPr>
            <a:r>
              <a:rPr lang="fr-BE" sz="1400" b="1" dirty="0">
                <a:solidFill>
                  <a:schemeClr val="tx2"/>
                </a:solidFill>
                <a:latin typeface="Arial" pitchFamily="34" charset="0"/>
                <a:cs typeface="Arial" pitchFamily="34" charset="0"/>
              </a:rPr>
              <a:t>Exemple</a:t>
            </a:r>
          </a:p>
          <a:p>
            <a:pPr marL="320040" lvl="1" indent="0">
              <a:spcBef>
                <a:spcPts val="0"/>
              </a:spcBef>
              <a:buNone/>
            </a:pPr>
            <a:r>
              <a:rPr lang="fr-BE" sz="1400" dirty="0">
                <a:solidFill>
                  <a:schemeClr val="tx2"/>
                </a:solidFill>
                <a:latin typeface="Arial" pitchFamily="34" charset="0"/>
                <a:cs typeface="Arial" pitchFamily="34" charset="0"/>
              </a:rPr>
              <a:t>Adresse IPv6 = 2222:0:1:2:3:4:5678:9abc</a:t>
            </a:r>
          </a:p>
          <a:p>
            <a:pPr marL="320040" lvl="1" indent="0">
              <a:spcBef>
                <a:spcPts val="0"/>
              </a:spcBef>
              <a:buNone/>
            </a:pPr>
            <a:r>
              <a:rPr lang="fr-BE" sz="1400" dirty="0">
                <a:solidFill>
                  <a:schemeClr val="tx2"/>
                </a:solidFill>
                <a:latin typeface="Arial" pitchFamily="34" charset="0"/>
                <a:cs typeface="Arial" pitchFamily="34" charset="0"/>
              </a:rPr>
              <a:t>c.b.a.9.8.7.6.5.4.0.0.0.3.0.0.0.2.0.0.0.1.0.0.0.0.0.0.0.2.2.2.2.IP6.INT.</a:t>
            </a:r>
          </a:p>
          <a:p>
            <a:pPr marL="320040" lvl="1" indent="0">
              <a:spcBef>
                <a:spcPts val="0"/>
              </a:spcBef>
              <a:buNone/>
            </a:pPr>
            <a:endParaRPr lang="fr-BE" sz="1400" dirty="0">
              <a:solidFill>
                <a:schemeClr val="tx2"/>
              </a:solidFill>
              <a:latin typeface="Arial" pitchFamily="34" charset="0"/>
              <a:cs typeface="Arial" pitchFamily="34" charset="0"/>
            </a:endParaRPr>
          </a:p>
          <a:p>
            <a:pPr marL="0" indent="0">
              <a:spcBef>
                <a:spcPts val="0"/>
              </a:spcBef>
              <a:buNone/>
            </a:pP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ND1 </a:t>
            </a:r>
            <a:r>
              <a:rPr lang="fr-BE" sz="1400" dirty="0">
                <a:solidFill>
                  <a:schemeClr val="tx2"/>
                </a:solidFill>
                <a:latin typeface="Arial" pitchFamily="34" charset="0"/>
                <a:cs typeface="Arial" pitchFamily="34" charset="0"/>
              </a:rPr>
              <a:t>	99999 IN AAAA 2222:0:1:2:3:4:5678:9abc</a:t>
            </a:r>
          </a:p>
          <a:p>
            <a:pPr marL="0" indent="0">
              <a:spcBef>
                <a:spcPts val="0"/>
              </a:spcBef>
              <a:buNone/>
            </a:pPr>
            <a:r>
              <a:rPr lang="fr-BE" sz="1400" dirty="0">
                <a:solidFill>
                  <a:schemeClr val="tx2"/>
                </a:solidFill>
                <a:latin typeface="Arial" pitchFamily="34" charset="0"/>
                <a:cs typeface="Arial" pitchFamily="34" charset="0"/>
              </a:rPr>
              <a:t>	</a:t>
            </a:r>
            <a:r>
              <a:rPr lang="fr-BE" sz="1400" dirty="0" smtClean="0">
                <a:solidFill>
                  <a:schemeClr val="tx2"/>
                </a:solidFill>
                <a:latin typeface="Arial" pitchFamily="34" charset="0"/>
                <a:cs typeface="Arial" pitchFamily="34" charset="0"/>
              </a:rPr>
              <a:t>cba98765400030002000100000002222.IP6.INT</a:t>
            </a:r>
            <a:r>
              <a:rPr lang="fr-BE" sz="1400" dirty="0">
                <a:solidFill>
                  <a:schemeClr val="tx2"/>
                </a:solidFill>
                <a:latin typeface="Arial" pitchFamily="34" charset="0"/>
                <a:cs typeface="Arial" pitchFamily="34" charset="0"/>
              </a:rPr>
              <a:t>.  IN  PTR  ND1</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9B5D5896-4812-4A2D-AFE1-BA2582868DEC}" type="slidenum">
              <a:rPr lang="en-US">
                <a:latin typeface="Arial" pitchFamily="34" charset="0"/>
                <a:cs typeface="Arial" pitchFamily="34" charset="0"/>
              </a:rPr>
              <a:pPr/>
              <a:t>50</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(D)DNS et IPv6</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78883" name="Rectangle 3"/>
          <p:cNvSpPr>
            <a:spLocks noGrp="1" noChangeArrowheads="1"/>
          </p:cNvSpPr>
          <p:nvPr>
            <p:ph idx="1"/>
          </p:nvPr>
        </p:nvSpPr>
        <p:spPr>
          <a:xfrm>
            <a:off x="457200" y="1125538"/>
            <a:ext cx="8229600" cy="5183187"/>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WINS – Windows Internet Name Service</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Un service de résolution de noms permettant de faire la relation entre un nom NetBIOS et une adresse IP (dans le cas de réseaux utilisant NetBIOS over TCP/IP (</a:t>
            </a:r>
            <a:r>
              <a:rPr lang="fr-BE" sz="1400" dirty="0" err="1">
                <a:solidFill>
                  <a:schemeClr val="tx2"/>
                </a:solidFill>
                <a:latin typeface="Arial" pitchFamily="34" charset="0"/>
                <a:cs typeface="Arial" pitchFamily="34" charset="0"/>
              </a:rPr>
              <a:t>NetBT</a:t>
            </a:r>
            <a:r>
              <a:rPr lang="fr-BE" sz="1400" dirty="0">
                <a:solidFill>
                  <a:schemeClr val="tx2"/>
                </a:solidFill>
                <a:latin typeface="Arial" pitchFamily="34" charset="0"/>
                <a:cs typeface="Arial" pitchFamily="34" charset="0"/>
              </a:rPr>
              <a:t>)</a:t>
            </a:r>
          </a:p>
          <a:p>
            <a:pPr lvl="2">
              <a:spcBef>
                <a:spcPts val="0"/>
              </a:spcBef>
            </a:pPr>
            <a:r>
              <a:rPr lang="fr-BE" sz="1400" dirty="0">
                <a:solidFill>
                  <a:schemeClr val="tx2"/>
                </a:solidFill>
                <a:latin typeface="Arial" pitchFamily="34" charset="0"/>
                <a:cs typeface="Arial" pitchFamily="34" charset="0"/>
              </a:rPr>
              <a:t>Le but premier de WINS est de supporter les clients avec d’anciennes versions de Windows et de supporter les applications utilisant NetBIOS</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Dans les précédentes versions des systèmes d’exploitations Windows, les noms NetBIOS étaient obligatoires pour la recherche des ressources réseau.</a:t>
            </a:r>
          </a:p>
          <a:p>
            <a:pPr lvl="2">
              <a:spcBef>
                <a:spcPts val="0"/>
              </a:spcBef>
            </a:pPr>
            <a:r>
              <a:rPr lang="fr-BE" sz="1400" dirty="0">
                <a:solidFill>
                  <a:schemeClr val="tx2"/>
                </a:solidFill>
                <a:latin typeface="Arial" pitchFamily="34" charset="0"/>
                <a:cs typeface="Arial" pitchFamily="34" charset="0"/>
              </a:rPr>
              <a:t>Dans le cas de Windows NT 4.0, les clients utilisent NetBIOS pour localiser les Contrôleurs de domaine, les serveurs de fichiers et d’impression, …</a:t>
            </a:r>
          </a:p>
          <a:p>
            <a:pPr lvl="2">
              <a:spcBef>
                <a:spcPts val="0"/>
              </a:spcBef>
            </a:pPr>
            <a:r>
              <a:rPr lang="fr-BE" sz="1400" dirty="0">
                <a:solidFill>
                  <a:schemeClr val="tx2"/>
                </a:solidFill>
                <a:latin typeface="Arial" pitchFamily="34" charset="0"/>
                <a:cs typeface="Arial" pitchFamily="34" charset="0"/>
              </a:rPr>
              <a:t>Le WINS n’est pas obligatoire pour les réseaux constitués d’ordinateurs avec Windows 2000, XP et 2003 ou tout autres systèmes basés sur TCP/IP comme les serveurs UNIX, …</a:t>
            </a:r>
          </a:p>
          <a:p>
            <a:pPr lvl="2">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 WINS peut être utiliser en conjonction avec le DNS et le DHCP</a:t>
            </a:r>
          </a:p>
          <a:p>
            <a:pPr lvl="2">
              <a:spcBef>
                <a:spcPts val="0"/>
              </a:spcBef>
            </a:pPr>
            <a:r>
              <a:rPr lang="fr-BE" sz="1400" dirty="0">
                <a:solidFill>
                  <a:schemeClr val="tx2"/>
                </a:solidFill>
                <a:latin typeface="Arial" pitchFamily="34" charset="0"/>
                <a:cs typeface="Arial" pitchFamily="34" charset="0"/>
              </a:rPr>
              <a:t>Les trois peuvent être utilisés en même temps</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3534124A-678B-4E28-9F1D-34FC128B5A28}" type="slidenum">
              <a:rPr lang="en-US">
                <a:latin typeface="Arial" pitchFamily="34" charset="0"/>
                <a:cs typeface="Arial" pitchFamily="34" charset="0"/>
              </a:rPr>
              <a:pPr/>
              <a:t>51</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a:xfrm>
            <a:off x="457200" y="1125538"/>
            <a:ext cx="8229600" cy="5183187"/>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NetBIOS : qu’est-ce ?</a:t>
            </a:r>
          </a:p>
          <a:p>
            <a:pPr marL="0" indent="0">
              <a:lnSpc>
                <a:spcPct val="90000"/>
              </a:lnSpc>
              <a:buNone/>
            </a:pPr>
            <a:endParaRPr lang="fr-BE" sz="1400" b="1"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Si on fait référence au modèle OSI, NetBIOS est un protocole de la couche session</a:t>
            </a:r>
          </a:p>
          <a:p>
            <a:pPr lvl="1">
              <a:spcBef>
                <a:spcPts val="0"/>
              </a:spcBef>
            </a:pP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applications utilisent ce protocole pour communiquer au-dessus (via) les protocoles transports compatibles avec NetBIOS</a:t>
            </a:r>
          </a:p>
          <a:p>
            <a:pPr lvl="2">
              <a:spcBef>
                <a:spcPts val="0"/>
              </a:spcBef>
            </a:pPr>
            <a:r>
              <a:rPr lang="fr-BE" sz="1400" dirty="0">
                <a:solidFill>
                  <a:schemeClr val="tx2"/>
                </a:solidFill>
                <a:latin typeface="Arial" pitchFamily="34" charset="0"/>
                <a:cs typeface="Arial" pitchFamily="34" charset="0"/>
              </a:rPr>
              <a:t>NetBIOS et les applications qui utilisent NetBIOS peuvent utiliser</a:t>
            </a:r>
          </a:p>
          <a:p>
            <a:pPr lvl="3"/>
            <a:r>
              <a:rPr lang="fr-BE" sz="1400" dirty="0">
                <a:solidFill>
                  <a:schemeClr val="tx2"/>
                </a:solidFill>
                <a:latin typeface="Arial" pitchFamily="34" charset="0"/>
                <a:cs typeface="Arial" pitchFamily="34" charset="0"/>
              </a:rPr>
              <a:t>Soit TCP/IP : on parle alors de </a:t>
            </a:r>
            <a:r>
              <a:rPr lang="fr-BE" sz="1400" dirty="0" err="1">
                <a:solidFill>
                  <a:schemeClr val="tx2"/>
                </a:solidFill>
                <a:latin typeface="Arial" pitchFamily="34" charset="0"/>
                <a:cs typeface="Arial" pitchFamily="34" charset="0"/>
              </a:rPr>
              <a:t>NetBT</a:t>
            </a:r>
            <a:endParaRPr lang="fr-BE" sz="1400" dirty="0">
              <a:solidFill>
                <a:schemeClr val="tx2"/>
              </a:solidFill>
              <a:latin typeface="Arial" pitchFamily="34" charset="0"/>
              <a:cs typeface="Arial" pitchFamily="34" charset="0"/>
            </a:endParaRPr>
          </a:p>
          <a:p>
            <a:pPr lvl="3"/>
            <a:r>
              <a:rPr lang="fr-BE" sz="1400" dirty="0">
                <a:solidFill>
                  <a:schemeClr val="tx2"/>
                </a:solidFill>
                <a:latin typeface="Arial" pitchFamily="34" charset="0"/>
                <a:cs typeface="Arial" pitchFamily="34" charset="0"/>
              </a:rPr>
              <a:t>Soit </a:t>
            </a:r>
            <a:r>
              <a:rPr lang="fr-BE" sz="1400" dirty="0" err="1">
                <a:solidFill>
                  <a:schemeClr val="tx2"/>
                </a:solidFill>
                <a:latin typeface="Arial" pitchFamily="34" charset="0"/>
                <a:cs typeface="Arial" pitchFamily="34" charset="0"/>
              </a:rPr>
              <a:t>Internetwork</a:t>
            </a:r>
            <a:r>
              <a:rPr lang="fr-BE" sz="1400" dirty="0">
                <a:solidFill>
                  <a:schemeClr val="tx2"/>
                </a:solidFill>
                <a:latin typeface="Arial" pitchFamily="34" charset="0"/>
                <a:cs typeface="Arial" pitchFamily="34" charset="0"/>
              </a:rPr>
              <a:t> </a:t>
            </a:r>
            <a:r>
              <a:rPr lang="fr-BE" sz="1400" dirty="0" err="1">
                <a:solidFill>
                  <a:schemeClr val="tx2"/>
                </a:solidFill>
                <a:latin typeface="Arial" pitchFamily="34" charset="0"/>
                <a:cs typeface="Arial" pitchFamily="34" charset="0"/>
              </a:rPr>
              <a:t>Packet</a:t>
            </a:r>
            <a:r>
              <a:rPr lang="fr-BE" sz="1400" dirty="0">
                <a:solidFill>
                  <a:schemeClr val="tx2"/>
                </a:solidFill>
                <a:latin typeface="Arial" pitchFamily="34" charset="0"/>
                <a:cs typeface="Arial" pitchFamily="34" charset="0"/>
              </a:rPr>
              <a:t> Exchange (IPX)</a:t>
            </a:r>
          </a:p>
          <a:p>
            <a:pPr lvl="3"/>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RFC 1001 et 1002 définissent les fonctions et les caractéristiques de trois services dans l’environnement TCP/IP : </a:t>
            </a:r>
          </a:p>
          <a:p>
            <a:pPr lvl="2">
              <a:spcBef>
                <a:spcPts val="0"/>
              </a:spcBef>
            </a:pP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service, session service et </a:t>
            </a:r>
            <a:r>
              <a:rPr lang="fr-BE" sz="1400" dirty="0" err="1">
                <a:solidFill>
                  <a:schemeClr val="tx2"/>
                </a:solidFill>
                <a:latin typeface="Arial" pitchFamily="34" charset="0"/>
                <a:cs typeface="Arial" pitchFamily="34" charset="0"/>
              </a:rPr>
              <a:t>datagram</a:t>
            </a:r>
            <a:r>
              <a:rPr lang="fr-BE" sz="1400" dirty="0">
                <a:solidFill>
                  <a:schemeClr val="tx2"/>
                </a:solidFill>
                <a:latin typeface="Arial" pitchFamily="34" charset="0"/>
                <a:cs typeface="Arial" pitchFamily="34" charset="0"/>
              </a:rPr>
              <a:t> service :</a:t>
            </a:r>
          </a:p>
          <a:p>
            <a:pPr lvl="3"/>
            <a:r>
              <a:rPr lang="fr-BE" sz="1400" dirty="0">
                <a:solidFill>
                  <a:schemeClr val="tx2"/>
                </a:solidFill>
                <a:latin typeface="Arial" pitchFamily="34" charset="0"/>
                <a:cs typeface="Arial" pitchFamily="34" charset="0"/>
              </a:rPr>
              <a:t>Le </a:t>
            </a:r>
            <a:r>
              <a:rPr lang="fr-BE" sz="1400" dirty="0" err="1">
                <a:solidFill>
                  <a:schemeClr val="tx2"/>
                </a:solidFill>
                <a:latin typeface="Arial" pitchFamily="34" charset="0"/>
                <a:cs typeface="Arial" pitchFamily="34" charset="0"/>
              </a:rPr>
              <a:t>name</a:t>
            </a:r>
            <a:r>
              <a:rPr lang="fr-BE" sz="1400" dirty="0">
                <a:solidFill>
                  <a:schemeClr val="tx2"/>
                </a:solidFill>
                <a:latin typeface="Arial" pitchFamily="34" charset="0"/>
                <a:cs typeface="Arial" pitchFamily="34" charset="0"/>
              </a:rPr>
              <a:t> service est chargé de la gestion des noms NetBIOS (ajout, suppression, renouvellement, …) mais aussi de la résolution des noms NetBIOS en adresses IP.</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427B292F-69CC-4DA7-859A-474FAA2A39F8}" type="slidenum">
              <a:rPr lang="en-US">
                <a:latin typeface="Arial" pitchFamily="34" charset="0"/>
                <a:cs typeface="Arial" pitchFamily="34" charset="0"/>
              </a:rPr>
              <a:pPr/>
              <a:t>52</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a:xfrm>
            <a:off x="457200" y="836613"/>
            <a:ext cx="8229600" cy="5616575"/>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Noms NetBIOS : qu’est-ce ?</a:t>
            </a:r>
          </a:p>
          <a:p>
            <a:pPr lvl="1">
              <a:spcBef>
                <a:spcPts val="0"/>
              </a:spcBef>
            </a:pPr>
            <a:r>
              <a:rPr lang="fr-BE" sz="1400" dirty="0" smtClean="0">
                <a:solidFill>
                  <a:schemeClr val="tx2"/>
                </a:solidFill>
                <a:latin typeface="Arial" pitchFamily="34" charset="0"/>
                <a:cs typeface="Arial" pitchFamily="34" charset="0"/>
              </a:rPr>
              <a:t>Les </a:t>
            </a:r>
            <a:r>
              <a:rPr lang="fr-BE" sz="1400" dirty="0">
                <a:solidFill>
                  <a:schemeClr val="tx2"/>
                </a:solidFill>
                <a:latin typeface="Arial" pitchFamily="34" charset="0"/>
                <a:cs typeface="Arial" pitchFamily="34" charset="0"/>
              </a:rPr>
              <a:t>RFC 1001 et 1002 définissent la longueur des noms NetBIOS en 16 bytes :</a:t>
            </a:r>
          </a:p>
          <a:p>
            <a:pPr lvl="2">
              <a:spcBef>
                <a:spcPts val="0"/>
              </a:spcBef>
            </a:pPr>
            <a:r>
              <a:rPr lang="fr-BE" sz="1400" dirty="0">
                <a:solidFill>
                  <a:schemeClr val="tx2"/>
                </a:solidFill>
                <a:latin typeface="Arial" pitchFamily="34" charset="0"/>
                <a:cs typeface="Arial" pitchFamily="34" charset="0"/>
              </a:rPr>
              <a:t>Les 15 premiers sont libres de choix</a:t>
            </a:r>
          </a:p>
          <a:p>
            <a:pPr lvl="2">
              <a:spcBef>
                <a:spcPts val="0"/>
              </a:spcBef>
            </a:pPr>
            <a:r>
              <a:rPr lang="fr-BE" sz="1400" dirty="0">
                <a:solidFill>
                  <a:schemeClr val="tx2"/>
                </a:solidFill>
                <a:latin typeface="Arial" pitchFamily="34" charset="0"/>
                <a:cs typeface="Arial" pitchFamily="34" charset="0"/>
              </a:rPr>
              <a:t>Le 16ème est réservé par/pour </a:t>
            </a:r>
            <a:r>
              <a:rPr lang="fr-BE" sz="1400" dirty="0" smtClean="0">
                <a:solidFill>
                  <a:schemeClr val="tx2"/>
                </a:solidFill>
                <a:latin typeface="Arial" pitchFamily="34" charset="0"/>
                <a:cs typeface="Arial" pitchFamily="34" charset="0"/>
              </a:rPr>
              <a:t>Windows</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La partie définissable par l’utilisateur</a:t>
            </a:r>
          </a:p>
          <a:p>
            <a:pPr lvl="2">
              <a:spcBef>
                <a:spcPts val="0"/>
              </a:spcBef>
            </a:pPr>
            <a:r>
              <a:rPr lang="fr-BE" sz="1400" dirty="0">
                <a:solidFill>
                  <a:schemeClr val="tx2"/>
                </a:solidFill>
                <a:latin typeface="Arial" pitchFamily="34" charset="0"/>
                <a:cs typeface="Arial" pitchFamily="34" charset="0"/>
              </a:rPr>
              <a:t>Ne peut pas commencer par *</a:t>
            </a:r>
          </a:p>
          <a:p>
            <a:pPr lvl="2">
              <a:spcBef>
                <a:spcPts val="0"/>
              </a:spcBef>
            </a:pPr>
            <a:r>
              <a:rPr lang="fr-BE" sz="1400" dirty="0">
                <a:solidFill>
                  <a:schemeClr val="tx2"/>
                </a:solidFill>
                <a:latin typeface="Arial" pitchFamily="34" charset="0"/>
                <a:cs typeface="Arial" pitchFamily="34" charset="0"/>
              </a:rPr>
              <a:t>Il est déconseillé d’utiliser les _ et . Car il rentre en concurrence avec les environnements qui utilisent DNS</a:t>
            </a:r>
          </a:p>
          <a:p>
            <a:pPr lvl="1">
              <a:spcBef>
                <a:spcPts val="0"/>
              </a:spcBef>
            </a:pPr>
            <a:r>
              <a:rPr lang="fr-BE" sz="1400" dirty="0">
                <a:solidFill>
                  <a:schemeClr val="tx2"/>
                </a:solidFill>
                <a:latin typeface="Arial" pitchFamily="34" charset="0"/>
                <a:cs typeface="Arial" pitchFamily="34" charset="0"/>
              </a:rPr>
              <a:t>Le byte réservé définit le type de ressource </a:t>
            </a:r>
          </a:p>
          <a:p>
            <a:pPr lvl="2">
              <a:spcBef>
                <a:spcPts val="0"/>
              </a:spcBef>
            </a:pPr>
            <a:r>
              <a:rPr lang="fr-BE" sz="1400" dirty="0">
                <a:solidFill>
                  <a:schemeClr val="tx2"/>
                </a:solidFill>
                <a:latin typeface="Arial" pitchFamily="34" charset="0"/>
                <a:cs typeface="Arial" pitchFamily="34" charset="0"/>
              </a:rPr>
              <a:t>Un client WINS va utiliser ce suffixe pour identifier le service spécifique qu’il tente d’accéder.</a:t>
            </a:r>
          </a:p>
          <a:p>
            <a:pPr lvl="3"/>
            <a:r>
              <a:rPr lang="fr-BE" sz="1400" dirty="0">
                <a:solidFill>
                  <a:schemeClr val="tx2"/>
                </a:solidFill>
                <a:latin typeface="Arial" pitchFamily="34" charset="0"/>
                <a:cs typeface="Arial" pitchFamily="34" charset="0"/>
              </a:rPr>
              <a:t>Pour envoyer un message à l’ordinateur IESN003, le client va en fait envoyer le message au service Messenger de l’ordinateur IESN003</a:t>
            </a:r>
          </a:p>
          <a:p>
            <a:pPr lvl="3"/>
            <a:r>
              <a:rPr lang="fr-BE" sz="1400" dirty="0">
                <a:solidFill>
                  <a:schemeClr val="tx2"/>
                </a:solidFill>
                <a:latin typeface="Arial" pitchFamily="34" charset="0"/>
                <a:cs typeface="Arial" pitchFamily="34" charset="0"/>
              </a:rPr>
              <a:t>IESN003    [03</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Les noms NetBIOS doivent être unique au niveau du réseau, ce qui n’est pas le cas du DNS, car le DNS utilise le FQDN</a:t>
            </a:r>
          </a:p>
          <a:p>
            <a:pPr lvl="2">
              <a:spcBef>
                <a:spcPts val="0"/>
              </a:spcBef>
            </a:pPr>
            <a:r>
              <a:rPr lang="fr-BE" sz="1400" dirty="0">
                <a:solidFill>
                  <a:schemeClr val="tx2"/>
                </a:solidFill>
                <a:latin typeface="Arial" pitchFamily="34" charset="0"/>
                <a:cs typeface="Arial" pitchFamily="34" charset="0"/>
              </a:rPr>
              <a:t>Nom NetBIOS = IESN003</a:t>
            </a:r>
          </a:p>
          <a:p>
            <a:pPr lvl="2">
              <a:spcBef>
                <a:spcPts val="0"/>
              </a:spcBef>
            </a:pPr>
            <a:r>
              <a:rPr lang="fr-BE" sz="1400" dirty="0">
                <a:solidFill>
                  <a:schemeClr val="tx2"/>
                </a:solidFill>
                <a:latin typeface="Arial" pitchFamily="34" charset="0"/>
                <a:cs typeface="Arial" pitchFamily="34" charset="0"/>
              </a:rPr>
              <a:t>FQDN = IESN003.iesn.be</a:t>
            </a:r>
          </a:p>
          <a:p>
            <a:pPr lvl="2">
              <a:spcBef>
                <a:spcPts val="0"/>
              </a:spcBef>
            </a:pPr>
            <a:endParaRPr lang="fr-BE" sz="1400" dirty="0">
              <a:solidFill>
                <a:schemeClr val="tx2"/>
              </a:solidFill>
              <a:latin typeface="Arial" pitchFamily="34" charset="0"/>
              <a:cs typeface="Arial" pitchFamily="34" charset="0"/>
            </a:endParaRPr>
          </a:p>
          <a:p>
            <a:pPr lvl="2">
              <a:spcBef>
                <a:spcPts val="0"/>
              </a:spcBef>
            </a:pPr>
            <a:r>
              <a:rPr lang="fr-BE" sz="1400" dirty="0">
                <a:solidFill>
                  <a:schemeClr val="tx2"/>
                </a:solidFill>
                <a:latin typeface="Arial" pitchFamily="34" charset="0"/>
                <a:cs typeface="Arial" pitchFamily="34" charset="0"/>
              </a:rPr>
              <a:t>Cela peut poser quelques problèmes dans les grands réseaux</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718D5588-B47C-44AC-85FB-B2ECA3C1FE98}" type="slidenum">
              <a:rPr lang="en-US">
                <a:latin typeface="Arial" pitchFamily="34" charset="0"/>
                <a:cs typeface="Arial" pitchFamily="34" charset="0"/>
              </a:rPr>
              <a:pPr/>
              <a:t>53</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xfrm>
            <a:off x="457200" y="836613"/>
            <a:ext cx="8435280" cy="5616575"/>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Les </a:t>
            </a:r>
            <a:r>
              <a:rPr lang="fr-BE" sz="1400" b="1" dirty="0" smtClean="0">
                <a:solidFill>
                  <a:schemeClr val="tx2"/>
                </a:solidFill>
                <a:latin typeface="Arial" pitchFamily="34" charset="0"/>
                <a:cs typeface="Arial" pitchFamily="34" charset="0"/>
              </a:rPr>
              <a:t>nœuds </a:t>
            </a:r>
            <a:r>
              <a:rPr lang="fr-BE" sz="1400" b="1" dirty="0">
                <a:solidFill>
                  <a:schemeClr val="tx2"/>
                </a:solidFill>
                <a:latin typeface="Arial" pitchFamily="34" charset="0"/>
                <a:cs typeface="Arial" pitchFamily="34" charset="0"/>
              </a:rPr>
              <a:t>NetBIOS </a:t>
            </a:r>
            <a:r>
              <a:rPr lang="fr-BE" sz="1400" b="1" dirty="0" smtClean="0">
                <a:solidFill>
                  <a:schemeClr val="tx2"/>
                </a:solidFill>
                <a:latin typeface="Arial" pitchFamily="34" charset="0"/>
                <a:cs typeface="Arial" pitchFamily="34" charset="0"/>
              </a:rPr>
              <a:t>?</a:t>
            </a:r>
            <a:endParaRPr lang="fr-BE" sz="1400" b="1" dirty="0">
              <a:solidFill>
                <a:schemeClr val="tx2"/>
              </a:solidFill>
              <a:latin typeface="Arial" pitchFamily="34" charset="0"/>
              <a:cs typeface="Arial" pitchFamily="34" charset="0"/>
            </a:endParaRPr>
          </a:p>
          <a:p>
            <a:pPr>
              <a:spcBef>
                <a:spcPts val="0"/>
              </a:spcBef>
            </a:pPr>
            <a:r>
              <a:rPr lang="fr-BE" sz="1400" dirty="0">
                <a:solidFill>
                  <a:schemeClr val="tx2"/>
                </a:solidFill>
                <a:latin typeface="Arial" pitchFamily="34" charset="0"/>
                <a:cs typeface="Arial" pitchFamily="34" charset="0"/>
              </a:rPr>
              <a:t>Comme la taille des réseaux peut varier, il est possible de déterminer la méthode utilisée par les ordinateurs pour résoudre les noms NetBIOS en adresse </a:t>
            </a:r>
            <a:r>
              <a:rPr lang="fr-BE" sz="1400" dirty="0" smtClean="0">
                <a:solidFill>
                  <a:schemeClr val="tx2"/>
                </a:solidFill>
                <a:latin typeface="Arial" pitchFamily="34" charset="0"/>
                <a:cs typeface="Arial" pitchFamily="34" charset="0"/>
              </a:rPr>
              <a:t>IP : Il </a:t>
            </a:r>
            <a:r>
              <a:rPr lang="fr-BE" sz="1400" dirty="0">
                <a:solidFill>
                  <a:schemeClr val="tx2"/>
                </a:solidFill>
                <a:latin typeface="Arial" pitchFamily="34" charset="0"/>
                <a:cs typeface="Arial" pitchFamily="34" charset="0"/>
              </a:rPr>
              <a:t>existe 4 </a:t>
            </a:r>
            <a:r>
              <a:rPr lang="fr-BE" sz="1400" dirty="0" smtClean="0">
                <a:solidFill>
                  <a:schemeClr val="tx2"/>
                </a:solidFill>
                <a:latin typeface="Arial" pitchFamily="34" charset="0"/>
                <a:cs typeface="Arial" pitchFamily="34" charset="0"/>
              </a:rPr>
              <a:t>méthodes </a:t>
            </a:r>
            <a:r>
              <a:rPr lang="fr-BE" sz="1400" dirty="0">
                <a:solidFill>
                  <a:schemeClr val="tx2"/>
                </a:solidFill>
                <a:latin typeface="Arial" pitchFamily="34" charset="0"/>
                <a:cs typeface="Arial" pitchFamily="34" charset="0"/>
              </a:rPr>
              <a:t>différentes</a:t>
            </a:r>
          </a:p>
          <a:p>
            <a:pPr lvl="1">
              <a:spcBef>
                <a:spcPts val="0"/>
              </a:spcBef>
            </a:pPr>
            <a:r>
              <a:rPr lang="fr-BE" sz="1400" b="1" dirty="0">
                <a:solidFill>
                  <a:schemeClr val="tx2"/>
                </a:solidFill>
                <a:latin typeface="Arial" pitchFamily="34" charset="0"/>
                <a:cs typeface="Arial" pitchFamily="34" charset="0"/>
              </a:rPr>
              <a:t>B-</a:t>
            </a:r>
            <a:r>
              <a:rPr lang="fr-BE" sz="1400" b="1" dirty="0" err="1">
                <a:solidFill>
                  <a:schemeClr val="tx2"/>
                </a:solidFill>
                <a:latin typeface="Arial" pitchFamily="34" charset="0"/>
                <a:cs typeface="Arial" pitchFamily="34" charset="0"/>
              </a:rPr>
              <a:t>node</a:t>
            </a:r>
            <a:r>
              <a:rPr lang="fr-BE" sz="1400" b="1" dirty="0">
                <a:solidFill>
                  <a:schemeClr val="tx2"/>
                </a:solidFill>
                <a:latin typeface="Arial" pitchFamily="34" charset="0"/>
                <a:cs typeface="Arial" pitchFamily="34" charset="0"/>
              </a:rPr>
              <a:t> : </a:t>
            </a:r>
            <a:r>
              <a:rPr lang="fr-BE" sz="1400" b="1" dirty="0" err="1">
                <a:solidFill>
                  <a:schemeClr val="tx2"/>
                </a:solidFill>
                <a:latin typeface="Arial" pitchFamily="34" charset="0"/>
                <a:cs typeface="Arial" pitchFamily="34" charset="0"/>
              </a:rPr>
              <a:t>Broadcast</a:t>
            </a:r>
            <a:r>
              <a:rPr lang="fr-BE" sz="1400" b="1" dirty="0">
                <a:solidFill>
                  <a:schemeClr val="tx2"/>
                </a:solidFill>
                <a:latin typeface="Arial" pitchFamily="34" charset="0"/>
                <a:cs typeface="Arial" pitchFamily="34" charset="0"/>
              </a:rPr>
              <a:t> </a:t>
            </a:r>
            <a:r>
              <a:rPr lang="fr-BE" sz="1400" b="1" dirty="0" err="1">
                <a:solidFill>
                  <a:schemeClr val="tx2"/>
                </a:solidFill>
                <a:latin typeface="Arial" pitchFamily="34" charset="0"/>
                <a:cs typeface="Arial" pitchFamily="34" charset="0"/>
              </a:rPr>
              <a:t>node</a:t>
            </a:r>
            <a:endParaRPr lang="fr-BE" sz="1400" b="1"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L’ordinateur client envoie un </a:t>
            </a:r>
            <a:r>
              <a:rPr lang="fr-BE" sz="1400" dirty="0" err="1">
                <a:solidFill>
                  <a:schemeClr val="tx2"/>
                </a:solidFill>
                <a:latin typeface="Arial" pitchFamily="34" charset="0"/>
                <a:cs typeface="Arial" pitchFamily="34" charset="0"/>
              </a:rPr>
              <a:t>broadcast</a:t>
            </a:r>
            <a:r>
              <a:rPr lang="fr-BE" sz="1400" dirty="0">
                <a:solidFill>
                  <a:schemeClr val="tx2"/>
                </a:solidFill>
                <a:latin typeface="Arial" pitchFamily="34" charset="0"/>
                <a:cs typeface="Arial" pitchFamily="34" charset="0"/>
              </a:rPr>
              <a:t> IP à tous les ordinateurs du (sous-)réseau. L’ordinateur avec le nom correspondant à la requête répond avec son adresse IP. Il s’agit du mode par défaut de Windows.</a:t>
            </a:r>
          </a:p>
          <a:p>
            <a:pPr lvl="1">
              <a:spcBef>
                <a:spcPts val="0"/>
              </a:spcBef>
            </a:pPr>
            <a:r>
              <a:rPr lang="fr-BE" sz="1400" b="1" dirty="0">
                <a:solidFill>
                  <a:schemeClr val="tx2"/>
                </a:solidFill>
                <a:latin typeface="Arial" pitchFamily="34" charset="0"/>
                <a:cs typeface="Arial" pitchFamily="34" charset="0"/>
              </a:rPr>
              <a:t>P-</a:t>
            </a:r>
            <a:r>
              <a:rPr lang="fr-BE" sz="1400" b="1" dirty="0" err="1">
                <a:solidFill>
                  <a:schemeClr val="tx2"/>
                </a:solidFill>
                <a:latin typeface="Arial" pitchFamily="34" charset="0"/>
                <a:cs typeface="Arial" pitchFamily="34" charset="0"/>
              </a:rPr>
              <a:t>node</a:t>
            </a:r>
            <a:r>
              <a:rPr lang="fr-BE" sz="1400" b="1" dirty="0">
                <a:solidFill>
                  <a:schemeClr val="tx2"/>
                </a:solidFill>
                <a:latin typeface="Arial" pitchFamily="34" charset="0"/>
                <a:cs typeface="Arial" pitchFamily="34" charset="0"/>
              </a:rPr>
              <a:t> : Point-to-point </a:t>
            </a:r>
            <a:r>
              <a:rPr lang="fr-BE" sz="1400" b="1" dirty="0" err="1">
                <a:solidFill>
                  <a:schemeClr val="tx2"/>
                </a:solidFill>
                <a:latin typeface="Arial" pitchFamily="34" charset="0"/>
                <a:cs typeface="Arial" pitchFamily="34" charset="0"/>
              </a:rPr>
              <a:t>node</a:t>
            </a:r>
            <a:endParaRPr lang="fr-BE" sz="1400" b="1"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L’ordinateur client communique seulement avec un serveur de noms NetBIOS (WINS) pour enregistrer les noms et résoudre les noms en adresses IP</a:t>
            </a:r>
          </a:p>
          <a:p>
            <a:pPr lvl="1">
              <a:spcBef>
                <a:spcPts val="0"/>
              </a:spcBef>
            </a:pPr>
            <a:r>
              <a:rPr lang="fr-BE" sz="1400" b="1" dirty="0">
                <a:solidFill>
                  <a:schemeClr val="tx2"/>
                </a:solidFill>
                <a:latin typeface="Arial" pitchFamily="34" charset="0"/>
                <a:cs typeface="Arial" pitchFamily="34" charset="0"/>
              </a:rPr>
              <a:t>M-</a:t>
            </a:r>
            <a:r>
              <a:rPr lang="fr-BE" sz="1400" b="1" dirty="0" err="1">
                <a:solidFill>
                  <a:schemeClr val="tx2"/>
                </a:solidFill>
                <a:latin typeface="Arial" pitchFamily="34" charset="0"/>
                <a:cs typeface="Arial" pitchFamily="34" charset="0"/>
              </a:rPr>
              <a:t>node</a:t>
            </a:r>
            <a:r>
              <a:rPr lang="fr-BE" sz="1400" b="1" dirty="0">
                <a:solidFill>
                  <a:schemeClr val="tx2"/>
                </a:solidFill>
                <a:latin typeface="Arial" pitchFamily="34" charset="0"/>
                <a:cs typeface="Arial" pitchFamily="34" charset="0"/>
              </a:rPr>
              <a:t> : Mixed </a:t>
            </a:r>
            <a:r>
              <a:rPr lang="fr-BE" sz="1400" b="1" dirty="0" err="1">
                <a:solidFill>
                  <a:schemeClr val="tx2"/>
                </a:solidFill>
                <a:latin typeface="Arial" pitchFamily="34" charset="0"/>
                <a:cs typeface="Arial" pitchFamily="34" charset="0"/>
              </a:rPr>
              <a:t>node</a:t>
            </a:r>
            <a:endParaRPr lang="fr-BE" sz="1400" b="1"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L’ordinateur client utilise un mixte de B-</a:t>
            </a:r>
            <a:r>
              <a:rPr lang="fr-BE" sz="1400" dirty="0" err="1">
                <a:solidFill>
                  <a:schemeClr val="tx2"/>
                </a:solidFill>
                <a:latin typeface="Arial" pitchFamily="34" charset="0"/>
                <a:cs typeface="Arial" pitchFamily="34" charset="0"/>
              </a:rPr>
              <a:t>node</a:t>
            </a:r>
            <a:r>
              <a:rPr lang="fr-BE" sz="1400" dirty="0">
                <a:solidFill>
                  <a:schemeClr val="tx2"/>
                </a:solidFill>
                <a:latin typeface="Arial" pitchFamily="34" charset="0"/>
                <a:cs typeface="Arial" pitchFamily="34" charset="0"/>
              </a:rPr>
              <a:t> et de P-</a:t>
            </a:r>
            <a:r>
              <a:rPr lang="fr-BE" sz="1400" dirty="0" err="1">
                <a:solidFill>
                  <a:schemeClr val="tx2"/>
                </a:solidFill>
                <a:latin typeface="Arial" pitchFamily="34" charset="0"/>
                <a:cs typeface="Arial" pitchFamily="34" charset="0"/>
              </a:rPr>
              <a:t>node</a:t>
            </a:r>
            <a:r>
              <a:rPr lang="fr-BE" sz="1400" dirty="0">
                <a:solidFill>
                  <a:schemeClr val="tx2"/>
                </a:solidFill>
                <a:latin typeface="Arial" pitchFamily="34" charset="0"/>
                <a:cs typeface="Arial" pitchFamily="34" charset="0"/>
              </a:rPr>
              <a:t> pour enregistrer les noms et résoudre les noms en adresses IP</a:t>
            </a:r>
          </a:p>
          <a:p>
            <a:pPr lvl="3"/>
            <a:r>
              <a:rPr lang="fr-BE" sz="1400" dirty="0">
                <a:solidFill>
                  <a:schemeClr val="tx2"/>
                </a:solidFill>
                <a:latin typeface="Arial" pitchFamily="34" charset="0"/>
                <a:cs typeface="Arial" pitchFamily="34" charset="0"/>
              </a:rPr>
              <a:t>D’abord </a:t>
            </a:r>
            <a:r>
              <a:rPr lang="fr-BE" sz="1400" dirty="0" err="1">
                <a:solidFill>
                  <a:schemeClr val="tx2"/>
                </a:solidFill>
                <a:latin typeface="Arial" pitchFamily="34" charset="0"/>
                <a:cs typeface="Arial" pitchFamily="34" charset="0"/>
              </a:rPr>
              <a:t>broadcast</a:t>
            </a:r>
            <a:r>
              <a:rPr lang="fr-BE" sz="1400" dirty="0">
                <a:solidFill>
                  <a:schemeClr val="tx2"/>
                </a:solidFill>
                <a:latin typeface="Arial" pitchFamily="34" charset="0"/>
                <a:cs typeface="Arial" pitchFamily="34" charset="0"/>
              </a:rPr>
              <a:t> et ensuite, si nécessaire, une requête est envoyée au serveur WINS</a:t>
            </a:r>
          </a:p>
          <a:p>
            <a:pPr lvl="1">
              <a:spcBef>
                <a:spcPts val="0"/>
              </a:spcBef>
            </a:pPr>
            <a:r>
              <a:rPr lang="fr-BE" sz="1400" b="1" dirty="0">
                <a:solidFill>
                  <a:schemeClr val="tx2"/>
                </a:solidFill>
                <a:latin typeface="Arial" pitchFamily="34" charset="0"/>
                <a:cs typeface="Arial" pitchFamily="34" charset="0"/>
              </a:rPr>
              <a:t>H-</a:t>
            </a:r>
            <a:r>
              <a:rPr lang="fr-BE" sz="1400" b="1" dirty="0" err="1">
                <a:solidFill>
                  <a:schemeClr val="tx2"/>
                </a:solidFill>
                <a:latin typeface="Arial" pitchFamily="34" charset="0"/>
                <a:cs typeface="Arial" pitchFamily="34" charset="0"/>
              </a:rPr>
              <a:t>node</a:t>
            </a:r>
            <a:r>
              <a:rPr lang="fr-BE" sz="1400" b="1" dirty="0">
                <a:solidFill>
                  <a:schemeClr val="tx2"/>
                </a:solidFill>
                <a:latin typeface="Arial" pitchFamily="34" charset="0"/>
                <a:cs typeface="Arial" pitchFamily="34" charset="0"/>
              </a:rPr>
              <a:t> : </a:t>
            </a:r>
            <a:r>
              <a:rPr lang="fr-BE" sz="1400" b="1" dirty="0" err="1">
                <a:solidFill>
                  <a:schemeClr val="tx2"/>
                </a:solidFill>
                <a:latin typeface="Arial" pitchFamily="34" charset="0"/>
                <a:cs typeface="Arial" pitchFamily="34" charset="0"/>
              </a:rPr>
              <a:t>Hybrid</a:t>
            </a:r>
            <a:r>
              <a:rPr lang="fr-BE" sz="1400" b="1" dirty="0">
                <a:solidFill>
                  <a:schemeClr val="tx2"/>
                </a:solidFill>
                <a:latin typeface="Arial" pitchFamily="34" charset="0"/>
                <a:cs typeface="Arial" pitchFamily="34" charset="0"/>
              </a:rPr>
              <a:t> </a:t>
            </a:r>
            <a:r>
              <a:rPr lang="fr-BE" sz="1400" b="1" dirty="0" err="1">
                <a:solidFill>
                  <a:schemeClr val="tx2"/>
                </a:solidFill>
                <a:latin typeface="Arial" pitchFamily="34" charset="0"/>
                <a:cs typeface="Arial" pitchFamily="34" charset="0"/>
              </a:rPr>
              <a:t>node</a:t>
            </a:r>
            <a:endParaRPr lang="fr-BE" sz="1400" b="1"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L’ordinateur client utilise un mixte de B-</a:t>
            </a:r>
            <a:r>
              <a:rPr lang="fr-BE" sz="1400" dirty="0" err="1">
                <a:solidFill>
                  <a:schemeClr val="tx2"/>
                </a:solidFill>
                <a:latin typeface="Arial" pitchFamily="34" charset="0"/>
                <a:cs typeface="Arial" pitchFamily="34" charset="0"/>
              </a:rPr>
              <a:t>node</a:t>
            </a:r>
            <a:r>
              <a:rPr lang="fr-BE" sz="1400" dirty="0">
                <a:solidFill>
                  <a:schemeClr val="tx2"/>
                </a:solidFill>
                <a:latin typeface="Arial" pitchFamily="34" charset="0"/>
                <a:cs typeface="Arial" pitchFamily="34" charset="0"/>
              </a:rPr>
              <a:t> et de P-</a:t>
            </a:r>
            <a:r>
              <a:rPr lang="fr-BE" sz="1400" dirty="0" err="1">
                <a:solidFill>
                  <a:schemeClr val="tx2"/>
                </a:solidFill>
                <a:latin typeface="Arial" pitchFamily="34" charset="0"/>
                <a:cs typeface="Arial" pitchFamily="34" charset="0"/>
              </a:rPr>
              <a:t>node</a:t>
            </a:r>
            <a:r>
              <a:rPr lang="fr-BE" sz="1400" dirty="0">
                <a:solidFill>
                  <a:schemeClr val="tx2"/>
                </a:solidFill>
                <a:latin typeface="Arial" pitchFamily="34" charset="0"/>
                <a:cs typeface="Arial" pitchFamily="34" charset="0"/>
              </a:rPr>
              <a:t> pour enregistrer les noms et résoudre les noms en adresses IP</a:t>
            </a:r>
          </a:p>
          <a:p>
            <a:pPr lvl="3"/>
            <a:r>
              <a:rPr lang="fr-BE" sz="1400" dirty="0">
                <a:solidFill>
                  <a:schemeClr val="tx2"/>
                </a:solidFill>
                <a:latin typeface="Arial" pitchFamily="34" charset="0"/>
                <a:cs typeface="Arial" pitchFamily="34" charset="0"/>
              </a:rPr>
              <a:t>D’abord l’envoi d’une requête au serveur WINS et si pas de réponse envoi de </a:t>
            </a:r>
            <a:r>
              <a:rPr lang="fr-BE" sz="1400" dirty="0" err="1">
                <a:solidFill>
                  <a:schemeClr val="tx2"/>
                </a:solidFill>
                <a:latin typeface="Arial" pitchFamily="34" charset="0"/>
                <a:cs typeface="Arial" pitchFamily="34" charset="0"/>
              </a:rPr>
              <a:t>broadcasts</a:t>
            </a:r>
            <a:r>
              <a:rPr lang="fr-BE" sz="1400" dirty="0" smtClean="0">
                <a:solidFill>
                  <a:schemeClr val="tx2"/>
                </a:solidFill>
                <a:latin typeface="Arial" pitchFamily="34" charset="0"/>
                <a:cs typeface="Arial" pitchFamily="34" charset="0"/>
              </a:rPr>
              <a:t>.</a:t>
            </a:r>
            <a:endParaRPr lang="fr-BE" sz="1400" dirty="0">
              <a:solidFill>
                <a:schemeClr val="tx2"/>
              </a:solidFill>
              <a:latin typeface="Arial" pitchFamily="34" charset="0"/>
              <a:cs typeface="Arial" pitchFamily="34" charset="0"/>
            </a:endParaRPr>
          </a:p>
          <a:p>
            <a:pPr lvl="1">
              <a:spcBef>
                <a:spcPts val="0"/>
              </a:spcBef>
            </a:pPr>
            <a:r>
              <a:rPr lang="fr-BE" sz="1400" dirty="0">
                <a:solidFill>
                  <a:schemeClr val="tx2"/>
                </a:solidFill>
                <a:latin typeface="Arial" pitchFamily="34" charset="0"/>
                <a:cs typeface="Arial" pitchFamily="34" charset="0"/>
              </a:rPr>
              <a:t>Si on configure les clients pour utiliser le WINS (manuellement ou via DHCP), le type de nœud par défaut passe de B-</a:t>
            </a:r>
            <a:r>
              <a:rPr lang="fr-BE" sz="1400" dirty="0" err="1">
                <a:solidFill>
                  <a:schemeClr val="tx2"/>
                </a:solidFill>
                <a:latin typeface="Arial" pitchFamily="34" charset="0"/>
                <a:cs typeface="Arial" pitchFamily="34" charset="0"/>
              </a:rPr>
              <a:t>node</a:t>
            </a:r>
            <a:r>
              <a:rPr lang="fr-BE" sz="1400" dirty="0">
                <a:solidFill>
                  <a:schemeClr val="tx2"/>
                </a:solidFill>
                <a:latin typeface="Arial" pitchFamily="34" charset="0"/>
                <a:cs typeface="Arial" pitchFamily="34" charset="0"/>
              </a:rPr>
              <a:t> à H-</a:t>
            </a:r>
            <a:r>
              <a:rPr lang="fr-BE" sz="1400" dirty="0" err="1">
                <a:solidFill>
                  <a:schemeClr val="tx2"/>
                </a:solidFill>
                <a:latin typeface="Arial" pitchFamily="34" charset="0"/>
                <a:cs typeface="Arial" pitchFamily="34" charset="0"/>
              </a:rPr>
              <a:t>node</a:t>
            </a:r>
            <a:endParaRPr lang="fr-BE" sz="1400" dirty="0">
              <a:solidFill>
                <a:schemeClr val="tx2"/>
              </a:solidFill>
              <a:latin typeface="Arial" pitchFamily="34" charset="0"/>
              <a:cs typeface="Arial" pitchFamily="34" charset="0"/>
            </a:endParaRPr>
          </a:p>
        </p:txBody>
      </p:sp>
      <p:sp>
        <p:nvSpPr>
          <p:cNvPr id="8"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7" name="Slide Number Placeholder 4"/>
          <p:cNvSpPr>
            <a:spLocks noGrp="1"/>
          </p:cNvSpPr>
          <p:nvPr>
            <p:ph type="sldNum" sz="quarter" idx="12"/>
          </p:nvPr>
        </p:nvSpPr>
        <p:spPr>
          <a:xfrm>
            <a:off x="8172400" y="0"/>
            <a:ext cx="762000" cy="365125"/>
          </a:xfrm>
        </p:spPr>
        <p:txBody>
          <a:bodyPr/>
          <a:lstStyle/>
          <a:p>
            <a:fld id="{7618FF70-D42E-4B56-89EB-564ECB51A96C}" type="slidenum">
              <a:rPr lang="en-US">
                <a:latin typeface="Arial" pitchFamily="34" charset="0"/>
                <a:cs typeface="Arial" pitchFamily="34" charset="0"/>
              </a:rPr>
              <a:pPr/>
              <a:t>54</a:t>
            </a:fld>
            <a:endParaRPr lang="en-US" dirty="0">
              <a:latin typeface="Arial" pitchFamily="34" charset="0"/>
              <a:cs typeface="Arial" pitchFamily="34" charset="0"/>
            </a:endParaRPr>
          </a:p>
        </p:txBody>
      </p:sp>
      <p:sp>
        <p:nvSpPr>
          <p:cNvPr id="443396" name="AutoShape 4"/>
          <p:cNvSpPr>
            <a:spLocks noChangeArrowheads="1"/>
          </p:cNvSpPr>
          <p:nvPr/>
        </p:nvSpPr>
        <p:spPr bwMode="auto">
          <a:xfrm rot="-1345551">
            <a:off x="97005" y="3644900"/>
            <a:ext cx="936625" cy="647700"/>
          </a:xfrm>
          <a:prstGeom prst="horizontalScroll">
            <a:avLst>
              <a:gd name="adj" fmla="val 12500"/>
            </a:avLst>
          </a:prstGeom>
          <a:solidFill>
            <a:schemeClr val="accent1"/>
          </a:solidFill>
          <a:ln w="12700">
            <a:solidFill>
              <a:schemeClr val="tx1"/>
            </a:solidFill>
            <a:round/>
            <a:headEnd/>
            <a:tailEnd/>
          </a:ln>
          <a:effectLst>
            <a:glow rad="139700">
              <a:schemeClr val="accent1">
                <a:satMod val="175000"/>
                <a:alpha val="40000"/>
              </a:schemeClr>
            </a:glow>
          </a:effectLst>
        </p:spPr>
        <p:txBody>
          <a:bodyPr wrap="none" anchor="ctr"/>
          <a:lstStyle/>
          <a:p>
            <a:r>
              <a:rPr lang="fr-BE" sz="1400">
                <a:latin typeface="Arial" pitchFamily="34" charset="0"/>
                <a:cs typeface="Arial" pitchFamily="34" charset="0"/>
              </a:rPr>
              <a:t> + Cache</a:t>
            </a:r>
          </a:p>
        </p:txBody>
      </p:sp>
      <p:sp>
        <p:nvSpPr>
          <p:cNvPr id="443397" name="AutoShape 5"/>
          <p:cNvSpPr>
            <a:spLocks noChangeArrowheads="1"/>
          </p:cNvSpPr>
          <p:nvPr/>
        </p:nvSpPr>
        <p:spPr bwMode="auto">
          <a:xfrm rot="-1584416">
            <a:off x="202670" y="4868863"/>
            <a:ext cx="936625" cy="647700"/>
          </a:xfrm>
          <a:prstGeom prst="horizontalScroll">
            <a:avLst>
              <a:gd name="adj" fmla="val 12500"/>
            </a:avLst>
          </a:prstGeom>
          <a:solidFill>
            <a:schemeClr val="accent1"/>
          </a:solidFill>
          <a:ln w="12700">
            <a:solidFill>
              <a:schemeClr val="tx1"/>
            </a:solidFill>
            <a:round/>
            <a:headEnd/>
            <a:tailEnd/>
          </a:ln>
          <a:effectLst>
            <a:glow rad="139700">
              <a:schemeClr val="accent1">
                <a:satMod val="175000"/>
                <a:alpha val="40000"/>
              </a:schemeClr>
            </a:glow>
          </a:effectLst>
        </p:spPr>
        <p:txBody>
          <a:bodyPr wrap="none" anchor="ctr"/>
          <a:lstStyle/>
          <a:p>
            <a:r>
              <a:rPr lang="fr-BE" sz="1400" dirty="0">
                <a:latin typeface="Arial" pitchFamily="34" charset="0"/>
                <a:cs typeface="Arial" pitchFamily="34" charset="0"/>
              </a:rPr>
              <a:t>+ </a:t>
            </a:r>
            <a:r>
              <a:rPr lang="fr-BE" sz="1400" dirty="0" err="1">
                <a:latin typeface="Arial" pitchFamily="34" charset="0"/>
                <a:cs typeface="Arial" pitchFamily="34" charset="0"/>
              </a:rPr>
              <a:t>LMhosts</a:t>
            </a:r>
            <a:endParaRPr lang="fr-BE" sz="1400" dirty="0">
              <a:latin typeface="Arial" pitchFamily="34" charset="0"/>
              <a:cs typeface="Arial" pitchFamily="34" charset="0"/>
            </a:endParaRPr>
          </a:p>
        </p:txBody>
      </p:sp>
      <p:sp>
        <p:nvSpPr>
          <p:cNvPr id="9"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10"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checkerboard(across)">
                                      <p:cBhvr>
                                        <p:cTn id="7" dur="500"/>
                                        <p:tgtEl>
                                          <p:spTgt spid="44339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43396"/>
                                        </p:tgtEl>
                                        <p:attrNameLst>
                                          <p:attrName>style.visibility</p:attrName>
                                        </p:attrNameLst>
                                      </p:cBhvr>
                                      <p:to>
                                        <p:strVal val="visible"/>
                                      </p:to>
                                    </p:set>
                                    <p:animEffect transition="in" filter="checkerboard(across)">
                                      <p:cBhvr>
                                        <p:cTn id="10" dur="500"/>
                                        <p:tgtEl>
                                          <p:spTgt spid="4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nimBg="1"/>
      <p:bldP spid="44339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a:xfrm>
            <a:off x="457200" y="836613"/>
            <a:ext cx="8229600" cy="5616575"/>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Architecture WINS</a:t>
            </a:r>
          </a:p>
          <a:p>
            <a:pPr lvl="1">
              <a:spcBef>
                <a:spcPts val="0"/>
              </a:spcBef>
            </a:pPr>
            <a:r>
              <a:rPr lang="fr-BE" sz="1400" u="sng" dirty="0" smtClean="0">
                <a:solidFill>
                  <a:schemeClr val="tx2"/>
                </a:solidFill>
                <a:latin typeface="Arial" pitchFamily="34" charset="0"/>
                <a:cs typeface="Arial" pitchFamily="34" charset="0"/>
              </a:rPr>
              <a:t>WINS </a:t>
            </a:r>
            <a:r>
              <a:rPr lang="fr-BE" sz="1400" u="sng" dirty="0">
                <a:solidFill>
                  <a:schemeClr val="tx2"/>
                </a:solidFill>
                <a:latin typeface="Arial" pitchFamily="34" charset="0"/>
                <a:cs typeface="Arial" pitchFamily="34" charset="0"/>
              </a:rPr>
              <a:t>Server</a:t>
            </a:r>
          </a:p>
          <a:p>
            <a:pPr lvl="2"/>
            <a:r>
              <a:rPr lang="fr-BE" sz="1400" dirty="0">
                <a:solidFill>
                  <a:schemeClr val="tx2"/>
                </a:solidFill>
                <a:latin typeface="Arial" pitchFamily="34" charset="0"/>
                <a:cs typeface="Arial" pitchFamily="34" charset="0"/>
              </a:rPr>
              <a:t>Fournit l’enregistrement de noms et le service de résolution</a:t>
            </a:r>
          </a:p>
          <a:p>
            <a:pPr lvl="2"/>
            <a:r>
              <a:rPr lang="fr-BE" sz="1400" dirty="0">
                <a:solidFill>
                  <a:schemeClr val="tx2"/>
                </a:solidFill>
                <a:latin typeface="Arial" pitchFamily="34" charset="0"/>
                <a:cs typeface="Arial" pitchFamily="34" charset="0"/>
              </a:rPr>
              <a:t>Un serveur WINS réplique sa base de données WINS avec les autres serveurs WINS afin de toujours fournir un service de résolution de noms</a:t>
            </a:r>
          </a:p>
          <a:p>
            <a:pPr lvl="2"/>
            <a:endParaRPr lang="fr-BE" sz="1400" dirty="0">
              <a:solidFill>
                <a:schemeClr val="tx2"/>
              </a:solidFill>
              <a:latin typeface="Arial" pitchFamily="34" charset="0"/>
              <a:cs typeface="Arial" pitchFamily="34" charset="0"/>
            </a:endParaRPr>
          </a:p>
          <a:p>
            <a:pPr lvl="1">
              <a:spcBef>
                <a:spcPts val="0"/>
              </a:spcBef>
            </a:pPr>
            <a:r>
              <a:rPr lang="fr-BE" sz="1400" u="sng" dirty="0">
                <a:solidFill>
                  <a:schemeClr val="tx2"/>
                </a:solidFill>
                <a:latin typeface="Arial" pitchFamily="34" charset="0"/>
                <a:cs typeface="Arial" pitchFamily="34" charset="0"/>
              </a:rPr>
              <a:t>WINS Client</a:t>
            </a:r>
          </a:p>
          <a:p>
            <a:pPr lvl="2"/>
            <a:r>
              <a:rPr lang="fr-BE" sz="1400" dirty="0">
                <a:solidFill>
                  <a:schemeClr val="tx2"/>
                </a:solidFill>
                <a:latin typeface="Arial" pitchFamily="34" charset="0"/>
                <a:cs typeface="Arial" pitchFamily="34" charset="0"/>
              </a:rPr>
              <a:t>N’importe quel ordinateur configuré pour communiquer avec un serveur WINS dans le but de s’enregistrer, de mettre à jour ou de supprimer les informations dans la base de données  WINS</a:t>
            </a:r>
          </a:p>
          <a:p>
            <a:pPr lvl="2"/>
            <a:endParaRPr lang="fr-BE" sz="1400" dirty="0">
              <a:solidFill>
                <a:schemeClr val="tx2"/>
              </a:solidFill>
              <a:latin typeface="Arial" pitchFamily="34" charset="0"/>
              <a:cs typeface="Arial" pitchFamily="34" charset="0"/>
            </a:endParaRPr>
          </a:p>
          <a:p>
            <a:pPr lvl="1">
              <a:spcBef>
                <a:spcPts val="0"/>
              </a:spcBef>
            </a:pPr>
            <a:r>
              <a:rPr lang="fr-BE" sz="1400" u="sng" dirty="0">
                <a:solidFill>
                  <a:schemeClr val="tx2"/>
                </a:solidFill>
                <a:latin typeface="Arial" pitchFamily="34" charset="0"/>
                <a:cs typeface="Arial" pitchFamily="34" charset="0"/>
              </a:rPr>
              <a:t>WINS Proxy</a:t>
            </a:r>
          </a:p>
          <a:p>
            <a:pPr lvl="2"/>
            <a:r>
              <a:rPr lang="fr-BE" sz="1400" dirty="0">
                <a:solidFill>
                  <a:schemeClr val="tx2"/>
                </a:solidFill>
                <a:latin typeface="Arial" pitchFamily="34" charset="0"/>
                <a:cs typeface="Arial" pitchFamily="34" charset="0"/>
              </a:rPr>
              <a:t>Un ordinateur client WINS qui va agir à la place d’un autre ordinateur non-client WINS, permettant à celui-ci une participation limitée dans le processus WINS</a:t>
            </a:r>
          </a:p>
          <a:p>
            <a:pPr lvl="2"/>
            <a:endParaRPr lang="fr-BE" sz="1400" dirty="0">
              <a:solidFill>
                <a:schemeClr val="tx2"/>
              </a:solidFill>
              <a:latin typeface="Arial" pitchFamily="34" charset="0"/>
              <a:cs typeface="Arial" pitchFamily="34" charset="0"/>
            </a:endParaRPr>
          </a:p>
          <a:p>
            <a:pPr lvl="1">
              <a:spcBef>
                <a:spcPts val="0"/>
              </a:spcBef>
            </a:pPr>
            <a:r>
              <a:rPr lang="fr-BE" sz="1400" u="sng" dirty="0">
                <a:solidFill>
                  <a:schemeClr val="tx2"/>
                </a:solidFill>
                <a:latin typeface="Arial" pitchFamily="34" charset="0"/>
                <a:cs typeface="Arial" pitchFamily="34" charset="0"/>
              </a:rPr>
              <a:t>WINS </a:t>
            </a:r>
            <a:r>
              <a:rPr lang="fr-BE" sz="1400" u="sng" dirty="0" err="1">
                <a:solidFill>
                  <a:schemeClr val="tx2"/>
                </a:solidFill>
                <a:latin typeface="Arial" pitchFamily="34" charset="0"/>
                <a:cs typeface="Arial" pitchFamily="34" charset="0"/>
              </a:rPr>
              <a:t>Database</a:t>
            </a:r>
            <a:endParaRPr lang="fr-BE" sz="1400" u="sng" dirty="0">
              <a:solidFill>
                <a:schemeClr val="tx2"/>
              </a:solidFill>
              <a:latin typeface="Arial" pitchFamily="34" charset="0"/>
              <a:cs typeface="Arial" pitchFamily="34" charset="0"/>
            </a:endParaRPr>
          </a:p>
          <a:p>
            <a:pPr lvl="2"/>
            <a:r>
              <a:rPr lang="fr-BE" sz="1400" dirty="0">
                <a:solidFill>
                  <a:schemeClr val="tx2"/>
                </a:solidFill>
                <a:latin typeface="Arial" pitchFamily="34" charset="0"/>
                <a:cs typeface="Arial" pitchFamily="34" charset="0"/>
              </a:rPr>
              <a:t>Une liste, dynamiquement mise à jour, de noms NetBIOS et de ses adresses IP associées y compris celles assignées via le DHCP.</a:t>
            </a:r>
          </a:p>
          <a:p>
            <a:pPr lvl="2"/>
            <a:r>
              <a:rPr lang="fr-BE" sz="1400" dirty="0">
                <a:solidFill>
                  <a:schemeClr val="tx2"/>
                </a:solidFill>
                <a:latin typeface="Arial" pitchFamily="34" charset="0"/>
                <a:cs typeface="Arial" pitchFamily="34" charset="0"/>
              </a:rPr>
              <a:t>Dans les réseaux comprenant plusieurs serveurs WINS, l’échange d’informations entre serveurs se fait au travers d’un processus de réplication</a:t>
            </a:r>
          </a:p>
          <a:p>
            <a:pPr lvl="1">
              <a:spcBef>
                <a:spcPts val="0"/>
              </a:spcBef>
            </a:pPr>
            <a:endParaRPr lang="fr-BE" sz="1400" dirty="0">
              <a:solidFill>
                <a:schemeClr val="tx2"/>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a:xfrm>
            <a:off x="8172400" y="0"/>
            <a:ext cx="762000" cy="365125"/>
          </a:xfrm>
        </p:spPr>
        <p:txBody>
          <a:bodyPr/>
          <a:lstStyle/>
          <a:p>
            <a:fld id="{892FE6B4-AD48-4B3E-B527-6A8B471CB757}" type="slidenum">
              <a:rPr lang="en-US">
                <a:latin typeface="Arial" pitchFamily="34" charset="0"/>
                <a:cs typeface="Arial" pitchFamily="34" charset="0"/>
              </a:rPr>
              <a:pPr/>
              <a:t>55</a:t>
            </a:fld>
            <a:endParaRPr lang="en-US" dirty="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a:xfrm>
            <a:off x="467544" y="980728"/>
            <a:ext cx="8229600" cy="431800"/>
          </a:xfrm>
        </p:spPr>
        <p:txBody>
          <a:bodyPr vert="horz" lIns="91440" tIns="45720" rIns="91440" bIns="45720" rtlCol="0" anchor="ctr" anchorCtr="0">
            <a:noAutofit/>
          </a:bodyPr>
          <a:lstStyle/>
          <a:p>
            <a:pPr marL="0" indent="0">
              <a:lnSpc>
                <a:spcPct val="90000"/>
              </a:lnSpc>
              <a:buNone/>
            </a:pPr>
            <a:r>
              <a:rPr lang="fr-BE" sz="1600" b="1" dirty="0">
                <a:solidFill>
                  <a:schemeClr val="accent5"/>
                </a:solidFill>
                <a:latin typeface="Arial" pitchFamily="34" charset="0"/>
                <a:cs typeface="Arial" pitchFamily="34" charset="0"/>
              </a:rPr>
              <a:t>Architecture WINS - exemple</a:t>
            </a:r>
          </a:p>
          <a:p>
            <a:pPr lvl="1">
              <a:spcBef>
                <a:spcPts val="0"/>
              </a:spcBef>
            </a:pPr>
            <a:endParaRPr lang="fr-BE" sz="1600" dirty="0">
              <a:latin typeface="Arial" pitchFamily="34" charset="0"/>
              <a:cs typeface="Arial" pitchFamily="34" charset="0"/>
            </a:endParaRPr>
          </a:p>
        </p:txBody>
      </p:sp>
      <p:sp>
        <p:nvSpPr>
          <p:cNvPr id="7"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6" name="Slide Number Placeholder 4"/>
          <p:cNvSpPr>
            <a:spLocks noGrp="1"/>
          </p:cNvSpPr>
          <p:nvPr>
            <p:ph type="sldNum" sz="quarter" idx="12"/>
          </p:nvPr>
        </p:nvSpPr>
        <p:spPr/>
        <p:txBody>
          <a:bodyPr/>
          <a:lstStyle/>
          <a:p>
            <a:fld id="{EAE39098-3056-41C9-A847-CE50A4EA15E5}" type="slidenum">
              <a:rPr lang="en-US">
                <a:latin typeface="Arial" pitchFamily="34" charset="0"/>
                <a:cs typeface="Arial" pitchFamily="34" charset="0"/>
              </a:rPr>
              <a:pPr/>
              <a:t>56</a:t>
            </a:fld>
            <a:endParaRPr lang="en-US">
              <a:latin typeface="Arial" pitchFamily="34" charset="0"/>
              <a:cs typeface="Arial" pitchFamily="34" charset="0"/>
            </a:endParaRPr>
          </a:p>
        </p:txBody>
      </p:sp>
      <p:pic>
        <p:nvPicPr>
          <p:cNvPr id="445445" name="Picture 5" descr="trnt_win_001c"/>
          <p:cNvPicPr>
            <a:picLocks noChangeAspect="1" noChangeArrowheads="1"/>
          </p:cNvPicPr>
          <p:nvPr/>
        </p:nvPicPr>
        <p:blipFill>
          <a:blip r:embed="rId2" cstate="print"/>
          <a:srcRect/>
          <a:stretch>
            <a:fillRect/>
          </a:stretch>
        </p:blipFill>
        <p:spPr bwMode="auto">
          <a:xfrm>
            <a:off x="1476375" y="1268413"/>
            <a:ext cx="6192838" cy="4699000"/>
          </a:xfrm>
          <a:prstGeom prst="rect">
            <a:avLst/>
          </a:prstGeom>
          <a:noFill/>
        </p:spPr>
      </p:pic>
      <p:sp>
        <p:nvSpPr>
          <p:cNvPr id="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46467" name="Rectangle 3"/>
          <p:cNvSpPr>
            <a:spLocks noGrp="1" noChangeArrowheads="1"/>
          </p:cNvSpPr>
          <p:nvPr>
            <p:ph idx="1"/>
          </p:nvPr>
        </p:nvSpPr>
        <p:spPr>
          <a:xfrm>
            <a:off x="457200" y="908720"/>
            <a:ext cx="8229600" cy="1440210"/>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Le protocole WINS</a:t>
            </a:r>
          </a:p>
          <a:p>
            <a:pPr lvl="1">
              <a:spcBef>
                <a:spcPts val="0"/>
              </a:spcBef>
            </a:pPr>
            <a:r>
              <a:rPr lang="fr-BE" sz="1400" dirty="0">
                <a:solidFill>
                  <a:schemeClr val="tx2"/>
                </a:solidFill>
                <a:latin typeface="Arial" pitchFamily="34" charset="0"/>
                <a:cs typeface="Arial" pitchFamily="34" charset="0"/>
              </a:rPr>
              <a:t>Les paquets NetBIOS sont constitués des messages échangés entre un client WINS et le serveur WINS</a:t>
            </a:r>
          </a:p>
          <a:p>
            <a:pPr lvl="2"/>
            <a:r>
              <a:rPr lang="fr-BE" sz="1400" dirty="0">
                <a:solidFill>
                  <a:schemeClr val="tx2"/>
                </a:solidFill>
                <a:latin typeface="Arial" pitchFamily="34" charset="0"/>
                <a:cs typeface="Arial" pitchFamily="34" charset="0"/>
              </a:rPr>
              <a:t>Du point de vue de la structure les message sont similaires aux messages DNS. Mais avec en plus des types et codes spécifiques pour le bon fonctionnement de NetBIOS.</a:t>
            </a:r>
          </a:p>
        </p:txBody>
      </p:sp>
      <p:sp>
        <p:nvSpPr>
          <p:cNvPr id="27"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6" name="Slide Number Placeholder 4"/>
          <p:cNvSpPr>
            <a:spLocks noGrp="1"/>
          </p:cNvSpPr>
          <p:nvPr>
            <p:ph type="sldNum" sz="quarter" idx="12"/>
          </p:nvPr>
        </p:nvSpPr>
        <p:spPr>
          <a:xfrm>
            <a:off x="8244408" y="0"/>
            <a:ext cx="762000" cy="365125"/>
          </a:xfrm>
        </p:spPr>
        <p:txBody>
          <a:bodyPr/>
          <a:lstStyle/>
          <a:p>
            <a:fld id="{A38D12A5-0602-4435-BF9E-C06135BFC7E5}" type="slidenum">
              <a:rPr lang="en-US">
                <a:latin typeface="Arial" pitchFamily="34" charset="0"/>
                <a:cs typeface="Arial" pitchFamily="34" charset="0"/>
              </a:rPr>
              <a:pPr/>
              <a:t>57</a:t>
            </a:fld>
            <a:endParaRPr lang="en-US" dirty="0">
              <a:latin typeface="Arial" pitchFamily="34" charset="0"/>
              <a:cs typeface="Arial" pitchFamily="34" charset="0"/>
            </a:endParaRPr>
          </a:p>
        </p:txBody>
      </p:sp>
      <p:graphicFrame>
        <p:nvGraphicFramePr>
          <p:cNvPr id="446495" name="Group 31"/>
          <p:cNvGraphicFramePr>
            <a:graphicFrameLocks noGrp="1"/>
          </p:cNvGraphicFramePr>
          <p:nvPr>
            <p:extLst>
              <p:ext uri="{D42A27DB-BD31-4B8C-83A1-F6EECF244321}">
                <p14:modId xmlns:p14="http://schemas.microsoft.com/office/powerpoint/2010/main" xmlns="" val="2350737631"/>
              </p:ext>
            </p:extLst>
          </p:nvPr>
        </p:nvGraphicFramePr>
        <p:xfrm>
          <a:off x="323529" y="2420938"/>
          <a:ext cx="8568952" cy="2463864"/>
        </p:xfrm>
        <a:graphic>
          <a:graphicData uri="http://schemas.openxmlformats.org/drawingml/2006/table">
            <a:tbl>
              <a:tblPr firstCol="1">
                <a:tableStyleId>{BDBED569-4797-4DF1-A0F4-6AAB3CD982D8}</a:tableStyleId>
              </a:tblPr>
              <a:tblGrid>
                <a:gridCol w="2345149"/>
                <a:gridCol w="6223803"/>
              </a:tblGrid>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solidFill>
                            <a:schemeClr val="bg1"/>
                          </a:solidFill>
                          <a:effectLst/>
                          <a:latin typeface="Arial" pitchFamily="34" charset="0"/>
                          <a:cs typeface="Arial" pitchFamily="34" charset="0"/>
                        </a:rPr>
                        <a:t>Name service Header</a:t>
                      </a:r>
                      <a:endParaRPr kumimoji="0" lang="fr-BE" sz="12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Longueur fixe, 12 bytes. Cette section comprend les informations au sujet du type de message et des compteurs concernant les autres éléments inclus dans le message.</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4937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solidFill>
                            <a:schemeClr val="bg1"/>
                          </a:solidFill>
                          <a:effectLst/>
                          <a:latin typeface="Arial" pitchFamily="34" charset="0"/>
                          <a:cs typeface="Arial" pitchFamily="34" charset="0"/>
                        </a:rPr>
                        <a:t>Question entries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solidFill>
                            <a:schemeClr val="bg1"/>
                          </a:solidFill>
                          <a:effectLst/>
                          <a:latin typeface="Arial" pitchFamily="34" charset="0"/>
                          <a:cs typeface="Arial" pitchFamily="34" charset="0"/>
                        </a:rPr>
                        <a:t>Ou</a:t>
                      </a:r>
                      <a:endParaRPr kumimoji="0" lang="fr-BE" sz="12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Longueur variable, optionnel. Cette comprend le nom NetBIOS pour l’enregistrement, la mise à jour et la suppression. </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err="1" smtClean="0">
                          <a:ln>
                            <a:noFill/>
                          </a:ln>
                          <a:solidFill>
                            <a:schemeClr val="bg1"/>
                          </a:solidFill>
                          <a:effectLst/>
                          <a:latin typeface="Arial" pitchFamily="34" charset="0"/>
                          <a:cs typeface="Arial" pitchFamily="34" charset="0"/>
                        </a:rPr>
                        <a:t>Answer</a:t>
                      </a:r>
                      <a:r>
                        <a:rPr kumimoji="0" lang="fr-BE" sz="1200" u="none" strike="noStrike" cap="none" normalizeH="0" baseline="0" dirty="0" smtClean="0">
                          <a:ln>
                            <a:noFill/>
                          </a:ln>
                          <a:solidFill>
                            <a:schemeClr val="bg1"/>
                          </a:solidFill>
                          <a:effectLst/>
                          <a:latin typeface="Arial" pitchFamily="34" charset="0"/>
                          <a:cs typeface="Arial" pitchFamily="34" charset="0"/>
                        </a:rPr>
                        <a:t> </a:t>
                      </a:r>
                      <a:r>
                        <a:rPr kumimoji="0" lang="fr-BE" sz="1200" u="none" strike="noStrike" cap="none" normalizeH="0" baseline="0" dirty="0" err="1" smtClean="0">
                          <a:ln>
                            <a:noFill/>
                          </a:ln>
                          <a:solidFill>
                            <a:schemeClr val="bg1"/>
                          </a:solidFill>
                          <a:effectLst/>
                          <a:latin typeface="Arial" pitchFamily="34" charset="0"/>
                          <a:cs typeface="Arial" pitchFamily="34" charset="0"/>
                        </a:rPr>
                        <a:t>resource</a:t>
                      </a:r>
                      <a:r>
                        <a:rPr kumimoji="0" lang="fr-BE" sz="1200" u="none" strike="noStrike" cap="none" normalizeH="0" baseline="0" dirty="0" smtClean="0">
                          <a:ln>
                            <a:noFill/>
                          </a:ln>
                          <a:solidFill>
                            <a:schemeClr val="bg1"/>
                          </a:solidFill>
                          <a:effectLst/>
                          <a:latin typeface="Arial" pitchFamily="34" charset="0"/>
                          <a:cs typeface="Arial" pitchFamily="34" charset="0"/>
                        </a:rPr>
                        <a:t> records</a:t>
                      </a:r>
                      <a:endParaRPr kumimoji="0" lang="fr-BE" sz="12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Longueur variable, optionnel. Cette section comprend les Resource Records renvoyés dans en réponse aux requêtes.</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4937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err="1" smtClean="0">
                          <a:ln>
                            <a:noFill/>
                          </a:ln>
                          <a:solidFill>
                            <a:schemeClr val="bg1"/>
                          </a:solidFill>
                          <a:effectLst/>
                          <a:latin typeface="Arial" pitchFamily="34" charset="0"/>
                          <a:cs typeface="Arial" pitchFamily="34" charset="0"/>
                        </a:rPr>
                        <a:t>Authority</a:t>
                      </a:r>
                      <a:r>
                        <a:rPr kumimoji="0" lang="fr-BE" sz="1200" u="none" strike="noStrike" cap="none" normalizeH="0" baseline="0" dirty="0" smtClean="0">
                          <a:ln>
                            <a:noFill/>
                          </a:ln>
                          <a:solidFill>
                            <a:schemeClr val="bg1"/>
                          </a:solidFill>
                          <a:effectLst/>
                          <a:latin typeface="Arial" pitchFamily="34" charset="0"/>
                          <a:cs typeface="Arial" pitchFamily="34" charset="0"/>
                        </a:rPr>
                        <a:t> </a:t>
                      </a:r>
                      <a:r>
                        <a:rPr kumimoji="0" lang="fr-BE" sz="1200" u="none" strike="noStrike" cap="none" normalizeH="0" baseline="0" dirty="0" err="1" smtClean="0">
                          <a:ln>
                            <a:noFill/>
                          </a:ln>
                          <a:solidFill>
                            <a:schemeClr val="bg1"/>
                          </a:solidFill>
                          <a:effectLst/>
                          <a:latin typeface="Arial" pitchFamily="34" charset="0"/>
                          <a:cs typeface="Arial" pitchFamily="34" charset="0"/>
                        </a:rPr>
                        <a:t>resource</a:t>
                      </a:r>
                      <a:r>
                        <a:rPr kumimoji="0" lang="fr-BE" sz="1200" u="none" strike="noStrike" cap="none" normalizeH="0" baseline="0" dirty="0" smtClean="0">
                          <a:ln>
                            <a:noFill/>
                          </a:ln>
                          <a:solidFill>
                            <a:schemeClr val="bg1"/>
                          </a:solidFill>
                          <a:effectLst/>
                          <a:latin typeface="Arial" pitchFamily="34" charset="0"/>
                          <a:cs typeface="Arial" pitchFamily="34" charset="0"/>
                        </a:rPr>
                        <a:t> records</a:t>
                      </a:r>
                      <a:endParaRPr kumimoji="0" lang="fr-BE" sz="12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effectLst/>
                          <a:latin typeface="Arial" pitchFamily="34" charset="0"/>
                          <a:cs typeface="Arial" pitchFamily="34" charset="0"/>
                        </a:rPr>
                        <a:t>Pas utilisé</a:t>
                      </a:r>
                      <a:endParaRPr kumimoji="0" lang="fr-BE"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err="1" smtClean="0">
                          <a:ln>
                            <a:noFill/>
                          </a:ln>
                          <a:solidFill>
                            <a:schemeClr val="bg1"/>
                          </a:solidFill>
                          <a:effectLst/>
                          <a:latin typeface="Arial" pitchFamily="34" charset="0"/>
                          <a:cs typeface="Arial" pitchFamily="34" charset="0"/>
                        </a:rPr>
                        <a:t>Additional</a:t>
                      </a:r>
                      <a:r>
                        <a:rPr kumimoji="0" lang="fr-BE" sz="1200" u="none" strike="noStrike" cap="none" normalizeH="0" baseline="0" dirty="0" smtClean="0">
                          <a:ln>
                            <a:noFill/>
                          </a:ln>
                          <a:solidFill>
                            <a:schemeClr val="bg1"/>
                          </a:solidFill>
                          <a:effectLst/>
                          <a:latin typeface="Arial" pitchFamily="34" charset="0"/>
                          <a:cs typeface="Arial" pitchFamily="34" charset="0"/>
                        </a:rPr>
                        <a:t> </a:t>
                      </a:r>
                      <a:r>
                        <a:rPr kumimoji="0" lang="fr-BE" sz="1200" u="none" strike="noStrike" cap="none" normalizeH="0" baseline="0" dirty="0" err="1" smtClean="0">
                          <a:ln>
                            <a:noFill/>
                          </a:ln>
                          <a:solidFill>
                            <a:schemeClr val="bg1"/>
                          </a:solidFill>
                          <a:effectLst/>
                          <a:latin typeface="Arial" pitchFamily="34" charset="0"/>
                          <a:cs typeface="Arial" pitchFamily="34" charset="0"/>
                        </a:rPr>
                        <a:t>resource</a:t>
                      </a:r>
                      <a:r>
                        <a:rPr kumimoji="0" lang="fr-BE" sz="1200" u="none" strike="noStrike" cap="none" normalizeH="0" baseline="0" dirty="0" smtClean="0">
                          <a:ln>
                            <a:noFill/>
                          </a:ln>
                          <a:solidFill>
                            <a:schemeClr val="bg1"/>
                          </a:solidFill>
                          <a:effectLst/>
                          <a:latin typeface="Arial" pitchFamily="34" charset="0"/>
                          <a:cs typeface="Arial" pitchFamily="34" charset="0"/>
                        </a:rPr>
                        <a:t> records</a:t>
                      </a:r>
                      <a:endParaRPr kumimoji="0" lang="fr-BE" sz="1200" b="1" i="0" u="none" strike="noStrike" cap="none" normalizeH="0" baseline="0" dirty="0" smtClean="0">
                        <a:ln>
                          <a:noFill/>
                        </a:ln>
                        <a:solidFill>
                          <a:schemeClr val="bg1"/>
                        </a:solidFill>
                        <a:effectLst/>
                        <a:latin typeface="Arial" pitchFamily="34" charset="0"/>
                        <a:cs typeface="Arial" pitchFamily="34" charset="0"/>
                      </a:endParaRPr>
                    </a:p>
                  </a:txBody>
                  <a:tcPr anchor="ct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effectLst/>
                          <a:latin typeface="Arial" pitchFamily="34" charset="0"/>
                          <a:cs typeface="Arial" pitchFamily="34" charset="0"/>
                        </a:rPr>
                        <a:t>Longueur variable, optionnel. Cette section comprend les autres RR qui ne sont pas fournis directement comme réponse à une requête</a:t>
                      </a:r>
                      <a:endParaRPr kumimoji="0" lang="fr-BE"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sp>
        <p:nvSpPr>
          <p:cNvPr id="446496" name="Text Box 32"/>
          <p:cNvSpPr txBox="1">
            <a:spLocks noChangeArrowheads="1"/>
          </p:cNvSpPr>
          <p:nvPr/>
        </p:nvSpPr>
        <p:spPr bwMode="auto">
          <a:xfrm>
            <a:off x="467544" y="5013176"/>
            <a:ext cx="8028756" cy="1077218"/>
          </a:xfrm>
          <a:prstGeom prst="rect">
            <a:avLst/>
          </a:prstGeom>
        </p:spPr>
        <p:txBody>
          <a:bodyPr vert="horz" lIns="91440" tIns="45720" rIns="91440" bIns="45720" rtlCol="0" anchor="ctr" anchorCtr="0">
            <a:noAutofit/>
          </a:bodyPr>
          <a:lstStyle>
            <a:lvl1pPr marL="0" indent="0" algn="l" defTabSz="914400" eaLnBrk="1" latinLnBrk="0" hangingPunct="1">
              <a:lnSpc>
                <a:spcPct val="90000"/>
              </a:lnSpc>
              <a:buClr>
                <a:schemeClr val="accent1"/>
              </a:buClr>
              <a:buFont typeface="Arial" pitchFamily="34" charset="0"/>
              <a:buNone/>
              <a:defRPr sz="1600" b="1">
                <a:solidFill>
                  <a:schemeClr val="accent5"/>
                </a:solidFill>
                <a:latin typeface="+mn-lt"/>
                <a:cs typeface="Arial" pitchFamily="34" charset="0"/>
              </a:defRPr>
            </a:lvl1pPr>
            <a:lvl2pPr marL="594360" lvl="1" indent="-274320" algn="l" defTabSz="914400" eaLnBrk="1" latinLnBrk="0" hangingPunct="1">
              <a:spcBef>
                <a:spcPts val="0"/>
              </a:spcBef>
              <a:buClr>
                <a:schemeClr val="accent1"/>
              </a:buClr>
              <a:buFont typeface="Arial" pitchFamily="34" charset="0"/>
              <a:buChar char="•"/>
              <a:defRPr sz="1600">
                <a:solidFill>
                  <a:schemeClr val="tx2"/>
                </a:solidFill>
                <a:latin typeface="+mn-lt"/>
              </a:defRPr>
            </a:lvl2pPr>
            <a:lvl3pPr marL="868680" lvl="2" indent="-228600" algn="l" defTabSz="914400" eaLnBrk="1" latinLnBrk="0" hangingPunct="1">
              <a:buClr>
                <a:schemeClr val="accent1"/>
              </a:buClr>
              <a:buFont typeface="Arial" pitchFamily="34" charset="0"/>
              <a:buChar char="•"/>
              <a:defRPr sz="1600">
                <a:solidFill>
                  <a:schemeClr val="tx2"/>
                </a:solidFill>
                <a:latin typeface="+mn-lt"/>
              </a:defRPr>
            </a:lvl3pPr>
            <a:lvl4pPr marL="1143000" indent="-228600" algn="l" defTabSz="914400" eaLnBrk="1" latinLnBrk="0" hangingPunct="1">
              <a:buClr>
                <a:schemeClr val="accent1"/>
              </a:buClr>
              <a:buFont typeface="Arial" pitchFamily="34" charset="0"/>
              <a:buChar char="•"/>
              <a:defRPr sz="1800">
                <a:solidFill>
                  <a:schemeClr val="tx2"/>
                </a:solidFill>
                <a:latin typeface="+mn-lt"/>
              </a:defRPr>
            </a:lvl4pPr>
            <a:lvl5pPr marL="1371600" indent="-228600" algn="l" defTabSz="914400" eaLnBrk="1" latinLnBrk="0" hangingPunct="1">
              <a:buClr>
                <a:schemeClr val="accent1"/>
              </a:buClr>
              <a:buFont typeface="Arial" pitchFamily="34" charset="0"/>
              <a:buChar char="•"/>
              <a:defRPr sz="1800" baseline="0">
                <a:solidFill>
                  <a:schemeClr val="tx2"/>
                </a:solidFill>
                <a:latin typeface="+mn-lt"/>
              </a:defRPr>
            </a:lvl5pPr>
            <a:lvl6pPr marL="1645920" indent="-228600">
              <a:spcBef>
                <a:spcPct val="20000"/>
              </a:spcBef>
              <a:buClr>
                <a:schemeClr val="accent1"/>
              </a:buClr>
              <a:buFont typeface="Arial" pitchFamily="34" charset="0"/>
              <a:buChar char="•"/>
              <a:defRPr sz="1600">
                <a:solidFill>
                  <a:schemeClr val="tx2"/>
                </a:solidFill>
                <a:latin typeface="+mn-lt"/>
              </a:defRPr>
            </a:lvl6pPr>
            <a:lvl7pPr marL="1901952" indent="-228600">
              <a:spcBef>
                <a:spcPct val="20000"/>
              </a:spcBef>
              <a:buClr>
                <a:schemeClr val="accent1"/>
              </a:buClr>
              <a:buFont typeface="Arial" pitchFamily="34" charset="0"/>
              <a:buChar char="•"/>
              <a:defRPr sz="1600">
                <a:solidFill>
                  <a:schemeClr val="tx2"/>
                </a:solidFill>
                <a:latin typeface="+mn-lt"/>
              </a:defRPr>
            </a:lvl7pPr>
            <a:lvl8pPr marL="2194560" indent="-228600">
              <a:spcBef>
                <a:spcPct val="20000"/>
              </a:spcBef>
              <a:buClr>
                <a:schemeClr val="accent1"/>
              </a:buClr>
              <a:buFont typeface="Arial" pitchFamily="34" charset="0"/>
              <a:buChar char="•"/>
              <a:defRPr sz="1600">
                <a:solidFill>
                  <a:schemeClr val="tx2"/>
                </a:solidFill>
                <a:latin typeface="+mn-lt"/>
              </a:defRPr>
            </a:lvl8pPr>
            <a:lvl9pPr marL="2468880" indent="-228600">
              <a:spcBef>
                <a:spcPct val="20000"/>
              </a:spcBef>
              <a:buClr>
                <a:schemeClr val="accent1"/>
              </a:buClr>
              <a:buFont typeface="Arial" pitchFamily="34" charset="0"/>
              <a:buChar char="•"/>
              <a:defRPr sz="1600">
                <a:solidFill>
                  <a:schemeClr val="tx2"/>
                </a:solidFill>
                <a:latin typeface="+mn-lt"/>
              </a:defRPr>
            </a:lvl9pPr>
          </a:lstStyle>
          <a:p>
            <a:r>
              <a:rPr lang="fr-BE" sz="1400" b="0" dirty="0">
                <a:solidFill>
                  <a:schemeClr val="tx2"/>
                </a:solidFill>
                <a:latin typeface="Arial" pitchFamily="34" charset="0"/>
              </a:rPr>
              <a:t>Les clients et les serveurs WINS utilisent le port UDP 137</a:t>
            </a:r>
          </a:p>
          <a:p>
            <a:r>
              <a:rPr lang="fr-BE" sz="1400" b="0" dirty="0">
                <a:solidFill>
                  <a:schemeClr val="tx2"/>
                </a:solidFill>
                <a:latin typeface="Arial" pitchFamily="34" charset="0"/>
              </a:rPr>
              <a:t>La réplication automatique entre serveurs WINS se fait via le port TCP 42</a:t>
            </a:r>
          </a:p>
          <a:p>
            <a:r>
              <a:rPr lang="fr-BE" sz="1400" b="0" dirty="0">
                <a:solidFill>
                  <a:schemeClr val="tx2"/>
                </a:solidFill>
                <a:latin typeface="Arial" pitchFamily="34" charset="0"/>
              </a:rPr>
              <a:t>La découverte automatiques des partenaires WINS pour la réplication se fait via le port UDP 42</a:t>
            </a:r>
          </a:p>
        </p:txBody>
      </p:sp>
      <p:sp>
        <p:nvSpPr>
          <p:cNvPr id="8"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 : WINS</a:t>
            </a:r>
            <a:endParaRPr lang="fr-BE" sz="2400" dirty="0">
              <a:solidFill>
                <a:schemeClr val="bg1"/>
              </a:solidFill>
            </a:endParaRPr>
          </a:p>
        </p:txBody>
      </p:sp>
      <p:sp>
        <p:nvSpPr>
          <p:cNvPr id="9"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457200" y="1268760"/>
            <a:ext cx="8229600" cy="4824536"/>
          </a:xfrm>
        </p:spPr>
        <p:txBody>
          <a:bodyPr vert="horz" lIns="91440" tIns="45720" rIns="91440" bIns="45720" rtlCol="0" anchor="ctr" anchorCtr="0">
            <a:noAutofit/>
          </a:bodyPr>
          <a:lstStyle/>
          <a:p>
            <a:pPr marL="0" indent="0">
              <a:lnSpc>
                <a:spcPct val="90000"/>
              </a:lnSpc>
              <a:buNone/>
            </a:pPr>
            <a:r>
              <a:rPr lang="fr-BE" sz="1400" b="1" dirty="0">
                <a:solidFill>
                  <a:schemeClr val="tx2"/>
                </a:solidFill>
                <a:latin typeface="Arial" pitchFamily="34" charset="0"/>
                <a:cs typeface="Arial" pitchFamily="34" charset="0"/>
              </a:rPr>
              <a:t>On a vu différents moyens permettant d’associer une adresse IP et un nom.</a:t>
            </a: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endParaRPr lang="fr-BE" sz="1400" b="1" dirty="0">
              <a:solidFill>
                <a:schemeClr val="tx2"/>
              </a:solidFill>
              <a:latin typeface="Arial" pitchFamily="34" charset="0"/>
              <a:cs typeface="Arial" pitchFamily="34" charset="0"/>
            </a:endParaRPr>
          </a:p>
          <a:p>
            <a:pPr marL="0" indent="0">
              <a:lnSpc>
                <a:spcPct val="90000"/>
              </a:lnSpc>
              <a:buNone/>
            </a:pPr>
            <a:r>
              <a:rPr lang="fr-BE" sz="1400" b="1" dirty="0">
                <a:solidFill>
                  <a:schemeClr val="tx2"/>
                </a:solidFill>
                <a:latin typeface="Arial" pitchFamily="34" charset="0"/>
                <a:cs typeface="Arial" pitchFamily="34" charset="0"/>
              </a:rPr>
              <a:t>Maintenant il est bon de se poser les questions suivantes ?</a:t>
            </a:r>
          </a:p>
          <a:p>
            <a:pPr lvl="1">
              <a:spcBef>
                <a:spcPts val="0"/>
              </a:spcBef>
            </a:pPr>
            <a:r>
              <a:rPr lang="fr-BE" sz="1400" dirty="0">
                <a:solidFill>
                  <a:schemeClr val="tx2"/>
                </a:solidFill>
                <a:latin typeface="Arial" pitchFamily="34" charset="0"/>
                <a:cs typeface="Arial" pitchFamily="34" charset="0"/>
              </a:rPr>
              <a:t>Quelle(s) solution(s) choisir ?</a:t>
            </a:r>
          </a:p>
          <a:p>
            <a:pPr lvl="1">
              <a:spcBef>
                <a:spcPts val="0"/>
              </a:spcBef>
            </a:pPr>
            <a:r>
              <a:rPr lang="fr-BE" sz="1400" dirty="0">
                <a:solidFill>
                  <a:schemeClr val="tx2"/>
                </a:solidFill>
                <a:latin typeface="Arial" pitchFamily="34" charset="0"/>
                <a:cs typeface="Arial" pitchFamily="34" charset="0"/>
              </a:rPr>
              <a:t>Quelles sont les interactions entre ses différents moyens ?</a:t>
            </a:r>
          </a:p>
          <a:p>
            <a:pPr lvl="1">
              <a:spcBef>
                <a:spcPts val="0"/>
              </a:spcBef>
            </a:pPr>
            <a:r>
              <a:rPr lang="fr-BE" sz="1400" dirty="0" smtClean="0">
                <a:solidFill>
                  <a:schemeClr val="tx2"/>
                </a:solidFill>
                <a:latin typeface="Arial" pitchFamily="34" charset="0"/>
                <a:cs typeface="Arial" pitchFamily="34" charset="0"/>
              </a:rPr>
              <a:t>…</a:t>
            </a:r>
          </a:p>
          <a:p>
            <a:pPr lvl="1">
              <a:spcBef>
                <a:spcPts val="0"/>
              </a:spcBef>
            </a:pPr>
            <a:endParaRPr lang="fr-BE" sz="1400" dirty="0">
              <a:solidFill>
                <a:schemeClr val="tx2"/>
              </a:solidFill>
              <a:latin typeface="Arial" pitchFamily="34" charset="0"/>
              <a:cs typeface="Arial" pitchFamily="34" charset="0"/>
            </a:endParaRPr>
          </a:p>
          <a:p>
            <a:pPr marL="0" indent="0">
              <a:lnSpc>
                <a:spcPct val="90000"/>
              </a:lnSpc>
              <a:buNone/>
            </a:pPr>
            <a:r>
              <a:rPr lang="fr-BE" sz="1400" b="1" dirty="0">
                <a:solidFill>
                  <a:schemeClr val="tx2"/>
                </a:solidFill>
                <a:latin typeface="Arial" pitchFamily="34" charset="0"/>
                <a:cs typeface="Arial" pitchFamily="34" charset="0"/>
              </a:rPr>
              <a:t> Notes</a:t>
            </a:r>
          </a:p>
          <a:p>
            <a:pPr lvl="1">
              <a:spcBef>
                <a:spcPts val="0"/>
              </a:spcBef>
            </a:pPr>
            <a:r>
              <a:rPr lang="fr-BE" sz="1400" dirty="0">
                <a:solidFill>
                  <a:schemeClr val="tx2"/>
                </a:solidFill>
                <a:latin typeface="Arial" pitchFamily="34" charset="0"/>
                <a:cs typeface="Arial" pitchFamily="34" charset="0"/>
              </a:rPr>
              <a:t>Pour plus de détails il est possible de consulter le site </a:t>
            </a:r>
            <a:r>
              <a:rPr lang="fr-BE" sz="1400" dirty="0">
                <a:solidFill>
                  <a:schemeClr val="tx2"/>
                </a:solidFill>
                <a:latin typeface="Arial" pitchFamily="34" charset="0"/>
                <a:cs typeface="Arial" pitchFamily="34" charset="0"/>
                <a:hlinkClick r:id="rId2"/>
              </a:rPr>
              <a:t>http:\\www.microsoft.com </a:t>
            </a:r>
            <a:r>
              <a:rPr lang="fr-BE" sz="1400" dirty="0">
                <a:solidFill>
                  <a:schemeClr val="tx2"/>
                </a:solidFill>
                <a:latin typeface="Arial" pitchFamily="34" charset="0"/>
                <a:cs typeface="Arial" pitchFamily="34" charset="0"/>
              </a:rPr>
              <a:t>et de faire une recherche sur « How DNS Works » et « How WINS </a:t>
            </a:r>
            <a:r>
              <a:rPr lang="fr-BE" sz="1400" dirty="0" err="1">
                <a:solidFill>
                  <a:schemeClr val="tx2"/>
                </a:solidFill>
                <a:latin typeface="Arial" pitchFamily="34" charset="0"/>
                <a:cs typeface="Arial" pitchFamily="34" charset="0"/>
              </a:rPr>
              <a:t>works</a:t>
            </a:r>
            <a:r>
              <a:rPr lang="fr-BE" sz="1400" dirty="0">
                <a:solidFill>
                  <a:schemeClr val="tx2"/>
                </a:solidFill>
                <a:latin typeface="Arial" pitchFamily="34" charset="0"/>
                <a:cs typeface="Arial" pitchFamily="34" charset="0"/>
              </a:rPr>
              <a:t> » </a:t>
            </a:r>
          </a:p>
          <a:p>
            <a:pPr lvl="1">
              <a:spcBef>
                <a:spcPts val="0"/>
              </a:spcBef>
            </a:pPr>
            <a:endParaRPr lang="fr-BE" sz="1400" dirty="0">
              <a:solidFill>
                <a:schemeClr val="tx2"/>
              </a:solidFill>
              <a:latin typeface="Arial" pitchFamily="34" charset="0"/>
              <a:cs typeface="Arial" pitchFamily="34" charset="0"/>
            </a:endParaRPr>
          </a:p>
          <a:p>
            <a:pPr lvl="1">
              <a:spcBef>
                <a:spcPts val="0"/>
              </a:spcBef>
            </a:pPr>
            <a:endParaRPr lang="fr-BE" sz="1400" dirty="0">
              <a:solidFill>
                <a:schemeClr val="tx2"/>
              </a:solidFill>
              <a:latin typeface="Arial" pitchFamily="34" charset="0"/>
              <a:cs typeface="Arial" pitchFamily="34" charset="0"/>
            </a:endParaRPr>
          </a:p>
        </p:txBody>
      </p:sp>
      <p:sp>
        <p:nvSpPr>
          <p:cNvPr id="10"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9" name="Slide Number Placeholder 4"/>
          <p:cNvSpPr>
            <a:spLocks noGrp="1"/>
          </p:cNvSpPr>
          <p:nvPr>
            <p:ph type="sldNum" sz="quarter" idx="12"/>
          </p:nvPr>
        </p:nvSpPr>
        <p:spPr>
          <a:xfrm>
            <a:off x="8172400" y="0"/>
            <a:ext cx="762000" cy="365125"/>
          </a:xfrm>
        </p:spPr>
        <p:txBody>
          <a:bodyPr/>
          <a:lstStyle/>
          <a:p>
            <a:fld id="{1C3E733E-2693-45BB-B2BB-DFDCB74E2DAB}" type="slidenum">
              <a:rPr lang="en-US">
                <a:latin typeface="Arial" pitchFamily="34" charset="0"/>
                <a:cs typeface="Arial" pitchFamily="34" charset="0"/>
              </a:rPr>
              <a:pPr/>
              <a:t>58</a:t>
            </a:fld>
            <a:endParaRPr lang="en-US" dirty="0">
              <a:latin typeface="Arial" pitchFamily="34" charset="0"/>
              <a:cs typeface="Arial" pitchFamily="34" charset="0"/>
            </a:endParaRPr>
          </a:p>
        </p:txBody>
      </p:sp>
      <p:sp>
        <p:nvSpPr>
          <p:cNvPr id="433156" name="AutoShape 4"/>
          <p:cNvSpPr>
            <a:spLocks noChangeArrowheads="1"/>
          </p:cNvSpPr>
          <p:nvPr/>
        </p:nvSpPr>
        <p:spPr bwMode="auto">
          <a:xfrm>
            <a:off x="1042988" y="1989138"/>
            <a:ext cx="1800225" cy="1368425"/>
          </a:xfrm>
          <a:prstGeom prst="irregularSeal1">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fr-BE" sz="2000" b="1">
                <a:solidFill>
                  <a:schemeClr val="bg1"/>
                </a:solidFill>
                <a:latin typeface="Arial" pitchFamily="34" charset="0"/>
                <a:cs typeface="Arial" pitchFamily="34" charset="0"/>
              </a:rPr>
              <a:t>hosts</a:t>
            </a:r>
          </a:p>
        </p:txBody>
      </p:sp>
      <p:sp>
        <p:nvSpPr>
          <p:cNvPr id="433157" name="AutoShape 5"/>
          <p:cNvSpPr>
            <a:spLocks noChangeArrowheads="1"/>
          </p:cNvSpPr>
          <p:nvPr/>
        </p:nvSpPr>
        <p:spPr bwMode="auto">
          <a:xfrm>
            <a:off x="2843213" y="2492375"/>
            <a:ext cx="1800225" cy="1368425"/>
          </a:xfrm>
          <a:prstGeom prst="irregularSeal1">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fr-BE" sz="2000" b="1">
                <a:solidFill>
                  <a:schemeClr val="bg1"/>
                </a:solidFill>
                <a:latin typeface="Arial" pitchFamily="34" charset="0"/>
                <a:cs typeface="Arial" pitchFamily="34" charset="0"/>
              </a:rPr>
              <a:t>WINS</a:t>
            </a:r>
          </a:p>
        </p:txBody>
      </p:sp>
      <p:sp>
        <p:nvSpPr>
          <p:cNvPr id="433158" name="AutoShape 6"/>
          <p:cNvSpPr>
            <a:spLocks noChangeArrowheads="1"/>
          </p:cNvSpPr>
          <p:nvPr/>
        </p:nvSpPr>
        <p:spPr bwMode="auto">
          <a:xfrm>
            <a:off x="4211638" y="1844675"/>
            <a:ext cx="1800225" cy="1368425"/>
          </a:xfrm>
          <a:prstGeom prst="irregularSeal1">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fr-BE" sz="2000" b="1">
                <a:solidFill>
                  <a:schemeClr val="bg1"/>
                </a:solidFill>
                <a:latin typeface="Arial" pitchFamily="34" charset="0"/>
                <a:cs typeface="Arial" pitchFamily="34" charset="0"/>
              </a:rPr>
              <a:t>lmhosts</a:t>
            </a:r>
          </a:p>
        </p:txBody>
      </p:sp>
      <p:sp>
        <p:nvSpPr>
          <p:cNvPr id="433159" name="AutoShape 7"/>
          <p:cNvSpPr>
            <a:spLocks noChangeArrowheads="1"/>
          </p:cNvSpPr>
          <p:nvPr/>
        </p:nvSpPr>
        <p:spPr bwMode="auto">
          <a:xfrm>
            <a:off x="6156325" y="2205038"/>
            <a:ext cx="1800225" cy="1368425"/>
          </a:xfrm>
          <a:prstGeom prst="irregularSeal1">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fr-BE" sz="2000" b="1">
                <a:solidFill>
                  <a:schemeClr val="bg1"/>
                </a:solidFill>
                <a:latin typeface="Arial" pitchFamily="34" charset="0"/>
                <a:cs typeface="Arial" pitchFamily="34" charset="0"/>
              </a:rPr>
              <a:t>DNS</a:t>
            </a:r>
          </a:p>
        </p:txBody>
      </p:sp>
      <p:sp>
        <p:nvSpPr>
          <p:cNvPr id="11"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Résolution de noms</a:t>
            </a:r>
            <a:endParaRPr lang="fr-BE" sz="2400" dirty="0">
              <a:solidFill>
                <a:schemeClr val="bg1"/>
              </a:solidFill>
            </a:endParaRPr>
          </a:p>
        </p:txBody>
      </p:sp>
      <p:sp>
        <p:nvSpPr>
          <p:cNvPr id="12"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diamond(out)">
                                      <p:cBhvr>
                                        <p:cTn id="7" dur="2000"/>
                                        <p:tgtEl>
                                          <p:spTgt spid="433156"/>
                                        </p:tgtEl>
                                      </p:cBhvr>
                                    </p:animEffect>
                                  </p:childTnLst>
                                </p:cTn>
                              </p:par>
                            </p:childTnLst>
                          </p:cTn>
                        </p:par>
                        <p:par>
                          <p:cTn id="8" fill="hold">
                            <p:stCondLst>
                              <p:cond delay="2000"/>
                            </p:stCondLst>
                            <p:childTnLst>
                              <p:par>
                                <p:cTn id="9" presetID="8" presetClass="entr" presetSubtype="32" fill="hold" grpId="0" nodeType="afterEffect">
                                  <p:stCondLst>
                                    <p:cond delay="0"/>
                                  </p:stCondLst>
                                  <p:childTnLst>
                                    <p:set>
                                      <p:cBhvr>
                                        <p:cTn id="10" dur="1" fill="hold">
                                          <p:stCondLst>
                                            <p:cond delay="0"/>
                                          </p:stCondLst>
                                        </p:cTn>
                                        <p:tgtEl>
                                          <p:spTgt spid="433157"/>
                                        </p:tgtEl>
                                        <p:attrNameLst>
                                          <p:attrName>style.visibility</p:attrName>
                                        </p:attrNameLst>
                                      </p:cBhvr>
                                      <p:to>
                                        <p:strVal val="visible"/>
                                      </p:to>
                                    </p:set>
                                    <p:animEffect transition="in" filter="diamond(out)">
                                      <p:cBhvr>
                                        <p:cTn id="11" dur="2000"/>
                                        <p:tgtEl>
                                          <p:spTgt spid="433157"/>
                                        </p:tgtEl>
                                      </p:cBhvr>
                                    </p:animEffect>
                                  </p:childTnLst>
                                </p:cTn>
                              </p:par>
                            </p:childTnLst>
                          </p:cTn>
                        </p:par>
                        <p:par>
                          <p:cTn id="12" fill="hold">
                            <p:stCondLst>
                              <p:cond delay="4000"/>
                            </p:stCondLst>
                            <p:childTnLst>
                              <p:par>
                                <p:cTn id="13" presetID="8" presetClass="entr" presetSubtype="32" fill="hold" grpId="0" nodeType="afterEffect">
                                  <p:stCondLst>
                                    <p:cond delay="0"/>
                                  </p:stCondLst>
                                  <p:childTnLst>
                                    <p:set>
                                      <p:cBhvr>
                                        <p:cTn id="14" dur="1" fill="hold">
                                          <p:stCondLst>
                                            <p:cond delay="0"/>
                                          </p:stCondLst>
                                        </p:cTn>
                                        <p:tgtEl>
                                          <p:spTgt spid="433158"/>
                                        </p:tgtEl>
                                        <p:attrNameLst>
                                          <p:attrName>style.visibility</p:attrName>
                                        </p:attrNameLst>
                                      </p:cBhvr>
                                      <p:to>
                                        <p:strVal val="visible"/>
                                      </p:to>
                                    </p:set>
                                    <p:animEffect transition="in" filter="diamond(out)">
                                      <p:cBhvr>
                                        <p:cTn id="15" dur="2000"/>
                                        <p:tgtEl>
                                          <p:spTgt spid="433158"/>
                                        </p:tgtEl>
                                      </p:cBhvr>
                                    </p:animEffect>
                                  </p:childTnLst>
                                </p:cTn>
                              </p:par>
                            </p:childTnLst>
                          </p:cTn>
                        </p:par>
                        <p:par>
                          <p:cTn id="16" fill="hold">
                            <p:stCondLst>
                              <p:cond delay="6000"/>
                            </p:stCondLst>
                            <p:childTnLst>
                              <p:par>
                                <p:cTn id="17" presetID="8" presetClass="entr" presetSubtype="32" fill="hold" grpId="0" nodeType="afterEffect">
                                  <p:stCondLst>
                                    <p:cond delay="0"/>
                                  </p:stCondLst>
                                  <p:childTnLst>
                                    <p:set>
                                      <p:cBhvr>
                                        <p:cTn id="18" dur="1" fill="hold">
                                          <p:stCondLst>
                                            <p:cond delay="0"/>
                                          </p:stCondLst>
                                        </p:cTn>
                                        <p:tgtEl>
                                          <p:spTgt spid="433159"/>
                                        </p:tgtEl>
                                        <p:attrNameLst>
                                          <p:attrName>style.visibility</p:attrName>
                                        </p:attrNameLst>
                                      </p:cBhvr>
                                      <p:to>
                                        <p:strVal val="visible"/>
                                      </p:to>
                                    </p:set>
                                    <p:animEffect transition="in" filter="diamond(out)">
                                      <p:cBhvr>
                                        <p:cTn id="19" dur="2000"/>
                                        <p:tgtEl>
                                          <p:spTgt spid="43315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33155">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33155">
                                            <p:txEl>
                                              <p:pRg st="12" end="1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33155">
                                            <p:txEl>
                                              <p:pRg st="13" end="1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33155">
                                            <p:txEl>
                                              <p:pRg st="14" end="1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33155">
                                            <p:txEl>
                                              <p:pRg st="16" end="1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3315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P spid="433157" grpId="0" animBg="1"/>
      <p:bldP spid="433158" grpId="0" animBg="1"/>
      <p:bldP spid="43315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22" name="Slide Number Placeholder 4"/>
          <p:cNvSpPr>
            <a:spLocks noGrp="1"/>
          </p:cNvSpPr>
          <p:nvPr>
            <p:ph type="sldNum" sz="quarter" idx="12"/>
          </p:nvPr>
        </p:nvSpPr>
        <p:spPr>
          <a:xfrm>
            <a:off x="8244408" y="0"/>
            <a:ext cx="762000" cy="365125"/>
          </a:xfrm>
        </p:spPr>
        <p:txBody>
          <a:bodyPr/>
          <a:lstStyle/>
          <a:p>
            <a:fld id="{5394BBAD-E28A-48EC-BA48-32CCD7E345BC}" type="slidenum">
              <a:rPr lang="en-US">
                <a:latin typeface="Arial" pitchFamily="34" charset="0"/>
                <a:cs typeface="Arial" pitchFamily="34" charset="0"/>
              </a:rPr>
              <a:pPr/>
              <a:t>59</a:t>
            </a:fld>
            <a:endParaRPr lang="en-US" dirty="0">
              <a:latin typeface="Arial" pitchFamily="34" charset="0"/>
              <a:cs typeface="Arial" pitchFamily="34" charset="0"/>
            </a:endParaRPr>
          </a:p>
        </p:txBody>
      </p:sp>
      <p:sp>
        <p:nvSpPr>
          <p:cNvPr id="456709" name="Rectangle 5"/>
          <p:cNvSpPr>
            <a:spLocks noChangeArrowheads="1"/>
          </p:cNvSpPr>
          <p:nvPr/>
        </p:nvSpPr>
        <p:spPr bwMode="auto">
          <a:xfrm>
            <a:off x="358136" y="108743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Adressage IP</a:t>
            </a:r>
          </a:p>
        </p:txBody>
      </p:sp>
      <p:sp>
        <p:nvSpPr>
          <p:cNvPr id="456710" name="Rectangle 6"/>
          <p:cNvSpPr>
            <a:spLocks noChangeArrowheads="1"/>
          </p:cNvSpPr>
          <p:nvPr/>
        </p:nvSpPr>
        <p:spPr bwMode="auto">
          <a:xfrm>
            <a:off x="358136" y="2095493"/>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IP v4</a:t>
            </a:r>
          </a:p>
        </p:txBody>
      </p:sp>
      <p:sp>
        <p:nvSpPr>
          <p:cNvPr id="456711" name="Rectangle 7"/>
          <p:cNvSpPr>
            <a:spLocks noChangeArrowheads="1"/>
          </p:cNvSpPr>
          <p:nvPr/>
        </p:nvSpPr>
        <p:spPr bwMode="auto">
          <a:xfrm>
            <a:off x="358136" y="3103556"/>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IP v6</a:t>
            </a:r>
          </a:p>
        </p:txBody>
      </p:sp>
      <p:sp>
        <p:nvSpPr>
          <p:cNvPr id="456712" name="Rectangle 8"/>
          <p:cNvSpPr>
            <a:spLocks noChangeArrowheads="1"/>
          </p:cNvSpPr>
          <p:nvPr/>
        </p:nvSpPr>
        <p:spPr bwMode="auto">
          <a:xfrm>
            <a:off x="2447316" y="107950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Routage</a:t>
            </a:r>
          </a:p>
        </p:txBody>
      </p:sp>
      <p:sp>
        <p:nvSpPr>
          <p:cNvPr id="456713" name="Rectangle 9"/>
          <p:cNvSpPr>
            <a:spLocks noChangeArrowheads="1"/>
          </p:cNvSpPr>
          <p:nvPr/>
        </p:nvSpPr>
        <p:spPr bwMode="auto">
          <a:xfrm>
            <a:off x="2447316" y="2087563"/>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Statique</a:t>
            </a:r>
          </a:p>
        </p:txBody>
      </p:sp>
      <p:sp>
        <p:nvSpPr>
          <p:cNvPr id="456714" name="Rectangle 10"/>
          <p:cNvSpPr>
            <a:spLocks noChangeArrowheads="1"/>
          </p:cNvSpPr>
          <p:nvPr/>
        </p:nvSpPr>
        <p:spPr bwMode="auto">
          <a:xfrm>
            <a:off x="2447316" y="3095626"/>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Vecteur de </a:t>
            </a:r>
          </a:p>
          <a:p>
            <a:r>
              <a:rPr lang="fr-BE" dirty="0">
                <a:solidFill>
                  <a:schemeClr val="bg1"/>
                </a:solidFill>
                <a:cs typeface="Arial" pitchFamily="34" charset="0"/>
              </a:rPr>
              <a:t>distance</a:t>
            </a:r>
          </a:p>
        </p:txBody>
      </p:sp>
      <p:sp>
        <p:nvSpPr>
          <p:cNvPr id="456715" name="Rectangle 11"/>
          <p:cNvSpPr>
            <a:spLocks noChangeArrowheads="1"/>
          </p:cNvSpPr>
          <p:nvPr/>
        </p:nvSpPr>
        <p:spPr bwMode="auto">
          <a:xfrm>
            <a:off x="4750778" y="2112963"/>
            <a:ext cx="184150" cy="36671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endParaRPr lang="fr-BE">
              <a:solidFill>
                <a:schemeClr val="bg1"/>
              </a:solidFill>
              <a:latin typeface="+mn-lt"/>
              <a:cs typeface="Arial" pitchFamily="34" charset="0"/>
            </a:endParaRPr>
          </a:p>
        </p:txBody>
      </p:sp>
      <p:sp>
        <p:nvSpPr>
          <p:cNvPr id="456716" name="Rectangle 12"/>
          <p:cNvSpPr>
            <a:spLocks noChangeArrowheads="1"/>
          </p:cNvSpPr>
          <p:nvPr/>
        </p:nvSpPr>
        <p:spPr bwMode="auto">
          <a:xfrm>
            <a:off x="2447316" y="4103688"/>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Etat de</a:t>
            </a:r>
          </a:p>
          <a:p>
            <a:r>
              <a:rPr lang="fr-BE" dirty="0">
                <a:solidFill>
                  <a:schemeClr val="bg1"/>
                </a:solidFill>
                <a:cs typeface="Arial" pitchFamily="34" charset="0"/>
              </a:rPr>
              <a:t>liaison</a:t>
            </a:r>
          </a:p>
        </p:txBody>
      </p:sp>
      <p:sp>
        <p:nvSpPr>
          <p:cNvPr id="456717" name="Rectangle 13"/>
          <p:cNvSpPr>
            <a:spLocks noChangeArrowheads="1"/>
          </p:cNvSpPr>
          <p:nvPr/>
        </p:nvSpPr>
        <p:spPr bwMode="auto">
          <a:xfrm>
            <a:off x="2447316" y="511175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RIP, RIP II,</a:t>
            </a:r>
          </a:p>
          <a:p>
            <a:r>
              <a:rPr lang="fr-BE" dirty="0">
                <a:solidFill>
                  <a:schemeClr val="bg1"/>
                </a:solidFill>
                <a:cs typeface="Arial" pitchFamily="34" charset="0"/>
              </a:rPr>
              <a:t>OSPF, BGP-4</a:t>
            </a:r>
          </a:p>
        </p:txBody>
      </p:sp>
      <p:sp>
        <p:nvSpPr>
          <p:cNvPr id="456718" name="Rectangle 14"/>
          <p:cNvSpPr>
            <a:spLocks noChangeArrowheads="1"/>
          </p:cNvSpPr>
          <p:nvPr/>
        </p:nvSpPr>
        <p:spPr bwMode="auto">
          <a:xfrm>
            <a:off x="4644416" y="107950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Le paquet IP</a:t>
            </a:r>
          </a:p>
        </p:txBody>
      </p:sp>
      <p:sp>
        <p:nvSpPr>
          <p:cNvPr id="456719" name="Rectangle 15"/>
          <p:cNvSpPr>
            <a:spLocks noChangeArrowheads="1"/>
          </p:cNvSpPr>
          <p:nvPr/>
        </p:nvSpPr>
        <p:spPr bwMode="auto">
          <a:xfrm>
            <a:off x="4661878" y="2062163"/>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Fragmentation</a:t>
            </a:r>
          </a:p>
        </p:txBody>
      </p:sp>
      <p:sp>
        <p:nvSpPr>
          <p:cNvPr id="456720" name="Rectangle 16"/>
          <p:cNvSpPr>
            <a:spLocks noChangeArrowheads="1"/>
          </p:cNvSpPr>
          <p:nvPr/>
        </p:nvSpPr>
        <p:spPr bwMode="auto">
          <a:xfrm>
            <a:off x="4661878" y="3046413"/>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a:solidFill>
                  <a:schemeClr val="bg1"/>
                </a:solidFill>
                <a:cs typeface="Arial" pitchFamily="34" charset="0"/>
              </a:rPr>
              <a:t>ICMP, ARP,</a:t>
            </a:r>
          </a:p>
          <a:p>
            <a:r>
              <a:rPr lang="fr-BE">
                <a:solidFill>
                  <a:schemeClr val="bg1"/>
                </a:solidFill>
                <a:cs typeface="Arial" pitchFamily="34" charset="0"/>
              </a:rPr>
              <a:t>RARP</a:t>
            </a:r>
          </a:p>
        </p:txBody>
      </p:sp>
      <p:sp>
        <p:nvSpPr>
          <p:cNvPr id="456721" name="Rectangle 17"/>
          <p:cNvSpPr>
            <a:spLocks noChangeArrowheads="1"/>
          </p:cNvSpPr>
          <p:nvPr/>
        </p:nvSpPr>
        <p:spPr bwMode="auto">
          <a:xfrm>
            <a:off x="4661878" y="4103688"/>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Dialogue entre</a:t>
            </a:r>
          </a:p>
          <a:p>
            <a:r>
              <a:rPr lang="fr-BE" dirty="0">
                <a:solidFill>
                  <a:schemeClr val="bg1"/>
                </a:solidFill>
                <a:cs typeface="Arial" pitchFamily="34" charset="0"/>
              </a:rPr>
              <a:t>2 machines</a:t>
            </a:r>
          </a:p>
        </p:txBody>
      </p:sp>
      <p:sp>
        <p:nvSpPr>
          <p:cNvPr id="456723" name="Rectangle 19"/>
          <p:cNvSpPr>
            <a:spLocks noChangeArrowheads="1"/>
          </p:cNvSpPr>
          <p:nvPr/>
        </p:nvSpPr>
        <p:spPr bwMode="auto">
          <a:xfrm>
            <a:off x="6878028" y="2087563"/>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Attribution </a:t>
            </a:r>
          </a:p>
          <a:p>
            <a:r>
              <a:rPr lang="fr-BE" dirty="0">
                <a:solidFill>
                  <a:schemeClr val="bg1"/>
                </a:solidFill>
                <a:cs typeface="Arial" pitchFamily="34" charset="0"/>
              </a:rPr>
              <a:t>d’adresses IP</a:t>
            </a:r>
          </a:p>
        </p:txBody>
      </p:sp>
      <p:sp>
        <p:nvSpPr>
          <p:cNvPr id="456724" name="Rectangle 20"/>
          <p:cNvSpPr>
            <a:spLocks noChangeArrowheads="1"/>
          </p:cNvSpPr>
          <p:nvPr/>
        </p:nvSpPr>
        <p:spPr bwMode="auto">
          <a:xfrm>
            <a:off x="6878028" y="3095626"/>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BOOTP, DHCP,</a:t>
            </a:r>
          </a:p>
          <a:p>
            <a:r>
              <a:rPr lang="fr-BE" dirty="0">
                <a:solidFill>
                  <a:schemeClr val="bg1"/>
                </a:solidFill>
                <a:cs typeface="Arial" pitchFamily="34" charset="0"/>
              </a:rPr>
              <a:t>APIPA, MADCAP</a:t>
            </a:r>
          </a:p>
        </p:txBody>
      </p:sp>
      <p:sp>
        <p:nvSpPr>
          <p:cNvPr id="456725" name="Rectangle 21"/>
          <p:cNvSpPr>
            <a:spLocks noChangeArrowheads="1"/>
          </p:cNvSpPr>
          <p:nvPr/>
        </p:nvSpPr>
        <p:spPr bwMode="auto">
          <a:xfrm>
            <a:off x="6878028" y="4103688"/>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Résolution</a:t>
            </a:r>
          </a:p>
          <a:p>
            <a:r>
              <a:rPr lang="fr-BE" dirty="0">
                <a:solidFill>
                  <a:schemeClr val="bg1"/>
                </a:solidFill>
                <a:cs typeface="Arial" pitchFamily="34" charset="0"/>
              </a:rPr>
              <a:t>de noms</a:t>
            </a:r>
          </a:p>
        </p:txBody>
      </p:sp>
      <p:sp>
        <p:nvSpPr>
          <p:cNvPr id="456726" name="Rectangle 22"/>
          <p:cNvSpPr>
            <a:spLocks noChangeArrowheads="1"/>
          </p:cNvSpPr>
          <p:nvPr/>
        </p:nvSpPr>
        <p:spPr bwMode="auto">
          <a:xfrm>
            <a:off x="6878028" y="511175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DNS, WINS,</a:t>
            </a:r>
          </a:p>
          <a:p>
            <a:r>
              <a:rPr lang="fr-BE" dirty="0">
                <a:solidFill>
                  <a:schemeClr val="bg1"/>
                </a:solidFill>
                <a:cs typeface="Arial" pitchFamily="34" charset="0"/>
              </a:rPr>
              <a:t>Hosts File, …</a:t>
            </a:r>
          </a:p>
        </p:txBody>
      </p:sp>
      <p:sp>
        <p:nvSpPr>
          <p:cNvPr id="24" name="Rectangle 5"/>
          <p:cNvSpPr>
            <a:spLocks noChangeArrowheads="1"/>
          </p:cNvSpPr>
          <p:nvPr/>
        </p:nvSpPr>
        <p:spPr bwMode="auto">
          <a:xfrm>
            <a:off x="6858994" y="1095361"/>
            <a:ext cx="1584325" cy="72072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flatTx/>
          </a:bodyPr>
          <a:lstStyle/>
          <a:p>
            <a:r>
              <a:rPr lang="fr-BE" dirty="0">
                <a:solidFill>
                  <a:schemeClr val="bg1"/>
                </a:solidFill>
                <a:cs typeface="Arial" pitchFamily="34" charset="0"/>
              </a:rPr>
              <a:t>Adresses </a:t>
            </a:r>
          </a:p>
          <a:p>
            <a:r>
              <a:rPr lang="fr-BE" dirty="0">
                <a:solidFill>
                  <a:schemeClr val="bg1"/>
                </a:solidFill>
                <a:cs typeface="Arial" pitchFamily="34" charset="0"/>
              </a:rPr>
              <a:t>&amp; noms</a:t>
            </a:r>
          </a:p>
        </p:txBody>
      </p:sp>
      <p:sp>
        <p:nvSpPr>
          <p:cNvPr id="25"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Plan du chapitre</a:t>
            </a:r>
            <a:endParaRPr lang="fr-BE" sz="2400" dirty="0">
              <a:solidFill>
                <a:schemeClr val="bg1"/>
              </a:solidFill>
            </a:endParaRPr>
          </a:p>
        </p:txBody>
      </p:sp>
      <p:sp>
        <p:nvSpPr>
          <p:cNvPr id="26"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
        <p:nvSpPr>
          <p:cNvPr id="2" name="Rectangle 1"/>
          <p:cNvSpPr/>
          <p:nvPr/>
        </p:nvSpPr>
        <p:spPr>
          <a:xfrm>
            <a:off x="1709683" y="2967335"/>
            <a:ext cx="5724644" cy="923330"/>
          </a:xfrm>
          <a:prstGeom prst="rect">
            <a:avLst/>
          </a:prstGeom>
          <a:noFill/>
        </p:spPr>
        <p:txBody>
          <a:bodyPr wrap="none" lIns="91440" tIns="45720" rIns="91440" bIns="45720">
            <a:prstTxWarp prst="textStop">
              <a:avLst/>
            </a:prstTxWarp>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Fin du </a:t>
            </a:r>
            <a:r>
              <a:rPr lang="en-US"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chapitre</a:t>
            </a: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4</a:t>
            </a: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xmlns="" val="2493010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a:xfrm>
            <a:off x="457322" y="908720"/>
            <a:ext cx="8229600" cy="525621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Mode de </a:t>
            </a:r>
            <a:r>
              <a:rPr lang="fr-BE" sz="1600" b="1" dirty="0" smtClean="0">
                <a:solidFill>
                  <a:schemeClr val="tx2"/>
                </a:solidFill>
                <a:latin typeface="Arial" pitchFamily="34" charset="0"/>
                <a:cs typeface="Arial" pitchFamily="34" charset="0"/>
              </a:rPr>
              <a:t>fonctionnement</a:t>
            </a:r>
            <a:endParaRPr lang="fr-BE" sz="1600" b="1"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Quand une machine démarre, elle n’a pas de configuration réseau (même pas par défaut);</a:t>
            </a:r>
          </a:p>
          <a:p>
            <a:pPr lvl="2">
              <a:lnSpc>
                <a:spcPct val="90000"/>
              </a:lnSpc>
            </a:pPr>
            <a:r>
              <a:rPr lang="fr-BE" sz="1600" dirty="0">
                <a:solidFill>
                  <a:schemeClr val="tx2"/>
                </a:solidFill>
                <a:latin typeface="Arial" pitchFamily="34" charset="0"/>
                <a:cs typeface="Arial" pitchFamily="34" charset="0"/>
              </a:rPr>
              <a:t>Mais elle doit arriver à émettre un message sur le réseau pour qu’on lui donne une vraie configuration;</a:t>
            </a:r>
          </a:p>
          <a:p>
            <a:pPr lvl="2">
              <a:lnSpc>
                <a:spcPct val="90000"/>
              </a:lnSpc>
            </a:pPr>
            <a:r>
              <a:rPr lang="fr-BE" sz="1600" dirty="0">
                <a:solidFill>
                  <a:schemeClr val="tx2"/>
                </a:solidFill>
                <a:latin typeface="Arial" pitchFamily="34" charset="0"/>
                <a:cs typeface="Arial" pitchFamily="34" charset="0"/>
              </a:rPr>
              <a:t>Pour dialoguer avec le serveur DHCP, la machine va utiliser le </a:t>
            </a:r>
            <a:r>
              <a:rPr lang="fr-BE" sz="1600" dirty="0" err="1">
                <a:solidFill>
                  <a:schemeClr val="tx2"/>
                </a:solidFill>
                <a:latin typeface="Arial" pitchFamily="34" charset="0"/>
                <a:cs typeface="Arial" pitchFamily="34" charset="0"/>
              </a:rPr>
              <a:t>broadcasting</a:t>
            </a:r>
            <a:r>
              <a:rPr lang="fr-BE" sz="1600" dirty="0">
                <a:solidFill>
                  <a:schemeClr val="tx2"/>
                </a:solidFill>
                <a:latin typeface="Arial" pitchFamily="34" charset="0"/>
                <a:cs typeface="Arial" pitchFamily="34" charset="0"/>
              </a:rPr>
              <a:t> (adresse IP 255.255.255.255) sur le réseau local.</a:t>
            </a:r>
          </a:p>
          <a:p>
            <a:pPr lvl="2">
              <a:lnSpc>
                <a:spcPct val="90000"/>
              </a:lnSpc>
            </a:pP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Lorsque le serveur DHCP reçoit ce paquet, il répond par un autre paquet de </a:t>
            </a:r>
            <a:r>
              <a:rPr lang="fr-BE" sz="1600" dirty="0" err="1">
                <a:solidFill>
                  <a:schemeClr val="tx2"/>
                </a:solidFill>
                <a:latin typeface="Arial" pitchFamily="34" charset="0"/>
                <a:cs typeface="Arial" pitchFamily="34" charset="0"/>
              </a:rPr>
              <a:t>broadcast</a:t>
            </a:r>
            <a:r>
              <a:rPr lang="fr-BE" sz="1600" dirty="0">
                <a:solidFill>
                  <a:schemeClr val="tx2"/>
                </a:solidFill>
                <a:latin typeface="Arial" pitchFamily="34" charset="0"/>
                <a:cs typeface="Arial" pitchFamily="34" charset="0"/>
              </a:rPr>
              <a:t> contenant toutes les informations nécessaires pour la configuration réseau de la machine</a:t>
            </a:r>
          </a:p>
          <a:p>
            <a:pPr lvl="2">
              <a:lnSpc>
                <a:spcPct val="90000"/>
              </a:lnSpc>
            </a:pPr>
            <a:r>
              <a:rPr lang="fr-BE" sz="1600" dirty="0">
                <a:solidFill>
                  <a:schemeClr val="tx2"/>
                </a:solidFill>
                <a:latin typeface="Arial" pitchFamily="34" charset="0"/>
                <a:cs typeface="Arial" pitchFamily="34" charset="0"/>
              </a:rPr>
              <a:t>Si le client accepte la configuration, il renvoie un paquet pour informer le serveur qu’il garde la paramètres</a:t>
            </a:r>
          </a:p>
          <a:p>
            <a:pPr lvl="2">
              <a:lnSpc>
                <a:spcPct val="90000"/>
              </a:lnSpc>
            </a:pPr>
            <a:r>
              <a:rPr lang="fr-BE" sz="1600" dirty="0">
                <a:solidFill>
                  <a:schemeClr val="tx2"/>
                </a:solidFill>
                <a:latin typeface="Arial" pitchFamily="34" charset="0"/>
                <a:cs typeface="Arial" pitchFamily="34" charset="0"/>
              </a:rPr>
              <a:t>Sinon, le client refait une nouvelle demande.</a:t>
            </a:r>
          </a:p>
          <a:p>
            <a:pPr lvl="2">
              <a:lnSpc>
                <a:spcPct val="90000"/>
              </a:lnSpc>
            </a:pPr>
            <a:endParaRPr lang="fr-BE" sz="1600" dirty="0">
              <a:solidFill>
                <a:schemeClr val="tx2"/>
              </a:solidFill>
              <a:latin typeface="Arial" pitchFamily="34" charset="0"/>
              <a:cs typeface="Arial" pitchFamily="34" charset="0"/>
            </a:endParaRPr>
          </a:p>
          <a:p>
            <a:pPr lvl="1">
              <a:lnSpc>
                <a:spcPct val="90000"/>
              </a:lnSpc>
            </a:pPr>
            <a:r>
              <a:rPr lang="fr-BE" sz="1600" dirty="0">
                <a:solidFill>
                  <a:schemeClr val="tx2"/>
                </a:solidFill>
                <a:latin typeface="Arial" pitchFamily="34" charset="0"/>
                <a:cs typeface="Arial" pitchFamily="34" charset="0"/>
              </a:rPr>
              <a:t>Si la client a déjà une adresse IP, la négociation et la validation de la configuration se passent de la même manière, sauf que le dialogue ne s’établit plus  avec du </a:t>
            </a:r>
            <a:r>
              <a:rPr lang="fr-BE" sz="1600" dirty="0" err="1">
                <a:solidFill>
                  <a:schemeClr val="tx2"/>
                </a:solidFill>
                <a:latin typeface="Arial" pitchFamily="34" charset="0"/>
                <a:cs typeface="Arial" pitchFamily="34" charset="0"/>
              </a:rPr>
              <a:t>broadcast</a:t>
            </a:r>
            <a:r>
              <a:rPr lang="fr-BE" sz="1600" dirty="0">
                <a:solidFill>
                  <a:schemeClr val="tx2"/>
                </a:solidFill>
                <a:latin typeface="Arial" pitchFamily="34" charset="0"/>
                <a:cs typeface="Arial" pitchFamily="34" charset="0"/>
              </a:rPr>
              <a:t>.</a:t>
            </a:r>
          </a:p>
        </p:txBody>
      </p:sp>
      <p:sp>
        <p:nvSpPr>
          <p:cNvPr id="6" name="Date Placeholder 5"/>
          <p:cNvSpPr>
            <a:spLocks noGrp="1"/>
          </p:cNvSpPr>
          <p:nvPr>
            <p:ph type="dt" sz="half" idx="10"/>
          </p:nvPr>
        </p:nvSpPr>
        <p:spPr/>
        <p:txBody>
          <a:bodyPr/>
          <a:lstStyle/>
          <a:p>
            <a:r>
              <a:rPr lang="fr-FR" sz="1100" smtClean="0">
                <a:latin typeface="Arial" pitchFamily="34" charset="0"/>
                <a:cs typeface="Arial" pitchFamily="34" charset="0"/>
              </a:rPr>
              <a:t>2015-2016</a:t>
            </a:r>
            <a:endParaRPr lang="en-US" sz="110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0B4642B-4EEE-43A9-8E58-2E18ECF3559B}" type="slidenum">
              <a:rPr lang="en-US" sz="1100">
                <a:latin typeface="Arial" pitchFamily="34" charset="0"/>
                <a:cs typeface="Arial" pitchFamily="34" charset="0"/>
              </a:rPr>
              <a:pPr/>
              <a:t>6</a:t>
            </a:fld>
            <a:endParaRPr lang="en-US" sz="1100">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2978" name="Rectangle 2"/>
          <p:cNvSpPr>
            <a:spLocks noGrp="1" noChangeArrowheads="1"/>
          </p:cNvSpPr>
          <p:nvPr>
            <p:ph idx="1"/>
          </p:nvPr>
        </p:nvSpPr>
        <p:spPr>
          <a:xfrm>
            <a:off x="457200" y="1125538"/>
            <a:ext cx="8229600" cy="5256212"/>
          </a:xfrm>
        </p:spPr>
        <p:txBody>
          <a:bodyPr vert="horz" lIns="91440" tIns="45720" rIns="91440" bIns="45720" rtlCol="0" anchor="ctr" anchorCtr="0">
            <a:noAutofit/>
          </a:bodyPr>
          <a:lstStyle/>
          <a:p>
            <a:pPr lvl="1">
              <a:lnSpc>
                <a:spcPct val="90000"/>
              </a:lnSpc>
            </a:pPr>
            <a:r>
              <a:rPr lang="fr-BE" sz="1600" dirty="0">
                <a:solidFill>
                  <a:schemeClr val="tx2"/>
                </a:solidFill>
                <a:latin typeface="Arial" pitchFamily="34" charset="0"/>
                <a:cs typeface="Arial" pitchFamily="34" charset="0"/>
              </a:rPr>
              <a:t>La première requête émise par le client est un message DHCPDISCOVER;</a:t>
            </a:r>
          </a:p>
          <a:p>
            <a:pPr lvl="1">
              <a:lnSpc>
                <a:spcPct val="90000"/>
              </a:lnSpc>
            </a:pPr>
            <a:r>
              <a:rPr lang="fr-BE" sz="1600" dirty="0">
                <a:solidFill>
                  <a:schemeClr val="tx2"/>
                </a:solidFill>
                <a:latin typeface="Arial" pitchFamily="34" charset="0"/>
                <a:cs typeface="Arial" pitchFamily="34" charset="0"/>
              </a:rPr>
              <a:t>Le serveur répond par un DHCPOFFER, en particulier pour soumettre une adresse IP au client;</a:t>
            </a:r>
          </a:p>
          <a:p>
            <a:pPr lvl="1">
              <a:lnSpc>
                <a:spcPct val="90000"/>
              </a:lnSpc>
            </a:pPr>
            <a:r>
              <a:rPr lang="fr-BE" sz="1600" dirty="0">
                <a:solidFill>
                  <a:schemeClr val="tx2"/>
                </a:solidFill>
                <a:latin typeface="Arial" pitchFamily="34" charset="0"/>
                <a:cs typeface="Arial" pitchFamily="34" charset="0"/>
              </a:rPr>
              <a:t>Le client établit sa configuration, demande éventuellement d’autres paramètres, puis fait un DHCPREQUEST pour valider son adresse IP;</a:t>
            </a:r>
          </a:p>
          <a:p>
            <a:pPr lvl="1">
              <a:lnSpc>
                <a:spcPct val="90000"/>
              </a:lnSpc>
            </a:pPr>
            <a:r>
              <a:rPr lang="fr-BE" sz="1600" dirty="0">
                <a:solidFill>
                  <a:schemeClr val="tx2"/>
                </a:solidFill>
                <a:latin typeface="Arial" pitchFamily="34" charset="0"/>
                <a:cs typeface="Arial" pitchFamily="34" charset="0"/>
              </a:rPr>
              <a:t>Le serveur répond simplement par un DHCPACK avec l’adresse IP pour confirmation de l’attribution.</a:t>
            </a:r>
          </a:p>
          <a:p>
            <a:pPr lvl="1">
              <a:lnSpc>
                <a:spcPct val="90000"/>
              </a:lnSpc>
            </a:pPr>
            <a:endParaRPr lang="fr-BE" sz="1600" dirty="0">
              <a:solidFill>
                <a:schemeClr val="tx2"/>
              </a:solidFill>
              <a:latin typeface="Arial" pitchFamily="34" charset="0"/>
              <a:cs typeface="Arial" pitchFamily="34" charset="0"/>
            </a:endParaRPr>
          </a:p>
          <a:p>
            <a:pPr>
              <a:lnSpc>
                <a:spcPct val="90000"/>
              </a:lnSpc>
            </a:pPr>
            <a:r>
              <a:rPr lang="fr-BE" sz="1600" b="1" dirty="0">
                <a:solidFill>
                  <a:schemeClr val="tx2"/>
                </a:solidFill>
                <a:latin typeface="Arial" pitchFamily="34" charset="0"/>
                <a:cs typeface="Arial" pitchFamily="34" charset="0"/>
              </a:rPr>
              <a:t>Dialogue avec le serveur</a:t>
            </a:r>
          </a:p>
          <a:p>
            <a:pPr lvl="1">
              <a:lnSpc>
                <a:spcPct val="90000"/>
              </a:lnSpc>
            </a:pPr>
            <a:r>
              <a:rPr lang="fr-BE" sz="1600" dirty="0">
                <a:solidFill>
                  <a:schemeClr val="tx2"/>
                </a:solidFill>
                <a:latin typeface="Arial" pitchFamily="34" charset="0"/>
                <a:cs typeface="Arial" pitchFamily="34" charset="0"/>
              </a:rPr>
              <a:t>Les messages DHCP sont transmis via UDP.</a:t>
            </a:r>
          </a:p>
          <a:p>
            <a:pPr lvl="2">
              <a:lnSpc>
                <a:spcPct val="90000"/>
              </a:lnSpc>
            </a:pPr>
            <a:r>
              <a:rPr lang="fr-BE" sz="1600" dirty="0">
                <a:solidFill>
                  <a:schemeClr val="tx2"/>
                </a:solidFill>
                <a:latin typeface="Arial" pitchFamily="34" charset="0"/>
                <a:cs typeface="Arial" pitchFamily="34" charset="0"/>
              </a:rPr>
              <a:t>Bien que peu fiable, ce protocole suffit au transport des paquets simples sur le réseau local car il est très léger et donc intéressant pour les petits systèmes (petit bout de programme qui fait la requête lorsque le PC démarre)</a:t>
            </a:r>
          </a:p>
          <a:p>
            <a:pPr lvl="1">
              <a:lnSpc>
                <a:spcPct val="90000"/>
              </a:lnSpc>
            </a:pPr>
            <a:r>
              <a:rPr lang="fr-BE" sz="1600" dirty="0">
                <a:solidFill>
                  <a:schemeClr val="tx2"/>
                </a:solidFill>
                <a:latin typeface="Arial" pitchFamily="34" charset="0"/>
                <a:cs typeface="Arial" pitchFamily="34" charset="0"/>
              </a:rPr>
              <a:t>De ce fait, DHCP fonctionne aussi en mode non connecté.</a:t>
            </a:r>
          </a:p>
          <a:p>
            <a:pPr lvl="1">
              <a:lnSpc>
                <a:spcPct val="90000"/>
              </a:lnSpc>
            </a:pPr>
            <a:r>
              <a:rPr lang="fr-BE" sz="1600" dirty="0">
                <a:solidFill>
                  <a:schemeClr val="tx2"/>
                </a:solidFill>
                <a:latin typeface="Arial" pitchFamily="34" charset="0"/>
                <a:cs typeface="Arial" pitchFamily="34" charset="0"/>
              </a:rPr>
              <a:t>Le client n’utilise que le port 68 pour envoyer et recevoir ses messages</a:t>
            </a:r>
          </a:p>
          <a:p>
            <a:pPr lvl="1">
              <a:lnSpc>
                <a:spcPct val="90000"/>
              </a:lnSpc>
            </a:pPr>
            <a:r>
              <a:rPr lang="fr-BE" sz="1600" dirty="0">
                <a:solidFill>
                  <a:schemeClr val="tx2"/>
                </a:solidFill>
                <a:latin typeface="Arial" pitchFamily="34" charset="0"/>
                <a:cs typeface="Arial" pitchFamily="34" charset="0"/>
              </a:rPr>
              <a:t>Le serveur envoie et reçoit ses messages via le seul port 67</a:t>
            </a:r>
          </a:p>
        </p:txBody>
      </p:sp>
      <p:sp>
        <p:nvSpPr>
          <p:cNvPr id="6"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108C8BE-BB0D-4B7E-B2E3-FBBE9A1902E8}" type="slidenum">
              <a:rPr lang="en-US">
                <a:latin typeface="Arial" pitchFamily="34" charset="0"/>
                <a:cs typeface="Arial" pitchFamily="34" charset="0"/>
              </a:rPr>
              <a:pPr/>
              <a:t>7</a:t>
            </a:fld>
            <a:endParaRPr lang="en-US">
              <a:latin typeface="Arial" pitchFamily="34" charset="0"/>
              <a:cs typeface="Arial" pitchFamily="34" charset="0"/>
            </a:endParaRPr>
          </a:p>
        </p:txBody>
      </p:sp>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97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297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29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297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297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29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86050" name="Rectangle 2"/>
          <p:cNvSpPr>
            <a:spLocks noGrp="1" noChangeArrowheads="1"/>
          </p:cNvSpPr>
          <p:nvPr>
            <p:ph idx="1"/>
          </p:nvPr>
        </p:nvSpPr>
        <p:spPr>
          <a:xfrm>
            <a:off x="457322" y="908720"/>
            <a:ext cx="8229600" cy="1439862"/>
          </a:xfrm>
        </p:spPr>
        <p:txBody>
          <a:bodyPr vert="horz" lIns="91440" tIns="45720" rIns="91440" bIns="45720" rtlCol="0" anchor="ctr" anchorCtr="0">
            <a:noAutofit/>
          </a:bodyPr>
          <a:lstStyle/>
          <a:p>
            <a:pPr>
              <a:lnSpc>
                <a:spcPct val="90000"/>
              </a:lnSpc>
            </a:pPr>
            <a:r>
              <a:rPr lang="fr-BE" sz="1600" b="1" dirty="0">
                <a:solidFill>
                  <a:schemeClr val="tx2"/>
                </a:solidFill>
                <a:latin typeface="Arial" pitchFamily="34" charset="0"/>
                <a:cs typeface="Arial" pitchFamily="34" charset="0"/>
              </a:rPr>
              <a:t>Les requêtes et les messages DHCP</a:t>
            </a:r>
          </a:p>
          <a:p>
            <a:pPr lvl="1">
              <a:lnSpc>
                <a:spcPct val="90000"/>
              </a:lnSpc>
            </a:pPr>
            <a:r>
              <a:rPr lang="fr-BE" sz="1600" dirty="0">
                <a:solidFill>
                  <a:schemeClr val="tx2"/>
                </a:solidFill>
                <a:latin typeface="Arial" pitchFamily="34" charset="0"/>
                <a:cs typeface="Arial" pitchFamily="34" charset="0"/>
              </a:rPr>
              <a:t>Pour la bonne marche du protocole, il n’y a pas qu’un échange aller-retour;</a:t>
            </a:r>
          </a:p>
          <a:p>
            <a:pPr lvl="1">
              <a:lnSpc>
                <a:spcPct val="90000"/>
              </a:lnSpc>
            </a:pPr>
            <a:r>
              <a:rPr lang="fr-BE" sz="1600" dirty="0">
                <a:solidFill>
                  <a:schemeClr val="tx2"/>
                </a:solidFill>
                <a:latin typeface="Arial" pitchFamily="34" charset="0"/>
                <a:cs typeface="Arial" pitchFamily="34" charset="0"/>
              </a:rPr>
              <a:t> il existe plusieurs messages DHCP qui permettent de compléter une configuration, de la renouveler, </a:t>
            </a:r>
            <a:r>
              <a:rPr lang="fr-BE" sz="1600" dirty="0" smtClean="0">
                <a:solidFill>
                  <a:schemeClr val="tx2"/>
                </a:solidFill>
                <a:latin typeface="Arial" pitchFamily="34" charset="0"/>
                <a:cs typeface="Arial" pitchFamily="34" charset="0"/>
              </a:rPr>
              <a:t>…</a:t>
            </a:r>
            <a:endParaRPr lang="fr-BE" sz="1600" dirty="0">
              <a:solidFill>
                <a:schemeClr val="tx2"/>
              </a:solidFill>
              <a:latin typeface="Arial" pitchFamily="34" charset="0"/>
              <a:cs typeface="Arial" pitchFamily="34" charset="0"/>
            </a:endParaRPr>
          </a:p>
        </p:txBody>
      </p:sp>
      <p:sp>
        <p:nvSpPr>
          <p:cNvPr id="38"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37" name="Slide Number Placeholder 4"/>
          <p:cNvSpPr>
            <a:spLocks noGrp="1"/>
          </p:cNvSpPr>
          <p:nvPr>
            <p:ph type="sldNum" sz="quarter" idx="12"/>
          </p:nvPr>
        </p:nvSpPr>
        <p:spPr/>
        <p:txBody>
          <a:bodyPr/>
          <a:lstStyle/>
          <a:p>
            <a:fld id="{742A45D0-8298-446B-9439-F8C4482C67A8}" type="slidenum">
              <a:rPr lang="en-US">
                <a:latin typeface="Arial" pitchFamily="34" charset="0"/>
                <a:cs typeface="Arial" pitchFamily="34" charset="0"/>
              </a:rPr>
              <a:pPr/>
              <a:t>8</a:t>
            </a:fld>
            <a:endParaRPr lang="en-US">
              <a:latin typeface="Arial" pitchFamily="34" charset="0"/>
              <a:cs typeface="Arial" pitchFamily="34" charset="0"/>
            </a:endParaRPr>
          </a:p>
        </p:txBody>
      </p:sp>
      <p:graphicFrame>
        <p:nvGraphicFramePr>
          <p:cNvPr id="386117" name="Group 69"/>
          <p:cNvGraphicFramePr>
            <a:graphicFrameLocks noGrp="1"/>
          </p:cNvGraphicFramePr>
          <p:nvPr>
            <p:extLst>
              <p:ext uri="{D42A27DB-BD31-4B8C-83A1-F6EECF244321}">
                <p14:modId xmlns:p14="http://schemas.microsoft.com/office/powerpoint/2010/main" xmlns="" val="1398699597"/>
              </p:ext>
            </p:extLst>
          </p:nvPr>
        </p:nvGraphicFramePr>
        <p:xfrm>
          <a:off x="899592" y="2420888"/>
          <a:ext cx="7632700" cy="3065464"/>
        </p:xfrm>
        <a:graphic>
          <a:graphicData uri="http://schemas.openxmlformats.org/drawingml/2006/table">
            <a:tbl>
              <a:tblPr firstRow="1" firstCol="1">
                <a:tableStyleId>{93296810-A885-4BE3-A3E7-6D5BEEA58F35}</a:tableStyleId>
              </a:tblPr>
              <a:tblGrid>
                <a:gridCol w="1409700"/>
                <a:gridCol w="6223000"/>
              </a:tblGrid>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effectLst/>
                          <a:latin typeface="Arial" pitchFamily="34" charset="0"/>
                          <a:cs typeface="Arial" pitchFamily="34" charset="0"/>
                        </a:rPr>
                        <a:t>Nom</a:t>
                      </a:r>
                      <a:endParaRPr kumimoji="0" lang="fr-BE" sz="1200" b="1" i="0" u="none" strike="noStrike" cap="none" normalizeH="0" baseline="0" dirty="0" smtClean="0">
                        <a:ln>
                          <a:noFill/>
                        </a:ln>
                        <a:solidFill>
                          <a:srgbClr val="0033CC"/>
                        </a:solidFill>
                        <a:effectLst/>
                        <a:latin typeface="Arial" pitchFamily="34" charset="0"/>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effectLst/>
                          <a:latin typeface="Arial" pitchFamily="34" charset="0"/>
                          <a:cs typeface="Arial" pitchFamily="34" charset="0"/>
                        </a:rPr>
                        <a:t>Description</a:t>
                      </a:r>
                      <a:endParaRPr kumimoji="0" lang="fr-BE" sz="1200" b="1" i="0" u="none" strike="noStrike" cap="none" normalizeH="0" baseline="0" dirty="0" smtClean="0">
                        <a:ln>
                          <a:noFill/>
                        </a:ln>
                        <a:solidFill>
                          <a:srgbClr val="0033CC"/>
                        </a:solidFill>
                        <a:effectLst/>
                        <a:latin typeface="Arial" pitchFamily="34" charset="0"/>
                        <a:cs typeface="Arial" pitchFamily="34" charset="0"/>
                      </a:endParaRPr>
                    </a:p>
                  </a:txBody>
                  <a:tcPr horzOverflow="overflow"/>
                </a:tc>
              </a:tr>
              <a:tr h="325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DHCPDISCOVER</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Pour localiser les serveurs DHCP disponibles et demander une première configuration</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395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DHCPOFFER</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Réponse du serveur à un message DHCPDISCOVER, qui contient les premiers paramètres</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3365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DHCPREQUEST</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Requête diverse du client pour, par exemple, prolonger son bail</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DHCPDECLINE</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Le client annonce au serveur que l’adresse est déjà utilisée</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DHCPACK</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Réponse du serveur qui contient des paramètres et l’adresse IP du client</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DHCPNACK</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Réponse du serveur pour signaler au client que son bail est échu ou si le client annonce une mauvaise configuration réseau</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3365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DHCPRELEASE</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Le client libère son adresse IP</a:t>
                      </a:r>
                      <a:endParaRPr kumimoji="0" lang="fr-BE" sz="1200" b="0" i="0" u="none" strike="noStrike" cap="none" normalizeH="0" baseline="0" smtClean="0">
                        <a:ln>
                          <a:noFill/>
                        </a:ln>
                        <a:solidFill>
                          <a:schemeClr val="tx1"/>
                        </a:solidFill>
                        <a:effectLst/>
                        <a:latin typeface="Arial" pitchFamily="34" charset="0"/>
                        <a:cs typeface="Arial" pitchFamily="34" charset="0"/>
                      </a:endParaRPr>
                    </a:p>
                  </a:txBody>
                  <a:tcPr horzOverflow="overflow"/>
                </a:tc>
              </a:tr>
              <a:tr h="287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smtClean="0">
                          <a:ln>
                            <a:noFill/>
                          </a:ln>
                          <a:effectLst/>
                          <a:latin typeface="Arial" pitchFamily="34" charset="0"/>
                          <a:cs typeface="Arial" pitchFamily="34" charset="0"/>
                        </a:rPr>
                        <a:t>DHCPINFORM</a:t>
                      </a:r>
                      <a:endParaRPr kumimoji="0" lang="fr-BE" sz="1200" b="1" i="0" u="none" strike="noStrike" cap="none" normalizeH="0" baseline="0" smtClean="0">
                        <a:ln>
                          <a:noFill/>
                        </a:ln>
                        <a:solidFill>
                          <a:srgbClr val="990033"/>
                        </a:solidFill>
                        <a:effectLst/>
                        <a:latin typeface="Arial" pitchFamily="34" charset="0"/>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fr-BE" sz="1200" u="none" strike="noStrike" cap="none" normalizeH="0" baseline="0" dirty="0" smtClean="0">
                          <a:ln>
                            <a:noFill/>
                          </a:ln>
                          <a:effectLst/>
                          <a:latin typeface="Arial" pitchFamily="34" charset="0"/>
                          <a:cs typeface="Arial" pitchFamily="34" charset="0"/>
                        </a:rPr>
                        <a:t>Le client demande des paramètres locaux, il a déjà son adresse IP</a:t>
                      </a:r>
                      <a:endParaRPr kumimoji="0" lang="fr-BE" sz="12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r>
            </a:tbl>
          </a:graphicData>
        </a:graphic>
      </p:graphicFrame>
      <p:sp>
        <p:nvSpPr>
          <p:cNvPr id="7" name="Rounded Rectangle 26"/>
          <p:cNvSpPr/>
          <p:nvPr/>
        </p:nvSpPr>
        <p:spPr>
          <a:xfrm>
            <a:off x="848035" y="404664"/>
            <a:ext cx="7448174" cy="360040"/>
          </a:xfrm>
          <a:prstGeom prst="roundRect">
            <a:avLst>
              <a:gd name="adj" fmla="val 0"/>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2400" dirty="0" smtClean="0">
                <a:solidFill>
                  <a:schemeClr val="bg1"/>
                </a:solidFill>
              </a:rPr>
              <a:t>Attribution d’adresses IP - DHCP</a:t>
            </a:r>
            <a:endParaRPr lang="fr-BE" sz="2400" dirty="0">
              <a:solidFill>
                <a:schemeClr val="bg1"/>
              </a:solidFill>
            </a:endParaRPr>
          </a:p>
        </p:txBody>
      </p:sp>
      <p:sp>
        <p:nvSpPr>
          <p:cNvPr id="8" name="Rectangle 2"/>
          <p:cNvSpPr txBox="1">
            <a:spLocks noChangeArrowheads="1"/>
          </p:cNvSpPr>
          <p:nvPr/>
        </p:nvSpPr>
        <p:spPr>
          <a:xfrm>
            <a:off x="827584" y="35897"/>
            <a:ext cx="7344816" cy="262952"/>
          </a:xfrm>
          <a:prstGeom prst="rect">
            <a:avLst/>
          </a:prstGeom>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Autofit/>
          </a:bodyPr>
          <a:lstStyle>
            <a:lvl1pPr algn="ctr" defTabSz="914400" eaLnBrk="1" latinLnBrk="0" hangingPunct="1">
              <a:lnSpc>
                <a:spcPct val="90000"/>
              </a:lnSpc>
              <a:spcBef>
                <a:spcPct val="20000"/>
              </a:spcBef>
              <a:buSzPct val="100000"/>
              <a:buFont typeface="Wingdings" pitchFamily="2" charset="2"/>
              <a:buNone/>
              <a:defRPr sz="2400">
                <a:solidFill>
                  <a:schemeClr val="bg1"/>
                </a:solidFill>
              </a:defRPr>
            </a:lvl1pPr>
            <a:lvl2pPr eaLnBrk="1" hangingPunct="1"/>
            <a:lvl3pPr eaLnBrk="1" hangingPunct="1"/>
            <a:lvl4pPr eaLnBrk="1" hangingPunct="1"/>
            <a:lvl5pPr eaLnBrk="1" hangingPunct="1"/>
          </a:lstStyle>
          <a:p>
            <a:r>
              <a:rPr lang="fr-BE" sz="2200" dirty="0" smtClean="0"/>
              <a:t>CH4 </a:t>
            </a:r>
            <a:r>
              <a:rPr lang="fr-BE" sz="2200" dirty="0"/>
              <a:t>: </a:t>
            </a:r>
            <a:r>
              <a:rPr lang="fr-BE" sz="2200" dirty="0" smtClean="0"/>
              <a:t>la couche réseau</a:t>
            </a:r>
            <a:endParaRPr lang="fr-BE" sz="2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2"/>
          <p:cNvSpPr>
            <a:spLocks noGrp="1" noChangeArrowheads="1"/>
          </p:cNvSpPr>
          <p:nvPr>
            <p:ph idx="1"/>
          </p:nvPr>
        </p:nvSpPr>
        <p:spPr>
          <a:xfrm>
            <a:off x="6732240" y="4221088"/>
            <a:ext cx="2055887" cy="576065"/>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lgn="ctr">
              <a:lnSpc>
                <a:spcPct val="90000"/>
              </a:lnSpc>
              <a:buNone/>
            </a:pPr>
            <a:r>
              <a:rPr lang="fr-BE" sz="1600" b="1" dirty="0" smtClean="0">
                <a:solidFill>
                  <a:schemeClr val="bg1"/>
                </a:solidFill>
                <a:latin typeface="Arial" pitchFamily="34" charset="0"/>
                <a:cs typeface="Arial" pitchFamily="34" charset="0"/>
              </a:rPr>
              <a:t>Renouvellement  </a:t>
            </a:r>
            <a:r>
              <a:rPr lang="fr-BE" sz="1600" b="1" dirty="0">
                <a:solidFill>
                  <a:schemeClr val="bg1"/>
                </a:solidFill>
                <a:latin typeface="Arial" pitchFamily="34" charset="0"/>
                <a:cs typeface="Arial" pitchFamily="34" charset="0"/>
              </a:rPr>
              <a:t>d’adresse IP</a:t>
            </a:r>
          </a:p>
        </p:txBody>
      </p:sp>
      <p:sp>
        <p:nvSpPr>
          <p:cNvPr id="7" name="Date Placeholder 5"/>
          <p:cNvSpPr>
            <a:spLocks noGrp="1"/>
          </p:cNvSpPr>
          <p:nvPr>
            <p:ph type="dt" sz="half" idx="10"/>
          </p:nvPr>
        </p:nvSpPr>
        <p:spPr/>
        <p:txBody>
          <a:bodyPr/>
          <a:lstStyle/>
          <a:p>
            <a:r>
              <a:rPr lang="fr-FR" smtClean="0">
                <a:latin typeface="Arial" pitchFamily="34" charset="0"/>
                <a:cs typeface="Arial" pitchFamily="34" charset="0"/>
              </a:rPr>
              <a:t>2015-2016</a:t>
            </a:r>
            <a:endParaRPr lang="en-US">
              <a:latin typeface="Arial" pitchFamily="34" charset="0"/>
              <a:cs typeface="Arial" pitchFamily="34" charset="0"/>
            </a:endParaRPr>
          </a:p>
        </p:txBody>
      </p:sp>
      <p:sp>
        <p:nvSpPr>
          <p:cNvPr id="6" name="Slide Number Placeholder 4"/>
          <p:cNvSpPr>
            <a:spLocks noGrp="1"/>
          </p:cNvSpPr>
          <p:nvPr>
            <p:ph type="sldNum" sz="quarter" idx="12"/>
          </p:nvPr>
        </p:nvSpPr>
        <p:spPr/>
        <p:txBody>
          <a:bodyPr/>
          <a:lstStyle/>
          <a:p>
            <a:fld id="{1142BEA8-D8E2-4482-8073-87C7552E97E4}" type="slidenum">
              <a:rPr lang="en-US">
                <a:latin typeface="Arial" pitchFamily="34" charset="0"/>
                <a:cs typeface="Arial" pitchFamily="34" charset="0"/>
              </a:rPr>
              <a:pPr/>
              <a:t>9</a:t>
            </a:fld>
            <a:endParaRPr lang="en-US">
              <a:latin typeface="Arial" pitchFamily="34" charset="0"/>
              <a:cs typeface="Arial" pitchFamily="34" charset="0"/>
            </a:endParaRPr>
          </a:p>
        </p:txBody>
      </p:sp>
      <p:pic>
        <p:nvPicPr>
          <p:cNvPr id="392197" name="Picture 5" descr=" TCPIP IPV6 VOIP VPN IP IPV4 TCPIP"/>
          <p:cNvPicPr>
            <a:picLocks noChangeAspect="1" noChangeArrowheads="1"/>
          </p:cNvPicPr>
          <p:nvPr/>
        </p:nvPicPr>
        <p:blipFill>
          <a:blip r:embed="rId2" cstate="print"/>
          <a:srcRect/>
          <a:stretch>
            <a:fillRect/>
          </a:stretch>
        </p:blipFill>
        <p:spPr bwMode="auto">
          <a:xfrm>
            <a:off x="339253" y="142852"/>
            <a:ext cx="3848100" cy="6553200"/>
          </a:xfrm>
          <a:prstGeom prst="rect">
            <a:avLst/>
          </a:prstGeom>
          <a:noFill/>
          <a:ln>
            <a:solidFill>
              <a:schemeClr val="accent2"/>
            </a:solidFill>
          </a:ln>
        </p:spPr>
      </p:pic>
      <p:pic>
        <p:nvPicPr>
          <p:cNvPr id="8" name="Picture 6" descr=" TCPIP IPV6 VOIP VPN IP IPV4 TCPIP"/>
          <p:cNvPicPr>
            <a:picLocks noChangeAspect="1" noChangeArrowheads="1"/>
          </p:cNvPicPr>
          <p:nvPr/>
        </p:nvPicPr>
        <p:blipFill>
          <a:blip r:embed="rId3" cstate="print"/>
          <a:srcRect/>
          <a:stretch>
            <a:fillRect/>
          </a:stretch>
        </p:blipFill>
        <p:spPr bwMode="auto">
          <a:xfrm>
            <a:off x="4644008" y="158120"/>
            <a:ext cx="4162652" cy="4029298"/>
          </a:xfrm>
          <a:prstGeom prst="rect">
            <a:avLst/>
          </a:prstGeom>
          <a:noFill/>
          <a:ln>
            <a:solidFill>
              <a:schemeClr val="accent2"/>
            </a:solidFill>
          </a:ln>
        </p:spPr>
      </p:pic>
      <p:sp>
        <p:nvSpPr>
          <p:cNvPr id="10" name="Rectangle 2"/>
          <p:cNvSpPr txBox="1">
            <a:spLocks noChangeArrowheads="1"/>
          </p:cNvSpPr>
          <p:nvPr/>
        </p:nvSpPr>
        <p:spPr>
          <a:xfrm>
            <a:off x="107504" y="5949280"/>
            <a:ext cx="1944215" cy="5760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ctr">
              <a:lnSpc>
                <a:spcPct val="90000"/>
              </a:lnSpc>
              <a:buNone/>
            </a:pPr>
            <a:r>
              <a:rPr lang="fr-BE" sz="1600" b="1" dirty="0" smtClean="0">
                <a:solidFill>
                  <a:schemeClr val="bg1"/>
                </a:solidFill>
                <a:latin typeface="Arial" pitchFamily="34" charset="0"/>
                <a:cs typeface="Arial" pitchFamily="34" charset="0"/>
              </a:rPr>
              <a:t>Demande d’adresse IP</a:t>
            </a:r>
            <a:endParaRPr lang="fr-BE" sz="1600" b="1" dirty="0">
              <a:solidFill>
                <a:schemeClr val="bg1"/>
              </a:solidFill>
              <a:latin typeface="Arial" pitchFamily="34" charset="0"/>
              <a:cs typeface="Arial" pitchFamily="34" charset="0"/>
            </a:endParaRPr>
          </a:p>
        </p:txBody>
      </p:sp>
      <p:pic>
        <p:nvPicPr>
          <p:cNvPr id="11" name="Picture 2" descr="C:\Users\Vincent\AppData\Local\Microsoft\Windows\Temporary Internet Files\Content.IE5\Q3OUJI40\MC900252225[1].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84906" y="124153"/>
            <a:ext cx="443507" cy="4319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680</TotalTime>
  <Words>7280</Words>
  <Application>Microsoft Office PowerPoint</Application>
  <PresentationFormat>Affichage à l'écran (4:3)</PresentationFormat>
  <Paragraphs>1206</Paragraphs>
  <Slides>59</Slides>
  <Notes>6</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Urbain</vt:lpstr>
      <vt:lpstr>Télécommunication &amp; Réseaux</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vector>
  </TitlesOfParts>
  <Company>ONP-RVP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Télécommunications &amp; Réseaux</dc:title>
  <dc:creator>ONP-RVP</dc:creator>
  <cp:lastModifiedBy>VDE</cp:lastModifiedBy>
  <cp:revision>452</cp:revision>
  <cp:lastPrinted>2012-01-23T07:11:32Z</cp:lastPrinted>
  <dcterms:created xsi:type="dcterms:W3CDTF">2004-09-07T19:33:53Z</dcterms:created>
  <dcterms:modified xsi:type="dcterms:W3CDTF">2015-11-17T09:33:11Z</dcterms:modified>
</cp:coreProperties>
</file>