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Default Extension="bin" ContentType="application/vnd.openxmlformats-officedocument.oleObject"/>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Default Extension="gif" ContentType="image/gif"/>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1"/>
  </p:sldMasterIdLst>
  <p:notesMasterIdLst>
    <p:notesMasterId r:id="rId84"/>
  </p:notesMasterIdLst>
  <p:handoutMasterIdLst>
    <p:handoutMasterId r:id="rId85"/>
  </p:handoutMasterIdLst>
  <p:sldIdLst>
    <p:sldId id="326" r:id="rId2"/>
    <p:sldId id="327" r:id="rId3"/>
    <p:sldId id="328" r:id="rId4"/>
    <p:sldId id="329" r:id="rId5"/>
    <p:sldId id="330" r:id="rId6"/>
    <p:sldId id="331" r:id="rId7"/>
    <p:sldId id="332" r:id="rId8"/>
    <p:sldId id="333" r:id="rId9"/>
    <p:sldId id="334" r:id="rId10"/>
    <p:sldId id="335" r:id="rId11"/>
    <p:sldId id="336"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25" r:id="rId61"/>
    <p:sldId id="386" r:id="rId62"/>
    <p:sldId id="387" r:id="rId63"/>
    <p:sldId id="388" r:id="rId64"/>
    <p:sldId id="389" r:id="rId65"/>
    <p:sldId id="390" r:id="rId66"/>
    <p:sldId id="391" r:id="rId67"/>
    <p:sldId id="392" r:id="rId68"/>
    <p:sldId id="403" r:id="rId69"/>
    <p:sldId id="393" r:id="rId70"/>
    <p:sldId id="394" r:id="rId71"/>
    <p:sldId id="395" r:id="rId72"/>
    <p:sldId id="396" r:id="rId73"/>
    <p:sldId id="397" r:id="rId74"/>
    <p:sldId id="398" r:id="rId75"/>
    <p:sldId id="302" r:id="rId76"/>
    <p:sldId id="399" r:id="rId77"/>
    <p:sldId id="311" r:id="rId78"/>
    <p:sldId id="400" r:id="rId79"/>
    <p:sldId id="312" r:id="rId80"/>
    <p:sldId id="402" r:id="rId81"/>
    <p:sldId id="313" r:id="rId82"/>
    <p:sldId id="296" r:id="rId83"/>
  </p:sldIdLst>
  <p:sldSz cx="9144000" cy="6858000" type="screen4x3"/>
  <p:notesSz cx="6743700" cy="9880600"/>
  <p:defaultTextStyle>
    <a:defPPr>
      <a:defRPr lang="fr-B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D6862D"/>
    <a:srgbClr val="FFFF00"/>
    <a:srgbClr val="CC0066"/>
    <a:srgbClr val="CCECFF"/>
    <a:srgbClr val="CCFF99"/>
    <a:srgbClr val="99FF33"/>
    <a:srgbClr val="0000CC"/>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90647" autoAdjust="0"/>
  </p:normalViewPr>
  <p:slideViewPr>
    <p:cSldViewPr>
      <p:cViewPr>
        <p:scale>
          <a:sx n="80" d="100"/>
          <a:sy n="80" d="100"/>
        </p:scale>
        <p:origin x="-1338" y="-312"/>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721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4370"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14371" name="Rectangle 3"/>
          <p:cNvSpPr>
            <a:spLocks noGrp="1" noChangeArrowheads="1"/>
          </p:cNvSpPr>
          <p:nvPr>
            <p:ph type="dt" sz="quarter" idx="1"/>
          </p:nvPr>
        </p:nvSpPr>
        <p:spPr bwMode="auto">
          <a:xfrm>
            <a:off x="3819525" y="0"/>
            <a:ext cx="2922588"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r>
              <a:rPr lang="fr-FR" smtClean="0"/>
              <a:t>2015-2016</a:t>
            </a:r>
            <a:endParaRPr lang="en-US"/>
          </a:p>
        </p:txBody>
      </p:sp>
      <p:sp>
        <p:nvSpPr>
          <p:cNvPr id="314372" name="Rectangle 4"/>
          <p:cNvSpPr>
            <a:spLocks noGrp="1" noChangeArrowheads="1"/>
          </p:cNvSpPr>
          <p:nvPr>
            <p:ph type="ftr" sz="quarter" idx="2"/>
          </p:nvPr>
        </p:nvSpPr>
        <p:spPr bwMode="auto">
          <a:xfrm>
            <a:off x="0" y="9385300"/>
            <a:ext cx="2922588"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HENAM - CH5 - Couche Transport</a:t>
            </a:r>
          </a:p>
        </p:txBody>
      </p:sp>
      <p:sp>
        <p:nvSpPr>
          <p:cNvPr id="314373" name="Rectangle 5"/>
          <p:cNvSpPr>
            <a:spLocks noGrp="1" noChangeArrowheads="1"/>
          </p:cNvSpPr>
          <p:nvPr>
            <p:ph type="sldNum" sz="quarter" idx="3"/>
          </p:nvPr>
        </p:nvSpPr>
        <p:spPr bwMode="auto">
          <a:xfrm>
            <a:off x="3819525" y="9385300"/>
            <a:ext cx="2922588"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30C15FF-C116-48B5-88E3-742077D53F6C}" type="slidenum">
              <a:rPr lang="en-US"/>
              <a:pPr/>
              <a:t>‹N°›</a:t>
            </a:fld>
            <a:endParaRPr lang="en-US"/>
          </a:p>
        </p:txBody>
      </p:sp>
    </p:spTree>
    <p:extLst>
      <p:ext uri="{BB962C8B-B14F-4D97-AF65-F5344CB8AC3E}">
        <p14:creationId xmlns:p14="http://schemas.microsoft.com/office/powerpoint/2010/main" xmlns="" val="14224232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586" tIns="45793" rIns="91586" bIns="45793" numCol="1" anchor="t" anchorCtr="0" compatLnSpc="1">
            <a:prstTxWarp prst="textNoShape">
              <a:avLst/>
            </a:prstTxWarp>
          </a:bodyPr>
          <a:lstStyle>
            <a:lvl1pPr defTabSz="915988">
              <a:defRPr sz="1200"/>
            </a:lvl1pPr>
          </a:lstStyle>
          <a:p>
            <a:endParaRPr lang="fr-FR"/>
          </a:p>
        </p:txBody>
      </p:sp>
      <p:sp>
        <p:nvSpPr>
          <p:cNvPr id="4099" name="Rectangle 3"/>
          <p:cNvSpPr>
            <a:spLocks noGrp="1" noChangeArrowheads="1"/>
          </p:cNvSpPr>
          <p:nvPr>
            <p:ph type="dt" idx="1"/>
          </p:nvPr>
        </p:nvSpPr>
        <p:spPr bwMode="auto">
          <a:xfrm>
            <a:off x="3819525" y="0"/>
            <a:ext cx="2922588" cy="493713"/>
          </a:xfrm>
          <a:prstGeom prst="rect">
            <a:avLst/>
          </a:prstGeom>
          <a:noFill/>
          <a:ln w="9525">
            <a:noFill/>
            <a:miter lim="800000"/>
            <a:headEnd/>
            <a:tailEnd/>
          </a:ln>
          <a:effectLst/>
        </p:spPr>
        <p:txBody>
          <a:bodyPr vert="horz" wrap="square" lIns="91586" tIns="45793" rIns="91586" bIns="45793" numCol="1" anchor="t" anchorCtr="0" compatLnSpc="1">
            <a:prstTxWarp prst="textNoShape">
              <a:avLst/>
            </a:prstTxWarp>
          </a:bodyPr>
          <a:lstStyle>
            <a:lvl1pPr algn="r" defTabSz="915988">
              <a:defRPr sz="1200"/>
            </a:lvl1pPr>
          </a:lstStyle>
          <a:p>
            <a:r>
              <a:rPr lang="fr-FR" smtClean="0"/>
              <a:t>2015-2016</a:t>
            </a:r>
            <a:endParaRPr lang="fr-BE"/>
          </a:p>
        </p:txBody>
      </p:sp>
      <p:sp>
        <p:nvSpPr>
          <p:cNvPr id="88068" name="Rectangle 4"/>
          <p:cNvSpPr>
            <a:spLocks noGrp="1" noRot="1" noChangeAspect="1" noChangeArrowheads="1" noTextEdit="1"/>
          </p:cNvSpPr>
          <p:nvPr>
            <p:ph type="sldImg" idx="2"/>
          </p:nvPr>
        </p:nvSpPr>
        <p:spPr bwMode="auto">
          <a:xfrm>
            <a:off x="901700" y="741363"/>
            <a:ext cx="4940300" cy="37052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4688" y="4694238"/>
            <a:ext cx="5394325" cy="4445000"/>
          </a:xfrm>
          <a:prstGeom prst="rect">
            <a:avLst/>
          </a:prstGeom>
          <a:noFill/>
          <a:ln w="9525">
            <a:noFill/>
            <a:miter lim="800000"/>
            <a:headEnd/>
            <a:tailEnd/>
          </a:ln>
          <a:effectLst/>
        </p:spPr>
        <p:txBody>
          <a:bodyPr vert="horz" wrap="square" lIns="91586" tIns="45793" rIns="91586" bIns="45793" numCol="1" anchor="t" anchorCtr="0" compatLnSpc="1">
            <a:prstTxWarp prst="textNoShape">
              <a:avLst/>
            </a:prstTxWarp>
          </a:bodyPr>
          <a:lstStyle/>
          <a:p>
            <a:pPr lvl="0"/>
            <a:r>
              <a:rPr lang="fr-BE" noProof="0" smtClean="0"/>
              <a:t>Click to edit Master text styles</a:t>
            </a:r>
          </a:p>
          <a:p>
            <a:pPr lvl="1"/>
            <a:r>
              <a:rPr lang="fr-BE" noProof="0" smtClean="0"/>
              <a:t>Second level</a:t>
            </a:r>
          </a:p>
          <a:p>
            <a:pPr lvl="2"/>
            <a:r>
              <a:rPr lang="fr-BE" noProof="0" smtClean="0"/>
              <a:t>Third level</a:t>
            </a:r>
          </a:p>
          <a:p>
            <a:pPr lvl="3"/>
            <a:r>
              <a:rPr lang="fr-BE" noProof="0" smtClean="0"/>
              <a:t>Fourth level</a:t>
            </a:r>
          </a:p>
          <a:p>
            <a:pPr lvl="4"/>
            <a:r>
              <a:rPr lang="fr-BE" noProof="0" smtClean="0"/>
              <a:t>Fifth level</a:t>
            </a:r>
          </a:p>
        </p:txBody>
      </p:sp>
      <p:sp>
        <p:nvSpPr>
          <p:cNvPr id="4102" name="Rectangle 6"/>
          <p:cNvSpPr>
            <a:spLocks noGrp="1" noChangeArrowheads="1"/>
          </p:cNvSpPr>
          <p:nvPr>
            <p:ph type="ftr" sz="quarter" idx="4"/>
          </p:nvPr>
        </p:nvSpPr>
        <p:spPr bwMode="auto">
          <a:xfrm>
            <a:off x="0" y="9385300"/>
            <a:ext cx="2922588" cy="493713"/>
          </a:xfrm>
          <a:prstGeom prst="rect">
            <a:avLst/>
          </a:prstGeom>
          <a:noFill/>
          <a:ln w="9525">
            <a:noFill/>
            <a:miter lim="800000"/>
            <a:headEnd/>
            <a:tailEnd/>
          </a:ln>
          <a:effectLst/>
        </p:spPr>
        <p:txBody>
          <a:bodyPr vert="horz" wrap="square" lIns="91586" tIns="45793" rIns="91586" bIns="45793" numCol="1" anchor="b" anchorCtr="0" compatLnSpc="1">
            <a:prstTxWarp prst="textNoShape">
              <a:avLst/>
            </a:prstTxWarp>
          </a:bodyPr>
          <a:lstStyle>
            <a:lvl1pPr defTabSz="915988">
              <a:defRPr sz="1200"/>
            </a:lvl1pPr>
          </a:lstStyle>
          <a:p>
            <a:pPr>
              <a:defRPr/>
            </a:pPr>
            <a:r>
              <a:rPr lang="fr-BE"/>
              <a:t>HENAM - CH5 - Couche Transport</a:t>
            </a:r>
          </a:p>
        </p:txBody>
      </p:sp>
      <p:sp>
        <p:nvSpPr>
          <p:cNvPr id="4103" name="Rectangle 7"/>
          <p:cNvSpPr>
            <a:spLocks noGrp="1" noChangeArrowheads="1"/>
          </p:cNvSpPr>
          <p:nvPr>
            <p:ph type="sldNum" sz="quarter" idx="5"/>
          </p:nvPr>
        </p:nvSpPr>
        <p:spPr bwMode="auto">
          <a:xfrm>
            <a:off x="3819525" y="9385300"/>
            <a:ext cx="2922588" cy="493713"/>
          </a:xfrm>
          <a:prstGeom prst="rect">
            <a:avLst/>
          </a:prstGeom>
          <a:noFill/>
          <a:ln w="9525">
            <a:noFill/>
            <a:miter lim="800000"/>
            <a:headEnd/>
            <a:tailEnd/>
          </a:ln>
          <a:effectLst/>
        </p:spPr>
        <p:txBody>
          <a:bodyPr vert="horz" wrap="square" lIns="91586" tIns="45793" rIns="91586" bIns="45793" numCol="1" anchor="b" anchorCtr="0" compatLnSpc="1">
            <a:prstTxWarp prst="textNoShape">
              <a:avLst/>
            </a:prstTxWarp>
          </a:bodyPr>
          <a:lstStyle>
            <a:lvl1pPr algn="r" defTabSz="915988">
              <a:defRPr sz="1200"/>
            </a:lvl1pPr>
          </a:lstStyle>
          <a:p>
            <a:fld id="{54C6BB79-9D3A-4ADF-889E-9DDD2E1CDECD}" type="slidenum">
              <a:rPr lang="fr-BE"/>
              <a:pPr/>
              <a:t>‹N°›</a:t>
            </a:fld>
            <a:endParaRPr lang="fr-BE"/>
          </a:p>
        </p:txBody>
      </p:sp>
    </p:spTree>
    <p:extLst>
      <p:ext uri="{BB962C8B-B14F-4D97-AF65-F5344CB8AC3E}">
        <p14:creationId xmlns:p14="http://schemas.microsoft.com/office/powerpoint/2010/main" xmlns="" val="109665069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dt" sz="quarter" idx="1"/>
          </p:nvPr>
        </p:nvSpPr>
        <p:spPr>
          <a:noFill/>
        </p:spPr>
        <p:txBody>
          <a:bodyPr/>
          <a:lstStyle/>
          <a:p>
            <a:r>
              <a:rPr lang="fr-FR" smtClean="0"/>
              <a:t>2015-2016</a:t>
            </a:r>
            <a:endParaRPr lang="fr-BE"/>
          </a:p>
        </p:txBody>
      </p:sp>
      <p:sp>
        <p:nvSpPr>
          <p:cNvPr id="89092" name="Rectangle 7"/>
          <p:cNvSpPr>
            <a:spLocks noGrp="1" noChangeArrowheads="1"/>
          </p:cNvSpPr>
          <p:nvPr>
            <p:ph type="sldNum" sz="quarter" idx="5"/>
          </p:nvPr>
        </p:nvSpPr>
        <p:spPr>
          <a:noFill/>
        </p:spPr>
        <p:txBody>
          <a:bodyPr/>
          <a:lstStyle/>
          <a:p>
            <a:fld id="{1E11E1A0-C49A-4593-936A-ABF2520B29C6}" type="slidenum">
              <a:rPr lang="fr-BE"/>
              <a:pPr/>
              <a:t>1</a:t>
            </a:fld>
            <a:endParaRPr lang="fr-BE"/>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dt" sz="quarter" idx="1"/>
          </p:nvPr>
        </p:nvSpPr>
        <p:spPr>
          <a:noFill/>
        </p:spPr>
        <p:txBody>
          <a:bodyPr/>
          <a:lstStyle/>
          <a:p>
            <a:r>
              <a:rPr lang="fr-FR" smtClean="0"/>
              <a:t>2015-2016</a:t>
            </a:r>
            <a:endParaRPr lang="fr-BE"/>
          </a:p>
        </p:txBody>
      </p:sp>
      <p:sp>
        <p:nvSpPr>
          <p:cNvPr id="99332" name="Rectangle 7"/>
          <p:cNvSpPr>
            <a:spLocks noGrp="1" noChangeArrowheads="1"/>
          </p:cNvSpPr>
          <p:nvPr>
            <p:ph type="sldNum" sz="quarter" idx="5"/>
          </p:nvPr>
        </p:nvSpPr>
        <p:spPr>
          <a:noFill/>
        </p:spPr>
        <p:txBody>
          <a:bodyPr/>
          <a:lstStyle/>
          <a:p>
            <a:fld id="{D7377D8F-6E06-45D7-805A-5D4166B476B9}" type="slidenum">
              <a:rPr lang="fr-BE"/>
              <a:pPr/>
              <a:t>13</a:t>
            </a:fld>
            <a:endParaRPr lang="fr-BE"/>
          </a:p>
        </p:txBody>
      </p:sp>
      <p:sp>
        <p:nvSpPr>
          <p:cNvPr id="99333" name="Rectangle 2"/>
          <p:cNvSpPr>
            <a:spLocks noGrp="1" noRot="1" noChangeAspect="1" noChangeArrowheads="1" noTextEdit="1"/>
          </p:cNvSpPr>
          <p:nvPr>
            <p:ph type="sldImg"/>
          </p:nvPr>
        </p:nvSpPr>
        <p:spPr>
          <a:ln/>
        </p:spPr>
      </p:sp>
      <p:sp>
        <p:nvSpPr>
          <p:cNvPr id="9933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dt" sz="quarter" idx="1"/>
          </p:nvPr>
        </p:nvSpPr>
        <p:spPr>
          <a:noFill/>
        </p:spPr>
        <p:txBody>
          <a:bodyPr/>
          <a:lstStyle/>
          <a:p>
            <a:r>
              <a:rPr lang="fr-FR" smtClean="0"/>
              <a:t>2015-2016</a:t>
            </a:r>
            <a:endParaRPr lang="fr-BE"/>
          </a:p>
        </p:txBody>
      </p:sp>
      <p:sp>
        <p:nvSpPr>
          <p:cNvPr id="100356" name="Rectangle 7"/>
          <p:cNvSpPr>
            <a:spLocks noGrp="1" noChangeArrowheads="1"/>
          </p:cNvSpPr>
          <p:nvPr>
            <p:ph type="sldNum" sz="quarter" idx="5"/>
          </p:nvPr>
        </p:nvSpPr>
        <p:spPr>
          <a:noFill/>
        </p:spPr>
        <p:txBody>
          <a:bodyPr/>
          <a:lstStyle/>
          <a:p>
            <a:fld id="{210B37F2-77FC-4DDC-9A78-F6A812D5DBAE}" type="slidenum">
              <a:rPr lang="fr-BE"/>
              <a:pPr/>
              <a:t>14</a:t>
            </a:fld>
            <a:endParaRPr lang="fr-BE"/>
          </a:p>
        </p:txBody>
      </p:sp>
      <p:sp>
        <p:nvSpPr>
          <p:cNvPr id="100357" name="Rectangle 2"/>
          <p:cNvSpPr>
            <a:spLocks noGrp="1" noRot="1" noChangeAspect="1" noChangeArrowheads="1" noTextEdit="1"/>
          </p:cNvSpPr>
          <p:nvPr>
            <p:ph type="sldImg"/>
          </p:nvPr>
        </p:nvSpPr>
        <p:spPr>
          <a:ln/>
        </p:spPr>
      </p:sp>
      <p:sp>
        <p:nvSpPr>
          <p:cNvPr id="10035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dt" sz="quarter" idx="1"/>
          </p:nvPr>
        </p:nvSpPr>
        <p:spPr>
          <a:noFill/>
        </p:spPr>
        <p:txBody>
          <a:bodyPr/>
          <a:lstStyle/>
          <a:p>
            <a:r>
              <a:rPr lang="fr-FR" smtClean="0"/>
              <a:t>2015-2016</a:t>
            </a:r>
            <a:endParaRPr lang="fr-BE"/>
          </a:p>
        </p:txBody>
      </p:sp>
      <p:sp>
        <p:nvSpPr>
          <p:cNvPr id="101380" name="Rectangle 7"/>
          <p:cNvSpPr>
            <a:spLocks noGrp="1" noChangeArrowheads="1"/>
          </p:cNvSpPr>
          <p:nvPr>
            <p:ph type="sldNum" sz="quarter" idx="5"/>
          </p:nvPr>
        </p:nvSpPr>
        <p:spPr>
          <a:noFill/>
        </p:spPr>
        <p:txBody>
          <a:bodyPr/>
          <a:lstStyle/>
          <a:p>
            <a:fld id="{5C05C08A-BFFD-40A7-ACF8-6B0ADED11E6B}" type="slidenum">
              <a:rPr lang="fr-BE"/>
              <a:pPr/>
              <a:t>15</a:t>
            </a:fld>
            <a:endParaRPr lang="fr-BE"/>
          </a:p>
        </p:txBody>
      </p:sp>
      <p:sp>
        <p:nvSpPr>
          <p:cNvPr id="101381" name="Rectangle 2"/>
          <p:cNvSpPr>
            <a:spLocks noGrp="1" noRot="1" noChangeAspect="1" noChangeArrowheads="1" noTextEdit="1"/>
          </p:cNvSpPr>
          <p:nvPr>
            <p:ph type="sldImg"/>
          </p:nvPr>
        </p:nvSpPr>
        <p:spPr>
          <a:ln/>
        </p:spPr>
      </p:sp>
      <p:sp>
        <p:nvSpPr>
          <p:cNvPr id="10138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dt" sz="quarter" idx="1"/>
          </p:nvPr>
        </p:nvSpPr>
        <p:spPr>
          <a:noFill/>
        </p:spPr>
        <p:txBody>
          <a:bodyPr/>
          <a:lstStyle/>
          <a:p>
            <a:r>
              <a:rPr lang="fr-FR" smtClean="0"/>
              <a:t>2015-2016</a:t>
            </a:r>
            <a:endParaRPr lang="fr-BE"/>
          </a:p>
        </p:txBody>
      </p:sp>
      <p:sp>
        <p:nvSpPr>
          <p:cNvPr id="102404" name="Rectangle 7"/>
          <p:cNvSpPr>
            <a:spLocks noGrp="1" noChangeArrowheads="1"/>
          </p:cNvSpPr>
          <p:nvPr>
            <p:ph type="sldNum" sz="quarter" idx="5"/>
          </p:nvPr>
        </p:nvSpPr>
        <p:spPr>
          <a:noFill/>
        </p:spPr>
        <p:txBody>
          <a:bodyPr/>
          <a:lstStyle/>
          <a:p>
            <a:fld id="{9DF3526F-D84A-4984-95A4-7F475738CB5B}" type="slidenum">
              <a:rPr lang="fr-BE"/>
              <a:pPr/>
              <a:t>16</a:t>
            </a:fld>
            <a:endParaRPr lang="fr-BE"/>
          </a:p>
        </p:txBody>
      </p:sp>
      <p:sp>
        <p:nvSpPr>
          <p:cNvPr id="102405" name="Rectangle 2"/>
          <p:cNvSpPr>
            <a:spLocks noGrp="1" noRot="1" noChangeAspect="1" noChangeArrowheads="1" noTextEdit="1"/>
          </p:cNvSpPr>
          <p:nvPr>
            <p:ph type="sldImg"/>
          </p:nvPr>
        </p:nvSpPr>
        <p:spPr>
          <a:ln/>
        </p:spPr>
      </p:sp>
      <p:sp>
        <p:nvSpPr>
          <p:cNvPr id="10240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dt" sz="quarter" idx="1"/>
          </p:nvPr>
        </p:nvSpPr>
        <p:spPr>
          <a:noFill/>
        </p:spPr>
        <p:txBody>
          <a:bodyPr/>
          <a:lstStyle/>
          <a:p>
            <a:r>
              <a:rPr lang="fr-FR" smtClean="0"/>
              <a:t>2015-2016</a:t>
            </a:r>
            <a:endParaRPr lang="fr-BE"/>
          </a:p>
        </p:txBody>
      </p:sp>
      <p:sp>
        <p:nvSpPr>
          <p:cNvPr id="103428" name="Rectangle 7"/>
          <p:cNvSpPr>
            <a:spLocks noGrp="1" noChangeArrowheads="1"/>
          </p:cNvSpPr>
          <p:nvPr>
            <p:ph type="sldNum" sz="quarter" idx="5"/>
          </p:nvPr>
        </p:nvSpPr>
        <p:spPr>
          <a:noFill/>
        </p:spPr>
        <p:txBody>
          <a:bodyPr/>
          <a:lstStyle/>
          <a:p>
            <a:fld id="{42301528-449D-4D01-AA98-5C9A30034BBE}" type="slidenum">
              <a:rPr lang="fr-BE"/>
              <a:pPr/>
              <a:t>17</a:t>
            </a:fld>
            <a:endParaRPr lang="fr-BE"/>
          </a:p>
        </p:txBody>
      </p:sp>
      <p:sp>
        <p:nvSpPr>
          <p:cNvPr id="103429" name="Rectangle 2"/>
          <p:cNvSpPr>
            <a:spLocks noGrp="1" noRot="1" noChangeAspect="1" noChangeArrowheads="1" noTextEdit="1"/>
          </p:cNvSpPr>
          <p:nvPr>
            <p:ph type="sldImg"/>
          </p:nvPr>
        </p:nvSpPr>
        <p:spPr>
          <a:ln/>
        </p:spPr>
      </p:sp>
      <p:sp>
        <p:nvSpPr>
          <p:cNvPr id="10343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dt" sz="quarter" idx="1"/>
          </p:nvPr>
        </p:nvSpPr>
        <p:spPr>
          <a:noFill/>
        </p:spPr>
        <p:txBody>
          <a:bodyPr/>
          <a:lstStyle/>
          <a:p>
            <a:r>
              <a:rPr lang="fr-FR" smtClean="0"/>
              <a:t>2015-2016</a:t>
            </a:r>
            <a:endParaRPr lang="fr-BE"/>
          </a:p>
        </p:txBody>
      </p:sp>
      <p:sp>
        <p:nvSpPr>
          <p:cNvPr id="104452" name="Rectangle 7"/>
          <p:cNvSpPr>
            <a:spLocks noGrp="1" noChangeArrowheads="1"/>
          </p:cNvSpPr>
          <p:nvPr>
            <p:ph type="sldNum" sz="quarter" idx="5"/>
          </p:nvPr>
        </p:nvSpPr>
        <p:spPr>
          <a:noFill/>
        </p:spPr>
        <p:txBody>
          <a:bodyPr/>
          <a:lstStyle/>
          <a:p>
            <a:fld id="{DA065957-2238-4A7E-9BC9-5B6120E15825}" type="slidenum">
              <a:rPr lang="fr-BE"/>
              <a:pPr/>
              <a:t>18</a:t>
            </a:fld>
            <a:endParaRPr lang="fr-BE"/>
          </a:p>
        </p:txBody>
      </p:sp>
      <p:sp>
        <p:nvSpPr>
          <p:cNvPr id="104453" name="Rectangle 2"/>
          <p:cNvSpPr>
            <a:spLocks noGrp="1" noRot="1" noChangeAspect="1" noChangeArrowheads="1" noTextEdit="1"/>
          </p:cNvSpPr>
          <p:nvPr>
            <p:ph type="sldImg"/>
          </p:nvPr>
        </p:nvSpPr>
        <p:spPr>
          <a:ln/>
        </p:spPr>
      </p:sp>
      <p:sp>
        <p:nvSpPr>
          <p:cNvPr id="10445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dt" sz="quarter" idx="1"/>
          </p:nvPr>
        </p:nvSpPr>
        <p:spPr>
          <a:noFill/>
        </p:spPr>
        <p:txBody>
          <a:bodyPr/>
          <a:lstStyle/>
          <a:p>
            <a:r>
              <a:rPr lang="fr-FR" smtClean="0"/>
              <a:t>2015-2016</a:t>
            </a:r>
            <a:endParaRPr lang="fr-BE"/>
          </a:p>
        </p:txBody>
      </p:sp>
      <p:sp>
        <p:nvSpPr>
          <p:cNvPr id="105476" name="Rectangle 7"/>
          <p:cNvSpPr>
            <a:spLocks noGrp="1" noChangeArrowheads="1"/>
          </p:cNvSpPr>
          <p:nvPr>
            <p:ph type="sldNum" sz="quarter" idx="5"/>
          </p:nvPr>
        </p:nvSpPr>
        <p:spPr>
          <a:noFill/>
        </p:spPr>
        <p:txBody>
          <a:bodyPr/>
          <a:lstStyle/>
          <a:p>
            <a:fld id="{0935D7E5-BD28-4164-87C3-E3519F14D1AA}" type="slidenum">
              <a:rPr lang="fr-BE"/>
              <a:pPr/>
              <a:t>19</a:t>
            </a:fld>
            <a:endParaRPr lang="fr-BE"/>
          </a:p>
        </p:txBody>
      </p:sp>
      <p:sp>
        <p:nvSpPr>
          <p:cNvPr id="105477" name="Rectangle 2"/>
          <p:cNvSpPr>
            <a:spLocks noGrp="1" noRot="1" noChangeAspect="1" noChangeArrowheads="1" noTextEdit="1"/>
          </p:cNvSpPr>
          <p:nvPr>
            <p:ph type="sldImg"/>
          </p:nvPr>
        </p:nvSpPr>
        <p:spPr>
          <a:ln/>
        </p:spPr>
      </p:sp>
      <p:sp>
        <p:nvSpPr>
          <p:cNvPr id="10547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dt" sz="quarter" idx="1"/>
          </p:nvPr>
        </p:nvSpPr>
        <p:spPr>
          <a:noFill/>
        </p:spPr>
        <p:txBody>
          <a:bodyPr/>
          <a:lstStyle/>
          <a:p>
            <a:r>
              <a:rPr lang="fr-FR" smtClean="0"/>
              <a:t>2015-2016</a:t>
            </a:r>
            <a:endParaRPr lang="fr-BE"/>
          </a:p>
        </p:txBody>
      </p:sp>
      <p:sp>
        <p:nvSpPr>
          <p:cNvPr id="106500" name="Rectangle 7"/>
          <p:cNvSpPr>
            <a:spLocks noGrp="1" noChangeArrowheads="1"/>
          </p:cNvSpPr>
          <p:nvPr>
            <p:ph type="sldNum" sz="quarter" idx="5"/>
          </p:nvPr>
        </p:nvSpPr>
        <p:spPr>
          <a:noFill/>
        </p:spPr>
        <p:txBody>
          <a:bodyPr/>
          <a:lstStyle/>
          <a:p>
            <a:fld id="{39FEDD7C-A901-45D8-8867-2080160752FF}" type="slidenum">
              <a:rPr lang="fr-BE"/>
              <a:pPr/>
              <a:t>20</a:t>
            </a:fld>
            <a:endParaRPr lang="fr-BE"/>
          </a:p>
        </p:txBody>
      </p:sp>
      <p:sp>
        <p:nvSpPr>
          <p:cNvPr id="106501" name="Rectangle 2"/>
          <p:cNvSpPr>
            <a:spLocks noGrp="1" noRot="1" noChangeAspect="1" noChangeArrowheads="1" noTextEdit="1"/>
          </p:cNvSpPr>
          <p:nvPr>
            <p:ph type="sldImg"/>
          </p:nvPr>
        </p:nvSpPr>
        <p:spPr>
          <a:ln/>
        </p:spPr>
      </p:sp>
      <p:sp>
        <p:nvSpPr>
          <p:cNvPr id="10650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dt" sz="quarter" idx="1"/>
          </p:nvPr>
        </p:nvSpPr>
        <p:spPr>
          <a:noFill/>
        </p:spPr>
        <p:txBody>
          <a:bodyPr/>
          <a:lstStyle/>
          <a:p>
            <a:r>
              <a:rPr lang="fr-FR" smtClean="0"/>
              <a:t>2015-2016</a:t>
            </a:r>
            <a:endParaRPr lang="fr-BE"/>
          </a:p>
        </p:txBody>
      </p:sp>
      <p:sp>
        <p:nvSpPr>
          <p:cNvPr id="107524" name="Rectangle 7"/>
          <p:cNvSpPr>
            <a:spLocks noGrp="1" noChangeArrowheads="1"/>
          </p:cNvSpPr>
          <p:nvPr>
            <p:ph type="sldNum" sz="quarter" idx="5"/>
          </p:nvPr>
        </p:nvSpPr>
        <p:spPr>
          <a:noFill/>
        </p:spPr>
        <p:txBody>
          <a:bodyPr/>
          <a:lstStyle/>
          <a:p>
            <a:fld id="{0F34CA0B-9A57-4C7B-8308-9277F4CF8CF6}" type="slidenum">
              <a:rPr lang="fr-BE"/>
              <a:pPr/>
              <a:t>21</a:t>
            </a:fld>
            <a:endParaRPr lang="fr-BE"/>
          </a:p>
        </p:txBody>
      </p:sp>
      <p:sp>
        <p:nvSpPr>
          <p:cNvPr id="107525" name="Rectangle 2"/>
          <p:cNvSpPr>
            <a:spLocks noGrp="1" noRot="1" noChangeAspect="1" noChangeArrowheads="1" noTextEdit="1"/>
          </p:cNvSpPr>
          <p:nvPr>
            <p:ph type="sldImg"/>
          </p:nvPr>
        </p:nvSpPr>
        <p:spPr>
          <a:ln/>
        </p:spPr>
      </p:sp>
      <p:sp>
        <p:nvSpPr>
          <p:cNvPr id="10752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dt" sz="quarter" idx="1"/>
          </p:nvPr>
        </p:nvSpPr>
        <p:spPr>
          <a:noFill/>
        </p:spPr>
        <p:txBody>
          <a:bodyPr/>
          <a:lstStyle/>
          <a:p>
            <a:r>
              <a:rPr lang="fr-FR" smtClean="0"/>
              <a:t>2015-2016</a:t>
            </a:r>
            <a:endParaRPr lang="fr-BE"/>
          </a:p>
        </p:txBody>
      </p:sp>
      <p:sp>
        <p:nvSpPr>
          <p:cNvPr id="108548" name="Rectangle 7"/>
          <p:cNvSpPr>
            <a:spLocks noGrp="1" noChangeArrowheads="1"/>
          </p:cNvSpPr>
          <p:nvPr>
            <p:ph type="sldNum" sz="quarter" idx="5"/>
          </p:nvPr>
        </p:nvSpPr>
        <p:spPr>
          <a:noFill/>
        </p:spPr>
        <p:txBody>
          <a:bodyPr/>
          <a:lstStyle/>
          <a:p>
            <a:fld id="{8864983F-A755-4219-A2BF-06B07D09B93B}" type="slidenum">
              <a:rPr lang="fr-BE"/>
              <a:pPr/>
              <a:t>22</a:t>
            </a:fld>
            <a:endParaRPr lang="fr-BE"/>
          </a:p>
        </p:txBody>
      </p:sp>
      <p:sp>
        <p:nvSpPr>
          <p:cNvPr id="108549" name="Rectangle 2"/>
          <p:cNvSpPr>
            <a:spLocks noGrp="1" noRot="1" noChangeAspect="1" noChangeArrowheads="1" noTextEdit="1"/>
          </p:cNvSpPr>
          <p:nvPr>
            <p:ph type="sldImg"/>
          </p:nvPr>
        </p:nvSpPr>
        <p:spPr>
          <a:ln/>
        </p:spPr>
      </p:sp>
      <p:sp>
        <p:nvSpPr>
          <p:cNvPr id="10855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dt" sz="quarter" idx="1"/>
          </p:nvPr>
        </p:nvSpPr>
        <p:spPr>
          <a:noFill/>
        </p:spPr>
        <p:txBody>
          <a:bodyPr/>
          <a:lstStyle/>
          <a:p>
            <a:r>
              <a:rPr lang="fr-FR" smtClean="0"/>
              <a:t>2015-2016</a:t>
            </a:r>
            <a:endParaRPr lang="fr-BE"/>
          </a:p>
        </p:txBody>
      </p:sp>
      <p:sp>
        <p:nvSpPr>
          <p:cNvPr id="90116" name="Rectangle 7"/>
          <p:cNvSpPr>
            <a:spLocks noGrp="1" noChangeArrowheads="1"/>
          </p:cNvSpPr>
          <p:nvPr>
            <p:ph type="sldNum" sz="quarter" idx="5"/>
          </p:nvPr>
        </p:nvSpPr>
        <p:spPr>
          <a:noFill/>
        </p:spPr>
        <p:txBody>
          <a:bodyPr/>
          <a:lstStyle/>
          <a:p>
            <a:fld id="{5798387F-649C-40EB-BE96-B703085B1EF0}" type="slidenum">
              <a:rPr lang="fr-BE"/>
              <a:pPr/>
              <a:t>2</a:t>
            </a:fld>
            <a:endParaRPr lang="fr-BE"/>
          </a:p>
        </p:txBody>
      </p:sp>
      <p:sp>
        <p:nvSpPr>
          <p:cNvPr id="90117" name="Rectangle 2"/>
          <p:cNvSpPr>
            <a:spLocks noGrp="1" noRot="1" noChangeAspect="1" noChangeArrowheads="1" noTextEdit="1"/>
          </p:cNvSpPr>
          <p:nvPr>
            <p:ph type="sldImg"/>
          </p:nvPr>
        </p:nvSpPr>
        <p:spPr>
          <a:ln/>
        </p:spPr>
      </p:sp>
      <p:sp>
        <p:nvSpPr>
          <p:cNvPr id="9011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dt" sz="quarter" idx="1"/>
          </p:nvPr>
        </p:nvSpPr>
        <p:spPr>
          <a:noFill/>
        </p:spPr>
        <p:txBody>
          <a:bodyPr/>
          <a:lstStyle/>
          <a:p>
            <a:r>
              <a:rPr lang="fr-FR" smtClean="0"/>
              <a:t>2015-2016</a:t>
            </a:r>
            <a:endParaRPr lang="fr-BE"/>
          </a:p>
        </p:txBody>
      </p:sp>
      <p:sp>
        <p:nvSpPr>
          <p:cNvPr id="109572" name="Rectangle 7"/>
          <p:cNvSpPr>
            <a:spLocks noGrp="1" noChangeArrowheads="1"/>
          </p:cNvSpPr>
          <p:nvPr>
            <p:ph type="sldNum" sz="quarter" idx="5"/>
          </p:nvPr>
        </p:nvSpPr>
        <p:spPr>
          <a:noFill/>
        </p:spPr>
        <p:txBody>
          <a:bodyPr/>
          <a:lstStyle/>
          <a:p>
            <a:fld id="{1BA04630-0850-4068-8677-AA4C998E9EC6}" type="slidenum">
              <a:rPr lang="fr-BE"/>
              <a:pPr/>
              <a:t>23</a:t>
            </a:fld>
            <a:endParaRPr lang="fr-BE"/>
          </a:p>
        </p:txBody>
      </p:sp>
      <p:sp>
        <p:nvSpPr>
          <p:cNvPr id="109573" name="Rectangle 2"/>
          <p:cNvSpPr>
            <a:spLocks noGrp="1" noRot="1" noChangeAspect="1" noChangeArrowheads="1" noTextEdit="1"/>
          </p:cNvSpPr>
          <p:nvPr>
            <p:ph type="sldImg"/>
          </p:nvPr>
        </p:nvSpPr>
        <p:spPr>
          <a:ln/>
        </p:spPr>
      </p:sp>
      <p:sp>
        <p:nvSpPr>
          <p:cNvPr id="10957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dt" sz="quarter" idx="1"/>
          </p:nvPr>
        </p:nvSpPr>
        <p:spPr>
          <a:noFill/>
        </p:spPr>
        <p:txBody>
          <a:bodyPr/>
          <a:lstStyle/>
          <a:p>
            <a:r>
              <a:rPr lang="fr-FR" smtClean="0"/>
              <a:t>2015-2016</a:t>
            </a:r>
            <a:endParaRPr lang="fr-BE"/>
          </a:p>
        </p:txBody>
      </p:sp>
      <p:sp>
        <p:nvSpPr>
          <p:cNvPr id="110596" name="Rectangle 7"/>
          <p:cNvSpPr>
            <a:spLocks noGrp="1" noChangeArrowheads="1"/>
          </p:cNvSpPr>
          <p:nvPr>
            <p:ph type="sldNum" sz="quarter" idx="5"/>
          </p:nvPr>
        </p:nvSpPr>
        <p:spPr>
          <a:noFill/>
        </p:spPr>
        <p:txBody>
          <a:bodyPr/>
          <a:lstStyle/>
          <a:p>
            <a:fld id="{9C4ECB61-52F7-422C-9A71-5D91F78F97C0}" type="slidenum">
              <a:rPr lang="fr-BE"/>
              <a:pPr/>
              <a:t>24</a:t>
            </a:fld>
            <a:endParaRPr lang="fr-BE"/>
          </a:p>
        </p:txBody>
      </p:sp>
      <p:sp>
        <p:nvSpPr>
          <p:cNvPr id="110597" name="Rectangle 2"/>
          <p:cNvSpPr>
            <a:spLocks noGrp="1" noRot="1" noChangeAspect="1" noChangeArrowheads="1" noTextEdit="1"/>
          </p:cNvSpPr>
          <p:nvPr>
            <p:ph type="sldImg"/>
          </p:nvPr>
        </p:nvSpPr>
        <p:spPr>
          <a:ln/>
        </p:spPr>
      </p:sp>
      <p:sp>
        <p:nvSpPr>
          <p:cNvPr id="11059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dt" sz="quarter" idx="1"/>
          </p:nvPr>
        </p:nvSpPr>
        <p:spPr>
          <a:noFill/>
        </p:spPr>
        <p:txBody>
          <a:bodyPr/>
          <a:lstStyle/>
          <a:p>
            <a:r>
              <a:rPr lang="fr-FR" smtClean="0"/>
              <a:t>2015-2016</a:t>
            </a:r>
            <a:endParaRPr lang="fr-BE"/>
          </a:p>
        </p:txBody>
      </p:sp>
      <p:sp>
        <p:nvSpPr>
          <p:cNvPr id="111620" name="Rectangle 7"/>
          <p:cNvSpPr>
            <a:spLocks noGrp="1" noChangeArrowheads="1"/>
          </p:cNvSpPr>
          <p:nvPr>
            <p:ph type="sldNum" sz="quarter" idx="5"/>
          </p:nvPr>
        </p:nvSpPr>
        <p:spPr>
          <a:noFill/>
        </p:spPr>
        <p:txBody>
          <a:bodyPr/>
          <a:lstStyle/>
          <a:p>
            <a:fld id="{C8BAAE6C-354B-4B56-B32C-95172F562DBE}" type="slidenum">
              <a:rPr lang="fr-BE"/>
              <a:pPr/>
              <a:t>25</a:t>
            </a:fld>
            <a:endParaRPr lang="fr-BE"/>
          </a:p>
        </p:txBody>
      </p:sp>
      <p:sp>
        <p:nvSpPr>
          <p:cNvPr id="111621" name="Rectangle 2"/>
          <p:cNvSpPr>
            <a:spLocks noGrp="1" noRot="1" noChangeAspect="1" noChangeArrowheads="1" noTextEdit="1"/>
          </p:cNvSpPr>
          <p:nvPr>
            <p:ph type="sldImg"/>
          </p:nvPr>
        </p:nvSpPr>
        <p:spPr>
          <a:ln/>
        </p:spPr>
      </p:sp>
      <p:sp>
        <p:nvSpPr>
          <p:cNvPr id="11162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dt" sz="quarter" idx="1"/>
          </p:nvPr>
        </p:nvSpPr>
        <p:spPr>
          <a:noFill/>
        </p:spPr>
        <p:txBody>
          <a:bodyPr/>
          <a:lstStyle/>
          <a:p>
            <a:r>
              <a:rPr lang="fr-FR" smtClean="0"/>
              <a:t>2015-2016</a:t>
            </a:r>
            <a:endParaRPr lang="fr-BE"/>
          </a:p>
        </p:txBody>
      </p:sp>
      <p:sp>
        <p:nvSpPr>
          <p:cNvPr id="112644" name="Rectangle 7"/>
          <p:cNvSpPr>
            <a:spLocks noGrp="1" noChangeArrowheads="1"/>
          </p:cNvSpPr>
          <p:nvPr>
            <p:ph type="sldNum" sz="quarter" idx="5"/>
          </p:nvPr>
        </p:nvSpPr>
        <p:spPr>
          <a:noFill/>
        </p:spPr>
        <p:txBody>
          <a:bodyPr/>
          <a:lstStyle/>
          <a:p>
            <a:fld id="{525AE390-6323-4BB9-BBD6-B8EE2DE46A51}" type="slidenum">
              <a:rPr lang="fr-BE"/>
              <a:pPr/>
              <a:t>26</a:t>
            </a:fld>
            <a:endParaRPr lang="fr-BE"/>
          </a:p>
        </p:txBody>
      </p:sp>
      <p:sp>
        <p:nvSpPr>
          <p:cNvPr id="112645" name="Rectangle 2"/>
          <p:cNvSpPr>
            <a:spLocks noGrp="1" noRot="1" noChangeAspect="1" noChangeArrowheads="1" noTextEdit="1"/>
          </p:cNvSpPr>
          <p:nvPr>
            <p:ph type="sldImg"/>
          </p:nvPr>
        </p:nvSpPr>
        <p:spPr>
          <a:ln/>
        </p:spPr>
      </p:sp>
      <p:sp>
        <p:nvSpPr>
          <p:cNvPr id="11264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p:spPr>
        <p:txBody>
          <a:bodyPr/>
          <a:lstStyle/>
          <a:p>
            <a:r>
              <a:rPr lang="fr-FR" smtClean="0"/>
              <a:t>2015-2016</a:t>
            </a:r>
            <a:endParaRPr lang="fr-BE"/>
          </a:p>
        </p:txBody>
      </p:sp>
      <p:sp>
        <p:nvSpPr>
          <p:cNvPr id="113668" name="Rectangle 7"/>
          <p:cNvSpPr>
            <a:spLocks noGrp="1" noChangeArrowheads="1"/>
          </p:cNvSpPr>
          <p:nvPr>
            <p:ph type="sldNum" sz="quarter" idx="5"/>
          </p:nvPr>
        </p:nvSpPr>
        <p:spPr>
          <a:noFill/>
        </p:spPr>
        <p:txBody>
          <a:bodyPr/>
          <a:lstStyle/>
          <a:p>
            <a:fld id="{408B7463-567A-4E5E-BE25-A01840D71403}" type="slidenum">
              <a:rPr lang="fr-BE"/>
              <a:pPr/>
              <a:t>27</a:t>
            </a:fld>
            <a:endParaRPr lang="fr-BE"/>
          </a:p>
        </p:txBody>
      </p:sp>
      <p:sp>
        <p:nvSpPr>
          <p:cNvPr id="113669" name="Rectangle 2"/>
          <p:cNvSpPr>
            <a:spLocks noGrp="1" noRot="1" noChangeAspect="1" noChangeArrowheads="1" noTextEdit="1"/>
          </p:cNvSpPr>
          <p:nvPr>
            <p:ph type="sldImg"/>
          </p:nvPr>
        </p:nvSpPr>
        <p:spPr>
          <a:ln/>
        </p:spPr>
      </p:sp>
      <p:sp>
        <p:nvSpPr>
          <p:cNvPr id="11367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dt" sz="quarter" idx="1"/>
          </p:nvPr>
        </p:nvSpPr>
        <p:spPr>
          <a:noFill/>
        </p:spPr>
        <p:txBody>
          <a:bodyPr/>
          <a:lstStyle/>
          <a:p>
            <a:r>
              <a:rPr lang="fr-FR" smtClean="0"/>
              <a:t>2015-2016</a:t>
            </a:r>
            <a:endParaRPr lang="fr-BE"/>
          </a:p>
        </p:txBody>
      </p:sp>
      <p:sp>
        <p:nvSpPr>
          <p:cNvPr id="114692" name="Rectangle 7"/>
          <p:cNvSpPr>
            <a:spLocks noGrp="1" noChangeArrowheads="1"/>
          </p:cNvSpPr>
          <p:nvPr>
            <p:ph type="sldNum" sz="quarter" idx="5"/>
          </p:nvPr>
        </p:nvSpPr>
        <p:spPr>
          <a:noFill/>
        </p:spPr>
        <p:txBody>
          <a:bodyPr/>
          <a:lstStyle/>
          <a:p>
            <a:fld id="{9E17E25F-C852-4354-99E2-C76822A0F6FF}" type="slidenum">
              <a:rPr lang="fr-BE"/>
              <a:pPr/>
              <a:t>28</a:t>
            </a:fld>
            <a:endParaRPr lang="fr-BE"/>
          </a:p>
        </p:txBody>
      </p:sp>
      <p:sp>
        <p:nvSpPr>
          <p:cNvPr id="114693" name="Rectangle 2"/>
          <p:cNvSpPr>
            <a:spLocks noGrp="1" noRot="1" noChangeAspect="1" noChangeArrowheads="1" noTextEdit="1"/>
          </p:cNvSpPr>
          <p:nvPr>
            <p:ph type="sldImg"/>
          </p:nvPr>
        </p:nvSpPr>
        <p:spPr>
          <a:ln/>
        </p:spPr>
      </p:sp>
      <p:sp>
        <p:nvSpPr>
          <p:cNvPr id="11469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dt" sz="quarter" idx="1"/>
          </p:nvPr>
        </p:nvSpPr>
        <p:spPr>
          <a:noFill/>
        </p:spPr>
        <p:txBody>
          <a:bodyPr/>
          <a:lstStyle/>
          <a:p>
            <a:r>
              <a:rPr lang="fr-FR" smtClean="0"/>
              <a:t>2015-2016</a:t>
            </a:r>
            <a:endParaRPr lang="fr-BE"/>
          </a:p>
        </p:txBody>
      </p:sp>
      <p:sp>
        <p:nvSpPr>
          <p:cNvPr id="115716" name="Rectangle 7"/>
          <p:cNvSpPr>
            <a:spLocks noGrp="1" noChangeArrowheads="1"/>
          </p:cNvSpPr>
          <p:nvPr>
            <p:ph type="sldNum" sz="quarter" idx="5"/>
          </p:nvPr>
        </p:nvSpPr>
        <p:spPr>
          <a:noFill/>
        </p:spPr>
        <p:txBody>
          <a:bodyPr/>
          <a:lstStyle/>
          <a:p>
            <a:fld id="{2A575540-CC62-4EFB-B746-C5BF6494D8A2}" type="slidenum">
              <a:rPr lang="fr-BE"/>
              <a:pPr/>
              <a:t>29</a:t>
            </a:fld>
            <a:endParaRPr lang="fr-BE"/>
          </a:p>
        </p:txBody>
      </p:sp>
      <p:sp>
        <p:nvSpPr>
          <p:cNvPr id="115717" name="Rectangle 2"/>
          <p:cNvSpPr>
            <a:spLocks noGrp="1" noRot="1" noChangeAspect="1" noChangeArrowheads="1" noTextEdit="1"/>
          </p:cNvSpPr>
          <p:nvPr>
            <p:ph type="sldImg"/>
          </p:nvPr>
        </p:nvSpPr>
        <p:spPr>
          <a:ln/>
        </p:spPr>
      </p:sp>
      <p:sp>
        <p:nvSpPr>
          <p:cNvPr id="11571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dt" sz="quarter" idx="1"/>
          </p:nvPr>
        </p:nvSpPr>
        <p:spPr>
          <a:noFill/>
        </p:spPr>
        <p:txBody>
          <a:bodyPr/>
          <a:lstStyle/>
          <a:p>
            <a:r>
              <a:rPr lang="fr-FR" smtClean="0"/>
              <a:t>2015-2016</a:t>
            </a:r>
            <a:endParaRPr lang="fr-BE"/>
          </a:p>
        </p:txBody>
      </p:sp>
      <p:sp>
        <p:nvSpPr>
          <p:cNvPr id="116740" name="Rectangle 7"/>
          <p:cNvSpPr>
            <a:spLocks noGrp="1" noChangeArrowheads="1"/>
          </p:cNvSpPr>
          <p:nvPr>
            <p:ph type="sldNum" sz="quarter" idx="5"/>
          </p:nvPr>
        </p:nvSpPr>
        <p:spPr>
          <a:noFill/>
        </p:spPr>
        <p:txBody>
          <a:bodyPr/>
          <a:lstStyle/>
          <a:p>
            <a:fld id="{241637FB-D63E-4263-B7A7-AE00FD48404A}" type="slidenum">
              <a:rPr lang="fr-BE"/>
              <a:pPr/>
              <a:t>30</a:t>
            </a:fld>
            <a:endParaRPr lang="fr-BE"/>
          </a:p>
        </p:txBody>
      </p:sp>
      <p:sp>
        <p:nvSpPr>
          <p:cNvPr id="116741" name="Rectangle 2"/>
          <p:cNvSpPr>
            <a:spLocks noGrp="1" noRot="1" noChangeAspect="1" noChangeArrowheads="1" noTextEdit="1"/>
          </p:cNvSpPr>
          <p:nvPr>
            <p:ph type="sldImg"/>
          </p:nvPr>
        </p:nvSpPr>
        <p:spPr>
          <a:ln/>
        </p:spPr>
      </p:sp>
      <p:sp>
        <p:nvSpPr>
          <p:cNvPr id="11674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dt" sz="quarter" idx="1"/>
          </p:nvPr>
        </p:nvSpPr>
        <p:spPr>
          <a:noFill/>
        </p:spPr>
        <p:txBody>
          <a:bodyPr/>
          <a:lstStyle/>
          <a:p>
            <a:r>
              <a:rPr lang="fr-FR" smtClean="0"/>
              <a:t>2015-2016</a:t>
            </a:r>
            <a:endParaRPr lang="fr-BE"/>
          </a:p>
        </p:txBody>
      </p:sp>
      <p:sp>
        <p:nvSpPr>
          <p:cNvPr id="117764" name="Rectangle 7"/>
          <p:cNvSpPr>
            <a:spLocks noGrp="1" noChangeArrowheads="1"/>
          </p:cNvSpPr>
          <p:nvPr>
            <p:ph type="sldNum" sz="quarter" idx="5"/>
          </p:nvPr>
        </p:nvSpPr>
        <p:spPr>
          <a:noFill/>
        </p:spPr>
        <p:txBody>
          <a:bodyPr/>
          <a:lstStyle/>
          <a:p>
            <a:fld id="{87A43C4D-88BA-42BF-A9DE-F185423E3C8D}" type="slidenum">
              <a:rPr lang="fr-BE"/>
              <a:pPr/>
              <a:t>31</a:t>
            </a:fld>
            <a:endParaRPr lang="fr-BE"/>
          </a:p>
        </p:txBody>
      </p:sp>
      <p:sp>
        <p:nvSpPr>
          <p:cNvPr id="117765" name="Rectangle 2"/>
          <p:cNvSpPr>
            <a:spLocks noGrp="1" noRot="1" noChangeAspect="1" noChangeArrowheads="1" noTextEdit="1"/>
          </p:cNvSpPr>
          <p:nvPr>
            <p:ph type="sldImg"/>
          </p:nvPr>
        </p:nvSpPr>
        <p:spPr>
          <a:ln/>
        </p:spPr>
      </p:sp>
      <p:sp>
        <p:nvSpPr>
          <p:cNvPr id="11776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dt" sz="quarter" idx="1"/>
          </p:nvPr>
        </p:nvSpPr>
        <p:spPr>
          <a:noFill/>
        </p:spPr>
        <p:txBody>
          <a:bodyPr/>
          <a:lstStyle/>
          <a:p>
            <a:r>
              <a:rPr lang="fr-FR" smtClean="0"/>
              <a:t>2015-2016</a:t>
            </a:r>
            <a:endParaRPr lang="fr-BE"/>
          </a:p>
        </p:txBody>
      </p:sp>
      <p:sp>
        <p:nvSpPr>
          <p:cNvPr id="118788" name="Rectangle 7"/>
          <p:cNvSpPr>
            <a:spLocks noGrp="1" noChangeArrowheads="1"/>
          </p:cNvSpPr>
          <p:nvPr>
            <p:ph type="sldNum" sz="quarter" idx="5"/>
          </p:nvPr>
        </p:nvSpPr>
        <p:spPr>
          <a:noFill/>
        </p:spPr>
        <p:txBody>
          <a:bodyPr/>
          <a:lstStyle/>
          <a:p>
            <a:fld id="{E0CCDA29-0A56-4304-9102-AD5CDFDBBAB3}" type="slidenum">
              <a:rPr lang="fr-BE"/>
              <a:pPr/>
              <a:t>32</a:t>
            </a:fld>
            <a:endParaRPr lang="fr-BE"/>
          </a:p>
        </p:txBody>
      </p:sp>
      <p:sp>
        <p:nvSpPr>
          <p:cNvPr id="118789" name="Rectangle 2"/>
          <p:cNvSpPr>
            <a:spLocks noGrp="1" noRot="1" noChangeAspect="1" noChangeArrowheads="1" noTextEdit="1"/>
          </p:cNvSpPr>
          <p:nvPr>
            <p:ph type="sldImg"/>
          </p:nvPr>
        </p:nvSpPr>
        <p:spPr>
          <a:ln/>
        </p:spPr>
      </p:sp>
      <p:sp>
        <p:nvSpPr>
          <p:cNvPr id="11879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dt" sz="quarter" idx="1"/>
          </p:nvPr>
        </p:nvSpPr>
        <p:spPr>
          <a:noFill/>
        </p:spPr>
        <p:txBody>
          <a:bodyPr/>
          <a:lstStyle/>
          <a:p>
            <a:r>
              <a:rPr lang="fr-FR" smtClean="0"/>
              <a:t>2015-2016</a:t>
            </a:r>
            <a:endParaRPr lang="fr-BE"/>
          </a:p>
        </p:txBody>
      </p:sp>
      <p:sp>
        <p:nvSpPr>
          <p:cNvPr id="91140" name="Rectangle 7"/>
          <p:cNvSpPr>
            <a:spLocks noGrp="1" noChangeArrowheads="1"/>
          </p:cNvSpPr>
          <p:nvPr>
            <p:ph type="sldNum" sz="quarter" idx="5"/>
          </p:nvPr>
        </p:nvSpPr>
        <p:spPr>
          <a:noFill/>
        </p:spPr>
        <p:txBody>
          <a:bodyPr/>
          <a:lstStyle/>
          <a:p>
            <a:fld id="{9C897036-3A35-406C-9C68-09960696C0CA}" type="slidenum">
              <a:rPr lang="fr-BE"/>
              <a:pPr/>
              <a:t>3</a:t>
            </a:fld>
            <a:endParaRPr lang="fr-BE"/>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dt" sz="quarter" idx="1"/>
          </p:nvPr>
        </p:nvSpPr>
        <p:spPr>
          <a:noFill/>
        </p:spPr>
        <p:txBody>
          <a:bodyPr/>
          <a:lstStyle/>
          <a:p>
            <a:r>
              <a:rPr lang="fr-FR" smtClean="0"/>
              <a:t>2015-2016</a:t>
            </a:r>
            <a:endParaRPr lang="fr-BE"/>
          </a:p>
        </p:txBody>
      </p:sp>
      <p:sp>
        <p:nvSpPr>
          <p:cNvPr id="119812" name="Rectangle 7"/>
          <p:cNvSpPr>
            <a:spLocks noGrp="1" noChangeArrowheads="1"/>
          </p:cNvSpPr>
          <p:nvPr>
            <p:ph type="sldNum" sz="quarter" idx="5"/>
          </p:nvPr>
        </p:nvSpPr>
        <p:spPr>
          <a:noFill/>
        </p:spPr>
        <p:txBody>
          <a:bodyPr/>
          <a:lstStyle/>
          <a:p>
            <a:fld id="{338A42C9-B11E-4C1E-839A-BB965AC19922}" type="slidenum">
              <a:rPr lang="fr-BE"/>
              <a:pPr/>
              <a:t>33</a:t>
            </a:fld>
            <a:endParaRPr lang="fr-BE"/>
          </a:p>
        </p:txBody>
      </p:sp>
      <p:sp>
        <p:nvSpPr>
          <p:cNvPr id="119813" name="Rectangle 2"/>
          <p:cNvSpPr>
            <a:spLocks noGrp="1" noRot="1" noChangeAspect="1" noChangeArrowheads="1" noTextEdit="1"/>
          </p:cNvSpPr>
          <p:nvPr>
            <p:ph type="sldImg"/>
          </p:nvPr>
        </p:nvSpPr>
        <p:spPr>
          <a:ln/>
        </p:spPr>
      </p:sp>
      <p:sp>
        <p:nvSpPr>
          <p:cNvPr id="11981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dt" sz="quarter" idx="1"/>
          </p:nvPr>
        </p:nvSpPr>
        <p:spPr>
          <a:noFill/>
        </p:spPr>
        <p:txBody>
          <a:bodyPr/>
          <a:lstStyle/>
          <a:p>
            <a:r>
              <a:rPr lang="fr-FR" smtClean="0"/>
              <a:t>2015-2016</a:t>
            </a:r>
            <a:endParaRPr lang="fr-BE"/>
          </a:p>
        </p:txBody>
      </p:sp>
      <p:sp>
        <p:nvSpPr>
          <p:cNvPr id="120836" name="Rectangle 7"/>
          <p:cNvSpPr>
            <a:spLocks noGrp="1" noChangeArrowheads="1"/>
          </p:cNvSpPr>
          <p:nvPr>
            <p:ph type="sldNum" sz="quarter" idx="5"/>
          </p:nvPr>
        </p:nvSpPr>
        <p:spPr>
          <a:noFill/>
        </p:spPr>
        <p:txBody>
          <a:bodyPr/>
          <a:lstStyle/>
          <a:p>
            <a:fld id="{399F06FC-2583-4E27-A27A-0BA5E03C30BB}" type="slidenum">
              <a:rPr lang="fr-BE"/>
              <a:pPr/>
              <a:t>34</a:t>
            </a:fld>
            <a:endParaRPr lang="fr-BE"/>
          </a:p>
        </p:txBody>
      </p:sp>
      <p:sp>
        <p:nvSpPr>
          <p:cNvPr id="120837" name="Rectangle 2"/>
          <p:cNvSpPr>
            <a:spLocks noGrp="1" noRot="1" noChangeAspect="1" noChangeArrowheads="1" noTextEdit="1"/>
          </p:cNvSpPr>
          <p:nvPr>
            <p:ph type="sldImg"/>
          </p:nvPr>
        </p:nvSpPr>
        <p:spPr>
          <a:ln/>
        </p:spPr>
      </p:sp>
      <p:sp>
        <p:nvSpPr>
          <p:cNvPr id="12083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p:spPr>
        <p:txBody>
          <a:bodyPr/>
          <a:lstStyle/>
          <a:p>
            <a:r>
              <a:rPr lang="fr-FR" smtClean="0"/>
              <a:t>2015-2016</a:t>
            </a:r>
            <a:endParaRPr lang="fr-BE"/>
          </a:p>
        </p:txBody>
      </p:sp>
      <p:sp>
        <p:nvSpPr>
          <p:cNvPr id="121860" name="Rectangle 7"/>
          <p:cNvSpPr>
            <a:spLocks noGrp="1" noChangeArrowheads="1"/>
          </p:cNvSpPr>
          <p:nvPr>
            <p:ph type="sldNum" sz="quarter" idx="5"/>
          </p:nvPr>
        </p:nvSpPr>
        <p:spPr>
          <a:noFill/>
        </p:spPr>
        <p:txBody>
          <a:bodyPr/>
          <a:lstStyle/>
          <a:p>
            <a:fld id="{A3465DFB-C88E-49E2-BACF-3A62D540BFC7}" type="slidenum">
              <a:rPr lang="fr-BE"/>
              <a:pPr/>
              <a:t>35</a:t>
            </a:fld>
            <a:endParaRPr lang="fr-BE"/>
          </a:p>
        </p:txBody>
      </p:sp>
      <p:sp>
        <p:nvSpPr>
          <p:cNvPr id="121861" name="Rectangle 2"/>
          <p:cNvSpPr>
            <a:spLocks noGrp="1" noRot="1" noChangeAspect="1" noChangeArrowheads="1" noTextEdit="1"/>
          </p:cNvSpPr>
          <p:nvPr>
            <p:ph type="sldImg"/>
          </p:nvPr>
        </p:nvSpPr>
        <p:spPr>
          <a:ln/>
        </p:spPr>
      </p:sp>
      <p:sp>
        <p:nvSpPr>
          <p:cNvPr id="12186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dt" sz="quarter" idx="1"/>
          </p:nvPr>
        </p:nvSpPr>
        <p:spPr>
          <a:noFill/>
        </p:spPr>
        <p:txBody>
          <a:bodyPr/>
          <a:lstStyle/>
          <a:p>
            <a:r>
              <a:rPr lang="fr-FR" smtClean="0"/>
              <a:t>2015-2016</a:t>
            </a:r>
            <a:endParaRPr lang="fr-BE"/>
          </a:p>
        </p:txBody>
      </p:sp>
      <p:sp>
        <p:nvSpPr>
          <p:cNvPr id="122884" name="Rectangle 7"/>
          <p:cNvSpPr>
            <a:spLocks noGrp="1" noChangeArrowheads="1"/>
          </p:cNvSpPr>
          <p:nvPr>
            <p:ph type="sldNum" sz="quarter" idx="5"/>
          </p:nvPr>
        </p:nvSpPr>
        <p:spPr>
          <a:noFill/>
        </p:spPr>
        <p:txBody>
          <a:bodyPr/>
          <a:lstStyle/>
          <a:p>
            <a:fld id="{AA0A2AEB-C419-40E8-89D6-4877B50D759B}" type="slidenum">
              <a:rPr lang="fr-BE"/>
              <a:pPr/>
              <a:t>36</a:t>
            </a:fld>
            <a:endParaRPr lang="fr-BE"/>
          </a:p>
        </p:txBody>
      </p:sp>
      <p:sp>
        <p:nvSpPr>
          <p:cNvPr id="122885" name="Rectangle 2"/>
          <p:cNvSpPr>
            <a:spLocks noGrp="1" noRot="1" noChangeAspect="1" noChangeArrowheads="1" noTextEdit="1"/>
          </p:cNvSpPr>
          <p:nvPr>
            <p:ph type="sldImg"/>
          </p:nvPr>
        </p:nvSpPr>
        <p:spPr>
          <a:ln/>
        </p:spPr>
      </p:sp>
      <p:sp>
        <p:nvSpPr>
          <p:cNvPr id="12288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p:spPr>
        <p:txBody>
          <a:bodyPr/>
          <a:lstStyle/>
          <a:p>
            <a:r>
              <a:rPr lang="fr-FR" smtClean="0"/>
              <a:t>2015-2016</a:t>
            </a:r>
            <a:endParaRPr lang="fr-BE"/>
          </a:p>
        </p:txBody>
      </p:sp>
      <p:sp>
        <p:nvSpPr>
          <p:cNvPr id="123908" name="Rectangle 7"/>
          <p:cNvSpPr>
            <a:spLocks noGrp="1" noChangeArrowheads="1"/>
          </p:cNvSpPr>
          <p:nvPr>
            <p:ph type="sldNum" sz="quarter" idx="5"/>
          </p:nvPr>
        </p:nvSpPr>
        <p:spPr>
          <a:noFill/>
        </p:spPr>
        <p:txBody>
          <a:bodyPr/>
          <a:lstStyle/>
          <a:p>
            <a:fld id="{D0F59BF7-7FDD-47F2-9D33-3756685F9F10}" type="slidenum">
              <a:rPr lang="fr-BE"/>
              <a:pPr/>
              <a:t>37</a:t>
            </a:fld>
            <a:endParaRPr lang="fr-BE"/>
          </a:p>
        </p:txBody>
      </p:sp>
      <p:sp>
        <p:nvSpPr>
          <p:cNvPr id="123909" name="Rectangle 2"/>
          <p:cNvSpPr>
            <a:spLocks noGrp="1" noRot="1" noChangeAspect="1" noChangeArrowheads="1" noTextEdit="1"/>
          </p:cNvSpPr>
          <p:nvPr>
            <p:ph type="sldImg"/>
          </p:nvPr>
        </p:nvSpPr>
        <p:spPr>
          <a:ln/>
        </p:spPr>
      </p:sp>
      <p:sp>
        <p:nvSpPr>
          <p:cNvPr id="12391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dt" sz="quarter" idx="1"/>
          </p:nvPr>
        </p:nvSpPr>
        <p:spPr>
          <a:noFill/>
        </p:spPr>
        <p:txBody>
          <a:bodyPr/>
          <a:lstStyle/>
          <a:p>
            <a:r>
              <a:rPr lang="fr-FR" smtClean="0"/>
              <a:t>2015-2016</a:t>
            </a:r>
            <a:endParaRPr lang="fr-BE"/>
          </a:p>
        </p:txBody>
      </p:sp>
      <p:sp>
        <p:nvSpPr>
          <p:cNvPr id="124932" name="Rectangle 7"/>
          <p:cNvSpPr>
            <a:spLocks noGrp="1" noChangeArrowheads="1"/>
          </p:cNvSpPr>
          <p:nvPr>
            <p:ph type="sldNum" sz="quarter" idx="5"/>
          </p:nvPr>
        </p:nvSpPr>
        <p:spPr>
          <a:noFill/>
        </p:spPr>
        <p:txBody>
          <a:bodyPr/>
          <a:lstStyle/>
          <a:p>
            <a:fld id="{DBB61EC1-80B2-42D8-AC76-A4EB3DEB4881}" type="slidenum">
              <a:rPr lang="fr-BE"/>
              <a:pPr/>
              <a:t>38</a:t>
            </a:fld>
            <a:endParaRPr lang="fr-BE"/>
          </a:p>
        </p:txBody>
      </p:sp>
      <p:sp>
        <p:nvSpPr>
          <p:cNvPr id="124933" name="Rectangle 2"/>
          <p:cNvSpPr>
            <a:spLocks noGrp="1" noRot="1" noChangeAspect="1" noChangeArrowheads="1" noTextEdit="1"/>
          </p:cNvSpPr>
          <p:nvPr>
            <p:ph type="sldImg"/>
          </p:nvPr>
        </p:nvSpPr>
        <p:spPr>
          <a:ln/>
        </p:spPr>
      </p:sp>
      <p:sp>
        <p:nvSpPr>
          <p:cNvPr id="12493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p:spPr>
        <p:txBody>
          <a:bodyPr/>
          <a:lstStyle/>
          <a:p>
            <a:r>
              <a:rPr lang="fr-FR" smtClean="0"/>
              <a:t>2015-2016</a:t>
            </a:r>
            <a:endParaRPr lang="fr-BE"/>
          </a:p>
        </p:txBody>
      </p:sp>
      <p:sp>
        <p:nvSpPr>
          <p:cNvPr id="125956" name="Rectangle 7"/>
          <p:cNvSpPr>
            <a:spLocks noGrp="1" noChangeArrowheads="1"/>
          </p:cNvSpPr>
          <p:nvPr>
            <p:ph type="sldNum" sz="quarter" idx="5"/>
          </p:nvPr>
        </p:nvSpPr>
        <p:spPr>
          <a:noFill/>
        </p:spPr>
        <p:txBody>
          <a:bodyPr/>
          <a:lstStyle/>
          <a:p>
            <a:fld id="{79317789-2CB7-4D8C-9289-EB0DB3439D2A}" type="slidenum">
              <a:rPr lang="fr-BE"/>
              <a:pPr/>
              <a:t>39</a:t>
            </a:fld>
            <a:endParaRPr lang="fr-BE"/>
          </a:p>
        </p:txBody>
      </p:sp>
      <p:sp>
        <p:nvSpPr>
          <p:cNvPr id="125957" name="Rectangle 2"/>
          <p:cNvSpPr>
            <a:spLocks noGrp="1" noRot="1" noChangeAspect="1" noChangeArrowheads="1" noTextEdit="1"/>
          </p:cNvSpPr>
          <p:nvPr>
            <p:ph type="sldImg"/>
          </p:nvPr>
        </p:nvSpPr>
        <p:spPr>
          <a:ln/>
        </p:spPr>
      </p:sp>
      <p:sp>
        <p:nvSpPr>
          <p:cNvPr id="12595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p:spPr>
        <p:txBody>
          <a:bodyPr/>
          <a:lstStyle/>
          <a:p>
            <a:r>
              <a:rPr lang="fr-FR" smtClean="0"/>
              <a:t>2015-2016</a:t>
            </a:r>
            <a:endParaRPr lang="fr-BE"/>
          </a:p>
        </p:txBody>
      </p:sp>
      <p:sp>
        <p:nvSpPr>
          <p:cNvPr id="126980" name="Rectangle 7"/>
          <p:cNvSpPr>
            <a:spLocks noGrp="1" noChangeArrowheads="1"/>
          </p:cNvSpPr>
          <p:nvPr>
            <p:ph type="sldNum" sz="quarter" idx="5"/>
          </p:nvPr>
        </p:nvSpPr>
        <p:spPr>
          <a:noFill/>
        </p:spPr>
        <p:txBody>
          <a:bodyPr/>
          <a:lstStyle/>
          <a:p>
            <a:fld id="{29AA5A01-8CE3-4CFE-B43A-B1F36FD2012E}" type="slidenum">
              <a:rPr lang="fr-BE"/>
              <a:pPr/>
              <a:t>40</a:t>
            </a:fld>
            <a:endParaRPr lang="fr-BE"/>
          </a:p>
        </p:txBody>
      </p:sp>
      <p:sp>
        <p:nvSpPr>
          <p:cNvPr id="126981" name="Rectangle 2"/>
          <p:cNvSpPr>
            <a:spLocks noGrp="1" noRot="1" noChangeAspect="1" noChangeArrowheads="1" noTextEdit="1"/>
          </p:cNvSpPr>
          <p:nvPr>
            <p:ph type="sldImg"/>
          </p:nvPr>
        </p:nvSpPr>
        <p:spPr>
          <a:ln/>
        </p:spPr>
      </p:sp>
      <p:sp>
        <p:nvSpPr>
          <p:cNvPr id="12698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dt" sz="quarter" idx="1"/>
          </p:nvPr>
        </p:nvSpPr>
        <p:spPr>
          <a:noFill/>
        </p:spPr>
        <p:txBody>
          <a:bodyPr/>
          <a:lstStyle/>
          <a:p>
            <a:r>
              <a:rPr lang="fr-FR" smtClean="0"/>
              <a:t>2015-2016</a:t>
            </a:r>
            <a:endParaRPr lang="fr-BE"/>
          </a:p>
        </p:txBody>
      </p:sp>
      <p:sp>
        <p:nvSpPr>
          <p:cNvPr id="128004" name="Rectangle 7"/>
          <p:cNvSpPr>
            <a:spLocks noGrp="1" noChangeArrowheads="1"/>
          </p:cNvSpPr>
          <p:nvPr>
            <p:ph type="sldNum" sz="quarter" idx="5"/>
          </p:nvPr>
        </p:nvSpPr>
        <p:spPr>
          <a:noFill/>
        </p:spPr>
        <p:txBody>
          <a:bodyPr/>
          <a:lstStyle/>
          <a:p>
            <a:fld id="{8B740398-512A-4246-B5C5-1D1A082B88CA}" type="slidenum">
              <a:rPr lang="fr-BE"/>
              <a:pPr/>
              <a:t>41</a:t>
            </a:fld>
            <a:endParaRPr lang="fr-BE"/>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dt" sz="quarter" idx="1"/>
          </p:nvPr>
        </p:nvSpPr>
        <p:spPr>
          <a:noFill/>
        </p:spPr>
        <p:txBody>
          <a:bodyPr/>
          <a:lstStyle/>
          <a:p>
            <a:r>
              <a:rPr lang="fr-FR" smtClean="0"/>
              <a:t>2015-2016</a:t>
            </a:r>
            <a:endParaRPr lang="fr-BE"/>
          </a:p>
        </p:txBody>
      </p:sp>
      <p:sp>
        <p:nvSpPr>
          <p:cNvPr id="129028" name="Rectangle 7"/>
          <p:cNvSpPr>
            <a:spLocks noGrp="1" noChangeArrowheads="1"/>
          </p:cNvSpPr>
          <p:nvPr>
            <p:ph type="sldNum" sz="quarter" idx="5"/>
          </p:nvPr>
        </p:nvSpPr>
        <p:spPr>
          <a:noFill/>
        </p:spPr>
        <p:txBody>
          <a:bodyPr/>
          <a:lstStyle/>
          <a:p>
            <a:fld id="{02D9F053-C8A5-49BD-9BFD-BB8B953EA753}" type="slidenum">
              <a:rPr lang="fr-BE"/>
              <a:pPr/>
              <a:t>42</a:t>
            </a:fld>
            <a:endParaRPr lang="fr-BE"/>
          </a:p>
        </p:txBody>
      </p:sp>
      <p:sp>
        <p:nvSpPr>
          <p:cNvPr id="129029" name="Rectangle 2"/>
          <p:cNvSpPr>
            <a:spLocks noGrp="1" noRot="1" noChangeAspect="1" noChangeArrowheads="1" noTextEdit="1"/>
          </p:cNvSpPr>
          <p:nvPr>
            <p:ph type="sldImg"/>
          </p:nvPr>
        </p:nvSpPr>
        <p:spPr>
          <a:ln/>
        </p:spPr>
      </p:sp>
      <p:sp>
        <p:nvSpPr>
          <p:cNvPr id="12903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p:spPr>
        <p:txBody>
          <a:bodyPr/>
          <a:lstStyle/>
          <a:p>
            <a:r>
              <a:rPr lang="fr-FR" smtClean="0"/>
              <a:t>2015-2016</a:t>
            </a:r>
            <a:endParaRPr lang="fr-BE"/>
          </a:p>
        </p:txBody>
      </p:sp>
      <p:sp>
        <p:nvSpPr>
          <p:cNvPr id="92164" name="Rectangle 7"/>
          <p:cNvSpPr>
            <a:spLocks noGrp="1" noChangeArrowheads="1"/>
          </p:cNvSpPr>
          <p:nvPr>
            <p:ph type="sldNum" sz="quarter" idx="5"/>
          </p:nvPr>
        </p:nvSpPr>
        <p:spPr>
          <a:noFill/>
        </p:spPr>
        <p:txBody>
          <a:bodyPr/>
          <a:lstStyle/>
          <a:p>
            <a:fld id="{F140704D-5529-44BB-88E4-C3B78DDE469B}" type="slidenum">
              <a:rPr lang="fr-BE"/>
              <a:pPr/>
              <a:t>6</a:t>
            </a:fld>
            <a:endParaRPr lang="fr-BE"/>
          </a:p>
        </p:txBody>
      </p:sp>
      <p:sp>
        <p:nvSpPr>
          <p:cNvPr id="92165" name="Rectangle 2"/>
          <p:cNvSpPr>
            <a:spLocks noGrp="1" noRot="1" noChangeAspect="1" noChangeArrowheads="1" noTextEdit="1"/>
          </p:cNvSpPr>
          <p:nvPr>
            <p:ph type="sldImg"/>
          </p:nvPr>
        </p:nvSpPr>
        <p:spPr>
          <a:ln/>
        </p:spPr>
      </p:sp>
      <p:sp>
        <p:nvSpPr>
          <p:cNvPr id="92166" name="Rectangle 3"/>
          <p:cNvSpPr>
            <a:spLocks noGrp="1" noChangeArrowheads="1"/>
          </p:cNvSpPr>
          <p:nvPr>
            <p:ph type="body" idx="1"/>
          </p:nvPr>
        </p:nvSpPr>
        <p:spPr>
          <a:noFill/>
          <a:ln/>
        </p:spPr>
        <p:txBody>
          <a:bodyPr/>
          <a:lstStyle/>
          <a:p>
            <a:pPr eaLnBrk="1" hangingPunct="1"/>
            <a:endParaRPr lang="fr-BE"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p:spPr>
        <p:txBody>
          <a:bodyPr/>
          <a:lstStyle/>
          <a:p>
            <a:r>
              <a:rPr lang="fr-FR" smtClean="0"/>
              <a:t>2015-2016</a:t>
            </a:r>
            <a:endParaRPr lang="fr-BE"/>
          </a:p>
        </p:txBody>
      </p:sp>
      <p:sp>
        <p:nvSpPr>
          <p:cNvPr id="130052" name="Rectangle 7"/>
          <p:cNvSpPr>
            <a:spLocks noGrp="1" noChangeArrowheads="1"/>
          </p:cNvSpPr>
          <p:nvPr>
            <p:ph type="sldNum" sz="quarter" idx="5"/>
          </p:nvPr>
        </p:nvSpPr>
        <p:spPr>
          <a:noFill/>
        </p:spPr>
        <p:txBody>
          <a:bodyPr/>
          <a:lstStyle/>
          <a:p>
            <a:fld id="{9067999F-BD48-40CA-ADAF-22655FA3A0EC}" type="slidenum">
              <a:rPr lang="fr-BE"/>
              <a:pPr/>
              <a:t>43</a:t>
            </a:fld>
            <a:endParaRPr lang="fr-BE"/>
          </a:p>
        </p:txBody>
      </p:sp>
      <p:sp>
        <p:nvSpPr>
          <p:cNvPr id="130053" name="Rectangle 2"/>
          <p:cNvSpPr>
            <a:spLocks noGrp="1" noRot="1" noChangeAspect="1" noChangeArrowheads="1" noTextEdit="1"/>
          </p:cNvSpPr>
          <p:nvPr>
            <p:ph type="sldImg"/>
          </p:nvPr>
        </p:nvSpPr>
        <p:spPr>
          <a:ln/>
        </p:spPr>
      </p:sp>
      <p:sp>
        <p:nvSpPr>
          <p:cNvPr id="13005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dt" sz="quarter" idx="1"/>
          </p:nvPr>
        </p:nvSpPr>
        <p:spPr>
          <a:noFill/>
        </p:spPr>
        <p:txBody>
          <a:bodyPr/>
          <a:lstStyle/>
          <a:p>
            <a:r>
              <a:rPr lang="fr-FR" smtClean="0"/>
              <a:t>2015-2016</a:t>
            </a:r>
            <a:endParaRPr lang="fr-BE"/>
          </a:p>
        </p:txBody>
      </p:sp>
      <p:sp>
        <p:nvSpPr>
          <p:cNvPr id="131076" name="Rectangle 7"/>
          <p:cNvSpPr>
            <a:spLocks noGrp="1" noChangeArrowheads="1"/>
          </p:cNvSpPr>
          <p:nvPr>
            <p:ph type="sldNum" sz="quarter" idx="5"/>
          </p:nvPr>
        </p:nvSpPr>
        <p:spPr>
          <a:noFill/>
        </p:spPr>
        <p:txBody>
          <a:bodyPr/>
          <a:lstStyle/>
          <a:p>
            <a:fld id="{E8A3182D-7D5E-4665-A463-C44003C0D496}" type="slidenum">
              <a:rPr lang="fr-BE"/>
              <a:pPr/>
              <a:t>44</a:t>
            </a:fld>
            <a:endParaRPr lang="fr-BE"/>
          </a:p>
        </p:txBody>
      </p:sp>
      <p:sp>
        <p:nvSpPr>
          <p:cNvPr id="131077" name="Rectangle 2"/>
          <p:cNvSpPr>
            <a:spLocks noGrp="1" noRot="1" noChangeAspect="1" noChangeArrowheads="1" noTextEdit="1"/>
          </p:cNvSpPr>
          <p:nvPr>
            <p:ph type="sldImg"/>
          </p:nvPr>
        </p:nvSpPr>
        <p:spPr>
          <a:ln/>
        </p:spPr>
      </p:sp>
      <p:sp>
        <p:nvSpPr>
          <p:cNvPr id="13107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p:spPr>
        <p:txBody>
          <a:bodyPr/>
          <a:lstStyle/>
          <a:p>
            <a:r>
              <a:rPr lang="fr-FR" smtClean="0"/>
              <a:t>2015-2016</a:t>
            </a:r>
            <a:endParaRPr lang="fr-BE"/>
          </a:p>
        </p:txBody>
      </p:sp>
      <p:sp>
        <p:nvSpPr>
          <p:cNvPr id="132100" name="Rectangle 7"/>
          <p:cNvSpPr>
            <a:spLocks noGrp="1" noChangeArrowheads="1"/>
          </p:cNvSpPr>
          <p:nvPr>
            <p:ph type="sldNum" sz="quarter" idx="5"/>
          </p:nvPr>
        </p:nvSpPr>
        <p:spPr>
          <a:noFill/>
        </p:spPr>
        <p:txBody>
          <a:bodyPr/>
          <a:lstStyle/>
          <a:p>
            <a:fld id="{D95E23A0-72BF-485C-8632-D75CFD054164}" type="slidenum">
              <a:rPr lang="fr-BE"/>
              <a:pPr/>
              <a:t>45</a:t>
            </a:fld>
            <a:endParaRPr lang="fr-BE"/>
          </a:p>
        </p:txBody>
      </p:sp>
      <p:sp>
        <p:nvSpPr>
          <p:cNvPr id="132101" name="Rectangle 2"/>
          <p:cNvSpPr>
            <a:spLocks noGrp="1" noRot="1" noChangeAspect="1" noChangeArrowheads="1" noTextEdit="1"/>
          </p:cNvSpPr>
          <p:nvPr>
            <p:ph type="sldImg"/>
          </p:nvPr>
        </p:nvSpPr>
        <p:spPr>
          <a:ln/>
        </p:spPr>
      </p:sp>
      <p:sp>
        <p:nvSpPr>
          <p:cNvPr id="13210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dt" sz="quarter" idx="1"/>
          </p:nvPr>
        </p:nvSpPr>
        <p:spPr>
          <a:noFill/>
        </p:spPr>
        <p:txBody>
          <a:bodyPr/>
          <a:lstStyle/>
          <a:p>
            <a:r>
              <a:rPr lang="fr-FR" smtClean="0"/>
              <a:t>2015-2016</a:t>
            </a:r>
            <a:endParaRPr lang="fr-BE"/>
          </a:p>
        </p:txBody>
      </p:sp>
      <p:sp>
        <p:nvSpPr>
          <p:cNvPr id="133124" name="Rectangle 7"/>
          <p:cNvSpPr>
            <a:spLocks noGrp="1" noChangeArrowheads="1"/>
          </p:cNvSpPr>
          <p:nvPr>
            <p:ph type="sldNum" sz="quarter" idx="5"/>
          </p:nvPr>
        </p:nvSpPr>
        <p:spPr>
          <a:noFill/>
        </p:spPr>
        <p:txBody>
          <a:bodyPr/>
          <a:lstStyle/>
          <a:p>
            <a:fld id="{45DEFFC9-A266-4779-993D-B9B3EF1579FE}" type="slidenum">
              <a:rPr lang="fr-BE"/>
              <a:pPr/>
              <a:t>46</a:t>
            </a:fld>
            <a:endParaRPr lang="fr-BE"/>
          </a:p>
        </p:txBody>
      </p:sp>
      <p:sp>
        <p:nvSpPr>
          <p:cNvPr id="133125" name="Rectangle 2"/>
          <p:cNvSpPr>
            <a:spLocks noGrp="1" noRot="1" noChangeAspect="1" noChangeArrowheads="1" noTextEdit="1"/>
          </p:cNvSpPr>
          <p:nvPr>
            <p:ph type="sldImg"/>
          </p:nvPr>
        </p:nvSpPr>
        <p:spPr>
          <a:ln/>
        </p:spPr>
      </p:sp>
      <p:sp>
        <p:nvSpPr>
          <p:cNvPr id="13312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p:spPr>
        <p:txBody>
          <a:bodyPr/>
          <a:lstStyle/>
          <a:p>
            <a:r>
              <a:rPr lang="fr-FR" smtClean="0"/>
              <a:t>2015-2016</a:t>
            </a:r>
            <a:endParaRPr lang="fr-BE"/>
          </a:p>
        </p:txBody>
      </p:sp>
      <p:sp>
        <p:nvSpPr>
          <p:cNvPr id="134148" name="Rectangle 7"/>
          <p:cNvSpPr>
            <a:spLocks noGrp="1" noChangeArrowheads="1"/>
          </p:cNvSpPr>
          <p:nvPr>
            <p:ph type="sldNum" sz="quarter" idx="5"/>
          </p:nvPr>
        </p:nvSpPr>
        <p:spPr>
          <a:noFill/>
        </p:spPr>
        <p:txBody>
          <a:bodyPr/>
          <a:lstStyle/>
          <a:p>
            <a:fld id="{2EE8D9B6-323E-45A9-8F16-C084B63017C1}" type="slidenum">
              <a:rPr lang="fr-BE"/>
              <a:pPr/>
              <a:t>47</a:t>
            </a:fld>
            <a:endParaRPr lang="fr-BE"/>
          </a:p>
        </p:txBody>
      </p:sp>
      <p:sp>
        <p:nvSpPr>
          <p:cNvPr id="134149" name="Rectangle 2"/>
          <p:cNvSpPr>
            <a:spLocks noGrp="1" noRot="1" noChangeAspect="1" noChangeArrowheads="1" noTextEdit="1"/>
          </p:cNvSpPr>
          <p:nvPr>
            <p:ph type="sldImg"/>
          </p:nvPr>
        </p:nvSpPr>
        <p:spPr>
          <a:ln/>
        </p:spPr>
      </p:sp>
      <p:sp>
        <p:nvSpPr>
          <p:cNvPr id="13415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dt" sz="quarter" idx="1"/>
          </p:nvPr>
        </p:nvSpPr>
        <p:spPr>
          <a:noFill/>
        </p:spPr>
        <p:txBody>
          <a:bodyPr/>
          <a:lstStyle/>
          <a:p>
            <a:r>
              <a:rPr lang="fr-FR" smtClean="0"/>
              <a:t>2015-2016</a:t>
            </a:r>
            <a:endParaRPr lang="fr-BE"/>
          </a:p>
        </p:txBody>
      </p:sp>
      <p:sp>
        <p:nvSpPr>
          <p:cNvPr id="135172" name="Rectangle 7"/>
          <p:cNvSpPr>
            <a:spLocks noGrp="1" noChangeArrowheads="1"/>
          </p:cNvSpPr>
          <p:nvPr>
            <p:ph type="sldNum" sz="quarter" idx="5"/>
          </p:nvPr>
        </p:nvSpPr>
        <p:spPr>
          <a:noFill/>
        </p:spPr>
        <p:txBody>
          <a:bodyPr/>
          <a:lstStyle/>
          <a:p>
            <a:fld id="{5E15A7D8-2645-4055-9C15-1C587C25E5E2}" type="slidenum">
              <a:rPr lang="fr-BE"/>
              <a:pPr/>
              <a:t>48</a:t>
            </a:fld>
            <a:endParaRPr lang="fr-BE"/>
          </a:p>
        </p:txBody>
      </p:sp>
      <p:sp>
        <p:nvSpPr>
          <p:cNvPr id="135173" name="Rectangle 2"/>
          <p:cNvSpPr>
            <a:spLocks noGrp="1" noRot="1" noChangeAspect="1" noChangeArrowheads="1" noTextEdit="1"/>
          </p:cNvSpPr>
          <p:nvPr>
            <p:ph type="sldImg"/>
          </p:nvPr>
        </p:nvSpPr>
        <p:spPr>
          <a:ln/>
        </p:spPr>
      </p:sp>
      <p:sp>
        <p:nvSpPr>
          <p:cNvPr id="13517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dt" sz="quarter" idx="1"/>
          </p:nvPr>
        </p:nvSpPr>
        <p:spPr>
          <a:noFill/>
        </p:spPr>
        <p:txBody>
          <a:bodyPr/>
          <a:lstStyle/>
          <a:p>
            <a:r>
              <a:rPr lang="fr-FR" smtClean="0"/>
              <a:t>2015-2016</a:t>
            </a:r>
            <a:endParaRPr lang="fr-BE"/>
          </a:p>
        </p:txBody>
      </p:sp>
      <p:sp>
        <p:nvSpPr>
          <p:cNvPr id="136196" name="Rectangle 7"/>
          <p:cNvSpPr>
            <a:spLocks noGrp="1" noChangeArrowheads="1"/>
          </p:cNvSpPr>
          <p:nvPr>
            <p:ph type="sldNum" sz="quarter" idx="5"/>
          </p:nvPr>
        </p:nvSpPr>
        <p:spPr>
          <a:noFill/>
        </p:spPr>
        <p:txBody>
          <a:bodyPr/>
          <a:lstStyle/>
          <a:p>
            <a:fld id="{A3DA9E2D-C652-4092-BEAD-6F3E55B33630}" type="slidenum">
              <a:rPr lang="fr-BE"/>
              <a:pPr/>
              <a:t>49</a:t>
            </a:fld>
            <a:endParaRPr lang="fr-BE"/>
          </a:p>
        </p:txBody>
      </p:sp>
      <p:sp>
        <p:nvSpPr>
          <p:cNvPr id="136197" name="Rectangle 2"/>
          <p:cNvSpPr>
            <a:spLocks noGrp="1" noRot="1" noChangeAspect="1" noChangeArrowheads="1" noTextEdit="1"/>
          </p:cNvSpPr>
          <p:nvPr>
            <p:ph type="sldImg"/>
          </p:nvPr>
        </p:nvSpPr>
        <p:spPr>
          <a:ln/>
        </p:spPr>
      </p:sp>
      <p:sp>
        <p:nvSpPr>
          <p:cNvPr id="13619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dt" sz="quarter" idx="1"/>
          </p:nvPr>
        </p:nvSpPr>
        <p:spPr>
          <a:noFill/>
        </p:spPr>
        <p:txBody>
          <a:bodyPr/>
          <a:lstStyle/>
          <a:p>
            <a:r>
              <a:rPr lang="fr-FR" smtClean="0"/>
              <a:t>2015-2016</a:t>
            </a:r>
            <a:endParaRPr lang="fr-BE"/>
          </a:p>
        </p:txBody>
      </p:sp>
      <p:sp>
        <p:nvSpPr>
          <p:cNvPr id="137220" name="Rectangle 7"/>
          <p:cNvSpPr>
            <a:spLocks noGrp="1" noChangeArrowheads="1"/>
          </p:cNvSpPr>
          <p:nvPr>
            <p:ph type="sldNum" sz="quarter" idx="5"/>
          </p:nvPr>
        </p:nvSpPr>
        <p:spPr>
          <a:noFill/>
        </p:spPr>
        <p:txBody>
          <a:bodyPr/>
          <a:lstStyle/>
          <a:p>
            <a:fld id="{AC941FD9-FDB6-4503-8706-3222DE0C2141}" type="slidenum">
              <a:rPr lang="fr-BE"/>
              <a:pPr/>
              <a:t>50</a:t>
            </a:fld>
            <a:endParaRPr lang="fr-BE"/>
          </a:p>
        </p:txBody>
      </p:sp>
      <p:sp>
        <p:nvSpPr>
          <p:cNvPr id="137221" name="Rectangle 2"/>
          <p:cNvSpPr>
            <a:spLocks noGrp="1" noRot="1" noChangeAspect="1" noChangeArrowheads="1" noTextEdit="1"/>
          </p:cNvSpPr>
          <p:nvPr>
            <p:ph type="sldImg"/>
          </p:nvPr>
        </p:nvSpPr>
        <p:spPr>
          <a:ln/>
        </p:spPr>
      </p:sp>
      <p:sp>
        <p:nvSpPr>
          <p:cNvPr id="13722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p:spPr>
        <p:txBody>
          <a:bodyPr/>
          <a:lstStyle/>
          <a:p>
            <a:r>
              <a:rPr lang="fr-FR" smtClean="0"/>
              <a:t>2015-2016</a:t>
            </a:r>
            <a:endParaRPr lang="fr-BE"/>
          </a:p>
        </p:txBody>
      </p:sp>
      <p:sp>
        <p:nvSpPr>
          <p:cNvPr id="138244" name="Rectangle 7"/>
          <p:cNvSpPr>
            <a:spLocks noGrp="1" noChangeArrowheads="1"/>
          </p:cNvSpPr>
          <p:nvPr>
            <p:ph type="sldNum" sz="quarter" idx="5"/>
          </p:nvPr>
        </p:nvSpPr>
        <p:spPr>
          <a:noFill/>
        </p:spPr>
        <p:txBody>
          <a:bodyPr/>
          <a:lstStyle/>
          <a:p>
            <a:fld id="{78098106-5222-4A14-9E25-2EDB2C5FFAE4}" type="slidenum">
              <a:rPr lang="fr-BE"/>
              <a:pPr/>
              <a:t>51</a:t>
            </a:fld>
            <a:endParaRPr lang="fr-BE"/>
          </a:p>
        </p:txBody>
      </p:sp>
      <p:sp>
        <p:nvSpPr>
          <p:cNvPr id="138245" name="Rectangle 2"/>
          <p:cNvSpPr>
            <a:spLocks noGrp="1" noRot="1" noChangeAspect="1" noChangeArrowheads="1" noTextEdit="1"/>
          </p:cNvSpPr>
          <p:nvPr>
            <p:ph type="sldImg"/>
          </p:nvPr>
        </p:nvSpPr>
        <p:spPr>
          <a:ln/>
        </p:spPr>
      </p:sp>
      <p:sp>
        <p:nvSpPr>
          <p:cNvPr id="13824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dt" sz="quarter" idx="1"/>
          </p:nvPr>
        </p:nvSpPr>
        <p:spPr>
          <a:noFill/>
        </p:spPr>
        <p:txBody>
          <a:bodyPr/>
          <a:lstStyle/>
          <a:p>
            <a:r>
              <a:rPr lang="fr-FR" smtClean="0"/>
              <a:t>2015-2016</a:t>
            </a:r>
            <a:endParaRPr lang="fr-BE"/>
          </a:p>
        </p:txBody>
      </p:sp>
      <p:sp>
        <p:nvSpPr>
          <p:cNvPr id="139268" name="Rectangle 7"/>
          <p:cNvSpPr>
            <a:spLocks noGrp="1" noChangeArrowheads="1"/>
          </p:cNvSpPr>
          <p:nvPr>
            <p:ph type="sldNum" sz="quarter" idx="5"/>
          </p:nvPr>
        </p:nvSpPr>
        <p:spPr>
          <a:noFill/>
        </p:spPr>
        <p:txBody>
          <a:bodyPr/>
          <a:lstStyle/>
          <a:p>
            <a:fld id="{ABDE9292-C712-4E1E-B097-D48A76E0C324}" type="slidenum">
              <a:rPr lang="fr-BE"/>
              <a:pPr/>
              <a:t>52</a:t>
            </a:fld>
            <a:endParaRPr lang="fr-BE"/>
          </a:p>
        </p:txBody>
      </p:sp>
      <p:sp>
        <p:nvSpPr>
          <p:cNvPr id="139269" name="Rectangle 2"/>
          <p:cNvSpPr>
            <a:spLocks noGrp="1" noRot="1" noChangeAspect="1" noChangeArrowheads="1" noTextEdit="1"/>
          </p:cNvSpPr>
          <p:nvPr>
            <p:ph type="sldImg"/>
          </p:nvPr>
        </p:nvSpPr>
        <p:spPr>
          <a:ln/>
        </p:spPr>
      </p:sp>
      <p:sp>
        <p:nvSpPr>
          <p:cNvPr id="13927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dt" sz="quarter" idx="1"/>
          </p:nvPr>
        </p:nvSpPr>
        <p:spPr>
          <a:noFill/>
        </p:spPr>
        <p:txBody>
          <a:bodyPr/>
          <a:lstStyle/>
          <a:p>
            <a:r>
              <a:rPr lang="fr-FR" smtClean="0"/>
              <a:t>2015-2016</a:t>
            </a:r>
            <a:endParaRPr lang="fr-BE"/>
          </a:p>
        </p:txBody>
      </p:sp>
      <p:sp>
        <p:nvSpPr>
          <p:cNvPr id="93188" name="Rectangle 7"/>
          <p:cNvSpPr>
            <a:spLocks noGrp="1" noChangeArrowheads="1"/>
          </p:cNvSpPr>
          <p:nvPr>
            <p:ph type="sldNum" sz="quarter" idx="5"/>
          </p:nvPr>
        </p:nvSpPr>
        <p:spPr>
          <a:noFill/>
        </p:spPr>
        <p:txBody>
          <a:bodyPr/>
          <a:lstStyle/>
          <a:p>
            <a:fld id="{98E6E1F4-2FAF-4F3C-B518-37FD86FB4AF2}" type="slidenum">
              <a:rPr lang="fr-BE"/>
              <a:pPr/>
              <a:t>8</a:t>
            </a:fld>
            <a:endParaRPr lang="fr-BE"/>
          </a:p>
        </p:txBody>
      </p:sp>
      <p:sp>
        <p:nvSpPr>
          <p:cNvPr id="93189" name="Rectangle 2"/>
          <p:cNvSpPr>
            <a:spLocks noGrp="1" noRot="1" noChangeAspect="1" noChangeArrowheads="1" noTextEdit="1"/>
          </p:cNvSpPr>
          <p:nvPr>
            <p:ph type="sldImg"/>
          </p:nvPr>
        </p:nvSpPr>
        <p:spPr>
          <a:ln/>
        </p:spPr>
      </p:sp>
      <p:sp>
        <p:nvSpPr>
          <p:cNvPr id="9319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p:spPr>
        <p:txBody>
          <a:bodyPr/>
          <a:lstStyle/>
          <a:p>
            <a:r>
              <a:rPr lang="fr-FR" smtClean="0"/>
              <a:t>2015-2016</a:t>
            </a:r>
            <a:endParaRPr lang="fr-BE"/>
          </a:p>
        </p:txBody>
      </p:sp>
      <p:sp>
        <p:nvSpPr>
          <p:cNvPr id="140292" name="Rectangle 7"/>
          <p:cNvSpPr>
            <a:spLocks noGrp="1" noChangeArrowheads="1"/>
          </p:cNvSpPr>
          <p:nvPr>
            <p:ph type="sldNum" sz="quarter" idx="5"/>
          </p:nvPr>
        </p:nvSpPr>
        <p:spPr>
          <a:noFill/>
        </p:spPr>
        <p:txBody>
          <a:bodyPr/>
          <a:lstStyle/>
          <a:p>
            <a:fld id="{BFC307C4-2031-4AD8-A148-B15EB4E72591}" type="slidenum">
              <a:rPr lang="fr-BE"/>
              <a:pPr/>
              <a:t>53</a:t>
            </a:fld>
            <a:endParaRPr lang="fr-BE"/>
          </a:p>
        </p:txBody>
      </p:sp>
      <p:sp>
        <p:nvSpPr>
          <p:cNvPr id="140293" name="Rectangle 2"/>
          <p:cNvSpPr>
            <a:spLocks noGrp="1" noRot="1" noChangeAspect="1" noChangeArrowheads="1" noTextEdit="1"/>
          </p:cNvSpPr>
          <p:nvPr>
            <p:ph type="sldImg"/>
          </p:nvPr>
        </p:nvSpPr>
        <p:spPr>
          <a:ln/>
        </p:spPr>
      </p:sp>
      <p:sp>
        <p:nvSpPr>
          <p:cNvPr id="14029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p:spPr>
        <p:txBody>
          <a:bodyPr/>
          <a:lstStyle/>
          <a:p>
            <a:r>
              <a:rPr lang="fr-FR" smtClean="0"/>
              <a:t>2015-2016</a:t>
            </a:r>
            <a:endParaRPr lang="fr-BE"/>
          </a:p>
        </p:txBody>
      </p:sp>
      <p:sp>
        <p:nvSpPr>
          <p:cNvPr id="141316" name="Rectangle 7"/>
          <p:cNvSpPr>
            <a:spLocks noGrp="1" noChangeArrowheads="1"/>
          </p:cNvSpPr>
          <p:nvPr>
            <p:ph type="sldNum" sz="quarter" idx="5"/>
          </p:nvPr>
        </p:nvSpPr>
        <p:spPr>
          <a:noFill/>
        </p:spPr>
        <p:txBody>
          <a:bodyPr/>
          <a:lstStyle/>
          <a:p>
            <a:fld id="{8A98BBFA-E977-48D2-9968-1B9ECAD4FE8B}" type="slidenum">
              <a:rPr lang="fr-BE"/>
              <a:pPr/>
              <a:t>54</a:t>
            </a:fld>
            <a:endParaRPr lang="fr-BE"/>
          </a:p>
        </p:txBody>
      </p:sp>
      <p:sp>
        <p:nvSpPr>
          <p:cNvPr id="141317" name="Rectangle 2"/>
          <p:cNvSpPr>
            <a:spLocks noGrp="1" noRot="1" noChangeAspect="1" noChangeArrowheads="1" noTextEdit="1"/>
          </p:cNvSpPr>
          <p:nvPr>
            <p:ph type="sldImg"/>
          </p:nvPr>
        </p:nvSpPr>
        <p:spPr>
          <a:ln/>
        </p:spPr>
      </p:sp>
      <p:sp>
        <p:nvSpPr>
          <p:cNvPr id="14131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p:spPr>
        <p:txBody>
          <a:bodyPr/>
          <a:lstStyle/>
          <a:p>
            <a:r>
              <a:rPr lang="fr-FR" smtClean="0"/>
              <a:t>2015-2016</a:t>
            </a:r>
            <a:endParaRPr lang="fr-BE"/>
          </a:p>
        </p:txBody>
      </p:sp>
      <p:sp>
        <p:nvSpPr>
          <p:cNvPr id="142340" name="Rectangle 7"/>
          <p:cNvSpPr>
            <a:spLocks noGrp="1" noChangeArrowheads="1"/>
          </p:cNvSpPr>
          <p:nvPr>
            <p:ph type="sldNum" sz="quarter" idx="5"/>
          </p:nvPr>
        </p:nvSpPr>
        <p:spPr>
          <a:noFill/>
        </p:spPr>
        <p:txBody>
          <a:bodyPr/>
          <a:lstStyle/>
          <a:p>
            <a:fld id="{33F1AD1D-C52B-4345-8A80-B3FD75287BE2}" type="slidenum">
              <a:rPr lang="fr-BE"/>
              <a:pPr/>
              <a:t>55</a:t>
            </a:fld>
            <a:endParaRPr lang="fr-BE"/>
          </a:p>
        </p:txBody>
      </p:sp>
      <p:sp>
        <p:nvSpPr>
          <p:cNvPr id="142341" name="Rectangle 2"/>
          <p:cNvSpPr>
            <a:spLocks noGrp="1" noRot="1" noChangeAspect="1" noChangeArrowheads="1" noTextEdit="1"/>
          </p:cNvSpPr>
          <p:nvPr>
            <p:ph type="sldImg"/>
          </p:nvPr>
        </p:nvSpPr>
        <p:spPr>
          <a:ln/>
        </p:spPr>
      </p:sp>
      <p:sp>
        <p:nvSpPr>
          <p:cNvPr id="14234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p:spPr>
        <p:txBody>
          <a:bodyPr/>
          <a:lstStyle/>
          <a:p>
            <a:r>
              <a:rPr lang="fr-FR" smtClean="0"/>
              <a:t>2015-2016</a:t>
            </a:r>
            <a:endParaRPr lang="fr-BE"/>
          </a:p>
        </p:txBody>
      </p:sp>
      <p:sp>
        <p:nvSpPr>
          <p:cNvPr id="143364" name="Rectangle 7"/>
          <p:cNvSpPr>
            <a:spLocks noGrp="1" noChangeArrowheads="1"/>
          </p:cNvSpPr>
          <p:nvPr>
            <p:ph type="sldNum" sz="quarter" idx="5"/>
          </p:nvPr>
        </p:nvSpPr>
        <p:spPr>
          <a:noFill/>
        </p:spPr>
        <p:txBody>
          <a:bodyPr/>
          <a:lstStyle/>
          <a:p>
            <a:fld id="{0DFEB21F-99DD-435C-B62B-07B9ADCA4F6E}" type="slidenum">
              <a:rPr lang="fr-BE"/>
              <a:pPr/>
              <a:t>56</a:t>
            </a:fld>
            <a:endParaRPr lang="fr-BE"/>
          </a:p>
        </p:txBody>
      </p:sp>
      <p:sp>
        <p:nvSpPr>
          <p:cNvPr id="143365" name="Rectangle 2"/>
          <p:cNvSpPr>
            <a:spLocks noGrp="1" noRot="1" noChangeAspect="1" noChangeArrowheads="1" noTextEdit="1"/>
          </p:cNvSpPr>
          <p:nvPr>
            <p:ph type="sldImg"/>
          </p:nvPr>
        </p:nvSpPr>
        <p:spPr>
          <a:ln/>
        </p:spPr>
      </p:sp>
      <p:sp>
        <p:nvSpPr>
          <p:cNvPr id="14336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p:spPr>
        <p:txBody>
          <a:bodyPr/>
          <a:lstStyle/>
          <a:p>
            <a:r>
              <a:rPr lang="fr-FR" smtClean="0"/>
              <a:t>2015-2016</a:t>
            </a:r>
            <a:endParaRPr lang="fr-BE"/>
          </a:p>
        </p:txBody>
      </p:sp>
      <p:sp>
        <p:nvSpPr>
          <p:cNvPr id="144388" name="Rectangle 7"/>
          <p:cNvSpPr>
            <a:spLocks noGrp="1" noChangeArrowheads="1"/>
          </p:cNvSpPr>
          <p:nvPr>
            <p:ph type="sldNum" sz="quarter" idx="5"/>
          </p:nvPr>
        </p:nvSpPr>
        <p:spPr>
          <a:noFill/>
        </p:spPr>
        <p:txBody>
          <a:bodyPr/>
          <a:lstStyle/>
          <a:p>
            <a:fld id="{00843E9A-85BA-4FF0-9192-1F4041C921A8}" type="slidenum">
              <a:rPr lang="fr-BE"/>
              <a:pPr/>
              <a:t>57</a:t>
            </a:fld>
            <a:endParaRPr lang="fr-BE"/>
          </a:p>
        </p:txBody>
      </p:sp>
      <p:sp>
        <p:nvSpPr>
          <p:cNvPr id="144389" name="Rectangle 2"/>
          <p:cNvSpPr>
            <a:spLocks noGrp="1" noRot="1" noChangeAspect="1" noChangeArrowheads="1" noTextEdit="1"/>
          </p:cNvSpPr>
          <p:nvPr>
            <p:ph type="sldImg"/>
          </p:nvPr>
        </p:nvSpPr>
        <p:spPr>
          <a:ln/>
        </p:spPr>
      </p:sp>
      <p:sp>
        <p:nvSpPr>
          <p:cNvPr id="14439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dt" sz="quarter" idx="1"/>
          </p:nvPr>
        </p:nvSpPr>
        <p:spPr>
          <a:noFill/>
        </p:spPr>
        <p:txBody>
          <a:bodyPr/>
          <a:lstStyle/>
          <a:p>
            <a:r>
              <a:rPr lang="fr-FR" smtClean="0"/>
              <a:t>2015-2016</a:t>
            </a:r>
            <a:endParaRPr lang="fr-BE"/>
          </a:p>
        </p:txBody>
      </p:sp>
      <p:sp>
        <p:nvSpPr>
          <p:cNvPr id="145412" name="Rectangle 7"/>
          <p:cNvSpPr>
            <a:spLocks noGrp="1" noChangeArrowheads="1"/>
          </p:cNvSpPr>
          <p:nvPr>
            <p:ph type="sldNum" sz="quarter" idx="5"/>
          </p:nvPr>
        </p:nvSpPr>
        <p:spPr>
          <a:noFill/>
        </p:spPr>
        <p:txBody>
          <a:bodyPr/>
          <a:lstStyle/>
          <a:p>
            <a:fld id="{413C944D-79D8-4F2A-8987-F47E5A77E1F1}" type="slidenum">
              <a:rPr lang="fr-BE"/>
              <a:pPr/>
              <a:t>58</a:t>
            </a:fld>
            <a:endParaRPr lang="fr-BE"/>
          </a:p>
        </p:txBody>
      </p:sp>
      <p:sp>
        <p:nvSpPr>
          <p:cNvPr id="145413" name="Rectangle 2"/>
          <p:cNvSpPr>
            <a:spLocks noGrp="1" noRot="1" noChangeAspect="1" noChangeArrowheads="1" noTextEdit="1"/>
          </p:cNvSpPr>
          <p:nvPr>
            <p:ph type="sldImg"/>
          </p:nvPr>
        </p:nvSpPr>
        <p:spPr>
          <a:ln/>
        </p:spPr>
      </p:sp>
      <p:sp>
        <p:nvSpPr>
          <p:cNvPr id="14541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p:spPr>
        <p:txBody>
          <a:bodyPr/>
          <a:lstStyle/>
          <a:p>
            <a:r>
              <a:rPr lang="fr-FR" smtClean="0"/>
              <a:t>2015-2016</a:t>
            </a:r>
            <a:endParaRPr lang="fr-BE"/>
          </a:p>
        </p:txBody>
      </p:sp>
      <p:sp>
        <p:nvSpPr>
          <p:cNvPr id="146436" name="Rectangle 7"/>
          <p:cNvSpPr>
            <a:spLocks noGrp="1" noChangeArrowheads="1"/>
          </p:cNvSpPr>
          <p:nvPr>
            <p:ph type="sldNum" sz="quarter" idx="5"/>
          </p:nvPr>
        </p:nvSpPr>
        <p:spPr>
          <a:noFill/>
        </p:spPr>
        <p:txBody>
          <a:bodyPr/>
          <a:lstStyle/>
          <a:p>
            <a:fld id="{E58DE03B-6A30-4CCA-A7D5-3ECDE288EABC}" type="slidenum">
              <a:rPr lang="fr-BE"/>
              <a:pPr/>
              <a:t>59</a:t>
            </a:fld>
            <a:endParaRPr lang="fr-BE"/>
          </a:p>
        </p:txBody>
      </p:sp>
      <p:sp>
        <p:nvSpPr>
          <p:cNvPr id="146437" name="Rectangle 2"/>
          <p:cNvSpPr>
            <a:spLocks noGrp="1" noRot="1" noChangeAspect="1" noChangeArrowheads="1" noTextEdit="1"/>
          </p:cNvSpPr>
          <p:nvPr>
            <p:ph type="sldImg"/>
          </p:nvPr>
        </p:nvSpPr>
        <p:spPr>
          <a:ln/>
        </p:spPr>
      </p:sp>
      <p:sp>
        <p:nvSpPr>
          <p:cNvPr id="14643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p:spPr>
        <p:txBody>
          <a:bodyPr/>
          <a:lstStyle/>
          <a:p>
            <a:r>
              <a:rPr lang="fr-FR" smtClean="0"/>
              <a:t>2015-2016</a:t>
            </a:r>
            <a:endParaRPr lang="fr-BE"/>
          </a:p>
        </p:txBody>
      </p:sp>
      <p:sp>
        <p:nvSpPr>
          <p:cNvPr id="147460" name="Rectangle 7"/>
          <p:cNvSpPr>
            <a:spLocks noGrp="1" noChangeArrowheads="1"/>
          </p:cNvSpPr>
          <p:nvPr>
            <p:ph type="sldNum" sz="quarter" idx="5"/>
          </p:nvPr>
        </p:nvSpPr>
        <p:spPr>
          <a:noFill/>
        </p:spPr>
        <p:txBody>
          <a:bodyPr/>
          <a:lstStyle/>
          <a:p>
            <a:fld id="{96A8AFA8-923C-4777-80CE-B0C6C9512ED0}" type="slidenum">
              <a:rPr lang="fr-BE"/>
              <a:pPr/>
              <a:t>60</a:t>
            </a:fld>
            <a:endParaRPr lang="fr-BE"/>
          </a:p>
        </p:txBody>
      </p:sp>
      <p:sp>
        <p:nvSpPr>
          <p:cNvPr id="147461" name="Rectangle 2"/>
          <p:cNvSpPr>
            <a:spLocks noGrp="1" noRot="1" noChangeAspect="1" noChangeArrowheads="1" noTextEdit="1"/>
          </p:cNvSpPr>
          <p:nvPr>
            <p:ph type="sldImg"/>
          </p:nvPr>
        </p:nvSpPr>
        <p:spPr>
          <a:ln/>
        </p:spPr>
      </p:sp>
      <p:sp>
        <p:nvSpPr>
          <p:cNvPr id="14746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p:spPr>
        <p:txBody>
          <a:bodyPr/>
          <a:lstStyle/>
          <a:p>
            <a:r>
              <a:rPr lang="fr-FR" smtClean="0"/>
              <a:t>2015-2016</a:t>
            </a:r>
            <a:endParaRPr lang="fr-BE"/>
          </a:p>
        </p:txBody>
      </p:sp>
      <p:sp>
        <p:nvSpPr>
          <p:cNvPr id="148484" name="Rectangle 7"/>
          <p:cNvSpPr>
            <a:spLocks noGrp="1" noChangeArrowheads="1"/>
          </p:cNvSpPr>
          <p:nvPr>
            <p:ph type="sldNum" sz="quarter" idx="5"/>
          </p:nvPr>
        </p:nvSpPr>
        <p:spPr>
          <a:noFill/>
        </p:spPr>
        <p:txBody>
          <a:bodyPr/>
          <a:lstStyle/>
          <a:p>
            <a:fld id="{65D3410C-22F4-45D0-8F77-B069FC920EDA}" type="slidenum">
              <a:rPr lang="fr-BE"/>
              <a:pPr/>
              <a:t>61</a:t>
            </a:fld>
            <a:endParaRPr lang="fr-BE"/>
          </a:p>
        </p:txBody>
      </p:sp>
      <p:sp>
        <p:nvSpPr>
          <p:cNvPr id="148485" name="Rectangle 2"/>
          <p:cNvSpPr>
            <a:spLocks noGrp="1" noRot="1" noChangeAspect="1" noChangeArrowheads="1" noTextEdit="1"/>
          </p:cNvSpPr>
          <p:nvPr>
            <p:ph type="sldImg"/>
          </p:nvPr>
        </p:nvSpPr>
        <p:spPr>
          <a:ln/>
        </p:spPr>
      </p:sp>
      <p:sp>
        <p:nvSpPr>
          <p:cNvPr id="14848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p>
            <a:r>
              <a:rPr lang="fr-FR" smtClean="0"/>
              <a:t>2015-2016</a:t>
            </a:r>
            <a:endParaRPr lang="fr-BE"/>
          </a:p>
        </p:txBody>
      </p:sp>
      <p:sp>
        <p:nvSpPr>
          <p:cNvPr id="149508" name="Rectangle 7"/>
          <p:cNvSpPr>
            <a:spLocks noGrp="1" noChangeArrowheads="1"/>
          </p:cNvSpPr>
          <p:nvPr>
            <p:ph type="sldNum" sz="quarter" idx="5"/>
          </p:nvPr>
        </p:nvSpPr>
        <p:spPr>
          <a:noFill/>
        </p:spPr>
        <p:txBody>
          <a:bodyPr/>
          <a:lstStyle/>
          <a:p>
            <a:fld id="{5890E8DF-E1E3-4181-B0A3-D59937707F36}" type="slidenum">
              <a:rPr lang="fr-BE"/>
              <a:pPr/>
              <a:t>62</a:t>
            </a:fld>
            <a:endParaRPr lang="fr-BE"/>
          </a:p>
        </p:txBody>
      </p:sp>
      <p:sp>
        <p:nvSpPr>
          <p:cNvPr id="149509" name="Rectangle 2"/>
          <p:cNvSpPr>
            <a:spLocks noGrp="1" noRot="1" noChangeAspect="1" noChangeArrowheads="1" noTextEdit="1"/>
          </p:cNvSpPr>
          <p:nvPr>
            <p:ph type="sldImg"/>
          </p:nvPr>
        </p:nvSpPr>
        <p:spPr>
          <a:ln/>
        </p:spPr>
      </p:sp>
      <p:sp>
        <p:nvSpPr>
          <p:cNvPr id="14951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dt" sz="quarter" idx="1"/>
          </p:nvPr>
        </p:nvSpPr>
        <p:spPr>
          <a:noFill/>
        </p:spPr>
        <p:txBody>
          <a:bodyPr/>
          <a:lstStyle/>
          <a:p>
            <a:r>
              <a:rPr lang="fr-FR" smtClean="0"/>
              <a:t>2015-2016</a:t>
            </a:r>
            <a:endParaRPr lang="fr-BE"/>
          </a:p>
        </p:txBody>
      </p:sp>
      <p:sp>
        <p:nvSpPr>
          <p:cNvPr id="94212" name="Rectangle 7"/>
          <p:cNvSpPr>
            <a:spLocks noGrp="1" noChangeArrowheads="1"/>
          </p:cNvSpPr>
          <p:nvPr>
            <p:ph type="sldNum" sz="quarter" idx="5"/>
          </p:nvPr>
        </p:nvSpPr>
        <p:spPr>
          <a:noFill/>
        </p:spPr>
        <p:txBody>
          <a:bodyPr/>
          <a:lstStyle/>
          <a:p>
            <a:fld id="{F68E6BA0-6E1E-4261-B077-60A62229AD47}" type="slidenum">
              <a:rPr lang="fr-BE"/>
              <a:pPr/>
              <a:t>9</a:t>
            </a:fld>
            <a:endParaRPr lang="fr-BE"/>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dt" sz="quarter" idx="1"/>
          </p:nvPr>
        </p:nvSpPr>
        <p:spPr>
          <a:noFill/>
        </p:spPr>
        <p:txBody>
          <a:bodyPr/>
          <a:lstStyle/>
          <a:p>
            <a:r>
              <a:rPr lang="fr-FR" smtClean="0"/>
              <a:t>2015-2016</a:t>
            </a:r>
            <a:endParaRPr lang="fr-BE"/>
          </a:p>
        </p:txBody>
      </p:sp>
      <p:sp>
        <p:nvSpPr>
          <p:cNvPr id="150532" name="Rectangle 7"/>
          <p:cNvSpPr>
            <a:spLocks noGrp="1" noChangeArrowheads="1"/>
          </p:cNvSpPr>
          <p:nvPr>
            <p:ph type="sldNum" sz="quarter" idx="5"/>
          </p:nvPr>
        </p:nvSpPr>
        <p:spPr>
          <a:noFill/>
        </p:spPr>
        <p:txBody>
          <a:bodyPr/>
          <a:lstStyle/>
          <a:p>
            <a:fld id="{ACFCB295-02B8-4CBA-B45B-34E663256C8B}" type="slidenum">
              <a:rPr lang="fr-BE"/>
              <a:pPr/>
              <a:t>63</a:t>
            </a:fld>
            <a:endParaRPr lang="fr-BE"/>
          </a:p>
        </p:txBody>
      </p:sp>
      <p:sp>
        <p:nvSpPr>
          <p:cNvPr id="150533" name="Rectangle 2"/>
          <p:cNvSpPr>
            <a:spLocks noGrp="1" noRot="1" noChangeAspect="1" noChangeArrowheads="1" noTextEdit="1"/>
          </p:cNvSpPr>
          <p:nvPr>
            <p:ph type="sldImg"/>
          </p:nvPr>
        </p:nvSpPr>
        <p:spPr>
          <a:ln/>
        </p:spPr>
      </p:sp>
      <p:sp>
        <p:nvSpPr>
          <p:cNvPr id="15053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dt" sz="quarter" idx="1"/>
          </p:nvPr>
        </p:nvSpPr>
        <p:spPr>
          <a:noFill/>
        </p:spPr>
        <p:txBody>
          <a:bodyPr/>
          <a:lstStyle/>
          <a:p>
            <a:r>
              <a:rPr lang="fr-FR" smtClean="0"/>
              <a:t>2015-2016</a:t>
            </a:r>
            <a:endParaRPr lang="fr-BE"/>
          </a:p>
        </p:txBody>
      </p:sp>
      <p:sp>
        <p:nvSpPr>
          <p:cNvPr id="151556" name="Rectangle 7"/>
          <p:cNvSpPr>
            <a:spLocks noGrp="1" noChangeArrowheads="1"/>
          </p:cNvSpPr>
          <p:nvPr>
            <p:ph type="sldNum" sz="quarter" idx="5"/>
          </p:nvPr>
        </p:nvSpPr>
        <p:spPr>
          <a:noFill/>
        </p:spPr>
        <p:txBody>
          <a:bodyPr/>
          <a:lstStyle/>
          <a:p>
            <a:fld id="{BA8A0A4E-1242-49B0-AB90-C7855E839697}" type="slidenum">
              <a:rPr lang="fr-BE"/>
              <a:pPr/>
              <a:t>64</a:t>
            </a:fld>
            <a:endParaRPr lang="fr-BE"/>
          </a:p>
        </p:txBody>
      </p:sp>
      <p:sp>
        <p:nvSpPr>
          <p:cNvPr id="151557" name="Rectangle 2"/>
          <p:cNvSpPr>
            <a:spLocks noGrp="1" noRot="1" noChangeAspect="1" noChangeArrowheads="1" noTextEdit="1"/>
          </p:cNvSpPr>
          <p:nvPr>
            <p:ph type="sldImg"/>
          </p:nvPr>
        </p:nvSpPr>
        <p:spPr>
          <a:ln/>
        </p:spPr>
      </p:sp>
      <p:sp>
        <p:nvSpPr>
          <p:cNvPr id="15155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p:spPr>
        <p:txBody>
          <a:bodyPr/>
          <a:lstStyle/>
          <a:p>
            <a:r>
              <a:rPr lang="fr-FR" smtClean="0"/>
              <a:t>2015-2016</a:t>
            </a:r>
            <a:endParaRPr lang="fr-BE"/>
          </a:p>
        </p:txBody>
      </p:sp>
      <p:sp>
        <p:nvSpPr>
          <p:cNvPr id="152580" name="Rectangle 7"/>
          <p:cNvSpPr>
            <a:spLocks noGrp="1" noChangeArrowheads="1"/>
          </p:cNvSpPr>
          <p:nvPr>
            <p:ph type="sldNum" sz="quarter" idx="5"/>
          </p:nvPr>
        </p:nvSpPr>
        <p:spPr>
          <a:noFill/>
        </p:spPr>
        <p:txBody>
          <a:bodyPr/>
          <a:lstStyle/>
          <a:p>
            <a:fld id="{9A5338AE-F54E-4002-80D7-7B02EC42ECE7}" type="slidenum">
              <a:rPr lang="fr-BE"/>
              <a:pPr/>
              <a:t>65</a:t>
            </a:fld>
            <a:endParaRPr lang="fr-BE"/>
          </a:p>
        </p:txBody>
      </p:sp>
      <p:sp>
        <p:nvSpPr>
          <p:cNvPr id="152581" name="Rectangle 2"/>
          <p:cNvSpPr>
            <a:spLocks noGrp="1" noRot="1" noChangeAspect="1" noChangeArrowheads="1" noTextEdit="1"/>
          </p:cNvSpPr>
          <p:nvPr>
            <p:ph type="sldImg"/>
          </p:nvPr>
        </p:nvSpPr>
        <p:spPr>
          <a:ln/>
        </p:spPr>
      </p:sp>
      <p:sp>
        <p:nvSpPr>
          <p:cNvPr id="15258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dt" sz="quarter" idx="1"/>
          </p:nvPr>
        </p:nvSpPr>
        <p:spPr>
          <a:noFill/>
        </p:spPr>
        <p:txBody>
          <a:bodyPr/>
          <a:lstStyle/>
          <a:p>
            <a:r>
              <a:rPr lang="fr-FR" smtClean="0"/>
              <a:t>2015-2016</a:t>
            </a:r>
            <a:endParaRPr lang="fr-BE"/>
          </a:p>
        </p:txBody>
      </p:sp>
      <p:sp>
        <p:nvSpPr>
          <p:cNvPr id="153604" name="Rectangle 7"/>
          <p:cNvSpPr>
            <a:spLocks noGrp="1" noChangeArrowheads="1"/>
          </p:cNvSpPr>
          <p:nvPr>
            <p:ph type="sldNum" sz="quarter" idx="5"/>
          </p:nvPr>
        </p:nvSpPr>
        <p:spPr>
          <a:noFill/>
        </p:spPr>
        <p:txBody>
          <a:bodyPr/>
          <a:lstStyle/>
          <a:p>
            <a:fld id="{91A8855D-78C0-42BB-B280-0AB53FF26BF1}" type="slidenum">
              <a:rPr lang="fr-BE"/>
              <a:pPr/>
              <a:t>66</a:t>
            </a:fld>
            <a:endParaRPr lang="fr-BE"/>
          </a:p>
        </p:txBody>
      </p:sp>
      <p:sp>
        <p:nvSpPr>
          <p:cNvPr id="153605" name="Rectangle 2"/>
          <p:cNvSpPr>
            <a:spLocks noGrp="1" noRot="1" noChangeAspect="1" noChangeArrowheads="1" noTextEdit="1"/>
          </p:cNvSpPr>
          <p:nvPr>
            <p:ph type="sldImg"/>
          </p:nvPr>
        </p:nvSpPr>
        <p:spPr>
          <a:ln/>
        </p:spPr>
      </p:sp>
      <p:sp>
        <p:nvSpPr>
          <p:cNvPr id="15360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dt" sz="quarter" idx="1"/>
          </p:nvPr>
        </p:nvSpPr>
        <p:spPr>
          <a:noFill/>
        </p:spPr>
        <p:txBody>
          <a:bodyPr/>
          <a:lstStyle/>
          <a:p>
            <a:r>
              <a:rPr lang="fr-FR" smtClean="0"/>
              <a:t>2015-2016</a:t>
            </a:r>
            <a:endParaRPr lang="fr-BE"/>
          </a:p>
        </p:txBody>
      </p:sp>
      <p:sp>
        <p:nvSpPr>
          <p:cNvPr id="154628" name="Rectangle 7"/>
          <p:cNvSpPr>
            <a:spLocks noGrp="1" noChangeArrowheads="1"/>
          </p:cNvSpPr>
          <p:nvPr>
            <p:ph type="sldNum" sz="quarter" idx="5"/>
          </p:nvPr>
        </p:nvSpPr>
        <p:spPr>
          <a:noFill/>
        </p:spPr>
        <p:txBody>
          <a:bodyPr/>
          <a:lstStyle/>
          <a:p>
            <a:fld id="{4FAF6D44-F660-4D0B-AFE4-579D1C157275}" type="slidenum">
              <a:rPr lang="fr-BE"/>
              <a:pPr/>
              <a:t>67</a:t>
            </a:fld>
            <a:endParaRPr lang="fr-BE"/>
          </a:p>
        </p:txBody>
      </p:sp>
      <p:sp>
        <p:nvSpPr>
          <p:cNvPr id="154629" name="Rectangle 2"/>
          <p:cNvSpPr>
            <a:spLocks noGrp="1" noRot="1" noChangeAspect="1" noChangeArrowheads="1" noTextEdit="1"/>
          </p:cNvSpPr>
          <p:nvPr>
            <p:ph type="sldImg"/>
          </p:nvPr>
        </p:nvSpPr>
        <p:spPr>
          <a:ln/>
        </p:spPr>
      </p:sp>
      <p:sp>
        <p:nvSpPr>
          <p:cNvPr id="15463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dt" sz="quarter" idx="1"/>
          </p:nvPr>
        </p:nvSpPr>
        <p:spPr>
          <a:noFill/>
        </p:spPr>
        <p:txBody>
          <a:bodyPr/>
          <a:lstStyle/>
          <a:p>
            <a:r>
              <a:rPr lang="fr-FR" smtClean="0"/>
              <a:t>2015-2016</a:t>
            </a:r>
            <a:endParaRPr lang="fr-BE"/>
          </a:p>
        </p:txBody>
      </p:sp>
      <p:sp>
        <p:nvSpPr>
          <p:cNvPr id="154628" name="Rectangle 7"/>
          <p:cNvSpPr>
            <a:spLocks noGrp="1" noChangeArrowheads="1"/>
          </p:cNvSpPr>
          <p:nvPr>
            <p:ph type="sldNum" sz="quarter" idx="5"/>
          </p:nvPr>
        </p:nvSpPr>
        <p:spPr>
          <a:noFill/>
        </p:spPr>
        <p:txBody>
          <a:bodyPr/>
          <a:lstStyle/>
          <a:p>
            <a:fld id="{4FAF6D44-F660-4D0B-AFE4-579D1C157275}" type="slidenum">
              <a:rPr lang="fr-BE"/>
              <a:pPr/>
              <a:t>68</a:t>
            </a:fld>
            <a:endParaRPr lang="fr-BE"/>
          </a:p>
        </p:txBody>
      </p:sp>
      <p:sp>
        <p:nvSpPr>
          <p:cNvPr id="154629" name="Rectangle 2"/>
          <p:cNvSpPr>
            <a:spLocks noGrp="1" noRot="1" noChangeAspect="1" noChangeArrowheads="1" noTextEdit="1"/>
          </p:cNvSpPr>
          <p:nvPr>
            <p:ph type="sldImg"/>
          </p:nvPr>
        </p:nvSpPr>
        <p:spPr>
          <a:ln/>
        </p:spPr>
      </p:sp>
      <p:sp>
        <p:nvSpPr>
          <p:cNvPr id="15463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dt" sz="quarter" idx="1"/>
          </p:nvPr>
        </p:nvSpPr>
        <p:spPr>
          <a:noFill/>
        </p:spPr>
        <p:txBody>
          <a:bodyPr/>
          <a:lstStyle/>
          <a:p>
            <a:r>
              <a:rPr lang="fr-FR" smtClean="0"/>
              <a:t>2015-2016</a:t>
            </a:r>
            <a:endParaRPr lang="fr-BE"/>
          </a:p>
        </p:txBody>
      </p:sp>
      <p:sp>
        <p:nvSpPr>
          <p:cNvPr id="155652" name="Rectangle 7"/>
          <p:cNvSpPr>
            <a:spLocks noGrp="1" noChangeArrowheads="1"/>
          </p:cNvSpPr>
          <p:nvPr>
            <p:ph type="sldNum" sz="quarter" idx="5"/>
          </p:nvPr>
        </p:nvSpPr>
        <p:spPr>
          <a:noFill/>
        </p:spPr>
        <p:txBody>
          <a:bodyPr/>
          <a:lstStyle/>
          <a:p>
            <a:fld id="{80DDF237-0034-482B-8BE7-9989BFE96CE4}" type="slidenum">
              <a:rPr lang="fr-BE"/>
              <a:pPr/>
              <a:t>69</a:t>
            </a:fld>
            <a:endParaRPr lang="fr-BE"/>
          </a:p>
        </p:txBody>
      </p:sp>
      <p:sp>
        <p:nvSpPr>
          <p:cNvPr id="155653" name="Rectangle 2"/>
          <p:cNvSpPr>
            <a:spLocks noGrp="1" noRot="1" noChangeAspect="1" noChangeArrowheads="1" noTextEdit="1"/>
          </p:cNvSpPr>
          <p:nvPr>
            <p:ph type="sldImg"/>
          </p:nvPr>
        </p:nvSpPr>
        <p:spPr>
          <a:ln/>
        </p:spPr>
      </p:sp>
      <p:sp>
        <p:nvSpPr>
          <p:cNvPr id="15565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dt" sz="quarter" idx="1"/>
          </p:nvPr>
        </p:nvSpPr>
        <p:spPr>
          <a:noFill/>
        </p:spPr>
        <p:txBody>
          <a:bodyPr/>
          <a:lstStyle/>
          <a:p>
            <a:r>
              <a:rPr lang="fr-FR" smtClean="0"/>
              <a:t>2015-2016</a:t>
            </a:r>
            <a:endParaRPr lang="fr-BE"/>
          </a:p>
        </p:txBody>
      </p:sp>
      <p:sp>
        <p:nvSpPr>
          <p:cNvPr id="156676" name="Rectangle 7"/>
          <p:cNvSpPr>
            <a:spLocks noGrp="1" noChangeArrowheads="1"/>
          </p:cNvSpPr>
          <p:nvPr>
            <p:ph type="sldNum" sz="quarter" idx="5"/>
          </p:nvPr>
        </p:nvSpPr>
        <p:spPr>
          <a:noFill/>
        </p:spPr>
        <p:txBody>
          <a:bodyPr/>
          <a:lstStyle/>
          <a:p>
            <a:fld id="{4999FAC6-9F00-4D8D-8252-75F89FAFA586}" type="slidenum">
              <a:rPr lang="fr-BE"/>
              <a:pPr/>
              <a:t>70</a:t>
            </a:fld>
            <a:endParaRPr lang="fr-BE"/>
          </a:p>
        </p:txBody>
      </p:sp>
      <p:sp>
        <p:nvSpPr>
          <p:cNvPr id="156677" name="Rectangle 2"/>
          <p:cNvSpPr>
            <a:spLocks noGrp="1" noRot="1" noChangeAspect="1" noChangeArrowheads="1" noTextEdit="1"/>
          </p:cNvSpPr>
          <p:nvPr>
            <p:ph type="sldImg"/>
          </p:nvPr>
        </p:nvSpPr>
        <p:spPr>
          <a:ln/>
        </p:spPr>
      </p:sp>
      <p:sp>
        <p:nvSpPr>
          <p:cNvPr id="15667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dt" sz="quarter" idx="1"/>
          </p:nvPr>
        </p:nvSpPr>
        <p:spPr>
          <a:noFill/>
        </p:spPr>
        <p:txBody>
          <a:bodyPr/>
          <a:lstStyle/>
          <a:p>
            <a:r>
              <a:rPr lang="fr-FR" smtClean="0"/>
              <a:t>2015-2016</a:t>
            </a:r>
            <a:endParaRPr lang="fr-BE"/>
          </a:p>
        </p:txBody>
      </p:sp>
      <p:sp>
        <p:nvSpPr>
          <p:cNvPr id="157700" name="Rectangle 7"/>
          <p:cNvSpPr>
            <a:spLocks noGrp="1" noChangeArrowheads="1"/>
          </p:cNvSpPr>
          <p:nvPr>
            <p:ph type="sldNum" sz="quarter" idx="5"/>
          </p:nvPr>
        </p:nvSpPr>
        <p:spPr>
          <a:noFill/>
        </p:spPr>
        <p:txBody>
          <a:bodyPr/>
          <a:lstStyle/>
          <a:p>
            <a:fld id="{694F7279-D1B5-4BD4-B8DB-4D20160A4B1B}" type="slidenum">
              <a:rPr lang="fr-BE"/>
              <a:pPr/>
              <a:t>71</a:t>
            </a:fld>
            <a:endParaRPr lang="fr-BE"/>
          </a:p>
        </p:txBody>
      </p:sp>
      <p:sp>
        <p:nvSpPr>
          <p:cNvPr id="157701" name="Rectangle 2"/>
          <p:cNvSpPr>
            <a:spLocks noGrp="1" noRot="1" noChangeAspect="1" noChangeArrowheads="1" noTextEdit="1"/>
          </p:cNvSpPr>
          <p:nvPr>
            <p:ph type="sldImg"/>
          </p:nvPr>
        </p:nvSpPr>
        <p:spPr>
          <a:ln/>
        </p:spPr>
      </p:sp>
      <p:sp>
        <p:nvSpPr>
          <p:cNvPr id="15770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p:spPr>
        <p:txBody>
          <a:bodyPr/>
          <a:lstStyle/>
          <a:p>
            <a:r>
              <a:rPr lang="fr-FR" smtClean="0"/>
              <a:t>2015-2016</a:t>
            </a:r>
            <a:endParaRPr lang="fr-BE"/>
          </a:p>
        </p:txBody>
      </p:sp>
      <p:sp>
        <p:nvSpPr>
          <p:cNvPr id="158724" name="Rectangle 7"/>
          <p:cNvSpPr>
            <a:spLocks noGrp="1" noChangeArrowheads="1"/>
          </p:cNvSpPr>
          <p:nvPr>
            <p:ph type="sldNum" sz="quarter" idx="5"/>
          </p:nvPr>
        </p:nvSpPr>
        <p:spPr>
          <a:noFill/>
        </p:spPr>
        <p:txBody>
          <a:bodyPr/>
          <a:lstStyle/>
          <a:p>
            <a:fld id="{243856B4-09EF-44AE-8479-454AC007A24B}" type="slidenum">
              <a:rPr lang="fr-BE"/>
              <a:pPr/>
              <a:t>72</a:t>
            </a:fld>
            <a:endParaRPr lang="fr-BE"/>
          </a:p>
        </p:txBody>
      </p:sp>
      <p:sp>
        <p:nvSpPr>
          <p:cNvPr id="158725" name="Rectangle 2"/>
          <p:cNvSpPr>
            <a:spLocks noGrp="1" noRot="1" noChangeAspect="1" noChangeArrowheads="1" noTextEdit="1"/>
          </p:cNvSpPr>
          <p:nvPr>
            <p:ph type="sldImg"/>
          </p:nvPr>
        </p:nvSpPr>
        <p:spPr>
          <a:ln/>
        </p:spPr>
      </p:sp>
      <p:sp>
        <p:nvSpPr>
          <p:cNvPr id="15872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type="dt" sz="quarter" idx="1"/>
          </p:nvPr>
        </p:nvSpPr>
        <p:spPr>
          <a:noFill/>
        </p:spPr>
        <p:txBody>
          <a:bodyPr/>
          <a:lstStyle/>
          <a:p>
            <a:r>
              <a:rPr lang="fr-FR" smtClean="0"/>
              <a:t>2015-2016</a:t>
            </a:r>
            <a:endParaRPr lang="fr-BE"/>
          </a:p>
        </p:txBody>
      </p:sp>
      <p:sp>
        <p:nvSpPr>
          <p:cNvPr id="95236" name="Rectangle 7"/>
          <p:cNvSpPr>
            <a:spLocks noGrp="1" noChangeArrowheads="1"/>
          </p:cNvSpPr>
          <p:nvPr>
            <p:ph type="sldNum" sz="quarter" idx="5"/>
          </p:nvPr>
        </p:nvSpPr>
        <p:spPr>
          <a:noFill/>
        </p:spPr>
        <p:txBody>
          <a:bodyPr/>
          <a:lstStyle/>
          <a:p>
            <a:fld id="{BDD3633E-85C2-4B13-8CB5-761B8CEF678F}" type="slidenum">
              <a:rPr lang="fr-BE"/>
              <a:pPr/>
              <a:t>10</a:t>
            </a:fld>
            <a:endParaRPr lang="fr-BE"/>
          </a:p>
        </p:txBody>
      </p:sp>
      <p:sp>
        <p:nvSpPr>
          <p:cNvPr id="95237" name="Rectangle 2"/>
          <p:cNvSpPr>
            <a:spLocks noGrp="1" noRot="1" noChangeAspect="1" noChangeArrowheads="1" noTextEdit="1"/>
          </p:cNvSpPr>
          <p:nvPr>
            <p:ph type="sldImg"/>
          </p:nvPr>
        </p:nvSpPr>
        <p:spPr>
          <a:ln/>
        </p:spPr>
      </p:sp>
      <p:sp>
        <p:nvSpPr>
          <p:cNvPr id="95238" name="Rectangle 3"/>
          <p:cNvSpPr>
            <a:spLocks noGrp="1" noChangeArrowheads="1"/>
          </p:cNvSpPr>
          <p:nvPr>
            <p:ph type="body" idx="1"/>
          </p:nvPr>
        </p:nvSpPr>
        <p:spPr>
          <a:xfrm>
            <a:off x="674688" y="4692650"/>
            <a:ext cx="5395912" cy="4446588"/>
          </a:xfrm>
          <a:noFill/>
          <a:ln/>
        </p:spPr>
        <p:txBody>
          <a:bodyPr/>
          <a:lstStyle/>
          <a:p>
            <a:pPr eaLnBrk="1" hangingPunct="1"/>
            <a:r>
              <a:rPr lang="fr-BE" smtClean="0"/>
              <a:t>Normalement, un serveur utilisera TCP </a:t>
            </a:r>
            <a:r>
              <a:rPr lang="fr-BE" b="1" smtClean="0"/>
              <a:t>ou</a:t>
            </a:r>
            <a:r>
              <a:rPr lang="fr-BE" smtClean="0"/>
              <a:t> UDP : l’un ou l’autre. Mais il y a des exceptions comme le DNS qui utilise le port UDP 53 ET le port TCP 53.</a:t>
            </a:r>
            <a:endParaRPr lang="fr-BE" b="1"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dt" sz="quarter" idx="1"/>
          </p:nvPr>
        </p:nvSpPr>
        <p:spPr>
          <a:noFill/>
        </p:spPr>
        <p:txBody>
          <a:bodyPr/>
          <a:lstStyle/>
          <a:p>
            <a:r>
              <a:rPr lang="fr-FR" smtClean="0"/>
              <a:t>2015-2016</a:t>
            </a:r>
            <a:endParaRPr lang="fr-BE"/>
          </a:p>
        </p:txBody>
      </p:sp>
      <p:sp>
        <p:nvSpPr>
          <p:cNvPr id="159748" name="Rectangle 7"/>
          <p:cNvSpPr>
            <a:spLocks noGrp="1" noChangeArrowheads="1"/>
          </p:cNvSpPr>
          <p:nvPr>
            <p:ph type="sldNum" sz="quarter" idx="5"/>
          </p:nvPr>
        </p:nvSpPr>
        <p:spPr>
          <a:noFill/>
        </p:spPr>
        <p:txBody>
          <a:bodyPr/>
          <a:lstStyle/>
          <a:p>
            <a:fld id="{3977540A-269A-4296-98C4-30EF70EF859D}" type="slidenum">
              <a:rPr lang="fr-BE"/>
              <a:pPr/>
              <a:t>73</a:t>
            </a:fld>
            <a:endParaRPr lang="fr-BE"/>
          </a:p>
        </p:txBody>
      </p:sp>
      <p:sp>
        <p:nvSpPr>
          <p:cNvPr id="159749" name="Rectangle 2"/>
          <p:cNvSpPr>
            <a:spLocks noGrp="1" noRot="1" noChangeAspect="1" noChangeArrowheads="1" noTextEdit="1"/>
          </p:cNvSpPr>
          <p:nvPr>
            <p:ph type="sldImg"/>
          </p:nvPr>
        </p:nvSpPr>
        <p:spPr>
          <a:ln/>
        </p:spPr>
      </p:sp>
      <p:sp>
        <p:nvSpPr>
          <p:cNvPr id="15975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dt" sz="quarter" idx="1"/>
          </p:nvPr>
        </p:nvSpPr>
        <p:spPr>
          <a:noFill/>
        </p:spPr>
        <p:txBody>
          <a:bodyPr/>
          <a:lstStyle/>
          <a:p>
            <a:r>
              <a:rPr lang="fr-FR" smtClean="0"/>
              <a:t>2015-2016</a:t>
            </a:r>
            <a:endParaRPr lang="fr-BE"/>
          </a:p>
        </p:txBody>
      </p:sp>
      <p:sp>
        <p:nvSpPr>
          <p:cNvPr id="160772" name="Rectangle 7"/>
          <p:cNvSpPr>
            <a:spLocks noGrp="1" noChangeArrowheads="1"/>
          </p:cNvSpPr>
          <p:nvPr>
            <p:ph type="sldNum" sz="quarter" idx="5"/>
          </p:nvPr>
        </p:nvSpPr>
        <p:spPr>
          <a:noFill/>
        </p:spPr>
        <p:txBody>
          <a:bodyPr/>
          <a:lstStyle/>
          <a:p>
            <a:fld id="{827414F8-C685-4A9D-AE8E-6759F29F7A1D}" type="slidenum">
              <a:rPr lang="fr-BE"/>
              <a:pPr/>
              <a:t>74</a:t>
            </a:fld>
            <a:endParaRPr lang="fr-BE"/>
          </a:p>
        </p:txBody>
      </p:sp>
      <p:sp>
        <p:nvSpPr>
          <p:cNvPr id="160773" name="Rectangle 2"/>
          <p:cNvSpPr>
            <a:spLocks noGrp="1" noRot="1" noChangeAspect="1" noChangeArrowheads="1" noTextEdit="1"/>
          </p:cNvSpPr>
          <p:nvPr>
            <p:ph type="sldImg"/>
          </p:nvPr>
        </p:nvSpPr>
        <p:spPr>
          <a:ln/>
        </p:spPr>
      </p:sp>
      <p:sp>
        <p:nvSpPr>
          <p:cNvPr id="160774"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dt" sz="quarter" idx="1"/>
          </p:nvPr>
        </p:nvSpPr>
        <p:spPr>
          <a:noFill/>
        </p:spPr>
        <p:txBody>
          <a:bodyPr/>
          <a:lstStyle/>
          <a:p>
            <a:r>
              <a:rPr lang="fr-FR" smtClean="0"/>
              <a:t>2015-2016</a:t>
            </a:r>
            <a:endParaRPr lang="fr-BE"/>
          </a:p>
        </p:txBody>
      </p:sp>
      <p:sp>
        <p:nvSpPr>
          <p:cNvPr id="161796" name="Rectangle 7"/>
          <p:cNvSpPr>
            <a:spLocks noGrp="1" noChangeArrowheads="1"/>
          </p:cNvSpPr>
          <p:nvPr>
            <p:ph type="sldNum" sz="quarter" idx="5"/>
          </p:nvPr>
        </p:nvSpPr>
        <p:spPr>
          <a:noFill/>
        </p:spPr>
        <p:txBody>
          <a:bodyPr/>
          <a:lstStyle/>
          <a:p>
            <a:fld id="{639CD864-D330-4778-A251-A7D2496AA98D}" type="slidenum">
              <a:rPr lang="fr-BE"/>
              <a:pPr/>
              <a:t>75</a:t>
            </a:fld>
            <a:endParaRPr lang="fr-BE"/>
          </a:p>
        </p:txBody>
      </p:sp>
      <p:sp>
        <p:nvSpPr>
          <p:cNvPr id="161797" name="Rectangle 2"/>
          <p:cNvSpPr>
            <a:spLocks noGrp="1" noRot="1" noChangeAspect="1" noChangeArrowheads="1" noTextEdit="1"/>
          </p:cNvSpPr>
          <p:nvPr>
            <p:ph type="sldImg"/>
          </p:nvPr>
        </p:nvSpPr>
        <p:spPr>
          <a:ln/>
        </p:spPr>
      </p:sp>
      <p:sp>
        <p:nvSpPr>
          <p:cNvPr id="16179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p:spPr>
        <p:txBody>
          <a:bodyPr/>
          <a:lstStyle/>
          <a:p>
            <a:r>
              <a:rPr lang="fr-FR" smtClean="0"/>
              <a:t>2015-2016</a:t>
            </a:r>
            <a:endParaRPr lang="fr-BE"/>
          </a:p>
        </p:txBody>
      </p:sp>
      <p:sp>
        <p:nvSpPr>
          <p:cNvPr id="162820" name="Rectangle 7"/>
          <p:cNvSpPr>
            <a:spLocks noGrp="1" noChangeArrowheads="1"/>
          </p:cNvSpPr>
          <p:nvPr>
            <p:ph type="sldNum" sz="quarter" idx="5"/>
          </p:nvPr>
        </p:nvSpPr>
        <p:spPr>
          <a:noFill/>
        </p:spPr>
        <p:txBody>
          <a:bodyPr/>
          <a:lstStyle/>
          <a:p>
            <a:fld id="{9B7104CA-0FCE-4DE5-B4B1-2BE56B84FA91}" type="slidenum">
              <a:rPr lang="fr-BE"/>
              <a:pPr/>
              <a:t>76</a:t>
            </a:fld>
            <a:endParaRPr lang="fr-BE"/>
          </a:p>
        </p:txBody>
      </p:sp>
      <p:sp>
        <p:nvSpPr>
          <p:cNvPr id="162821" name="Rectangle 2"/>
          <p:cNvSpPr>
            <a:spLocks noGrp="1" noRot="1" noChangeAspect="1" noChangeArrowheads="1" noTextEdit="1"/>
          </p:cNvSpPr>
          <p:nvPr>
            <p:ph type="sldImg"/>
          </p:nvPr>
        </p:nvSpPr>
        <p:spPr>
          <a:ln/>
        </p:spPr>
      </p:sp>
      <p:sp>
        <p:nvSpPr>
          <p:cNvPr id="162822" name="Rectangle 3"/>
          <p:cNvSpPr>
            <a:spLocks noGrp="1" noChangeArrowheads="1"/>
          </p:cNvSpPr>
          <p:nvPr>
            <p:ph type="body" idx="1"/>
          </p:nvPr>
        </p:nvSpPr>
        <p:spPr>
          <a:xfrm>
            <a:off x="674688" y="4692650"/>
            <a:ext cx="5395912" cy="4446588"/>
          </a:xfrm>
          <a:noFill/>
          <a:ln/>
        </p:spPr>
        <p:txBody>
          <a:bodyPr/>
          <a:lstStyle/>
          <a:p>
            <a:pPr eaLnBrk="1" hangingPunct="1"/>
            <a:r>
              <a:rPr lang="en-US" smtClean="0"/>
              <a:t>Faire le schéma 1 segment </a:t>
            </a:r>
            <a:r>
              <a:rPr lang="en-US" smtClean="0">
                <a:sym typeface="Wingdings" pitchFamily="2" charset="2"/>
              </a:rPr>
              <a:t> 1 ACK</a:t>
            </a:r>
          </a:p>
          <a:p>
            <a:pPr eaLnBrk="1" hangingPunct="1"/>
            <a:r>
              <a:rPr lang="en-US" smtClean="0">
                <a:sym typeface="Wingdings" pitchFamily="2" charset="2"/>
              </a:rPr>
              <a:t>2 segments  2 ACK</a:t>
            </a:r>
          </a:p>
          <a:p>
            <a:pPr eaLnBrk="1" hangingPunct="1"/>
            <a:r>
              <a:rPr lang="en-US" smtClean="0">
                <a:sym typeface="Wingdings" pitchFamily="2" charset="2"/>
              </a:rPr>
              <a:t>4 segments  4 ACK</a:t>
            </a:r>
          </a:p>
          <a:p>
            <a:pPr eaLnBrk="1" hangingPunct="1"/>
            <a:r>
              <a:rPr lang="en-US" smtClean="0">
                <a:sym typeface="Wingdings" pitchFamily="2" charset="2"/>
              </a:rPr>
              <a:t>…  fenêtre trop grande</a:t>
            </a:r>
          </a:p>
          <a:p>
            <a:pPr eaLnBrk="1" hangingPunct="1"/>
            <a:endParaRPr lang="en-US" smtClean="0">
              <a:sym typeface="Wingdings" pitchFamily="2" charset="2"/>
            </a:endParaRPr>
          </a:p>
          <a:p>
            <a:pPr eaLnBrk="1" hangingPunct="1"/>
            <a:r>
              <a:rPr lang="en-US" smtClean="0">
                <a:sym typeface="Wingdings" pitchFamily="2" charset="2"/>
              </a:rPr>
              <a:t>+ graphique exponentielle</a:t>
            </a:r>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dt" sz="quarter" idx="1"/>
          </p:nvPr>
        </p:nvSpPr>
        <p:spPr>
          <a:noFill/>
        </p:spPr>
        <p:txBody>
          <a:bodyPr/>
          <a:lstStyle/>
          <a:p>
            <a:r>
              <a:rPr lang="fr-FR" smtClean="0"/>
              <a:t>2015-2016</a:t>
            </a:r>
            <a:endParaRPr lang="fr-BE"/>
          </a:p>
        </p:txBody>
      </p:sp>
      <p:sp>
        <p:nvSpPr>
          <p:cNvPr id="163844" name="Rectangle 7"/>
          <p:cNvSpPr>
            <a:spLocks noGrp="1" noChangeArrowheads="1"/>
          </p:cNvSpPr>
          <p:nvPr>
            <p:ph type="sldNum" sz="quarter" idx="5"/>
          </p:nvPr>
        </p:nvSpPr>
        <p:spPr>
          <a:noFill/>
        </p:spPr>
        <p:txBody>
          <a:bodyPr/>
          <a:lstStyle/>
          <a:p>
            <a:fld id="{AC21654C-6B96-45BB-BD0E-01E0A497153A}" type="slidenum">
              <a:rPr lang="fr-BE"/>
              <a:pPr/>
              <a:t>77</a:t>
            </a:fld>
            <a:endParaRPr lang="fr-BE"/>
          </a:p>
        </p:txBody>
      </p:sp>
      <p:sp>
        <p:nvSpPr>
          <p:cNvPr id="163845" name="Rectangle 2"/>
          <p:cNvSpPr>
            <a:spLocks noGrp="1" noRot="1" noChangeAspect="1" noChangeArrowheads="1" noTextEdit="1"/>
          </p:cNvSpPr>
          <p:nvPr>
            <p:ph type="sldImg"/>
          </p:nvPr>
        </p:nvSpPr>
        <p:spPr>
          <a:ln/>
        </p:spPr>
      </p:sp>
      <p:sp>
        <p:nvSpPr>
          <p:cNvPr id="16384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p:spPr>
        <p:txBody>
          <a:bodyPr/>
          <a:lstStyle/>
          <a:p>
            <a:r>
              <a:rPr lang="fr-FR" smtClean="0"/>
              <a:t>2015-2016</a:t>
            </a:r>
            <a:endParaRPr lang="fr-BE"/>
          </a:p>
        </p:txBody>
      </p:sp>
      <p:sp>
        <p:nvSpPr>
          <p:cNvPr id="164868" name="Rectangle 7"/>
          <p:cNvSpPr>
            <a:spLocks noGrp="1" noChangeArrowheads="1"/>
          </p:cNvSpPr>
          <p:nvPr>
            <p:ph type="sldNum" sz="quarter" idx="5"/>
          </p:nvPr>
        </p:nvSpPr>
        <p:spPr>
          <a:noFill/>
        </p:spPr>
        <p:txBody>
          <a:bodyPr/>
          <a:lstStyle/>
          <a:p>
            <a:fld id="{7FA009E6-2B19-42A9-BA19-B3B6124A1238}" type="slidenum">
              <a:rPr lang="fr-BE"/>
              <a:pPr/>
              <a:t>78</a:t>
            </a:fld>
            <a:endParaRPr lang="fr-BE"/>
          </a:p>
        </p:txBody>
      </p:sp>
      <p:sp>
        <p:nvSpPr>
          <p:cNvPr id="164869" name="Rectangle 2"/>
          <p:cNvSpPr>
            <a:spLocks noGrp="1" noRot="1" noChangeAspect="1" noChangeArrowheads="1" noTextEdit="1"/>
          </p:cNvSpPr>
          <p:nvPr>
            <p:ph type="sldImg"/>
          </p:nvPr>
        </p:nvSpPr>
        <p:spPr>
          <a:ln/>
        </p:spPr>
      </p:sp>
      <p:sp>
        <p:nvSpPr>
          <p:cNvPr id="16487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type="dt" sz="quarter" idx="1"/>
          </p:nvPr>
        </p:nvSpPr>
        <p:spPr>
          <a:noFill/>
        </p:spPr>
        <p:txBody>
          <a:bodyPr/>
          <a:lstStyle/>
          <a:p>
            <a:r>
              <a:rPr lang="fr-FR" smtClean="0"/>
              <a:t>2015-2016</a:t>
            </a:r>
            <a:endParaRPr lang="fr-BE"/>
          </a:p>
        </p:txBody>
      </p:sp>
      <p:sp>
        <p:nvSpPr>
          <p:cNvPr id="166916" name="Rectangle 7"/>
          <p:cNvSpPr>
            <a:spLocks noGrp="1" noChangeArrowheads="1"/>
          </p:cNvSpPr>
          <p:nvPr>
            <p:ph type="sldNum" sz="quarter" idx="5"/>
          </p:nvPr>
        </p:nvSpPr>
        <p:spPr>
          <a:noFill/>
        </p:spPr>
        <p:txBody>
          <a:bodyPr/>
          <a:lstStyle/>
          <a:p>
            <a:fld id="{59674ABD-1EC4-4989-8A52-79A93F8A60F5}" type="slidenum">
              <a:rPr lang="fr-BE"/>
              <a:pPr/>
              <a:t>79</a:t>
            </a:fld>
            <a:endParaRPr lang="fr-BE"/>
          </a:p>
        </p:txBody>
      </p:sp>
      <p:sp>
        <p:nvSpPr>
          <p:cNvPr id="166917" name="Rectangle 2"/>
          <p:cNvSpPr>
            <a:spLocks noGrp="1" noRot="1" noChangeAspect="1" noChangeArrowheads="1" noTextEdit="1"/>
          </p:cNvSpPr>
          <p:nvPr>
            <p:ph type="sldImg"/>
          </p:nvPr>
        </p:nvSpPr>
        <p:spPr>
          <a:ln/>
        </p:spPr>
      </p:sp>
      <p:sp>
        <p:nvSpPr>
          <p:cNvPr id="166918"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dt" sz="quarter" idx="1"/>
          </p:nvPr>
        </p:nvSpPr>
        <p:spPr>
          <a:noFill/>
        </p:spPr>
        <p:txBody>
          <a:bodyPr/>
          <a:lstStyle/>
          <a:p>
            <a:r>
              <a:rPr lang="fr-FR" smtClean="0"/>
              <a:t>2015-2016</a:t>
            </a:r>
            <a:endParaRPr lang="fr-BE"/>
          </a:p>
        </p:txBody>
      </p:sp>
      <p:sp>
        <p:nvSpPr>
          <p:cNvPr id="167940" name="Rectangle 7"/>
          <p:cNvSpPr>
            <a:spLocks noGrp="1" noChangeArrowheads="1"/>
          </p:cNvSpPr>
          <p:nvPr>
            <p:ph type="sldNum" sz="quarter" idx="5"/>
          </p:nvPr>
        </p:nvSpPr>
        <p:spPr>
          <a:noFill/>
        </p:spPr>
        <p:txBody>
          <a:bodyPr/>
          <a:lstStyle/>
          <a:p>
            <a:fld id="{AF21CAD8-4DE7-4584-A89C-DDF70901ACC7}" type="slidenum">
              <a:rPr lang="fr-BE"/>
              <a:pPr/>
              <a:t>80</a:t>
            </a:fld>
            <a:endParaRPr lang="fr-BE"/>
          </a:p>
        </p:txBody>
      </p:sp>
      <p:sp>
        <p:nvSpPr>
          <p:cNvPr id="167941" name="Rectangle 2"/>
          <p:cNvSpPr>
            <a:spLocks noGrp="1" noRot="1" noChangeAspect="1" noChangeArrowheads="1" noTextEdit="1"/>
          </p:cNvSpPr>
          <p:nvPr>
            <p:ph type="sldImg"/>
          </p:nvPr>
        </p:nvSpPr>
        <p:spPr>
          <a:ln/>
        </p:spPr>
      </p:sp>
      <p:sp>
        <p:nvSpPr>
          <p:cNvPr id="16794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dt" sz="quarter" idx="1"/>
          </p:nvPr>
        </p:nvSpPr>
        <p:spPr>
          <a:noFill/>
        </p:spPr>
        <p:txBody>
          <a:bodyPr/>
          <a:lstStyle/>
          <a:p>
            <a:r>
              <a:rPr lang="fr-FR" smtClean="0"/>
              <a:t>2015-2016</a:t>
            </a:r>
            <a:endParaRPr lang="fr-BE"/>
          </a:p>
        </p:txBody>
      </p:sp>
      <p:sp>
        <p:nvSpPr>
          <p:cNvPr id="168964" name="Rectangle 7"/>
          <p:cNvSpPr>
            <a:spLocks noGrp="1" noChangeArrowheads="1"/>
          </p:cNvSpPr>
          <p:nvPr>
            <p:ph type="sldNum" sz="quarter" idx="5"/>
          </p:nvPr>
        </p:nvSpPr>
        <p:spPr>
          <a:noFill/>
        </p:spPr>
        <p:txBody>
          <a:bodyPr/>
          <a:lstStyle/>
          <a:p>
            <a:fld id="{FC15E064-A237-4213-AB00-0EBE9144CB2D}" type="slidenum">
              <a:rPr lang="fr-BE"/>
              <a:pPr/>
              <a:t>81</a:t>
            </a:fld>
            <a:endParaRPr lang="fr-BE"/>
          </a:p>
        </p:txBody>
      </p:sp>
      <p:sp>
        <p:nvSpPr>
          <p:cNvPr id="168965" name="Rectangle 2"/>
          <p:cNvSpPr>
            <a:spLocks noGrp="1" noRot="1" noChangeAspect="1" noChangeArrowheads="1" noTextEdit="1"/>
          </p:cNvSpPr>
          <p:nvPr>
            <p:ph type="sldImg"/>
          </p:nvPr>
        </p:nvSpPr>
        <p:spPr>
          <a:ln/>
        </p:spPr>
      </p:sp>
      <p:sp>
        <p:nvSpPr>
          <p:cNvPr id="168966"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dt" sz="quarter" idx="1"/>
          </p:nvPr>
        </p:nvSpPr>
        <p:spPr>
          <a:noFill/>
        </p:spPr>
        <p:txBody>
          <a:bodyPr/>
          <a:lstStyle/>
          <a:p>
            <a:r>
              <a:rPr lang="fr-FR" smtClean="0"/>
              <a:t>2015-2016</a:t>
            </a:r>
            <a:endParaRPr lang="fr-BE"/>
          </a:p>
        </p:txBody>
      </p:sp>
      <p:sp>
        <p:nvSpPr>
          <p:cNvPr id="169988" name="Rectangle 7"/>
          <p:cNvSpPr>
            <a:spLocks noGrp="1" noChangeArrowheads="1"/>
          </p:cNvSpPr>
          <p:nvPr>
            <p:ph type="sldNum" sz="quarter" idx="5"/>
          </p:nvPr>
        </p:nvSpPr>
        <p:spPr>
          <a:noFill/>
        </p:spPr>
        <p:txBody>
          <a:bodyPr/>
          <a:lstStyle/>
          <a:p>
            <a:fld id="{947D9BDE-80BF-4EB9-B919-9AA35E82BA99}" type="slidenum">
              <a:rPr lang="fr-BE"/>
              <a:pPr/>
              <a:t>82</a:t>
            </a:fld>
            <a:endParaRPr lang="fr-BE"/>
          </a:p>
        </p:txBody>
      </p:sp>
      <p:sp>
        <p:nvSpPr>
          <p:cNvPr id="169989" name="Rectangle 2"/>
          <p:cNvSpPr>
            <a:spLocks noGrp="1" noRot="1" noChangeAspect="1" noChangeArrowheads="1" noTextEdit="1"/>
          </p:cNvSpPr>
          <p:nvPr>
            <p:ph type="sldImg"/>
          </p:nvPr>
        </p:nvSpPr>
        <p:spPr>
          <a:ln/>
        </p:spPr>
      </p:sp>
      <p:sp>
        <p:nvSpPr>
          <p:cNvPr id="16999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dt" sz="quarter" idx="1"/>
          </p:nvPr>
        </p:nvSpPr>
        <p:spPr>
          <a:noFill/>
        </p:spPr>
        <p:txBody>
          <a:bodyPr/>
          <a:lstStyle/>
          <a:p>
            <a:r>
              <a:rPr lang="fr-FR" smtClean="0"/>
              <a:t>2015-2016</a:t>
            </a:r>
            <a:endParaRPr lang="fr-BE"/>
          </a:p>
        </p:txBody>
      </p:sp>
      <p:sp>
        <p:nvSpPr>
          <p:cNvPr id="96260" name="Rectangle 7"/>
          <p:cNvSpPr>
            <a:spLocks noGrp="1" noChangeArrowheads="1"/>
          </p:cNvSpPr>
          <p:nvPr>
            <p:ph type="sldNum" sz="quarter" idx="5"/>
          </p:nvPr>
        </p:nvSpPr>
        <p:spPr>
          <a:noFill/>
        </p:spPr>
        <p:txBody>
          <a:bodyPr/>
          <a:lstStyle/>
          <a:p>
            <a:fld id="{4F0DD795-663A-404F-9A7D-185B7CCF6BBD}" type="slidenum">
              <a:rPr lang="fr-BE"/>
              <a:pPr/>
              <a:t>11</a:t>
            </a:fld>
            <a:endParaRPr lang="fr-BE"/>
          </a:p>
        </p:txBody>
      </p:sp>
      <p:sp>
        <p:nvSpPr>
          <p:cNvPr id="96261" name="Rectangle 2"/>
          <p:cNvSpPr>
            <a:spLocks noGrp="1" noRot="1" noChangeAspect="1" noChangeArrowheads="1" noTextEdit="1"/>
          </p:cNvSpPr>
          <p:nvPr>
            <p:ph type="sldImg"/>
          </p:nvPr>
        </p:nvSpPr>
        <p:spPr>
          <a:ln/>
        </p:spPr>
      </p:sp>
      <p:sp>
        <p:nvSpPr>
          <p:cNvPr id="96262"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dt" sz="quarter" idx="1"/>
          </p:nvPr>
        </p:nvSpPr>
        <p:spPr>
          <a:noFill/>
        </p:spPr>
        <p:txBody>
          <a:bodyPr/>
          <a:lstStyle/>
          <a:p>
            <a:r>
              <a:rPr lang="fr-FR" smtClean="0"/>
              <a:t>2015-2016</a:t>
            </a:r>
            <a:endParaRPr lang="fr-BE"/>
          </a:p>
        </p:txBody>
      </p:sp>
      <p:sp>
        <p:nvSpPr>
          <p:cNvPr id="98308" name="Rectangle 7"/>
          <p:cNvSpPr>
            <a:spLocks noGrp="1" noChangeArrowheads="1"/>
          </p:cNvSpPr>
          <p:nvPr>
            <p:ph type="sldNum" sz="quarter" idx="5"/>
          </p:nvPr>
        </p:nvSpPr>
        <p:spPr>
          <a:noFill/>
        </p:spPr>
        <p:txBody>
          <a:bodyPr/>
          <a:lstStyle/>
          <a:p>
            <a:fld id="{34371BEF-215F-4060-9F1B-3825ED1815A2}" type="slidenum">
              <a:rPr lang="fr-BE"/>
              <a:pPr/>
              <a:t>12</a:t>
            </a:fld>
            <a:endParaRPr lang="fr-BE"/>
          </a:p>
        </p:txBody>
      </p:sp>
      <p:sp>
        <p:nvSpPr>
          <p:cNvPr id="98309" name="Rectangle 2"/>
          <p:cNvSpPr>
            <a:spLocks noGrp="1" noRot="1" noChangeAspect="1" noChangeArrowheads="1" noTextEdit="1"/>
          </p:cNvSpPr>
          <p:nvPr>
            <p:ph type="sldImg"/>
          </p:nvPr>
        </p:nvSpPr>
        <p:spPr>
          <a:ln/>
        </p:spPr>
      </p:sp>
      <p:sp>
        <p:nvSpPr>
          <p:cNvPr id="98310" name="Rectangle 3"/>
          <p:cNvSpPr>
            <a:spLocks noGrp="1" noChangeArrowheads="1"/>
          </p:cNvSpPr>
          <p:nvPr>
            <p:ph type="body" idx="1"/>
          </p:nvPr>
        </p:nvSpPr>
        <p:spPr>
          <a:xfrm>
            <a:off x="674688" y="4692650"/>
            <a:ext cx="5395912" cy="4446588"/>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r>
              <a:rPr lang="fr-FR" smtClean="0"/>
              <a:t>2015-2016</a:t>
            </a:r>
            <a:endParaRPr lang="fr-BE"/>
          </a:p>
        </p:txBody>
      </p:sp>
      <p:sp>
        <p:nvSpPr>
          <p:cNvPr id="17" name="Espace réservé du pied de page 16"/>
          <p:cNvSpPr>
            <a:spLocks noGrp="1"/>
          </p:cNvSpPr>
          <p:nvPr>
            <p:ph type="ftr" sz="quarter" idx="11"/>
          </p:nvPr>
        </p:nvSpPr>
        <p:spPr>
          <a:xfrm>
            <a:off x="5410200" y="4205288"/>
            <a:ext cx="1295400" cy="457200"/>
          </a:xfrm>
        </p:spPr>
        <p:txBody>
          <a:bodyPr/>
          <a:lstStyle/>
          <a:p>
            <a:pPr>
              <a:defRPr/>
            </a:pPr>
            <a:r>
              <a:rPr lang="fr-BE" smtClean="0"/>
              <a:t>HENAM - CH5 - Couche Transport</a:t>
            </a:r>
            <a:endParaRPr lang="fr-BE"/>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755F6CC-DBE3-4ADB-A217-62287009C9EB}"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2015-2016</a:t>
            </a:r>
            <a:endParaRPr lang="fr-BE"/>
          </a:p>
        </p:txBody>
      </p:sp>
      <p:sp>
        <p:nvSpPr>
          <p:cNvPr id="5" name="Espace réservé du pied de page 4"/>
          <p:cNvSpPr>
            <a:spLocks noGrp="1"/>
          </p:cNvSpPr>
          <p:nvPr>
            <p:ph type="ftr" sz="quarter" idx="11"/>
          </p:nvPr>
        </p:nvSpPr>
        <p:spPr/>
        <p:txBody>
          <a:bodyPr/>
          <a:lstStyle/>
          <a:p>
            <a:pPr>
              <a:defRPr/>
            </a:pPr>
            <a:r>
              <a:rPr lang="fr-BE" smtClean="0"/>
              <a:t>HENAM - CH5 - Couche Transport</a:t>
            </a:r>
            <a:endParaRPr lang="fr-BE"/>
          </a:p>
        </p:txBody>
      </p:sp>
      <p:sp>
        <p:nvSpPr>
          <p:cNvPr id="6" name="Espace réservé du numéro de diapositive 5"/>
          <p:cNvSpPr>
            <a:spLocks noGrp="1"/>
          </p:cNvSpPr>
          <p:nvPr>
            <p:ph type="sldNum" sz="quarter" idx="12"/>
          </p:nvPr>
        </p:nvSpPr>
        <p:spPr/>
        <p:txBody>
          <a:bodyPr/>
          <a:lstStyle/>
          <a:p>
            <a:fld id="{B755F6CC-DBE3-4ADB-A217-62287009C9EB}"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2015-2016</a:t>
            </a:r>
            <a:endParaRPr lang="fr-BE"/>
          </a:p>
        </p:txBody>
      </p:sp>
      <p:sp>
        <p:nvSpPr>
          <p:cNvPr id="5" name="Espace réservé du pied de page 4"/>
          <p:cNvSpPr>
            <a:spLocks noGrp="1"/>
          </p:cNvSpPr>
          <p:nvPr>
            <p:ph type="ftr" sz="quarter" idx="11"/>
          </p:nvPr>
        </p:nvSpPr>
        <p:spPr/>
        <p:txBody>
          <a:bodyPr/>
          <a:lstStyle/>
          <a:p>
            <a:pPr>
              <a:defRPr/>
            </a:pPr>
            <a:r>
              <a:rPr lang="fr-BE" smtClean="0"/>
              <a:t>HENAM - CH5 - Couche Transport</a:t>
            </a:r>
            <a:endParaRPr lang="fr-BE"/>
          </a:p>
        </p:txBody>
      </p:sp>
      <p:sp>
        <p:nvSpPr>
          <p:cNvPr id="6" name="Espace réservé du numéro de diapositive 5"/>
          <p:cNvSpPr>
            <a:spLocks noGrp="1"/>
          </p:cNvSpPr>
          <p:nvPr>
            <p:ph type="sldNum" sz="quarter" idx="12"/>
          </p:nvPr>
        </p:nvSpPr>
        <p:spPr/>
        <p:txBody>
          <a:bodyPr/>
          <a:lstStyle/>
          <a:p>
            <a:fld id="{B755F6CC-DBE3-4ADB-A217-62287009C9EB}"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2015-2016</a:t>
            </a:r>
            <a:endParaRPr lang="fr-BE"/>
          </a:p>
        </p:txBody>
      </p:sp>
      <p:sp>
        <p:nvSpPr>
          <p:cNvPr id="5" name="Espace réservé du pied de page 4"/>
          <p:cNvSpPr>
            <a:spLocks noGrp="1"/>
          </p:cNvSpPr>
          <p:nvPr>
            <p:ph type="ftr" sz="quarter" idx="11"/>
          </p:nvPr>
        </p:nvSpPr>
        <p:spPr/>
        <p:txBody>
          <a:bodyPr/>
          <a:lstStyle/>
          <a:p>
            <a:pPr>
              <a:defRPr/>
            </a:pPr>
            <a:r>
              <a:rPr lang="fr-BE" smtClean="0"/>
              <a:t>HENAM - CH5 - Couche Transport</a:t>
            </a:r>
            <a:endParaRPr lang="fr-BE"/>
          </a:p>
        </p:txBody>
      </p:sp>
      <p:sp>
        <p:nvSpPr>
          <p:cNvPr id="6" name="Espace réservé du numéro de diapositive 5"/>
          <p:cNvSpPr>
            <a:spLocks noGrp="1"/>
          </p:cNvSpPr>
          <p:nvPr>
            <p:ph type="sldNum" sz="quarter" idx="12"/>
          </p:nvPr>
        </p:nvSpPr>
        <p:spPr/>
        <p:txBody>
          <a:bodyPr/>
          <a:lstStyle/>
          <a:p>
            <a:fld id="{B755F6CC-DBE3-4ADB-A217-62287009C9EB}"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r>
              <a:rPr lang="fr-FR" smtClean="0"/>
              <a:t>2015-2016</a:t>
            </a:r>
            <a:endParaRPr lang="fr-BE"/>
          </a:p>
        </p:txBody>
      </p:sp>
      <p:sp>
        <p:nvSpPr>
          <p:cNvPr id="5" name="Espace réservé du pied de page 4"/>
          <p:cNvSpPr>
            <a:spLocks noGrp="1"/>
          </p:cNvSpPr>
          <p:nvPr>
            <p:ph type="ftr" sz="quarter" idx="11"/>
          </p:nvPr>
        </p:nvSpPr>
        <p:spPr/>
        <p:txBody>
          <a:bodyPr/>
          <a:lstStyle/>
          <a:p>
            <a:pPr>
              <a:defRPr/>
            </a:pPr>
            <a:r>
              <a:rPr lang="fr-BE" smtClean="0"/>
              <a:t>HENAM - CH5 - Couche Transport</a:t>
            </a:r>
            <a:endParaRPr lang="fr-BE"/>
          </a:p>
        </p:txBody>
      </p:sp>
      <p:sp>
        <p:nvSpPr>
          <p:cNvPr id="6" name="Espace réservé du numéro de diapositive 5"/>
          <p:cNvSpPr>
            <a:spLocks noGrp="1"/>
          </p:cNvSpPr>
          <p:nvPr>
            <p:ph type="sldNum" sz="quarter" idx="12"/>
          </p:nvPr>
        </p:nvSpPr>
        <p:spPr/>
        <p:txBody>
          <a:bodyPr/>
          <a:lstStyle/>
          <a:p>
            <a:fld id="{B755F6CC-DBE3-4ADB-A217-62287009C9EB}"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r>
              <a:rPr lang="fr-FR" smtClean="0"/>
              <a:t>2015-2016</a:t>
            </a:r>
            <a:endParaRPr lang="fr-BE"/>
          </a:p>
        </p:txBody>
      </p:sp>
      <p:sp>
        <p:nvSpPr>
          <p:cNvPr id="6" name="Espace réservé du pied de page 5"/>
          <p:cNvSpPr>
            <a:spLocks noGrp="1"/>
          </p:cNvSpPr>
          <p:nvPr>
            <p:ph type="ftr" sz="quarter" idx="11"/>
          </p:nvPr>
        </p:nvSpPr>
        <p:spPr/>
        <p:txBody>
          <a:bodyPr/>
          <a:lstStyle/>
          <a:p>
            <a:pPr>
              <a:defRPr/>
            </a:pPr>
            <a:r>
              <a:rPr lang="fr-BE" smtClean="0"/>
              <a:t>HENAM - CH5 - Couche Transport</a:t>
            </a:r>
            <a:endParaRPr lang="fr-BE"/>
          </a:p>
        </p:txBody>
      </p:sp>
      <p:sp>
        <p:nvSpPr>
          <p:cNvPr id="7" name="Espace réservé du numéro de diapositive 6"/>
          <p:cNvSpPr>
            <a:spLocks noGrp="1"/>
          </p:cNvSpPr>
          <p:nvPr>
            <p:ph type="sldNum" sz="quarter" idx="12"/>
          </p:nvPr>
        </p:nvSpPr>
        <p:spPr/>
        <p:txBody>
          <a:bodyPr/>
          <a:lstStyle/>
          <a:p>
            <a:fld id="{B755F6CC-DBE3-4ADB-A217-62287009C9EB}"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e la date 25"/>
          <p:cNvSpPr>
            <a:spLocks noGrp="1"/>
          </p:cNvSpPr>
          <p:nvPr>
            <p:ph type="dt" sz="half" idx="10"/>
          </p:nvPr>
        </p:nvSpPr>
        <p:spPr/>
        <p:txBody>
          <a:bodyPr rtlCol="0"/>
          <a:lstStyle/>
          <a:p>
            <a:r>
              <a:rPr lang="fr-FR" smtClean="0"/>
              <a:t>2015-2016</a:t>
            </a:r>
            <a:endParaRPr lang="fr-BE"/>
          </a:p>
        </p:txBody>
      </p:sp>
      <p:sp>
        <p:nvSpPr>
          <p:cNvPr id="27" name="Espace réservé du numéro de diapositive 26"/>
          <p:cNvSpPr>
            <a:spLocks noGrp="1"/>
          </p:cNvSpPr>
          <p:nvPr>
            <p:ph type="sldNum" sz="quarter" idx="11"/>
          </p:nvPr>
        </p:nvSpPr>
        <p:spPr/>
        <p:txBody>
          <a:bodyPr rtlCol="0"/>
          <a:lstStyle/>
          <a:p>
            <a:fld id="{B755F6CC-DBE3-4ADB-A217-62287009C9EB}" type="slidenum">
              <a:rPr lang="fr-BE" smtClean="0"/>
              <a:pPr/>
              <a:t>‹N°›</a:t>
            </a:fld>
            <a:endParaRPr lang="fr-BE"/>
          </a:p>
        </p:txBody>
      </p:sp>
      <p:sp>
        <p:nvSpPr>
          <p:cNvPr id="28" name="Espace réservé du pied de page 27"/>
          <p:cNvSpPr>
            <a:spLocks noGrp="1"/>
          </p:cNvSpPr>
          <p:nvPr>
            <p:ph type="ftr" sz="quarter" idx="12"/>
          </p:nvPr>
        </p:nvSpPr>
        <p:spPr/>
        <p:txBody>
          <a:bodyPr rtlCol="0"/>
          <a:lstStyle/>
          <a:p>
            <a:pPr>
              <a:defRPr/>
            </a:pPr>
            <a:r>
              <a:rPr lang="fr-BE" smtClean="0"/>
              <a:t>HENAM - CH5 - Couche Transport</a:t>
            </a:r>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r>
              <a:rPr lang="fr-FR" smtClean="0"/>
              <a:t>2015-2016</a:t>
            </a:r>
            <a:endParaRPr lang="fr-BE"/>
          </a:p>
        </p:txBody>
      </p:sp>
      <p:sp>
        <p:nvSpPr>
          <p:cNvPr id="4" name="Espace réservé du pied de page 3"/>
          <p:cNvSpPr>
            <a:spLocks noGrp="1"/>
          </p:cNvSpPr>
          <p:nvPr>
            <p:ph type="ftr" sz="quarter" idx="11"/>
          </p:nvPr>
        </p:nvSpPr>
        <p:spPr>
          <a:xfrm>
            <a:off x="5257800" y="612648"/>
            <a:ext cx="1325880" cy="457200"/>
          </a:xfrm>
        </p:spPr>
        <p:txBody>
          <a:bodyPr/>
          <a:lstStyle/>
          <a:p>
            <a:pPr>
              <a:defRPr/>
            </a:pPr>
            <a:r>
              <a:rPr lang="fr-BE" smtClean="0"/>
              <a:t>HENAM - CH5 - Couche Transport</a:t>
            </a:r>
            <a:endParaRPr lang="fr-BE"/>
          </a:p>
        </p:txBody>
      </p:sp>
      <p:sp>
        <p:nvSpPr>
          <p:cNvPr id="5" name="Espace réservé du numéro de diapositive 4"/>
          <p:cNvSpPr>
            <a:spLocks noGrp="1"/>
          </p:cNvSpPr>
          <p:nvPr>
            <p:ph type="sldNum" sz="quarter" idx="12"/>
          </p:nvPr>
        </p:nvSpPr>
        <p:spPr>
          <a:xfrm>
            <a:off x="8174736" y="2272"/>
            <a:ext cx="762000" cy="365760"/>
          </a:xfrm>
        </p:spPr>
        <p:txBody>
          <a:bodyPr/>
          <a:lstStyle/>
          <a:p>
            <a:fld id="{B755F6CC-DBE3-4ADB-A217-62287009C9EB}"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2015-2016</a:t>
            </a:r>
            <a:endParaRPr lang="fr-BE"/>
          </a:p>
        </p:txBody>
      </p:sp>
      <p:sp>
        <p:nvSpPr>
          <p:cNvPr id="3" name="Espace réservé du pied de page 2"/>
          <p:cNvSpPr>
            <a:spLocks noGrp="1"/>
          </p:cNvSpPr>
          <p:nvPr>
            <p:ph type="ftr" sz="quarter" idx="11"/>
          </p:nvPr>
        </p:nvSpPr>
        <p:spPr/>
        <p:txBody>
          <a:bodyPr/>
          <a:lstStyle/>
          <a:p>
            <a:pPr>
              <a:defRPr/>
            </a:pPr>
            <a:r>
              <a:rPr lang="fr-BE" smtClean="0"/>
              <a:t>HENAM - CH5 - Couche Transport</a:t>
            </a:r>
            <a:endParaRPr lang="fr-BE"/>
          </a:p>
        </p:txBody>
      </p:sp>
      <p:sp>
        <p:nvSpPr>
          <p:cNvPr id="4" name="Espace réservé du numéro de diapositive 3"/>
          <p:cNvSpPr>
            <a:spLocks noGrp="1"/>
          </p:cNvSpPr>
          <p:nvPr>
            <p:ph type="sldNum" sz="quarter" idx="12"/>
          </p:nvPr>
        </p:nvSpPr>
        <p:spPr/>
        <p:txBody>
          <a:bodyPr/>
          <a:lstStyle/>
          <a:p>
            <a:fld id="{B755F6CC-DBE3-4ADB-A217-62287009C9EB}"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r>
              <a:rPr lang="fr-FR" smtClean="0"/>
              <a:t>2015-2016</a:t>
            </a:r>
            <a:endParaRPr lang="fr-BE"/>
          </a:p>
        </p:txBody>
      </p:sp>
      <p:sp>
        <p:nvSpPr>
          <p:cNvPr id="6" name="Espace réservé du pied de page 5"/>
          <p:cNvSpPr>
            <a:spLocks noGrp="1"/>
          </p:cNvSpPr>
          <p:nvPr>
            <p:ph type="ftr" sz="quarter" idx="11"/>
          </p:nvPr>
        </p:nvSpPr>
        <p:spPr/>
        <p:txBody>
          <a:bodyPr/>
          <a:lstStyle/>
          <a:p>
            <a:pPr>
              <a:defRPr/>
            </a:pPr>
            <a:r>
              <a:rPr lang="fr-BE" smtClean="0"/>
              <a:t>HENAM - CH5 - Couche Transport</a:t>
            </a:r>
            <a:endParaRPr lang="fr-BE"/>
          </a:p>
        </p:txBody>
      </p:sp>
      <p:sp>
        <p:nvSpPr>
          <p:cNvPr id="7" name="Espace réservé du numéro de diapositive 6"/>
          <p:cNvSpPr>
            <a:spLocks noGrp="1"/>
          </p:cNvSpPr>
          <p:nvPr>
            <p:ph type="sldNum" sz="quarter" idx="12"/>
          </p:nvPr>
        </p:nvSpPr>
        <p:spPr/>
        <p:txBody>
          <a:bodyPr/>
          <a:lstStyle/>
          <a:p>
            <a:fld id="{B755F6CC-DBE3-4ADB-A217-62287009C9EB}"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2015-2016</a:t>
            </a:r>
            <a:endParaRPr lang="fr-BE"/>
          </a:p>
        </p:txBody>
      </p:sp>
      <p:sp>
        <p:nvSpPr>
          <p:cNvPr id="6" name="Espace réservé du pied de page 5"/>
          <p:cNvSpPr>
            <a:spLocks noGrp="1"/>
          </p:cNvSpPr>
          <p:nvPr>
            <p:ph type="ftr" sz="quarter" idx="11"/>
          </p:nvPr>
        </p:nvSpPr>
        <p:spPr/>
        <p:txBody>
          <a:bodyPr/>
          <a:lstStyle/>
          <a:p>
            <a:pPr>
              <a:defRPr/>
            </a:pPr>
            <a:r>
              <a:rPr lang="fr-BE" smtClean="0"/>
              <a:t>HENAM - CH5 - Couche Transport</a:t>
            </a:r>
            <a:endParaRPr lang="fr-BE"/>
          </a:p>
        </p:txBody>
      </p:sp>
      <p:sp>
        <p:nvSpPr>
          <p:cNvPr id="7" name="Espace réservé du numéro de diapositive 6"/>
          <p:cNvSpPr>
            <a:spLocks noGrp="1"/>
          </p:cNvSpPr>
          <p:nvPr>
            <p:ph type="sldNum" sz="quarter" idx="12"/>
          </p:nvPr>
        </p:nvSpPr>
        <p:spPr/>
        <p:txBody>
          <a:bodyPr/>
          <a:lstStyle/>
          <a:p>
            <a:fld id="{B755F6CC-DBE3-4ADB-A217-62287009C9EB}"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r>
              <a:rPr lang="fr-FR" smtClean="0"/>
              <a:t>2015-2016</a:t>
            </a:r>
            <a:endParaRPr lang="fr-BE"/>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r>
              <a:rPr lang="fr-BE" smtClean="0"/>
              <a:t>HENAM - CH5 - Couche Transport</a:t>
            </a:r>
            <a:endParaRPr lang="fr-BE"/>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755F6CC-DBE3-4ADB-A217-62287009C9EB}"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emf"/><Relationship Id="rId11" Type="http://schemas.openxmlformats.org/officeDocument/2006/relationships/image" Target="../media/image16.w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22.gi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2.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Ref idx="1003">
        <a:schemeClr val="bg1"/>
      </p:bgRef>
    </p:bg>
    <p:spTree>
      <p:nvGrpSpPr>
        <p:cNvPr id="1" name=""/>
        <p:cNvGrpSpPr/>
        <p:nvPr/>
      </p:nvGrpSpPr>
      <p:grpSpPr>
        <a:xfrm>
          <a:off x="0" y="0"/>
          <a:ext cx="0" cy="0"/>
          <a:chOff x="0" y="0"/>
          <a:chExt cx="0" cy="0"/>
        </a:xfrm>
      </p:grpSpPr>
      <p:sp>
        <p:nvSpPr>
          <p:cNvPr id="4101" name="Rectangle 2"/>
          <p:cNvSpPr>
            <a:spLocks noGrp="1" noChangeArrowheads="1"/>
          </p:cNvSpPr>
          <p:nvPr>
            <p:ph type="ctrTitle"/>
          </p:nvPr>
        </p:nvSpPr>
        <p:spPr>
          <a:xfrm>
            <a:off x="755576" y="836712"/>
            <a:ext cx="7543800" cy="1524000"/>
          </a:xfrm>
        </p:spPr>
        <p:txBody>
          <a:bodyPr>
            <a:normAutofit fontScale="90000"/>
          </a:bodyPr>
          <a:lstStyle/>
          <a:p>
            <a:pPr algn="ctr" eaLnBrk="1" hangingPunct="1"/>
            <a:r>
              <a:rPr lang="fr-BE" sz="4600" dirty="0" smtClean="0">
                <a:solidFill>
                  <a:schemeClr val="bg1"/>
                </a:solidFill>
                <a:latin typeface="Arial" pitchFamily="34" charset="0"/>
                <a:cs typeface="Arial" pitchFamily="34" charset="0"/>
              </a:rPr>
              <a:t>Télécommunication</a:t>
            </a:r>
            <a:br>
              <a:rPr lang="fr-BE" sz="4600" dirty="0" smtClean="0">
                <a:solidFill>
                  <a:schemeClr val="bg1"/>
                </a:solidFill>
                <a:latin typeface="Arial" pitchFamily="34" charset="0"/>
                <a:cs typeface="Arial" pitchFamily="34" charset="0"/>
              </a:rPr>
            </a:br>
            <a:r>
              <a:rPr lang="fr-BE" sz="4600" dirty="0" smtClean="0">
                <a:solidFill>
                  <a:schemeClr val="bg1"/>
                </a:solidFill>
                <a:latin typeface="Arial" pitchFamily="34" charset="0"/>
                <a:cs typeface="Arial" pitchFamily="34" charset="0"/>
              </a:rPr>
              <a:t>&amp;</a:t>
            </a:r>
            <a:br>
              <a:rPr lang="fr-BE" sz="4600" dirty="0" smtClean="0">
                <a:solidFill>
                  <a:schemeClr val="bg1"/>
                </a:solidFill>
                <a:latin typeface="Arial" pitchFamily="34" charset="0"/>
                <a:cs typeface="Arial" pitchFamily="34" charset="0"/>
              </a:rPr>
            </a:br>
            <a:r>
              <a:rPr lang="fr-BE" sz="4600" dirty="0" smtClean="0">
                <a:solidFill>
                  <a:schemeClr val="bg1"/>
                </a:solidFill>
                <a:latin typeface="Arial" pitchFamily="34" charset="0"/>
                <a:cs typeface="Arial" pitchFamily="34" charset="0"/>
              </a:rPr>
              <a:t>Réseaux</a:t>
            </a:r>
            <a:endParaRPr lang="en-US" sz="4600" dirty="0" smtClean="0">
              <a:solidFill>
                <a:schemeClr val="bg1"/>
              </a:solidFill>
              <a:latin typeface="Arial" pitchFamily="34" charset="0"/>
              <a:cs typeface="Arial" pitchFamily="34" charset="0"/>
            </a:endParaRPr>
          </a:p>
        </p:txBody>
      </p:sp>
      <p:sp>
        <p:nvSpPr>
          <p:cNvPr id="155651" name="Rectangle 3"/>
          <p:cNvSpPr>
            <a:spLocks noGrp="1" noChangeArrowheads="1"/>
          </p:cNvSpPr>
          <p:nvPr>
            <p:ph type="subTitle" idx="1"/>
          </p:nvPr>
        </p:nvSpPr>
        <p:spPr>
          <a:xfrm>
            <a:off x="1187624" y="4221088"/>
            <a:ext cx="6858000" cy="1224136"/>
          </a:xfrm>
        </p:spPr>
        <p:txBody>
          <a:bodyPr>
            <a:noAutofit/>
          </a:bodyPr>
          <a:lstStyle/>
          <a:p>
            <a:pPr algn="ctr" eaLnBrk="1" hangingPunct="1">
              <a:lnSpc>
                <a:spcPct val="90000"/>
              </a:lnSpc>
            </a:pPr>
            <a:r>
              <a:rPr lang="fr-BE" b="1" dirty="0" smtClean="0">
                <a:solidFill>
                  <a:schemeClr val="accent1"/>
                </a:solidFill>
                <a:latin typeface="+mj-lt"/>
                <a:cs typeface="Arial" pitchFamily="34" charset="0"/>
              </a:rPr>
              <a:t>CHAPITRE 5</a:t>
            </a:r>
          </a:p>
          <a:p>
            <a:pPr algn="ctr" eaLnBrk="1" hangingPunct="1">
              <a:lnSpc>
                <a:spcPct val="90000"/>
              </a:lnSpc>
            </a:pPr>
            <a:r>
              <a:rPr lang="fr-BE" b="1" dirty="0" smtClean="0">
                <a:solidFill>
                  <a:schemeClr val="accent1"/>
                </a:solidFill>
                <a:latin typeface="+mj-lt"/>
                <a:cs typeface="Arial" pitchFamily="34" charset="0"/>
              </a:rPr>
              <a:t>La couche Transport</a:t>
            </a:r>
          </a:p>
          <a:p>
            <a:pPr algn="ctr" eaLnBrk="1" hangingPunct="1">
              <a:lnSpc>
                <a:spcPct val="90000"/>
              </a:lnSpc>
            </a:pPr>
            <a:r>
              <a:rPr lang="en-US" b="1" dirty="0" smtClean="0">
                <a:solidFill>
                  <a:schemeClr val="accent1"/>
                </a:solidFill>
                <a:latin typeface="+mj-lt"/>
                <a:cs typeface="Arial" pitchFamily="34" charset="0"/>
              </a:rPr>
              <a:t>TCP / </a:t>
            </a:r>
            <a:r>
              <a:rPr lang="en-US" b="1" dirty="0" smtClean="0">
                <a:solidFill>
                  <a:schemeClr val="accent1"/>
                </a:solidFill>
                <a:latin typeface="+mj-lt"/>
                <a:cs typeface="Arial" pitchFamily="34" charset="0"/>
              </a:rPr>
              <a:t>UDP</a:t>
            </a:r>
            <a:endParaRPr lang="en-US" b="1" dirty="0" smtClean="0">
              <a:solidFill>
                <a:schemeClr val="accent1"/>
              </a:solidFill>
              <a:latin typeface="+mj-lt"/>
              <a:cs typeface="Arial"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8" name="Rectangle 3"/>
          <p:cNvSpPr>
            <a:spLocks noGrp="1" noChangeArrowheads="1"/>
          </p:cNvSpPr>
          <p:nvPr>
            <p:ph idx="1"/>
          </p:nvPr>
        </p:nvSpPr>
        <p:spPr>
          <a:xfrm>
            <a:off x="313306" y="776192"/>
            <a:ext cx="8517632" cy="538911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Les ports</a:t>
            </a:r>
          </a:p>
          <a:p>
            <a:pPr lvl="1">
              <a:lnSpc>
                <a:spcPct val="90000"/>
              </a:lnSpc>
              <a:spcBef>
                <a:spcPts val="0"/>
              </a:spcBef>
            </a:pPr>
            <a:r>
              <a:rPr lang="fr-BE" sz="1600" dirty="0">
                <a:solidFill>
                  <a:schemeClr val="tx2"/>
                </a:solidFill>
                <a:latin typeface="Arial" pitchFamily="34" charset="0"/>
                <a:cs typeface="Arial" pitchFamily="34" charset="0"/>
              </a:rPr>
              <a:t>Chaque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 voulant communiquer avec un autre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 s’identifie vis-à-vis de la suite de protocole TCP/IP au moyen d’un ou de plusieurs ports</a:t>
            </a:r>
            <a:r>
              <a:rPr lang="fr-BE" sz="1600" dirty="0" smtClean="0">
                <a:solidFill>
                  <a:schemeClr val="tx2"/>
                </a:solidFill>
                <a:latin typeface="Arial" pitchFamily="34" charset="0"/>
                <a:cs typeface="Arial" pitchFamily="34" charset="0"/>
              </a:rPr>
              <a:t>.</a:t>
            </a: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smtClean="0">
              <a:solidFill>
                <a:schemeClr val="tx2"/>
              </a:solidFill>
              <a:latin typeface="Arial" pitchFamily="34" charset="0"/>
              <a:cs typeface="Arial" pitchFamily="34" charset="0"/>
            </a:endParaRPr>
          </a:p>
          <a:p>
            <a:pPr lvl="1">
              <a:lnSpc>
                <a:spcPct val="90000"/>
              </a:lnSpc>
              <a:spcBef>
                <a:spcPts val="0"/>
              </a:spcBef>
            </a:pPr>
            <a:r>
              <a:rPr lang="fr-BE" sz="1600" dirty="0" smtClean="0">
                <a:solidFill>
                  <a:schemeClr val="tx2"/>
                </a:solidFill>
                <a:latin typeface="Arial" pitchFamily="34" charset="0"/>
                <a:cs typeface="Arial" pitchFamily="34" charset="0"/>
              </a:rPr>
              <a:t>Il </a:t>
            </a:r>
            <a:r>
              <a:rPr lang="fr-BE" sz="1600" dirty="0">
                <a:solidFill>
                  <a:schemeClr val="tx2"/>
                </a:solidFill>
                <a:latin typeface="Arial" pitchFamily="34" charset="0"/>
                <a:cs typeface="Arial" pitchFamily="34" charset="0"/>
              </a:rPr>
              <a:t>existe deux types de ports</a:t>
            </a:r>
          </a:p>
          <a:p>
            <a:pPr lvl="2">
              <a:spcBef>
                <a:spcPts val="0"/>
              </a:spcBef>
            </a:pPr>
            <a:r>
              <a:rPr lang="fr-BE" sz="1600" dirty="0">
                <a:solidFill>
                  <a:schemeClr val="tx2"/>
                </a:solidFill>
                <a:latin typeface="Arial" pitchFamily="34" charset="0"/>
                <a:cs typeface="Arial" pitchFamily="34" charset="0"/>
              </a:rPr>
              <a:t>Les </a:t>
            </a:r>
            <a:r>
              <a:rPr lang="fr-BE" sz="1600" b="1" i="1" dirty="0" err="1">
                <a:solidFill>
                  <a:schemeClr val="tx2"/>
                </a:solidFill>
                <a:latin typeface="Arial" pitchFamily="34" charset="0"/>
                <a:cs typeface="Arial" pitchFamily="34" charset="0"/>
              </a:rPr>
              <a:t>well</a:t>
            </a:r>
            <a:r>
              <a:rPr lang="fr-BE" sz="1600" b="1" i="1" dirty="0">
                <a:solidFill>
                  <a:schemeClr val="tx2"/>
                </a:solidFill>
                <a:latin typeface="Arial" pitchFamily="34" charset="0"/>
                <a:cs typeface="Arial" pitchFamily="34" charset="0"/>
              </a:rPr>
              <a:t>-</a:t>
            </a:r>
            <a:r>
              <a:rPr lang="fr-BE" sz="1600" b="1" i="1" dirty="0" err="1">
                <a:solidFill>
                  <a:schemeClr val="tx2"/>
                </a:solidFill>
                <a:latin typeface="Arial" pitchFamily="34" charset="0"/>
                <a:cs typeface="Arial" pitchFamily="34" charset="0"/>
              </a:rPr>
              <a:t>known</a:t>
            </a:r>
            <a:r>
              <a:rPr lang="fr-BE" sz="1600" b="1" i="1" dirty="0">
                <a:solidFill>
                  <a:schemeClr val="tx2"/>
                </a:solidFill>
                <a:latin typeface="Arial" pitchFamily="34" charset="0"/>
                <a:cs typeface="Arial" pitchFamily="34" charset="0"/>
              </a:rPr>
              <a:t> ports </a:t>
            </a:r>
            <a:r>
              <a:rPr lang="fr-BE" sz="1600" dirty="0">
                <a:solidFill>
                  <a:schemeClr val="tx2"/>
                </a:solidFill>
                <a:latin typeface="Arial" pitchFamily="34" charset="0"/>
                <a:cs typeface="Arial" pitchFamily="34" charset="0"/>
              </a:rPr>
              <a:t>appartiennent aux applications standards (Telnet utilise le port 23)</a:t>
            </a:r>
          </a:p>
          <a:p>
            <a:pPr lvl="3">
              <a:spcBef>
                <a:spcPts val="0"/>
              </a:spcBef>
            </a:pPr>
            <a:r>
              <a:rPr lang="fr-BE" sz="1600" dirty="0">
                <a:solidFill>
                  <a:schemeClr val="tx2"/>
                </a:solidFill>
                <a:latin typeface="Arial" pitchFamily="34" charset="0"/>
                <a:cs typeface="Arial" pitchFamily="34" charset="0"/>
              </a:rPr>
              <a:t>Numéroté de 1 à </a:t>
            </a:r>
            <a:r>
              <a:rPr lang="fr-BE" sz="1600" dirty="0" smtClean="0">
                <a:solidFill>
                  <a:schemeClr val="tx2"/>
                </a:solidFill>
                <a:latin typeface="Arial" pitchFamily="34" charset="0"/>
                <a:cs typeface="Arial" pitchFamily="34" charset="0"/>
              </a:rPr>
              <a:t>1023, gérés </a:t>
            </a:r>
            <a:r>
              <a:rPr lang="fr-BE" sz="1600" dirty="0">
                <a:solidFill>
                  <a:schemeClr val="tx2"/>
                </a:solidFill>
                <a:latin typeface="Arial" pitchFamily="34" charset="0"/>
                <a:cs typeface="Arial" pitchFamily="34" charset="0"/>
              </a:rPr>
              <a:t>(contrôlés et assigné) par l’IANA.</a:t>
            </a:r>
          </a:p>
          <a:p>
            <a:pPr lvl="3">
              <a:spcBef>
                <a:spcPts val="0"/>
              </a:spcBef>
            </a:pPr>
            <a:r>
              <a:rPr lang="fr-BE" sz="1600" dirty="0">
                <a:solidFill>
                  <a:schemeClr val="tx2"/>
                </a:solidFill>
                <a:latin typeface="Arial" pitchFamily="34" charset="0"/>
                <a:cs typeface="Arial" pitchFamily="34" charset="0"/>
              </a:rPr>
              <a:t>Ils permettent ainsi aux clients de (</a:t>
            </a:r>
            <a:r>
              <a:rPr lang="fr-BE" sz="1600" dirty="0" err="1">
                <a:solidFill>
                  <a:schemeClr val="tx2"/>
                </a:solidFill>
                <a:latin typeface="Arial" pitchFamily="34" charset="0"/>
                <a:cs typeface="Arial" pitchFamily="34" charset="0"/>
              </a:rPr>
              <a:t>re</a:t>
            </a:r>
            <a:r>
              <a:rPr lang="fr-BE" sz="1600" dirty="0">
                <a:solidFill>
                  <a:schemeClr val="tx2"/>
                </a:solidFill>
                <a:latin typeface="Arial" pitchFamily="34" charset="0"/>
                <a:cs typeface="Arial" pitchFamily="34" charset="0"/>
              </a:rPr>
              <a:t>)trouver les serveurs sans devoir passer par une phase de configuration.</a:t>
            </a:r>
          </a:p>
          <a:p>
            <a:pPr lvl="2">
              <a:spcBef>
                <a:spcPts val="0"/>
              </a:spcBef>
            </a:pPr>
            <a:r>
              <a:rPr lang="fr-BE" sz="1600" dirty="0">
                <a:solidFill>
                  <a:schemeClr val="tx2"/>
                </a:solidFill>
                <a:latin typeface="Arial" pitchFamily="34" charset="0"/>
                <a:cs typeface="Arial" pitchFamily="34" charset="0"/>
              </a:rPr>
              <a:t>Les ports </a:t>
            </a:r>
            <a:r>
              <a:rPr lang="fr-BE" sz="1600" b="1" i="1" dirty="0">
                <a:solidFill>
                  <a:schemeClr val="tx2"/>
                </a:solidFill>
                <a:latin typeface="Arial" pitchFamily="34" charset="0"/>
                <a:cs typeface="Arial" pitchFamily="34" charset="0"/>
              </a:rPr>
              <a:t>éphémères</a:t>
            </a:r>
            <a:r>
              <a:rPr lang="fr-BE" sz="1600" dirty="0">
                <a:solidFill>
                  <a:schemeClr val="tx2"/>
                </a:solidFill>
                <a:latin typeface="Arial" pitchFamily="34" charset="0"/>
                <a:cs typeface="Arial" pitchFamily="34" charset="0"/>
              </a:rPr>
              <a:t> sont utilisés par les clients qui débutent la communication en insérant le numéro de port dans le segment UDP envoyé au serveur.</a:t>
            </a:r>
          </a:p>
          <a:p>
            <a:pPr lvl="4">
              <a:spcBef>
                <a:spcPts val="0"/>
              </a:spcBef>
            </a:pPr>
            <a:r>
              <a:rPr lang="fr-BE" sz="1600" dirty="0">
                <a:solidFill>
                  <a:schemeClr val="tx2"/>
                </a:solidFill>
                <a:latin typeface="Arial" pitchFamily="34" charset="0"/>
                <a:cs typeface="Arial" pitchFamily="34" charset="0"/>
              </a:rPr>
              <a:t>A chaque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 client est alloué un numéro de port durant sa période d’utilisation.</a:t>
            </a:r>
          </a:p>
          <a:p>
            <a:pPr lvl="4">
              <a:spcBef>
                <a:spcPts val="0"/>
              </a:spcBef>
            </a:pPr>
            <a:r>
              <a:rPr lang="fr-BE" sz="1600" dirty="0">
                <a:solidFill>
                  <a:schemeClr val="tx2"/>
                </a:solidFill>
                <a:latin typeface="Arial" pitchFamily="34" charset="0"/>
                <a:cs typeface="Arial" pitchFamily="34" charset="0"/>
              </a:rPr>
              <a:t>Ils ont un numéro supérieurs à 1023 (de 1024 à 65535)</a:t>
            </a:r>
          </a:p>
          <a:p>
            <a:pPr lvl="4">
              <a:spcBef>
                <a:spcPts val="0"/>
              </a:spcBef>
            </a:pPr>
            <a:r>
              <a:rPr lang="fr-BE" sz="1600" dirty="0">
                <a:solidFill>
                  <a:schemeClr val="tx2"/>
                </a:solidFill>
                <a:latin typeface="Arial" pitchFamily="34" charset="0"/>
                <a:cs typeface="Arial" pitchFamily="34" charset="0"/>
              </a:rPr>
              <a:t>L’unicité est seulement requise pour la combinaison suivante &lt;transport </a:t>
            </a:r>
            <a:r>
              <a:rPr lang="fr-BE" sz="1600" dirty="0" err="1">
                <a:solidFill>
                  <a:schemeClr val="tx2"/>
                </a:solidFill>
                <a:latin typeface="Arial" pitchFamily="34" charset="0"/>
                <a:cs typeface="Arial" pitchFamily="34" charset="0"/>
              </a:rPr>
              <a:t>protocol</a:t>
            </a:r>
            <a:r>
              <a:rPr lang="fr-BE" sz="1600" dirty="0">
                <a:solidFill>
                  <a:schemeClr val="tx2"/>
                </a:solidFill>
                <a:latin typeface="Arial" pitchFamily="34" charset="0"/>
                <a:cs typeface="Arial" pitchFamily="34" charset="0"/>
              </a:rPr>
              <a:t>, IP </a:t>
            </a:r>
            <a:r>
              <a:rPr lang="fr-BE" sz="1600" dirty="0" err="1">
                <a:solidFill>
                  <a:schemeClr val="tx2"/>
                </a:solidFill>
                <a:latin typeface="Arial" pitchFamily="34" charset="0"/>
                <a:cs typeface="Arial" pitchFamily="34" charset="0"/>
              </a:rPr>
              <a:t>Address</a:t>
            </a:r>
            <a:r>
              <a:rPr lang="fr-BE" sz="1600" dirty="0">
                <a:solidFill>
                  <a:schemeClr val="tx2"/>
                </a:solidFill>
                <a:latin typeface="Arial" pitchFamily="34" charset="0"/>
                <a:cs typeface="Arial" pitchFamily="34" charset="0"/>
              </a:rPr>
              <a:t>, port </a:t>
            </a:r>
            <a:r>
              <a:rPr lang="fr-BE" sz="1600" dirty="0" err="1">
                <a:solidFill>
                  <a:schemeClr val="tx2"/>
                </a:solidFill>
                <a:latin typeface="Arial" pitchFamily="34" charset="0"/>
                <a:cs typeface="Arial" pitchFamily="34" charset="0"/>
              </a:rPr>
              <a:t>number</a:t>
            </a:r>
            <a:r>
              <a:rPr lang="fr-BE" sz="1600" dirty="0">
                <a:solidFill>
                  <a:schemeClr val="tx2"/>
                </a:solidFill>
                <a:latin typeface="Arial" pitchFamily="34" charset="0"/>
                <a:cs typeface="Arial" pitchFamily="34" charset="0"/>
              </a:rPr>
              <a:t>&gt;</a:t>
            </a:r>
          </a:p>
          <a:p>
            <a:pPr lvl="4">
              <a:spcBef>
                <a:spcPts val="0"/>
              </a:spcBef>
            </a:pPr>
            <a:r>
              <a:rPr lang="fr-BE" sz="1600" dirty="0">
                <a:solidFill>
                  <a:schemeClr val="tx2"/>
                </a:solidFill>
                <a:latin typeface="Arial" pitchFamily="34" charset="0"/>
                <a:cs typeface="Arial" pitchFamily="34" charset="0"/>
              </a:rPr>
              <a:t>Ils ne sont pas contrôlé par l’IANA</a:t>
            </a:r>
          </a:p>
          <a:p>
            <a:pPr lvl="4"/>
            <a:endParaRPr lang="fr-BE" sz="800" dirty="0">
              <a:solidFill>
                <a:schemeClr val="tx2"/>
              </a:solidFill>
              <a:latin typeface="Arial" pitchFamily="34" charset="0"/>
              <a:cs typeface="Arial" pitchFamily="34" charset="0"/>
            </a:endParaRPr>
          </a:p>
          <a:p>
            <a:pPr lvl="2">
              <a:spcBef>
                <a:spcPts val="0"/>
              </a:spcBef>
            </a:pPr>
            <a:r>
              <a:rPr lang="fr-BE" sz="1600" dirty="0">
                <a:solidFill>
                  <a:schemeClr val="tx2"/>
                </a:solidFill>
                <a:latin typeface="Arial" pitchFamily="34" charset="0"/>
                <a:cs typeface="Arial" pitchFamily="34" charset="0"/>
              </a:rPr>
              <a:t>Attention aux conflits entre applications utilisant les mêmes ports</a:t>
            </a: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Principes généraux : adressage</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10</a:t>
            </a:fld>
            <a:endParaRPr lang="fr-BE"/>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2" name="Rectangle 3"/>
          <p:cNvSpPr>
            <a:spLocks noGrp="1" noChangeArrowheads="1"/>
          </p:cNvSpPr>
          <p:nvPr>
            <p:ph idx="1"/>
          </p:nvPr>
        </p:nvSpPr>
        <p:spPr>
          <a:xfrm>
            <a:off x="179509" y="764704"/>
            <a:ext cx="8785225" cy="5472336"/>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Les sockets</a:t>
            </a:r>
          </a:p>
          <a:p>
            <a:pPr lvl="1">
              <a:lnSpc>
                <a:spcPct val="90000"/>
              </a:lnSpc>
              <a:spcBef>
                <a:spcPts val="0"/>
              </a:spcBef>
            </a:pPr>
            <a:r>
              <a:rPr lang="fr-BE" sz="1600" dirty="0">
                <a:solidFill>
                  <a:schemeClr val="tx2"/>
                </a:solidFill>
                <a:latin typeface="Arial" pitchFamily="34" charset="0"/>
                <a:cs typeface="Arial" pitchFamily="34" charset="0"/>
              </a:rPr>
              <a:t>Les sockets sont une des Applications </a:t>
            </a:r>
            <a:r>
              <a:rPr lang="fr-BE" sz="1600" dirty="0" err="1">
                <a:solidFill>
                  <a:schemeClr val="tx2"/>
                </a:solidFill>
                <a:latin typeface="Arial" pitchFamily="34" charset="0"/>
                <a:cs typeface="Arial" pitchFamily="34" charset="0"/>
              </a:rPr>
              <a:t>Programming</a:t>
            </a:r>
            <a:r>
              <a:rPr lang="fr-BE" sz="1600" dirty="0">
                <a:solidFill>
                  <a:schemeClr val="tx2"/>
                </a:solidFill>
                <a:latin typeface="Arial" pitchFamily="34" charset="0"/>
                <a:cs typeface="Arial" pitchFamily="34" charset="0"/>
              </a:rPr>
              <a:t> Interface (API) </a:t>
            </a:r>
            <a:r>
              <a:rPr lang="fr-BE" sz="1600" dirty="0" smtClean="0">
                <a:solidFill>
                  <a:schemeClr val="tx2"/>
                </a:solidFill>
                <a:latin typeface="Arial" pitchFamily="34" charset="0"/>
                <a:cs typeface="Arial" pitchFamily="34" charset="0"/>
              </a:rPr>
              <a:t>utilisées </a:t>
            </a:r>
            <a:r>
              <a:rPr lang="fr-BE" sz="1600" dirty="0">
                <a:solidFill>
                  <a:schemeClr val="tx2"/>
                </a:solidFill>
                <a:latin typeface="Arial" pitchFamily="34" charset="0"/>
                <a:cs typeface="Arial" pitchFamily="34" charset="0"/>
              </a:rPr>
              <a:t>dans le cadre des protocoles de </a:t>
            </a:r>
            <a:r>
              <a:rPr lang="fr-BE" sz="1600" dirty="0" smtClean="0">
                <a:solidFill>
                  <a:schemeClr val="tx2"/>
                </a:solidFill>
                <a:latin typeface="Arial" pitchFamily="34" charset="0"/>
                <a:cs typeface="Arial" pitchFamily="34" charset="0"/>
              </a:rPr>
              <a:t>communication et ont </a:t>
            </a:r>
            <a:r>
              <a:rPr lang="fr-BE" sz="1600" dirty="0">
                <a:solidFill>
                  <a:schemeClr val="tx2"/>
                </a:solidFill>
                <a:latin typeface="Arial" pitchFamily="34" charset="0"/>
                <a:cs typeface="Arial" pitchFamily="34" charset="0"/>
              </a:rPr>
              <a:t>été conçues pour être une interface de programmation de communication générique.</a:t>
            </a:r>
          </a:p>
          <a:p>
            <a:pPr lvl="2">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Terminologies</a:t>
            </a:r>
          </a:p>
          <a:p>
            <a:pPr lvl="2">
              <a:spcBef>
                <a:spcPts val="0"/>
              </a:spcBef>
            </a:pPr>
            <a:r>
              <a:rPr lang="fr-BE" sz="1600" dirty="0">
                <a:solidFill>
                  <a:schemeClr val="tx2"/>
                </a:solidFill>
                <a:latin typeface="Arial" pitchFamily="34" charset="0"/>
                <a:cs typeface="Arial" pitchFamily="34" charset="0"/>
              </a:rPr>
              <a:t>Un </a:t>
            </a:r>
            <a:r>
              <a:rPr lang="fr-BE" sz="1600" b="1" dirty="0">
                <a:solidFill>
                  <a:schemeClr val="tx2"/>
                </a:solidFill>
                <a:latin typeface="Arial" pitchFamily="34" charset="0"/>
                <a:cs typeface="Arial" pitchFamily="34" charset="0"/>
              </a:rPr>
              <a:t>socket</a:t>
            </a:r>
            <a:r>
              <a:rPr lang="fr-BE" sz="1600" dirty="0">
                <a:solidFill>
                  <a:schemeClr val="tx2"/>
                </a:solidFill>
                <a:latin typeface="Arial" pitchFamily="34" charset="0"/>
                <a:cs typeface="Arial" pitchFamily="34" charset="0"/>
              </a:rPr>
              <a:t> : c’est un type spécial de manipulation de fichier, qui est utilisé par un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 pour demander au système d’exploitation des services </a:t>
            </a:r>
            <a:r>
              <a:rPr lang="fr-BE" sz="1600" dirty="0" smtClean="0">
                <a:solidFill>
                  <a:schemeClr val="tx2"/>
                </a:solidFill>
                <a:latin typeface="Arial" pitchFamily="34" charset="0"/>
                <a:cs typeface="Arial" pitchFamily="34" charset="0"/>
              </a:rPr>
              <a:t>réseau</a:t>
            </a:r>
            <a:endParaRPr lang="fr-BE" sz="1600" dirty="0">
              <a:solidFill>
                <a:schemeClr val="tx2"/>
              </a:solidFill>
              <a:latin typeface="Arial" pitchFamily="34" charset="0"/>
              <a:cs typeface="Arial" pitchFamily="34" charset="0"/>
            </a:endParaRPr>
          </a:p>
          <a:p>
            <a:pPr lvl="2">
              <a:spcBef>
                <a:spcPts val="0"/>
              </a:spcBef>
            </a:pPr>
            <a:r>
              <a:rPr lang="fr-BE" sz="1600" dirty="0">
                <a:solidFill>
                  <a:schemeClr val="tx2"/>
                </a:solidFill>
                <a:latin typeface="Arial" pitchFamily="34" charset="0"/>
                <a:cs typeface="Arial" pitchFamily="34" charset="0"/>
              </a:rPr>
              <a:t>Un </a:t>
            </a:r>
            <a:r>
              <a:rPr lang="fr-BE" sz="1600" b="1" dirty="0">
                <a:solidFill>
                  <a:schemeClr val="tx2"/>
                </a:solidFill>
                <a:latin typeface="Arial" pitchFamily="34" charset="0"/>
                <a:cs typeface="Arial" pitchFamily="34" charset="0"/>
              </a:rPr>
              <a:t>Socket </a:t>
            </a:r>
            <a:r>
              <a:rPr lang="fr-BE" sz="1600" b="1" dirty="0" err="1">
                <a:solidFill>
                  <a:schemeClr val="tx2"/>
                </a:solidFill>
                <a:latin typeface="Arial" pitchFamily="34" charset="0"/>
                <a:cs typeface="Arial" pitchFamily="34" charset="0"/>
              </a:rPr>
              <a:t>Address</a:t>
            </a:r>
            <a:r>
              <a:rPr lang="fr-BE" sz="1600" b="1" dirty="0">
                <a:solidFill>
                  <a:schemeClr val="tx2"/>
                </a:solidFill>
                <a:latin typeface="Arial" pitchFamily="34" charset="0"/>
                <a:cs typeface="Arial" pitchFamily="34" charset="0"/>
              </a:rPr>
              <a:t> </a:t>
            </a:r>
            <a:r>
              <a:rPr lang="fr-BE" sz="1600" dirty="0" smtClean="0">
                <a:solidFill>
                  <a:schemeClr val="tx2"/>
                </a:solidFill>
                <a:latin typeface="Arial" pitchFamily="34" charset="0"/>
                <a:cs typeface="Arial" pitchFamily="34" charset="0"/>
              </a:rPr>
              <a:t>: &lt;</a:t>
            </a:r>
            <a:r>
              <a:rPr lang="fr-BE" sz="1600" dirty="0">
                <a:solidFill>
                  <a:schemeClr val="tx2"/>
                </a:solidFill>
                <a:latin typeface="Arial" pitchFamily="34" charset="0"/>
                <a:cs typeface="Arial" pitchFamily="34" charset="0"/>
              </a:rPr>
              <a:t>protocole, adresse locale,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 local</a:t>
            </a:r>
            <a:r>
              <a:rPr lang="fr-BE" sz="1600" dirty="0" smtClean="0">
                <a:solidFill>
                  <a:schemeClr val="tx2"/>
                </a:solidFill>
                <a:latin typeface="Arial" pitchFamily="34" charset="0"/>
                <a:cs typeface="Arial" pitchFamily="34" charset="0"/>
              </a:rPr>
              <a:t>&gt; &lt;</a:t>
            </a:r>
            <a:r>
              <a:rPr lang="fr-BE" sz="1600" dirty="0" err="1">
                <a:solidFill>
                  <a:schemeClr val="tx2"/>
                </a:solidFill>
                <a:latin typeface="Arial" pitchFamily="34" charset="0"/>
                <a:cs typeface="Arial" pitchFamily="34" charset="0"/>
              </a:rPr>
              <a:t>tcp</a:t>
            </a:r>
            <a:r>
              <a:rPr lang="fr-BE" sz="1600" dirty="0">
                <a:solidFill>
                  <a:schemeClr val="tx2"/>
                </a:solidFill>
                <a:latin typeface="Arial" pitchFamily="34" charset="0"/>
                <a:cs typeface="Arial" pitchFamily="34" charset="0"/>
              </a:rPr>
              <a:t>, 192.168.139.4, 12345</a:t>
            </a:r>
            <a:r>
              <a:rPr lang="fr-BE" sz="1600" dirty="0" smtClean="0">
                <a:solidFill>
                  <a:schemeClr val="tx2"/>
                </a:solidFill>
                <a:latin typeface="Arial" pitchFamily="34" charset="0"/>
                <a:cs typeface="Arial" pitchFamily="34" charset="0"/>
              </a:rPr>
              <a:t>&gt;</a:t>
            </a:r>
            <a:endParaRPr lang="fr-BE" sz="1600" dirty="0">
              <a:solidFill>
                <a:schemeClr val="tx2"/>
              </a:solidFill>
              <a:latin typeface="Arial" pitchFamily="34" charset="0"/>
              <a:cs typeface="Arial" pitchFamily="34" charset="0"/>
            </a:endParaRPr>
          </a:p>
          <a:p>
            <a:pPr lvl="2">
              <a:spcBef>
                <a:spcPts val="0"/>
              </a:spcBef>
            </a:pPr>
            <a:r>
              <a:rPr lang="fr-BE" sz="1600" dirty="0">
                <a:solidFill>
                  <a:schemeClr val="tx2"/>
                </a:solidFill>
                <a:latin typeface="Arial" pitchFamily="34" charset="0"/>
                <a:cs typeface="Arial" pitchFamily="34" charset="0"/>
              </a:rPr>
              <a:t>Une </a:t>
            </a:r>
            <a:r>
              <a:rPr lang="fr-BE" sz="1600" b="1" dirty="0">
                <a:solidFill>
                  <a:schemeClr val="tx2"/>
                </a:solidFill>
                <a:latin typeface="Arial" pitchFamily="34" charset="0"/>
                <a:cs typeface="Arial" pitchFamily="34" charset="0"/>
              </a:rPr>
              <a:t>conversation</a:t>
            </a:r>
            <a:r>
              <a:rPr lang="fr-BE" sz="1600" dirty="0">
                <a:solidFill>
                  <a:schemeClr val="tx2"/>
                </a:solidFill>
                <a:latin typeface="Arial" pitchFamily="34" charset="0"/>
                <a:cs typeface="Arial" pitchFamily="34" charset="0"/>
              </a:rPr>
              <a:t> : est lien de communication entre deux </a:t>
            </a:r>
            <a:r>
              <a:rPr lang="fr-BE" sz="1600" dirty="0" err="1">
                <a:solidFill>
                  <a:schemeClr val="tx2"/>
                </a:solidFill>
                <a:latin typeface="Arial" pitchFamily="34" charset="0"/>
                <a:cs typeface="Arial" pitchFamily="34" charset="0"/>
              </a:rPr>
              <a:t>process</a:t>
            </a:r>
            <a:endParaRPr lang="fr-BE" sz="1600" dirty="0">
              <a:solidFill>
                <a:schemeClr val="tx2"/>
              </a:solidFill>
              <a:latin typeface="Arial" pitchFamily="34" charset="0"/>
              <a:cs typeface="Arial" pitchFamily="34" charset="0"/>
            </a:endParaRPr>
          </a:p>
          <a:p>
            <a:pPr lvl="2">
              <a:spcBef>
                <a:spcPts val="0"/>
              </a:spcBef>
            </a:pPr>
            <a:r>
              <a:rPr lang="fr-BE" sz="1600" dirty="0">
                <a:solidFill>
                  <a:schemeClr val="tx2"/>
                </a:solidFill>
                <a:latin typeface="Arial" pitchFamily="34" charset="0"/>
                <a:cs typeface="Arial" pitchFamily="34" charset="0"/>
              </a:rPr>
              <a:t>Une </a:t>
            </a:r>
            <a:r>
              <a:rPr lang="fr-BE" sz="1600" b="1" dirty="0">
                <a:solidFill>
                  <a:schemeClr val="tx2"/>
                </a:solidFill>
                <a:latin typeface="Arial" pitchFamily="34" charset="0"/>
                <a:cs typeface="Arial" pitchFamily="34" charset="0"/>
              </a:rPr>
              <a:t>association</a:t>
            </a:r>
            <a:r>
              <a:rPr lang="fr-BE" sz="1600" dirty="0">
                <a:solidFill>
                  <a:schemeClr val="tx2"/>
                </a:solidFill>
                <a:latin typeface="Arial" pitchFamily="34" charset="0"/>
                <a:cs typeface="Arial" pitchFamily="34" charset="0"/>
              </a:rPr>
              <a:t> : est un </a:t>
            </a:r>
            <a:r>
              <a:rPr lang="fr-BE" sz="1600" dirty="0" smtClean="0">
                <a:solidFill>
                  <a:schemeClr val="tx2"/>
                </a:solidFill>
                <a:latin typeface="Arial" pitchFamily="34" charset="0"/>
                <a:cs typeface="Arial" pitchFamily="34" charset="0"/>
              </a:rPr>
              <a:t>quintuple </a:t>
            </a:r>
            <a:r>
              <a:rPr lang="fr-BE" sz="1600" dirty="0">
                <a:solidFill>
                  <a:schemeClr val="tx2"/>
                </a:solidFill>
                <a:latin typeface="Arial" pitchFamily="34" charset="0"/>
                <a:cs typeface="Arial" pitchFamily="34" charset="0"/>
              </a:rPr>
              <a:t>qui spécifie entièrement les deux </a:t>
            </a:r>
            <a:r>
              <a:rPr lang="fr-BE" sz="1600" dirty="0" err="1">
                <a:solidFill>
                  <a:schemeClr val="tx2"/>
                </a:solidFill>
                <a:latin typeface="Arial" pitchFamily="34" charset="0"/>
                <a:cs typeface="Arial" pitchFamily="34" charset="0"/>
              </a:rPr>
              <a:t>processes</a:t>
            </a:r>
            <a:r>
              <a:rPr lang="fr-BE" sz="1600" dirty="0">
                <a:solidFill>
                  <a:schemeClr val="tx2"/>
                </a:solidFill>
                <a:latin typeface="Arial" pitchFamily="34" charset="0"/>
                <a:cs typeface="Arial" pitchFamily="34" charset="0"/>
              </a:rPr>
              <a:t> formant une connexion</a:t>
            </a:r>
          </a:p>
          <a:p>
            <a:pPr lvl="3">
              <a:spcBef>
                <a:spcPts val="0"/>
              </a:spcBef>
            </a:pPr>
            <a:r>
              <a:rPr lang="fr-BE" sz="1600" dirty="0">
                <a:solidFill>
                  <a:schemeClr val="tx2"/>
                </a:solidFill>
                <a:latin typeface="Arial" pitchFamily="34" charset="0"/>
                <a:cs typeface="Arial" pitchFamily="34" charset="0"/>
              </a:rPr>
              <a:t>&lt;protocole, adresse locale,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 local, adresse distante,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 distant&gt;</a:t>
            </a:r>
          </a:p>
          <a:p>
            <a:pPr lvl="4">
              <a:spcBef>
                <a:spcPts val="0"/>
              </a:spcBef>
            </a:pPr>
            <a:r>
              <a:rPr lang="fr-BE" sz="1600" dirty="0">
                <a:solidFill>
                  <a:schemeClr val="tx2"/>
                </a:solidFill>
                <a:latin typeface="Arial" pitchFamily="34" charset="0"/>
                <a:cs typeface="Arial" pitchFamily="34" charset="0"/>
              </a:rPr>
              <a:t>Exemple : &lt;</a:t>
            </a:r>
            <a:r>
              <a:rPr lang="fr-BE" sz="1600" dirty="0" err="1">
                <a:solidFill>
                  <a:schemeClr val="tx2"/>
                </a:solidFill>
                <a:latin typeface="Arial" pitchFamily="34" charset="0"/>
                <a:cs typeface="Arial" pitchFamily="34" charset="0"/>
              </a:rPr>
              <a:t>tcp</a:t>
            </a:r>
            <a:r>
              <a:rPr lang="fr-BE" sz="1600" dirty="0">
                <a:solidFill>
                  <a:schemeClr val="tx2"/>
                </a:solidFill>
                <a:latin typeface="Arial" pitchFamily="34" charset="0"/>
                <a:cs typeface="Arial" pitchFamily="34" charset="0"/>
              </a:rPr>
              <a:t>, 192.168.139.4, 12121, 192.168.139.15, 21</a:t>
            </a:r>
            <a:r>
              <a:rPr lang="fr-BE" sz="1600" dirty="0" smtClean="0">
                <a:solidFill>
                  <a:schemeClr val="tx2"/>
                </a:solidFill>
                <a:latin typeface="Arial" pitchFamily="34" charset="0"/>
                <a:cs typeface="Arial" pitchFamily="34" charset="0"/>
              </a:rPr>
              <a:t>&gt;</a:t>
            </a:r>
            <a:endParaRPr lang="fr-BE" sz="1600" dirty="0">
              <a:solidFill>
                <a:schemeClr val="tx2"/>
              </a:solidFill>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Principes généraux : adressage</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11</a:t>
            </a:fld>
            <a:endParaRPr lang="fr-BE"/>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3"/>
          <p:cNvSpPr>
            <a:spLocks noGrp="1" noChangeArrowheads="1"/>
          </p:cNvSpPr>
          <p:nvPr>
            <p:ph idx="1"/>
          </p:nvPr>
        </p:nvSpPr>
        <p:spPr>
          <a:xfrm>
            <a:off x="457200" y="908050"/>
            <a:ext cx="8229600" cy="360363"/>
          </a:xfrm>
        </p:spPr>
        <p:txBody>
          <a:bodyPr vert="horz" lIns="91440" tIns="45720" rIns="91440" bIns="45720" rtlCol="0" anchor="ctr" anchorCtr="0">
            <a:noAutofit/>
          </a:bodyPr>
          <a:lstStyle/>
          <a:p>
            <a:pPr>
              <a:lnSpc>
                <a:spcPct val="90000"/>
              </a:lnSpc>
            </a:pPr>
            <a:r>
              <a:rPr lang="fr-BE" sz="2000" b="1" dirty="0">
                <a:solidFill>
                  <a:schemeClr val="tx2"/>
                </a:solidFill>
                <a:latin typeface="Arial" pitchFamily="34" charset="0"/>
                <a:cs typeface="Arial" pitchFamily="34" charset="0"/>
              </a:rPr>
              <a:t>Les ports et les sockets </a:t>
            </a:r>
          </a:p>
        </p:txBody>
      </p:sp>
      <p:pic>
        <p:nvPicPr>
          <p:cNvPr id="16391" name="Picture 4" descr="Art Image"/>
          <p:cNvPicPr>
            <a:picLocks noChangeAspect="1" noChangeArrowheads="1"/>
          </p:cNvPicPr>
          <p:nvPr/>
        </p:nvPicPr>
        <p:blipFill>
          <a:blip r:embed="rId3" cstate="print"/>
          <a:srcRect/>
          <a:stretch>
            <a:fillRect/>
          </a:stretch>
        </p:blipFill>
        <p:spPr bwMode="auto">
          <a:xfrm>
            <a:off x="684213" y="2492375"/>
            <a:ext cx="3889375" cy="1712913"/>
          </a:xfrm>
          <a:prstGeom prst="rect">
            <a:avLst/>
          </a:prstGeom>
          <a:noFill/>
          <a:ln w="9525">
            <a:noFill/>
            <a:miter lim="800000"/>
            <a:headEnd/>
            <a:tailEnd/>
          </a:ln>
        </p:spPr>
      </p:pic>
      <p:pic>
        <p:nvPicPr>
          <p:cNvPr id="16392" name="Picture 5" descr="trnt_tcp_002c"/>
          <p:cNvPicPr>
            <a:picLocks noChangeAspect="1" noChangeArrowheads="1"/>
          </p:cNvPicPr>
          <p:nvPr/>
        </p:nvPicPr>
        <p:blipFill>
          <a:blip r:embed="rId4" cstate="print"/>
          <a:srcRect/>
          <a:stretch>
            <a:fillRect/>
          </a:stretch>
        </p:blipFill>
        <p:spPr bwMode="auto">
          <a:xfrm>
            <a:off x="4997450" y="2060575"/>
            <a:ext cx="2457450" cy="3384550"/>
          </a:xfrm>
          <a:prstGeom prst="rect">
            <a:avLst/>
          </a:prstGeom>
          <a:noFill/>
          <a:ln w="9525">
            <a:noFill/>
            <a:miter lim="800000"/>
            <a:headEnd/>
            <a:tailEnd/>
          </a:ln>
        </p:spPr>
      </p:pic>
      <p:sp>
        <p:nvSpPr>
          <p:cNvPr id="177158" name="Rectangle 6"/>
          <p:cNvSpPr>
            <a:spLocks noChangeArrowheads="1"/>
          </p:cNvSpPr>
          <p:nvPr/>
        </p:nvSpPr>
        <p:spPr bwMode="auto">
          <a:xfrm>
            <a:off x="3046413" y="3670300"/>
            <a:ext cx="1079500" cy="504825"/>
          </a:xfrm>
          <a:prstGeom prst="rect">
            <a:avLst/>
          </a:prstGeom>
          <a:solidFill>
            <a:srgbClr val="FFFFCC"/>
          </a:solidFill>
          <a:ln w="28575">
            <a:solidFill>
              <a:schemeClr val="tx1"/>
            </a:solidFill>
            <a:miter lim="800000"/>
            <a:headEnd/>
            <a:tailEnd/>
          </a:ln>
          <a:effectLst>
            <a:outerShdw dist="45791" dir="3378596" algn="ctr" rotWithShape="0">
              <a:schemeClr val="bg2">
                <a:alpha val="50000"/>
              </a:schemeClr>
            </a:outerShdw>
          </a:effectLst>
        </p:spPr>
        <p:txBody>
          <a:bodyPr wrap="none" anchor="ctr"/>
          <a:lstStyle/>
          <a:p>
            <a:pPr algn="ctr"/>
            <a:r>
              <a:rPr lang="fr-BE" sz="1200" b="1">
                <a:latin typeface="Arial" pitchFamily="34" charset="0"/>
                <a:cs typeface="Arial" pitchFamily="34" charset="0"/>
              </a:rPr>
              <a:t>UDP</a:t>
            </a:r>
            <a:endParaRPr lang="en-US" sz="1200" b="1">
              <a:latin typeface="Arial" pitchFamily="34" charset="0"/>
              <a:cs typeface="Arial" pitchFamily="34" charset="0"/>
            </a:endParaRPr>
          </a:p>
        </p:txBody>
      </p:sp>
      <p:sp>
        <p:nvSpPr>
          <p:cNvPr id="11"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Principes généraux : adressage</a:t>
            </a:r>
            <a:endParaRPr lang="fr-BE" sz="2400" dirty="0">
              <a:solidFill>
                <a:schemeClr val="bg1"/>
              </a:solidFill>
            </a:endParaRPr>
          </a:p>
        </p:txBody>
      </p:sp>
      <p:sp>
        <p:nvSpPr>
          <p:cNvPr id="12"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10" name="Espace réservé du numéro de diapositive 9"/>
          <p:cNvSpPr>
            <a:spLocks noGrp="1"/>
          </p:cNvSpPr>
          <p:nvPr>
            <p:ph type="sldNum" sz="quarter" idx="12"/>
          </p:nvPr>
        </p:nvSpPr>
        <p:spPr/>
        <p:txBody>
          <a:bodyPr/>
          <a:lstStyle/>
          <a:p>
            <a:fld id="{B755F6CC-DBE3-4ADB-A217-62287009C9EB}" type="slidenum">
              <a:rPr lang="fr-BE" smtClean="0"/>
              <a:pPr/>
              <a:t>12</a:t>
            </a:fld>
            <a:endParaRPr lang="fr-B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3"/>
          <p:cNvSpPr>
            <a:spLocks noGrp="1" noChangeArrowheads="1"/>
          </p:cNvSpPr>
          <p:nvPr>
            <p:ph idx="1"/>
          </p:nvPr>
        </p:nvSpPr>
        <p:spPr>
          <a:xfrm>
            <a:off x="429412" y="764704"/>
            <a:ext cx="8229600" cy="2520950"/>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UDP – User </a:t>
            </a:r>
            <a:r>
              <a:rPr lang="fr-BE" sz="1600" b="1" dirty="0" err="1">
                <a:solidFill>
                  <a:schemeClr val="tx2"/>
                </a:solidFill>
                <a:latin typeface="Arial" pitchFamily="34" charset="0"/>
                <a:cs typeface="Arial" pitchFamily="34" charset="0"/>
              </a:rPr>
              <a:t>Datagram</a:t>
            </a:r>
            <a:r>
              <a:rPr lang="fr-BE" sz="1600" b="1" dirty="0">
                <a:solidFill>
                  <a:schemeClr val="tx2"/>
                </a:solidFill>
                <a:latin typeface="Arial" pitchFamily="34" charset="0"/>
                <a:cs typeface="Arial" pitchFamily="34" charset="0"/>
              </a:rPr>
              <a:t> Protocol décrit par la RFC 768 est recommandé (pas obligatoire)</a:t>
            </a:r>
          </a:p>
          <a:p>
            <a:pPr lvl="1">
              <a:lnSpc>
                <a:spcPct val="90000"/>
              </a:lnSpc>
              <a:spcBef>
                <a:spcPts val="0"/>
              </a:spcBef>
            </a:pPr>
            <a:r>
              <a:rPr lang="fr-BE" sz="1600" dirty="0">
                <a:solidFill>
                  <a:schemeClr val="tx2"/>
                </a:solidFill>
                <a:latin typeface="Arial" pitchFamily="34" charset="0"/>
                <a:cs typeface="Arial" pitchFamily="34" charset="0"/>
              </a:rPr>
              <a:t>En pratique toutes les implémentations de TCP/IP, qui ne sont pas exclusivement utilisées pour le routage IP, ont inclus UDP</a:t>
            </a:r>
          </a:p>
          <a:p>
            <a:pPr lvl="1">
              <a:lnSpc>
                <a:spcPct val="90000"/>
              </a:lnSpc>
              <a:spcBef>
                <a:spcPts val="0"/>
              </a:spcBef>
            </a:pPr>
            <a:endParaRPr lang="fr-BE" sz="1600" dirty="0">
              <a:solidFill>
                <a:schemeClr val="tx2"/>
              </a:solidFill>
              <a:latin typeface="Arial" pitchFamily="34" charset="0"/>
              <a:cs typeface="Arial" pitchFamily="34" charset="0"/>
            </a:endParaRPr>
          </a:p>
          <a:p>
            <a:pPr>
              <a:lnSpc>
                <a:spcPct val="90000"/>
              </a:lnSpc>
            </a:pPr>
            <a:r>
              <a:rPr lang="fr-BE" sz="1600" b="1" dirty="0">
                <a:solidFill>
                  <a:schemeClr val="tx2"/>
                </a:solidFill>
                <a:latin typeface="Arial" pitchFamily="34" charset="0"/>
                <a:cs typeface="Arial" pitchFamily="34" charset="0"/>
              </a:rPr>
              <a:t>UDP est de base une interface application pour IP</a:t>
            </a:r>
          </a:p>
          <a:p>
            <a:pPr lvl="1">
              <a:lnSpc>
                <a:spcPct val="90000"/>
              </a:lnSpc>
              <a:spcBef>
                <a:spcPts val="0"/>
              </a:spcBef>
            </a:pPr>
            <a:r>
              <a:rPr lang="fr-BE" sz="1600" dirty="0">
                <a:solidFill>
                  <a:schemeClr val="tx2"/>
                </a:solidFill>
                <a:latin typeface="Arial" pitchFamily="34" charset="0"/>
                <a:cs typeface="Arial" pitchFamily="34" charset="0"/>
              </a:rPr>
              <a:t>UDP n’ajoute pas de fiabilité, de contrôle de flux ou de récupération de erreurs.</a:t>
            </a:r>
          </a:p>
          <a:p>
            <a:pPr lvl="1">
              <a:lnSpc>
                <a:spcPct val="90000"/>
              </a:lnSpc>
              <a:spcBef>
                <a:spcPts val="0"/>
              </a:spcBef>
            </a:pPr>
            <a:r>
              <a:rPr lang="fr-BE" sz="1600" dirty="0">
                <a:solidFill>
                  <a:schemeClr val="tx2"/>
                </a:solidFill>
                <a:latin typeface="Arial" pitchFamily="34" charset="0"/>
                <a:cs typeface="Arial" pitchFamily="34" charset="0"/>
              </a:rPr>
              <a:t>UDP est utilisé simplement comme un multiplexeur/démultiplexeur pour la réception et l’envoi de datagrammes en utilisant les ports pour diriger les datagrammes vers la bonne application, …</a:t>
            </a:r>
          </a:p>
        </p:txBody>
      </p:sp>
      <p:grpSp>
        <p:nvGrpSpPr>
          <p:cNvPr id="17415" name="Group 4"/>
          <p:cNvGrpSpPr>
            <a:grpSpLocks/>
          </p:cNvGrpSpPr>
          <p:nvPr/>
        </p:nvGrpSpPr>
        <p:grpSpPr bwMode="auto">
          <a:xfrm>
            <a:off x="3787768" y="3767982"/>
            <a:ext cx="4968876" cy="2278629"/>
            <a:chOff x="1383" y="2705"/>
            <a:chExt cx="3130" cy="1315"/>
          </a:xfrm>
          <a:solidFill>
            <a:schemeClr val="accent1">
              <a:lumMod val="60000"/>
              <a:lumOff val="40000"/>
            </a:schemeClr>
          </a:solidFill>
        </p:grpSpPr>
        <p:sp>
          <p:nvSpPr>
            <p:cNvPr id="179205" name="Rectangle 5"/>
            <p:cNvSpPr>
              <a:spLocks noChangeArrowheads="1"/>
            </p:cNvSpPr>
            <p:nvPr/>
          </p:nvSpPr>
          <p:spPr bwMode="auto">
            <a:xfrm>
              <a:off x="1383" y="2705"/>
              <a:ext cx="635" cy="318"/>
            </a:xfrm>
            <a:prstGeom prst="rect">
              <a:avLst/>
            </a:prstGeom>
            <a:grpFill/>
            <a:ln w="9525">
              <a:solidFill>
                <a:schemeClr val="accent1">
                  <a:lumMod val="75000"/>
                </a:schemeClr>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defRPr/>
              </a:pPr>
              <a:r>
                <a:rPr lang="fr-BE" sz="1200">
                  <a:latin typeface="Arial" pitchFamily="34" charset="0"/>
                  <a:cs typeface="Arial" pitchFamily="34" charset="0"/>
                </a:rPr>
                <a:t>Process 1</a:t>
              </a:r>
            </a:p>
          </p:txBody>
        </p:sp>
        <p:sp>
          <p:nvSpPr>
            <p:cNvPr id="179206" name="Rectangle 6"/>
            <p:cNvSpPr>
              <a:spLocks noChangeArrowheads="1"/>
            </p:cNvSpPr>
            <p:nvPr/>
          </p:nvSpPr>
          <p:spPr bwMode="auto">
            <a:xfrm>
              <a:off x="2245" y="2705"/>
              <a:ext cx="635" cy="318"/>
            </a:xfrm>
            <a:prstGeom prst="rect">
              <a:avLst/>
            </a:prstGeom>
            <a:grpFill/>
            <a:ln w="9525">
              <a:solidFill>
                <a:schemeClr val="accent1">
                  <a:lumMod val="75000"/>
                </a:schemeClr>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defRPr/>
              </a:pPr>
              <a:r>
                <a:rPr lang="fr-BE" sz="1200">
                  <a:latin typeface="Arial" pitchFamily="34" charset="0"/>
                  <a:cs typeface="Arial" pitchFamily="34" charset="0"/>
                </a:rPr>
                <a:t>Process 2</a:t>
              </a:r>
            </a:p>
          </p:txBody>
        </p:sp>
        <p:sp>
          <p:nvSpPr>
            <p:cNvPr id="179207" name="Rectangle 7"/>
            <p:cNvSpPr>
              <a:spLocks noChangeArrowheads="1"/>
            </p:cNvSpPr>
            <p:nvPr/>
          </p:nvSpPr>
          <p:spPr bwMode="auto">
            <a:xfrm>
              <a:off x="3878" y="2705"/>
              <a:ext cx="635" cy="318"/>
            </a:xfrm>
            <a:prstGeom prst="rect">
              <a:avLst/>
            </a:prstGeom>
            <a:grpFill/>
            <a:ln w="9525">
              <a:solidFill>
                <a:schemeClr val="accent1">
                  <a:lumMod val="75000"/>
                </a:schemeClr>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defRPr/>
              </a:pPr>
              <a:r>
                <a:rPr lang="fr-BE" sz="1200">
                  <a:latin typeface="Arial" pitchFamily="34" charset="0"/>
                  <a:cs typeface="Arial" pitchFamily="34" charset="0"/>
                </a:rPr>
                <a:t>Process n</a:t>
              </a:r>
            </a:p>
          </p:txBody>
        </p:sp>
        <p:sp>
          <p:nvSpPr>
            <p:cNvPr id="17423" name="Rectangle 11"/>
            <p:cNvSpPr>
              <a:spLocks noChangeArrowheads="1"/>
            </p:cNvSpPr>
            <p:nvPr/>
          </p:nvSpPr>
          <p:spPr bwMode="auto">
            <a:xfrm>
              <a:off x="3379" y="3294"/>
              <a:ext cx="544" cy="182"/>
            </a:xfrm>
            <a:prstGeom prst="rect">
              <a:avLst/>
            </a:prstGeom>
            <a:grpFill/>
            <a:ln w="9525">
              <a:solidFill>
                <a:schemeClr val="accent1">
                  <a:lumMod val="75000"/>
                </a:schemeClr>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fr-BE" sz="1400" dirty="0">
                  <a:latin typeface="Arial" pitchFamily="34" charset="0"/>
                  <a:cs typeface="Arial" pitchFamily="34" charset="0"/>
                </a:rPr>
                <a:t>Port z</a:t>
              </a:r>
            </a:p>
          </p:txBody>
        </p:sp>
        <p:sp>
          <p:nvSpPr>
            <p:cNvPr id="17425" name="Rectangle 13"/>
            <p:cNvSpPr>
              <a:spLocks noChangeArrowheads="1"/>
            </p:cNvSpPr>
            <p:nvPr/>
          </p:nvSpPr>
          <p:spPr bwMode="auto">
            <a:xfrm>
              <a:off x="1746" y="3838"/>
              <a:ext cx="2177" cy="182"/>
            </a:xfrm>
            <a:prstGeom prst="rect">
              <a:avLst/>
            </a:prstGeom>
            <a:grpFill/>
            <a:ln w="9525">
              <a:solidFill>
                <a:schemeClr val="accent1">
                  <a:lumMod val="75000"/>
                </a:schemeClr>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fr-BE" sz="1400">
                  <a:latin typeface="Arial" pitchFamily="34" charset="0"/>
                  <a:cs typeface="Arial" pitchFamily="34" charset="0"/>
                </a:rPr>
                <a:t>IP</a:t>
              </a:r>
            </a:p>
          </p:txBody>
        </p:sp>
        <p:cxnSp>
          <p:nvCxnSpPr>
            <p:cNvPr id="17426" name="AutoShape 14"/>
            <p:cNvCxnSpPr>
              <a:cxnSpLocks noChangeShapeType="1"/>
              <a:stCxn id="17420" idx="0"/>
              <a:endCxn id="179205" idx="2"/>
            </p:cNvCxnSpPr>
            <p:nvPr/>
          </p:nvCxnSpPr>
          <p:spPr bwMode="auto">
            <a:xfrm flipH="1" flipV="1">
              <a:off x="1701" y="3023"/>
              <a:ext cx="317" cy="271"/>
            </a:xfrm>
            <a:prstGeom prst="straightConnector1">
              <a:avLst/>
            </a:prstGeom>
            <a:grpFill/>
            <a:ln w="28575">
              <a:solidFill>
                <a:schemeClr val="accent1">
                  <a:lumMod val="75000"/>
                </a:schemeClr>
              </a:solidFill>
              <a:round/>
              <a:headEnd/>
              <a:tailEnd type="triangle" w="med" len="med"/>
            </a:ln>
          </p:spPr>
        </p:cxnSp>
        <p:cxnSp>
          <p:nvCxnSpPr>
            <p:cNvPr id="17427" name="AutoShape 15"/>
            <p:cNvCxnSpPr>
              <a:cxnSpLocks noChangeShapeType="1"/>
              <a:stCxn id="17421" idx="0"/>
              <a:endCxn id="179206" idx="2"/>
            </p:cNvCxnSpPr>
            <p:nvPr/>
          </p:nvCxnSpPr>
          <p:spPr bwMode="auto">
            <a:xfrm flipV="1">
              <a:off x="2562" y="3023"/>
              <a:ext cx="1" cy="271"/>
            </a:xfrm>
            <a:prstGeom prst="straightConnector1">
              <a:avLst/>
            </a:prstGeom>
            <a:grpFill/>
            <a:ln w="28575">
              <a:solidFill>
                <a:schemeClr val="accent1">
                  <a:lumMod val="75000"/>
                </a:schemeClr>
              </a:solidFill>
              <a:round/>
              <a:headEnd/>
              <a:tailEnd type="triangle" w="med" len="med"/>
            </a:ln>
          </p:spPr>
        </p:cxnSp>
        <p:cxnSp>
          <p:nvCxnSpPr>
            <p:cNvPr id="17428" name="AutoShape 16"/>
            <p:cNvCxnSpPr>
              <a:cxnSpLocks noChangeShapeType="1"/>
              <a:stCxn id="17423" idx="0"/>
              <a:endCxn id="179207" idx="2"/>
            </p:cNvCxnSpPr>
            <p:nvPr/>
          </p:nvCxnSpPr>
          <p:spPr bwMode="auto">
            <a:xfrm flipV="1">
              <a:off x="3651" y="3023"/>
              <a:ext cx="545" cy="271"/>
            </a:xfrm>
            <a:prstGeom prst="straightConnector1">
              <a:avLst/>
            </a:prstGeom>
            <a:grpFill/>
            <a:ln w="28575">
              <a:solidFill>
                <a:schemeClr val="accent1">
                  <a:lumMod val="75000"/>
                </a:schemeClr>
              </a:solidFill>
              <a:round/>
              <a:headEnd/>
              <a:tailEnd type="triangle" w="med" len="med"/>
            </a:ln>
          </p:spPr>
        </p:cxnSp>
        <p:cxnSp>
          <p:nvCxnSpPr>
            <p:cNvPr id="17429" name="AutoShape 17"/>
            <p:cNvCxnSpPr>
              <a:cxnSpLocks noChangeShapeType="1"/>
              <a:stCxn id="17425" idx="0"/>
              <a:endCxn id="17424" idx="2"/>
            </p:cNvCxnSpPr>
            <p:nvPr/>
          </p:nvCxnSpPr>
          <p:spPr bwMode="auto">
            <a:xfrm flipV="1">
              <a:off x="2835" y="3658"/>
              <a:ext cx="0" cy="180"/>
            </a:xfrm>
            <a:prstGeom prst="straightConnector1">
              <a:avLst/>
            </a:prstGeom>
            <a:grpFill/>
            <a:ln w="28575">
              <a:solidFill>
                <a:schemeClr val="accent1">
                  <a:lumMod val="75000"/>
                </a:schemeClr>
              </a:solidFill>
              <a:round/>
              <a:headEnd/>
              <a:tailEnd type="triangle" w="med" len="med"/>
            </a:ln>
          </p:spPr>
        </p:cxnSp>
        <p:sp>
          <p:nvSpPr>
            <p:cNvPr id="17422" name="Rectangle 10"/>
            <p:cNvSpPr>
              <a:spLocks noChangeArrowheads="1"/>
            </p:cNvSpPr>
            <p:nvPr/>
          </p:nvSpPr>
          <p:spPr bwMode="auto">
            <a:xfrm>
              <a:off x="2835" y="3294"/>
              <a:ext cx="544" cy="182"/>
            </a:xfrm>
            <a:prstGeom prst="rect">
              <a:avLst/>
            </a:prstGeom>
            <a:grpFill/>
            <a:ln w="9525">
              <a:solidFill>
                <a:schemeClr val="accent1">
                  <a:lumMod val="75000"/>
                </a:schemeClr>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fr-BE" sz="1400" dirty="0">
                  <a:latin typeface="Arial" pitchFamily="34" charset="0"/>
                  <a:cs typeface="Arial" pitchFamily="34" charset="0"/>
                </a:rPr>
                <a:t>…</a:t>
              </a:r>
            </a:p>
          </p:txBody>
        </p:sp>
        <p:sp>
          <p:nvSpPr>
            <p:cNvPr id="17421" name="Rectangle 9"/>
            <p:cNvSpPr>
              <a:spLocks noChangeArrowheads="1"/>
            </p:cNvSpPr>
            <p:nvPr/>
          </p:nvSpPr>
          <p:spPr bwMode="auto">
            <a:xfrm>
              <a:off x="2290" y="3294"/>
              <a:ext cx="544" cy="182"/>
            </a:xfrm>
            <a:prstGeom prst="rect">
              <a:avLst/>
            </a:prstGeom>
            <a:grpFill/>
            <a:ln w="9525">
              <a:solidFill>
                <a:schemeClr val="accent1">
                  <a:lumMod val="75000"/>
                </a:schemeClr>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fr-BE" sz="1400" dirty="0">
                  <a:latin typeface="Arial" pitchFamily="34" charset="0"/>
                  <a:cs typeface="Arial" pitchFamily="34" charset="0"/>
                </a:rPr>
                <a:t>Port b</a:t>
              </a:r>
            </a:p>
          </p:txBody>
        </p:sp>
        <p:sp>
          <p:nvSpPr>
            <p:cNvPr id="17420" name="Rectangle 8"/>
            <p:cNvSpPr>
              <a:spLocks noChangeArrowheads="1"/>
            </p:cNvSpPr>
            <p:nvPr/>
          </p:nvSpPr>
          <p:spPr bwMode="auto">
            <a:xfrm>
              <a:off x="1746" y="3294"/>
              <a:ext cx="544" cy="182"/>
            </a:xfrm>
            <a:prstGeom prst="rect">
              <a:avLst/>
            </a:prstGeom>
            <a:grpFill/>
            <a:ln w="9525">
              <a:solidFill>
                <a:schemeClr val="accent1">
                  <a:lumMod val="75000"/>
                </a:schemeClr>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fr-BE" sz="1400" dirty="0">
                  <a:latin typeface="Arial" pitchFamily="34" charset="0"/>
                  <a:cs typeface="Arial" pitchFamily="34" charset="0"/>
                </a:rPr>
                <a:t>Port a</a:t>
              </a:r>
            </a:p>
          </p:txBody>
        </p:sp>
        <p:sp>
          <p:nvSpPr>
            <p:cNvPr id="17424" name="Rectangle 12"/>
            <p:cNvSpPr>
              <a:spLocks noChangeArrowheads="1"/>
            </p:cNvSpPr>
            <p:nvPr/>
          </p:nvSpPr>
          <p:spPr bwMode="auto">
            <a:xfrm>
              <a:off x="1746" y="3476"/>
              <a:ext cx="2177" cy="182"/>
            </a:xfrm>
            <a:prstGeom prst="rect">
              <a:avLst/>
            </a:prstGeom>
            <a:grpFill/>
            <a:ln w="9525">
              <a:solidFill>
                <a:schemeClr val="accent1">
                  <a:lumMod val="75000"/>
                </a:schemeClr>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fr-BE" sz="1400" dirty="0">
                  <a:latin typeface="Arial" pitchFamily="34" charset="0"/>
                  <a:cs typeface="Arial" pitchFamily="34" charset="0"/>
                </a:rPr>
                <a:t>UDP – Port De-</a:t>
              </a:r>
              <a:r>
                <a:rPr lang="fr-BE" sz="1400" dirty="0" err="1">
                  <a:latin typeface="Arial" pitchFamily="34" charset="0"/>
                  <a:cs typeface="Arial" pitchFamily="34" charset="0"/>
                </a:rPr>
                <a:t>Multiplexing</a:t>
              </a:r>
              <a:endParaRPr lang="fr-BE" sz="1400" dirty="0">
                <a:latin typeface="Arial" pitchFamily="34" charset="0"/>
                <a:cs typeface="Arial" pitchFamily="34" charset="0"/>
              </a:endParaRPr>
            </a:p>
          </p:txBody>
        </p:sp>
      </p:grpSp>
      <p:sp>
        <p:nvSpPr>
          <p:cNvPr id="179219" name="Text Box 19"/>
          <p:cNvSpPr txBox="1">
            <a:spLocks noChangeArrowheads="1"/>
          </p:cNvSpPr>
          <p:nvPr/>
        </p:nvSpPr>
        <p:spPr bwMode="auto">
          <a:xfrm>
            <a:off x="179388" y="3500438"/>
            <a:ext cx="3168650" cy="2628412"/>
          </a:xfrm>
          <a:prstGeom prst="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chorCtr="0">
            <a:noAutofit/>
          </a:bodyPr>
          <a:lstStyle>
            <a:lvl1pPr marL="274320" indent="-274320" defTabSz="914400" eaLnBrk="1" latinLnBrk="0" hangingPunct="1">
              <a:lnSpc>
                <a:spcPct val="90000"/>
              </a:lnSpc>
              <a:spcBef>
                <a:spcPct val="20000"/>
              </a:spcBef>
              <a:buClr>
                <a:schemeClr val="accent1"/>
              </a:buClr>
              <a:buFont typeface="Arial" pitchFamily="34" charset="0"/>
              <a:buChar char="•"/>
              <a:defRPr sz="1600" b="1">
                <a:solidFill>
                  <a:schemeClr val="accent1"/>
                </a:solidFill>
                <a:cs typeface="Arial" pitchFamily="34" charset="0"/>
              </a:defRPr>
            </a:lvl1pPr>
            <a:lvl2pPr marL="594360" lvl="1" indent="-274320" defTabSz="914400" eaLnBrk="1" latinLnBrk="0" hangingPunct="1">
              <a:lnSpc>
                <a:spcPct val="90000"/>
              </a:lnSpc>
              <a:spcBef>
                <a:spcPts val="0"/>
              </a:spcBef>
              <a:buClr>
                <a:schemeClr val="accent1"/>
              </a:buClr>
              <a:buFont typeface="Arial" pitchFamily="34" charset="0"/>
              <a:buChar char="•"/>
              <a:defRPr sz="1600">
                <a:solidFill>
                  <a:schemeClr val="accent1"/>
                </a:solidFill>
                <a:cs typeface="Arial" pitchFamily="34" charset="0"/>
              </a:defRPr>
            </a:lvl2pPr>
            <a:lvl3pPr marL="868680" indent="-228600" defTabSz="914400" eaLnBrk="1" latinLnBrk="0" hangingPunct="1">
              <a:spcBef>
                <a:spcPct val="20000"/>
              </a:spcBef>
              <a:buClr>
                <a:schemeClr val="accent1"/>
              </a:buClr>
              <a:buFont typeface="Arial" pitchFamily="34" charset="0"/>
              <a:buChar char="•"/>
              <a:defRPr sz="2000">
                <a:solidFill>
                  <a:schemeClr val="tx2"/>
                </a:solidFill>
              </a:defRPr>
            </a:lvl3pPr>
            <a:lvl4pPr marL="1143000" indent="-228600" defTabSz="914400" eaLnBrk="1" latinLnBrk="0" hangingPunct="1">
              <a:spcBef>
                <a:spcPct val="20000"/>
              </a:spcBef>
              <a:buClr>
                <a:schemeClr val="accent1"/>
              </a:buClr>
              <a:buFont typeface="Arial" pitchFamily="34" charset="0"/>
              <a:buChar char="•"/>
              <a:defRPr sz="1800">
                <a:solidFill>
                  <a:schemeClr val="tx2"/>
                </a:solidFill>
              </a:defRPr>
            </a:lvl4pPr>
            <a:lvl5pPr marL="1371600" indent="-228600" defTabSz="914400" eaLnBrk="1" latinLnBrk="0" hangingPunct="1">
              <a:spcBef>
                <a:spcPct val="20000"/>
              </a:spcBef>
              <a:buClr>
                <a:schemeClr val="accent1"/>
              </a:buClr>
              <a:buFont typeface="Arial" pitchFamily="34" charset="0"/>
              <a:buChar char="•"/>
              <a:defRPr sz="1800" baseline="0">
                <a:solidFill>
                  <a:schemeClr val="tx2"/>
                </a:solidFill>
              </a:defRPr>
            </a:lvl5pPr>
            <a:lvl6pPr marL="1645920" indent="-228600">
              <a:spcBef>
                <a:spcPct val="20000"/>
              </a:spcBef>
              <a:buClr>
                <a:schemeClr val="accent1"/>
              </a:buClr>
              <a:buFont typeface="Arial" pitchFamily="34" charset="0"/>
              <a:buChar char="•"/>
              <a:defRPr sz="1600">
                <a:solidFill>
                  <a:schemeClr val="tx2"/>
                </a:solidFill>
              </a:defRPr>
            </a:lvl6pPr>
            <a:lvl7pPr marL="1901952" indent="-228600">
              <a:spcBef>
                <a:spcPct val="20000"/>
              </a:spcBef>
              <a:buClr>
                <a:schemeClr val="accent1"/>
              </a:buClr>
              <a:buFont typeface="Arial" pitchFamily="34" charset="0"/>
              <a:buChar char="•"/>
              <a:defRPr sz="1600">
                <a:solidFill>
                  <a:schemeClr val="tx2"/>
                </a:solidFill>
              </a:defRPr>
            </a:lvl7pPr>
            <a:lvl8pPr marL="2194560" indent="-228600">
              <a:spcBef>
                <a:spcPct val="20000"/>
              </a:spcBef>
              <a:buClr>
                <a:schemeClr val="accent1"/>
              </a:buClr>
              <a:buFont typeface="Arial" pitchFamily="34" charset="0"/>
              <a:buChar char="•"/>
              <a:defRPr sz="1600">
                <a:solidFill>
                  <a:schemeClr val="tx2"/>
                </a:solidFill>
              </a:defRPr>
            </a:lvl8pPr>
            <a:lvl9pPr marL="2468880" indent="-228600">
              <a:spcBef>
                <a:spcPct val="20000"/>
              </a:spcBef>
              <a:buClr>
                <a:schemeClr val="accent1"/>
              </a:buClr>
              <a:buFont typeface="Arial" pitchFamily="34" charset="0"/>
              <a:buChar char="•"/>
              <a:defRPr sz="1600">
                <a:solidFill>
                  <a:schemeClr val="tx2"/>
                </a:solidFill>
              </a:defRPr>
            </a:lvl9pPr>
          </a:lstStyle>
          <a:p>
            <a:r>
              <a:rPr lang="fr-BE" b="0" dirty="0">
                <a:solidFill>
                  <a:schemeClr val="tx2"/>
                </a:solidFill>
                <a:latin typeface="Arial" pitchFamily="34" charset="0"/>
              </a:rPr>
              <a:t>UDP fournit simplement un mécanisme pour permettre à une application d’envoyer un datagramme à une autre application</a:t>
            </a:r>
          </a:p>
          <a:p>
            <a:r>
              <a:rPr lang="fr-BE" b="0" dirty="0">
                <a:solidFill>
                  <a:schemeClr val="tx2"/>
                </a:solidFill>
                <a:latin typeface="Arial" pitchFamily="34" charset="0"/>
              </a:rPr>
              <a:t>La couche transport UDP est très « fine » et n’ajoute donc pas/peu de superflu</a:t>
            </a:r>
          </a:p>
          <a:p>
            <a:r>
              <a:rPr lang="fr-BE" b="0" dirty="0">
                <a:solidFill>
                  <a:schemeClr val="tx2"/>
                </a:solidFill>
                <a:latin typeface="Arial" pitchFamily="34" charset="0"/>
              </a:rPr>
              <a:t>Ce sont les applications qui doivent prendre les responsabilités en cas de …</a:t>
            </a:r>
          </a:p>
        </p:txBody>
      </p:sp>
      <p:sp>
        <p:nvSpPr>
          <p:cNvPr id="23"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Le protocole UDP</a:t>
            </a:r>
            <a:endParaRPr lang="fr-BE" sz="2400" dirty="0">
              <a:solidFill>
                <a:schemeClr val="bg1"/>
              </a:solidFill>
            </a:endParaRPr>
          </a:p>
        </p:txBody>
      </p:sp>
      <p:sp>
        <p:nvSpPr>
          <p:cNvPr id="24"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5" name="Espace réservé du numéro de diapositive 24"/>
          <p:cNvSpPr>
            <a:spLocks noGrp="1"/>
          </p:cNvSpPr>
          <p:nvPr>
            <p:ph type="sldNum" sz="quarter" idx="12"/>
          </p:nvPr>
        </p:nvSpPr>
        <p:spPr/>
        <p:txBody>
          <a:bodyPr/>
          <a:lstStyle/>
          <a:p>
            <a:fld id="{B755F6CC-DBE3-4ADB-A217-62287009C9EB}" type="slidenum">
              <a:rPr lang="fr-BE" smtClean="0"/>
              <a:pPr/>
              <a:t>13</a:t>
            </a:fld>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9219"/>
                                        </p:tgtEl>
                                        <p:attrNameLst>
                                          <p:attrName>style.visibility</p:attrName>
                                        </p:attrNameLst>
                                      </p:cBhvr>
                                      <p:to>
                                        <p:strVal val="visible"/>
                                      </p:to>
                                    </p:set>
                                    <p:animEffect transition="in" filter="randombar(horizontal)">
                                      <p:cBhvr>
                                        <p:cTn id="7" dur="500"/>
                                        <p:tgtEl>
                                          <p:spTgt spid="17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3"/>
          <p:cNvSpPr>
            <a:spLocks noGrp="1" noChangeArrowheads="1"/>
          </p:cNvSpPr>
          <p:nvPr>
            <p:ph idx="1"/>
          </p:nvPr>
        </p:nvSpPr>
        <p:spPr>
          <a:xfrm>
            <a:off x="457322" y="909452"/>
            <a:ext cx="8229600" cy="5183844"/>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Format des messages</a:t>
            </a:r>
          </a:p>
          <a:p>
            <a:pPr lvl="1">
              <a:lnSpc>
                <a:spcPct val="90000"/>
              </a:lnSpc>
              <a:spcBef>
                <a:spcPts val="0"/>
              </a:spcBef>
            </a:pPr>
            <a:r>
              <a:rPr lang="fr-BE" sz="1600" dirty="0">
                <a:solidFill>
                  <a:schemeClr val="tx2"/>
                </a:solidFill>
                <a:latin typeface="Arial" pitchFamily="34" charset="0"/>
                <a:cs typeface="Arial" pitchFamily="34" charset="0"/>
              </a:rPr>
              <a:t>Chaque datagramme UDP est envoyé au moyen d’un unique datagramme IP.</a:t>
            </a:r>
          </a:p>
          <a:p>
            <a:pPr lvl="2">
              <a:spcBef>
                <a:spcPts val="0"/>
              </a:spcBef>
            </a:pPr>
            <a:r>
              <a:rPr lang="fr-BE" sz="1600" dirty="0">
                <a:solidFill>
                  <a:schemeClr val="tx2"/>
                </a:solidFill>
                <a:latin typeface="Arial" pitchFamily="34" charset="0"/>
                <a:cs typeface="Arial" pitchFamily="34" charset="0"/>
              </a:rPr>
              <a:t>Le datagramme IP peut être fragmenté durant sa transmission, et donc à la réception il sera </a:t>
            </a:r>
            <a:r>
              <a:rPr lang="fr-BE" sz="1600" dirty="0" err="1">
                <a:solidFill>
                  <a:schemeClr val="tx2"/>
                </a:solidFill>
                <a:latin typeface="Arial" pitchFamily="34" charset="0"/>
                <a:cs typeface="Arial" pitchFamily="34" charset="0"/>
              </a:rPr>
              <a:t>ré-assemblé</a:t>
            </a:r>
            <a:r>
              <a:rPr lang="fr-BE" sz="1600" dirty="0">
                <a:solidFill>
                  <a:schemeClr val="tx2"/>
                </a:solidFill>
                <a:latin typeface="Arial" pitchFamily="34" charset="0"/>
                <a:cs typeface="Arial" pitchFamily="34" charset="0"/>
              </a:rPr>
              <a:t> avant de la présenter à la couche UDP</a:t>
            </a:r>
            <a:r>
              <a:rPr lang="fr-BE" sz="1600" dirty="0" smtClean="0">
                <a:solidFill>
                  <a:schemeClr val="tx2"/>
                </a:solidFill>
                <a:latin typeface="Arial" pitchFamily="34" charset="0"/>
                <a:cs typeface="Arial" pitchFamily="34" charset="0"/>
              </a:rPr>
              <a:t>.</a:t>
            </a:r>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Toutes les implémentations IP doivent pouvoir accepter les datagrammes IP de 576 bytes, ce qui laisse </a:t>
            </a:r>
            <a:r>
              <a:rPr lang="fr-BE" sz="1600" dirty="0" smtClean="0">
                <a:solidFill>
                  <a:schemeClr val="tx2"/>
                </a:solidFill>
                <a:latin typeface="Arial" pitchFamily="34" charset="0"/>
                <a:cs typeface="Arial" pitchFamily="34" charset="0"/>
              </a:rPr>
              <a:t>64 </a:t>
            </a:r>
            <a:r>
              <a:rPr lang="fr-BE" sz="1600" dirty="0">
                <a:solidFill>
                  <a:schemeClr val="tx2"/>
                </a:solidFill>
                <a:latin typeface="Arial" pitchFamily="34" charset="0"/>
                <a:cs typeface="Arial" pitchFamily="34" charset="0"/>
              </a:rPr>
              <a:t>bytes pour l’entête IP et </a:t>
            </a:r>
            <a:r>
              <a:rPr lang="fr-BE" sz="1600" dirty="0" smtClean="0">
                <a:solidFill>
                  <a:schemeClr val="tx2"/>
                </a:solidFill>
                <a:latin typeface="Arial" pitchFamily="34" charset="0"/>
                <a:cs typeface="Arial" pitchFamily="34" charset="0"/>
              </a:rPr>
              <a:t>512 </a:t>
            </a:r>
            <a:r>
              <a:rPr lang="fr-BE" sz="1600" dirty="0">
                <a:solidFill>
                  <a:schemeClr val="tx2"/>
                </a:solidFill>
                <a:latin typeface="Arial" pitchFamily="34" charset="0"/>
                <a:cs typeface="Arial" pitchFamily="34" charset="0"/>
              </a:rPr>
              <a:t>bytes pour le datagramme UDP;</a:t>
            </a:r>
          </a:p>
          <a:p>
            <a:pPr lvl="2">
              <a:spcBef>
                <a:spcPts val="0"/>
              </a:spcBef>
            </a:pPr>
            <a:r>
              <a:rPr lang="fr-BE" sz="1600" dirty="0">
                <a:solidFill>
                  <a:schemeClr val="tx2"/>
                </a:solidFill>
                <a:latin typeface="Arial" pitchFamily="34" charset="0"/>
                <a:cs typeface="Arial" pitchFamily="34" charset="0"/>
              </a:rPr>
              <a:t>Certaines implémentations accepteront des datagrammes plus grands, mais ce n’est pas garanti.</a:t>
            </a:r>
          </a:p>
          <a:p>
            <a:pPr lvl="4"/>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L’entête d’un datagramme UDP a une longueur de </a:t>
            </a:r>
            <a:r>
              <a:rPr lang="fr-BE" sz="1600" dirty="0" smtClean="0">
                <a:solidFill>
                  <a:schemeClr val="tx2"/>
                </a:solidFill>
                <a:latin typeface="Arial" pitchFamily="34" charset="0"/>
                <a:cs typeface="Arial" pitchFamily="34" charset="0"/>
              </a:rPr>
              <a:t>8 bytes</a:t>
            </a: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marL="320040" lvl="1" indent="0">
              <a:lnSpc>
                <a:spcPct val="90000"/>
              </a:lnSpc>
              <a:spcBef>
                <a:spcPts val="0"/>
              </a:spcBef>
              <a:buNone/>
            </a:pPr>
            <a:endParaRPr lang="fr-BE" sz="1600" dirty="0">
              <a:solidFill>
                <a:schemeClr val="tx2"/>
              </a:solidFill>
              <a:latin typeface="Arial" pitchFamily="34" charset="0"/>
              <a:cs typeface="Arial" pitchFamily="34" charset="0"/>
            </a:endParaRPr>
          </a:p>
          <a:p>
            <a:pPr lvl="2">
              <a:spcBef>
                <a:spcPts val="0"/>
              </a:spcBef>
            </a:pPr>
            <a:r>
              <a:rPr lang="fr-BE" sz="1600" dirty="0">
                <a:solidFill>
                  <a:schemeClr val="tx2"/>
                </a:solidFill>
                <a:latin typeface="Arial" pitchFamily="34" charset="0"/>
                <a:cs typeface="Arial" pitchFamily="34" charset="0"/>
              </a:rPr>
              <a:t>Port source : indique le port de l’application envoyant le message UDP. C’est le port à qui sera adressé la réponse;</a:t>
            </a:r>
          </a:p>
          <a:p>
            <a:pPr lvl="2">
              <a:spcBef>
                <a:spcPts val="0"/>
              </a:spcBef>
            </a:pPr>
            <a:r>
              <a:rPr lang="fr-BE" sz="1600" dirty="0">
                <a:solidFill>
                  <a:schemeClr val="tx2"/>
                </a:solidFill>
                <a:latin typeface="Arial" pitchFamily="34" charset="0"/>
                <a:cs typeface="Arial" pitchFamily="34" charset="0"/>
              </a:rPr>
              <a:t>Port destination : spécifie le port du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 destination de l’hôte de destination;</a:t>
            </a:r>
          </a:p>
          <a:p>
            <a:pPr lvl="2">
              <a:spcBef>
                <a:spcPts val="0"/>
              </a:spcBef>
            </a:pPr>
            <a:r>
              <a:rPr lang="fr-BE" sz="1600" dirty="0">
                <a:solidFill>
                  <a:schemeClr val="tx2"/>
                </a:solidFill>
                <a:latin typeface="Arial" pitchFamily="34" charset="0"/>
                <a:cs typeface="Arial" pitchFamily="34" charset="0"/>
              </a:rPr>
              <a:t>Longueur : la longueur en </a:t>
            </a:r>
            <a:r>
              <a:rPr lang="fr-BE" sz="1600" dirty="0" err="1">
                <a:solidFill>
                  <a:schemeClr val="tx2"/>
                </a:solidFill>
                <a:latin typeface="Arial" pitchFamily="34" charset="0"/>
                <a:cs typeface="Arial" pitchFamily="34" charset="0"/>
              </a:rPr>
              <a:t>bytes</a:t>
            </a:r>
            <a:r>
              <a:rPr lang="fr-BE" sz="1600" dirty="0">
                <a:solidFill>
                  <a:schemeClr val="tx2"/>
                </a:solidFill>
                <a:latin typeface="Arial" pitchFamily="34" charset="0"/>
                <a:cs typeface="Arial" pitchFamily="34" charset="0"/>
              </a:rPr>
              <a:t> de ce datagramme en y incluant l’entête;</a:t>
            </a:r>
          </a:p>
          <a:p>
            <a:pPr lvl="2">
              <a:spcBef>
                <a:spcPts val="0"/>
              </a:spcBef>
            </a:pPr>
            <a:r>
              <a:rPr lang="fr-BE" sz="1600" dirty="0">
                <a:solidFill>
                  <a:schemeClr val="tx2"/>
                </a:solidFill>
                <a:latin typeface="Arial" pitchFamily="34" charset="0"/>
                <a:cs typeface="Arial" pitchFamily="34" charset="0"/>
              </a:rPr>
              <a:t>Somme de contrôle : sur l’entête et les données</a:t>
            </a:r>
          </a:p>
        </p:txBody>
      </p:sp>
      <p:sp>
        <p:nvSpPr>
          <p:cNvPr id="18439" name="Rectangle 4"/>
          <p:cNvSpPr>
            <a:spLocks noChangeArrowheads="1"/>
          </p:cNvSpPr>
          <p:nvPr/>
        </p:nvSpPr>
        <p:spPr bwMode="auto">
          <a:xfrm>
            <a:off x="2272863" y="3573959"/>
            <a:ext cx="2160587" cy="287089"/>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fr-BE" sz="1400" dirty="0">
                <a:latin typeface="Arial" pitchFamily="34" charset="0"/>
                <a:cs typeface="Arial" pitchFamily="34" charset="0"/>
              </a:rPr>
              <a:t>Port source</a:t>
            </a:r>
          </a:p>
        </p:txBody>
      </p:sp>
      <p:sp>
        <p:nvSpPr>
          <p:cNvPr id="18440" name="Rectangle 5"/>
          <p:cNvSpPr>
            <a:spLocks noChangeArrowheads="1"/>
          </p:cNvSpPr>
          <p:nvPr/>
        </p:nvSpPr>
        <p:spPr bwMode="auto">
          <a:xfrm>
            <a:off x="4433450" y="3573959"/>
            <a:ext cx="2160588" cy="287089"/>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fr-BE" sz="1400">
                <a:latin typeface="Arial" pitchFamily="34" charset="0"/>
                <a:cs typeface="Arial" pitchFamily="34" charset="0"/>
              </a:rPr>
              <a:t>Port destination</a:t>
            </a:r>
          </a:p>
        </p:txBody>
      </p:sp>
      <p:sp>
        <p:nvSpPr>
          <p:cNvPr id="18441" name="Rectangle 6"/>
          <p:cNvSpPr>
            <a:spLocks noChangeArrowheads="1"/>
          </p:cNvSpPr>
          <p:nvPr/>
        </p:nvSpPr>
        <p:spPr bwMode="auto">
          <a:xfrm>
            <a:off x="2267397" y="3861048"/>
            <a:ext cx="2155121" cy="28835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fr-BE" sz="1400">
                <a:latin typeface="Arial" pitchFamily="34" charset="0"/>
                <a:cs typeface="Arial" pitchFamily="34" charset="0"/>
              </a:rPr>
              <a:t>Longueur</a:t>
            </a:r>
          </a:p>
        </p:txBody>
      </p:sp>
      <p:sp>
        <p:nvSpPr>
          <p:cNvPr id="18442" name="Rectangle 7"/>
          <p:cNvSpPr>
            <a:spLocks noChangeArrowheads="1"/>
          </p:cNvSpPr>
          <p:nvPr/>
        </p:nvSpPr>
        <p:spPr bwMode="auto">
          <a:xfrm>
            <a:off x="4427984" y="3861048"/>
            <a:ext cx="2160240" cy="288032"/>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fr-BE" sz="1400">
                <a:latin typeface="Arial" pitchFamily="34" charset="0"/>
                <a:cs typeface="Arial" pitchFamily="34" charset="0"/>
              </a:rPr>
              <a:t>Somme de contrôle</a:t>
            </a:r>
          </a:p>
        </p:txBody>
      </p:sp>
      <p:sp>
        <p:nvSpPr>
          <p:cNvPr id="18443" name="Rectangle 8"/>
          <p:cNvSpPr>
            <a:spLocks noChangeArrowheads="1"/>
          </p:cNvSpPr>
          <p:nvPr/>
        </p:nvSpPr>
        <p:spPr bwMode="auto">
          <a:xfrm>
            <a:off x="2267744" y="4149080"/>
            <a:ext cx="4321175" cy="288032"/>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fr-BE" sz="1400">
                <a:latin typeface="Arial" pitchFamily="34" charset="0"/>
                <a:cs typeface="Arial" pitchFamily="34" charset="0"/>
              </a:rPr>
              <a:t>Données …</a:t>
            </a:r>
          </a:p>
        </p:txBody>
      </p:sp>
      <p:sp>
        <p:nvSpPr>
          <p:cNvPr id="11"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Le protocole UDP</a:t>
            </a:r>
            <a:endParaRPr lang="fr-BE" sz="2400" dirty="0">
              <a:solidFill>
                <a:schemeClr val="bg1"/>
              </a:solidFill>
            </a:endParaRPr>
          </a:p>
        </p:txBody>
      </p:sp>
      <p:sp>
        <p:nvSpPr>
          <p:cNvPr id="12"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14" name="Espace réservé du numéro de diapositive 13"/>
          <p:cNvSpPr>
            <a:spLocks noGrp="1"/>
          </p:cNvSpPr>
          <p:nvPr>
            <p:ph type="sldNum" sz="quarter" idx="12"/>
          </p:nvPr>
        </p:nvSpPr>
        <p:spPr/>
        <p:txBody>
          <a:bodyPr/>
          <a:lstStyle/>
          <a:p>
            <a:fld id="{B755F6CC-DBE3-4ADB-A217-62287009C9EB}" type="slidenum">
              <a:rPr lang="fr-BE" smtClean="0"/>
              <a:pPr/>
              <a:t>14</a:t>
            </a:fld>
            <a:endParaRPr lang="fr-B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3"/>
          <p:cNvSpPr>
            <a:spLocks noGrp="1" noChangeArrowheads="1"/>
          </p:cNvSpPr>
          <p:nvPr>
            <p:ph idx="1"/>
          </p:nvPr>
        </p:nvSpPr>
        <p:spPr>
          <a:xfrm>
            <a:off x="457322" y="908720"/>
            <a:ext cx="8229600" cy="5329237"/>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Limitations du service fourni par UDP</a:t>
            </a:r>
          </a:p>
          <a:p>
            <a:pPr lvl="1">
              <a:lnSpc>
                <a:spcPct val="90000"/>
              </a:lnSpc>
              <a:spcBef>
                <a:spcPts val="0"/>
              </a:spcBef>
            </a:pPr>
            <a:r>
              <a:rPr lang="fr-BE" sz="1600" dirty="0">
                <a:solidFill>
                  <a:schemeClr val="tx2"/>
                </a:solidFill>
                <a:latin typeface="Arial" pitchFamily="34" charset="0"/>
                <a:cs typeface="Arial" pitchFamily="34" charset="0"/>
              </a:rPr>
              <a:t>Taille maximale pour les </a:t>
            </a:r>
            <a:r>
              <a:rPr lang="fr-BE" sz="1600" dirty="0" err="1">
                <a:solidFill>
                  <a:schemeClr val="tx2"/>
                </a:solidFill>
                <a:latin typeface="Arial" pitchFamily="34" charset="0"/>
                <a:cs typeface="Arial" pitchFamily="34" charset="0"/>
              </a:rPr>
              <a:t>SDUs</a:t>
            </a:r>
            <a:r>
              <a:rPr lang="fr-BE" sz="1600" dirty="0">
                <a:solidFill>
                  <a:schemeClr val="tx2"/>
                </a:solidFill>
                <a:latin typeface="Arial" pitchFamily="34" charset="0"/>
                <a:cs typeface="Arial" pitchFamily="34" charset="0"/>
              </a:rPr>
              <a:t> envoyés par une application imposée par la taille des paquets IP</a:t>
            </a:r>
          </a:p>
          <a:p>
            <a:pPr lvl="1">
              <a:lnSpc>
                <a:spcPct val="90000"/>
              </a:lnSpc>
              <a:spcBef>
                <a:spcPts val="0"/>
              </a:spcBef>
            </a:pPr>
            <a:r>
              <a:rPr lang="fr-BE" sz="1600" dirty="0">
                <a:solidFill>
                  <a:schemeClr val="tx2"/>
                </a:solidFill>
                <a:latin typeface="Arial" pitchFamily="34" charset="0"/>
                <a:cs typeface="Arial" pitchFamily="34" charset="0"/>
              </a:rPr>
              <a:t>Service sans connexion non fiable</a:t>
            </a:r>
          </a:p>
          <a:p>
            <a:pPr lvl="2">
              <a:spcBef>
                <a:spcPts val="0"/>
              </a:spcBef>
            </a:pPr>
            <a:r>
              <a:rPr lang="fr-BE" sz="1600" dirty="0">
                <a:solidFill>
                  <a:schemeClr val="tx2"/>
                </a:solidFill>
                <a:latin typeface="Arial" pitchFamily="34" charset="0"/>
                <a:cs typeface="Arial" pitchFamily="34" charset="0"/>
              </a:rPr>
              <a:t>Aucune garantie sur l’acheminement correct d’un SDU</a:t>
            </a:r>
          </a:p>
          <a:p>
            <a:pPr lvl="3">
              <a:spcBef>
                <a:spcPts val="0"/>
              </a:spcBef>
            </a:pPr>
            <a:r>
              <a:rPr lang="fr-BE" sz="1600" dirty="0">
                <a:solidFill>
                  <a:schemeClr val="tx2"/>
                </a:solidFill>
                <a:latin typeface="Arial" pitchFamily="34" charset="0"/>
                <a:cs typeface="Arial" pitchFamily="34" charset="0"/>
              </a:rPr>
              <a:t>Un SDU peut être perdu mais pas erroné</a:t>
            </a:r>
          </a:p>
          <a:p>
            <a:pPr lvl="2">
              <a:spcBef>
                <a:spcPts val="0"/>
              </a:spcBef>
            </a:pPr>
            <a:r>
              <a:rPr lang="fr-BE" sz="1600" dirty="0">
                <a:solidFill>
                  <a:schemeClr val="tx2"/>
                </a:solidFill>
                <a:latin typeface="Arial" pitchFamily="34" charset="0"/>
                <a:cs typeface="Arial" pitchFamily="34" charset="0"/>
              </a:rPr>
              <a:t>Aucune garantie sur le respect de la séquence</a:t>
            </a:r>
          </a:p>
          <a:p>
            <a:pPr lvl="3">
              <a:spcBef>
                <a:spcPts val="0"/>
              </a:spcBef>
            </a:pPr>
            <a:r>
              <a:rPr lang="fr-BE" sz="1600" dirty="0">
                <a:solidFill>
                  <a:schemeClr val="tx2"/>
                </a:solidFill>
                <a:latin typeface="Arial" pitchFamily="34" charset="0"/>
                <a:cs typeface="Arial" pitchFamily="34" charset="0"/>
              </a:rPr>
              <a:t>Un SDU peut « dépasser » un SDU émis précédemment</a:t>
            </a:r>
          </a:p>
          <a:p>
            <a:pPr lvl="2">
              <a:spcBef>
                <a:spcPts val="0"/>
              </a:spcBef>
            </a:pPr>
            <a:r>
              <a:rPr lang="fr-BE" sz="1600" dirty="0">
                <a:solidFill>
                  <a:schemeClr val="tx2"/>
                </a:solidFill>
                <a:latin typeface="Arial" pitchFamily="34" charset="0"/>
                <a:cs typeface="Arial" pitchFamily="34" charset="0"/>
              </a:rPr>
              <a:t>Aucune garantie sur la duplication</a:t>
            </a:r>
          </a:p>
          <a:p>
            <a:pPr lvl="3">
              <a:spcBef>
                <a:spcPts val="0"/>
              </a:spcBef>
            </a:pPr>
            <a:r>
              <a:rPr lang="fr-BE" sz="1600" dirty="0">
                <a:solidFill>
                  <a:schemeClr val="tx2"/>
                </a:solidFill>
                <a:latin typeface="Arial" pitchFamily="34" charset="0"/>
                <a:cs typeface="Arial" pitchFamily="34" charset="0"/>
              </a:rPr>
              <a:t>Un SDU peut être dupliqué sans qu’UDP ne remarque quoi que ce soit</a:t>
            </a:r>
          </a:p>
          <a:p>
            <a:pPr lvl="3"/>
            <a:endParaRPr lang="fr-BE" sz="1600" dirty="0">
              <a:solidFill>
                <a:schemeClr val="tx2"/>
              </a:solidFill>
              <a:latin typeface="Arial" pitchFamily="34" charset="0"/>
              <a:cs typeface="Arial" pitchFamily="34" charset="0"/>
            </a:endParaRPr>
          </a:p>
          <a:p>
            <a:pPr>
              <a:lnSpc>
                <a:spcPct val="90000"/>
              </a:lnSpc>
            </a:pPr>
            <a:r>
              <a:rPr lang="fr-BE" sz="1600" b="1" dirty="0">
                <a:solidFill>
                  <a:schemeClr val="tx2"/>
                </a:solidFill>
                <a:latin typeface="Arial" pitchFamily="34" charset="0"/>
                <a:cs typeface="Arial" pitchFamily="34" charset="0"/>
              </a:rPr>
              <a:t>UDP et IP ne fournissent aucune garantie de livraison, de contrôle de flux ou de récupération d’erreurs</a:t>
            </a:r>
          </a:p>
          <a:p>
            <a:pPr lvl="1">
              <a:lnSpc>
                <a:spcPct val="90000"/>
              </a:lnSpc>
              <a:spcBef>
                <a:spcPts val="0"/>
              </a:spcBef>
            </a:pPr>
            <a:r>
              <a:rPr lang="fr-BE" sz="1600" dirty="0">
                <a:solidFill>
                  <a:schemeClr val="tx2"/>
                </a:solidFill>
                <a:latin typeface="Arial" pitchFamily="34" charset="0"/>
                <a:cs typeface="Arial" pitchFamily="34" charset="0"/>
                <a:sym typeface="Wingdings" pitchFamily="2" charset="2"/>
              </a:rPr>
              <a:t>Si cela est néanmoins nécessaire alors c’est aux applications de s’en charger</a:t>
            </a:r>
          </a:p>
          <a:p>
            <a:pPr lvl="1">
              <a:lnSpc>
                <a:spcPct val="90000"/>
              </a:lnSpc>
              <a:spcBef>
                <a:spcPts val="0"/>
              </a:spcBef>
            </a:pPr>
            <a:endParaRPr lang="fr-BE" sz="1600" dirty="0">
              <a:solidFill>
                <a:schemeClr val="tx2"/>
              </a:solidFill>
              <a:latin typeface="Arial" pitchFamily="34" charset="0"/>
              <a:cs typeface="Arial" pitchFamily="34" charset="0"/>
            </a:endParaRPr>
          </a:p>
          <a:p>
            <a:pPr>
              <a:lnSpc>
                <a:spcPct val="90000"/>
              </a:lnSpc>
            </a:pPr>
            <a:r>
              <a:rPr lang="fr-BE" sz="1600" b="1" dirty="0">
                <a:solidFill>
                  <a:schemeClr val="tx2"/>
                </a:solidFill>
                <a:latin typeface="Arial" pitchFamily="34" charset="0"/>
                <a:cs typeface="Arial" pitchFamily="34" charset="0"/>
              </a:rPr>
              <a:t>Exemple d’applications utilisant UDP :</a:t>
            </a:r>
          </a:p>
          <a:p>
            <a:pPr lvl="1">
              <a:lnSpc>
                <a:spcPct val="90000"/>
              </a:lnSpc>
              <a:spcBef>
                <a:spcPts val="0"/>
              </a:spcBef>
            </a:pPr>
            <a:r>
              <a:rPr lang="fr-BE" sz="1600" dirty="0">
                <a:solidFill>
                  <a:schemeClr val="tx2"/>
                </a:solidFill>
                <a:latin typeface="Arial" pitchFamily="34" charset="0"/>
                <a:cs typeface="Arial" pitchFamily="34" charset="0"/>
              </a:rPr>
              <a:t>TFTP : Trivial File Transfer Protocol</a:t>
            </a:r>
          </a:p>
          <a:p>
            <a:pPr lvl="1">
              <a:lnSpc>
                <a:spcPct val="90000"/>
              </a:lnSpc>
              <a:spcBef>
                <a:spcPts val="0"/>
              </a:spcBef>
            </a:pPr>
            <a:r>
              <a:rPr lang="fr-BE" sz="1600" dirty="0">
                <a:solidFill>
                  <a:schemeClr val="tx2"/>
                </a:solidFill>
                <a:latin typeface="Arial" pitchFamily="34" charset="0"/>
                <a:cs typeface="Arial" pitchFamily="34" charset="0"/>
              </a:rPr>
              <a:t>DNS : Domain Name System (Name Server)</a:t>
            </a:r>
          </a:p>
          <a:p>
            <a:pPr lvl="1">
              <a:lnSpc>
                <a:spcPct val="90000"/>
              </a:lnSpc>
              <a:spcBef>
                <a:spcPts val="0"/>
              </a:spcBef>
            </a:pPr>
            <a:r>
              <a:rPr lang="fr-BE" sz="1600" dirty="0">
                <a:solidFill>
                  <a:schemeClr val="tx2"/>
                </a:solidFill>
                <a:latin typeface="Arial" pitchFamily="34" charset="0"/>
                <a:cs typeface="Arial" pitchFamily="34" charset="0"/>
              </a:rPr>
              <a:t>RPC : </a:t>
            </a:r>
            <a:r>
              <a:rPr lang="fr-BE" sz="1600" dirty="0" err="1">
                <a:solidFill>
                  <a:schemeClr val="tx2"/>
                </a:solidFill>
                <a:latin typeface="Arial" pitchFamily="34" charset="0"/>
                <a:cs typeface="Arial" pitchFamily="34" charset="0"/>
              </a:rPr>
              <a:t>Remote</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Procedure</a:t>
            </a:r>
            <a:r>
              <a:rPr lang="fr-BE" sz="1600" dirty="0">
                <a:solidFill>
                  <a:schemeClr val="tx2"/>
                </a:solidFill>
                <a:latin typeface="Arial" pitchFamily="34" charset="0"/>
                <a:cs typeface="Arial" pitchFamily="34" charset="0"/>
              </a:rPr>
              <a:t> Call</a:t>
            </a:r>
          </a:p>
          <a:p>
            <a:pPr lvl="1">
              <a:lnSpc>
                <a:spcPct val="90000"/>
              </a:lnSpc>
              <a:spcBef>
                <a:spcPts val="0"/>
              </a:spcBef>
            </a:pPr>
            <a:r>
              <a:rPr lang="fr-BE" sz="1600" dirty="0">
                <a:solidFill>
                  <a:schemeClr val="tx2"/>
                </a:solidFill>
                <a:latin typeface="Arial" pitchFamily="34" charset="0"/>
                <a:cs typeface="Arial" pitchFamily="34" charset="0"/>
              </a:rPr>
              <a:t>SNMP : Simple Network Management Protocol</a:t>
            </a:r>
          </a:p>
          <a:p>
            <a:pPr lvl="1">
              <a:lnSpc>
                <a:spcPct val="90000"/>
              </a:lnSpc>
              <a:spcBef>
                <a:spcPts val="0"/>
              </a:spcBef>
            </a:pPr>
            <a:r>
              <a:rPr lang="fr-BE" sz="1600" dirty="0">
                <a:solidFill>
                  <a:schemeClr val="tx2"/>
                </a:solidFill>
                <a:latin typeface="Arial" pitchFamily="34" charset="0"/>
                <a:cs typeface="Arial" pitchFamily="34" charset="0"/>
              </a:rPr>
              <a:t>LDAP : </a:t>
            </a:r>
            <a:r>
              <a:rPr lang="fr-BE" sz="1600" dirty="0" err="1">
                <a:solidFill>
                  <a:schemeClr val="tx2"/>
                </a:solidFill>
                <a:latin typeface="Arial" pitchFamily="34" charset="0"/>
                <a:cs typeface="Arial" pitchFamily="34" charset="0"/>
              </a:rPr>
              <a:t>Lightweight</a:t>
            </a:r>
            <a:r>
              <a:rPr lang="fr-BE" sz="1600" dirty="0">
                <a:solidFill>
                  <a:schemeClr val="tx2"/>
                </a:solidFill>
                <a:latin typeface="Arial" pitchFamily="34" charset="0"/>
                <a:cs typeface="Arial" pitchFamily="34" charset="0"/>
              </a:rPr>
              <a:t> Directory Access Protocol</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Le protocole UDP</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15</a:t>
            </a:fld>
            <a:endParaRPr lang="fr-BE"/>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a:xfrm>
            <a:off x="457200" y="836613"/>
            <a:ext cx="8229600" cy="5616723"/>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Question </a:t>
            </a:r>
          </a:p>
          <a:p>
            <a:pPr lvl="1">
              <a:lnSpc>
                <a:spcPct val="90000"/>
              </a:lnSpc>
              <a:spcBef>
                <a:spcPts val="0"/>
              </a:spcBef>
            </a:pPr>
            <a:r>
              <a:rPr lang="fr-BE" sz="1600" dirty="0">
                <a:solidFill>
                  <a:schemeClr val="tx2"/>
                </a:solidFill>
                <a:latin typeface="Arial" pitchFamily="34" charset="0"/>
                <a:cs typeface="Arial" pitchFamily="34" charset="0"/>
              </a:rPr>
              <a:t>Comment construire un protocole fournissant un service transport orienté connexion fiable en s’appuyant sur le service IP ?</a:t>
            </a:r>
          </a:p>
          <a:p>
            <a:pPr>
              <a:lnSpc>
                <a:spcPct val="90000"/>
              </a:lnSpc>
            </a:pPr>
            <a:endParaRPr lang="fr-BE" sz="1600" b="1"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Problèmes à résoudre</a:t>
            </a:r>
          </a:p>
          <a:p>
            <a:pPr lvl="2">
              <a:spcBef>
                <a:spcPts val="0"/>
              </a:spcBef>
            </a:pPr>
            <a:r>
              <a:rPr lang="fr-BE" sz="1600" dirty="0">
                <a:solidFill>
                  <a:schemeClr val="tx2"/>
                </a:solidFill>
                <a:latin typeface="Arial" pitchFamily="34" charset="0"/>
                <a:cs typeface="Arial" pitchFamily="34" charset="0"/>
              </a:rPr>
              <a:t>Ouverture d’une connexion entre deux entités de transport</a:t>
            </a:r>
          </a:p>
          <a:p>
            <a:pPr lvl="2">
              <a:spcBef>
                <a:spcPts val="0"/>
              </a:spcBef>
            </a:pPr>
            <a:r>
              <a:rPr lang="fr-BE" sz="1600" dirty="0">
                <a:solidFill>
                  <a:schemeClr val="tx2"/>
                </a:solidFill>
                <a:latin typeface="Arial" pitchFamily="34" charset="0"/>
                <a:cs typeface="Arial" pitchFamily="34" charset="0"/>
              </a:rPr>
              <a:t>Transfert fiable des données sans limite de taille en utilisant la connexion établie</a:t>
            </a:r>
          </a:p>
          <a:p>
            <a:pPr lvl="2">
              <a:spcBef>
                <a:spcPts val="0"/>
              </a:spcBef>
            </a:pPr>
            <a:r>
              <a:rPr lang="fr-BE" sz="1600" dirty="0">
                <a:solidFill>
                  <a:schemeClr val="tx2"/>
                </a:solidFill>
                <a:latin typeface="Arial" pitchFamily="34" charset="0"/>
                <a:cs typeface="Arial" pitchFamily="34" charset="0"/>
              </a:rPr>
              <a:t>Fermeture de connexion entre les deux entités de </a:t>
            </a:r>
            <a:r>
              <a:rPr lang="fr-BE" sz="1600" dirty="0" smtClean="0">
                <a:solidFill>
                  <a:schemeClr val="tx2"/>
                </a:solidFill>
                <a:latin typeface="Arial" pitchFamily="34" charset="0"/>
                <a:cs typeface="Arial" pitchFamily="34" charset="0"/>
              </a:rPr>
              <a:t>transport</a:t>
            </a:r>
          </a:p>
          <a:p>
            <a:pPr lvl="2">
              <a:spcBef>
                <a:spcPts val="0"/>
              </a:spcBef>
            </a:pPr>
            <a:endParaRPr lang="fr-BE" sz="1600" b="1" dirty="0">
              <a:solidFill>
                <a:schemeClr val="tx2"/>
              </a:solidFill>
              <a:latin typeface="Arial" pitchFamily="34" charset="0"/>
              <a:cs typeface="Arial" pitchFamily="34" charset="0"/>
            </a:endParaRPr>
          </a:p>
          <a:p>
            <a:pPr>
              <a:lnSpc>
                <a:spcPct val="90000"/>
              </a:lnSpc>
            </a:pPr>
            <a:r>
              <a:rPr lang="fr-BE" sz="1600" b="1" dirty="0">
                <a:solidFill>
                  <a:schemeClr val="tx2"/>
                </a:solidFill>
                <a:latin typeface="Arial" pitchFamily="34" charset="0"/>
                <a:cs typeface="Arial" pitchFamily="34" charset="0"/>
              </a:rPr>
              <a:t>Question</a:t>
            </a:r>
          </a:p>
          <a:p>
            <a:pPr lvl="1">
              <a:lnSpc>
                <a:spcPct val="90000"/>
              </a:lnSpc>
              <a:spcBef>
                <a:spcPts val="0"/>
              </a:spcBef>
            </a:pPr>
            <a:r>
              <a:rPr lang="fr-BE" sz="1600" dirty="0">
                <a:solidFill>
                  <a:schemeClr val="tx2"/>
                </a:solidFill>
                <a:latin typeface="Arial" pitchFamily="34" charset="0"/>
                <a:cs typeface="Arial" pitchFamily="34" charset="0"/>
              </a:rPr>
              <a:t>Peut-on se baser sur les mécanismes de la couche 2 </a:t>
            </a:r>
            <a:r>
              <a:rPr lang="fr-BE" sz="1600" dirty="0" smtClean="0">
                <a:solidFill>
                  <a:schemeClr val="tx2"/>
                </a:solidFill>
                <a:latin typeface="Arial" pitchFamily="34" charset="0"/>
                <a:cs typeface="Arial" pitchFamily="34" charset="0"/>
              </a:rPr>
              <a:t>?</a:t>
            </a:r>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Différences entre couches 2 et 4</a:t>
            </a:r>
          </a:p>
          <a:p>
            <a:pPr lvl="2">
              <a:spcBef>
                <a:spcPts val="0"/>
              </a:spcBef>
            </a:pPr>
            <a:r>
              <a:rPr lang="fr-BE" sz="1600" dirty="0">
                <a:solidFill>
                  <a:schemeClr val="tx2"/>
                </a:solidFill>
                <a:latin typeface="Arial" pitchFamily="34" charset="0"/>
                <a:cs typeface="Arial" pitchFamily="34" charset="0"/>
              </a:rPr>
              <a:t>La couche 2 gère les transferts entre 2 machines, la couche 4 gère les transferts entre 2 applications</a:t>
            </a:r>
          </a:p>
          <a:p>
            <a:pPr lvl="3">
              <a:spcBef>
                <a:spcPts val="0"/>
              </a:spcBef>
            </a:pPr>
            <a:r>
              <a:rPr lang="fr-BE" sz="1600" dirty="0">
                <a:solidFill>
                  <a:schemeClr val="tx2"/>
                </a:solidFill>
                <a:latin typeface="Arial" pitchFamily="34" charset="0"/>
                <a:cs typeface="Arial" pitchFamily="34" charset="0"/>
              </a:rPr>
              <a:t>Comment contacter une application parmi N applications ?</a:t>
            </a:r>
          </a:p>
          <a:p>
            <a:pPr lvl="2">
              <a:spcBef>
                <a:spcPts val="0"/>
              </a:spcBef>
            </a:pPr>
            <a:r>
              <a:rPr lang="fr-BE" sz="1600" dirty="0">
                <a:solidFill>
                  <a:schemeClr val="tx2"/>
                </a:solidFill>
                <a:latin typeface="Arial" pitchFamily="34" charset="0"/>
                <a:cs typeface="Arial" pitchFamily="34" charset="0"/>
              </a:rPr>
              <a:t>La couche 1 peut perdre ou corrompre des trames</a:t>
            </a:r>
          </a:p>
          <a:p>
            <a:pPr lvl="3">
              <a:spcBef>
                <a:spcPts val="0"/>
              </a:spcBef>
            </a:pPr>
            <a:r>
              <a:rPr lang="fr-BE" sz="1600" dirty="0">
                <a:solidFill>
                  <a:schemeClr val="tx2"/>
                </a:solidFill>
                <a:latin typeface="Arial" pitchFamily="34" charset="0"/>
                <a:cs typeface="Arial" pitchFamily="34" charset="0"/>
              </a:rPr>
              <a:t>Mécanismes de type Go-Back-N et </a:t>
            </a:r>
            <a:r>
              <a:rPr lang="fr-BE" sz="1600" dirty="0" err="1">
                <a:solidFill>
                  <a:schemeClr val="tx2"/>
                </a:solidFill>
                <a:latin typeface="Arial" pitchFamily="34" charset="0"/>
                <a:cs typeface="Arial" pitchFamily="34" charset="0"/>
              </a:rPr>
              <a:t>Selective</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repeat</a:t>
            </a:r>
            <a:endParaRPr lang="fr-BE" sz="1600" dirty="0">
              <a:solidFill>
                <a:schemeClr val="tx2"/>
              </a:solidFill>
              <a:latin typeface="Arial" pitchFamily="34" charset="0"/>
              <a:cs typeface="Arial" pitchFamily="34" charset="0"/>
            </a:endParaRPr>
          </a:p>
          <a:p>
            <a:pPr lvl="2">
              <a:spcBef>
                <a:spcPts val="0"/>
              </a:spcBef>
            </a:pPr>
            <a:r>
              <a:rPr lang="fr-BE" sz="1600" dirty="0">
                <a:solidFill>
                  <a:schemeClr val="tx2"/>
                </a:solidFill>
                <a:latin typeface="Arial" pitchFamily="34" charset="0"/>
                <a:cs typeface="Arial" pitchFamily="34" charset="0"/>
              </a:rPr>
              <a:t>La couche 3 peut</a:t>
            </a:r>
          </a:p>
          <a:p>
            <a:pPr lvl="3">
              <a:spcBef>
                <a:spcPts val="0"/>
              </a:spcBef>
            </a:pPr>
            <a:r>
              <a:rPr lang="fr-BE" sz="1600" dirty="0">
                <a:solidFill>
                  <a:schemeClr val="tx2"/>
                </a:solidFill>
                <a:latin typeface="Arial" pitchFamily="34" charset="0"/>
                <a:cs typeface="Arial" pitchFamily="34" charset="0"/>
              </a:rPr>
              <a:t>Perdre ou corrompre des paquets</a:t>
            </a:r>
          </a:p>
          <a:p>
            <a:pPr lvl="4">
              <a:spcBef>
                <a:spcPts val="0"/>
              </a:spcBef>
            </a:pPr>
            <a:r>
              <a:rPr lang="fr-BE" sz="1600" dirty="0">
                <a:solidFill>
                  <a:schemeClr val="tx2"/>
                </a:solidFill>
                <a:latin typeface="Arial" pitchFamily="34" charset="0"/>
                <a:cs typeface="Arial" pitchFamily="34" charset="0"/>
              </a:rPr>
              <a:t>Mécanismes de type Go-Back-N et </a:t>
            </a:r>
            <a:r>
              <a:rPr lang="fr-BE" sz="1600" dirty="0" err="1">
                <a:solidFill>
                  <a:schemeClr val="tx2"/>
                </a:solidFill>
                <a:latin typeface="Arial" pitchFamily="34" charset="0"/>
                <a:cs typeface="Arial" pitchFamily="34" charset="0"/>
              </a:rPr>
              <a:t>Selective</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repeat</a:t>
            </a:r>
            <a:endParaRPr lang="fr-BE" sz="1600" dirty="0">
              <a:solidFill>
                <a:schemeClr val="tx2"/>
              </a:solidFill>
              <a:latin typeface="Arial" pitchFamily="34" charset="0"/>
              <a:cs typeface="Arial" pitchFamily="34" charset="0"/>
            </a:endParaRPr>
          </a:p>
          <a:p>
            <a:pPr lvl="3">
              <a:spcBef>
                <a:spcPts val="0"/>
              </a:spcBef>
            </a:pPr>
            <a:r>
              <a:rPr lang="fr-BE" sz="1600" dirty="0">
                <a:solidFill>
                  <a:schemeClr val="tx2"/>
                </a:solidFill>
                <a:latin typeface="Arial" pitchFamily="34" charset="0"/>
                <a:cs typeface="Arial" pitchFamily="34" charset="0"/>
              </a:rPr>
              <a:t>Réordonner voire dupliquer des paquets</a:t>
            </a:r>
          </a:p>
          <a:p>
            <a:pPr lvl="4">
              <a:spcBef>
                <a:spcPts val="0"/>
              </a:spcBef>
            </a:pPr>
            <a:r>
              <a:rPr lang="fr-BE" sz="1600" dirty="0">
                <a:solidFill>
                  <a:schemeClr val="tx2"/>
                </a:solidFill>
                <a:latin typeface="Arial" pitchFamily="34" charset="0"/>
                <a:cs typeface="Arial" pitchFamily="34" charset="0"/>
              </a:rPr>
              <a:t>Comment réagir face à cela ?</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Un service fiable</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16</a:t>
            </a:fld>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34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534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34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534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534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534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34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534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5347">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5347">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5347">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5347">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5347">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5347">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534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Rectangle 7"/>
          <p:cNvSpPr>
            <a:spLocks noGrp="1" noChangeArrowheads="1"/>
          </p:cNvSpPr>
          <p:nvPr>
            <p:ph sz="half" idx="1"/>
          </p:nvPr>
        </p:nvSpPr>
        <p:spPr>
          <a:xfrm>
            <a:off x="324098" y="3284984"/>
            <a:ext cx="4248594" cy="2870200"/>
          </a:xfrm>
          <a:solidFill>
            <a:schemeClr val="bg2"/>
          </a:solidFill>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t" anchorCtr="0">
            <a:noAutofit/>
          </a:bodyPr>
          <a:lstStyle/>
          <a:p>
            <a:pPr marL="0" indent="0" fontAlgn="base">
              <a:lnSpc>
                <a:spcPct val="90000"/>
              </a:lnSpc>
              <a:spcAft>
                <a:spcPct val="0"/>
              </a:spcAft>
              <a:buNone/>
            </a:pPr>
            <a:r>
              <a:rPr lang="fr-BE" sz="1400" b="1" u="sng" dirty="0">
                <a:solidFill>
                  <a:schemeClr val="tx2"/>
                </a:solidFill>
                <a:latin typeface="Arial" pitchFamily="34" charset="0"/>
                <a:cs typeface="Arial" pitchFamily="34" charset="0"/>
              </a:rPr>
              <a:t>Couche liaison de données</a:t>
            </a:r>
          </a:p>
          <a:p>
            <a:pPr lvl="1" fontAlgn="base">
              <a:lnSpc>
                <a:spcPct val="90000"/>
              </a:lnSpc>
              <a:spcBef>
                <a:spcPts val="0"/>
              </a:spcBef>
              <a:spcAft>
                <a:spcPct val="0"/>
              </a:spcAft>
            </a:pPr>
            <a:r>
              <a:rPr lang="fr-BE" sz="1400" dirty="0">
                <a:solidFill>
                  <a:schemeClr val="tx2"/>
                </a:solidFill>
                <a:latin typeface="Arial" pitchFamily="34" charset="0"/>
                <a:cs typeface="Arial" pitchFamily="34" charset="0"/>
              </a:rPr>
              <a:t>Connexion relie deux machines</a:t>
            </a:r>
          </a:p>
          <a:p>
            <a:pPr lvl="1" fontAlgn="base">
              <a:lnSpc>
                <a:spcPct val="90000"/>
              </a:lnSpc>
              <a:spcBef>
                <a:spcPts val="0"/>
              </a:spcBef>
              <a:spcAft>
                <a:spcPct val="0"/>
              </a:spcAft>
            </a:pPr>
            <a:r>
              <a:rPr lang="fr-BE" sz="1400" dirty="0">
                <a:solidFill>
                  <a:schemeClr val="tx2"/>
                </a:solidFill>
                <a:latin typeface="Arial" pitchFamily="34" charset="0"/>
                <a:cs typeface="Arial" pitchFamily="34" charset="0"/>
              </a:rPr>
              <a:t>Une connexion entre deux entités LD</a:t>
            </a:r>
          </a:p>
          <a:p>
            <a:pPr lvl="2" fontAlgn="base">
              <a:spcAft>
                <a:spcPct val="0"/>
              </a:spcAft>
            </a:pPr>
            <a:endParaRPr lang="fr-BE" sz="1400" dirty="0">
              <a:solidFill>
                <a:schemeClr val="tx2"/>
              </a:solidFill>
              <a:latin typeface="Arial" pitchFamily="34" charset="0"/>
              <a:cs typeface="Arial" pitchFamily="34" charset="0"/>
            </a:endParaRPr>
          </a:p>
          <a:p>
            <a:pPr lvl="1" fontAlgn="base">
              <a:lnSpc>
                <a:spcPct val="90000"/>
              </a:lnSpc>
              <a:spcBef>
                <a:spcPts val="0"/>
              </a:spcBef>
              <a:spcAft>
                <a:spcPct val="0"/>
              </a:spcAft>
            </a:pPr>
            <a:endParaRPr lang="fr-BE" sz="1400" dirty="0" smtClean="0">
              <a:solidFill>
                <a:schemeClr val="tx2"/>
              </a:solidFill>
              <a:latin typeface="Arial" pitchFamily="34" charset="0"/>
              <a:cs typeface="Arial" pitchFamily="34" charset="0"/>
            </a:endParaRPr>
          </a:p>
          <a:p>
            <a:pPr lvl="1" fontAlgn="base">
              <a:lnSpc>
                <a:spcPct val="90000"/>
              </a:lnSpc>
              <a:spcBef>
                <a:spcPts val="0"/>
              </a:spcBef>
              <a:spcAft>
                <a:spcPct val="0"/>
              </a:spcAft>
            </a:pPr>
            <a:endParaRPr lang="fr-BE" sz="1400" dirty="0" smtClean="0">
              <a:solidFill>
                <a:schemeClr val="tx2"/>
              </a:solidFill>
              <a:latin typeface="Arial" pitchFamily="34" charset="0"/>
              <a:cs typeface="Arial" pitchFamily="34" charset="0"/>
            </a:endParaRPr>
          </a:p>
          <a:p>
            <a:pPr lvl="1" fontAlgn="base">
              <a:lnSpc>
                <a:spcPct val="90000"/>
              </a:lnSpc>
              <a:spcBef>
                <a:spcPts val="0"/>
              </a:spcBef>
              <a:spcAft>
                <a:spcPct val="0"/>
              </a:spcAft>
            </a:pPr>
            <a:endParaRPr lang="fr-BE" sz="1400" dirty="0" smtClean="0">
              <a:solidFill>
                <a:schemeClr val="tx2"/>
              </a:solidFill>
              <a:latin typeface="Arial" pitchFamily="34" charset="0"/>
              <a:cs typeface="Arial" pitchFamily="34" charset="0"/>
            </a:endParaRPr>
          </a:p>
          <a:p>
            <a:pPr lvl="1" fontAlgn="base">
              <a:lnSpc>
                <a:spcPct val="90000"/>
              </a:lnSpc>
              <a:spcBef>
                <a:spcPts val="0"/>
              </a:spcBef>
              <a:spcAft>
                <a:spcPct val="0"/>
              </a:spcAft>
            </a:pPr>
            <a:r>
              <a:rPr lang="fr-BE" sz="1400" dirty="0" smtClean="0">
                <a:solidFill>
                  <a:schemeClr val="tx2"/>
                </a:solidFill>
                <a:latin typeface="Arial" pitchFamily="34" charset="0"/>
                <a:cs typeface="Arial" pitchFamily="34" charset="0"/>
              </a:rPr>
              <a:t>Pas </a:t>
            </a:r>
            <a:r>
              <a:rPr lang="fr-BE" sz="1400" dirty="0">
                <a:solidFill>
                  <a:schemeClr val="tx2"/>
                </a:solidFill>
                <a:latin typeface="Arial" pitchFamily="34" charset="0"/>
                <a:cs typeface="Arial" pitchFamily="34" charset="0"/>
              </a:rPr>
              <a:t>de duplication de trames</a:t>
            </a:r>
          </a:p>
          <a:p>
            <a:pPr lvl="1" fontAlgn="base">
              <a:lnSpc>
                <a:spcPct val="90000"/>
              </a:lnSpc>
              <a:spcBef>
                <a:spcPts val="0"/>
              </a:spcBef>
              <a:spcAft>
                <a:spcPct val="0"/>
              </a:spcAft>
            </a:pPr>
            <a:r>
              <a:rPr lang="fr-BE" sz="1400" dirty="0">
                <a:solidFill>
                  <a:schemeClr val="tx2"/>
                </a:solidFill>
                <a:latin typeface="Arial" pitchFamily="34" charset="0"/>
                <a:cs typeface="Arial" pitchFamily="34" charset="0"/>
              </a:rPr>
              <a:t>Pas de </a:t>
            </a:r>
            <a:r>
              <a:rPr lang="fr-BE" sz="1400" dirty="0" smtClean="0">
                <a:solidFill>
                  <a:schemeClr val="tx2"/>
                </a:solidFill>
                <a:latin typeface="Arial" pitchFamily="34" charset="0"/>
                <a:cs typeface="Arial" pitchFamily="34" charset="0"/>
              </a:rPr>
              <a:t>dé séquencement </a:t>
            </a:r>
            <a:r>
              <a:rPr lang="fr-BE" sz="1400" dirty="0">
                <a:solidFill>
                  <a:schemeClr val="tx2"/>
                </a:solidFill>
                <a:latin typeface="Arial" pitchFamily="34" charset="0"/>
                <a:cs typeface="Arial" pitchFamily="34" charset="0"/>
              </a:rPr>
              <a:t>possible des trames</a:t>
            </a:r>
          </a:p>
          <a:p>
            <a:pPr lvl="1" fontAlgn="base">
              <a:lnSpc>
                <a:spcPct val="90000"/>
              </a:lnSpc>
              <a:spcBef>
                <a:spcPts val="0"/>
              </a:spcBef>
              <a:spcAft>
                <a:spcPct val="0"/>
              </a:spcAft>
            </a:pPr>
            <a:endParaRPr lang="fr-BE" sz="1400" dirty="0" smtClean="0">
              <a:solidFill>
                <a:schemeClr val="tx2"/>
              </a:solidFill>
              <a:latin typeface="Arial" pitchFamily="34" charset="0"/>
              <a:cs typeface="Arial" pitchFamily="34" charset="0"/>
            </a:endParaRPr>
          </a:p>
          <a:p>
            <a:pPr lvl="1" fontAlgn="base">
              <a:lnSpc>
                <a:spcPct val="90000"/>
              </a:lnSpc>
              <a:spcBef>
                <a:spcPts val="0"/>
              </a:spcBef>
              <a:spcAft>
                <a:spcPct val="0"/>
              </a:spcAft>
            </a:pPr>
            <a:r>
              <a:rPr lang="fr-BE" sz="1400" dirty="0" smtClean="0">
                <a:solidFill>
                  <a:schemeClr val="tx2"/>
                </a:solidFill>
                <a:latin typeface="Arial" pitchFamily="34" charset="0"/>
                <a:cs typeface="Arial" pitchFamily="34" charset="0"/>
              </a:rPr>
              <a:t>Délai </a:t>
            </a:r>
            <a:r>
              <a:rPr lang="fr-BE" sz="1400" dirty="0">
                <a:solidFill>
                  <a:schemeClr val="tx2"/>
                </a:solidFill>
                <a:latin typeface="Arial" pitchFamily="34" charset="0"/>
                <a:cs typeface="Arial" pitchFamily="34" charset="0"/>
              </a:rPr>
              <a:t>d’envoi de trames varie </a:t>
            </a:r>
            <a:r>
              <a:rPr lang="fr-BE" sz="1400" dirty="0" smtClean="0">
                <a:solidFill>
                  <a:schemeClr val="tx2"/>
                </a:solidFill>
                <a:latin typeface="Arial" pitchFamily="34" charset="0"/>
                <a:cs typeface="Arial" pitchFamily="34" charset="0"/>
              </a:rPr>
              <a:t>peu</a:t>
            </a:r>
            <a:endParaRPr lang="fr-BE" sz="1400" dirty="0" smtClean="0">
              <a:solidFill>
                <a:schemeClr val="tx2"/>
              </a:solidFill>
              <a:latin typeface="Arial" pitchFamily="34" charset="0"/>
              <a:cs typeface="Arial" pitchFamily="34" charset="0"/>
            </a:endParaRPr>
          </a:p>
        </p:txBody>
      </p:sp>
      <p:sp>
        <p:nvSpPr>
          <p:cNvPr id="21515" name="Rectangle 8"/>
          <p:cNvSpPr>
            <a:spLocks noGrp="1" noChangeArrowheads="1"/>
          </p:cNvSpPr>
          <p:nvPr>
            <p:ph sz="half" idx="2"/>
          </p:nvPr>
        </p:nvSpPr>
        <p:spPr>
          <a:xfrm>
            <a:off x="4644008" y="3284984"/>
            <a:ext cx="4038600" cy="2870200"/>
          </a:xfrm>
          <a:solidFill>
            <a:schemeClr val="bg2"/>
          </a:solidFill>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t" anchorCtr="0">
            <a:noAutofit/>
          </a:bodyPr>
          <a:lstStyle/>
          <a:p>
            <a:pPr marL="0" indent="0" fontAlgn="base">
              <a:lnSpc>
                <a:spcPct val="90000"/>
              </a:lnSpc>
              <a:spcAft>
                <a:spcPct val="0"/>
              </a:spcAft>
              <a:buNone/>
            </a:pPr>
            <a:r>
              <a:rPr lang="fr-BE" sz="1400" b="1" u="sng" dirty="0">
                <a:solidFill>
                  <a:schemeClr val="tx2"/>
                </a:solidFill>
                <a:latin typeface="Arial" pitchFamily="34" charset="0"/>
                <a:cs typeface="Arial" pitchFamily="34" charset="0"/>
              </a:rPr>
              <a:t>Couche transport</a:t>
            </a:r>
          </a:p>
          <a:p>
            <a:pPr lvl="1" fontAlgn="base">
              <a:lnSpc>
                <a:spcPct val="90000"/>
              </a:lnSpc>
              <a:spcBef>
                <a:spcPts val="0"/>
              </a:spcBef>
              <a:spcAft>
                <a:spcPct val="0"/>
              </a:spcAft>
            </a:pPr>
            <a:r>
              <a:rPr lang="fr-BE" sz="1400" dirty="0">
                <a:solidFill>
                  <a:schemeClr val="tx2"/>
                </a:solidFill>
                <a:latin typeface="Arial" pitchFamily="34" charset="0"/>
                <a:cs typeface="Arial" pitchFamily="34" charset="0"/>
              </a:rPr>
              <a:t>Connexion relie deux applications</a:t>
            </a:r>
          </a:p>
          <a:p>
            <a:pPr lvl="1" fontAlgn="base">
              <a:lnSpc>
                <a:spcPct val="90000"/>
              </a:lnSpc>
              <a:spcBef>
                <a:spcPts val="0"/>
              </a:spcBef>
              <a:spcAft>
                <a:spcPct val="0"/>
              </a:spcAft>
            </a:pPr>
            <a:r>
              <a:rPr lang="fr-BE" sz="1400" dirty="0">
                <a:solidFill>
                  <a:schemeClr val="tx2"/>
                </a:solidFill>
                <a:latin typeface="Arial" pitchFamily="34" charset="0"/>
                <a:cs typeface="Arial" pitchFamily="34" charset="0"/>
              </a:rPr>
              <a:t>Nombre variable et grand de connexions entre 2 entités de transport</a:t>
            </a:r>
          </a:p>
          <a:p>
            <a:pPr lvl="2" fontAlgn="base">
              <a:spcAft>
                <a:spcPct val="0"/>
              </a:spcAft>
            </a:pPr>
            <a:r>
              <a:rPr lang="fr-BE" sz="1400" dirty="0">
                <a:solidFill>
                  <a:schemeClr val="tx2"/>
                </a:solidFill>
                <a:latin typeface="Arial" pitchFamily="34" charset="0"/>
                <a:cs typeface="Arial" pitchFamily="34" charset="0"/>
              </a:rPr>
              <a:t>Il faut pouvoir identifier ces </a:t>
            </a:r>
            <a:r>
              <a:rPr lang="fr-BE" sz="1400" dirty="0" smtClean="0">
                <a:solidFill>
                  <a:schemeClr val="tx2"/>
                </a:solidFill>
                <a:latin typeface="Arial" pitchFamily="34" charset="0"/>
                <a:cs typeface="Arial" pitchFamily="34" charset="0"/>
              </a:rPr>
              <a:t>connexions</a:t>
            </a:r>
          </a:p>
          <a:p>
            <a:pPr lvl="2" fontAlgn="base">
              <a:spcAft>
                <a:spcPct val="0"/>
              </a:spcAft>
            </a:pPr>
            <a:endParaRPr lang="fr-BE" sz="1400" dirty="0" smtClean="0">
              <a:solidFill>
                <a:schemeClr val="tx2"/>
              </a:solidFill>
              <a:latin typeface="Arial" pitchFamily="34" charset="0"/>
              <a:cs typeface="Arial" pitchFamily="34" charset="0"/>
            </a:endParaRPr>
          </a:p>
          <a:p>
            <a:pPr lvl="1" fontAlgn="base">
              <a:lnSpc>
                <a:spcPct val="90000"/>
              </a:lnSpc>
              <a:spcBef>
                <a:spcPts val="0"/>
              </a:spcBef>
              <a:spcAft>
                <a:spcPct val="0"/>
              </a:spcAft>
            </a:pPr>
            <a:r>
              <a:rPr lang="fr-BE" sz="1400" dirty="0" smtClean="0">
                <a:solidFill>
                  <a:schemeClr val="tx2"/>
                </a:solidFill>
                <a:latin typeface="Arial" pitchFamily="34" charset="0"/>
                <a:cs typeface="Arial" pitchFamily="34" charset="0"/>
              </a:rPr>
              <a:t>Duplication </a:t>
            </a:r>
            <a:r>
              <a:rPr lang="fr-BE" sz="1400" dirty="0">
                <a:solidFill>
                  <a:schemeClr val="tx2"/>
                </a:solidFill>
                <a:latin typeface="Arial" pitchFamily="34" charset="0"/>
                <a:cs typeface="Arial" pitchFamily="34" charset="0"/>
              </a:rPr>
              <a:t>de </a:t>
            </a:r>
            <a:r>
              <a:rPr lang="fr-BE" sz="1400" dirty="0" err="1">
                <a:solidFill>
                  <a:schemeClr val="tx2"/>
                </a:solidFill>
                <a:latin typeface="Arial" pitchFamily="34" charset="0"/>
                <a:cs typeface="Arial" pitchFamily="34" charset="0"/>
              </a:rPr>
              <a:t>TPDUs</a:t>
            </a:r>
            <a:r>
              <a:rPr lang="fr-BE" sz="1400" dirty="0">
                <a:solidFill>
                  <a:schemeClr val="tx2"/>
                </a:solidFill>
                <a:latin typeface="Arial" pitchFamily="34" charset="0"/>
                <a:cs typeface="Arial" pitchFamily="34" charset="0"/>
              </a:rPr>
              <a:t> possible</a:t>
            </a:r>
          </a:p>
          <a:p>
            <a:pPr lvl="1" fontAlgn="base">
              <a:lnSpc>
                <a:spcPct val="90000"/>
              </a:lnSpc>
              <a:spcBef>
                <a:spcPts val="0"/>
              </a:spcBef>
              <a:spcAft>
                <a:spcPct val="0"/>
              </a:spcAft>
            </a:pPr>
            <a:r>
              <a:rPr lang="fr-BE" sz="1400" dirty="0" err="1">
                <a:solidFill>
                  <a:schemeClr val="tx2"/>
                </a:solidFill>
                <a:latin typeface="Arial" pitchFamily="34" charset="0"/>
                <a:cs typeface="Arial" pitchFamily="34" charset="0"/>
              </a:rPr>
              <a:t>Déséquencement</a:t>
            </a:r>
            <a:r>
              <a:rPr lang="fr-BE" sz="1400" dirty="0">
                <a:solidFill>
                  <a:schemeClr val="tx2"/>
                </a:solidFill>
                <a:latin typeface="Arial" pitchFamily="34" charset="0"/>
                <a:cs typeface="Arial" pitchFamily="34" charset="0"/>
              </a:rPr>
              <a:t> des </a:t>
            </a:r>
            <a:r>
              <a:rPr lang="fr-BE" sz="1400" dirty="0" err="1">
                <a:solidFill>
                  <a:schemeClr val="tx2"/>
                </a:solidFill>
                <a:latin typeface="Arial" pitchFamily="34" charset="0"/>
                <a:cs typeface="Arial" pitchFamily="34" charset="0"/>
              </a:rPr>
              <a:t>TPDUs</a:t>
            </a:r>
            <a:r>
              <a:rPr lang="fr-BE" sz="1400" dirty="0">
                <a:solidFill>
                  <a:schemeClr val="tx2"/>
                </a:solidFill>
                <a:latin typeface="Arial" pitchFamily="34" charset="0"/>
                <a:cs typeface="Arial" pitchFamily="34" charset="0"/>
              </a:rPr>
              <a:t> </a:t>
            </a:r>
            <a:r>
              <a:rPr lang="fr-BE" sz="1400" dirty="0" smtClean="0">
                <a:solidFill>
                  <a:schemeClr val="tx2"/>
                </a:solidFill>
                <a:latin typeface="Arial" pitchFamily="34" charset="0"/>
                <a:cs typeface="Arial" pitchFamily="34" charset="0"/>
              </a:rPr>
              <a:t>fréquent</a:t>
            </a:r>
          </a:p>
          <a:p>
            <a:pPr lvl="1" fontAlgn="base">
              <a:lnSpc>
                <a:spcPct val="90000"/>
              </a:lnSpc>
              <a:spcBef>
                <a:spcPts val="0"/>
              </a:spcBef>
              <a:spcAft>
                <a:spcPct val="0"/>
              </a:spcAft>
            </a:pPr>
            <a:endParaRPr lang="fr-BE" sz="1400" dirty="0">
              <a:solidFill>
                <a:schemeClr val="tx2"/>
              </a:solidFill>
              <a:latin typeface="Arial" pitchFamily="34" charset="0"/>
              <a:cs typeface="Arial" pitchFamily="34" charset="0"/>
            </a:endParaRPr>
          </a:p>
          <a:p>
            <a:pPr lvl="1" fontAlgn="base">
              <a:lnSpc>
                <a:spcPct val="90000"/>
              </a:lnSpc>
              <a:spcBef>
                <a:spcPts val="0"/>
              </a:spcBef>
              <a:spcAft>
                <a:spcPct val="0"/>
              </a:spcAft>
            </a:pPr>
            <a:r>
              <a:rPr lang="fr-BE" sz="1400" dirty="0">
                <a:solidFill>
                  <a:schemeClr val="tx2"/>
                </a:solidFill>
                <a:latin typeface="Arial" pitchFamily="34" charset="0"/>
                <a:cs typeface="Arial" pitchFamily="34" charset="0"/>
              </a:rPr>
              <a:t>Délai d’envoi de </a:t>
            </a:r>
            <a:r>
              <a:rPr lang="fr-BE" sz="1400" dirty="0" err="1">
                <a:solidFill>
                  <a:schemeClr val="tx2"/>
                </a:solidFill>
                <a:latin typeface="Arial" pitchFamily="34" charset="0"/>
                <a:cs typeface="Arial" pitchFamily="34" charset="0"/>
              </a:rPr>
              <a:t>TPDUs</a:t>
            </a:r>
            <a:r>
              <a:rPr lang="fr-BE" sz="1400" dirty="0">
                <a:solidFill>
                  <a:schemeClr val="tx2"/>
                </a:solidFill>
                <a:latin typeface="Arial" pitchFamily="34" charset="0"/>
                <a:cs typeface="Arial" pitchFamily="34" charset="0"/>
              </a:rPr>
              <a:t> </a:t>
            </a:r>
            <a:r>
              <a:rPr lang="fr-BE" sz="1400" dirty="0" smtClean="0">
                <a:solidFill>
                  <a:schemeClr val="tx2"/>
                </a:solidFill>
                <a:latin typeface="Arial" pitchFamily="34" charset="0"/>
                <a:cs typeface="Arial" pitchFamily="34" charset="0"/>
              </a:rPr>
              <a:t>Variable</a:t>
            </a:r>
            <a:endParaRPr lang="fr-BE" sz="1400" dirty="0">
              <a:solidFill>
                <a:schemeClr val="tx2"/>
              </a:solidFill>
              <a:latin typeface="Arial" pitchFamily="34" charset="0"/>
              <a:cs typeface="Arial" pitchFamily="34" charset="0"/>
            </a:endParaRPr>
          </a:p>
          <a:p>
            <a:pPr lvl="1" fontAlgn="base">
              <a:lnSpc>
                <a:spcPct val="90000"/>
              </a:lnSpc>
              <a:spcBef>
                <a:spcPts val="0"/>
              </a:spcBef>
              <a:spcAft>
                <a:spcPct val="0"/>
              </a:spcAft>
            </a:pPr>
            <a:endParaRPr lang="fr-BE" sz="1400" dirty="0">
              <a:solidFill>
                <a:schemeClr val="tx2"/>
              </a:solidFill>
              <a:latin typeface="Arial" pitchFamily="34" charset="0"/>
              <a:cs typeface="Arial" pitchFamily="34" charset="0"/>
            </a:endParaRPr>
          </a:p>
        </p:txBody>
      </p:sp>
      <p:cxnSp>
        <p:nvCxnSpPr>
          <p:cNvPr id="21509" name="AutoShape 2"/>
          <p:cNvCxnSpPr>
            <a:cxnSpLocks noChangeShapeType="1"/>
            <a:stCxn id="21516" idx="1"/>
          </p:cNvCxnSpPr>
          <p:nvPr/>
        </p:nvCxnSpPr>
        <p:spPr bwMode="auto">
          <a:xfrm flipV="1">
            <a:off x="755650" y="1196975"/>
            <a:ext cx="1588" cy="576263"/>
          </a:xfrm>
          <a:prstGeom prst="straightConnector1">
            <a:avLst/>
          </a:prstGeom>
          <a:noFill/>
          <a:ln w="28575" cap="rnd">
            <a:solidFill>
              <a:schemeClr val="tx1"/>
            </a:solidFill>
            <a:prstDash val="sysDot"/>
            <a:round/>
            <a:headEnd/>
            <a:tailEnd/>
          </a:ln>
        </p:spPr>
      </p:cxnSp>
      <p:cxnSp>
        <p:nvCxnSpPr>
          <p:cNvPr id="21510" name="AutoShape 3"/>
          <p:cNvCxnSpPr>
            <a:cxnSpLocks noChangeShapeType="1"/>
            <a:stCxn id="21516" idx="3"/>
          </p:cNvCxnSpPr>
          <p:nvPr/>
        </p:nvCxnSpPr>
        <p:spPr bwMode="auto">
          <a:xfrm flipV="1">
            <a:off x="1763713" y="1196975"/>
            <a:ext cx="1587" cy="576263"/>
          </a:xfrm>
          <a:prstGeom prst="straightConnector1">
            <a:avLst/>
          </a:prstGeom>
          <a:noFill/>
          <a:ln w="28575" cap="rnd">
            <a:solidFill>
              <a:schemeClr val="tx1"/>
            </a:solidFill>
            <a:prstDash val="sysDot"/>
            <a:round/>
            <a:headEnd/>
            <a:tailEnd/>
          </a:ln>
        </p:spPr>
      </p:cxnSp>
      <p:cxnSp>
        <p:nvCxnSpPr>
          <p:cNvPr id="21511" name="AutoShape 4"/>
          <p:cNvCxnSpPr>
            <a:cxnSpLocks noChangeShapeType="1"/>
          </p:cNvCxnSpPr>
          <p:nvPr/>
        </p:nvCxnSpPr>
        <p:spPr bwMode="auto">
          <a:xfrm flipV="1">
            <a:off x="7596188" y="1196975"/>
            <a:ext cx="1587" cy="576263"/>
          </a:xfrm>
          <a:prstGeom prst="straightConnector1">
            <a:avLst/>
          </a:prstGeom>
          <a:noFill/>
          <a:ln w="28575" cap="rnd">
            <a:solidFill>
              <a:schemeClr val="tx1"/>
            </a:solidFill>
            <a:prstDash val="sysDot"/>
            <a:round/>
            <a:headEnd/>
            <a:tailEnd/>
          </a:ln>
        </p:spPr>
      </p:cxnSp>
      <p:cxnSp>
        <p:nvCxnSpPr>
          <p:cNvPr id="21512" name="AutoShape 5"/>
          <p:cNvCxnSpPr>
            <a:cxnSpLocks noChangeShapeType="1"/>
          </p:cNvCxnSpPr>
          <p:nvPr/>
        </p:nvCxnSpPr>
        <p:spPr bwMode="auto">
          <a:xfrm flipV="1">
            <a:off x="8604250" y="1196975"/>
            <a:ext cx="1588" cy="576263"/>
          </a:xfrm>
          <a:prstGeom prst="straightConnector1">
            <a:avLst/>
          </a:prstGeom>
          <a:noFill/>
          <a:ln w="28575" cap="rnd">
            <a:solidFill>
              <a:schemeClr val="tx1"/>
            </a:solidFill>
            <a:prstDash val="sysDot"/>
            <a:round/>
            <a:headEnd/>
            <a:tailEnd/>
          </a:ln>
        </p:spPr>
      </p:cxnSp>
      <p:sp>
        <p:nvSpPr>
          <p:cNvPr id="21516" name="Rectangle 9"/>
          <p:cNvSpPr>
            <a:spLocks noChangeArrowheads="1"/>
          </p:cNvSpPr>
          <p:nvPr/>
        </p:nvSpPr>
        <p:spPr bwMode="auto">
          <a:xfrm>
            <a:off x="755650" y="1628775"/>
            <a:ext cx="1008063" cy="2873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fr-BE" sz="1400" b="1" dirty="0">
                <a:solidFill>
                  <a:schemeClr val="bg1"/>
                </a:solidFill>
                <a:latin typeface="Arial" pitchFamily="34" charset="0"/>
                <a:cs typeface="Arial" pitchFamily="34" charset="0"/>
              </a:rPr>
              <a:t>transport</a:t>
            </a:r>
          </a:p>
        </p:txBody>
      </p:sp>
      <p:sp>
        <p:nvSpPr>
          <p:cNvPr id="21517" name="Rectangle 10"/>
          <p:cNvSpPr>
            <a:spLocks noChangeArrowheads="1"/>
          </p:cNvSpPr>
          <p:nvPr/>
        </p:nvSpPr>
        <p:spPr bwMode="auto">
          <a:xfrm>
            <a:off x="755650" y="1916113"/>
            <a:ext cx="1008063" cy="287337"/>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1518" name="Rectangle 11"/>
          <p:cNvSpPr>
            <a:spLocks noChangeArrowheads="1"/>
          </p:cNvSpPr>
          <p:nvPr/>
        </p:nvSpPr>
        <p:spPr bwMode="auto">
          <a:xfrm>
            <a:off x="755650" y="2205038"/>
            <a:ext cx="1008063" cy="2873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fr-BE" sz="1400" b="1">
                <a:solidFill>
                  <a:schemeClr val="accent1"/>
                </a:solidFill>
                <a:latin typeface="Arial" pitchFamily="34" charset="0"/>
                <a:cs typeface="Arial" pitchFamily="34" charset="0"/>
              </a:rPr>
              <a:t>LD</a:t>
            </a:r>
          </a:p>
        </p:txBody>
      </p:sp>
      <p:sp>
        <p:nvSpPr>
          <p:cNvPr id="21519" name="Rectangle 12"/>
          <p:cNvSpPr>
            <a:spLocks noChangeArrowheads="1"/>
          </p:cNvSpPr>
          <p:nvPr/>
        </p:nvSpPr>
        <p:spPr bwMode="auto">
          <a:xfrm>
            <a:off x="755650" y="2493963"/>
            <a:ext cx="1008063" cy="287337"/>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1520" name="Rectangle 13"/>
          <p:cNvSpPr>
            <a:spLocks noChangeArrowheads="1"/>
          </p:cNvSpPr>
          <p:nvPr/>
        </p:nvSpPr>
        <p:spPr bwMode="auto">
          <a:xfrm>
            <a:off x="2700338" y="2205038"/>
            <a:ext cx="503237" cy="2873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fr-BE" sz="1400" b="1" dirty="0">
                <a:solidFill>
                  <a:schemeClr val="accent1"/>
                </a:solidFill>
                <a:latin typeface="Arial" pitchFamily="34" charset="0"/>
                <a:cs typeface="Arial" pitchFamily="34" charset="0"/>
              </a:rPr>
              <a:t>LD</a:t>
            </a:r>
          </a:p>
        </p:txBody>
      </p:sp>
      <p:sp>
        <p:nvSpPr>
          <p:cNvPr id="21521" name="Rectangle 14"/>
          <p:cNvSpPr>
            <a:spLocks noChangeArrowheads="1"/>
          </p:cNvSpPr>
          <p:nvPr/>
        </p:nvSpPr>
        <p:spPr bwMode="auto">
          <a:xfrm>
            <a:off x="2700338" y="2493963"/>
            <a:ext cx="503237" cy="287337"/>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1522" name="Rectangle 15"/>
          <p:cNvSpPr>
            <a:spLocks noChangeArrowheads="1"/>
          </p:cNvSpPr>
          <p:nvPr/>
        </p:nvSpPr>
        <p:spPr bwMode="auto">
          <a:xfrm>
            <a:off x="7596188" y="1628775"/>
            <a:ext cx="1008062" cy="2873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fr-BE" sz="1400" b="1" dirty="0">
                <a:solidFill>
                  <a:schemeClr val="bg1"/>
                </a:solidFill>
                <a:latin typeface="Arial" pitchFamily="34" charset="0"/>
                <a:cs typeface="Arial" pitchFamily="34" charset="0"/>
              </a:rPr>
              <a:t>transport</a:t>
            </a:r>
          </a:p>
        </p:txBody>
      </p:sp>
      <p:sp>
        <p:nvSpPr>
          <p:cNvPr id="21523" name="Rectangle 16"/>
          <p:cNvSpPr>
            <a:spLocks noChangeArrowheads="1"/>
          </p:cNvSpPr>
          <p:nvPr/>
        </p:nvSpPr>
        <p:spPr bwMode="auto">
          <a:xfrm>
            <a:off x="7596188" y="1916113"/>
            <a:ext cx="1008062" cy="287337"/>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1524" name="Rectangle 17"/>
          <p:cNvSpPr>
            <a:spLocks noChangeArrowheads="1"/>
          </p:cNvSpPr>
          <p:nvPr/>
        </p:nvSpPr>
        <p:spPr bwMode="auto">
          <a:xfrm>
            <a:off x="7596188" y="2205038"/>
            <a:ext cx="1008062" cy="2873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fr-BE" sz="1400" b="1" dirty="0">
                <a:solidFill>
                  <a:schemeClr val="accent1"/>
                </a:solidFill>
                <a:latin typeface="Arial" pitchFamily="34" charset="0"/>
                <a:cs typeface="Arial" pitchFamily="34" charset="0"/>
              </a:rPr>
              <a:t>LD</a:t>
            </a:r>
          </a:p>
        </p:txBody>
      </p:sp>
      <p:sp>
        <p:nvSpPr>
          <p:cNvPr id="21525" name="Rectangle 18"/>
          <p:cNvSpPr>
            <a:spLocks noChangeArrowheads="1"/>
          </p:cNvSpPr>
          <p:nvPr/>
        </p:nvSpPr>
        <p:spPr bwMode="auto">
          <a:xfrm>
            <a:off x="7596188" y="2493963"/>
            <a:ext cx="1008062" cy="287337"/>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1526" name="Rectangle 19"/>
          <p:cNvSpPr>
            <a:spLocks noChangeArrowheads="1"/>
          </p:cNvSpPr>
          <p:nvPr/>
        </p:nvSpPr>
        <p:spPr bwMode="auto">
          <a:xfrm>
            <a:off x="6156325" y="2206625"/>
            <a:ext cx="503238" cy="2873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fr-BE" sz="1400" b="1" dirty="0">
                <a:solidFill>
                  <a:schemeClr val="accent1"/>
                </a:solidFill>
                <a:latin typeface="Arial" pitchFamily="34" charset="0"/>
                <a:cs typeface="Arial" pitchFamily="34" charset="0"/>
              </a:rPr>
              <a:t>LD</a:t>
            </a:r>
          </a:p>
        </p:txBody>
      </p:sp>
      <p:sp>
        <p:nvSpPr>
          <p:cNvPr id="21527" name="Rectangle 20"/>
          <p:cNvSpPr>
            <a:spLocks noChangeArrowheads="1"/>
          </p:cNvSpPr>
          <p:nvPr/>
        </p:nvSpPr>
        <p:spPr bwMode="auto">
          <a:xfrm>
            <a:off x="6156325" y="2493963"/>
            <a:ext cx="503238" cy="287337"/>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1528" name="Rectangle 21" descr="Wide downward diagonal"/>
          <p:cNvSpPr>
            <a:spLocks noChangeArrowheads="1"/>
          </p:cNvSpPr>
          <p:nvPr/>
        </p:nvSpPr>
        <p:spPr bwMode="auto">
          <a:xfrm>
            <a:off x="2700338" y="1917700"/>
            <a:ext cx="1008062" cy="287338"/>
          </a:xfrm>
          <a:prstGeom prst="rect">
            <a:avLst/>
          </a:prstGeom>
          <a:pattFill prst="wdDnDiag">
            <a:fgClr>
              <a:schemeClr val="accent1"/>
            </a:fgClr>
            <a:bgClr>
              <a:schemeClr val="bg1"/>
            </a:bgClr>
          </a:patt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cxnSp>
        <p:nvCxnSpPr>
          <p:cNvPr id="21529" name="AutoShape 22"/>
          <p:cNvCxnSpPr>
            <a:cxnSpLocks noChangeShapeType="1"/>
            <a:stCxn id="21516" idx="3"/>
            <a:endCxn id="21522" idx="1"/>
          </p:cNvCxnSpPr>
          <p:nvPr/>
        </p:nvCxnSpPr>
        <p:spPr bwMode="auto">
          <a:xfrm>
            <a:off x="1763713" y="1773238"/>
            <a:ext cx="5832475" cy="0"/>
          </a:xfrm>
          <a:prstGeom prst="straightConnector1">
            <a:avLst/>
          </a:prstGeom>
          <a:noFill/>
          <a:ln w="28575">
            <a:solidFill>
              <a:schemeClr val="accent1"/>
            </a:solidFill>
            <a:round/>
            <a:headEnd type="triangle" w="med" len="med"/>
            <a:tailEnd type="triangle" w="med" len="med"/>
          </a:ln>
        </p:spPr>
      </p:cxnSp>
      <p:cxnSp>
        <p:nvCxnSpPr>
          <p:cNvPr id="21530" name="AutoShape 23"/>
          <p:cNvCxnSpPr>
            <a:cxnSpLocks noChangeShapeType="1"/>
            <a:stCxn id="21518" idx="3"/>
            <a:endCxn id="21520" idx="1"/>
          </p:cNvCxnSpPr>
          <p:nvPr/>
        </p:nvCxnSpPr>
        <p:spPr bwMode="auto">
          <a:xfrm>
            <a:off x="1763713" y="2349500"/>
            <a:ext cx="936625" cy="0"/>
          </a:xfrm>
          <a:prstGeom prst="straightConnector1">
            <a:avLst/>
          </a:prstGeom>
          <a:noFill/>
          <a:ln w="28575">
            <a:solidFill>
              <a:schemeClr val="accent2"/>
            </a:solidFill>
            <a:round/>
            <a:headEnd type="triangle" w="med" len="med"/>
            <a:tailEnd type="triangle" w="med" len="med"/>
          </a:ln>
        </p:spPr>
      </p:cxnSp>
      <p:cxnSp>
        <p:nvCxnSpPr>
          <p:cNvPr id="21531" name="AutoShape 24"/>
          <p:cNvCxnSpPr>
            <a:cxnSpLocks noChangeShapeType="1"/>
            <a:stCxn id="21526" idx="3"/>
            <a:endCxn id="21524" idx="1"/>
          </p:cNvCxnSpPr>
          <p:nvPr/>
        </p:nvCxnSpPr>
        <p:spPr bwMode="auto">
          <a:xfrm flipV="1">
            <a:off x="6659563" y="2349500"/>
            <a:ext cx="936625" cy="1588"/>
          </a:xfrm>
          <a:prstGeom prst="straightConnector1">
            <a:avLst/>
          </a:prstGeom>
          <a:noFill/>
          <a:ln w="28575">
            <a:solidFill>
              <a:schemeClr val="accent2"/>
            </a:solidFill>
            <a:round/>
            <a:headEnd type="triangle" w="med" len="med"/>
            <a:tailEnd type="triangle" w="med" len="med"/>
          </a:ln>
        </p:spPr>
      </p:cxnSp>
      <p:sp>
        <p:nvSpPr>
          <p:cNvPr id="21532" name="Rectangle 25"/>
          <p:cNvSpPr>
            <a:spLocks noChangeArrowheads="1"/>
          </p:cNvSpPr>
          <p:nvPr/>
        </p:nvSpPr>
        <p:spPr bwMode="auto">
          <a:xfrm>
            <a:off x="3203575" y="2493963"/>
            <a:ext cx="503238" cy="287337"/>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1533" name="Rectangle 26"/>
          <p:cNvSpPr>
            <a:spLocks noChangeArrowheads="1"/>
          </p:cNvSpPr>
          <p:nvPr/>
        </p:nvSpPr>
        <p:spPr bwMode="auto">
          <a:xfrm>
            <a:off x="3203575" y="2205038"/>
            <a:ext cx="503238" cy="287337"/>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1534" name="Rectangle 27"/>
          <p:cNvSpPr>
            <a:spLocks noChangeArrowheads="1"/>
          </p:cNvSpPr>
          <p:nvPr/>
        </p:nvSpPr>
        <p:spPr bwMode="auto">
          <a:xfrm>
            <a:off x="5651500" y="2493963"/>
            <a:ext cx="503238" cy="287337"/>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1535" name="Rectangle 28"/>
          <p:cNvSpPr>
            <a:spLocks noChangeArrowheads="1"/>
          </p:cNvSpPr>
          <p:nvPr/>
        </p:nvSpPr>
        <p:spPr bwMode="auto">
          <a:xfrm>
            <a:off x="5651500" y="2205038"/>
            <a:ext cx="503238" cy="287337"/>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1536" name="Rectangle 29" descr="Wide downward diagonal"/>
          <p:cNvSpPr>
            <a:spLocks noChangeArrowheads="1"/>
          </p:cNvSpPr>
          <p:nvPr/>
        </p:nvSpPr>
        <p:spPr bwMode="auto">
          <a:xfrm>
            <a:off x="5651500" y="1917700"/>
            <a:ext cx="1008063" cy="287338"/>
          </a:xfrm>
          <a:prstGeom prst="rect">
            <a:avLst/>
          </a:prstGeom>
          <a:pattFill prst="wdDnDiag">
            <a:fgClr>
              <a:schemeClr val="accent1"/>
            </a:fgClr>
            <a:bgClr>
              <a:schemeClr val="bg1"/>
            </a:bgClr>
          </a:patt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cxnSp>
        <p:nvCxnSpPr>
          <p:cNvPr id="21537" name="AutoShape 30"/>
          <p:cNvCxnSpPr>
            <a:cxnSpLocks noChangeShapeType="1"/>
            <a:stCxn id="21536" idx="1"/>
            <a:endCxn id="21536" idx="2"/>
          </p:cNvCxnSpPr>
          <p:nvPr/>
        </p:nvCxnSpPr>
        <p:spPr bwMode="auto">
          <a:xfrm>
            <a:off x="5651500" y="2062163"/>
            <a:ext cx="504825" cy="142875"/>
          </a:xfrm>
          <a:prstGeom prst="straightConnector1">
            <a:avLst/>
          </a:prstGeom>
          <a:noFill/>
          <a:ln w="9525">
            <a:solidFill>
              <a:schemeClr val="tx1"/>
            </a:solidFill>
            <a:round/>
            <a:headEnd/>
            <a:tailEnd/>
          </a:ln>
        </p:spPr>
      </p:cxnSp>
      <p:cxnSp>
        <p:nvCxnSpPr>
          <p:cNvPr id="21538" name="AutoShape 31"/>
          <p:cNvCxnSpPr>
            <a:cxnSpLocks noChangeShapeType="1"/>
            <a:stCxn id="21536" idx="2"/>
            <a:endCxn id="21536" idx="3"/>
          </p:cNvCxnSpPr>
          <p:nvPr/>
        </p:nvCxnSpPr>
        <p:spPr bwMode="auto">
          <a:xfrm flipV="1">
            <a:off x="6156325" y="2062163"/>
            <a:ext cx="503238" cy="142875"/>
          </a:xfrm>
          <a:prstGeom prst="straightConnector1">
            <a:avLst/>
          </a:prstGeom>
          <a:noFill/>
          <a:ln w="9525">
            <a:solidFill>
              <a:schemeClr val="tx1"/>
            </a:solidFill>
            <a:round/>
            <a:headEnd/>
            <a:tailEnd/>
          </a:ln>
        </p:spPr>
      </p:cxnSp>
      <p:cxnSp>
        <p:nvCxnSpPr>
          <p:cNvPr id="21539" name="AutoShape 32"/>
          <p:cNvCxnSpPr>
            <a:cxnSpLocks noChangeShapeType="1"/>
            <a:stCxn id="21528" idx="1"/>
            <a:endCxn id="21528" idx="2"/>
          </p:cNvCxnSpPr>
          <p:nvPr/>
        </p:nvCxnSpPr>
        <p:spPr bwMode="auto">
          <a:xfrm>
            <a:off x="2700338" y="2062163"/>
            <a:ext cx="504825" cy="142875"/>
          </a:xfrm>
          <a:prstGeom prst="straightConnector1">
            <a:avLst/>
          </a:prstGeom>
          <a:noFill/>
          <a:ln w="9525">
            <a:solidFill>
              <a:schemeClr val="tx1"/>
            </a:solidFill>
            <a:round/>
            <a:headEnd/>
            <a:tailEnd/>
          </a:ln>
        </p:spPr>
      </p:cxnSp>
      <p:cxnSp>
        <p:nvCxnSpPr>
          <p:cNvPr id="21540" name="AutoShape 33"/>
          <p:cNvCxnSpPr>
            <a:cxnSpLocks noChangeShapeType="1"/>
            <a:stCxn id="21528" idx="2"/>
            <a:endCxn id="21528" idx="3"/>
          </p:cNvCxnSpPr>
          <p:nvPr/>
        </p:nvCxnSpPr>
        <p:spPr bwMode="auto">
          <a:xfrm flipV="1">
            <a:off x="3205163" y="2062163"/>
            <a:ext cx="503237" cy="142875"/>
          </a:xfrm>
          <a:prstGeom prst="straightConnector1">
            <a:avLst/>
          </a:prstGeom>
          <a:noFill/>
          <a:ln w="9525">
            <a:solidFill>
              <a:schemeClr val="tx1"/>
            </a:solidFill>
            <a:round/>
            <a:headEnd/>
            <a:tailEnd/>
          </a:ln>
        </p:spPr>
      </p:cxnSp>
      <p:sp>
        <p:nvSpPr>
          <p:cNvPr id="21541" name="Rectangle 34"/>
          <p:cNvSpPr>
            <a:spLocks noChangeArrowheads="1"/>
          </p:cNvSpPr>
          <p:nvPr/>
        </p:nvSpPr>
        <p:spPr bwMode="auto">
          <a:xfrm>
            <a:off x="1258888" y="2781300"/>
            <a:ext cx="1728787" cy="73025"/>
          </a:xfrm>
          <a:prstGeom prst="rect">
            <a:avLst/>
          </a:prstGeom>
          <a:solidFill>
            <a:schemeClr val="accent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1542" name="Rectangle 35"/>
          <p:cNvSpPr>
            <a:spLocks noChangeArrowheads="1"/>
          </p:cNvSpPr>
          <p:nvPr/>
        </p:nvSpPr>
        <p:spPr bwMode="auto">
          <a:xfrm>
            <a:off x="6443663" y="2781300"/>
            <a:ext cx="1728787" cy="73025"/>
          </a:xfrm>
          <a:prstGeom prst="rect">
            <a:avLst/>
          </a:prstGeom>
          <a:solidFill>
            <a:schemeClr val="accent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1543" name="Rectangle 36"/>
          <p:cNvSpPr>
            <a:spLocks noChangeArrowheads="1"/>
          </p:cNvSpPr>
          <p:nvPr/>
        </p:nvSpPr>
        <p:spPr bwMode="auto">
          <a:xfrm>
            <a:off x="5076825" y="2781300"/>
            <a:ext cx="863600" cy="73025"/>
          </a:xfrm>
          <a:prstGeom prst="rect">
            <a:avLst/>
          </a:prstGeom>
          <a:solidFill>
            <a:schemeClr val="accent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1544" name="Rectangle 37"/>
          <p:cNvSpPr>
            <a:spLocks noChangeArrowheads="1"/>
          </p:cNvSpPr>
          <p:nvPr/>
        </p:nvSpPr>
        <p:spPr bwMode="auto">
          <a:xfrm>
            <a:off x="3419475" y="2781300"/>
            <a:ext cx="863600" cy="73025"/>
          </a:xfrm>
          <a:prstGeom prst="rect">
            <a:avLst/>
          </a:prstGeom>
          <a:solidFill>
            <a:schemeClr val="accent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40"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Couche transport &lt;&gt; Couche liaison de données</a:t>
            </a:r>
            <a:endParaRPr lang="fr-BE" sz="2400" dirty="0">
              <a:solidFill>
                <a:schemeClr val="bg1"/>
              </a:solidFill>
            </a:endParaRPr>
          </a:p>
        </p:txBody>
      </p:sp>
      <p:sp>
        <p:nvSpPr>
          <p:cNvPr id="41"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43" name="Espace réservé du numéro de diapositive 42"/>
          <p:cNvSpPr>
            <a:spLocks noGrp="1"/>
          </p:cNvSpPr>
          <p:nvPr>
            <p:ph type="sldNum" sz="quarter" idx="12"/>
          </p:nvPr>
        </p:nvSpPr>
        <p:spPr/>
        <p:txBody>
          <a:bodyPr/>
          <a:lstStyle/>
          <a:p>
            <a:fld id="{B755F6CC-DBE3-4ADB-A217-62287009C9EB}" type="slidenum">
              <a:rPr lang="fr-BE" smtClean="0"/>
              <a:pPr/>
              <a:t>17</a:t>
            </a:fld>
            <a:endParaRPr lang="fr-BE"/>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3"/>
          <p:cNvSpPr>
            <a:spLocks noGrp="1" noChangeArrowheads="1"/>
          </p:cNvSpPr>
          <p:nvPr>
            <p:ph idx="1"/>
          </p:nvPr>
        </p:nvSpPr>
        <p:spPr>
          <a:xfrm>
            <a:off x="448011" y="971857"/>
            <a:ext cx="8229600" cy="477141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Peut-on réutiliser les mécanismes utilisés dans la couche liaison de données ?</a:t>
            </a:r>
          </a:p>
          <a:p>
            <a:pPr>
              <a:lnSpc>
                <a:spcPct val="90000"/>
              </a:lnSpc>
            </a:pPr>
            <a:endParaRPr lang="fr-BE" sz="1600" b="1" dirty="0">
              <a:solidFill>
                <a:schemeClr val="tx2"/>
              </a:solidFill>
              <a:latin typeface="Arial" pitchFamily="34" charset="0"/>
              <a:cs typeface="Arial" pitchFamily="34" charset="0"/>
            </a:endParaRPr>
          </a:p>
          <a:p>
            <a:pPr>
              <a:lnSpc>
                <a:spcPct val="90000"/>
              </a:lnSpc>
            </a:pPr>
            <a:r>
              <a:rPr lang="fr-BE" sz="1600" b="1" dirty="0">
                <a:solidFill>
                  <a:schemeClr val="tx2"/>
                </a:solidFill>
                <a:latin typeface="Arial" pitchFamily="34" charset="0"/>
                <a:cs typeface="Arial" pitchFamily="34" charset="0"/>
              </a:rPr>
              <a:t>Exemple :</a:t>
            </a:r>
          </a:p>
          <a:p>
            <a:pPr lvl="1">
              <a:lnSpc>
                <a:spcPct val="90000"/>
              </a:lnSpc>
              <a:spcBef>
                <a:spcPts val="0"/>
              </a:spcBef>
            </a:pPr>
            <a:r>
              <a:rPr lang="fr-BE" sz="1600" dirty="0">
                <a:solidFill>
                  <a:schemeClr val="tx2"/>
                </a:solidFill>
                <a:latin typeface="Arial" pitchFamily="34" charset="0"/>
                <a:cs typeface="Arial" pitchFamily="34" charset="0"/>
              </a:rPr>
              <a:t>Établissement d’une connexion avec HDLC</a:t>
            </a: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smtClean="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a:lnSpc>
                <a:spcPct val="90000"/>
              </a:lnSpc>
              <a:spcBef>
                <a:spcPts val="0"/>
              </a:spcBef>
            </a:pPr>
            <a:r>
              <a:rPr lang="fr-BE" sz="1600" b="1" dirty="0">
                <a:solidFill>
                  <a:schemeClr val="tx2"/>
                </a:solidFill>
                <a:latin typeface="Arial" pitchFamily="34" charset="0"/>
                <a:cs typeface="Arial" pitchFamily="34" charset="0"/>
              </a:rPr>
              <a:t>Problèmes </a:t>
            </a:r>
          </a:p>
          <a:p>
            <a:pPr lvl="1">
              <a:spcBef>
                <a:spcPts val="0"/>
              </a:spcBef>
            </a:pPr>
            <a:r>
              <a:rPr lang="fr-BE" sz="1600" dirty="0">
                <a:solidFill>
                  <a:schemeClr val="tx2"/>
                </a:solidFill>
                <a:latin typeface="Arial" pitchFamily="34" charset="0"/>
                <a:cs typeface="Arial" pitchFamily="34" charset="0"/>
              </a:rPr>
              <a:t>Comment établir plusieurs connexions entre une paire d’entités de transport ?</a:t>
            </a:r>
          </a:p>
          <a:p>
            <a:pPr lvl="1">
              <a:spcBef>
                <a:spcPts val="0"/>
              </a:spcBef>
            </a:pPr>
            <a:r>
              <a:rPr lang="fr-BE" sz="1600" dirty="0">
                <a:solidFill>
                  <a:schemeClr val="tx2"/>
                </a:solidFill>
                <a:latin typeface="Arial" pitchFamily="34" charset="0"/>
                <a:cs typeface="Arial" pitchFamily="34" charset="0"/>
              </a:rPr>
              <a:t>Comment faire face aux duplications de paquets dans la couche réseau ? </a:t>
            </a:r>
          </a:p>
        </p:txBody>
      </p:sp>
      <p:sp>
        <p:nvSpPr>
          <p:cNvPr id="22535" name="Line 4"/>
          <p:cNvSpPr>
            <a:spLocks noChangeShapeType="1"/>
          </p:cNvSpPr>
          <p:nvPr/>
        </p:nvSpPr>
        <p:spPr bwMode="auto">
          <a:xfrm>
            <a:off x="3490913" y="2492375"/>
            <a:ext cx="0" cy="1943100"/>
          </a:xfrm>
          <a:prstGeom prst="line">
            <a:avLst/>
          </a:prstGeom>
          <a:noFill/>
          <a:ln w="19050">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2536" name="Line 5"/>
          <p:cNvSpPr>
            <a:spLocks noChangeShapeType="1"/>
          </p:cNvSpPr>
          <p:nvPr/>
        </p:nvSpPr>
        <p:spPr bwMode="auto">
          <a:xfrm>
            <a:off x="5435600" y="2492375"/>
            <a:ext cx="0" cy="1943100"/>
          </a:xfrm>
          <a:prstGeom prst="line">
            <a:avLst/>
          </a:prstGeom>
          <a:noFill/>
          <a:ln w="19050">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2537" name="Line 6"/>
          <p:cNvSpPr>
            <a:spLocks noChangeShapeType="1"/>
          </p:cNvSpPr>
          <p:nvPr/>
        </p:nvSpPr>
        <p:spPr bwMode="auto">
          <a:xfrm>
            <a:off x="1690688" y="2997200"/>
            <a:ext cx="1800225"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22538" name="Line 7"/>
          <p:cNvSpPr>
            <a:spLocks noChangeShapeType="1"/>
          </p:cNvSpPr>
          <p:nvPr/>
        </p:nvSpPr>
        <p:spPr bwMode="auto">
          <a:xfrm>
            <a:off x="3490913" y="2997200"/>
            <a:ext cx="1944687" cy="360363"/>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2539" name="Line 8"/>
          <p:cNvSpPr>
            <a:spLocks noChangeShapeType="1"/>
          </p:cNvSpPr>
          <p:nvPr/>
        </p:nvSpPr>
        <p:spPr bwMode="auto">
          <a:xfrm rot="10800000" flipV="1">
            <a:off x="3492500" y="3357563"/>
            <a:ext cx="1944688" cy="36036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2540" name="Line 9"/>
          <p:cNvSpPr>
            <a:spLocks noChangeShapeType="1"/>
          </p:cNvSpPr>
          <p:nvPr/>
        </p:nvSpPr>
        <p:spPr bwMode="auto">
          <a:xfrm>
            <a:off x="5435600" y="3357563"/>
            <a:ext cx="1655763"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22541" name="Line 10"/>
          <p:cNvSpPr>
            <a:spLocks noChangeShapeType="1"/>
          </p:cNvSpPr>
          <p:nvPr/>
        </p:nvSpPr>
        <p:spPr bwMode="auto">
          <a:xfrm flipH="1">
            <a:off x="1619250" y="3716338"/>
            <a:ext cx="1871663"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22542" name="Text Box 11"/>
          <p:cNvSpPr txBox="1">
            <a:spLocks noChangeArrowheads="1"/>
          </p:cNvSpPr>
          <p:nvPr/>
        </p:nvSpPr>
        <p:spPr bwMode="auto">
          <a:xfrm>
            <a:off x="1979613" y="2636838"/>
            <a:ext cx="1484312"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Connect.request</a:t>
            </a:r>
          </a:p>
        </p:txBody>
      </p:sp>
      <p:sp>
        <p:nvSpPr>
          <p:cNvPr id="22543" name="Text Box 12"/>
          <p:cNvSpPr txBox="1">
            <a:spLocks noChangeArrowheads="1"/>
          </p:cNvSpPr>
          <p:nvPr/>
        </p:nvSpPr>
        <p:spPr bwMode="auto">
          <a:xfrm>
            <a:off x="5435600" y="2997200"/>
            <a:ext cx="1643063"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Connect.indication</a:t>
            </a:r>
          </a:p>
        </p:txBody>
      </p:sp>
      <p:sp>
        <p:nvSpPr>
          <p:cNvPr id="22544" name="Text Box 13"/>
          <p:cNvSpPr txBox="1">
            <a:spLocks noChangeArrowheads="1"/>
          </p:cNvSpPr>
          <p:nvPr/>
        </p:nvSpPr>
        <p:spPr bwMode="auto">
          <a:xfrm>
            <a:off x="1619250" y="3357563"/>
            <a:ext cx="1858963"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Connect.confirmation</a:t>
            </a:r>
          </a:p>
        </p:txBody>
      </p:sp>
      <p:sp>
        <p:nvSpPr>
          <p:cNvPr id="22545" name="Text Box 14"/>
          <p:cNvSpPr txBox="1">
            <a:spLocks noChangeArrowheads="1"/>
          </p:cNvSpPr>
          <p:nvPr/>
        </p:nvSpPr>
        <p:spPr bwMode="auto">
          <a:xfrm rot="527389">
            <a:off x="3924300" y="2781300"/>
            <a:ext cx="758825" cy="336550"/>
          </a:xfrm>
          <a:prstGeom prst="rect">
            <a:avLst/>
          </a:prstGeom>
          <a:noFill/>
          <a:ln w="9525">
            <a:noFill/>
            <a:miter lim="800000"/>
            <a:headEnd/>
            <a:tailEnd/>
          </a:ln>
        </p:spPr>
        <p:txBody>
          <a:bodyPr wrap="none">
            <a:spAutoFit/>
          </a:bodyPr>
          <a:lstStyle/>
          <a:p>
            <a:r>
              <a:rPr lang="fr-BE" sz="1600">
                <a:solidFill>
                  <a:srgbClr val="009900"/>
                </a:solidFill>
                <a:latin typeface="Arial" pitchFamily="34" charset="0"/>
                <a:cs typeface="Arial" pitchFamily="34" charset="0"/>
              </a:rPr>
              <a:t>SABM</a:t>
            </a:r>
          </a:p>
        </p:txBody>
      </p:sp>
      <p:sp>
        <p:nvSpPr>
          <p:cNvPr id="22546" name="Text Box 15"/>
          <p:cNvSpPr txBox="1">
            <a:spLocks noChangeArrowheads="1"/>
          </p:cNvSpPr>
          <p:nvPr/>
        </p:nvSpPr>
        <p:spPr bwMode="auto">
          <a:xfrm rot="-690880">
            <a:off x="4068763" y="3602038"/>
            <a:ext cx="465137" cy="336550"/>
          </a:xfrm>
          <a:prstGeom prst="rect">
            <a:avLst/>
          </a:prstGeom>
          <a:noFill/>
          <a:ln w="9525">
            <a:noFill/>
            <a:miter lim="800000"/>
            <a:headEnd/>
            <a:tailEnd/>
          </a:ln>
        </p:spPr>
        <p:txBody>
          <a:bodyPr wrap="none">
            <a:spAutoFit/>
          </a:bodyPr>
          <a:lstStyle/>
          <a:p>
            <a:r>
              <a:rPr lang="fr-BE" sz="1600">
                <a:solidFill>
                  <a:srgbClr val="009900"/>
                </a:solidFill>
                <a:latin typeface="Arial" pitchFamily="34" charset="0"/>
                <a:cs typeface="Arial" pitchFamily="34" charset="0"/>
              </a:rPr>
              <a:t>UA</a:t>
            </a:r>
          </a:p>
        </p:txBody>
      </p:sp>
      <p:sp>
        <p:nvSpPr>
          <p:cNvPr id="22547" name="Text Box 16"/>
          <p:cNvSpPr txBox="1">
            <a:spLocks noChangeArrowheads="1"/>
          </p:cNvSpPr>
          <p:nvPr/>
        </p:nvSpPr>
        <p:spPr bwMode="auto">
          <a:xfrm>
            <a:off x="1908175" y="3789363"/>
            <a:ext cx="1397000"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Connexion établie</a:t>
            </a:r>
          </a:p>
        </p:txBody>
      </p:sp>
      <p:sp>
        <p:nvSpPr>
          <p:cNvPr id="22548" name="Text Box 17"/>
          <p:cNvSpPr txBox="1">
            <a:spLocks noChangeArrowheads="1"/>
          </p:cNvSpPr>
          <p:nvPr/>
        </p:nvSpPr>
        <p:spPr bwMode="auto">
          <a:xfrm>
            <a:off x="5508625" y="3429000"/>
            <a:ext cx="1397000" cy="274638"/>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Connexion établie</a:t>
            </a:r>
          </a:p>
        </p:txBody>
      </p:sp>
      <p:sp>
        <p:nvSpPr>
          <p:cNvPr id="20"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Etablissement d’une connexion</a:t>
            </a:r>
            <a:endParaRPr lang="fr-BE" sz="2400" dirty="0">
              <a:solidFill>
                <a:schemeClr val="bg1"/>
              </a:solidFill>
            </a:endParaRPr>
          </a:p>
        </p:txBody>
      </p:sp>
      <p:sp>
        <p:nvSpPr>
          <p:cNvPr id="21"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3" name="Espace réservé du numéro de diapositive 22"/>
          <p:cNvSpPr>
            <a:spLocks noGrp="1"/>
          </p:cNvSpPr>
          <p:nvPr>
            <p:ph type="sldNum" sz="quarter" idx="12"/>
          </p:nvPr>
        </p:nvSpPr>
        <p:spPr/>
        <p:txBody>
          <a:bodyPr/>
          <a:lstStyle/>
          <a:p>
            <a:fld id="{B755F6CC-DBE3-4ADB-A217-62287009C9EB}" type="slidenum">
              <a:rPr lang="fr-BE" smtClean="0"/>
              <a:pPr/>
              <a:t>18</a:t>
            </a:fld>
            <a:endParaRPr lang="fr-B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3"/>
          <p:cNvSpPr>
            <a:spLocks noGrp="1" noChangeArrowheads="1"/>
          </p:cNvSpPr>
          <p:nvPr>
            <p:ph idx="1"/>
          </p:nvPr>
        </p:nvSpPr>
        <p:spPr>
          <a:xfrm>
            <a:off x="457200" y="836613"/>
            <a:ext cx="8229600" cy="1368425"/>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Comment pouvoir établir plusieurs connexions entre une paire d’entités de transport ?</a:t>
            </a:r>
          </a:p>
          <a:p>
            <a:pPr lvl="1">
              <a:lnSpc>
                <a:spcPct val="90000"/>
              </a:lnSpc>
              <a:spcBef>
                <a:spcPts val="0"/>
              </a:spcBef>
            </a:pPr>
            <a:r>
              <a:rPr lang="fr-BE" sz="1400" dirty="0">
                <a:solidFill>
                  <a:schemeClr val="tx2"/>
                </a:solidFill>
                <a:latin typeface="Arial" pitchFamily="34" charset="0"/>
                <a:cs typeface="Arial" pitchFamily="34" charset="0"/>
              </a:rPr>
              <a:t>Un identificateur de connexion est nécessaire</a:t>
            </a:r>
          </a:p>
          <a:p>
            <a:pPr lvl="2"/>
            <a:r>
              <a:rPr lang="fr-BE" sz="1400" dirty="0">
                <a:solidFill>
                  <a:schemeClr val="tx2"/>
                </a:solidFill>
                <a:latin typeface="Arial" pitchFamily="34" charset="0"/>
                <a:cs typeface="Arial" pitchFamily="34" charset="0"/>
              </a:rPr>
              <a:t>Cet identificateur sera présent dans chaque TPDU pour indiquer à quelle connexion le TPDU se rapporte</a:t>
            </a:r>
          </a:p>
        </p:txBody>
      </p:sp>
      <p:sp>
        <p:nvSpPr>
          <p:cNvPr id="23559" name="Line 4"/>
          <p:cNvSpPr>
            <a:spLocks noChangeShapeType="1"/>
          </p:cNvSpPr>
          <p:nvPr/>
        </p:nvSpPr>
        <p:spPr bwMode="auto">
          <a:xfrm>
            <a:off x="3492500" y="2205038"/>
            <a:ext cx="0" cy="3960812"/>
          </a:xfrm>
          <a:prstGeom prst="line">
            <a:avLst/>
          </a:prstGeom>
          <a:noFill/>
          <a:ln w="19050">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3560" name="Line 5"/>
          <p:cNvSpPr>
            <a:spLocks noChangeShapeType="1"/>
          </p:cNvSpPr>
          <p:nvPr/>
        </p:nvSpPr>
        <p:spPr bwMode="auto">
          <a:xfrm>
            <a:off x="5435600" y="2205038"/>
            <a:ext cx="0" cy="3960812"/>
          </a:xfrm>
          <a:prstGeom prst="line">
            <a:avLst/>
          </a:prstGeom>
          <a:noFill/>
          <a:ln w="19050">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3561" name="Line 6"/>
          <p:cNvSpPr>
            <a:spLocks noChangeShapeType="1"/>
          </p:cNvSpPr>
          <p:nvPr/>
        </p:nvSpPr>
        <p:spPr bwMode="auto">
          <a:xfrm>
            <a:off x="1690688" y="2708275"/>
            <a:ext cx="1800225"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23562" name="Line 7"/>
          <p:cNvSpPr>
            <a:spLocks noChangeShapeType="1"/>
          </p:cNvSpPr>
          <p:nvPr/>
        </p:nvSpPr>
        <p:spPr bwMode="auto">
          <a:xfrm>
            <a:off x="3490913" y="2708275"/>
            <a:ext cx="1944687" cy="360363"/>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3563" name="Line 8"/>
          <p:cNvSpPr>
            <a:spLocks noChangeShapeType="1"/>
          </p:cNvSpPr>
          <p:nvPr/>
        </p:nvSpPr>
        <p:spPr bwMode="auto">
          <a:xfrm rot="10800000" flipV="1">
            <a:off x="3492500" y="3068638"/>
            <a:ext cx="1944688" cy="36036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3564" name="Line 9"/>
          <p:cNvSpPr>
            <a:spLocks noChangeShapeType="1"/>
          </p:cNvSpPr>
          <p:nvPr/>
        </p:nvSpPr>
        <p:spPr bwMode="auto">
          <a:xfrm>
            <a:off x="5435600" y="3068638"/>
            <a:ext cx="1655763"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23565" name="Line 10"/>
          <p:cNvSpPr>
            <a:spLocks noChangeShapeType="1"/>
          </p:cNvSpPr>
          <p:nvPr/>
        </p:nvSpPr>
        <p:spPr bwMode="auto">
          <a:xfrm flipH="1">
            <a:off x="1619250" y="3427413"/>
            <a:ext cx="1871663"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23566" name="Text Box 11"/>
          <p:cNvSpPr txBox="1">
            <a:spLocks noChangeArrowheads="1"/>
          </p:cNvSpPr>
          <p:nvPr/>
        </p:nvSpPr>
        <p:spPr bwMode="auto">
          <a:xfrm>
            <a:off x="1979613" y="2347913"/>
            <a:ext cx="1484312"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Connect.request</a:t>
            </a:r>
          </a:p>
        </p:txBody>
      </p:sp>
      <p:sp>
        <p:nvSpPr>
          <p:cNvPr id="23567" name="Text Box 12"/>
          <p:cNvSpPr txBox="1">
            <a:spLocks noChangeArrowheads="1"/>
          </p:cNvSpPr>
          <p:nvPr/>
        </p:nvSpPr>
        <p:spPr bwMode="auto">
          <a:xfrm>
            <a:off x="5435600" y="2708275"/>
            <a:ext cx="1643063"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Connect.indication</a:t>
            </a:r>
          </a:p>
        </p:txBody>
      </p:sp>
      <p:sp>
        <p:nvSpPr>
          <p:cNvPr id="23568" name="Text Box 13"/>
          <p:cNvSpPr txBox="1">
            <a:spLocks noChangeArrowheads="1"/>
          </p:cNvSpPr>
          <p:nvPr/>
        </p:nvSpPr>
        <p:spPr bwMode="auto">
          <a:xfrm>
            <a:off x="1619250" y="3068638"/>
            <a:ext cx="1858963"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Connect.confirmation</a:t>
            </a:r>
          </a:p>
        </p:txBody>
      </p:sp>
      <p:sp>
        <p:nvSpPr>
          <p:cNvPr id="23569" name="Text Box 14"/>
          <p:cNvSpPr txBox="1">
            <a:spLocks noChangeArrowheads="1"/>
          </p:cNvSpPr>
          <p:nvPr/>
        </p:nvSpPr>
        <p:spPr bwMode="auto">
          <a:xfrm rot="634807">
            <a:off x="3635375" y="2563813"/>
            <a:ext cx="1462088" cy="304800"/>
          </a:xfrm>
          <a:prstGeom prst="rect">
            <a:avLst/>
          </a:prstGeom>
          <a:noFill/>
          <a:ln w="9525">
            <a:noFill/>
            <a:miter lim="800000"/>
            <a:headEnd/>
            <a:tailEnd/>
          </a:ln>
        </p:spPr>
        <p:txBody>
          <a:bodyPr wrap="none">
            <a:spAutoFit/>
          </a:bodyPr>
          <a:lstStyle/>
          <a:p>
            <a:r>
              <a:rPr lang="fr-BE" sz="1400">
                <a:solidFill>
                  <a:srgbClr val="009900"/>
                </a:solidFill>
                <a:latin typeface="Arial" pitchFamily="34" charset="0"/>
                <a:cs typeface="Arial" pitchFamily="34" charset="0"/>
              </a:rPr>
              <a:t>CR TPDU [id=1]</a:t>
            </a:r>
          </a:p>
        </p:txBody>
      </p:sp>
      <p:sp>
        <p:nvSpPr>
          <p:cNvPr id="23570" name="Text Box 15"/>
          <p:cNvSpPr txBox="1">
            <a:spLocks noChangeArrowheads="1"/>
          </p:cNvSpPr>
          <p:nvPr/>
        </p:nvSpPr>
        <p:spPr bwMode="auto">
          <a:xfrm rot="-690880">
            <a:off x="3779838" y="3284538"/>
            <a:ext cx="1452562" cy="304800"/>
          </a:xfrm>
          <a:prstGeom prst="rect">
            <a:avLst/>
          </a:prstGeom>
          <a:noFill/>
          <a:ln w="9525">
            <a:noFill/>
            <a:miter lim="800000"/>
            <a:headEnd/>
            <a:tailEnd/>
          </a:ln>
        </p:spPr>
        <p:txBody>
          <a:bodyPr wrap="none">
            <a:spAutoFit/>
          </a:bodyPr>
          <a:lstStyle/>
          <a:p>
            <a:r>
              <a:rPr lang="fr-BE" sz="1400">
                <a:solidFill>
                  <a:srgbClr val="009900"/>
                </a:solidFill>
                <a:latin typeface="Arial" pitchFamily="34" charset="0"/>
                <a:cs typeface="Arial" pitchFamily="34" charset="0"/>
              </a:rPr>
              <a:t>CA TPDU [id=1]</a:t>
            </a:r>
          </a:p>
        </p:txBody>
      </p:sp>
      <p:sp>
        <p:nvSpPr>
          <p:cNvPr id="23571" name="Text Box 16"/>
          <p:cNvSpPr txBox="1">
            <a:spLocks noChangeArrowheads="1"/>
          </p:cNvSpPr>
          <p:nvPr/>
        </p:nvSpPr>
        <p:spPr bwMode="auto">
          <a:xfrm>
            <a:off x="1476375" y="3427413"/>
            <a:ext cx="2022475"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Première connexion établie</a:t>
            </a:r>
          </a:p>
        </p:txBody>
      </p:sp>
      <p:sp>
        <p:nvSpPr>
          <p:cNvPr id="23572" name="Text Box 17"/>
          <p:cNvSpPr txBox="1">
            <a:spLocks noChangeArrowheads="1"/>
          </p:cNvSpPr>
          <p:nvPr/>
        </p:nvSpPr>
        <p:spPr bwMode="auto">
          <a:xfrm>
            <a:off x="1258888" y="2779713"/>
            <a:ext cx="2216150"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Demande première connexion</a:t>
            </a:r>
          </a:p>
        </p:txBody>
      </p:sp>
      <p:sp>
        <p:nvSpPr>
          <p:cNvPr id="23573" name="Text Box 18"/>
          <p:cNvSpPr txBox="1">
            <a:spLocks noChangeArrowheads="1"/>
          </p:cNvSpPr>
          <p:nvPr/>
        </p:nvSpPr>
        <p:spPr bwMode="auto">
          <a:xfrm>
            <a:off x="5435600" y="3068638"/>
            <a:ext cx="2022475"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Première connexion établie</a:t>
            </a:r>
          </a:p>
        </p:txBody>
      </p:sp>
      <p:sp>
        <p:nvSpPr>
          <p:cNvPr id="23574" name="Line 19"/>
          <p:cNvSpPr>
            <a:spLocks noChangeShapeType="1"/>
          </p:cNvSpPr>
          <p:nvPr/>
        </p:nvSpPr>
        <p:spPr bwMode="auto">
          <a:xfrm>
            <a:off x="1619250" y="4078288"/>
            <a:ext cx="1800225"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23575" name="Line 20"/>
          <p:cNvSpPr>
            <a:spLocks noChangeShapeType="1"/>
          </p:cNvSpPr>
          <p:nvPr/>
        </p:nvSpPr>
        <p:spPr bwMode="auto">
          <a:xfrm>
            <a:off x="3419475" y="4078288"/>
            <a:ext cx="1944688" cy="36036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3576" name="Line 21"/>
          <p:cNvSpPr>
            <a:spLocks noChangeShapeType="1"/>
          </p:cNvSpPr>
          <p:nvPr/>
        </p:nvSpPr>
        <p:spPr bwMode="auto">
          <a:xfrm>
            <a:off x="5364163" y="4438650"/>
            <a:ext cx="1655762"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23577" name="Text Box 22"/>
          <p:cNvSpPr txBox="1">
            <a:spLocks noChangeArrowheads="1"/>
          </p:cNvSpPr>
          <p:nvPr/>
        </p:nvSpPr>
        <p:spPr bwMode="auto">
          <a:xfrm>
            <a:off x="1908175" y="3717925"/>
            <a:ext cx="1198563"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Data.request</a:t>
            </a:r>
          </a:p>
        </p:txBody>
      </p:sp>
      <p:sp>
        <p:nvSpPr>
          <p:cNvPr id="23578" name="Text Box 23"/>
          <p:cNvSpPr txBox="1">
            <a:spLocks noChangeArrowheads="1"/>
          </p:cNvSpPr>
          <p:nvPr/>
        </p:nvSpPr>
        <p:spPr bwMode="auto">
          <a:xfrm>
            <a:off x="5364163" y="4078288"/>
            <a:ext cx="1357312"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Data.indication</a:t>
            </a:r>
          </a:p>
        </p:txBody>
      </p:sp>
      <p:sp>
        <p:nvSpPr>
          <p:cNvPr id="23579" name="Text Box 24"/>
          <p:cNvSpPr txBox="1">
            <a:spLocks noChangeArrowheads="1"/>
          </p:cNvSpPr>
          <p:nvPr/>
        </p:nvSpPr>
        <p:spPr bwMode="auto">
          <a:xfrm rot="634807">
            <a:off x="3560763" y="3952875"/>
            <a:ext cx="1673225" cy="304800"/>
          </a:xfrm>
          <a:prstGeom prst="rect">
            <a:avLst/>
          </a:prstGeom>
          <a:noFill/>
          <a:ln w="9525">
            <a:noFill/>
            <a:miter lim="800000"/>
            <a:headEnd/>
            <a:tailEnd/>
          </a:ln>
        </p:spPr>
        <p:txBody>
          <a:bodyPr wrap="none">
            <a:spAutoFit/>
          </a:bodyPr>
          <a:lstStyle/>
          <a:p>
            <a:r>
              <a:rPr lang="fr-BE" sz="1400">
                <a:solidFill>
                  <a:srgbClr val="009900"/>
                </a:solidFill>
                <a:latin typeface="Arial" pitchFamily="34" charset="0"/>
                <a:cs typeface="Arial" pitchFamily="34" charset="0"/>
              </a:rPr>
              <a:t>D TPDU [id=1,s=0]</a:t>
            </a:r>
          </a:p>
        </p:txBody>
      </p:sp>
      <p:sp>
        <p:nvSpPr>
          <p:cNvPr id="191513" name="Line 25"/>
          <p:cNvSpPr>
            <a:spLocks noChangeShapeType="1"/>
          </p:cNvSpPr>
          <p:nvPr/>
        </p:nvSpPr>
        <p:spPr bwMode="auto">
          <a:xfrm>
            <a:off x="1690688" y="4870450"/>
            <a:ext cx="1800225"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191514" name="Line 26"/>
          <p:cNvSpPr>
            <a:spLocks noChangeShapeType="1"/>
          </p:cNvSpPr>
          <p:nvPr/>
        </p:nvSpPr>
        <p:spPr bwMode="auto">
          <a:xfrm>
            <a:off x="3490913" y="4870450"/>
            <a:ext cx="1944687" cy="360363"/>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191515" name="Line 27"/>
          <p:cNvSpPr>
            <a:spLocks noChangeShapeType="1"/>
          </p:cNvSpPr>
          <p:nvPr/>
        </p:nvSpPr>
        <p:spPr bwMode="auto">
          <a:xfrm rot="10800000" flipV="1">
            <a:off x="3492500" y="5230813"/>
            <a:ext cx="1944688" cy="36036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191516" name="Line 28"/>
          <p:cNvSpPr>
            <a:spLocks noChangeShapeType="1"/>
          </p:cNvSpPr>
          <p:nvPr/>
        </p:nvSpPr>
        <p:spPr bwMode="auto">
          <a:xfrm>
            <a:off x="5435600" y="5230813"/>
            <a:ext cx="1655763"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191517" name="Line 29"/>
          <p:cNvSpPr>
            <a:spLocks noChangeShapeType="1"/>
          </p:cNvSpPr>
          <p:nvPr/>
        </p:nvSpPr>
        <p:spPr bwMode="auto">
          <a:xfrm flipH="1">
            <a:off x="1619250" y="5589588"/>
            <a:ext cx="1871663"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191518" name="Text Box 30"/>
          <p:cNvSpPr txBox="1">
            <a:spLocks noChangeArrowheads="1"/>
          </p:cNvSpPr>
          <p:nvPr/>
        </p:nvSpPr>
        <p:spPr bwMode="auto">
          <a:xfrm>
            <a:off x="1979613" y="4510088"/>
            <a:ext cx="1484312"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Connect.request</a:t>
            </a:r>
          </a:p>
        </p:txBody>
      </p:sp>
      <p:sp>
        <p:nvSpPr>
          <p:cNvPr id="191519" name="Text Box 31"/>
          <p:cNvSpPr txBox="1">
            <a:spLocks noChangeArrowheads="1"/>
          </p:cNvSpPr>
          <p:nvPr/>
        </p:nvSpPr>
        <p:spPr bwMode="auto">
          <a:xfrm>
            <a:off x="5435600" y="4870450"/>
            <a:ext cx="1643063"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Connect.indication</a:t>
            </a:r>
          </a:p>
        </p:txBody>
      </p:sp>
      <p:sp>
        <p:nvSpPr>
          <p:cNvPr id="191520" name="Text Box 32"/>
          <p:cNvSpPr txBox="1">
            <a:spLocks noChangeArrowheads="1"/>
          </p:cNvSpPr>
          <p:nvPr/>
        </p:nvSpPr>
        <p:spPr bwMode="auto">
          <a:xfrm>
            <a:off x="1619250" y="5230813"/>
            <a:ext cx="1858963"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Connect.confirmation</a:t>
            </a:r>
          </a:p>
        </p:txBody>
      </p:sp>
      <p:sp>
        <p:nvSpPr>
          <p:cNvPr id="191521" name="Text Box 33"/>
          <p:cNvSpPr txBox="1">
            <a:spLocks noChangeArrowheads="1"/>
          </p:cNvSpPr>
          <p:nvPr/>
        </p:nvSpPr>
        <p:spPr bwMode="auto">
          <a:xfrm rot="634807">
            <a:off x="3635375" y="4725988"/>
            <a:ext cx="1462088" cy="304800"/>
          </a:xfrm>
          <a:prstGeom prst="rect">
            <a:avLst/>
          </a:prstGeom>
          <a:noFill/>
          <a:ln w="9525">
            <a:noFill/>
            <a:miter lim="800000"/>
            <a:headEnd/>
            <a:tailEnd/>
          </a:ln>
        </p:spPr>
        <p:txBody>
          <a:bodyPr wrap="none">
            <a:spAutoFit/>
          </a:bodyPr>
          <a:lstStyle/>
          <a:p>
            <a:r>
              <a:rPr lang="fr-BE" sz="1400">
                <a:solidFill>
                  <a:srgbClr val="009900"/>
                </a:solidFill>
                <a:latin typeface="Arial" pitchFamily="34" charset="0"/>
                <a:cs typeface="Arial" pitchFamily="34" charset="0"/>
              </a:rPr>
              <a:t>CR TPDU [id=2]</a:t>
            </a:r>
          </a:p>
        </p:txBody>
      </p:sp>
      <p:sp>
        <p:nvSpPr>
          <p:cNvPr id="191522" name="Text Box 34"/>
          <p:cNvSpPr txBox="1">
            <a:spLocks noChangeArrowheads="1"/>
          </p:cNvSpPr>
          <p:nvPr/>
        </p:nvSpPr>
        <p:spPr bwMode="auto">
          <a:xfrm rot="-690880">
            <a:off x="3779838" y="5446713"/>
            <a:ext cx="1452562" cy="304800"/>
          </a:xfrm>
          <a:prstGeom prst="rect">
            <a:avLst/>
          </a:prstGeom>
          <a:noFill/>
          <a:ln w="9525">
            <a:noFill/>
            <a:miter lim="800000"/>
            <a:headEnd/>
            <a:tailEnd/>
          </a:ln>
        </p:spPr>
        <p:txBody>
          <a:bodyPr wrap="none">
            <a:spAutoFit/>
          </a:bodyPr>
          <a:lstStyle/>
          <a:p>
            <a:r>
              <a:rPr lang="fr-BE" sz="1400">
                <a:solidFill>
                  <a:srgbClr val="009900"/>
                </a:solidFill>
                <a:latin typeface="Arial" pitchFamily="34" charset="0"/>
                <a:cs typeface="Arial" pitchFamily="34" charset="0"/>
              </a:rPr>
              <a:t>CA TPDU [id=2]</a:t>
            </a:r>
          </a:p>
        </p:txBody>
      </p:sp>
      <p:sp>
        <p:nvSpPr>
          <p:cNvPr id="191523" name="Text Box 35"/>
          <p:cNvSpPr txBox="1">
            <a:spLocks noChangeArrowheads="1"/>
          </p:cNvSpPr>
          <p:nvPr/>
        </p:nvSpPr>
        <p:spPr bwMode="auto">
          <a:xfrm>
            <a:off x="1476375" y="5589588"/>
            <a:ext cx="2089150"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Deuxième connexion établie</a:t>
            </a:r>
          </a:p>
        </p:txBody>
      </p:sp>
      <p:sp>
        <p:nvSpPr>
          <p:cNvPr id="191524" name="Text Box 36"/>
          <p:cNvSpPr txBox="1">
            <a:spLocks noChangeArrowheads="1"/>
          </p:cNvSpPr>
          <p:nvPr/>
        </p:nvSpPr>
        <p:spPr bwMode="auto">
          <a:xfrm>
            <a:off x="1258888" y="4941888"/>
            <a:ext cx="2274887"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Demande deuxième connexion</a:t>
            </a:r>
          </a:p>
        </p:txBody>
      </p:sp>
      <p:sp>
        <p:nvSpPr>
          <p:cNvPr id="191525" name="Text Box 37"/>
          <p:cNvSpPr txBox="1">
            <a:spLocks noChangeArrowheads="1"/>
          </p:cNvSpPr>
          <p:nvPr/>
        </p:nvSpPr>
        <p:spPr bwMode="auto">
          <a:xfrm>
            <a:off x="5435600" y="5230813"/>
            <a:ext cx="2089150"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Deuxième connexion établie</a:t>
            </a:r>
          </a:p>
        </p:txBody>
      </p:sp>
      <p:sp>
        <p:nvSpPr>
          <p:cNvPr id="40"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Etablissement d’une connexion</a:t>
            </a:r>
            <a:endParaRPr lang="fr-BE" sz="2400" dirty="0">
              <a:solidFill>
                <a:schemeClr val="bg1"/>
              </a:solidFill>
            </a:endParaRPr>
          </a:p>
        </p:txBody>
      </p:sp>
      <p:sp>
        <p:nvSpPr>
          <p:cNvPr id="41"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43" name="Espace réservé du numéro de diapositive 42"/>
          <p:cNvSpPr>
            <a:spLocks noGrp="1"/>
          </p:cNvSpPr>
          <p:nvPr>
            <p:ph type="sldNum" sz="quarter" idx="12"/>
          </p:nvPr>
        </p:nvSpPr>
        <p:spPr/>
        <p:txBody>
          <a:bodyPr/>
          <a:lstStyle/>
          <a:p>
            <a:fld id="{B755F6CC-DBE3-4ADB-A217-62287009C9EB}" type="slidenum">
              <a:rPr lang="fr-BE" smtClean="0"/>
              <a:pPr/>
              <a:t>19</a:t>
            </a:fld>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1513"/>
                                        </p:tgtEl>
                                        <p:attrNameLst>
                                          <p:attrName>style.visibility</p:attrName>
                                        </p:attrNameLst>
                                      </p:cBhvr>
                                      <p:to>
                                        <p:strVal val="visible"/>
                                      </p:to>
                                    </p:set>
                                    <p:animEffect transition="in" filter="randombar(horizontal)">
                                      <p:cBhvr>
                                        <p:cTn id="7" dur="500"/>
                                        <p:tgtEl>
                                          <p:spTgt spid="1915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1514"/>
                                        </p:tgtEl>
                                        <p:attrNameLst>
                                          <p:attrName>style.visibility</p:attrName>
                                        </p:attrNameLst>
                                      </p:cBhvr>
                                      <p:to>
                                        <p:strVal val="visible"/>
                                      </p:to>
                                    </p:set>
                                    <p:animEffect transition="in" filter="randombar(horizontal)">
                                      <p:cBhvr>
                                        <p:cTn id="10" dur="500"/>
                                        <p:tgtEl>
                                          <p:spTgt spid="1915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91515"/>
                                        </p:tgtEl>
                                        <p:attrNameLst>
                                          <p:attrName>style.visibility</p:attrName>
                                        </p:attrNameLst>
                                      </p:cBhvr>
                                      <p:to>
                                        <p:strVal val="visible"/>
                                      </p:to>
                                    </p:set>
                                    <p:animEffect transition="in" filter="randombar(horizontal)">
                                      <p:cBhvr>
                                        <p:cTn id="13" dur="500"/>
                                        <p:tgtEl>
                                          <p:spTgt spid="1915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91516"/>
                                        </p:tgtEl>
                                        <p:attrNameLst>
                                          <p:attrName>style.visibility</p:attrName>
                                        </p:attrNameLst>
                                      </p:cBhvr>
                                      <p:to>
                                        <p:strVal val="visible"/>
                                      </p:to>
                                    </p:set>
                                    <p:animEffect transition="in" filter="randombar(horizontal)">
                                      <p:cBhvr>
                                        <p:cTn id="16" dur="500"/>
                                        <p:tgtEl>
                                          <p:spTgt spid="19151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91517"/>
                                        </p:tgtEl>
                                        <p:attrNameLst>
                                          <p:attrName>style.visibility</p:attrName>
                                        </p:attrNameLst>
                                      </p:cBhvr>
                                      <p:to>
                                        <p:strVal val="visible"/>
                                      </p:to>
                                    </p:set>
                                    <p:animEffect transition="in" filter="randombar(horizontal)">
                                      <p:cBhvr>
                                        <p:cTn id="19" dur="500"/>
                                        <p:tgtEl>
                                          <p:spTgt spid="19151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91518"/>
                                        </p:tgtEl>
                                        <p:attrNameLst>
                                          <p:attrName>style.visibility</p:attrName>
                                        </p:attrNameLst>
                                      </p:cBhvr>
                                      <p:to>
                                        <p:strVal val="visible"/>
                                      </p:to>
                                    </p:set>
                                    <p:animEffect transition="in" filter="randombar(horizontal)">
                                      <p:cBhvr>
                                        <p:cTn id="22" dur="500"/>
                                        <p:tgtEl>
                                          <p:spTgt spid="19151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91519"/>
                                        </p:tgtEl>
                                        <p:attrNameLst>
                                          <p:attrName>style.visibility</p:attrName>
                                        </p:attrNameLst>
                                      </p:cBhvr>
                                      <p:to>
                                        <p:strVal val="visible"/>
                                      </p:to>
                                    </p:set>
                                    <p:animEffect transition="in" filter="randombar(horizontal)">
                                      <p:cBhvr>
                                        <p:cTn id="25" dur="500"/>
                                        <p:tgtEl>
                                          <p:spTgt spid="19151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91520"/>
                                        </p:tgtEl>
                                        <p:attrNameLst>
                                          <p:attrName>style.visibility</p:attrName>
                                        </p:attrNameLst>
                                      </p:cBhvr>
                                      <p:to>
                                        <p:strVal val="visible"/>
                                      </p:to>
                                    </p:set>
                                    <p:animEffect transition="in" filter="randombar(horizontal)">
                                      <p:cBhvr>
                                        <p:cTn id="28" dur="500"/>
                                        <p:tgtEl>
                                          <p:spTgt spid="19152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91521"/>
                                        </p:tgtEl>
                                        <p:attrNameLst>
                                          <p:attrName>style.visibility</p:attrName>
                                        </p:attrNameLst>
                                      </p:cBhvr>
                                      <p:to>
                                        <p:strVal val="visible"/>
                                      </p:to>
                                    </p:set>
                                    <p:animEffect transition="in" filter="randombar(horizontal)">
                                      <p:cBhvr>
                                        <p:cTn id="31" dur="500"/>
                                        <p:tgtEl>
                                          <p:spTgt spid="19152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91522"/>
                                        </p:tgtEl>
                                        <p:attrNameLst>
                                          <p:attrName>style.visibility</p:attrName>
                                        </p:attrNameLst>
                                      </p:cBhvr>
                                      <p:to>
                                        <p:strVal val="visible"/>
                                      </p:to>
                                    </p:set>
                                    <p:animEffect transition="in" filter="randombar(horizontal)">
                                      <p:cBhvr>
                                        <p:cTn id="34" dur="500"/>
                                        <p:tgtEl>
                                          <p:spTgt spid="191522"/>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91523"/>
                                        </p:tgtEl>
                                        <p:attrNameLst>
                                          <p:attrName>style.visibility</p:attrName>
                                        </p:attrNameLst>
                                      </p:cBhvr>
                                      <p:to>
                                        <p:strVal val="visible"/>
                                      </p:to>
                                    </p:set>
                                    <p:animEffect transition="in" filter="randombar(horizontal)">
                                      <p:cBhvr>
                                        <p:cTn id="37" dur="500"/>
                                        <p:tgtEl>
                                          <p:spTgt spid="19152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91524"/>
                                        </p:tgtEl>
                                        <p:attrNameLst>
                                          <p:attrName>style.visibility</p:attrName>
                                        </p:attrNameLst>
                                      </p:cBhvr>
                                      <p:to>
                                        <p:strVal val="visible"/>
                                      </p:to>
                                    </p:set>
                                    <p:animEffect transition="in" filter="randombar(horizontal)">
                                      <p:cBhvr>
                                        <p:cTn id="40" dur="500"/>
                                        <p:tgtEl>
                                          <p:spTgt spid="191524"/>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91525"/>
                                        </p:tgtEl>
                                        <p:attrNameLst>
                                          <p:attrName>style.visibility</p:attrName>
                                        </p:attrNameLst>
                                      </p:cBhvr>
                                      <p:to>
                                        <p:strVal val="visible"/>
                                      </p:to>
                                    </p:set>
                                    <p:animEffect transition="in" filter="randombar(horizontal)">
                                      <p:cBhvr>
                                        <p:cTn id="43" dur="500"/>
                                        <p:tgtEl>
                                          <p:spTgt spid="19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13" grpId="0" animBg="1"/>
      <p:bldP spid="191514" grpId="0" animBg="1"/>
      <p:bldP spid="191515" grpId="0" animBg="1"/>
      <p:bldP spid="191516" grpId="0" animBg="1"/>
      <p:bldP spid="191517" grpId="0" animBg="1"/>
      <p:bldP spid="191518" grpId="0"/>
      <p:bldP spid="191519" grpId="0"/>
      <p:bldP spid="191520" grpId="0"/>
      <p:bldP spid="191521" grpId="0"/>
      <p:bldP spid="191522" grpId="0"/>
      <p:bldP spid="191523" grpId="0"/>
      <p:bldP spid="191524" grpId="0"/>
      <p:bldP spid="1915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48036" y="1060598"/>
            <a:ext cx="7448174" cy="571500"/>
          </a:xfrm>
          <a:prstGeom prst="rect">
            <a:avLst/>
          </a:prstGeom>
          <a:solidFill>
            <a:schemeClr val="accent5">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fr-BE" sz="2000" b="1" dirty="0">
                <a:solidFill>
                  <a:srgbClr val="FFFFFF"/>
                </a:solidFill>
                <a:latin typeface="Arial" pitchFamily="34" charset="0"/>
                <a:cs typeface="Arial" pitchFamily="34" charset="0"/>
              </a:rPr>
              <a:t>Principes Généraux</a:t>
            </a:r>
          </a:p>
        </p:txBody>
      </p:sp>
      <p:sp>
        <p:nvSpPr>
          <p:cNvPr id="8" name="Rounded Rectangle 7"/>
          <p:cNvSpPr/>
          <p:nvPr/>
        </p:nvSpPr>
        <p:spPr>
          <a:xfrm>
            <a:off x="4886789" y="2071688"/>
            <a:ext cx="3409421" cy="1571625"/>
          </a:xfrm>
          <a:prstGeom prst="roundRect">
            <a:avLst/>
          </a:prstGeom>
          <a:solidFill>
            <a:schemeClr val="accent5">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fr-BE" sz="2000" b="1">
                <a:solidFill>
                  <a:srgbClr val="FFFFFF"/>
                </a:solidFill>
                <a:latin typeface="Arial" pitchFamily="34" charset="0"/>
                <a:cs typeface="Arial" pitchFamily="34" charset="0"/>
              </a:rPr>
              <a:t>Le protocole</a:t>
            </a:r>
          </a:p>
          <a:p>
            <a:pPr algn="ctr"/>
            <a:endParaRPr lang="fr-BE" sz="2000" b="1">
              <a:solidFill>
                <a:srgbClr val="FFFFFF"/>
              </a:solidFill>
              <a:latin typeface="Arial" pitchFamily="34" charset="0"/>
              <a:cs typeface="Arial" pitchFamily="34" charset="0"/>
            </a:endParaRPr>
          </a:p>
          <a:p>
            <a:pPr algn="ctr"/>
            <a:r>
              <a:rPr lang="fr-BE" sz="2000" b="1">
                <a:solidFill>
                  <a:srgbClr val="FFFFFF"/>
                </a:solidFill>
                <a:latin typeface="Arial" pitchFamily="34" charset="0"/>
                <a:cs typeface="Arial" pitchFamily="34" charset="0"/>
              </a:rPr>
              <a:t>UDP</a:t>
            </a:r>
          </a:p>
        </p:txBody>
      </p:sp>
      <p:sp>
        <p:nvSpPr>
          <p:cNvPr id="9" name="Rounded Rectangle 8"/>
          <p:cNvSpPr/>
          <p:nvPr/>
        </p:nvSpPr>
        <p:spPr>
          <a:xfrm>
            <a:off x="857250" y="2051412"/>
            <a:ext cx="3438460" cy="1571625"/>
          </a:xfrm>
          <a:prstGeom prst="roundRect">
            <a:avLst/>
          </a:prstGeom>
          <a:solidFill>
            <a:schemeClr val="accent5">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fr-BE" sz="2000" b="1">
                <a:solidFill>
                  <a:srgbClr val="FFFFFF"/>
                </a:solidFill>
                <a:latin typeface="Arial" pitchFamily="34" charset="0"/>
                <a:cs typeface="Arial" pitchFamily="34" charset="0"/>
              </a:rPr>
              <a:t>Le protocole</a:t>
            </a:r>
          </a:p>
          <a:p>
            <a:pPr algn="ctr"/>
            <a:endParaRPr lang="fr-BE" sz="2000" b="1">
              <a:solidFill>
                <a:srgbClr val="FFFFFF"/>
              </a:solidFill>
              <a:latin typeface="Arial" pitchFamily="34" charset="0"/>
              <a:cs typeface="Arial" pitchFamily="34" charset="0"/>
            </a:endParaRPr>
          </a:p>
          <a:p>
            <a:pPr algn="ctr"/>
            <a:r>
              <a:rPr lang="fr-BE" sz="2000" b="1">
                <a:solidFill>
                  <a:srgbClr val="FFFFFF"/>
                </a:solidFill>
                <a:latin typeface="Arial" pitchFamily="34" charset="0"/>
                <a:cs typeface="Arial" pitchFamily="34" charset="0"/>
              </a:rPr>
              <a:t>TCP</a:t>
            </a:r>
          </a:p>
        </p:txBody>
      </p:sp>
      <p:sp>
        <p:nvSpPr>
          <p:cNvPr id="11" name="Rounded Rectangle 10"/>
          <p:cNvSpPr/>
          <p:nvPr/>
        </p:nvSpPr>
        <p:spPr>
          <a:xfrm>
            <a:off x="857250" y="3786188"/>
            <a:ext cx="3408794" cy="2214562"/>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a:r>
              <a:rPr lang="fr-BE" dirty="0">
                <a:solidFill>
                  <a:schemeClr val="tx1"/>
                </a:solidFill>
                <a:latin typeface="Arial" pitchFamily="34" charset="0"/>
                <a:cs typeface="Arial" pitchFamily="34" charset="0"/>
              </a:rPr>
              <a:t>Concepts</a:t>
            </a:r>
          </a:p>
          <a:p>
            <a:pPr lvl="1"/>
            <a:r>
              <a:rPr lang="fr-BE" dirty="0">
                <a:solidFill>
                  <a:schemeClr val="tx1"/>
                </a:solidFill>
                <a:latin typeface="Arial" pitchFamily="34" charset="0"/>
                <a:cs typeface="Arial" pitchFamily="34" charset="0"/>
              </a:rPr>
              <a:t>Format des messages</a:t>
            </a:r>
          </a:p>
          <a:p>
            <a:pPr lvl="1"/>
            <a:r>
              <a:rPr lang="fr-BE" dirty="0">
                <a:solidFill>
                  <a:schemeClr val="tx1"/>
                </a:solidFill>
                <a:latin typeface="Arial" pitchFamily="34" charset="0"/>
                <a:cs typeface="Arial" pitchFamily="34" charset="0"/>
              </a:rPr>
              <a:t>Limitations</a:t>
            </a:r>
          </a:p>
          <a:p>
            <a:pPr lvl="1"/>
            <a:r>
              <a:rPr lang="fr-BE" dirty="0">
                <a:solidFill>
                  <a:schemeClr val="tx1"/>
                </a:solidFill>
                <a:latin typeface="Arial" pitchFamily="34" charset="0"/>
                <a:cs typeface="Arial" pitchFamily="34" charset="0"/>
              </a:rPr>
              <a:t>…</a:t>
            </a:r>
          </a:p>
        </p:txBody>
      </p:sp>
      <p:sp>
        <p:nvSpPr>
          <p:cNvPr id="12" name="Rounded Rectangle 11"/>
          <p:cNvSpPr/>
          <p:nvPr/>
        </p:nvSpPr>
        <p:spPr>
          <a:xfrm>
            <a:off x="4886789" y="3786188"/>
            <a:ext cx="3394600" cy="2214562"/>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r>
              <a:rPr lang="fr-BE" dirty="0">
                <a:solidFill>
                  <a:schemeClr val="tx1"/>
                </a:solidFill>
                <a:latin typeface="Arial" pitchFamily="34" charset="0"/>
                <a:cs typeface="Arial" pitchFamily="34" charset="0"/>
              </a:rPr>
              <a:t>Concepts</a:t>
            </a:r>
          </a:p>
          <a:p>
            <a:pPr lvl="1"/>
            <a:r>
              <a:rPr lang="fr-BE" dirty="0">
                <a:solidFill>
                  <a:schemeClr val="tx1"/>
                </a:solidFill>
                <a:latin typeface="Arial" pitchFamily="34" charset="0"/>
                <a:cs typeface="Arial" pitchFamily="34" charset="0"/>
              </a:rPr>
              <a:t>Ouverture de connexion</a:t>
            </a:r>
          </a:p>
          <a:p>
            <a:pPr lvl="1"/>
            <a:r>
              <a:rPr lang="fr-BE" dirty="0">
                <a:solidFill>
                  <a:schemeClr val="tx1"/>
                </a:solidFill>
                <a:latin typeface="Arial" pitchFamily="34" charset="0"/>
                <a:cs typeface="Arial" pitchFamily="34" charset="0"/>
              </a:rPr>
              <a:t>Fermeture de connexion</a:t>
            </a:r>
          </a:p>
          <a:p>
            <a:r>
              <a:rPr lang="fr-BE" dirty="0">
                <a:solidFill>
                  <a:schemeClr val="tx1"/>
                </a:solidFill>
                <a:latin typeface="Arial" pitchFamily="34" charset="0"/>
                <a:cs typeface="Arial" pitchFamily="34" charset="0"/>
              </a:rPr>
              <a:t>Contrôle de flux</a:t>
            </a:r>
          </a:p>
          <a:p>
            <a:r>
              <a:rPr lang="fr-BE" dirty="0">
                <a:solidFill>
                  <a:schemeClr val="tx1"/>
                </a:solidFill>
                <a:latin typeface="Arial" pitchFamily="34" charset="0"/>
                <a:cs typeface="Arial" pitchFamily="34" charset="0"/>
              </a:rPr>
              <a:t>Contrôle de congestion</a:t>
            </a:r>
          </a:p>
          <a:p>
            <a:r>
              <a:rPr lang="fr-BE" dirty="0">
                <a:solidFill>
                  <a:schemeClr val="tx1"/>
                </a:solidFill>
                <a:latin typeface="Arial" pitchFamily="34" charset="0"/>
                <a:cs typeface="Arial" pitchFamily="34" charset="0"/>
              </a:rPr>
              <a:t>…</a:t>
            </a:r>
          </a:p>
        </p:txBody>
      </p:sp>
      <p:sp>
        <p:nvSpPr>
          <p:cNvPr id="13"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Plan du chapitre</a:t>
            </a:r>
            <a:endParaRPr lang="fr-BE" sz="2400" dirty="0">
              <a:solidFill>
                <a:schemeClr val="bg1"/>
              </a:solidFill>
            </a:endParaRPr>
          </a:p>
        </p:txBody>
      </p:sp>
      <p:sp>
        <p:nvSpPr>
          <p:cNvPr id="14"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15" name="Espace réservé du numéro de diapositive 14"/>
          <p:cNvSpPr>
            <a:spLocks noGrp="1"/>
          </p:cNvSpPr>
          <p:nvPr>
            <p:ph type="sldNum" sz="quarter" idx="12"/>
          </p:nvPr>
        </p:nvSpPr>
        <p:spPr/>
        <p:txBody>
          <a:bodyPr/>
          <a:lstStyle/>
          <a:p>
            <a:fld id="{B755F6CC-DBE3-4ADB-A217-62287009C9EB}" type="slidenum">
              <a:rPr lang="fr-BE" smtClean="0"/>
              <a:pPr/>
              <a:t>2</a:t>
            </a:fld>
            <a:endParaRPr lang="fr-B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3"/>
          <p:cNvSpPr>
            <a:spLocks noGrp="1" noChangeArrowheads="1"/>
          </p:cNvSpPr>
          <p:nvPr>
            <p:ph idx="1"/>
          </p:nvPr>
        </p:nvSpPr>
        <p:spPr>
          <a:xfrm>
            <a:off x="457200" y="836613"/>
            <a:ext cx="8229600" cy="1512887"/>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Comment faire face aux pertes de paquets et aux erreurs dans la couche réseau ?</a:t>
            </a:r>
          </a:p>
          <a:p>
            <a:pPr lvl="1">
              <a:lnSpc>
                <a:spcPct val="90000"/>
              </a:lnSpc>
              <a:spcBef>
                <a:spcPts val="0"/>
              </a:spcBef>
            </a:pPr>
            <a:r>
              <a:rPr lang="fr-BE" sz="1600" dirty="0">
                <a:solidFill>
                  <a:schemeClr val="tx2"/>
                </a:solidFill>
                <a:latin typeface="Arial" pitchFamily="34" charset="0"/>
                <a:cs typeface="Arial" pitchFamily="34" charset="0"/>
              </a:rPr>
              <a:t>Un CRC pour détecter les erreurs de transmission qui affectent un TPDU ou son contenu</a:t>
            </a:r>
          </a:p>
          <a:p>
            <a:pPr lvl="1">
              <a:lnSpc>
                <a:spcPct val="90000"/>
              </a:lnSpc>
              <a:spcBef>
                <a:spcPts val="0"/>
              </a:spcBef>
            </a:pPr>
            <a:r>
              <a:rPr lang="fr-BE" sz="1600" dirty="0">
                <a:solidFill>
                  <a:schemeClr val="tx2"/>
                </a:solidFill>
                <a:latin typeface="Arial" pitchFamily="34" charset="0"/>
                <a:cs typeface="Arial" pitchFamily="34" charset="0"/>
              </a:rPr>
              <a:t>Un temporisateur pour faire face aux pertes de </a:t>
            </a:r>
            <a:r>
              <a:rPr lang="fr-BE" sz="1600" dirty="0" err="1">
                <a:solidFill>
                  <a:schemeClr val="tx2"/>
                </a:solidFill>
                <a:latin typeface="Arial" pitchFamily="34" charset="0"/>
                <a:cs typeface="Arial" pitchFamily="34" charset="0"/>
              </a:rPr>
              <a:t>TPDUs</a:t>
            </a:r>
            <a:endParaRPr lang="fr-BE" sz="1600" dirty="0">
              <a:solidFill>
                <a:schemeClr val="tx2"/>
              </a:solidFill>
              <a:latin typeface="Arial" pitchFamily="34" charset="0"/>
              <a:cs typeface="Arial" pitchFamily="34" charset="0"/>
            </a:endParaRPr>
          </a:p>
        </p:txBody>
      </p:sp>
      <p:sp>
        <p:nvSpPr>
          <p:cNvPr id="24583" name="Line 4"/>
          <p:cNvSpPr>
            <a:spLocks noChangeShapeType="1"/>
          </p:cNvSpPr>
          <p:nvPr/>
        </p:nvSpPr>
        <p:spPr bwMode="auto">
          <a:xfrm>
            <a:off x="1690688" y="3068638"/>
            <a:ext cx="1800225"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24584" name="Line 5"/>
          <p:cNvSpPr>
            <a:spLocks noChangeShapeType="1"/>
          </p:cNvSpPr>
          <p:nvPr/>
        </p:nvSpPr>
        <p:spPr bwMode="auto">
          <a:xfrm>
            <a:off x="3490913" y="3068638"/>
            <a:ext cx="1385887" cy="24606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4585" name="Text Box 6"/>
          <p:cNvSpPr txBox="1">
            <a:spLocks noChangeArrowheads="1"/>
          </p:cNvSpPr>
          <p:nvPr/>
        </p:nvSpPr>
        <p:spPr bwMode="auto">
          <a:xfrm>
            <a:off x="1979613" y="2708275"/>
            <a:ext cx="1484312"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Connect.request</a:t>
            </a:r>
          </a:p>
        </p:txBody>
      </p:sp>
      <p:sp>
        <p:nvSpPr>
          <p:cNvPr id="24586" name="Text Box 7"/>
          <p:cNvSpPr txBox="1">
            <a:spLocks noChangeArrowheads="1"/>
          </p:cNvSpPr>
          <p:nvPr/>
        </p:nvSpPr>
        <p:spPr bwMode="auto">
          <a:xfrm rot="634807">
            <a:off x="3635375" y="2928938"/>
            <a:ext cx="1279525" cy="274637"/>
          </a:xfrm>
          <a:prstGeom prst="rect">
            <a:avLst/>
          </a:prstGeom>
          <a:noFill/>
          <a:ln w="9525">
            <a:noFill/>
            <a:miter lim="800000"/>
            <a:headEnd/>
            <a:tailEnd/>
          </a:ln>
        </p:spPr>
        <p:txBody>
          <a:bodyPr wrap="none">
            <a:spAutoFit/>
          </a:bodyPr>
          <a:lstStyle/>
          <a:p>
            <a:r>
              <a:rPr lang="fr-BE" sz="1200">
                <a:solidFill>
                  <a:srgbClr val="009900"/>
                </a:solidFill>
                <a:latin typeface="Arial" pitchFamily="34" charset="0"/>
                <a:cs typeface="Arial" pitchFamily="34" charset="0"/>
              </a:rPr>
              <a:t>CR TPDU [id=1]</a:t>
            </a:r>
          </a:p>
        </p:txBody>
      </p:sp>
      <p:sp>
        <p:nvSpPr>
          <p:cNvPr id="193544" name="Line 8"/>
          <p:cNvSpPr>
            <a:spLocks noChangeShapeType="1"/>
          </p:cNvSpPr>
          <p:nvPr/>
        </p:nvSpPr>
        <p:spPr bwMode="auto">
          <a:xfrm>
            <a:off x="3490913" y="4437063"/>
            <a:ext cx="1944687" cy="36036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193545" name="Line 9"/>
          <p:cNvSpPr>
            <a:spLocks noChangeShapeType="1"/>
          </p:cNvSpPr>
          <p:nvPr/>
        </p:nvSpPr>
        <p:spPr bwMode="auto">
          <a:xfrm rot="10800000" flipV="1">
            <a:off x="3492500" y="4797425"/>
            <a:ext cx="1944688" cy="360363"/>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193546" name="Line 10"/>
          <p:cNvSpPr>
            <a:spLocks noChangeShapeType="1"/>
          </p:cNvSpPr>
          <p:nvPr/>
        </p:nvSpPr>
        <p:spPr bwMode="auto">
          <a:xfrm>
            <a:off x="5435600" y="4797425"/>
            <a:ext cx="1655763"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193547" name="Line 11"/>
          <p:cNvSpPr>
            <a:spLocks noChangeShapeType="1"/>
          </p:cNvSpPr>
          <p:nvPr/>
        </p:nvSpPr>
        <p:spPr bwMode="auto">
          <a:xfrm flipH="1">
            <a:off x="1619250" y="5156200"/>
            <a:ext cx="1871663"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193548" name="Text Box 12"/>
          <p:cNvSpPr txBox="1">
            <a:spLocks noChangeArrowheads="1"/>
          </p:cNvSpPr>
          <p:nvPr/>
        </p:nvSpPr>
        <p:spPr bwMode="auto">
          <a:xfrm>
            <a:off x="5435600" y="4437063"/>
            <a:ext cx="1643063"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Connect.indication</a:t>
            </a:r>
          </a:p>
        </p:txBody>
      </p:sp>
      <p:sp>
        <p:nvSpPr>
          <p:cNvPr id="193549" name="Text Box 13"/>
          <p:cNvSpPr txBox="1">
            <a:spLocks noChangeArrowheads="1"/>
          </p:cNvSpPr>
          <p:nvPr/>
        </p:nvSpPr>
        <p:spPr bwMode="auto">
          <a:xfrm>
            <a:off x="1619250" y="4797425"/>
            <a:ext cx="1858963"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Connect.confirmation</a:t>
            </a:r>
          </a:p>
        </p:txBody>
      </p:sp>
      <p:sp>
        <p:nvSpPr>
          <p:cNvPr id="193550" name="Text Box 14"/>
          <p:cNvSpPr txBox="1">
            <a:spLocks noChangeArrowheads="1"/>
          </p:cNvSpPr>
          <p:nvPr/>
        </p:nvSpPr>
        <p:spPr bwMode="auto">
          <a:xfrm rot="634807">
            <a:off x="3635375" y="4292600"/>
            <a:ext cx="1462088" cy="304800"/>
          </a:xfrm>
          <a:prstGeom prst="rect">
            <a:avLst/>
          </a:prstGeom>
          <a:noFill/>
          <a:ln w="9525">
            <a:noFill/>
            <a:miter lim="800000"/>
            <a:headEnd/>
            <a:tailEnd/>
          </a:ln>
        </p:spPr>
        <p:txBody>
          <a:bodyPr wrap="none">
            <a:spAutoFit/>
          </a:bodyPr>
          <a:lstStyle/>
          <a:p>
            <a:r>
              <a:rPr lang="fr-BE" sz="1400">
                <a:solidFill>
                  <a:srgbClr val="009900"/>
                </a:solidFill>
                <a:latin typeface="Arial" pitchFamily="34" charset="0"/>
                <a:cs typeface="Arial" pitchFamily="34" charset="0"/>
              </a:rPr>
              <a:t>CR TPDU [id=1]</a:t>
            </a:r>
          </a:p>
        </p:txBody>
      </p:sp>
      <p:sp>
        <p:nvSpPr>
          <p:cNvPr id="193551" name="Text Box 15"/>
          <p:cNvSpPr txBox="1">
            <a:spLocks noChangeArrowheads="1"/>
          </p:cNvSpPr>
          <p:nvPr/>
        </p:nvSpPr>
        <p:spPr bwMode="auto">
          <a:xfrm rot="-690880">
            <a:off x="3779838" y="5013325"/>
            <a:ext cx="1452562" cy="304800"/>
          </a:xfrm>
          <a:prstGeom prst="rect">
            <a:avLst/>
          </a:prstGeom>
          <a:noFill/>
          <a:ln w="9525">
            <a:noFill/>
            <a:miter lim="800000"/>
            <a:headEnd/>
            <a:tailEnd/>
          </a:ln>
        </p:spPr>
        <p:txBody>
          <a:bodyPr wrap="none">
            <a:spAutoFit/>
          </a:bodyPr>
          <a:lstStyle/>
          <a:p>
            <a:r>
              <a:rPr lang="fr-BE" sz="1400">
                <a:solidFill>
                  <a:srgbClr val="009900"/>
                </a:solidFill>
                <a:latin typeface="Arial" pitchFamily="34" charset="0"/>
                <a:cs typeface="Arial" pitchFamily="34" charset="0"/>
              </a:rPr>
              <a:t>CA TPDU [id=1]</a:t>
            </a:r>
          </a:p>
        </p:txBody>
      </p:sp>
      <p:sp>
        <p:nvSpPr>
          <p:cNvPr id="193552" name="Text Box 16"/>
          <p:cNvSpPr txBox="1">
            <a:spLocks noChangeArrowheads="1"/>
          </p:cNvSpPr>
          <p:nvPr/>
        </p:nvSpPr>
        <p:spPr bwMode="auto">
          <a:xfrm>
            <a:off x="1476375" y="5156200"/>
            <a:ext cx="1363663" cy="274638"/>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connexion établie</a:t>
            </a:r>
          </a:p>
        </p:txBody>
      </p:sp>
      <p:sp>
        <p:nvSpPr>
          <p:cNvPr id="193553" name="Text Box 17"/>
          <p:cNvSpPr txBox="1">
            <a:spLocks noChangeArrowheads="1"/>
          </p:cNvSpPr>
          <p:nvPr/>
        </p:nvSpPr>
        <p:spPr bwMode="auto">
          <a:xfrm>
            <a:off x="1619250" y="3068638"/>
            <a:ext cx="1574800"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Demande connexion</a:t>
            </a:r>
          </a:p>
        </p:txBody>
      </p:sp>
      <p:sp>
        <p:nvSpPr>
          <p:cNvPr id="193554" name="Text Box 18"/>
          <p:cNvSpPr txBox="1">
            <a:spLocks noChangeArrowheads="1"/>
          </p:cNvSpPr>
          <p:nvPr/>
        </p:nvSpPr>
        <p:spPr bwMode="auto">
          <a:xfrm>
            <a:off x="5435600" y="4797425"/>
            <a:ext cx="1363663" cy="274638"/>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connexion établie</a:t>
            </a:r>
          </a:p>
        </p:txBody>
      </p:sp>
      <p:sp>
        <p:nvSpPr>
          <p:cNvPr id="24598" name="Line 19"/>
          <p:cNvSpPr>
            <a:spLocks noChangeShapeType="1"/>
          </p:cNvSpPr>
          <p:nvPr/>
        </p:nvSpPr>
        <p:spPr bwMode="auto">
          <a:xfrm>
            <a:off x="3492500" y="2565400"/>
            <a:ext cx="0" cy="3600450"/>
          </a:xfrm>
          <a:prstGeom prst="line">
            <a:avLst/>
          </a:prstGeom>
          <a:noFill/>
          <a:ln w="19050">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4599" name="Line 20"/>
          <p:cNvSpPr>
            <a:spLocks noChangeShapeType="1"/>
          </p:cNvSpPr>
          <p:nvPr/>
        </p:nvSpPr>
        <p:spPr bwMode="auto">
          <a:xfrm>
            <a:off x="5435600" y="2492375"/>
            <a:ext cx="0" cy="3673475"/>
          </a:xfrm>
          <a:prstGeom prst="line">
            <a:avLst/>
          </a:prstGeom>
          <a:noFill/>
          <a:ln w="19050">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4600" name="AutoShape 21"/>
          <p:cNvSpPr>
            <a:spLocks noChangeArrowheads="1"/>
          </p:cNvSpPr>
          <p:nvPr/>
        </p:nvSpPr>
        <p:spPr bwMode="auto">
          <a:xfrm rot="3835903">
            <a:off x="4788694" y="3212306"/>
            <a:ext cx="215900" cy="217488"/>
          </a:xfrm>
          <a:prstGeom prst="plus">
            <a:avLst>
              <a:gd name="adj" fmla="val 38236"/>
            </a:avLst>
          </a:prstGeom>
          <a:solidFill>
            <a:srgbClr val="FF0000"/>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4601" name="Arc 22"/>
          <p:cNvSpPr>
            <a:spLocks/>
          </p:cNvSpPr>
          <p:nvPr/>
        </p:nvSpPr>
        <p:spPr bwMode="auto">
          <a:xfrm flipH="1">
            <a:off x="3276600" y="3068638"/>
            <a:ext cx="220663" cy="1368425"/>
          </a:xfrm>
          <a:custGeom>
            <a:avLst/>
            <a:gdLst>
              <a:gd name="T0" fmla="*/ 63745 w 22248"/>
              <a:gd name="T1" fmla="*/ 0 h 43200"/>
              <a:gd name="T2" fmla="*/ 0 w 22248"/>
              <a:gd name="T3" fmla="*/ 43336880 h 43200"/>
              <a:gd name="T4" fmla="*/ 63745 w 22248"/>
              <a:gd name="T5" fmla="*/ 21673476 h 43200"/>
              <a:gd name="T6" fmla="*/ 0 60000 65536"/>
              <a:gd name="T7" fmla="*/ 0 60000 65536"/>
              <a:gd name="T8" fmla="*/ 0 60000 65536"/>
              <a:gd name="T9" fmla="*/ 0 w 22248"/>
              <a:gd name="T10" fmla="*/ 0 h 43200"/>
              <a:gd name="T11" fmla="*/ 22248 w 22248"/>
              <a:gd name="T12" fmla="*/ 43200 h 43200"/>
            </a:gdLst>
            <a:ahLst/>
            <a:cxnLst>
              <a:cxn ang="T6">
                <a:pos x="T0" y="T1"/>
              </a:cxn>
              <a:cxn ang="T7">
                <a:pos x="T2" y="T3"/>
              </a:cxn>
              <a:cxn ang="T8">
                <a:pos x="T4" y="T5"/>
              </a:cxn>
            </a:cxnLst>
            <a:rect l="T9" t="T10" r="T11" b="T12"/>
            <a:pathLst>
              <a:path w="22248" h="43200" fill="none" extrusionOk="0">
                <a:moveTo>
                  <a:pt x="647" y="0"/>
                </a:moveTo>
                <a:cubicBezTo>
                  <a:pt x="12577" y="0"/>
                  <a:pt x="22248" y="9670"/>
                  <a:pt x="22248" y="21600"/>
                </a:cubicBezTo>
                <a:cubicBezTo>
                  <a:pt x="22248" y="33529"/>
                  <a:pt x="12577" y="43200"/>
                  <a:pt x="648" y="43200"/>
                </a:cubicBezTo>
                <a:cubicBezTo>
                  <a:pt x="431" y="43200"/>
                  <a:pt x="215" y="43196"/>
                  <a:pt x="-1" y="43190"/>
                </a:cubicBezTo>
              </a:path>
              <a:path w="22248" h="43200" stroke="0" extrusionOk="0">
                <a:moveTo>
                  <a:pt x="647" y="0"/>
                </a:moveTo>
                <a:cubicBezTo>
                  <a:pt x="12577" y="0"/>
                  <a:pt x="22248" y="9670"/>
                  <a:pt x="22248" y="21600"/>
                </a:cubicBezTo>
                <a:cubicBezTo>
                  <a:pt x="22248" y="33529"/>
                  <a:pt x="12577" y="43200"/>
                  <a:pt x="648" y="43200"/>
                </a:cubicBezTo>
                <a:cubicBezTo>
                  <a:pt x="431" y="43200"/>
                  <a:pt x="215" y="43196"/>
                  <a:pt x="-1" y="43190"/>
                </a:cubicBezTo>
                <a:lnTo>
                  <a:pt x="648" y="21600"/>
                </a:lnTo>
                <a:close/>
              </a:path>
            </a:pathLst>
          </a:custGeom>
          <a:noFill/>
          <a:ln w="19050">
            <a:solidFill>
              <a:srgbClr val="CC0066"/>
            </a:solidFill>
            <a:prstDash val="sysDot"/>
            <a:round/>
            <a:headEnd type="triangle" w="med" len="med"/>
            <a:tailEnd type="triangle" w="med" len="med"/>
          </a:ln>
        </p:spPr>
        <p:txBody>
          <a:bodyPr wrap="none" anchor="ctr"/>
          <a:lstStyle/>
          <a:p>
            <a:endParaRPr lang="fr-FR">
              <a:latin typeface="Arial" pitchFamily="34" charset="0"/>
              <a:cs typeface="Arial" pitchFamily="34" charset="0"/>
            </a:endParaRPr>
          </a:p>
        </p:txBody>
      </p:sp>
      <p:pic>
        <p:nvPicPr>
          <p:cNvPr id="24602" name="Picture 23" descr="j0234131"/>
          <p:cNvPicPr>
            <a:picLocks noChangeAspect="1" noChangeArrowheads="1"/>
          </p:cNvPicPr>
          <p:nvPr/>
        </p:nvPicPr>
        <p:blipFill>
          <a:blip r:embed="rId3" cstate="print"/>
          <a:srcRect/>
          <a:stretch>
            <a:fillRect/>
          </a:stretch>
        </p:blipFill>
        <p:spPr bwMode="auto">
          <a:xfrm>
            <a:off x="2700338" y="3500438"/>
            <a:ext cx="512762" cy="544512"/>
          </a:xfrm>
          <a:prstGeom prst="rect">
            <a:avLst/>
          </a:prstGeom>
          <a:noFill/>
          <a:ln w="9525">
            <a:noFill/>
            <a:miter lim="800000"/>
            <a:headEnd/>
            <a:tailEnd/>
          </a:ln>
        </p:spPr>
      </p:pic>
      <p:sp>
        <p:nvSpPr>
          <p:cNvPr id="24603" name="Text Box 24"/>
          <p:cNvSpPr txBox="1">
            <a:spLocks noChangeArrowheads="1"/>
          </p:cNvSpPr>
          <p:nvPr/>
        </p:nvSpPr>
        <p:spPr bwMode="auto">
          <a:xfrm>
            <a:off x="2268538" y="4076700"/>
            <a:ext cx="1028700" cy="274638"/>
          </a:xfrm>
          <a:prstGeom prst="rect">
            <a:avLst/>
          </a:prstGeom>
          <a:noFill/>
          <a:ln w="9525">
            <a:noFill/>
            <a:miter lim="800000"/>
            <a:headEnd/>
            <a:tailEnd/>
          </a:ln>
        </p:spPr>
        <p:txBody>
          <a:bodyPr wrap="none">
            <a:spAutoFit/>
          </a:bodyPr>
          <a:lstStyle/>
          <a:p>
            <a:r>
              <a:rPr lang="fr-BE" sz="1200" i="1">
                <a:solidFill>
                  <a:srgbClr val="CC0066"/>
                </a:solidFill>
                <a:latin typeface="Arial" pitchFamily="34" charset="0"/>
                <a:cs typeface="Arial" pitchFamily="34" charset="0"/>
              </a:rPr>
              <a:t>Timer expire</a:t>
            </a:r>
          </a:p>
        </p:txBody>
      </p:sp>
      <p:sp>
        <p:nvSpPr>
          <p:cNvPr id="2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Etablissement d’une connexion</a:t>
            </a:r>
            <a:endParaRPr lang="fr-BE" sz="2400" dirty="0">
              <a:solidFill>
                <a:schemeClr val="bg1"/>
              </a:solidFill>
            </a:endParaRPr>
          </a:p>
        </p:txBody>
      </p:sp>
      <p:sp>
        <p:nvSpPr>
          <p:cNvPr id="2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0" name="Espace réservé du numéro de diapositive 29"/>
          <p:cNvSpPr>
            <a:spLocks noGrp="1"/>
          </p:cNvSpPr>
          <p:nvPr>
            <p:ph type="sldNum" sz="quarter" idx="12"/>
          </p:nvPr>
        </p:nvSpPr>
        <p:spPr/>
        <p:txBody>
          <a:bodyPr/>
          <a:lstStyle/>
          <a:p>
            <a:fld id="{B755F6CC-DBE3-4ADB-A217-62287009C9EB}" type="slidenum">
              <a:rPr lang="fr-BE" smtClean="0"/>
              <a:pPr/>
              <a:t>20</a:t>
            </a:fld>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93544"/>
                                        </p:tgtEl>
                                        <p:attrNameLst>
                                          <p:attrName>style.visibility</p:attrName>
                                        </p:attrNameLst>
                                      </p:cBhvr>
                                      <p:to>
                                        <p:strVal val="visible"/>
                                      </p:to>
                                    </p:set>
                                    <p:animEffect transition="in" filter="randombar(horizontal)">
                                      <p:cBhvr>
                                        <p:cTn id="7" dur="500"/>
                                        <p:tgtEl>
                                          <p:spTgt spid="19354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3545"/>
                                        </p:tgtEl>
                                        <p:attrNameLst>
                                          <p:attrName>style.visibility</p:attrName>
                                        </p:attrNameLst>
                                      </p:cBhvr>
                                      <p:to>
                                        <p:strVal val="visible"/>
                                      </p:to>
                                    </p:set>
                                    <p:animEffect transition="in" filter="randombar(horizontal)">
                                      <p:cBhvr>
                                        <p:cTn id="10" dur="500"/>
                                        <p:tgtEl>
                                          <p:spTgt spid="19354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93546"/>
                                        </p:tgtEl>
                                        <p:attrNameLst>
                                          <p:attrName>style.visibility</p:attrName>
                                        </p:attrNameLst>
                                      </p:cBhvr>
                                      <p:to>
                                        <p:strVal val="visible"/>
                                      </p:to>
                                    </p:set>
                                    <p:animEffect transition="in" filter="randombar(horizontal)">
                                      <p:cBhvr>
                                        <p:cTn id="13" dur="500"/>
                                        <p:tgtEl>
                                          <p:spTgt spid="19354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93547"/>
                                        </p:tgtEl>
                                        <p:attrNameLst>
                                          <p:attrName>style.visibility</p:attrName>
                                        </p:attrNameLst>
                                      </p:cBhvr>
                                      <p:to>
                                        <p:strVal val="visible"/>
                                      </p:to>
                                    </p:set>
                                    <p:animEffect transition="in" filter="randombar(horizontal)">
                                      <p:cBhvr>
                                        <p:cTn id="16" dur="500"/>
                                        <p:tgtEl>
                                          <p:spTgt spid="19354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93548"/>
                                        </p:tgtEl>
                                        <p:attrNameLst>
                                          <p:attrName>style.visibility</p:attrName>
                                        </p:attrNameLst>
                                      </p:cBhvr>
                                      <p:to>
                                        <p:strVal val="visible"/>
                                      </p:to>
                                    </p:set>
                                    <p:animEffect transition="in" filter="randombar(horizontal)">
                                      <p:cBhvr>
                                        <p:cTn id="19" dur="500"/>
                                        <p:tgtEl>
                                          <p:spTgt spid="19354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93549"/>
                                        </p:tgtEl>
                                        <p:attrNameLst>
                                          <p:attrName>style.visibility</p:attrName>
                                        </p:attrNameLst>
                                      </p:cBhvr>
                                      <p:to>
                                        <p:strVal val="visible"/>
                                      </p:to>
                                    </p:set>
                                    <p:animEffect transition="in" filter="randombar(horizontal)">
                                      <p:cBhvr>
                                        <p:cTn id="22" dur="500"/>
                                        <p:tgtEl>
                                          <p:spTgt spid="19354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93550"/>
                                        </p:tgtEl>
                                        <p:attrNameLst>
                                          <p:attrName>style.visibility</p:attrName>
                                        </p:attrNameLst>
                                      </p:cBhvr>
                                      <p:to>
                                        <p:strVal val="visible"/>
                                      </p:to>
                                    </p:set>
                                    <p:animEffect transition="in" filter="randombar(horizontal)">
                                      <p:cBhvr>
                                        <p:cTn id="25" dur="500"/>
                                        <p:tgtEl>
                                          <p:spTgt spid="19355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93551"/>
                                        </p:tgtEl>
                                        <p:attrNameLst>
                                          <p:attrName>style.visibility</p:attrName>
                                        </p:attrNameLst>
                                      </p:cBhvr>
                                      <p:to>
                                        <p:strVal val="visible"/>
                                      </p:to>
                                    </p:set>
                                    <p:animEffect transition="in" filter="randombar(horizontal)">
                                      <p:cBhvr>
                                        <p:cTn id="28" dur="500"/>
                                        <p:tgtEl>
                                          <p:spTgt spid="19355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93552"/>
                                        </p:tgtEl>
                                        <p:attrNameLst>
                                          <p:attrName>style.visibility</p:attrName>
                                        </p:attrNameLst>
                                      </p:cBhvr>
                                      <p:to>
                                        <p:strVal val="visible"/>
                                      </p:to>
                                    </p:set>
                                    <p:animEffect transition="in" filter="randombar(horizontal)">
                                      <p:cBhvr>
                                        <p:cTn id="31" dur="500"/>
                                        <p:tgtEl>
                                          <p:spTgt spid="19355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93553"/>
                                        </p:tgtEl>
                                        <p:attrNameLst>
                                          <p:attrName>style.visibility</p:attrName>
                                        </p:attrNameLst>
                                      </p:cBhvr>
                                      <p:to>
                                        <p:strVal val="visible"/>
                                      </p:to>
                                    </p:set>
                                    <p:animEffect transition="in" filter="randombar(horizontal)">
                                      <p:cBhvr>
                                        <p:cTn id="34" dur="500"/>
                                        <p:tgtEl>
                                          <p:spTgt spid="19355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93554"/>
                                        </p:tgtEl>
                                        <p:attrNameLst>
                                          <p:attrName>style.visibility</p:attrName>
                                        </p:attrNameLst>
                                      </p:cBhvr>
                                      <p:to>
                                        <p:strVal val="visible"/>
                                      </p:to>
                                    </p:set>
                                    <p:animEffect transition="in" filter="randombar(horizontal)">
                                      <p:cBhvr>
                                        <p:cTn id="37" dur="500"/>
                                        <p:tgtEl>
                                          <p:spTgt spid="19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4" grpId="0" animBg="1"/>
      <p:bldP spid="193545" grpId="0" animBg="1"/>
      <p:bldP spid="193546" grpId="0" animBg="1"/>
      <p:bldP spid="193547" grpId="0" animBg="1"/>
      <p:bldP spid="193548" grpId="0"/>
      <p:bldP spid="193549" grpId="0"/>
      <p:bldP spid="193550" grpId="0"/>
      <p:bldP spid="193551" grpId="0"/>
      <p:bldP spid="193552" grpId="0"/>
      <p:bldP spid="193553" grpId="0"/>
      <p:bldP spid="1935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idx="1"/>
          </p:nvPr>
        </p:nvSpPr>
        <p:spPr>
          <a:xfrm>
            <a:off x="457322" y="764704"/>
            <a:ext cx="8435158" cy="5471889"/>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Comment faire face aux duplications de paquets dans la couche réseau ?</a:t>
            </a:r>
          </a:p>
          <a:p>
            <a:pPr lvl="1">
              <a:lnSpc>
                <a:spcPct val="90000"/>
              </a:lnSpc>
              <a:spcBef>
                <a:spcPts val="0"/>
              </a:spcBef>
            </a:pPr>
            <a:r>
              <a:rPr lang="fr-BE" sz="1600" dirty="0">
                <a:solidFill>
                  <a:schemeClr val="tx2"/>
                </a:solidFill>
                <a:latin typeface="Arial" pitchFamily="34" charset="0"/>
                <a:cs typeface="Arial" pitchFamily="34" charset="0"/>
              </a:rPr>
              <a:t>Un CR TPDU dupliqué ne doit pas entraîner l’établissement d’une connexion </a:t>
            </a:r>
            <a:r>
              <a:rPr lang="fr-BE" sz="1600" dirty="0" smtClean="0">
                <a:solidFill>
                  <a:schemeClr val="tx2"/>
                </a:solidFill>
                <a:latin typeface="Arial" pitchFamily="34" charset="0"/>
                <a:cs typeface="Arial" pitchFamily="34" charset="0"/>
              </a:rPr>
              <a:t>dupliquée</a:t>
            </a: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smtClean="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smtClean="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smtClean="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marL="320040" lvl="1" indent="0">
              <a:lnSpc>
                <a:spcPct val="90000"/>
              </a:lnSpc>
              <a:spcBef>
                <a:spcPts val="0"/>
              </a:spcBef>
              <a:buNone/>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Comment l’entité de transport destination peut-elle savoir qu’il s’agit d’un doublon ?</a:t>
            </a:r>
          </a:p>
        </p:txBody>
      </p:sp>
      <p:sp>
        <p:nvSpPr>
          <p:cNvPr id="25607" name="Line 4"/>
          <p:cNvSpPr>
            <a:spLocks noChangeShapeType="1"/>
          </p:cNvSpPr>
          <p:nvPr/>
        </p:nvSpPr>
        <p:spPr bwMode="auto">
          <a:xfrm>
            <a:off x="3508251" y="1655269"/>
            <a:ext cx="0" cy="3960813"/>
          </a:xfrm>
          <a:prstGeom prst="line">
            <a:avLst/>
          </a:prstGeom>
          <a:noFill/>
          <a:ln w="19050">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5608" name="Line 5"/>
          <p:cNvSpPr>
            <a:spLocks noChangeShapeType="1"/>
          </p:cNvSpPr>
          <p:nvPr/>
        </p:nvSpPr>
        <p:spPr bwMode="auto">
          <a:xfrm>
            <a:off x="5451351" y="1655269"/>
            <a:ext cx="0" cy="3960813"/>
          </a:xfrm>
          <a:prstGeom prst="line">
            <a:avLst/>
          </a:prstGeom>
          <a:noFill/>
          <a:ln w="19050">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5609" name="Line 6"/>
          <p:cNvSpPr>
            <a:spLocks noChangeShapeType="1"/>
          </p:cNvSpPr>
          <p:nvPr/>
        </p:nvSpPr>
        <p:spPr bwMode="auto">
          <a:xfrm>
            <a:off x="1706439" y="2158507"/>
            <a:ext cx="1800225"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25610" name="Line 7"/>
          <p:cNvSpPr>
            <a:spLocks noChangeShapeType="1"/>
          </p:cNvSpPr>
          <p:nvPr/>
        </p:nvSpPr>
        <p:spPr bwMode="auto">
          <a:xfrm>
            <a:off x="3506664" y="2158507"/>
            <a:ext cx="1944687" cy="36036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5611" name="Line 8"/>
          <p:cNvSpPr>
            <a:spLocks noChangeShapeType="1"/>
          </p:cNvSpPr>
          <p:nvPr/>
        </p:nvSpPr>
        <p:spPr bwMode="auto">
          <a:xfrm rot="10800000" flipV="1">
            <a:off x="3508251" y="2518869"/>
            <a:ext cx="1944688" cy="360363"/>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5612" name="Line 9"/>
          <p:cNvSpPr>
            <a:spLocks noChangeShapeType="1"/>
          </p:cNvSpPr>
          <p:nvPr/>
        </p:nvSpPr>
        <p:spPr bwMode="auto">
          <a:xfrm>
            <a:off x="5451351" y="2518869"/>
            <a:ext cx="1655763"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25613" name="Line 10"/>
          <p:cNvSpPr>
            <a:spLocks noChangeShapeType="1"/>
          </p:cNvSpPr>
          <p:nvPr/>
        </p:nvSpPr>
        <p:spPr bwMode="auto">
          <a:xfrm flipH="1">
            <a:off x="1635001" y="2877644"/>
            <a:ext cx="1871663"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25614" name="Text Box 11"/>
          <p:cNvSpPr txBox="1">
            <a:spLocks noChangeArrowheads="1"/>
          </p:cNvSpPr>
          <p:nvPr/>
        </p:nvSpPr>
        <p:spPr bwMode="auto">
          <a:xfrm>
            <a:off x="1995364" y="1798144"/>
            <a:ext cx="1484312"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Connect.request</a:t>
            </a:r>
          </a:p>
        </p:txBody>
      </p:sp>
      <p:sp>
        <p:nvSpPr>
          <p:cNvPr id="25615" name="Text Box 12"/>
          <p:cNvSpPr txBox="1">
            <a:spLocks noChangeArrowheads="1"/>
          </p:cNvSpPr>
          <p:nvPr/>
        </p:nvSpPr>
        <p:spPr bwMode="auto">
          <a:xfrm>
            <a:off x="5451351" y="2158507"/>
            <a:ext cx="1643063"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Connect.indication</a:t>
            </a:r>
          </a:p>
        </p:txBody>
      </p:sp>
      <p:sp>
        <p:nvSpPr>
          <p:cNvPr id="25616" name="Text Box 13"/>
          <p:cNvSpPr txBox="1">
            <a:spLocks noChangeArrowheads="1"/>
          </p:cNvSpPr>
          <p:nvPr/>
        </p:nvSpPr>
        <p:spPr bwMode="auto">
          <a:xfrm>
            <a:off x="1635001" y="2518869"/>
            <a:ext cx="1858963"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Connect.confirmation</a:t>
            </a:r>
          </a:p>
        </p:txBody>
      </p:sp>
      <p:sp>
        <p:nvSpPr>
          <p:cNvPr id="25617" name="Text Box 14"/>
          <p:cNvSpPr txBox="1">
            <a:spLocks noChangeArrowheads="1"/>
          </p:cNvSpPr>
          <p:nvPr/>
        </p:nvSpPr>
        <p:spPr bwMode="auto">
          <a:xfrm rot="634807">
            <a:off x="3651126" y="2014044"/>
            <a:ext cx="1462088" cy="304800"/>
          </a:xfrm>
          <a:prstGeom prst="rect">
            <a:avLst/>
          </a:prstGeom>
          <a:noFill/>
          <a:ln w="9525">
            <a:noFill/>
            <a:miter lim="800000"/>
            <a:headEnd/>
            <a:tailEnd/>
          </a:ln>
        </p:spPr>
        <p:txBody>
          <a:bodyPr wrap="none">
            <a:spAutoFit/>
          </a:bodyPr>
          <a:lstStyle/>
          <a:p>
            <a:r>
              <a:rPr lang="fr-BE" sz="1400">
                <a:solidFill>
                  <a:srgbClr val="009900"/>
                </a:solidFill>
                <a:latin typeface="Arial" pitchFamily="34" charset="0"/>
                <a:cs typeface="Arial" pitchFamily="34" charset="0"/>
              </a:rPr>
              <a:t>CR TPDU [id=1]</a:t>
            </a:r>
          </a:p>
        </p:txBody>
      </p:sp>
      <p:sp>
        <p:nvSpPr>
          <p:cNvPr id="25618" name="Text Box 15"/>
          <p:cNvSpPr txBox="1">
            <a:spLocks noChangeArrowheads="1"/>
          </p:cNvSpPr>
          <p:nvPr/>
        </p:nvSpPr>
        <p:spPr bwMode="auto">
          <a:xfrm rot="-690880">
            <a:off x="3795589" y="2734769"/>
            <a:ext cx="1452562" cy="304800"/>
          </a:xfrm>
          <a:prstGeom prst="rect">
            <a:avLst/>
          </a:prstGeom>
          <a:noFill/>
          <a:ln w="9525">
            <a:noFill/>
            <a:miter lim="800000"/>
            <a:headEnd/>
            <a:tailEnd/>
          </a:ln>
        </p:spPr>
        <p:txBody>
          <a:bodyPr wrap="none">
            <a:spAutoFit/>
          </a:bodyPr>
          <a:lstStyle/>
          <a:p>
            <a:r>
              <a:rPr lang="fr-BE" sz="1400">
                <a:solidFill>
                  <a:srgbClr val="009900"/>
                </a:solidFill>
                <a:latin typeface="Arial" pitchFamily="34" charset="0"/>
                <a:cs typeface="Arial" pitchFamily="34" charset="0"/>
              </a:rPr>
              <a:t>CA TPDU [id=1]</a:t>
            </a:r>
          </a:p>
        </p:txBody>
      </p:sp>
      <p:sp>
        <p:nvSpPr>
          <p:cNvPr id="25619" name="Text Box 16"/>
          <p:cNvSpPr txBox="1">
            <a:spLocks noChangeArrowheads="1"/>
          </p:cNvSpPr>
          <p:nvPr/>
        </p:nvSpPr>
        <p:spPr bwMode="auto">
          <a:xfrm>
            <a:off x="1492126" y="2877644"/>
            <a:ext cx="1363663" cy="274638"/>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connexion établie</a:t>
            </a:r>
          </a:p>
        </p:txBody>
      </p:sp>
      <p:sp>
        <p:nvSpPr>
          <p:cNvPr id="25620" name="Text Box 17"/>
          <p:cNvSpPr txBox="1">
            <a:spLocks noChangeArrowheads="1"/>
          </p:cNvSpPr>
          <p:nvPr/>
        </p:nvSpPr>
        <p:spPr bwMode="auto">
          <a:xfrm>
            <a:off x="1274639" y="2229944"/>
            <a:ext cx="1574800" cy="274638"/>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Demande connexion</a:t>
            </a:r>
          </a:p>
        </p:txBody>
      </p:sp>
      <p:sp>
        <p:nvSpPr>
          <p:cNvPr id="25621" name="Text Box 18"/>
          <p:cNvSpPr txBox="1">
            <a:spLocks noChangeArrowheads="1"/>
          </p:cNvSpPr>
          <p:nvPr/>
        </p:nvSpPr>
        <p:spPr bwMode="auto">
          <a:xfrm>
            <a:off x="5451351" y="2518869"/>
            <a:ext cx="1363663" cy="274638"/>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connexion établie</a:t>
            </a:r>
          </a:p>
        </p:txBody>
      </p:sp>
      <p:sp>
        <p:nvSpPr>
          <p:cNvPr id="25622" name="Line 19"/>
          <p:cNvSpPr>
            <a:spLocks noChangeShapeType="1"/>
          </p:cNvSpPr>
          <p:nvPr/>
        </p:nvSpPr>
        <p:spPr bwMode="auto">
          <a:xfrm>
            <a:off x="3932114" y="4728669"/>
            <a:ext cx="1522412" cy="2921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5623" name="Text Box 20"/>
          <p:cNvSpPr txBox="1">
            <a:spLocks noChangeArrowheads="1"/>
          </p:cNvSpPr>
          <p:nvPr/>
        </p:nvSpPr>
        <p:spPr bwMode="auto">
          <a:xfrm rot="634807">
            <a:off x="3940051" y="4606432"/>
            <a:ext cx="1462088" cy="274637"/>
          </a:xfrm>
          <a:prstGeom prst="rect">
            <a:avLst/>
          </a:prstGeom>
          <a:noFill/>
          <a:ln w="9525">
            <a:noFill/>
            <a:miter lim="800000"/>
            <a:headEnd/>
            <a:tailEnd/>
          </a:ln>
        </p:spPr>
        <p:txBody>
          <a:bodyPr wrap="none">
            <a:spAutoFit/>
          </a:bodyPr>
          <a:lstStyle/>
          <a:p>
            <a:r>
              <a:rPr lang="fr-BE" sz="1200">
                <a:solidFill>
                  <a:srgbClr val="009900"/>
                </a:solidFill>
                <a:latin typeface="Arial" pitchFamily="34" charset="0"/>
                <a:cs typeface="Arial" pitchFamily="34" charset="0"/>
              </a:rPr>
              <a:t>D TPDU [id=1,s=0]</a:t>
            </a:r>
          </a:p>
        </p:txBody>
      </p:sp>
      <p:sp>
        <p:nvSpPr>
          <p:cNvPr id="195605" name="Line 21"/>
          <p:cNvSpPr>
            <a:spLocks noChangeShapeType="1"/>
          </p:cNvSpPr>
          <p:nvPr/>
        </p:nvSpPr>
        <p:spPr bwMode="auto">
          <a:xfrm>
            <a:off x="4090864" y="3995244"/>
            <a:ext cx="1360487" cy="252413"/>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195606" name="Text Box 22"/>
          <p:cNvSpPr txBox="1">
            <a:spLocks noChangeArrowheads="1"/>
          </p:cNvSpPr>
          <p:nvPr/>
        </p:nvSpPr>
        <p:spPr bwMode="auto">
          <a:xfrm rot="634807">
            <a:off x="4155951" y="3814269"/>
            <a:ext cx="1279525" cy="274638"/>
          </a:xfrm>
          <a:prstGeom prst="rect">
            <a:avLst/>
          </a:prstGeom>
          <a:noFill/>
          <a:ln w="9525">
            <a:noFill/>
            <a:miter lim="800000"/>
            <a:headEnd/>
            <a:tailEnd/>
          </a:ln>
        </p:spPr>
        <p:txBody>
          <a:bodyPr wrap="none">
            <a:spAutoFit/>
          </a:bodyPr>
          <a:lstStyle/>
          <a:p>
            <a:r>
              <a:rPr lang="fr-BE" sz="1200">
                <a:solidFill>
                  <a:srgbClr val="009900"/>
                </a:solidFill>
                <a:latin typeface="Arial" pitchFamily="34" charset="0"/>
                <a:cs typeface="Arial" pitchFamily="34" charset="0"/>
              </a:rPr>
              <a:t>CR TPDU [id=1]</a:t>
            </a:r>
          </a:p>
        </p:txBody>
      </p:sp>
      <p:sp>
        <p:nvSpPr>
          <p:cNvPr id="25626" name="Oval 23"/>
          <p:cNvSpPr>
            <a:spLocks noChangeArrowheads="1"/>
          </p:cNvSpPr>
          <p:nvPr/>
        </p:nvSpPr>
        <p:spPr bwMode="auto">
          <a:xfrm>
            <a:off x="3940051" y="3887294"/>
            <a:ext cx="215900" cy="215900"/>
          </a:xfrm>
          <a:prstGeom prst="ellipse">
            <a:avLst/>
          </a:prstGeom>
          <a:solidFill>
            <a:srgbClr val="FFFF00"/>
          </a:solid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25627" name="Oval 24"/>
          <p:cNvSpPr>
            <a:spLocks noChangeArrowheads="1"/>
          </p:cNvSpPr>
          <p:nvPr/>
        </p:nvSpPr>
        <p:spPr bwMode="auto">
          <a:xfrm>
            <a:off x="3795589" y="4606432"/>
            <a:ext cx="215900" cy="215900"/>
          </a:xfrm>
          <a:prstGeom prst="ellipse">
            <a:avLst/>
          </a:prstGeom>
          <a:solidFill>
            <a:srgbClr val="FFFF00"/>
          </a:solid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25628" name="Text Box 25"/>
          <p:cNvSpPr txBox="1">
            <a:spLocks noChangeArrowheads="1"/>
          </p:cNvSpPr>
          <p:nvPr/>
        </p:nvSpPr>
        <p:spPr bwMode="auto">
          <a:xfrm>
            <a:off x="2643064" y="3958732"/>
            <a:ext cx="722312"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doublon</a:t>
            </a:r>
          </a:p>
        </p:txBody>
      </p:sp>
      <p:cxnSp>
        <p:nvCxnSpPr>
          <p:cNvPr id="25629" name="AutoShape 26"/>
          <p:cNvCxnSpPr>
            <a:cxnSpLocks noChangeShapeType="1"/>
            <a:stCxn id="25628" idx="3"/>
            <a:endCxn id="25626" idx="2"/>
          </p:cNvCxnSpPr>
          <p:nvPr/>
        </p:nvCxnSpPr>
        <p:spPr bwMode="auto">
          <a:xfrm flipV="1">
            <a:off x="3365376" y="3995244"/>
            <a:ext cx="574675" cy="101600"/>
          </a:xfrm>
          <a:prstGeom prst="straightConnector1">
            <a:avLst/>
          </a:prstGeom>
          <a:noFill/>
          <a:ln w="9525">
            <a:solidFill>
              <a:srgbClr val="FF0000"/>
            </a:solidFill>
            <a:round/>
            <a:headEnd/>
            <a:tailEnd type="triangle" w="med" len="med"/>
          </a:ln>
        </p:spPr>
      </p:cxnSp>
      <p:cxnSp>
        <p:nvCxnSpPr>
          <p:cNvPr id="25630" name="AutoShape 27"/>
          <p:cNvCxnSpPr>
            <a:cxnSpLocks noChangeShapeType="1"/>
            <a:stCxn id="25628" idx="3"/>
            <a:endCxn id="25627" idx="1"/>
          </p:cNvCxnSpPr>
          <p:nvPr/>
        </p:nvCxnSpPr>
        <p:spPr bwMode="auto">
          <a:xfrm>
            <a:off x="3365376" y="4096844"/>
            <a:ext cx="461963" cy="541338"/>
          </a:xfrm>
          <a:prstGeom prst="straightConnector1">
            <a:avLst/>
          </a:prstGeom>
          <a:noFill/>
          <a:ln w="9525">
            <a:solidFill>
              <a:srgbClr val="FF0000"/>
            </a:solidFill>
            <a:round/>
            <a:headEnd/>
            <a:tailEnd type="triangle" w="med" len="med"/>
          </a:ln>
        </p:spPr>
      </p:cxnSp>
      <p:sp>
        <p:nvSpPr>
          <p:cNvPr id="30"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Etablissement d’une connexion</a:t>
            </a:r>
            <a:endParaRPr lang="fr-BE" sz="2400" dirty="0">
              <a:solidFill>
                <a:schemeClr val="bg1"/>
              </a:solidFill>
            </a:endParaRPr>
          </a:p>
        </p:txBody>
      </p:sp>
      <p:sp>
        <p:nvSpPr>
          <p:cNvPr id="31"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3" name="Espace réservé du numéro de diapositive 32"/>
          <p:cNvSpPr>
            <a:spLocks noGrp="1"/>
          </p:cNvSpPr>
          <p:nvPr>
            <p:ph type="sldNum" sz="quarter" idx="12"/>
          </p:nvPr>
        </p:nvSpPr>
        <p:spPr/>
        <p:txBody>
          <a:bodyPr/>
          <a:lstStyle/>
          <a:p>
            <a:fld id="{B755F6CC-DBE3-4ADB-A217-62287009C9EB}" type="slidenum">
              <a:rPr lang="fr-BE" smtClean="0"/>
              <a:pPr/>
              <a:t>21</a:t>
            </a:fld>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95605"/>
                                        </p:tgtEl>
                                        <p:attrNameLst>
                                          <p:attrName>style.visibility</p:attrName>
                                        </p:attrNameLst>
                                      </p:cBhvr>
                                      <p:to>
                                        <p:strVal val="visible"/>
                                      </p:to>
                                    </p:set>
                                    <p:animEffect transition="in" filter="randombar(horizontal)">
                                      <p:cBhvr>
                                        <p:cTn id="7" dur="500"/>
                                        <p:tgtEl>
                                          <p:spTgt spid="19560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5606"/>
                                        </p:tgtEl>
                                        <p:attrNameLst>
                                          <p:attrName>style.visibility</p:attrName>
                                        </p:attrNameLst>
                                      </p:cBhvr>
                                      <p:to>
                                        <p:strVal val="visible"/>
                                      </p:to>
                                    </p:set>
                                    <p:animEffect transition="in" filter="randombar(horizontal)">
                                      <p:cBhvr>
                                        <p:cTn id="10" dur="500"/>
                                        <p:tgtEl>
                                          <p:spTgt spid="19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5" grpId="0" animBg="1"/>
      <p:bldP spid="19560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3"/>
          <p:cNvSpPr>
            <a:spLocks noGrp="1" noChangeArrowheads="1"/>
          </p:cNvSpPr>
          <p:nvPr>
            <p:ph idx="1"/>
          </p:nvPr>
        </p:nvSpPr>
        <p:spPr>
          <a:xfrm>
            <a:off x="457322" y="770899"/>
            <a:ext cx="8229600" cy="3961160"/>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Comment détecter les doublons ?</a:t>
            </a:r>
          </a:p>
          <a:p>
            <a:pPr lvl="1">
              <a:lnSpc>
                <a:spcPct val="90000"/>
              </a:lnSpc>
              <a:spcBef>
                <a:spcPts val="0"/>
              </a:spcBef>
            </a:pPr>
            <a:r>
              <a:rPr lang="fr-BE" sz="1400" dirty="0">
                <a:solidFill>
                  <a:schemeClr val="tx2"/>
                </a:solidFill>
                <a:latin typeface="Arial" pitchFamily="34" charset="0"/>
                <a:cs typeface="Arial" pitchFamily="34" charset="0"/>
              </a:rPr>
              <a:t>Conserver les identificateurs des anciennes connexions en mémoire dans les entités de transport</a:t>
            </a:r>
          </a:p>
          <a:p>
            <a:pPr lvl="2">
              <a:spcBef>
                <a:spcPts val="0"/>
              </a:spcBef>
            </a:pPr>
            <a:r>
              <a:rPr lang="fr-BE" sz="1400" dirty="0">
                <a:solidFill>
                  <a:schemeClr val="tx2"/>
                </a:solidFill>
                <a:latin typeface="Arial" pitchFamily="34" charset="0"/>
                <a:cs typeface="Arial" pitchFamily="34" charset="0"/>
              </a:rPr>
              <a:t>Combien d’identificateurs doit-on conserver ?</a:t>
            </a:r>
          </a:p>
          <a:p>
            <a:pPr lvl="2">
              <a:spcBef>
                <a:spcPts val="0"/>
              </a:spcBef>
            </a:pPr>
            <a:r>
              <a:rPr lang="fr-BE" sz="1400" dirty="0">
                <a:solidFill>
                  <a:schemeClr val="tx2"/>
                </a:solidFill>
                <a:latin typeface="Arial" pitchFamily="34" charset="0"/>
                <a:cs typeface="Arial" pitchFamily="34" charset="0"/>
              </a:rPr>
              <a:t>Que faire en cas de crash d’une entité de transport </a:t>
            </a:r>
            <a:r>
              <a:rPr lang="fr-BE" sz="1400" dirty="0" smtClean="0">
                <a:solidFill>
                  <a:schemeClr val="tx2"/>
                </a:solidFill>
                <a:latin typeface="Arial" pitchFamily="34" charset="0"/>
                <a:cs typeface="Arial" pitchFamily="34" charset="0"/>
              </a:rPr>
              <a:t>?</a:t>
            </a:r>
          </a:p>
          <a:p>
            <a:pPr lvl="2">
              <a:spcBef>
                <a:spcPts val="0"/>
              </a:spcBef>
            </a:pPr>
            <a:endParaRPr lang="fr-BE" sz="1400" dirty="0">
              <a:solidFill>
                <a:schemeClr val="tx2"/>
              </a:solidFill>
              <a:latin typeface="Arial" pitchFamily="34" charset="0"/>
              <a:cs typeface="Arial" pitchFamily="34" charset="0"/>
            </a:endParaRPr>
          </a:p>
          <a:p>
            <a:pPr>
              <a:lnSpc>
                <a:spcPct val="90000"/>
              </a:lnSpc>
            </a:pPr>
            <a:r>
              <a:rPr lang="fr-BE" sz="1400" b="1" dirty="0">
                <a:solidFill>
                  <a:schemeClr val="tx2"/>
                </a:solidFill>
                <a:latin typeface="Arial" pitchFamily="34" charset="0"/>
                <a:cs typeface="Arial" pitchFamily="34" charset="0"/>
              </a:rPr>
              <a:t>Principe de la solution</a:t>
            </a:r>
          </a:p>
          <a:p>
            <a:pPr lvl="1">
              <a:lnSpc>
                <a:spcPct val="90000"/>
              </a:lnSpc>
              <a:spcBef>
                <a:spcPts val="0"/>
              </a:spcBef>
            </a:pPr>
            <a:r>
              <a:rPr lang="fr-BE" sz="1400" dirty="0">
                <a:solidFill>
                  <a:schemeClr val="tx2"/>
                </a:solidFill>
                <a:latin typeface="Arial" pitchFamily="34" charset="0"/>
                <a:cs typeface="Arial" pitchFamily="34" charset="0"/>
              </a:rPr>
              <a:t>La couche réseau garantit par son fonctionnement qu’un paquet et ses doublons ne survivront pas plus de M secondes dans le réseau;</a:t>
            </a:r>
          </a:p>
          <a:p>
            <a:pPr lvl="1">
              <a:lnSpc>
                <a:spcPct val="90000"/>
              </a:lnSpc>
              <a:spcBef>
                <a:spcPts val="0"/>
              </a:spcBef>
            </a:pPr>
            <a:r>
              <a:rPr lang="fr-BE" sz="1400" dirty="0">
                <a:solidFill>
                  <a:schemeClr val="tx2"/>
                </a:solidFill>
                <a:latin typeface="Arial" pitchFamily="34" charset="0"/>
                <a:cs typeface="Arial" pitchFamily="34" charset="0"/>
              </a:rPr>
              <a:t>Les entités transport s’appuient sur un mécanisme basé sur une horloge pour détecter les </a:t>
            </a:r>
            <a:r>
              <a:rPr lang="fr-BE" sz="1400" dirty="0" smtClean="0">
                <a:solidFill>
                  <a:schemeClr val="tx2"/>
                </a:solidFill>
                <a:latin typeface="Arial" pitchFamily="34" charset="0"/>
                <a:cs typeface="Arial" pitchFamily="34" charset="0"/>
              </a:rPr>
              <a:t>doublons</a:t>
            </a:r>
          </a:p>
          <a:p>
            <a:pPr lvl="1">
              <a:lnSpc>
                <a:spcPct val="90000"/>
              </a:lnSpc>
              <a:spcBef>
                <a:spcPts val="0"/>
              </a:spcBef>
            </a:pPr>
            <a:endParaRPr lang="fr-BE" sz="1400" dirty="0">
              <a:solidFill>
                <a:schemeClr val="tx2"/>
              </a:solidFill>
              <a:latin typeface="Arial" pitchFamily="34" charset="0"/>
              <a:cs typeface="Arial" pitchFamily="34" charset="0"/>
            </a:endParaRPr>
          </a:p>
          <a:p>
            <a:pPr>
              <a:lnSpc>
                <a:spcPct val="90000"/>
              </a:lnSpc>
            </a:pPr>
            <a:r>
              <a:rPr lang="fr-BE" sz="1400" b="1" dirty="0">
                <a:solidFill>
                  <a:schemeClr val="tx2"/>
                </a:solidFill>
                <a:latin typeface="Arial" pitchFamily="34" charset="0"/>
                <a:cs typeface="Arial" pitchFamily="34" charset="0"/>
              </a:rPr>
              <a:t>L’horloge de l’entité de transport</a:t>
            </a:r>
          </a:p>
          <a:p>
            <a:pPr lvl="1">
              <a:lnSpc>
                <a:spcPct val="90000"/>
              </a:lnSpc>
              <a:spcBef>
                <a:spcPts val="0"/>
              </a:spcBef>
            </a:pPr>
            <a:r>
              <a:rPr lang="fr-BE" sz="1400" dirty="0">
                <a:solidFill>
                  <a:schemeClr val="tx2"/>
                </a:solidFill>
                <a:latin typeface="Arial" pitchFamily="34" charset="0"/>
                <a:cs typeface="Arial" pitchFamily="34" charset="0"/>
              </a:rPr>
              <a:t>Est une horloge strictement monotone, utilisant k bits</a:t>
            </a:r>
          </a:p>
          <a:p>
            <a:pPr lvl="2"/>
            <a:r>
              <a:rPr lang="fr-BE" sz="1400" dirty="0">
                <a:solidFill>
                  <a:schemeClr val="tx2"/>
                </a:solidFill>
                <a:latin typeface="Arial" pitchFamily="34" charset="0"/>
                <a:cs typeface="Arial" pitchFamily="34" charset="0"/>
              </a:rPr>
              <a:t>Le temps nécessaire pour que l’horloge cycle est nettement plus grand que la durée de vie d’un paquet dans la couche réseau (2k &gt;&gt; M)</a:t>
            </a:r>
          </a:p>
          <a:p>
            <a:pPr lvl="1">
              <a:lnSpc>
                <a:spcPct val="90000"/>
              </a:lnSpc>
              <a:spcBef>
                <a:spcPts val="0"/>
              </a:spcBef>
            </a:pPr>
            <a:r>
              <a:rPr lang="fr-BE" sz="1400" dirty="0">
                <a:solidFill>
                  <a:schemeClr val="tx2"/>
                </a:solidFill>
                <a:latin typeface="Arial" pitchFamily="34" charset="0"/>
                <a:cs typeface="Arial" pitchFamily="34" charset="0"/>
              </a:rPr>
              <a:t>Continue à fonctionner, même lorsque l’entité de transport ne fonctionne pas</a:t>
            </a:r>
          </a:p>
          <a:p>
            <a:pPr lvl="1">
              <a:lnSpc>
                <a:spcPct val="90000"/>
              </a:lnSpc>
              <a:spcBef>
                <a:spcPts val="0"/>
              </a:spcBef>
            </a:pPr>
            <a:r>
              <a:rPr lang="fr-BE" sz="1400" dirty="0">
                <a:solidFill>
                  <a:schemeClr val="tx2"/>
                </a:solidFill>
                <a:latin typeface="Arial" pitchFamily="34" charset="0"/>
                <a:cs typeface="Arial" pitchFamily="34" charset="0"/>
              </a:rPr>
              <a:t>La numérotation des </a:t>
            </a:r>
            <a:r>
              <a:rPr lang="fr-BE" sz="1400" dirty="0" err="1">
                <a:solidFill>
                  <a:schemeClr val="tx2"/>
                </a:solidFill>
                <a:latin typeface="Arial" pitchFamily="34" charset="0"/>
                <a:cs typeface="Arial" pitchFamily="34" charset="0"/>
              </a:rPr>
              <a:t>TPDUs</a:t>
            </a:r>
            <a:r>
              <a:rPr lang="fr-BE" sz="1400" dirty="0">
                <a:solidFill>
                  <a:schemeClr val="tx2"/>
                </a:solidFill>
                <a:latin typeface="Arial" pitchFamily="34" charset="0"/>
                <a:cs typeface="Arial" pitchFamily="34" charset="0"/>
              </a:rPr>
              <a:t> ne commence pas à 0 comme dans la couche 2</a:t>
            </a:r>
          </a:p>
        </p:txBody>
      </p:sp>
      <p:sp>
        <p:nvSpPr>
          <p:cNvPr id="26631" name="Line 4"/>
          <p:cNvSpPr>
            <a:spLocks noChangeShapeType="1"/>
          </p:cNvSpPr>
          <p:nvPr/>
        </p:nvSpPr>
        <p:spPr bwMode="auto">
          <a:xfrm>
            <a:off x="1654380" y="4793848"/>
            <a:ext cx="0" cy="1584325"/>
          </a:xfrm>
          <a:prstGeom prst="line">
            <a:avLst/>
          </a:prstGeom>
          <a:noFill/>
          <a:ln w="9525">
            <a:solidFill>
              <a:schemeClr val="tx1"/>
            </a:solidFill>
            <a:round/>
            <a:headEnd type="triangle" w="med" len="med"/>
            <a:tailEnd/>
          </a:ln>
        </p:spPr>
        <p:txBody>
          <a:bodyPr/>
          <a:lstStyle/>
          <a:p>
            <a:endParaRPr lang="fr-BE">
              <a:latin typeface="Arial" pitchFamily="34" charset="0"/>
              <a:cs typeface="Arial" pitchFamily="34" charset="0"/>
            </a:endParaRPr>
          </a:p>
        </p:txBody>
      </p:sp>
      <p:sp>
        <p:nvSpPr>
          <p:cNvPr id="26632" name="Line 5"/>
          <p:cNvSpPr>
            <a:spLocks noChangeShapeType="1"/>
          </p:cNvSpPr>
          <p:nvPr/>
        </p:nvSpPr>
        <p:spPr bwMode="auto">
          <a:xfrm>
            <a:off x="1367043" y="6090836"/>
            <a:ext cx="6192837" cy="0"/>
          </a:xfrm>
          <a:prstGeom prst="line">
            <a:avLst/>
          </a:prstGeom>
          <a:noFill/>
          <a:ln w="952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6633" name="Line 6"/>
          <p:cNvSpPr>
            <a:spLocks noChangeShapeType="1"/>
          </p:cNvSpPr>
          <p:nvPr/>
        </p:nvSpPr>
        <p:spPr bwMode="auto">
          <a:xfrm>
            <a:off x="1654380" y="5154211"/>
            <a:ext cx="5761038" cy="0"/>
          </a:xfrm>
          <a:prstGeom prst="line">
            <a:avLst/>
          </a:prstGeom>
          <a:noFill/>
          <a:ln w="9525">
            <a:solidFill>
              <a:schemeClr val="accent1"/>
            </a:solidFill>
            <a:prstDash val="dash"/>
            <a:round/>
            <a:headEnd/>
            <a:tailEnd/>
          </a:ln>
        </p:spPr>
        <p:txBody>
          <a:bodyPr/>
          <a:lstStyle/>
          <a:p>
            <a:endParaRPr lang="fr-BE">
              <a:latin typeface="Arial" pitchFamily="34" charset="0"/>
              <a:cs typeface="Arial" pitchFamily="34" charset="0"/>
            </a:endParaRPr>
          </a:p>
        </p:txBody>
      </p:sp>
      <p:sp>
        <p:nvSpPr>
          <p:cNvPr id="26634" name="Text Box 7"/>
          <p:cNvSpPr txBox="1">
            <a:spLocks noChangeArrowheads="1"/>
          </p:cNvSpPr>
          <p:nvPr/>
        </p:nvSpPr>
        <p:spPr bwMode="auto">
          <a:xfrm>
            <a:off x="392765" y="5441548"/>
            <a:ext cx="859531" cy="461665"/>
          </a:xfrm>
          <a:prstGeom prst="rect">
            <a:avLst/>
          </a:prstGeom>
          <a:noFill/>
          <a:ln w="9525">
            <a:solidFill>
              <a:schemeClr val="accent1"/>
            </a:solidFill>
            <a:miter lim="800000"/>
            <a:headEnd/>
            <a:tailEnd/>
          </a:ln>
        </p:spPr>
        <p:txBody>
          <a:bodyPr wrap="none">
            <a:spAutoFit/>
          </a:bodyPr>
          <a:lstStyle/>
          <a:p>
            <a:pPr algn="ctr"/>
            <a:r>
              <a:rPr lang="fr-BE" sz="1200" b="1">
                <a:solidFill>
                  <a:schemeClr val="tx2"/>
                </a:solidFill>
                <a:latin typeface="Arial" pitchFamily="34" charset="0"/>
                <a:cs typeface="Arial" pitchFamily="34" charset="0"/>
              </a:rPr>
              <a:t>Horloge</a:t>
            </a:r>
          </a:p>
          <a:p>
            <a:pPr algn="ctr"/>
            <a:r>
              <a:rPr lang="fr-BE" sz="1200" b="1">
                <a:solidFill>
                  <a:schemeClr val="tx2"/>
                </a:solidFill>
                <a:latin typeface="Arial" pitchFamily="34" charset="0"/>
                <a:cs typeface="Arial" pitchFamily="34" charset="0"/>
              </a:rPr>
              <a:t>transport</a:t>
            </a:r>
          </a:p>
        </p:txBody>
      </p:sp>
      <p:sp>
        <p:nvSpPr>
          <p:cNvPr id="26635" name="Text Box 8"/>
          <p:cNvSpPr txBox="1">
            <a:spLocks noChangeArrowheads="1"/>
          </p:cNvSpPr>
          <p:nvPr/>
        </p:nvSpPr>
        <p:spPr bwMode="auto">
          <a:xfrm>
            <a:off x="1151143" y="4938311"/>
            <a:ext cx="510076" cy="307777"/>
          </a:xfrm>
          <a:prstGeom prst="rect">
            <a:avLst/>
          </a:prstGeom>
          <a:noFill/>
          <a:ln w="9525">
            <a:noFill/>
            <a:miter lim="800000"/>
            <a:headEnd/>
            <a:tailEnd/>
          </a:ln>
        </p:spPr>
        <p:txBody>
          <a:bodyPr wrap="none">
            <a:spAutoFit/>
          </a:bodyPr>
          <a:lstStyle/>
          <a:p>
            <a:r>
              <a:rPr lang="fr-BE" sz="1400" b="1" dirty="0">
                <a:solidFill>
                  <a:schemeClr val="tx2"/>
                </a:solidFill>
                <a:latin typeface="Arial" pitchFamily="34" charset="0"/>
                <a:cs typeface="Arial" pitchFamily="34" charset="0"/>
              </a:rPr>
              <a:t>2</a:t>
            </a:r>
            <a:r>
              <a:rPr lang="fr-BE" sz="1400" b="1" baseline="30000" dirty="0">
                <a:solidFill>
                  <a:schemeClr val="tx2"/>
                </a:solidFill>
                <a:latin typeface="Arial" pitchFamily="34" charset="0"/>
                <a:cs typeface="Arial" pitchFamily="34" charset="0"/>
              </a:rPr>
              <a:t>k</a:t>
            </a:r>
            <a:r>
              <a:rPr lang="fr-BE" sz="1400" b="1" dirty="0">
                <a:solidFill>
                  <a:schemeClr val="tx2"/>
                </a:solidFill>
                <a:latin typeface="Arial" pitchFamily="34" charset="0"/>
                <a:cs typeface="Arial" pitchFamily="34" charset="0"/>
              </a:rPr>
              <a:t>-1</a:t>
            </a:r>
          </a:p>
        </p:txBody>
      </p:sp>
      <p:sp>
        <p:nvSpPr>
          <p:cNvPr id="26636" name="Line 9"/>
          <p:cNvSpPr>
            <a:spLocks noChangeShapeType="1"/>
          </p:cNvSpPr>
          <p:nvPr/>
        </p:nvSpPr>
        <p:spPr bwMode="auto">
          <a:xfrm flipV="1">
            <a:off x="1654380" y="5154211"/>
            <a:ext cx="1008063" cy="936625"/>
          </a:xfrm>
          <a:prstGeom prst="line">
            <a:avLst/>
          </a:prstGeom>
          <a:noFill/>
          <a:ln w="9525">
            <a:solidFill>
              <a:schemeClr val="tx1"/>
            </a:solidFill>
            <a:round/>
            <a:headEnd/>
            <a:tailEnd/>
          </a:ln>
        </p:spPr>
        <p:txBody>
          <a:bodyPr/>
          <a:lstStyle/>
          <a:p>
            <a:endParaRPr lang="fr-BE">
              <a:latin typeface="Arial" pitchFamily="34" charset="0"/>
              <a:cs typeface="Arial" pitchFamily="34" charset="0"/>
            </a:endParaRPr>
          </a:p>
        </p:txBody>
      </p:sp>
      <p:sp>
        <p:nvSpPr>
          <p:cNvPr id="26637" name="Line 10"/>
          <p:cNvSpPr>
            <a:spLocks noChangeShapeType="1"/>
          </p:cNvSpPr>
          <p:nvPr/>
        </p:nvSpPr>
        <p:spPr bwMode="auto">
          <a:xfrm flipV="1">
            <a:off x="2716418" y="5154211"/>
            <a:ext cx="1027112" cy="936625"/>
          </a:xfrm>
          <a:prstGeom prst="line">
            <a:avLst/>
          </a:prstGeom>
          <a:noFill/>
          <a:ln w="9525">
            <a:solidFill>
              <a:schemeClr val="tx1"/>
            </a:solidFill>
            <a:round/>
            <a:headEnd/>
            <a:tailEnd/>
          </a:ln>
        </p:spPr>
        <p:txBody>
          <a:bodyPr/>
          <a:lstStyle/>
          <a:p>
            <a:endParaRPr lang="fr-BE">
              <a:latin typeface="Arial" pitchFamily="34" charset="0"/>
              <a:cs typeface="Arial" pitchFamily="34" charset="0"/>
            </a:endParaRPr>
          </a:p>
        </p:txBody>
      </p:sp>
      <p:sp>
        <p:nvSpPr>
          <p:cNvPr id="26638" name="Line 11"/>
          <p:cNvSpPr>
            <a:spLocks noChangeShapeType="1"/>
          </p:cNvSpPr>
          <p:nvPr/>
        </p:nvSpPr>
        <p:spPr bwMode="auto">
          <a:xfrm flipV="1">
            <a:off x="3778455" y="5154211"/>
            <a:ext cx="1044575" cy="936625"/>
          </a:xfrm>
          <a:prstGeom prst="line">
            <a:avLst/>
          </a:prstGeom>
          <a:noFill/>
          <a:ln w="9525">
            <a:solidFill>
              <a:schemeClr val="tx1"/>
            </a:solidFill>
            <a:round/>
            <a:headEnd/>
            <a:tailEnd/>
          </a:ln>
        </p:spPr>
        <p:txBody>
          <a:bodyPr/>
          <a:lstStyle/>
          <a:p>
            <a:endParaRPr lang="fr-BE">
              <a:latin typeface="Arial" pitchFamily="34" charset="0"/>
              <a:cs typeface="Arial" pitchFamily="34" charset="0"/>
            </a:endParaRPr>
          </a:p>
        </p:txBody>
      </p:sp>
      <p:sp>
        <p:nvSpPr>
          <p:cNvPr id="26639" name="Line 12"/>
          <p:cNvSpPr>
            <a:spLocks noChangeShapeType="1"/>
          </p:cNvSpPr>
          <p:nvPr/>
        </p:nvSpPr>
        <p:spPr bwMode="auto">
          <a:xfrm flipV="1">
            <a:off x="4840493" y="5154211"/>
            <a:ext cx="990600" cy="936625"/>
          </a:xfrm>
          <a:prstGeom prst="line">
            <a:avLst/>
          </a:prstGeom>
          <a:noFill/>
          <a:ln w="9525">
            <a:solidFill>
              <a:schemeClr val="tx1"/>
            </a:solidFill>
            <a:round/>
            <a:headEnd/>
            <a:tailEnd/>
          </a:ln>
        </p:spPr>
        <p:txBody>
          <a:bodyPr/>
          <a:lstStyle/>
          <a:p>
            <a:endParaRPr lang="fr-BE">
              <a:latin typeface="Arial" pitchFamily="34" charset="0"/>
              <a:cs typeface="Arial" pitchFamily="34" charset="0"/>
            </a:endParaRPr>
          </a:p>
        </p:txBody>
      </p:sp>
      <p:sp>
        <p:nvSpPr>
          <p:cNvPr id="26640" name="Line 13"/>
          <p:cNvSpPr>
            <a:spLocks noChangeShapeType="1"/>
          </p:cNvSpPr>
          <p:nvPr/>
        </p:nvSpPr>
        <p:spPr bwMode="auto">
          <a:xfrm flipV="1">
            <a:off x="5902530" y="5154211"/>
            <a:ext cx="1009650" cy="936625"/>
          </a:xfrm>
          <a:prstGeom prst="line">
            <a:avLst/>
          </a:prstGeom>
          <a:noFill/>
          <a:ln w="9525">
            <a:solidFill>
              <a:schemeClr val="tx1"/>
            </a:solidFill>
            <a:round/>
            <a:headEnd/>
            <a:tailEnd/>
          </a:ln>
        </p:spPr>
        <p:txBody>
          <a:bodyPr/>
          <a:lstStyle/>
          <a:p>
            <a:endParaRPr lang="fr-BE">
              <a:latin typeface="Arial" pitchFamily="34" charset="0"/>
              <a:cs typeface="Arial" pitchFamily="34" charset="0"/>
            </a:endParaRPr>
          </a:p>
        </p:txBody>
      </p:sp>
      <p:sp>
        <p:nvSpPr>
          <p:cNvPr id="26641" name="Text Box 14"/>
          <p:cNvSpPr txBox="1">
            <a:spLocks noChangeArrowheads="1"/>
          </p:cNvSpPr>
          <p:nvPr/>
        </p:nvSpPr>
        <p:spPr bwMode="auto">
          <a:xfrm>
            <a:off x="7012584" y="5765894"/>
            <a:ext cx="636713" cy="276999"/>
          </a:xfrm>
          <a:prstGeom prst="rect">
            <a:avLst/>
          </a:prstGeom>
          <a:noFill/>
          <a:ln w="9525">
            <a:noFill/>
            <a:miter lim="800000"/>
            <a:headEnd/>
            <a:tailEnd/>
          </a:ln>
        </p:spPr>
        <p:txBody>
          <a:bodyPr wrap="none">
            <a:spAutoFit/>
          </a:bodyPr>
          <a:lstStyle/>
          <a:p>
            <a:r>
              <a:rPr lang="fr-BE" sz="1200" b="1" dirty="0">
                <a:solidFill>
                  <a:schemeClr val="tx2"/>
                </a:solidFill>
                <a:latin typeface="Arial" pitchFamily="34" charset="0"/>
                <a:cs typeface="Arial" pitchFamily="34" charset="0"/>
              </a:rPr>
              <a:t>temps</a:t>
            </a:r>
          </a:p>
        </p:txBody>
      </p:sp>
      <p:sp>
        <p:nvSpPr>
          <p:cNvPr id="1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Etablissement d’une connexion</a:t>
            </a:r>
            <a:endParaRPr lang="fr-BE" sz="2400" dirty="0">
              <a:solidFill>
                <a:schemeClr val="bg1"/>
              </a:solidFill>
            </a:endParaRPr>
          </a:p>
        </p:txBody>
      </p:sp>
      <p:sp>
        <p:nvSpPr>
          <p:cNvPr id="1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0" name="Espace réservé du numéro de diapositive 19"/>
          <p:cNvSpPr>
            <a:spLocks noGrp="1"/>
          </p:cNvSpPr>
          <p:nvPr>
            <p:ph type="sldNum" sz="quarter" idx="12"/>
          </p:nvPr>
        </p:nvSpPr>
        <p:spPr/>
        <p:txBody>
          <a:bodyPr/>
          <a:lstStyle/>
          <a:p>
            <a:fld id="{B755F6CC-DBE3-4ADB-A217-62287009C9EB}" type="slidenum">
              <a:rPr lang="fr-BE" smtClean="0"/>
              <a:pPr/>
              <a:t>22</a:t>
            </a:fld>
            <a:endParaRPr lang="fr-BE"/>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idx="1"/>
          </p:nvPr>
        </p:nvSpPr>
        <p:spPr>
          <a:xfrm>
            <a:off x="611560" y="981075"/>
            <a:ext cx="7992888" cy="4895850"/>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Utilisation de l’horloge transport</a:t>
            </a:r>
          </a:p>
          <a:p>
            <a:pPr lvl="1">
              <a:lnSpc>
                <a:spcPct val="90000"/>
              </a:lnSpc>
              <a:spcBef>
                <a:spcPts val="0"/>
              </a:spcBef>
            </a:pPr>
            <a:r>
              <a:rPr lang="fr-BE" sz="1600" dirty="0">
                <a:solidFill>
                  <a:schemeClr val="tx2"/>
                </a:solidFill>
                <a:latin typeface="Arial" pitchFamily="34" charset="0"/>
                <a:cs typeface="Arial" pitchFamily="34" charset="0"/>
              </a:rPr>
              <a:t>Identificateur d’un connexion transport</a:t>
            </a:r>
          </a:p>
          <a:p>
            <a:pPr lvl="2">
              <a:spcBef>
                <a:spcPts val="0"/>
              </a:spcBef>
            </a:pPr>
            <a:r>
              <a:rPr lang="fr-BE" sz="1600" dirty="0" smtClean="0">
                <a:solidFill>
                  <a:schemeClr val="tx2"/>
                </a:solidFill>
                <a:latin typeface="Arial" pitchFamily="34" charset="0"/>
                <a:cs typeface="Arial" pitchFamily="34" charset="0"/>
              </a:rPr>
              <a:t>Transport Service Access Point </a:t>
            </a:r>
            <a:r>
              <a:rPr lang="fr-BE" sz="1600" dirty="0">
                <a:solidFill>
                  <a:schemeClr val="tx2"/>
                </a:solidFill>
                <a:latin typeface="Arial" pitchFamily="34" charset="0"/>
                <a:cs typeface="Arial" pitchFamily="34" charset="0"/>
              </a:rPr>
              <a:t>de l’application source</a:t>
            </a:r>
          </a:p>
          <a:p>
            <a:pPr lvl="2">
              <a:spcBef>
                <a:spcPts val="0"/>
              </a:spcBef>
            </a:pPr>
            <a:r>
              <a:rPr lang="fr-BE" sz="1600" dirty="0">
                <a:solidFill>
                  <a:schemeClr val="tx2"/>
                </a:solidFill>
                <a:latin typeface="Arial" pitchFamily="34" charset="0"/>
                <a:cs typeface="Arial" pitchFamily="34" charset="0"/>
              </a:rPr>
              <a:t>TSAP de l’application destination</a:t>
            </a:r>
          </a:p>
          <a:p>
            <a:pPr lvl="2">
              <a:spcBef>
                <a:spcPts val="0"/>
              </a:spcBef>
            </a:pPr>
            <a:r>
              <a:rPr lang="fr-BE" sz="1600" dirty="0">
                <a:solidFill>
                  <a:schemeClr val="tx2"/>
                </a:solidFill>
                <a:latin typeface="Arial" pitchFamily="34" charset="0"/>
                <a:cs typeface="Arial" pitchFamily="34" charset="0"/>
              </a:rPr>
              <a:t>Valeur de l’horloge au moment de l’envoi du </a:t>
            </a:r>
            <a:r>
              <a:rPr lang="fr-BE" sz="1600" dirty="0" err="1">
                <a:solidFill>
                  <a:schemeClr val="tx2"/>
                </a:solidFill>
                <a:latin typeface="Arial" pitchFamily="34" charset="0"/>
                <a:cs typeface="Arial" pitchFamily="34" charset="0"/>
              </a:rPr>
              <a:t>connection.request</a:t>
            </a:r>
            <a:endParaRPr lang="fr-BE" sz="1600" dirty="0">
              <a:solidFill>
                <a:schemeClr val="tx2"/>
              </a:solidFill>
              <a:latin typeface="Arial" pitchFamily="34" charset="0"/>
              <a:cs typeface="Arial" pitchFamily="34" charset="0"/>
            </a:endParaRPr>
          </a:p>
          <a:p>
            <a:pPr lvl="2">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Valeur initiale du numéro de séquence des </a:t>
            </a:r>
            <a:r>
              <a:rPr lang="fr-BE" sz="1600" dirty="0" err="1">
                <a:solidFill>
                  <a:schemeClr val="tx2"/>
                </a:solidFill>
                <a:latin typeface="Arial" pitchFamily="34" charset="0"/>
                <a:cs typeface="Arial" pitchFamily="34" charset="0"/>
              </a:rPr>
              <a:t>TPDUs</a:t>
            </a:r>
            <a:r>
              <a:rPr lang="fr-BE" sz="1600" dirty="0">
                <a:solidFill>
                  <a:schemeClr val="tx2"/>
                </a:solidFill>
                <a:latin typeface="Arial" pitchFamily="34" charset="0"/>
                <a:cs typeface="Arial" pitchFamily="34" charset="0"/>
              </a:rPr>
              <a:t> est égale à la valeur de l’horloge à l’envoi du TPDU d’ouverture de connexion</a:t>
            </a: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Le numéro de séquence initial des </a:t>
            </a:r>
            <a:r>
              <a:rPr lang="fr-BE" sz="1600" dirty="0" err="1">
                <a:solidFill>
                  <a:schemeClr val="tx2"/>
                </a:solidFill>
                <a:latin typeface="Arial" pitchFamily="34" charset="0"/>
                <a:cs typeface="Arial" pitchFamily="34" charset="0"/>
              </a:rPr>
              <a:t>TPDUs</a:t>
            </a:r>
            <a:r>
              <a:rPr lang="fr-BE" sz="1600" dirty="0">
                <a:solidFill>
                  <a:schemeClr val="tx2"/>
                </a:solidFill>
                <a:latin typeface="Arial" pitchFamily="34" charset="0"/>
                <a:cs typeface="Arial" pitchFamily="34" charset="0"/>
              </a:rPr>
              <a:t> de données est fixé par le numéro de séquence du TPDU d’ouverture</a:t>
            </a:r>
          </a:p>
          <a:p>
            <a:pPr lvl="1">
              <a:lnSpc>
                <a:spcPct val="90000"/>
              </a:lnSpc>
              <a:spcBef>
                <a:spcPts val="0"/>
              </a:spcBef>
            </a:pPr>
            <a:endParaRPr lang="fr-BE" sz="1600" dirty="0">
              <a:solidFill>
                <a:schemeClr val="tx2"/>
              </a:solidFill>
              <a:latin typeface="Arial" pitchFamily="34" charset="0"/>
              <a:cs typeface="Arial" pitchFamily="34" charset="0"/>
            </a:endParaRPr>
          </a:p>
          <a:p>
            <a:pPr>
              <a:lnSpc>
                <a:spcPct val="90000"/>
              </a:lnSpc>
            </a:pPr>
            <a:r>
              <a:rPr lang="fr-BE" sz="1600" b="1" dirty="0">
                <a:solidFill>
                  <a:schemeClr val="tx2"/>
                </a:solidFill>
                <a:latin typeface="Arial" pitchFamily="34" charset="0"/>
                <a:cs typeface="Arial" pitchFamily="34" charset="0"/>
              </a:rPr>
              <a:t>Ouverture de connexion – 3 </a:t>
            </a:r>
            <a:r>
              <a:rPr lang="fr-BE" sz="1600" b="1" dirty="0" err="1">
                <a:solidFill>
                  <a:schemeClr val="tx2"/>
                </a:solidFill>
                <a:latin typeface="Arial" pitchFamily="34" charset="0"/>
                <a:cs typeface="Arial" pitchFamily="34" charset="0"/>
              </a:rPr>
              <a:t>way</a:t>
            </a:r>
            <a:r>
              <a:rPr lang="fr-BE" sz="1600" b="1" dirty="0">
                <a:solidFill>
                  <a:schemeClr val="tx2"/>
                </a:solidFill>
                <a:latin typeface="Arial" pitchFamily="34" charset="0"/>
                <a:cs typeface="Arial" pitchFamily="34" charset="0"/>
              </a:rPr>
              <a:t> </a:t>
            </a:r>
            <a:r>
              <a:rPr lang="fr-BE" sz="1600" b="1" dirty="0" err="1">
                <a:solidFill>
                  <a:schemeClr val="tx2"/>
                </a:solidFill>
                <a:latin typeface="Arial" pitchFamily="34" charset="0"/>
                <a:cs typeface="Arial" pitchFamily="34" charset="0"/>
              </a:rPr>
              <a:t>handshake</a:t>
            </a:r>
            <a:endParaRPr lang="fr-BE" sz="1600" b="1"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Chaque entité commence à numéroter ses </a:t>
            </a:r>
            <a:r>
              <a:rPr lang="fr-BE" sz="1600" dirty="0" err="1">
                <a:solidFill>
                  <a:schemeClr val="tx2"/>
                </a:solidFill>
                <a:latin typeface="Arial" pitchFamily="34" charset="0"/>
                <a:cs typeface="Arial" pitchFamily="34" charset="0"/>
              </a:rPr>
              <a:t>TPDUs</a:t>
            </a:r>
            <a:r>
              <a:rPr lang="fr-BE" sz="1600" dirty="0">
                <a:solidFill>
                  <a:schemeClr val="tx2"/>
                </a:solidFill>
                <a:latin typeface="Arial" pitchFamily="34" charset="0"/>
                <a:cs typeface="Arial" pitchFamily="34" charset="0"/>
              </a:rPr>
              <a:t> à un numéro choisi sur base d’une horloge</a:t>
            </a:r>
          </a:p>
          <a:p>
            <a:pPr lvl="1">
              <a:lnSpc>
                <a:spcPct val="90000"/>
              </a:lnSpc>
              <a:spcBef>
                <a:spcPts val="0"/>
              </a:spcBef>
            </a:pPr>
            <a:r>
              <a:rPr lang="fr-BE" sz="1600" dirty="0">
                <a:solidFill>
                  <a:schemeClr val="tx2"/>
                </a:solidFill>
                <a:latin typeface="Arial" pitchFamily="34" charset="0"/>
                <a:cs typeface="Arial" pitchFamily="34" charset="0"/>
              </a:rPr>
              <a:t>Acquittement des </a:t>
            </a:r>
            <a:r>
              <a:rPr lang="fr-BE" sz="1600" dirty="0" err="1">
                <a:solidFill>
                  <a:schemeClr val="tx2"/>
                </a:solidFill>
                <a:latin typeface="Arial" pitchFamily="34" charset="0"/>
                <a:cs typeface="Arial" pitchFamily="34" charset="0"/>
              </a:rPr>
              <a:t>TPDUs</a:t>
            </a:r>
            <a:r>
              <a:rPr lang="fr-BE" sz="1600" dirty="0">
                <a:solidFill>
                  <a:schemeClr val="tx2"/>
                </a:solidFill>
                <a:latin typeface="Arial" pitchFamily="34" charset="0"/>
                <a:cs typeface="Arial" pitchFamily="34" charset="0"/>
              </a:rPr>
              <a:t> d’ouverture</a:t>
            </a:r>
          </a:p>
          <a:p>
            <a:pPr lvl="1">
              <a:lnSpc>
                <a:spcPct val="90000"/>
              </a:lnSpc>
              <a:spcBef>
                <a:spcPts val="0"/>
              </a:spcBef>
            </a:pPr>
            <a:r>
              <a:rPr lang="fr-BE" sz="1600" dirty="0">
                <a:solidFill>
                  <a:schemeClr val="tx2"/>
                </a:solidFill>
                <a:latin typeface="Arial" pitchFamily="34" charset="0"/>
                <a:cs typeface="Arial" pitchFamily="34" charset="0"/>
              </a:rPr>
              <a:t>Numéro de séquence dans les </a:t>
            </a:r>
            <a:r>
              <a:rPr lang="fr-BE" sz="1600" dirty="0" err="1">
                <a:solidFill>
                  <a:schemeClr val="tx2"/>
                </a:solidFill>
                <a:latin typeface="Arial" pitchFamily="34" charset="0"/>
                <a:cs typeface="Arial" pitchFamily="34" charset="0"/>
              </a:rPr>
              <a:t>TPDUs</a:t>
            </a:r>
            <a:r>
              <a:rPr lang="fr-BE" sz="1600" dirty="0">
                <a:solidFill>
                  <a:schemeClr val="tx2"/>
                </a:solidFill>
                <a:latin typeface="Arial" pitchFamily="34" charset="0"/>
                <a:cs typeface="Arial" pitchFamily="34" charset="0"/>
              </a:rPr>
              <a:t> de contrôle</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Etablissement d’une connexion</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23</a:t>
            </a:fld>
            <a:endParaRPr lang="fr-BE"/>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p:cNvSpPr>
            <a:spLocks noGrp="1" noChangeArrowheads="1"/>
          </p:cNvSpPr>
          <p:nvPr>
            <p:ph idx="1"/>
          </p:nvPr>
        </p:nvSpPr>
        <p:spPr>
          <a:xfrm>
            <a:off x="457200" y="981075"/>
            <a:ext cx="8229600" cy="5184775"/>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Une connexion fiable de la couche transport (TCP) est initialisée via la triple poignée de main dont les buts sont :</a:t>
            </a:r>
          </a:p>
          <a:p>
            <a:pPr lvl="1">
              <a:lnSpc>
                <a:spcPct val="90000"/>
              </a:lnSpc>
              <a:spcBef>
                <a:spcPts val="0"/>
              </a:spcBef>
            </a:pPr>
            <a:r>
              <a:rPr lang="fr-BE" sz="1600" dirty="0">
                <a:solidFill>
                  <a:schemeClr val="tx2"/>
                </a:solidFill>
                <a:latin typeface="Arial" pitchFamily="34" charset="0"/>
                <a:cs typeface="Arial" pitchFamily="34" charset="0"/>
              </a:rPr>
              <a:t>de synchroniser le numéro de séquence et les numéros d’acquittement pour les deux côtés de la connexion</a:t>
            </a:r>
          </a:p>
          <a:p>
            <a:pPr lvl="1">
              <a:lnSpc>
                <a:spcPct val="90000"/>
              </a:lnSpc>
              <a:spcBef>
                <a:spcPts val="0"/>
              </a:spcBef>
            </a:pPr>
            <a:r>
              <a:rPr lang="fr-BE" sz="1600" dirty="0">
                <a:solidFill>
                  <a:schemeClr val="tx2"/>
                </a:solidFill>
                <a:latin typeface="Arial" pitchFamily="34" charset="0"/>
                <a:cs typeface="Arial" pitchFamily="34" charset="0"/>
              </a:rPr>
              <a:t>Et d’échanger la taille des fenêtres TCP</a:t>
            </a:r>
          </a:p>
          <a:p>
            <a:pPr lvl="1">
              <a:lnSpc>
                <a:spcPct val="90000"/>
              </a:lnSpc>
              <a:spcBef>
                <a:spcPts val="0"/>
              </a:spcBef>
            </a:pPr>
            <a:endParaRPr lang="fr-BE" sz="1600" dirty="0">
              <a:solidFill>
                <a:schemeClr val="tx2"/>
              </a:solidFill>
              <a:latin typeface="Arial" pitchFamily="34" charset="0"/>
              <a:cs typeface="Arial" pitchFamily="34" charset="0"/>
            </a:endParaRPr>
          </a:p>
          <a:p>
            <a:pPr>
              <a:lnSpc>
                <a:spcPct val="90000"/>
              </a:lnSpc>
            </a:pPr>
            <a:r>
              <a:rPr lang="fr-BE" sz="1600" b="1" dirty="0">
                <a:solidFill>
                  <a:schemeClr val="tx2"/>
                </a:solidFill>
                <a:latin typeface="Arial" pitchFamily="34" charset="0"/>
                <a:cs typeface="Arial" pitchFamily="34" charset="0"/>
              </a:rPr>
              <a:t>Cette triple poignée de main se déroule comme suit :</a:t>
            </a:r>
          </a:p>
          <a:p>
            <a:pPr lvl="1">
              <a:lnSpc>
                <a:spcPct val="90000"/>
              </a:lnSpc>
              <a:spcBef>
                <a:spcPts val="0"/>
              </a:spcBef>
            </a:pPr>
            <a:r>
              <a:rPr lang="fr-BE" sz="1600" dirty="0">
                <a:solidFill>
                  <a:schemeClr val="tx2"/>
                </a:solidFill>
                <a:latin typeface="Arial" pitchFamily="34" charset="0"/>
                <a:cs typeface="Arial" pitchFamily="34" charset="0"/>
              </a:rPr>
              <a:t>L’initiateur de la connexion (client) envoie un TPDU (au serveur) avec le numéro de séquence initial pour la connexion ainsi que la taille de la fenêtre de transmission;</a:t>
            </a:r>
          </a:p>
          <a:p>
            <a:pPr lvl="2">
              <a:spcBef>
                <a:spcPts val="0"/>
              </a:spcBef>
            </a:pPr>
            <a:r>
              <a:rPr lang="fr-BE" sz="1600" dirty="0">
                <a:solidFill>
                  <a:schemeClr val="tx2"/>
                </a:solidFill>
                <a:latin typeface="Arial" pitchFamily="34" charset="0"/>
                <a:cs typeface="Arial" pitchFamily="34" charset="0"/>
              </a:rPr>
              <a:t>La fenêtre indique la taille du buffer du côté client prêt à recevoir les TPDU du serveur</a:t>
            </a:r>
          </a:p>
          <a:p>
            <a:pPr lvl="2">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Le « répondeur » de la connexion (serveur) renvoie un TPDU contenant son propre numéro de séquence initial, un acquit au numéro de séquence du client et la taille de la fenêtre de communication;</a:t>
            </a:r>
          </a:p>
          <a:p>
            <a:pPr lvl="2">
              <a:spcBef>
                <a:spcPts val="0"/>
              </a:spcBef>
            </a:pPr>
            <a:r>
              <a:rPr lang="fr-BE" sz="1600" dirty="0">
                <a:solidFill>
                  <a:schemeClr val="tx2"/>
                </a:solidFill>
                <a:latin typeface="Arial" pitchFamily="34" charset="0"/>
                <a:cs typeface="Arial" pitchFamily="34" charset="0"/>
              </a:rPr>
              <a:t>Cette fenêtre indique la taille du buffer du côté du serveur permettant de recevoir les TPDU provenant du client</a:t>
            </a:r>
          </a:p>
          <a:p>
            <a:pPr lvl="2">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L’initiateur de la connexion envoie alors un TPDU au serveur contenant l’acquit du TPDU (n° séquence) provenant du serveur.</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Etablissement d’une connexion</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24</a:t>
            </a:fld>
            <a:endParaRPr lang="fr-BE"/>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3"/>
          <p:cNvSpPr>
            <a:spLocks noGrp="1" noChangeArrowheads="1"/>
          </p:cNvSpPr>
          <p:nvPr>
            <p:ph idx="1"/>
          </p:nvPr>
        </p:nvSpPr>
        <p:spPr>
          <a:xfrm>
            <a:off x="582234" y="885167"/>
            <a:ext cx="8229600" cy="5400945"/>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Ouverture de connexion – 3 </a:t>
            </a:r>
            <a:r>
              <a:rPr lang="fr-BE" sz="1600" b="1" dirty="0" err="1">
                <a:solidFill>
                  <a:schemeClr val="tx2"/>
                </a:solidFill>
                <a:latin typeface="Arial" pitchFamily="34" charset="0"/>
                <a:cs typeface="Arial" pitchFamily="34" charset="0"/>
              </a:rPr>
              <a:t>way</a:t>
            </a:r>
            <a:r>
              <a:rPr lang="fr-BE" sz="1600" b="1" dirty="0">
                <a:solidFill>
                  <a:schemeClr val="tx2"/>
                </a:solidFill>
                <a:latin typeface="Arial" pitchFamily="34" charset="0"/>
                <a:cs typeface="Arial" pitchFamily="34" charset="0"/>
              </a:rPr>
              <a:t> </a:t>
            </a:r>
            <a:r>
              <a:rPr lang="fr-BE" sz="1600" b="1" dirty="0" err="1">
                <a:solidFill>
                  <a:schemeClr val="tx2"/>
                </a:solidFill>
                <a:latin typeface="Arial" pitchFamily="34" charset="0"/>
                <a:cs typeface="Arial" pitchFamily="34" charset="0"/>
              </a:rPr>
              <a:t>handshake</a:t>
            </a:r>
            <a:endParaRPr lang="fr-BE" sz="1600" b="1" dirty="0">
              <a:solidFill>
                <a:schemeClr val="tx2"/>
              </a:solidFill>
              <a:latin typeface="Arial" pitchFamily="34" charset="0"/>
              <a:cs typeface="Arial" pitchFamily="34" charset="0"/>
            </a:endParaRPr>
          </a:p>
          <a:p>
            <a:pPr lvl="1">
              <a:lnSpc>
                <a:spcPct val="90000"/>
              </a:lnSpc>
              <a:spcBef>
                <a:spcPts val="0"/>
              </a:spcBef>
            </a:pPr>
            <a:r>
              <a:rPr lang="fr-BE" sz="1600" dirty="0" smtClean="0">
                <a:solidFill>
                  <a:schemeClr val="tx2"/>
                </a:solidFill>
                <a:latin typeface="Arial" pitchFamily="34" charset="0"/>
                <a:cs typeface="Arial" pitchFamily="34" charset="0"/>
              </a:rPr>
              <a:t>Schéma</a:t>
            </a: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smtClean="0">
              <a:solidFill>
                <a:schemeClr val="tx2"/>
              </a:solidFill>
              <a:latin typeface="Arial" pitchFamily="34" charset="0"/>
              <a:cs typeface="Arial" pitchFamily="34" charset="0"/>
            </a:endParaRPr>
          </a:p>
          <a:p>
            <a:pPr lvl="1">
              <a:lnSpc>
                <a:spcPct val="90000"/>
              </a:lnSpc>
              <a:spcBef>
                <a:spcPts val="0"/>
              </a:spcBef>
            </a:pPr>
            <a:endParaRPr lang="fr-BE" sz="1600" dirty="0" smtClean="0">
              <a:solidFill>
                <a:schemeClr val="tx2"/>
              </a:solidFill>
              <a:latin typeface="Arial" pitchFamily="34" charset="0"/>
              <a:cs typeface="Arial" pitchFamily="34" charset="0"/>
            </a:endParaRPr>
          </a:p>
          <a:p>
            <a:pPr lvl="1">
              <a:lnSpc>
                <a:spcPct val="90000"/>
              </a:lnSpc>
              <a:spcBef>
                <a:spcPts val="0"/>
              </a:spcBef>
            </a:pPr>
            <a:endParaRPr lang="fr-BE" sz="1600" dirty="0" smtClean="0">
              <a:solidFill>
                <a:schemeClr val="tx2"/>
              </a:solidFill>
              <a:latin typeface="Arial" pitchFamily="34" charset="0"/>
              <a:cs typeface="Arial" pitchFamily="34" charset="0"/>
            </a:endParaRPr>
          </a:p>
          <a:p>
            <a:pPr lvl="1">
              <a:lnSpc>
                <a:spcPct val="90000"/>
              </a:lnSpc>
              <a:spcBef>
                <a:spcPts val="0"/>
              </a:spcBef>
            </a:pPr>
            <a:r>
              <a:rPr lang="fr-BE" sz="1600" dirty="0" smtClean="0">
                <a:solidFill>
                  <a:schemeClr val="tx2"/>
                </a:solidFill>
                <a:latin typeface="Arial" pitchFamily="34" charset="0"/>
                <a:cs typeface="Arial" pitchFamily="34" charset="0"/>
              </a:rPr>
              <a:t>Les </a:t>
            </a:r>
            <a:r>
              <a:rPr lang="fr-BE" sz="1600" dirty="0">
                <a:solidFill>
                  <a:schemeClr val="tx2"/>
                </a:solidFill>
                <a:latin typeface="Arial" pitchFamily="34" charset="0"/>
                <a:cs typeface="Arial" pitchFamily="34" charset="0"/>
              </a:rPr>
              <a:t>horloges transport de la source et de la destination ne sont pas synchronisée, elles sont simplement monotones</a:t>
            </a:r>
          </a:p>
        </p:txBody>
      </p:sp>
      <p:sp>
        <p:nvSpPr>
          <p:cNvPr id="29703" name="Line 4"/>
          <p:cNvSpPr>
            <a:spLocks noChangeShapeType="1"/>
          </p:cNvSpPr>
          <p:nvPr/>
        </p:nvSpPr>
        <p:spPr bwMode="auto">
          <a:xfrm>
            <a:off x="3203575" y="1497013"/>
            <a:ext cx="0" cy="40322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9704" name="Line 5"/>
          <p:cNvSpPr>
            <a:spLocks noChangeShapeType="1"/>
          </p:cNvSpPr>
          <p:nvPr/>
        </p:nvSpPr>
        <p:spPr bwMode="auto">
          <a:xfrm>
            <a:off x="5795963" y="1497013"/>
            <a:ext cx="0" cy="40322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9705" name="Line 6"/>
          <p:cNvSpPr>
            <a:spLocks noChangeShapeType="1"/>
          </p:cNvSpPr>
          <p:nvPr/>
        </p:nvSpPr>
        <p:spPr bwMode="auto">
          <a:xfrm>
            <a:off x="3203575" y="1857376"/>
            <a:ext cx="2592388" cy="287337"/>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9706" name="Line 7"/>
          <p:cNvSpPr>
            <a:spLocks noChangeShapeType="1"/>
          </p:cNvSpPr>
          <p:nvPr/>
        </p:nvSpPr>
        <p:spPr bwMode="auto">
          <a:xfrm flipH="1">
            <a:off x="3203575" y="2360613"/>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9707" name="Line 8"/>
          <p:cNvSpPr>
            <a:spLocks noChangeShapeType="1"/>
          </p:cNvSpPr>
          <p:nvPr/>
        </p:nvSpPr>
        <p:spPr bwMode="auto">
          <a:xfrm>
            <a:off x="3203575" y="2936876"/>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9708" name="Line 9"/>
          <p:cNvSpPr>
            <a:spLocks noChangeShapeType="1"/>
          </p:cNvSpPr>
          <p:nvPr/>
        </p:nvSpPr>
        <p:spPr bwMode="auto">
          <a:xfrm>
            <a:off x="3203575" y="3802063"/>
            <a:ext cx="2592388" cy="503238"/>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9709" name="Line 10"/>
          <p:cNvSpPr>
            <a:spLocks noChangeShapeType="1"/>
          </p:cNvSpPr>
          <p:nvPr/>
        </p:nvSpPr>
        <p:spPr bwMode="auto">
          <a:xfrm flipH="1">
            <a:off x="3203575" y="4521201"/>
            <a:ext cx="2592388" cy="57626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29710" name="Text Box 11"/>
          <p:cNvSpPr txBox="1">
            <a:spLocks noChangeArrowheads="1"/>
          </p:cNvSpPr>
          <p:nvPr/>
        </p:nvSpPr>
        <p:spPr bwMode="auto">
          <a:xfrm rot="394330">
            <a:off x="3779838" y="1712913"/>
            <a:ext cx="1439862"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CR TPDU (seq=x)</a:t>
            </a:r>
          </a:p>
        </p:txBody>
      </p:sp>
      <p:sp>
        <p:nvSpPr>
          <p:cNvPr id="29711" name="Text Box 12"/>
          <p:cNvSpPr txBox="1">
            <a:spLocks noChangeArrowheads="1"/>
          </p:cNvSpPr>
          <p:nvPr/>
        </p:nvSpPr>
        <p:spPr bwMode="auto">
          <a:xfrm rot="591788">
            <a:off x="3611563" y="3149601"/>
            <a:ext cx="19081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CA TPDU (seq=x,ack=y)</a:t>
            </a:r>
          </a:p>
        </p:txBody>
      </p:sp>
      <p:sp>
        <p:nvSpPr>
          <p:cNvPr id="29712" name="Text Box 13"/>
          <p:cNvSpPr txBox="1">
            <a:spLocks noChangeArrowheads="1"/>
          </p:cNvSpPr>
          <p:nvPr/>
        </p:nvSpPr>
        <p:spPr bwMode="auto">
          <a:xfrm rot="-598071">
            <a:off x="3487622" y="2318158"/>
            <a:ext cx="1908408" cy="276999"/>
          </a:xfrm>
          <a:prstGeom prst="rect">
            <a:avLst/>
          </a:prstGeom>
          <a:noFill/>
          <a:ln w="9525">
            <a:noFill/>
            <a:miter lim="800000"/>
            <a:headEnd/>
            <a:tailEnd/>
          </a:ln>
        </p:spPr>
        <p:txBody>
          <a:bodyPr wrap="none">
            <a:spAutoFit/>
          </a:bodyPr>
          <a:lstStyle/>
          <a:p>
            <a:r>
              <a:rPr lang="fr-BE" sz="1200" b="1" dirty="0">
                <a:solidFill>
                  <a:srgbClr val="009900"/>
                </a:solidFill>
                <a:latin typeface="Arial" pitchFamily="34" charset="0"/>
                <a:cs typeface="Arial" pitchFamily="34" charset="0"/>
              </a:rPr>
              <a:t>CA TPDU (</a:t>
            </a:r>
            <a:r>
              <a:rPr lang="fr-BE" sz="1200" b="1" dirty="0" err="1" smtClean="0">
                <a:solidFill>
                  <a:srgbClr val="009900"/>
                </a:solidFill>
                <a:latin typeface="Arial" pitchFamily="34" charset="0"/>
                <a:cs typeface="Arial" pitchFamily="34" charset="0"/>
              </a:rPr>
              <a:t>seq</a:t>
            </a:r>
            <a:r>
              <a:rPr lang="fr-BE" sz="1200" b="1" dirty="0" smtClean="0">
                <a:solidFill>
                  <a:srgbClr val="009900"/>
                </a:solidFill>
                <a:latin typeface="Arial" pitchFamily="34" charset="0"/>
                <a:cs typeface="Arial" pitchFamily="34" charset="0"/>
              </a:rPr>
              <a:t>=</a:t>
            </a:r>
            <a:r>
              <a:rPr lang="fr-BE" sz="1200" b="1" dirty="0" err="1" smtClean="0">
                <a:solidFill>
                  <a:srgbClr val="009900"/>
                </a:solidFill>
                <a:latin typeface="Arial" pitchFamily="34" charset="0"/>
                <a:cs typeface="Arial" pitchFamily="34" charset="0"/>
              </a:rPr>
              <a:t>y,ack</a:t>
            </a:r>
            <a:r>
              <a:rPr lang="fr-BE" sz="1200" b="1" dirty="0" smtClean="0">
                <a:solidFill>
                  <a:srgbClr val="009900"/>
                </a:solidFill>
                <a:latin typeface="Arial" pitchFamily="34" charset="0"/>
                <a:cs typeface="Arial" pitchFamily="34" charset="0"/>
              </a:rPr>
              <a:t>=x)</a:t>
            </a:r>
            <a:endParaRPr lang="fr-BE" sz="1200" b="1" dirty="0">
              <a:solidFill>
                <a:srgbClr val="009900"/>
              </a:solidFill>
              <a:latin typeface="Arial" pitchFamily="34" charset="0"/>
              <a:cs typeface="Arial" pitchFamily="34" charset="0"/>
            </a:endParaRPr>
          </a:p>
        </p:txBody>
      </p:sp>
      <p:sp>
        <p:nvSpPr>
          <p:cNvPr id="29713" name="Text Box 14"/>
          <p:cNvSpPr txBox="1">
            <a:spLocks noChangeArrowheads="1"/>
          </p:cNvSpPr>
          <p:nvPr/>
        </p:nvSpPr>
        <p:spPr bwMode="auto">
          <a:xfrm rot="591788">
            <a:off x="4046538" y="3763963"/>
            <a:ext cx="750887"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TPDU</a:t>
            </a:r>
          </a:p>
        </p:txBody>
      </p:sp>
      <p:sp>
        <p:nvSpPr>
          <p:cNvPr id="29714" name="Text Box 15"/>
          <p:cNvSpPr txBox="1">
            <a:spLocks noChangeArrowheads="1"/>
          </p:cNvSpPr>
          <p:nvPr/>
        </p:nvSpPr>
        <p:spPr bwMode="auto">
          <a:xfrm rot="-822365">
            <a:off x="3924300" y="4592638"/>
            <a:ext cx="750888"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TPDU</a:t>
            </a:r>
          </a:p>
        </p:txBody>
      </p:sp>
      <p:sp>
        <p:nvSpPr>
          <p:cNvPr id="29715" name="Text Box 16"/>
          <p:cNvSpPr txBox="1">
            <a:spLocks noChangeArrowheads="1"/>
          </p:cNvSpPr>
          <p:nvPr/>
        </p:nvSpPr>
        <p:spPr bwMode="auto">
          <a:xfrm>
            <a:off x="684213" y="1568451"/>
            <a:ext cx="1892300"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Numéro de séquence </a:t>
            </a:r>
            <a:r>
              <a:rPr lang="fr-BE" sz="1200" b="1">
                <a:solidFill>
                  <a:srgbClr val="0000CC"/>
                </a:solidFill>
                <a:latin typeface="Arial" pitchFamily="34" charset="0"/>
                <a:cs typeface="Arial" pitchFamily="34" charset="0"/>
              </a:rPr>
              <a:t>x</a:t>
            </a:r>
            <a:r>
              <a:rPr lang="fr-BE" sz="1200">
                <a:solidFill>
                  <a:srgbClr val="0000CC"/>
                </a:solidFill>
                <a:latin typeface="Arial" pitchFamily="34" charset="0"/>
                <a:cs typeface="Arial" pitchFamily="34" charset="0"/>
              </a:rPr>
              <a:t> fixé par horloge transport</a:t>
            </a:r>
          </a:p>
        </p:txBody>
      </p:sp>
      <p:sp>
        <p:nvSpPr>
          <p:cNvPr id="29716" name="Line 17"/>
          <p:cNvSpPr>
            <a:spLocks noChangeShapeType="1"/>
          </p:cNvSpPr>
          <p:nvPr/>
        </p:nvSpPr>
        <p:spPr bwMode="auto">
          <a:xfrm>
            <a:off x="2627313" y="1857376"/>
            <a:ext cx="576262" cy="0"/>
          </a:xfrm>
          <a:prstGeom prst="line">
            <a:avLst/>
          </a:prstGeom>
          <a:noFill/>
          <a:ln w="952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9717" name="Text Box 18"/>
          <p:cNvSpPr txBox="1">
            <a:spLocks noChangeArrowheads="1"/>
          </p:cNvSpPr>
          <p:nvPr/>
        </p:nvSpPr>
        <p:spPr bwMode="auto">
          <a:xfrm>
            <a:off x="5867400" y="2144713"/>
            <a:ext cx="1892300" cy="646331"/>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Numéro de séquence </a:t>
            </a:r>
            <a:r>
              <a:rPr lang="fr-BE" sz="1200" b="1">
                <a:solidFill>
                  <a:srgbClr val="0000CC"/>
                </a:solidFill>
                <a:latin typeface="Arial" pitchFamily="34" charset="0"/>
                <a:cs typeface="Arial" pitchFamily="34" charset="0"/>
              </a:rPr>
              <a:t>y</a:t>
            </a:r>
            <a:r>
              <a:rPr lang="fr-BE" sz="1200">
                <a:solidFill>
                  <a:srgbClr val="0000CC"/>
                </a:solidFill>
                <a:latin typeface="Arial" pitchFamily="34" charset="0"/>
                <a:cs typeface="Arial" pitchFamily="34" charset="0"/>
              </a:rPr>
              <a:t> fixé par horloge transport et ACK pour le CR TPDU</a:t>
            </a:r>
          </a:p>
        </p:txBody>
      </p:sp>
      <p:sp>
        <p:nvSpPr>
          <p:cNvPr id="29718" name="Text Box 19"/>
          <p:cNvSpPr txBox="1">
            <a:spLocks noChangeArrowheads="1"/>
          </p:cNvSpPr>
          <p:nvPr/>
        </p:nvSpPr>
        <p:spPr bwMode="auto">
          <a:xfrm>
            <a:off x="684213" y="2576513"/>
            <a:ext cx="2303462" cy="830997"/>
          </a:xfrm>
          <a:prstGeom prst="rect">
            <a:avLst/>
          </a:prstGeom>
          <a:noFill/>
          <a:ln w="9525">
            <a:noFill/>
            <a:miter lim="800000"/>
            <a:headEnd/>
            <a:tailEnd/>
          </a:ln>
        </p:spPr>
        <p:txBody>
          <a:bodyPr>
            <a:spAutoFit/>
          </a:bodyPr>
          <a:lstStyle/>
          <a:p>
            <a:pPr>
              <a:buFontTx/>
              <a:buChar char="-"/>
            </a:pPr>
            <a:r>
              <a:rPr lang="fr-BE" sz="1200" dirty="0">
                <a:solidFill>
                  <a:srgbClr val="0000CC"/>
                </a:solidFill>
                <a:latin typeface="Arial" pitchFamily="34" charset="0"/>
                <a:cs typeface="Arial" pitchFamily="34" charset="0"/>
              </a:rPr>
              <a:t> Le CA TPDU reçu acquitte le CR TPDU envoyé</a:t>
            </a:r>
          </a:p>
          <a:p>
            <a:pPr>
              <a:buFontTx/>
              <a:buChar char="-"/>
            </a:pPr>
            <a:r>
              <a:rPr lang="fr-BE" sz="1200" dirty="0">
                <a:solidFill>
                  <a:srgbClr val="0000CC"/>
                </a:solidFill>
                <a:latin typeface="Arial" pitchFamily="34" charset="0"/>
                <a:cs typeface="Arial" pitchFamily="34" charset="0"/>
              </a:rPr>
              <a:t> Envoi d’un acquit pour le CA TPDU</a:t>
            </a:r>
          </a:p>
        </p:txBody>
      </p:sp>
      <p:sp>
        <p:nvSpPr>
          <p:cNvPr id="29719" name="Text Box 20"/>
          <p:cNvSpPr txBox="1">
            <a:spLocks noChangeArrowheads="1"/>
          </p:cNvSpPr>
          <p:nvPr/>
        </p:nvSpPr>
        <p:spPr bwMode="auto">
          <a:xfrm>
            <a:off x="1476375" y="3152776"/>
            <a:ext cx="1363663"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connexion établie</a:t>
            </a:r>
          </a:p>
        </p:txBody>
      </p:sp>
      <p:sp>
        <p:nvSpPr>
          <p:cNvPr id="29720" name="Text Box 21"/>
          <p:cNvSpPr txBox="1">
            <a:spLocks noChangeArrowheads="1"/>
          </p:cNvSpPr>
          <p:nvPr/>
        </p:nvSpPr>
        <p:spPr bwMode="auto">
          <a:xfrm>
            <a:off x="5867400" y="3284538"/>
            <a:ext cx="2089150"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Le CA TPDU reçu acquitte le CA TPDU envoyé</a:t>
            </a:r>
          </a:p>
        </p:txBody>
      </p:sp>
      <p:sp>
        <p:nvSpPr>
          <p:cNvPr id="29721" name="Text Box 22"/>
          <p:cNvSpPr txBox="1">
            <a:spLocks noChangeArrowheads="1"/>
          </p:cNvSpPr>
          <p:nvPr/>
        </p:nvSpPr>
        <p:spPr bwMode="auto">
          <a:xfrm>
            <a:off x="6011863" y="3584576"/>
            <a:ext cx="1363662"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connexion établie</a:t>
            </a:r>
          </a:p>
        </p:txBody>
      </p:sp>
      <p:sp>
        <p:nvSpPr>
          <p:cNvPr id="29722" name="Text Box 23"/>
          <p:cNvSpPr txBox="1">
            <a:spLocks noChangeArrowheads="1"/>
          </p:cNvSpPr>
          <p:nvPr/>
        </p:nvSpPr>
        <p:spPr bwMode="auto">
          <a:xfrm>
            <a:off x="1331913" y="3584576"/>
            <a:ext cx="1800225" cy="646331"/>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Les TPDUs de données dans le sens </a:t>
            </a:r>
            <a:r>
              <a:rPr lang="fr-BE" sz="1200">
                <a:solidFill>
                  <a:srgbClr val="CC0066"/>
                </a:solidFill>
                <a:latin typeface="Arial" pitchFamily="34" charset="0"/>
                <a:cs typeface="Arial" pitchFamily="34" charset="0"/>
                <a:sym typeface="Wingdings" pitchFamily="2" charset="2"/>
              </a:rPr>
              <a:t> seront numérotés à partir de </a:t>
            </a:r>
            <a:r>
              <a:rPr lang="fr-BE" sz="1200" b="1">
                <a:solidFill>
                  <a:srgbClr val="CC0066"/>
                </a:solidFill>
                <a:latin typeface="Arial" pitchFamily="34" charset="0"/>
                <a:cs typeface="Arial" pitchFamily="34" charset="0"/>
                <a:sym typeface="Wingdings" pitchFamily="2" charset="2"/>
              </a:rPr>
              <a:t>x</a:t>
            </a:r>
            <a:endParaRPr lang="fr-BE" sz="1200" b="1">
              <a:solidFill>
                <a:srgbClr val="CC0066"/>
              </a:solidFill>
              <a:latin typeface="Arial" pitchFamily="34" charset="0"/>
              <a:cs typeface="Arial" pitchFamily="34" charset="0"/>
            </a:endParaRPr>
          </a:p>
        </p:txBody>
      </p:sp>
      <p:sp>
        <p:nvSpPr>
          <p:cNvPr id="29723" name="Text Box 24"/>
          <p:cNvSpPr txBox="1">
            <a:spLocks noChangeArrowheads="1"/>
          </p:cNvSpPr>
          <p:nvPr/>
        </p:nvSpPr>
        <p:spPr bwMode="auto">
          <a:xfrm>
            <a:off x="5795963" y="4376738"/>
            <a:ext cx="1800225" cy="646331"/>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Les TPDUs de données dans le sens </a:t>
            </a:r>
            <a:r>
              <a:rPr lang="fr-BE" sz="1200">
                <a:solidFill>
                  <a:srgbClr val="CC0066"/>
                </a:solidFill>
                <a:latin typeface="Arial" pitchFamily="34" charset="0"/>
                <a:cs typeface="Arial" pitchFamily="34" charset="0"/>
                <a:sym typeface="Wingdings" pitchFamily="2" charset="2"/>
              </a:rPr>
              <a:t> seront numérotés à partir de </a:t>
            </a:r>
            <a:r>
              <a:rPr lang="fr-BE" sz="1200" b="1">
                <a:solidFill>
                  <a:srgbClr val="CC0066"/>
                </a:solidFill>
                <a:latin typeface="Arial" pitchFamily="34" charset="0"/>
                <a:cs typeface="Arial" pitchFamily="34" charset="0"/>
                <a:sym typeface="Wingdings" pitchFamily="2" charset="2"/>
              </a:rPr>
              <a:t>y</a:t>
            </a:r>
            <a:endParaRPr lang="fr-BE" sz="1200" b="1">
              <a:solidFill>
                <a:srgbClr val="CC0066"/>
              </a:solidFill>
              <a:latin typeface="Arial" pitchFamily="34" charset="0"/>
              <a:cs typeface="Arial" pitchFamily="34" charset="0"/>
            </a:endParaRPr>
          </a:p>
        </p:txBody>
      </p:sp>
      <p:sp>
        <p:nvSpPr>
          <p:cNvPr id="2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Etablissement d’une connexion</a:t>
            </a:r>
            <a:endParaRPr lang="fr-BE" sz="2400" dirty="0">
              <a:solidFill>
                <a:schemeClr val="bg1"/>
              </a:solidFill>
            </a:endParaRPr>
          </a:p>
        </p:txBody>
      </p:sp>
      <p:sp>
        <p:nvSpPr>
          <p:cNvPr id="2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0" name="Espace réservé du numéro de diapositive 29"/>
          <p:cNvSpPr>
            <a:spLocks noGrp="1"/>
          </p:cNvSpPr>
          <p:nvPr>
            <p:ph type="sldNum" sz="quarter" idx="12"/>
          </p:nvPr>
        </p:nvSpPr>
        <p:spPr/>
        <p:txBody>
          <a:bodyPr/>
          <a:lstStyle/>
          <a:p>
            <a:fld id="{B755F6CC-DBE3-4ADB-A217-62287009C9EB}" type="slidenum">
              <a:rPr lang="fr-BE" smtClean="0"/>
              <a:pPr/>
              <a:t>25</a:t>
            </a:fld>
            <a:endParaRPr lang="fr-BE"/>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idx="1"/>
          </p:nvPr>
        </p:nvSpPr>
        <p:spPr>
          <a:xfrm>
            <a:off x="402431" y="1052736"/>
            <a:ext cx="8229600" cy="100806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Ouverture de connexion – 3 </a:t>
            </a:r>
            <a:r>
              <a:rPr lang="fr-BE" sz="1600" b="1" dirty="0" err="1">
                <a:solidFill>
                  <a:schemeClr val="tx2"/>
                </a:solidFill>
                <a:latin typeface="Arial" pitchFamily="34" charset="0"/>
                <a:cs typeface="Arial" pitchFamily="34" charset="0"/>
              </a:rPr>
              <a:t>way</a:t>
            </a:r>
            <a:r>
              <a:rPr lang="fr-BE" sz="1600" b="1" dirty="0">
                <a:solidFill>
                  <a:schemeClr val="tx2"/>
                </a:solidFill>
                <a:latin typeface="Arial" pitchFamily="34" charset="0"/>
                <a:cs typeface="Arial" pitchFamily="34" charset="0"/>
              </a:rPr>
              <a:t> </a:t>
            </a:r>
            <a:r>
              <a:rPr lang="fr-BE" sz="1600" b="1" dirty="0" err="1">
                <a:solidFill>
                  <a:schemeClr val="tx2"/>
                </a:solidFill>
                <a:latin typeface="Arial" pitchFamily="34" charset="0"/>
                <a:cs typeface="Arial" pitchFamily="34" charset="0"/>
              </a:rPr>
              <a:t>handshake</a:t>
            </a:r>
            <a:endParaRPr lang="fr-BE" sz="1600" b="1"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Quel est l’impact des paquets dupliqués ?</a:t>
            </a:r>
          </a:p>
          <a:p>
            <a:pPr lvl="2">
              <a:spcBef>
                <a:spcPts val="0"/>
              </a:spcBef>
            </a:pPr>
            <a:r>
              <a:rPr lang="fr-BE" sz="1600" dirty="0">
                <a:solidFill>
                  <a:schemeClr val="tx2"/>
                </a:solidFill>
                <a:latin typeface="Arial" pitchFamily="34" charset="0"/>
                <a:cs typeface="Arial" pitchFamily="34" charset="0"/>
              </a:rPr>
              <a:t>CR TPDU dupliqué</a:t>
            </a:r>
          </a:p>
        </p:txBody>
      </p:sp>
      <p:sp>
        <p:nvSpPr>
          <p:cNvPr id="30727" name="Line 4"/>
          <p:cNvSpPr>
            <a:spLocks noChangeShapeType="1"/>
          </p:cNvSpPr>
          <p:nvPr/>
        </p:nvSpPr>
        <p:spPr bwMode="auto">
          <a:xfrm flipH="1">
            <a:off x="3203575" y="2390775"/>
            <a:ext cx="4763" cy="30543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0728" name="Line 5"/>
          <p:cNvSpPr>
            <a:spLocks noChangeShapeType="1"/>
          </p:cNvSpPr>
          <p:nvPr/>
        </p:nvSpPr>
        <p:spPr bwMode="auto">
          <a:xfrm flipH="1">
            <a:off x="5795963" y="2390775"/>
            <a:ext cx="4762" cy="2982913"/>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0729" name="Line 6"/>
          <p:cNvSpPr>
            <a:spLocks noChangeShapeType="1"/>
          </p:cNvSpPr>
          <p:nvPr/>
        </p:nvSpPr>
        <p:spPr bwMode="auto">
          <a:xfrm>
            <a:off x="3986213" y="2827338"/>
            <a:ext cx="1814512" cy="211137"/>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0730" name="Line 7"/>
          <p:cNvSpPr>
            <a:spLocks noChangeShapeType="1"/>
          </p:cNvSpPr>
          <p:nvPr/>
        </p:nvSpPr>
        <p:spPr bwMode="auto">
          <a:xfrm flipH="1">
            <a:off x="3208338" y="3541713"/>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0731" name="Line 8"/>
          <p:cNvSpPr>
            <a:spLocks noChangeShapeType="1"/>
          </p:cNvSpPr>
          <p:nvPr/>
        </p:nvSpPr>
        <p:spPr bwMode="auto">
          <a:xfrm>
            <a:off x="3203575" y="4437063"/>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0732" name="Text Box 9"/>
          <p:cNvSpPr txBox="1">
            <a:spLocks noChangeArrowheads="1"/>
          </p:cNvSpPr>
          <p:nvPr/>
        </p:nvSpPr>
        <p:spPr bwMode="auto">
          <a:xfrm rot="394330">
            <a:off x="4067175" y="2636838"/>
            <a:ext cx="14319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CR TPDU (seq=z)</a:t>
            </a:r>
          </a:p>
        </p:txBody>
      </p:sp>
      <p:sp>
        <p:nvSpPr>
          <p:cNvPr id="30733" name="Text Box 10"/>
          <p:cNvSpPr txBox="1">
            <a:spLocks noChangeArrowheads="1"/>
          </p:cNvSpPr>
          <p:nvPr/>
        </p:nvSpPr>
        <p:spPr bwMode="auto">
          <a:xfrm rot="591788">
            <a:off x="3611563" y="4640263"/>
            <a:ext cx="1811337"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REJECT TPDU (ack=y)</a:t>
            </a:r>
          </a:p>
        </p:txBody>
      </p:sp>
      <p:sp>
        <p:nvSpPr>
          <p:cNvPr id="30734" name="Text Box 11"/>
          <p:cNvSpPr txBox="1">
            <a:spLocks noChangeArrowheads="1"/>
          </p:cNvSpPr>
          <p:nvPr/>
        </p:nvSpPr>
        <p:spPr bwMode="auto">
          <a:xfrm rot="-598071">
            <a:off x="3492500" y="3500438"/>
            <a:ext cx="1900238"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CA TPDU (seq=y,ack=z)</a:t>
            </a:r>
          </a:p>
        </p:txBody>
      </p:sp>
      <p:sp>
        <p:nvSpPr>
          <p:cNvPr id="30735" name="Text Box 12"/>
          <p:cNvSpPr txBox="1">
            <a:spLocks noChangeArrowheads="1"/>
          </p:cNvSpPr>
          <p:nvPr/>
        </p:nvSpPr>
        <p:spPr bwMode="auto">
          <a:xfrm>
            <a:off x="5867400" y="2924175"/>
            <a:ext cx="2881313" cy="646331"/>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Nouvelle demande de connexion ?</a:t>
            </a:r>
          </a:p>
          <a:p>
            <a:r>
              <a:rPr lang="fr-BE" sz="1200" b="1">
                <a:solidFill>
                  <a:srgbClr val="0000CC"/>
                </a:solidFill>
                <a:latin typeface="Arial" pitchFamily="34" charset="0"/>
                <a:cs typeface="Arial" pitchFamily="34" charset="0"/>
              </a:rPr>
              <a:t>y</a:t>
            </a:r>
            <a:r>
              <a:rPr lang="fr-BE" sz="1200">
                <a:solidFill>
                  <a:srgbClr val="0000CC"/>
                </a:solidFill>
                <a:latin typeface="Arial" pitchFamily="34" charset="0"/>
                <a:cs typeface="Arial" pitchFamily="34" charset="0"/>
              </a:rPr>
              <a:t> fixé par horloge transport</a:t>
            </a:r>
          </a:p>
          <a:p>
            <a:r>
              <a:rPr lang="fr-BE" sz="1200">
                <a:solidFill>
                  <a:srgbClr val="0000CC"/>
                </a:solidFill>
                <a:latin typeface="Arial" pitchFamily="34" charset="0"/>
                <a:cs typeface="Arial" pitchFamily="34" charset="0"/>
              </a:rPr>
              <a:t>Acquit pour le CR TPDU</a:t>
            </a:r>
          </a:p>
        </p:txBody>
      </p:sp>
      <p:sp>
        <p:nvSpPr>
          <p:cNvPr id="30736" name="Text Box 13"/>
          <p:cNvSpPr txBox="1">
            <a:spLocks noChangeArrowheads="1"/>
          </p:cNvSpPr>
          <p:nvPr/>
        </p:nvSpPr>
        <p:spPr bwMode="auto">
          <a:xfrm>
            <a:off x="688975" y="3470275"/>
            <a:ext cx="2303463" cy="830997"/>
          </a:xfrm>
          <a:prstGeom prst="rect">
            <a:avLst/>
          </a:prstGeom>
          <a:noFill/>
          <a:ln w="9525">
            <a:noFill/>
            <a:miter lim="800000"/>
            <a:headEnd/>
            <a:tailEnd/>
          </a:ln>
        </p:spPr>
        <p:txBody>
          <a:bodyPr>
            <a:spAutoFit/>
          </a:bodyPr>
          <a:lstStyle/>
          <a:p>
            <a:r>
              <a:rPr lang="fr-BE" sz="1200" dirty="0">
                <a:solidFill>
                  <a:srgbClr val="0000CC"/>
                </a:solidFill>
                <a:latin typeface="Arial" pitchFamily="34" charset="0"/>
                <a:cs typeface="Arial" pitchFamily="34" charset="0"/>
              </a:rPr>
              <a:t>Aucune demande de connexion avec numéro de </a:t>
            </a:r>
            <a:r>
              <a:rPr lang="fr-BE" sz="1200" dirty="0" smtClean="0">
                <a:solidFill>
                  <a:srgbClr val="0000CC"/>
                </a:solidFill>
                <a:latin typeface="Arial" pitchFamily="34" charset="0"/>
                <a:cs typeface="Arial" pitchFamily="34" charset="0"/>
              </a:rPr>
              <a:t>séquence </a:t>
            </a:r>
            <a:r>
              <a:rPr lang="fr-BE" sz="1200" b="1" dirty="0" smtClean="0">
                <a:solidFill>
                  <a:srgbClr val="0000CC"/>
                </a:solidFill>
                <a:latin typeface="Arial" pitchFamily="34" charset="0"/>
                <a:cs typeface="Arial" pitchFamily="34" charset="0"/>
              </a:rPr>
              <a:t>z</a:t>
            </a:r>
            <a:r>
              <a:rPr lang="fr-BE" sz="1200" dirty="0" smtClean="0">
                <a:solidFill>
                  <a:srgbClr val="0000CC"/>
                </a:solidFill>
                <a:latin typeface="Arial" pitchFamily="34" charset="0"/>
                <a:cs typeface="Arial" pitchFamily="34" charset="0"/>
              </a:rPr>
              <a:t> </a:t>
            </a:r>
            <a:r>
              <a:rPr lang="fr-BE" sz="1200" dirty="0">
                <a:solidFill>
                  <a:srgbClr val="0000CC"/>
                </a:solidFill>
                <a:latin typeface="Arial" pitchFamily="34" charset="0"/>
                <a:cs typeface="Arial" pitchFamily="34" charset="0"/>
              </a:rPr>
              <a:t>n’a été envoyée</a:t>
            </a:r>
          </a:p>
          <a:p>
            <a:r>
              <a:rPr lang="fr-BE" sz="1200" dirty="0">
                <a:solidFill>
                  <a:srgbClr val="0000CC"/>
                </a:solidFill>
                <a:latin typeface="Arial" pitchFamily="34" charset="0"/>
                <a:cs typeface="Arial" pitchFamily="34" charset="0"/>
              </a:rPr>
              <a:t>Doublon détecté</a:t>
            </a:r>
          </a:p>
        </p:txBody>
      </p:sp>
      <p:sp>
        <p:nvSpPr>
          <p:cNvPr id="30737" name="Text Box 14"/>
          <p:cNvSpPr txBox="1">
            <a:spLocks noChangeArrowheads="1"/>
          </p:cNvSpPr>
          <p:nvPr/>
        </p:nvSpPr>
        <p:spPr bwMode="auto">
          <a:xfrm>
            <a:off x="1116013" y="4437063"/>
            <a:ext cx="1920875"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Aucune connexion établie</a:t>
            </a:r>
          </a:p>
        </p:txBody>
      </p:sp>
      <p:sp>
        <p:nvSpPr>
          <p:cNvPr id="30738" name="Text Box 15"/>
          <p:cNvSpPr txBox="1">
            <a:spLocks noChangeArrowheads="1"/>
          </p:cNvSpPr>
          <p:nvPr/>
        </p:nvSpPr>
        <p:spPr bwMode="auto">
          <a:xfrm>
            <a:off x="6011863" y="4652963"/>
            <a:ext cx="2089150"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La demande de connexion était erronée</a:t>
            </a:r>
          </a:p>
        </p:txBody>
      </p:sp>
      <p:sp>
        <p:nvSpPr>
          <p:cNvPr id="30739" name="Text Box 16"/>
          <p:cNvSpPr txBox="1">
            <a:spLocks noChangeArrowheads="1"/>
          </p:cNvSpPr>
          <p:nvPr/>
        </p:nvSpPr>
        <p:spPr bwMode="auto">
          <a:xfrm>
            <a:off x="6011863" y="5157788"/>
            <a:ext cx="1920875"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Aucune connexion établie</a:t>
            </a:r>
          </a:p>
        </p:txBody>
      </p:sp>
      <p:sp>
        <p:nvSpPr>
          <p:cNvPr id="30740" name="Oval 17"/>
          <p:cNvSpPr>
            <a:spLocks noChangeArrowheads="1"/>
          </p:cNvSpPr>
          <p:nvPr/>
        </p:nvSpPr>
        <p:spPr bwMode="auto">
          <a:xfrm>
            <a:off x="3914775" y="2762250"/>
            <a:ext cx="142875" cy="144463"/>
          </a:xfrm>
          <a:prstGeom prst="ellipse">
            <a:avLst/>
          </a:prstGeom>
          <a:solidFill>
            <a:srgbClr val="FFFF00"/>
          </a:solid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20"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Etablissement d’une connexion</a:t>
            </a:r>
            <a:endParaRPr lang="fr-BE" sz="2400" dirty="0">
              <a:solidFill>
                <a:schemeClr val="bg1"/>
              </a:solidFill>
            </a:endParaRPr>
          </a:p>
        </p:txBody>
      </p:sp>
      <p:sp>
        <p:nvSpPr>
          <p:cNvPr id="21"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3" name="Espace réservé du numéro de diapositive 22"/>
          <p:cNvSpPr>
            <a:spLocks noGrp="1"/>
          </p:cNvSpPr>
          <p:nvPr>
            <p:ph type="sldNum" sz="quarter" idx="12"/>
          </p:nvPr>
        </p:nvSpPr>
        <p:spPr/>
        <p:txBody>
          <a:bodyPr/>
          <a:lstStyle/>
          <a:p>
            <a:fld id="{B755F6CC-DBE3-4ADB-A217-62287009C9EB}" type="slidenum">
              <a:rPr lang="fr-BE" smtClean="0"/>
              <a:pPr/>
              <a:t>26</a:t>
            </a:fld>
            <a:endParaRPr lang="fr-BE"/>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idx="1"/>
          </p:nvPr>
        </p:nvSpPr>
        <p:spPr>
          <a:xfrm>
            <a:off x="457200" y="836613"/>
            <a:ext cx="8229600" cy="100806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Ouverture de connexion – 3 </a:t>
            </a:r>
            <a:r>
              <a:rPr lang="fr-BE" sz="1600" b="1" dirty="0" err="1">
                <a:solidFill>
                  <a:schemeClr val="tx2"/>
                </a:solidFill>
                <a:latin typeface="Arial" pitchFamily="34" charset="0"/>
                <a:cs typeface="Arial" pitchFamily="34" charset="0"/>
              </a:rPr>
              <a:t>way</a:t>
            </a:r>
            <a:r>
              <a:rPr lang="fr-BE" sz="1600" b="1" dirty="0">
                <a:solidFill>
                  <a:schemeClr val="tx2"/>
                </a:solidFill>
                <a:latin typeface="Arial" pitchFamily="34" charset="0"/>
                <a:cs typeface="Arial" pitchFamily="34" charset="0"/>
              </a:rPr>
              <a:t> </a:t>
            </a:r>
            <a:r>
              <a:rPr lang="fr-BE" sz="1600" b="1" dirty="0" err="1">
                <a:solidFill>
                  <a:schemeClr val="tx2"/>
                </a:solidFill>
                <a:latin typeface="Arial" pitchFamily="34" charset="0"/>
                <a:cs typeface="Arial" pitchFamily="34" charset="0"/>
              </a:rPr>
              <a:t>handshake</a:t>
            </a:r>
            <a:endParaRPr lang="fr-BE" sz="1600" b="1"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Quel est l’impact des paquets dupliqués ?</a:t>
            </a:r>
          </a:p>
          <a:p>
            <a:pPr lvl="2">
              <a:spcBef>
                <a:spcPts val="0"/>
              </a:spcBef>
            </a:pPr>
            <a:r>
              <a:rPr lang="fr-BE" sz="1600" dirty="0">
                <a:solidFill>
                  <a:schemeClr val="tx2"/>
                </a:solidFill>
                <a:latin typeface="Arial" pitchFamily="34" charset="0"/>
                <a:cs typeface="Arial" pitchFamily="34" charset="0"/>
              </a:rPr>
              <a:t>CA TPDU dupliqué</a:t>
            </a:r>
          </a:p>
        </p:txBody>
      </p:sp>
      <p:sp>
        <p:nvSpPr>
          <p:cNvPr id="31751" name="Line 4"/>
          <p:cNvSpPr>
            <a:spLocks noChangeShapeType="1"/>
          </p:cNvSpPr>
          <p:nvPr/>
        </p:nvSpPr>
        <p:spPr bwMode="auto">
          <a:xfrm flipH="1">
            <a:off x="3203575" y="1989138"/>
            <a:ext cx="0" cy="40322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1752" name="Line 5"/>
          <p:cNvSpPr>
            <a:spLocks noChangeShapeType="1"/>
          </p:cNvSpPr>
          <p:nvPr/>
        </p:nvSpPr>
        <p:spPr bwMode="auto">
          <a:xfrm flipH="1">
            <a:off x="5795963" y="1989138"/>
            <a:ext cx="0" cy="4103687"/>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1753" name="Line 6"/>
          <p:cNvSpPr>
            <a:spLocks noChangeShapeType="1"/>
          </p:cNvSpPr>
          <p:nvPr/>
        </p:nvSpPr>
        <p:spPr bwMode="auto">
          <a:xfrm>
            <a:off x="3186113" y="2305050"/>
            <a:ext cx="1814512" cy="211138"/>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1754" name="Line 7"/>
          <p:cNvSpPr>
            <a:spLocks noChangeShapeType="1"/>
          </p:cNvSpPr>
          <p:nvPr/>
        </p:nvSpPr>
        <p:spPr bwMode="auto">
          <a:xfrm flipH="1">
            <a:off x="3208338" y="4549775"/>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1755" name="Line 8"/>
          <p:cNvSpPr>
            <a:spLocks noChangeShapeType="1"/>
          </p:cNvSpPr>
          <p:nvPr/>
        </p:nvSpPr>
        <p:spPr bwMode="auto">
          <a:xfrm>
            <a:off x="3203575" y="3357563"/>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1756" name="Text Box 9"/>
          <p:cNvSpPr txBox="1">
            <a:spLocks noChangeArrowheads="1"/>
          </p:cNvSpPr>
          <p:nvPr/>
        </p:nvSpPr>
        <p:spPr bwMode="auto">
          <a:xfrm rot="394330">
            <a:off x="3419475" y="2133600"/>
            <a:ext cx="14319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CR TPDU (seq=z)</a:t>
            </a:r>
          </a:p>
        </p:txBody>
      </p:sp>
      <p:sp>
        <p:nvSpPr>
          <p:cNvPr id="31757" name="Text Box 10"/>
          <p:cNvSpPr txBox="1">
            <a:spLocks noChangeArrowheads="1"/>
          </p:cNvSpPr>
          <p:nvPr/>
        </p:nvSpPr>
        <p:spPr bwMode="auto">
          <a:xfrm rot="591788">
            <a:off x="3611563" y="3560763"/>
            <a:ext cx="1811337"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REJECT TPDU (ack=y)</a:t>
            </a:r>
          </a:p>
        </p:txBody>
      </p:sp>
      <p:sp>
        <p:nvSpPr>
          <p:cNvPr id="31758" name="Text Box 11"/>
          <p:cNvSpPr txBox="1">
            <a:spLocks noChangeArrowheads="1"/>
          </p:cNvSpPr>
          <p:nvPr/>
        </p:nvSpPr>
        <p:spPr bwMode="auto">
          <a:xfrm rot="-598071">
            <a:off x="3490913" y="4505325"/>
            <a:ext cx="1935162"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CA TPDU (seq=w,ack=z)</a:t>
            </a:r>
          </a:p>
        </p:txBody>
      </p:sp>
      <p:sp>
        <p:nvSpPr>
          <p:cNvPr id="31759" name="Text Box 12"/>
          <p:cNvSpPr txBox="1">
            <a:spLocks noChangeArrowheads="1"/>
          </p:cNvSpPr>
          <p:nvPr/>
        </p:nvSpPr>
        <p:spPr bwMode="auto">
          <a:xfrm>
            <a:off x="6011863" y="4076700"/>
            <a:ext cx="2881312"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Aucun CA TPDU en cours</a:t>
            </a:r>
          </a:p>
          <a:p>
            <a:r>
              <a:rPr lang="fr-BE" sz="1200">
                <a:solidFill>
                  <a:srgbClr val="0000CC"/>
                </a:solidFill>
                <a:latin typeface="Arial" pitchFamily="34" charset="0"/>
                <a:cs typeface="Arial" pitchFamily="34" charset="0"/>
              </a:rPr>
              <a:t>REJECT TPDU ignoré</a:t>
            </a:r>
          </a:p>
        </p:txBody>
      </p:sp>
      <p:sp>
        <p:nvSpPr>
          <p:cNvPr id="31760" name="Text Box 13"/>
          <p:cNvSpPr txBox="1">
            <a:spLocks noChangeArrowheads="1"/>
          </p:cNvSpPr>
          <p:nvPr/>
        </p:nvSpPr>
        <p:spPr bwMode="auto">
          <a:xfrm>
            <a:off x="755650" y="2924175"/>
            <a:ext cx="2303463" cy="830997"/>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Aucune demande de connexion avec numéro de séquence </a:t>
            </a:r>
            <a:r>
              <a:rPr lang="fr-BE" sz="1200" b="1">
                <a:solidFill>
                  <a:srgbClr val="0000CC"/>
                </a:solidFill>
                <a:latin typeface="Arial" pitchFamily="34" charset="0"/>
                <a:cs typeface="Arial" pitchFamily="34" charset="0"/>
              </a:rPr>
              <a:t>x</a:t>
            </a:r>
            <a:r>
              <a:rPr lang="fr-BE" sz="1200">
                <a:solidFill>
                  <a:srgbClr val="0000CC"/>
                </a:solidFill>
                <a:latin typeface="Arial" pitchFamily="34" charset="0"/>
                <a:cs typeface="Arial" pitchFamily="34" charset="0"/>
              </a:rPr>
              <a:t> n’a été envoyée</a:t>
            </a:r>
          </a:p>
          <a:p>
            <a:r>
              <a:rPr lang="fr-BE" sz="1200" b="1">
                <a:solidFill>
                  <a:srgbClr val="0000CC"/>
                </a:solidFill>
                <a:latin typeface="Arial" pitchFamily="34" charset="0"/>
                <a:cs typeface="Arial" pitchFamily="34" charset="0"/>
              </a:rPr>
              <a:t>Doublon détecté</a:t>
            </a:r>
          </a:p>
        </p:txBody>
      </p:sp>
      <p:sp>
        <p:nvSpPr>
          <p:cNvPr id="31761" name="Text Box 14"/>
          <p:cNvSpPr txBox="1">
            <a:spLocks noChangeArrowheads="1"/>
          </p:cNvSpPr>
          <p:nvPr/>
        </p:nvSpPr>
        <p:spPr bwMode="auto">
          <a:xfrm>
            <a:off x="971550" y="3860800"/>
            <a:ext cx="1906588" cy="274638"/>
          </a:xfrm>
          <a:prstGeom prst="rect">
            <a:avLst/>
          </a:prstGeom>
          <a:noFill/>
          <a:ln w="9525">
            <a:noFill/>
            <a:miter lim="800000"/>
            <a:headEnd/>
            <a:tailEnd/>
          </a:ln>
        </p:spPr>
        <p:txBody>
          <a:bodyPr wrap="none">
            <a:spAutoFit/>
          </a:bodyPr>
          <a:lstStyle/>
          <a:p>
            <a:r>
              <a:rPr lang="fr-BE" sz="1200" i="1">
                <a:solidFill>
                  <a:srgbClr val="CC0066"/>
                </a:solidFill>
                <a:latin typeface="Arial" pitchFamily="34" charset="0"/>
                <a:cs typeface="Arial" pitchFamily="34" charset="0"/>
              </a:rPr>
              <a:t>Réémission du CR TPDU</a:t>
            </a:r>
          </a:p>
        </p:txBody>
      </p:sp>
      <p:sp>
        <p:nvSpPr>
          <p:cNvPr id="31762" name="Text Box 15"/>
          <p:cNvSpPr txBox="1">
            <a:spLocks noChangeArrowheads="1"/>
          </p:cNvSpPr>
          <p:nvPr/>
        </p:nvSpPr>
        <p:spPr bwMode="auto">
          <a:xfrm>
            <a:off x="6011863" y="4652963"/>
            <a:ext cx="2089150" cy="830997"/>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Nouvelle demande de connexion ?</a:t>
            </a:r>
          </a:p>
          <a:p>
            <a:r>
              <a:rPr lang="fr-BE" sz="1200" b="1">
                <a:solidFill>
                  <a:srgbClr val="0000CC"/>
                </a:solidFill>
                <a:latin typeface="Arial" pitchFamily="34" charset="0"/>
                <a:cs typeface="Arial" pitchFamily="34" charset="0"/>
              </a:rPr>
              <a:t>w</a:t>
            </a:r>
            <a:r>
              <a:rPr lang="fr-BE" sz="1200">
                <a:solidFill>
                  <a:srgbClr val="0000CC"/>
                </a:solidFill>
                <a:latin typeface="Arial" pitchFamily="34" charset="0"/>
                <a:cs typeface="Arial" pitchFamily="34" charset="0"/>
              </a:rPr>
              <a:t> fixé par horloge transport</a:t>
            </a:r>
          </a:p>
          <a:p>
            <a:r>
              <a:rPr lang="fr-BE" sz="1200">
                <a:solidFill>
                  <a:srgbClr val="0000CC"/>
                </a:solidFill>
                <a:latin typeface="Arial" pitchFamily="34" charset="0"/>
                <a:cs typeface="Arial" pitchFamily="34" charset="0"/>
              </a:rPr>
              <a:t>Acquit pour le CR TPDU</a:t>
            </a:r>
            <a:endParaRPr lang="fr-BE" sz="1200" b="1">
              <a:solidFill>
                <a:srgbClr val="0000CC"/>
              </a:solidFill>
              <a:latin typeface="Arial" pitchFamily="34" charset="0"/>
              <a:cs typeface="Arial" pitchFamily="34" charset="0"/>
            </a:endParaRPr>
          </a:p>
        </p:txBody>
      </p:sp>
      <p:sp>
        <p:nvSpPr>
          <p:cNvPr id="31763" name="Text Box 16"/>
          <p:cNvSpPr txBox="1">
            <a:spLocks noChangeArrowheads="1"/>
          </p:cNvSpPr>
          <p:nvPr/>
        </p:nvSpPr>
        <p:spPr bwMode="auto">
          <a:xfrm>
            <a:off x="6011863" y="5589588"/>
            <a:ext cx="1397000"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Connexion établie</a:t>
            </a:r>
          </a:p>
        </p:txBody>
      </p:sp>
      <p:sp>
        <p:nvSpPr>
          <p:cNvPr id="31764" name="Oval 17"/>
          <p:cNvSpPr>
            <a:spLocks noChangeArrowheads="1"/>
          </p:cNvSpPr>
          <p:nvPr/>
        </p:nvSpPr>
        <p:spPr bwMode="auto">
          <a:xfrm>
            <a:off x="4927600" y="2447925"/>
            <a:ext cx="142875" cy="144463"/>
          </a:xfrm>
          <a:prstGeom prst="ellipse">
            <a:avLst/>
          </a:prstGeom>
          <a:solidFill>
            <a:srgbClr val="FF0000"/>
          </a:solid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31765" name="Line 18"/>
          <p:cNvSpPr>
            <a:spLocks noChangeShapeType="1"/>
          </p:cNvSpPr>
          <p:nvPr/>
        </p:nvSpPr>
        <p:spPr bwMode="auto">
          <a:xfrm flipH="1">
            <a:off x="3203575" y="2924175"/>
            <a:ext cx="1814513" cy="211138"/>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1766" name="Text Box 19"/>
          <p:cNvSpPr txBox="1">
            <a:spLocks noChangeArrowheads="1"/>
          </p:cNvSpPr>
          <p:nvPr/>
        </p:nvSpPr>
        <p:spPr bwMode="auto">
          <a:xfrm rot="-400102">
            <a:off x="3132138" y="2781300"/>
            <a:ext cx="190817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CA TPDU (seq=y,ack=x)</a:t>
            </a:r>
          </a:p>
        </p:txBody>
      </p:sp>
      <p:sp>
        <p:nvSpPr>
          <p:cNvPr id="31767" name="Oval 20"/>
          <p:cNvSpPr>
            <a:spLocks noChangeArrowheads="1"/>
          </p:cNvSpPr>
          <p:nvPr/>
        </p:nvSpPr>
        <p:spPr bwMode="auto">
          <a:xfrm>
            <a:off x="4932363" y="2852738"/>
            <a:ext cx="142875" cy="144462"/>
          </a:xfrm>
          <a:prstGeom prst="ellipse">
            <a:avLst/>
          </a:prstGeom>
          <a:solidFill>
            <a:srgbClr val="FFFF00"/>
          </a:solid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31768" name="Text Box 21"/>
          <p:cNvSpPr txBox="1">
            <a:spLocks noChangeArrowheads="1"/>
          </p:cNvSpPr>
          <p:nvPr/>
        </p:nvSpPr>
        <p:spPr bwMode="auto">
          <a:xfrm>
            <a:off x="539750" y="1989138"/>
            <a:ext cx="2592388"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Nouvelle demande de connexion </a:t>
            </a:r>
            <a:r>
              <a:rPr lang="fr-BE" sz="1200" b="1">
                <a:solidFill>
                  <a:srgbClr val="0000CC"/>
                </a:solidFill>
                <a:latin typeface="Arial" pitchFamily="34" charset="0"/>
                <a:cs typeface="Arial" pitchFamily="34" charset="0"/>
              </a:rPr>
              <a:t>z</a:t>
            </a:r>
            <a:r>
              <a:rPr lang="fr-BE" sz="1200">
                <a:solidFill>
                  <a:srgbClr val="0000CC"/>
                </a:solidFill>
                <a:latin typeface="Arial" pitchFamily="34" charset="0"/>
                <a:cs typeface="Arial" pitchFamily="34" charset="0"/>
              </a:rPr>
              <a:t> fixé par l’horloge transport</a:t>
            </a:r>
          </a:p>
        </p:txBody>
      </p:sp>
      <p:sp>
        <p:nvSpPr>
          <p:cNvPr id="31769" name="Line 22"/>
          <p:cNvSpPr>
            <a:spLocks noChangeShapeType="1"/>
          </p:cNvSpPr>
          <p:nvPr/>
        </p:nvSpPr>
        <p:spPr bwMode="auto">
          <a:xfrm>
            <a:off x="3186113" y="3960813"/>
            <a:ext cx="2609850" cy="47625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1770" name="Text Box 23"/>
          <p:cNvSpPr txBox="1">
            <a:spLocks noChangeArrowheads="1"/>
          </p:cNvSpPr>
          <p:nvPr/>
        </p:nvSpPr>
        <p:spPr bwMode="auto">
          <a:xfrm rot="591684">
            <a:off x="3648075" y="3894138"/>
            <a:ext cx="14319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CR TPDU (seq=z)</a:t>
            </a:r>
          </a:p>
        </p:txBody>
      </p:sp>
      <p:sp>
        <p:nvSpPr>
          <p:cNvPr id="31771" name="Text Box 24"/>
          <p:cNvSpPr txBox="1">
            <a:spLocks noChangeArrowheads="1"/>
          </p:cNvSpPr>
          <p:nvPr/>
        </p:nvSpPr>
        <p:spPr bwMode="auto">
          <a:xfrm rot="610036">
            <a:off x="3492500" y="5373688"/>
            <a:ext cx="1935163"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CA TPDU (seq=z,ack=w)</a:t>
            </a:r>
          </a:p>
        </p:txBody>
      </p:sp>
      <p:sp>
        <p:nvSpPr>
          <p:cNvPr id="31772" name="Line 25"/>
          <p:cNvSpPr>
            <a:spLocks noChangeShapeType="1"/>
          </p:cNvSpPr>
          <p:nvPr/>
        </p:nvSpPr>
        <p:spPr bwMode="auto">
          <a:xfrm>
            <a:off x="3187700" y="5116513"/>
            <a:ext cx="2609850" cy="47625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1773" name="Line 26"/>
          <p:cNvSpPr>
            <a:spLocks noChangeShapeType="1"/>
          </p:cNvSpPr>
          <p:nvPr/>
        </p:nvSpPr>
        <p:spPr bwMode="auto">
          <a:xfrm>
            <a:off x="3059113" y="2276475"/>
            <a:ext cx="0" cy="1657350"/>
          </a:xfrm>
          <a:prstGeom prst="line">
            <a:avLst/>
          </a:prstGeom>
          <a:noFill/>
          <a:ln w="19050">
            <a:solidFill>
              <a:srgbClr val="FF0000"/>
            </a:solidFill>
            <a:round/>
            <a:headEnd type="triangle" w="med" len="med"/>
            <a:tailEnd type="triangle" w="med" len="med"/>
          </a:ln>
        </p:spPr>
        <p:txBody>
          <a:bodyPr/>
          <a:lstStyle/>
          <a:p>
            <a:endParaRPr lang="fr-BE">
              <a:latin typeface="Arial" pitchFamily="34" charset="0"/>
              <a:cs typeface="Arial" pitchFamily="34" charset="0"/>
            </a:endParaRPr>
          </a:p>
        </p:txBody>
      </p:sp>
      <p:sp>
        <p:nvSpPr>
          <p:cNvPr id="31774" name="Text Box 27"/>
          <p:cNvSpPr txBox="1">
            <a:spLocks noChangeArrowheads="1"/>
          </p:cNvSpPr>
          <p:nvPr/>
        </p:nvSpPr>
        <p:spPr bwMode="auto">
          <a:xfrm>
            <a:off x="1619250" y="4941888"/>
            <a:ext cx="1397000"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Connexion établie</a:t>
            </a:r>
          </a:p>
        </p:txBody>
      </p:sp>
      <p:sp>
        <p:nvSpPr>
          <p:cNvPr id="30"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Etablissement d’une connexion</a:t>
            </a:r>
            <a:endParaRPr lang="fr-BE" sz="2400" dirty="0">
              <a:solidFill>
                <a:schemeClr val="bg1"/>
              </a:solidFill>
            </a:endParaRPr>
          </a:p>
        </p:txBody>
      </p:sp>
      <p:sp>
        <p:nvSpPr>
          <p:cNvPr id="31"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3" name="Espace réservé du numéro de diapositive 32"/>
          <p:cNvSpPr>
            <a:spLocks noGrp="1"/>
          </p:cNvSpPr>
          <p:nvPr>
            <p:ph type="sldNum" sz="quarter" idx="12"/>
          </p:nvPr>
        </p:nvSpPr>
        <p:spPr/>
        <p:txBody>
          <a:bodyPr/>
          <a:lstStyle/>
          <a:p>
            <a:fld id="{B755F6CC-DBE3-4ADB-A217-62287009C9EB}" type="slidenum">
              <a:rPr lang="fr-BE" smtClean="0"/>
              <a:pPr/>
              <a:t>27</a:t>
            </a:fld>
            <a:endParaRPr lang="fr-BE"/>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3"/>
          <p:cNvSpPr>
            <a:spLocks noGrp="1" noChangeArrowheads="1"/>
          </p:cNvSpPr>
          <p:nvPr>
            <p:ph idx="1"/>
          </p:nvPr>
        </p:nvSpPr>
        <p:spPr>
          <a:xfrm>
            <a:off x="457200" y="836613"/>
            <a:ext cx="8229600" cy="1079500"/>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Ouverture de connexion – 3 </a:t>
            </a:r>
            <a:r>
              <a:rPr lang="fr-BE" sz="1600" b="1" dirty="0" err="1">
                <a:solidFill>
                  <a:schemeClr val="tx2"/>
                </a:solidFill>
                <a:latin typeface="Arial" pitchFamily="34" charset="0"/>
                <a:cs typeface="Arial" pitchFamily="34" charset="0"/>
              </a:rPr>
              <a:t>way</a:t>
            </a:r>
            <a:r>
              <a:rPr lang="fr-BE" sz="1600" b="1" dirty="0">
                <a:solidFill>
                  <a:schemeClr val="tx2"/>
                </a:solidFill>
                <a:latin typeface="Arial" pitchFamily="34" charset="0"/>
                <a:cs typeface="Arial" pitchFamily="34" charset="0"/>
              </a:rPr>
              <a:t> </a:t>
            </a:r>
            <a:r>
              <a:rPr lang="fr-BE" sz="1600" b="1" dirty="0" err="1">
                <a:solidFill>
                  <a:schemeClr val="tx2"/>
                </a:solidFill>
                <a:latin typeface="Arial" pitchFamily="34" charset="0"/>
                <a:cs typeface="Arial" pitchFamily="34" charset="0"/>
              </a:rPr>
              <a:t>handshake</a:t>
            </a:r>
            <a:endParaRPr lang="fr-BE" sz="1600" b="1"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Quel est l’impact des paquets dupliqués ?</a:t>
            </a:r>
          </a:p>
          <a:p>
            <a:pPr lvl="2">
              <a:spcBef>
                <a:spcPts val="0"/>
              </a:spcBef>
            </a:pPr>
            <a:r>
              <a:rPr lang="fr-BE" sz="1600" dirty="0">
                <a:solidFill>
                  <a:schemeClr val="tx2"/>
                </a:solidFill>
                <a:latin typeface="Arial" pitchFamily="34" charset="0"/>
                <a:cs typeface="Arial" pitchFamily="34" charset="0"/>
              </a:rPr>
              <a:t>CR et CA TPDU dupliqué</a:t>
            </a:r>
          </a:p>
        </p:txBody>
      </p:sp>
      <p:sp>
        <p:nvSpPr>
          <p:cNvPr id="32775" name="Line 4"/>
          <p:cNvSpPr>
            <a:spLocks noChangeShapeType="1"/>
          </p:cNvSpPr>
          <p:nvPr/>
        </p:nvSpPr>
        <p:spPr bwMode="auto">
          <a:xfrm flipH="1">
            <a:off x="3198813" y="1882715"/>
            <a:ext cx="4763" cy="4176713"/>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2776" name="Line 5"/>
          <p:cNvSpPr>
            <a:spLocks noChangeShapeType="1"/>
          </p:cNvSpPr>
          <p:nvPr/>
        </p:nvSpPr>
        <p:spPr bwMode="auto">
          <a:xfrm flipH="1">
            <a:off x="5791201" y="1882715"/>
            <a:ext cx="4762" cy="4176713"/>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2777" name="Line 6"/>
          <p:cNvSpPr>
            <a:spLocks noChangeShapeType="1"/>
          </p:cNvSpPr>
          <p:nvPr/>
        </p:nvSpPr>
        <p:spPr bwMode="auto">
          <a:xfrm>
            <a:off x="3981451" y="2319278"/>
            <a:ext cx="1809750" cy="38576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2778" name="Line 7"/>
          <p:cNvSpPr>
            <a:spLocks noChangeShapeType="1"/>
          </p:cNvSpPr>
          <p:nvPr/>
        </p:nvSpPr>
        <p:spPr bwMode="auto">
          <a:xfrm flipH="1">
            <a:off x="3203576" y="2817753"/>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2779" name="Line 8"/>
          <p:cNvSpPr>
            <a:spLocks noChangeShapeType="1"/>
          </p:cNvSpPr>
          <p:nvPr/>
        </p:nvSpPr>
        <p:spPr bwMode="auto">
          <a:xfrm>
            <a:off x="3198813" y="3395603"/>
            <a:ext cx="1997075" cy="34131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2780" name="Text Box 9"/>
          <p:cNvSpPr txBox="1">
            <a:spLocks noChangeArrowheads="1"/>
          </p:cNvSpPr>
          <p:nvPr/>
        </p:nvSpPr>
        <p:spPr bwMode="auto">
          <a:xfrm rot="670335">
            <a:off x="4062413" y="2200215"/>
            <a:ext cx="14319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CR TPDU (seq=z)</a:t>
            </a:r>
          </a:p>
        </p:txBody>
      </p:sp>
      <p:sp>
        <p:nvSpPr>
          <p:cNvPr id="32781" name="Text Box 10"/>
          <p:cNvSpPr txBox="1">
            <a:spLocks noChangeArrowheads="1"/>
          </p:cNvSpPr>
          <p:nvPr/>
        </p:nvSpPr>
        <p:spPr bwMode="auto">
          <a:xfrm rot="591788">
            <a:off x="3244851" y="3541653"/>
            <a:ext cx="1846262"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REJECT TPDU (ack=w)</a:t>
            </a:r>
          </a:p>
        </p:txBody>
      </p:sp>
      <p:sp>
        <p:nvSpPr>
          <p:cNvPr id="32782" name="Text Box 11"/>
          <p:cNvSpPr txBox="1">
            <a:spLocks noChangeArrowheads="1"/>
          </p:cNvSpPr>
          <p:nvPr/>
        </p:nvSpPr>
        <p:spPr bwMode="auto">
          <a:xfrm rot="-598071">
            <a:off x="3486151" y="2773303"/>
            <a:ext cx="1935162"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CA TPDU (seq=w,ack=z)</a:t>
            </a:r>
          </a:p>
        </p:txBody>
      </p:sp>
      <p:sp>
        <p:nvSpPr>
          <p:cNvPr id="32783" name="Text Box 12"/>
          <p:cNvSpPr txBox="1">
            <a:spLocks noChangeArrowheads="1"/>
          </p:cNvSpPr>
          <p:nvPr/>
        </p:nvSpPr>
        <p:spPr bwMode="auto">
          <a:xfrm>
            <a:off x="5867400" y="2924175"/>
            <a:ext cx="2881313" cy="646331"/>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Nouvelle demande de connexion ?</a:t>
            </a:r>
          </a:p>
          <a:p>
            <a:r>
              <a:rPr lang="fr-BE" sz="1200" b="1">
                <a:solidFill>
                  <a:srgbClr val="0000CC"/>
                </a:solidFill>
                <a:latin typeface="Arial" pitchFamily="34" charset="0"/>
                <a:cs typeface="Arial" pitchFamily="34" charset="0"/>
              </a:rPr>
              <a:t>w</a:t>
            </a:r>
            <a:r>
              <a:rPr lang="fr-BE" sz="1200">
                <a:solidFill>
                  <a:srgbClr val="0000CC"/>
                </a:solidFill>
                <a:latin typeface="Arial" pitchFamily="34" charset="0"/>
                <a:cs typeface="Arial" pitchFamily="34" charset="0"/>
              </a:rPr>
              <a:t> fixé par horloge transport</a:t>
            </a:r>
          </a:p>
          <a:p>
            <a:r>
              <a:rPr lang="fr-BE" sz="1200">
                <a:solidFill>
                  <a:srgbClr val="0000CC"/>
                </a:solidFill>
                <a:latin typeface="Arial" pitchFamily="34" charset="0"/>
                <a:cs typeface="Arial" pitchFamily="34" charset="0"/>
              </a:rPr>
              <a:t>Acquit pour le CR TPDU</a:t>
            </a:r>
          </a:p>
        </p:txBody>
      </p:sp>
      <p:sp>
        <p:nvSpPr>
          <p:cNvPr id="32784" name="Text Box 13"/>
          <p:cNvSpPr txBox="1">
            <a:spLocks noChangeArrowheads="1"/>
          </p:cNvSpPr>
          <p:nvPr/>
        </p:nvSpPr>
        <p:spPr bwMode="auto">
          <a:xfrm>
            <a:off x="684213" y="2962215"/>
            <a:ext cx="2303463" cy="830997"/>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Aucune demande de connexion avec numéro de séquence</a:t>
            </a:r>
            <a:r>
              <a:rPr lang="fr-BE" sz="1200" b="1">
                <a:solidFill>
                  <a:srgbClr val="0000CC"/>
                </a:solidFill>
                <a:latin typeface="Arial" pitchFamily="34" charset="0"/>
                <a:cs typeface="Arial" pitchFamily="34" charset="0"/>
              </a:rPr>
              <a:t>z</a:t>
            </a:r>
            <a:r>
              <a:rPr lang="fr-BE" sz="1200">
                <a:solidFill>
                  <a:srgbClr val="0000CC"/>
                </a:solidFill>
                <a:latin typeface="Arial" pitchFamily="34" charset="0"/>
                <a:cs typeface="Arial" pitchFamily="34" charset="0"/>
              </a:rPr>
              <a:t> n’a été envoyée</a:t>
            </a:r>
          </a:p>
          <a:p>
            <a:r>
              <a:rPr lang="fr-BE" sz="1200">
                <a:solidFill>
                  <a:srgbClr val="0000CC"/>
                </a:solidFill>
                <a:latin typeface="Arial" pitchFamily="34" charset="0"/>
                <a:cs typeface="Arial" pitchFamily="34" charset="0"/>
              </a:rPr>
              <a:t>Doublon détecté</a:t>
            </a:r>
          </a:p>
        </p:txBody>
      </p:sp>
      <p:sp>
        <p:nvSpPr>
          <p:cNvPr id="32785" name="Text Box 14"/>
          <p:cNvSpPr txBox="1">
            <a:spLocks noChangeArrowheads="1"/>
          </p:cNvSpPr>
          <p:nvPr/>
        </p:nvSpPr>
        <p:spPr bwMode="auto">
          <a:xfrm>
            <a:off x="6007101" y="4619565"/>
            <a:ext cx="2089150"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CA TPDU incorrect</a:t>
            </a:r>
          </a:p>
          <a:p>
            <a:r>
              <a:rPr lang="fr-BE" sz="1200">
                <a:solidFill>
                  <a:srgbClr val="0000CC"/>
                </a:solidFill>
                <a:latin typeface="Arial" pitchFamily="34" charset="0"/>
                <a:cs typeface="Arial" pitchFamily="34" charset="0"/>
              </a:rPr>
              <a:t>REJECT TPDU envoyé</a:t>
            </a:r>
          </a:p>
        </p:txBody>
      </p:sp>
      <p:sp>
        <p:nvSpPr>
          <p:cNvPr id="32786" name="Text Box 15"/>
          <p:cNvSpPr txBox="1">
            <a:spLocks noChangeArrowheads="1"/>
          </p:cNvSpPr>
          <p:nvPr/>
        </p:nvSpPr>
        <p:spPr bwMode="auto">
          <a:xfrm>
            <a:off x="6007101" y="5195828"/>
            <a:ext cx="1920875"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Aucune connexion établie</a:t>
            </a:r>
          </a:p>
        </p:txBody>
      </p:sp>
      <p:sp>
        <p:nvSpPr>
          <p:cNvPr id="32787" name="Oval 16"/>
          <p:cNvSpPr>
            <a:spLocks noChangeArrowheads="1"/>
          </p:cNvSpPr>
          <p:nvPr/>
        </p:nvSpPr>
        <p:spPr bwMode="auto">
          <a:xfrm>
            <a:off x="3910013" y="2254190"/>
            <a:ext cx="142875" cy="144463"/>
          </a:xfrm>
          <a:prstGeom prst="ellipse">
            <a:avLst/>
          </a:prstGeom>
          <a:solidFill>
            <a:srgbClr val="FFFF00"/>
          </a:solid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32788" name="Oval 17"/>
          <p:cNvSpPr>
            <a:spLocks noChangeArrowheads="1"/>
          </p:cNvSpPr>
          <p:nvPr/>
        </p:nvSpPr>
        <p:spPr bwMode="auto">
          <a:xfrm>
            <a:off x="5072063" y="3682940"/>
            <a:ext cx="142875" cy="144463"/>
          </a:xfrm>
          <a:prstGeom prst="ellipse">
            <a:avLst/>
          </a:prstGeom>
          <a:solidFill>
            <a:srgbClr val="FF0000"/>
          </a:solid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32789" name="Line 18"/>
          <p:cNvSpPr>
            <a:spLocks noChangeShapeType="1"/>
          </p:cNvSpPr>
          <p:nvPr/>
        </p:nvSpPr>
        <p:spPr bwMode="auto">
          <a:xfrm>
            <a:off x="3981451" y="4378265"/>
            <a:ext cx="1809750" cy="385763"/>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2790" name="Text Box 19"/>
          <p:cNvSpPr txBox="1">
            <a:spLocks noChangeArrowheads="1"/>
          </p:cNvSpPr>
          <p:nvPr/>
        </p:nvSpPr>
        <p:spPr bwMode="auto">
          <a:xfrm rot="670335">
            <a:off x="3919538" y="4259203"/>
            <a:ext cx="1900238"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CA TPDU (seq=z,ack=y)</a:t>
            </a:r>
          </a:p>
        </p:txBody>
      </p:sp>
      <p:sp>
        <p:nvSpPr>
          <p:cNvPr id="32791" name="Oval 20"/>
          <p:cNvSpPr>
            <a:spLocks noChangeArrowheads="1"/>
          </p:cNvSpPr>
          <p:nvPr/>
        </p:nvSpPr>
        <p:spPr bwMode="auto">
          <a:xfrm>
            <a:off x="3910013" y="4313178"/>
            <a:ext cx="142875" cy="144462"/>
          </a:xfrm>
          <a:prstGeom prst="ellipse">
            <a:avLst/>
          </a:prstGeom>
          <a:solidFill>
            <a:srgbClr val="FFFF00"/>
          </a:solid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32792" name="Line 21"/>
          <p:cNvSpPr>
            <a:spLocks noChangeShapeType="1"/>
          </p:cNvSpPr>
          <p:nvPr/>
        </p:nvSpPr>
        <p:spPr bwMode="auto">
          <a:xfrm flipH="1">
            <a:off x="3198813" y="5051365"/>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2793" name="Text Box 22"/>
          <p:cNvSpPr txBox="1">
            <a:spLocks noChangeArrowheads="1"/>
          </p:cNvSpPr>
          <p:nvPr/>
        </p:nvSpPr>
        <p:spPr bwMode="auto">
          <a:xfrm rot="-574414">
            <a:off x="3497263" y="5011678"/>
            <a:ext cx="1803400"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REJECT TPDU (ack=z)</a:t>
            </a:r>
          </a:p>
        </p:txBody>
      </p:sp>
      <p:sp>
        <p:nvSpPr>
          <p:cNvPr id="25"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Etablissement d’une connexion</a:t>
            </a:r>
            <a:endParaRPr lang="fr-BE" sz="2400" dirty="0">
              <a:solidFill>
                <a:schemeClr val="bg1"/>
              </a:solidFill>
            </a:endParaRPr>
          </a:p>
        </p:txBody>
      </p:sp>
      <p:sp>
        <p:nvSpPr>
          <p:cNvPr id="26"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8" name="Espace réservé du numéro de diapositive 27"/>
          <p:cNvSpPr>
            <a:spLocks noGrp="1"/>
          </p:cNvSpPr>
          <p:nvPr>
            <p:ph type="sldNum" sz="quarter" idx="12"/>
          </p:nvPr>
        </p:nvSpPr>
        <p:spPr/>
        <p:txBody>
          <a:bodyPr/>
          <a:lstStyle/>
          <a:p>
            <a:fld id="{B755F6CC-DBE3-4ADB-A217-62287009C9EB}" type="slidenum">
              <a:rPr lang="fr-BE" smtClean="0"/>
              <a:pPr/>
              <a:t>28</a:t>
            </a:fld>
            <a:endParaRPr lang="fr-BE"/>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3"/>
          <p:cNvSpPr>
            <a:spLocks noGrp="1" noChangeArrowheads="1"/>
          </p:cNvSpPr>
          <p:nvPr>
            <p:ph idx="1"/>
          </p:nvPr>
        </p:nvSpPr>
        <p:spPr>
          <a:xfrm>
            <a:off x="457200" y="1412875"/>
            <a:ext cx="8229600" cy="3816350"/>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fermeture d’une connexion</a:t>
            </a: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Une connexion transport comprend deux directions de transmission</a:t>
            </a: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Types de fermeture</a:t>
            </a:r>
          </a:p>
          <a:p>
            <a:pPr lvl="2">
              <a:spcBef>
                <a:spcPts val="0"/>
              </a:spcBef>
            </a:pPr>
            <a:r>
              <a:rPr lang="fr-BE" sz="1600" dirty="0">
                <a:solidFill>
                  <a:schemeClr val="tx2"/>
                </a:solidFill>
                <a:latin typeface="Arial" pitchFamily="34" charset="0"/>
                <a:cs typeface="Arial" pitchFamily="34" charset="0"/>
              </a:rPr>
              <a:t>Fermeture abrupte (asymétrique)</a:t>
            </a:r>
          </a:p>
          <a:p>
            <a:pPr lvl="3"/>
            <a:r>
              <a:rPr lang="fr-BE" sz="1600" dirty="0">
                <a:solidFill>
                  <a:schemeClr val="tx2"/>
                </a:solidFill>
                <a:latin typeface="Arial" pitchFamily="34" charset="0"/>
                <a:cs typeface="Arial" pitchFamily="34" charset="0"/>
              </a:rPr>
              <a:t>Une entité ferme les deux directions de transmission</a:t>
            </a:r>
          </a:p>
          <a:p>
            <a:pPr lvl="3"/>
            <a:r>
              <a:rPr lang="fr-BE" sz="1600" dirty="0">
                <a:solidFill>
                  <a:schemeClr val="tx2"/>
                </a:solidFill>
                <a:latin typeface="Arial" pitchFamily="34" charset="0"/>
                <a:cs typeface="Arial" pitchFamily="34" charset="0"/>
              </a:rPr>
              <a:t>Cela peut provoquer des pertes de données</a:t>
            </a:r>
          </a:p>
          <a:p>
            <a:pPr lvl="3"/>
            <a:r>
              <a:rPr lang="fr-BE" sz="1600" dirty="0">
                <a:solidFill>
                  <a:schemeClr val="tx2"/>
                </a:solidFill>
                <a:latin typeface="Arial" pitchFamily="34" charset="0"/>
                <a:cs typeface="Arial" pitchFamily="34" charset="0"/>
              </a:rPr>
              <a:t>Problème des deux armées</a:t>
            </a:r>
          </a:p>
          <a:p>
            <a:pPr lvl="3"/>
            <a:endParaRPr lang="fr-BE" sz="1600" dirty="0">
              <a:solidFill>
                <a:schemeClr val="tx2"/>
              </a:solidFill>
              <a:latin typeface="Arial" pitchFamily="34" charset="0"/>
              <a:cs typeface="Arial" pitchFamily="34" charset="0"/>
            </a:endParaRPr>
          </a:p>
          <a:p>
            <a:pPr lvl="2">
              <a:spcBef>
                <a:spcPts val="0"/>
              </a:spcBef>
            </a:pPr>
            <a:r>
              <a:rPr lang="fr-BE" sz="1600" dirty="0">
                <a:solidFill>
                  <a:schemeClr val="tx2"/>
                </a:solidFill>
                <a:latin typeface="Arial" pitchFamily="34" charset="0"/>
                <a:cs typeface="Arial" pitchFamily="34" charset="0"/>
              </a:rPr>
              <a:t>Fermeture symétrique</a:t>
            </a:r>
          </a:p>
          <a:p>
            <a:pPr lvl="3"/>
            <a:r>
              <a:rPr lang="fr-BE" sz="1600" dirty="0">
                <a:solidFill>
                  <a:schemeClr val="tx2"/>
                </a:solidFill>
                <a:latin typeface="Arial" pitchFamily="34" charset="0"/>
                <a:cs typeface="Arial" pitchFamily="34" charset="0"/>
              </a:rPr>
              <a:t>Chaque entité ferme sa direction de transmission</a:t>
            </a:r>
          </a:p>
          <a:p>
            <a:pPr lvl="3"/>
            <a:r>
              <a:rPr lang="fr-BE" sz="1600" dirty="0">
                <a:solidFill>
                  <a:schemeClr val="tx2"/>
                </a:solidFill>
                <a:latin typeface="Arial" pitchFamily="34" charset="0"/>
                <a:cs typeface="Arial" pitchFamily="34" charset="0"/>
              </a:rPr>
              <a:t>Permet de réduire les pertes de données</a:t>
            </a: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Fermeture de connexion</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29</a:t>
            </a:fld>
            <a:endParaRPr lang="fr-B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3"/>
          <p:cNvSpPr>
            <a:spLocks noGrp="1" noChangeArrowheads="1"/>
          </p:cNvSpPr>
          <p:nvPr>
            <p:ph idx="1"/>
          </p:nvPr>
        </p:nvSpPr>
        <p:spPr>
          <a:xfrm>
            <a:off x="457200" y="1052513"/>
            <a:ext cx="8229600" cy="4814887"/>
          </a:xfrm>
        </p:spPr>
        <p:txBody>
          <a:bodyPr vert="horz" lIns="91440" tIns="45720" rIns="91440" bIns="45720" rtlCol="0" anchor="ctr" anchorCtr="0">
            <a:noAutofit/>
          </a:bodyPr>
          <a:lstStyle/>
          <a:p>
            <a:pPr>
              <a:lnSpc>
                <a:spcPct val="90000"/>
              </a:lnSpc>
            </a:pPr>
            <a:r>
              <a:rPr lang="fr-BE" sz="1600" dirty="0" smtClean="0">
                <a:solidFill>
                  <a:schemeClr val="tx2"/>
                </a:solidFill>
                <a:latin typeface="Arial" pitchFamily="34" charset="0"/>
                <a:cs typeface="Arial" pitchFamily="34" charset="0"/>
              </a:rPr>
              <a:t>La </a:t>
            </a:r>
            <a:r>
              <a:rPr lang="fr-BE" sz="1600" dirty="0">
                <a:solidFill>
                  <a:schemeClr val="tx2"/>
                </a:solidFill>
                <a:latin typeface="Arial" pitchFamily="34" charset="0"/>
                <a:cs typeface="Arial" pitchFamily="34" charset="0"/>
              </a:rPr>
              <a:t>couche transport doit permettre à deux applications de s’échanger de l’information</a:t>
            </a:r>
          </a:p>
          <a:p>
            <a:pPr lvl="1">
              <a:lnSpc>
                <a:spcPct val="90000"/>
              </a:lnSpc>
            </a:pPr>
            <a:r>
              <a:rPr lang="fr-BE" sz="1600" dirty="0">
                <a:solidFill>
                  <a:schemeClr val="tx2"/>
                </a:solidFill>
                <a:latin typeface="Arial" pitchFamily="34" charset="0"/>
                <a:cs typeface="Arial" pitchFamily="34" charset="0"/>
              </a:rPr>
              <a:t>Il est donc nécessaire d’avoir un mécanisme d’identification des applications</a:t>
            </a:r>
          </a:p>
          <a:p>
            <a:pPr lvl="1">
              <a:lnSpc>
                <a:spcPct val="90000"/>
              </a:lnSpc>
            </a:pPr>
            <a:endParaRPr lang="fr-BE" sz="1600" dirty="0">
              <a:solidFill>
                <a:schemeClr val="tx2"/>
              </a:solidFill>
              <a:latin typeface="Arial" pitchFamily="34" charset="0"/>
              <a:cs typeface="Arial" pitchFamily="34" charset="0"/>
            </a:endParaRPr>
          </a:p>
          <a:p>
            <a:pPr>
              <a:lnSpc>
                <a:spcPct val="90000"/>
              </a:lnSpc>
            </a:pPr>
            <a:r>
              <a:rPr lang="fr-BE" sz="1600" dirty="0">
                <a:solidFill>
                  <a:schemeClr val="tx2"/>
                </a:solidFill>
                <a:latin typeface="Arial" pitchFamily="34" charset="0"/>
                <a:cs typeface="Arial" pitchFamily="34" charset="0"/>
              </a:rPr>
              <a:t>La couche transport doit fournir un service fiable utilisable par les applications. Cette fiabilité repose sur :</a:t>
            </a:r>
          </a:p>
          <a:p>
            <a:pPr lvl="1">
              <a:lnSpc>
                <a:spcPct val="90000"/>
              </a:lnSpc>
            </a:pPr>
            <a:r>
              <a:rPr lang="fr-BE" sz="1600" dirty="0">
                <a:solidFill>
                  <a:schemeClr val="tx2"/>
                </a:solidFill>
                <a:latin typeface="Arial" pitchFamily="34" charset="0"/>
                <a:cs typeface="Arial" pitchFamily="34" charset="0"/>
              </a:rPr>
              <a:t>La détection des erreurs de transmission</a:t>
            </a:r>
          </a:p>
          <a:p>
            <a:pPr lvl="1">
              <a:lnSpc>
                <a:spcPct val="90000"/>
              </a:lnSpc>
            </a:pPr>
            <a:r>
              <a:rPr lang="fr-BE" sz="1600" dirty="0">
                <a:solidFill>
                  <a:schemeClr val="tx2"/>
                </a:solidFill>
                <a:latin typeface="Arial" pitchFamily="34" charset="0"/>
                <a:cs typeface="Arial" pitchFamily="34" charset="0"/>
              </a:rPr>
              <a:t>La correction des erreurs de transmission</a:t>
            </a:r>
          </a:p>
          <a:p>
            <a:pPr lvl="1">
              <a:lnSpc>
                <a:spcPct val="90000"/>
              </a:lnSpc>
            </a:pPr>
            <a:r>
              <a:rPr lang="fr-BE" sz="1600" dirty="0">
                <a:solidFill>
                  <a:schemeClr val="tx2"/>
                </a:solidFill>
                <a:latin typeface="Arial" pitchFamily="34" charset="0"/>
                <a:cs typeface="Arial" pitchFamily="34" charset="0"/>
              </a:rPr>
              <a:t>La récupération de pertes et de doublons de paquets</a:t>
            </a:r>
          </a:p>
          <a:p>
            <a:pPr lvl="1">
              <a:lnSpc>
                <a:spcPct val="90000"/>
              </a:lnSpc>
            </a:pPr>
            <a:endParaRPr lang="fr-BE" sz="1600" dirty="0">
              <a:solidFill>
                <a:schemeClr val="tx2"/>
              </a:solidFill>
              <a:latin typeface="Arial" pitchFamily="34" charset="0"/>
              <a:cs typeface="Arial" pitchFamily="34" charset="0"/>
            </a:endParaRPr>
          </a:p>
          <a:p>
            <a:pPr>
              <a:lnSpc>
                <a:spcPct val="90000"/>
              </a:lnSpc>
            </a:pPr>
            <a:r>
              <a:rPr lang="fr-BE" sz="1600" dirty="0">
                <a:solidFill>
                  <a:schemeClr val="tx2"/>
                </a:solidFill>
                <a:latin typeface="Arial" pitchFamily="34" charset="0"/>
                <a:cs typeface="Arial" pitchFamily="34" charset="0"/>
              </a:rPr>
              <a:t>Types de service</a:t>
            </a:r>
          </a:p>
          <a:p>
            <a:pPr lvl="1">
              <a:lnSpc>
                <a:spcPct val="90000"/>
              </a:lnSpc>
            </a:pPr>
            <a:r>
              <a:rPr lang="fr-BE" sz="1600" dirty="0">
                <a:solidFill>
                  <a:schemeClr val="tx2"/>
                </a:solidFill>
                <a:latin typeface="Arial" pitchFamily="34" charset="0"/>
                <a:cs typeface="Arial" pitchFamily="34" charset="0"/>
              </a:rPr>
              <a:t>Service sans connexion</a:t>
            </a:r>
          </a:p>
          <a:p>
            <a:pPr lvl="1">
              <a:lnSpc>
                <a:spcPct val="90000"/>
              </a:lnSpc>
            </a:pPr>
            <a:r>
              <a:rPr lang="fr-BE" sz="1600" dirty="0">
                <a:solidFill>
                  <a:schemeClr val="tx2"/>
                </a:solidFill>
                <a:latin typeface="Arial" pitchFamily="34" charset="0"/>
                <a:cs typeface="Arial" pitchFamily="34" charset="0"/>
              </a:rPr>
              <a:t>Service orienté connexion</a:t>
            </a:r>
          </a:p>
          <a:p>
            <a:pPr lvl="1">
              <a:lnSpc>
                <a:spcPct val="90000"/>
              </a:lnSpc>
            </a:pPr>
            <a:r>
              <a:rPr lang="fr-BE" sz="1600" dirty="0">
                <a:solidFill>
                  <a:schemeClr val="tx2"/>
                </a:solidFill>
                <a:latin typeface="Arial" pitchFamily="34" charset="0"/>
                <a:cs typeface="Arial" pitchFamily="34" charset="0"/>
              </a:rPr>
              <a:t>Service requête-réponse</a:t>
            </a:r>
          </a:p>
          <a:p>
            <a:pPr lvl="1">
              <a:lnSpc>
                <a:spcPct val="90000"/>
              </a:lnSpc>
            </a:pPr>
            <a:endParaRPr lang="fr-BE" sz="1600" dirty="0">
              <a:solidFill>
                <a:schemeClr val="tx2"/>
              </a:solidFill>
              <a:latin typeface="Arial" pitchFamily="34" charset="0"/>
              <a:cs typeface="Arial" pitchFamily="34" charset="0"/>
            </a:endParaRPr>
          </a:p>
          <a:p>
            <a:pPr>
              <a:lnSpc>
                <a:spcPct val="90000"/>
              </a:lnSpc>
            </a:pPr>
            <a:r>
              <a:rPr lang="fr-BE" sz="1600" dirty="0">
                <a:solidFill>
                  <a:schemeClr val="tx2"/>
                </a:solidFill>
                <a:latin typeface="Arial" pitchFamily="34" charset="0"/>
                <a:cs typeface="Arial" pitchFamily="34" charset="0"/>
              </a:rPr>
              <a:t>La couche transport s’appuie sur la couche réseau pour fournir un service utilisable par les applications</a:t>
            </a:r>
          </a:p>
          <a:p>
            <a:pPr lvl="1">
              <a:lnSpc>
                <a:spcPct val="90000"/>
              </a:lnSpc>
            </a:pPr>
            <a:endParaRPr lang="fr-BE" sz="1600" dirty="0">
              <a:solidFill>
                <a:schemeClr val="tx2"/>
              </a:solidFill>
              <a:latin typeface="Arial" pitchFamily="34" charset="0"/>
              <a:cs typeface="Arial" pitchFamily="34" charset="0"/>
            </a:endParaRPr>
          </a:p>
          <a:p>
            <a:pPr>
              <a:lnSpc>
                <a:spcPct val="90000"/>
              </a:lnSpc>
            </a:pPr>
            <a:endParaRPr lang="fr-BE" sz="1600" dirty="0">
              <a:solidFill>
                <a:schemeClr val="tx2"/>
              </a:solidFill>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Principes généraux</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3</a:t>
            </a:fld>
            <a:endParaRPr lang="fr-BE"/>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3"/>
          <p:cNvSpPr>
            <a:spLocks noGrp="1" noChangeArrowheads="1"/>
          </p:cNvSpPr>
          <p:nvPr>
            <p:ph idx="1"/>
          </p:nvPr>
        </p:nvSpPr>
        <p:spPr>
          <a:xfrm>
            <a:off x="457200" y="908050"/>
            <a:ext cx="8229600" cy="792163"/>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fermeture asymétrique d’une connexion</a:t>
            </a:r>
          </a:p>
          <a:p>
            <a:pPr lvl="1">
              <a:lnSpc>
                <a:spcPct val="90000"/>
              </a:lnSpc>
              <a:spcBef>
                <a:spcPts val="0"/>
              </a:spcBef>
            </a:pPr>
            <a:r>
              <a:rPr lang="fr-BE" sz="1600" dirty="0">
                <a:solidFill>
                  <a:schemeClr val="tx2"/>
                </a:solidFill>
                <a:latin typeface="Arial" pitchFamily="34" charset="0"/>
                <a:cs typeface="Arial" pitchFamily="34" charset="0"/>
              </a:rPr>
              <a:t>schéma</a:t>
            </a:r>
          </a:p>
        </p:txBody>
      </p:sp>
      <p:sp>
        <p:nvSpPr>
          <p:cNvPr id="34823" name="Line 4"/>
          <p:cNvSpPr>
            <a:spLocks noChangeShapeType="1"/>
          </p:cNvSpPr>
          <p:nvPr/>
        </p:nvSpPr>
        <p:spPr bwMode="auto">
          <a:xfrm>
            <a:off x="3203575" y="1700213"/>
            <a:ext cx="0" cy="40322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4824" name="Line 5"/>
          <p:cNvSpPr>
            <a:spLocks noChangeShapeType="1"/>
          </p:cNvSpPr>
          <p:nvPr/>
        </p:nvSpPr>
        <p:spPr bwMode="auto">
          <a:xfrm>
            <a:off x="5795963" y="1700213"/>
            <a:ext cx="0" cy="40322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4825" name="Line 6"/>
          <p:cNvSpPr>
            <a:spLocks noChangeShapeType="1"/>
          </p:cNvSpPr>
          <p:nvPr/>
        </p:nvSpPr>
        <p:spPr bwMode="auto">
          <a:xfrm>
            <a:off x="3203575" y="2060575"/>
            <a:ext cx="2592388" cy="287338"/>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4826" name="Line 7"/>
          <p:cNvSpPr>
            <a:spLocks noChangeShapeType="1"/>
          </p:cNvSpPr>
          <p:nvPr/>
        </p:nvSpPr>
        <p:spPr bwMode="auto">
          <a:xfrm flipH="1">
            <a:off x="3203575" y="2563813"/>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4827" name="Line 8"/>
          <p:cNvSpPr>
            <a:spLocks noChangeShapeType="1"/>
          </p:cNvSpPr>
          <p:nvPr/>
        </p:nvSpPr>
        <p:spPr bwMode="auto">
          <a:xfrm>
            <a:off x="3203575" y="3140075"/>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4828" name="Line 9"/>
          <p:cNvSpPr>
            <a:spLocks noChangeShapeType="1"/>
          </p:cNvSpPr>
          <p:nvPr/>
        </p:nvSpPr>
        <p:spPr bwMode="auto">
          <a:xfrm>
            <a:off x="3203575" y="3644900"/>
            <a:ext cx="2592388" cy="503238"/>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4829" name="Line 10"/>
          <p:cNvSpPr>
            <a:spLocks noChangeShapeType="1"/>
          </p:cNvSpPr>
          <p:nvPr/>
        </p:nvSpPr>
        <p:spPr bwMode="auto">
          <a:xfrm flipH="1">
            <a:off x="3203575" y="4581525"/>
            <a:ext cx="2592388" cy="576263"/>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4830" name="Text Box 11"/>
          <p:cNvSpPr txBox="1">
            <a:spLocks noChangeArrowheads="1"/>
          </p:cNvSpPr>
          <p:nvPr/>
        </p:nvSpPr>
        <p:spPr bwMode="auto">
          <a:xfrm rot="394330">
            <a:off x="3779838" y="1916113"/>
            <a:ext cx="14319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CR TPDU (seq=z)</a:t>
            </a:r>
          </a:p>
        </p:txBody>
      </p:sp>
      <p:sp>
        <p:nvSpPr>
          <p:cNvPr id="34831" name="Text Box 12"/>
          <p:cNvSpPr txBox="1">
            <a:spLocks noChangeArrowheads="1"/>
          </p:cNvSpPr>
          <p:nvPr/>
        </p:nvSpPr>
        <p:spPr bwMode="auto">
          <a:xfrm rot="552275">
            <a:off x="3717925" y="3130550"/>
            <a:ext cx="1935163"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CA TPDU (seq=z,ack=w)</a:t>
            </a:r>
          </a:p>
        </p:txBody>
      </p:sp>
      <p:sp>
        <p:nvSpPr>
          <p:cNvPr id="34832" name="Text Box 13"/>
          <p:cNvSpPr txBox="1">
            <a:spLocks noChangeArrowheads="1"/>
          </p:cNvSpPr>
          <p:nvPr/>
        </p:nvSpPr>
        <p:spPr bwMode="auto">
          <a:xfrm rot="-598071">
            <a:off x="3486150" y="2519363"/>
            <a:ext cx="1935163"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CA TPDU (seq=w,ack=z)</a:t>
            </a:r>
          </a:p>
        </p:txBody>
      </p:sp>
      <p:sp>
        <p:nvSpPr>
          <p:cNvPr id="34833" name="Text Box 14"/>
          <p:cNvSpPr txBox="1">
            <a:spLocks noChangeArrowheads="1"/>
          </p:cNvSpPr>
          <p:nvPr/>
        </p:nvSpPr>
        <p:spPr bwMode="auto">
          <a:xfrm rot="591788">
            <a:off x="4046538" y="3606800"/>
            <a:ext cx="750887"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TPDU</a:t>
            </a:r>
          </a:p>
        </p:txBody>
      </p:sp>
      <p:sp>
        <p:nvSpPr>
          <p:cNvPr id="34834" name="Text Box 15"/>
          <p:cNvSpPr txBox="1">
            <a:spLocks noChangeArrowheads="1"/>
          </p:cNvSpPr>
          <p:nvPr/>
        </p:nvSpPr>
        <p:spPr bwMode="auto">
          <a:xfrm rot="-822365">
            <a:off x="3417888" y="4783138"/>
            <a:ext cx="8604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34835" name="Line 16"/>
          <p:cNvSpPr>
            <a:spLocks noChangeShapeType="1"/>
          </p:cNvSpPr>
          <p:nvPr/>
        </p:nvSpPr>
        <p:spPr bwMode="auto">
          <a:xfrm>
            <a:off x="1187450" y="3644900"/>
            <a:ext cx="2016125"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34836" name="Line 17"/>
          <p:cNvSpPr>
            <a:spLocks noChangeShapeType="1"/>
          </p:cNvSpPr>
          <p:nvPr/>
        </p:nvSpPr>
        <p:spPr bwMode="auto">
          <a:xfrm>
            <a:off x="3203575" y="4364038"/>
            <a:ext cx="2592388" cy="503237"/>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4837" name="Text Box 18"/>
          <p:cNvSpPr txBox="1">
            <a:spLocks noChangeArrowheads="1"/>
          </p:cNvSpPr>
          <p:nvPr/>
        </p:nvSpPr>
        <p:spPr bwMode="auto">
          <a:xfrm rot="591788">
            <a:off x="4046538" y="4325938"/>
            <a:ext cx="750887"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TPDU</a:t>
            </a:r>
          </a:p>
        </p:txBody>
      </p:sp>
      <p:sp>
        <p:nvSpPr>
          <p:cNvPr id="34838" name="Line 19"/>
          <p:cNvSpPr>
            <a:spLocks noChangeShapeType="1"/>
          </p:cNvSpPr>
          <p:nvPr/>
        </p:nvSpPr>
        <p:spPr bwMode="auto">
          <a:xfrm>
            <a:off x="1187450" y="4364038"/>
            <a:ext cx="2016125"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34839" name="Line 20"/>
          <p:cNvSpPr>
            <a:spLocks noChangeShapeType="1"/>
          </p:cNvSpPr>
          <p:nvPr/>
        </p:nvSpPr>
        <p:spPr bwMode="auto">
          <a:xfrm flipH="1">
            <a:off x="1187450" y="5156200"/>
            <a:ext cx="2016125"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34840" name="Line 21"/>
          <p:cNvSpPr>
            <a:spLocks noChangeShapeType="1"/>
          </p:cNvSpPr>
          <p:nvPr/>
        </p:nvSpPr>
        <p:spPr bwMode="auto">
          <a:xfrm>
            <a:off x="5795963" y="4148138"/>
            <a:ext cx="2016125"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34841" name="Line 22"/>
          <p:cNvSpPr>
            <a:spLocks noChangeShapeType="1"/>
          </p:cNvSpPr>
          <p:nvPr/>
        </p:nvSpPr>
        <p:spPr bwMode="auto">
          <a:xfrm flipH="1">
            <a:off x="5795963" y="4581525"/>
            <a:ext cx="2016125"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34842" name="Text Box 23"/>
          <p:cNvSpPr txBox="1">
            <a:spLocks noChangeArrowheads="1"/>
          </p:cNvSpPr>
          <p:nvPr/>
        </p:nvSpPr>
        <p:spPr bwMode="auto">
          <a:xfrm>
            <a:off x="1196975" y="3327400"/>
            <a:ext cx="1316038"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Data.request()</a:t>
            </a:r>
          </a:p>
        </p:txBody>
      </p:sp>
      <p:sp>
        <p:nvSpPr>
          <p:cNvPr id="34843" name="Text Box 24"/>
          <p:cNvSpPr txBox="1">
            <a:spLocks noChangeArrowheads="1"/>
          </p:cNvSpPr>
          <p:nvPr/>
        </p:nvSpPr>
        <p:spPr bwMode="auto">
          <a:xfrm>
            <a:off x="1184275" y="4048125"/>
            <a:ext cx="1316038"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Data.request()</a:t>
            </a:r>
          </a:p>
        </p:txBody>
      </p:sp>
      <p:sp>
        <p:nvSpPr>
          <p:cNvPr id="34844" name="Text Box 25"/>
          <p:cNvSpPr txBox="1">
            <a:spLocks noChangeArrowheads="1"/>
          </p:cNvSpPr>
          <p:nvPr/>
        </p:nvSpPr>
        <p:spPr bwMode="auto">
          <a:xfrm>
            <a:off x="1266825" y="4835525"/>
            <a:ext cx="1819275"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Disconnect.request()</a:t>
            </a:r>
          </a:p>
        </p:txBody>
      </p:sp>
      <p:sp>
        <p:nvSpPr>
          <p:cNvPr id="34845" name="Text Box 26"/>
          <p:cNvSpPr txBox="1">
            <a:spLocks noChangeArrowheads="1"/>
          </p:cNvSpPr>
          <p:nvPr/>
        </p:nvSpPr>
        <p:spPr bwMode="auto">
          <a:xfrm>
            <a:off x="6300788" y="3860800"/>
            <a:ext cx="1474787"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Data.indication()</a:t>
            </a:r>
          </a:p>
        </p:txBody>
      </p:sp>
      <p:sp>
        <p:nvSpPr>
          <p:cNvPr id="34846" name="Text Box 27"/>
          <p:cNvSpPr txBox="1">
            <a:spLocks noChangeArrowheads="1"/>
          </p:cNvSpPr>
          <p:nvPr/>
        </p:nvSpPr>
        <p:spPr bwMode="auto">
          <a:xfrm>
            <a:off x="5969000" y="4279900"/>
            <a:ext cx="1819275" cy="304800"/>
          </a:xfrm>
          <a:prstGeom prst="rect">
            <a:avLst/>
          </a:prstGeom>
          <a:noFill/>
          <a:ln w="9525">
            <a:noFill/>
            <a:miter lim="800000"/>
            <a:headEnd/>
            <a:tailEnd/>
          </a:ln>
        </p:spPr>
        <p:txBody>
          <a:bodyPr wrap="none">
            <a:spAutoFit/>
          </a:bodyPr>
          <a:lstStyle/>
          <a:p>
            <a:r>
              <a:rPr lang="fr-BE" sz="1400">
                <a:solidFill>
                  <a:srgbClr val="0000CC"/>
                </a:solidFill>
                <a:latin typeface="Arial" pitchFamily="34" charset="0"/>
                <a:cs typeface="Arial" pitchFamily="34" charset="0"/>
              </a:rPr>
              <a:t>Disconnect.request()</a:t>
            </a:r>
          </a:p>
        </p:txBody>
      </p:sp>
      <p:sp>
        <p:nvSpPr>
          <p:cNvPr id="214044" name="Text Box 28"/>
          <p:cNvSpPr txBox="1">
            <a:spLocks noChangeArrowheads="1"/>
          </p:cNvSpPr>
          <p:nvPr/>
        </p:nvSpPr>
        <p:spPr bwMode="auto">
          <a:xfrm>
            <a:off x="5940425" y="5300663"/>
            <a:ext cx="3079750" cy="527050"/>
          </a:xfrm>
          <a:prstGeom prst="rect">
            <a:avLst/>
          </a:prstGeom>
          <a:noFill/>
          <a:ln w="9525">
            <a:solidFill>
              <a:srgbClr val="FF0000"/>
            </a:solidFill>
            <a:miter lim="800000"/>
            <a:headEnd/>
            <a:tailEnd/>
          </a:ln>
        </p:spPr>
        <p:txBody>
          <a:bodyPr>
            <a:spAutoFit/>
          </a:bodyPr>
          <a:lstStyle/>
          <a:p>
            <a:r>
              <a:rPr lang="fr-BE" sz="1400">
                <a:solidFill>
                  <a:srgbClr val="FF0000"/>
                </a:solidFill>
                <a:latin typeface="Arial" pitchFamily="34" charset="0"/>
                <a:cs typeface="Arial" pitchFamily="34" charset="0"/>
              </a:rPr>
              <a:t>Donnée non délivrée sans que le source ne soit informée de la perte</a:t>
            </a:r>
          </a:p>
        </p:txBody>
      </p:sp>
      <p:sp>
        <p:nvSpPr>
          <p:cNvPr id="214045" name="Arc 29"/>
          <p:cNvSpPr>
            <a:spLocks/>
          </p:cNvSpPr>
          <p:nvPr/>
        </p:nvSpPr>
        <p:spPr bwMode="auto">
          <a:xfrm flipH="1" flipV="1">
            <a:off x="5435600" y="4797425"/>
            <a:ext cx="504825" cy="792163"/>
          </a:xfrm>
          <a:custGeom>
            <a:avLst/>
            <a:gdLst>
              <a:gd name="T0" fmla="*/ 0 w 21600"/>
              <a:gd name="T1" fmla="*/ 0 h 21600"/>
              <a:gd name="T2" fmla="*/ 11798530 w 21600"/>
              <a:gd name="T3" fmla="*/ 29051953 h 21600"/>
              <a:gd name="T4" fmla="*/ 0 w 21600"/>
              <a:gd name="T5" fmla="*/ 2905195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prstDash val="sysDot"/>
            <a:round/>
            <a:headEnd/>
            <a:tailEnd type="triangle" w="med" len="med"/>
          </a:ln>
        </p:spPr>
        <p:txBody>
          <a:bodyPr wrap="none" anchor="ctr"/>
          <a:lstStyle/>
          <a:p>
            <a:endParaRPr lang="fr-FR">
              <a:latin typeface="Arial" pitchFamily="34" charset="0"/>
              <a:cs typeface="Arial" pitchFamily="34" charset="0"/>
            </a:endParaRPr>
          </a:p>
        </p:txBody>
      </p:sp>
      <p:sp>
        <p:nvSpPr>
          <p:cNvPr id="34"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Fermeture de connexion</a:t>
            </a:r>
            <a:endParaRPr lang="fr-BE" sz="2400" dirty="0">
              <a:solidFill>
                <a:schemeClr val="bg1"/>
              </a:solidFill>
            </a:endParaRPr>
          </a:p>
        </p:txBody>
      </p:sp>
      <p:sp>
        <p:nvSpPr>
          <p:cNvPr id="35"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3" name="Espace réservé du numéro de diapositive 32"/>
          <p:cNvSpPr>
            <a:spLocks noGrp="1"/>
          </p:cNvSpPr>
          <p:nvPr>
            <p:ph type="sldNum" sz="quarter" idx="12"/>
          </p:nvPr>
        </p:nvSpPr>
        <p:spPr/>
        <p:txBody>
          <a:bodyPr/>
          <a:lstStyle/>
          <a:p>
            <a:fld id="{B755F6CC-DBE3-4ADB-A217-62287009C9EB}" type="slidenum">
              <a:rPr lang="fr-BE" smtClean="0"/>
              <a:pPr/>
              <a:t>30</a:t>
            </a:fld>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4045"/>
                                        </p:tgtEl>
                                        <p:attrNameLst>
                                          <p:attrName>style.visibility</p:attrName>
                                        </p:attrNameLst>
                                      </p:cBhvr>
                                      <p:to>
                                        <p:strVal val="visible"/>
                                      </p:to>
                                    </p:set>
                                    <p:animEffect transition="in" filter="randombar(horizontal)">
                                      <p:cBhvr>
                                        <p:cTn id="7" dur="500"/>
                                        <p:tgtEl>
                                          <p:spTgt spid="21404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14044"/>
                                        </p:tgtEl>
                                        <p:attrNameLst>
                                          <p:attrName>style.visibility</p:attrName>
                                        </p:attrNameLst>
                                      </p:cBhvr>
                                      <p:to>
                                        <p:strVal val="visible"/>
                                      </p:to>
                                    </p:set>
                                    <p:animEffect transition="in" filter="randombar(horizontal)">
                                      <p:cBhvr>
                                        <p:cTn id="10" dur="500"/>
                                        <p:tgtEl>
                                          <p:spTgt spid="214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44" grpId="0" animBg="1"/>
      <p:bldP spid="2140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3"/>
          <p:cNvSpPr>
            <a:spLocks noGrp="1" noChangeArrowheads="1"/>
          </p:cNvSpPr>
          <p:nvPr>
            <p:ph idx="1"/>
          </p:nvPr>
        </p:nvSpPr>
        <p:spPr>
          <a:xfrm>
            <a:off x="457200" y="908050"/>
            <a:ext cx="8229600" cy="1152525"/>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fermeture asymétrique d’une connexion</a:t>
            </a:r>
          </a:p>
          <a:p>
            <a:pPr lvl="1">
              <a:lnSpc>
                <a:spcPct val="90000"/>
              </a:lnSpc>
              <a:spcBef>
                <a:spcPts val="0"/>
              </a:spcBef>
            </a:pPr>
            <a:r>
              <a:rPr lang="fr-BE" sz="1600" dirty="0">
                <a:solidFill>
                  <a:schemeClr val="tx2"/>
                </a:solidFill>
                <a:latin typeface="Arial" pitchFamily="34" charset="0"/>
                <a:cs typeface="Arial" pitchFamily="34" charset="0"/>
              </a:rPr>
              <a:t>Problème des deux armées</a:t>
            </a:r>
          </a:p>
          <a:p>
            <a:pPr lvl="2"/>
            <a:r>
              <a:rPr lang="fr-BE" sz="1600" dirty="0">
                <a:solidFill>
                  <a:schemeClr val="tx2"/>
                </a:solidFill>
                <a:latin typeface="Arial" pitchFamily="34" charset="0"/>
                <a:cs typeface="Arial" pitchFamily="34" charset="0"/>
              </a:rPr>
              <a:t>Comment les deux divisions de l’armée bleue vont-elles synchroniser l’attaque des divisions de l’armée rouge ?</a:t>
            </a:r>
          </a:p>
        </p:txBody>
      </p:sp>
      <p:pic>
        <p:nvPicPr>
          <p:cNvPr id="35847" name="Picture 4" descr="j0232729"/>
          <p:cNvPicPr>
            <a:picLocks noChangeAspect="1" noChangeArrowheads="1"/>
          </p:cNvPicPr>
          <p:nvPr/>
        </p:nvPicPr>
        <p:blipFill>
          <a:blip r:embed="rId3" cstate="print"/>
          <a:srcRect/>
          <a:stretch>
            <a:fillRect/>
          </a:stretch>
        </p:blipFill>
        <p:spPr bwMode="auto">
          <a:xfrm>
            <a:off x="708025" y="3213100"/>
            <a:ext cx="695325" cy="682625"/>
          </a:xfrm>
          <a:prstGeom prst="rect">
            <a:avLst/>
          </a:prstGeom>
          <a:noFill/>
          <a:ln w="9525">
            <a:noFill/>
            <a:miter lim="800000"/>
            <a:headEnd/>
            <a:tailEnd/>
          </a:ln>
        </p:spPr>
      </p:pic>
      <p:pic>
        <p:nvPicPr>
          <p:cNvPr id="35848" name="Picture 5" descr="j0232729"/>
          <p:cNvPicPr>
            <a:picLocks noChangeAspect="1" noChangeArrowheads="1"/>
          </p:cNvPicPr>
          <p:nvPr/>
        </p:nvPicPr>
        <p:blipFill>
          <a:blip r:embed="rId4" cstate="print"/>
          <a:srcRect/>
          <a:stretch>
            <a:fillRect/>
          </a:stretch>
        </p:blipFill>
        <p:spPr bwMode="auto">
          <a:xfrm>
            <a:off x="1258888" y="3357563"/>
            <a:ext cx="695325" cy="682625"/>
          </a:xfrm>
          <a:prstGeom prst="rect">
            <a:avLst/>
          </a:prstGeom>
          <a:noFill/>
          <a:ln w="9525">
            <a:noFill/>
            <a:miter lim="800000"/>
            <a:headEnd/>
            <a:tailEnd/>
          </a:ln>
        </p:spPr>
      </p:pic>
      <p:pic>
        <p:nvPicPr>
          <p:cNvPr id="35849" name="Picture 6" descr="j0232729"/>
          <p:cNvPicPr>
            <a:picLocks noChangeAspect="1" noChangeArrowheads="1"/>
          </p:cNvPicPr>
          <p:nvPr/>
        </p:nvPicPr>
        <p:blipFill>
          <a:blip r:embed="rId5" cstate="print"/>
          <a:srcRect/>
          <a:stretch>
            <a:fillRect/>
          </a:stretch>
        </p:blipFill>
        <p:spPr bwMode="auto">
          <a:xfrm flipH="1">
            <a:off x="7092950" y="3284538"/>
            <a:ext cx="695325" cy="682625"/>
          </a:xfrm>
          <a:prstGeom prst="rect">
            <a:avLst/>
          </a:prstGeom>
          <a:noFill/>
          <a:ln w="9525">
            <a:noFill/>
            <a:miter lim="800000"/>
            <a:headEnd/>
            <a:tailEnd/>
          </a:ln>
        </p:spPr>
      </p:pic>
      <p:pic>
        <p:nvPicPr>
          <p:cNvPr id="35850" name="Picture 7" descr="j0232729"/>
          <p:cNvPicPr>
            <a:picLocks noChangeAspect="1" noChangeArrowheads="1"/>
          </p:cNvPicPr>
          <p:nvPr/>
        </p:nvPicPr>
        <p:blipFill>
          <a:blip r:embed="rId6" cstate="print"/>
          <a:srcRect/>
          <a:stretch>
            <a:fillRect/>
          </a:stretch>
        </p:blipFill>
        <p:spPr bwMode="auto">
          <a:xfrm>
            <a:off x="4140200" y="4437063"/>
            <a:ext cx="695325" cy="682625"/>
          </a:xfrm>
          <a:prstGeom prst="rect">
            <a:avLst/>
          </a:prstGeom>
          <a:noFill/>
          <a:ln w="9525">
            <a:noFill/>
            <a:miter lim="800000"/>
            <a:headEnd/>
            <a:tailEnd/>
          </a:ln>
        </p:spPr>
      </p:pic>
      <p:pic>
        <p:nvPicPr>
          <p:cNvPr id="35851" name="Picture 8" descr="j0232729"/>
          <p:cNvPicPr>
            <a:picLocks noChangeAspect="1" noChangeArrowheads="1"/>
          </p:cNvPicPr>
          <p:nvPr/>
        </p:nvPicPr>
        <p:blipFill>
          <a:blip r:embed="rId7" cstate="print"/>
          <a:srcRect/>
          <a:stretch>
            <a:fillRect/>
          </a:stretch>
        </p:blipFill>
        <p:spPr bwMode="auto">
          <a:xfrm>
            <a:off x="4427538" y="4797425"/>
            <a:ext cx="695325" cy="682625"/>
          </a:xfrm>
          <a:prstGeom prst="rect">
            <a:avLst/>
          </a:prstGeom>
          <a:noFill/>
          <a:ln w="9525">
            <a:noFill/>
            <a:miter lim="800000"/>
            <a:headEnd/>
            <a:tailEnd/>
          </a:ln>
        </p:spPr>
      </p:pic>
      <p:pic>
        <p:nvPicPr>
          <p:cNvPr id="35852" name="Picture 9" descr="j0232729"/>
          <p:cNvPicPr>
            <a:picLocks noChangeAspect="1" noChangeArrowheads="1"/>
          </p:cNvPicPr>
          <p:nvPr/>
        </p:nvPicPr>
        <p:blipFill>
          <a:blip r:embed="rId8" cstate="print"/>
          <a:srcRect/>
          <a:stretch>
            <a:fillRect/>
          </a:stretch>
        </p:blipFill>
        <p:spPr bwMode="auto">
          <a:xfrm flipH="1">
            <a:off x="3490913" y="4797425"/>
            <a:ext cx="695325" cy="682625"/>
          </a:xfrm>
          <a:prstGeom prst="rect">
            <a:avLst/>
          </a:prstGeom>
          <a:noFill/>
          <a:ln w="9525">
            <a:noFill/>
            <a:miter lim="800000"/>
            <a:headEnd/>
            <a:tailEnd/>
          </a:ln>
        </p:spPr>
      </p:pic>
      <p:pic>
        <p:nvPicPr>
          <p:cNvPr id="35853" name="Picture 10" descr="j0232729"/>
          <p:cNvPicPr>
            <a:picLocks noChangeAspect="1" noChangeArrowheads="1"/>
          </p:cNvPicPr>
          <p:nvPr/>
        </p:nvPicPr>
        <p:blipFill>
          <a:blip r:embed="rId9" cstate="print"/>
          <a:srcRect/>
          <a:stretch>
            <a:fillRect/>
          </a:stretch>
        </p:blipFill>
        <p:spPr bwMode="auto">
          <a:xfrm>
            <a:off x="4787900" y="5084763"/>
            <a:ext cx="695325" cy="682625"/>
          </a:xfrm>
          <a:prstGeom prst="rect">
            <a:avLst/>
          </a:prstGeom>
          <a:noFill/>
          <a:ln w="9525">
            <a:noFill/>
            <a:miter lim="800000"/>
            <a:headEnd/>
            <a:tailEnd/>
          </a:ln>
        </p:spPr>
      </p:pic>
      <p:pic>
        <p:nvPicPr>
          <p:cNvPr id="35854" name="Picture 11" descr="j0232729"/>
          <p:cNvPicPr>
            <a:picLocks noChangeAspect="1" noChangeArrowheads="1"/>
          </p:cNvPicPr>
          <p:nvPr/>
        </p:nvPicPr>
        <p:blipFill>
          <a:blip r:embed="rId10" cstate="print"/>
          <a:srcRect/>
          <a:stretch>
            <a:fillRect/>
          </a:stretch>
        </p:blipFill>
        <p:spPr bwMode="auto">
          <a:xfrm flipH="1">
            <a:off x="3851275" y="5157788"/>
            <a:ext cx="695325" cy="682625"/>
          </a:xfrm>
          <a:prstGeom prst="rect">
            <a:avLst/>
          </a:prstGeom>
          <a:noFill/>
          <a:ln w="9525">
            <a:noFill/>
            <a:miter lim="800000"/>
            <a:headEnd/>
            <a:tailEnd/>
          </a:ln>
        </p:spPr>
      </p:pic>
      <p:pic>
        <p:nvPicPr>
          <p:cNvPr id="35855" name="Picture 12" descr="j0390702"/>
          <p:cNvPicPr>
            <a:picLocks noChangeAspect="1" noChangeArrowheads="1"/>
          </p:cNvPicPr>
          <p:nvPr/>
        </p:nvPicPr>
        <p:blipFill>
          <a:blip r:embed="rId11" cstate="print"/>
          <a:srcRect/>
          <a:stretch>
            <a:fillRect/>
          </a:stretch>
        </p:blipFill>
        <p:spPr bwMode="auto">
          <a:xfrm>
            <a:off x="3563938" y="2205038"/>
            <a:ext cx="1836737" cy="1216025"/>
          </a:xfrm>
          <a:prstGeom prst="rect">
            <a:avLst/>
          </a:prstGeom>
          <a:noFill/>
          <a:ln w="9525">
            <a:noFill/>
            <a:miter lim="800000"/>
            <a:headEnd/>
            <a:tailEnd/>
          </a:ln>
        </p:spPr>
      </p:pic>
      <p:pic>
        <p:nvPicPr>
          <p:cNvPr id="35856" name="Picture 13" descr="j0390702"/>
          <p:cNvPicPr>
            <a:picLocks noChangeAspect="1" noChangeArrowheads="1"/>
          </p:cNvPicPr>
          <p:nvPr/>
        </p:nvPicPr>
        <p:blipFill>
          <a:blip r:embed="rId11" cstate="print"/>
          <a:srcRect/>
          <a:stretch>
            <a:fillRect/>
          </a:stretch>
        </p:blipFill>
        <p:spPr bwMode="auto">
          <a:xfrm>
            <a:off x="4140200" y="2636838"/>
            <a:ext cx="1836738" cy="1216025"/>
          </a:xfrm>
          <a:prstGeom prst="rect">
            <a:avLst/>
          </a:prstGeom>
          <a:noFill/>
          <a:ln w="9525">
            <a:noFill/>
            <a:miter lim="800000"/>
            <a:headEnd/>
            <a:tailEnd/>
          </a:ln>
        </p:spPr>
      </p:pic>
      <p:pic>
        <p:nvPicPr>
          <p:cNvPr id="35857" name="Picture 14" descr="j0390702"/>
          <p:cNvPicPr>
            <a:picLocks noChangeAspect="1" noChangeArrowheads="1"/>
          </p:cNvPicPr>
          <p:nvPr/>
        </p:nvPicPr>
        <p:blipFill>
          <a:blip r:embed="rId11" cstate="print"/>
          <a:srcRect/>
          <a:stretch>
            <a:fillRect/>
          </a:stretch>
        </p:blipFill>
        <p:spPr bwMode="auto">
          <a:xfrm>
            <a:off x="3132138" y="2852738"/>
            <a:ext cx="1836737" cy="1216025"/>
          </a:xfrm>
          <a:prstGeom prst="rect">
            <a:avLst/>
          </a:prstGeom>
          <a:noFill/>
          <a:ln w="9525">
            <a:noFill/>
            <a:miter lim="800000"/>
            <a:headEnd/>
            <a:tailEnd/>
          </a:ln>
        </p:spPr>
      </p:pic>
      <p:sp>
        <p:nvSpPr>
          <p:cNvPr id="35859" name="Freeform 16"/>
          <p:cNvSpPr>
            <a:spLocks/>
          </p:cNvSpPr>
          <p:nvPr/>
        </p:nvSpPr>
        <p:spPr bwMode="auto">
          <a:xfrm>
            <a:off x="1187450" y="4149725"/>
            <a:ext cx="5832475" cy="1943571"/>
          </a:xfrm>
          <a:custGeom>
            <a:avLst/>
            <a:gdLst>
              <a:gd name="T0" fmla="*/ 0 w 3674"/>
              <a:gd name="T1" fmla="*/ 1873250 h 1406"/>
              <a:gd name="T2" fmla="*/ 576263 w 3674"/>
              <a:gd name="T3" fmla="*/ 1657350 h 1406"/>
              <a:gd name="T4" fmla="*/ 863600 w 3674"/>
              <a:gd name="T5" fmla="*/ 1223962 h 1406"/>
              <a:gd name="T6" fmla="*/ 1152525 w 3674"/>
              <a:gd name="T7" fmla="*/ 792162 h 1406"/>
              <a:gd name="T8" fmla="*/ 1800225 w 3674"/>
              <a:gd name="T9" fmla="*/ 647700 h 1406"/>
              <a:gd name="T10" fmla="*/ 2305050 w 3674"/>
              <a:gd name="T11" fmla="*/ 144462 h 1406"/>
              <a:gd name="T12" fmla="*/ 2663825 w 3674"/>
              <a:gd name="T13" fmla="*/ 0 h 1406"/>
              <a:gd name="T14" fmla="*/ 3240087 w 3674"/>
              <a:gd name="T15" fmla="*/ 144462 h 1406"/>
              <a:gd name="T16" fmla="*/ 4105275 w 3674"/>
              <a:gd name="T17" fmla="*/ 288925 h 1406"/>
              <a:gd name="T18" fmla="*/ 4679950 w 3674"/>
              <a:gd name="T19" fmla="*/ 431800 h 1406"/>
              <a:gd name="T20" fmla="*/ 5184775 w 3674"/>
              <a:gd name="T21" fmla="*/ 1223962 h 1406"/>
              <a:gd name="T22" fmla="*/ 5545138 w 3674"/>
              <a:gd name="T23" fmla="*/ 1873250 h 1406"/>
              <a:gd name="T24" fmla="*/ 5832475 w 3674"/>
              <a:gd name="T25" fmla="*/ 2232025 h 14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74"/>
              <a:gd name="T40" fmla="*/ 0 h 1406"/>
              <a:gd name="T41" fmla="*/ 3674 w 3674"/>
              <a:gd name="T42" fmla="*/ 1406 h 14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74" h="1406">
                <a:moveTo>
                  <a:pt x="0" y="1180"/>
                </a:moveTo>
                <a:cubicBezTo>
                  <a:pt x="136" y="1146"/>
                  <a:pt x="272" y="1112"/>
                  <a:pt x="363" y="1044"/>
                </a:cubicBezTo>
                <a:cubicBezTo>
                  <a:pt x="454" y="976"/>
                  <a:pt x="484" y="862"/>
                  <a:pt x="544" y="771"/>
                </a:cubicBezTo>
                <a:cubicBezTo>
                  <a:pt x="604" y="680"/>
                  <a:pt x="628" y="559"/>
                  <a:pt x="726" y="499"/>
                </a:cubicBezTo>
                <a:cubicBezTo>
                  <a:pt x="824" y="439"/>
                  <a:pt x="1013" y="476"/>
                  <a:pt x="1134" y="408"/>
                </a:cubicBezTo>
                <a:cubicBezTo>
                  <a:pt x="1255" y="340"/>
                  <a:pt x="1361" y="159"/>
                  <a:pt x="1452" y="91"/>
                </a:cubicBezTo>
                <a:cubicBezTo>
                  <a:pt x="1543" y="23"/>
                  <a:pt x="1580" y="0"/>
                  <a:pt x="1678" y="0"/>
                </a:cubicBezTo>
                <a:cubicBezTo>
                  <a:pt x="1776" y="0"/>
                  <a:pt x="1890" y="61"/>
                  <a:pt x="2041" y="91"/>
                </a:cubicBezTo>
                <a:cubicBezTo>
                  <a:pt x="2192" y="121"/>
                  <a:pt x="2435" y="152"/>
                  <a:pt x="2586" y="182"/>
                </a:cubicBezTo>
                <a:cubicBezTo>
                  <a:pt x="2737" y="212"/>
                  <a:pt x="2835" y="174"/>
                  <a:pt x="2948" y="272"/>
                </a:cubicBezTo>
                <a:cubicBezTo>
                  <a:pt x="3061" y="370"/>
                  <a:pt x="3175" y="620"/>
                  <a:pt x="3266" y="771"/>
                </a:cubicBezTo>
                <a:cubicBezTo>
                  <a:pt x="3357" y="922"/>
                  <a:pt x="3425" y="1074"/>
                  <a:pt x="3493" y="1180"/>
                </a:cubicBezTo>
                <a:cubicBezTo>
                  <a:pt x="3561" y="1286"/>
                  <a:pt x="3644" y="1368"/>
                  <a:pt x="3674" y="1406"/>
                </a:cubicBezTo>
              </a:path>
            </a:pathLst>
          </a:custGeom>
          <a:noFill/>
          <a:ln w="76200">
            <a:solidFill>
              <a:srgbClr val="33CCFF"/>
            </a:solidFill>
            <a:round/>
            <a:headEnd/>
            <a:tailEnd/>
          </a:ln>
        </p:spPr>
        <p:txBody>
          <a:bodyPr/>
          <a:lstStyle/>
          <a:p>
            <a:endParaRPr lang="fr-FR">
              <a:latin typeface="Arial" pitchFamily="34" charset="0"/>
              <a:cs typeface="Arial" pitchFamily="34" charset="0"/>
            </a:endParaRPr>
          </a:p>
        </p:txBody>
      </p:sp>
      <p:pic>
        <p:nvPicPr>
          <p:cNvPr id="35860" name="Picture 17" descr="j0232729"/>
          <p:cNvPicPr>
            <a:picLocks noChangeAspect="1" noChangeArrowheads="1"/>
          </p:cNvPicPr>
          <p:nvPr/>
        </p:nvPicPr>
        <p:blipFill>
          <a:blip r:embed="rId12" cstate="print"/>
          <a:srcRect/>
          <a:stretch>
            <a:fillRect/>
          </a:stretch>
        </p:blipFill>
        <p:spPr bwMode="auto">
          <a:xfrm>
            <a:off x="755650" y="3789363"/>
            <a:ext cx="695325" cy="682625"/>
          </a:xfrm>
          <a:prstGeom prst="rect">
            <a:avLst/>
          </a:prstGeom>
          <a:noFill/>
          <a:ln w="9525">
            <a:noFill/>
            <a:miter lim="800000"/>
            <a:headEnd/>
            <a:tailEnd/>
          </a:ln>
        </p:spPr>
      </p:pic>
      <p:pic>
        <p:nvPicPr>
          <p:cNvPr id="35861" name="Picture 18" descr="j0232729"/>
          <p:cNvPicPr>
            <a:picLocks noChangeAspect="1" noChangeArrowheads="1"/>
          </p:cNvPicPr>
          <p:nvPr/>
        </p:nvPicPr>
        <p:blipFill>
          <a:blip r:embed="rId13" cstate="print"/>
          <a:srcRect/>
          <a:stretch>
            <a:fillRect/>
          </a:stretch>
        </p:blipFill>
        <p:spPr bwMode="auto">
          <a:xfrm flipH="1">
            <a:off x="7596188" y="2852738"/>
            <a:ext cx="695325" cy="682625"/>
          </a:xfrm>
          <a:prstGeom prst="rect">
            <a:avLst/>
          </a:prstGeom>
          <a:noFill/>
          <a:ln w="9525">
            <a:noFill/>
            <a:miter lim="800000"/>
            <a:headEnd/>
            <a:tailEnd/>
          </a:ln>
        </p:spPr>
      </p:pic>
      <p:pic>
        <p:nvPicPr>
          <p:cNvPr id="35862" name="Picture 19" descr="j0232729"/>
          <p:cNvPicPr>
            <a:picLocks noChangeAspect="1" noChangeArrowheads="1"/>
          </p:cNvPicPr>
          <p:nvPr/>
        </p:nvPicPr>
        <p:blipFill>
          <a:blip r:embed="rId14" cstate="print"/>
          <a:srcRect/>
          <a:stretch>
            <a:fillRect/>
          </a:stretch>
        </p:blipFill>
        <p:spPr bwMode="auto">
          <a:xfrm flipH="1">
            <a:off x="7643813" y="3429000"/>
            <a:ext cx="695325" cy="682625"/>
          </a:xfrm>
          <a:prstGeom prst="rect">
            <a:avLst/>
          </a:prstGeom>
          <a:noFill/>
          <a:ln w="9525">
            <a:noFill/>
            <a:miter lim="800000"/>
            <a:headEnd/>
            <a:tailEnd/>
          </a:ln>
        </p:spPr>
      </p:pic>
      <p:sp>
        <p:nvSpPr>
          <p:cNvPr id="35863" name="Rectangle 20"/>
          <p:cNvSpPr>
            <a:spLocks noChangeArrowheads="1"/>
          </p:cNvSpPr>
          <p:nvPr/>
        </p:nvSpPr>
        <p:spPr bwMode="auto">
          <a:xfrm rot="1875089">
            <a:off x="2124075" y="4868863"/>
            <a:ext cx="287338" cy="142875"/>
          </a:xfrm>
          <a:prstGeom prst="rect">
            <a:avLst/>
          </a:prstGeom>
          <a:solidFill>
            <a:schemeClr val="tx2"/>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35864" name="Rectangle 21"/>
          <p:cNvSpPr>
            <a:spLocks noChangeArrowheads="1"/>
          </p:cNvSpPr>
          <p:nvPr/>
        </p:nvSpPr>
        <p:spPr bwMode="auto">
          <a:xfrm rot="-2126356">
            <a:off x="6011863" y="4797425"/>
            <a:ext cx="287337" cy="142875"/>
          </a:xfrm>
          <a:prstGeom prst="rect">
            <a:avLst/>
          </a:prstGeom>
          <a:solidFill>
            <a:schemeClr val="tx2"/>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24"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Fermeture de connexion</a:t>
            </a:r>
            <a:endParaRPr lang="fr-BE" sz="2400" dirty="0">
              <a:solidFill>
                <a:schemeClr val="bg1"/>
              </a:solidFill>
            </a:endParaRPr>
          </a:p>
        </p:txBody>
      </p:sp>
      <p:sp>
        <p:nvSpPr>
          <p:cNvPr id="25"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6" name="Espace réservé du numéro de diapositive 25"/>
          <p:cNvSpPr>
            <a:spLocks noGrp="1"/>
          </p:cNvSpPr>
          <p:nvPr>
            <p:ph type="sldNum" sz="quarter" idx="12"/>
          </p:nvPr>
        </p:nvSpPr>
        <p:spPr/>
        <p:txBody>
          <a:bodyPr/>
          <a:lstStyle/>
          <a:p>
            <a:fld id="{B755F6CC-DBE3-4ADB-A217-62287009C9EB}" type="slidenum">
              <a:rPr lang="fr-BE" smtClean="0"/>
              <a:pPr/>
              <a:t>31</a:t>
            </a:fld>
            <a:endParaRPr lang="fr-BE"/>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3"/>
          <p:cNvSpPr>
            <a:spLocks noGrp="1" noChangeArrowheads="1"/>
          </p:cNvSpPr>
          <p:nvPr>
            <p:ph idx="1"/>
          </p:nvPr>
        </p:nvSpPr>
        <p:spPr>
          <a:xfrm>
            <a:off x="457200" y="908050"/>
            <a:ext cx="8229600" cy="1584325"/>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fermeture symétrique d’une connexion</a:t>
            </a:r>
          </a:p>
          <a:p>
            <a:pPr lvl="1">
              <a:lnSpc>
                <a:spcPct val="90000"/>
              </a:lnSpc>
              <a:spcBef>
                <a:spcPts val="0"/>
              </a:spcBef>
            </a:pPr>
            <a:r>
              <a:rPr lang="fr-BE" sz="1600" dirty="0">
                <a:solidFill>
                  <a:schemeClr val="tx2"/>
                </a:solidFill>
                <a:latin typeface="Arial" pitchFamily="34" charset="0"/>
                <a:cs typeface="Arial" pitchFamily="34" charset="0"/>
              </a:rPr>
              <a:t>Moins critique que le problème des deux armées</a:t>
            </a:r>
          </a:p>
          <a:p>
            <a:pPr lvl="1">
              <a:lnSpc>
                <a:spcPct val="90000"/>
              </a:lnSpc>
              <a:spcBef>
                <a:spcPts val="0"/>
              </a:spcBef>
            </a:pPr>
            <a:r>
              <a:rPr lang="fr-BE" sz="1600" dirty="0">
                <a:solidFill>
                  <a:schemeClr val="tx2"/>
                </a:solidFill>
                <a:latin typeface="Arial" pitchFamily="34" charset="0"/>
                <a:cs typeface="Arial" pitchFamily="34" charset="0"/>
              </a:rPr>
              <a:t>Le principe</a:t>
            </a:r>
          </a:p>
          <a:p>
            <a:pPr lvl="2"/>
            <a:r>
              <a:rPr lang="fr-BE" sz="1600" dirty="0">
                <a:solidFill>
                  <a:schemeClr val="tx2"/>
                </a:solidFill>
                <a:latin typeface="Arial" pitchFamily="34" charset="0"/>
                <a:cs typeface="Arial" pitchFamily="34" charset="0"/>
              </a:rPr>
              <a:t>Réutiliser le principe du 3 </a:t>
            </a:r>
            <a:r>
              <a:rPr lang="fr-BE" sz="1600" dirty="0" err="1">
                <a:solidFill>
                  <a:schemeClr val="tx2"/>
                </a:solidFill>
                <a:latin typeface="Arial" pitchFamily="34" charset="0"/>
                <a:cs typeface="Arial" pitchFamily="34" charset="0"/>
              </a:rPr>
              <a:t>Way</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handshake</a:t>
            </a:r>
            <a:r>
              <a:rPr lang="fr-BE" sz="1600" dirty="0">
                <a:solidFill>
                  <a:schemeClr val="tx2"/>
                </a:solidFill>
                <a:latin typeface="Arial" pitchFamily="34" charset="0"/>
                <a:cs typeface="Arial" pitchFamily="34" charset="0"/>
              </a:rPr>
              <a:t> en tenant compte des pertes de </a:t>
            </a:r>
            <a:r>
              <a:rPr lang="fr-BE" sz="1600" dirty="0" err="1">
                <a:solidFill>
                  <a:schemeClr val="tx2"/>
                </a:solidFill>
                <a:latin typeface="Arial" pitchFamily="34" charset="0"/>
                <a:cs typeface="Arial" pitchFamily="34" charset="0"/>
              </a:rPr>
              <a:t>TPDUs</a:t>
            </a:r>
            <a:endParaRPr lang="fr-BE" sz="1600" dirty="0">
              <a:solidFill>
                <a:schemeClr val="tx2"/>
              </a:solidFill>
              <a:latin typeface="Arial" pitchFamily="34" charset="0"/>
              <a:cs typeface="Arial" pitchFamily="34" charset="0"/>
            </a:endParaRPr>
          </a:p>
        </p:txBody>
      </p:sp>
      <p:sp>
        <p:nvSpPr>
          <p:cNvPr id="36871" name="Line 4"/>
          <p:cNvSpPr>
            <a:spLocks noChangeShapeType="1"/>
          </p:cNvSpPr>
          <p:nvPr/>
        </p:nvSpPr>
        <p:spPr bwMode="auto">
          <a:xfrm flipH="1">
            <a:off x="3203575" y="2852738"/>
            <a:ext cx="4763" cy="2447925"/>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6872" name="Line 5"/>
          <p:cNvSpPr>
            <a:spLocks noChangeShapeType="1"/>
          </p:cNvSpPr>
          <p:nvPr/>
        </p:nvSpPr>
        <p:spPr bwMode="auto">
          <a:xfrm flipH="1">
            <a:off x="5795963" y="2852738"/>
            <a:ext cx="4762" cy="25209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6873" name="Line 6"/>
          <p:cNvSpPr>
            <a:spLocks noChangeShapeType="1"/>
          </p:cNvSpPr>
          <p:nvPr/>
        </p:nvSpPr>
        <p:spPr bwMode="auto">
          <a:xfrm>
            <a:off x="3203575" y="3213100"/>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6874" name="Line 7"/>
          <p:cNvSpPr>
            <a:spLocks noChangeShapeType="1"/>
          </p:cNvSpPr>
          <p:nvPr/>
        </p:nvSpPr>
        <p:spPr bwMode="auto">
          <a:xfrm flipH="1">
            <a:off x="3208338" y="3686175"/>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6875" name="Line 8"/>
          <p:cNvSpPr>
            <a:spLocks noChangeShapeType="1"/>
          </p:cNvSpPr>
          <p:nvPr/>
        </p:nvSpPr>
        <p:spPr bwMode="auto">
          <a:xfrm>
            <a:off x="3203575" y="4221163"/>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6876" name="Text Box 9"/>
          <p:cNvSpPr txBox="1">
            <a:spLocks noChangeArrowheads="1"/>
          </p:cNvSpPr>
          <p:nvPr/>
        </p:nvSpPr>
        <p:spPr bwMode="auto">
          <a:xfrm rot="552275">
            <a:off x="3995738" y="3068638"/>
            <a:ext cx="8604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36877" name="Text Box 10"/>
          <p:cNvSpPr txBox="1">
            <a:spLocks noChangeArrowheads="1"/>
          </p:cNvSpPr>
          <p:nvPr/>
        </p:nvSpPr>
        <p:spPr bwMode="auto">
          <a:xfrm rot="591788">
            <a:off x="3995738" y="4191000"/>
            <a:ext cx="969962"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TPDU</a:t>
            </a:r>
          </a:p>
        </p:txBody>
      </p:sp>
      <p:sp>
        <p:nvSpPr>
          <p:cNvPr id="36878" name="Text Box 11"/>
          <p:cNvSpPr txBox="1">
            <a:spLocks noChangeArrowheads="1"/>
          </p:cNvSpPr>
          <p:nvPr/>
        </p:nvSpPr>
        <p:spPr bwMode="auto">
          <a:xfrm rot="-598071">
            <a:off x="3995738" y="3689350"/>
            <a:ext cx="8604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36879" name="Text Box 12"/>
          <p:cNvSpPr txBox="1">
            <a:spLocks noChangeArrowheads="1"/>
          </p:cNvSpPr>
          <p:nvPr/>
        </p:nvSpPr>
        <p:spPr bwMode="auto">
          <a:xfrm>
            <a:off x="5867400" y="3386138"/>
            <a:ext cx="2881313"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Envoi de DR TPDU confirmation</a:t>
            </a:r>
          </a:p>
          <a:p>
            <a:r>
              <a:rPr lang="fr-BE" sz="1200">
                <a:solidFill>
                  <a:srgbClr val="0000CC"/>
                </a:solidFill>
                <a:latin typeface="Arial" pitchFamily="34" charset="0"/>
                <a:cs typeface="Arial" pitchFamily="34" charset="0"/>
              </a:rPr>
              <a:t>Armement du temporisateur</a:t>
            </a:r>
          </a:p>
        </p:txBody>
      </p:sp>
      <p:sp>
        <p:nvSpPr>
          <p:cNvPr id="36880" name="Text Box 13"/>
          <p:cNvSpPr txBox="1">
            <a:spLocks noChangeArrowheads="1"/>
          </p:cNvSpPr>
          <p:nvPr/>
        </p:nvSpPr>
        <p:spPr bwMode="auto">
          <a:xfrm>
            <a:off x="900113" y="2997200"/>
            <a:ext cx="2303462"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Envoi de DR TPDU</a:t>
            </a:r>
          </a:p>
          <a:p>
            <a:r>
              <a:rPr lang="fr-BE" sz="1200">
                <a:solidFill>
                  <a:srgbClr val="0000CC"/>
                </a:solidFill>
                <a:latin typeface="Arial" pitchFamily="34" charset="0"/>
                <a:cs typeface="Arial" pitchFamily="34" charset="0"/>
              </a:rPr>
              <a:t>Armement du temporisateur</a:t>
            </a:r>
          </a:p>
        </p:txBody>
      </p:sp>
      <p:sp>
        <p:nvSpPr>
          <p:cNvPr id="36881" name="Text Box 14"/>
          <p:cNvSpPr txBox="1">
            <a:spLocks noChangeArrowheads="1"/>
          </p:cNvSpPr>
          <p:nvPr/>
        </p:nvSpPr>
        <p:spPr bwMode="auto">
          <a:xfrm>
            <a:off x="1403350" y="4005263"/>
            <a:ext cx="1423988" cy="274637"/>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Connexion fermée</a:t>
            </a:r>
          </a:p>
        </p:txBody>
      </p:sp>
      <p:sp>
        <p:nvSpPr>
          <p:cNvPr id="36882" name="Text Box 15"/>
          <p:cNvSpPr txBox="1">
            <a:spLocks noChangeArrowheads="1"/>
          </p:cNvSpPr>
          <p:nvPr/>
        </p:nvSpPr>
        <p:spPr bwMode="auto">
          <a:xfrm>
            <a:off x="611188" y="4292600"/>
            <a:ext cx="2519362" cy="274638"/>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Envoi de l’acquit pour DR TPDU</a:t>
            </a:r>
          </a:p>
        </p:txBody>
      </p:sp>
      <p:sp>
        <p:nvSpPr>
          <p:cNvPr id="36883" name="Text Box 16"/>
          <p:cNvSpPr txBox="1">
            <a:spLocks noChangeArrowheads="1"/>
          </p:cNvSpPr>
          <p:nvPr/>
        </p:nvSpPr>
        <p:spPr bwMode="auto">
          <a:xfrm>
            <a:off x="5940425" y="4508500"/>
            <a:ext cx="1423988" cy="274638"/>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Connexion fermée</a:t>
            </a:r>
          </a:p>
        </p:txBody>
      </p:sp>
      <p:sp>
        <p:nvSpPr>
          <p:cNvPr id="19"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Fermeture de connexion</a:t>
            </a:r>
            <a:endParaRPr lang="fr-BE" sz="2400" dirty="0">
              <a:solidFill>
                <a:schemeClr val="bg1"/>
              </a:solidFill>
            </a:endParaRPr>
          </a:p>
        </p:txBody>
      </p:sp>
      <p:sp>
        <p:nvSpPr>
          <p:cNvPr id="20"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2" name="Espace réservé du numéro de diapositive 21"/>
          <p:cNvSpPr>
            <a:spLocks noGrp="1"/>
          </p:cNvSpPr>
          <p:nvPr>
            <p:ph type="sldNum" sz="quarter" idx="12"/>
          </p:nvPr>
        </p:nvSpPr>
        <p:spPr/>
        <p:txBody>
          <a:bodyPr/>
          <a:lstStyle/>
          <a:p>
            <a:fld id="{B755F6CC-DBE3-4ADB-A217-62287009C9EB}" type="slidenum">
              <a:rPr lang="fr-BE" smtClean="0"/>
              <a:pPr/>
              <a:t>32</a:t>
            </a:fld>
            <a:endParaRPr lang="fr-B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3"/>
          <p:cNvSpPr>
            <a:spLocks noGrp="1" noChangeArrowheads="1"/>
          </p:cNvSpPr>
          <p:nvPr>
            <p:ph idx="1"/>
          </p:nvPr>
        </p:nvSpPr>
        <p:spPr>
          <a:xfrm>
            <a:off x="389731" y="980728"/>
            <a:ext cx="8229600" cy="79216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fermeture symétrique - Perte de </a:t>
            </a:r>
            <a:r>
              <a:rPr lang="fr-BE" sz="1600" b="1" dirty="0" err="1">
                <a:solidFill>
                  <a:schemeClr val="tx2"/>
                </a:solidFill>
                <a:latin typeface="Arial" pitchFamily="34" charset="0"/>
                <a:cs typeface="Arial" pitchFamily="34" charset="0"/>
              </a:rPr>
              <a:t>TPDUs</a:t>
            </a:r>
            <a:endParaRPr lang="fr-BE" sz="1600" b="1"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Perte du TPDU d’acquit</a:t>
            </a:r>
          </a:p>
        </p:txBody>
      </p:sp>
      <p:sp>
        <p:nvSpPr>
          <p:cNvPr id="37895" name="Line 4"/>
          <p:cNvSpPr>
            <a:spLocks noChangeShapeType="1"/>
          </p:cNvSpPr>
          <p:nvPr/>
        </p:nvSpPr>
        <p:spPr bwMode="auto">
          <a:xfrm flipH="1">
            <a:off x="3203575" y="2276475"/>
            <a:ext cx="4763" cy="2447925"/>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7896" name="Line 5"/>
          <p:cNvSpPr>
            <a:spLocks noChangeShapeType="1"/>
          </p:cNvSpPr>
          <p:nvPr/>
        </p:nvSpPr>
        <p:spPr bwMode="auto">
          <a:xfrm flipH="1">
            <a:off x="5795963" y="2276475"/>
            <a:ext cx="4762" cy="31686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7897" name="Line 6"/>
          <p:cNvSpPr>
            <a:spLocks noChangeShapeType="1"/>
          </p:cNvSpPr>
          <p:nvPr/>
        </p:nvSpPr>
        <p:spPr bwMode="auto">
          <a:xfrm>
            <a:off x="3203575" y="2636838"/>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7898" name="Line 7"/>
          <p:cNvSpPr>
            <a:spLocks noChangeShapeType="1"/>
          </p:cNvSpPr>
          <p:nvPr/>
        </p:nvSpPr>
        <p:spPr bwMode="auto">
          <a:xfrm flipH="1">
            <a:off x="3208338" y="3109913"/>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7899" name="Line 8"/>
          <p:cNvSpPr>
            <a:spLocks noChangeShapeType="1"/>
          </p:cNvSpPr>
          <p:nvPr/>
        </p:nvSpPr>
        <p:spPr bwMode="auto">
          <a:xfrm>
            <a:off x="3203575" y="3644900"/>
            <a:ext cx="2025650" cy="331788"/>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7900" name="Text Box 9"/>
          <p:cNvSpPr txBox="1">
            <a:spLocks noChangeArrowheads="1"/>
          </p:cNvSpPr>
          <p:nvPr/>
        </p:nvSpPr>
        <p:spPr bwMode="auto">
          <a:xfrm rot="552275">
            <a:off x="3995738" y="2492375"/>
            <a:ext cx="8604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37901" name="Text Box 10"/>
          <p:cNvSpPr txBox="1">
            <a:spLocks noChangeArrowheads="1"/>
          </p:cNvSpPr>
          <p:nvPr/>
        </p:nvSpPr>
        <p:spPr bwMode="auto">
          <a:xfrm rot="591788">
            <a:off x="3995738" y="3614738"/>
            <a:ext cx="969962"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TPDU</a:t>
            </a:r>
          </a:p>
        </p:txBody>
      </p:sp>
      <p:sp>
        <p:nvSpPr>
          <p:cNvPr id="37902" name="Text Box 11"/>
          <p:cNvSpPr txBox="1">
            <a:spLocks noChangeArrowheads="1"/>
          </p:cNvSpPr>
          <p:nvPr/>
        </p:nvSpPr>
        <p:spPr bwMode="auto">
          <a:xfrm rot="-598071">
            <a:off x="3995738" y="3113088"/>
            <a:ext cx="8604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37903" name="Text Box 12"/>
          <p:cNvSpPr txBox="1">
            <a:spLocks noChangeArrowheads="1"/>
          </p:cNvSpPr>
          <p:nvPr/>
        </p:nvSpPr>
        <p:spPr bwMode="auto">
          <a:xfrm>
            <a:off x="5867400" y="2809875"/>
            <a:ext cx="2881313"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Envoi de DR TPDU confirmation</a:t>
            </a:r>
          </a:p>
          <a:p>
            <a:r>
              <a:rPr lang="fr-BE" sz="1200">
                <a:solidFill>
                  <a:srgbClr val="0000CC"/>
                </a:solidFill>
                <a:latin typeface="Arial" pitchFamily="34" charset="0"/>
                <a:cs typeface="Arial" pitchFamily="34" charset="0"/>
              </a:rPr>
              <a:t>Armement du temporisateur</a:t>
            </a:r>
          </a:p>
        </p:txBody>
      </p:sp>
      <p:sp>
        <p:nvSpPr>
          <p:cNvPr id="37904" name="Text Box 13"/>
          <p:cNvSpPr txBox="1">
            <a:spLocks noChangeArrowheads="1"/>
          </p:cNvSpPr>
          <p:nvPr/>
        </p:nvSpPr>
        <p:spPr bwMode="auto">
          <a:xfrm>
            <a:off x="900113" y="2420938"/>
            <a:ext cx="2303462"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Envoi de DR TPDU</a:t>
            </a:r>
          </a:p>
          <a:p>
            <a:r>
              <a:rPr lang="fr-BE" sz="1200">
                <a:solidFill>
                  <a:srgbClr val="0000CC"/>
                </a:solidFill>
                <a:latin typeface="Arial" pitchFamily="34" charset="0"/>
                <a:cs typeface="Arial" pitchFamily="34" charset="0"/>
              </a:rPr>
              <a:t>Armement du temporisateur</a:t>
            </a:r>
          </a:p>
        </p:txBody>
      </p:sp>
      <p:sp>
        <p:nvSpPr>
          <p:cNvPr id="37905" name="Text Box 14"/>
          <p:cNvSpPr txBox="1">
            <a:spLocks noChangeArrowheads="1"/>
          </p:cNvSpPr>
          <p:nvPr/>
        </p:nvSpPr>
        <p:spPr bwMode="auto">
          <a:xfrm>
            <a:off x="1403350" y="3429000"/>
            <a:ext cx="1423988" cy="274638"/>
          </a:xfrm>
          <a:prstGeom prst="rect">
            <a:avLst/>
          </a:prstGeom>
          <a:noFill/>
          <a:ln w="9525">
            <a:noFill/>
            <a:miter lim="800000"/>
            <a:headEnd/>
            <a:tailEnd/>
          </a:ln>
        </p:spPr>
        <p:txBody>
          <a:bodyPr wrap="none">
            <a:spAutoFit/>
          </a:bodyPr>
          <a:lstStyle/>
          <a:p>
            <a:r>
              <a:rPr lang="fr-BE" sz="1200" i="1">
                <a:solidFill>
                  <a:srgbClr val="FF0000"/>
                </a:solidFill>
                <a:latin typeface="Arial" pitchFamily="34" charset="0"/>
                <a:cs typeface="Arial" pitchFamily="34" charset="0"/>
              </a:rPr>
              <a:t>Connexion fermée</a:t>
            </a:r>
          </a:p>
        </p:txBody>
      </p:sp>
      <p:sp>
        <p:nvSpPr>
          <p:cNvPr id="37906" name="Text Box 15"/>
          <p:cNvSpPr txBox="1">
            <a:spLocks noChangeArrowheads="1"/>
          </p:cNvSpPr>
          <p:nvPr/>
        </p:nvSpPr>
        <p:spPr bwMode="auto">
          <a:xfrm>
            <a:off x="611188" y="3716338"/>
            <a:ext cx="2519362" cy="274637"/>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Envoi de l’acquit pour DR TPDU</a:t>
            </a:r>
          </a:p>
        </p:txBody>
      </p:sp>
      <p:sp>
        <p:nvSpPr>
          <p:cNvPr id="37907" name="Text Box 16"/>
          <p:cNvSpPr txBox="1">
            <a:spLocks noChangeArrowheads="1"/>
          </p:cNvSpPr>
          <p:nvPr/>
        </p:nvSpPr>
        <p:spPr bwMode="auto">
          <a:xfrm>
            <a:off x="6011863" y="4724400"/>
            <a:ext cx="2359025" cy="457200"/>
          </a:xfrm>
          <a:prstGeom prst="rect">
            <a:avLst/>
          </a:prstGeom>
          <a:noFill/>
          <a:ln w="9525">
            <a:noFill/>
            <a:miter lim="800000"/>
            <a:headEnd/>
            <a:tailEnd/>
          </a:ln>
        </p:spPr>
        <p:txBody>
          <a:bodyPr wrap="none">
            <a:spAutoFit/>
          </a:bodyPr>
          <a:lstStyle/>
          <a:p>
            <a:r>
              <a:rPr lang="fr-BE" sz="1200" b="1" i="1">
                <a:solidFill>
                  <a:srgbClr val="FF0000"/>
                </a:solidFill>
                <a:latin typeface="Arial" pitchFamily="34" charset="0"/>
                <a:cs typeface="Arial" pitchFamily="34" charset="0"/>
              </a:rPr>
              <a:t>Expiration du temporisateur</a:t>
            </a:r>
          </a:p>
          <a:p>
            <a:r>
              <a:rPr lang="fr-BE" sz="1200" b="1" i="1">
                <a:solidFill>
                  <a:srgbClr val="FF0000"/>
                </a:solidFill>
                <a:latin typeface="Arial" pitchFamily="34" charset="0"/>
                <a:cs typeface="Arial" pitchFamily="34" charset="0"/>
              </a:rPr>
              <a:t>Connexion considérée fermée</a:t>
            </a:r>
          </a:p>
        </p:txBody>
      </p:sp>
      <p:sp>
        <p:nvSpPr>
          <p:cNvPr id="37908" name="Arc 17"/>
          <p:cNvSpPr>
            <a:spLocks/>
          </p:cNvSpPr>
          <p:nvPr/>
        </p:nvSpPr>
        <p:spPr bwMode="auto">
          <a:xfrm>
            <a:off x="5795963" y="3140075"/>
            <a:ext cx="215900" cy="1657350"/>
          </a:xfrm>
          <a:custGeom>
            <a:avLst/>
            <a:gdLst>
              <a:gd name="T0" fmla="*/ 0 w 21600"/>
              <a:gd name="T1" fmla="*/ 0 h 43196"/>
              <a:gd name="T2" fmla="*/ 42760 w 21600"/>
              <a:gd name="T3" fmla="*/ 63589426 h 43196"/>
              <a:gd name="T4" fmla="*/ 0 w 21600"/>
              <a:gd name="T5" fmla="*/ 31797667 h 43196"/>
              <a:gd name="T6" fmla="*/ 0 60000 65536"/>
              <a:gd name="T7" fmla="*/ 0 60000 65536"/>
              <a:gd name="T8" fmla="*/ 0 60000 65536"/>
              <a:gd name="T9" fmla="*/ 0 w 21600"/>
              <a:gd name="T10" fmla="*/ 0 h 43196"/>
              <a:gd name="T11" fmla="*/ 21600 w 21600"/>
              <a:gd name="T12" fmla="*/ 43196 h 43196"/>
            </a:gdLst>
            <a:ahLst/>
            <a:cxnLst>
              <a:cxn ang="T6">
                <a:pos x="T0" y="T1"/>
              </a:cxn>
              <a:cxn ang="T7">
                <a:pos x="T2" y="T3"/>
              </a:cxn>
              <a:cxn ang="T8">
                <a:pos x="T4" y="T5"/>
              </a:cxn>
            </a:cxnLst>
            <a:rect l="T9" t="T10" r="T11" b="T12"/>
            <a:pathLst>
              <a:path w="21600" h="43196" fill="none" extrusionOk="0">
                <a:moveTo>
                  <a:pt x="-1" y="0"/>
                </a:moveTo>
                <a:cubicBezTo>
                  <a:pt x="11929" y="0"/>
                  <a:pt x="21600" y="9670"/>
                  <a:pt x="21600" y="21600"/>
                </a:cubicBezTo>
                <a:cubicBezTo>
                  <a:pt x="21600" y="33362"/>
                  <a:pt x="12188" y="42962"/>
                  <a:pt x="427" y="43195"/>
                </a:cubicBezTo>
              </a:path>
              <a:path w="21600" h="43196" stroke="0" extrusionOk="0">
                <a:moveTo>
                  <a:pt x="-1" y="0"/>
                </a:moveTo>
                <a:cubicBezTo>
                  <a:pt x="11929" y="0"/>
                  <a:pt x="21600" y="9670"/>
                  <a:pt x="21600" y="21600"/>
                </a:cubicBezTo>
                <a:cubicBezTo>
                  <a:pt x="21600" y="33362"/>
                  <a:pt x="12188" y="42962"/>
                  <a:pt x="427" y="43195"/>
                </a:cubicBezTo>
                <a:lnTo>
                  <a:pt x="0" y="21600"/>
                </a:lnTo>
                <a:close/>
              </a:path>
            </a:pathLst>
          </a:custGeom>
          <a:noFill/>
          <a:ln w="19050">
            <a:solidFill>
              <a:srgbClr val="CC0066"/>
            </a:solidFill>
            <a:prstDash val="sysDot"/>
            <a:round/>
            <a:headEnd/>
            <a:tailEnd/>
          </a:ln>
        </p:spPr>
        <p:txBody>
          <a:bodyPr wrap="none" anchor="ctr"/>
          <a:lstStyle/>
          <a:p>
            <a:pPr algn="ctr"/>
            <a:endParaRPr lang="en-US">
              <a:solidFill>
                <a:srgbClr val="CC0066"/>
              </a:solidFill>
              <a:latin typeface="Arial" pitchFamily="34" charset="0"/>
              <a:cs typeface="Arial" pitchFamily="34" charset="0"/>
            </a:endParaRPr>
          </a:p>
        </p:txBody>
      </p:sp>
      <p:sp>
        <p:nvSpPr>
          <p:cNvPr id="37909" name="Oval 18"/>
          <p:cNvSpPr>
            <a:spLocks noChangeArrowheads="1"/>
          </p:cNvSpPr>
          <p:nvPr/>
        </p:nvSpPr>
        <p:spPr bwMode="auto">
          <a:xfrm>
            <a:off x="5076825" y="3859213"/>
            <a:ext cx="215900" cy="215900"/>
          </a:xfrm>
          <a:prstGeom prst="ellipse">
            <a:avLst/>
          </a:prstGeom>
          <a:solidFill>
            <a:srgbClr val="FF0000"/>
          </a:solidFill>
          <a:ln w="9525">
            <a:solidFill>
              <a:srgbClr val="FF0000"/>
            </a:solidFill>
            <a:round/>
            <a:headEnd/>
            <a:tailEnd/>
          </a:ln>
        </p:spPr>
        <p:txBody>
          <a:bodyPr wrap="none" anchor="ctr"/>
          <a:lstStyle/>
          <a:p>
            <a:endParaRPr lang="fr-FR">
              <a:latin typeface="Arial" pitchFamily="34" charset="0"/>
              <a:cs typeface="Arial" pitchFamily="34" charset="0"/>
            </a:endParaRPr>
          </a:p>
        </p:txBody>
      </p:sp>
      <p:sp>
        <p:nvSpPr>
          <p:cNvPr id="21"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Fermeture de connexion</a:t>
            </a:r>
            <a:endParaRPr lang="fr-BE" sz="2400" dirty="0">
              <a:solidFill>
                <a:schemeClr val="bg1"/>
              </a:solidFill>
            </a:endParaRPr>
          </a:p>
        </p:txBody>
      </p:sp>
      <p:sp>
        <p:nvSpPr>
          <p:cNvPr id="22"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4" name="Espace réservé du numéro de diapositive 23"/>
          <p:cNvSpPr>
            <a:spLocks noGrp="1"/>
          </p:cNvSpPr>
          <p:nvPr>
            <p:ph type="sldNum" sz="quarter" idx="12"/>
          </p:nvPr>
        </p:nvSpPr>
        <p:spPr/>
        <p:txBody>
          <a:bodyPr/>
          <a:lstStyle/>
          <a:p>
            <a:fld id="{B755F6CC-DBE3-4ADB-A217-62287009C9EB}" type="slidenum">
              <a:rPr lang="fr-BE" smtClean="0"/>
              <a:pPr/>
              <a:t>33</a:t>
            </a:fld>
            <a:endParaRPr lang="fr-BE"/>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3"/>
          <p:cNvSpPr>
            <a:spLocks noGrp="1" noChangeArrowheads="1"/>
          </p:cNvSpPr>
          <p:nvPr>
            <p:ph idx="1"/>
          </p:nvPr>
        </p:nvSpPr>
        <p:spPr>
          <a:xfrm>
            <a:off x="457200" y="836613"/>
            <a:ext cx="8229600" cy="79216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fermeture symétrique - Perte de </a:t>
            </a:r>
            <a:r>
              <a:rPr lang="fr-BE" sz="1600" b="1" dirty="0" err="1">
                <a:solidFill>
                  <a:schemeClr val="tx2"/>
                </a:solidFill>
                <a:latin typeface="Arial" pitchFamily="34" charset="0"/>
                <a:cs typeface="Arial" pitchFamily="34" charset="0"/>
              </a:rPr>
              <a:t>TPDUs</a:t>
            </a:r>
            <a:endParaRPr lang="fr-BE" sz="1600" b="1"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Perte du second </a:t>
            </a:r>
            <a:r>
              <a:rPr lang="fr-BE" sz="1600" dirty="0" err="1">
                <a:solidFill>
                  <a:schemeClr val="tx2"/>
                </a:solidFill>
                <a:latin typeface="Arial" pitchFamily="34" charset="0"/>
                <a:cs typeface="Arial" pitchFamily="34" charset="0"/>
              </a:rPr>
              <a:t>Disconnect.request</a:t>
            </a:r>
            <a:r>
              <a:rPr lang="fr-BE" sz="1600" dirty="0">
                <a:solidFill>
                  <a:schemeClr val="tx2"/>
                </a:solidFill>
                <a:latin typeface="Arial" pitchFamily="34" charset="0"/>
                <a:cs typeface="Arial" pitchFamily="34" charset="0"/>
              </a:rPr>
              <a:t> TPDU</a:t>
            </a:r>
          </a:p>
        </p:txBody>
      </p:sp>
      <p:sp>
        <p:nvSpPr>
          <p:cNvPr id="38919" name="Line 4"/>
          <p:cNvSpPr>
            <a:spLocks noChangeShapeType="1"/>
          </p:cNvSpPr>
          <p:nvPr/>
        </p:nvSpPr>
        <p:spPr bwMode="auto">
          <a:xfrm flipH="1">
            <a:off x="3203575" y="1773238"/>
            <a:ext cx="0" cy="4103687"/>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8920" name="Line 5"/>
          <p:cNvSpPr>
            <a:spLocks noChangeShapeType="1"/>
          </p:cNvSpPr>
          <p:nvPr/>
        </p:nvSpPr>
        <p:spPr bwMode="auto">
          <a:xfrm flipH="1">
            <a:off x="5795963" y="1844675"/>
            <a:ext cx="0" cy="40322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8921" name="Line 6"/>
          <p:cNvSpPr>
            <a:spLocks noChangeShapeType="1"/>
          </p:cNvSpPr>
          <p:nvPr/>
        </p:nvSpPr>
        <p:spPr bwMode="auto">
          <a:xfrm>
            <a:off x="3203575" y="3860800"/>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8922" name="Line 7"/>
          <p:cNvSpPr>
            <a:spLocks noChangeShapeType="1"/>
          </p:cNvSpPr>
          <p:nvPr/>
        </p:nvSpPr>
        <p:spPr bwMode="auto">
          <a:xfrm flipH="1">
            <a:off x="3208338" y="4333875"/>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8923" name="Line 8"/>
          <p:cNvSpPr>
            <a:spLocks noChangeShapeType="1"/>
          </p:cNvSpPr>
          <p:nvPr/>
        </p:nvSpPr>
        <p:spPr bwMode="auto">
          <a:xfrm>
            <a:off x="3203575" y="4868863"/>
            <a:ext cx="2592388" cy="43021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8924" name="Text Box 9"/>
          <p:cNvSpPr txBox="1">
            <a:spLocks noChangeArrowheads="1"/>
          </p:cNvSpPr>
          <p:nvPr/>
        </p:nvSpPr>
        <p:spPr bwMode="auto">
          <a:xfrm rot="552275">
            <a:off x="3995738" y="3716338"/>
            <a:ext cx="8604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38925" name="Text Box 10"/>
          <p:cNvSpPr txBox="1">
            <a:spLocks noChangeArrowheads="1"/>
          </p:cNvSpPr>
          <p:nvPr/>
        </p:nvSpPr>
        <p:spPr bwMode="auto">
          <a:xfrm rot="591788">
            <a:off x="3995738" y="4838700"/>
            <a:ext cx="969962"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TPDU</a:t>
            </a:r>
          </a:p>
        </p:txBody>
      </p:sp>
      <p:sp>
        <p:nvSpPr>
          <p:cNvPr id="38926" name="Text Box 11"/>
          <p:cNvSpPr txBox="1">
            <a:spLocks noChangeArrowheads="1"/>
          </p:cNvSpPr>
          <p:nvPr/>
        </p:nvSpPr>
        <p:spPr bwMode="auto">
          <a:xfrm rot="-598071">
            <a:off x="3995738" y="4337050"/>
            <a:ext cx="8604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38927" name="Text Box 12"/>
          <p:cNvSpPr txBox="1">
            <a:spLocks noChangeArrowheads="1"/>
          </p:cNvSpPr>
          <p:nvPr/>
        </p:nvSpPr>
        <p:spPr bwMode="auto">
          <a:xfrm>
            <a:off x="5867400" y="4033838"/>
            <a:ext cx="2881313"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Envoi de DR TPDU confirmation</a:t>
            </a:r>
          </a:p>
          <a:p>
            <a:r>
              <a:rPr lang="fr-BE" sz="1200">
                <a:solidFill>
                  <a:srgbClr val="0000CC"/>
                </a:solidFill>
                <a:latin typeface="Arial" pitchFamily="34" charset="0"/>
                <a:cs typeface="Arial" pitchFamily="34" charset="0"/>
              </a:rPr>
              <a:t>Armement du temporisateur</a:t>
            </a:r>
          </a:p>
        </p:txBody>
      </p:sp>
      <p:sp>
        <p:nvSpPr>
          <p:cNvPr id="38928" name="Text Box 13"/>
          <p:cNvSpPr txBox="1">
            <a:spLocks noChangeArrowheads="1"/>
          </p:cNvSpPr>
          <p:nvPr/>
        </p:nvSpPr>
        <p:spPr bwMode="auto">
          <a:xfrm>
            <a:off x="900113" y="3644900"/>
            <a:ext cx="2303462"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Expiration du temporisateur</a:t>
            </a:r>
          </a:p>
          <a:p>
            <a:r>
              <a:rPr lang="fr-BE" sz="1200">
                <a:solidFill>
                  <a:srgbClr val="0000CC"/>
                </a:solidFill>
                <a:latin typeface="Arial" pitchFamily="34" charset="0"/>
                <a:cs typeface="Arial" pitchFamily="34" charset="0"/>
              </a:rPr>
              <a:t>Renvoi du DR TPDU</a:t>
            </a:r>
          </a:p>
        </p:txBody>
      </p:sp>
      <p:sp>
        <p:nvSpPr>
          <p:cNvPr id="38929" name="Text Box 14"/>
          <p:cNvSpPr txBox="1">
            <a:spLocks noChangeArrowheads="1"/>
          </p:cNvSpPr>
          <p:nvPr/>
        </p:nvSpPr>
        <p:spPr bwMode="auto">
          <a:xfrm>
            <a:off x="1403350" y="4652963"/>
            <a:ext cx="1512888" cy="274637"/>
          </a:xfrm>
          <a:prstGeom prst="rect">
            <a:avLst/>
          </a:prstGeom>
          <a:noFill/>
          <a:ln w="9525">
            <a:noFill/>
            <a:miter lim="800000"/>
            <a:headEnd/>
            <a:tailEnd/>
          </a:ln>
        </p:spPr>
        <p:txBody>
          <a:bodyPr wrap="none">
            <a:spAutoFit/>
          </a:bodyPr>
          <a:lstStyle/>
          <a:p>
            <a:r>
              <a:rPr lang="fr-BE" sz="1200" b="1" i="1">
                <a:solidFill>
                  <a:srgbClr val="FF0000"/>
                </a:solidFill>
                <a:latin typeface="Arial" pitchFamily="34" charset="0"/>
                <a:cs typeface="Arial" pitchFamily="34" charset="0"/>
              </a:rPr>
              <a:t>Connexion fermée</a:t>
            </a:r>
          </a:p>
        </p:txBody>
      </p:sp>
      <p:sp>
        <p:nvSpPr>
          <p:cNvPr id="38930" name="Text Box 15"/>
          <p:cNvSpPr txBox="1">
            <a:spLocks noChangeArrowheads="1"/>
          </p:cNvSpPr>
          <p:nvPr/>
        </p:nvSpPr>
        <p:spPr bwMode="auto">
          <a:xfrm>
            <a:off x="684213" y="4941888"/>
            <a:ext cx="2519362" cy="274637"/>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Envoi de l’acquit pour DR TPDU</a:t>
            </a:r>
          </a:p>
        </p:txBody>
      </p:sp>
      <p:sp>
        <p:nvSpPr>
          <p:cNvPr id="38931" name="Line 16"/>
          <p:cNvSpPr>
            <a:spLocks noChangeShapeType="1"/>
          </p:cNvSpPr>
          <p:nvPr/>
        </p:nvSpPr>
        <p:spPr bwMode="auto">
          <a:xfrm>
            <a:off x="3203575" y="2278063"/>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8932" name="Line 17"/>
          <p:cNvSpPr>
            <a:spLocks noChangeShapeType="1"/>
          </p:cNvSpPr>
          <p:nvPr/>
        </p:nvSpPr>
        <p:spPr bwMode="auto">
          <a:xfrm flipH="1">
            <a:off x="3795713" y="2751138"/>
            <a:ext cx="2005012" cy="32385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8933" name="Text Box 18"/>
          <p:cNvSpPr txBox="1">
            <a:spLocks noChangeArrowheads="1"/>
          </p:cNvSpPr>
          <p:nvPr/>
        </p:nvSpPr>
        <p:spPr bwMode="auto">
          <a:xfrm rot="552275">
            <a:off x="3995738" y="2133600"/>
            <a:ext cx="8604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38934" name="Text Box 19"/>
          <p:cNvSpPr txBox="1">
            <a:spLocks noChangeArrowheads="1"/>
          </p:cNvSpPr>
          <p:nvPr/>
        </p:nvSpPr>
        <p:spPr bwMode="auto">
          <a:xfrm rot="-598071">
            <a:off x="3995738" y="2754313"/>
            <a:ext cx="8604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38935" name="Oval 20"/>
          <p:cNvSpPr>
            <a:spLocks noChangeArrowheads="1"/>
          </p:cNvSpPr>
          <p:nvPr/>
        </p:nvSpPr>
        <p:spPr bwMode="auto">
          <a:xfrm>
            <a:off x="3725863" y="2947988"/>
            <a:ext cx="215900" cy="215900"/>
          </a:xfrm>
          <a:prstGeom prst="ellipse">
            <a:avLst/>
          </a:prstGeom>
          <a:solidFill>
            <a:srgbClr val="FF0000"/>
          </a:solidFill>
          <a:ln w="9525">
            <a:solidFill>
              <a:srgbClr val="FF0000"/>
            </a:solidFill>
            <a:round/>
            <a:headEnd/>
            <a:tailEnd/>
          </a:ln>
        </p:spPr>
        <p:txBody>
          <a:bodyPr wrap="none" anchor="ctr"/>
          <a:lstStyle/>
          <a:p>
            <a:endParaRPr lang="fr-FR">
              <a:latin typeface="Arial" pitchFamily="34" charset="0"/>
              <a:cs typeface="Arial" pitchFamily="34" charset="0"/>
            </a:endParaRPr>
          </a:p>
        </p:txBody>
      </p:sp>
      <p:sp>
        <p:nvSpPr>
          <p:cNvPr id="38936" name="Text Box 21"/>
          <p:cNvSpPr txBox="1">
            <a:spLocks noChangeArrowheads="1"/>
          </p:cNvSpPr>
          <p:nvPr/>
        </p:nvSpPr>
        <p:spPr bwMode="auto">
          <a:xfrm>
            <a:off x="1042988" y="1989138"/>
            <a:ext cx="2159000"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Envoi de DR TPDU</a:t>
            </a:r>
          </a:p>
          <a:p>
            <a:r>
              <a:rPr lang="fr-BE" sz="1200">
                <a:solidFill>
                  <a:srgbClr val="0000CC"/>
                </a:solidFill>
                <a:latin typeface="Arial" pitchFamily="34" charset="0"/>
                <a:cs typeface="Arial" pitchFamily="34" charset="0"/>
              </a:rPr>
              <a:t>Armement du temporisateur</a:t>
            </a:r>
          </a:p>
        </p:txBody>
      </p:sp>
      <p:sp>
        <p:nvSpPr>
          <p:cNvPr id="38937" name="Text Box 22"/>
          <p:cNvSpPr txBox="1">
            <a:spLocks noChangeArrowheads="1"/>
          </p:cNvSpPr>
          <p:nvPr/>
        </p:nvSpPr>
        <p:spPr bwMode="auto">
          <a:xfrm>
            <a:off x="5795963" y="2420938"/>
            <a:ext cx="2881312"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Envoi de DR TPDU confirmation</a:t>
            </a:r>
          </a:p>
          <a:p>
            <a:r>
              <a:rPr lang="fr-BE" sz="1200">
                <a:solidFill>
                  <a:srgbClr val="0000CC"/>
                </a:solidFill>
                <a:latin typeface="Arial" pitchFamily="34" charset="0"/>
                <a:cs typeface="Arial" pitchFamily="34" charset="0"/>
              </a:rPr>
              <a:t>Armement du temporisateur</a:t>
            </a:r>
          </a:p>
        </p:txBody>
      </p:sp>
      <p:sp>
        <p:nvSpPr>
          <p:cNvPr id="38938" name="Arc 23"/>
          <p:cNvSpPr>
            <a:spLocks/>
          </p:cNvSpPr>
          <p:nvPr/>
        </p:nvSpPr>
        <p:spPr bwMode="auto">
          <a:xfrm flipH="1">
            <a:off x="2987675" y="2278063"/>
            <a:ext cx="223838" cy="1584325"/>
          </a:xfrm>
          <a:custGeom>
            <a:avLst/>
            <a:gdLst>
              <a:gd name="T0" fmla="*/ 28592 w 21873"/>
              <a:gd name="T1" fmla="*/ 0 h 43200"/>
              <a:gd name="T2" fmla="*/ 0 w 21873"/>
              <a:gd name="T3" fmla="*/ 58101156 h 43200"/>
              <a:gd name="T4" fmla="*/ 28592 w 21873"/>
              <a:gd name="T5" fmla="*/ 29051935 h 43200"/>
              <a:gd name="T6" fmla="*/ 0 60000 65536"/>
              <a:gd name="T7" fmla="*/ 0 60000 65536"/>
              <a:gd name="T8" fmla="*/ 0 60000 65536"/>
              <a:gd name="T9" fmla="*/ 0 w 21873"/>
              <a:gd name="T10" fmla="*/ 0 h 43200"/>
              <a:gd name="T11" fmla="*/ 21873 w 21873"/>
              <a:gd name="T12" fmla="*/ 43200 h 43200"/>
            </a:gdLst>
            <a:ahLst/>
            <a:cxnLst>
              <a:cxn ang="T6">
                <a:pos x="T0" y="T1"/>
              </a:cxn>
              <a:cxn ang="T7">
                <a:pos x="T2" y="T3"/>
              </a:cxn>
              <a:cxn ang="T8">
                <a:pos x="T4" y="T5"/>
              </a:cxn>
            </a:cxnLst>
            <a:rect l="T9" t="T10" r="T11" b="T12"/>
            <a:pathLst>
              <a:path w="21873" h="43200" fill="none" extrusionOk="0">
                <a:moveTo>
                  <a:pt x="272" y="0"/>
                </a:moveTo>
                <a:cubicBezTo>
                  <a:pt x="12202" y="0"/>
                  <a:pt x="21873" y="9670"/>
                  <a:pt x="21873" y="21600"/>
                </a:cubicBezTo>
                <a:cubicBezTo>
                  <a:pt x="21873" y="33529"/>
                  <a:pt x="12202" y="43200"/>
                  <a:pt x="273" y="43200"/>
                </a:cubicBezTo>
                <a:cubicBezTo>
                  <a:pt x="181" y="43200"/>
                  <a:pt x="90" y="43199"/>
                  <a:pt x="-1" y="43198"/>
                </a:cubicBezTo>
              </a:path>
              <a:path w="21873" h="43200" stroke="0" extrusionOk="0">
                <a:moveTo>
                  <a:pt x="272" y="0"/>
                </a:moveTo>
                <a:cubicBezTo>
                  <a:pt x="12202" y="0"/>
                  <a:pt x="21873" y="9670"/>
                  <a:pt x="21873" y="21600"/>
                </a:cubicBezTo>
                <a:cubicBezTo>
                  <a:pt x="21873" y="33529"/>
                  <a:pt x="12202" y="43200"/>
                  <a:pt x="273" y="43200"/>
                </a:cubicBezTo>
                <a:cubicBezTo>
                  <a:pt x="181" y="43200"/>
                  <a:pt x="90" y="43199"/>
                  <a:pt x="-1" y="43198"/>
                </a:cubicBezTo>
                <a:lnTo>
                  <a:pt x="273" y="21600"/>
                </a:lnTo>
                <a:close/>
              </a:path>
            </a:pathLst>
          </a:custGeom>
          <a:noFill/>
          <a:ln w="19050">
            <a:solidFill>
              <a:srgbClr val="CC0066"/>
            </a:solidFill>
            <a:prstDash val="sysDot"/>
            <a:round/>
            <a:headEnd/>
            <a:tailEnd/>
          </a:ln>
        </p:spPr>
        <p:txBody>
          <a:bodyPr wrap="none" anchor="ctr"/>
          <a:lstStyle/>
          <a:p>
            <a:pPr algn="ctr"/>
            <a:endParaRPr lang="en-US">
              <a:solidFill>
                <a:srgbClr val="CC0066"/>
              </a:solidFill>
              <a:latin typeface="Arial" pitchFamily="34" charset="0"/>
              <a:cs typeface="Arial" pitchFamily="34" charset="0"/>
            </a:endParaRPr>
          </a:p>
        </p:txBody>
      </p:sp>
      <p:sp>
        <p:nvSpPr>
          <p:cNvPr id="38939" name="Text Box 24"/>
          <p:cNvSpPr txBox="1">
            <a:spLocks noChangeArrowheads="1"/>
          </p:cNvSpPr>
          <p:nvPr/>
        </p:nvSpPr>
        <p:spPr bwMode="auto">
          <a:xfrm>
            <a:off x="5867400" y="5229225"/>
            <a:ext cx="1512888" cy="274638"/>
          </a:xfrm>
          <a:prstGeom prst="rect">
            <a:avLst/>
          </a:prstGeom>
          <a:noFill/>
          <a:ln w="9525">
            <a:noFill/>
            <a:miter lim="800000"/>
            <a:headEnd/>
            <a:tailEnd/>
          </a:ln>
        </p:spPr>
        <p:txBody>
          <a:bodyPr wrap="none">
            <a:spAutoFit/>
          </a:bodyPr>
          <a:lstStyle/>
          <a:p>
            <a:r>
              <a:rPr lang="fr-BE" sz="1200" b="1" i="1">
                <a:solidFill>
                  <a:srgbClr val="FF0000"/>
                </a:solidFill>
                <a:latin typeface="Arial" pitchFamily="34" charset="0"/>
                <a:cs typeface="Arial" pitchFamily="34" charset="0"/>
              </a:rPr>
              <a:t>Connexion fermée</a:t>
            </a:r>
          </a:p>
        </p:txBody>
      </p:sp>
      <p:sp>
        <p:nvSpPr>
          <p:cNvPr id="2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Fermeture de connexion</a:t>
            </a:r>
            <a:endParaRPr lang="fr-BE" sz="2400" dirty="0">
              <a:solidFill>
                <a:schemeClr val="bg1"/>
              </a:solidFill>
            </a:endParaRPr>
          </a:p>
        </p:txBody>
      </p:sp>
      <p:sp>
        <p:nvSpPr>
          <p:cNvPr id="2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0" name="Espace réservé du numéro de diapositive 29"/>
          <p:cNvSpPr>
            <a:spLocks noGrp="1"/>
          </p:cNvSpPr>
          <p:nvPr>
            <p:ph type="sldNum" sz="quarter" idx="12"/>
          </p:nvPr>
        </p:nvSpPr>
        <p:spPr/>
        <p:txBody>
          <a:bodyPr/>
          <a:lstStyle/>
          <a:p>
            <a:fld id="{B755F6CC-DBE3-4ADB-A217-62287009C9EB}" type="slidenum">
              <a:rPr lang="fr-BE" smtClean="0"/>
              <a:pPr/>
              <a:t>34</a:t>
            </a:fld>
            <a:endParaRPr lang="fr-BE"/>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a:xfrm>
            <a:off x="531877" y="908720"/>
            <a:ext cx="8229600" cy="79216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fermeture symétrique - Perte de </a:t>
            </a:r>
            <a:r>
              <a:rPr lang="fr-BE" sz="1600" b="1" dirty="0" err="1">
                <a:solidFill>
                  <a:schemeClr val="tx2"/>
                </a:solidFill>
                <a:latin typeface="Arial" pitchFamily="34" charset="0"/>
                <a:cs typeface="Arial" pitchFamily="34" charset="0"/>
              </a:rPr>
              <a:t>TPDUs</a:t>
            </a:r>
            <a:endParaRPr lang="fr-BE" sz="1600" b="1"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Perte de plusieurs </a:t>
            </a:r>
            <a:r>
              <a:rPr lang="fr-BE" sz="1600" dirty="0" err="1">
                <a:solidFill>
                  <a:schemeClr val="tx2"/>
                </a:solidFill>
                <a:latin typeface="Arial" pitchFamily="34" charset="0"/>
                <a:cs typeface="Arial" pitchFamily="34" charset="0"/>
              </a:rPr>
              <a:t>Disconnect.request</a:t>
            </a:r>
            <a:r>
              <a:rPr lang="fr-BE" sz="1600" dirty="0">
                <a:solidFill>
                  <a:schemeClr val="tx2"/>
                </a:solidFill>
                <a:latin typeface="Arial" pitchFamily="34" charset="0"/>
                <a:cs typeface="Arial" pitchFamily="34" charset="0"/>
              </a:rPr>
              <a:t> TPDU</a:t>
            </a:r>
          </a:p>
        </p:txBody>
      </p:sp>
      <p:sp>
        <p:nvSpPr>
          <p:cNvPr id="39943" name="Line 4"/>
          <p:cNvSpPr>
            <a:spLocks noChangeShapeType="1"/>
          </p:cNvSpPr>
          <p:nvPr/>
        </p:nvSpPr>
        <p:spPr bwMode="auto">
          <a:xfrm flipH="1">
            <a:off x="3216339" y="2174974"/>
            <a:ext cx="4763" cy="3455988"/>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9944" name="Line 5"/>
          <p:cNvSpPr>
            <a:spLocks noChangeShapeType="1"/>
          </p:cNvSpPr>
          <p:nvPr/>
        </p:nvSpPr>
        <p:spPr bwMode="auto">
          <a:xfrm flipH="1">
            <a:off x="5808727" y="2174974"/>
            <a:ext cx="4762" cy="3455988"/>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39945" name="Line 6"/>
          <p:cNvSpPr>
            <a:spLocks noChangeShapeType="1"/>
          </p:cNvSpPr>
          <p:nvPr/>
        </p:nvSpPr>
        <p:spPr bwMode="auto">
          <a:xfrm>
            <a:off x="3216339" y="2535337"/>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9946" name="Line 7"/>
          <p:cNvSpPr>
            <a:spLocks noChangeShapeType="1"/>
          </p:cNvSpPr>
          <p:nvPr/>
        </p:nvSpPr>
        <p:spPr bwMode="auto">
          <a:xfrm flipH="1">
            <a:off x="3792602" y="3008412"/>
            <a:ext cx="2020887" cy="3175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9947" name="Line 8"/>
          <p:cNvSpPr>
            <a:spLocks noChangeShapeType="1"/>
          </p:cNvSpPr>
          <p:nvPr/>
        </p:nvSpPr>
        <p:spPr bwMode="auto">
          <a:xfrm>
            <a:off x="3216339" y="3973612"/>
            <a:ext cx="2025650" cy="331787"/>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39948" name="Text Box 9"/>
          <p:cNvSpPr txBox="1">
            <a:spLocks noChangeArrowheads="1"/>
          </p:cNvSpPr>
          <p:nvPr/>
        </p:nvSpPr>
        <p:spPr bwMode="auto">
          <a:xfrm rot="552275">
            <a:off x="4008502" y="2390874"/>
            <a:ext cx="8604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39949" name="Text Box 10"/>
          <p:cNvSpPr txBox="1">
            <a:spLocks noChangeArrowheads="1"/>
          </p:cNvSpPr>
          <p:nvPr/>
        </p:nvSpPr>
        <p:spPr bwMode="auto">
          <a:xfrm rot="591788">
            <a:off x="4008502" y="3933924"/>
            <a:ext cx="8604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39950" name="Text Box 11"/>
          <p:cNvSpPr txBox="1">
            <a:spLocks noChangeArrowheads="1"/>
          </p:cNvSpPr>
          <p:nvPr/>
        </p:nvSpPr>
        <p:spPr bwMode="auto">
          <a:xfrm rot="-598071">
            <a:off x="4008502" y="3011587"/>
            <a:ext cx="8604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39951" name="Text Box 12"/>
          <p:cNvSpPr txBox="1">
            <a:spLocks noChangeArrowheads="1"/>
          </p:cNvSpPr>
          <p:nvPr/>
        </p:nvSpPr>
        <p:spPr bwMode="auto">
          <a:xfrm>
            <a:off x="5880164" y="2708374"/>
            <a:ext cx="2881313"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Envoi de DR TPDU confirmation</a:t>
            </a:r>
          </a:p>
          <a:p>
            <a:r>
              <a:rPr lang="fr-BE" sz="1200">
                <a:solidFill>
                  <a:srgbClr val="0000CC"/>
                </a:solidFill>
                <a:latin typeface="Arial" pitchFamily="34" charset="0"/>
                <a:cs typeface="Arial" pitchFamily="34" charset="0"/>
              </a:rPr>
              <a:t>Armement du temporisateur</a:t>
            </a:r>
          </a:p>
        </p:txBody>
      </p:sp>
      <p:sp>
        <p:nvSpPr>
          <p:cNvPr id="39952" name="Text Box 13"/>
          <p:cNvSpPr txBox="1">
            <a:spLocks noChangeArrowheads="1"/>
          </p:cNvSpPr>
          <p:nvPr/>
        </p:nvSpPr>
        <p:spPr bwMode="auto">
          <a:xfrm>
            <a:off x="912877" y="2319437"/>
            <a:ext cx="2303462"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Envoi de DR TPDU</a:t>
            </a:r>
          </a:p>
          <a:p>
            <a:r>
              <a:rPr lang="fr-BE" sz="1200">
                <a:solidFill>
                  <a:srgbClr val="0000CC"/>
                </a:solidFill>
                <a:latin typeface="Arial" pitchFamily="34" charset="0"/>
                <a:cs typeface="Arial" pitchFamily="34" charset="0"/>
              </a:rPr>
              <a:t>Armement du temporisateur</a:t>
            </a:r>
          </a:p>
        </p:txBody>
      </p:sp>
      <p:sp>
        <p:nvSpPr>
          <p:cNvPr id="39953" name="Text Box 14"/>
          <p:cNvSpPr txBox="1">
            <a:spLocks noChangeArrowheads="1"/>
          </p:cNvSpPr>
          <p:nvPr/>
        </p:nvSpPr>
        <p:spPr bwMode="auto">
          <a:xfrm>
            <a:off x="1055752" y="3830737"/>
            <a:ext cx="2159000"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Expiration du temporisateur</a:t>
            </a:r>
          </a:p>
          <a:p>
            <a:r>
              <a:rPr lang="fr-BE" sz="1200">
                <a:solidFill>
                  <a:srgbClr val="0000CC"/>
                </a:solidFill>
                <a:latin typeface="Arial" pitchFamily="34" charset="0"/>
                <a:cs typeface="Arial" pitchFamily="34" charset="0"/>
              </a:rPr>
              <a:t>Renvoi du DR TPDU</a:t>
            </a:r>
          </a:p>
        </p:txBody>
      </p:sp>
      <p:sp>
        <p:nvSpPr>
          <p:cNvPr id="39954" name="Text Box 15"/>
          <p:cNvSpPr txBox="1">
            <a:spLocks noChangeArrowheads="1"/>
          </p:cNvSpPr>
          <p:nvPr/>
        </p:nvSpPr>
        <p:spPr bwMode="auto">
          <a:xfrm>
            <a:off x="6024627" y="4622899"/>
            <a:ext cx="2359025" cy="457200"/>
          </a:xfrm>
          <a:prstGeom prst="rect">
            <a:avLst/>
          </a:prstGeom>
          <a:noFill/>
          <a:ln w="9525">
            <a:noFill/>
            <a:miter lim="800000"/>
            <a:headEnd/>
            <a:tailEnd/>
          </a:ln>
        </p:spPr>
        <p:txBody>
          <a:bodyPr wrap="none">
            <a:spAutoFit/>
          </a:bodyPr>
          <a:lstStyle/>
          <a:p>
            <a:r>
              <a:rPr lang="fr-BE" sz="1200" b="1" i="1">
                <a:solidFill>
                  <a:srgbClr val="FF0000"/>
                </a:solidFill>
                <a:latin typeface="Arial" pitchFamily="34" charset="0"/>
                <a:cs typeface="Arial" pitchFamily="34" charset="0"/>
              </a:rPr>
              <a:t>Expiration du temporisateur</a:t>
            </a:r>
          </a:p>
          <a:p>
            <a:r>
              <a:rPr lang="fr-BE" sz="1200" b="1" i="1">
                <a:solidFill>
                  <a:srgbClr val="FF0000"/>
                </a:solidFill>
                <a:latin typeface="Arial" pitchFamily="34" charset="0"/>
                <a:cs typeface="Arial" pitchFamily="34" charset="0"/>
              </a:rPr>
              <a:t>Connexion considérée fermée</a:t>
            </a:r>
          </a:p>
        </p:txBody>
      </p:sp>
      <p:sp>
        <p:nvSpPr>
          <p:cNvPr id="39955" name="Arc 16"/>
          <p:cNvSpPr>
            <a:spLocks/>
          </p:cNvSpPr>
          <p:nvPr/>
        </p:nvSpPr>
        <p:spPr bwMode="auto">
          <a:xfrm flipH="1">
            <a:off x="3000439" y="2533749"/>
            <a:ext cx="215900" cy="1368425"/>
          </a:xfrm>
          <a:custGeom>
            <a:avLst/>
            <a:gdLst>
              <a:gd name="T0" fmla="*/ 0 w 21600"/>
              <a:gd name="T1" fmla="*/ 0 h 43196"/>
              <a:gd name="T2" fmla="*/ 42760 w 21600"/>
              <a:gd name="T3" fmla="*/ 43350935 h 43196"/>
              <a:gd name="T4" fmla="*/ 0 w 21600"/>
              <a:gd name="T5" fmla="*/ 21677479 h 43196"/>
              <a:gd name="T6" fmla="*/ 0 60000 65536"/>
              <a:gd name="T7" fmla="*/ 0 60000 65536"/>
              <a:gd name="T8" fmla="*/ 0 60000 65536"/>
              <a:gd name="T9" fmla="*/ 0 w 21600"/>
              <a:gd name="T10" fmla="*/ 0 h 43196"/>
              <a:gd name="T11" fmla="*/ 21600 w 21600"/>
              <a:gd name="T12" fmla="*/ 43196 h 43196"/>
            </a:gdLst>
            <a:ahLst/>
            <a:cxnLst>
              <a:cxn ang="T6">
                <a:pos x="T0" y="T1"/>
              </a:cxn>
              <a:cxn ang="T7">
                <a:pos x="T2" y="T3"/>
              </a:cxn>
              <a:cxn ang="T8">
                <a:pos x="T4" y="T5"/>
              </a:cxn>
            </a:cxnLst>
            <a:rect l="T9" t="T10" r="T11" b="T12"/>
            <a:pathLst>
              <a:path w="21600" h="43196" fill="none" extrusionOk="0">
                <a:moveTo>
                  <a:pt x="-1" y="0"/>
                </a:moveTo>
                <a:cubicBezTo>
                  <a:pt x="11929" y="0"/>
                  <a:pt x="21600" y="9670"/>
                  <a:pt x="21600" y="21600"/>
                </a:cubicBezTo>
                <a:cubicBezTo>
                  <a:pt x="21600" y="33362"/>
                  <a:pt x="12188" y="42962"/>
                  <a:pt x="427" y="43195"/>
                </a:cubicBezTo>
              </a:path>
              <a:path w="21600" h="43196" stroke="0" extrusionOk="0">
                <a:moveTo>
                  <a:pt x="-1" y="0"/>
                </a:moveTo>
                <a:cubicBezTo>
                  <a:pt x="11929" y="0"/>
                  <a:pt x="21600" y="9670"/>
                  <a:pt x="21600" y="21600"/>
                </a:cubicBezTo>
                <a:cubicBezTo>
                  <a:pt x="21600" y="33362"/>
                  <a:pt x="12188" y="42962"/>
                  <a:pt x="427" y="43195"/>
                </a:cubicBezTo>
                <a:lnTo>
                  <a:pt x="0" y="21600"/>
                </a:lnTo>
                <a:close/>
              </a:path>
            </a:pathLst>
          </a:custGeom>
          <a:noFill/>
          <a:ln w="19050">
            <a:solidFill>
              <a:srgbClr val="CC0066"/>
            </a:solidFill>
            <a:prstDash val="sysDot"/>
            <a:round/>
            <a:headEnd/>
            <a:tailEnd/>
          </a:ln>
        </p:spPr>
        <p:txBody>
          <a:bodyPr wrap="none" anchor="ctr"/>
          <a:lstStyle/>
          <a:p>
            <a:pPr algn="ctr"/>
            <a:endParaRPr lang="en-US">
              <a:solidFill>
                <a:srgbClr val="CC0066"/>
              </a:solidFill>
              <a:latin typeface="Arial" pitchFamily="34" charset="0"/>
              <a:cs typeface="Arial" pitchFamily="34" charset="0"/>
            </a:endParaRPr>
          </a:p>
        </p:txBody>
      </p:sp>
      <p:sp>
        <p:nvSpPr>
          <p:cNvPr id="39956" name="Oval 17"/>
          <p:cNvSpPr>
            <a:spLocks noChangeArrowheads="1"/>
          </p:cNvSpPr>
          <p:nvPr/>
        </p:nvSpPr>
        <p:spPr bwMode="auto">
          <a:xfrm>
            <a:off x="5089589" y="4187924"/>
            <a:ext cx="215900" cy="215900"/>
          </a:xfrm>
          <a:prstGeom prst="ellipse">
            <a:avLst/>
          </a:prstGeom>
          <a:solidFill>
            <a:srgbClr val="FF0000"/>
          </a:solidFill>
          <a:ln w="9525">
            <a:solidFill>
              <a:srgbClr val="FF0000"/>
            </a:solidFill>
            <a:round/>
            <a:headEnd/>
            <a:tailEnd/>
          </a:ln>
        </p:spPr>
        <p:txBody>
          <a:bodyPr wrap="none" anchor="ctr"/>
          <a:lstStyle/>
          <a:p>
            <a:endParaRPr lang="fr-FR">
              <a:latin typeface="Arial" pitchFamily="34" charset="0"/>
              <a:cs typeface="Arial" pitchFamily="34" charset="0"/>
            </a:endParaRPr>
          </a:p>
        </p:txBody>
      </p:sp>
      <p:sp>
        <p:nvSpPr>
          <p:cNvPr id="39957" name="Oval 18"/>
          <p:cNvSpPr>
            <a:spLocks noChangeArrowheads="1"/>
          </p:cNvSpPr>
          <p:nvPr/>
        </p:nvSpPr>
        <p:spPr bwMode="auto">
          <a:xfrm>
            <a:off x="3714814" y="3211612"/>
            <a:ext cx="215900" cy="215900"/>
          </a:xfrm>
          <a:prstGeom prst="ellipse">
            <a:avLst/>
          </a:prstGeom>
          <a:solidFill>
            <a:srgbClr val="FF0000"/>
          </a:solidFill>
          <a:ln w="9525">
            <a:solidFill>
              <a:srgbClr val="FF0000"/>
            </a:solidFill>
            <a:round/>
            <a:headEnd/>
            <a:tailEnd/>
          </a:ln>
        </p:spPr>
        <p:txBody>
          <a:bodyPr wrap="none" anchor="ctr"/>
          <a:lstStyle/>
          <a:p>
            <a:endParaRPr lang="fr-FR">
              <a:latin typeface="Arial" pitchFamily="34" charset="0"/>
              <a:cs typeface="Arial" pitchFamily="34" charset="0"/>
            </a:endParaRPr>
          </a:p>
        </p:txBody>
      </p:sp>
      <p:sp>
        <p:nvSpPr>
          <p:cNvPr id="39958" name="Text Box 19"/>
          <p:cNvSpPr txBox="1">
            <a:spLocks noChangeArrowheads="1"/>
          </p:cNvSpPr>
          <p:nvPr/>
        </p:nvSpPr>
        <p:spPr bwMode="auto">
          <a:xfrm>
            <a:off x="839852" y="4910237"/>
            <a:ext cx="2436812" cy="457200"/>
          </a:xfrm>
          <a:prstGeom prst="rect">
            <a:avLst/>
          </a:prstGeom>
          <a:noFill/>
          <a:ln w="9525">
            <a:noFill/>
            <a:miter lim="800000"/>
            <a:headEnd/>
            <a:tailEnd/>
          </a:ln>
        </p:spPr>
        <p:txBody>
          <a:bodyPr wrap="none">
            <a:spAutoFit/>
          </a:bodyPr>
          <a:lstStyle/>
          <a:p>
            <a:r>
              <a:rPr lang="fr-BE" sz="1200" b="1" i="1">
                <a:solidFill>
                  <a:srgbClr val="FF0000"/>
                </a:solidFill>
                <a:latin typeface="Arial" pitchFamily="34" charset="0"/>
                <a:cs typeface="Arial" pitchFamily="34" charset="0"/>
              </a:rPr>
              <a:t>N expirations du temporisateur</a:t>
            </a:r>
          </a:p>
          <a:p>
            <a:r>
              <a:rPr lang="fr-BE" sz="1200" b="1" i="1">
                <a:solidFill>
                  <a:srgbClr val="FF0000"/>
                </a:solidFill>
                <a:latin typeface="Arial" pitchFamily="34" charset="0"/>
                <a:cs typeface="Arial" pitchFamily="34" charset="0"/>
              </a:rPr>
              <a:t>Connexion considérée fermée</a:t>
            </a:r>
          </a:p>
        </p:txBody>
      </p:sp>
      <p:sp>
        <p:nvSpPr>
          <p:cNvPr id="22"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Fermeture de connexion</a:t>
            </a:r>
            <a:endParaRPr lang="fr-BE" sz="2400" dirty="0">
              <a:solidFill>
                <a:schemeClr val="bg1"/>
              </a:solidFill>
            </a:endParaRPr>
          </a:p>
        </p:txBody>
      </p:sp>
      <p:sp>
        <p:nvSpPr>
          <p:cNvPr id="23"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5" name="Espace réservé du numéro de diapositive 24"/>
          <p:cNvSpPr>
            <a:spLocks noGrp="1"/>
          </p:cNvSpPr>
          <p:nvPr>
            <p:ph type="sldNum" sz="quarter" idx="12"/>
          </p:nvPr>
        </p:nvSpPr>
        <p:spPr/>
        <p:txBody>
          <a:bodyPr/>
          <a:lstStyle/>
          <a:p>
            <a:fld id="{B755F6CC-DBE3-4ADB-A217-62287009C9EB}" type="slidenum">
              <a:rPr lang="fr-BE" smtClean="0"/>
              <a:pPr/>
              <a:t>35</a:t>
            </a:fld>
            <a:endParaRPr lang="fr-BE"/>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457200" y="836613"/>
            <a:ext cx="8229600" cy="5329237"/>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fermeture symétrique - Perte de </a:t>
            </a:r>
            <a:r>
              <a:rPr lang="fr-BE" sz="1600" b="1" dirty="0" err="1">
                <a:solidFill>
                  <a:schemeClr val="tx2"/>
                </a:solidFill>
                <a:latin typeface="Arial" pitchFamily="34" charset="0"/>
                <a:cs typeface="Arial" pitchFamily="34" charset="0"/>
              </a:rPr>
              <a:t>TPDUs</a:t>
            </a:r>
            <a:endParaRPr lang="fr-BE" sz="1600" b="1"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Perte de plusieurs </a:t>
            </a:r>
            <a:r>
              <a:rPr lang="fr-BE" sz="1600" dirty="0" err="1">
                <a:solidFill>
                  <a:schemeClr val="tx2"/>
                </a:solidFill>
                <a:latin typeface="Arial" pitchFamily="34" charset="0"/>
                <a:cs typeface="Arial" pitchFamily="34" charset="0"/>
              </a:rPr>
              <a:t>Disconnect.request</a:t>
            </a:r>
            <a:r>
              <a:rPr lang="fr-BE" sz="1600" dirty="0">
                <a:solidFill>
                  <a:schemeClr val="tx2"/>
                </a:solidFill>
                <a:latin typeface="Arial" pitchFamily="34" charset="0"/>
                <a:cs typeface="Arial" pitchFamily="34" charset="0"/>
              </a:rPr>
              <a:t> TPDU</a:t>
            </a: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a:solidFill>
                <a:schemeClr val="tx2"/>
              </a:solidFill>
              <a:latin typeface="Arial" pitchFamily="34" charset="0"/>
              <a:cs typeface="Arial" pitchFamily="34" charset="0"/>
            </a:endParaRPr>
          </a:p>
          <a:p>
            <a:pPr>
              <a:lnSpc>
                <a:spcPct val="90000"/>
              </a:lnSpc>
              <a:spcBef>
                <a:spcPts val="0"/>
              </a:spcBef>
            </a:pPr>
            <a:endParaRPr lang="fr-BE" sz="1600" b="1" dirty="0" smtClean="0">
              <a:solidFill>
                <a:schemeClr val="tx2"/>
              </a:solidFill>
              <a:latin typeface="Arial" pitchFamily="34" charset="0"/>
              <a:cs typeface="Arial" pitchFamily="34" charset="0"/>
            </a:endParaRPr>
          </a:p>
          <a:p>
            <a:pPr>
              <a:lnSpc>
                <a:spcPct val="90000"/>
              </a:lnSpc>
              <a:spcBef>
                <a:spcPts val="0"/>
              </a:spcBef>
            </a:pPr>
            <a:endParaRPr lang="fr-BE" sz="1600" b="1" dirty="0" smtClean="0">
              <a:solidFill>
                <a:schemeClr val="tx2"/>
              </a:solidFill>
              <a:latin typeface="Arial" pitchFamily="34" charset="0"/>
              <a:cs typeface="Arial" pitchFamily="34" charset="0"/>
            </a:endParaRPr>
          </a:p>
          <a:p>
            <a:pPr>
              <a:lnSpc>
                <a:spcPct val="90000"/>
              </a:lnSpc>
              <a:spcBef>
                <a:spcPts val="0"/>
              </a:spcBef>
            </a:pPr>
            <a:r>
              <a:rPr lang="fr-BE" sz="1600" b="1" dirty="0" smtClean="0">
                <a:solidFill>
                  <a:schemeClr val="tx2"/>
                </a:solidFill>
                <a:latin typeface="Arial" pitchFamily="34" charset="0"/>
                <a:cs typeface="Arial" pitchFamily="34" charset="0"/>
              </a:rPr>
              <a:t>Solution </a:t>
            </a:r>
            <a:r>
              <a:rPr lang="fr-BE" sz="1600" b="1" dirty="0">
                <a:solidFill>
                  <a:schemeClr val="tx2"/>
                </a:solidFill>
                <a:latin typeface="Arial" pitchFamily="34" charset="0"/>
                <a:cs typeface="Arial" pitchFamily="34" charset="0"/>
              </a:rPr>
              <a:t>imparfaite</a:t>
            </a:r>
          </a:p>
          <a:p>
            <a:pPr lvl="1"/>
            <a:r>
              <a:rPr lang="fr-BE" sz="1600" dirty="0">
                <a:solidFill>
                  <a:schemeClr val="tx2"/>
                </a:solidFill>
                <a:latin typeface="Arial" pitchFamily="34" charset="0"/>
                <a:cs typeface="Arial" pitchFamily="34" charset="0"/>
              </a:rPr>
              <a:t>Ajouter un temporisateur d’activité et terminer les connexions qui ne transmettent pas assez de </a:t>
            </a:r>
            <a:r>
              <a:rPr lang="fr-BE" sz="1600" dirty="0" err="1">
                <a:solidFill>
                  <a:schemeClr val="tx2"/>
                </a:solidFill>
                <a:latin typeface="Arial" pitchFamily="34" charset="0"/>
                <a:cs typeface="Arial" pitchFamily="34" charset="0"/>
              </a:rPr>
              <a:t>TPDUs</a:t>
            </a:r>
            <a:endParaRPr lang="fr-BE" sz="1600" dirty="0">
              <a:solidFill>
                <a:schemeClr val="tx2"/>
              </a:solidFill>
              <a:latin typeface="Arial" pitchFamily="34" charset="0"/>
              <a:cs typeface="Arial" pitchFamily="34" charset="0"/>
            </a:endParaRPr>
          </a:p>
          <a:p>
            <a:pPr lvl="1"/>
            <a:r>
              <a:rPr lang="fr-BE" sz="1600" dirty="0">
                <a:solidFill>
                  <a:schemeClr val="tx2"/>
                </a:solidFill>
                <a:latin typeface="Arial" pitchFamily="34" charset="0"/>
                <a:cs typeface="Arial" pitchFamily="34" charset="0"/>
              </a:rPr>
              <a:t>TPDUS pour vérifier l’activité</a:t>
            </a:r>
          </a:p>
          <a:p>
            <a:pPr lvl="2"/>
            <a:r>
              <a:rPr lang="fr-BE" sz="1600" dirty="0">
                <a:solidFill>
                  <a:schemeClr val="tx2"/>
                </a:solidFill>
                <a:latin typeface="Arial" pitchFamily="34" charset="0"/>
                <a:cs typeface="Arial" pitchFamily="34" charset="0"/>
              </a:rPr>
              <a:t>Attention car ces TPDU peuvent aussi être perdus</a:t>
            </a:r>
          </a:p>
        </p:txBody>
      </p:sp>
      <p:sp>
        <p:nvSpPr>
          <p:cNvPr id="40967" name="Line 4"/>
          <p:cNvSpPr>
            <a:spLocks noChangeShapeType="1"/>
          </p:cNvSpPr>
          <p:nvPr/>
        </p:nvSpPr>
        <p:spPr bwMode="auto">
          <a:xfrm flipH="1">
            <a:off x="3203575" y="1989138"/>
            <a:ext cx="4763" cy="2333625"/>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40968" name="Line 5"/>
          <p:cNvSpPr>
            <a:spLocks noChangeShapeType="1"/>
          </p:cNvSpPr>
          <p:nvPr/>
        </p:nvSpPr>
        <p:spPr bwMode="auto">
          <a:xfrm flipH="1">
            <a:off x="5795963" y="1989138"/>
            <a:ext cx="4762" cy="24066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40969" name="Line 6"/>
          <p:cNvSpPr>
            <a:spLocks noChangeShapeType="1"/>
          </p:cNvSpPr>
          <p:nvPr/>
        </p:nvSpPr>
        <p:spPr bwMode="auto">
          <a:xfrm>
            <a:off x="3203575" y="2349500"/>
            <a:ext cx="1944688" cy="3175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0970" name="Line 7"/>
          <p:cNvSpPr>
            <a:spLocks noChangeShapeType="1"/>
          </p:cNvSpPr>
          <p:nvPr/>
        </p:nvSpPr>
        <p:spPr bwMode="auto">
          <a:xfrm>
            <a:off x="3203575" y="3498850"/>
            <a:ext cx="2025650" cy="331788"/>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0971" name="Text Box 8"/>
          <p:cNvSpPr txBox="1">
            <a:spLocks noChangeArrowheads="1"/>
          </p:cNvSpPr>
          <p:nvPr/>
        </p:nvSpPr>
        <p:spPr bwMode="auto">
          <a:xfrm rot="552275">
            <a:off x="3995738" y="2205038"/>
            <a:ext cx="8604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40972" name="Text Box 9"/>
          <p:cNvSpPr txBox="1">
            <a:spLocks noChangeArrowheads="1"/>
          </p:cNvSpPr>
          <p:nvPr/>
        </p:nvSpPr>
        <p:spPr bwMode="auto">
          <a:xfrm rot="591788">
            <a:off x="3995738" y="3459163"/>
            <a:ext cx="8604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DR TPDU</a:t>
            </a:r>
          </a:p>
        </p:txBody>
      </p:sp>
      <p:sp>
        <p:nvSpPr>
          <p:cNvPr id="40973" name="Text Box 10"/>
          <p:cNvSpPr txBox="1">
            <a:spLocks noChangeArrowheads="1"/>
          </p:cNvSpPr>
          <p:nvPr/>
        </p:nvSpPr>
        <p:spPr bwMode="auto">
          <a:xfrm>
            <a:off x="900113" y="2133600"/>
            <a:ext cx="2303462"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Envoi de DR TPDU</a:t>
            </a:r>
          </a:p>
          <a:p>
            <a:r>
              <a:rPr lang="fr-BE" sz="1200">
                <a:solidFill>
                  <a:srgbClr val="0000CC"/>
                </a:solidFill>
                <a:latin typeface="Arial" pitchFamily="34" charset="0"/>
                <a:cs typeface="Arial" pitchFamily="34" charset="0"/>
              </a:rPr>
              <a:t>Armement du temporisateur</a:t>
            </a:r>
          </a:p>
        </p:txBody>
      </p:sp>
      <p:sp>
        <p:nvSpPr>
          <p:cNvPr id="40974" name="Text Box 11"/>
          <p:cNvSpPr txBox="1">
            <a:spLocks noChangeArrowheads="1"/>
          </p:cNvSpPr>
          <p:nvPr/>
        </p:nvSpPr>
        <p:spPr bwMode="auto">
          <a:xfrm>
            <a:off x="1042988" y="3314700"/>
            <a:ext cx="2159000"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Expiration du temporisateur</a:t>
            </a:r>
          </a:p>
          <a:p>
            <a:r>
              <a:rPr lang="fr-BE" sz="1200">
                <a:solidFill>
                  <a:srgbClr val="0000CC"/>
                </a:solidFill>
                <a:latin typeface="Arial" pitchFamily="34" charset="0"/>
                <a:cs typeface="Arial" pitchFamily="34" charset="0"/>
              </a:rPr>
              <a:t>Renvoi du DR TPDU</a:t>
            </a:r>
          </a:p>
        </p:txBody>
      </p:sp>
      <p:sp>
        <p:nvSpPr>
          <p:cNvPr id="40975" name="Arc 12"/>
          <p:cNvSpPr>
            <a:spLocks/>
          </p:cNvSpPr>
          <p:nvPr/>
        </p:nvSpPr>
        <p:spPr bwMode="auto">
          <a:xfrm flipH="1">
            <a:off x="2987675" y="2347913"/>
            <a:ext cx="215900" cy="1111250"/>
          </a:xfrm>
          <a:custGeom>
            <a:avLst/>
            <a:gdLst>
              <a:gd name="T0" fmla="*/ 0 w 21600"/>
              <a:gd name="T1" fmla="*/ 0 h 43196"/>
              <a:gd name="T2" fmla="*/ 42760 w 21600"/>
              <a:gd name="T3" fmla="*/ 28587755 h 43196"/>
              <a:gd name="T4" fmla="*/ 0 w 21600"/>
              <a:gd name="T5" fmla="*/ 14295190 h 43196"/>
              <a:gd name="T6" fmla="*/ 0 60000 65536"/>
              <a:gd name="T7" fmla="*/ 0 60000 65536"/>
              <a:gd name="T8" fmla="*/ 0 60000 65536"/>
              <a:gd name="T9" fmla="*/ 0 w 21600"/>
              <a:gd name="T10" fmla="*/ 0 h 43196"/>
              <a:gd name="T11" fmla="*/ 21600 w 21600"/>
              <a:gd name="T12" fmla="*/ 43196 h 43196"/>
            </a:gdLst>
            <a:ahLst/>
            <a:cxnLst>
              <a:cxn ang="T6">
                <a:pos x="T0" y="T1"/>
              </a:cxn>
              <a:cxn ang="T7">
                <a:pos x="T2" y="T3"/>
              </a:cxn>
              <a:cxn ang="T8">
                <a:pos x="T4" y="T5"/>
              </a:cxn>
            </a:cxnLst>
            <a:rect l="T9" t="T10" r="T11" b="T12"/>
            <a:pathLst>
              <a:path w="21600" h="43196" fill="none" extrusionOk="0">
                <a:moveTo>
                  <a:pt x="-1" y="0"/>
                </a:moveTo>
                <a:cubicBezTo>
                  <a:pt x="11929" y="0"/>
                  <a:pt x="21600" y="9670"/>
                  <a:pt x="21600" y="21600"/>
                </a:cubicBezTo>
                <a:cubicBezTo>
                  <a:pt x="21600" y="33362"/>
                  <a:pt x="12188" y="42962"/>
                  <a:pt x="427" y="43195"/>
                </a:cubicBezTo>
              </a:path>
              <a:path w="21600" h="43196" stroke="0" extrusionOk="0">
                <a:moveTo>
                  <a:pt x="-1" y="0"/>
                </a:moveTo>
                <a:cubicBezTo>
                  <a:pt x="11929" y="0"/>
                  <a:pt x="21600" y="9670"/>
                  <a:pt x="21600" y="21600"/>
                </a:cubicBezTo>
                <a:cubicBezTo>
                  <a:pt x="21600" y="33362"/>
                  <a:pt x="12188" y="42962"/>
                  <a:pt x="427" y="43195"/>
                </a:cubicBezTo>
                <a:lnTo>
                  <a:pt x="0" y="21600"/>
                </a:lnTo>
                <a:close/>
              </a:path>
            </a:pathLst>
          </a:custGeom>
          <a:noFill/>
          <a:ln w="19050">
            <a:solidFill>
              <a:srgbClr val="CC0066"/>
            </a:solidFill>
            <a:prstDash val="sysDot"/>
            <a:round/>
            <a:headEnd/>
            <a:tailEnd/>
          </a:ln>
        </p:spPr>
        <p:txBody>
          <a:bodyPr wrap="none" anchor="ctr"/>
          <a:lstStyle/>
          <a:p>
            <a:pPr algn="ctr"/>
            <a:endParaRPr lang="en-US">
              <a:solidFill>
                <a:srgbClr val="CC0066"/>
              </a:solidFill>
              <a:latin typeface="Arial" pitchFamily="34" charset="0"/>
              <a:cs typeface="Arial" pitchFamily="34" charset="0"/>
            </a:endParaRPr>
          </a:p>
        </p:txBody>
      </p:sp>
      <p:sp>
        <p:nvSpPr>
          <p:cNvPr id="40976" name="Oval 13"/>
          <p:cNvSpPr>
            <a:spLocks noChangeArrowheads="1"/>
          </p:cNvSpPr>
          <p:nvPr/>
        </p:nvSpPr>
        <p:spPr bwMode="auto">
          <a:xfrm>
            <a:off x="5076825" y="3713163"/>
            <a:ext cx="215900" cy="215900"/>
          </a:xfrm>
          <a:prstGeom prst="ellipse">
            <a:avLst/>
          </a:prstGeom>
          <a:solidFill>
            <a:srgbClr val="FF0000"/>
          </a:solidFill>
          <a:ln w="9525">
            <a:solidFill>
              <a:srgbClr val="FF0000"/>
            </a:solidFill>
            <a:round/>
            <a:headEnd/>
            <a:tailEnd/>
          </a:ln>
        </p:spPr>
        <p:txBody>
          <a:bodyPr wrap="none" anchor="ctr"/>
          <a:lstStyle/>
          <a:p>
            <a:endParaRPr lang="fr-FR">
              <a:latin typeface="Arial" pitchFamily="34" charset="0"/>
              <a:cs typeface="Arial" pitchFamily="34" charset="0"/>
            </a:endParaRPr>
          </a:p>
        </p:txBody>
      </p:sp>
      <p:sp>
        <p:nvSpPr>
          <p:cNvPr id="40977" name="Oval 14"/>
          <p:cNvSpPr>
            <a:spLocks noChangeArrowheads="1"/>
          </p:cNvSpPr>
          <p:nvPr/>
        </p:nvSpPr>
        <p:spPr bwMode="auto">
          <a:xfrm>
            <a:off x="5003800" y="2522538"/>
            <a:ext cx="215900" cy="215900"/>
          </a:xfrm>
          <a:prstGeom prst="ellipse">
            <a:avLst/>
          </a:prstGeom>
          <a:solidFill>
            <a:srgbClr val="FF0000"/>
          </a:solidFill>
          <a:ln w="9525">
            <a:solidFill>
              <a:srgbClr val="FF0000"/>
            </a:solidFill>
            <a:round/>
            <a:headEnd/>
            <a:tailEnd/>
          </a:ln>
        </p:spPr>
        <p:txBody>
          <a:bodyPr wrap="none" anchor="ctr"/>
          <a:lstStyle/>
          <a:p>
            <a:endParaRPr lang="fr-FR">
              <a:latin typeface="Arial" pitchFamily="34" charset="0"/>
              <a:cs typeface="Arial" pitchFamily="34" charset="0"/>
            </a:endParaRPr>
          </a:p>
        </p:txBody>
      </p:sp>
      <p:sp>
        <p:nvSpPr>
          <p:cNvPr id="40978" name="Text Box 15"/>
          <p:cNvSpPr txBox="1">
            <a:spLocks noChangeArrowheads="1"/>
          </p:cNvSpPr>
          <p:nvPr/>
        </p:nvSpPr>
        <p:spPr bwMode="auto">
          <a:xfrm>
            <a:off x="755650" y="3748088"/>
            <a:ext cx="2436813" cy="457200"/>
          </a:xfrm>
          <a:prstGeom prst="rect">
            <a:avLst/>
          </a:prstGeom>
          <a:noFill/>
          <a:ln w="9525">
            <a:noFill/>
            <a:miter lim="800000"/>
            <a:headEnd/>
            <a:tailEnd/>
          </a:ln>
        </p:spPr>
        <p:txBody>
          <a:bodyPr wrap="none">
            <a:spAutoFit/>
          </a:bodyPr>
          <a:lstStyle/>
          <a:p>
            <a:r>
              <a:rPr lang="fr-BE" sz="1200" b="1" i="1">
                <a:solidFill>
                  <a:srgbClr val="FF0000"/>
                </a:solidFill>
                <a:latin typeface="Arial" pitchFamily="34" charset="0"/>
                <a:cs typeface="Arial" pitchFamily="34" charset="0"/>
              </a:rPr>
              <a:t>N expirations du temporisateur</a:t>
            </a:r>
          </a:p>
          <a:p>
            <a:r>
              <a:rPr lang="fr-BE" sz="1200" b="1" i="1">
                <a:solidFill>
                  <a:srgbClr val="FF0000"/>
                </a:solidFill>
                <a:latin typeface="Arial" pitchFamily="34" charset="0"/>
                <a:cs typeface="Arial" pitchFamily="34" charset="0"/>
              </a:rPr>
              <a:t>Connexion considérée fermée</a:t>
            </a:r>
          </a:p>
        </p:txBody>
      </p:sp>
      <p:sp>
        <p:nvSpPr>
          <p:cNvPr id="18"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Fermeture de connexion</a:t>
            </a:r>
            <a:endParaRPr lang="fr-BE" sz="2400" dirty="0">
              <a:solidFill>
                <a:schemeClr val="bg1"/>
              </a:solidFill>
            </a:endParaRPr>
          </a:p>
        </p:txBody>
      </p:sp>
      <p:sp>
        <p:nvSpPr>
          <p:cNvPr id="19"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1" name="Espace réservé du numéro de diapositive 20"/>
          <p:cNvSpPr>
            <a:spLocks noGrp="1"/>
          </p:cNvSpPr>
          <p:nvPr>
            <p:ph type="sldNum" sz="quarter" idx="12"/>
          </p:nvPr>
        </p:nvSpPr>
        <p:spPr/>
        <p:txBody>
          <a:bodyPr/>
          <a:lstStyle/>
          <a:p>
            <a:fld id="{B755F6CC-DBE3-4ADB-A217-62287009C9EB}" type="slidenum">
              <a:rPr lang="fr-BE" smtClean="0"/>
              <a:pPr/>
              <a:t>36</a:t>
            </a:fld>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16"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307">
                                            <p:txEl>
                                              <p:pRg st="17" end="1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307">
                                            <p:txEl>
                                              <p:pRg st="18" end="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630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3"/>
          <p:cNvSpPr>
            <a:spLocks noGrp="1" noChangeArrowheads="1"/>
          </p:cNvSpPr>
          <p:nvPr>
            <p:ph idx="1"/>
          </p:nvPr>
        </p:nvSpPr>
        <p:spPr>
          <a:xfrm>
            <a:off x="457200" y="1268413"/>
            <a:ext cx="8229600" cy="4598987"/>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Transfert fiable des données</a:t>
            </a:r>
          </a:p>
          <a:p>
            <a:pPr>
              <a:lnSpc>
                <a:spcPct val="90000"/>
              </a:lnSpc>
            </a:pPr>
            <a:endParaRPr lang="fr-BE" sz="1600" b="1"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Détecter les erreurs de transmission sur le contenu des </a:t>
            </a:r>
            <a:r>
              <a:rPr lang="fr-BE" sz="1600" dirty="0" err="1">
                <a:solidFill>
                  <a:schemeClr val="tx2"/>
                </a:solidFill>
                <a:latin typeface="Arial" pitchFamily="34" charset="0"/>
                <a:cs typeface="Arial" pitchFamily="34" charset="0"/>
              </a:rPr>
              <a:t>TPDUs</a:t>
            </a:r>
            <a:endParaRPr lang="fr-BE" sz="1600" dirty="0">
              <a:solidFill>
                <a:schemeClr val="tx2"/>
              </a:solidFill>
              <a:latin typeface="Arial" pitchFamily="34" charset="0"/>
              <a:cs typeface="Arial" pitchFamily="34" charset="0"/>
            </a:endParaRPr>
          </a:p>
          <a:p>
            <a:pPr lvl="2"/>
            <a:r>
              <a:rPr lang="fr-BE" sz="1600" dirty="0">
                <a:solidFill>
                  <a:schemeClr val="tx2"/>
                </a:solidFill>
                <a:latin typeface="Arial" pitchFamily="34" charset="0"/>
                <a:cs typeface="Arial" pitchFamily="34" charset="0"/>
              </a:rPr>
              <a:t>CRC protégeant l’entièreté du TPDU</a:t>
            </a:r>
          </a:p>
          <a:p>
            <a:pPr lvl="2"/>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Retransmettre les </a:t>
            </a:r>
            <a:r>
              <a:rPr lang="fr-BE" sz="1600" dirty="0" err="1">
                <a:solidFill>
                  <a:schemeClr val="tx2"/>
                </a:solidFill>
                <a:latin typeface="Arial" pitchFamily="34" charset="0"/>
                <a:cs typeface="Arial" pitchFamily="34" charset="0"/>
              </a:rPr>
              <a:t>TPDUs</a:t>
            </a:r>
            <a:r>
              <a:rPr lang="fr-BE" sz="1600" dirty="0">
                <a:solidFill>
                  <a:schemeClr val="tx2"/>
                </a:solidFill>
                <a:latin typeface="Arial" pitchFamily="34" charset="0"/>
                <a:cs typeface="Arial" pitchFamily="34" charset="0"/>
              </a:rPr>
              <a:t> perdus ou erronés</a:t>
            </a:r>
          </a:p>
          <a:p>
            <a:pPr lvl="2"/>
            <a:r>
              <a:rPr lang="fr-BE" sz="1600" dirty="0">
                <a:solidFill>
                  <a:schemeClr val="tx2"/>
                </a:solidFill>
                <a:latin typeface="Arial" pitchFamily="34" charset="0"/>
                <a:cs typeface="Arial" pitchFamily="34" charset="0"/>
              </a:rPr>
              <a:t>Go-back-n</a:t>
            </a:r>
          </a:p>
          <a:p>
            <a:pPr lvl="2"/>
            <a:r>
              <a:rPr lang="fr-BE" sz="1600" dirty="0" err="1">
                <a:solidFill>
                  <a:schemeClr val="tx2"/>
                </a:solidFill>
                <a:latin typeface="Arial" pitchFamily="34" charset="0"/>
                <a:cs typeface="Arial" pitchFamily="34" charset="0"/>
              </a:rPr>
              <a:t>Selective</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repeat</a:t>
            </a:r>
            <a:endParaRPr lang="fr-BE" sz="1600" dirty="0">
              <a:solidFill>
                <a:schemeClr val="tx2"/>
              </a:solidFill>
              <a:latin typeface="Arial" pitchFamily="34" charset="0"/>
              <a:cs typeface="Arial" pitchFamily="34" charset="0"/>
            </a:endParaRPr>
          </a:p>
          <a:p>
            <a:pPr lvl="2"/>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Protéger les buffers du destinataire</a:t>
            </a:r>
          </a:p>
          <a:p>
            <a:pPr lvl="2"/>
            <a:r>
              <a:rPr lang="fr-BE" sz="1600" dirty="0">
                <a:solidFill>
                  <a:schemeClr val="tx2"/>
                </a:solidFill>
                <a:latin typeface="Arial" pitchFamily="34" charset="0"/>
                <a:cs typeface="Arial" pitchFamily="34" charset="0"/>
              </a:rPr>
              <a:t>Impossible d’allouer statistiquement un buffer égal à la taille maximale de la fenêtre pour chaque connexion</a:t>
            </a:r>
          </a:p>
          <a:p>
            <a:pPr lvl="2"/>
            <a:r>
              <a:rPr lang="fr-BE" sz="1600" dirty="0">
                <a:solidFill>
                  <a:schemeClr val="tx2"/>
                </a:solidFill>
                <a:latin typeface="Arial" pitchFamily="34" charset="0"/>
                <a:cs typeface="Arial" pitchFamily="34" charset="0"/>
              </a:rPr>
              <a:t>Le nombre de buffers alloués à une connexion transport doit pouvoir varier dynamiquement</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37</a:t>
            </a:fld>
            <a:endParaRPr lang="fr-BE"/>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3"/>
          <p:cNvSpPr>
            <a:spLocks noGrp="1" noChangeArrowheads="1"/>
          </p:cNvSpPr>
          <p:nvPr>
            <p:ph idx="1"/>
          </p:nvPr>
        </p:nvSpPr>
        <p:spPr>
          <a:xfrm>
            <a:off x="467544" y="1052736"/>
            <a:ext cx="8229600" cy="2016125"/>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Le principe de la fenêtre glissante</a:t>
            </a:r>
          </a:p>
          <a:p>
            <a:pPr>
              <a:lnSpc>
                <a:spcPct val="90000"/>
              </a:lnSpc>
            </a:pPr>
            <a:endParaRPr lang="fr-BE" sz="1600" b="1"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Un protocole de transport simple va utiliser le principe suivant</a:t>
            </a:r>
          </a:p>
          <a:p>
            <a:pPr lvl="2"/>
            <a:r>
              <a:rPr lang="fr-BE" sz="1600" dirty="0">
                <a:solidFill>
                  <a:schemeClr val="tx2"/>
                </a:solidFill>
                <a:latin typeface="Arial" pitchFamily="34" charset="0"/>
                <a:cs typeface="Arial" pitchFamily="34" charset="0"/>
              </a:rPr>
              <a:t>Envoi d’un </a:t>
            </a:r>
            <a:r>
              <a:rPr lang="fr-BE" sz="1600" dirty="0" smtClean="0">
                <a:solidFill>
                  <a:schemeClr val="tx2"/>
                </a:solidFill>
                <a:latin typeface="Arial" pitchFamily="34" charset="0"/>
                <a:cs typeface="Arial" pitchFamily="34" charset="0"/>
              </a:rPr>
              <a:t>segment et </a:t>
            </a:r>
            <a:r>
              <a:rPr lang="fr-BE" sz="1600" dirty="0">
                <a:solidFill>
                  <a:schemeClr val="tx2"/>
                </a:solidFill>
                <a:latin typeface="Arial" pitchFamily="34" charset="0"/>
                <a:cs typeface="Arial" pitchFamily="34" charset="0"/>
              </a:rPr>
              <a:t>attente d’un acquit de la part du destinataire avant d’envoyer le </a:t>
            </a:r>
            <a:r>
              <a:rPr lang="fr-BE" sz="1600" dirty="0" smtClean="0">
                <a:solidFill>
                  <a:schemeClr val="tx2"/>
                </a:solidFill>
                <a:latin typeface="Arial" pitchFamily="34" charset="0"/>
                <a:cs typeface="Arial" pitchFamily="34" charset="0"/>
              </a:rPr>
              <a:t>segment suivant</a:t>
            </a:r>
            <a:r>
              <a:rPr lang="fr-BE" sz="1600" dirty="0">
                <a:solidFill>
                  <a:schemeClr val="tx2"/>
                </a:solidFill>
                <a:latin typeface="Arial" pitchFamily="34" charset="0"/>
                <a:cs typeface="Arial" pitchFamily="34" charset="0"/>
              </a:rPr>
              <a:t>.</a:t>
            </a:r>
          </a:p>
          <a:p>
            <a:pPr lvl="2"/>
            <a:r>
              <a:rPr lang="fr-BE" sz="1600" dirty="0">
                <a:solidFill>
                  <a:schemeClr val="tx2"/>
                </a:solidFill>
                <a:latin typeface="Arial" pitchFamily="34" charset="0"/>
                <a:cs typeface="Arial" pitchFamily="34" charset="0"/>
              </a:rPr>
              <a:t>Si l’acquit n’est pas reçu endéans un certain temps, le </a:t>
            </a:r>
            <a:r>
              <a:rPr lang="fr-BE" sz="1600" dirty="0" smtClean="0">
                <a:solidFill>
                  <a:schemeClr val="tx2"/>
                </a:solidFill>
                <a:latin typeface="Arial" pitchFamily="34" charset="0"/>
                <a:cs typeface="Arial" pitchFamily="34" charset="0"/>
              </a:rPr>
              <a:t>segment est </a:t>
            </a:r>
            <a:r>
              <a:rPr lang="fr-BE" sz="1600" dirty="0">
                <a:solidFill>
                  <a:schemeClr val="tx2"/>
                </a:solidFill>
                <a:latin typeface="Arial" pitchFamily="34" charset="0"/>
                <a:cs typeface="Arial" pitchFamily="34" charset="0"/>
              </a:rPr>
              <a:t>retransmis.</a:t>
            </a:r>
          </a:p>
        </p:txBody>
      </p:sp>
      <p:sp>
        <p:nvSpPr>
          <p:cNvPr id="43015" name="Text Box 4"/>
          <p:cNvSpPr txBox="1">
            <a:spLocks noChangeArrowheads="1"/>
          </p:cNvSpPr>
          <p:nvPr/>
        </p:nvSpPr>
        <p:spPr bwMode="auto">
          <a:xfrm>
            <a:off x="1673225" y="3446463"/>
            <a:ext cx="954088" cy="304800"/>
          </a:xfrm>
          <a:prstGeom prst="rect">
            <a:avLst/>
          </a:prstGeom>
          <a:noFill/>
          <a:ln w="9525">
            <a:noFill/>
            <a:miter lim="800000"/>
            <a:headEnd/>
            <a:tailEnd/>
          </a:ln>
        </p:spPr>
        <p:txBody>
          <a:bodyPr wrap="none">
            <a:spAutoFit/>
          </a:bodyPr>
          <a:lstStyle/>
          <a:p>
            <a:r>
              <a:rPr lang="fr-BE" sz="1400" b="1" u="sng" dirty="0">
                <a:solidFill>
                  <a:schemeClr val="tx2"/>
                </a:solidFill>
                <a:latin typeface="Arial" pitchFamily="34" charset="0"/>
                <a:cs typeface="Arial" pitchFamily="34" charset="0"/>
              </a:rPr>
              <a:t>Émetteur</a:t>
            </a:r>
          </a:p>
        </p:txBody>
      </p:sp>
      <p:sp>
        <p:nvSpPr>
          <p:cNvPr id="43016" name="Text Box 5"/>
          <p:cNvSpPr txBox="1">
            <a:spLocks noChangeArrowheads="1"/>
          </p:cNvSpPr>
          <p:nvPr/>
        </p:nvSpPr>
        <p:spPr bwMode="auto">
          <a:xfrm>
            <a:off x="6084888" y="3446463"/>
            <a:ext cx="1050925" cy="304800"/>
          </a:xfrm>
          <a:prstGeom prst="rect">
            <a:avLst/>
          </a:prstGeom>
          <a:noFill/>
          <a:ln w="9525">
            <a:noFill/>
            <a:miter lim="800000"/>
            <a:headEnd/>
            <a:tailEnd/>
          </a:ln>
        </p:spPr>
        <p:txBody>
          <a:bodyPr wrap="none">
            <a:spAutoFit/>
          </a:bodyPr>
          <a:lstStyle/>
          <a:p>
            <a:r>
              <a:rPr lang="fr-BE" sz="1400" b="1" u="sng">
                <a:solidFill>
                  <a:schemeClr val="tx2"/>
                </a:solidFill>
                <a:latin typeface="Arial" pitchFamily="34" charset="0"/>
                <a:cs typeface="Arial" pitchFamily="34" charset="0"/>
              </a:rPr>
              <a:t>Récepteur</a:t>
            </a:r>
          </a:p>
        </p:txBody>
      </p:sp>
      <p:sp>
        <p:nvSpPr>
          <p:cNvPr id="43017" name="Line 6"/>
          <p:cNvSpPr>
            <a:spLocks noChangeShapeType="1"/>
          </p:cNvSpPr>
          <p:nvPr/>
        </p:nvSpPr>
        <p:spPr bwMode="auto">
          <a:xfrm>
            <a:off x="3059113" y="4076700"/>
            <a:ext cx="2665412" cy="0"/>
          </a:xfrm>
          <a:prstGeom prst="line">
            <a:avLst/>
          </a:prstGeom>
          <a:noFill/>
          <a:ln w="19050">
            <a:solidFill>
              <a:schemeClr val="accent1"/>
            </a:solidFill>
            <a:round/>
            <a:headEnd/>
            <a:tailEnd type="triangle" w="med" len="med"/>
          </a:ln>
        </p:spPr>
        <p:txBody>
          <a:bodyPr/>
          <a:lstStyle/>
          <a:p>
            <a:endParaRPr lang="fr-BE">
              <a:latin typeface="Arial" pitchFamily="34" charset="0"/>
              <a:cs typeface="Arial" pitchFamily="34" charset="0"/>
            </a:endParaRPr>
          </a:p>
        </p:txBody>
      </p:sp>
      <p:sp>
        <p:nvSpPr>
          <p:cNvPr id="43018" name="Line 7"/>
          <p:cNvSpPr>
            <a:spLocks noChangeShapeType="1"/>
          </p:cNvSpPr>
          <p:nvPr/>
        </p:nvSpPr>
        <p:spPr bwMode="auto">
          <a:xfrm flipH="1">
            <a:off x="3059113" y="4795838"/>
            <a:ext cx="2665412" cy="0"/>
          </a:xfrm>
          <a:prstGeom prst="line">
            <a:avLst/>
          </a:prstGeom>
          <a:noFill/>
          <a:ln w="19050">
            <a:solidFill>
              <a:schemeClr val="accent1"/>
            </a:solidFill>
            <a:round/>
            <a:headEnd/>
            <a:tailEnd type="triangle" w="med" len="med"/>
          </a:ln>
        </p:spPr>
        <p:txBody>
          <a:bodyPr/>
          <a:lstStyle/>
          <a:p>
            <a:endParaRPr lang="fr-BE">
              <a:latin typeface="Arial" pitchFamily="34" charset="0"/>
              <a:cs typeface="Arial" pitchFamily="34" charset="0"/>
            </a:endParaRPr>
          </a:p>
        </p:txBody>
      </p:sp>
      <p:sp>
        <p:nvSpPr>
          <p:cNvPr id="43019" name="Line 8"/>
          <p:cNvSpPr>
            <a:spLocks noChangeShapeType="1"/>
          </p:cNvSpPr>
          <p:nvPr/>
        </p:nvSpPr>
        <p:spPr bwMode="auto">
          <a:xfrm>
            <a:off x="3059113" y="5516563"/>
            <a:ext cx="2665412" cy="0"/>
          </a:xfrm>
          <a:prstGeom prst="line">
            <a:avLst/>
          </a:prstGeom>
          <a:noFill/>
          <a:ln w="19050">
            <a:solidFill>
              <a:schemeClr val="accent1"/>
            </a:solidFill>
            <a:round/>
            <a:headEnd/>
            <a:tailEnd type="triangle" w="med" len="med"/>
          </a:ln>
        </p:spPr>
        <p:txBody>
          <a:bodyPr/>
          <a:lstStyle/>
          <a:p>
            <a:endParaRPr lang="fr-BE">
              <a:latin typeface="Arial" pitchFamily="34" charset="0"/>
              <a:cs typeface="Arial" pitchFamily="34" charset="0"/>
            </a:endParaRPr>
          </a:p>
        </p:txBody>
      </p:sp>
      <p:sp>
        <p:nvSpPr>
          <p:cNvPr id="43020" name="Text Box 9"/>
          <p:cNvSpPr txBox="1">
            <a:spLocks noChangeArrowheads="1"/>
          </p:cNvSpPr>
          <p:nvPr/>
        </p:nvSpPr>
        <p:spPr bwMode="auto">
          <a:xfrm>
            <a:off x="1333500" y="3933825"/>
            <a:ext cx="1717137" cy="307777"/>
          </a:xfrm>
          <a:prstGeom prst="rect">
            <a:avLst/>
          </a:prstGeom>
          <a:noFill/>
          <a:ln w="9525">
            <a:noFill/>
            <a:miter lim="800000"/>
            <a:headEnd/>
            <a:tailEnd/>
          </a:ln>
        </p:spPr>
        <p:txBody>
          <a:bodyPr wrap="none">
            <a:spAutoFit/>
          </a:bodyPr>
          <a:lstStyle/>
          <a:p>
            <a:r>
              <a:rPr lang="fr-BE" sz="1400" dirty="0">
                <a:solidFill>
                  <a:schemeClr val="tx2"/>
                </a:solidFill>
                <a:latin typeface="Arial" pitchFamily="34" charset="0"/>
                <a:cs typeface="Arial" pitchFamily="34" charset="0"/>
              </a:rPr>
              <a:t>Envoi du </a:t>
            </a:r>
            <a:r>
              <a:rPr lang="fr-BE" sz="1400" dirty="0" smtClean="0">
                <a:solidFill>
                  <a:schemeClr val="tx2"/>
                </a:solidFill>
                <a:latin typeface="Arial" pitchFamily="34" charset="0"/>
                <a:cs typeface="Arial" pitchFamily="34" charset="0"/>
              </a:rPr>
              <a:t>segment1</a:t>
            </a:r>
            <a:endParaRPr lang="fr-BE" sz="1400" dirty="0">
              <a:solidFill>
                <a:schemeClr val="tx2"/>
              </a:solidFill>
              <a:latin typeface="Arial" pitchFamily="34" charset="0"/>
              <a:cs typeface="Arial" pitchFamily="34" charset="0"/>
            </a:endParaRPr>
          </a:p>
        </p:txBody>
      </p:sp>
      <p:sp>
        <p:nvSpPr>
          <p:cNvPr id="43021" name="Text Box 10"/>
          <p:cNvSpPr txBox="1">
            <a:spLocks noChangeArrowheads="1"/>
          </p:cNvSpPr>
          <p:nvPr/>
        </p:nvSpPr>
        <p:spPr bwMode="auto">
          <a:xfrm>
            <a:off x="1116013" y="5300663"/>
            <a:ext cx="1846980" cy="523220"/>
          </a:xfrm>
          <a:prstGeom prst="rect">
            <a:avLst/>
          </a:prstGeom>
          <a:noFill/>
          <a:ln w="9525">
            <a:noFill/>
            <a:miter lim="800000"/>
            <a:headEnd/>
            <a:tailEnd/>
          </a:ln>
        </p:spPr>
        <p:txBody>
          <a:bodyPr wrap="none">
            <a:spAutoFit/>
          </a:bodyPr>
          <a:lstStyle/>
          <a:p>
            <a:r>
              <a:rPr lang="fr-BE" sz="1400" dirty="0">
                <a:solidFill>
                  <a:schemeClr val="tx2"/>
                </a:solidFill>
                <a:latin typeface="Arial" pitchFamily="34" charset="0"/>
                <a:cs typeface="Arial" pitchFamily="34" charset="0"/>
              </a:rPr>
              <a:t>Réception de l’acquit</a:t>
            </a:r>
          </a:p>
          <a:p>
            <a:r>
              <a:rPr lang="fr-BE" sz="1400" dirty="0">
                <a:solidFill>
                  <a:schemeClr val="tx2"/>
                </a:solidFill>
                <a:latin typeface="Arial" pitchFamily="34" charset="0"/>
                <a:cs typeface="Arial" pitchFamily="34" charset="0"/>
              </a:rPr>
              <a:t>Envoi du </a:t>
            </a:r>
            <a:r>
              <a:rPr lang="fr-BE" sz="1400" dirty="0" smtClean="0">
                <a:solidFill>
                  <a:schemeClr val="tx2"/>
                </a:solidFill>
                <a:latin typeface="Arial" pitchFamily="34" charset="0"/>
                <a:cs typeface="Arial" pitchFamily="34" charset="0"/>
              </a:rPr>
              <a:t>segment2</a:t>
            </a:r>
            <a:endParaRPr lang="fr-BE" sz="1400" dirty="0">
              <a:solidFill>
                <a:schemeClr val="tx2"/>
              </a:solidFill>
              <a:latin typeface="Arial" pitchFamily="34" charset="0"/>
              <a:cs typeface="Arial" pitchFamily="34" charset="0"/>
            </a:endParaRPr>
          </a:p>
        </p:txBody>
      </p:sp>
      <p:sp>
        <p:nvSpPr>
          <p:cNvPr id="43022" name="Text Box 11"/>
          <p:cNvSpPr txBox="1">
            <a:spLocks noChangeArrowheads="1"/>
          </p:cNvSpPr>
          <p:nvPr/>
        </p:nvSpPr>
        <p:spPr bwMode="auto">
          <a:xfrm>
            <a:off x="5795963" y="4508500"/>
            <a:ext cx="2074607" cy="523220"/>
          </a:xfrm>
          <a:prstGeom prst="rect">
            <a:avLst/>
          </a:prstGeom>
          <a:noFill/>
          <a:ln w="9525">
            <a:noFill/>
            <a:miter lim="800000"/>
            <a:headEnd/>
            <a:tailEnd/>
          </a:ln>
        </p:spPr>
        <p:txBody>
          <a:bodyPr wrap="none">
            <a:spAutoFit/>
          </a:bodyPr>
          <a:lstStyle/>
          <a:p>
            <a:r>
              <a:rPr lang="fr-BE" sz="1400" dirty="0">
                <a:solidFill>
                  <a:schemeClr val="tx2"/>
                </a:solidFill>
                <a:latin typeface="Arial" pitchFamily="34" charset="0"/>
                <a:cs typeface="Arial" pitchFamily="34" charset="0"/>
              </a:rPr>
              <a:t>Réception du </a:t>
            </a:r>
            <a:r>
              <a:rPr lang="fr-BE" sz="1400" dirty="0" smtClean="0">
                <a:solidFill>
                  <a:schemeClr val="tx2"/>
                </a:solidFill>
                <a:latin typeface="Arial" pitchFamily="34" charset="0"/>
                <a:cs typeface="Arial" pitchFamily="34" charset="0"/>
              </a:rPr>
              <a:t>segment1</a:t>
            </a:r>
            <a:endParaRPr lang="fr-BE" sz="1400" dirty="0">
              <a:solidFill>
                <a:schemeClr val="tx2"/>
              </a:solidFill>
              <a:latin typeface="Arial" pitchFamily="34" charset="0"/>
              <a:cs typeface="Arial" pitchFamily="34" charset="0"/>
            </a:endParaRPr>
          </a:p>
          <a:p>
            <a:r>
              <a:rPr lang="fr-BE" sz="1400" dirty="0">
                <a:solidFill>
                  <a:schemeClr val="tx2"/>
                </a:solidFill>
                <a:latin typeface="Arial" pitchFamily="34" charset="0"/>
                <a:cs typeface="Arial" pitchFamily="34" charset="0"/>
              </a:rPr>
              <a:t>Réponse via un acquit</a:t>
            </a:r>
          </a:p>
        </p:txBody>
      </p:sp>
      <p:sp>
        <p:nvSpPr>
          <p:cNvPr id="14"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a:t>
            </a:r>
            <a:endParaRPr lang="fr-BE" sz="2400" dirty="0">
              <a:solidFill>
                <a:schemeClr val="bg1"/>
              </a:solidFill>
            </a:endParaRPr>
          </a:p>
        </p:txBody>
      </p:sp>
      <p:sp>
        <p:nvSpPr>
          <p:cNvPr id="15"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17" name="Espace réservé du numéro de diapositive 16"/>
          <p:cNvSpPr>
            <a:spLocks noGrp="1"/>
          </p:cNvSpPr>
          <p:nvPr>
            <p:ph type="sldNum" sz="quarter" idx="12"/>
          </p:nvPr>
        </p:nvSpPr>
        <p:spPr/>
        <p:txBody>
          <a:bodyPr/>
          <a:lstStyle/>
          <a:p>
            <a:fld id="{B755F6CC-DBE3-4ADB-A217-62287009C9EB}" type="slidenum">
              <a:rPr lang="fr-BE" smtClean="0"/>
              <a:pPr/>
              <a:t>38</a:t>
            </a:fld>
            <a:endParaRPr lang="fr-BE"/>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4"/>
          <p:cNvSpPr>
            <a:spLocks noGrp="1" noChangeArrowheads="1"/>
          </p:cNvSpPr>
          <p:nvPr>
            <p:ph idx="1"/>
          </p:nvPr>
        </p:nvSpPr>
        <p:spPr>
          <a:xfrm>
            <a:off x="457200" y="836613"/>
            <a:ext cx="8229600" cy="2736850"/>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Tandis que ce mécanisme garantit la fiabilité, il n’utilise qu’une petite partie de la bande passante disponible</a:t>
            </a:r>
          </a:p>
          <a:p>
            <a:pPr>
              <a:lnSpc>
                <a:spcPct val="90000"/>
              </a:lnSpc>
            </a:pPr>
            <a:endParaRPr lang="fr-BE" sz="1600" b="1" dirty="0">
              <a:solidFill>
                <a:schemeClr val="tx2"/>
              </a:solidFill>
              <a:latin typeface="Arial" pitchFamily="34" charset="0"/>
              <a:cs typeface="Arial" pitchFamily="34" charset="0"/>
            </a:endParaRPr>
          </a:p>
          <a:p>
            <a:pPr>
              <a:lnSpc>
                <a:spcPct val="90000"/>
              </a:lnSpc>
            </a:pPr>
            <a:r>
              <a:rPr lang="fr-BE" sz="1600" b="1" dirty="0">
                <a:solidFill>
                  <a:schemeClr val="tx2"/>
                </a:solidFill>
                <a:latin typeface="Arial" pitchFamily="34" charset="0"/>
                <a:cs typeface="Arial" pitchFamily="34" charset="0"/>
              </a:rPr>
              <a:t>Maintenant, considérons un protocole où l’émetteur regroupe les </a:t>
            </a:r>
            <a:r>
              <a:rPr lang="fr-BE" sz="1600" b="1" dirty="0" smtClean="0">
                <a:solidFill>
                  <a:schemeClr val="tx2"/>
                </a:solidFill>
                <a:latin typeface="Arial" pitchFamily="34" charset="0"/>
                <a:cs typeface="Arial" pitchFamily="34" charset="0"/>
              </a:rPr>
              <a:t>segments avant </a:t>
            </a:r>
            <a:r>
              <a:rPr lang="fr-BE" sz="1600" b="1" dirty="0">
                <a:solidFill>
                  <a:schemeClr val="tx2"/>
                </a:solidFill>
                <a:latin typeface="Arial" pitchFamily="34" charset="0"/>
                <a:cs typeface="Arial" pitchFamily="34" charset="0"/>
              </a:rPr>
              <a:t>de les envoyer :</a:t>
            </a:r>
          </a:p>
          <a:p>
            <a:pPr lvl="1">
              <a:lnSpc>
                <a:spcPct val="90000"/>
              </a:lnSpc>
              <a:spcBef>
                <a:spcPts val="0"/>
              </a:spcBef>
            </a:pPr>
            <a:r>
              <a:rPr lang="fr-BE" sz="1600" dirty="0">
                <a:solidFill>
                  <a:schemeClr val="tx2"/>
                </a:solidFill>
                <a:latin typeface="Arial" pitchFamily="34" charset="0"/>
                <a:cs typeface="Arial" pitchFamily="34" charset="0"/>
              </a:rPr>
              <a:t>L’émetteur peut envoyer tous les </a:t>
            </a:r>
            <a:r>
              <a:rPr lang="fr-BE" sz="1600" dirty="0" smtClean="0">
                <a:solidFill>
                  <a:schemeClr val="tx2"/>
                </a:solidFill>
                <a:latin typeface="Arial" pitchFamily="34" charset="0"/>
                <a:cs typeface="Arial" pitchFamily="34" charset="0"/>
              </a:rPr>
              <a:t>segments dans </a:t>
            </a:r>
            <a:r>
              <a:rPr lang="fr-BE" sz="1600" dirty="0">
                <a:solidFill>
                  <a:schemeClr val="tx2"/>
                </a:solidFill>
                <a:latin typeface="Arial" pitchFamily="34" charset="0"/>
                <a:cs typeface="Arial" pitchFamily="34" charset="0"/>
              </a:rPr>
              <a:t>les limites de la fenêtre de réception sans recevoir un acquit</a:t>
            </a:r>
          </a:p>
          <a:p>
            <a:pPr lvl="2"/>
            <a:r>
              <a:rPr lang="fr-BE" sz="1600" dirty="0">
                <a:solidFill>
                  <a:schemeClr val="tx2"/>
                </a:solidFill>
                <a:latin typeface="Arial" pitchFamily="34" charset="0"/>
                <a:cs typeface="Arial" pitchFamily="34" charset="0"/>
              </a:rPr>
              <a:t>Mais un temporisateur est démarré pour chaque </a:t>
            </a:r>
            <a:r>
              <a:rPr lang="fr-BE" sz="1600" dirty="0" smtClean="0">
                <a:solidFill>
                  <a:schemeClr val="tx2"/>
                </a:solidFill>
                <a:latin typeface="Arial" pitchFamily="34" charset="0"/>
                <a:cs typeface="Arial" pitchFamily="34" charset="0"/>
              </a:rPr>
              <a:t>segment transmis</a:t>
            </a:r>
            <a:endParaRPr lang="fr-BE" sz="1600" dirty="0">
              <a:solidFill>
                <a:schemeClr val="tx2"/>
              </a:solidFill>
              <a:latin typeface="Arial" pitchFamily="34" charset="0"/>
              <a:cs typeface="Arial" pitchFamily="34" charset="0"/>
            </a:endParaRPr>
          </a:p>
          <a:p>
            <a:pPr lvl="1">
              <a:lnSpc>
                <a:spcPct val="90000"/>
              </a:lnSpc>
              <a:spcBef>
                <a:spcPts val="0"/>
              </a:spcBef>
            </a:pPr>
            <a:r>
              <a:rPr lang="fr-BE" sz="1600" dirty="0">
                <a:solidFill>
                  <a:schemeClr val="tx2"/>
                </a:solidFill>
                <a:latin typeface="Arial" pitchFamily="34" charset="0"/>
                <a:cs typeface="Arial" pitchFamily="34" charset="0"/>
              </a:rPr>
              <a:t>Le récepteur doit acquitter chaque </a:t>
            </a:r>
            <a:r>
              <a:rPr lang="fr-BE" sz="1600" dirty="0" smtClean="0">
                <a:solidFill>
                  <a:schemeClr val="tx2"/>
                </a:solidFill>
                <a:latin typeface="Arial" pitchFamily="34" charset="0"/>
                <a:cs typeface="Arial" pitchFamily="34" charset="0"/>
              </a:rPr>
              <a:t>segment reçu</a:t>
            </a:r>
            <a:endParaRPr lang="fr-BE" sz="1600" dirty="0">
              <a:solidFill>
                <a:schemeClr val="tx2"/>
              </a:solidFill>
              <a:latin typeface="Arial" pitchFamily="34" charset="0"/>
              <a:cs typeface="Arial" pitchFamily="34" charset="0"/>
            </a:endParaRPr>
          </a:p>
          <a:p>
            <a:pPr lvl="2"/>
            <a:r>
              <a:rPr lang="fr-BE" sz="1600" dirty="0">
                <a:solidFill>
                  <a:schemeClr val="tx2"/>
                </a:solidFill>
                <a:latin typeface="Arial" pitchFamily="34" charset="0"/>
                <a:cs typeface="Arial" pitchFamily="34" charset="0"/>
              </a:rPr>
              <a:t>En indiquant le numéro de séquence du dernier </a:t>
            </a:r>
            <a:r>
              <a:rPr lang="fr-BE" sz="1600" dirty="0" smtClean="0">
                <a:solidFill>
                  <a:schemeClr val="tx2"/>
                </a:solidFill>
                <a:latin typeface="Arial" pitchFamily="34" charset="0"/>
                <a:cs typeface="Arial" pitchFamily="34" charset="0"/>
              </a:rPr>
              <a:t>segment bien </a:t>
            </a:r>
            <a:r>
              <a:rPr lang="fr-BE" sz="1600" dirty="0">
                <a:solidFill>
                  <a:schemeClr val="tx2"/>
                </a:solidFill>
                <a:latin typeface="Arial" pitchFamily="34" charset="0"/>
                <a:cs typeface="Arial" pitchFamily="34" charset="0"/>
              </a:rPr>
              <a:t>réceptionné</a:t>
            </a:r>
          </a:p>
          <a:p>
            <a:pPr lvl="1">
              <a:lnSpc>
                <a:spcPct val="90000"/>
              </a:lnSpc>
              <a:spcBef>
                <a:spcPts val="0"/>
              </a:spcBef>
            </a:pPr>
            <a:r>
              <a:rPr lang="fr-BE" sz="1600" dirty="0">
                <a:solidFill>
                  <a:schemeClr val="tx2"/>
                </a:solidFill>
                <a:latin typeface="Arial" pitchFamily="34" charset="0"/>
                <a:cs typeface="Arial" pitchFamily="34" charset="0"/>
              </a:rPr>
              <a:t>L’émetteur glisse (décale) la fenêtre à chaque réception d’un acquit</a:t>
            </a:r>
          </a:p>
        </p:txBody>
      </p:sp>
      <p:sp>
        <p:nvSpPr>
          <p:cNvPr id="44037" name="Rectangle 2"/>
          <p:cNvSpPr>
            <a:spLocks noChangeArrowheads="1"/>
          </p:cNvSpPr>
          <p:nvPr/>
        </p:nvSpPr>
        <p:spPr bwMode="auto">
          <a:xfrm>
            <a:off x="1979613" y="4076700"/>
            <a:ext cx="1728787" cy="1657350"/>
          </a:xfrm>
          <a:prstGeom prst="rect">
            <a:avLst/>
          </a:prstGeom>
          <a:noFill/>
          <a:ln w="28575">
            <a:solidFill>
              <a:schemeClr val="accent1"/>
            </a:solidFill>
            <a:prstDash val="sysDash"/>
            <a:miter lim="800000"/>
            <a:headEnd/>
            <a:tailEnd/>
          </a:ln>
        </p:spPr>
        <p:txBody>
          <a:bodyPr wrap="none" anchor="ctr"/>
          <a:lstStyle/>
          <a:p>
            <a:endParaRPr lang="fr-FR">
              <a:latin typeface="Arial" pitchFamily="34" charset="0"/>
              <a:cs typeface="Arial" pitchFamily="34" charset="0"/>
            </a:endParaRPr>
          </a:p>
        </p:txBody>
      </p:sp>
      <p:sp>
        <p:nvSpPr>
          <p:cNvPr id="232453" name="Rectangle 5"/>
          <p:cNvSpPr>
            <a:spLocks noChangeArrowheads="1"/>
          </p:cNvSpPr>
          <p:nvPr/>
        </p:nvSpPr>
        <p:spPr bwMode="auto">
          <a:xfrm>
            <a:off x="2627313" y="4365625"/>
            <a:ext cx="215900" cy="10795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fr-BE">
                <a:solidFill>
                  <a:schemeClr val="bg1"/>
                </a:solidFill>
                <a:latin typeface="Arial" pitchFamily="34" charset="0"/>
                <a:cs typeface="Arial" pitchFamily="34" charset="0"/>
              </a:rPr>
              <a:t>1</a:t>
            </a:r>
          </a:p>
        </p:txBody>
      </p:sp>
      <p:sp>
        <p:nvSpPr>
          <p:cNvPr id="232454" name="Rectangle 6"/>
          <p:cNvSpPr>
            <a:spLocks noChangeArrowheads="1"/>
          </p:cNvSpPr>
          <p:nvPr/>
        </p:nvSpPr>
        <p:spPr bwMode="auto">
          <a:xfrm>
            <a:off x="2843213" y="4365625"/>
            <a:ext cx="215900" cy="10795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fr-BE">
                <a:solidFill>
                  <a:schemeClr val="bg1"/>
                </a:solidFill>
                <a:latin typeface="Arial" pitchFamily="34" charset="0"/>
                <a:cs typeface="Arial" pitchFamily="34" charset="0"/>
              </a:rPr>
              <a:t>2</a:t>
            </a:r>
          </a:p>
        </p:txBody>
      </p:sp>
      <p:sp>
        <p:nvSpPr>
          <p:cNvPr id="232455" name="Rectangle 7"/>
          <p:cNvSpPr>
            <a:spLocks noChangeArrowheads="1"/>
          </p:cNvSpPr>
          <p:nvPr/>
        </p:nvSpPr>
        <p:spPr bwMode="auto">
          <a:xfrm>
            <a:off x="3059113" y="4365625"/>
            <a:ext cx="215900" cy="10795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fr-BE">
                <a:solidFill>
                  <a:schemeClr val="bg1"/>
                </a:solidFill>
                <a:latin typeface="Arial" pitchFamily="34" charset="0"/>
                <a:cs typeface="Arial" pitchFamily="34" charset="0"/>
              </a:rPr>
              <a:t>3</a:t>
            </a:r>
          </a:p>
        </p:txBody>
      </p:sp>
      <p:sp>
        <p:nvSpPr>
          <p:cNvPr id="232456" name="Rectangle 8"/>
          <p:cNvSpPr>
            <a:spLocks noChangeArrowheads="1"/>
          </p:cNvSpPr>
          <p:nvPr/>
        </p:nvSpPr>
        <p:spPr bwMode="auto">
          <a:xfrm>
            <a:off x="3275013" y="4365625"/>
            <a:ext cx="215900" cy="10795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fr-BE">
                <a:solidFill>
                  <a:schemeClr val="bg1"/>
                </a:solidFill>
                <a:latin typeface="Arial" pitchFamily="34" charset="0"/>
                <a:cs typeface="Arial" pitchFamily="34" charset="0"/>
              </a:rPr>
              <a:t>4</a:t>
            </a:r>
          </a:p>
        </p:txBody>
      </p:sp>
      <p:sp>
        <p:nvSpPr>
          <p:cNvPr id="232457" name="Rectangle 9"/>
          <p:cNvSpPr>
            <a:spLocks noChangeArrowheads="1"/>
          </p:cNvSpPr>
          <p:nvPr/>
        </p:nvSpPr>
        <p:spPr bwMode="auto">
          <a:xfrm>
            <a:off x="3490913" y="4365625"/>
            <a:ext cx="215900" cy="10795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fr-BE">
                <a:solidFill>
                  <a:schemeClr val="bg1"/>
                </a:solidFill>
                <a:latin typeface="Arial" pitchFamily="34" charset="0"/>
                <a:cs typeface="Arial" pitchFamily="34" charset="0"/>
              </a:rPr>
              <a:t>5</a:t>
            </a:r>
          </a:p>
        </p:txBody>
      </p:sp>
      <p:sp>
        <p:nvSpPr>
          <p:cNvPr id="232458" name="Rectangle 10"/>
          <p:cNvSpPr>
            <a:spLocks noChangeArrowheads="1"/>
          </p:cNvSpPr>
          <p:nvPr/>
        </p:nvSpPr>
        <p:spPr bwMode="auto">
          <a:xfrm>
            <a:off x="3706813" y="4365625"/>
            <a:ext cx="215900" cy="1079500"/>
          </a:xfrm>
          <a:prstGeom prst="rect">
            <a:avLst/>
          </a:prstGeom>
          <a:solidFill>
            <a:schemeClr val="accent2"/>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fr-BE">
                <a:latin typeface="Arial" pitchFamily="34" charset="0"/>
                <a:cs typeface="Arial" pitchFamily="34" charset="0"/>
              </a:rPr>
              <a:t>6</a:t>
            </a:r>
          </a:p>
        </p:txBody>
      </p:sp>
      <p:sp>
        <p:nvSpPr>
          <p:cNvPr id="232459" name="Rectangle 11"/>
          <p:cNvSpPr>
            <a:spLocks noChangeArrowheads="1"/>
          </p:cNvSpPr>
          <p:nvPr/>
        </p:nvSpPr>
        <p:spPr bwMode="auto">
          <a:xfrm>
            <a:off x="3922713" y="4365625"/>
            <a:ext cx="215900" cy="1079500"/>
          </a:xfrm>
          <a:prstGeom prst="rect">
            <a:avLst/>
          </a:prstGeom>
          <a:solidFill>
            <a:schemeClr val="accent2"/>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fr-BE">
                <a:latin typeface="Arial" pitchFamily="34" charset="0"/>
                <a:cs typeface="Arial" pitchFamily="34" charset="0"/>
              </a:rPr>
              <a:t>7</a:t>
            </a:r>
          </a:p>
        </p:txBody>
      </p:sp>
      <p:sp>
        <p:nvSpPr>
          <p:cNvPr id="232460" name="Rectangle 12"/>
          <p:cNvSpPr>
            <a:spLocks noChangeArrowheads="1"/>
          </p:cNvSpPr>
          <p:nvPr/>
        </p:nvSpPr>
        <p:spPr bwMode="auto">
          <a:xfrm>
            <a:off x="4138613" y="4365625"/>
            <a:ext cx="215900" cy="1079500"/>
          </a:xfrm>
          <a:prstGeom prst="rect">
            <a:avLst/>
          </a:prstGeom>
          <a:solidFill>
            <a:schemeClr val="accent2"/>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fr-BE">
                <a:latin typeface="Arial" pitchFamily="34" charset="0"/>
                <a:cs typeface="Arial" pitchFamily="34" charset="0"/>
              </a:rPr>
              <a:t>8</a:t>
            </a:r>
          </a:p>
        </p:txBody>
      </p:sp>
      <p:sp>
        <p:nvSpPr>
          <p:cNvPr id="232461" name="Rectangle 13"/>
          <p:cNvSpPr>
            <a:spLocks noChangeArrowheads="1"/>
          </p:cNvSpPr>
          <p:nvPr/>
        </p:nvSpPr>
        <p:spPr bwMode="auto">
          <a:xfrm>
            <a:off x="4356100" y="4365625"/>
            <a:ext cx="215900" cy="1079500"/>
          </a:xfrm>
          <a:prstGeom prst="rect">
            <a:avLst/>
          </a:prstGeom>
          <a:solidFill>
            <a:schemeClr val="accent2"/>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fr-BE">
                <a:latin typeface="Arial" pitchFamily="34" charset="0"/>
                <a:cs typeface="Arial" pitchFamily="34" charset="0"/>
              </a:rPr>
              <a:t>9</a:t>
            </a:r>
          </a:p>
        </p:txBody>
      </p:sp>
      <p:sp>
        <p:nvSpPr>
          <p:cNvPr id="232462" name="Rectangle 14"/>
          <p:cNvSpPr>
            <a:spLocks noChangeArrowheads="1"/>
          </p:cNvSpPr>
          <p:nvPr/>
        </p:nvSpPr>
        <p:spPr bwMode="auto">
          <a:xfrm>
            <a:off x="4572000" y="4365625"/>
            <a:ext cx="215900" cy="1079500"/>
          </a:xfrm>
          <a:prstGeom prst="rect">
            <a:avLst/>
          </a:prstGeom>
          <a:solidFill>
            <a:schemeClr val="accent2"/>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fr-BE">
                <a:latin typeface="Arial" pitchFamily="34" charset="0"/>
                <a:cs typeface="Arial" pitchFamily="34" charset="0"/>
              </a:rPr>
              <a:t>…</a:t>
            </a:r>
          </a:p>
        </p:txBody>
      </p:sp>
      <p:sp>
        <p:nvSpPr>
          <p:cNvPr id="44050" name="Text Box 15"/>
          <p:cNvSpPr txBox="1">
            <a:spLocks noChangeArrowheads="1"/>
          </p:cNvSpPr>
          <p:nvPr/>
        </p:nvSpPr>
        <p:spPr bwMode="auto">
          <a:xfrm>
            <a:off x="5343525" y="4745038"/>
            <a:ext cx="1223412" cy="369332"/>
          </a:xfrm>
          <a:prstGeom prst="rect">
            <a:avLst/>
          </a:prstGeom>
          <a:noFill/>
          <a:ln w="9525">
            <a:noFill/>
            <a:miter lim="800000"/>
            <a:headEnd/>
            <a:tailEnd/>
          </a:ln>
        </p:spPr>
        <p:txBody>
          <a:bodyPr wrap="none">
            <a:spAutoFit/>
          </a:bodyPr>
          <a:lstStyle/>
          <a:p>
            <a:r>
              <a:rPr lang="fr-BE" dirty="0" smtClean="0">
                <a:latin typeface="Arial" pitchFamily="34" charset="0"/>
                <a:cs typeface="Arial" pitchFamily="34" charset="0"/>
              </a:rPr>
              <a:t>Segments</a:t>
            </a:r>
            <a:endParaRPr lang="fr-BE" dirty="0">
              <a:latin typeface="Arial" pitchFamily="34" charset="0"/>
              <a:cs typeface="Arial" pitchFamily="34" charset="0"/>
            </a:endParaRPr>
          </a:p>
        </p:txBody>
      </p:sp>
      <p:sp>
        <p:nvSpPr>
          <p:cNvPr id="18"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a:t>
            </a:r>
            <a:endParaRPr lang="fr-BE" sz="2400" dirty="0">
              <a:solidFill>
                <a:schemeClr val="bg1"/>
              </a:solidFill>
            </a:endParaRPr>
          </a:p>
        </p:txBody>
      </p:sp>
      <p:sp>
        <p:nvSpPr>
          <p:cNvPr id="19"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1" name="Espace réservé du numéro de diapositive 20"/>
          <p:cNvSpPr>
            <a:spLocks noGrp="1"/>
          </p:cNvSpPr>
          <p:nvPr>
            <p:ph type="sldNum" sz="quarter" idx="12"/>
          </p:nvPr>
        </p:nvSpPr>
        <p:spPr/>
        <p:txBody>
          <a:bodyPr/>
          <a:lstStyle/>
          <a:p>
            <a:fld id="{B755F6CC-DBE3-4ADB-A217-62287009C9EB}" type="slidenum">
              <a:rPr lang="fr-BE" smtClean="0"/>
              <a:pPr/>
              <a:t>39</a:t>
            </a:fld>
            <a:endParaRPr lang="fr-B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611188" y="3141663"/>
            <a:ext cx="7993062" cy="647700"/>
          </a:xfrm>
          <a:prstGeom prst="rect">
            <a:avLst/>
          </a:prstGeom>
          <a:solidFill>
            <a:srgbClr val="99FF33"/>
          </a:solidFill>
          <a:ln w="9525">
            <a:noFill/>
            <a:miter lim="800000"/>
            <a:headEnd/>
            <a:tailEnd/>
          </a:ln>
        </p:spPr>
        <p:txBody>
          <a:bodyPr wrap="none" anchor="ctr"/>
          <a:lstStyle/>
          <a:p>
            <a:endParaRPr lang="fr-FR" sz="1600">
              <a:latin typeface="Arial" pitchFamily="34" charset="0"/>
              <a:cs typeface="Arial" pitchFamily="34" charset="0"/>
            </a:endParaRPr>
          </a:p>
        </p:txBody>
      </p:sp>
      <p:sp>
        <p:nvSpPr>
          <p:cNvPr id="161795" name="AutoShape 3"/>
          <p:cNvSpPr>
            <a:spLocks noChangeArrowheads="1"/>
          </p:cNvSpPr>
          <p:nvPr/>
        </p:nvSpPr>
        <p:spPr bwMode="auto">
          <a:xfrm>
            <a:off x="990600" y="381000"/>
            <a:ext cx="914400" cy="457200"/>
          </a:xfrm>
          <a:prstGeom prst="roundRect">
            <a:avLst>
              <a:gd name="adj" fmla="val 50000"/>
            </a:avLst>
          </a:prstGeom>
          <a:solidFill>
            <a:schemeClr val="accent1"/>
          </a:solidFill>
          <a:ln w="28575">
            <a:noFill/>
            <a:round/>
            <a:headEnd/>
            <a:tailEnd/>
          </a:ln>
          <a:effectLst>
            <a:prstShdw prst="shdw17" dist="17961" dir="2700000">
              <a:schemeClr val="accent1">
                <a:gamma/>
                <a:shade val="60000"/>
                <a:invGamma/>
              </a:schemeClr>
            </a:prstShdw>
          </a:effectLst>
        </p:spPr>
        <p:txBody>
          <a:bodyPr wrap="none" anchor="ctr"/>
          <a:lstStyle/>
          <a:p>
            <a:pPr algn="ctr" eaLnBrk="0" hangingPunct="0"/>
            <a:r>
              <a:rPr lang="en-US" sz="1100" b="1" dirty="0" err="1">
                <a:solidFill>
                  <a:schemeClr val="bg1"/>
                </a:solidFill>
                <a:latin typeface="Arial" pitchFamily="34" charset="0"/>
                <a:cs typeface="Arial" pitchFamily="34" charset="0"/>
              </a:rPr>
              <a:t>Processus</a:t>
            </a:r>
            <a:endParaRPr lang="en-US" sz="1100" dirty="0">
              <a:solidFill>
                <a:schemeClr val="bg1"/>
              </a:solidFill>
              <a:latin typeface="Arial" pitchFamily="34" charset="0"/>
              <a:cs typeface="Arial" pitchFamily="34" charset="0"/>
            </a:endParaRPr>
          </a:p>
          <a:p>
            <a:pPr algn="ctr" eaLnBrk="0" hangingPunct="0"/>
            <a:r>
              <a:rPr lang="en-US" sz="1100" b="1" dirty="0" err="1">
                <a:solidFill>
                  <a:schemeClr val="bg1"/>
                </a:solidFill>
                <a:latin typeface="Arial" pitchFamily="34" charset="0"/>
                <a:cs typeface="Arial" pitchFamily="34" charset="0"/>
              </a:rPr>
              <a:t>émission</a:t>
            </a:r>
            <a:endParaRPr lang="en-US" sz="2000" dirty="0">
              <a:solidFill>
                <a:schemeClr val="bg1"/>
              </a:solidFill>
              <a:latin typeface="Arial" pitchFamily="34" charset="0"/>
              <a:cs typeface="Arial" pitchFamily="34" charset="0"/>
            </a:endParaRPr>
          </a:p>
        </p:txBody>
      </p:sp>
      <p:sp>
        <p:nvSpPr>
          <p:cNvPr id="7175" name="Rectangle 4"/>
          <p:cNvSpPr>
            <a:spLocks noChangeArrowheads="1"/>
          </p:cNvSpPr>
          <p:nvPr/>
        </p:nvSpPr>
        <p:spPr bwMode="auto">
          <a:xfrm>
            <a:off x="1981200" y="1066800"/>
            <a:ext cx="5334000" cy="4800600"/>
          </a:xfrm>
          <a:prstGeom prst="rect">
            <a:avLst/>
          </a:prstGeom>
          <a:noFill/>
          <a:ln w="9525">
            <a:solidFill>
              <a:schemeClr val="tx1"/>
            </a:solidFill>
            <a:miter lim="800000"/>
            <a:headEnd/>
            <a:tailEnd/>
          </a:ln>
        </p:spPr>
        <p:txBody>
          <a:bodyPr wrap="none" anchor="ctr"/>
          <a:lstStyle/>
          <a:p>
            <a:endParaRPr lang="fr-FR" sz="1600">
              <a:latin typeface="Arial" pitchFamily="34" charset="0"/>
              <a:cs typeface="Arial" pitchFamily="34" charset="0"/>
            </a:endParaRPr>
          </a:p>
        </p:txBody>
      </p:sp>
      <p:sp>
        <p:nvSpPr>
          <p:cNvPr id="7176" name="Line 5"/>
          <p:cNvSpPr>
            <a:spLocks noChangeShapeType="1"/>
          </p:cNvSpPr>
          <p:nvPr/>
        </p:nvSpPr>
        <p:spPr bwMode="auto">
          <a:xfrm>
            <a:off x="990600" y="3124200"/>
            <a:ext cx="7315200" cy="0"/>
          </a:xfrm>
          <a:prstGeom prst="line">
            <a:avLst/>
          </a:prstGeom>
          <a:noFill/>
          <a:ln w="9525">
            <a:solidFill>
              <a:schemeClr val="tx1"/>
            </a:solidFill>
            <a:round/>
            <a:headEnd/>
            <a:tailEnd/>
          </a:ln>
        </p:spPr>
        <p:txBody>
          <a:bodyPr wrap="none" anchor="ctr"/>
          <a:lstStyle/>
          <a:p>
            <a:endParaRPr lang="fr-BE" sz="1600">
              <a:latin typeface="Arial" pitchFamily="34" charset="0"/>
              <a:cs typeface="Arial" pitchFamily="34" charset="0"/>
            </a:endParaRPr>
          </a:p>
        </p:txBody>
      </p:sp>
      <p:sp>
        <p:nvSpPr>
          <p:cNvPr id="7177" name="Line 6"/>
          <p:cNvSpPr>
            <a:spLocks noChangeShapeType="1"/>
          </p:cNvSpPr>
          <p:nvPr/>
        </p:nvSpPr>
        <p:spPr bwMode="auto">
          <a:xfrm>
            <a:off x="990600" y="3810000"/>
            <a:ext cx="7315200" cy="0"/>
          </a:xfrm>
          <a:prstGeom prst="line">
            <a:avLst/>
          </a:prstGeom>
          <a:noFill/>
          <a:ln w="9525">
            <a:solidFill>
              <a:schemeClr val="tx1"/>
            </a:solidFill>
            <a:round/>
            <a:headEnd/>
            <a:tailEnd/>
          </a:ln>
        </p:spPr>
        <p:txBody>
          <a:bodyPr wrap="none" anchor="ctr"/>
          <a:lstStyle/>
          <a:p>
            <a:endParaRPr lang="fr-BE" sz="1600">
              <a:latin typeface="Arial" pitchFamily="34" charset="0"/>
              <a:cs typeface="Arial" pitchFamily="34" charset="0"/>
            </a:endParaRPr>
          </a:p>
        </p:txBody>
      </p:sp>
      <p:sp>
        <p:nvSpPr>
          <p:cNvPr id="7178" name="Line 7"/>
          <p:cNvSpPr>
            <a:spLocks noChangeShapeType="1"/>
          </p:cNvSpPr>
          <p:nvPr/>
        </p:nvSpPr>
        <p:spPr bwMode="auto">
          <a:xfrm>
            <a:off x="990600" y="4495800"/>
            <a:ext cx="7315200" cy="0"/>
          </a:xfrm>
          <a:prstGeom prst="line">
            <a:avLst/>
          </a:prstGeom>
          <a:noFill/>
          <a:ln w="9525">
            <a:solidFill>
              <a:schemeClr val="tx1"/>
            </a:solidFill>
            <a:round/>
            <a:headEnd/>
            <a:tailEnd/>
          </a:ln>
        </p:spPr>
        <p:txBody>
          <a:bodyPr wrap="none" anchor="ctr"/>
          <a:lstStyle/>
          <a:p>
            <a:endParaRPr lang="fr-BE" sz="1600">
              <a:latin typeface="Arial" pitchFamily="34" charset="0"/>
              <a:cs typeface="Arial" pitchFamily="34" charset="0"/>
            </a:endParaRPr>
          </a:p>
        </p:txBody>
      </p:sp>
      <p:sp>
        <p:nvSpPr>
          <p:cNvPr id="7179" name="Line 8"/>
          <p:cNvSpPr>
            <a:spLocks noChangeShapeType="1"/>
          </p:cNvSpPr>
          <p:nvPr/>
        </p:nvSpPr>
        <p:spPr bwMode="auto">
          <a:xfrm>
            <a:off x="990600" y="2438400"/>
            <a:ext cx="7315200" cy="0"/>
          </a:xfrm>
          <a:prstGeom prst="line">
            <a:avLst/>
          </a:prstGeom>
          <a:noFill/>
          <a:ln w="9525">
            <a:solidFill>
              <a:schemeClr val="tx1"/>
            </a:solidFill>
            <a:round/>
            <a:headEnd/>
            <a:tailEnd/>
          </a:ln>
        </p:spPr>
        <p:txBody>
          <a:bodyPr wrap="none" anchor="ctr"/>
          <a:lstStyle/>
          <a:p>
            <a:endParaRPr lang="fr-BE" sz="1600">
              <a:latin typeface="Arial" pitchFamily="34" charset="0"/>
              <a:cs typeface="Arial" pitchFamily="34" charset="0"/>
            </a:endParaRPr>
          </a:p>
        </p:txBody>
      </p:sp>
      <p:sp>
        <p:nvSpPr>
          <p:cNvPr id="7180" name="Line 9"/>
          <p:cNvSpPr>
            <a:spLocks noChangeShapeType="1"/>
          </p:cNvSpPr>
          <p:nvPr/>
        </p:nvSpPr>
        <p:spPr bwMode="auto">
          <a:xfrm>
            <a:off x="990600" y="1752600"/>
            <a:ext cx="7315200" cy="0"/>
          </a:xfrm>
          <a:prstGeom prst="line">
            <a:avLst/>
          </a:prstGeom>
          <a:noFill/>
          <a:ln w="9525">
            <a:solidFill>
              <a:schemeClr val="tx1"/>
            </a:solidFill>
            <a:round/>
            <a:headEnd/>
            <a:tailEnd/>
          </a:ln>
        </p:spPr>
        <p:txBody>
          <a:bodyPr wrap="none" anchor="ctr"/>
          <a:lstStyle/>
          <a:p>
            <a:endParaRPr lang="fr-BE" sz="1600">
              <a:latin typeface="Arial" pitchFamily="34" charset="0"/>
              <a:cs typeface="Arial" pitchFamily="34" charset="0"/>
            </a:endParaRPr>
          </a:p>
        </p:txBody>
      </p:sp>
      <p:sp>
        <p:nvSpPr>
          <p:cNvPr id="161802" name="Rectangle 10"/>
          <p:cNvSpPr>
            <a:spLocks noChangeArrowheads="1"/>
          </p:cNvSpPr>
          <p:nvPr/>
        </p:nvSpPr>
        <p:spPr bwMode="auto">
          <a:xfrm>
            <a:off x="990600" y="1066800"/>
            <a:ext cx="990600" cy="4800600"/>
          </a:xfrm>
          <a:prstGeom prst="rect">
            <a:avLst/>
          </a:prstGeom>
          <a:noFill/>
          <a:ln w="28575">
            <a:solidFill>
              <a:schemeClr val="accent1"/>
            </a:solidFill>
            <a:miter lim="800000"/>
            <a:headEnd/>
            <a:tailEnd/>
          </a:ln>
          <a:effectLst>
            <a:prstShdw prst="shdw17" dist="17961" dir="2700000">
              <a:schemeClr val="accent1">
                <a:gamma/>
                <a:shade val="60000"/>
                <a:invGamma/>
              </a:schemeClr>
            </a:prstShdw>
          </a:effectLst>
        </p:spPr>
        <p:txBody>
          <a:bodyPr wrap="none" anchor="ctr"/>
          <a:lstStyle/>
          <a:p>
            <a:endParaRPr lang="fr-FR" sz="1600">
              <a:latin typeface="Arial" pitchFamily="34" charset="0"/>
              <a:cs typeface="Arial" pitchFamily="34" charset="0"/>
            </a:endParaRPr>
          </a:p>
        </p:txBody>
      </p:sp>
      <p:sp>
        <p:nvSpPr>
          <p:cNvPr id="161803" name="Rectangle 11"/>
          <p:cNvSpPr>
            <a:spLocks noChangeArrowheads="1"/>
          </p:cNvSpPr>
          <p:nvPr/>
        </p:nvSpPr>
        <p:spPr bwMode="auto">
          <a:xfrm>
            <a:off x="7315200" y="1066800"/>
            <a:ext cx="990600" cy="4800600"/>
          </a:xfrm>
          <a:prstGeom prst="rect">
            <a:avLst/>
          </a:prstGeom>
          <a:noFill/>
          <a:ln w="28575">
            <a:solidFill>
              <a:schemeClr val="accent2"/>
            </a:solidFill>
            <a:miter lim="800000"/>
            <a:headEnd/>
            <a:tailEnd/>
          </a:ln>
          <a:effectLst>
            <a:prstShdw prst="shdw17" dist="17961" dir="2700000">
              <a:schemeClr val="accent2">
                <a:gamma/>
                <a:shade val="60000"/>
                <a:invGamma/>
              </a:schemeClr>
            </a:prstShdw>
          </a:effectLst>
        </p:spPr>
        <p:txBody>
          <a:bodyPr wrap="none" anchor="ctr"/>
          <a:lstStyle/>
          <a:p>
            <a:endParaRPr lang="fr-FR" sz="1600">
              <a:latin typeface="Arial" pitchFamily="34" charset="0"/>
              <a:cs typeface="Arial" pitchFamily="34" charset="0"/>
            </a:endParaRPr>
          </a:p>
        </p:txBody>
      </p:sp>
      <p:sp>
        <p:nvSpPr>
          <p:cNvPr id="7183" name="Rectangle 12"/>
          <p:cNvSpPr>
            <a:spLocks noChangeArrowheads="1"/>
          </p:cNvSpPr>
          <p:nvPr/>
        </p:nvSpPr>
        <p:spPr bwMode="auto">
          <a:xfrm>
            <a:off x="5105400" y="609600"/>
            <a:ext cx="11430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Données</a:t>
            </a:r>
          </a:p>
        </p:txBody>
      </p:sp>
      <p:sp>
        <p:nvSpPr>
          <p:cNvPr id="7184" name="Rectangle 13"/>
          <p:cNvSpPr>
            <a:spLocks noChangeArrowheads="1"/>
          </p:cNvSpPr>
          <p:nvPr/>
        </p:nvSpPr>
        <p:spPr bwMode="auto">
          <a:xfrm>
            <a:off x="5105400" y="1295400"/>
            <a:ext cx="11430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Données</a:t>
            </a:r>
          </a:p>
        </p:txBody>
      </p:sp>
      <p:sp>
        <p:nvSpPr>
          <p:cNvPr id="7185" name="Rectangle 14"/>
          <p:cNvSpPr>
            <a:spLocks noChangeArrowheads="1"/>
          </p:cNvSpPr>
          <p:nvPr/>
        </p:nvSpPr>
        <p:spPr bwMode="auto">
          <a:xfrm>
            <a:off x="4724400" y="1295400"/>
            <a:ext cx="3810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AH</a:t>
            </a:r>
          </a:p>
        </p:txBody>
      </p:sp>
      <p:sp>
        <p:nvSpPr>
          <p:cNvPr id="7186" name="Text Box 15"/>
          <p:cNvSpPr txBox="1">
            <a:spLocks noChangeArrowheads="1"/>
          </p:cNvSpPr>
          <p:nvPr/>
        </p:nvSpPr>
        <p:spPr bwMode="auto">
          <a:xfrm>
            <a:off x="950913" y="1156156"/>
            <a:ext cx="927100" cy="430887"/>
          </a:xfrm>
          <a:prstGeom prst="rect">
            <a:avLst/>
          </a:prstGeom>
          <a:noFill/>
          <a:ln w="9525">
            <a:noFill/>
            <a:miter lim="800000"/>
            <a:headEnd/>
            <a:tailEnd/>
          </a:ln>
        </p:spPr>
        <p:txBody>
          <a:bodyPr anchor="ctr">
            <a:spAutoFit/>
          </a:bodyPr>
          <a:lstStyle/>
          <a:p>
            <a:pPr eaLnBrk="0" hangingPunct="0"/>
            <a:r>
              <a:rPr lang="en-US" sz="1100">
                <a:latin typeface="Arial" pitchFamily="34" charset="0"/>
                <a:cs typeface="Arial" pitchFamily="34" charset="0"/>
              </a:rPr>
              <a:t>Couche Application</a:t>
            </a:r>
          </a:p>
        </p:txBody>
      </p:sp>
      <p:sp>
        <p:nvSpPr>
          <p:cNvPr id="7187" name="Text Box 16"/>
          <p:cNvSpPr txBox="1">
            <a:spLocks noChangeArrowheads="1"/>
          </p:cNvSpPr>
          <p:nvPr/>
        </p:nvSpPr>
        <p:spPr bwMode="auto">
          <a:xfrm>
            <a:off x="950913" y="1841957"/>
            <a:ext cx="990600" cy="430887"/>
          </a:xfrm>
          <a:prstGeom prst="rect">
            <a:avLst/>
          </a:prstGeom>
          <a:noFill/>
          <a:ln w="9525">
            <a:noFill/>
            <a:miter lim="800000"/>
            <a:headEnd/>
            <a:tailEnd/>
          </a:ln>
        </p:spPr>
        <p:txBody>
          <a:bodyPr anchor="ctr">
            <a:spAutoFit/>
          </a:bodyPr>
          <a:lstStyle/>
          <a:p>
            <a:pPr eaLnBrk="0" hangingPunct="0"/>
            <a:r>
              <a:rPr lang="en-US" sz="1100">
                <a:latin typeface="Arial" pitchFamily="34" charset="0"/>
                <a:cs typeface="Arial" pitchFamily="34" charset="0"/>
              </a:rPr>
              <a:t>Couche Présentation</a:t>
            </a:r>
          </a:p>
        </p:txBody>
      </p:sp>
      <p:sp>
        <p:nvSpPr>
          <p:cNvPr id="7188" name="Text Box 17"/>
          <p:cNvSpPr txBox="1">
            <a:spLocks noChangeArrowheads="1"/>
          </p:cNvSpPr>
          <p:nvPr/>
        </p:nvSpPr>
        <p:spPr bwMode="auto">
          <a:xfrm>
            <a:off x="950913" y="2603956"/>
            <a:ext cx="927100" cy="430887"/>
          </a:xfrm>
          <a:prstGeom prst="rect">
            <a:avLst/>
          </a:prstGeom>
          <a:noFill/>
          <a:ln w="9525">
            <a:noFill/>
            <a:miter lim="800000"/>
            <a:headEnd/>
            <a:tailEnd/>
          </a:ln>
        </p:spPr>
        <p:txBody>
          <a:bodyPr anchor="ctr">
            <a:spAutoFit/>
          </a:bodyPr>
          <a:lstStyle/>
          <a:p>
            <a:pPr eaLnBrk="0" hangingPunct="0"/>
            <a:r>
              <a:rPr lang="en-US" sz="1100">
                <a:latin typeface="Arial" pitchFamily="34" charset="0"/>
                <a:cs typeface="Arial" pitchFamily="34" charset="0"/>
              </a:rPr>
              <a:t>Couche Session</a:t>
            </a:r>
          </a:p>
        </p:txBody>
      </p:sp>
      <p:sp>
        <p:nvSpPr>
          <p:cNvPr id="7189" name="Text Box 18"/>
          <p:cNvSpPr txBox="1">
            <a:spLocks noChangeArrowheads="1"/>
          </p:cNvSpPr>
          <p:nvPr/>
        </p:nvSpPr>
        <p:spPr bwMode="auto">
          <a:xfrm>
            <a:off x="950913" y="3213556"/>
            <a:ext cx="927100" cy="430887"/>
          </a:xfrm>
          <a:prstGeom prst="rect">
            <a:avLst/>
          </a:prstGeom>
          <a:noFill/>
          <a:ln w="9525">
            <a:noFill/>
            <a:miter lim="800000"/>
            <a:headEnd/>
            <a:tailEnd/>
          </a:ln>
        </p:spPr>
        <p:txBody>
          <a:bodyPr anchor="ctr">
            <a:spAutoFit/>
          </a:bodyPr>
          <a:lstStyle/>
          <a:p>
            <a:pPr eaLnBrk="0" hangingPunct="0"/>
            <a:r>
              <a:rPr lang="en-US" sz="1100">
                <a:latin typeface="Arial" pitchFamily="34" charset="0"/>
                <a:cs typeface="Arial" pitchFamily="34" charset="0"/>
              </a:rPr>
              <a:t>Couche Transport</a:t>
            </a:r>
          </a:p>
        </p:txBody>
      </p:sp>
      <p:sp>
        <p:nvSpPr>
          <p:cNvPr id="7190" name="Text Box 19"/>
          <p:cNvSpPr txBox="1">
            <a:spLocks noChangeArrowheads="1"/>
          </p:cNvSpPr>
          <p:nvPr/>
        </p:nvSpPr>
        <p:spPr bwMode="auto">
          <a:xfrm>
            <a:off x="950913" y="3899356"/>
            <a:ext cx="927100" cy="430887"/>
          </a:xfrm>
          <a:prstGeom prst="rect">
            <a:avLst/>
          </a:prstGeom>
          <a:noFill/>
          <a:ln w="9525">
            <a:noFill/>
            <a:miter lim="800000"/>
            <a:headEnd/>
            <a:tailEnd/>
          </a:ln>
        </p:spPr>
        <p:txBody>
          <a:bodyPr anchor="ctr">
            <a:spAutoFit/>
          </a:bodyPr>
          <a:lstStyle/>
          <a:p>
            <a:pPr eaLnBrk="0" hangingPunct="0"/>
            <a:r>
              <a:rPr lang="en-US" sz="1100">
                <a:latin typeface="Arial" pitchFamily="34" charset="0"/>
                <a:cs typeface="Arial" pitchFamily="34" charset="0"/>
              </a:rPr>
              <a:t>Couche Réseau</a:t>
            </a:r>
          </a:p>
        </p:txBody>
      </p:sp>
      <p:sp>
        <p:nvSpPr>
          <p:cNvPr id="7191" name="Text Box 20"/>
          <p:cNvSpPr txBox="1">
            <a:spLocks noChangeArrowheads="1"/>
          </p:cNvSpPr>
          <p:nvPr/>
        </p:nvSpPr>
        <p:spPr bwMode="auto">
          <a:xfrm>
            <a:off x="950913" y="4585156"/>
            <a:ext cx="927100" cy="430887"/>
          </a:xfrm>
          <a:prstGeom prst="rect">
            <a:avLst/>
          </a:prstGeom>
          <a:noFill/>
          <a:ln w="9525">
            <a:noFill/>
            <a:miter lim="800000"/>
            <a:headEnd/>
            <a:tailEnd/>
          </a:ln>
        </p:spPr>
        <p:txBody>
          <a:bodyPr anchor="ctr">
            <a:spAutoFit/>
          </a:bodyPr>
          <a:lstStyle/>
          <a:p>
            <a:pPr eaLnBrk="0" hangingPunct="0"/>
            <a:r>
              <a:rPr lang="en-US" sz="1100">
                <a:latin typeface="Arial" pitchFamily="34" charset="0"/>
                <a:cs typeface="Arial" pitchFamily="34" charset="0"/>
              </a:rPr>
              <a:t>Couche Liaison</a:t>
            </a:r>
          </a:p>
        </p:txBody>
      </p:sp>
      <p:sp>
        <p:nvSpPr>
          <p:cNvPr id="7192" name="Line 21"/>
          <p:cNvSpPr>
            <a:spLocks noChangeShapeType="1"/>
          </p:cNvSpPr>
          <p:nvPr/>
        </p:nvSpPr>
        <p:spPr bwMode="auto">
          <a:xfrm>
            <a:off x="990600" y="5181600"/>
            <a:ext cx="7315200" cy="0"/>
          </a:xfrm>
          <a:prstGeom prst="line">
            <a:avLst/>
          </a:prstGeom>
          <a:noFill/>
          <a:ln w="9525">
            <a:solidFill>
              <a:schemeClr val="tx1"/>
            </a:solidFill>
            <a:round/>
            <a:headEnd/>
            <a:tailEnd/>
          </a:ln>
        </p:spPr>
        <p:txBody>
          <a:bodyPr wrap="none" anchor="ctr"/>
          <a:lstStyle/>
          <a:p>
            <a:endParaRPr lang="fr-BE" sz="1600">
              <a:latin typeface="Arial" pitchFamily="34" charset="0"/>
              <a:cs typeface="Arial" pitchFamily="34" charset="0"/>
            </a:endParaRPr>
          </a:p>
        </p:txBody>
      </p:sp>
      <p:sp>
        <p:nvSpPr>
          <p:cNvPr id="7193" name="Text Box 22"/>
          <p:cNvSpPr txBox="1">
            <a:spLocks noChangeArrowheads="1"/>
          </p:cNvSpPr>
          <p:nvPr/>
        </p:nvSpPr>
        <p:spPr bwMode="auto">
          <a:xfrm>
            <a:off x="950913" y="5270956"/>
            <a:ext cx="927100" cy="430887"/>
          </a:xfrm>
          <a:prstGeom prst="rect">
            <a:avLst/>
          </a:prstGeom>
          <a:noFill/>
          <a:ln w="9525">
            <a:noFill/>
            <a:miter lim="800000"/>
            <a:headEnd/>
            <a:tailEnd/>
          </a:ln>
        </p:spPr>
        <p:txBody>
          <a:bodyPr anchor="ctr">
            <a:spAutoFit/>
          </a:bodyPr>
          <a:lstStyle/>
          <a:p>
            <a:pPr eaLnBrk="0" hangingPunct="0"/>
            <a:r>
              <a:rPr lang="en-US" sz="1100">
                <a:latin typeface="Arial" pitchFamily="34" charset="0"/>
                <a:cs typeface="Arial" pitchFamily="34" charset="0"/>
              </a:rPr>
              <a:t>Couche Physique</a:t>
            </a:r>
          </a:p>
        </p:txBody>
      </p:sp>
      <p:sp>
        <p:nvSpPr>
          <p:cNvPr id="161815" name="AutoShape 23"/>
          <p:cNvSpPr>
            <a:spLocks noChangeArrowheads="1"/>
          </p:cNvSpPr>
          <p:nvPr/>
        </p:nvSpPr>
        <p:spPr bwMode="auto">
          <a:xfrm>
            <a:off x="7391400" y="381000"/>
            <a:ext cx="914400" cy="457200"/>
          </a:xfrm>
          <a:prstGeom prst="roundRect">
            <a:avLst>
              <a:gd name="adj" fmla="val 50000"/>
            </a:avLst>
          </a:prstGeom>
          <a:solidFill>
            <a:schemeClr val="accent2"/>
          </a:solidFill>
          <a:ln w="28575">
            <a:noFill/>
            <a:round/>
            <a:headEnd/>
            <a:tailEnd/>
          </a:ln>
          <a:effectLst>
            <a:prstShdw prst="shdw17" dist="17961" dir="2700000">
              <a:schemeClr val="accent2">
                <a:gamma/>
                <a:shade val="60000"/>
                <a:invGamma/>
              </a:schemeClr>
            </a:prstShdw>
          </a:effectLst>
        </p:spPr>
        <p:txBody>
          <a:bodyPr wrap="none" anchor="ctr"/>
          <a:lstStyle/>
          <a:p>
            <a:pPr algn="ctr" eaLnBrk="0" hangingPunct="0"/>
            <a:r>
              <a:rPr lang="en-US" sz="1100" b="1">
                <a:solidFill>
                  <a:schemeClr val="bg1"/>
                </a:solidFill>
                <a:latin typeface="Arial" pitchFamily="34" charset="0"/>
                <a:cs typeface="Arial" pitchFamily="34" charset="0"/>
              </a:rPr>
              <a:t>Processus</a:t>
            </a:r>
          </a:p>
          <a:p>
            <a:pPr algn="ctr" eaLnBrk="0" hangingPunct="0"/>
            <a:r>
              <a:rPr lang="en-US" sz="1100" b="1">
                <a:solidFill>
                  <a:schemeClr val="bg1"/>
                </a:solidFill>
                <a:latin typeface="Arial" pitchFamily="34" charset="0"/>
                <a:cs typeface="Arial" pitchFamily="34" charset="0"/>
              </a:rPr>
              <a:t>reception</a:t>
            </a:r>
            <a:endParaRPr lang="en-US" sz="2000" b="1">
              <a:solidFill>
                <a:schemeClr val="bg1"/>
              </a:solidFill>
              <a:latin typeface="Arial" pitchFamily="34" charset="0"/>
              <a:cs typeface="Arial" pitchFamily="34" charset="0"/>
            </a:endParaRPr>
          </a:p>
        </p:txBody>
      </p:sp>
      <p:sp>
        <p:nvSpPr>
          <p:cNvPr id="7195" name="Text Box 24"/>
          <p:cNvSpPr txBox="1">
            <a:spLocks noChangeArrowheads="1"/>
          </p:cNvSpPr>
          <p:nvPr/>
        </p:nvSpPr>
        <p:spPr bwMode="auto">
          <a:xfrm>
            <a:off x="7366000" y="1156156"/>
            <a:ext cx="927100" cy="430887"/>
          </a:xfrm>
          <a:prstGeom prst="rect">
            <a:avLst/>
          </a:prstGeom>
          <a:noFill/>
          <a:ln w="9525">
            <a:noFill/>
            <a:miter lim="800000"/>
            <a:headEnd/>
            <a:tailEnd/>
          </a:ln>
        </p:spPr>
        <p:txBody>
          <a:bodyPr anchor="ctr">
            <a:spAutoFit/>
          </a:bodyPr>
          <a:lstStyle/>
          <a:p>
            <a:pPr algn="r" eaLnBrk="0" hangingPunct="0"/>
            <a:r>
              <a:rPr lang="en-US" sz="1100">
                <a:latin typeface="Arial" pitchFamily="34" charset="0"/>
                <a:cs typeface="Arial" pitchFamily="34" charset="0"/>
              </a:rPr>
              <a:t>Couche Application</a:t>
            </a:r>
          </a:p>
        </p:txBody>
      </p:sp>
      <p:sp>
        <p:nvSpPr>
          <p:cNvPr id="7196" name="Text Box 25"/>
          <p:cNvSpPr txBox="1">
            <a:spLocks noChangeArrowheads="1"/>
          </p:cNvSpPr>
          <p:nvPr/>
        </p:nvSpPr>
        <p:spPr bwMode="auto">
          <a:xfrm>
            <a:off x="7366000" y="1841957"/>
            <a:ext cx="990600" cy="430887"/>
          </a:xfrm>
          <a:prstGeom prst="rect">
            <a:avLst/>
          </a:prstGeom>
          <a:noFill/>
          <a:ln w="9525">
            <a:noFill/>
            <a:miter lim="800000"/>
            <a:headEnd/>
            <a:tailEnd/>
          </a:ln>
        </p:spPr>
        <p:txBody>
          <a:bodyPr anchor="ctr">
            <a:spAutoFit/>
          </a:bodyPr>
          <a:lstStyle/>
          <a:p>
            <a:pPr algn="r" eaLnBrk="0" hangingPunct="0"/>
            <a:r>
              <a:rPr lang="en-US" sz="1100">
                <a:latin typeface="Arial" pitchFamily="34" charset="0"/>
                <a:cs typeface="Arial" pitchFamily="34" charset="0"/>
              </a:rPr>
              <a:t>Couche Présentation</a:t>
            </a:r>
          </a:p>
        </p:txBody>
      </p:sp>
      <p:sp>
        <p:nvSpPr>
          <p:cNvPr id="7197" name="Text Box 26"/>
          <p:cNvSpPr txBox="1">
            <a:spLocks noChangeArrowheads="1"/>
          </p:cNvSpPr>
          <p:nvPr/>
        </p:nvSpPr>
        <p:spPr bwMode="auto">
          <a:xfrm>
            <a:off x="7366000" y="2603956"/>
            <a:ext cx="927100" cy="430887"/>
          </a:xfrm>
          <a:prstGeom prst="rect">
            <a:avLst/>
          </a:prstGeom>
          <a:noFill/>
          <a:ln w="9525">
            <a:noFill/>
            <a:miter lim="800000"/>
            <a:headEnd/>
            <a:tailEnd/>
          </a:ln>
        </p:spPr>
        <p:txBody>
          <a:bodyPr anchor="ctr">
            <a:spAutoFit/>
          </a:bodyPr>
          <a:lstStyle/>
          <a:p>
            <a:pPr algn="r" eaLnBrk="0" hangingPunct="0"/>
            <a:r>
              <a:rPr lang="en-US" sz="1100">
                <a:latin typeface="Arial" pitchFamily="34" charset="0"/>
                <a:cs typeface="Arial" pitchFamily="34" charset="0"/>
              </a:rPr>
              <a:t>Couche Session</a:t>
            </a:r>
          </a:p>
        </p:txBody>
      </p:sp>
      <p:sp>
        <p:nvSpPr>
          <p:cNvPr id="7198" name="Text Box 27"/>
          <p:cNvSpPr txBox="1">
            <a:spLocks noChangeArrowheads="1"/>
          </p:cNvSpPr>
          <p:nvPr/>
        </p:nvSpPr>
        <p:spPr bwMode="auto">
          <a:xfrm>
            <a:off x="7366000" y="3213556"/>
            <a:ext cx="927100" cy="430887"/>
          </a:xfrm>
          <a:prstGeom prst="rect">
            <a:avLst/>
          </a:prstGeom>
          <a:noFill/>
          <a:ln w="9525">
            <a:noFill/>
            <a:miter lim="800000"/>
            <a:headEnd/>
            <a:tailEnd/>
          </a:ln>
        </p:spPr>
        <p:txBody>
          <a:bodyPr anchor="ctr">
            <a:spAutoFit/>
          </a:bodyPr>
          <a:lstStyle/>
          <a:p>
            <a:pPr algn="r" eaLnBrk="0" hangingPunct="0"/>
            <a:r>
              <a:rPr lang="en-US" sz="1100">
                <a:latin typeface="Arial" pitchFamily="34" charset="0"/>
                <a:cs typeface="Arial" pitchFamily="34" charset="0"/>
              </a:rPr>
              <a:t>Couche Transport</a:t>
            </a:r>
          </a:p>
        </p:txBody>
      </p:sp>
      <p:sp>
        <p:nvSpPr>
          <p:cNvPr id="7199" name="Text Box 28"/>
          <p:cNvSpPr txBox="1">
            <a:spLocks noChangeArrowheads="1"/>
          </p:cNvSpPr>
          <p:nvPr/>
        </p:nvSpPr>
        <p:spPr bwMode="auto">
          <a:xfrm>
            <a:off x="7366000" y="3899356"/>
            <a:ext cx="927100" cy="430887"/>
          </a:xfrm>
          <a:prstGeom prst="rect">
            <a:avLst/>
          </a:prstGeom>
          <a:noFill/>
          <a:ln w="9525">
            <a:noFill/>
            <a:miter lim="800000"/>
            <a:headEnd/>
            <a:tailEnd/>
          </a:ln>
        </p:spPr>
        <p:txBody>
          <a:bodyPr anchor="ctr">
            <a:spAutoFit/>
          </a:bodyPr>
          <a:lstStyle/>
          <a:p>
            <a:pPr algn="r" eaLnBrk="0" hangingPunct="0"/>
            <a:r>
              <a:rPr lang="en-US" sz="1100">
                <a:latin typeface="Arial" pitchFamily="34" charset="0"/>
                <a:cs typeface="Arial" pitchFamily="34" charset="0"/>
              </a:rPr>
              <a:t>Couche Réseau</a:t>
            </a:r>
          </a:p>
        </p:txBody>
      </p:sp>
      <p:sp>
        <p:nvSpPr>
          <p:cNvPr id="7200" name="Text Box 29"/>
          <p:cNvSpPr txBox="1">
            <a:spLocks noChangeArrowheads="1"/>
          </p:cNvSpPr>
          <p:nvPr/>
        </p:nvSpPr>
        <p:spPr bwMode="auto">
          <a:xfrm>
            <a:off x="7366000" y="4585156"/>
            <a:ext cx="927100" cy="430887"/>
          </a:xfrm>
          <a:prstGeom prst="rect">
            <a:avLst/>
          </a:prstGeom>
          <a:noFill/>
          <a:ln w="9525">
            <a:noFill/>
            <a:miter lim="800000"/>
            <a:headEnd/>
            <a:tailEnd/>
          </a:ln>
        </p:spPr>
        <p:txBody>
          <a:bodyPr anchor="ctr">
            <a:spAutoFit/>
          </a:bodyPr>
          <a:lstStyle/>
          <a:p>
            <a:pPr algn="r" eaLnBrk="0" hangingPunct="0"/>
            <a:r>
              <a:rPr lang="en-US" sz="1100">
                <a:latin typeface="Arial" pitchFamily="34" charset="0"/>
                <a:cs typeface="Arial" pitchFamily="34" charset="0"/>
              </a:rPr>
              <a:t>Couche Liaison</a:t>
            </a:r>
          </a:p>
        </p:txBody>
      </p:sp>
      <p:sp>
        <p:nvSpPr>
          <p:cNvPr id="7201" name="Text Box 30"/>
          <p:cNvSpPr txBox="1">
            <a:spLocks noChangeArrowheads="1"/>
          </p:cNvSpPr>
          <p:nvPr/>
        </p:nvSpPr>
        <p:spPr bwMode="auto">
          <a:xfrm>
            <a:off x="7366000" y="5270956"/>
            <a:ext cx="927100" cy="430887"/>
          </a:xfrm>
          <a:prstGeom prst="rect">
            <a:avLst/>
          </a:prstGeom>
          <a:noFill/>
          <a:ln w="9525">
            <a:noFill/>
            <a:miter lim="800000"/>
            <a:headEnd/>
            <a:tailEnd/>
          </a:ln>
        </p:spPr>
        <p:txBody>
          <a:bodyPr anchor="ctr">
            <a:spAutoFit/>
          </a:bodyPr>
          <a:lstStyle/>
          <a:p>
            <a:pPr algn="r" eaLnBrk="0" hangingPunct="0"/>
            <a:r>
              <a:rPr lang="en-US" sz="1100">
                <a:latin typeface="Arial" pitchFamily="34" charset="0"/>
                <a:cs typeface="Arial" pitchFamily="34" charset="0"/>
              </a:rPr>
              <a:t>Couche Physique</a:t>
            </a:r>
          </a:p>
        </p:txBody>
      </p:sp>
      <p:sp>
        <p:nvSpPr>
          <p:cNvPr id="7202" name="Rectangle 31"/>
          <p:cNvSpPr>
            <a:spLocks noChangeArrowheads="1"/>
          </p:cNvSpPr>
          <p:nvPr/>
        </p:nvSpPr>
        <p:spPr bwMode="auto">
          <a:xfrm>
            <a:off x="4724400" y="1981200"/>
            <a:ext cx="15240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Données</a:t>
            </a:r>
          </a:p>
        </p:txBody>
      </p:sp>
      <p:sp>
        <p:nvSpPr>
          <p:cNvPr id="7203" name="Rectangle 32"/>
          <p:cNvSpPr>
            <a:spLocks noChangeArrowheads="1"/>
          </p:cNvSpPr>
          <p:nvPr/>
        </p:nvSpPr>
        <p:spPr bwMode="auto">
          <a:xfrm>
            <a:off x="4343400" y="1981200"/>
            <a:ext cx="3810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PH</a:t>
            </a:r>
          </a:p>
        </p:txBody>
      </p:sp>
      <p:sp>
        <p:nvSpPr>
          <p:cNvPr id="7204" name="Rectangle 33"/>
          <p:cNvSpPr>
            <a:spLocks noChangeArrowheads="1"/>
          </p:cNvSpPr>
          <p:nvPr/>
        </p:nvSpPr>
        <p:spPr bwMode="auto">
          <a:xfrm>
            <a:off x="4343400" y="2667000"/>
            <a:ext cx="19050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Données</a:t>
            </a:r>
          </a:p>
        </p:txBody>
      </p:sp>
      <p:sp>
        <p:nvSpPr>
          <p:cNvPr id="7205" name="Rectangle 34"/>
          <p:cNvSpPr>
            <a:spLocks noChangeArrowheads="1"/>
          </p:cNvSpPr>
          <p:nvPr/>
        </p:nvSpPr>
        <p:spPr bwMode="auto">
          <a:xfrm>
            <a:off x="3962400" y="2667000"/>
            <a:ext cx="3810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SH</a:t>
            </a:r>
          </a:p>
        </p:txBody>
      </p:sp>
      <p:sp>
        <p:nvSpPr>
          <p:cNvPr id="7206" name="Rectangle 35"/>
          <p:cNvSpPr>
            <a:spLocks noChangeArrowheads="1"/>
          </p:cNvSpPr>
          <p:nvPr/>
        </p:nvSpPr>
        <p:spPr bwMode="auto">
          <a:xfrm>
            <a:off x="3962400" y="3352800"/>
            <a:ext cx="22860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Données</a:t>
            </a:r>
          </a:p>
        </p:txBody>
      </p:sp>
      <p:sp>
        <p:nvSpPr>
          <p:cNvPr id="7207" name="Rectangle 36"/>
          <p:cNvSpPr>
            <a:spLocks noChangeArrowheads="1"/>
          </p:cNvSpPr>
          <p:nvPr/>
        </p:nvSpPr>
        <p:spPr bwMode="auto">
          <a:xfrm>
            <a:off x="3581400" y="3352800"/>
            <a:ext cx="3810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TH</a:t>
            </a:r>
          </a:p>
        </p:txBody>
      </p:sp>
      <p:sp>
        <p:nvSpPr>
          <p:cNvPr id="7208" name="Rectangle 37"/>
          <p:cNvSpPr>
            <a:spLocks noChangeArrowheads="1"/>
          </p:cNvSpPr>
          <p:nvPr/>
        </p:nvSpPr>
        <p:spPr bwMode="auto">
          <a:xfrm>
            <a:off x="3581400" y="4038600"/>
            <a:ext cx="26670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Données</a:t>
            </a:r>
          </a:p>
        </p:txBody>
      </p:sp>
      <p:sp>
        <p:nvSpPr>
          <p:cNvPr id="7209" name="Rectangle 38"/>
          <p:cNvSpPr>
            <a:spLocks noChangeArrowheads="1"/>
          </p:cNvSpPr>
          <p:nvPr/>
        </p:nvSpPr>
        <p:spPr bwMode="auto">
          <a:xfrm>
            <a:off x="3200400" y="4038600"/>
            <a:ext cx="3810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NH</a:t>
            </a:r>
          </a:p>
        </p:txBody>
      </p:sp>
      <p:sp>
        <p:nvSpPr>
          <p:cNvPr id="7210" name="Rectangle 39"/>
          <p:cNvSpPr>
            <a:spLocks noChangeArrowheads="1"/>
          </p:cNvSpPr>
          <p:nvPr/>
        </p:nvSpPr>
        <p:spPr bwMode="auto">
          <a:xfrm>
            <a:off x="3200400" y="4724400"/>
            <a:ext cx="30480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Données</a:t>
            </a:r>
          </a:p>
        </p:txBody>
      </p:sp>
      <p:sp>
        <p:nvSpPr>
          <p:cNvPr id="7211" name="Rectangle 40"/>
          <p:cNvSpPr>
            <a:spLocks noChangeArrowheads="1"/>
          </p:cNvSpPr>
          <p:nvPr/>
        </p:nvSpPr>
        <p:spPr bwMode="auto">
          <a:xfrm>
            <a:off x="2819400" y="4724400"/>
            <a:ext cx="3810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DH</a:t>
            </a:r>
          </a:p>
        </p:txBody>
      </p:sp>
      <p:sp>
        <p:nvSpPr>
          <p:cNvPr id="7212" name="Rectangle 41"/>
          <p:cNvSpPr>
            <a:spLocks noChangeArrowheads="1"/>
          </p:cNvSpPr>
          <p:nvPr/>
        </p:nvSpPr>
        <p:spPr bwMode="auto">
          <a:xfrm>
            <a:off x="2819400" y="5410200"/>
            <a:ext cx="36576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Bits</a:t>
            </a:r>
          </a:p>
        </p:txBody>
      </p:sp>
      <p:sp>
        <p:nvSpPr>
          <p:cNvPr id="7213" name="Rectangle 42"/>
          <p:cNvSpPr>
            <a:spLocks noChangeArrowheads="1"/>
          </p:cNvSpPr>
          <p:nvPr/>
        </p:nvSpPr>
        <p:spPr bwMode="auto">
          <a:xfrm>
            <a:off x="6248400" y="4724400"/>
            <a:ext cx="228600" cy="228600"/>
          </a:xfrm>
          <a:prstGeom prst="rect">
            <a:avLst/>
          </a:prstGeom>
          <a:noFill/>
          <a:ln w="9525">
            <a:solidFill>
              <a:schemeClr val="tx1"/>
            </a:solidFill>
            <a:miter lim="800000"/>
            <a:headEnd/>
            <a:tailEnd/>
          </a:ln>
        </p:spPr>
        <p:txBody>
          <a:bodyPr wrap="none" anchor="ctr"/>
          <a:lstStyle/>
          <a:p>
            <a:pPr algn="ctr" eaLnBrk="0" hangingPunct="0"/>
            <a:r>
              <a:rPr lang="en-US" sz="1100">
                <a:latin typeface="Arial" pitchFamily="34" charset="0"/>
                <a:cs typeface="Arial" pitchFamily="34" charset="0"/>
              </a:rPr>
              <a:t>DT</a:t>
            </a:r>
          </a:p>
        </p:txBody>
      </p:sp>
      <p:sp>
        <p:nvSpPr>
          <p:cNvPr id="7214" name="Text Box 43"/>
          <p:cNvSpPr txBox="1">
            <a:spLocks noChangeArrowheads="1"/>
          </p:cNvSpPr>
          <p:nvPr/>
        </p:nvSpPr>
        <p:spPr bwMode="auto">
          <a:xfrm>
            <a:off x="2057400" y="1156157"/>
            <a:ext cx="990600" cy="430887"/>
          </a:xfrm>
          <a:prstGeom prst="rect">
            <a:avLst/>
          </a:prstGeom>
          <a:noFill/>
          <a:ln w="9525">
            <a:noFill/>
            <a:miter lim="800000"/>
            <a:headEnd/>
            <a:tailEnd/>
          </a:ln>
        </p:spPr>
        <p:txBody>
          <a:bodyPr anchor="ctr">
            <a:spAutoFit/>
          </a:bodyPr>
          <a:lstStyle/>
          <a:p>
            <a:pPr algn="ctr" eaLnBrk="0" hangingPunct="0"/>
            <a:r>
              <a:rPr lang="en-US" sz="1100" b="1">
                <a:latin typeface="Arial" pitchFamily="34" charset="0"/>
                <a:cs typeface="Arial" pitchFamily="34" charset="0"/>
              </a:rPr>
              <a:t>Protocole Application</a:t>
            </a:r>
          </a:p>
        </p:txBody>
      </p:sp>
      <p:sp>
        <p:nvSpPr>
          <p:cNvPr id="7215" name="Text Box 44"/>
          <p:cNvSpPr txBox="1">
            <a:spLocks noChangeArrowheads="1"/>
          </p:cNvSpPr>
          <p:nvPr/>
        </p:nvSpPr>
        <p:spPr bwMode="auto">
          <a:xfrm>
            <a:off x="2057400" y="1841957"/>
            <a:ext cx="1066800" cy="430887"/>
          </a:xfrm>
          <a:prstGeom prst="rect">
            <a:avLst/>
          </a:prstGeom>
          <a:noFill/>
          <a:ln w="9525">
            <a:noFill/>
            <a:miter lim="800000"/>
            <a:headEnd/>
            <a:tailEnd/>
          </a:ln>
        </p:spPr>
        <p:txBody>
          <a:bodyPr anchor="ctr">
            <a:spAutoFit/>
          </a:bodyPr>
          <a:lstStyle/>
          <a:p>
            <a:pPr algn="ctr" eaLnBrk="0" hangingPunct="0"/>
            <a:r>
              <a:rPr lang="en-US" sz="1100" b="1">
                <a:latin typeface="Arial" pitchFamily="34" charset="0"/>
                <a:cs typeface="Arial" pitchFamily="34" charset="0"/>
              </a:rPr>
              <a:t>Protocole Présentation</a:t>
            </a:r>
          </a:p>
        </p:txBody>
      </p:sp>
      <p:sp>
        <p:nvSpPr>
          <p:cNvPr id="7216" name="Text Box 45"/>
          <p:cNvSpPr txBox="1">
            <a:spLocks noChangeArrowheads="1"/>
          </p:cNvSpPr>
          <p:nvPr/>
        </p:nvSpPr>
        <p:spPr bwMode="auto">
          <a:xfrm>
            <a:off x="2057400" y="2603956"/>
            <a:ext cx="927100" cy="430887"/>
          </a:xfrm>
          <a:prstGeom prst="rect">
            <a:avLst/>
          </a:prstGeom>
          <a:noFill/>
          <a:ln w="9525">
            <a:noFill/>
            <a:miter lim="800000"/>
            <a:headEnd/>
            <a:tailEnd/>
          </a:ln>
        </p:spPr>
        <p:txBody>
          <a:bodyPr anchor="ctr">
            <a:spAutoFit/>
          </a:bodyPr>
          <a:lstStyle/>
          <a:p>
            <a:pPr algn="ctr" eaLnBrk="0" hangingPunct="0"/>
            <a:r>
              <a:rPr lang="en-US" sz="1100" b="1">
                <a:latin typeface="Arial" pitchFamily="34" charset="0"/>
                <a:cs typeface="Arial" pitchFamily="34" charset="0"/>
              </a:rPr>
              <a:t>Protocole Session</a:t>
            </a:r>
          </a:p>
        </p:txBody>
      </p:sp>
      <p:sp>
        <p:nvSpPr>
          <p:cNvPr id="7217" name="Text Box 46"/>
          <p:cNvSpPr txBox="1">
            <a:spLocks noChangeArrowheads="1"/>
          </p:cNvSpPr>
          <p:nvPr/>
        </p:nvSpPr>
        <p:spPr bwMode="auto">
          <a:xfrm>
            <a:off x="2057400" y="3213556"/>
            <a:ext cx="927100" cy="430887"/>
          </a:xfrm>
          <a:prstGeom prst="rect">
            <a:avLst/>
          </a:prstGeom>
          <a:noFill/>
          <a:ln w="9525">
            <a:noFill/>
            <a:miter lim="800000"/>
            <a:headEnd/>
            <a:tailEnd/>
          </a:ln>
        </p:spPr>
        <p:txBody>
          <a:bodyPr anchor="ctr">
            <a:spAutoFit/>
          </a:bodyPr>
          <a:lstStyle/>
          <a:p>
            <a:pPr algn="ctr" eaLnBrk="0" hangingPunct="0"/>
            <a:r>
              <a:rPr lang="en-US" sz="1100" b="1">
                <a:latin typeface="Arial" pitchFamily="34" charset="0"/>
                <a:cs typeface="Arial" pitchFamily="34" charset="0"/>
              </a:rPr>
              <a:t>Protocole Transport</a:t>
            </a:r>
          </a:p>
        </p:txBody>
      </p:sp>
      <p:sp>
        <p:nvSpPr>
          <p:cNvPr id="7218" name="Text Box 47"/>
          <p:cNvSpPr txBox="1">
            <a:spLocks noChangeArrowheads="1"/>
          </p:cNvSpPr>
          <p:nvPr/>
        </p:nvSpPr>
        <p:spPr bwMode="auto">
          <a:xfrm>
            <a:off x="2057400" y="3899356"/>
            <a:ext cx="927100" cy="430887"/>
          </a:xfrm>
          <a:prstGeom prst="rect">
            <a:avLst/>
          </a:prstGeom>
          <a:noFill/>
          <a:ln w="9525">
            <a:noFill/>
            <a:miter lim="800000"/>
            <a:headEnd/>
            <a:tailEnd/>
          </a:ln>
        </p:spPr>
        <p:txBody>
          <a:bodyPr anchor="ctr">
            <a:spAutoFit/>
          </a:bodyPr>
          <a:lstStyle/>
          <a:p>
            <a:pPr algn="ctr" eaLnBrk="0" hangingPunct="0"/>
            <a:r>
              <a:rPr lang="en-US" sz="1100" b="1">
                <a:latin typeface="Arial" pitchFamily="34" charset="0"/>
                <a:cs typeface="Arial" pitchFamily="34" charset="0"/>
              </a:rPr>
              <a:t>Protocole Réseau</a:t>
            </a:r>
          </a:p>
        </p:txBody>
      </p:sp>
      <p:sp>
        <p:nvSpPr>
          <p:cNvPr id="7219" name="Line 48"/>
          <p:cNvSpPr>
            <a:spLocks noChangeShapeType="1"/>
          </p:cNvSpPr>
          <p:nvPr/>
        </p:nvSpPr>
        <p:spPr bwMode="auto">
          <a:xfrm>
            <a:off x="5105400" y="838200"/>
            <a:ext cx="0" cy="457200"/>
          </a:xfrm>
          <a:prstGeom prst="line">
            <a:avLst/>
          </a:prstGeom>
          <a:noFill/>
          <a:ln w="28575">
            <a:solidFill>
              <a:srgbClr val="FF6600"/>
            </a:solidFill>
            <a:prstDash val="sysDot"/>
            <a:round/>
            <a:headEnd/>
            <a:tailEnd/>
          </a:ln>
        </p:spPr>
        <p:txBody>
          <a:bodyPr wrap="none" anchor="ctr"/>
          <a:lstStyle/>
          <a:p>
            <a:endParaRPr lang="fr-BE" sz="1600">
              <a:latin typeface="Arial" pitchFamily="34" charset="0"/>
              <a:cs typeface="Arial" pitchFamily="34" charset="0"/>
            </a:endParaRPr>
          </a:p>
        </p:txBody>
      </p:sp>
      <p:sp>
        <p:nvSpPr>
          <p:cNvPr id="7220" name="Line 49"/>
          <p:cNvSpPr>
            <a:spLocks noChangeShapeType="1"/>
          </p:cNvSpPr>
          <p:nvPr/>
        </p:nvSpPr>
        <p:spPr bwMode="auto">
          <a:xfrm>
            <a:off x="4724400" y="1524000"/>
            <a:ext cx="0" cy="457200"/>
          </a:xfrm>
          <a:prstGeom prst="line">
            <a:avLst/>
          </a:prstGeom>
          <a:noFill/>
          <a:ln w="28575">
            <a:solidFill>
              <a:srgbClr val="FF6600"/>
            </a:solidFill>
            <a:prstDash val="sysDot"/>
            <a:round/>
            <a:headEnd/>
            <a:tailEnd/>
          </a:ln>
        </p:spPr>
        <p:txBody>
          <a:bodyPr wrap="none" anchor="ctr"/>
          <a:lstStyle/>
          <a:p>
            <a:endParaRPr lang="fr-BE" sz="1600">
              <a:latin typeface="Arial" pitchFamily="34" charset="0"/>
              <a:cs typeface="Arial" pitchFamily="34" charset="0"/>
            </a:endParaRPr>
          </a:p>
        </p:txBody>
      </p:sp>
      <p:sp>
        <p:nvSpPr>
          <p:cNvPr id="7221" name="Line 50"/>
          <p:cNvSpPr>
            <a:spLocks noChangeShapeType="1"/>
          </p:cNvSpPr>
          <p:nvPr/>
        </p:nvSpPr>
        <p:spPr bwMode="auto">
          <a:xfrm>
            <a:off x="4343400" y="2209800"/>
            <a:ext cx="0" cy="457200"/>
          </a:xfrm>
          <a:prstGeom prst="line">
            <a:avLst/>
          </a:prstGeom>
          <a:noFill/>
          <a:ln w="28575">
            <a:solidFill>
              <a:srgbClr val="FF6600"/>
            </a:solidFill>
            <a:prstDash val="sysDot"/>
            <a:round/>
            <a:headEnd/>
            <a:tailEnd/>
          </a:ln>
        </p:spPr>
        <p:txBody>
          <a:bodyPr wrap="none" anchor="ctr"/>
          <a:lstStyle/>
          <a:p>
            <a:endParaRPr lang="fr-BE" sz="1600">
              <a:latin typeface="Arial" pitchFamily="34" charset="0"/>
              <a:cs typeface="Arial" pitchFamily="34" charset="0"/>
            </a:endParaRPr>
          </a:p>
        </p:txBody>
      </p:sp>
      <p:sp>
        <p:nvSpPr>
          <p:cNvPr id="7222" name="Line 51"/>
          <p:cNvSpPr>
            <a:spLocks noChangeShapeType="1"/>
          </p:cNvSpPr>
          <p:nvPr/>
        </p:nvSpPr>
        <p:spPr bwMode="auto">
          <a:xfrm>
            <a:off x="3962400" y="2895600"/>
            <a:ext cx="0" cy="457200"/>
          </a:xfrm>
          <a:prstGeom prst="line">
            <a:avLst/>
          </a:prstGeom>
          <a:noFill/>
          <a:ln w="28575">
            <a:solidFill>
              <a:srgbClr val="FF6600"/>
            </a:solidFill>
            <a:prstDash val="sysDot"/>
            <a:round/>
            <a:headEnd/>
            <a:tailEnd/>
          </a:ln>
        </p:spPr>
        <p:txBody>
          <a:bodyPr wrap="none" anchor="ctr"/>
          <a:lstStyle/>
          <a:p>
            <a:endParaRPr lang="fr-BE" sz="1600">
              <a:latin typeface="Arial" pitchFamily="34" charset="0"/>
              <a:cs typeface="Arial" pitchFamily="34" charset="0"/>
            </a:endParaRPr>
          </a:p>
        </p:txBody>
      </p:sp>
      <p:sp>
        <p:nvSpPr>
          <p:cNvPr id="7223" name="Line 52"/>
          <p:cNvSpPr>
            <a:spLocks noChangeShapeType="1"/>
          </p:cNvSpPr>
          <p:nvPr/>
        </p:nvSpPr>
        <p:spPr bwMode="auto">
          <a:xfrm>
            <a:off x="3581400" y="3581400"/>
            <a:ext cx="0" cy="457200"/>
          </a:xfrm>
          <a:prstGeom prst="line">
            <a:avLst/>
          </a:prstGeom>
          <a:noFill/>
          <a:ln w="28575">
            <a:solidFill>
              <a:srgbClr val="FF6600"/>
            </a:solidFill>
            <a:prstDash val="sysDot"/>
            <a:round/>
            <a:headEnd/>
            <a:tailEnd/>
          </a:ln>
        </p:spPr>
        <p:txBody>
          <a:bodyPr wrap="none" anchor="ctr"/>
          <a:lstStyle/>
          <a:p>
            <a:endParaRPr lang="fr-BE" sz="1600">
              <a:latin typeface="Arial" pitchFamily="34" charset="0"/>
              <a:cs typeface="Arial" pitchFamily="34" charset="0"/>
            </a:endParaRPr>
          </a:p>
        </p:txBody>
      </p:sp>
      <p:sp>
        <p:nvSpPr>
          <p:cNvPr id="7224" name="Line 53"/>
          <p:cNvSpPr>
            <a:spLocks noChangeShapeType="1"/>
          </p:cNvSpPr>
          <p:nvPr/>
        </p:nvSpPr>
        <p:spPr bwMode="auto">
          <a:xfrm>
            <a:off x="3200400" y="4267200"/>
            <a:ext cx="0" cy="457200"/>
          </a:xfrm>
          <a:prstGeom prst="line">
            <a:avLst/>
          </a:prstGeom>
          <a:noFill/>
          <a:ln w="28575">
            <a:solidFill>
              <a:srgbClr val="FF6600"/>
            </a:solidFill>
            <a:prstDash val="sysDot"/>
            <a:round/>
            <a:headEnd/>
            <a:tailEnd/>
          </a:ln>
        </p:spPr>
        <p:txBody>
          <a:bodyPr wrap="none" anchor="ctr"/>
          <a:lstStyle/>
          <a:p>
            <a:endParaRPr lang="fr-BE" sz="1600">
              <a:latin typeface="Arial" pitchFamily="34" charset="0"/>
              <a:cs typeface="Arial" pitchFamily="34" charset="0"/>
            </a:endParaRPr>
          </a:p>
        </p:txBody>
      </p:sp>
      <p:sp>
        <p:nvSpPr>
          <p:cNvPr id="7225" name="Line 54"/>
          <p:cNvSpPr>
            <a:spLocks noChangeShapeType="1"/>
          </p:cNvSpPr>
          <p:nvPr/>
        </p:nvSpPr>
        <p:spPr bwMode="auto">
          <a:xfrm>
            <a:off x="2819400" y="4953000"/>
            <a:ext cx="0" cy="457200"/>
          </a:xfrm>
          <a:prstGeom prst="line">
            <a:avLst/>
          </a:prstGeom>
          <a:noFill/>
          <a:ln w="28575">
            <a:solidFill>
              <a:srgbClr val="FF6600"/>
            </a:solidFill>
            <a:prstDash val="sysDot"/>
            <a:round/>
            <a:headEnd/>
            <a:tailEnd/>
          </a:ln>
        </p:spPr>
        <p:txBody>
          <a:bodyPr wrap="none" anchor="ctr"/>
          <a:lstStyle/>
          <a:p>
            <a:endParaRPr lang="fr-BE" sz="1600">
              <a:latin typeface="Arial" pitchFamily="34" charset="0"/>
              <a:cs typeface="Arial" pitchFamily="34" charset="0"/>
            </a:endParaRPr>
          </a:p>
        </p:txBody>
      </p:sp>
      <p:sp>
        <p:nvSpPr>
          <p:cNvPr id="7226" name="Line 55"/>
          <p:cNvSpPr>
            <a:spLocks noChangeShapeType="1"/>
          </p:cNvSpPr>
          <p:nvPr/>
        </p:nvSpPr>
        <p:spPr bwMode="auto">
          <a:xfrm>
            <a:off x="6248400" y="838200"/>
            <a:ext cx="0" cy="457200"/>
          </a:xfrm>
          <a:prstGeom prst="line">
            <a:avLst/>
          </a:prstGeom>
          <a:noFill/>
          <a:ln w="28575">
            <a:solidFill>
              <a:srgbClr val="FF6600"/>
            </a:solidFill>
            <a:prstDash val="sysDot"/>
            <a:round/>
            <a:headEnd/>
            <a:tailEnd/>
          </a:ln>
        </p:spPr>
        <p:txBody>
          <a:bodyPr wrap="none" anchor="ctr"/>
          <a:lstStyle/>
          <a:p>
            <a:endParaRPr lang="fr-BE" sz="1600">
              <a:latin typeface="Arial" pitchFamily="34" charset="0"/>
              <a:cs typeface="Arial" pitchFamily="34" charset="0"/>
            </a:endParaRPr>
          </a:p>
        </p:txBody>
      </p:sp>
      <p:sp>
        <p:nvSpPr>
          <p:cNvPr id="7227" name="Line 56"/>
          <p:cNvSpPr>
            <a:spLocks noChangeShapeType="1"/>
          </p:cNvSpPr>
          <p:nvPr/>
        </p:nvSpPr>
        <p:spPr bwMode="auto">
          <a:xfrm>
            <a:off x="6248400" y="1524000"/>
            <a:ext cx="0" cy="457200"/>
          </a:xfrm>
          <a:prstGeom prst="line">
            <a:avLst/>
          </a:prstGeom>
          <a:noFill/>
          <a:ln w="28575">
            <a:solidFill>
              <a:srgbClr val="FF6600"/>
            </a:solidFill>
            <a:prstDash val="sysDot"/>
            <a:round/>
            <a:headEnd/>
            <a:tailEnd/>
          </a:ln>
        </p:spPr>
        <p:txBody>
          <a:bodyPr wrap="none" anchor="ctr"/>
          <a:lstStyle/>
          <a:p>
            <a:endParaRPr lang="fr-BE" sz="1600">
              <a:latin typeface="Arial" pitchFamily="34" charset="0"/>
              <a:cs typeface="Arial" pitchFamily="34" charset="0"/>
            </a:endParaRPr>
          </a:p>
        </p:txBody>
      </p:sp>
      <p:sp>
        <p:nvSpPr>
          <p:cNvPr id="7228" name="Line 57"/>
          <p:cNvSpPr>
            <a:spLocks noChangeShapeType="1"/>
          </p:cNvSpPr>
          <p:nvPr/>
        </p:nvSpPr>
        <p:spPr bwMode="auto">
          <a:xfrm>
            <a:off x="6248400" y="2209800"/>
            <a:ext cx="0" cy="457200"/>
          </a:xfrm>
          <a:prstGeom prst="line">
            <a:avLst/>
          </a:prstGeom>
          <a:noFill/>
          <a:ln w="28575">
            <a:solidFill>
              <a:srgbClr val="FF6600"/>
            </a:solidFill>
            <a:prstDash val="sysDot"/>
            <a:round/>
            <a:headEnd/>
            <a:tailEnd/>
          </a:ln>
        </p:spPr>
        <p:txBody>
          <a:bodyPr wrap="none" anchor="ctr"/>
          <a:lstStyle/>
          <a:p>
            <a:endParaRPr lang="fr-BE" sz="1600">
              <a:latin typeface="Arial" pitchFamily="34" charset="0"/>
              <a:cs typeface="Arial" pitchFamily="34" charset="0"/>
            </a:endParaRPr>
          </a:p>
        </p:txBody>
      </p:sp>
      <p:sp>
        <p:nvSpPr>
          <p:cNvPr id="7229" name="Line 58"/>
          <p:cNvSpPr>
            <a:spLocks noChangeShapeType="1"/>
          </p:cNvSpPr>
          <p:nvPr/>
        </p:nvSpPr>
        <p:spPr bwMode="auto">
          <a:xfrm>
            <a:off x="6248400" y="2895600"/>
            <a:ext cx="0" cy="457200"/>
          </a:xfrm>
          <a:prstGeom prst="line">
            <a:avLst/>
          </a:prstGeom>
          <a:noFill/>
          <a:ln w="28575">
            <a:solidFill>
              <a:srgbClr val="FF6600"/>
            </a:solidFill>
            <a:prstDash val="sysDot"/>
            <a:round/>
            <a:headEnd/>
            <a:tailEnd/>
          </a:ln>
        </p:spPr>
        <p:txBody>
          <a:bodyPr wrap="none" anchor="ctr"/>
          <a:lstStyle/>
          <a:p>
            <a:endParaRPr lang="fr-BE" sz="1600">
              <a:latin typeface="Arial" pitchFamily="34" charset="0"/>
              <a:cs typeface="Arial" pitchFamily="34" charset="0"/>
            </a:endParaRPr>
          </a:p>
        </p:txBody>
      </p:sp>
      <p:sp>
        <p:nvSpPr>
          <p:cNvPr id="7230" name="Line 59"/>
          <p:cNvSpPr>
            <a:spLocks noChangeShapeType="1"/>
          </p:cNvSpPr>
          <p:nvPr/>
        </p:nvSpPr>
        <p:spPr bwMode="auto">
          <a:xfrm>
            <a:off x="6248400" y="3581400"/>
            <a:ext cx="0" cy="457200"/>
          </a:xfrm>
          <a:prstGeom prst="line">
            <a:avLst/>
          </a:prstGeom>
          <a:noFill/>
          <a:ln w="28575">
            <a:solidFill>
              <a:srgbClr val="FF6600"/>
            </a:solidFill>
            <a:prstDash val="sysDot"/>
            <a:round/>
            <a:headEnd/>
            <a:tailEnd/>
          </a:ln>
        </p:spPr>
        <p:txBody>
          <a:bodyPr wrap="none" anchor="ctr"/>
          <a:lstStyle/>
          <a:p>
            <a:endParaRPr lang="fr-BE" sz="1600">
              <a:latin typeface="Arial" pitchFamily="34" charset="0"/>
              <a:cs typeface="Arial" pitchFamily="34" charset="0"/>
            </a:endParaRPr>
          </a:p>
        </p:txBody>
      </p:sp>
      <p:sp>
        <p:nvSpPr>
          <p:cNvPr id="7231" name="Line 60"/>
          <p:cNvSpPr>
            <a:spLocks noChangeShapeType="1"/>
          </p:cNvSpPr>
          <p:nvPr/>
        </p:nvSpPr>
        <p:spPr bwMode="auto">
          <a:xfrm>
            <a:off x="6248400" y="4267200"/>
            <a:ext cx="0" cy="457200"/>
          </a:xfrm>
          <a:prstGeom prst="line">
            <a:avLst/>
          </a:prstGeom>
          <a:noFill/>
          <a:ln w="28575">
            <a:solidFill>
              <a:srgbClr val="FF6600"/>
            </a:solidFill>
            <a:prstDash val="sysDot"/>
            <a:round/>
            <a:headEnd/>
            <a:tailEnd/>
          </a:ln>
        </p:spPr>
        <p:txBody>
          <a:bodyPr wrap="none" anchor="ctr"/>
          <a:lstStyle/>
          <a:p>
            <a:endParaRPr lang="fr-BE" sz="1600">
              <a:latin typeface="Arial" pitchFamily="34" charset="0"/>
              <a:cs typeface="Arial" pitchFamily="34" charset="0"/>
            </a:endParaRPr>
          </a:p>
        </p:txBody>
      </p:sp>
      <p:sp>
        <p:nvSpPr>
          <p:cNvPr id="7232" name="Line 61"/>
          <p:cNvSpPr>
            <a:spLocks noChangeShapeType="1"/>
          </p:cNvSpPr>
          <p:nvPr/>
        </p:nvSpPr>
        <p:spPr bwMode="auto">
          <a:xfrm>
            <a:off x="1828800" y="685800"/>
            <a:ext cx="0" cy="381000"/>
          </a:xfrm>
          <a:prstGeom prst="line">
            <a:avLst/>
          </a:prstGeom>
          <a:noFill/>
          <a:ln w="28575">
            <a:solidFill>
              <a:srgbClr val="FF0000"/>
            </a:solidFill>
            <a:round/>
            <a:headEnd/>
            <a:tailEnd type="triangle" w="med" len="med"/>
          </a:ln>
        </p:spPr>
        <p:txBody>
          <a:bodyPr wrap="none" anchor="ctr"/>
          <a:lstStyle/>
          <a:p>
            <a:endParaRPr lang="fr-BE" sz="1600">
              <a:latin typeface="Arial" pitchFamily="34" charset="0"/>
              <a:cs typeface="Arial" pitchFamily="34" charset="0"/>
            </a:endParaRPr>
          </a:p>
        </p:txBody>
      </p:sp>
      <p:sp>
        <p:nvSpPr>
          <p:cNvPr id="7233" name="Line 62"/>
          <p:cNvSpPr>
            <a:spLocks noChangeShapeType="1"/>
          </p:cNvSpPr>
          <p:nvPr/>
        </p:nvSpPr>
        <p:spPr bwMode="auto">
          <a:xfrm>
            <a:off x="7467600" y="685800"/>
            <a:ext cx="0" cy="381000"/>
          </a:xfrm>
          <a:prstGeom prst="line">
            <a:avLst/>
          </a:prstGeom>
          <a:noFill/>
          <a:ln w="28575">
            <a:solidFill>
              <a:srgbClr val="FF0000"/>
            </a:solidFill>
            <a:round/>
            <a:headEnd type="triangle" w="med" len="med"/>
            <a:tailEnd/>
          </a:ln>
        </p:spPr>
        <p:txBody>
          <a:bodyPr wrap="none" anchor="ctr"/>
          <a:lstStyle/>
          <a:p>
            <a:endParaRPr lang="fr-BE" sz="1600">
              <a:latin typeface="Arial" pitchFamily="34" charset="0"/>
              <a:cs typeface="Arial" pitchFamily="34" charset="0"/>
            </a:endParaRPr>
          </a:p>
        </p:txBody>
      </p:sp>
      <p:sp>
        <p:nvSpPr>
          <p:cNvPr id="7234" name="Line 63"/>
          <p:cNvSpPr>
            <a:spLocks noChangeShapeType="1"/>
          </p:cNvSpPr>
          <p:nvPr/>
        </p:nvSpPr>
        <p:spPr bwMode="auto">
          <a:xfrm>
            <a:off x="1828800" y="1066800"/>
            <a:ext cx="0" cy="5010150"/>
          </a:xfrm>
          <a:prstGeom prst="line">
            <a:avLst/>
          </a:prstGeom>
          <a:noFill/>
          <a:ln w="28575">
            <a:solidFill>
              <a:srgbClr val="FF0000"/>
            </a:solidFill>
            <a:round/>
            <a:headEnd/>
            <a:tailEnd/>
          </a:ln>
        </p:spPr>
        <p:txBody>
          <a:bodyPr wrap="none" anchor="ctr"/>
          <a:lstStyle/>
          <a:p>
            <a:endParaRPr lang="fr-BE" sz="1600">
              <a:latin typeface="Arial" pitchFamily="34" charset="0"/>
              <a:cs typeface="Arial" pitchFamily="34" charset="0"/>
            </a:endParaRPr>
          </a:p>
        </p:txBody>
      </p:sp>
      <p:sp>
        <p:nvSpPr>
          <p:cNvPr id="7235" name="Line 64"/>
          <p:cNvSpPr>
            <a:spLocks noChangeShapeType="1"/>
          </p:cNvSpPr>
          <p:nvPr/>
        </p:nvSpPr>
        <p:spPr bwMode="auto">
          <a:xfrm>
            <a:off x="7467600" y="1066800"/>
            <a:ext cx="0" cy="4876800"/>
          </a:xfrm>
          <a:prstGeom prst="line">
            <a:avLst/>
          </a:prstGeom>
          <a:noFill/>
          <a:ln w="28575">
            <a:solidFill>
              <a:srgbClr val="FF0000"/>
            </a:solidFill>
            <a:round/>
            <a:headEnd/>
            <a:tailEnd/>
          </a:ln>
        </p:spPr>
        <p:txBody>
          <a:bodyPr wrap="none" anchor="ctr"/>
          <a:lstStyle/>
          <a:p>
            <a:endParaRPr lang="fr-BE" sz="1600">
              <a:latin typeface="Arial" pitchFamily="34" charset="0"/>
              <a:cs typeface="Arial" pitchFamily="34" charset="0"/>
            </a:endParaRPr>
          </a:p>
        </p:txBody>
      </p:sp>
      <p:sp>
        <p:nvSpPr>
          <p:cNvPr id="7236" name="Arc 65"/>
          <p:cNvSpPr>
            <a:spLocks/>
          </p:cNvSpPr>
          <p:nvPr/>
        </p:nvSpPr>
        <p:spPr bwMode="auto">
          <a:xfrm flipV="1">
            <a:off x="1828800" y="5943600"/>
            <a:ext cx="5638800" cy="304800"/>
          </a:xfrm>
          <a:custGeom>
            <a:avLst/>
            <a:gdLst>
              <a:gd name="T0" fmla="*/ 0 w 41105"/>
              <a:gd name="T1" fmla="*/ 2453400 h 21600"/>
              <a:gd name="T2" fmla="*/ 773532773 w 41105"/>
              <a:gd name="T3" fmla="*/ 4301067 h 21600"/>
              <a:gd name="T4" fmla="*/ 367054120 w 41105"/>
              <a:gd name="T5" fmla="*/ 4301067 h 21600"/>
              <a:gd name="T6" fmla="*/ 0 60000 65536"/>
              <a:gd name="T7" fmla="*/ 0 60000 65536"/>
              <a:gd name="T8" fmla="*/ 0 60000 65536"/>
              <a:gd name="T9" fmla="*/ 0 w 41105"/>
              <a:gd name="T10" fmla="*/ 0 h 21600"/>
              <a:gd name="T11" fmla="*/ 41105 w 41105"/>
              <a:gd name="T12" fmla="*/ 21600 h 21600"/>
            </a:gdLst>
            <a:ahLst/>
            <a:cxnLst>
              <a:cxn ang="T6">
                <a:pos x="T0" y="T1"/>
              </a:cxn>
              <a:cxn ang="T7">
                <a:pos x="T2" y="T3"/>
              </a:cxn>
              <a:cxn ang="T8">
                <a:pos x="T4" y="T5"/>
              </a:cxn>
            </a:cxnLst>
            <a:rect l="T9" t="T10" r="T11" b="T12"/>
            <a:pathLst>
              <a:path w="41105" h="21600" fill="none" extrusionOk="0">
                <a:moveTo>
                  <a:pt x="-1" y="12320"/>
                </a:moveTo>
                <a:cubicBezTo>
                  <a:pt x="3580" y="4794"/>
                  <a:pt x="11170" y="-1"/>
                  <a:pt x="19505" y="0"/>
                </a:cubicBezTo>
                <a:cubicBezTo>
                  <a:pt x="31434" y="0"/>
                  <a:pt x="41105" y="9670"/>
                  <a:pt x="41105" y="21600"/>
                </a:cubicBezTo>
              </a:path>
              <a:path w="41105" h="21600" stroke="0" extrusionOk="0">
                <a:moveTo>
                  <a:pt x="-1" y="12320"/>
                </a:moveTo>
                <a:cubicBezTo>
                  <a:pt x="3580" y="4794"/>
                  <a:pt x="11170" y="-1"/>
                  <a:pt x="19505" y="0"/>
                </a:cubicBezTo>
                <a:cubicBezTo>
                  <a:pt x="31434" y="0"/>
                  <a:pt x="41105" y="9670"/>
                  <a:pt x="41105" y="21600"/>
                </a:cubicBezTo>
                <a:lnTo>
                  <a:pt x="19505" y="21600"/>
                </a:lnTo>
                <a:close/>
              </a:path>
            </a:pathLst>
          </a:custGeom>
          <a:noFill/>
          <a:ln w="28575">
            <a:solidFill>
              <a:srgbClr val="FF0000"/>
            </a:solidFill>
            <a:round/>
            <a:headEnd/>
            <a:tailEnd/>
          </a:ln>
        </p:spPr>
        <p:txBody>
          <a:bodyPr wrap="none" anchor="ctr"/>
          <a:lstStyle/>
          <a:p>
            <a:endParaRPr lang="fr-FR" sz="1600">
              <a:latin typeface="Arial" pitchFamily="34" charset="0"/>
              <a:cs typeface="Arial" pitchFamily="34" charset="0"/>
            </a:endParaRPr>
          </a:p>
        </p:txBody>
      </p:sp>
      <p:sp>
        <p:nvSpPr>
          <p:cNvPr id="7237" name="Text Box 66"/>
          <p:cNvSpPr txBox="1">
            <a:spLocks noChangeArrowheads="1"/>
          </p:cNvSpPr>
          <p:nvPr/>
        </p:nvSpPr>
        <p:spPr bwMode="auto">
          <a:xfrm>
            <a:off x="3277787" y="5943600"/>
            <a:ext cx="2512226" cy="261610"/>
          </a:xfrm>
          <a:prstGeom prst="rect">
            <a:avLst/>
          </a:prstGeom>
          <a:noFill/>
          <a:ln w="9525">
            <a:noFill/>
            <a:miter lim="800000"/>
            <a:headEnd/>
            <a:tailEnd/>
          </a:ln>
        </p:spPr>
        <p:txBody>
          <a:bodyPr wrap="none" anchor="ctr">
            <a:spAutoFit/>
          </a:bodyPr>
          <a:lstStyle/>
          <a:p>
            <a:pPr algn="ctr" eaLnBrk="0" hangingPunct="0"/>
            <a:r>
              <a:rPr lang="en-US" sz="1100" b="1" dirty="0">
                <a:solidFill>
                  <a:srgbClr val="FF0000"/>
                </a:solidFill>
                <a:latin typeface="Arial" pitchFamily="34" charset="0"/>
                <a:cs typeface="Arial" pitchFamily="34" charset="0"/>
              </a:rPr>
              <a:t>Canal de transmission de </a:t>
            </a:r>
            <a:r>
              <a:rPr lang="en-US" sz="1100" b="1" dirty="0" err="1">
                <a:solidFill>
                  <a:srgbClr val="FF0000"/>
                </a:solidFill>
                <a:latin typeface="Arial" pitchFamily="34" charset="0"/>
                <a:cs typeface="Arial" pitchFamily="34" charset="0"/>
              </a:rPr>
              <a:t>données</a:t>
            </a:r>
            <a:endParaRPr lang="en-US" sz="1100" b="1" dirty="0">
              <a:solidFill>
                <a:srgbClr val="FF0000"/>
              </a:solidFill>
              <a:latin typeface="Arial" pitchFamily="34" charset="0"/>
              <a:cs typeface="Arial" pitchFamily="34" charset="0"/>
            </a:endParaRPr>
          </a:p>
        </p:txBody>
      </p:sp>
      <p:sp>
        <p:nvSpPr>
          <p:cNvPr id="7238" name="Text Box 67"/>
          <p:cNvSpPr txBox="1">
            <a:spLocks noChangeArrowheads="1"/>
          </p:cNvSpPr>
          <p:nvPr/>
        </p:nvSpPr>
        <p:spPr bwMode="auto">
          <a:xfrm>
            <a:off x="228600" y="6375857"/>
            <a:ext cx="7315200" cy="430887"/>
          </a:xfrm>
          <a:prstGeom prst="rect">
            <a:avLst/>
          </a:prstGeom>
          <a:solidFill>
            <a:schemeClr val="bg1"/>
          </a:solidFill>
          <a:ln w="9525">
            <a:noFill/>
            <a:miter lim="800000"/>
            <a:headEnd/>
            <a:tailEnd/>
          </a:ln>
        </p:spPr>
        <p:txBody>
          <a:bodyPr anchor="ctr">
            <a:spAutoFit/>
          </a:bodyPr>
          <a:lstStyle/>
          <a:p>
            <a:pPr eaLnBrk="0" hangingPunct="0"/>
            <a:r>
              <a:rPr lang="en-US" sz="1100">
                <a:latin typeface="Arial" pitchFamily="34" charset="0"/>
                <a:cs typeface="Arial" pitchFamily="34" charset="0"/>
              </a:rPr>
              <a:t>AH : en-tête application  -  PH : en-tête présentation  -  SH : en-tête session</a:t>
            </a:r>
          </a:p>
          <a:p>
            <a:pPr eaLnBrk="0" hangingPunct="0"/>
            <a:r>
              <a:rPr lang="en-US" sz="1100">
                <a:latin typeface="Arial" pitchFamily="34" charset="0"/>
                <a:cs typeface="Arial" pitchFamily="34" charset="0"/>
              </a:rPr>
              <a:t>TH : en-tête transport  -  NH : en-tête réseau  -  DH : en-tête liaison de données  -  DT : Délimiteur de fin de trame</a:t>
            </a:r>
          </a:p>
        </p:txBody>
      </p:sp>
      <p:sp>
        <p:nvSpPr>
          <p:cNvPr id="72"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71" name="Espace réservé du numéro de diapositive 70"/>
          <p:cNvSpPr>
            <a:spLocks noGrp="1"/>
          </p:cNvSpPr>
          <p:nvPr>
            <p:ph type="sldNum" sz="quarter" idx="12"/>
          </p:nvPr>
        </p:nvSpPr>
        <p:spPr/>
        <p:txBody>
          <a:bodyPr/>
          <a:lstStyle/>
          <a:p>
            <a:fld id="{B755F6CC-DBE3-4ADB-A217-62287009C9EB}" type="slidenum">
              <a:rPr lang="fr-BE" smtClean="0"/>
              <a:pPr/>
              <a:t>4</a:t>
            </a:fld>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checkerboard(across)">
                                      <p:cBhvr>
                                        <p:cTn id="7" dur="500"/>
                                        <p:tgtEl>
                                          <p:spTgt spid="161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3"/>
          <p:cNvSpPr>
            <a:spLocks noGrp="1" noChangeArrowheads="1"/>
          </p:cNvSpPr>
          <p:nvPr>
            <p:ph idx="1"/>
          </p:nvPr>
        </p:nvSpPr>
        <p:spPr>
          <a:xfrm>
            <a:off x="468313" y="1052513"/>
            <a:ext cx="8229600" cy="504825"/>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L’émetteur peut transmettre les </a:t>
            </a:r>
            <a:r>
              <a:rPr lang="fr-BE" sz="1600" b="1" dirty="0" smtClean="0">
                <a:solidFill>
                  <a:schemeClr val="tx2"/>
                </a:solidFill>
                <a:latin typeface="Arial" pitchFamily="34" charset="0"/>
                <a:cs typeface="Arial" pitchFamily="34" charset="0"/>
              </a:rPr>
              <a:t>segments 1 </a:t>
            </a:r>
            <a:r>
              <a:rPr lang="fr-BE" sz="1600" b="1" dirty="0">
                <a:solidFill>
                  <a:schemeClr val="tx2"/>
                </a:solidFill>
                <a:latin typeface="Arial" pitchFamily="34" charset="0"/>
                <a:cs typeface="Arial" pitchFamily="34" charset="0"/>
              </a:rPr>
              <a:t>à 5 sans attendre un seul acquit</a:t>
            </a:r>
          </a:p>
          <a:p>
            <a:pPr>
              <a:lnSpc>
                <a:spcPct val="90000"/>
              </a:lnSpc>
            </a:pPr>
            <a:endParaRPr lang="fr-BE" sz="1600" b="1" dirty="0">
              <a:solidFill>
                <a:schemeClr val="tx2"/>
              </a:solidFill>
              <a:latin typeface="Arial" pitchFamily="34" charset="0"/>
              <a:cs typeface="Arial" pitchFamily="34" charset="0"/>
            </a:endParaRPr>
          </a:p>
        </p:txBody>
      </p:sp>
      <p:sp>
        <p:nvSpPr>
          <p:cNvPr id="45063" name="Text Box 4"/>
          <p:cNvSpPr txBox="1">
            <a:spLocks noChangeArrowheads="1"/>
          </p:cNvSpPr>
          <p:nvPr/>
        </p:nvSpPr>
        <p:spPr bwMode="auto">
          <a:xfrm>
            <a:off x="1692275" y="1700213"/>
            <a:ext cx="954088" cy="304800"/>
          </a:xfrm>
          <a:prstGeom prst="rect">
            <a:avLst/>
          </a:prstGeom>
          <a:noFill/>
          <a:ln w="9525">
            <a:noFill/>
            <a:miter lim="800000"/>
            <a:headEnd/>
            <a:tailEnd/>
          </a:ln>
        </p:spPr>
        <p:txBody>
          <a:bodyPr wrap="none">
            <a:spAutoFit/>
          </a:bodyPr>
          <a:lstStyle/>
          <a:p>
            <a:r>
              <a:rPr lang="fr-BE" sz="1400" b="1" u="sng" dirty="0">
                <a:solidFill>
                  <a:schemeClr val="tx2"/>
                </a:solidFill>
                <a:latin typeface="Arial" pitchFamily="34" charset="0"/>
                <a:cs typeface="Arial" pitchFamily="34" charset="0"/>
              </a:rPr>
              <a:t>Emetteur</a:t>
            </a:r>
          </a:p>
        </p:txBody>
      </p:sp>
      <p:sp>
        <p:nvSpPr>
          <p:cNvPr id="45064" name="Text Box 5"/>
          <p:cNvSpPr txBox="1">
            <a:spLocks noChangeArrowheads="1"/>
          </p:cNvSpPr>
          <p:nvPr/>
        </p:nvSpPr>
        <p:spPr bwMode="auto">
          <a:xfrm>
            <a:off x="5867400" y="1700213"/>
            <a:ext cx="814388" cy="304800"/>
          </a:xfrm>
          <a:prstGeom prst="rect">
            <a:avLst/>
          </a:prstGeom>
          <a:noFill/>
          <a:ln w="9525">
            <a:noFill/>
            <a:miter lim="800000"/>
            <a:headEnd/>
            <a:tailEnd/>
          </a:ln>
        </p:spPr>
        <p:txBody>
          <a:bodyPr wrap="none">
            <a:spAutoFit/>
          </a:bodyPr>
          <a:lstStyle/>
          <a:p>
            <a:r>
              <a:rPr lang="fr-BE" sz="1400" b="1" u="sng">
                <a:solidFill>
                  <a:schemeClr val="tx2"/>
                </a:solidFill>
                <a:latin typeface="Arial" pitchFamily="34" charset="0"/>
                <a:cs typeface="Arial" pitchFamily="34" charset="0"/>
              </a:rPr>
              <a:t>Réseau</a:t>
            </a:r>
          </a:p>
        </p:txBody>
      </p:sp>
      <p:sp>
        <p:nvSpPr>
          <p:cNvPr id="45065" name="Line 6"/>
          <p:cNvSpPr>
            <a:spLocks noChangeShapeType="1"/>
          </p:cNvSpPr>
          <p:nvPr/>
        </p:nvSpPr>
        <p:spPr bwMode="auto">
          <a:xfrm>
            <a:off x="3078163" y="2635250"/>
            <a:ext cx="2665412" cy="0"/>
          </a:xfrm>
          <a:prstGeom prst="line">
            <a:avLst/>
          </a:prstGeom>
          <a:noFill/>
          <a:ln w="19050">
            <a:solidFill>
              <a:schemeClr val="accent5"/>
            </a:solidFill>
            <a:round/>
            <a:headEnd/>
            <a:tailEnd type="triangle" w="med" len="med"/>
          </a:ln>
        </p:spPr>
        <p:txBody>
          <a:bodyPr/>
          <a:lstStyle/>
          <a:p>
            <a:endParaRPr lang="fr-BE">
              <a:latin typeface="Arial" pitchFamily="34" charset="0"/>
              <a:cs typeface="Arial" pitchFamily="34" charset="0"/>
            </a:endParaRPr>
          </a:p>
        </p:txBody>
      </p:sp>
      <p:sp>
        <p:nvSpPr>
          <p:cNvPr id="45066" name="Line 7"/>
          <p:cNvSpPr>
            <a:spLocks noChangeShapeType="1"/>
          </p:cNvSpPr>
          <p:nvPr/>
        </p:nvSpPr>
        <p:spPr bwMode="auto">
          <a:xfrm flipH="1">
            <a:off x="3059113" y="4365625"/>
            <a:ext cx="2665412" cy="0"/>
          </a:xfrm>
          <a:prstGeom prst="line">
            <a:avLst/>
          </a:prstGeom>
          <a:noFill/>
          <a:ln w="19050">
            <a:solidFill>
              <a:schemeClr val="accent5"/>
            </a:solidFill>
            <a:round/>
            <a:headEnd/>
            <a:tailEnd type="triangle" w="med" len="med"/>
          </a:ln>
        </p:spPr>
        <p:txBody>
          <a:bodyPr/>
          <a:lstStyle/>
          <a:p>
            <a:endParaRPr lang="fr-BE">
              <a:latin typeface="Arial" pitchFamily="34" charset="0"/>
              <a:cs typeface="Arial" pitchFamily="34" charset="0"/>
            </a:endParaRPr>
          </a:p>
        </p:txBody>
      </p:sp>
      <p:sp>
        <p:nvSpPr>
          <p:cNvPr id="45067" name="Line 8"/>
          <p:cNvSpPr>
            <a:spLocks noChangeShapeType="1"/>
          </p:cNvSpPr>
          <p:nvPr/>
        </p:nvSpPr>
        <p:spPr bwMode="auto">
          <a:xfrm>
            <a:off x="3059113" y="4941888"/>
            <a:ext cx="2665412" cy="0"/>
          </a:xfrm>
          <a:prstGeom prst="line">
            <a:avLst/>
          </a:prstGeom>
          <a:noFill/>
          <a:ln w="19050">
            <a:solidFill>
              <a:schemeClr val="accent5"/>
            </a:solidFill>
            <a:round/>
            <a:headEnd/>
            <a:tailEnd type="triangle" w="med" len="med"/>
          </a:ln>
        </p:spPr>
        <p:txBody>
          <a:bodyPr/>
          <a:lstStyle/>
          <a:p>
            <a:endParaRPr lang="fr-BE">
              <a:latin typeface="Arial" pitchFamily="34" charset="0"/>
              <a:cs typeface="Arial" pitchFamily="34" charset="0"/>
            </a:endParaRPr>
          </a:p>
        </p:txBody>
      </p:sp>
      <p:sp>
        <p:nvSpPr>
          <p:cNvPr id="45068" name="Text Box 9"/>
          <p:cNvSpPr txBox="1">
            <a:spLocks noChangeArrowheads="1"/>
          </p:cNvSpPr>
          <p:nvPr/>
        </p:nvSpPr>
        <p:spPr bwMode="auto">
          <a:xfrm>
            <a:off x="1352550" y="2492375"/>
            <a:ext cx="1766830" cy="307777"/>
          </a:xfrm>
          <a:prstGeom prst="rect">
            <a:avLst/>
          </a:prstGeom>
          <a:noFill/>
          <a:ln w="9525">
            <a:noFill/>
            <a:miter lim="800000"/>
            <a:headEnd/>
            <a:tailEnd/>
          </a:ln>
        </p:spPr>
        <p:txBody>
          <a:bodyPr wrap="none">
            <a:spAutoFit/>
          </a:bodyPr>
          <a:lstStyle/>
          <a:p>
            <a:r>
              <a:rPr lang="fr-BE" sz="1400" dirty="0">
                <a:solidFill>
                  <a:schemeClr val="tx2"/>
                </a:solidFill>
                <a:latin typeface="Arial" pitchFamily="34" charset="0"/>
                <a:cs typeface="Arial" pitchFamily="34" charset="0"/>
              </a:rPr>
              <a:t>Envoi du </a:t>
            </a:r>
            <a:r>
              <a:rPr lang="fr-BE" sz="1400" dirty="0" smtClean="0">
                <a:solidFill>
                  <a:schemeClr val="tx2"/>
                </a:solidFill>
                <a:latin typeface="Arial" pitchFamily="34" charset="0"/>
                <a:cs typeface="Arial" pitchFamily="34" charset="0"/>
              </a:rPr>
              <a:t>segment 1</a:t>
            </a:r>
            <a:endParaRPr lang="fr-BE" sz="1400" dirty="0">
              <a:solidFill>
                <a:schemeClr val="tx2"/>
              </a:solidFill>
              <a:latin typeface="Arial" pitchFamily="34" charset="0"/>
              <a:cs typeface="Arial" pitchFamily="34" charset="0"/>
            </a:endParaRPr>
          </a:p>
        </p:txBody>
      </p:sp>
      <p:sp>
        <p:nvSpPr>
          <p:cNvPr id="45069" name="Text Box 10"/>
          <p:cNvSpPr txBox="1">
            <a:spLocks noChangeArrowheads="1"/>
          </p:cNvSpPr>
          <p:nvPr/>
        </p:nvSpPr>
        <p:spPr bwMode="auto">
          <a:xfrm>
            <a:off x="755650" y="4725988"/>
            <a:ext cx="2173993" cy="523220"/>
          </a:xfrm>
          <a:prstGeom prst="rect">
            <a:avLst/>
          </a:prstGeom>
          <a:noFill/>
          <a:ln w="9525">
            <a:noFill/>
            <a:miter lim="800000"/>
            <a:headEnd/>
            <a:tailEnd/>
          </a:ln>
        </p:spPr>
        <p:txBody>
          <a:bodyPr wrap="none">
            <a:spAutoFit/>
          </a:bodyPr>
          <a:lstStyle/>
          <a:p>
            <a:r>
              <a:rPr lang="fr-BE" sz="1400" dirty="0">
                <a:solidFill>
                  <a:schemeClr val="tx2"/>
                </a:solidFill>
                <a:latin typeface="Arial" pitchFamily="34" charset="0"/>
                <a:cs typeface="Arial" pitchFamily="34" charset="0"/>
              </a:rPr>
              <a:t>Glissement de la fenêtre </a:t>
            </a:r>
          </a:p>
          <a:p>
            <a:r>
              <a:rPr lang="fr-BE" sz="1400" dirty="0">
                <a:solidFill>
                  <a:schemeClr val="tx2"/>
                </a:solidFill>
                <a:latin typeface="Arial" pitchFamily="34" charset="0"/>
                <a:cs typeface="Arial" pitchFamily="34" charset="0"/>
              </a:rPr>
              <a:t>et envoi du segment 6</a:t>
            </a:r>
          </a:p>
        </p:txBody>
      </p:sp>
      <p:sp>
        <p:nvSpPr>
          <p:cNvPr id="45070" name="Text Box 11"/>
          <p:cNvSpPr txBox="1">
            <a:spLocks noChangeArrowheads="1"/>
          </p:cNvSpPr>
          <p:nvPr/>
        </p:nvSpPr>
        <p:spPr bwMode="auto">
          <a:xfrm>
            <a:off x="5940425" y="4149725"/>
            <a:ext cx="2622834" cy="307777"/>
          </a:xfrm>
          <a:prstGeom prst="rect">
            <a:avLst/>
          </a:prstGeom>
          <a:noFill/>
          <a:ln w="9525">
            <a:noFill/>
            <a:miter lim="800000"/>
            <a:headEnd/>
            <a:tailEnd/>
          </a:ln>
        </p:spPr>
        <p:txBody>
          <a:bodyPr wrap="none">
            <a:spAutoFit/>
          </a:bodyPr>
          <a:lstStyle/>
          <a:p>
            <a:r>
              <a:rPr lang="fr-BE" sz="1400" dirty="0">
                <a:solidFill>
                  <a:schemeClr val="tx2"/>
                </a:solidFill>
                <a:latin typeface="Arial" pitchFamily="34" charset="0"/>
                <a:cs typeface="Arial" pitchFamily="34" charset="0"/>
              </a:rPr>
              <a:t>Envoi de l’acquit du segment 1</a:t>
            </a:r>
          </a:p>
        </p:txBody>
      </p:sp>
      <p:sp>
        <p:nvSpPr>
          <p:cNvPr id="45071" name="Line 12"/>
          <p:cNvSpPr>
            <a:spLocks noChangeShapeType="1"/>
          </p:cNvSpPr>
          <p:nvPr/>
        </p:nvSpPr>
        <p:spPr bwMode="auto">
          <a:xfrm>
            <a:off x="3078163" y="2959100"/>
            <a:ext cx="2665412" cy="0"/>
          </a:xfrm>
          <a:prstGeom prst="line">
            <a:avLst/>
          </a:prstGeom>
          <a:noFill/>
          <a:ln w="19050">
            <a:solidFill>
              <a:schemeClr val="accent5"/>
            </a:solidFill>
            <a:round/>
            <a:headEnd/>
            <a:tailEnd type="triangle" w="med" len="med"/>
          </a:ln>
        </p:spPr>
        <p:txBody>
          <a:bodyPr/>
          <a:lstStyle/>
          <a:p>
            <a:endParaRPr lang="fr-BE">
              <a:latin typeface="Arial" pitchFamily="34" charset="0"/>
              <a:cs typeface="Arial" pitchFamily="34" charset="0"/>
            </a:endParaRPr>
          </a:p>
        </p:txBody>
      </p:sp>
      <p:sp>
        <p:nvSpPr>
          <p:cNvPr id="45072" name="Text Box 13"/>
          <p:cNvSpPr txBox="1">
            <a:spLocks noChangeArrowheads="1"/>
          </p:cNvSpPr>
          <p:nvPr/>
        </p:nvSpPr>
        <p:spPr bwMode="auto">
          <a:xfrm>
            <a:off x="1352550" y="2816225"/>
            <a:ext cx="1766830" cy="307777"/>
          </a:xfrm>
          <a:prstGeom prst="rect">
            <a:avLst/>
          </a:prstGeom>
          <a:noFill/>
          <a:ln w="9525">
            <a:noFill/>
            <a:miter lim="800000"/>
            <a:headEnd/>
            <a:tailEnd/>
          </a:ln>
        </p:spPr>
        <p:txBody>
          <a:bodyPr wrap="none">
            <a:spAutoFit/>
          </a:bodyPr>
          <a:lstStyle/>
          <a:p>
            <a:r>
              <a:rPr lang="fr-BE" sz="1400" dirty="0">
                <a:solidFill>
                  <a:schemeClr val="tx2"/>
                </a:solidFill>
                <a:latin typeface="Arial" pitchFamily="34" charset="0"/>
                <a:cs typeface="Arial" pitchFamily="34" charset="0"/>
              </a:rPr>
              <a:t>Envoi du segment 2</a:t>
            </a:r>
          </a:p>
        </p:txBody>
      </p:sp>
      <p:sp>
        <p:nvSpPr>
          <p:cNvPr id="45073" name="Line 14"/>
          <p:cNvSpPr>
            <a:spLocks noChangeShapeType="1"/>
          </p:cNvSpPr>
          <p:nvPr/>
        </p:nvSpPr>
        <p:spPr bwMode="auto">
          <a:xfrm>
            <a:off x="3078163" y="3284538"/>
            <a:ext cx="2665412" cy="0"/>
          </a:xfrm>
          <a:prstGeom prst="line">
            <a:avLst/>
          </a:prstGeom>
          <a:noFill/>
          <a:ln w="19050">
            <a:solidFill>
              <a:schemeClr val="accent5"/>
            </a:solidFill>
            <a:round/>
            <a:headEnd/>
            <a:tailEnd type="triangle" w="med" len="med"/>
          </a:ln>
        </p:spPr>
        <p:txBody>
          <a:bodyPr/>
          <a:lstStyle/>
          <a:p>
            <a:endParaRPr lang="fr-BE">
              <a:latin typeface="Arial" pitchFamily="34" charset="0"/>
              <a:cs typeface="Arial" pitchFamily="34" charset="0"/>
            </a:endParaRPr>
          </a:p>
        </p:txBody>
      </p:sp>
      <p:sp>
        <p:nvSpPr>
          <p:cNvPr id="45074" name="Text Box 15"/>
          <p:cNvSpPr txBox="1">
            <a:spLocks noChangeArrowheads="1"/>
          </p:cNvSpPr>
          <p:nvPr/>
        </p:nvSpPr>
        <p:spPr bwMode="auto">
          <a:xfrm>
            <a:off x="1352550" y="3141663"/>
            <a:ext cx="1766830" cy="307777"/>
          </a:xfrm>
          <a:prstGeom prst="rect">
            <a:avLst/>
          </a:prstGeom>
          <a:noFill/>
          <a:ln w="9525">
            <a:noFill/>
            <a:miter lim="800000"/>
            <a:headEnd/>
            <a:tailEnd/>
          </a:ln>
        </p:spPr>
        <p:txBody>
          <a:bodyPr wrap="none">
            <a:spAutoFit/>
          </a:bodyPr>
          <a:lstStyle/>
          <a:p>
            <a:r>
              <a:rPr lang="fr-BE" sz="1400" dirty="0">
                <a:solidFill>
                  <a:schemeClr val="tx2"/>
                </a:solidFill>
                <a:latin typeface="Arial" pitchFamily="34" charset="0"/>
                <a:cs typeface="Arial" pitchFamily="34" charset="0"/>
              </a:rPr>
              <a:t>Envoi du segment 3</a:t>
            </a:r>
          </a:p>
        </p:txBody>
      </p:sp>
      <p:sp>
        <p:nvSpPr>
          <p:cNvPr id="45075" name="Line 16"/>
          <p:cNvSpPr>
            <a:spLocks noChangeShapeType="1"/>
          </p:cNvSpPr>
          <p:nvPr/>
        </p:nvSpPr>
        <p:spPr bwMode="auto">
          <a:xfrm>
            <a:off x="3078163" y="3608388"/>
            <a:ext cx="2665412" cy="0"/>
          </a:xfrm>
          <a:prstGeom prst="line">
            <a:avLst/>
          </a:prstGeom>
          <a:noFill/>
          <a:ln w="19050">
            <a:solidFill>
              <a:schemeClr val="accent5"/>
            </a:solidFill>
            <a:round/>
            <a:headEnd/>
            <a:tailEnd type="triangle" w="med" len="med"/>
          </a:ln>
        </p:spPr>
        <p:txBody>
          <a:bodyPr/>
          <a:lstStyle/>
          <a:p>
            <a:endParaRPr lang="fr-BE">
              <a:latin typeface="Arial" pitchFamily="34" charset="0"/>
              <a:cs typeface="Arial" pitchFamily="34" charset="0"/>
            </a:endParaRPr>
          </a:p>
        </p:txBody>
      </p:sp>
      <p:sp>
        <p:nvSpPr>
          <p:cNvPr id="45076" name="Text Box 17"/>
          <p:cNvSpPr txBox="1">
            <a:spLocks noChangeArrowheads="1"/>
          </p:cNvSpPr>
          <p:nvPr/>
        </p:nvSpPr>
        <p:spPr bwMode="auto">
          <a:xfrm>
            <a:off x="1352550" y="3465513"/>
            <a:ext cx="1766830" cy="307777"/>
          </a:xfrm>
          <a:prstGeom prst="rect">
            <a:avLst/>
          </a:prstGeom>
          <a:noFill/>
          <a:ln w="9525">
            <a:noFill/>
            <a:miter lim="800000"/>
            <a:headEnd/>
            <a:tailEnd/>
          </a:ln>
        </p:spPr>
        <p:txBody>
          <a:bodyPr wrap="none">
            <a:spAutoFit/>
          </a:bodyPr>
          <a:lstStyle/>
          <a:p>
            <a:r>
              <a:rPr lang="fr-BE" sz="1400" dirty="0">
                <a:solidFill>
                  <a:schemeClr val="tx2"/>
                </a:solidFill>
                <a:latin typeface="Arial" pitchFamily="34" charset="0"/>
                <a:cs typeface="Arial" pitchFamily="34" charset="0"/>
              </a:rPr>
              <a:t>Envoi du segment 4</a:t>
            </a:r>
          </a:p>
        </p:txBody>
      </p:sp>
      <p:sp>
        <p:nvSpPr>
          <p:cNvPr id="45077" name="Line 18"/>
          <p:cNvSpPr>
            <a:spLocks noChangeShapeType="1"/>
          </p:cNvSpPr>
          <p:nvPr/>
        </p:nvSpPr>
        <p:spPr bwMode="auto">
          <a:xfrm>
            <a:off x="3078163" y="3933825"/>
            <a:ext cx="2665412" cy="0"/>
          </a:xfrm>
          <a:prstGeom prst="line">
            <a:avLst/>
          </a:prstGeom>
          <a:noFill/>
          <a:ln w="19050">
            <a:solidFill>
              <a:schemeClr val="accent5"/>
            </a:solidFill>
            <a:round/>
            <a:headEnd/>
            <a:tailEnd type="triangle" w="med" len="med"/>
          </a:ln>
        </p:spPr>
        <p:txBody>
          <a:bodyPr/>
          <a:lstStyle/>
          <a:p>
            <a:endParaRPr lang="fr-BE">
              <a:latin typeface="Arial" pitchFamily="34" charset="0"/>
              <a:cs typeface="Arial" pitchFamily="34" charset="0"/>
            </a:endParaRPr>
          </a:p>
        </p:txBody>
      </p:sp>
      <p:sp>
        <p:nvSpPr>
          <p:cNvPr id="45078" name="Text Box 19"/>
          <p:cNvSpPr txBox="1">
            <a:spLocks noChangeArrowheads="1"/>
          </p:cNvSpPr>
          <p:nvPr/>
        </p:nvSpPr>
        <p:spPr bwMode="auto">
          <a:xfrm>
            <a:off x="1352550" y="3790950"/>
            <a:ext cx="1766830" cy="307777"/>
          </a:xfrm>
          <a:prstGeom prst="rect">
            <a:avLst/>
          </a:prstGeom>
          <a:noFill/>
          <a:ln w="9525">
            <a:noFill/>
            <a:miter lim="800000"/>
            <a:headEnd/>
            <a:tailEnd/>
          </a:ln>
        </p:spPr>
        <p:txBody>
          <a:bodyPr wrap="none">
            <a:spAutoFit/>
          </a:bodyPr>
          <a:lstStyle/>
          <a:p>
            <a:r>
              <a:rPr lang="fr-BE" sz="1400" dirty="0">
                <a:solidFill>
                  <a:schemeClr val="tx2"/>
                </a:solidFill>
                <a:latin typeface="Arial" pitchFamily="34" charset="0"/>
                <a:cs typeface="Arial" pitchFamily="34" charset="0"/>
              </a:rPr>
              <a:t>Envoi du segment 5</a:t>
            </a:r>
          </a:p>
        </p:txBody>
      </p:sp>
      <p:sp>
        <p:nvSpPr>
          <p:cNvPr id="45079" name="Rectangle 20"/>
          <p:cNvSpPr>
            <a:spLocks noChangeArrowheads="1"/>
          </p:cNvSpPr>
          <p:nvPr/>
        </p:nvSpPr>
        <p:spPr bwMode="auto">
          <a:xfrm>
            <a:off x="395288" y="5516563"/>
            <a:ext cx="8229600" cy="504825"/>
          </a:xfrm>
          <a:prstGeom prst="rect">
            <a:avLst/>
          </a:prstGeom>
        </p:spPr>
        <p:txBody>
          <a:bodyPr vert="horz" lIns="91440" tIns="45720" rIns="91440" bIns="45720" rtlCol="0" anchor="ctr" anchorCtr="0">
            <a:noAutofit/>
          </a:bodyPr>
          <a:lstStyle/>
          <a:p>
            <a:pPr algn="ctr">
              <a:lnSpc>
                <a:spcPct val="90000"/>
              </a:lnSpc>
              <a:spcBef>
                <a:spcPct val="20000"/>
              </a:spcBef>
              <a:buClr>
                <a:schemeClr val="accent1"/>
              </a:buClr>
            </a:pPr>
            <a:r>
              <a:rPr lang="fr-BE" sz="1600" dirty="0">
                <a:solidFill>
                  <a:schemeClr val="tx2"/>
                </a:solidFill>
                <a:latin typeface="Arial" pitchFamily="34" charset="0"/>
                <a:cs typeface="Arial" pitchFamily="34" charset="0"/>
              </a:rPr>
              <a:t>Après réception d’un acquit, l’émetteur peut alors transmettre le segment </a:t>
            </a:r>
            <a:r>
              <a:rPr lang="fr-BE" sz="1600" dirty="0" smtClean="0">
                <a:solidFill>
                  <a:schemeClr val="tx2"/>
                </a:solidFill>
                <a:latin typeface="Arial" pitchFamily="34" charset="0"/>
                <a:cs typeface="Arial" pitchFamily="34" charset="0"/>
              </a:rPr>
              <a:t>n</a:t>
            </a:r>
            <a:r>
              <a:rPr lang="fr-BE" sz="1600" dirty="0">
                <a:solidFill>
                  <a:schemeClr val="tx2"/>
                </a:solidFill>
                <a:latin typeface="Arial" pitchFamily="34" charset="0"/>
                <a:cs typeface="Arial" pitchFamily="34" charset="0"/>
              </a:rPr>
              <a:t>° 6</a:t>
            </a:r>
          </a:p>
          <a:p>
            <a:pPr algn="ctr">
              <a:lnSpc>
                <a:spcPct val="90000"/>
              </a:lnSpc>
              <a:spcBef>
                <a:spcPct val="20000"/>
              </a:spcBef>
              <a:buClr>
                <a:schemeClr val="accent1"/>
              </a:buClr>
            </a:pPr>
            <a:endParaRPr lang="fr-BE" sz="1600" dirty="0">
              <a:solidFill>
                <a:schemeClr val="tx2"/>
              </a:solidFill>
              <a:latin typeface="Arial" pitchFamily="34" charset="0"/>
              <a:cs typeface="Arial" pitchFamily="34" charset="0"/>
            </a:endParaRPr>
          </a:p>
        </p:txBody>
      </p:sp>
      <p:sp>
        <p:nvSpPr>
          <p:cNvPr id="23"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a:t>
            </a:r>
            <a:endParaRPr lang="fr-BE" sz="2400" dirty="0">
              <a:solidFill>
                <a:schemeClr val="bg1"/>
              </a:solidFill>
            </a:endParaRPr>
          </a:p>
        </p:txBody>
      </p:sp>
      <p:sp>
        <p:nvSpPr>
          <p:cNvPr id="24"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6" name="Espace réservé du numéro de diapositive 25"/>
          <p:cNvSpPr>
            <a:spLocks noGrp="1"/>
          </p:cNvSpPr>
          <p:nvPr>
            <p:ph type="sldNum" sz="quarter" idx="12"/>
          </p:nvPr>
        </p:nvSpPr>
        <p:spPr/>
        <p:txBody>
          <a:bodyPr/>
          <a:lstStyle/>
          <a:p>
            <a:fld id="{B755F6CC-DBE3-4ADB-A217-62287009C9EB}" type="slidenum">
              <a:rPr lang="fr-BE" smtClean="0"/>
              <a:pPr/>
              <a:t>40</a:t>
            </a:fld>
            <a:endParaRPr lang="fr-BE"/>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Grp="1" noChangeArrowheads="1"/>
          </p:cNvSpPr>
          <p:nvPr>
            <p:ph idx="1"/>
          </p:nvPr>
        </p:nvSpPr>
        <p:spPr>
          <a:xfrm>
            <a:off x="471487" y="980728"/>
            <a:ext cx="8229600" cy="1512887"/>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Principe du contrôle de flux dynamique</a:t>
            </a:r>
          </a:p>
          <a:p>
            <a:pPr lvl="1">
              <a:lnSpc>
                <a:spcPct val="90000"/>
              </a:lnSpc>
              <a:spcBef>
                <a:spcPts val="0"/>
              </a:spcBef>
            </a:pPr>
            <a:r>
              <a:rPr lang="fr-BE" sz="1600" dirty="0">
                <a:solidFill>
                  <a:schemeClr val="tx2"/>
                </a:solidFill>
                <a:latin typeface="Arial" pitchFamily="34" charset="0"/>
                <a:cs typeface="Arial" pitchFamily="34" charset="0"/>
              </a:rPr>
              <a:t>La quantité de buffers allouée à une connexion transport peut varier dynamiquement</a:t>
            </a:r>
          </a:p>
          <a:p>
            <a:pPr lvl="1">
              <a:lnSpc>
                <a:spcPct val="90000"/>
              </a:lnSpc>
              <a:spcBef>
                <a:spcPts val="0"/>
              </a:spcBef>
            </a:pPr>
            <a:r>
              <a:rPr lang="fr-BE" sz="1600" dirty="0">
                <a:solidFill>
                  <a:schemeClr val="tx2"/>
                </a:solidFill>
                <a:latin typeface="Arial" pitchFamily="34" charset="0"/>
                <a:cs typeface="Arial" pitchFamily="34" charset="0"/>
              </a:rPr>
              <a:t>Le receveur doit annoncer la taille de buffer disponible à l’émetteur</a:t>
            </a:r>
          </a:p>
          <a:p>
            <a:pPr lvl="2"/>
            <a:r>
              <a:rPr lang="fr-BE" sz="1600" dirty="0">
                <a:solidFill>
                  <a:schemeClr val="tx2"/>
                </a:solidFill>
                <a:latin typeface="Arial" pitchFamily="34" charset="0"/>
                <a:cs typeface="Arial" pitchFamily="34" charset="0"/>
              </a:rPr>
              <a:t>Indiquer la fenêtre de réception (</a:t>
            </a:r>
            <a:r>
              <a:rPr lang="fr-BE" sz="1600" dirty="0" err="1">
                <a:solidFill>
                  <a:schemeClr val="tx2"/>
                </a:solidFill>
                <a:latin typeface="Arial" pitchFamily="34" charset="0"/>
                <a:cs typeface="Arial" pitchFamily="34" charset="0"/>
              </a:rPr>
              <a:t>rwin</a:t>
            </a:r>
            <a:r>
              <a:rPr lang="fr-BE" sz="1600" dirty="0">
                <a:solidFill>
                  <a:schemeClr val="tx2"/>
                </a:solidFill>
                <a:latin typeface="Arial" pitchFamily="34" charset="0"/>
                <a:cs typeface="Arial" pitchFamily="34" charset="0"/>
              </a:rPr>
              <a:t>) dans chaque TPDU d’acquit</a:t>
            </a:r>
          </a:p>
        </p:txBody>
      </p:sp>
      <p:sp>
        <p:nvSpPr>
          <p:cNvPr id="46087" name="Line 4"/>
          <p:cNvSpPr>
            <a:spLocks noChangeShapeType="1"/>
          </p:cNvSpPr>
          <p:nvPr/>
        </p:nvSpPr>
        <p:spPr bwMode="auto">
          <a:xfrm flipH="1">
            <a:off x="3203575" y="2708275"/>
            <a:ext cx="0" cy="3240088"/>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46088" name="Line 5"/>
          <p:cNvSpPr>
            <a:spLocks noChangeShapeType="1"/>
          </p:cNvSpPr>
          <p:nvPr/>
        </p:nvSpPr>
        <p:spPr bwMode="auto">
          <a:xfrm flipH="1">
            <a:off x="5795963" y="2779713"/>
            <a:ext cx="0" cy="3240087"/>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46089" name="Line 6"/>
          <p:cNvSpPr>
            <a:spLocks noChangeShapeType="1"/>
          </p:cNvSpPr>
          <p:nvPr/>
        </p:nvSpPr>
        <p:spPr bwMode="auto">
          <a:xfrm>
            <a:off x="3203575" y="4219575"/>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6090" name="Line 7"/>
          <p:cNvSpPr>
            <a:spLocks noChangeShapeType="1"/>
          </p:cNvSpPr>
          <p:nvPr/>
        </p:nvSpPr>
        <p:spPr bwMode="auto">
          <a:xfrm flipH="1">
            <a:off x="3208338" y="4692650"/>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6091" name="Text Box 8"/>
          <p:cNvSpPr txBox="1">
            <a:spLocks noChangeArrowheads="1"/>
          </p:cNvSpPr>
          <p:nvPr/>
        </p:nvSpPr>
        <p:spPr bwMode="auto">
          <a:xfrm rot="552275">
            <a:off x="4067175" y="4148138"/>
            <a:ext cx="10382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(seq=z+1)</a:t>
            </a:r>
          </a:p>
        </p:txBody>
      </p:sp>
      <p:sp>
        <p:nvSpPr>
          <p:cNvPr id="46092" name="Text Box 9"/>
          <p:cNvSpPr txBox="1">
            <a:spLocks noChangeArrowheads="1"/>
          </p:cNvSpPr>
          <p:nvPr/>
        </p:nvSpPr>
        <p:spPr bwMode="auto">
          <a:xfrm rot="-598071">
            <a:off x="3492500" y="4651375"/>
            <a:ext cx="1719263"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(ack=z+1,win=8)</a:t>
            </a:r>
          </a:p>
        </p:txBody>
      </p:sp>
      <p:sp>
        <p:nvSpPr>
          <p:cNvPr id="46093" name="Line 10"/>
          <p:cNvSpPr>
            <a:spLocks noChangeShapeType="1"/>
          </p:cNvSpPr>
          <p:nvPr/>
        </p:nvSpPr>
        <p:spPr bwMode="auto">
          <a:xfrm>
            <a:off x="3203575" y="3213100"/>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6094" name="Line 11"/>
          <p:cNvSpPr>
            <a:spLocks noChangeShapeType="1"/>
          </p:cNvSpPr>
          <p:nvPr/>
        </p:nvSpPr>
        <p:spPr bwMode="auto">
          <a:xfrm flipH="1">
            <a:off x="3216275" y="3686175"/>
            <a:ext cx="2584450" cy="41275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6095" name="Text Box 12"/>
          <p:cNvSpPr txBox="1">
            <a:spLocks noChangeArrowheads="1"/>
          </p:cNvSpPr>
          <p:nvPr/>
        </p:nvSpPr>
        <p:spPr bwMode="auto">
          <a:xfrm rot="552275">
            <a:off x="3995738" y="3068638"/>
            <a:ext cx="865187"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(seq=z)</a:t>
            </a:r>
          </a:p>
        </p:txBody>
      </p:sp>
      <p:sp>
        <p:nvSpPr>
          <p:cNvPr id="46096" name="Text Box 13"/>
          <p:cNvSpPr txBox="1">
            <a:spLocks noChangeArrowheads="1"/>
          </p:cNvSpPr>
          <p:nvPr/>
        </p:nvSpPr>
        <p:spPr bwMode="auto">
          <a:xfrm rot="-598071">
            <a:off x="3563938" y="3648075"/>
            <a:ext cx="15462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(ack=z,win=3)</a:t>
            </a:r>
          </a:p>
        </p:txBody>
      </p:sp>
      <p:sp>
        <p:nvSpPr>
          <p:cNvPr id="46097" name="Text Box 14"/>
          <p:cNvSpPr txBox="1">
            <a:spLocks noChangeArrowheads="1"/>
          </p:cNvSpPr>
          <p:nvPr/>
        </p:nvSpPr>
        <p:spPr bwMode="auto">
          <a:xfrm>
            <a:off x="539750" y="3860800"/>
            <a:ext cx="1657350" cy="274638"/>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Fenêtre : z+1, … z+3</a:t>
            </a:r>
          </a:p>
        </p:txBody>
      </p:sp>
      <p:sp>
        <p:nvSpPr>
          <p:cNvPr id="46098" name="Text Box 15"/>
          <p:cNvSpPr txBox="1">
            <a:spLocks noChangeArrowheads="1"/>
          </p:cNvSpPr>
          <p:nvPr/>
        </p:nvSpPr>
        <p:spPr bwMode="auto">
          <a:xfrm>
            <a:off x="5795963" y="2779713"/>
            <a:ext cx="2592387"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Dernier TPDU : z-1</a:t>
            </a:r>
          </a:p>
          <a:p>
            <a:r>
              <a:rPr lang="fr-BE" sz="1200">
                <a:solidFill>
                  <a:srgbClr val="0000CC"/>
                </a:solidFill>
                <a:latin typeface="Arial" pitchFamily="34" charset="0"/>
                <a:cs typeface="Arial" pitchFamily="34" charset="0"/>
              </a:rPr>
              <a:t>Fenêtre de réception : z, z+1, z+2</a:t>
            </a:r>
          </a:p>
        </p:txBody>
      </p:sp>
      <p:sp>
        <p:nvSpPr>
          <p:cNvPr id="46099" name="Text Box 16"/>
          <p:cNvSpPr txBox="1">
            <a:spLocks noChangeArrowheads="1"/>
          </p:cNvSpPr>
          <p:nvPr/>
        </p:nvSpPr>
        <p:spPr bwMode="auto">
          <a:xfrm>
            <a:off x="539750" y="4795838"/>
            <a:ext cx="1657350" cy="274637"/>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Fenêtre : z+2, … z+8</a:t>
            </a:r>
          </a:p>
        </p:txBody>
      </p:sp>
      <p:sp>
        <p:nvSpPr>
          <p:cNvPr id="46100" name="Line 17"/>
          <p:cNvSpPr>
            <a:spLocks noChangeShapeType="1"/>
          </p:cNvSpPr>
          <p:nvPr/>
        </p:nvSpPr>
        <p:spPr bwMode="auto">
          <a:xfrm>
            <a:off x="2195513" y="4219575"/>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6101" name="Line 18"/>
          <p:cNvSpPr>
            <a:spLocks noChangeShapeType="1"/>
          </p:cNvSpPr>
          <p:nvPr/>
        </p:nvSpPr>
        <p:spPr bwMode="auto">
          <a:xfrm>
            <a:off x="2195513" y="5083175"/>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6102" name="Line 19"/>
          <p:cNvSpPr>
            <a:spLocks noChangeShapeType="1"/>
          </p:cNvSpPr>
          <p:nvPr/>
        </p:nvSpPr>
        <p:spPr bwMode="auto">
          <a:xfrm>
            <a:off x="5795963" y="3643313"/>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6103" name="Text Box 20"/>
          <p:cNvSpPr txBox="1">
            <a:spLocks noChangeArrowheads="1"/>
          </p:cNvSpPr>
          <p:nvPr/>
        </p:nvSpPr>
        <p:spPr bwMode="auto">
          <a:xfrm>
            <a:off x="5795963" y="3643313"/>
            <a:ext cx="2736850"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Dernier TPDU : z</a:t>
            </a:r>
          </a:p>
          <a:p>
            <a:r>
              <a:rPr lang="fr-BE" sz="1200">
                <a:solidFill>
                  <a:srgbClr val="0000CC"/>
                </a:solidFill>
                <a:latin typeface="Arial" pitchFamily="34" charset="0"/>
                <a:cs typeface="Arial" pitchFamily="34" charset="0"/>
              </a:rPr>
              <a:t>Fenêtre de réception : z+1, z+2, z+3</a:t>
            </a:r>
          </a:p>
        </p:txBody>
      </p:sp>
      <p:sp>
        <p:nvSpPr>
          <p:cNvPr id="46104" name="Line 21"/>
          <p:cNvSpPr>
            <a:spLocks noChangeShapeType="1"/>
          </p:cNvSpPr>
          <p:nvPr/>
        </p:nvSpPr>
        <p:spPr bwMode="auto">
          <a:xfrm>
            <a:off x="5795963" y="4651375"/>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6105" name="Text Box 22"/>
          <p:cNvSpPr txBox="1">
            <a:spLocks noChangeArrowheads="1"/>
          </p:cNvSpPr>
          <p:nvPr/>
        </p:nvSpPr>
        <p:spPr bwMode="auto">
          <a:xfrm>
            <a:off x="5795963" y="4651375"/>
            <a:ext cx="2736850" cy="457200"/>
          </a:xfrm>
          <a:prstGeom prst="rect">
            <a:avLst/>
          </a:prstGeom>
          <a:noFill/>
          <a:ln w="9525">
            <a:noFill/>
            <a:miter lim="800000"/>
            <a:headEnd/>
            <a:tailEnd/>
          </a:ln>
        </p:spPr>
        <p:txBody>
          <a:bodyPr>
            <a:spAutoFit/>
          </a:bodyPr>
          <a:lstStyle/>
          <a:p>
            <a:r>
              <a:rPr lang="fr-BE" sz="1200">
                <a:solidFill>
                  <a:srgbClr val="0000CC"/>
                </a:solidFill>
                <a:latin typeface="Arial" pitchFamily="34" charset="0"/>
                <a:cs typeface="Arial" pitchFamily="34" charset="0"/>
              </a:rPr>
              <a:t>Dernier TPDU : z+1</a:t>
            </a:r>
          </a:p>
          <a:p>
            <a:r>
              <a:rPr lang="fr-BE" sz="1200">
                <a:solidFill>
                  <a:srgbClr val="0000CC"/>
                </a:solidFill>
                <a:latin typeface="Arial" pitchFamily="34" charset="0"/>
                <a:cs typeface="Arial" pitchFamily="34" charset="0"/>
              </a:rPr>
              <a:t>Fenêtre de réception : z+2, … z+9</a:t>
            </a:r>
          </a:p>
        </p:txBody>
      </p:sp>
      <p:sp>
        <p:nvSpPr>
          <p:cNvPr id="46106" name="Text Box 23"/>
          <p:cNvSpPr txBox="1">
            <a:spLocks noChangeArrowheads="1"/>
          </p:cNvSpPr>
          <p:nvPr/>
        </p:nvSpPr>
        <p:spPr bwMode="auto">
          <a:xfrm>
            <a:off x="5795963" y="4364038"/>
            <a:ext cx="2952750" cy="274637"/>
          </a:xfrm>
          <a:prstGeom prst="rect">
            <a:avLst/>
          </a:prstGeom>
          <a:noFill/>
          <a:ln w="9525">
            <a:noFill/>
            <a:miter lim="800000"/>
            <a:headEnd/>
            <a:tailEnd/>
          </a:ln>
        </p:spPr>
        <p:txBody>
          <a:bodyPr>
            <a:spAutoFit/>
          </a:bodyPr>
          <a:lstStyle/>
          <a:p>
            <a:r>
              <a:rPr lang="fr-BE" sz="1200" b="1">
                <a:solidFill>
                  <a:srgbClr val="0000CC"/>
                </a:solidFill>
                <a:latin typeface="Arial" pitchFamily="34" charset="0"/>
                <a:cs typeface="Arial" pitchFamily="34" charset="0"/>
              </a:rPr>
              <a:t>Nouveaux buffers pour la connexion</a:t>
            </a:r>
          </a:p>
        </p:txBody>
      </p:sp>
      <p:sp>
        <p:nvSpPr>
          <p:cNvPr id="2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contrôle de flux</a:t>
            </a:r>
            <a:endParaRPr lang="fr-BE" sz="2400" dirty="0">
              <a:solidFill>
                <a:schemeClr val="bg1"/>
              </a:solidFill>
            </a:endParaRPr>
          </a:p>
        </p:txBody>
      </p:sp>
      <p:sp>
        <p:nvSpPr>
          <p:cNvPr id="2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9" name="Espace réservé du numéro de diapositive 28"/>
          <p:cNvSpPr>
            <a:spLocks noGrp="1"/>
          </p:cNvSpPr>
          <p:nvPr>
            <p:ph type="sldNum" sz="quarter" idx="12"/>
          </p:nvPr>
        </p:nvSpPr>
        <p:spPr/>
        <p:txBody>
          <a:bodyPr/>
          <a:lstStyle/>
          <a:p>
            <a:fld id="{B755F6CC-DBE3-4ADB-A217-62287009C9EB}" type="slidenum">
              <a:rPr lang="fr-BE" smtClean="0"/>
              <a:pPr/>
              <a:t>41</a:t>
            </a:fld>
            <a:endParaRPr lang="fr-BE"/>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Rectangle 3"/>
          <p:cNvSpPr>
            <a:spLocks noGrp="1" noChangeArrowheads="1"/>
          </p:cNvSpPr>
          <p:nvPr>
            <p:ph idx="1"/>
          </p:nvPr>
        </p:nvSpPr>
        <p:spPr>
          <a:xfrm>
            <a:off x="468313" y="836613"/>
            <a:ext cx="8229600" cy="36036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Contrôle de flux dynamique</a:t>
            </a:r>
          </a:p>
        </p:txBody>
      </p:sp>
      <p:sp>
        <p:nvSpPr>
          <p:cNvPr id="47111" name="Line 4"/>
          <p:cNvSpPr>
            <a:spLocks noChangeShapeType="1"/>
          </p:cNvSpPr>
          <p:nvPr/>
        </p:nvSpPr>
        <p:spPr bwMode="auto">
          <a:xfrm flipH="1">
            <a:off x="3203575" y="1557338"/>
            <a:ext cx="0" cy="46799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47112" name="Line 5"/>
          <p:cNvSpPr>
            <a:spLocks noChangeShapeType="1"/>
          </p:cNvSpPr>
          <p:nvPr/>
        </p:nvSpPr>
        <p:spPr bwMode="auto">
          <a:xfrm flipH="1">
            <a:off x="5795963" y="1557338"/>
            <a:ext cx="0" cy="4751387"/>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47113" name="Line 6"/>
          <p:cNvSpPr>
            <a:spLocks noChangeShapeType="1"/>
          </p:cNvSpPr>
          <p:nvPr/>
        </p:nvSpPr>
        <p:spPr bwMode="auto">
          <a:xfrm flipH="1">
            <a:off x="3208338" y="4406900"/>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7114" name="Text Box 7"/>
          <p:cNvSpPr txBox="1">
            <a:spLocks noChangeArrowheads="1"/>
          </p:cNvSpPr>
          <p:nvPr/>
        </p:nvSpPr>
        <p:spPr bwMode="auto">
          <a:xfrm rot="-598071">
            <a:off x="3492500" y="4365625"/>
            <a:ext cx="1719263"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(ack=z+3,win=0)</a:t>
            </a:r>
          </a:p>
        </p:txBody>
      </p:sp>
      <p:sp>
        <p:nvSpPr>
          <p:cNvPr id="47115" name="Line 8"/>
          <p:cNvSpPr>
            <a:spLocks noChangeShapeType="1"/>
          </p:cNvSpPr>
          <p:nvPr/>
        </p:nvSpPr>
        <p:spPr bwMode="auto">
          <a:xfrm>
            <a:off x="3203575" y="1700213"/>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7116" name="Line 9"/>
          <p:cNvSpPr>
            <a:spLocks noChangeShapeType="1"/>
          </p:cNvSpPr>
          <p:nvPr/>
        </p:nvSpPr>
        <p:spPr bwMode="auto">
          <a:xfrm flipH="1">
            <a:off x="3203575" y="2924175"/>
            <a:ext cx="2584450" cy="41275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7117" name="Text Box 10"/>
          <p:cNvSpPr txBox="1">
            <a:spLocks noChangeArrowheads="1"/>
          </p:cNvSpPr>
          <p:nvPr/>
        </p:nvSpPr>
        <p:spPr bwMode="auto">
          <a:xfrm rot="552275">
            <a:off x="3986213" y="1631950"/>
            <a:ext cx="865187"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(seq=z)</a:t>
            </a:r>
          </a:p>
        </p:txBody>
      </p:sp>
      <p:sp>
        <p:nvSpPr>
          <p:cNvPr id="47118" name="Text Box 11"/>
          <p:cNvSpPr txBox="1">
            <a:spLocks noChangeArrowheads="1"/>
          </p:cNvSpPr>
          <p:nvPr/>
        </p:nvSpPr>
        <p:spPr bwMode="auto">
          <a:xfrm rot="-598071">
            <a:off x="3549650" y="2870200"/>
            <a:ext cx="1719263"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(ack=z+1,win=2)</a:t>
            </a:r>
          </a:p>
        </p:txBody>
      </p:sp>
      <p:sp>
        <p:nvSpPr>
          <p:cNvPr id="47119" name="Text Box 12"/>
          <p:cNvSpPr txBox="1">
            <a:spLocks noChangeArrowheads="1"/>
          </p:cNvSpPr>
          <p:nvPr/>
        </p:nvSpPr>
        <p:spPr bwMode="auto">
          <a:xfrm>
            <a:off x="250825" y="3213100"/>
            <a:ext cx="1657350" cy="274638"/>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Fenêtre : z+3</a:t>
            </a:r>
          </a:p>
        </p:txBody>
      </p:sp>
      <p:sp>
        <p:nvSpPr>
          <p:cNvPr id="47120" name="Text Box 13"/>
          <p:cNvSpPr txBox="1">
            <a:spLocks noChangeArrowheads="1"/>
          </p:cNvSpPr>
          <p:nvPr/>
        </p:nvSpPr>
        <p:spPr bwMode="auto">
          <a:xfrm>
            <a:off x="250825" y="4941888"/>
            <a:ext cx="1657350" cy="274637"/>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Fenêtre : z+4, z+5</a:t>
            </a:r>
          </a:p>
        </p:txBody>
      </p:sp>
      <p:sp>
        <p:nvSpPr>
          <p:cNvPr id="47121" name="Line 14"/>
          <p:cNvSpPr>
            <a:spLocks noChangeShapeType="1"/>
          </p:cNvSpPr>
          <p:nvPr/>
        </p:nvSpPr>
        <p:spPr bwMode="auto">
          <a:xfrm>
            <a:off x="2195513" y="1700213"/>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7122" name="Line 15"/>
          <p:cNvSpPr>
            <a:spLocks noChangeShapeType="1"/>
          </p:cNvSpPr>
          <p:nvPr/>
        </p:nvSpPr>
        <p:spPr bwMode="auto">
          <a:xfrm>
            <a:off x="2195513" y="1989138"/>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7123" name="Line 16"/>
          <p:cNvSpPr>
            <a:spLocks noChangeShapeType="1"/>
          </p:cNvSpPr>
          <p:nvPr/>
        </p:nvSpPr>
        <p:spPr bwMode="auto">
          <a:xfrm>
            <a:off x="5795963" y="2636838"/>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7124" name="Text Box 17"/>
          <p:cNvSpPr txBox="1">
            <a:spLocks noChangeArrowheads="1"/>
          </p:cNvSpPr>
          <p:nvPr/>
        </p:nvSpPr>
        <p:spPr bwMode="auto">
          <a:xfrm>
            <a:off x="5795963" y="2852738"/>
            <a:ext cx="2376487" cy="274637"/>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Buffers pour la connexion : 2</a:t>
            </a:r>
          </a:p>
        </p:txBody>
      </p:sp>
      <p:sp>
        <p:nvSpPr>
          <p:cNvPr id="47125" name="Line 18"/>
          <p:cNvSpPr>
            <a:spLocks noChangeShapeType="1"/>
          </p:cNvSpPr>
          <p:nvPr/>
        </p:nvSpPr>
        <p:spPr bwMode="auto">
          <a:xfrm>
            <a:off x="5795963" y="4149725"/>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7126" name="Line 19"/>
          <p:cNvSpPr>
            <a:spLocks noChangeShapeType="1"/>
          </p:cNvSpPr>
          <p:nvPr/>
        </p:nvSpPr>
        <p:spPr bwMode="auto">
          <a:xfrm>
            <a:off x="3203575" y="1989138"/>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7127" name="Text Box 20"/>
          <p:cNvSpPr txBox="1">
            <a:spLocks noChangeArrowheads="1"/>
          </p:cNvSpPr>
          <p:nvPr/>
        </p:nvSpPr>
        <p:spPr bwMode="auto">
          <a:xfrm rot="552275">
            <a:off x="3984625" y="1933575"/>
            <a:ext cx="10382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(seq=z+1)</a:t>
            </a:r>
          </a:p>
        </p:txBody>
      </p:sp>
      <p:sp>
        <p:nvSpPr>
          <p:cNvPr id="47128" name="Line 21"/>
          <p:cNvSpPr>
            <a:spLocks noChangeShapeType="1"/>
          </p:cNvSpPr>
          <p:nvPr/>
        </p:nvSpPr>
        <p:spPr bwMode="auto">
          <a:xfrm>
            <a:off x="3203575" y="2276475"/>
            <a:ext cx="1997075" cy="3333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7129" name="Text Box 22"/>
          <p:cNvSpPr txBox="1">
            <a:spLocks noChangeArrowheads="1"/>
          </p:cNvSpPr>
          <p:nvPr/>
        </p:nvSpPr>
        <p:spPr bwMode="auto">
          <a:xfrm rot="552275">
            <a:off x="3984625" y="2220913"/>
            <a:ext cx="10382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(seq=z+2)</a:t>
            </a:r>
          </a:p>
        </p:txBody>
      </p:sp>
      <p:sp>
        <p:nvSpPr>
          <p:cNvPr id="47130" name="Oval 23"/>
          <p:cNvSpPr>
            <a:spLocks noChangeArrowheads="1"/>
          </p:cNvSpPr>
          <p:nvPr/>
        </p:nvSpPr>
        <p:spPr bwMode="auto">
          <a:xfrm>
            <a:off x="5076825" y="2492375"/>
            <a:ext cx="215900" cy="215900"/>
          </a:xfrm>
          <a:prstGeom prst="ellipse">
            <a:avLst/>
          </a:prstGeom>
          <a:solidFill>
            <a:srgbClr val="FF0000"/>
          </a:solidFill>
          <a:ln w="9525">
            <a:solidFill>
              <a:srgbClr val="FF0000"/>
            </a:solidFill>
            <a:round/>
            <a:headEnd/>
            <a:tailEnd/>
          </a:ln>
        </p:spPr>
        <p:txBody>
          <a:bodyPr wrap="none" anchor="ctr"/>
          <a:lstStyle/>
          <a:p>
            <a:endParaRPr lang="fr-FR">
              <a:latin typeface="Arial" pitchFamily="34" charset="0"/>
              <a:cs typeface="Arial" pitchFamily="34" charset="0"/>
            </a:endParaRPr>
          </a:p>
        </p:txBody>
      </p:sp>
      <p:sp>
        <p:nvSpPr>
          <p:cNvPr id="47131" name="Line 24"/>
          <p:cNvSpPr>
            <a:spLocks noChangeShapeType="1"/>
          </p:cNvSpPr>
          <p:nvPr/>
        </p:nvSpPr>
        <p:spPr bwMode="auto">
          <a:xfrm>
            <a:off x="2195513" y="2276475"/>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7132" name="Line 25"/>
          <p:cNvSpPr>
            <a:spLocks noChangeShapeType="1"/>
          </p:cNvSpPr>
          <p:nvPr/>
        </p:nvSpPr>
        <p:spPr bwMode="auto">
          <a:xfrm>
            <a:off x="2195513" y="2565400"/>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7133" name="Line 26"/>
          <p:cNvSpPr>
            <a:spLocks noChangeShapeType="1"/>
          </p:cNvSpPr>
          <p:nvPr/>
        </p:nvSpPr>
        <p:spPr bwMode="auto">
          <a:xfrm>
            <a:off x="2195513" y="2852738"/>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7134" name="Line 27"/>
          <p:cNvSpPr>
            <a:spLocks noChangeShapeType="1"/>
          </p:cNvSpPr>
          <p:nvPr/>
        </p:nvSpPr>
        <p:spPr bwMode="auto">
          <a:xfrm>
            <a:off x="5795963" y="2781300"/>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7135" name="Line 28"/>
          <p:cNvSpPr>
            <a:spLocks noChangeShapeType="1"/>
          </p:cNvSpPr>
          <p:nvPr/>
        </p:nvSpPr>
        <p:spPr bwMode="auto">
          <a:xfrm>
            <a:off x="3203575" y="3427413"/>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7136" name="Text Box 29"/>
          <p:cNvSpPr txBox="1">
            <a:spLocks noChangeArrowheads="1"/>
          </p:cNvSpPr>
          <p:nvPr/>
        </p:nvSpPr>
        <p:spPr bwMode="auto">
          <a:xfrm rot="552275">
            <a:off x="3984625" y="3371850"/>
            <a:ext cx="10382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(seq=z+3)</a:t>
            </a:r>
          </a:p>
        </p:txBody>
      </p:sp>
      <p:sp>
        <p:nvSpPr>
          <p:cNvPr id="47137" name="Line 30"/>
          <p:cNvSpPr>
            <a:spLocks noChangeShapeType="1"/>
          </p:cNvSpPr>
          <p:nvPr/>
        </p:nvSpPr>
        <p:spPr bwMode="auto">
          <a:xfrm>
            <a:off x="3203575" y="3716338"/>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7138" name="Text Box 31"/>
          <p:cNvSpPr txBox="1">
            <a:spLocks noChangeArrowheads="1"/>
          </p:cNvSpPr>
          <p:nvPr/>
        </p:nvSpPr>
        <p:spPr bwMode="auto">
          <a:xfrm rot="552275">
            <a:off x="3984625" y="3660775"/>
            <a:ext cx="10382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(seq=z+2)</a:t>
            </a:r>
          </a:p>
        </p:txBody>
      </p:sp>
      <p:sp>
        <p:nvSpPr>
          <p:cNvPr id="47139" name="Line 32"/>
          <p:cNvSpPr>
            <a:spLocks noChangeShapeType="1"/>
          </p:cNvSpPr>
          <p:nvPr/>
        </p:nvSpPr>
        <p:spPr bwMode="auto">
          <a:xfrm>
            <a:off x="2195513" y="4076700"/>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7140" name="Text Box 33"/>
          <p:cNvSpPr txBox="1">
            <a:spLocks noChangeArrowheads="1"/>
          </p:cNvSpPr>
          <p:nvPr/>
        </p:nvSpPr>
        <p:spPr bwMode="auto">
          <a:xfrm>
            <a:off x="2339975" y="3573463"/>
            <a:ext cx="863600" cy="274637"/>
          </a:xfrm>
          <a:prstGeom prst="rect">
            <a:avLst/>
          </a:prstGeom>
          <a:noFill/>
          <a:ln w="9525">
            <a:noFill/>
            <a:miter lim="800000"/>
            <a:headEnd/>
            <a:tailEnd/>
          </a:ln>
        </p:spPr>
        <p:txBody>
          <a:bodyPr>
            <a:spAutoFit/>
          </a:bodyPr>
          <a:lstStyle/>
          <a:p>
            <a:pPr algn="ctr"/>
            <a:r>
              <a:rPr lang="fr-BE" sz="1200">
                <a:solidFill>
                  <a:srgbClr val="FF0000"/>
                </a:solidFill>
                <a:latin typeface="Arial" pitchFamily="34" charset="0"/>
                <a:cs typeface="Arial" pitchFamily="34" charset="0"/>
              </a:rPr>
              <a:t>Timeout</a:t>
            </a:r>
          </a:p>
        </p:txBody>
      </p:sp>
      <p:sp>
        <p:nvSpPr>
          <p:cNvPr id="47141" name="Line 34"/>
          <p:cNvSpPr>
            <a:spLocks noChangeShapeType="1"/>
          </p:cNvSpPr>
          <p:nvPr/>
        </p:nvSpPr>
        <p:spPr bwMode="auto">
          <a:xfrm flipH="1">
            <a:off x="3208338" y="4694238"/>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7142" name="Text Box 35"/>
          <p:cNvSpPr txBox="1">
            <a:spLocks noChangeArrowheads="1"/>
          </p:cNvSpPr>
          <p:nvPr/>
        </p:nvSpPr>
        <p:spPr bwMode="auto">
          <a:xfrm rot="-598071">
            <a:off x="3492500" y="4652963"/>
            <a:ext cx="1719263"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(ack=z+3,win=2)</a:t>
            </a:r>
          </a:p>
        </p:txBody>
      </p:sp>
      <p:sp>
        <p:nvSpPr>
          <p:cNvPr id="47143" name="Line 36"/>
          <p:cNvSpPr>
            <a:spLocks noChangeShapeType="1"/>
          </p:cNvSpPr>
          <p:nvPr/>
        </p:nvSpPr>
        <p:spPr bwMode="auto">
          <a:xfrm>
            <a:off x="5795963" y="4295775"/>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7144" name="Text Box 37"/>
          <p:cNvSpPr txBox="1">
            <a:spLocks noChangeArrowheads="1"/>
          </p:cNvSpPr>
          <p:nvPr/>
        </p:nvSpPr>
        <p:spPr bwMode="auto">
          <a:xfrm>
            <a:off x="5795963" y="4292600"/>
            <a:ext cx="2592387" cy="274638"/>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Buffers libres pour la connexion : 0</a:t>
            </a:r>
          </a:p>
        </p:txBody>
      </p:sp>
      <p:sp>
        <p:nvSpPr>
          <p:cNvPr id="47145" name="Text Box 38"/>
          <p:cNvSpPr txBox="1">
            <a:spLocks noChangeArrowheads="1"/>
          </p:cNvSpPr>
          <p:nvPr/>
        </p:nvSpPr>
        <p:spPr bwMode="auto">
          <a:xfrm>
            <a:off x="5795963" y="4581525"/>
            <a:ext cx="2808287" cy="274638"/>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Buffers récupérés pour la connexion</a:t>
            </a:r>
          </a:p>
        </p:txBody>
      </p:sp>
      <p:sp>
        <p:nvSpPr>
          <p:cNvPr id="47146" name="Line 39"/>
          <p:cNvSpPr>
            <a:spLocks noChangeShapeType="1"/>
          </p:cNvSpPr>
          <p:nvPr/>
        </p:nvSpPr>
        <p:spPr bwMode="auto">
          <a:xfrm>
            <a:off x="3214688" y="5283200"/>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7147" name="Text Box 40"/>
          <p:cNvSpPr txBox="1">
            <a:spLocks noChangeArrowheads="1"/>
          </p:cNvSpPr>
          <p:nvPr/>
        </p:nvSpPr>
        <p:spPr bwMode="auto">
          <a:xfrm rot="552275">
            <a:off x="3995738" y="5227638"/>
            <a:ext cx="10382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(seq=z+4)</a:t>
            </a:r>
          </a:p>
        </p:txBody>
      </p:sp>
      <p:sp>
        <p:nvSpPr>
          <p:cNvPr id="47148" name="Line 41"/>
          <p:cNvSpPr>
            <a:spLocks noChangeShapeType="1"/>
          </p:cNvSpPr>
          <p:nvPr/>
        </p:nvSpPr>
        <p:spPr bwMode="auto">
          <a:xfrm>
            <a:off x="3214688" y="5572125"/>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7149" name="Text Box 42"/>
          <p:cNvSpPr txBox="1">
            <a:spLocks noChangeArrowheads="1"/>
          </p:cNvSpPr>
          <p:nvPr/>
        </p:nvSpPr>
        <p:spPr bwMode="auto">
          <a:xfrm rot="552275">
            <a:off x="3995738" y="5516563"/>
            <a:ext cx="10382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(seq=z+5)</a:t>
            </a:r>
          </a:p>
        </p:txBody>
      </p:sp>
      <p:sp>
        <p:nvSpPr>
          <p:cNvPr id="47150" name="Text Box 43"/>
          <p:cNvSpPr txBox="1">
            <a:spLocks noChangeArrowheads="1"/>
          </p:cNvSpPr>
          <p:nvPr/>
        </p:nvSpPr>
        <p:spPr bwMode="auto">
          <a:xfrm>
            <a:off x="250825" y="1414463"/>
            <a:ext cx="1657350" cy="274637"/>
          </a:xfrm>
          <a:prstGeom prst="rect">
            <a:avLst/>
          </a:prstGeom>
          <a:noFill/>
          <a:ln w="9525">
            <a:noFill/>
            <a:miter lim="800000"/>
            <a:headEnd/>
            <a:tailEnd/>
          </a:ln>
        </p:spPr>
        <p:txBody>
          <a:bodyPr>
            <a:spAutoFit/>
          </a:bodyPr>
          <a:lstStyle/>
          <a:p>
            <a:r>
              <a:rPr lang="fr-BE" sz="1200" dirty="0">
                <a:solidFill>
                  <a:srgbClr val="CC0066"/>
                </a:solidFill>
                <a:latin typeface="Arial" pitchFamily="34" charset="0"/>
                <a:cs typeface="Arial" pitchFamily="34" charset="0"/>
              </a:rPr>
              <a:t>Fenêtre : z, </a:t>
            </a:r>
            <a:r>
              <a:rPr lang="fr-BE" sz="1200" dirty="0" smtClean="0">
                <a:solidFill>
                  <a:srgbClr val="CC0066"/>
                </a:solidFill>
                <a:latin typeface="Arial" pitchFamily="34" charset="0"/>
                <a:cs typeface="Arial" pitchFamily="34" charset="0"/>
              </a:rPr>
              <a:t>z+1, </a:t>
            </a:r>
            <a:r>
              <a:rPr lang="fr-BE" sz="1200" dirty="0">
                <a:solidFill>
                  <a:srgbClr val="CC0066"/>
                </a:solidFill>
                <a:latin typeface="Arial" pitchFamily="34" charset="0"/>
                <a:cs typeface="Arial" pitchFamily="34" charset="0"/>
              </a:rPr>
              <a:t>z+2</a:t>
            </a:r>
          </a:p>
        </p:txBody>
      </p:sp>
      <p:sp>
        <p:nvSpPr>
          <p:cNvPr id="47151" name="Text Box 44"/>
          <p:cNvSpPr txBox="1">
            <a:spLocks noChangeArrowheads="1"/>
          </p:cNvSpPr>
          <p:nvPr/>
        </p:nvSpPr>
        <p:spPr bwMode="auto">
          <a:xfrm>
            <a:off x="250825" y="1725613"/>
            <a:ext cx="1657350" cy="274637"/>
          </a:xfrm>
          <a:prstGeom prst="rect">
            <a:avLst/>
          </a:prstGeom>
          <a:noFill/>
          <a:ln w="9525">
            <a:noFill/>
            <a:miter lim="800000"/>
            <a:headEnd/>
            <a:tailEnd/>
          </a:ln>
        </p:spPr>
        <p:txBody>
          <a:bodyPr>
            <a:spAutoFit/>
          </a:bodyPr>
          <a:lstStyle/>
          <a:p>
            <a:r>
              <a:rPr lang="fr-BE" sz="1200" dirty="0">
                <a:solidFill>
                  <a:srgbClr val="CC0066"/>
                </a:solidFill>
                <a:latin typeface="Arial" pitchFamily="34" charset="0"/>
                <a:cs typeface="Arial" pitchFamily="34" charset="0"/>
              </a:rPr>
              <a:t>Fenêtre : </a:t>
            </a:r>
            <a:r>
              <a:rPr lang="fr-BE" sz="1200" dirty="0" smtClean="0">
                <a:solidFill>
                  <a:srgbClr val="CC0066"/>
                </a:solidFill>
                <a:latin typeface="Arial" pitchFamily="34" charset="0"/>
                <a:cs typeface="Arial" pitchFamily="34" charset="0"/>
              </a:rPr>
              <a:t>z+1, z+2</a:t>
            </a:r>
            <a:endParaRPr lang="fr-BE" sz="1200" dirty="0">
              <a:solidFill>
                <a:srgbClr val="CC0066"/>
              </a:solidFill>
              <a:latin typeface="Arial" pitchFamily="34" charset="0"/>
              <a:cs typeface="Arial" pitchFamily="34" charset="0"/>
            </a:endParaRPr>
          </a:p>
        </p:txBody>
      </p:sp>
      <p:sp>
        <p:nvSpPr>
          <p:cNvPr id="47152" name="Text Box 45"/>
          <p:cNvSpPr txBox="1">
            <a:spLocks noChangeArrowheads="1"/>
          </p:cNvSpPr>
          <p:nvPr/>
        </p:nvSpPr>
        <p:spPr bwMode="auto">
          <a:xfrm>
            <a:off x="250825" y="2036763"/>
            <a:ext cx="1657350" cy="274637"/>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Fenêtre : z+2</a:t>
            </a:r>
          </a:p>
        </p:txBody>
      </p:sp>
      <p:sp>
        <p:nvSpPr>
          <p:cNvPr id="47153" name="Text Box 46"/>
          <p:cNvSpPr txBox="1">
            <a:spLocks noChangeArrowheads="1"/>
          </p:cNvSpPr>
          <p:nvPr/>
        </p:nvSpPr>
        <p:spPr bwMode="auto">
          <a:xfrm>
            <a:off x="250825" y="2349500"/>
            <a:ext cx="1657350" cy="274638"/>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Fenêtre : vide</a:t>
            </a:r>
          </a:p>
        </p:txBody>
      </p:sp>
      <p:sp>
        <p:nvSpPr>
          <p:cNvPr id="47154" name="Text Box 47"/>
          <p:cNvSpPr txBox="1">
            <a:spLocks noChangeArrowheads="1"/>
          </p:cNvSpPr>
          <p:nvPr/>
        </p:nvSpPr>
        <p:spPr bwMode="auto">
          <a:xfrm>
            <a:off x="250825" y="3716338"/>
            <a:ext cx="1657350" cy="274637"/>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Fenêtre : vide</a:t>
            </a:r>
          </a:p>
        </p:txBody>
      </p:sp>
      <p:sp>
        <p:nvSpPr>
          <p:cNvPr id="50"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contrôle de flux</a:t>
            </a:r>
            <a:endParaRPr lang="fr-BE" sz="2400" dirty="0">
              <a:solidFill>
                <a:schemeClr val="bg1"/>
              </a:solidFill>
            </a:endParaRPr>
          </a:p>
        </p:txBody>
      </p:sp>
      <p:sp>
        <p:nvSpPr>
          <p:cNvPr id="51"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53" name="Espace réservé du numéro de diapositive 52"/>
          <p:cNvSpPr>
            <a:spLocks noGrp="1"/>
          </p:cNvSpPr>
          <p:nvPr>
            <p:ph type="sldNum" sz="quarter" idx="12"/>
          </p:nvPr>
        </p:nvSpPr>
        <p:spPr/>
        <p:txBody>
          <a:bodyPr/>
          <a:lstStyle/>
          <a:p>
            <a:fld id="{B755F6CC-DBE3-4ADB-A217-62287009C9EB}" type="slidenum">
              <a:rPr lang="fr-BE" smtClean="0"/>
              <a:pPr/>
              <a:t>42</a:t>
            </a:fld>
            <a:endParaRPr lang="fr-BE"/>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3"/>
          <p:cNvSpPr>
            <a:spLocks noGrp="1" noChangeArrowheads="1"/>
          </p:cNvSpPr>
          <p:nvPr>
            <p:ph idx="1"/>
          </p:nvPr>
        </p:nvSpPr>
        <p:spPr>
          <a:xfrm>
            <a:off x="468313" y="836613"/>
            <a:ext cx="8229600" cy="792162"/>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Contrôle de flux dynamique</a:t>
            </a:r>
          </a:p>
          <a:p>
            <a:pPr lvl="1"/>
            <a:r>
              <a:rPr lang="fr-BE" sz="1400" dirty="0">
                <a:solidFill>
                  <a:schemeClr val="tx2"/>
                </a:solidFill>
                <a:latin typeface="Arial" pitchFamily="34" charset="0"/>
                <a:cs typeface="Arial" pitchFamily="34" charset="0"/>
              </a:rPr>
              <a:t>Problème potentiel</a:t>
            </a:r>
          </a:p>
          <a:p>
            <a:pPr lvl="2"/>
            <a:r>
              <a:rPr lang="fr-BE" sz="1400" dirty="0">
                <a:solidFill>
                  <a:schemeClr val="tx2"/>
                </a:solidFill>
                <a:latin typeface="Arial" pitchFamily="34" charset="0"/>
                <a:cs typeface="Arial" pitchFamily="34" charset="0"/>
              </a:rPr>
              <a:t>Que faire si un TPDU de mise à jour de la fenêtre est perdu ?</a:t>
            </a:r>
          </a:p>
        </p:txBody>
      </p:sp>
      <p:sp>
        <p:nvSpPr>
          <p:cNvPr id="240644" name="Rectangle 4"/>
          <p:cNvSpPr>
            <a:spLocks noChangeArrowheads="1"/>
          </p:cNvSpPr>
          <p:nvPr/>
        </p:nvSpPr>
        <p:spPr bwMode="auto">
          <a:xfrm>
            <a:off x="323850" y="5481302"/>
            <a:ext cx="8568629" cy="647924"/>
          </a:xfrm>
          <a:prstGeom prst="rect">
            <a:avLst/>
          </a:prstGeom>
        </p:spPr>
        <p:txBody>
          <a:bodyPr vert="horz" lIns="91440" tIns="45720" rIns="91440" bIns="45720" rtlCol="0" anchor="ctr" anchorCtr="0">
            <a:noAutofit/>
          </a:bodyPr>
          <a:lstStyle/>
          <a:p>
            <a:pPr marL="274320" indent="-274320">
              <a:lnSpc>
                <a:spcPct val="90000"/>
              </a:lnSpc>
              <a:spcBef>
                <a:spcPts val="0"/>
              </a:spcBef>
              <a:buClr>
                <a:schemeClr val="accent1"/>
              </a:buClr>
              <a:buFont typeface="Arial" pitchFamily="34" charset="0"/>
              <a:buChar char="•"/>
            </a:pPr>
            <a:r>
              <a:rPr lang="fr-BE" sz="1400" b="1" dirty="0">
                <a:solidFill>
                  <a:schemeClr val="tx2"/>
                </a:solidFill>
                <a:latin typeface="Arial" pitchFamily="34" charset="0"/>
                <a:cs typeface="Arial" pitchFamily="34" charset="0"/>
              </a:rPr>
              <a:t>Solution pour sortir du </a:t>
            </a:r>
            <a:r>
              <a:rPr lang="fr-BE" sz="1400" b="1" dirty="0" err="1">
                <a:solidFill>
                  <a:schemeClr val="tx2"/>
                </a:solidFill>
                <a:latin typeface="Arial" pitchFamily="34" charset="0"/>
                <a:cs typeface="Arial" pitchFamily="34" charset="0"/>
              </a:rPr>
              <a:t>deadlock</a:t>
            </a:r>
            <a:r>
              <a:rPr lang="fr-BE" sz="1400" b="1" dirty="0">
                <a:solidFill>
                  <a:schemeClr val="tx2"/>
                </a:solidFill>
                <a:latin typeface="Arial" pitchFamily="34" charset="0"/>
                <a:cs typeface="Arial" pitchFamily="34" charset="0"/>
              </a:rPr>
              <a:t> :</a:t>
            </a:r>
          </a:p>
          <a:p>
            <a:pPr marL="320040" lvl="1">
              <a:spcBef>
                <a:spcPts val="0"/>
              </a:spcBef>
              <a:buClr>
                <a:schemeClr val="accent1"/>
              </a:buClr>
            </a:pPr>
            <a:r>
              <a:rPr lang="fr-BE" sz="1400" dirty="0" err="1" smtClean="0">
                <a:solidFill>
                  <a:schemeClr val="tx2"/>
                </a:solidFill>
                <a:latin typeface="Arial" pitchFamily="34" charset="0"/>
                <a:cs typeface="Arial" pitchFamily="34" charset="0"/>
              </a:rPr>
              <a:t>Timer</a:t>
            </a:r>
            <a:r>
              <a:rPr lang="fr-BE" sz="1400" dirty="0" smtClean="0">
                <a:solidFill>
                  <a:schemeClr val="tx2"/>
                </a:solidFill>
                <a:latin typeface="Arial" pitchFamily="34" charset="0"/>
                <a:cs typeface="Arial" pitchFamily="34" charset="0"/>
              </a:rPr>
              <a:t> </a:t>
            </a:r>
            <a:r>
              <a:rPr lang="fr-BE" sz="1400" dirty="0">
                <a:solidFill>
                  <a:schemeClr val="tx2"/>
                </a:solidFill>
                <a:latin typeface="Arial" pitchFamily="34" charset="0"/>
                <a:cs typeface="Arial" pitchFamily="34" charset="0"/>
              </a:rPr>
              <a:t>de persistance et TPDU spécial pour demander à la destination de renvoyer un nouvel acquit</a:t>
            </a:r>
          </a:p>
        </p:txBody>
      </p:sp>
      <p:sp>
        <p:nvSpPr>
          <p:cNvPr id="48136" name="Line 5"/>
          <p:cNvSpPr>
            <a:spLocks noChangeShapeType="1"/>
          </p:cNvSpPr>
          <p:nvPr/>
        </p:nvSpPr>
        <p:spPr bwMode="auto">
          <a:xfrm flipH="1">
            <a:off x="3203575" y="1773238"/>
            <a:ext cx="0" cy="36004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48137" name="Line 6"/>
          <p:cNvSpPr>
            <a:spLocks noChangeShapeType="1"/>
          </p:cNvSpPr>
          <p:nvPr/>
        </p:nvSpPr>
        <p:spPr bwMode="auto">
          <a:xfrm flipH="1">
            <a:off x="5795963" y="1773238"/>
            <a:ext cx="0" cy="3671887"/>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48138" name="Line 7"/>
          <p:cNvSpPr>
            <a:spLocks noChangeShapeType="1"/>
          </p:cNvSpPr>
          <p:nvPr/>
        </p:nvSpPr>
        <p:spPr bwMode="auto">
          <a:xfrm flipH="1">
            <a:off x="3708400" y="3789363"/>
            <a:ext cx="2087563" cy="36036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8139" name="Text Box 8"/>
          <p:cNvSpPr txBox="1">
            <a:spLocks noChangeArrowheads="1"/>
          </p:cNvSpPr>
          <p:nvPr/>
        </p:nvSpPr>
        <p:spPr bwMode="auto">
          <a:xfrm rot="-598071">
            <a:off x="3848100" y="3722688"/>
            <a:ext cx="1719263"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(ack=z+1,win=3)</a:t>
            </a:r>
          </a:p>
        </p:txBody>
      </p:sp>
      <p:sp>
        <p:nvSpPr>
          <p:cNvPr id="48140" name="Line 9"/>
          <p:cNvSpPr>
            <a:spLocks noChangeShapeType="1"/>
          </p:cNvSpPr>
          <p:nvPr/>
        </p:nvSpPr>
        <p:spPr bwMode="auto">
          <a:xfrm>
            <a:off x="3203575" y="1916113"/>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8141" name="Line 10"/>
          <p:cNvSpPr>
            <a:spLocks noChangeShapeType="1"/>
          </p:cNvSpPr>
          <p:nvPr/>
        </p:nvSpPr>
        <p:spPr bwMode="auto">
          <a:xfrm flipH="1">
            <a:off x="3217863" y="2762250"/>
            <a:ext cx="2584450" cy="41275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8142" name="Text Box 11"/>
          <p:cNvSpPr txBox="1">
            <a:spLocks noChangeArrowheads="1"/>
          </p:cNvSpPr>
          <p:nvPr/>
        </p:nvSpPr>
        <p:spPr bwMode="auto">
          <a:xfrm rot="552275">
            <a:off x="3986213" y="1847850"/>
            <a:ext cx="865187"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(seq=z)</a:t>
            </a:r>
          </a:p>
        </p:txBody>
      </p:sp>
      <p:sp>
        <p:nvSpPr>
          <p:cNvPr id="48143" name="Text Box 12"/>
          <p:cNvSpPr txBox="1">
            <a:spLocks noChangeArrowheads="1"/>
          </p:cNvSpPr>
          <p:nvPr/>
        </p:nvSpPr>
        <p:spPr bwMode="auto">
          <a:xfrm rot="-598071">
            <a:off x="3563938" y="2708275"/>
            <a:ext cx="1719262"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(ack=z+1,win=0)</a:t>
            </a:r>
          </a:p>
        </p:txBody>
      </p:sp>
      <p:sp>
        <p:nvSpPr>
          <p:cNvPr id="48144" name="Line 13"/>
          <p:cNvSpPr>
            <a:spLocks noChangeShapeType="1"/>
          </p:cNvSpPr>
          <p:nvPr/>
        </p:nvSpPr>
        <p:spPr bwMode="auto">
          <a:xfrm>
            <a:off x="2195513" y="1916113"/>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8145" name="Line 14"/>
          <p:cNvSpPr>
            <a:spLocks noChangeShapeType="1"/>
          </p:cNvSpPr>
          <p:nvPr/>
        </p:nvSpPr>
        <p:spPr bwMode="auto">
          <a:xfrm>
            <a:off x="2195513" y="2205038"/>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8146" name="Line 15"/>
          <p:cNvSpPr>
            <a:spLocks noChangeShapeType="1"/>
          </p:cNvSpPr>
          <p:nvPr/>
        </p:nvSpPr>
        <p:spPr bwMode="auto">
          <a:xfrm>
            <a:off x="5795963" y="3141663"/>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8147" name="Text Box 16"/>
          <p:cNvSpPr txBox="1">
            <a:spLocks noChangeArrowheads="1"/>
          </p:cNvSpPr>
          <p:nvPr/>
        </p:nvSpPr>
        <p:spPr bwMode="auto">
          <a:xfrm>
            <a:off x="5795963" y="2636838"/>
            <a:ext cx="2376487" cy="274637"/>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Buffers pour la connexion : 0</a:t>
            </a:r>
          </a:p>
        </p:txBody>
      </p:sp>
      <p:sp>
        <p:nvSpPr>
          <p:cNvPr id="48148" name="Line 17"/>
          <p:cNvSpPr>
            <a:spLocks noChangeShapeType="1"/>
          </p:cNvSpPr>
          <p:nvPr/>
        </p:nvSpPr>
        <p:spPr bwMode="auto">
          <a:xfrm>
            <a:off x="3203575" y="2205038"/>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48149" name="Text Box 18"/>
          <p:cNvSpPr txBox="1">
            <a:spLocks noChangeArrowheads="1"/>
          </p:cNvSpPr>
          <p:nvPr/>
        </p:nvSpPr>
        <p:spPr bwMode="auto">
          <a:xfrm rot="552275">
            <a:off x="3984625" y="2149475"/>
            <a:ext cx="10382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D (seq=z+1)</a:t>
            </a:r>
          </a:p>
        </p:txBody>
      </p:sp>
      <p:sp>
        <p:nvSpPr>
          <p:cNvPr id="48150" name="Line 19"/>
          <p:cNvSpPr>
            <a:spLocks noChangeShapeType="1"/>
          </p:cNvSpPr>
          <p:nvPr/>
        </p:nvSpPr>
        <p:spPr bwMode="auto">
          <a:xfrm>
            <a:off x="2195513" y="2492375"/>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8151" name="Line 20"/>
          <p:cNvSpPr>
            <a:spLocks noChangeShapeType="1"/>
          </p:cNvSpPr>
          <p:nvPr/>
        </p:nvSpPr>
        <p:spPr bwMode="auto">
          <a:xfrm>
            <a:off x="2195513" y="2781300"/>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8152" name="Line 21"/>
          <p:cNvSpPr>
            <a:spLocks noChangeShapeType="1"/>
          </p:cNvSpPr>
          <p:nvPr/>
        </p:nvSpPr>
        <p:spPr bwMode="auto">
          <a:xfrm>
            <a:off x="2195513" y="3429000"/>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8153" name="Line 22"/>
          <p:cNvSpPr>
            <a:spLocks noChangeShapeType="1"/>
          </p:cNvSpPr>
          <p:nvPr/>
        </p:nvSpPr>
        <p:spPr bwMode="auto">
          <a:xfrm>
            <a:off x="5795963" y="3286125"/>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48154" name="Text Box 23"/>
          <p:cNvSpPr txBox="1">
            <a:spLocks noChangeArrowheads="1"/>
          </p:cNvSpPr>
          <p:nvPr/>
        </p:nvSpPr>
        <p:spPr bwMode="auto">
          <a:xfrm>
            <a:off x="250825" y="1628775"/>
            <a:ext cx="1657350" cy="274638"/>
          </a:xfrm>
          <a:prstGeom prst="rect">
            <a:avLst/>
          </a:prstGeom>
          <a:noFill/>
          <a:ln w="9525">
            <a:noFill/>
            <a:miter lim="800000"/>
            <a:headEnd/>
            <a:tailEnd/>
          </a:ln>
        </p:spPr>
        <p:txBody>
          <a:bodyPr>
            <a:spAutoFit/>
          </a:bodyPr>
          <a:lstStyle/>
          <a:p>
            <a:r>
              <a:rPr lang="fr-BE" sz="1200" dirty="0">
                <a:solidFill>
                  <a:srgbClr val="CC0066"/>
                </a:solidFill>
                <a:latin typeface="Arial" pitchFamily="34" charset="0"/>
                <a:cs typeface="Arial" pitchFamily="34" charset="0"/>
              </a:rPr>
              <a:t>Fenêtre : z</a:t>
            </a:r>
            <a:r>
              <a:rPr lang="fr-BE" sz="1200" dirty="0" smtClean="0">
                <a:solidFill>
                  <a:srgbClr val="CC0066"/>
                </a:solidFill>
                <a:latin typeface="Arial" pitchFamily="34" charset="0"/>
                <a:cs typeface="Arial" pitchFamily="34" charset="0"/>
              </a:rPr>
              <a:t>, </a:t>
            </a:r>
            <a:r>
              <a:rPr lang="fr-BE" sz="1200" dirty="0">
                <a:solidFill>
                  <a:srgbClr val="CC0066"/>
                </a:solidFill>
                <a:latin typeface="Arial" pitchFamily="34" charset="0"/>
                <a:cs typeface="Arial" pitchFamily="34" charset="0"/>
              </a:rPr>
              <a:t>z+1</a:t>
            </a:r>
          </a:p>
        </p:txBody>
      </p:sp>
      <p:sp>
        <p:nvSpPr>
          <p:cNvPr id="48155" name="Text Box 24"/>
          <p:cNvSpPr txBox="1">
            <a:spLocks noChangeArrowheads="1"/>
          </p:cNvSpPr>
          <p:nvPr/>
        </p:nvSpPr>
        <p:spPr bwMode="auto">
          <a:xfrm>
            <a:off x="250825" y="1916113"/>
            <a:ext cx="1657350" cy="274637"/>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Fenêtre : z+1</a:t>
            </a:r>
          </a:p>
        </p:txBody>
      </p:sp>
      <p:sp>
        <p:nvSpPr>
          <p:cNvPr id="48156" name="Text Box 25"/>
          <p:cNvSpPr txBox="1">
            <a:spLocks noChangeArrowheads="1"/>
          </p:cNvSpPr>
          <p:nvPr/>
        </p:nvSpPr>
        <p:spPr bwMode="auto">
          <a:xfrm>
            <a:off x="250825" y="2276475"/>
            <a:ext cx="1657350" cy="274638"/>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Fenêtre : vide</a:t>
            </a:r>
          </a:p>
        </p:txBody>
      </p:sp>
      <p:sp>
        <p:nvSpPr>
          <p:cNvPr id="48157" name="Text Box 26"/>
          <p:cNvSpPr txBox="1">
            <a:spLocks noChangeArrowheads="1"/>
          </p:cNvSpPr>
          <p:nvPr/>
        </p:nvSpPr>
        <p:spPr bwMode="auto">
          <a:xfrm>
            <a:off x="323850" y="3213100"/>
            <a:ext cx="1657350" cy="274638"/>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Fenêtre : vide</a:t>
            </a:r>
          </a:p>
        </p:txBody>
      </p:sp>
      <p:sp>
        <p:nvSpPr>
          <p:cNvPr id="48158" name="Oval 27"/>
          <p:cNvSpPr>
            <a:spLocks noChangeArrowheads="1"/>
          </p:cNvSpPr>
          <p:nvPr/>
        </p:nvSpPr>
        <p:spPr bwMode="auto">
          <a:xfrm>
            <a:off x="3635375" y="4005263"/>
            <a:ext cx="215900" cy="215900"/>
          </a:xfrm>
          <a:prstGeom prst="ellipse">
            <a:avLst/>
          </a:prstGeom>
          <a:solidFill>
            <a:srgbClr val="FF0000"/>
          </a:solidFill>
          <a:ln w="9525">
            <a:solidFill>
              <a:srgbClr val="FF0000"/>
            </a:solidFill>
            <a:round/>
            <a:headEnd/>
            <a:tailEnd/>
          </a:ln>
        </p:spPr>
        <p:txBody>
          <a:bodyPr wrap="none" anchor="ctr"/>
          <a:lstStyle/>
          <a:p>
            <a:endParaRPr lang="fr-FR">
              <a:latin typeface="Arial" pitchFamily="34" charset="0"/>
              <a:cs typeface="Arial" pitchFamily="34" charset="0"/>
            </a:endParaRPr>
          </a:p>
        </p:txBody>
      </p:sp>
      <p:sp>
        <p:nvSpPr>
          <p:cNvPr id="48159" name="Text Box 28"/>
          <p:cNvSpPr txBox="1">
            <a:spLocks noChangeArrowheads="1"/>
          </p:cNvSpPr>
          <p:nvPr/>
        </p:nvSpPr>
        <p:spPr bwMode="auto">
          <a:xfrm>
            <a:off x="5795963" y="3644900"/>
            <a:ext cx="2376487" cy="274638"/>
          </a:xfrm>
          <a:prstGeom prst="rect">
            <a:avLst/>
          </a:prstGeom>
          <a:noFill/>
          <a:ln w="9525">
            <a:noFill/>
            <a:miter lim="800000"/>
            <a:headEnd/>
            <a:tailEnd/>
          </a:ln>
        </p:spPr>
        <p:txBody>
          <a:bodyPr>
            <a:spAutoFit/>
          </a:bodyPr>
          <a:lstStyle/>
          <a:p>
            <a:r>
              <a:rPr lang="fr-BE" sz="1200">
                <a:solidFill>
                  <a:srgbClr val="CC0066"/>
                </a:solidFill>
                <a:latin typeface="Arial" pitchFamily="34" charset="0"/>
                <a:cs typeface="Arial" pitchFamily="34" charset="0"/>
              </a:rPr>
              <a:t>Buffers pour la connexion : 3</a:t>
            </a:r>
          </a:p>
        </p:txBody>
      </p:sp>
      <p:sp>
        <p:nvSpPr>
          <p:cNvPr id="48160" name="Text Box 29"/>
          <p:cNvSpPr txBox="1">
            <a:spLocks noChangeArrowheads="1"/>
          </p:cNvSpPr>
          <p:nvPr/>
        </p:nvSpPr>
        <p:spPr bwMode="auto">
          <a:xfrm>
            <a:off x="5795963" y="4724400"/>
            <a:ext cx="2376487" cy="457200"/>
          </a:xfrm>
          <a:prstGeom prst="rect">
            <a:avLst/>
          </a:prstGeom>
          <a:noFill/>
          <a:ln w="9525">
            <a:noFill/>
            <a:miter lim="800000"/>
            <a:headEnd/>
            <a:tailEnd/>
          </a:ln>
        </p:spPr>
        <p:txBody>
          <a:bodyPr>
            <a:spAutoFit/>
          </a:bodyPr>
          <a:lstStyle/>
          <a:p>
            <a:r>
              <a:rPr lang="fr-BE" sz="1200" b="1" i="1">
                <a:solidFill>
                  <a:srgbClr val="FF0000"/>
                </a:solidFill>
                <a:latin typeface="Arial" pitchFamily="34" charset="0"/>
                <a:cs typeface="Arial" pitchFamily="34" charset="0"/>
              </a:rPr>
              <a:t>La destination attend un TPDU de données</a:t>
            </a:r>
          </a:p>
        </p:txBody>
      </p:sp>
      <p:sp>
        <p:nvSpPr>
          <p:cNvPr id="48161" name="Text Box 30"/>
          <p:cNvSpPr txBox="1">
            <a:spLocks noChangeArrowheads="1"/>
          </p:cNvSpPr>
          <p:nvPr/>
        </p:nvSpPr>
        <p:spPr bwMode="auto">
          <a:xfrm>
            <a:off x="395288" y="4724400"/>
            <a:ext cx="2520950" cy="646331"/>
          </a:xfrm>
          <a:prstGeom prst="rect">
            <a:avLst/>
          </a:prstGeom>
          <a:noFill/>
          <a:ln w="9525">
            <a:noFill/>
            <a:miter lim="800000"/>
            <a:headEnd/>
            <a:tailEnd/>
          </a:ln>
        </p:spPr>
        <p:txBody>
          <a:bodyPr>
            <a:spAutoFit/>
          </a:bodyPr>
          <a:lstStyle/>
          <a:p>
            <a:r>
              <a:rPr lang="fr-BE" sz="1200" b="1" i="1">
                <a:solidFill>
                  <a:srgbClr val="FF0000"/>
                </a:solidFill>
                <a:latin typeface="Arial" pitchFamily="34" charset="0"/>
                <a:cs typeface="Arial" pitchFamily="34" charset="0"/>
              </a:rPr>
              <a:t>Émetteur attend que la destination lui permette d’ouvrir sa fenêtre</a:t>
            </a:r>
          </a:p>
        </p:txBody>
      </p:sp>
      <p:sp>
        <p:nvSpPr>
          <p:cNvPr id="240671" name="Text Box 31"/>
          <p:cNvSpPr txBox="1">
            <a:spLocks noChangeArrowheads="1"/>
          </p:cNvSpPr>
          <p:nvPr/>
        </p:nvSpPr>
        <p:spPr bwMode="auto">
          <a:xfrm>
            <a:off x="3635375" y="4941888"/>
            <a:ext cx="1584325" cy="366712"/>
          </a:xfrm>
          <a:prstGeom prst="rect">
            <a:avLst/>
          </a:prstGeom>
          <a:solidFill>
            <a:srgbClr val="FF0000"/>
          </a:solidFill>
          <a:ln w="9525">
            <a:noFill/>
            <a:miter lim="800000"/>
            <a:headEnd/>
            <a:tailEnd/>
          </a:ln>
        </p:spPr>
        <p:txBody>
          <a:bodyPr>
            <a:spAutoFit/>
          </a:bodyPr>
          <a:lstStyle/>
          <a:p>
            <a:pPr algn="ctr">
              <a:spcBef>
                <a:spcPct val="50000"/>
              </a:spcBef>
            </a:pPr>
            <a:r>
              <a:rPr lang="fr-BE" b="1">
                <a:solidFill>
                  <a:schemeClr val="bg1"/>
                </a:solidFill>
                <a:latin typeface="Arial" pitchFamily="34" charset="0"/>
                <a:cs typeface="Arial" pitchFamily="34" charset="0"/>
              </a:rPr>
              <a:t>DEADLOCK</a:t>
            </a:r>
          </a:p>
        </p:txBody>
      </p:sp>
      <p:sp>
        <p:nvSpPr>
          <p:cNvPr id="34"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contrôle de flux</a:t>
            </a:r>
            <a:endParaRPr lang="fr-BE" sz="2400" dirty="0">
              <a:solidFill>
                <a:schemeClr val="bg1"/>
              </a:solidFill>
            </a:endParaRPr>
          </a:p>
        </p:txBody>
      </p:sp>
      <p:sp>
        <p:nvSpPr>
          <p:cNvPr id="35"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7" name="Espace réservé du numéro de diapositive 36"/>
          <p:cNvSpPr>
            <a:spLocks noGrp="1"/>
          </p:cNvSpPr>
          <p:nvPr>
            <p:ph type="sldNum" sz="quarter" idx="12"/>
          </p:nvPr>
        </p:nvSpPr>
        <p:spPr/>
        <p:txBody>
          <a:bodyPr/>
          <a:lstStyle/>
          <a:p>
            <a:fld id="{B755F6CC-DBE3-4ADB-A217-62287009C9EB}" type="slidenum">
              <a:rPr lang="fr-BE" smtClean="0"/>
              <a:pPr/>
              <a:t>43</a:t>
            </a:fld>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0671"/>
                                        </p:tgtEl>
                                        <p:attrNameLst>
                                          <p:attrName>style.visibility</p:attrName>
                                        </p:attrNameLst>
                                      </p:cBhvr>
                                      <p:to>
                                        <p:strVal val="visible"/>
                                      </p:to>
                                    </p:set>
                                    <p:animEffect transition="in" filter="randombar(horizontal)">
                                      <p:cBhvr>
                                        <p:cTn id="7" dur="500"/>
                                        <p:tgtEl>
                                          <p:spTgt spid="24067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0644"/>
                                        </p:tgtEl>
                                        <p:attrNameLst>
                                          <p:attrName>style.visibility</p:attrName>
                                        </p:attrNameLst>
                                      </p:cBhvr>
                                      <p:to>
                                        <p:strVal val="visible"/>
                                      </p:to>
                                    </p:set>
                                    <p:animEffect transition="in" filter="randombar(horizontal)">
                                      <p:cBhvr>
                                        <p:cTn id="10" dur="500"/>
                                        <p:tgtEl>
                                          <p:spTgt spid="24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4" grpId="0"/>
      <p:bldP spid="24067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3"/>
          <p:cNvSpPr>
            <a:spLocks noGrp="1" noChangeArrowheads="1"/>
          </p:cNvSpPr>
          <p:nvPr>
            <p:ph idx="1"/>
          </p:nvPr>
        </p:nvSpPr>
        <p:spPr>
          <a:xfrm>
            <a:off x="457200" y="1071546"/>
            <a:ext cx="8229600" cy="4795854"/>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Fiabilité de la couche transport</a:t>
            </a:r>
          </a:p>
          <a:p>
            <a:pPr>
              <a:lnSpc>
                <a:spcPct val="90000"/>
              </a:lnSpc>
            </a:pPr>
            <a:endParaRPr lang="fr-BE" sz="1600" b="1" dirty="0">
              <a:solidFill>
                <a:schemeClr val="tx2"/>
              </a:solidFill>
              <a:latin typeface="Arial" pitchFamily="34" charset="0"/>
              <a:cs typeface="Arial" pitchFamily="34" charset="0"/>
            </a:endParaRPr>
          </a:p>
          <a:p>
            <a:pPr lvl="1"/>
            <a:r>
              <a:rPr lang="fr-BE" sz="1600" dirty="0">
                <a:solidFill>
                  <a:schemeClr val="tx2"/>
                </a:solidFill>
                <a:latin typeface="Arial" pitchFamily="34" charset="0"/>
                <a:cs typeface="Arial" pitchFamily="34" charset="0"/>
              </a:rPr>
              <a:t>Il y a des limites à la fiabilité du service transport orienté connexion</a:t>
            </a:r>
          </a:p>
          <a:p>
            <a:pPr lvl="1"/>
            <a:endParaRPr lang="fr-BE" sz="1600" dirty="0">
              <a:solidFill>
                <a:schemeClr val="tx2"/>
              </a:solidFill>
              <a:latin typeface="Arial" pitchFamily="34" charset="0"/>
              <a:cs typeface="Arial" pitchFamily="34" charset="0"/>
            </a:endParaRPr>
          </a:p>
          <a:p>
            <a:pPr lvl="1"/>
            <a:r>
              <a:rPr lang="fr-BE" sz="1600" dirty="0">
                <a:solidFill>
                  <a:schemeClr val="tx2"/>
                </a:solidFill>
                <a:latin typeface="Arial" pitchFamily="34" charset="0"/>
                <a:cs typeface="Arial" pitchFamily="34" charset="0"/>
              </a:rPr>
              <a:t>Le service transport fournit un service fiable durant la connexion transport</a:t>
            </a:r>
          </a:p>
          <a:p>
            <a:pPr lvl="2"/>
            <a:r>
              <a:rPr lang="fr-BE" sz="1600" dirty="0">
                <a:solidFill>
                  <a:schemeClr val="tx2"/>
                </a:solidFill>
                <a:latin typeface="Arial" pitchFamily="34" charset="0"/>
                <a:cs typeface="Arial" pitchFamily="34" charset="0"/>
              </a:rPr>
              <a:t>Si la déconnexion se termine de façon symétrique, les </a:t>
            </a:r>
            <a:r>
              <a:rPr lang="fr-BE" sz="1600" dirty="0" err="1" smtClean="0">
                <a:solidFill>
                  <a:schemeClr val="tx2"/>
                </a:solidFill>
                <a:latin typeface="Arial" pitchFamily="34" charset="0"/>
                <a:cs typeface="Arial" pitchFamily="34" charset="0"/>
              </a:rPr>
              <a:t>TPDUs</a:t>
            </a:r>
            <a:r>
              <a:rPr lang="fr-BE" sz="1600" dirty="0" smtClean="0">
                <a:solidFill>
                  <a:schemeClr val="tx2"/>
                </a:solidFill>
                <a:latin typeface="Arial" pitchFamily="34" charset="0"/>
                <a:cs typeface="Arial" pitchFamily="34" charset="0"/>
              </a:rPr>
              <a:t> </a:t>
            </a:r>
            <a:r>
              <a:rPr lang="fr-BE" sz="1600" dirty="0">
                <a:solidFill>
                  <a:schemeClr val="tx2"/>
                </a:solidFill>
                <a:latin typeface="Arial" pitchFamily="34" charset="0"/>
                <a:cs typeface="Arial" pitchFamily="34" charset="0"/>
              </a:rPr>
              <a:t>transmis ont été bien reçus par la destination</a:t>
            </a:r>
          </a:p>
          <a:p>
            <a:pPr lvl="2"/>
            <a:r>
              <a:rPr lang="fr-BE" sz="1600" dirty="0">
                <a:solidFill>
                  <a:schemeClr val="tx2"/>
                </a:solidFill>
                <a:latin typeface="Arial" pitchFamily="34" charset="0"/>
                <a:cs typeface="Arial" pitchFamily="34" charset="0"/>
              </a:rPr>
              <a:t>Si la déconnexion s’est terminée de façon abrupte, certains </a:t>
            </a:r>
            <a:r>
              <a:rPr lang="fr-BE" sz="1600" dirty="0" err="1" smtClean="0">
                <a:solidFill>
                  <a:schemeClr val="tx2"/>
                </a:solidFill>
                <a:latin typeface="Arial" pitchFamily="34" charset="0"/>
                <a:cs typeface="Arial" pitchFamily="34" charset="0"/>
              </a:rPr>
              <a:t>TPDUs</a:t>
            </a:r>
            <a:r>
              <a:rPr lang="fr-BE" sz="1600" dirty="0" smtClean="0">
                <a:solidFill>
                  <a:schemeClr val="tx2"/>
                </a:solidFill>
                <a:latin typeface="Arial" pitchFamily="34" charset="0"/>
                <a:cs typeface="Arial" pitchFamily="34" charset="0"/>
              </a:rPr>
              <a:t> </a:t>
            </a:r>
            <a:r>
              <a:rPr lang="fr-BE" sz="1600" dirty="0">
                <a:solidFill>
                  <a:schemeClr val="tx2"/>
                </a:solidFill>
                <a:latin typeface="Arial" pitchFamily="34" charset="0"/>
                <a:cs typeface="Arial" pitchFamily="34" charset="0"/>
              </a:rPr>
              <a:t>n’ont pas été délivrés à destination</a:t>
            </a:r>
          </a:p>
          <a:p>
            <a:pPr lvl="2"/>
            <a:endParaRPr lang="fr-BE" sz="1600" dirty="0">
              <a:solidFill>
                <a:schemeClr val="tx2"/>
              </a:solidFill>
              <a:latin typeface="Arial" pitchFamily="34" charset="0"/>
              <a:cs typeface="Arial" pitchFamily="34" charset="0"/>
            </a:endParaRPr>
          </a:p>
          <a:p>
            <a:pPr lvl="1"/>
            <a:r>
              <a:rPr lang="fr-BE" sz="1600" dirty="0">
                <a:solidFill>
                  <a:schemeClr val="tx2"/>
                </a:solidFill>
                <a:latin typeface="Arial" pitchFamily="34" charset="0"/>
                <a:cs typeface="Arial" pitchFamily="34" charset="0"/>
              </a:rPr>
              <a:t>Le service transport ne permet pas de récupérer une connexion de façon abrupte</a:t>
            </a:r>
          </a:p>
          <a:p>
            <a:pPr lvl="2"/>
            <a:r>
              <a:rPr lang="fr-BE" sz="1600" dirty="0">
                <a:solidFill>
                  <a:schemeClr val="tx2"/>
                </a:solidFill>
                <a:latin typeface="Arial" pitchFamily="34" charset="0"/>
                <a:cs typeface="Arial" pitchFamily="34" charset="0"/>
              </a:rPr>
              <a:t>C’est à l’application d’implémenter ces fonctions</a:t>
            </a:r>
          </a:p>
          <a:p>
            <a:pPr lvl="3"/>
            <a:r>
              <a:rPr lang="fr-BE" sz="1600" dirty="0">
                <a:solidFill>
                  <a:schemeClr val="tx2"/>
                </a:solidFill>
                <a:latin typeface="Arial" pitchFamily="34" charset="0"/>
                <a:cs typeface="Arial" pitchFamily="34" charset="0"/>
              </a:rPr>
              <a:t>Transaction </a:t>
            </a:r>
            <a:r>
              <a:rPr lang="fr-BE" sz="1600" dirty="0" err="1">
                <a:solidFill>
                  <a:schemeClr val="tx2"/>
                </a:solidFill>
                <a:latin typeface="Arial" pitchFamily="34" charset="0"/>
                <a:cs typeface="Arial" pitchFamily="34" charset="0"/>
              </a:rPr>
              <a:t>processing</a:t>
            </a:r>
            <a:endParaRPr lang="fr-BE" sz="1600" dirty="0">
              <a:solidFill>
                <a:schemeClr val="tx2"/>
              </a:solidFill>
              <a:latin typeface="Arial" pitchFamily="34" charset="0"/>
              <a:cs typeface="Arial" pitchFamily="34" charset="0"/>
            </a:endParaRP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contrôle de flux</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44</a:t>
            </a:fld>
            <a:endParaRPr lang="fr-BE"/>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ph idx="1"/>
          </p:nvPr>
        </p:nvSpPr>
        <p:spPr>
          <a:xfrm>
            <a:off x="468313" y="836613"/>
            <a:ext cx="8229600" cy="2304355"/>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Transmission Control Protocol – TCP</a:t>
            </a:r>
          </a:p>
          <a:p>
            <a:pPr lvl="1"/>
            <a:r>
              <a:rPr lang="fr-BE" sz="1400" dirty="0">
                <a:solidFill>
                  <a:schemeClr val="tx2"/>
                </a:solidFill>
                <a:latin typeface="Arial" pitchFamily="34" charset="0"/>
                <a:cs typeface="Arial" pitchFamily="34" charset="0"/>
              </a:rPr>
              <a:t>TCP est un protocole standard décrit par la RFC 793. il a aussi le statut de « recommandé », mais en pratique toutes les implémentations de TCP/IP, sauf celles qui sont exclusivement utilisées pour le routage, ont inclus TCP;</a:t>
            </a:r>
          </a:p>
          <a:p>
            <a:pPr lvl="1"/>
            <a:r>
              <a:rPr lang="fr-BE" sz="1400" dirty="0">
                <a:solidFill>
                  <a:schemeClr val="tx2"/>
                </a:solidFill>
                <a:latin typeface="Arial" pitchFamily="34" charset="0"/>
                <a:cs typeface="Arial" pitchFamily="34" charset="0"/>
              </a:rPr>
              <a:t>TCP fournit plus de possibilités pour les applications que UDP; comme la récupération des erreurs; le contrôle de flux et la fiabilité.</a:t>
            </a:r>
          </a:p>
          <a:p>
            <a:pPr lvl="1"/>
            <a:r>
              <a:rPr lang="fr-BE" sz="1400" dirty="0">
                <a:solidFill>
                  <a:schemeClr val="tx2"/>
                </a:solidFill>
                <a:latin typeface="Arial" pitchFamily="34" charset="0"/>
                <a:cs typeface="Arial" pitchFamily="34" charset="0"/>
              </a:rPr>
              <a:t>TCP est un protocole orienté connexion au contraire de UDP qui est sans connexion.</a:t>
            </a:r>
          </a:p>
          <a:p>
            <a:pPr lvl="1"/>
            <a:r>
              <a:rPr lang="fr-BE" sz="1400" dirty="0">
                <a:solidFill>
                  <a:schemeClr val="tx2"/>
                </a:solidFill>
                <a:latin typeface="Arial" pitchFamily="34" charset="0"/>
                <a:cs typeface="Arial" pitchFamily="34" charset="0"/>
              </a:rPr>
              <a:t>La plupart des applications utilisent TCP</a:t>
            </a:r>
          </a:p>
        </p:txBody>
      </p:sp>
      <p:sp>
        <p:nvSpPr>
          <p:cNvPr id="50183" name="Rectangle 4"/>
          <p:cNvSpPr>
            <a:spLocks noChangeArrowheads="1"/>
          </p:cNvSpPr>
          <p:nvPr/>
        </p:nvSpPr>
        <p:spPr bwMode="auto">
          <a:xfrm>
            <a:off x="2117730" y="5269611"/>
            <a:ext cx="1512888" cy="360363"/>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fr-BE" sz="1600">
                <a:latin typeface="Arial" pitchFamily="34" charset="0"/>
                <a:cs typeface="Arial" pitchFamily="34" charset="0"/>
              </a:rPr>
              <a:t>IP</a:t>
            </a:r>
          </a:p>
        </p:txBody>
      </p:sp>
      <p:sp>
        <p:nvSpPr>
          <p:cNvPr id="50184" name="Rectangle 5"/>
          <p:cNvSpPr>
            <a:spLocks noChangeArrowheads="1"/>
          </p:cNvSpPr>
          <p:nvPr/>
        </p:nvSpPr>
        <p:spPr bwMode="auto">
          <a:xfrm>
            <a:off x="2117730" y="4406011"/>
            <a:ext cx="1512888" cy="360363"/>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fr-BE" sz="1600">
                <a:latin typeface="Arial" pitchFamily="34" charset="0"/>
                <a:cs typeface="Arial" pitchFamily="34" charset="0"/>
              </a:rPr>
              <a:t>TCP</a:t>
            </a:r>
          </a:p>
        </p:txBody>
      </p:sp>
      <p:sp>
        <p:nvSpPr>
          <p:cNvPr id="50185" name="Rectangle 6"/>
          <p:cNvSpPr>
            <a:spLocks noChangeArrowheads="1"/>
          </p:cNvSpPr>
          <p:nvPr/>
        </p:nvSpPr>
        <p:spPr bwMode="auto">
          <a:xfrm>
            <a:off x="2117730" y="4045649"/>
            <a:ext cx="431800" cy="360362"/>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fr-BE" sz="1600">
                <a:latin typeface="Arial" pitchFamily="34" charset="0"/>
                <a:cs typeface="Arial" pitchFamily="34" charset="0"/>
              </a:rPr>
              <a:t>…</a:t>
            </a:r>
          </a:p>
        </p:txBody>
      </p:sp>
      <p:sp>
        <p:nvSpPr>
          <p:cNvPr id="50186" name="Rectangle 7"/>
          <p:cNvSpPr>
            <a:spLocks noChangeArrowheads="1"/>
          </p:cNvSpPr>
          <p:nvPr/>
        </p:nvSpPr>
        <p:spPr bwMode="auto">
          <a:xfrm>
            <a:off x="3197230" y="4045649"/>
            <a:ext cx="431800" cy="360362"/>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fr-BE" sz="1600">
                <a:latin typeface="Arial" pitchFamily="34" charset="0"/>
                <a:cs typeface="Arial" pitchFamily="34" charset="0"/>
              </a:rPr>
              <a:t>…</a:t>
            </a:r>
          </a:p>
        </p:txBody>
      </p:sp>
      <p:sp>
        <p:nvSpPr>
          <p:cNvPr id="50187" name="Rectangle 8"/>
          <p:cNvSpPr>
            <a:spLocks noChangeArrowheads="1"/>
          </p:cNvSpPr>
          <p:nvPr/>
        </p:nvSpPr>
        <p:spPr bwMode="auto">
          <a:xfrm>
            <a:off x="2549530" y="4045649"/>
            <a:ext cx="647700" cy="360362"/>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fr-BE" sz="1200" b="1">
                <a:latin typeface="Arial" pitchFamily="34" charset="0"/>
                <a:cs typeface="Arial" pitchFamily="34" charset="0"/>
              </a:rPr>
              <a:t>Port m</a:t>
            </a:r>
          </a:p>
        </p:txBody>
      </p:sp>
      <p:sp>
        <p:nvSpPr>
          <p:cNvPr id="50188" name="Rectangle 9"/>
          <p:cNvSpPr>
            <a:spLocks noChangeArrowheads="1"/>
          </p:cNvSpPr>
          <p:nvPr/>
        </p:nvSpPr>
        <p:spPr bwMode="auto">
          <a:xfrm>
            <a:off x="2443168" y="3109024"/>
            <a:ext cx="863600" cy="360362"/>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fr-BE" sz="1200" b="1">
                <a:latin typeface="Arial" pitchFamily="34" charset="0"/>
                <a:cs typeface="Arial" pitchFamily="34" charset="0"/>
              </a:rPr>
              <a:t>Process 1</a:t>
            </a:r>
          </a:p>
        </p:txBody>
      </p:sp>
      <p:cxnSp>
        <p:nvCxnSpPr>
          <p:cNvPr id="50189" name="AutoShape 10"/>
          <p:cNvCxnSpPr>
            <a:cxnSpLocks noChangeShapeType="1"/>
            <a:stCxn id="50184" idx="2"/>
            <a:endCxn id="50183" idx="0"/>
          </p:cNvCxnSpPr>
          <p:nvPr/>
        </p:nvCxnSpPr>
        <p:spPr bwMode="auto">
          <a:xfrm rot="5400000">
            <a:off x="2622556" y="5017992"/>
            <a:ext cx="503237" cy="1588"/>
          </a:xfrm>
          <a:prstGeom prst="straightConnector1">
            <a:avLst/>
          </a:prstGeom>
          <a:noFill/>
          <a:ln w="9525">
            <a:solidFill>
              <a:schemeClr val="tx1"/>
            </a:solidFill>
            <a:round/>
            <a:headEnd type="triangle" w="med" len="med"/>
            <a:tailEnd type="triangle" w="med" len="med"/>
          </a:ln>
        </p:spPr>
      </p:cxnSp>
      <p:cxnSp>
        <p:nvCxnSpPr>
          <p:cNvPr id="50190" name="AutoShape 11"/>
          <p:cNvCxnSpPr>
            <a:cxnSpLocks noChangeShapeType="1"/>
            <a:stCxn id="50187" idx="0"/>
            <a:endCxn id="50188" idx="2"/>
          </p:cNvCxnSpPr>
          <p:nvPr/>
        </p:nvCxnSpPr>
        <p:spPr bwMode="auto">
          <a:xfrm rot="5400000" flipH="1" flipV="1">
            <a:off x="2586043" y="3756724"/>
            <a:ext cx="576263" cy="1588"/>
          </a:xfrm>
          <a:prstGeom prst="straightConnector1">
            <a:avLst/>
          </a:prstGeom>
          <a:noFill/>
          <a:ln w="9525">
            <a:solidFill>
              <a:schemeClr val="tx1"/>
            </a:solidFill>
            <a:round/>
            <a:headEnd/>
            <a:tailEnd type="triangle" w="med" len="med"/>
          </a:ln>
        </p:spPr>
      </p:cxnSp>
      <p:sp>
        <p:nvSpPr>
          <p:cNvPr id="50191" name="Rectangle 12"/>
          <p:cNvSpPr>
            <a:spLocks noChangeArrowheads="1"/>
          </p:cNvSpPr>
          <p:nvPr/>
        </p:nvSpPr>
        <p:spPr bwMode="auto">
          <a:xfrm>
            <a:off x="5357818" y="5269611"/>
            <a:ext cx="1512887" cy="360363"/>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fr-BE" sz="1600">
                <a:latin typeface="Arial" pitchFamily="34" charset="0"/>
                <a:cs typeface="Arial" pitchFamily="34" charset="0"/>
              </a:rPr>
              <a:t>IP</a:t>
            </a:r>
          </a:p>
        </p:txBody>
      </p:sp>
      <p:sp>
        <p:nvSpPr>
          <p:cNvPr id="50192" name="Rectangle 13"/>
          <p:cNvSpPr>
            <a:spLocks noChangeArrowheads="1"/>
          </p:cNvSpPr>
          <p:nvPr/>
        </p:nvSpPr>
        <p:spPr bwMode="auto">
          <a:xfrm>
            <a:off x="5357818" y="4406011"/>
            <a:ext cx="1512887" cy="360363"/>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fr-BE" sz="1600">
                <a:latin typeface="Arial" pitchFamily="34" charset="0"/>
                <a:cs typeface="Arial" pitchFamily="34" charset="0"/>
              </a:rPr>
              <a:t>TCP</a:t>
            </a:r>
          </a:p>
        </p:txBody>
      </p:sp>
      <p:sp>
        <p:nvSpPr>
          <p:cNvPr id="50193" name="Rectangle 14"/>
          <p:cNvSpPr>
            <a:spLocks noChangeArrowheads="1"/>
          </p:cNvSpPr>
          <p:nvPr/>
        </p:nvSpPr>
        <p:spPr bwMode="auto">
          <a:xfrm>
            <a:off x="5357818" y="4045649"/>
            <a:ext cx="431800" cy="360362"/>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fr-BE" sz="1600">
                <a:latin typeface="Arial" pitchFamily="34" charset="0"/>
                <a:cs typeface="Arial" pitchFamily="34" charset="0"/>
              </a:rPr>
              <a:t>…</a:t>
            </a:r>
          </a:p>
        </p:txBody>
      </p:sp>
      <p:sp>
        <p:nvSpPr>
          <p:cNvPr id="50194" name="Rectangle 15"/>
          <p:cNvSpPr>
            <a:spLocks noChangeArrowheads="1"/>
          </p:cNvSpPr>
          <p:nvPr/>
        </p:nvSpPr>
        <p:spPr bwMode="auto">
          <a:xfrm>
            <a:off x="6437318" y="4045649"/>
            <a:ext cx="431800" cy="360362"/>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fr-BE" sz="1600">
                <a:latin typeface="Arial" pitchFamily="34" charset="0"/>
                <a:cs typeface="Arial" pitchFamily="34" charset="0"/>
              </a:rPr>
              <a:t>…</a:t>
            </a:r>
          </a:p>
        </p:txBody>
      </p:sp>
      <p:sp>
        <p:nvSpPr>
          <p:cNvPr id="50195" name="Rectangle 16"/>
          <p:cNvSpPr>
            <a:spLocks noChangeArrowheads="1"/>
          </p:cNvSpPr>
          <p:nvPr/>
        </p:nvSpPr>
        <p:spPr bwMode="auto">
          <a:xfrm>
            <a:off x="5789618" y="4045649"/>
            <a:ext cx="647700" cy="360362"/>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fr-BE" sz="1200" b="1">
                <a:latin typeface="Arial" pitchFamily="34" charset="0"/>
                <a:cs typeface="Arial" pitchFamily="34" charset="0"/>
              </a:rPr>
              <a:t>Port m</a:t>
            </a:r>
          </a:p>
        </p:txBody>
      </p:sp>
      <p:sp>
        <p:nvSpPr>
          <p:cNvPr id="50196" name="Rectangle 17"/>
          <p:cNvSpPr>
            <a:spLocks noChangeArrowheads="1"/>
          </p:cNvSpPr>
          <p:nvPr/>
        </p:nvSpPr>
        <p:spPr bwMode="auto">
          <a:xfrm>
            <a:off x="5683255" y="3109024"/>
            <a:ext cx="863600" cy="360362"/>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fr-BE" sz="1200" b="1">
                <a:latin typeface="Arial" pitchFamily="34" charset="0"/>
                <a:cs typeface="Arial" pitchFamily="34" charset="0"/>
              </a:rPr>
              <a:t>Process 2</a:t>
            </a:r>
          </a:p>
        </p:txBody>
      </p:sp>
      <p:cxnSp>
        <p:nvCxnSpPr>
          <p:cNvPr id="50197" name="AutoShape 18"/>
          <p:cNvCxnSpPr>
            <a:cxnSpLocks noChangeShapeType="1"/>
            <a:stCxn id="50192" idx="2"/>
            <a:endCxn id="50191" idx="0"/>
          </p:cNvCxnSpPr>
          <p:nvPr/>
        </p:nvCxnSpPr>
        <p:spPr bwMode="auto">
          <a:xfrm rot="5400000">
            <a:off x="5862644" y="5017992"/>
            <a:ext cx="503237" cy="1588"/>
          </a:xfrm>
          <a:prstGeom prst="straightConnector1">
            <a:avLst/>
          </a:prstGeom>
          <a:noFill/>
          <a:ln w="9525">
            <a:solidFill>
              <a:schemeClr val="tx1"/>
            </a:solidFill>
            <a:round/>
            <a:headEnd type="triangle" w="med" len="med"/>
            <a:tailEnd type="triangle" w="med" len="med"/>
          </a:ln>
        </p:spPr>
      </p:cxnSp>
      <p:cxnSp>
        <p:nvCxnSpPr>
          <p:cNvPr id="50198" name="AutoShape 19"/>
          <p:cNvCxnSpPr>
            <a:cxnSpLocks noChangeShapeType="1"/>
            <a:stCxn id="50195" idx="0"/>
            <a:endCxn id="50196" idx="2"/>
          </p:cNvCxnSpPr>
          <p:nvPr/>
        </p:nvCxnSpPr>
        <p:spPr bwMode="auto">
          <a:xfrm rot="5400000" flipH="1" flipV="1">
            <a:off x="5826130" y="3756725"/>
            <a:ext cx="576263" cy="1587"/>
          </a:xfrm>
          <a:prstGeom prst="straightConnector1">
            <a:avLst/>
          </a:prstGeom>
          <a:noFill/>
          <a:ln w="9525">
            <a:solidFill>
              <a:schemeClr val="tx1"/>
            </a:solidFill>
            <a:round/>
            <a:headEnd/>
            <a:tailEnd type="triangle" w="med" len="med"/>
          </a:ln>
        </p:spPr>
      </p:cxnSp>
      <p:cxnSp>
        <p:nvCxnSpPr>
          <p:cNvPr id="50199" name="AutoShape 20"/>
          <p:cNvCxnSpPr>
            <a:cxnSpLocks noChangeShapeType="1"/>
            <a:stCxn id="50184" idx="3"/>
            <a:endCxn id="50192" idx="1"/>
          </p:cNvCxnSpPr>
          <p:nvPr/>
        </p:nvCxnSpPr>
        <p:spPr bwMode="auto">
          <a:xfrm>
            <a:off x="3630618" y="4586193"/>
            <a:ext cx="1727200" cy="1588"/>
          </a:xfrm>
          <a:prstGeom prst="straightConnector1">
            <a:avLst/>
          </a:prstGeom>
          <a:noFill/>
          <a:ln w="9525">
            <a:solidFill>
              <a:schemeClr val="tx1"/>
            </a:solidFill>
            <a:round/>
            <a:headEnd type="triangle" w="med" len="med"/>
            <a:tailEnd type="triangle" w="med" len="med"/>
          </a:ln>
        </p:spPr>
      </p:cxnSp>
      <p:cxnSp>
        <p:nvCxnSpPr>
          <p:cNvPr id="50200" name="AutoShape 21"/>
          <p:cNvCxnSpPr>
            <a:cxnSpLocks noChangeShapeType="1"/>
            <a:stCxn id="50183" idx="3"/>
            <a:endCxn id="50191" idx="1"/>
          </p:cNvCxnSpPr>
          <p:nvPr/>
        </p:nvCxnSpPr>
        <p:spPr bwMode="auto">
          <a:xfrm>
            <a:off x="3630618" y="5449793"/>
            <a:ext cx="1727200" cy="1588"/>
          </a:xfrm>
          <a:prstGeom prst="straightConnector1">
            <a:avLst/>
          </a:prstGeom>
          <a:noFill/>
          <a:ln w="9525">
            <a:solidFill>
              <a:schemeClr val="tx1"/>
            </a:solidFill>
            <a:round/>
            <a:headEnd type="triangle" w="med" len="med"/>
            <a:tailEnd type="triangle" w="med" len="med"/>
          </a:ln>
        </p:spPr>
      </p:cxnSp>
      <p:sp>
        <p:nvSpPr>
          <p:cNvPr id="50201" name="Text Box 22"/>
          <p:cNvSpPr txBox="1">
            <a:spLocks noChangeArrowheads="1"/>
          </p:cNvSpPr>
          <p:nvPr/>
        </p:nvSpPr>
        <p:spPr bwMode="auto">
          <a:xfrm>
            <a:off x="2714612" y="5763333"/>
            <a:ext cx="312737" cy="314325"/>
          </a:xfrm>
          <a:prstGeom prst="rect">
            <a:avLst/>
          </a:prstGeom>
          <a:noFill/>
          <a:ln w="9525">
            <a:solidFill>
              <a:schemeClr val="accent5"/>
            </a:solidFill>
            <a:miter lim="800000"/>
            <a:headEnd/>
            <a:tailEnd/>
          </a:ln>
        </p:spPr>
        <p:txBody>
          <a:bodyPr wrap="none">
            <a:spAutoFit/>
          </a:bodyPr>
          <a:lstStyle/>
          <a:p>
            <a:pPr algn="ctr"/>
            <a:r>
              <a:rPr lang="fr-BE" sz="1400" b="1">
                <a:solidFill>
                  <a:schemeClr val="accent1"/>
                </a:solidFill>
                <a:latin typeface="Arial" pitchFamily="34" charset="0"/>
                <a:cs typeface="Arial" pitchFamily="34" charset="0"/>
              </a:rPr>
              <a:t>A</a:t>
            </a:r>
          </a:p>
        </p:txBody>
      </p:sp>
      <p:sp>
        <p:nvSpPr>
          <p:cNvPr id="50202" name="Text Box 23"/>
          <p:cNvSpPr txBox="1">
            <a:spLocks noChangeArrowheads="1"/>
          </p:cNvSpPr>
          <p:nvPr/>
        </p:nvSpPr>
        <p:spPr bwMode="auto">
          <a:xfrm>
            <a:off x="6000760" y="5763333"/>
            <a:ext cx="312737" cy="314325"/>
          </a:xfrm>
          <a:prstGeom prst="rect">
            <a:avLst/>
          </a:prstGeom>
          <a:noFill/>
          <a:ln w="9525">
            <a:solidFill>
              <a:schemeClr val="accent5"/>
            </a:solidFill>
            <a:miter lim="800000"/>
            <a:headEnd/>
            <a:tailEnd/>
          </a:ln>
        </p:spPr>
        <p:txBody>
          <a:bodyPr wrap="none">
            <a:spAutoFit/>
          </a:bodyPr>
          <a:lstStyle/>
          <a:p>
            <a:pPr algn="ctr"/>
            <a:r>
              <a:rPr lang="fr-BE" sz="1400" b="1">
                <a:solidFill>
                  <a:schemeClr val="accent1"/>
                </a:solidFill>
                <a:latin typeface="Arial" pitchFamily="34" charset="0"/>
                <a:cs typeface="Arial" pitchFamily="34" charset="0"/>
              </a:rPr>
              <a:t>B</a:t>
            </a:r>
          </a:p>
        </p:txBody>
      </p:sp>
      <p:sp>
        <p:nvSpPr>
          <p:cNvPr id="50203" name="Text Box 24"/>
          <p:cNvSpPr txBox="1">
            <a:spLocks noChangeArrowheads="1"/>
          </p:cNvSpPr>
          <p:nvPr/>
        </p:nvSpPr>
        <p:spPr bwMode="auto">
          <a:xfrm>
            <a:off x="3612345" y="4310782"/>
            <a:ext cx="1775294" cy="276999"/>
          </a:xfrm>
          <a:prstGeom prst="rect">
            <a:avLst/>
          </a:prstGeom>
          <a:noFill/>
          <a:ln w="9525">
            <a:noFill/>
            <a:miter lim="800000"/>
            <a:headEnd/>
            <a:tailEnd/>
          </a:ln>
        </p:spPr>
        <p:txBody>
          <a:bodyPr wrap="none">
            <a:spAutoFit/>
          </a:bodyPr>
          <a:lstStyle/>
          <a:p>
            <a:pPr algn="ctr"/>
            <a:r>
              <a:rPr lang="fr-BE" sz="1200" b="1" dirty="0">
                <a:solidFill>
                  <a:schemeClr val="tx2"/>
                </a:solidFill>
                <a:latin typeface="Arial" pitchFamily="34" charset="0"/>
                <a:cs typeface="Arial" pitchFamily="34" charset="0"/>
              </a:rPr>
              <a:t>Connexion TCP fiable</a:t>
            </a:r>
          </a:p>
        </p:txBody>
      </p:sp>
      <p:sp>
        <p:nvSpPr>
          <p:cNvPr id="50204" name="Text Box 25"/>
          <p:cNvSpPr txBox="1">
            <a:spLocks noChangeArrowheads="1"/>
          </p:cNvSpPr>
          <p:nvPr/>
        </p:nvSpPr>
        <p:spPr bwMode="auto">
          <a:xfrm>
            <a:off x="3707829" y="5004029"/>
            <a:ext cx="1584325" cy="457200"/>
          </a:xfrm>
          <a:prstGeom prst="rect">
            <a:avLst/>
          </a:prstGeom>
          <a:noFill/>
          <a:ln w="9525">
            <a:noFill/>
            <a:miter lim="800000"/>
            <a:headEnd/>
            <a:tailEnd/>
          </a:ln>
        </p:spPr>
        <p:txBody>
          <a:bodyPr>
            <a:spAutoFit/>
          </a:bodyPr>
          <a:lstStyle/>
          <a:p>
            <a:pPr algn="ctr"/>
            <a:r>
              <a:rPr lang="fr-BE" sz="1200" b="1" dirty="0">
                <a:solidFill>
                  <a:schemeClr val="tx2"/>
                </a:solidFill>
                <a:latin typeface="Arial" pitchFamily="34" charset="0"/>
                <a:cs typeface="Arial" pitchFamily="34" charset="0"/>
              </a:rPr>
              <a:t>Datagramme IP </a:t>
            </a:r>
            <a:r>
              <a:rPr lang="fr-BE" sz="1200" b="1" dirty="0" err="1">
                <a:solidFill>
                  <a:schemeClr val="tx2"/>
                </a:solidFill>
                <a:latin typeface="Arial" pitchFamily="34" charset="0"/>
                <a:cs typeface="Arial" pitchFamily="34" charset="0"/>
              </a:rPr>
              <a:t>non-fiable</a:t>
            </a:r>
            <a:endParaRPr lang="fr-BE" sz="1200" b="1" dirty="0">
              <a:solidFill>
                <a:schemeClr val="tx2"/>
              </a:solidFill>
              <a:latin typeface="Arial" pitchFamily="34" charset="0"/>
              <a:cs typeface="Arial" pitchFamily="34" charset="0"/>
            </a:endParaRPr>
          </a:p>
        </p:txBody>
      </p:sp>
      <p:sp>
        <p:nvSpPr>
          <p:cNvPr id="28"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29"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1" name="Espace réservé du numéro de diapositive 30"/>
          <p:cNvSpPr>
            <a:spLocks noGrp="1"/>
          </p:cNvSpPr>
          <p:nvPr>
            <p:ph type="sldNum" sz="quarter" idx="12"/>
          </p:nvPr>
        </p:nvSpPr>
        <p:spPr/>
        <p:txBody>
          <a:bodyPr/>
          <a:lstStyle/>
          <a:p>
            <a:fld id="{B755F6CC-DBE3-4ADB-A217-62287009C9EB}" type="slidenum">
              <a:rPr lang="fr-BE" smtClean="0"/>
              <a:pPr/>
              <a:t>45</a:t>
            </a:fld>
            <a:endParaRPr lang="fr-BE"/>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3"/>
          <p:cNvSpPr>
            <a:spLocks noGrp="1" noChangeArrowheads="1"/>
          </p:cNvSpPr>
          <p:nvPr>
            <p:ph idx="1"/>
          </p:nvPr>
        </p:nvSpPr>
        <p:spPr>
          <a:xfrm>
            <a:off x="457200" y="1000108"/>
            <a:ext cx="8229600" cy="4733148"/>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Le but primaire de TCP est de fournir un circuit logique fiable ou un service de connexion entre paires de </a:t>
            </a:r>
            <a:r>
              <a:rPr lang="fr-BE" sz="1400" b="1" dirty="0" err="1">
                <a:solidFill>
                  <a:schemeClr val="tx2"/>
                </a:solidFill>
                <a:latin typeface="Arial" pitchFamily="34" charset="0"/>
                <a:cs typeface="Arial" pitchFamily="34" charset="0"/>
              </a:rPr>
              <a:t>process</a:t>
            </a:r>
            <a:r>
              <a:rPr lang="fr-BE" sz="1400" b="1" dirty="0">
                <a:solidFill>
                  <a:schemeClr val="tx2"/>
                </a:solidFill>
                <a:latin typeface="Arial" pitchFamily="34" charset="0"/>
                <a:cs typeface="Arial" pitchFamily="34" charset="0"/>
              </a:rPr>
              <a:t>. Il ne contrôle pas la fiabilité des protocoles sous-jacents (comme IP), donc TCP doit fournir des garanties</a:t>
            </a:r>
            <a:r>
              <a:rPr lang="fr-BE" sz="1400" b="1" dirty="0" smtClean="0">
                <a:solidFill>
                  <a:schemeClr val="tx2"/>
                </a:solidFill>
                <a:latin typeface="Arial" pitchFamily="34" charset="0"/>
                <a:cs typeface="Arial" pitchFamily="34" charset="0"/>
              </a:rPr>
              <a:t>.</a:t>
            </a:r>
            <a:endParaRPr lang="fr-BE" sz="1400" b="1" dirty="0">
              <a:solidFill>
                <a:schemeClr val="tx2"/>
              </a:solidFill>
              <a:latin typeface="Arial" pitchFamily="34" charset="0"/>
              <a:cs typeface="Arial" pitchFamily="34" charset="0"/>
            </a:endParaRPr>
          </a:p>
          <a:p>
            <a:pPr>
              <a:lnSpc>
                <a:spcPct val="90000"/>
              </a:lnSpc>
            </a:pPr>
            <a:endParaRPr lang="fr-BE" sz="1400" b="1" dirty="0">
              <a:solidFill>
                <a:schemeClr val="tx2"/>
              </a:solidFill>
              <a:latin typeface="Arial" pitchFamily="34" charset="0"/>
              <a:cs typeface="Arial" pitchFamily="34" charset="0"/>
            </a:endParaRPr>
          </a:p>
          <a:p>
            <a:pPr>
              <a:lnSpc>
                <a:spcPct val="90000"/>
              </a:lnSpc>
            </a:pPr>
            <a:r>
              <a:rPr lang="fr-BE" sz="1400" b="1" dirty="0">
                <a:solidFill>
                  <a:schemeClr val="tx2"/>
                </a:solidFill>
                <a:latin typeface="Arial" pitchFamily="34" charset="0"/>
                <a:cs typeface="Arial" pitchFamily="34" charset="0"/>
              </a:rPr>
              <a:t>TCP peut-être caractérisé par les éléments suivants qu’il fournit aux applications.</a:t>
            </a:r>
          </a:p>
          <a:p>
            <a:pPr lvl="1"/>
            <a:r>
              <a:rPr lang="fr-BE" sz="1400" dirty="0">
                <a:solidFill>
                  <a:schemeClr val="tx2"/>
                </a:solidFill>
                <a:latin typeface="Arial" pitchFamily="34" charset="0"/>
                <a:cs typeface="Arial" pitchFamily="34" charset="0"/>
              </a:rPr>
              <a:t>Stream Data Transfer : transfert de flux de données</a:t>
            </a:r>
          </a:p>
          <a:p>
            <a:pPr lvl="2"/>
            <a:r>
              <a:rPr lang="fr-BE" sz="1400" dirty="0">
                <a:solidFill>
                  <a:schemeClr val="tx2"/>
                </a:solidFill>
                <a:latin typeface="Arial" pitchFamily="34" charset="0"/>
                <a:cs typeface="Arial" pitchFamily="34" charset="0"/>
              </a:rPr>
              <a:t>Du point de vue de l’application, TCP transfère un flux continu de </a:t>
            </a:r>
            <a:r>
              <a:rPr lang="fr-BE" sz="1400" dirty="0" err="1">
                <a:solidFill>
                  <a:schemeClr val="tx2"/>
                </a:solidFill>
                <a:latin typeface="Arial" pitchFamily="34" charset="0"/>
                <a:cs typeface="Arial" pitchFamily="34" charset="0"/>
              </a:rPr>
              <a:t>bytes</a:t>
            </a:r>
            <a:r>
              <a:rPr lang="fr-BE" sz="1400" dirty="0">
                <a:solidFill>
                  <a:schemeClr val="tx2"/>
                </a:solidFill>
                <a:latin typeface="Arial" pitchFamily="34" charset="0"/>
                <a:cs typeface="Arial" pitchFamily="34" charset="0"/>
              </a:rPr>
              <a:t> au travers du réseau.</a:t>
            </a:r>
          </a:p>
          <a:p>
            <a:pPr lvl="2"/>
            <a:r>
              <a:rPr lang="fr-BE" sz="1400" dirty="0" smtClean="0">
                <a:solidFill>
                  <a:schemeClr val="tx2"/>
                </a:solidFill>
                <a:latin typeface="Arial" pitchFamily="34" charset="0"/>
                <a:cs typeface="Arial" pitchFamily="34" charset="0"/>
              </a:rPr>
              <a:t>TCP </a:t>
            </a:r>
            <a:r>
              <a:rPr lang="fr-BE" sz="1400" dirty="0">
                <a:solidFill>
                  <a:schemeClr val="tx2"/>
                </a:solidFill>
                <a:latin typeface="Arial" pitchFamily="34" charset="0"/>
                <a:cs typeface="Arial" pitchFamily="34" charset="0"/>
              </a:rPr>
              <a:t>groupe les bytes dans les segments TCP qui sont passés à la couche Internet (IP) qui les acheminera à la destination.</a:t>
            </a:r>
          </a:p>
          <a:p>
            <a:pPr lvl="2"/>
            <a:r>
              <a:rPr lang="fr-BE" sz="1400" dirty="0">
                <a:solidFill>
                  <a:schemeClr val="tx2"/>
                </a:solidFill>
                <a:latin typeface="Arial" pitchFamily="34" charset="0"/>
                <a:cs typeface="Arial" pitchFamily="34" charset="0"/>
              </a:rPr>
              <a:t>TCP décide lui-même comment segmenter les données</a:t>
            </a:r>
          </a:p>
          <a:p>
            <a:pPr lvl="2"/>
            <a:r>
              <a:rPr lang="fr-BE" sz="1400" dirty="0">
                <a:solidFill>
                  <a:schemeClr val="tx2"/>
                </a:solidFill>
                <a:latin typeface="Arial" pitchFamily="34" charset="0"/>
                <a:cs typeface="Arial" pitchFamily="34" charset="0"/>
              </a:rPr>
              <a:t>TCP transmet les données selon son propre rythme</a:t>
            </a:r>
          </a:p>
          <a:p>
            <a:pPr lvl="2"/>
            <a:r>
              <a:rPr lang="fr-BE" sz="1400" dirty="0">
                <a:solidFill>
                  <a:schemeClr val="tx2"/>
                </a:solidFill>
                <a:latin typeface="Arial" pitchFamily="34" charset="0"/>
                <a:cs typeface="Arial" pitchFamily="34" charset="0"/>
              </a:rPr>
              <a:t>Dans certains cas, une application a besoin de s’assurer que toutes les données actuellement fournies à la couche transport (TCP) sont bel et bien arrivées à destination.</a:t>
            </a:r>
          </a:p>
          <a:p>
            <a:pPr lvl="3"/>
            <a:r>
              <a:rPr lang="fr-BE" sz="1400" dirty="0">
                <a:solidFill>
                  <a:schemeClr val="tx2"/>
                </a:solidFill>
                <a:latin typeface="Arial" pitchFamily="34" charset="0"/>
                <a:cs typeface="Arial" pitchFamily="34" charset="0"/>
              </a:rPr>
              <a:t>Pour cette raison, une fonction push est définie : cela permet de « pousser » les segments TCP se trouvant encore dans les buffers vers la destination</a:t>
            </a:r>
          </a:p>
          <a:p>
            <a:pPr lvl="3"/>
            <a:r>
              <a:rPr lang="fr-BE" sz="1400" dirty="0">
                <a:solidFill>
                  <a:schemeClr val="tx2"/>
                </a:solidFill>
                <a:latin typeface="Arial" pitchFamily="34" charset="0"/>
                <a:cs typeface="Arial" pitchFamily="34" charset="0"/>
              </a:rPr>
              <a:t>La fonction de fermeture normale de connexion utilise cette fonction push.</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46</a:t>
            </a:fld>
            <a:endParaRPr lang="fr-BE"/>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3"/>
          <p:cNvSpPr>
            <a:spLocks noGrp="1" noChangeArrowheads="1"/>
          </p:cNvSpPr>
          <p:nvPr>
            <p:ph idx="1"/>
          </p:nvPr>
        </p:nvSpPr>
        <p:spPr>
          <a:xfrm>
            <a:off x="457200" y="1052513"/>
            <a:ext cx="8229600" cy="5329237"/>
          </a:xfrm>
        </p:spPr>
        <p:txBody>
          <a:bodyPr vert="horz" lIns="91440" tIns="45720" rIns="91440" bIns="45720" rtlCol="0" anchor="ctr" anchorCtr="0">
            <a:noAutofit/>
          </a:bodyPr>
          <a:lstStyle/>
          <a:p>
            <a:r>
              <a:rPr lang="fr-BE" sz="1600" b="1" dirty="0">
                <a:solidFill>
                  <a:schemeClr val="tx2"/>
                </a:solidFill>
                <a:latin typeface="Arial" pitchFamily="34" charset="0"/>
                <a:cs typeface="Arial" pitchFamily="34" charset="0"/>
              </a:rPr>
              <a:t>Fiabilité : </a:t>
            </a:r>
          </a:p>
          <a:p>
            <a:pPr lvl="1"/>
            <a:r>
              <a:rPr lang="fr-BE" sz="1600" dirty="0">
                <a:solidFill>
                  <a:schemeClr val="tx2"/>
                </a:solidFill>
                <a:latin typeface="Arial" pitchFamily="34" charset="0"/>
                <a:cs typeface="Arial" pitchFamily="34" charset="0"/>
              </a:rPr>
              <a:t>TCP assigne un numéro de séquence pour chaque </a:t>
            </a:r>
            <a:r>
              <a:rPr lang="fr-BE" sz="1600" dirty="0" err="1">
                <a:solidFill>
                  <a:schemeClr val="tx2"/>
                </a:solidFill>
                <a:latin typeface="Arial" pitchFamily="34" charset="0"/>
                <a:cs typeface="Arial" pitchFamily="34" charset="0"/>
              </a:rPr>
              <a:t>byte</a:t>
            </a:r>
            <a:r>
              <a:rPr lang="fr-BE" sz="1600" dirty="0">
                <a:solidFill>
                  <a:schemeClr val="tx2"/>
                </a:solidFill>
                <a:latin typeface="Arial" pitchFamily="34" charset="0"/>
                <a:cs typeface="Arial" pitchFamily="34" charset="0"/>
              </a:rPr>
              <a:t> transmis et espère recevoir un acquit positif (ACK) de la part du destinataire.</a:t>
            </a:r>
          </a:p>
          <a:p>
            <a:pPr lvl="1"/>
            <a:r>
              <a:rPr lang="fr-BE" sz="1600" dirty="0">
                <a:solidFill>
                  <a:schemeClr val="tx2"/>
                </a:solidFill>
                <a:latin typeface="Arial" pitchFamily="34" charset="0"/>
                <a:cs typeface="Arial" pitchFamily="34" charset="0"/>
              </a:rPr>
              <a:t>Si l’acquit n’est pas reçu endéans un certain temps, les données sont retransmises car considérées comme perdues.</a:t>
            </a:r>
          </a:p>
          <a:p>
            <a:pPr lvl="1"/>
            <a:r>
              <a:rPr lang="fr-BE" sz="1600" dirty="0">
                <a:solidFill>
                  <a:schemeClr val="tx2"/>
                </a:solidFill>
                <a:latin typeface="Arial" pitchFamily="34" charset="0"/>
                <a:cs typeface="Arial" pitchFamily="34" charset="0"/>
              </a:rPr>
              <a:t>Comme les données sont transmises sous forme de blocs (segment TCP), seul le numéro de séquence du premier </a:t>
            </a:r>
            <a:r>
              <a:rPr lang="fr-BE" sz="1600" dirty="0" err="1">
                <a:solidFill>
                  <a:schemeClr val="tx2"/>
                </a:solidFill>
                <a:latin typeface="Arial" pitchFamily="34" charset="0"/>
                <a:cs typeface="Arial" pitchFamily="34" charset="0"/>
              </a:rPr>
              <a:t>byte</a:t>
            </a:r>
            <a:r>
              <a:rPr lang="fr-BE" sz="1600" dirty="0">
                <a:solidFill>
                  <a:schemeClr val="tx2"/>
                </a:solidFill>
                <a:latin typeface="Arial" pitchFamily="34" charset="0"/>
                <a:cs typeface="Arial" pitchFamily="34" charset="0"/>
              </a:rPr>
              <a:t> de données du segment est envoyé a destination.</a:t>
            </a:r>
          </a:p>
          <a:p>
            <a:pPr lvl="1"/>
            <a:r>
              <a:rPr lang="fr-BE" sz="1600" dirty="0">
                <a:solidFill>
                  <a:schemeClr val="tx2"/>
                </a:solidFill>
                <a:latin typeface="Arial" pitchFamily="34" charset="0"/>
                <a:cs typeface="Arial" pitchFamily="34" charset="0"/>
              </a:rPr>
              <a:t>Le destinataire TCP utilise le numéro de séquence pour réordonner les segments et pour éliminer les doublons.</a:t>
            </a:r>
          </a:p>
          <a:p>
            <a:pPr lvl="1"/>
            <a:endParaRPr lang="fr-BE" sz="1600" dirty="0">
              <a:solidFill>
                <a:schemeClr val="tx2"/>
              </a:solidFill>
              <a:latin typeface="Arial" pitchFamily="34" charset="0"/>
              <a:cs typeface="Arial" pitchFamily="34" charset="0"/>
            </a:endParaRPr>
          </a:p>
          <a:p>
            <a:r>
              <a:rPr lang="fr-BE" sz="1600" b="1" dirty="0">
                <a:solidFill>
                  <a:schemeClr val="tx2"/>
                </a:solidFill>
                <a:latin typeface="Arial" pitchFamily="34" charset="0"/>
                <a:cs typeface="Arial" pitchFamily="34" charset="0"/>
              </a:rPr>
              <a:t>Contrôle de flux :</a:t>
            </a:r>
          </a:p>
          <a:p>
            <a:pPr lvl="1"/>
            <a:r>
              <a:rPr lang="fr-BE" sz="1600" dirty="0">
                <a:solidFill>
                  <a:schemeClr val="tx2"/>
                </a:solidFill>
                <a:latin typeface="Arial" pitchFamily="34" charset="0"/>
                <a:cs typeface="Arial" pitchFamily="34" charset="0"/>
              </a:rPr>
              <a:t>À la réception, le destinataire, lorsqu’il renvoie un acquit (ACK) à la source, lui indique aussi le nombre de </a:t>
            </a:r>
            <a:r>
              <a:rPr lang="fr-BE" sz="1600" dirty="0" err="1">
                <a:solidFill>
                  <a:schemeClr val="tx2"/>
                </a:solidFill>
                <a:latin typeface="Arial" pitchFamily="34" charset="0"/>
                <a:cs typeface="Arial" pitchFamily="34" charset="0"/>
              </a:rPr>
              <a:t>byte</a:t>
            </a:r>
            <a:r>
              <a:rPr lang="fr-BE" sz="1600" dirty="0">
                <a:solidFill>
                  <a:schemeClr val="tx2"/>
                </a:solidFill>
                <a:latin typeface="Arial" pitchFamily="34" charset="0"/>
                <a:cs typeface="Arial" pitchFamily="34" charset="0"/>
              </a:rPr>
              <a:t> que le destinataire (lui-même) peut recevoir sans provoquer un buffer </a:t>
            </a:r>
            <a:r>
              <a:rPr lang="fr-BE" sz="1600" dirty="0" err="1">
                <a:solidFill>
                  <a:schemeClr val="tx2"/>
                </a:solidFill>
                <a:latin typeface="Arial" pitchFamily="34" charset="0"/>
                <a:cs typeface="Arial" pitchFamily="34" charset="0"/>
              </a:rPr>
              <a:t>overflow</a:t>
            </a:r>
            <a:r>
              <a:rPr lang="fr-BE" sz="1600" dirty="0">
                <a:solidFill>
                  <a:schemeClr val="tx2"/>
                </a:solidFill>
                <a:latin typeface="Arial" pitchFamily="34" charset="0"/>
                <a:cs typeface="Arial" pitchFamily="34" charset="0"/>
              </a:rPr>
              <a:t>.</a:t>
            </a:r>
          </a:p>
          <a:p>
            <a:pPr lvl="1"/>
            <a:r>
              <a:rPr lang="fr-BE" sz="1600" dirty="0">
                <a:solidFill>
                  <a:schemeClr val="tx2"/>
                </a:solidFill>
                <a:latin typeface="Arial" pitchFamily="34" charset="0"/>
                <a:cs typeface="Arial" pitchFamily="34" charset="0"/>
              </a:rPr>
              <a:t>C’est le principe de la fenêtre glissante.</a:t>
            </a:r>
          </a:p>
          <a:p>
            <a:pPr lvl="1"/>
            <a:endParaRPr lang="fr-BE" sz="1600" dirty="0">
              <a:solidFill>
                <a:schemeClr val="tx2"/>
              </a:solidFill>
              <a:latin typeface="Arial" pitchFamily="34" charset="0"/>
              <a:cs typeface="Arial" pitchFamily="34" charset="0"/>
            </a:endParaRP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 Concept</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47</a:t>
            </a:fld>
            <a:endParaRPr lang="fr-BE"/>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3"/>
          <p:cNvSpPr>
            <a:spLocks noGrp="1" noChangeArrowheads="1"/>
          </p:cNvSpPr>
          <p:nvPr>
            <p:ph idx="1"/>
          </p:nvPr>
        </p:nvSpPr>
        <p:spPr>
          <a:xfrm>
            <a:off x="457200" y="1125538"/>
            <a:ext cx="8229600" cy="4248150"/>
          </a:xfrm>
        </p:spPr>
        <p:txBody>
          <a:bodyPr vert="horz" lIns="91440" tIns="45720" rIns="91440" bIns="45720" rtlCol="0" anchor="ctr" anchorCtr="0">
            <a:noAutofit/>
          </a:bodyPr>
          <a:lstStyle/>
          <a:p>
            <a:r>
              <a:rPr lang="fr-BE" sz="1600" b="1" dirty="0">
                <a:solidFill>
                  <a:schemeClr val="tx2"/>
                </a:solidFill>
                <a:latin typeface="Arial" pitchFamily="34" charset="0"/>
                <a:cs typeface="Arial" pitchFamily="34" charset="0"/>
              </a:rPr>
              <a:t>Connexion logique : </a:t>
            </a:r>
          </a:p>
          <a:p>
            <a:pPr lvl="1"/>
            <a:r>
              <a:rPr lang="fr-BE" sz="1600" dirty="0">
                <a:solidFill>
                  <a:schemeClr val="tx2"/>
                </a:solidFill>
                <a:latin typeface="Arial" pitchFamily="34" charset="0"/>
                <a:cs typeface="Arial" pitchFamily="34" charset="0"/>
              </a:rPr>
              <a:t>Les mécanismes de contrôle de flux et de fiabilité nécessitent que TCP initialise et maintienne certaines informations ou états pour chaque flux de données;</a:t>
            </a:r>
          </a:p>
          <a:p>
            <a:pPr lvl="1"/>
            <a:r>
              <a:rPr lang="fr-BE" sz="1600" dirty="0">
                <a:solidFill>
                  <a:schemeClr val="tx2"/>
                </a:solidFill>
                <a:latin typeface="Arial" pitchFamily="34" charset="0"/>
                <a:cs typeface="Arial" pitchFamily="34" charset="0"/>
              </a:rPr>
              <a:t>La combinaison de ces états, incluant les sockets, les numéros de séquence et la taille des fenêtres est appelée connexion logique.</a:t>
            </a:r>
          </a:p>
          <a:p>
            <a:pPr lvl="1"/>
            <a:r>
              <a:rPr lang="fr-BE" sz="1600" dirty="0">
                <a:solidFill>
                  <a:schemeClr val="tx2"/>
                </a:solidFill>
                <a:latin typeface="Arial" pitchFamily="34" charset="0"/>
                <a:cs typeface="Arial" pitchFamily="34" charset="0"/>
              </a:rPr>
              <a:t>Chaque connexion identifiable de manière unique par la paire de sockets utilisé par les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 de d’émission et de réception</a:t>
            </a:r>
          </a:p>
          <a:p>
            <a:pPr lvl="1"/>
            <a:endParaRPr lang="fr-BE" sz="1600" dirty="0">
              <a:solidFill>
                <a:schemeClr val="tx2"/>
              </a:solidFill>
              <a:latin typeface="Arial" pitchFamily="34" charset="0"/>
              <a:cs typeface="Arial" pitchFamily="34" charset="0"/>
            </a:endParaRPr>
          </a:p>
          <a:p>
            <a:r>
              <a:rPr lang="fr-BE" sz="1600" b="1" dirty="0">
                <a:solidFill>
                  <a:schemeClr val="tx2"/>
                </a:solidFill>
                <a:latin typeface="Arial" pitchFamily="34" charset="0"/>
                <a:cs typeface="Arial" pitchFamily="34" charset="0"/>
              </a:rPr>
              <a:t>Full duplex :</a:t>
            </a:r>
          </a:p>
          <a:p>
            <a:pPr lvl="1"/>
            <a:r>
              <a:rPr lang="fr-BE" sz="1600" dirty="0">
                <a:solidFill>
                  <a:schemeClr val="tx2"/>
                </a:solidFill>
                <a:latin typeface="Arial" pitchFamily="34" charset="0"/>
                <a:cs typeface="Arial" pitchFamily="34" charset="0"/>
              </a:rPr>
              <a:t>TCP fournit des flux de données concurrent dans les deux directions</a:t>
            </a:r>
          </a:p>
          <a:p>
            <a:endParaRPr lang="fr-BE" sz="1600" dirty="0">
              <a:solidFill>
                <a:schemeClr val="tx2"/>
              </a:solidFill>
              <a:latin typeface="Arial" pitchFamily="34" charset="0"/>
              <a:cs typeface="Arial" pitchFamily="34" charset="0"/>
            </a:endParaRPr>
          </a:p>
          <a:p>
            <a:r>
              <a:rPr lang="fr-BE" sz="1600" b="1" dirty="0">
                <a:solidFill>
                  <a:schemeClr val="tx2"/>
                </a:solidFill>
                <a:latin typeface="Arial" pitchFamily="34" charset="0"/>
                <a:cs typeface="Arial" pitchFamily="34" charset="0"/>
              </a:rPr>
              <a:t>Multiplexage :</a:t>
            </a:r>
          </a:p>
          <a:p>
            <a:pPr lvl="1"/>
            <a:r>
              <a:rPr lang="fr-BE" sz="1600" dirty="0">
                <a:solidFill>
                  <a:schemeClr val="tx2"/>
                </a:solidFill>
                <a:latin typeface="Arial" pitchFamily="34" charset="0"/>
                <a:cs typeface="Arial" pitchFamily="34" charset="0"/>
              </a:rPr>
              <a:t>Identique au principe évoqué pour UDP</a:t>
            </a:r>
          </a:p>
          <a:p>
            <a:endParaRPr lang="fr-BE" sz="1600" dirty="0">
              <a:solidFill>
                <a:schemeClr val="tx2"/>
              </a:solidFill>
              <a:latin typeface="Arial" pitchFamily="34" charset="0"/>
              <a:cs typeface="Arial" pitchFamily="34" charset="0"/>
            </a:endParaRP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 - Concept</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48</a:t>
            </a:fld>
            <a:endParaRPr lang="fr-BE"/>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3"/>
          <p:cNvSpPr>
            <a:spLocks noGrp="1" noChangeArrowheads="1"/>
          </p:cNvSpPr>
          <p:nvPr>
            <p:ph idx="1"/>
          </p:nvPr>
        </p:nvSpPr>
        <p:spPr>
          <a:xfrm>
            <a:off x="468313" y="1052513"/>
            <a:ext cx="8229600" cy="4968875"/>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Le principe de la fenêtre glissante appliqué à TCP</a:t>
            </a:r>
          </a:p>
          <a:p>
            <a:pPr lvl="1"/>
            <a:r>
              <a:rPr lang="fr-BE" sz="1600" dirty="0">
                <a:solidFill>
                  <a:schemeClr val="tx2"/>
                </a:solidFill>
                <a:latin typeface="Arial" pitchFamily="34" charset="0"/>
                <a:cs typeface="Arial" pitchFamily="34" charset="0"/>
              </a:rPr>
              <a:t>Le principe de la fenêtre glissante vu précédemment est utilisé par TCP, mais avec quelques différences :</a:t>
            </a:r>
          </a:p>
          <a:p>
            <a:pPr lvl="2"/>
            <a:r>
              <a:rPr lang="fr-BE" sz="1600" dirty="0">
                <a:solidFill>
                  <a:schemeClr val="tx2"/>
                </a:solidFill>
                <a:latin typeface="Arial" pitchFamily="34" charset="0"/>
                <a:cs typeface="Arial" pitchFamily="34" charset="0"/>
              </a:rPr>
              <a:t>Comme TCP  fournit un connexion de type </a:t>
            </a:r>
            <a:r>
              <a:rPr lang="fr-BE" sz="1600" dirty="0" err="1">
                <a:solidFill>
                  <a:schemeClr val="tx2"/>
                </a:solidFill>
                <a:latin typeface="Arial" pitchFamily="34" charset="0"/>
                <a:cs typeface="Arial" pitchFamily="34" charset="0"/>
              </a:rPr>
              <a:t>byte</a:t>
            </a:r>
            <a:r>
              <a:rPr lang="fr-BE" sz="1600" dirty="0">
                <a:solidFill>
                  <a:schemeClr val="tx2"/>
                </a:solidFill>
                <a:latin typeface="Arial" pitchFamily="34" charset="0"/>
                <a:cs typeface="Arial" pitchFamily="34" charset="0"/>
              </a:rPr>
              <a:t>-</a:t>
            </a:r>
            <a:r>
              <a:rPr lang="fr-BE" sz="1600" dirty="0" err="1">
                <a:solidFill>
                  <a:schemeClr val="tx2"/>
                </a:solidFill>
                <a:latin typeface="Arial" pitchFamily="34" charset="0"/>
                <a:cs typeface="Arial" pitchFamily="34" charset="0"/>
              </a:rPr>
              <a:t>stream</a:t>
            </a:r>
            <a:r>
              <a:rPr lang="fr-BE" sz="1600" dirty="0">
                <a:solidFill>
                  <a:schemeClr val="tx2"/>
                </a:solidFill>
                <a:latin typeface="Arial" pitchFamily="34" charset="0"/>
                <a:cs typeface="Arial" pitchFamily="34" charset="0"/>
              </a:rPr>
              <a:t>, les numéros de séquence sont assignés à chaque </a:t>
            </a:r>
            <a:r>
              <a:rPr lang="fr-BE" sz="1600" dirty="0" err="1">
                <a:solidFill>
                  <a:schemeClr val="tx2"/>
                </a:solidFill>
                <a:latin typeface="Arial" pitchFamily="34" charset="0"/>
                <a:cs typeface="Arial" pitchFamily="34" charset="0"/>
              </a:rPr>
              <a:t>byte</a:t>
            </a:r>
            <a:r>
              <a:rPr lang="fr-BE" sz="1600" dirty="0">
                <a:solidFill>
                  <a:schemeClr val="tx2"/>
                </a:solidFill>
                <a:latin typeface="Arial" pitchFamily="34" charset="0"/>
                <a:cs typeface="Arial" pitchFamily="34" charset="0"/>
              </a:rPr>
              <a:t> dans le flux. TCP divise ce flux continu de </a:t>
            </a:r>
            <a:r>
              <a:rPr lang="fr-BE" sz="1600" dirty="0" err="1">
                <a:solidFill>
                  <a:schemeClr val="tx2"/>
                </a:solidFill>
                <a:latin typeface="Arial" pitchFamily="34" charset="0"/>
                <a:cs typeface="Arial" pitchFamily="34" charset="0"/>
              </a:rPr>
              <a:t>byte</a:t>
            </a:r>
            <a:r>
              <a:rPr lang="fr-BE" sz="1600" dirty="0">
                <a:solidFill>
                  <a:schemeClr val="tx2"/>
                </a:solidFill>
                <a:latin typeface="Arial" pitchFamily="34" charset="0"/>
                <a:cs typeface="Arial" pitchFamily="34" charset="0"/>
              </a:rPr>
              <a:t> en segments TCP et transmet ceux-ci.</a:t>
            </a:r>
          </a:p>
          <a:p>
            <a:pPr lvl="3"/>
            <a:r>
              <a:rPr lang="fr-BE" sz="1600" dirty="0">
                <a:solidFill>
                  <a:schemeClr val="tx2"/>
                </a:solidFill>
                <a:latin typeface="Arial" pitchFamily="34" charset="0"/>
                <a:cs typeface="Arial" pitchFamily="34" charset="0"/>
              </a:rPr>
              <a:t>Le principe de la fenêtre est appliqué au niveau du </a:t>
            </a:r>
            <a:r>
              <a:rPr lang="fr-BE" sz="1600" dirty="0" err="1">
                <a:solidFill>
                  <a:schemeClr val="tx2"/>
                </a:solidFill>
                <a:latin typeface="Arial" pitchFamily="34" charset="0"/>
                <a:cs typeface="Arial" pitchFamily="34" charset="0"/>
              </a:rPr>
              <a:t>byte</a:t>
            </a:r>
            <a:r>
              <a:rPr lang="fr-BE" sz="1600" dirty="0">
                <a:solidFill>
                  <a:schemeClr val="tx2"/>
                </a:solidFill>
                <a:latin typeface="Arial" pitchFamily="34" charset="0"/>
                <a:cs typeface="Arial" pitchFamily="34" charset="0"/>
              </a:rPr>
              <a:t>, et donc de ce fait les segments envoyés et les acquits (ACK) reçus porteront un numéro de séquence du </a:t>
            </a:r>
            <a:r>
              <a:rPr lang="fr-BE" sz="1600" dirty="0" err="1">
                <a:solidFill>
                  <a:schemeClr val="tx2"/>
                </a:solidFill>
                <a:latin typeface="Arial" pitchFamily="34" charset="0"/>
                <a:cs typeface="Arial" pitchFamily="34" charset="0"/>
              </a:rPr>
              <a:t>byte</a:t>
            </a:r>
            <a:r>
              <a:rPr lang="fr-BE" sz="1600" dirty="0">
                <a:solidFill>
                  <a:schemeClr val="tx2"/>
                </a:solidFill>
                <a:latin typeface="Arial" pitchFamily="34" charset="0"/>
                <a:cs typeface="Arial" pitchFamily="34" charset="0"/>
              </a:rPr>
              <a:t> et la taille de la fenêtre sera exprimée sous forme de </a:t>
            </a:r>
            <a:r>
              <a:rPr lang="fr-BE" sz="1600" dirty="0" err="1">
                <a:solidFill>
                  <a:schemeClr val="tx2"/>
                </a:solidFill>
                <a:latin typeface="Arial" pitchFamily="34" charset="0"/>
                <a:cs typeface="Arial" pitchFamily="34" charset="0"/>
              </a:rPr>
              <a:t>bytes</a:t>
            </a:r>
            <a:r>
              <a:rPr lang="fr-BE" sz="1600" dirty="0">
                <a:solidFill>
                  <a:schemeClr val="tx2"/>
                </a:solidFill>
                <a:latin typeface="Arial" pitchFamily="34" charset="0"/>
                <a:cs typeface="Arial" pitchFamily="34" charset="0"/>
              </a:rPr>
              <a:t> plutôt que de paquets.</a:t>
            </a:r>
          </a:p>
          <a:p>
            <a:pPr lvl="3"/>
            <a:endParaRPr lang="fr-BE" sz="1600" dirty="0">
              <a:solidFill>
                <a:schemeClr val="tx2"/>
              </a:solidFill>
              <a:latin typeface="Arial" pitchFamily="34" charset="0"/>
              <a:cs typeface="Arial" pitchFamily="34" charset="0"/>
            </a:endParaRPr>
          </a:p>
          <a:p>
            <a:pPr lvl="2"/>
            <a:r>
              <a:rPr lang="fr-BE" sz="1600" dirty="0">
                <a:solidFill>
                  <a:schemeClr val="tx2"/>
                </a:solidFill>
                <a:latin typeface="Arial" pitchFamily="34" charset="0"/>
                <a:cs typeface="Arial" pitchFamily="34" charset="0"/>
              </a:rPr>
              <a:t>La taille de la fenêtre est déterminée par le receveur lors de l’établissement de la connexion et est variable durant le transfert de données.</a:t>
            </a:r>
          </a:p>
          <a:p>
            <a:pPr lvl="3"/>
            <a:r>
              <a:rPr lang="fr-BE" sz="1600" dirty="0">
                <a:solidFill>
                  <a:schemeClr val="tx2"/>
                </a:solidFill>
                <a:latin typeface="Arial" pitchFamily="34" charset="0"/>
                <a:cs typeface="Arial" pitchFamily="34" charset="0"/>
              </a:rPr>
              <a:t>Chaque message ACK inclura la taille de la fenêtre que le récepteur est prêt à traiter à ce moment là.</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 - Concept</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49</a:t>
            </a:fld>
            <a:endParaRPr lang="fr-B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292100" y="2317750"/>
            <a:ext cx="8528050" cy="647700"/>
          </a:xfrm>
          <a:prstGeom prst="rect">
            <a:avLst/>
          </a:prstGeom>
          <a:solidFill>
            <a:srgbClr val="99FF33"/>
          </a:solidFill>
          <a:ln w="9525">
            <a:noFill/>
            <a:miter lim="800000"/>
            <a:headEnd/>
            <a:tailEnd/>
          </a:ln>
        </p:spPr>
        <p:txBody>
          <a:bodyPr wrap="none" anchor="ctr"/>
          <a:lstStyle/>
          <a:p>
            <a:endParaRPr lang="fr-FR">
              <a:latin typeface="Arial" pitchFamily="34" charset="0"/>
              <a:cs typeface="Arial" pitchFamily="34" charset="0"/>
            </a:endParaRPr>
          </a:p>
        </p:txBody>
      </p:sp>
      <p:sp>
        <p:nvSpPr>
          <p:cNvPr id="8198" name="Rectangle 4"/>
          <p:cNvSpPr>
            <a:spLocks noChangeArrowheads="1"/>
          </p:cNvSpPr>
          <p:nvPr/>
        </p:nvSpPr>
        <p:spPr bwMode="auto">
          <a:xfrm>
            <a:off x="685800" y="5080000"/>
            <a:ext cx="1066800" cy="381000"/>
          </a:xfrm>
          <a:prstGeom prst="rect">
            <a:avLst/>
          </a:prstGeom>
          <a:solidFill>
            <a:srgbClr val="C0C0C0"/>
          </a:solidFill>
          <a:ln w="9525">
            <a:noFill/>
            <a:miter lim="800000"/>
            <a:headEnd/>
            <a:tailEnd/>
          </a:ln>
          <a:effectLst>
            <a:prstShdw prst="shdw17" dist="17961" dir="2700000">
              <a:srgbClr val="737373"/>
            </a:prstShdw>
          </a:effectLst>
        </p:spPr>
        <p:txBody>
          <a:bodyPr wrap="none" anchor="ctr"/>
          <a:lstStyle/>
          <a:p>
            <a:pPr algn="ctr" eaLnBrk="0" hangingPunct="0"/>
            <a:r>
              <a:rPr lang="en-US" sz="1400">
                <a:latin typeface="Arial" pitchFamily="34" charset="0"/>
                <a:cs typeface="Arial" pitchFamily="34" charset="0"/>
              </a:rPr>
              <a:t>Physique</a:t>
            </a:r>
            <a:endParaRPr lang="en-US" sz="2400">
              <a:latin typeface="Arial" pitchFamily="34" charset="0"/>
              <a:cs typeface="Arial" pitchFamily="34" charset="0"/>
            </a:endParaRPr>
          </a:p>
        </p:txBody>
      </p:sp>
      <p:sp>
        <p:nvSpPr>
          <p:cNvPr id="8199" name="Rectangle 5"/>
          <p:cNvSpPr>
            <a:spLocks noChangeArrowheads="1"/>
          </p:cNvSpPr>
          <p:nvPr/>
        </p:nvSpPr>
        <p:spPr bwMode="auto">
          <a:xfrm>
            <a:off x="685800" y="4216400"/>
            <a:ext cx="1066800" cy="381000"/>
          </a:xfrm>
          <a:prstGeom prst="rect">
            <a:avLst/>
          </a:prstGeom>
          <a:solidFill>
            <a:srgbClr val="99CCFF"/>
          </a:solidFill>
          <a:ln w="9525">
            <a:noFill/>
            <a:miter lim="800000"/>
            <a:headEnd/>
            <a:tailEnd/>
          </a:ln>
          <a:effectLst>
            <a:prstShdw prst="shdw17" dist="17961" dir="2700000">
              <a:srgbClr val="5C7A99"/>
            </a:prstShdw>
          </a:effectLst>
        </p:spPr>
        <p:txBody>
          <a:bodyPr wrap="none" anchor="ctr"/>
          <a:lstStyle/>
          <a:p>
            <a:pPr algn="ctr" eaLnBrk="0" hangingPunct="0"/>
            <a:r>
              <a:rPr lang="en-US" sz="1400">
                <a:latin typeface="Arial" pitchFamily="34" charset="0"/>
                <a:cs typeface="Arial" pitchFamily="34" charset="0"/>
              </a:rPr>
              <a:t>Liaison</a:t>
            </a:r>
            <a:endParaRPr lang="en-US" sz="2400">
              <a:latin typeface="Arial" pitchFamily="34" charset="0"/>
              <a:cs typeface="Arial" pitchFamily="34" charset="0"/>
            </a:endParaRPr>
          </a:p>
        </p:txBody>
      </p:sp>
      <p:sp>
        <p:nvSpPr>
          <p:cNvPr id="8200" name="Rectangle 6"/>
          <p:cNvSpPr>
            <a:spLocks noChangeArrowheads="1"/>
          </p:cNvSpPr>
          <p:nvPr/>
        </p:nvSpPr>
        <p:spPr bwMode="auto">
          <a:xfrm>
            <a:off x="685800" y="3352800"/>
            <a:ext cx="1066800" cy="381000"/>
          </a:xfrm>
          <a:prstGeom prst="rect">
            <a:avLst/>
          </a:prstGeom>
          <a:solidFill>
            <a:srgbClr val="CCFFCC"/>
          </a:solidFill>
          <a:ln w="9525">
            <a:noFill/>
            <a:miter lim="800000"/>
            <a:headEnd/>
            <a:tailEnd/>
          </a:ln>
          <a:effectLst>
            <a:prstShdw prst="shdw17" dist="17961" dir="2700000">
              <a:srgbClr val="7A997A"/>
            </a:prstShdw>
          </a:effectLst>
        </p:spPr>
        <p:txBody>
          <a:bodyPr wrap="none" anchor="ctr"/>
          <a:lstStyle/>
          <a:p>
            <a:pPr algn="ctr" eaLnBrk="0" hangingPunct="0"/>
            <a:r>
              <a:rPr lang="en-US" sz="1400">
                <a:latin typeface="Arial" pitchFamily="34" charset="0"/>
                <a:cs typeface="Arial" pitchFamily="34" charset="0"/>
              </a:rPr>
              <a:t>Réseau</a:t>
            </a:r>
            <a:endParaRPr lang="en-US" sz="2400">
              <a:latin typeface="Arial" pitchFamily="34" charset="0"/>
              <a:cs typeface="Arial" pitchFamily="34" charset="0"/>
            </a:endParaRPr>
          </a:p>
        </p:txBody>
      </p:sp>
      <p:sp>
        <p:nvSpPr>
          <p:cNvPr id="8201" name="Rectangle 7"/>
          <p:cNvSpPr>
            <a:spLocks noChangeArrowheads="1"/>
          </p:cNvSpPr>
          <p:nvPr/>
        </p:nvSpPr>
        <p:spPr bwMode="auto">
          <a:xfrm>
            <a:off x="685800" y="2438400"/>
            <a:ext cx="1066800" cy="381000"/>
          </a:xfrm>
          <a:prstGeom prst="rect">
            <a:avLst/>
          </a:prstGeom>
          <a:solidFill>
            <a:srgbClr val="FFFF99"/>
          </a:solidFill>
          <a:ln w="9525">
            <a:noFill/>
            <a:miter lim="800000"/>
            <a:headEnd/>
            <a:tailEnd/>
          </a:ln>
          <a:effectLst>
            <a:prstShdw prst="shdw17" dist="17961" dir="2700000">
              <a:srgbClr val="99995C"/>
            </a:prstShdw>
          </a:effectLst>
        </p:spPr>
        <p:txBody>
          <a:bodyPr wrap="none" anchor="ctr"/>
          <a:lstStyle/>
          <a:p>
            <a:pPr algn="ctr" eaLnBrk="0" hangingPunct="0"/>
            <a:r>
              <a:rPr lang="en-US" sz="1400">
                <a:latin typeface="Arial" pitchFamily="34" charset="0"/>
                <a:cs typeface="Arial" pitchFamily="34" charset="0"/>
              </a:rPr>
              <a:t>Transport</a:t>
            </a:r>
            <a:endParaRPr lang="en-US" sz="2400">
              <a:latin typeface="Arial" pitchFamily="34" charset="0"/>
              <a:cs typeface="Arial" pitchFamily="34" charset="0"/>
            </a:endParaRPr>
          </a:p>
        </p:txBody>
      </p:sp>
      <p:sp>
        <p:nvSpPr>
          <p:cNvPr id="8202" name="Rectangle 8"/>
          <p:cNvSpPr>
            <a:spLocks noChangeArrowheads="1"/>
          </p:cNvSpPr>
          <p:nvPr/>
        </p:nvSpPr>
        <p:spPr bwMode="auto">
          <a:xfrm>
            <a:off x="685800" y="1752600"/>
            <a:ext cx="1066800" cy="381000"/>
          </a:xfrm>
          <a:prstGeom prst="rect">
            <a:avLst/>
          </a:prstGeom>
          <a:solidFill>
            <a:srgbClr val="FFCC99"/>
          </a:solidFill>
          <a:ln w="9525">
            <a:noFill/>
            <a:miter lim="800000"/>
            <a:headEnd/>
            <a:tailEnd/>
          </a:ln>
          <a:effectLst>
            <a:prstShdw prst="shdw17" dist="17961" dir="2700000">
              <a:srgbClr val="997A5C"/>
            </a:prstShdw>
          </a:effectLst>
        </p:spPr>
        <p:txBody>
          <a:bodyPr wrap="none" anchor="ctr"/>
          <a:lstStyle/>
          <a:p>
            <a:pPr algn="ctr" eaLnBrk="0" hangingPunct="0"/>
            <a:r>
              <a:rPr lang="en-US" sz="1400">
                <a:latin typeface="Arial" pitchFamily="34" charset="0"/>
                <a:cs typeface="Arial" pitchFamily="34" charset="0"/>
              </a:rPr>
              <a:t>Session</a:t>
            </a:r>
            <a:endParaRPr lang="en-US" sz="2400">
              <a:latin typeface="Arial" pitchFamily="34" charset="0"/>
              <a:cs typeface="Arial" pitchFamily="34" charset="0"/>
            </a:endParaRPr>
          </a:p>
        </p:txBody>
      </p:sp>
      <p:sp>
        <p:nvSpPr>
          <p:cNvPr id="162825" name="Rectangle 9"/>
          <p:cNvSpPr>
            <a:spLocks noChangeArrowheads="1"/>
          </p:cNvSpPr>
          <p:nvPr/>
        </p:nvSpPr>
        <p:spPr bwMode="auto">
          <a:xfrm>
            <a:off x="685800" y="406400"/>
            <a:ext cx="1066800" cy="381000"/>
          </a:xfrm>
          <a:prstGeom prst="rect">
            <a:avLst/>
          </a:prstGeom>
          <a:solidFill>
            <a:schemeClr val="hlink"/>
          </a:solidFill>
          <a:ln w="9525">
            <a:noFill/>
            <a:miter lim="800000"/>
            <a:headEnd/>
            <a:tailEnd/>
          </a:ln>
          <a:effectLst>
            <a:prstShdw prst="shdw17" dist="17961" dir="2700000">
              <a:schemeClr val="hlink">
                <a:gamma/>
                <a:shade val="60000"/>
                <a:invGamma/>
              </a:schemeClr>
            </a:prstShdw>
          </a:effectLst>
        </p:spPr>
        <p:txBody>
          <a:bodyPr wrap="none" anchor="ctr"/>
          <a:lstStyle/>
          <a:p>
            <a:pPr algn="ctr" eaLnBrk="0" hangingPunct="0"/>
            <a:r>
              <a:rPr lang="en-US" sz="1400">
                <a:solidFill>
                  <a:schemeClr val="bg1"/>
                </a:solidFill>
                <a:latin typeface="Arial" pitchFamily="34" charset="0"/>
                <a:cs typeface="Arial" pitchFamily="34" charset="0"/>
              </a:rPr>
              <a:t>Application</a:t>
            </a:r>
            <a:endParaRPr lang="en-US" sz="2400">
              <a:solidFill>
                <a:schemeClr val="bg1"/>
              </a:solidFill>
              <a:latin typeface="Arial" pitchFamily="34" charset="0"/>
              <a:cs typeface="Arial" pitchFamily="34" charset="0"/>
            </a:endParaRPr>
          </a:p>
        </p:txBody>
      </p:sp>
      <p:sp>
        <p:nvSpPr>
          <p:cNvPr id="8204" name="Rectangle 10"/>
          <p:cNvSpPr>
            <a:spLocks noChangeArrowheads="1"/>
          </p:cNvSpPr>
          <p:nvPr/>
        </p:nvSpPr>
        <p:spPr bwMode="auto">
          <a:xfrm>
            <a:off x="685800" y="1066800"/>
            <a:ext cx="1066800" cy="381000"/>
          </a:xfrm>
          <a:prstGeom prst="rect">
            <a:avLst/>
          </a:prstGeom>
          <a:solidFill>
            <a:srgbClr val="FF99CC"/>
          </a:solidFill>
          <a:ln w="9525">
            <a:noFill/>
            <a:miter lim="800000"/>
            <a:headEnd/>
            <a:tailEnd/>
          </a:ln>
          <a:effectLst>
            <a:prstShdw prst="shdw17" dist="17961" dir="2700000">
              <a:srgbClr val="995C7A"/>
            </a:prstShdw>
          </a:effectLst>
        </p:spPr>
        <p:txBody>
          <a:bodyPr wrap="none" anchor="ctr"/>
          <a:lstStyle/>
          <a:p>
            <a:pPr algn="ctr" eaLnBrk="0" hangingPunct="0"/>
            <a:r>
              <a:rPr lang="en-US" sz="1400">
                <a:latin typeface="Arial" pitchFamily="34" charset="0"/>
                <a:cs typeface="Arial" pitchFamily="34" charset="0"/>
              </a:rPr>
              <a:t>Présentation</a:t>
            </a:r>
            <a:endParaRPr lang="en-US" sz="2400">
              <a:latin typeface="Arial" pitchFamily="34" charset="0"/>
              <a:cs typeface="Arial" pitchFamily="34" charset="0"/>
            </a:endParaRPr>
          </a:p>
        </p:txBody>
      </p:sp>
      <p:sp>
        <p:nvSpPr>
          <p:cNvPr id="8205" name="Rectangle 12"/>
          <p:cNvSpPr>
            <a:spLocks noChangeArrowheads="1"/>
          </p:cNvSpPr>
          <p:nvPr/>
        </p:nvSpPr>
        <p:spPr bwMode="auto">
          <a:xfrm>
            <a:off x="6934200" y="5054600"/>
            <a:ext cx="1066800" cy="381000"/>
          </a:xfrm>
          <a:prstGeom prst="rect">
            <a:avLst/>
          </a:prstGeom>
          <a:solidFill>
            <a:srgbClr val="C0C0C0"/>
          </a:solidFill>
          <a:ln w="9525">
            <a:noFill/>
            <a:miter lim="800000"/>
            <a:headEnd/>
            <a:tailEnd/>
          </a:ln>
          <a:effectLst>
            <a:prstShdw prst="shdw17" dist="17961" dir="2700000">
              <a:srgbClr val="737373"/>
            </a:prstShdw>
          </a:effectLst>
        </p:spPr>
        <p:txBody>
          <a:bodyPr wrap="none" anchor="ctr"/>
          <a:lstStyle/>
          <a:p>
            <a:pPr algn="ctr" eaLnBrk="0" hangingPunct="0"/>
            <a:r>
              <a:rPr lang="en-US" sz="1400">
                <a:latin typeface="Arial" pitchFamily="34" charset="0"/>
                <a:cs typeface="Arial" pitchFamily="34" charset="0"/>
              </a:rPr>
              <a:t>Physique</a:t>
            </a:r>
            <a:endParaRPr lang="en-US" sz="2400">
              <a:latin typeface="Arial" pitchFamily="34" charset="0"/>
              <a:cs typeface="Arial" pitchFamily="34" charset="0"/>
            </a:endParaRPr>
          </a:p>
        </p:txBody>
      </p:sp>
      <p:sp>
        <p:nvSpPr>
          <p:cNvPr id="8206" name="Rectangle 13"/>
          <p:cNvSpPr>
            <a:spLocks noChangeArrowheads="1"/>
          </p:cNvSpPr>
          <p:nvPr/>
        </p:nvSpPr>
        <p:spPr bwMode="auto">
          <a:xfrm>
            <a:off x="6934200" y="4191000"/>
            <a:ext cx="1066800" cy="381000"/>
          </a:xfrm>
          <a:prstGeom prst="rect">
            <a:avLst/>
          </a:prstGeom>
          <a:solidFill>
            <a:srgbClr val="99CCFF"/>
          </a:solidFill>
          <a:ln w="9525">
            <a:noFill/>
            <a:miter lim="800000"/>
            <a:headEnd/>
            <a:tailEnd/>
          </a:ln>
          <a:effectLst>
            <a:prstShdw prst="shdw17" dist="17961" dir="2700000">
              <a:srgbClr val="5C7A99"/>
            </a:prstShdw>
          </a:effectLst>
        </p:spPr>
        <p:txBody>
          <a:bodyPr wrap="none" anchor="ctr"/>
          <a:lstStyle/>
          <a:p>
            <a:pPr algn="ctr" eaLnBrk="0" hangingPunct="0"/>
            <a:r>
              <a:rPr lang="en-US" sz="1400">
                <a:latin typeface="Arial" pitchFamily="34" charset="0"/>
                <a:cs typeface="Arial" pitchFamily="34" charset="0"/>
              </a:rPr>
              <a:t>Liaison</a:t>
            </a:r>
            <a:endParaRPr lang="en-US" sz="2400">
              <a:latin typeface="Arial" pitchFamily="34" charset="0"/>
              <a:cs typeface="Arial" pitchFamily="34" charset="0"/>
            </a:endParaRPr>
          </a:p>
        </p:txBody>
      </p:sp>
      <p:sp>
        <p:nvSpPr>
          <p:cNvPr id="8207" name="Rectangle 14"/>
          <p:cNvSpPr>
            <a:spLocks noChangeArrowheads="1"/>
          </p:cNvSpPr>
          <p:nvPr/>
        </p:nvSpPr>
        <p:spPr bwMode="auto">
          <a:xfrm>
            <a:off x="6934200" y="3327400"/>
            <a:ext cx="1066800" cy="381000"/>
          </a:xfrm>
          <a:prstGeom prst="rect">
            <a:avLst/>
          </a:prstGeom>
          <a:solidFill>
            <a:srgbClr val="CCFFCC"/>
          </a:solidFill>
          <a:ln w="9525">
            <a:noFill/>
            <a:miter lim="800000"/>
            <a:headEnd/>
            <a:tailEnd/>
          </a:ln>
          <a:effectLst>
            <a:prstShdw prst="shdw17" dist="17961" dir="2700000">
              <a:srgbClr val="7A997A"/>
            </a:prstShdw>
          </a:effectLst>
        </p:spPr>
        <p:txBody>
          <a:bodyPr wrap="none" anchor="ctr"/>
          <a:lstStyle/>
          <a:p>
            <a:pPr algn="ctr" eaLnBrk="0" hangingPunct="0"/>
            <a:r>
              <a:rPr lang="en-US" sz="1400">
                <a:latin typeface="Arial" pitchFamily="34" charset="0"/>
                <a:cs typeface="Arial" pitchFamily="34" charset="0"/>
              </a:rPr>
              <a:t>Réseau</a:t>
            </a:r>
            <a:endParaRPr lang="en-US" sz="2400">
              <a:latin typeface="Arial" pitchFamily="34" charset="0"/>
              <a:cs typeface="Arial" pitchFamily="34" charset="0"/>
            </a:endParaRPr>
          </a:p>
        </p:txBody>
      </p:sp>
      <p:sp>
        <p:nvSpPr>
          <p:cNvPr id="8208" name="Rectangle 15"/>
          <p:cNvSpPr>
            <a:spLocks noChangeArrowheads="1"/>
          </p:cNvSpPr>
          <p:nvPr/>
        </p:nvSpPr>
        <p:spPr bwMode="auto">
          <a:xfrm>
            <a:off x="6934200" y="2413000"/>
            <a:ext cx="1066800" cy="381000"/>
          </a:xfrm>
          <a:prstGeom prst="rect">
            <a:avLst/>
          </a:prstGeom>
          <a:solidFill>
            <a:srgbClr val="FFFF99"/>
          </a:solidFill>
          <a:ln w="9525">
            <a:noFill/>
            <a:miter lim="800000"/>
            <a:headEnd/>
            <a:tailEnd/>
          </a:ln>
          <a:effectLst>
            <a:prstShdw prst="shdw17" dist="17961" dir="2700000">
              <a:srgbClr val="99995C"/>
            </a:prstShdw>
          </a:effectLst>
        </p:spPr>
        <p:txBody>
          <a:bodyPr wrap="none" anchor="ctr"/>
          <a:lstStyle/>
          <a:p>
            <a:pPr algn="ctr" eaLnBrk="0" hangingPunct="0"/>
            <a:r>
              <a:rPr lang="en-US" sz="1400">
                <a:latin typeface="Arial" pitchFamily="34" charset="0"/>
                <a:cs typeface="Arial" pitchFamily="34" charset="0"/>
              </a:rPr>
              <a:t>Transport</a:t>
            </a:r>
            <a:endParaRPr lang="en-US" sz="2400">
              <a:latin typeface="Arial" pitchFamily="34" charset="0"/>
              <a:cs typeface="Arial" pitchFamily="34" charset="0"/>
            </a:endParaRPr>
          </a:p>
        </p:txBody>
      </p:sp>
      <p:sp>
        <p:nvSpPr>
          <p:cNvPr id="8209" name="Rectangle 16"/>
          <p:cNvSpPr>
            <a:spLocks noChangeArrowheads="1"/>
          </p:cNvSpPr>
          <p:nvPr/>
        </p:nvSpPr>
        <p:spPr bwMode="auto">
          <a:xfrm>
            <a:off x="6934200" y="1727200"/>
            <a:ext cx="1066800" cy="381000"/>
          </a:xfrm>
          <a:prstGeom prst="rect">
            <a:avLst/>
          </a:prstGeom>
          <a:solidFill>
            <a:srgbClr val="FFCC99"/>
          </a:solidFill>
          <a:ln w="9525">
            <a:noFill/>
            <a:miter lim="800000"/>
            <a:headEnd/>
            <a:tailEnd/>
          </a:ln>
          <a:effectLst>
            <a:prstShdw prst="shdw17" dist="17961" dir="2700000">
              <a:srgbClr val="997A5C"/>
            </a:prstShdw>
          </a:effectLst>
        </p:spPr>
        <p:txBody>
          <a:bodyPr wrap="none" anchor="ctr"/>
          <a:lstStyle/>
          <a:p>
            <a:pPr algn="ctr" eaLnBrk="0" hangingPunct="0"/>
            <a:r>
              <a:rPr lang="en-US" sz="1400">
                <a:latin typeface="Arial" pitchFamily="34" charset="0"/>
                <a:cs typeface="Arial" pitchFamily="34" charset="0"/>
              </a:rPr>
              <a:t>Session</a:t>
            </a:r>
            <a:endParaRPr lang="en-US" sz="2400">
              <a:latin typeface="Arial" pitchFamily="34" charset="0"/>
              <a:cs typeface="Arial" pitchFamily="34" charset="0"/>
            </a:endParaRPr>
          </a:p>
        </p:txBody>
      </p:sp>
      <p:sp>
        <p:nvSpPr>
          <p:cNvPr id="162833" name="Rectangle 17"/>
          <p:cNvSpPr>
            <a:spLocks noChangeArrowheads="1"/>
          </p:cNvSpPr>
          <p:nvPr/>
        </p:nvSpPr>
        <p:spPr bwMode="auto">
          <a:xfrm>
            <a:off x="6934200" y="381000"/>
            <a:ext cx="1066800" cy="381000"/>
          </a:xfrm>
          <a:prstGeom prst="rect">
            <a:avLst/>
          </a:prstGeom>
          <a:solidFill>
            <a:schemeClr val="hlink"/>
          </a:solidFill>
          <a:ln w="9525">
            <a:noFill/>
            <a:miter lim="800000"/>
            <a:headEnd/>
            <a:tailEnd/>
          </a:ln>
          <a:effectLst>
            <a:prstShdw prst="shdw17" dist="17961" dir="2700000">
              <a:schemeClr val="hlink">
                <a:gamma/>
                <a:shade val="60000"/>
                <a:invGamma/>
              </a:schemeClr>
            </a:prstShdw>
          </a:effectLst>
        </p:spPr>
        <p:txBody>
          <a:bodyPr wrap="none" anchor="ctr"/>
          <a:lstStyle/>
          <a:p>
            <a:pPr algn="ctr" eaLnBrk="0" hangingPunct="0"/>
            <a:r>
              <a:rPr lang="en-US" sz="1400">
                <a:solidFill>
                  <a:schemeClr val="bg1"/>
                </a:solidFill>
                <a:latin typeface="Arial" pitchFamily="34" charset="0"/>
                <a:cs typeface="Arial" pitchFamily="34" charset="0"/>
              </a:rPr>
              <a:t>Application</a:t>
            </a:r>
            <a:endParaRPr lang="en-US" sz="2400">
              <a:solidFill>
                <a:schemeClr val="bg1"/>
              </a:solidFill>
              <a:latin typeface="Arial" pitchFamily="34" charset="0"/>
              <a:cs typeface="Arial" pitchFamily="34" charset="0"/>
            </a:endParaRPr>
          </a:p>
        </p:txBody>
      </p:sp>
      <p:sp>
        <p:nvSpPr>
          <p:cNvPr id="8211" name="Rectangle 18"/>
          <p:cNvSpPr>
            <a:spLocks noChangeArrowheads="1"/>
          </p:cNvSpPr>
          <p:nvPr/>
        </p:nvSpPr>
        <p:spPr bwMode="auto">
          <a:xfrm>
            <a:off x="6934200" y="1041400"/>
            <a:ext cx="1066800" cy="381000"/>
          </a:xfrm>
          <a:prstGeom prst="rect">
            <a:avLst/>
          </a:prstGeom>
          <a:solidFill>
            <a:srgbClr val="FF99CC"/>
          </a:solidFill>
          <a:ln w="9525">
            <a:noFill/>
            <a:miter lim="800000"/>
            <a:headEnd/>
            <a:tailEnd/>
          </a:ln>
          <a:effectLst>
            <a:prstShdw prst="shdw17" dist="17961" dir="2700000">
              <a:srgbClr val="995C7A"/>
            </a:prstShdw>
          </a:effectLst>
        </p:spPr>
        <p:txBody>
          <a:bodyPr wrap="none" anchor="ctr"/>
          <a:lstStyle/>
          <a:p>
            <a:pPr algn="ctr" eaLnBrk="0" hangingPunct="0"/>
            <a:r>
              <a:rPr lang="en-US" sz="1400">
                <a:latin typeface="Arial" pitchFamily="34" charset="0"/>
                <a:cs typeface="Arial" pitchFamily="34" charset="0"/>
              </a:rPr>
              <a:t>Présentation</a:t>
            </a:r>
            <a:endParaRPr lang="en-US" sz="2400">
              <a:latin typeface="Arial" pitchFamily="34" charset="0"/>
              <a:cs typeface="Arial" pitchFamily="34" charset="0"/>
            </a:endParaRPr>
          </a:p>
        </p:txBody>
      </p:sp>
      <p:grpSp>
        <p:nvGrpSpPr>
          <p:cNvPr id="8212" name="Group 19"/>
          <p:cNvGrpSpPr>
            <a:grpSpLocks/>
          </p:cNvGrpSpPr>
          <p:nvPr/>
        </p:nvGrpSpPr>
        <p:grpSpPr bwMode="auto">
          <a:xfrm>
            <a:off x="3048000" y="3352800"/>
            <a:ext cx="1066800" cy="2108200"/>
            <a:chOff x="1920" y="2432"/>
            <a:chExt cx="672" cy="1328"/>
          </a:xfrm>
        </p:grpSpPr>
        <p:sp>
          <p:nvSpPr>
            <p:cNvPr id="8272" name="Rectangle 20"/>
            <p:cNvSpPr>
              <a:spLocks noChangeArrowheads="1"/>
            </p:cNvSpPr>
            <p:nvPr/>
          </p:nvSpPr>
          <p:spPr bwMode="auto">
            <a:xfrm>
              <a:off x="1920" y="3520"/>
              <a:ext cx="672" cy="240"/>
            </a:xfrm>
            <a:prstGeom prst="rect">
              <a:avLst/>
            </a:prstGeom>
            <a:solidFill>
              <a:srgbClr val="C0C0C0"/>
            </a:solidFill>
            <a:ln w="9525">
              <a:noFill/>
              <a:miter lim="800000"/>
              <a:headEnd/>
              <a:tailEnd/>
            </a:ln>
            <a:effectLst>
              <a:prstShdw prst="shdw17" dist="17961" dir="2700000">
                <a:srgbClr val="737373"/>
              </a:prstShdw>
            </a:effectLst>
          </p:spPr>
          <p:txBody>
            <a:bodyPr wrap="none" anchor="ctr"/>
            <a:lstStyle/>
            <a:p>
              <a:pPr algn="ctr" eaLnBrk="0" hangingPunct="0"/>
              <a:r>
                <a:rPr lang="en-US" sz="1400">
                  <a:latin typeface="Arial" pitchFamily="34" charset="0"/>
                  <a:cs typeface="Arial" pitchFamily="34" charset="0"/>
                </a:rPr>
                <a:t>Physique</a:t>
              </a:r>
              <a:endParaRPr lang="en-US" sz="2400">
                <a:latin typeface="Arial" pitchFamily="34" charset="0"/>
                <a:cs typeface="Arial" pitchFamily="34" charset="0"/>
              </a:endParaRPr>
            </a:p>
          </p:txBody>
        </p:sp>
        <p:sp>
          <p:nvSpPr>
            <p:cNvPr id="8273" name="Rectangle 21"/>
            <p:cNvSpPr>
              <a:spLocks noChangeArrowheads="1"/>
            </p:cNvSpPr>
            <p:nvPr/>
          </p:nvSpPr>
          <p:spPr bwMode="auto">
            <a:xfrm>
              <a:off x="1920" y="2976"/>
              <a:ext cx="672" cy="240"/>
            </a:xfrm>
            <a:prstGeom prst="rect">
              <a:avLst/>
            </a:prstGeom>
            <a:solidFill>
              <a:srgbClr val="99CCFF"/>
            </a:solidFill>
            <a:ln w="9525">
              <a:noFill/>
              <a:miter lim="800000"/>
              <a:headEnd/>
              <a:tailEnd/>
            </a:ln>
            <a:effectLst>
              <a:prstShdw prst="shdw17" dist="17961" dir="2700000">
                <a:srgbClr val="5C7A99"/>
              </a:prstShdw>
            </a:effectLst>
          </p:spPr>
          <p:txBody>
            <a:bodyPr wrap="none" anchor="ctr"/>
            <a:lstStyle/>
            <a:p>
              <a:pPr algn="ctr" eaLnBrk="0" hangingPunct="0"/>
              <a:r>
                <a:rPr lang="en-US" sz="1400">
                  <a:latin typeface="Arial" pitchFamily="34" charset="0"/>
                  <a:cs typeface="Arial" pitchFamily="34" charset="0"/>
                </a:rPr>
                <a:t>Liaison</a:t>
              </a:r>
              <a:endParaRPr lang="en-US" sz="2400">
                <a:latin typeface="Arial" pitchFamily="34" charset="0"/>
                <a:cs typeface="Arial" pitchFamily="34" charset="0"/>
              </a:endParaRPr>
            </a:p>
          </p:txBody>
        </p:sp>
        <p:sp>
          <p:nvSpPr>
            <p:cNvPr id="8274" name="Rectangle 22"/>
            <p:cNvSpPr>
              <a:spLocks noChangeArrowheads="1"/>
            </p:cNvSpPr>
            <p:nvPr/>
          </p:nvSpPr>
          <p:spPr bwMode="auto">
            <a:xfrm>
              <a:off x="1920" y="2432"/>
              <a:ext cx="672" cy="240"/>
            </a:xfrm>
            <a:prstGeom prst="rect">
              <a:avLst/>
            </a:prstGeom>
            <a:solidFill>
              <a:srgbClr val="CCFFCC"/>
            </a:solidFill>
            <a:ln w="9525">
              <a:noFill/>
              <a:miter lim="800000"/>
              <a:headEnd/>
              <a:tailEnd/>
            </a:ln>
            <a:effectLst>
              <a:prstShdw prst="shdw17" dist="17961" dir="2700000">
                <a:srgbClr val="7A997A"/>
              </a:prstShdw>
            </a:effectLst>
          </p:spPr>
          <p:txBody>
            <a:bodyPr wrap="none" anchor="ctr"/>
            <a:lstStyle/>
            <a:p>
              <a:pPr algn="ctr" eaLnBrk="0" hangingPunct="0"/>
              <a:r>
                <a:rPr lang="en-US" sz="1400">
                  <a:latin typeface="Arial" pitchFamily="34" charset="0"/>
                  <a:cs typeface="Arial" pitchFamily="34" charset="0"/>
                </a:rPr>
                <a:t>Réseau</a:t>
              </a:r>
              <a:endParaRPr lang="en-US" sz="2400">
                <a:latin typeface="Arial" pitchFamily="34" charset="0"/>
                <a:cs typeface="Arial" pitchFamily="34" charset="0"/>
              </a:endParaRPr>
            </a:p>
          </p:txBody>
        </p:sp>
      </p:grpSp>
      <p:grpSp>
        <p:nvGrpSpPr>
          <p:cNvPr id="8213" name="Group 23"/>
          <p:cNvGrpSpPr>
            <a:grpSpLocks/>
          </p:cNvGrpSpPr>
          <p:nvPr/>
        </p:nvGrpSpPr>
        <p:grpSpPr bwMode="auto">
          <a:xfrm>
            <a:off x="5105400" y="3352800"/>
            <a:ext cx="1066800" cy="2108200"/>
            <a:chOff x="3216" y="2432"/>
            <a:chExt cx="672" cy="1328"/>
          </a:xfrm>
        </p:grpSpPr>
        <p:sp>
          <p:nvSpPr>
            <p:cNvPr id="8269" name="Rectangle 24"/>
            <p:cNvSpPr>
              <a:spLocks noChangeArrowheads="1"/>
            </p:cNvSpPr>
            <p:nvPr/>
          </p:nvSpPr>
          <p:spPr bwMode="auto">
            <a:xfrm>
              <a:off x="3216" y="3520"/>
              <a:ext cx="672" cy="240"/>
            </a:xfrm>
            <a:prstGeom prst="rect">
              <a:avLst/>
            </a:prstGeom>
            <a:solidFill>
              <a:srgbClr val="C0C0C0"/>
            </a:solidFill>
            <a:ln w="9525">
              <a:noFill/>
              <a:miter lim="800000"/>
              <a:headEnd/>
              <a:tailEnd/>
            </a:ln>
            <a:effectLst>
              <a:prstShdw prst="shdw17" dist="17961" dir="2700000">
                <a:srgbClr val="737373"/>
              </a:prstShdw>
            </a:effectLst>
          </p:spPr>
          <p:txBody>
            <a:bodyPr wrap="none" anchor="ctr"/>
            <a:lstStyle/>
            <a:p>
              <a:pPr algn="ctr" eaLnBrk="0" hangingPunct="0"/>
              <a:r>
                <a:rPr lang="en-US" sz="1400">
                  <a:latin typeface="Arial" pitchFamily="34" charset="0"/>
                  <a:cs typeface="Arial" pitchFamily="34" charset="0"/>
                </a:rPr>
                <a:t>Physique</a:t>
              </a:r>
              <a:endParaRPr lang="en-US" sz="2400">
                <a:latin typeface="Arial" pitchFamily="34" charset="0"/>
                <a:cs typeface="Arial" pitchFamily="34" charset="0"/>
              </a:endParaRPr>
            </a:p>
          </p:txBody>
        </p:sp>
        <p:sp>
          <p:nvSpPr>
            <p:cNvPr id="8270" name="Rectangle 25"/>
            <p:cNvSpPr>
              <a:spLocks noChangeArrowheads="1"/>
            </p:cNvSpPr>
            <p:nvPr/>
          </p:nvSpPr>
          <p:spPr bwMode="auto">
            <a:xfrm>
              <a:off x="3216" y="2976"/>
              <a:ext cx="672" cy="240"/>
            </a:xfrm>
            <a:prstGeom prst="rect">
              <a:avLst/>
            </a:prstGeom>
            <a:solidFill>
              <a:srgbClr val="99CCFF"/>
            </a:solidFill>
            <a:ln w="9525">
              <a:noFill/>
              <a:miter lim="800000"/>
              <a:headEnd/>
              <a:tailEnd/>
            </a:ln>
            <a:effectLst>
              <a:prstShdw prst="shdw17" dist="17961" dir="2700000">
                <a:srgbClr val="5C7A99"/>
              </a:prstShdw>
            </a:effectLst>
          </p:spPr>
          <p:txBody>
            <a:bodyPr wrap="none" anchor="ctr"/>
            <a:lstStyle/>
            <a:p>
              <a:pPr algn="ctr" eaLnBrk="0" hangingPunct="0"/>
              <a:r>
                <a:rPr lang="en-US" sz="1400">
                  <a:latin typeface="Arial" pitchFamily="34" charset="0"/>
                  <a:cs typeface="Arial" pitchFamily="34" charset="0"/>
                </a:rPr>
                <a:t>Liaison</a:t>
              </a:r>
              <a:endParaRPr lang="en-US" sz="2400">
                <a:latin typeface="Arial" pitchFamily="34" charset="0"/>
                <a:cs typeface="Arial" pitchFamily="34" charset="0"/>
              </a:endParaRPr>
            </a:p>
          </p:txBody>
        </p:sp>
        <p:sp>
          <p:nvSpPr>
            <p:cNvPr id="8271" name="Rectangle 26"/>
            <p:cNvSpPr>
              <a:spLocks noChangeArrowheads="1"/>
            </p:cNvSpPr>
            <p:nvPr/>
          </p:nvSpPr>
          <p:spPr bwMode="auto">
            <a:xfrm>
              <a:off x="3216" y="2432"/>
              <a:ext cx="672" cy="240"/>
            </a:xfrm>
            <a:prstGeom prst="rect">
              <a:avLst/>
            </a:prstGeom>
            <a:solidFill>
              <a:srgbClr val="CCFFCC"/>
            </a:solidFill>
            <a:ln w="9525">
              <a:noFill/>
              <a:miter lim="800000"/>
              <a:headEnd/>
              <a:tailEnd/>
            </a:ln>
            <a:effectLst>
              <a:prstShdw prst="shdw17" dist="17961" dir="2700000">
                <a:srgbClr val="7A997A"/>
              </a:prstShdw>
            </a:effectLst>
          </p:spPr>
          <p:txBody>
            <a:bodyPr wrap="none" anchor="ctr"/>
            <a:lstStyle/>
            <a:p>
              <a:pPr algn="ctr" eaLnBrk="0" hangingPunct="0"/>
              <a:r>
                <a:rPr lang="en-US" sz="1400">
                  <a:latin typeface="Arial" pitchFamily="34" charset="0"/>
                  <a:cs typeface="Arial" pitchFamily="34" charset="0"/>
                </a:rPr>
                <a:t>Réseau</a:t>
              </a:r>
              <a:endParaRPr lang="en-US" sz="2400">
                <a:latin typeface="Arial" pitchFamily="34" charset="0"/>
                <a:cs typeface="Arial" pitchFamily="34" charset="0"/>
              </a:endParaRPr>
            </a:p>
          </p:txBody>
        </p:sp>
      </p:grpSp>
      <p:sp>
        <p:nvSpPr>
          <p:cNvPr id="8214" name="Line 27"/>
          <p:cNvSpPr>
            <a:spLocks noChangeShapeType="1"/>
          </p:cNvSpPr>
          <p:nvPr/>
        </p:nvSpPr>
        <p:spPr bwMode="auto">
          <a:xfrm>
            <a:off x="1752600" y="609600"/>
            <a:ext cx="5181600" cy="0"/>
          </a:xfrm>
          <a:prstGeom prst="line">
            <a:avLst/>
          </a:prstGeom>
          <a:noFill/>
          <a:ln w="9525">
            <a:solidFill>
              <a:schemeClr val="accent2"/>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15" name="Line 28"/>
          <p:cNvSpPr>
            <a:spLocks noChangeShapeType="1"/>
          </p:cNvSpPr>
          <p:nvPr/>
        </p:nvSpPr>
        <p:spPr bwMode="auto">
          <a:xfrm>
            <a:off x="1752600" y="1244600"/>
            <a:ext cx="5156200" cy="0"/>
          </a:xfrm>
          <a:prstGeom prst="line">
            <a:avLst/>
          </a:prstGeom>
          <a:noFill/>
          <a:ln w="9525">
            <a:solidFill>
              <a:schemeClr val="accent2"/>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16" name="Line 29"/>
          <p:cNvSpPr>
            <a:spLocks noChangeShapeType="1"/>
          </p:cNvSpPr>
          <p:nvPr/>
        </p:nvSpPr>
        <p:spPr bwMode="auto">
          <a:xfrm flipV="1">
            <a:off x="1752600" y="1981200"/>
            <a:ext cx="5194300" cy="0"/>
          </a:xfrm>
          <a:prstGeom prst="line">
            <a:avLst/>
          </a:prstGeom>
          <a:noFill/>
          <a:ln w="9525">
            <a:solidFill>
              <a:schemeClr val="accent2"/>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17" name="Line 30"/>
          <p:cNvSpPr>
            <a:spLocks noChangeShapeType="1"/>
          </p:cNvSpPr>
          <p:nvPr/>
        </p:nvSpPr>
        <p:spPr bwMode="auto">
          <a:xfrm>
            <a:off x="1763713" y="2636838"/>
            <a:ext cx="5113337" cy="0"/>
          </a:xfrm>
          <a:prstGeom prst="line">
            <a:avLst/>
          </a:prstGeom>
          <a:noFill/>
          <a:ln w="9525">
            <a:solidFill>
              <a:schemeClr val="accent2"/>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18" name="Text Box 31"/>
          <p:cNvSpPr txBox="1">
            <a:spLocks noChangeArrowheads="1"/>
          </p:cNvSpPr>
          <p:nvPr/>
        </p:nvSpPr>
        <p:spPr bwMode="auto">
          <a:xfrm>
            <a:off x="3707837" y="371882"/>
            <a:ext cx="1725152" cy="276999"/>
          </a:xfrm>
          <a:prstGeom prst="rect">
            <a:avLst/>
          </a:prstGeom>
          <a:noFill/>
          <a:ln w="9525">
            <a:noFill/>
            <a:miter lim="800000"/>
            <a:headEnd/>
            <a:tailEnd/>
          </a:ln>
        </p:spPr>
        <p:txBody>
          <a:bodyPr wrap="none" anchor="ctr">
            <a:spAutoFit/>
          </a:bodyPr>
          <a:lstStyle/>
          <a:p>
            <a:pPr algn="ctr" eaLnBrk="0" hangingPunct="0"/>
            <a:r>
              <a:rPr lang="en-US" sz="1200">
                <a:latin typeface="Arial" pitchFamily="34" charset="0"/>
                <a:cs typeface="Arial" pitchFamily="34" charset="0"/>
              </a:rPr>
              <a:t>Protocole d’application</a:t>
            </a:r>
          </a:p>
        </p:txBody>
      </p:sp>
      <p:sp>
        <p:nvSpPr>
          <p:cNvPr id="8219" name="Text Box 32"/>
          <p:cNvSpPr txBox="1">
            <a:spLocks noChangeArrowheads="1"/>
          </p:cNvSpPr>
          <p:nvPr/>
        </p:nvSpPr>
        <p:spPr bwMode="auto">
          <a:xfrm>
            <a:off x="3605237" y="1014820"/>
            <a:ext cx="1931940" cy="276999"/>
          </a:xfrm>
          <a:prstGeom prst="rect">
            <a:avLst/>
          </a:prstGeom>
          <a:noFill/>
          <a:ln w="9525">
            <a:noFill/>
            <a:miter lim="800000"/>
            <a:headEnd/>
            <a:tailEnd/>
          </a:ln>
        </p:spPr>
        <p:txBody>
          <a:bodyPr wrap="none" anchor="ctr">
            <a:spAutoFit/>
          </a:bodyPr>
          <a:lstStyle/>
          <a:p>
            <a:pPr algn="ctr" eaLnBrk="0" hangingPunct="0"/>
            <a:r>
              <a:rPr lang="en-US" sz="1200">
                <a:latin typeface="Arial" pitchFamily="34" charset="0"/>
                <a:cs typeface="Arial" pitchFamily="34" charset="0"/>
              </a:rPr>
              <a:t>Protocole de présentation</a:t>
            </a:r>
          </a:p>
        </p:txBody>
      </p:sp>
      <p:sp>
        <p:nvSpPr>
          <p:cNvPr id="8220" name="Text Box 33"/>
          <p:cNvSpPr txBox="1">
            <a:spLocks noChangeArrowheads="1"/>
          </p:cNvSpPr>
          <p:nvPr/>
        </p:nvSpPr>
        <p:spPr bwMode="auto">
          <a:xfrm>
            <a:off x="3767140" y="1735545"/>
            <a:ext cx="1608134" cy="276999"/>
          </a:xfrm>
          <a:prstGeom prst="rect">
            <a:avLst/>
          </a:prstGeom>
          <a:noFill/>
          <a:ln w="9525">
            <a:noFill/>
            <a:miter lim="800000"/>
            <a:headEnd/>
            <a:tailEnd/>
          </a:ln>
        </p:spPr>
        <p:txBody>
          <a:bodyPr wrap="none" anchor="ctr">
            <a:spAutoFit/>
          </a:bodyPr>
          <a:lstStyle/>
          <a:p>
            <a:pPr algn="ctr" eaLnBrk="0" hangingPunct="0"/>
            <a:r>
              <a:rPr lang="en-US" sz="1200">
                <a:latin typeface="Arial" pitchFamily="34" charset="0"/>
                <a:cs typeface="Arial" pitchFamily="34" charset="0"/>
              </a:rPr>
              <a:t>Protocole de session</a:t>
            </a:r>
          </a:p>
        </p:txBody>
      </p:sp>
      <p:sp>
        <p:nvSpPr>
          <p:cNvPr id="8221" name="Text Box 34"/>
          <p:cNvSpPr txBox="1">
            <a:spLocks noChangeArrowheads="1"/>
          </p:cNvSpPr>
          <p:nvPr/>
        </p:nvSpPr>
        <p:spPr bwMode="auto">
          <a:xfrm>
            <a:off x="3724653" y="2397532"/>
            <a:ext cx="1694695" cy="276999"/>
          </a:xfrm>
          <a:prstGeom prst="rect">
            <a:avLst/>
          </a:prstGeom>
          <a:noFill/>
          <a:ln w="9525">
            <a:noFill/>
            <a:miter lim="800000"/>
            <a:headEnd/>
            <a:tailEnd/>
          </a:ln>
        </p:spPr>
        <p:txBody>
          <a:bodyPr wrap="none" anchor="ctr">
            <a:spAutoFit/>
          </a:bodyPr>
          <a:lstStyle/>
          <a:p>
            <a:pPr algn="ctr" eaLnBrk="0" hangingPunct="0"/>
            <a:r>
              <a:rPr lang="en-US" sz="1200">
                <a:latin typeface="Arial" pitchFamily="34" charset="0"/>
                <a:cs typeface="Arial" pitchFamily="34" charset="0"/>
              </a:rPr>
              <a:t>Protocole de transport</a:t>
            </a:r>
          </a:p>
        </p:txBody>
      </p:sp>
      <p:sp>
        <p:nvSpPr>
          <p:cNvPr id="8222" name="AutoShape 35"/>
          <p:cNvSpPr>
            <a:spLocks noChangeArrowheads="1"/>
          </p:cNvSpPr>
          <p:nvPr/>
        </p:nvSpPr>
        <p:spPr bwMode="auto">
          <a:xfrm>
            <a:off x="2743200" y="3225800"/>
            <a:ext cx="3733800" cy="2667000"/>
          </a:xfrm>
          <a:prstGeom prst="roundRect">
            <a:avLst>
              <a:gd name="adj" fmla="val 16667"/>
            </a:avLst>
          </a:prstGeom>
          <a:noFill/>
          <a:ln w="9525">
            <a:solidFill>
              <a:schemeClr val="accent1"/>
            </a:solidFill>
            <a:round/>
            <a:headEnd/>
            <a:tailEnd/>
          </a:ln>
        </p:spPr>
        <p:txBody>
          <a:bodyPr wrap="none" anchor="ctr"/>
          <a:lstStyle/>
          <a:p>
            <a:endParaRPr lang="fr-FR">
              <a:latin typeface="Arial" pitchFamily="34" charset="0"/>
              <a:cs typeface="Arial" pitchFamily="34" charset="0"/>
            </a:endParaRPr>
          </a:p>
        </p:txBody>
      </p:sp>
      <p:sp>
        <p:nvSpPr>
          <p:cNvPr id="8223" name="Text Box 36"/>
          <p:cNvSpPr txBox="1">
            <a:spLocks noChangeArrowheads="1"/>
          </p:cNvSpPr>
          <p:nvPr/>
        </p:nvSpPr>
        <p:spPr bwMode="auto">
          <a:xfrm>
            <a:off x="3635562" y="2919820"/>
            <a:ext cx="1898277" cy="276999"/>
          </a:xfrm>
          <a:prstGeom prst="rect">
            <a:avLst/>
          </a:prstGeom>
          <a:noFill/>
          <a:ln w="9525">
            <a:noFill/>
            <a:miter lim="800000"/>
            <a:headEnd/>
            <a:tailEnd/>
          </a:ln>
        </p:spPr>
        <p:txBody>
          <a:bodyPr wrap="none" anchor="ctr">
            <a:spAutoFit/>
          </a:bodyPr>
          <a:lstStyle/>
          <a:p>
            <a:pPr algn="ctr" eaLnBrk="0" hangingPunct="0"/>
            <a:r>
              <a:rPr lang="en-US" sz="1200">
                <a:latin typeface="Arial" pitchFamily="34" charset="0"/>
                <a:cs typeface="Arial" pitchFamily="34" charset="0"/>
              </a:rPr>
              <a:t>Frontière de sous-réseau</a:t>
            </a:r>
          </a:p>
        </p:txBody>
      </p:sp>
      <p:sp>
        <p:nvSpPr>
          <p:cNvPr id="8224" name="Text Box 37"/>
          <p:cNvSpPr txBox="1">
            <a:spLocks noChangeArrowheads="1"/>
          </p:cNvSpPr>
          <p:nvPr/>
        </p:nvSpPr>
        <p:spPr bwMode="auto">
          <a:xfrm>
            <a:off x="3216557" y="5586820"/>
            <a:ext cx="729688" cy="276999"/>
          </a:xfrm>
          <a:prstGeom prst="rect">
            <a:avLst/>
          </a:prstGeom>
          <a:noFill/>
          <a:ln w="9525">
            <a:noFill/>
            <a:miter lim="800000"/>
            <a:headEnd/>
            <a:tailEnd/>
          </a:ln>
        </p:spPr>
        <p:txBody>
          <a:bodyPr wrap="none" anchor="ctr">
            <a:spAutoFit/>
          </a:bodyPr>
          <a:lstStyle/>
          <a:p>
            <a:pPr algn="ctr" eaLnBrk="0" hangingPunct="0"/>
            <a:r>
              <a:rPr lang="en-US" sz="1200">
                <a:solidFill>
                  <a:schemeClr val="accent1"/>
                </a:solidFill>
                <a:latin typeface="Arial" pitchFamily="34" charset="0"/>
                <a:cs typeface="Arial" pitchFamily="34" charset="0"/>
              </a:rPr>
              <a:t>Routeur</a:t>
            </a:r>
          </a:p>
        </p:txBody>
      </p:sp>
      <p:sp>
        <p:nvSpPr>
          <p:cNvPr id="8225" name="Text Box 38"/>
          <p:cNvSpPr txBox="1">
            <a:spLocks noChangeArrowheads="1"/>
          </p:cNvSpPr>
          <p:nvPr/>
        </p:nvSpPr>
        <p:spPr bwMode="auto">
          <a:xfrm>
            <a:off x="5273957" y="5586820"/>
            <a:ext cx="729688" cy="276999"/>
          </a:xfrm>
          <a:prstGeom prst="rect">
            <a:avLst/>
          </a:prstGeom>
          <a:noFill/>
          <a:ln w="9525">
            <a:noFill/>
            <a:miter lim="800000"/>
            <a:headEnd/>
            <a:tailEnd/>
          </a:ln>
        </p:spPr>
        <p:txBody>
          <a:bodyPr wrap="none" anchor="ctr">
            <a:spAutoFit/>
          </a:bodyPr>
          <a:lstStyle/>
          <a:p>
            <a:pPr algn="ctr" eaLnBrk="0" hangingPunct="0"/>
            <a:r>
              <a:rPr lang="en-US" sz="1200">
                <a:solidFill>
                  <a:schemeClr val="accent1"/>
                </a:solidFill>
                <a:latin typeface="Arial" pitchFamily="34" charset="0"/>
                <a:cs typeface="Arial" pitchFamily="34" charset="0"/>
              </a:rPr>
              <a:t>Routeur</a:t>
            </a:r>
          </a:p>
        </p:txBody>
      </p:sp>
      <p:sp>
        <p:nvSpPr>
          <p:cNvPr id="8226" name="Line 39"/>
          <p:cNvSpPr>
            <a:spLocks noChangeShapeType="1"/>
          </p:cNvSpPr>
          <p:nvPr/>
        </p:nvSpPr>
        <p:spPr bwMode="auto">
          <a:xfrm>
            <a:off x="1752600" y="3581400"/>
            <a:ext cx="1295400" cy="0"/>
          </a:xfrm>
          <a:prstGeom prst="line">
            <a:avLst/>
          </a:prstGeom>
          <a:noFill/>
          <a:ln w="9525">
            <a:solidFill>
              <a:schemeClr val="accent2"/>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27" name="Line 40"/>
          <p:cNvSpPr>
            <a:spLocks noChangeShapeType="1"/>
          </p:cNvSpPr>
          <p:nvPr/>
        </p:nvSpPr>
        <p:spPr bwMode="auto">
          <a:xfrm>
            <a:off x="1752600" y="4419600"/>
            <a:ext cx="1295400" cy="0"/>
          </a:xfrm>
          <a:prstGeom prst="line">
            <a:avLst/>
          </a:prstGeom>
          <a:noFill/>
          <a:ln w="9525">
            <a:solidFill>
              <a:schemeClr val="accent2"/>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28" name="Line 41"/>
          <p:cNvSpPr>
            <a:spLocks noChangeShapeType="1"/>
          </p:cNvSpPr>
          <p:nvPr/>
        </p:nvSpPr>
        <p:spPr bwMode="auto">
          <a:xfrm>
            <a:off x="1752600" y="5257800"/>
            <a:ext cx="1295400" cy="0"/>
          </a:xfrm>
          <a:prstGeom prst="line">
            <a:avLst/>
          </a:prstGeom>
          <a:noFill/>
          <a:ln w="9525">
            <a:solidFill>
              <a:schemeClr val="accent2"/>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29" name="Line 42"/>
          <p:cNvSpPr>
            <a:spLocks noChangeShapeType="1"/>
          </p:cNvSpPr>
          <p:nvPr/>
        </p:nvSpPr>
        <p:spPr bwMode="auto">
          <a:xfrm>
            <a:off x="6172200" y="3581400"/>
            <a:ext cx="736600" cy="0"/>
          </a:xfrm>
          <a:prstGeom prst="line">
            <a:avLst/>
          </a:prstGeom>
          <a:noFill/>
          <a:ln w="9525">
            <a:solidFill>
              <a:schemeClr val="accent2"/>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30" name="Line 43"/>
          <p:cNvSpPr>
            <a:spLocks noChangeShapeType="1"/>
          </p:cNvSpPr>
          <p:nvPr/>
        </p:nvSpPr>
        <p:spPr bwMode="auto">
          <a:xfrm>
            <a:off x="6172200" y="4419600"/>
            <a:ext cx="749300" cy="0"/>
          </a:xfrm>
          <a:prstGeom prst="line">
            <a:avLst/>
          </a:prstGeom>
          <a:noFill/>
          <a:ln w="9525">
            <a:solidFill>
              <a:schemeClr val="accent2"/>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31" name="Line 44"/>
          <p:cNvSpPr>
            <a:spLocks noChangeShapeType="1"/>
          </p:cNvSpPr>
          <p:nvPr/>
        </p:nvSpPr>
        <p:spPr bwMode="auto">
          <a:xfrm>
            <a:off x="6172200" y="5257800"/>
            <a:ext cx="749300" cy="0"/>
          </a:xfrm>
          <a:prstGeom prst="line">
            <a:avLst/>
          </a:prstGeom>
          <a:noFill/>
          <a:ln w="9525">
            <a:solidFill>
              <a:schemeClr val="accent2"/>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32" name="Line 45"/>
          <p:cNvSpPr>
            <a:spLocks noChangeShapeType="1"/>
          </p:cNvSpPr>
          <p:nvPr/>
        </p:nvSpPr>
        <p:spPr bwMode="auto">
          <a:xfrm>
            <a:off x="4114800" y="3581400"/>
            <a:ext cx="990600" cy="0"/>
          </a:xfrm>
          <a:prstGeom prst="line">
            <a:avLst/>
          </a:prstGeom>
          <a:noFill/>
          <a:ln w="9525">
            <a:solidFill>
              <a:schemeClr val="accent2"/>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33" name="Line 46"/>
          <p:cNvSpPr>
            <a:spLocks noChangeShapeType="1"/>
          </p:cNvSpPr>
          <p:nvPr/>
        </p:nvSpPr>
        <p:spPr bwMode="auto">
          <a:xfrm>
            <a:off x="4114800" y="4419600"/>
            <a:ext cx="990600" cy="0"/>
          </a:xfrm>
          <a:prstGeom prst="line">
            <a:avLst/>
          </a:prstGeom>
          <a:noFill/>
          <a:ln w="9525">
            <a:solidFill>
              <a:schemeClr val="accent2"/>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34" name="Line 47"/>
          <p:cNvSpPr>
            <a:spLocks noChangeShapeType="1"/>
          </p:cNvSpPr>
          <p:nvPr/>
        </p:nvSpPr>
        <p:spPr bwMode="auto">
          <a:xfrm>
            <a:off x="4114800" y="5257800"/>
            <a:ext cx="990600" cy="0"/>
          </a:xfrm>
          <a:prstGeom prst="line">
            <a:avLst/>
          </a:prstGeom>
          <a:noFill/>
          <a:ln w="9525">
            <a:solidFill>
              <a:schemeClr val="accent2"/>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35" name="Line 48"/>
          <p:cNvSpPr>
            <a:spLocks noChangeShapeType="1"/>
          </p:cNvSpPr>
          <p:nvPr/>
        </p:nvSpPr>
        <p:spPr bwMode="auto">
          <a:xfrm>
            <a:off x="1219200" y="762000"/>
            <a:ext cx="0" cy="3048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36" name="Line 49"/>
          <p:cNvSpPr>
            <a:spLocks noChangeShapeType="1"/>
          </p:cNvSpPr>
          <p:nvPr/>
        </p:nvSpPr>
        <p:spPr bwMode="auto">
          <a:xfrm>
            <a:off x="1219200" y="1447800"/>
            <a:ext cx="0" cy="3048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37" name="Line 50"/>
          <p:cNvSpPr>
            <a:spLocks noChangeShapeType="1"/>
          </p:cNvSpPr>
          <p:nvPr/>
        </p:nvSpPr>
        <p:spPr bwMode="auto">
          <a:xfrm>
            <a:off x="1219200" y="2133600"/>
            <a:ext cx="0" cy="3048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38" name="Line 51"/>
          <p:cNvSpPr>
            <a:spLocks noChangeShapeType="1"/>
          </p:cNvSpPr>
          <p:nvPr/>
        </p:nvSpPr>
        <p:spPr bwMode="auto">
          <a:xfrm>
            <a:off x="7467600" y="762000"/>
            <a:ext cx="0" cy="3048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39" name="Line 52"/>
          <p:cNvSpPr>
            <a:spLocks noChangeShapeType="1"/>
          </p:cNvSpPr>
          <p:nvPr/>
        </p:nvSpPr>
        <p:spPr bwMode="auto">
          <a:xfrm>
            <a:off x="7467600" y="1447800"/>
            <a:ext cx="0" cy="3048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40" name="Line 53"/>
          <p:cNvSpPr>
            <a:spLocks noChangeShapeType="1"/>
          </p:cNvSpPr>
          <p:nvPr/>
        </p:nvSpPr>
        <p:spPr bwMode="auto">
          <a:xfrm>
            <a:off x="7467600" y="2133600"/>
            <a:ext cx="0" cy="3048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41" name="Line 54"/>
          <p:cNvSpPr>
            <a:spLocks noChangeShapeType="1"/>
          </p:cNvSpPr>
          <p:nvPr/>
        </p:nvSpPr>
        <p:spPr bwMode="auto">
          <a:xfrm>
            <a:off x="7467600" y="2819400"/>
            <a:ext cx="0" cy="5334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42" name="Line 55"/>
          <p:cNvSpPr>
            <a:spLocks noChangeShapeType="1"/>
          </p:cNvSpPr>
          <p:nvPr/>
        </p:nvSpPr>
        <p:spPr bwMode="auto">
          <a:xfrm>
            <a:off x="7467600" y="3733800"/>
            <a:ext cx="0" cy="4572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43" name="Line 56"/>
          <p:cNvSpPr>
            <a:spLocks noChangeShapeType="1"/>
          </p:cNvSpPr>
          <p:nvPr/>
        </p:nvSpPr>
        <p:spPr bwMode="auto">
          <a:xfrm>
            <a:off x="7467600" y="4572000"/>
            <a:ext cx="0" cy="5334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44" name="Line 57"/>
          <p:cNvSpPr>
            <a:spLocks noChangeShapeType="1"/>
          </p:cNvSpPr>
          <p:nvPr/>
        </p:nvSpPr>
        <p:spPr bwMode="auto">
          <a:xfrm>
            <a:off x="1219200" y="2819400"/>
            <a:ext cx="0" cy="5334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45" name="Line 58"/>
          <p:cNvSpPr>
            <a:spLocks noChangeShapeType="1"/>
          </p:cNvSpPr>
          <p:nvPr/>
        </p:nvSpPr>
        <p:spPr bwMode="auto">
          <a:xfrm>
            <a:off x="1219200" y="3733800"/>
            <a:ext cx="0" cy="4572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46" name="Line 59"/>
          <p:cNvSpPr>
            <a:spLocks noChangeShapeType="1"/>
          </p:cNvSpPr>
          <p:nvPr/>
        </p:nvSpPr>
        <p:spPr bwMode="auto">
          <a:xfrm>
            <a:off x="1219200" y="4572000"/>
            <a:ext cx="0" cy="5334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47" name="Line 60"/>
          <p:cNvSpPr>
            <a:spLocks noChangeShapeType="1"/>
          </p:cNvSpPr>
          <p:nvPr/>
        </p:nvSpPr>
        <p:spPr bwMode="auto">
          <a:xfrm>
            <a:off x="3581400" y="3733800"/>
            <a:ext cx="0" cy="4572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48" name="Line 61"/>
          <p:cNvSpPr>
            <a:spLocks noChangeShapeType="1"/>
          </p:cNvSpPr>
          <p:nvPr/>
        </p:nvSpPr>
        <p:spPr bwMode="auto">
          <a:xfrm>
            <a:off x="3581400" y="4572000"/>
            <a:ext cx="0" cy="5334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49" name="Line 62"/>
          <p:cNvSpPr>
            <a:spLocks noChangeShapeType="1"/>
          </p:cNvSpPr>
          <p:nvPr/>
        </p:nvSpPr>
        <p:spPr bwMode="auto">
          <a:xfrm>
            <a:off x="5638800" y="3733800"/>
            <a:ext cx="0" cy="4572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50" name="Line 63"/>
          <p:cNvSpPr>
            <a:spLocks noChangeShapeType="1"/>
          </p:cNvSpPr>
          <p:nvPr/>
        </p:nvSpPr>
        <p:spPr bwMode="auto">
          <a:xfrm>
            <a:off x="5638800" y="4572000"/>
            <a:ext cx="0" cy="533400"/>
          </a:xfrm>
          <a:prstGeom prst="line">
            <a:avLst/>
          </a:prstGeom>
          <a:noFill/>
          <a:ln w="9525">
            <a:solidFill>
              <a:schemeClr val="tx1"/>
            </a:solidFill>
            <a:round/>
            <a:headEnd type="triangle" w="med" len="med"/>
            <a:tailEnd type="triangle" w="med" len="med"/>
          </a:ln>
        </p:spPr>
        <p:txBody>
          <a:bodyPr wrap="none" anchor="ctr"/>
          <a:lstStyle/>
          <a:p>
            <a:endParaRPr lang="fr-BE">
              <a:latin typeface="Arial" pitchFamily="34" charset="0"/>
              <a:cs typeface="Arial" pitchFamily="34" charset="0"/>
            </a:endParaRPr>
          </a:p>
        </p:txBody>
      </p:sp>
      <p:sp>
        <p:nvSpPr>
          <p:cNvPr id="8251" name="Text Box 64"/>
          <p:cNvSpPr txBox="1">
            <a:spLocks noChangeArrowheads="1"/>
          </p:cNvSpPr>
          <p:nvPr/>
        </p:nvSpPr>
        <p:spPr bwMode="auto">
          <a:xfrm>
            <a:off x="858485" y="5789712"/>
            <a:ext cx="723018" cy="307777"/>
          </a:xfrm>
          <a:prstGeom prst="rect">
            <a:avLst/>
          </a:prstGeom>
          <a:noFill/>
          <a:ln w="9525">
            <a:noFill/>
            <a:miter lim="800000"/>
            <a:headEnd/>
            <a:tailEnd/>
          </a:ln>
        </p:spPr>
        <p:txBody>
          <a:bodyPr wrap="none" anchor="ctr">
            <a:spAutoFit/>
          </a:bodyPr>
          <a:lstStyle/>
          <a:p>
            <a:pPr algn="ctr" eaLnBrk="0" hangingPunct="0"/>
            <a:r>
              <a:rPr lang="en-US" sz="1400">
                <a:latin typeface="Arial" pitchFamily="34" charset="0"/>
                <a:cs typeface="Arial" pitchFamily="34" charset="0"/>
              </a:rPr>
              <a:t>Hôte A</a:t>
            </a:r>
          </a:p>
        </p:txBody>
      </p:sp>
      <p:sp>
        <p:nvSpPr>
          <p:cNvPr id="8252" name="Text Box 65"/>
          <p:cNvSpPr txBox="1">
            <a:spLocks noChangeArrowheads="1"/>
          </p:cNvSpPr>
          <p:nvPr/>
        </p:nvSpPr>
        <p:spPr bwMode="auto">
          <a:xfrm>
            <a:off x="7101153" y="5709930"/>
            <a:ext cx="732893" cy="307777"/>
          </a:xfrm>
          <a:prstGeom prst="rect">
            <a:avLst/>
          </a:prstGeom>
          <a:noFill/>
          <a:ln w="9525">
            <a:noFill/>
            <a:miter lim="800000"/>
            <a:headEnd/>
            <a:tailEnd/>
          </a:ln>
        </p:spPr>
        <p:txBody>
          <a:bodyPr wrap="none" anchor="ctr">
            <a:spAutoFit/>
          </a:bodyPr>
          <a:lstStyle/>
          <a:p>
            <a:pPr algn="ctr" eaLnBrk="0" hangingPunct="0"/>
            <a:r>
              <a:rPr lang="en-US" sz="1400" dirty="0" err="1">
                <a:latin typeface="Arial" pitchFamily="34" charset="0"/>
                <a:cs typeface="Arial" pitchFamily="34" charset="0"/>
              </a:rPr>
              <a:t>Hôte</a:t>
            </a:r>
            <a:r>
              <a:rPr lang="en-US" sz="1400" dirty="0">
                <a:latin typeface="Arial" pitchFamily="34" charset="0"/>
                <a:cs typeface="Arial" pitchFamily="34" charset="0"/>
              </a:rPr>
              <a:t> B</a:t>
            </a:r>
          </a:p>
        </p:txBody>
      </p:sp>
      <p:sp>
        <p:nvSpPr>
          <p:cNvPr id="8253" name="Text Box 66"/>
          <p:cNvSpPr txBox="1">
            <a:spLocks noChangeArrowheads="1"/>
          </p:cNvSpPr>
          <p:nvPr/>
        </p:nvSpPr>
        <p:spPr bwMode="auto">
          <a:xfrm>
            <a:off x="2743200" y="5943600"/>
            <a:ext cx="3374642" cy="276999"/>
          </a:xfrm>
          <a:prstGeom prst="rect">
            <a:avLst/>
          </a:prstGeom>
          <a:noFill/>
          <a:ln w="9525">
            <a:noFill/>
            <a:miter lim="800000"/>
            <a:headEnd/>
            <a:tailEnd/>
          </a:ln>
        </p:spPr>
        <p:txBody>
          <a:bodyPr wrap="none" anchor="ctr">
            <a:spAutoFit/>
          </a:bodyPr>
          <a:lstStyle/>
          <a:p>
            <a:pPr algn="ctr" eaLnBrk="0" hangingPunct="0"/>
            <a:r>
              <a:rPr lang="en-US" sz="1200" dirty="0" err="1">
                <a:latin typeface="Arial" pitchFamily="34" charset="0"/>
                <a:cs typeface="Arial" pitchFamily="34" charset="0"/>
              </a:rPr>
              <a:t>Protocole</a:t>
            </a:r>
            <a:r>
              <a:rPr lang="en-US" sz="1200" dirty="0">
                <a:latin typeface="Arial" pitchFamily="34" charset="0"/>
                <a:cs typeface="Arial" pitchFamily="34" charset="0"/>
              </a:rPr>
              <a:t> de </a:t>
            </a:r>
            <a:r>
              <a:rPr lang="en-US" sz="1200" dirty="0" err="1">
                <a:latin typeface="Arial" pitchFamily="34" charset="0"/>
                <a:cs typeface="Arial" pitchFamily="34" charset="0"/>
              </a:rPr>
              <a:t>couche</a:t>
            </a:r>
            <a:r>
              <a:rPr lang="en-US" sz="1200" dirty="0">
                <a:latin typeface="Arial" pitchFamily="34" charset="0"/>
                <a:cs typeface="Arial" pitchFamily="34" charset="0"/>
              </a:rPr>
              <a:t> 3 entre </a:t>
            </a:r>
            <a:r>
              <a:rPr lang="en-US" sz="1200" dirty="0" err="1">
                <a:latin typeface="Arial" pitchFamily="34" charset="0"/>
                <a:cs typeface="Arial" pitchFamily="34" charset="0"/>
              </a:rPr>
              <a:t>l’hôte</a:t>
            </a:r>
            <a:r>
              <a:rPr lang="en-US" sz="1200" dirty="0">
                <a:latin typeface="Arial" pitchFamily="34" charset="0"/>
                <a:cs typeface="Arial" pitchFamily="34" charset="0"/>
              </a:rPr>
              <a:t> et le </a:t>
            </a:r>
            <a:r>
              <a:rPr lang="en-US" sz="1200" dirty="0" err="1">
                <a:latin typeface="Arial" pitchFamily="34" charset="0"/>
                <a:cs typeface="Arial" pitchFamily="34" charset="0"/>
              </a:rPr>
              <a:t>routeur</a:t>
            </a:r>
            <a:endParaRPr lang="en-US" sz="1200" dirty="0">
              <a:latin typeface="Arial" pitchFamily="34" charset="0"/>
              <a:cs typeface="Arial" pitchFamily="34" charset="0"/>
            </a:endParaRPr>
          </a:p>
        </p:txBody>
      </p:sp>
      <p:sp>
        <p:nvSpPr>
          <p:cNvPr id="8254" name="Text Box 67"/>
          <p:cNvSpPr txBox="1">
            <a:spLocks noChangeArrowheads="1"/>
          </p:cNvSpPr>
          <p:nvPr/>
        </p:nvSpPr>
        <p:spPr bwMode="auto">
          <a:xfrm>
            <a:off x="2743200" y="6172200"/>
            <a:ext cx="3374642" cy="276999"/>
          </a:xfrm>
          <a:prstGeom prst="rect">
            <a:avLst/>
          </a:prstGeom>
          <a:noFill/>
          <a:ln w="9525">
            <a:noFill/>
            <a:miter lim="800000"/>
            <a:headEnd/>
            <a:tailEnd/>
          </a:ln>
        </p:spPr>
        <p:txBody>
          <a:bodyPr wrap="none" anchor="ctr">
            <a:spAutoFit/>
          </a:bodyPr>
          <a:lstStyle/>
          <a:p>
            <a:pPr algn="ctr" eaLnBrk="0" hangingPunct="0"/>
            <a:r>
              <a:rPr lang="en-US" sz="1200" dirty="0" err="1">
                <a:latin typeface="Arial" pitchFamily="34" charset="0"/>
                <a:cs typeface="Arial" pitchFamily="34" charset="0"/>
              </a:rPr>
              <a:t>Protocole</a:t>
            </a:r>
            <a:r>
              <a:rPr lang="en-US" sz="1200" dirty="0">
                <a:latin typeface="Arial" pitchFamily="34" charset="0"/>
                <a:cs typeface="Arial" pitchFamily="34" charset="0"/>
              </a:rPr>
              <a:t> de </a:t>
            </a:r>
            <a:r>
              <a:rPr lang="en-US" sz="1200" dirty="0" err="1">
                <a:latin typeface="Arial" pitchFamily="34" charset="0"/>
                <a:cs typeface="Arial" pitchFamily="34" charset="0"/>
              </a:rPr>
              <a:t>couche</a:t>
            </a:r>
            <a:r>
              <a:rPr lang="en-US" sz="1200" dirty="0">
                <a:latin typeface="Arial" pitchFamily="34" charset="0"/>
                <a:cs typeface="Arial" pitchFamily="34" charset="0"/>
              </a:rPr>
              <a:t> 2 entre </a:t>
            </a:r>
            <a:r>
              <a:rPr lang="en-US" sz="1200" dirty="0" err="1">
                <a:latin typeface="Arial" pitchFamily="34" charset="0"/>
                <a:cs typeface="Arial" pitchFamily="34" charset="0"/>
              </a:rPr>
              <a:t>l’hôte</a:t>
            </a:r>
            <a:r>
              <a:rPr lang="en-US" sz="1200" dirty="0">
                <a:latin typeface="Arial" pitchFamily="34" charset="0"/>
                <a:cs typeface="Arial" pitchFamily="34" charset="0"/>
              </a:rPr>
              <a:t> et le </a:t>
            </a:r>
            <a:r>
              <a:rPr lang="en-US" sz="1200" dirty="0" err="1">
                <a:latin typeface="Arial" pitchFamily="34" charset="0"/>
                <a:cs typeface="Arial" pitchFamily="34" charset="0"/>
              </a:rPr>
              <a:t>routeur</a:t>
            </a:r>
            <a:endParaRPr lang="en-US" sz="1200" dirty="0">
              <a:latin typeface="Arial" pitchFamily="34" charset="0"/>
              <a:cs typeface="Arial" pitchFamily="34" charset="0"/>
            </a:endParaRPr>
          </a:p>
        </p:txBody>
      </p:sp>
      <p:sp>
        <p:nvSpPr>
          <p:cNvPr id="8255" name="Text Box 68"/>
          <p:cNvSpPr txBox="1">
            <a:spLocks noChangeArrowheads="1"/>
          </p:cNvSpPr>
          <p:nvPr/>
        </p:nvSpPr>
        <p:spPr bwMode="auto">
          <a:xfrm>
            <a:off x="2743200" y="6399620"/>
            <a:ext cx="3374642" cy="276999"/>
          </a:xfrm>
          <a:prstGeom prst="rect">
            <a:avLst/>
          </a:prstGeom>
          <a:noFill/>
          <a:ln w="9525">
            <a:noFill/>
            <a:miter lim="800000"/>
            <a:headEnd/>
            <a:tailEnd/>
          </a:ln>
        </p:spPr>
        <p:txBody>
          <a:bodyPr wrap="none" anchor="ctr">
            <a:spAutoFit/>
          </a:bodyPr>
          <a:lstStyle>
            <a:defPPr>
              <a:defRPr lang="fr-BE"/>
            </a:defPPr>
            <a:lvl1pPr algn="ctr" eaLnBrk="0" hangingPunct="0">
              <a:defRPr sz="1200">
                <a:latin typeface="Arial" pitchFamily="34" charset="0"/>
                <a:cs typeface="Arial" pitchFamily="34" charset="0"/>
              </a:defRPr>
            </a:lvl1pPr>
          </a:lstStyle>
          <a:p>
            <a:r>
              <a:rPr lang="en-US" dirty="0" err="1"/>
              <a:t>Protocole</a:t>
            </a:r>
            <a:r>
              <a:rPr lang="en-US" dirty="0"/>
              <a:t> de </a:t>
            </a:r>
            <a:r>
              <a:rPr lang="en-US" dirty="0" err="1"/>
              <a:t>couche</a:t>
            </a:r>
            <a:r>
              <a:rPr lang="en-US" dirty="0"/>
              <a:t> 1 entre </a:t>
            </a:r>
            <a:r>
              <a:rPr lang="en-US" dirty="0" err="1"/>
              <a:t>l’hôte</a:t>
            </a:r>
            <a:r>
              <a:rPr lang="en-US" dirty="0"/>
              <a:t> et le </a:t>
            </a:r>
            <a:r>
              <a:rPr lang="en-US" dirty="0" err="1"/>
              <a:t>routeur</a:t>
            </a:r>
            <a:endParaRPr lang="en-US" dirty="0"/>
          </a:p>
        </p:txBody>
      </p:sp>
      <p:sp>
        <p:nvSpPr>
          <p:cNvPr id="8256" name="Line 69"/>
          <p:cNvSpPr>
            <a:spLocks noChangeShapeType="1"/>
          </p:cNvSpPr>
          <p:nvPr/>
        </p:nvSpPr>
        <p:spPr bwMode="auto">
          <a:xfrm flipV="1">
            <a:off x="2514600" y="3581400"/>
            <a:ext cx="0" cy="2590800"/>
          </a:xfrm>
          <a:prstGeom prst="line">
            <a:avLst/>
          </a:prstGeom>
          <a:noFill/>
          <a:ln w="9525">
            <a:solidFill>
              <a:schemeClr val="tx1"/>
            </a:solidFill>
            <a:round/>
            <a:headEnd/>
            <a:tailEnd type="triangle" w="med" len="med"/>
          </a:ln>
        </p:spPr>
        <p:txBody>
          <a:bodyPr wrap="none" anchor="ctr"/>
          <a:lstStyle/>
          <a:p>
            <a:endParaRPr lang="fr-BE">
              <a:latin typeface="Arial" pitchFamily="34" charset="0"/>
              <a:cs typeface="Arial" pitchFamily="34" charset="0"/>
            </a:endParaRPr>
          </a:p>
        </p:txBody>
      </p:sp>
      <p:sp>
        <p:nvSpPr>
          <p:cNvPr id="8257" name="Line 70"/>
          <p:cNvSpPr>
            <a:spLocks noChangeShapeType="1"/>
          </p:cNvSpPr>
          <p:nvPr/>
        </p:nvSpPr>
        <p:spPr bwMode="auto">
          <a:xfrm flipV="1">
            <a:off x="2286000" y="4495800"/>
            <a:ext cx="0" cy="1860550"/>
          </a:xfrm>
          <a:prstGeom prst="line">
            <a:avLst/>
          </a:prstGeom>
          <a:noFill/>
          <a:ln w="9525">
            <a:solidFill>
              <a:schemeClr val="tx1"/>
            </a:solidFill>
            <a:round/>
            <a:headEnd/>
            <a:tailEnd type="triangle" w="med" len="med"/>
          </a:ln>
        </p:spPr>
        <p:txBody>
          <a:bodyPr wrap="none" anchor="ctr"/>
          <a:lstStyle/>
          <a:p>
            <a:endParaRPr lang="fr-BE">
              <a:latin typeface="Arial" pitchFamily="34" charset="0"/>
              <a:cs typeface="Arial" pitchFamily="34" charset="0"/>
            </a:endParaRPr>
          </a:p>
        </p:txBody>
      </p:sp>
      <p:sp>
        <p:nvSpPr>
          <p:cNvPr id="8258" name="Line 71"/>
          <p:cNvSpPr>
            <a:spLocks noChangeShapeType="1"/>
          </p:cNvSpPr>
          <p:nvPr/>
        </p:nvSpPr>
        <p:spPr bwMode="auto">
          <a:xfrm flipH="1" flipV="1">
            <a:off x="2057400" y="5257800"/>
            <a:ext cx="0" cy="1295400"/>
          </a:xfrm>
          <a:prstGeom prst="line">
            <a:avLst/>
          </a:prstGeom>
          <a:noFill/>
          <a:ln w="9525">
            <a:solidFill>
              <a:schemeClr val="tx1"/>
            </a:solidFill>
            <a:round/>
            <a:headEnd/>
            <a:tailEnd type="triangle" w="med" len="med"/>
          </a:ln>
        </p:spPr>
        <p:txBody>
          <a:bodyPr wrap="none" anchor="ctr"/>
          <a:lstStyle/>
          <a:p>
            <a:endParaRPr lang="fr-BE">
              <a:latin typeface="Arial" pitchFamily="34" charset="0"/>
              <a:cs typeface="Arial" pitchFamily="34" charset="0"/>
            </a:endParaRPr>
          </a:p>
        </p:txBody>
      </p:sp>
      <p:sp>
        <p:nvSpPr>
          <p:cNvPr id="8259" name="Line 72"/>
          <p:cNvSpPr>
            <a:spLocks noChangeShapeType="1"/>
          </p:cNvSpPr>
          <p:nvPr/>
        </p:nvSpPr>
        <p:spPr bwMode="auto">
          <a:xfrm>
            <a:off x="2514600" y="6172200"/>
            <a:ext cx="304800" cy="0"/>
          </a:xfrm>
          <a:prstGeom prst="line">
            <a:avLst/>
          </a:prstGeom>
          <a:noFill/>
          <a:ln w="9525">
            <a:solidFill>
              <a:schemeClr val="tx1"/>
            </a:solidFill>
            <a:round/>
            <a:headEnd/>
            <a:tailEnd/>
          </a:ln>
        </p:spPr>
        <p:txBody>
          <a:bodyPr wrap="none" anchor="ctr"/>
          <a:lstStyle/>
          <a:p>
            <a:endParaRPr lang="fr-BE">
              <a:latin typeface="Arial" pitchFamily="34" charset="0"/>
              <a:cs typeface="Arial" pitchFamily="34" charset="0"/>
            </a:endParaRPr>
          </a:p>
        </p:txBody>
      </p:sp>
      <p:sp>
        <p:nvSpPr>
          <p:cNvPr id="8260" name="Line 73"/>
          <p:cNvSpPr>
            <a:spLocks noChangeShapeType="1"/>
          </p:cNvSpPr>
          <p:nvPr/>
        </p:nvSpPr>
        <p:spPr bwMode="auto">
          <a:xfrm>
            <a:off x="2279650" y="6356350"/>
            <a:ext cx="520700" cy="0"/>
          </a:xfrm>
          <a:prstGeom prst="line">
            <a:avLst/>
          </a:prstGeom>
          <a:noFill/>
          <a:ln w="9525">
            <a:solidFill>
              <a:schemeClr val="tx1"/>
            </a:solidFill>
            <a:round/>
            <a:headEnd/>
            <a:tailEnd/>
          </a:ln>
        </p:spPr>
        <p:txBody>
          <a:bodyPr wrap="none" anchor="ctr"/>
          <a:lstStyle/>
          <a:p>
            <a:endParaRPr lang="fr-BE">
              <a:latin typeface="Arial" pitchFamily="34" charset="0"/>
              <a:cs typeface="Arial" pitchFamily="34" charset="0"/>
            </a:endParaRPr>
          </a:p>
        </p:txBody>
      </p:sp>
      <p:sp>
        <p:nvSpPr>
          <p:cNvPr id="8261" name="Line 74"/>
          <p:cNvSpPr>
            <a:spLocks noChangeShapeType="1"/>
          </p:cNvSpPr>
          <p:nvPr/>
        </p:nvSpPr>
        <p:spPr bwMode="auto">
          <a:xfrm>
            <a:off x="2057400" y="6553200"/>
            <a:ext cx="762000" cy="0"/>
          </a:xfrm>
          <a:prstGeom prst="line">
            <a:avLst/>
          </a:prstGeom>
          <a:noFill/>
          <a:ln w="9525">
            <a:solidFill>
              <a:schemeClr val="tx1"/>
            </a:solidFill>
            <a:round/>
            <a:headEnd/>
            <a:tailEnd/>
          </a:ln>
        </p:spPr>
        <p:txBody>
          <a:bodyPr wrap="none" anchor="ctr"/>
          <a:lstStyle/>
          <a:p>
            <a:endParaRPr lang="fr-BE">
              <a:latin typeface="Arial" pitchFamily="34" charset="0"/>
              <a:cs typeface="Arial" pitchFamily="34" charset="0"/>
            </a:endParaRPr>
          </a:p>
        </p:txBody>
      </p:sp>
      <p:sp>
        <p:nvSpPr>
          <p:cNvPr id="8262" name="Text Box 75"/>
          <p:cNvSpPr txBox="1">
            <a:spLocks noChangeArrowheads="1"/>
          </p:cNvSpPr>
          <p:nvPr/>
        </p:nvSpPr>
        <p:spPr bwMode="auto">
          <a:xfrm>
            <a:off x="7991475" y="455712"/>
            <a:ext cx="684803" cy="307777"/>
          </a:xfrm>
          <a:prstGeom prst="rect">
            <a:avLst/>
          </a:prstGeom>
          <a:noFill/>
          <a:ln w="9525">
            <a:noFill/>
            <a:miter lim="800000"/>
            <a:headEnd/>
            <a:tailEnd/>
          </a:ln>
        </p:spPr>
        <p:txBody>
          <a:bodyPr wrap="none" anchor="ctr">
            <a:spAutoFit/>
          </a:bodyPr>
          <a:lstStyle/>
          <a:p>
            <a:pPr eaLnBrk="0" hangingPunct="0"/>
            <a:r>
              <a:rPr lang="en-US" sz="1400">
                <a:latin typeface="Arial" pitchFamily="34" charset="0"/>
                <a:cs typeface="Arial" pitchFamily="34" charset="0"/>
              </a:rPr>
              <a:t>APDU</a:t>
            </a:r>
          </a:p>
        </p:txBody>
      </p:sp>
      <p:sp>
        <p:nvSpPr>
          <p:cNvPr id="8263" name="Text Box 76"/>
          <p:cNvSpPr txBox="1">
            <a:spLocks noChangeArrowheads="1"/>
          </p:cNvSpPr>
          <p:nvPr/>
        </p:nvSpPr>
        <p:spPr bwMode="auto">
          <a:xfrm>
            <a:off x="7991475" y="1141512"/>
            <a:ext cx="684803" cy="307777"/>
          </a:xfrm>
          <a:prstGeom prst="rect">
            <a:avLst/>
          </a:prstGeom>
          <a:noFill/>
          <a:ln w="9525">
            <a:noFill/>
            <a:miter lim="800000"/>
            <a:headEnd/>
            <a:tailEnd/>
          </a:ln>
        </p:spPr>
        <p:txBody>
          <a:bodyPr wrap="none" anchor="ctr">
            <a:spAutoFit/>
          </a:bodyPr>
          <a:lstStyle/>
          <a:p>
            <a:pPr eaLnBrk="0" hangingPunct="0"/>
            <a:r>
              <a:rPr lang="en-US" sz="1400">
                <a:latin typeface="Arial" pitchFamily="34" charset="0"/>
                <a:cs typeface="Arial" pitchFamily="34" charset="0"/>
              </a:rPr>
              <a:t>PPDU</a:t>
            </a:r>
          </a:p>
        </p:txBody>
      </p:sp>
      <p:sp>
        <p:nvSpPr>
          <p:cNvPr id="8264" name="Text Box 77"/>
          <p:cNvSpPr txBox="1">
            <a:spLocks noChangeArrowheads="1"/>
          </p:cNvSpPr>
          <p:nvPr/>
        </p:nvSpPr>
        <p:spPr bwMode="auto">
          <a:xfrm>
            <a:off x="7991475" y="1827312"/>
            <a:ext cx="684803" cy="307777"/>
          </a:xfrm>
          <a:prstGeom prst="rect">
            <a:avLst/>
          </a:prstGeom>
          <a:noFill/>
          <a:ln w="9525">
            <a:noFill/>
            <a:miter lim="800000"/>
            <a:headEnd/>
            <a:tailEnd/>
          </a:ln>
        </p:spPr>
        <p:txBody>
          <a:bodyPr wrap="none" anchor="ctr">
            <a:spAutoFit/>
          </a:bodyPr>
          <a:lstStyle/>
          <a:p>
            <a:pPr eaLnBrk="0" hangingPunct="0"/>
            <a:r>
              <a:rPr lang="en-US" sz="1400">
                <a:latin typeface="Arial" pitchFamily="34" charset="0"/>
                <a:cs typeface="Arial" pitchFamily="34" charset="0"/>
              </a:rPr>
              <a:t>SPDU</a:t>
            </a:r>
          </a:p>
        </p:txBody>
      </p:sp>
      <p:sp>
        <p:nvSpPr>
          <p:cNvPr id="8265" name="Text Box 78"/>
          <p:cNvSpPr txBox="1">
            <a:spLocks noChangeArrowheads="1"/>
          </p:cNvSpPr>
          <p:nvPr/>
        </p:nvSpPr>
        <p:spPr bwMode="auto">
          <a:xfrm>
            <a:off x="7944096" y="2405391"/>
            <a:ext cx="901209" cy="523220"/>
          </a:xfrm>
          <a:prstGeom prst="rect">
            <a:avLst/>
          </a:prstGeom>
          <a:noFill/>
          <a:ln w="9525">
            <a:noFill/>
            <a:miter lim="800000"/>
            <a:headEnd/>
            <a:tailEnd/>
          </a:ln>
        </p:spPr>
        <p:txBody>
          <a:bodyPr wrap="none" anchor="ctr">
            <a:spAutoFit/>
          </a:bodyPr>
          <a:lstStyle/>
          <a:p>
            <a:pPr algn="ctr" eaLnBrk="0" hangingPunct="0"/>
            <a:r>
              <a:rPr lang="en-US" sz="1400">
                <a:latin typeface="Arial" pitchFamily="34" charset="0"/>
                <a:cs typeface="Arial" pitchFamily="34" charset="0"/>
              </a:rPr>
              <a:t>TPDU</a:t>
            </a:r>
          </a:p>
          <a:p>
            <a:pPr algn="ctr" eaLnBrk="0" hangingPunct="0"/>
            <a:r>
              <a:rPr lang="fr-BE" sz="1400">
                <a:latin typeface="Arial" pitchFamily="34" charset="0"/>
                <a:cs typeface="Arial" pitchFamily="34" charset="0"/>
              </a:rPr>
              <a:t>Segment</a:t>
            </a:r>
            <a:endParaRPr lang="en-US" sz="1400">
              <a:latin typeface="Arial" pitchFamily="34" charset="0"/>
              <a:cs typeface="Arial" pitchFamily="34" charset="0"/>
            </a:endParaRPr>
          </a:p>
        </p:txBody>
      </p:sp>
      <p:sp>
        <p:nvSpPr>
          <p:cNvPr id="8266" name="Text Box 79"/>
          <p:cNvSpPr txBox="1">
            <a:spLocks noChangeArrowheads="1"/>
          </p:cNvSpPr>
          <p:nvPr/>
        </p:nvSpPr>
        <p:spPr bwMode="auto">
          <a:xfrm>
            <a:off x="7991475" y="3427512"/>
            <a:ext cx="752129" cy="307777"/>
          </a:xfrm>
          <a:prstGeom prst="rect">
            <a:avLst/>
          </a:prstGeom>
          <a:noFill/>
          <a:ln w="9525">
            <a:noFill/>
            <a:miter lim="800000"/>
            <a:headEnd/>
            <a:tailEnd/>
          </a:ln>
        </p:spPr>
        <p:txBody>
          <a:bodyPr wrap="none" anchor="ctr">
            <a:spAutoFit/>
          </a:bodyPr>
          <a:lstStyle/>
          <a:p>
            <a:pPr eaLnBrk="0" hangingPunct="0"/>
            <a:r>
              <a:rPr lang="en-US" sz="1400">
                <a:latin typeface="Arial" pitchFamily="34" charset="0"/>
                <a:cs typeface="Arial" pitchFamily="34" charset="0"/>
              </a:rPr>
              <a:t>Paquet</a:t>
            </a:r>
          </a:p>
        </p:txBody>
      </p:sp>
      <p:sp>
        <p:nvSpPr>
          <p:cNvPr id="8267" name="Text Box 80"/>
          <p:cNvSpPr txBox="1">
            <a:spLocks noChangeArrowheads="1"/>
          </p:cNvSpPr>
          <p:nvPr/>
        </p:nvSpPr>
        <p:spPr bwMode="auto">
          <a:xfrm>
            <a:off x="7991475" y="4265712"/>
            <a:ext cx="694164" cy="307777"/>
          </a:xfrm>
          <a:prstGeom prst="rect">
            <a:avLst/>
          </a:prstGeom>
          <a:noFill/>
          <a:ln w="9525">
            <a:noFill/>
            <a:miter lim="800000"/>
            <a:headEnd/>
            <a:tailEnd/>
          </a:ln>
        </p:spPr>
        <p:txBody>
          <a:bodyPr wrap="none" anchor="ctr">
            <a:spAutoFit/>
          </a:bodyPr>
          <a:lstStyle/>
          <a:p>
            <a:pPr eaLnBrk="0" hangingPunct="0"/>
            <a:r>
              <a:rPr lang="en-US" sz="1400">
                <a:latin typeface="Arial" pitchFamily="34" charset="0"/>
                <a:cs typeface="Arial" pitchFamily="34" charset="0"/>
              </a:rPr>
              <a:t>Trame</a:t>
            </a:r>
          </a:p>
        </p:txBody>
      </p:sp>
      <p:sp>
        <p:nvSpPr>
          <p:cNvPr id="8268" name="Text Box 81"/>
          <p:cNvSpPr txBox="1">
            <a:spLocks noChangeArrowheads="1"/>
          </p:cNvSpPr>
          <p:nvPr/>
        </p:nvSpPr>
        <p:spPr bwMode="auto">
          <a:xfrm>
            <a:off x="7991475" y="5105400"/>
            <a:ext cx="371475" cy="304800"/>
          </a:xfrm>
          <a:prstGeom prst="rect">
            <a:avLst/>
          </a:prstGeom>
          <a:noFill/>
          <a:ln w="9525">
            <a:noFill/>
            <a:miter lim="800000"/>
            <a:headEnd/>
            <a:tailEnd/>
          </a:ln>
        </p:spPr>
        <p:txBody>
          <a:bodyPr wrap="none" anchor="ctr">
            <a:spAutoFit/>
          </a:bodyPr>
          <a:lstStyle/>
          <a:p>
            <a:pPr eaLnBrk="0" hangingPunct="0"/>
            <a:r>
              <a:rPr lang="en-US" sz="1400">
                <a:latin typeface="Arial" pitchFamily="34" charset="0"/>
                <a:cs typeface="Arial" pitchFamily="34" charset="0"/>
              </a:rPr>
              <a:t>bit</a:t>
            </a:r>
          </a:p>
        </p:txBody>
      </p:sp>
      <p:sp>
        <p:nvSpPr>
          <p:cNvPr id="83"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84" name="Espace réservé du numéro de diapositive 83"/>
          <p:cNvSpPr>
            <a:spLocks noGrp="1"/>
          </p:cNvSpPr>
          <p:nvPr>
            <p:ph type="sldNum" sz="quarter" idx="12"/>
          </p:nvPr>
        </p:nvSpPr>
        <p:spPr/>
        <p:txBody>
          <a:bodyPr/>
          <a:lstStyle/>
          <a:p>
            <a:fld id="{B755F6CC-DBE3-4ADB-A217-62287009C9EB}" type="slidenum">
              <a:rPr lang="fr-BE" smtClean="0"/>
              <a:pPr/>
              <a:t>5</a:t>
            </a:fld>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checkerboard(across)">
                                      <p:cBhvr>
                                        <p:cTn id="7" dur="500"/>
                                        <p:tgtEl>
                                          <p:spTgt spid="162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9" name="Rectangle 10"/>
          <p:cNvSpPr>
            <a:spLocks noGrp="1" noChangeArrowheads="1"/>
          </p:cNvSpPr>
          <p:nvPr>
            <p:ph idx="1"/>
          </p:nvPr>
        </p:nvSpPr>
        <p:spPr>
          <a:xfrm>
            <a:off x="479425" y="908050"/>
            <a:ext cx="8229600" cy="720725"/>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Le principe de la fenêtre glissante appliqué à TCP</a:t>
            </a:r>
          </a:p>
          <a:p>
            <a:pPr lvl="1"/>
            <a:r>
              <a:rPr lang="fr-BE" sz="1600" dirty="0">
                <a:solidFill>
                  <a:schemeClr val="tx2"/>
                </a:solidFill>
                <a:latin typeface="Arial" pitchFamily="34" charset="0"/>
                <a:cs typeface="Arial" pitchFamily="34" charset="0"/>
              </a:rPr>
              <a:t>schéma</a:t>
            </a:r>
          </a:p>
        </p:txBody>
      </p:sp>
      <p:sp>
        <p:nvSpPr>
          <p:cNvPr id="55301" name="Line 2"/>
          <p:cNvSpPr>
            <a:spLocks noChangeShapeType="1"/>
          </p:cNvSpPr>
          <p:nvPr/>
        </p:nvSpPr>
        <p:spPr bwMode="auto">
          <a:xfrm>
            <a:off x="2176463" y="3459163"/>
            <a:ext cx="0" cy="1441450"/>
          </a:xfrm>
          <a:prstGeom prst="line">
            <a:avLst/>
          </a:prstGeom>
          <a:noFill/>
          <a:ln w="19050">
            <a:solidFill>
              <a:schemeClr val="tx1"/>
            </a:solidFill>
            <a:prstDash val="sysDot"/>
            <a:round/>
            <a:headEnd/>
            <a:tailEnd/>
          </a:ln>
        </p:spPr>
        <p:txBody>
          <a:bodyPr/>
          <a:lstStyle/>
          <a:p>
            <a:endParaRPr lang="fr-BE">
              <a:latin typeface="Arial" pitchFamily="34" charset="0"/>
              <a:cs typeface="Arial" pitchFamily="34" charset="0"/>
            </a:endParaRPr>
          </a:p>
        </p:txBody>
      </p:sp>
      <p:sp>
        <p:nvSpPr>
          <p:cNvPr id="55302" name="Line 3"/>
          <p:cNvSpPr>
            <a:spLocks noChangeShapeType="1"/>
          </p:cNvSpPr>
          <p:nvPr/>
        </p:nvSpPr>
        <p:spPr bwMode="auto">
          <a:xfrm>
            <a:off x="3030538" y="3459163"/>
            <a:ext cx="0" cy="1441450"/>
          </a:xfrm>
          <a:prstGeom prst="line">
            <a:avLst/>
          </a:prstGeom>
          <a:noFill/>
          <a:ln w="19050">
            <a:solidFill>
              <a:schemeClr val="tx1"/>
            </a:solidFill>
            <a:prstDash val="sysDot"/>
            <a:round/>
            <a:headEnd/>
            <a:tailEnd/>
          </a:ln>
        </p:spPr>
        <p:txBody>
          <a:bodyPr/>
          <a:lstStyle/>
          <a:p>
            <a:endParaRPr lang="fr-BE">
              <a:latin typeface="Arial" pitchFamily="34" charset="0"/>
              <a:cs typeface="Arial" pitchFamily="34" charset="0"/>
            </a:endParaRPr>
          </a:p>
        </p:txBody>
      </p:sp>
      <p:sp>
        <p:nvSpPr>
          <p:cNvPr id="55303" name="Line 4"/>
          <p:cNvSpPr>
            <a:spLocks noChangeShapeType="1"/>
          </p:cNvSpPr>
          <p:nvPr/>
        </p:nvSpPr>
        <p:spPr bwMode="auto">
          <a:xfrm>
            <a:off x="5003800" y="3459163"/>
            <a:ext cx="0" cy="1441450"/>
          </a:xfrm>
          <a:prstGeom prst="line">
            <a:avLst/>
          </a:prstGeom>
          <a:noFill/>
          <a:ln w="19050">
            <a:solidFill>
              <a:schemeClr val="tx1"/>
            </a:solidFill>
            <a:prstDash val="sysDot"/>
            <a:round/>
            <a:headEnd/>
            <a:tailEnd/>
          </a:ln>
        </p:spPr>
        <p:txBody>
          <a:bodyPr/>
          <a:lstStyle/>
          <a:p>
            <a:endParaRPr lang="fr-BE">
              <a:latin typeface="Arial" pitchFamily="34" charset="0"/>
              <a:cs typeface="Arial" pitchFamily="34" charset="0"/>
            </a:endParaRPr>
          </a:p>
        </p:txBody>
      </p:sp>
      <p:sp>
        <p:nvSpPr>
          <p:cNvPr id="55304" name="Line 5"/>
          <p:cNvSpPr>
            <a:spLocks noChangeShapeType="1"/>
          </p:cNvSpPr>
          <p:nvPr/>
        </p:nvSpPr>
        <p:spPr bwMode="auto">
          <a:xfrm>
            <a:off x="6135688" y="3459163"/>
            <a:ext cx="0" cy="1441450"/>
          </a:xfrm>
          <a:prstGeom prst="line">
            <a:avLst/>
          </a:prstGeom>
          <a:noFill/>
          <a:ln w="19050">
            <a:solidFill>
              <a:schemeClr val="tx1"/>
            </a:solidFill>
            <a:prstDash val="sysDot"/>
            <a:round/>
            <a:headEnd/>
            <a:tailEnd/>
          </a:ln>
        </p:spPr>
        <p:txBody>
          <a:bodyPr/>
          <a:lstStyle/>
          <a:p>
            <a:endParaRPr lang="fr-BE">
              <a:latin typeface="Arial" pitchFamily="34" charset="0"/>
              <a:cs typeface="Arial" pitchFamily="34" charset="0"/>
            </a:endParaRPr>
          </a:p>
        </p:txBody>
      </p:sp>
      <p:sp>
        <p:nvSpPr>
          <p:cNvPr id="55305" name="Line 6"/>
          <p:cNvSpPr>
            <a:spLocks noChangeShapeType="1"/>
          </p:cNvSpPr>
          <p:nvPr/>
        </p:nvSpPr>
        <p:spPr bwMode="auto">
          <a:xfrm>
            <a:off x="6999288" y="3459163"/>
            <a:ext cx="0" cy="1441450"/>
          </a:xfrm>
          <a:prstGeom prst="line">
            <a:avLst/>
          </a:prstGeom>
          <a:noFill/>
          <a:ln w="19050">
            <a:solidFill>
              <a:schemeClr val="tx1"/>
            </a:solidFill>
            <a:prstDash val="sysDot"/>
            <a:round/>
            <a:headEnd/>
            <a:tailEnd/>
          </a:ln>
        </p:spPr>
        <p:txBody>
          <a:bodyPr/>
          <a:lstStyle/>
          <a:p>
            <a:endParaRPr lang="fr-BE">
              <a:latin typeface="Arial" pitchFamily="34" charset="0"/>
              <a:cs typeface="Arial" pitchFamily="34" charset="0"/>
            </a:endParaRPr>
          </a:p>
        </p:txBody>
      </p:sp>
      <p:sp>
        <p:nvSpPr>
          <p:cNvPr id="55310" name="Rectangle 11"/>
          <p:cNvSpPr>
            <a:spLocks noChangeArrowheads="1"/>
          </p:cNvSpPr>
          <p:nvPr/>
        </p:nvSpPr>
        <p:spPr bwMode="auto">
          <a:xfrm>
            <a:off x="2181225"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1</a:t>
            </a:r>
          </a:p>
        </p:txBody>
      </p:sp>
      <p:sp>
        <p:nvSpPr>
          <p:cNvPr id="55311" name="Rectangle 12"/>
          <p:cNvSpPr>
            <a:spLocks noChangeArrowheads="1"/>
          </p:cNvSpPr>
          <p:nvPr/>
        </p:nvSpPr>
        <p:spPr bwMode="auto">
          <a:xfrm>
            <a:off x="2465388"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2</a:t>
            </a:r>
          </a:p>
        </p:txBody>
      </p:sp>
      <p:sp>
        <p:nvSpPr>
          <p:cNvPr id="55312" name="Rectangle 13"/>
          <p:cNvSpPr>
            <a:spLocks noChangeArrowheads="1"/>
          </p:cNvSpPr>
          <p:nvPr/>
        </p:nvSpPr>
        <p:spPr bwMode="auto">
          <a:xfrm>
            <a:off x="2749550"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3</a:t>
            </a:r>
          </a:p>
        </p:txBody>
      </p:sp>
      <p:sp>
        <p:nvSpPr>
          <p:cNvPr id="55313" name="Rectangle 14"/>
          <p:cNvSpPr>
            <a:spLocks noChangeArrowheads="1"/>
          </p:cNvSpPr>
          <p:nvPr/>
        </p:nvSpPr>
        <p:spPr bwMode="auto">
          <a:xfrm>
            <a:off x="3032125"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4</a:t>
            </a:r>
          </a:p>
        </p:txBody>
      </p:sp>
      <p:sp>
        <p:nvSpPr>
          <p:cNvPr id="55314" name="Rectangle 15"/>
          <p:cNvSpPr>
            <a:spLocks noChangeArrowheads="1"/>
          </p:cNvSpPr>
          <p:nvPr/>
        </p:nvSpPr>
        <p:spPr bwMode="auto">
          <a:xfrm>
            <a:off x="3316288"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5</a:t>
            </a:r>
          </a:p>
        </p:txBody>
      </p:sp>
      <p:sp>
        <p:nvSpPr>
          <p:cNvPr id="55315" name="Rectangle 16"/>
          <p:cNvSpPr>
            <a:spLocks noChangeArrowheads="1"/>
          </p:cNvSpPr>
          <p:nvPr/>
        </p:nvSpPr>
        <p:spPr bwMode="auto">
          <a:xfrm>
            <a:off x="3600450"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6</a:t>
            </a:r>
          </a:p>
        </p:txBody>
      </p:sp>
      <p:sp>
        <p:nvSpPr>
          <p:cNvPr id="55316" name="Rectangle 17"/>
          <p:cNvSpPr>
            <a:spLocks noChangeArrowheads="1"/>
          </p:cNvSpPr>
          <p:nvPr/>
        </p:nvSpPr>
        <p:spPr bwMode="auto">
          <a:xfrm>
            <a:off x="3883025"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7</a:t>
            </a:r>
          </a:p>
        </p:txBody>
      </p:sp>
      <p:sp>
        <p:nvSpPr>
          <p:cNvPr id="55317" name="Rectangle 18"/>
          <p:cNvSpPr>
            <a:spLocks noChangeArrowheads="1"/>
          </p:cNvSpPr>
          <p:nvPr/>
        </p:nvSpPr>
        <p:spPr bwMode="auto">
          <a:xfrm>
            <a:off x="4167188"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8</a:t>
            </a:r>
          </a:p>
        </p:txBody>
      </p:sp>
      <p:sp>
        <p:nvSpPr>
          <p:cNvPr id="55318" name="Rectangle 19"/>
          <p:cNvSpPr>
            <a:spLocks noChangeArrowheads="1"/>
          </p:cNvSpPr>
          <p:nvPr/>
        </p:nvSpPr>
        <p:spPr bwMode="auto">
          <a:xfrm>
            <a:off x="4449763"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9</a:t>
            </a:r>
          </a:p>
        </p:txBody>
      </p:sp>
      <p:sp>
        <p:nvSpPr>
          <p:cNvPr id="55319" name="Rectangle 20"/>
          <p:cNvSpPr>
            <a:spLocks noChangeArrowheads="1"/>
          </p:cNvSpPr>
          <p:nvPr/>
        </p:nvSpPr>
        <p:spPr bwMode="auto">
          <a:xfrm>
            <a:off x="4733925"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10</a:t>
            </a:r>
          </a:p>
        </p:txBody>
      </p:sp>
      <p:sp>
        <p:nvSpPr>
          <p:cNvPr id="55320" name="Rectangle 21"/>
          <p:cNvSpPr>
            <a:spLocks noChangeArrowheads="1"/>
          </p:cNvSpPr>
          <p:nvPr/>
        </p:nvSpPr>
        <p:spPr bwMode="auto">
          <a:xfrm>
            <a:off x="5018088"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11</a:t>
            </a:r>
          </a:p>
        </p:txBody>
      </p:sp>
      <p:sp>
        <p:nvSpPr>
          <p:cNvPr id="55321" name="Rectangle 22"/>
          <p:cNvSpPr>
            <a:spLocks noChangeArrowheads="1"/>
          </p:cNvSpPr>
          <p:nvPr/>
        </p:nvSpPr>
        <p:spPr bwMode="auto">
          <a:xfrm>
            <a:off x="5300663"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12</a:t>
            </a:r>
          </a:p>
        </p:txBody>
      </p:sp>
      <p:sp>
        <p:nvSpPr>
          <p:cNvPr id="55322" name="Rectangle 23"/>
          <p:cNvSpPr>
            <a:spLocks noChangeArrowheads="1"/>
          </p:cNvSpPr>
          <p:nvPr/>
        </p:nvSpPr>
        <p:spPr bwMode="auto">
          <a:xfrm>
            <a:off x="5584825"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13</a:t>
            </a:r>
          </a:p>
        </p:txBody>
      </p:sp>
      <p:sp>
        <p:nvSpPr>
          <p:cNvPr id="55323" name="Rectangle 24"/>
          <p:cNvSpPr>
            <a:spLocks noChangeArrowheads="1"/>
          </p:cNvSpPr>
          <p:nvPr/>
        </p:nvSpPr>
        <p:spPr bwMode="auto">
          <a:xfrm>
            <a:off x="5868988"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14</a:t>
            </a:r>
          </a:p>
        </p:txBody>
      </p:sp>
      <p:sp>
        <p:nvSpPr>
          <p:cNvPr id="55324" name="Rectangle 25"/>
          <p:cNvSpPr>
            <a:spLocks noChangeArrowheads="1"/>
          </p:cNvSpPr>
          <p:nvPr/>
        </p:nvSpPr>
        <p:spPr bwMode="auto">
          <a:xfrm>
            <a:off x="6151563"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15</a:t>
            </a:r>
          </a:p>
        </p:txBody>
      </p:sp>
      <p:sp>
        <p:nvSpPr>
          <p:cNvPr id="55325" name="Rectangle 26"/>
          <p:cNvSpPr>
            <a:spLocks noChangeArrowheads="1"/>
          </p:cNvSpPr>
          <p:nvPr/>
        </p:nvSpPr>
        <p:spPr bwMode="auto">
          <a:xfrm>
            <a:off x="6435725"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16</a:t>
            </a:r>
          </a:p>
        </p:txBody>
      </p:sp>
      <p:sp>
        <p:nvSpPr>
          <p:cNvPr id="55326" name="Rectangle 27"/>
          <p:cNvSpPr>
            <a:spLocks noChangeArrowheads="1"/>
          </p:cNvSpPr>
          <p:nvPr/>
        </p:nvSpPr>
        <p:spPr bwMode="auto">
          <a:xfrm>
            <a:off x="6718300" y="2505075"/>
            <a:ext cx="288925" cy="1225550"/>
          </a:xfrm>
          <a:prstGeom prst="rect">
            <a:avLst/>
          </a:prstGeom>
          <a:solidFill>
            <a:schemeClr val="bg2">
              <a:lumMod val="75000"/>
            </a:schemeClr>
          </a:solidFill>
          <a:ln w="9525">
            <a:solidFill>
              <a:schemeClr val="tx1"/>
            </a:solidFill>
            <a:miter lim="800000"/>
            <a:headEnd/>
            <a:tailEnd/>
          </a:ln>
        </p:spPr>
        <p:txBody>
          <a:bodyPr wrap="none" anchor="ctr"/>
          <a:lstStyle/>
          <a:p>
            <a:pPr algn="ctr"/>
            <a:r>
              <a:rPr lang="fr-BE" sz="1400" b="1">
                <a:solidFill>
                  <a:schemeClr val="tx2"/>
                </a:solidFill>
                <a:latin typeface="Arial" pitchFamily="34" charset="0"/>
                <a:cs typeface="Arial" pitchFamily="34" charset="0"/>
              </a:rPr>
              <a:t>…</a:t>
            </a:r>
          </a:p>
        </p:txBody>
      </p:sp>
      <p:sp>
        <p:nvSpPr>
          <p:cNvPr id="55327" name="Text Box 28"/>
          <p:cNvSpPr txBox="1">
            <a:spLocks noChangeArrowheads="1"/>
          </p:cNvSpPr>
          <p:nvPr/>
        </p:nvSpPr>
        <p:spPr bwMode="auto">
          <a:xfrm>
            <a:off x="3327400" y="1628775"/>
            <a:ext cx="2676525" cy="457200"/>
          </a:xfrm>
          <a:prstGeom prst="rect">
            <a:avLst/>
          </a:prstGeom>
          <a:noFill/>
          <a:ln w="9525">
            <a:noFill/>
            <a:miter lim="800000"/>
            <a:headEnd/>
            <a:tailEnd/>
          </a:ln>
        </p:spPr>
        <p:txBody>
          <a:bodyPr wrap="none">
            <a:spAutoFit/>
          </a:bodyPr>
          <a:lstStyle/>
          <a:p>
            <a:pPr algn="ctr"/>
            <a:r>
              <a:rPr lang="fr-BE" sz="1200" b="1" dirty="0">
                <a:solidFill>
                  <a:schemeClr val="tx2"/>
                </a:solidFill>
                <a:latin typeface="Arial" pitchFamily="34" charset="0"/>
                <a:cs typeface="Arial" pitchFamily="34" charset="0"/>
              </a:rPr>
              <a:t>Fenêtre glissante dont la taille est </a:t>
            </a:r>
          </a:p>
          <a:p>
            <a:pPr algn="ctr"/>
            <a:r>
              <a:rPr lang="fr-BE" sz="1200" b="1" dirty="0">
                <a:solidFill>
                  <a:schemeClr val="tx2"/>
                </a:solidFill>
                <a:latin typeface="Arial" pitchFamily="34" charset="0"/>
                <a:cs typeface="Arial" pitchFamily="34" charset="0"/>
              </a:rPr>
              <a:t>exprimée en </a:t>
            </a:r>
            <a:r>
              <a:rPr lang="fr-BE" sz="1200" b="1" dirty="0" err="1">
                <a:solidFill>
                  <a:schemeClr val="tx2"/>
                </a:solidFill>
                <a:latin typeface="Arial" pitchFamily="34" charset="0"/>
                <a:cs typeface="Arial" pitchFamily="34" charset="0"/>
              </a:rPr>
              <a:t>bytes</a:t>
            </a:r>
            <a:endParaRPr lang="fr-BE" sz="1200" b="1" dirty="0">
              <a:solidFill>
                <a:schemeClr val="tx2"/>
              </a:solidFill>
              <a:latin typeface="Arial" pitchFamily="34" charset="0"/>
              <a:cs typeface="Arial" pitchFamily="34" charset="0"/>
            </a:endParaRPr>
          </a:p>
        </p:txBody>
      </p:sp>
      <p:sp>
        <p:nvSpPr>
          <p:cNvPr id="55328" name="Text Box 29"/>
          <p:cNvSpPr txBox="1">
            <a:spLocks noChangeArrowheads="1"/>
          </p:cNvSpPr>
          <p:nvPr/>
        </p:nvSpPr>
        <p:spPr bwMode="auto">
          <a:xfrm>
            <a:off x="2411413" y="4437063"/>
            <a:ext cx="311150" cy="366712"/>
          </a:xfrm>
          <a:prstGeom prst="rect">
            <a:avLst/>
          </a:prstGeom>
          <a:noFill/>
          <a:ln w="9525">
            <a:noFill/>
            <a:miter lim="800000"/>
            <a:headEnd/>
            <a:tailEnd/>
          </a:ln>
        </p:spPr>
        <p:txBody>
          <a:bodyPr wrap="none">
            <a:spAutoFit/>
          </a:bodyPr>
          <a:lstStyle/>
          <a:p>
            <a:r>
              <a:rPr lang="fr-BE">
                <a:solidFill>
                  <a:schemeClr val="tx2"/>
                </a:solidFill>
                <a:latin typeface="Arial" pitchFamily="34" charset="0"/>
                <a:cs typeface="Arial" pitchFamily="34" charset="0"/>
              </a:rPr>
              <a:t>a</a:t>
            </a:r>
          </a:p>
        </p:txBody>
      </p:sp>
      <p:sp>
        <p:nvSpPr>
          <p:cNvPr id="55329" name="Text Box 30"/>
          <p:cNvSpPr txBox="1">
            <a:spLocks noChangeArrowheads="1"/>
          </p:cNvSpPr>
          <p:nvPr/>
        </p:nvSpPr>
        <p:spPr bwMode="auto">
          <a:xfrm>
            <a:off x="3851275" y="4437063"/>
            <a:ext cx="311150" cy="366712"/>
          </a:xfrm>
          <a:prstGeom prst="rect">
            <a:avLst/>
          </a:prstGeom>
          <a:noFill/>
          <a:ln w="9525">
            <a:noFill/>
            <a:miter lim="800000"/>
            <a:headEnd/>
            <a:tailEnd/>
          </a:ln>
        </p:spPr>
        <p:txBody>
          <a:bodyPr wrap="none">
            <a:spAutoFit/>
          </a:bodyPr>
          <a:lstStyle/>
          <a:p>
            <a:r>
              <a:rPr lang="fr-BE">
                <a:solidFill>
                  <a:schemeClr val="tx2"/>
                </a:solidFill>
                <a:latin typeface="Arial" pitchFamily="34" charset="0"/>
                <a:cs typeface="Arial" pitchFamily="34" charset="0"/>
              </a:rPr>
              <a:t>b</a:t>
            </a:r>
          </a:p>
        </p:txBody>
      </p:sp>
      <p:sp>
        <p:nvSpPr>
          <p:cNvPr id="55330" name="Text Box 31"/>
          <p:cNvSpPr txBox="1">
            <a:spLocks noChangeArrowheads="1"/>
          </p:cNvSpPr>
          <p:nvPr/>
        </p:nvSpPr>
        <p:spPr bwMode="auto">
          <a:xfrm>
            <a:off x="5435600" y="4437063"/>
            <a:ext cx="298450" cy="366712"/>
          </a:xfrm>
          <a:prstGeom prst="rect">
            <a:avLst/>
          </a:prstGeom>
          <a:noFill/>
          <a:ln w="9525">
            <a:noFill/>
            <a:miter lim="800000"/>
            <a:headEnd/>
            <a:tailEnd/>
          </a:ln>
        </p:spPr>
        <p:txBody>
          <a:bodyPr wrap="none">
            <a:spAutoFit/>
          </a:bodyPr>
          <a:lstStyle/>
          <a:p>
            <a:r>
              <a:rPr lang="fr-BE">
                <a:solidFill>
                  <a:schemeClr val="tx2"/>
                </a:solidFill>
                <a:latin typeface="Arial" pitchFamily="34" charset="0"/>
                <a:cs typeface="Arial" pitchFamily="34" charset="0"/>
              </a:rPr>
              <a:t>c</a:t>
            </a:r>
          </a:p>
        </p:txBody>
      </p:sp>
      <p:sp>
        <p:nvSpPr>
          <p:cNvPr id="55331" name="Text Box 32"/>
          <p:cNvSpPr txBox="1">
            <a:spLocks noChangeArrowheads="1"/>
          </p:cNvSpPr>
          <p:nvPr/>
        </p:nvSpPr>
        <p:spPr bwMode="auto">
          <a:xfrm>
            <a:off x="6443663" y="4437063"/>
            <a:ext cx="311150" cy="366712"/>
          </a:xfrm>
          <a:prstGeom prst="rect">
            <a:avLst/>
          </a:prstGeom>
          <a:noFill/>
          <a:ln w="9525">
            <a:noFill/>
            <a:miter lim="800000"/>
            <a:headEnd/>
            <a:tailEnd/>
          </a:ln>
        </p:spPr>
        <p:txBody>
          <a:bodyPr wrap="none">
            <a:spAutoFit/>
          </a:bodyPr>
          <a:lstStyle/>
          <a:p>
            <a:r>
              <a:rPr lang="fr-BE" dirty="0">
                <a:solidFill>
                  <a:schemeClr val="tx2"/>
                </a:solidFill>
                <a:latin typeface="Arial" pitchFamily="34" charset="0"/>
                <a:cs typeface="Arial" pitchFamily="34" charset="0"/>
              </a:rPr>
              <a:t>d</a:t>
            </a:r>
          </a:p>
        </p:txBody>
      </p:sp>
      <p:sp>
        <p:nvSpPr>
          <p:cNvPr id="55332" name="Text Box 33"/>
          <p:cNvSpPr txBox="1">
            <a:spLocks noChangeArrowheads="1"/>
          </p:cNvSpPr>
          <p:nvPr/>
        </p:nvSpPr>
        <p:spPr bwMode="auto">
          <a:xfrm>
            <a:off x="1463503" y="5013176"/>
            <a:ext cx="6404317" cy="1077218"/>
          </a:xfrm>
          <a:prstGeom prst="rect">
            <a:avLst/>
          </a:prstGeom>
          <a:noFill/>
          <a:ln w="9525">
            <a:noFill/>
            <a:miter lim="800000"/>
            <a:headEnd/>
            <a:tailEnd/>
          </a:ln>
        </p:spPr>
        <p:txBody>
          <a:bodyPr wrap="none">
            <a:spAutoFit/>
          </a:bodyPr>
          <a:lstStyle/>
          <a:p>
            <a:r>
              <a:rPr lang="fr-BE" sz="1600" b="1" dirty="0">
                <a:solidFill>
                  <a:schemeClr val="tx2"/>
                </a:solidFill>
                <a:latin typeface="Arial" pitchFamily="34" charset="0"/>
                <a:cs typeface="Arial" pitchFamily="34" charset="0"/>
              </a:rPr>
              <a:t>a</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bytes</a:t>
            </a:r>
            <a:r>
              <a:rPr lang="fr-BE" sz="1600" dirty="0">
                <a:solidFill>
                  <a:schemeClr val="tx2"/>
                </a:solidFill>
                <a:latin typeface="Arial" pitchFamily="34" charset="0"/>
                <a:cs typeface="Arial" pitchFamily="34" charset="0"/>
              </a:rPr>
              <a:t> qui sont transmis et qui ont été acquitté</a:t>
            </a:r>
          </a:p>
          <a:p>
            <a:r>
              <a:rPr lang="fr-BE" sz="1600" b="1" dirty="0">
                <a:solidFill>
                  <a:schemeClr val="tx2"/>
                </a:solidFill>
                <a:latin typeface="Arial" pitchFamily="34" charset="0"/>
                <a:cs typeface="Arial" pitchFamily="34" charset="0"/>
              </a:rPr>
              <a:t>b</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bytes</a:t>
            </a:r>
            <a:r>
              <a:rPr lang="fr-BE" sz="1600" dirty="0">
                <a:solidFill>
                  <a:schemeClr val="tx2"/>
                </a:solidFill>
                <a:latin typeface="Arial" pitchFamily="34" charset="0"/>
                <a:cs typeface="Arial" pitchFamily="34" charset="0"/>
              </a:rPr>
              <a:t> qui ont été transmis mais pas encore acquitté</a:t>
            </a:r>
          </a:p>
          <a:p>
            <a:r>
              <a:rPr lang="fr-BE" sz="1600" b="1" dirty="0">
                <a:solidFill>
                  <a:schemeClr val="tx2"/>
                </a:solidFill>
                <a:latin typeface="Arial" pitchFamily="34" charset="0"/>
                <a:cs typeface="Arial" pitchFamily="34" charset="0"/>
              </a:rPr>
              <a:t>c</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bytes</a:t>
            </a:r>
            <a:r>
              <a:rPr lang="fr-BE" sz="1600" dirty="0">
                <a:solidFill>
                  <a:schemeClr val="tx2"/>
                </a:solidFill>
                <a:latin typeface="Arial" pitchFamily="34" charset="0"/>
                <a:cs typeface="Arial" pitchFamily="34" charset="0"/>
              </a:rPr>
              <a:t> qui peuvent être transmis sans devoir attendre aucun acquit</a:t>
            </a:r>
          </a:p>
          <a:p>
            <a:r>
              <a:rPr lang="fr-BE" sz="1600" b="1" dirty="0">
                <a:solidFill>
                  <a:schemeClr val="tx2"/>
                </a:solidFill>
                <a:latin typeface="Arial" pitchFamily="34" charset="0"/>
                <a:cs typeface="Arial" pitchFamily="34" charset="0"/>
              </a:rPr>
              <a:t>d</a:t>
            </a:r>
            <a:r>
              <a:rPr lang="fr-BE" sz="1600" dirty="0">
                <a:solidFill>
                  <a:schemeClr val="tx2"/>
                </a:solidFill>
                <a:latin typeface="Arial" pitchFamily="34" charset="0"/>
                <a:cs typeface="Arial" pitchFamily="34" charset="0"/>
              </a:rPr>
              <a:t>: bytes qui ne </a:t>
            </a:r>
            <a:r>
              <a:rPr lang="fr-BE" sz="1600" dirty="0" smtClean="0">
                <a:solidFill>
                  <a:schemeClr val="tx2"/>
                </a:solidFill>
                <a:latin typeface="Arial" pitchFamily="34" charset="0"/>
                <a:cs typeface="Arial" pitchFamily="34" charset="0"/>
              </a:rPr>
              <a:t>peuvent pas </a:t>
            </a:r>
            <a:r>
              <a:rPr lang="fr-BE" sz="1600" dirty="0">
                <a:solidFill>
                  <a:schemeClr val="tx2"/>
                </a:solidFill>
                <a:latin typeface="Arial" pitchFamily="34" charset="0"/>
                <a:cs typeface="Arial" pitchFamily="34" charset="0"/>
              </a:rPr>
              <a:t>encore être envoyé</a:t>
            </a:r>
          </a:p>
        </p:txBody>
      </p:sp>
      <p:sp>
        <p:nvSpPr>
          <p:cNvPr id="55307" name="Rectangle 8"/>
          <p:cNvSpPr>
            <a:spLocks noChangeArrowheads="1"/>
          </p:cNvSpPr>
          <p:nvPr/>
        </p:nvSpPr>
        <p:spPr bwMode="auto">
          <a:xfrm>
            <a:off x="5003800" y="2133600"/>
            <a:ext cx="1138238" cy="2006600"/>
          </a:xfrm>
          <a:prstGeom prst="rect">
            <a:avLst/>
          </a:prstGeom>
          <a:solidFill>
            <a:schemeClr val="accent6">
              <a:lumMod val="60000"/>
              <a:lumOff val="40000"/>
              <a:alpha val="49020"/>
            </a:schemeClr>
          </a:solidFill>
          <a:ln w="2857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endParaRPr lang="fr-FR">
              <a:latin typeface="Arial" pitchFamily="34" charset="0"/>
              <a:cs typeface="Arial" pitchFamily="34" charset="0"/>
            </a:endParaRPr>
          </a:p>
        </p:txBody>
      </p:sp>
      <p:sp>
        <p:nvSpPr>
          <p:cNvPr id="55306" name="Rectangle 7"/>
          <p:cNvSpPr>
            <a:spLocks noChangeArrowheads="1"/>
          </p:cNvSpPr>
          <p:nvPr/>
        </p:nvSpPr>
        <p:spPr bwMode="auto">
          <a:xfrm>
            <a:off x="3035300" y="2133600"/>
            <a:ext cx="1979613" cy="2006600"/>
          </a:xfrm>
          <a:prstGeom prst="rect">
            <a:avLst/>
          </a:prstGeom>
          <a:solidFill>
            <a:schemeClr val="accent2">
              <a:lumMod val="20000"/>
              <a:lumOff val="80000"/>
              <a:alpha val="49020"/>
            </a:schemeClr>
          </a:solidFill>
          <a:ln w="2857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endParaRPr lang="fr-FR">
              <a:latin typeface="Arial" pitchFamily="34" charset="0"/>
              <a:cs typeface="Arial" pitchFamily="34" charset="0"/>
            </a:endParaRPr>
          </a:p>
        </p:txBody>
      </p:sp>
      <p:sp>
        <p:nvSpPr>
          <p:cNvPr id="3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Le protocole TCP – fenêtre glissante</a:t>
            </a:r>
            <a:endParaRPr lang="fr-BE" sz="2400" dirty="0">
              <a:solidFill>
                <a:schemeClr val="bg1"/>
              </a:solidFill>
            </a:endParaRPr>
          </a:p>
        </p:txBody>
      </p:sp>
      <p:sp>
        <p:nvSpPr>
          <p:cNvPr id="3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9" name="Espace réservé du numéro de diapositive 38"/>
          <p:cNvSpPr>
            <a:spLocks noGrp="1"/>
          </p:cNvSpPr>
          <p:nvPr>
            <p:ph type="sldNum" sz="quarter" idx="12"/>
          </p:nvPr>
        </p:nvSpPr>
        <p:spPr/>
        <p:txBody>
          <a:bodyPr/>
          <a:lstStyle/>
          <a:p>
            <a:fld id="{B755F6CC-DBE3-4ADB-A217-62287009C9EB}" type="slidenum">
              <a:rPr lang="fr-BE" smtClean="0"/>
              <a:pPr/>
              <a:t>50</a:t>
            </a:fld>
            <a:endParaRPr lang="fr-BE"/>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a:xfrm>
            <a:off x="457200" y="836613"/>
            <a:ext cx="8229600" cy="36036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Le format du segment TCP</a:t>
            </a:r>
          </a:p>
        </p:txBody>
      </p:sp>
      <p:sp>
        <p:nvSpPr>
          <p:cNvPr id="56327" name="Rectangle 4"/>
          <p:cNvSpPr>
            <a:spLocks noChangeArrowheads="1"/>
          </p:cNvSpPr>
          <p:nvPr/>
        </p:nvSpPr>
        <p:spPr bwMode="auto">
          <a:xfrm>
            <a:off x="1547813" y="1628775"/>
            <a:ext cx="2952750" cy="433388"/>
          </a:xfrm>
          <a:prstGeom prst="rect">
            <a:avLst/>
          </a:prstGeom>
          <a:solidFill>
            <a:schemeClr val="accent2">
              <a:lumMod val="75000"/>
            </a:schemeClr>
          </a:soli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fr-BE">
                <a:latin typeface="Arial" pitchFamily="34" charset="0"/>
                <a:cs typeface="Arial" pitchFamily="34" charset="0"/>
              </a:rPr>
              <a:t>Source port</a:t>
            </a:r>
          </a:p>
        </p:txBody>
      </p:sp>
      <p:sp>
        <p:nvSpPr>
          <p:cNvPr id="56328" name="Rectangle 5"/>
          <p:cNvSpPr>
            <a:spLocks noChangeArrowheads="1"/>
          </p:cNvSpPr>
          <p:nvPr/>
        </p:nvSpPr>
        <p:spPr bwMode="auto">
          <a:xfrm>
            <a:off x="4500563" y="1628775"/>
            <a:ext cx="2952750" cy="433388"/>
          </a:xfrm>
          <a:prstGeom prst="rect">
            <a:avLst/>
          </a:prstGeom>
          <a:solidFill>
            <a:schemeClr val="accent2">
              <a:lumMod val="75000"/>
            </a:schemeClr>
          </a:soli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fr-BE">
                <a:latin typeface="Arial" pitchFamily="34" charset="0"/>
                <a:cs typeface="Arial" pitchFamily="34" charset="0"/>
              </a:rPr>
              <a:t>Destination port</a:t>
            </a:r>
          </a:p>
        </p:txBody>
      </p:sp>
      <p:sp>
        <p:nvSpPr>
          <p:cNvPr id="56329" name="Rectangle 6"/>
          <p:cNvSpPr>
            <a:spLocks noChangeArrowheads="1"/>
          </p:cNvSpPr>
          <p:nvPr/>
        </p:nvSpPr>
        <p:spPr bwMode="auto">
          <a:xfrm>
            <a:off x="1547813" y="2062163"/>
            <a:ext cx="5905500" cy="433387"/>
          </a:xfrm>
          <a:prstGeom prst="rect">
            <a:avLst/>
          </a:prstGeom>
          <a:solidFill>
            <a:schemeClr val="accent2">
              <a:lumMod val="75000"/>
            </a:schemeClr>
          </a:soli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fr-BE">
                <a:latin typeface="Arial" pitchFamily="34" charset="0"/>
                <a:cs typeface="Arial" pitchFamily="34" charset="0"/>
              </a:rPr>
              <a:t>Sequence Number</a:t>
            </a:r>
          </a:p>
        </p:txBody>
      </p:sp>
      <p:sp>
        <p:nvSpPr>
          <p:cNvPr id="56330" name="Rectangle 7"/>
          <p:cNvSpPr>
            <a:spLocks noChangeArrowheads="1"/>
          </p:cNvSpPr>
          <p:nvPr/>
        </p:nvSpPr>
        <p:spPr bwMode="auto">
          <a:xfrm>
            <a:off x="1547813" y="2493963"/>
            <a:ext cx="5905500" cy="433387"/>
          </a:xfrm>
          <a:prstGeom prst="rect">
            <a:avLst/>
          </a:prstGeom>
          <a:solidFill>
            <a:schemeClr val="accent2">
              <a:lumMod val="75000"/>
            </a:schemeClr>
          </a:soli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fr-BE">
                <a:latin typeface="Arial" pitchFamily="34" charset="0"/>
                <a:cs typeface="Arial" pitchFamily="34" charset="0"/>
              </a:rPr>
              <a:t>Acknowledgment Number</a:t>
            </a:r>
          </a:p>
        </p:txBody>
      </p:sp>
      <p:sp>
        <p:nvSpPr>
          <p:cNvPr id="56331" name="Rectangle 8"/>
          <p:cNvSpPr>
            <a:spLocks noChangeArrowheads="1"/>
          </p:cNvSpPr>
          <p:nvPr/>
        </p:nvSpPr>
        <p:spPr bwMode="auto">
          <a:xfrm>
            <a:off x="4500563" y="2925763"/>
            <a:ext cx="2952750" cy="433387"/>
          </a:xfrm>
          <a:prstGeom prst="rect">
            <a:avLst/>
          </a:prstGeom>
          <a:solidFill>
            <a:schemeClr val="accent2">
              <a:lumMod val="75000"/>
            </a:schemeClr>
          </a:soli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fr-BE">
                <a:latin typeface="Arial" pitchFamily="34" charset="0"/>
                <a:cs typeface="Arial" pitchFamily="34" charset="0"/>
              </a:rPr>
              <a:t>Window</a:t>
            </a:r>
          </a:p>
        </p:txBody>
      </p:sp>
      <p:sp>
        <p:nvSpPr>
          <p:cNvPr id="56332" name="Rectangle 9"/>
          <p:cNvSpPr>
            <a:spLocks noChangeArrowheads="1"/>
          </p:cNvSpPr>
          <p:nvPr/>
        </p:nvSpPr>
        <p:spPr bwMode="auto">
          <a:xfrm>
            <a:off x="3348038" y="2925763"/>
            <a:ext cx="1152525" cy="433387"/>
          </a:xfrm>
          <a:prstGeom prst="rect">
            <a:avLst/>
          </a:prstGeom>
          <a:solidFill>
            <a:schemeClr val="accent2">
              <a:lumMod val="75000"/>
            </a:schemeClr>
          </a:soli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fr-BE">
                <a:latin typeface="Arial" pitchFamily="34" charset="0"/>
                <a:cs typeface="Arial" pitchFamily="34" charset="0"/>
              </a:rPr>
              <a:t>Flags</a:t>
            </a:r>
          </a:p>
        </p:txBody>
      </p:sp>
      <p:sp>
        <p:nvSpPr>
          <p:cNvPr id="56333" name="Rectangle 10"/>
          <p:cNvSpPr>
            <a:spLocks noChangeArrowheads="1"/>
          </p:cNvSpPr>
          <p:nvPr/>
        </p:nvSpPr>
        <p:spPr bwMode="auto">
          <a:xfrm>
            <a:off x="2197100" y="2925763"/>
            <a:ext cx="1152525" cy="433387"/>
          </a:xfrm>
          <a:prstGeom prst="rect">
            <a:avLst/>
          </a:prstGeom>
          <a:solidFill>
            <a:schemeClr val="accent2">
              <a:lumMod val="75000"/>
            </a:schemeClr>
          </a:soli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fr-BE">
                <a:latin typeface="Arial" pitchFamily="34" charset="0"/>
                <a:cs typeface="Arial" pitchFamily="34" charset="0"/>
              </a:rPr>
              <a:t>Reserved</a:t>
            </a:r>
          </a:p>
        </p:txBody>
      </p:sp>
      <p:sp>
        <p:nvSpPr>
          <p:cNvPr id="56334" name="Rectangle 11"/>
          <p:cNvSpPr>
            <a:spLocks noChangeArrowheads="1"/>
          </p:cNvSpPr>
          <p:nvPr/>
        </p:nvSpPr>
        <p:spPr bwMode="auto">
          <a:xfrm>
            <a:off x="1547813" y="2925763"/>
            <a:ext cx="649287" cy="433387"/>
          </a:xfrm>
          <a:prstGeom prst="rect">
            <a:avLst/>
          </a:prstGeom>
          <a:solidFill>
            <a:schemeClr val="accent2">
              <a:lumMod val="75000"/>
            </a:schemeClr>
          </a:soli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fr-BE" sz="1400">
                <a:latin typeface="Arial" pitchFamily="34" charset="0"/>
                <a:cs typeface="Arial" pitchFamily="34" charset="0"/>
              </a:rPr>
              <a:t>Data</a:t>
            </a:r>
          </a:p>
          <a:p>
            <a:pPr algn="ctr"/>
            <a:r>
              <a:rPr lang="fr-BE" sz="1400">
                <a:latin typeface="Arial" pitchFamily="34" charset="0"/>
                <a:cs typeface="Arial" pitchFamily="34" charset="0"/>
              </a:rPr>
              <a:t>Offset</a:t>
            </a:r>
          </a:p>
        </p:txBody>
      </p:sp>
      <p:sp>
        <p:nvSpPr>
          <p:cNvPr id="56336" name="Rectangle 13"/>
          <p:cNvSpPr>
            <a:spLocks noChangeArrowheads="1"/>
          </p:cNvSpPr>
          <p:nvPr/>
        </p:nvSpPr>
        <p:spPr bwMode="auto">
          <a:xfrm>
            <a:off x="1547813" y="3357563"/>
            <a:ext cx="2952750" cy="433387"/>
          </a:xfrm>
          <a:prstGeom prst="rect">
            <a:avLst/>
          </a:prstGeom>
          <a:solidFill>
            <a:schemeClr val="accent2">
              <a:lumMod val="75000"/>
            </a:schemeClr>
          </a:soli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fr-BE">
                <a:latin typeface="Arial" pitchFamily="34" charset="0"/>
                <a:cs typeface="Arial" pitchFamily="34" charset="0"/>
              </a:rPr>
              <a:t>Checksum</a:t>
            </a:r>
          </a:p>
        </p:txBody>
      </p:sp>
      <p:sp>
        <p:nvSpPr>
          <p:cNvPr id="56337" name="Rectangle 14"/>
          <p:cNvSpPr>
            <a:spLocks noChangeArrowheads="1"/>
          </p:cNvSpPr>
          <p:nvPr/>
        </p:nvSpPr>
        <p:spPr bwMode="auto">
          <a:xfrm>
            <a:off x="4500563" y="3357563"/>
            <a:ext cx="2952750" cy="433387"/>
          </a:xfrm>
          <a:prstGeom prst="rect">
            <a:avLst/>
          </a:prstGeom>
          <a:solidFill>
            <a:schemeClr val="accent2">
              <a:lumMod val="75000"/>
            </a:schemeClr>
          </a:soli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fr-BE">
                <a:latin typeface="Arial" pitchFamily="34" charset="0"/>
                <a:cs typeface="Arial" pitchFamily="34" charset="0"/>
              </a:rPr>
              <a:t>Urgent pointer</a:t>
            </a:r>
          </a:p>
        </p:txBody>
      </p:sp>
      <p:sp>
        <p:nvSpPr>
          <p:cNvPr id="56339" name="Text Box 16"/>
          <p:cNvSpPr txBox="1">
            <a:spLocks noChangeArrowheads="1"/>
          </p:cNvSpPr>
          <p:nvPr/>
        </p:nvSpPr>
        <p:spPr bwMode="auto">
          <a:xfrm>
            <a:off x="900113" y="5589588"/>
            <a:ext cx="3862387" cy="3460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fr-BE" sz="1600">
                <a:solidFill>
                  <a:schemeClr val="accent1"/>
                </a:solidFill>
                <a:latin typeface="Arial" pitchFamily="34" charset="0"/>
                <a:cs typeface="Arial" pitchFamily="34" charset="0"/>
              </a:rPr>
              <a:t>Flags : URG, ACK, PSH, RST, SYN, FIN</a:t>
            </a:r>
          </a:p>
        </p:txBody>
      </p:sp>
      <p:sp>
        <p:nvSpPr>
          <p:cNvPr id="56335" name="Rectangle 12"/>
          <p:cNvSpPr>
            <a:spLocks noChangeArrowheads="1"/>
          </p:cNvSpPr>
          <p:nvPr/>
        </p:nvSpPr>
        <p:spPr bwMode="auto">
          <a:xfrm>
            <a:off x="1547813" y="3789363"/>
            <a:ext cx="5905500" cy="433387"/>
          </a:xfrm>
          <a:prstGeom prst="rect">
            <a:avLst/>
          </a:prstGeom>
          <a:solidFill>
            <a:schemeClr val="accent2">
              <a:lumMod val="75000"/>
            </a:schemeClr>
          </a:soli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fr-BE">
                <a:latin typeface="Arial" pitchFamily="34" charset="0"/>
                <a:cs typeface="Arial" pitchFamily="34" charset="0"/>
              </a:rPr>
              <a:t>Options                  …| …      Padding</a:t>
            </a:r>
          </a:p>
        </p:txBody>
      </p:sp>
      <p:sp>
        <p:nvSpPr>
          <p:cNvPr id="56338" name="Rectangle 15"/>
          <p:cNvSpPr>
            <a:spLocks noChangeArrowheads="1"/>
          </p:cNvSpPr>
          <p:nvPr/>
        </p:nvSpPr>
        <p:spPr bwMode="auto">
          <a:xfrm>
            <a:off x="1547813" y="4221163"/>
            <a:ext cx="5905500" cy="433387"/>
          </a:xfrm>
          <a:prstGeom prst="rect">
            <a:avLst/>
          </a:prstGeom>
          <a:solidFill>
            <a:schemeClr val="accent2">
              <a:lumMod val="75000"/>
            </a:schemeClr>
          </a:soli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fr-BE">
                <a:latin typeface="Arial" pitchFamily="34" charset="0"/>
                <a:cs typeface="Arial" pitchFamily="34" charset="0"/>
              </a:rPr>
              <a:t>Data bytes</a:t>
            </a:r>
          </a:p>
        </p:txBody>
      </p:sp>
      <p:cxnSp>
        <p:nvCxnSpPr>
          <p:cNvPr id="56340" name="AutoShape 17"/>
          <p:cNvCxnSpPr>
            <a:cxnSpLocks noChangeShapeType="1"/>
            <a:stCxn id="56339" idx="0"/>
            <a:endCxn id="56332" idx="2"/>
          </p:cNvCxnSpPr>
          <p:nvPr/>
        </p:nvCxnSpPr>
        <p:spPr bwMode="auto">
          <a:xfrm flipV="1">
            <a:off x="2832100" y="3359150"/>
            <a:ext cx="1092200" cy="2230438"/>
          </a:xfrm>
          <a:prstGeom prst="straightConnector1">
            <a:avLst/>
          </a:prstGeom>
          <a:noFill/>
          <a:ln w="19050">
            <a:solidFill>
              <a:schemeClr val="accent1"/>
            </a:solidFill>
            <a:round/>
            <a:headEnd type="triangle" w="med" len="med"/>
            <a:tailEnd type="triangle" w="med" len="med"/>
          </a:ln>
        </p:spPr>
      </p:cxnSp>
      <p:sp>
        <p:nvSpPr>
          <p:cNvPr id="20"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21"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3" name="Espace réservé du numéro de diapositive 22"/>
          <p:cNvSpPr>
            <a:spLocks noGrp="1"/>
          </p:cNvSpPr>
          <p:nvPr>
            <p:ph type="sldNum" sz="quarter" idx="12"/>
          </p:nvPr>
        </p:nvSpPr>
        <p:spPr/>
        <p:txBody>
          <a:bodyPr/>
          <a:lstStyle/>
          <a:p>
            <a:fld id="{B755F6CC-DBE3-4ADB-A217-62287009C9EB}" type="slidenum">
              <a:rPr lang="fr-BE" smtClean="0"/>
              <a:pPr/>
              <a:t>51</a:t>
            </a:fld>
            <a:endParaRPr lang="fr-BE"/>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3"/>
          <p:cNvSpPr>
            <a:spLocks noGrp="1" noChangeArrowheads="1"/>
          </p:cNvSpPr>
          <p:nvPr>
            <p:ph idx="1"/>
          </p:nvPr>
        </p:nvSpPr>
        <p:spPr>
          <a:xfrm>
            <a:off x="457200" y="836613"/>
            <a:ext cx="8229600" cy="5616575"/>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Le format du segment </a:t>
            </a:r>
            <a:r>
              <a:rPr lang="fr-BE" sz="1600" b="1" dirty="0" smtClean="0">
                <a:solidFill>
                  <a:schemeClr val="tx2"/>
                </a:solidFill>
                <a:latin typeface="Arial" pitchFamily="34" charset="0"/>
                <a:cs typeface="Arial" pitchFamily="34" charset="0"/>
              </a:rPr>
              <a:t>TCP</a:t>
            </a:r>
            <a:endParaRPr lang="fr-BE" sz="1600" b="1" dirty="0">
              <a:solidFill>
                <a:schemeClr val="tx2"/>
              </a:solidFill>
              <a:latin typeface="Arial" pitchFamily="34" charset="0"/>
              <a:cs typeface="Arial" pitchFamily="34" charset="0"/>
            </a:endParaRPr>
          </a:p>
          <a:p>
            <a:pPr lvl="1"/>
            <a:r>
              <a:rPr lang="fr-BE" sz="1600" b="1" dirty="0">
                <a:solidFill>
                  <a:schemeClr val="tx2"/>
                </a:solidFill>
                <a:latin typeface="Arial" pitchFamily="34" charset="0"/>
                <a:cs typeface="Arial" pitchFamily="34" charset="0"/>
              </a:rPr>
              <a:t>Source port </a:t>
            </a:r>
            <a:r>
              <a:rPr lang="fr-BE" sz="1600" dirty="0">
                <a:solidFill>
                  <a:schemeClr val="tx2"/>
                </a:solidFill>
                <a:latin typeface="Arial" pitchFamily="34" charset="0"/>
                <a:cs typeface="Arial" pitchFamily="34" charset="0"/>
              </a:rPr>
              <a:t>: port source codé sur 16 bits, utilisé par le récepteur pour </a:t>
            </a:r>
            <a:r>
              <a:rPr lang="fr-BE" sz="1600" dirty="0" smtClean="0">
                <a:solidFill>
                  <a:schemeClr val="tx2"/>
                </a:solidFill>
                <a:latin typeface="Arial" pitchFamily="34" charset="0"/>
                <a:cs typeface="Arial" pitchFamily="34" charset="0"/>
              </a:rPr>
              <a:t>répondre</a:t>
            </a:r>
            <a:endParaRPr lang="fr-BE" sz="1600" dirty="0">
              <a:solidFill>
                <a:schemeClr val="tx2"/>
              </a:solidFill>
              <a:latin typeface="Arial" pitchFamily="34" charset="0"/>
              <a:cs typeface="Arial" pitchFamily="34" charset="0"/>
            </a:endParaRPr>
          </a:p>
          <a:p>
            <a:pPr lvl="1"/>
            <a:r>
              <a:rPr lang="fr-BE" sz="1600" b="1" dirty="0">
                <a:solidFill>
                  <a:schemeClr val="tx2"/>
                </a:solidFill>
                <a:latin typeface="Arial" pitchFamily="34" charset="0"/>
                <a:cs typeface="Arial" pitchFamily="34" charset="0"/>
              </a:rPr>
              <a:t>Destination port </a:t>
            </a:r>
            <a:r>
              <a:rPr lang="fr-BE" sz="1600" dirty="0">
                <a:solidFill>
                  <a:schemeClr val="tx2"/>
                </a:solidFill>
                <a:latin typeface="Arial" pitchFamily="34" charset="0"/>
                <a:cs typeface="Arial" pitchFamily="34" charset="0"/>
              </a:rPr>
              <a:t>: port destination codé sur 16 </a:t>
            </a:r>
            <a:r>
              <a:rPr lang="fr-BE" sz="1600" dirty="0" smtClean="0">
                <a:solidFill>
                  <a:schemeClr val="tx2"/>
                </a:solidFill>
                <a:latin typeface="Arial" pitchFamily="34" charset="0"/>
                <a:cs typeface="Arial" pitchFamily="34" charset="0"/>
              </a:rPr>
              <a:t>bits</a:t>
            </a:r>
            <a:endParaRPr lang="fr-BE" sz="1600" dirty="0">
              <a:solidFill>
                <a:schemeClr val="tx2"/>
              </a:solidFill>
              <a:latin typeface="Arial" pitchFamily="34" charset="0"/>
              <a:cs typeface="Arial" pitchFamily="34" charset="0"/>
            </a:endParaRPr>
          </a:p>
          <a:p>
            <a:pPr lvl="1"/>
            <a:r>
              <a:rPr lang="fr-BE" sz="1600" b="1" dirty="0" err="1">
                <a:solidFill>
                  <a:schemeClr val="tx2"/>
                </a:solidFill>
                <a:latin typeface="Arial" pitchFamily="34" charset="0"/>
                <a:cs typeface="Arial" pitchFamily="34" charset="0"/>
              </a:rPr>
              <a:t>Sequence</a:t>
            </a:r>
            <a:r>
              <a:rPr lang="fr-BE" sz="1600" b="1" dirty="0">
                <a:solidFill>
                  <a:schemeClr val="tx2"/>
                </a:solidFill>
                <a:latin typeface="Arial" pitchFamily="34" charset="0"/>
                <a:cs typeface="Arial" pitchFamily="34" charset="0"/>
              </a:rPr>
              <a:t> </a:t>
            </a:r>
            <a:r>
              <a:rPr lang="fr-BE" sz="1600" b="1" dirty="0" err="1">
                <a:solidFill>
                  <a:schemeClr val="tx2"/>
                </a:solidFill>
                <a:latin typeface="Arial" pitchFamily="34" charset="0"/>
                <a:cs typeface="Arial" pitchFamily="34" charset="0"/>
              </a:rPr>
              <a:t>Number</a:t>
            </a:r>
            <a:r>
              <a:rPr lang="fr-BE" sz="1600" b="1" dirty="0">
                <a:solidFill>
                  <a:schemeClr val="tx2"/>
                </a:solidFill>
                <a:latin typeface="Arial" pitchFamily="34" charset="0"/>
                <a:cs typeface="Arial" pitchFamily="34" charset="0"/>
              </a:rPr>
              <a:t> </a:t>
            </a:r>
            <a:r>
              <a:rPr lang="fr-BE" sz="1600" dirty="0">
                <a:solidFill>
                  <a:schemeClr val="tx2"/>
                </a:solidFill>
                <a:latin typeface="Arial" pitchFamily="34" charset="0"/>
                <a:cs typeface="Arial" pitchFamily="34" charset="0"/>
              </a:rPr>
              <a:t>: le numéro de séquence du premier </a:t>
            </a:r>
            <a:r>
              <a:rPr lang="fr-BE" sz="1600" dirty="0" err="1">
                <a:solidFill>
                  <a:schemeClr val="tx2"/>
                </a:solidFill>
                <a:latin typeface="Arial" pitchFamily="34" charset="0"/>
                <a:cs typeface="Arial" pitchFamily="34" charset="0"/>
              </a:rPr>
              <a:t>byte</a:t>
            </a:r>
            <a:r>
              <a:rPr lang="fr-BE" sz="1600" dirty="0">
                <a:solidFill>
                  <a:schemeClr val="tx2"/>
                </a:solidFill>
                <a:latin typeface="Arial" pitchFamily="34" charset="0"/>
                <a:cs typeface="Arial" pitchFamily="34" charset="0"/>
              </a:rPr>
              <a:t> de données contenu dans le segment. Si le drapeau SYN est mis, le numéro de séquence est le numéro de séquence (x) et le premier byte de données est </a:t>
            </a:r>
            <a:r>
              <a:rPr lang="fr-BE" sz="1600" dirty="0" smtClean="0">
                <a:solidFill>
                  <a:schemeClr val="tx2"/>
                </a:solidFill>
                <a:latin typeface="Arial" pitchFamily="34" charset="0"/>
                <a:cs typeface="Arial" pitchFamily="34" charset="0"/>
              </a:rPr>
              <a:t>x+1</a:t>
            </a:r>
            <a:endParaRPr lang="fr-BE" sz="1600" dirty="0">
              <a:solidFill>
                <a:schemeClr val="tx2"/>
              </a:solidFill>
              <a:latin typeface="Arial" pitchFamily="34" charset="0"/>
              <a:cs typeface="Arial" pitchFamily="34" charset="0"/>
            </a:endParaRPr>
          </a:p>
          <a:p>
            <a:pPr lvl="1"/>
            <a:r>
              <a:rPr lang="fr-BE" sz="1600" b="1" dirty="0" err="1">
                <a:solidFill>
                  <a:schemeClr val="tx2"/>
                </a:solidFill>
                <a:latin typeface="Arial" pitchFamily="34" charset="0"/>
                <a:cs typeface="Arial" pitchFamily="34" charset="0"/>
              </a:rPr>
              <a:t>Acknowledgment</a:t>
            </a:r>
            <a:r>
              <a:rPr lang="fr-BE" sz="1600" b="1" dirty="0">
                <a:solidFill>
                  <a:schemeClr val="tx2"/>
                </a:solidFill>
                <a:latin typeface="Arial" pitchFamily="34" charset="0"/>
                <a:cs typeface="Arial" pitchFamily="34" charset="0"/>
              </a:rPr>
              <a:t> </a:t>
            </a:r>
            <a:r>
              <a:rPr lang="fr-BE" sz="1600" b="1" dirty="0" err="1">
                <a:solidFill>
                  <a:schemeClr val="tx2"/>
                </a:solidFill>
                <a:latin typeface="Arial" pitchFamily="34" charset="0"/>
                <a:cs typeface="Arial" pitchFamily="34" charset="0"/>
              </a:rPr>
              <a:t>Number</a:t>
            </a:r>
            <a:r>
              <a:rPr lang="fr-BE" sz="1600" b="1" dirty="0">
                <a:solidFill>
                  <a:schemeClr val="tx2"/>
                </a:solidFill>
                <a:latin typeface="Arial" pitchFamily="34" charset="0"/>
                <a:cs typeface="Arial" pitchFamily="34" charset="0"/>
              </a:rPr>
              <a:t> </a:t>
            </a:r>
            <a:r>
              <a:rPr lang="fr-BE" sz="1600" dirty="0">
                <a:solidFill>
                  <a:schemeClr val="tx2"/>
                </a:solidFill>
                <a:latin typeface="Arial" pitchFamily="34" charset="0"/>
                <a:cs typeface="Arial" pitchFamily="34" charset="0"/>
              </a:rPr>
              <a:t>: si le drapeau ACK est mis, ce champ contient la valeur du prochain numéro de séquence que le récepteur s’attend à </a:t>
            </a:r>
            <a:r>
              <a:rPr lang="fr-BE" sz="1600" dirty="0" smtClean="0">
                <a:solidFill>
                  <a:schemeClr val="tx2"/>
                </a:solidFill>
                <a:latin typeface="Arial" pitchFamily="34" charset="0"/>
                <a:cs typeface="Arial" pitchFamily="34" charset="0"/>
              </a:rPr>
              <a:t>recevoir</a:t>
            </a:r>
            <a:endParaRPr lang="fr-BE" sz="1600" dirty="0">
              <a:solidFill>
                <a:schemeClr val="tx2"/>
              </a:solidFill>
              <a:latin typeface="Arial" pitchFamily="34" charset="0"/>
              <a:cs typeface="Arial" pitchFamily="34" charset="0"/>
            </a:endParaRPr>
          </a:p>
          <a:p>
            <a:pPr lvl="1"/>
            <a:r>
              <a:rPr lang="fr-BE" sz="1600" b="1" dirty="0">
                <a:solidFill>
                  <a:schemeClr val="tx2"/>
                </a:solidFill>
                <a:latin typeface="Arial" pitchFamily="34" charset="0"/>
                <a:cs typeface="Arial" pitchFamily="34" charset="0"/>
              </a:rPr>
              <a:t>Data Offset </a:t>
            </a:r>
            <a:r>
              <a:rPr lang="fr-BE" sz="1600" dirty="0">
                <a:solidFill>
                  <a:schemeClr val="tx2"/>
                </a:solidFill>
                <a:latin typeface="Arial" pitchFamily="34" charset="0"/>
                <a:cs typeface="Arial" pitchFamily="34" charset="0"/>
              </a:rPr>
              <a:t>: le nombre de mots de 32 bits contenu dans l’entête TCP. Permet de savoir où commence les données</a:t>
            </a:r>
            <a:r>
              <a:rPr lang="fr-BE" sz="1600" dirty="0" smtClean="0">
                <a:solidFill>
                  <a:schemeClr val="tx2"/>
                </a:solidFill>
                <a:latin typeface="Arial" pitchFamily="34" charset="0"/>
                <a:cs typeface="Arial" pitchFamily="34" charset="0"/>
              </a:rPr>
              <a:t>.</a:t>
            </a:r>
            <a:endParaRPr lang="fr-BE" sz="1600" dirty="0">
              <a:solidFill>
                <a:schemeClr val="tx2"/>
              </a:solidFill>
              <a:latin typeface="Arial" pitchFamily="34" charset="0"/>
              <a:cs typeface="Arial" pitchFamily="34" charset="0"/>
            </a:endParaRPr>
          </a:p>
          <a:p>
            <a:pPr lvl="1"/>
            <a:r>
              <a:rPr lang="fr-BE" sz="1600" b="1" dirty="0" err="1">
                <a:solidFill>
                  <a:schemeClr val="tx2"/>
                </a:solidFill>
                <a:latin typeface="Arial" pitchFamily="34" charset="0"/>
                <a:cs typeface="Arial" pitchFamily="34" charset="0"/>
              </a:rPr>
              <a:t>Reserved</a:t>
            </a:r>
            <a:r>
              <a:rPr lang="fr-BE" sz="1600" dirty="0">
                <a:solidFill>
                  <a:schemeClr val="tx2"/>
                </a:solidFill>
                <a:latin typeface="Arial" pitchFamily="34" charset="0"/>
                <a:cs typeface="Arial" pitchFamily="34" charset="0"/>
              </a:rPr>
              <a:t> : 6 bits à zéro pour une utilisation futur</a:t>
            </a:r>
            <a:r>
              <a:rPr lang="fr-BE" sz="1600" dirty="0" smtClean="0">
                <a:solidFill>
                  <a:schemeClr val="tx2"/>
                </a:solidFill>
                <a:latin typeface="Arial" pitchFamily="34" charset="0"/>
                <a:cs typeface="Arial" pitchFamily="34" charset="0"/>
              </a:rPr>
              <a:t>.</a:t>
            </a:r>
            <a:endParaRPr lang="fr-BE" sz="1600" dirty="0">
              <a:solidFill>
                <a:schemeClr val="tx2"/>
              </a:solidFill>
              <a:latin typeface="Arial" pitchFamily="34" charset="0"/>
              <a:cs typeface="Arial" pitchFamily="34" charset="0"/>
            </a:endParaRPr>
          </a:p>
          <a:p>
            <a:pPr lvl="1"/>
            <a:r>
              <a:rPr lang="fr-BE" sz="1600" b="1" dirty="0">
                <a:solidFill>
                  <a:schemeClr val="tx2"/>
                </a:solidFill>
                <a:latin typeface="Arial" pitchFamily="34" charset="0"/>
                <a:cs typeface="Arial" pitchFamily="34" charset="0"/>
              </a:rPr>
              <a:t>Flags</a:t>
            </a:r>
            <a:r>
              <a:rPr lang="fr-BE" sz="1600" dirty="0">
                <a:solidFill>
                  <a:schemeClr val="tx2"/>
                </a:solidFill>
                <a:latin typeface="Arial" pitchFamily="34" charset="0"/>
                <a:cs typeface="Arial" pitchFamily="34" charset="0"/>
              </a:rPr>
              <a:t> : différents drapeaux</a:t>
            </a:r>
          </a:p>
          <a:p>
            <a:pPr lvl="2"/>
            <a:r>
              <a:rPr lang="fr-BE" sz="1600" dirty="0">
                <a:solidFill>
                  <a:schemeClr val="tx2"/>
                </a:solidFill>
                <a:latin typeface="Arial" pitchFamily="34" charset="0"/>
                <a:cs typeface="Arial" pitchFamily="34" charset="0"/>
              </a:rPr>
              <a:t>URG : indique que le champ Urgent Pointer à une signification dans ce segment. </a:t>
            </a:r>
          </a:p>
          <a:p>
            <a:pPr lvl="2"/>
            <a:r>
              <a:rPr lang="fr-BE" sz="1600" b="1" u="sng" dirty="0">
                <a:solidFill>
                  <a:schemeClr val="accent6"/>
                </a:solidFill>
                <a:latin typeface="Arial" pitchFamily="34" charset="0"/>
                <a:cs typeface="Arial" pitchFamily="34" charset="0"/>
              </a:rPr>
              <a:t>ACK</a:t>
            </a:r>
            <a:r>
              <a:rPr lang="fr-BE" sz="1600" dirty="0">
                <a:solidFill>
                  <a:schemeClr val="tx2"/>
                </a:solidFill>
                <a:latin typeface="Arial" pitchFamily="34" charset="0"/>
                <a:cs typeface="Arial" pitchFamily="34" charset="0"/>
              </a:rPr>
              <a:t> : indique que le champ </a:t>
            </a:r>
            <a:r>
              <a:rPr lang="fr-BE" sz="1600" dirty="0" err="1">
                <a:solidFill>
                  <a:schemeClr val="tx2"/>
                </a:solidFill>
                <a:latin typeface="Arial" pitchFamily="34" charset="0"/>
                <a:cs typeface="Arial" pitchFamily="34" charset="0"/>
              </a:rPr>
              <a:t>Aknowledgment</a:t>
            </a:r>
            <a:r>
              <a:rPr lang="fr-BE" sz="1600" dirty="0">
                <a:solidFill>
                  <a:schemeClr val="tx2"/>
                </a:solidFill>
                <a:latin typeface="Arial" pitchFamily="34" charset="0"/>
                <a:cs typeface="Arial" pitchFamily="34" charset="0"/>
              </a:rPr>
              <a:t> à une signification dans ce segment.</a:t>
            </a:r>
          </a:p>
          <a:p>
            <a:pPr lvl="2"/>
            <a:r>
              <a:rPr lang="fr-BE" sz="1600" dirty="0">
                <a:solidFill>
                  <a:schemeClr val="tx2"/>
                </a:solidFill>
                <a:latin typeface="Arial" pitchFamily="34" charset="0"/>
                <a:cs typeface="Arial" pitchFamily="34" charset="0"/>
              </a:rPr>
              <a:t>PSH : la fonction Push.</a:t>
            </a:r>
          </a:p>
          <a:p>
            <a:pPr lvl="2"/>
            <a:r>
              <a:rPr lang="fr-BE" sz="1600" dirty="0">
                <a:solidFill>
                  <a:schemeClr val="tx2"/>
                </a:solidFill>
                <a:latin typeface="Arial" pitchFamily="34" charset="0"/>
                <a:cs typeface="Arial" pitchFamily="34" charset="0"/>
              </a:rPr>
              <a:t>RST : reset de la connexion.</a:t>
            </a:r>
          </a:p>
          <a:p>
            <a:pPr lvl="2"/>
            <a:r>
              <a:rPr lang="fr-BE" sz="1600" b="1" u="sng" dirty="0">
                <a:solidFill>
                  <a:schemeClr val="accent6"/>
                </a:solidFill>
                <a:latin typeface="Arial" pitchFamily="34" charset="0"/>
                <a:cs typeface="Arial" pitchFamily="34" charset="0"/>
              </a:rPr>
              <a:t>SYN</a:t>
            </a:r>
            <a:r>
              <a:rPr lang="fr-BE" sz="1600" dirty="0">
                <a:solidFill>
                  <a:schemeClr val="tx2"/>
                </a:solidFill>
                <a:latin typeface="Arial" pitchFamily="34" charset="0"/>
                <a:cs typeface="Arial" pitchFamily="34" charset="0"/>
              </a:rPr>
              <a:t> : pour synchroniser les numéros de séquence</a:t>
            </a:r>
          </a:p>
          <a:p>
            <a:pPr lvl="2"/>
            <a:r>
              <a:rPr lang="fr-BE" sz="1600" dirty="0">
                <a:solidFill>
                  <a:schemeClr val="tx2"/>
                </a:solidFill>
                <a:latin typeface="Arial" pitchFamily="34" charset="0"/>
                <a:cs typeface="Arial" pitchFamily="34" charset="0"/>
              </a:rPr>
              <a:t>FIN : plus de données à transmettre</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52</a:t>
            </a:fld>
            <a:endParaRPr lang="fr-BE"/>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3"/>
          <p:cNvSpPr>
            <a:spLocks noGrp="1" noChangeArrowheads="1"/>
          </p:cNvSpPr>
          <p:nvPr>
            <p:ph idx="1"/>
          </p:nvPr>
        </p:nvSpPr>
        <p:spPr>
          <a:xfrm>
            <a:off x="457200" y="1125538"/>
            <a:ext cx="8229600" cy="5111750"/>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Le format du segment </a:t>
            </a:r>
            <a:r>
              <a:rPr lang="fr-BE" sz="1600" b="1" dirty="0" smtClean="0">
                <a:solidFill>
                  <a:schemeClr val="tx2"/>
                </a:solidFill>
                <a:latin typeface="Arial" pitchFamily="34" charset="0"/>
                <a:cs typeface="Arial" pitchFamily="34" charset="0"/>
              </a:rPr>
              <a:t>TCP</a:t>
            </a:r>
            <a:endParaRPr lang="fr-BE" sz="1600" b="1" dirty="0">
              <a:solidFill>
                <a:schemeClr val="tx2"/>
              </a:solidFill>
              <a:latin typeface="Arial" pitchFamily="34" charset="0"/>
              <a:cs typeface="Arial" pitchFamily="34" charset="0"/>
            </a:endParaRPr>
          </a:p>
          <a:p>
            <a:pPr lvl="1"/>
            <a:r>
              <a:rPr lang="fr-BE" sz="1600" b="1" u="sng" dirty="0" err="1">
                <a:solidFill>
                  <a:schemeClr val="accent6"/>
                </a:solidFill>
                <a:latin typeface="Arial" pitchFamily="34" charset="0"/>
                <a:cs typeface="Arial" pitchFamily="34" charset="0"/>
              </a:rPr>
              <a:t>Window</a:t>
            </a:r>
            <a:r>
              <a:rPr lang="fr-BE" sz="1600" dirty="0">
                <a:solidFill>
                  <a:schemeClr val="tx2"/>
                </a:solidFill>
                <a:latin typeface="Arial" pitchFamily="34" charset="0"/>
                <a:cs typeface="Arial" pitchFamily="34" charset="0"/>
              </a:rPr>
              <a:t> : utilisé dans les segments ACK. Il spécifie le nombre de byte de données, en commençant par celui indiqué dans le champ </a:t>
            </a:r>
            <a:r>
              <a:rPr lang="fr-BE" sz="1600" dirty="0" err="1">
                <a:solidFill>
                  <a:schemeClr val="tx2"/>
                </a:solidFill>
                <a:latin typeface="Arial" pitchFamily="34" charset="0"/>
                <a:cs typeface="Arial" pitchFamily="34" charset="0"/>
              </a:rPr>
              <a:t>Acknowledgment</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Number</a:t>
            </a:r>
            <a:r>
              <a:rPr lang="fr-BE" sz="1600" dirty="0">
                <a:solidFill>
                  <a:schemeClr val="tx2"/>
                </a:solidFill>
                <a:latin typeface="Arial" pitchFamily="34" charset="0"/>
                <a:cs typeface="Arial" pitchFamily="34" charset="0"/>
              </a:rPr>
              <a:t>, que le receveur (l’émetteur de ce segment) pourra </a:t>
            </a:r>
            <a:r>
              <a:rPr lang="fr-BE" sz="1600" dirty="0" smtClean="0">
                <a:solidFill>
                  <a:schemeClr val="tx2"/>
                </a:solidFill>
                <a:latin typeface="Arial" pitchFamily="34" charset="0"/>
                <a:cs typeface="Arial" pitchFamily="34" charset="0"/>
              </a:rPr>
              <a:t>accepter</a:t>
            </a:r>
            <a:endParaRPr lang="fr-BE" sz="1600" dirty="0">
              <a:solidFill>
                <a:schemeClr val="tx2"/>
              </a:solidFill>
              <a:latin typeface="Arial" pitchFamily="34" charset="0"/>
              <a:cs typeface="Arial" pitchFamily="34" charset="0"/>
            </a:endParaRPr>
          </a:p>
          <a:p>
            <a:pPr lvl="1"/>
            <a:r>
              <a:rPr lang="fr-BE" sz="1600" b="1" dirty="0">
                <a:solidFill>
                  <a:schemeClr val="tx2"/>
                </a:solidFill>
                <a:latin typeface="Arial" pitchFamily="34" charset="0"/>
                <a:cs typeface="Arial" pitchFamily="34" charset="0"/>
              </a:rPr>
              <a:t>Checksum</a:t>
            </a:r>
            <a:r>
              <a:rPr lang="fr-BE" sz="1600" dirty="0">
                <a:solidFill>
                  <a:schemeClr val="tx2"/>
                </a:solidFill>
                <a:latin typeface="Arial" pitchFamily="34" charset="0"/>
                <a:cs typeface="Arial" pitchFamily="34" charset="0"/>
              </a:rPr>
              <a:t> : somme de contrôle couvrant l’entête du segment TCP, le contenu du segment TCP et une partie de l’entête IP</a:t>
            </a:r>
          </a:p>
          <a:p>
            <a:pPr lvl="2"/>
            <a:r>
              <a:rPr lang="fr-BE" sz="1600" dirty="0">
                <a:solidFill>
                  <a:schemeClr val="tx2"/>
                </a:solidFill>
                <a:latin typeface="Arial" pitchFamily="34" charset="0"/>
                <a:cs typeface="Arial" pitchFamily="34" charset="0"/>
              </a:rPr>
              <a:t>Ce principe est aussi utilisé pour UDP</a:t>
            </a:r>
          </a:p>
          <a:p>
            <a:pPr lvl="2"/>
            <a:r>
              <a:rPr lang="fr-BE" sz="1600" dirty="0">
                <a:solidFill>
                  <a:schemeClr val="tx2"/>
                </a:solidFill>
                <a:latin typeface="Arial" pitchFamily="34" charset="0"/>
                <a:cs typeface="Arial" pitchFamily="34" charset="0"/>
              </a:rPr>
              <a:t>De l’entête IP on ne reprend que les adresses source et destination, le protocole utilisé et la longueur du segment TCP embarqué dans le paquet </a:t>
            </a:r>
            <a:r>
              <a:rPr lang="fr-BE" sz="1600" dirty="0" smtClean="0">
                <a:solidFill>
                  <a:schemeClr val="tx2"/>
                </a:solidFill>
                <a:latin typeface="Arial" pitchFamily="34" charset="0"/>
                <a:cs typeface="Arial" pitchFamily="34" charset="0"/>
              </a:rPr>
              <a:t>IP</a:t>
            </a:r>
            <a:endParaRPr lang="fr-BE" sz="1600" dirty="0">
              <a:solidFill>
                <a:schemeClr val="tx2"/>
              </a:solidFill>
              <a:latin typeface="Arial" pitchFamily="34" charset="0"/>
              <a:cs typeface="Arial" pitchFamily="34" charset="0"/>
            </a:endParaRPr>
          </a:p>
          <a:p>
            <a:pPr lvl="1"/>
            <a:r>
              <a:rPr lang="fr-BE" sz="1600" b="1" dirty="0">
                <a:solidFill>
                  <a:schemeClr val="tx2"/>
                </a:solidFill>
                <a:latin typeface="Arial" pitchFamily="34" charset="0"/>
                <a:cs typeface="Arial" pitchFamily="34" charset="0"/>
              </a:rPr>
              <a:t>Urgent Pointer </a:t>
            </a:r>
            <a:r>
              <a:rPr lang="fr-BE" sz="1600" dirty="0">
                <a:solidFill>
                  <a:schemeClr val="tx2"/>
                </a:solidFill>
                <a:latin typeface="Arial" pitchFamily="34" charset="0"/>
                <a:cs typeface="Arial" pitchFamily="34" charset="0"/>
              </a:rPr>
              <a:t>: pointe vers le premier </a:t>
            </a:r>
            <a:r>
              <a:rPr lang="fr-BE" sz="1600" dirty="0" err="1">
                <a:solidFill>
                  <a:schemeClr val="tx2"/>
                </a:solidFill>
                <a:latin typeface="Arial" pitchFamily="34" charset="0"/>
                <a:cs typeface="Arial" pitchFamily="34" charset="0"/>
              </a:rPr>
              <a:t>byte</a:t>
            </a:r>
            <a:r>
              <a:rPr lang="fr-BE" sz="1600" dirty="0">
                <a:solidFill>
                  <a:schemeClr val="tx2"/>
                </a:solidFill>
                <a:latin typeface="Arial" pitchFamily="34" charset="0"/>
                <a:cs typeface="Arial" pitchFamily="34" charset="0"/>
              </a:rPr>
              <a:t> de données suivant la donnée urgente. Seulement significatif si le drapeau URG est </a:t>
            </a:r>
            <a:r>
              <a:rPr lang="fr-BE" sz="1600" dirty="0" smtClean="0">
                <a:solidFill>
                  <a:schemeClr val="tx2"/>
                </a:solidFill>
                <a:latin typeface="Arial" pitchFamily="34" charset="0"/>
                <a:cs typeface="Arial" pitchFamily="34" charset="0"/>
              </a:rPr>
              <a:t>mis</a:t>
            </a:r>
            <a:endParaRPr lang="fr-BE" sz="1600" dirty="0">
              <a:solidFill>
                <a:schemeClr val="tx2"/>
              </a:solidFill>
              <a:latin typeface="Arial" pitchFamily="34" charset="0"/>
              <a:cs typeface="Arial" pitchFamily="34" charset="0"/>
            </a:endParaRPr>
          </a:p>
          <a:p>
            <a:pPr lvl="1"/>
            <a:r>
              <a:rPr lang="fr-BE" sz="1600" b="1" dirty="0">
                <a:solidFill>
                  <a:schemeClr val="tx2"/>
                </a:solidFill>
                <a:latin typeface="Arial" pitchFamily="34" charset="0"/>
                <a:cs typeface="Arial" pitchFamily="34" charset="0"/>
              </a:rPr>
              <a:t>Options</a:t>
            </a:r>
            <a:r>
              <a:rPr lang="fr-BE" sz="1600" dirty="0">
                <a:solidFill>
                  <a:schemeClr val="tx2"/>
                </a:solidFill>
                <a:latin typeface="Arial" pitchFamily="34" charset="0"/>
                <a:cs typeface="Arial" pitchFamily="34" charset="0"/>
              </a:rPr>
              <a:t> : Les options peuvent être</a:t>
            </a:r>
          </a:p>
          <a:p>
            <a:pPr lvl="2"/>
            <a:r>
              <a:rPr lang="fr-BE" sz="1600" dirty="0">
                <a:solidFill>
                  <a:schemeClr val="tx2"/>
                </a:solidFill>
                <a:latin typeface="Arial" pitchFamily="34" charset="0"/>
                <a:cs typeface="Arial" pitchFamily="34" charset="0"/>
              </a:rPr>
              <a:t>Un unique </a:t>
            </a:r>
            <a:r>
              <a:rPr lang="fr-BE" sz="1600" dirty="0" err="1">
                <a:solidFill>
                  <a:schemeClr val="tx2"/>
                </a:solidFill>
                <a:latin typeface="Arial" pitchFamily="34" charset="0"/>
                <a:cs typeface="Arial" pitchFamily="34" charset="0"/>
              </a:rPr>
              <a:t>byte</a:t>
            </a:r>
            <a:r>
              <a:rPr lang="fr-BE" sz="1600" dirty="0">
                <a:solidFill>
                  <a:schemeClr val="tx2"/>
                </a:solidFill>
                <a:latin typeface="Arial" pitchFamily="34" charset="0"/>
                <a:cs typeface="Arial" pitchFamily="34" charset="0"/>
              </a:rPr>
              <a:t> contenant le numéro de l’option</a:t>
            </a:r>
          </a:p>
          <a:p>
            <a:pPr lvl="2"/>
            <a:r>
              <a:rPr lang="fr-BE" sz="1600" dirty="0">
                <a:solidFill>
                  <a:schemeClr val="tx2"/>
                </a:solidFill>
                <a:latin typeface="Arial" pitchFamily="34" charset="0"/>
                <a:cs typeface="Arial" pitchFamily="34" charset="0"/>
              </a:rPr>
              <a:t>Une longueur variable</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53</a:t>
            </a:fld>
            <a:endParaRPr lang="fr-BE"/>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3"/>
          <p:cNvSpPr>
            <a:spLocks noGrp="1" noChangeArrowheads="1"/>
          </p:cNvSpPr>
          <p:nvPr>
            <p:ph idx="1"/>
          </p:nvPr>
        </p:nvSpPr>
        <p:spPr>
          <a:xfrm>
            <a:off x="457322" y="980728"/>
            <a:ext cx="8229600" cy="5111750"/>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Exemple d’options du segment TCP</a:t>
            </a:r>
          </a:p>
          <a:p>
            <a:pPr lvl="1"/>
            <a:r>
              <a:rPr lang="fr-BE" sz="1600" b="1" dirty="0" smtClean="0">
                <a:solidFill>
                  <a:schemeClr val="accent6"/>
                </a:solidFill>
                <a:latin typeface="Arial" pitchFamily="34" charset="0"/>
                <a:cs typeface="Arial" pitchFamily="34" charset="0"/>
              </a:rPr>
              <a:t>Maximum </a:t>
            </a:r>
            <a:r>
              <a:rPr lang="fr-BE" sz="1600" b="1" dirty="0">
                <a:solidFill>
                  <a:schemeClr val="accent6"/>
                </a:solidFill>
                <a:latin typeface="Arial" pitchFamily="34" charset="0"/>
                <a:cs typeface="Arial" pitchFamily="34" charset="0"/>
              </a:rPr>
              <a:t>segment size </a:t>
            </a:r>
            <a:r>
              <a:rPr lang="fr-BE" sz="1600" dirty="0">
                <a:solidFill>
                  <a:schemeClr val="accent6"/>
                </a:solidFill>
                <a:latin typeface="Arial" pitchFamily="34" charset="0"/>
                <a:cs typeface="Arial" pitchFamily="34" charset="0"/>
              </a:rPr>
              <a:t>:</a:t>
            </a:r>
            <a:r>
              <a:rPr lang="fr-BE" sz="1600" dirty="0">
                <a:solidFill>
                  <a:schemeClr val="tx2"/>
                </a:solidFill>
                <a:latin typeface="Arial" pitchFamily="34" charset="0"/>
                <a:cs typeface="Arial" pitchFamily="34" charset="0"/>
              </a:rPr>
              <a:t> </a:t>
            </a:r>
          </a:p>
          <a:p>
            <a:pPr lvl="2"/>
            <a:r>
              <a:rPr lang="fr-BE" sz="1600" dirty="0">
                <a:solidFill>
                  <a:schemeClr val="tx2"/>
                </a:solidFill>
                <a:latin typeface="Arial" pitchFamily="34" charset="0"/>
                <a:cs typeface="Arial" pitchFamily="34" charset="0"/>
              </a:rPr>
              <a:t>Cette option est uniquement utilisée durant l’établissement de la connexion (drapeau SYN activé) et est envoyé par le côté qui recevra des données pour indiquer la longueur maximale des segments qu’il pourra traiter. (si cette option n’est pas utilisée, toutes tailles seront acceptées)</a:t>
            </a:r>
          </a:p>
          <a:p>
            <a:pPr lvl="2"/>
            <a:endParaRPr lang="fr-BE" sz="1600" dirty="0">
              <a:solidFill>
                <a:schemeClr val="tx2"/>
              </a:solidFill>
              <a:latin typeface="Arial" pitchFamily="34" charset="0"/>
              <a:cs typeface="Arial" pitchFamily="34" charset="0"/>
            </a:endParaRPr>
          </a:p>
          <a:p>
            <a:pPr lvl="1"/>
            <a:r>
              <a:rPr lang="fr-BE" sz="1600" b="1" dirty="0">
                <a:solidFill>
                  <a:schemeClr val="tx2"/>
                </a:solidFill>
                <a:latin typeface="Arial" pitchFamily="34" charset="0"/>
                <a:cs typeface="Arial" pitchFamily="34" charset="0"/>
              </a:rPr>
              <a:t>Windows </a:t>
            </a:r>
            <a:r>
              <a:rPr lang="fr-BE" sz="1600" b="1" dirty="0" err="1">
                <a:solidFill>
                  <a:schemeClr val="tx2"/>
                </a:solidFill>
                <a:latin typeface="Arial" pitchFamily="34" charset="0"/>
                <a:cs typeface="Arial" pitchFamily="34" charset="0"/>
              </a:rPr>
              <a:t>Scale</a:t>
            </a:r>
            <a:r>
              <a:rPr lang="fr-BE" sz="1600" b="1" dirty="0">
                <a:solidFill>
                  <a:schemeClr val="tx2"/>
                </a:solidFill>
                <a:latin typeface="Arial" pitchFamily="34" charset="0"/>
                <a:cs typeface="Arial" pitchFamily="34" charset="0"/>
              </a:rPr>
              <a:t> </a:t>
            </a:r>
            <a:r>
              <a:rPr lang="fr-BE" sz="1600" dirty="0">
                <a:solidFill>
                  <a:schemeClr val="tx2"/>
                </a:solidFill>
                <a:latin typeface="Arial" pitchFamily="34" charset="0"/>
                <a:cs typeface="Arial" pitchFamily="34" charset="0"/>
              </a:rPr>
              <a:t>:</a:t>
            </a:r>
          </a:p>
          <a:p>
            <a:pPr lvl="2"/>
            <a:r>
              <a:rPr lang="fr-BE" sz="1600" dirty="0">
                <a:solidFill>
                  <a:schemeClr val="tx2"/>
                </a:solidFill>
                <a:latin typeface="Arial" pitchFamily="34" charset="0"/>
                <a:cs typeface="Arial" pitchFamily="34" charset="0"/>
              </a:rPr>
              <a:t>Permet d’étendre la définition de la fenêtre sur 32 bits</a:t>
            </a:r>
          </a:p>
          <a:p>
            <a:pPr lvl="1"/>
            <a:endParaRPr lang="fr-BE" sz="1600" dirty="0">
              <a:solidFill>
                <a:schemeClr val="tx2"/>
              </a:solidFill>
              <a:latin typeface="Arial" pitchFamily="34" charset="0"/>
              <a:cs typeface="Arial" pitchFamily="34" charset="0"/>
            </a:endParaRPr>
          </a:p>
          <a:p>
            <a:pPr lvl="1"/>
            <a:r>
              <a:rPr lang="fr-BE" sz="1600" b="1" dirty="0">
                <a:solidFill>
                  <a:schemeClr val="tx2"/>
                </a:solidFill>
                <a:latin typeface="Arial" pitchFamily="34" charset="0"/>
                <a:cs typeface="Arial" pitchFamily="34" charset="0"/>
              </a:rPr>
              <a:t>SACK-</a:t>
            </a:r>
            <a:r>
              <a:rPr lang="fr-BE" sz="1600" b="1" dirty="0" err="1">
                <a:solidFill>
                  <a:schemeClr val="tx2"/>
                </a:solidFill>
                <a:latin typeface="Arial" pitchFamily="34" charset="0"/>
                <a:cs typeface="Arial" pitchFamily="34" charset="0"/>
              </a:rPr>
              <a:t>Permitted</a:t>
            </a:r>
            <a:r>
              <a:rPr lang="fr-BE" sz="1600" b="1" dirty="0">
                <a:solidFill>
                  <a:schemeClr val="tx2"/>
                </a:solidFill>
                <a:latin typeface="Arial" pitchFamily="34" charset="0"/>
                <a:cs typeface="Arial" pitchFamily="34" charset="0"/>
              </a:rPr>
              <a:t> et SACK </a:t>
            </a:r>
          </a:p>
          <a:p>
            <a:pPr lvl="2"/>
            <a:r>
              <a:rPr lang="fr-BE" sz="1600" dirty="0">
                <a:solidFill>
                  <a:schemeClr val="tx2"/>
                </a:solidFill>
                <a:latin typeface="Arial" pitchFamily="34" charset="0"/>
                <a:cs typeface="Arial" pitchFamily="34" charset="0"/>
              </a:rPr>
              <a:t>SACK = </a:t>
            </a:r>
            <a:r>
              <a:rPr lang="fr-BE" sz="1600" dirty="0" err="1">
                <a:solidFill>
                  <a:schemeClr val="tx2"/>
                </a:solidFill>
                <a:latin typeface="Arial" pitchFamily="34" charset="0"/>
                <a:cs typeface="Arial" pitchFamily="34" charset="0"/>
              </a:rPr>
              <a:t>Selective</a:t>
            </a:r>
            <a:r>
              <a:rPr lang="fr-BE" sz="1600" dirty="0">
                <a:solidFill>
                  <a:schemeClr val="tx2"/>
                </a:solidFill>
                <a:latin typeface="Arial" pitchFamily="34" charset="0"/>
                <a:cs typeface="Arial" pitchFamily="34" charset="0"/>
              </a:rPr>
              <a:t> ACK</a:t>
            </a:r>
          </a:p>
          <a:p>
            <a:pPr lvl="2"/>
            <a:r>
              <a:rPr lang="fr-BE" sz="1600" dirty="0">
                <a:solidFill>
                  <a:schemeClr val="tx2"/>
                </a:solidFill>
                <a:latin typeface="Arial" pitchFamily="34" charset="0"/>
                <a:cs typeface="Arial" pitchFamily="34" charset="0"/>
              </a:rPr>
              <a:t>Ces deux options permettent au récepteur d’envoyer un acquit pour chaque segment reçu correctement.</a:t>
            </a:r>
          </a:p>
          <a:p>
            <a:pPr lvl="3"/>
            <a:r>
              <a:rPr lang="fr-BE" sz="1600" dirty="0">
                <a:solidFill>
                  <a:schemeClr val="tx2"/>
                </a:solidFill>
                <a:latin typeface="Arial" pitchFamily="34" charset="0"/>
                <a:cs typeface="Arial" pitchFamily="34" charset="0"/>
              </a:rPr>
              <a:t>De ce fait l’émetteur ne retransmettra que les segments perdus</a:t>
            </a:r>
          </a:p>
          <a:p>
            <a:pPr lvl="1"/>
            <a:endParaRPr lang="fr-BE" sz="1600" dirty="0">
              <a:solidFill>
                <a:schemeClr val="tx2"/>
              </a:solidFill>
              <a:latin typeface="Arial" pitchFamily="34" charset="0"/>
              <a:cs typeface="Arial" pitchFamily="34" charset="0"/>
            </a:endParaRPr>
          </a:p>
          <a:p>
            <a:pPr lvl="1"/>
            <a:r>
              <a:rPr lang="fr-BE" sz="1600" b="1" dirty="0" err="1">
                <a:solidFill>
                  <a:schemeClr val="tx2"/>
                </a:solidFill>
                <a:latin typeface="Arial" pitchFamily="34" charset="0"/>
                <a:cs typeface="Arial" pitchFamily="34" charset="0"/>
              </a:rPr>
              <a:t>Timestamps</a:t>
            </a:r>
            <a:r>
              <a:rPr lang="fr-BE" sz="1600" dirty="0">
                <a:solidFill>
                  <a:schemeClr val="tx2"/>
                </a:solidFill>
                <a:latin typeface="Arial" pitchFamily="34" charset="0"/>
                <a:cs typeface="Arial" pitchFamily="34" charset="0"/>
              </a:rPr>
              <a:t> :</a:t>
            </a:r>
          </a:p>
          <a:p>
            <a:pPr lvl="2"/>
            <a:r>
              <a:rPr lang="fr-BE" sz="1600" dirty="0">
                <a:solidFill>
                  <a:schemeClr val="tx2"/>
                </a:solidFill>
                <a:latin typeface="Arial" pitchFamily="34" charset="0"/>
                <a:cs typeface="Arial" pitchFamily="34" charset="0"/>
              </a:rPr>
              <a:t>Permet d’estampiller les segments avec l’horloge TCP de l’émetteur</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54</a:t>
            </a:fld>
            <a:endParaRPr lang="fr-BE"/>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3"/>
          <p:cNvSpPr>
            <a:spLocks noGrp="1" noChangeArrowheads="1"/>
          </p:cNvSpPr>
          <p:nvPr>
            <p:ph idx="1"/>
          </p:nvPr>
        </p:nvSpPr>
        <p:spPr>
          <a:xfrm>
            <a:off x="457322" y="704850"/>
            <a:ext cx="8229600" cy="5676478"/>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3 </a:t>
            </a:r>
            <a:r>
              <a:rPr lang="fr-BE" sz="1600" b="1" dirty="0" err="1">
                <a:solidFill>
                  <a:schemeClr val="tx2"/>
                </a:solidFill>
                <a:latin typeface="Arial" pitchFamily="34" charset="0"/>
                <a:cs typeface="Arial" pitchFamily="34" charset="0"/>
              </a:rPr>
              <a:t>way</a:t>
            </a:r>
            <a:r>
              <a:rPr lang="fr-BE" sz="1600" b="1" dirty="0">
                <a:solidFill>
                  <a:schemeClr val="tx2"/>
                </a:solidFill>
                <a:latin typeface="Arial" pitchFamily="34" charset="0"/>
                <a:cs typeface="Arial" pitchFamily="34" charset="0"/>
              </a:rPr>
              <a:t> </a:t>
            </a:r>
            <a:r>
              <a:rPr lang="fr-BE" sz="1600" b="1" dirty="0" err="1">
                <a:solidFill>
                  <a:schemeClr val="tx2"/>
                </a:solidFill>
                <a:latin typeface="Arial" pitchFamily="34" charset="0"/>
                <a:cs typeface="Arial" pitchFamily="34" charset="0"/>
              </a:rPr>
              <a:t>handshake</a:t>
            </a:r>
            <a:endParaRPr lang="fr-BE" sz="1600" b="1" dirty="0">
              <a:solidFill>
                <a:schemeClr val="tx2"/>
              </a:solidFill>
              <a:latin typeface="Arial" pitchFamily="34" charset="0"/>
              <a:cs typeface="Arial" pitchFamily="34" charset="0"/>
            </a:endParaRPr>
          </a:p>
          <a:p>
            <a:pPr lvl="1"/>
            <a:endParaRPr lang="fr-BE" sz="1600" dirty="0">
              <a:solidFill>
                <a:schemeClr val="tx2"/>
              </a:solidFill>
              <a:latin typeface="Arial" pitchFamily="34" charset="0"/>
              <a:cs typeface="Arial" pitchFamily="34" charset="0"/>
            </a:endParaRPr>
          </a:p>
          <a:p>
            <a:pPr lvl="1"/>
            <a:endParaRPr lang="fr-BE" sz="1600" dirty="0">
              <a:solidFill>
                <a:schemeClr val="tx2"/>
              </a:solidFill>
              <a:latin typeface="Arial" pitchFamily="34" charset="0"/>
              <a:cs typeface="Arial" pitchFamily="34" charset="0"/>
            </a:endParaRPr>
          </a:p>
          <a:p>
            <a:pPr lvl="1"/>
            <a:endParaRPr lang="fr-BE" sz="1600" dirty="0">
              <a:solidFill>
                <a:schemeClr val="tx2"/>
              </a:solidFill>
              <a:latin typeface="Arial" pitchFamily="34" charset="0"/>
              <a:cs typeface="Arial" pitchFamily="34" charset="0"/>
            </a:endParaRPr>
          </a:p>
          <a:p>
            <a:pPr lvl="1"/>
            <a:endParaRPr lang="fr-BE" sz="1600" dirty="0">
              <a:solidFill>
                <a:schemeClr val="tx2"/>
              </a:solidFill>
              <a:latin typeface="Arial" pitchFamily="34" charset="0"/>
              <a:cs typeface="Arial" pitchFamily="34" charset="0"/>
            </a:endParaRPr>
          </a:p>
          <a:p>
            <a:pPr lvl="1"/>
            <a:endParaRPr lang="fr-BE" sz="1600" dirty="0">
              <a:solidFill>
                <a:schemeClr val="tx2"/>
              </a:solidFill>
              <a:latin typeface="Arial" pitchFamily="34" charset="0"/>
              <a:cs typeface="Arial" pitchFamily="34" charset="0"/>
            </a:endParaRPr>
          </a:p>
          <a:p>
            <a:pPr lvl="1"/>
            <a:endParaRPr lang="fr-BE" sz="1600" dirty="0">
              <a:solidFill>
                <a:schemeClr val="tx2"/>
              </a:solidFill>
              <a:latin typeface="Arial" pitchFamily="34" charset="0"/>
              <a:cs typeface="Arial" pitchFamily="34" charset="0"/>
            </a:endParaRPr>
          </a:p>
          <a:p>
            <a:pPr lvl="1"/>
            <a:endParaRPr lang="fr-BE" sz="1600" dirty="0">
              <a:solidFill>
                <a:schemeClr val="tx2"/>
              </a:solidFill>
              <a:latin typeface="Arial" pitchFamily="34" charset="0"/>
              <a:cs typeface="Arial" pitchFamily="34" charset="0"/>
            </a:endParaRPr>
          </a:p>
          <a:p>
            <a:pPr lvl="1"/>
            <a:endParaRPr lang="fr-BE" sz="1600" dirty="0">
              <a:solidFill>
                <a:schemeClr val="tx2"/>
              </a:solidFill>
              <a:latin typeface="Arial" pitchFamily="34" charset="0"/>
              <a:cs typeface="Arial" pitchFamily="34" charset="0"/>
            </a:endParaRPr>
          </a:p>
          <a:p>
            <a:pPr lvl="1"/>
            <a:endParaRPr lang="fr-BE" sz="1600" dirty="0">
              <a:solidFill>
                <a:schemeClr val="tx2"/>
              </a:solidFill>
              <a:latin typeface="Arial" pitchFamily="34" charset="0"/>
              <a:cs typeface="Arial" pitchFamily="34" charset="0"/>
            </a:endParaRPr>
          </a:p>
          <a:p>
            <a:pPr lvl="1"/>
            <a:endParaRPr lang="fr-BE" sz="1600" dirty="0">
              <a:solidFill>
                <a:schemeClr val="tx2"/>
              </a:solidFill>
              <a:latin typeface="Arial" pitchFamily="34" charset="0"/>
              <a:cs typeface="Arial" pitchFamily="34" charset="0"/>
            </a:endParaRPr>
          </a:p>
          <a:p>
            <a:pPr marL="320040" lvl="1" indent="0">
              <a:buNone/>
            </a:pPr>
            <a:endParaRPr lang="fr-BE" sz="1600" dirty="0">
              <a:solidFill>
                <a:schemeClr val="tx2"/>
              </a:solidFill>
              <a:latin typeface="Arial" pitchFamily="34" charset="0"/>
              <a:cs typeface="Arial" pitchFamily="34" charset="0"/>
            </a:endParaRPr>
          </a:p>
          <a:p>
            <a:pPr lvl="1"/>
            <a:endParaRPr lang="fr-BE" sz="1600" dirty="0">
              <a:solidFill>
                <a:schemeClr val="tx2"/>
              </a:solidFill>
              <a:latin typeface="Arial" pitchFamily="34" charset="0"/>
              <a:cs typeface="Arial" pitchFamily="34" charset="0"/>
            </a:endParaRPr>
          </a:p>
          <a:p>
            <a:pPr lvl="1"/>
            <a:r>
              <a:rPr lang="fr-BE" sz="1600" dirty="0">
                <a:solidFill>
                  <a:schemeClr val="tx2"/>
                </a:solidFill>
                <a:latin typeface="Arial" pitchFamily="34" charset="0"/>
                <a:cs typeface="Arial" pitchFamily="34" charset="0"/>
              </a:rPr>
              <a:t>L’utilisation du drapeau SYN dans un paquet « consomme » un numéro de séquence</a:t>
            </a:r>
          </a:p>
          <a:p>
            <a:pPr lvl="1"/>
            <a:r>
              <a:rPr lang="fr-BE" sz="1600" dirty="0">
                <a:solidFill>
                  <a:schemeClr val="tx2"/>
                </a:solidFill>
                <a:latin typeface="Arial" pitchFamily="34" charset="0"/>
                <a:cs typeface="Arial" pitchFamily="34" charset="0"/>
              </a:rPr>
              <a:t>Le drapeau ACK est vrai uniquement si le segment TCP contient un numéro d’acquit valide</a:t>
            </a:r>
          </a:p>
          <a:p>
            <a:pPr lvl="1"/>
            <a:r>
              <a:rPr lang="fr-BE" sz="1600" dirty="0">
                <a:solidFill>
                  <a:schemeClr val="tx2"/>
                </a:solidFill>
                <a:latin typeface="Arial" pitchFamily="34" charset="0"/>
                <a:cs typeface="Arial" pitchFamily="34" charset="0"/>
              </a:rPr>
              <a:t>L’horloge TCP est incrémentée toutes les 4 µsec et à chaque établissement de connexion</a:t>
            </a:r>
          </a:p>
        </p:txBody>
      </p:sp>
      <p:sp>
        <p:nvSpPr>
          <p:cNvPr id="60423" name="Line 4"/>
          <p:cNvSpPr>
            <a:spLocks noChangeShapeType="1"/>
          </p:cNvSpPr>
          <p:nvPr/>
        </p:nvSpPr>
        <p:spPr bwMode="auto">
          <a:xfrm>
            <a:off x="3203575" y="1268413"/>
            <a:ext cx="0" cy="3240087"/>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0424" name="Line 5"/>
          <p:cNvSpPr>
            <a:spLocks noChangeShapeType="1"/>
          </p:cNvSpPr>
          <p:nvPr/>
        </p:nvSpPr>
        <p:spPr bwMode="auto">
          <a:xfrm>
            <a:off x="5795963" y="1268413"/>
            <a:ext cx="0" cy="3240087"/>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0425" name="Line 6"/>
          <p:cNvSpPr>
            <a:spLocks noChangeShapeType="1"/>
          </p:cNvSpPr>
          <p:nvPr/>
        </p:nvSpPr>
        <p:spPr bwMode="auto">
          <a:xfrm>
            <a:off x="3203575" y="1628775"/>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0426" name="Line 7"/>
          <p:cNvSpPr>
            <a:spLocks noChangeShapeType="1"/>
          </p:cNvSpPr>
          <p:nvPr/>
        </p:nvSpPr>
        <p:spPr bwMode="auto">
          <a:xfrm flipH="1">
            <a:off x="3208338" y="2276475"/>
            <a:ext cx="2587625" cy="544513"/>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0427" name="Line 8"/>
          <p:cNvSpPr>
            <a:spLocks noChangeShapeType="1"/>
          </p:cNvSpPr>
          <p:nvPr/>
        </p:nvSpPr>
        <p:spPr bwMode="auto">
          <a:xfrm>
            <a:off x="3227388" y="3360738"/>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0428" name="Text Box 9"/>
          <p:cNvSpPr txBox="1">
            <a:spLocks noChangeArrowheads="1"/>
          </p:cNvSpPr>
          <p:nvPr/>
        </p:nvSpPr>
        <p:spPr bwMode="auto">
          <a:xfrm rot="512856">
            <a:off x="3781425" y="1528763"/>
            <a:ext cx="10763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SYN (seq=x)</a:t>
            </a:r>
          </a:p>
        </p:txBody>
      </p:sp>
      <p:sp>
        <p:nvSpPr>
          <p:cNvPr id="60429" name="Text Box 10"/>
          <p:cNvSpPr txBox="1">
            <a:spLocks noChangeArrowheads="1"/>
          </p:cNvSpPr>
          <p:nvPr/>
        </p:nvSpPr>
        <p:spPr bwMode="auto">
          <a:xfrm rot="591788">
            <a:off x="3635375" y="3573463"/>
            <a:ext cx="1906588"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(seq=x+1,ack=y+1)</a:t>
            </a:r>
          </a:p>
        </p:txBody>
      </p:sp>
      <p:sp>
        <p:nvSpPr>
          <p:cNvPr id="60430" name="Text Box 11"/>
          <p:cNvSpPr txBox="1">
            <a:spLocks noChangeArrowheads="1"/>
          </p:cNvSpPr>
          <p:nvPr/>
        </p:nvSpPr>
        <p:spPr bwMode="auto">
          <a:xfrm rot="-716567">
            <a:off x="3487738" y="2243138"/>
            <a:ext cx="2220912"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SYN + ACK (ack=x+1,seq=y)</a:t>
            </a:r>
          </a:p>
        </p:txBody>
      </p:sp>
      <p:sp>
        <p:nvSpPr>
          <p:cNvPr id="60431" name="Text Box 12"/>
          <p:cNvSpPr txBox="1">
            <a:spLocks noChangeArrowheads="1"/>
          </p:cNvSpPr>
          <p:nvPr/>
        </p:nvSpPr>
        <p:spPr bwMode="auto">
          <a:xfrm>
            <a:off x="395288" y="1700213"/>
            <a:ext cx="2181225" cy="457200"/>
          </a:xfrm>
          <a:prstGeom prst="rect">
            <a:avLst/>
          </a:prstGeom>
          <a:noFill/>
          <a:ln w="9525">
            <a:noFill/>
            <a:miter lim="800000"/>
            <a:headEnd/>
            <a:tailEnd/>
          </a:ln>
        </p:spPr>
        <p:txBody>
          <a:bodyPr>
            <a:spAutoFit/>
          </a:bodyPr>
          <a:lstStyle/>
          <a:p>
            <a:r>
              <a:rPr lang="fr-BE" sz="1200">
                <a:solidFill>
                  <a:schemeClr val="accent1"/>
                </a:solidFill>
                <a:latin typeface="Arial" pitchFamily="34" charset="0"/>
                <a:cs typeface="Arial" pitchFamily="34" charset="0"/>
              </a:rPr>
              <a:t>Numéro de séquence initial (</a:t>
            </a:r>
            <a:r>
              <a:rPr lang="fr-BE" sz="1200" b="1">
                <a:solidFill>
                  <a:schemeClr val="accent1"/>
                </a:solidFill>
                <a:latin typeface="Arial" pitchFamily="34" charset="0"/>
                <a:cs typeface="Arial" pitchFamily="34" charset="0"/>
              </a:rPr>
              <a:t>x</a:t>
            </a:r>
            <a:r>
              <a:rPr lang="fr-BE" sz="1200">
                <a:solidFill>
                  <a:schemeClr val="accent1"/>
                </a:solidFill>
                <a:latin typeface="Arial" pitchFamily="34" charset="0"/>
                <a:cs typeface="Arial" pitchFamily="34" charset="0"/>
              </a:rPr>
              <a:t>) fixé par l’horloge TCP</a:t>
            </a:r>
          </a:p>
        </p:txBody>
      </p:sp>
      <p:sp>
        <p:nvSpPr>
          <p:cNvPr id="60432" name="Line 13"/>
          <p:cNvSpPr>
            <a:spLocks noChangeShapeType="1"/>
          </p:cNvSpPr>
          <p:nvPr/>
        </p:nvSpPr>
        <p:spPr bwMode="auto">
          <a:xfrm>
            <a:off x="1979613" y="1628775"/>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0433" name="Text Box 14"/>
          <p:cNvSpPr txBox="1">
            <a:spLocks noChangeArrowheads="1"/>
          </p:cNvSpPr>
          <p:nvPr/>
        </p:nvSpPr>
        <p:spPr bwMode="auto">
          <a:xfrm>
            <a:off x="5795963" y="1341438"/>
            <a:ext cx="2305050" cy="457200"/>
          </a:xfrm>
          <a:prstGeom prst="rect">
            <a:avLst/>
          </a:prstGeom>
          <a:noFill/>
          <a:ln w="9525">
            <a:noFill/>
            <a:miter lim="800000"/>
            <a:headEnd/>
            <a:tailEnd/>
          </a:ln>
        </p:spPr>
        <p:txBody>
          <a:bodyPr>
            <a:spAutoFit/>
          </a:bodyPr>
          <a:lstStyle/>
          <a:p>
            <a:r>
              <a:rPr lang="fr-BE" sz="1200" dirty="0">
                <a:solidFill>
                  <a:schemeClr val="accent1"/>
                </a:solidFill>
                <a:latin typeface="Arial" pitchFamily="34" charset="0"/>
                <a:cs typeface="Arial" pitchFamily="34" charset="0"/>
              </a:rPr>
              <a:t>Numéro de séquence initial (</a:t>
            </a:r>
            <a:r>
              <a:rPr lang="fr-BE" sz="1200" b="1" dirty="0">
                <a:solidFill>
                  <a:schemeClr val="accent1"/>
                </a:solidFill>
                <a:latin typeface="Arial" pitchFamily="34" charset="0"/>
                <a:cs typeface="Arial" pitchFamily="34" charset="0"/>
              </a:rPr>
              <a:t>y)</a:t>
            </a:r>
            <a:r>
              <a:rPr lang="fr-BE" sz="1200" dirty="0">
                <a:solidFill>
                  <a:schemeClr val="accent1"/>
                </a:solidFill>
                <a:latin typeface="Arial" pitchFamily="34" charset="0"/>
                <a:cs typeface="Arial" pitchFamily="34" charset="0"/>
              </a:rPr>
              <a:t> fixé par horloge transport</a:t>
            </a:r>
          </a:p>
        </p:txBody>
      </p:sp>
      <p:sp>
        <p:nvSpPr>
          <p:cNvPr id="60434" name="Text Box 15"/>
          <p:cNvSpPr txBox="1">
            <a:spLocks noChangeArrowheads="1"/>
          </p:cNvSpPr>
          <p:nvPr/>
        </p:nvSpPr>
        <p:spPr bwMode="auto">
          <a:xfrm>
            <a:off x="539750" y="2924175"/>
            <a:ext cx="1473200" cy="274638"/>
          </a:xfrm>
          <a:prstGeom prst="rect">
            <a:avLst/>
          </a:prstGeom>
          <a:noFill/>
          <a:ln w="9525">
            <a:noFill/>
            <a:miter lim="800000"/>
            <a:headEnd/>
            <a:tailEnd/>
          </a:ln>
        </p:spPr>
        <p:txBody>
          <a:bodyPr wrap="none">
            <a:spAutoFit/>
          </a:bodyPr>
          <a:lstStyle/>
          <a:p>
            <a:r>
              <a:rPr lang="fr-BE" sz="1200" b="1" i="1">
                <a:solidFill>
                  <a:srgbClr val="FF0000"/>
                </a:solidFill>
                <a:latin typeface="Arial" pitchFamily="34" charset="0"/>
                <a:cs typeface="Arial" pitchFamily="34" charset="0"/>
              </a:rPr>
              <a:t>connexion établie</a:t>
            </a:r>
          </a:p>
        </p:txBody>
      </p:sp>
      <p:sp>
        <p:nvSpPr>
          <p:cNvPr id="60435" name="Text Box 16"/>
          <p:cNvSpPr txBox="1">
            <a:spLocks noChangeArrowheads="1"/>
          </p:cNvSpPr>
          <p:nvPr/>
        </p:nvSpPr>
        <p:spPr bwMode="auto">
          <a:xfrm>
            <a:off x="5795963" y="2492375"/>
            <a:ext cx="1473200" cy="274638"/>
          </a:xfrm>
          <a:prstGeom prst="rect">
            <a:avLst/>
          </a:prstGeom>
          <a:noFill/>
          <a:ln w="9525">
            <a:noFill/>
            <a:miter lim="800000"/>
            <a:headEnd/>
            <a:tailEnd/>
          </a:ln>
        </p:spPr>
        <p:txBody>
          <a:bodyPr wrap="none">
            <a:spAutoFit/>
          </a:bodyPr>
          <a:lstStyle/>
          <a:p>
            <a:r>
              <a:rPr lang="fr-BE" sz="1200" b="1" i="1">
                <a:solidFill>
                  <a:srgbClr val="FF0000"/>
                </a:solidFill>
                <a:latin typeface="Arial" pitchFamily="34" charset="0"/>
                <a:cs typeface="Arial" pitchFamily="34" charset="0"/>
              </a:rPr>
              <a:t>connexion établie</a:t>
            </a:r>
          </a:p>
        </p:txBody>
      </p:sp>
      <p:sp>
        <p:nvSpPr>
          <p:cNvPr id="60436" name="Text Box 17"/>
          <p:cNvSpPr txBox="1">
            <a:spLocks noChangeArrowheads="1"/>
          </p:cNvSpPr>
          <p:nvPr/>
        </p:nvSpPr>
        <p:spPr bwMode="auto">
          <a:xfrm>
            <a:off x="468313" y="3355975"/>
            <a:ext cx="2663825" cy="457200"/>
          </a:xfrm>
          <a:prstGeom prst="rect">
            <a:avLst/>
          </a:prstGeom>
          <a:noFill/>
          <a:ln w="9525">
            <a:noFill/>
            <a:miter lim="800000"/>
            <a:headEnd/>
            <a:tailEnd/>
          </a:ln>
        </p:spPr>
        <p:txBody>
          <a:bodyPr>
            <a:spAutoFit/>
          </a:bodyPr>
          <a:lstStyle/>
          <a:p>
            <a:r>
              <a:rPr lang="fr-BE" sz="1200">
                <a:solidFill>
                  <a:schemeClr val="accent1"/>
                </a:solidFill>
                <a:latin typeface="Arial" pitchFamily="34" charset="0"/>
                <a:cs typeface="Arial" pitchFamily="34" charset="0"/>
              </a:rPr>
              <a:t>Numéro de séquence des segments de données commencera à </a:t>
            </a:r>
            <a:r>
              <a:rPr lang="fr-BE" sz="1200" b="1">
                <a:solidFill>
                  <a:schemeClr val="accent1"/>
                </a:solidFill>
                <a:latin typeface="Arial" pitchFamily="34" charset="0"/>
                <a:cs typeface="Arial" pitchFamily="34" charset="0"/>
              </a:rPr>
              <a:t>x+1</a:t>
            </a:r>
          </a:p>
        </p:txBody>
      </p:sp>
      <p:sp>
        <p:nvSpPr>
          <p:cNvPr id="60437" name="Text Box 18"/>
          <p:cNvSpPr txBox="1">
            <a:spLocks noChangeArrowheads="1"/>
          </p:cNvSpPr>
          <p:nvPr/>
        </p:nvSpPr>
        <p:spPr bwMode="auto">
          <a:xfrm>
            <a:off x="1258888" y="1341438"/>
            <a:ext cx="1385887" cy="274637"/>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Connect.request</a:t>
            </a:r>
          </a:p>
        </p:txBody>
      </p:sp>
      <p:sp>
        <p:nvSpPr>
          <p:cNvPr id="60438" name="Line 19"/>
          <p:cNvSpPr>
            <a:spLocks noChangeShapeType="1"/>
          </p:cNvSpPr>
          <p:nvPr/>
        </p:nvSpPr>
        <p:spPr bwMode="auto">
          <a:xfrm flipH="1">
            <a:off x="1962150" y="2800350"/>
            <a:ext cx="1223963"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0439" name="Text Box 20"/>
          <p:cNvSpPr txBox="1">
            <a:spLocks noChangeArrowheads="1"/>
          </p:cNvSpPr>
          <p:nvPr/>
        </p:nvSpPr>
        <p:spPr bwMode="auto">
          <a:xfrm>
            <a:off x="1241425" y="2513013"/>
            <a:ext cx="1395413" cy="274637"/>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Connect.confirm</a:t>
            </a:r>
          </a:p>
        </p:txBody>
      </p:sp>
      <p:sp>
        <p:nvSpPr>
          <p:cNvPr id="60440" name="Line 21"/>
          <p:cNvSpPr>
            <a:spLocks noChangeShapeType="1"/>
          </p:cNvSpPr>
          <p:nvPr/>
        </p:nvSpPr>
        <p:spPr bwMode="auto">
          <a:xfrm>
            <a:off x="5795963" y="2060575"/>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0441" name="Line 22"/>
          <p:cNvSpPr>
            <a:spLocks noChangeShapeType="1"/>
          </p:cNvSpPr>
          <p:nvPr/>
        </p:nvSpPr>
        <p:spPr bwMode="auto">
          <a:xfrm flipH="1">
            <a:off x="5795963" y="2276475"/>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0442" name="Text Box 23"/>
          <p:cNvSpPr txBox="1">
            <a:spLocks noChangeArrowheads="1"/>
          </p:cNvSpPr>
          <p:nvPr/>
        </p:nvSpPr>
        <p:spPr bwMode="auto">
          <a:xfrm>
            <a:off x="7019925" y="1916113"/>
            <a:ext cx="1558925" cy="274637"/>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Connect.indication</a:t>
            </a:r>
          </a:p>
        </p:txBody>
      </p:sp>
      <p:sp>
        <p:nvSpPr>
          <p:cNvPr id="60443" name="Text Box 24"/>
          <p:cNvSpPr txBox="1">
            <a:spLocks noChangeArrowheads="1"/>
          </p:cNvSpPr>
          <p:nvPr/>
        </p:nvSpPr>
        <p:spPr bwMode="auto">
          <a:xfrm>
            <a:off x="7019925" y="2133600"/>
            <a:ext cx="1512888" cy="274638"/>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Connect.response</a:t>
            </a:r>
          </a:p>
        </p:txBody>
      </p:sp>
      <p:sp>
        <p:nvSpPr>
          <p:cNvPr id="60444" name="Text Box 25"/>
          <p:cNvSpPr txBox="1">
            <a:spLocks noChangeArrowheads="1"/>
          </p:cNvSpPr>
          <p:nvPr/>
        </p:nvSpPr>
        <p:spPr bwMode="auto">
          <a:xfrm>
            <a:off x="5795963" y="3068638"/>
            <a:ext cx="2663825" cy="457200"/>
          </a:xfrm>
          <a:prstGeom prst="rect">
            <a:avLst/>
          </a:prstGeom>
          <a:noFill/>
          <a:ln w="9525">
            <a:noFill/>
            <a:miter lim="800000"/>
            <a:headEnd/>
            <a:tailEnd/>
          </a:ln>
        </p:spPr>
        <p:txBody>
          <a:bodyPr>
            <a:spAutoFit/>
          </a:bodyPr>
          <a:lstStyle/>
          <a:p>
            <a:r>
              <a:rPr lang="fr-BE" sz="1200">
                <a:solidFill>
                  <a:schemeClr val="accent1"/>
                </a:solidFill>
                <a:latin typeface="Arial" pitchFamily="34" charset="0"/>
                <a:cs typeface="Arial" pitchFamily="34" charset="0"/>
              </a:rPr>
              <a:t>Numéro de séquence des segments de données commencera à </a:t>
            </a:r>
            <a:r>
              <a:rPr lang="fr-BE" sz="1200" b="1">
                <a:solidFill>
                  <a:schemeClr val="accent1"/>
                </a:solidFill>
                <a:latin typeface="Arial" pitchFamily="34" charset="0"/>
                <a:cs typeface="Arial" pitchFamily="34" charset="0"/>
              </a:rPr>
              <a:t>y+1</a:t>
            </a:r>
          </a:p>
        </p:txBody>
      </p:sp>
      <p:sp>
        <p:nvSpPr>
          <p:cNvPr id="28"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Le protocole TCP – Ouverture de connexion</a:t>
            </a:r>
            <a:endParaRPr lang="fr-BE" sz="2400" dirty="0">
              <a:solidFill>
                <a:schemeClr val="bg1"/>
              </a:solidFill>
            </a:endParaRPr>
          </a:p>
        </p:txBody>
      </p:sp>
      <p:sp>
        <p:nvSpPr>
          <p:cNvPr id="29"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1" name="Espace réservé du numéro de diapositive 30"/>
          <p:cNvSpPr>
            <a:spLocks noGrp="1"/>
          </p:cNvSpPr>
          <p:nvPr>
            <p:ph type="sldNum" sz="quarter" idx="12"/>
          </p:nvPr>
        </p:nvSpPr>
        <p:spPr/>
        <p:txBody>
          <a:bodyPr/>
          <a:lstStyle/>
          <a:p>
            <a:fld id="{B755F6CC-DBE3-4ADB-A217-62287009C9EB}" type="slidenum">
              <a:rPr lang="fr-BE" smtClean="0"/>
              <a:pPr/>
              <a:t>55</a:t>
            </a:fld>
            <a:endParaRPr lang="fr-BE"/>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3"/>
          <p:cNvSpPr>
            <a:spLocks noGrp="1" noChangeArrowheads="1"/>
          </p:cNvSpPr>
          <p:nvPr>
            <p:ph idx="1"/>
          </p:nvPr>
        </p:nvSpPr>
        <p:spPr>
          <a:xfrm>
            <a:off x="446088" y="908720"/>
            <a:ext cx="8229600" cy="1656283"/>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Négociation d’option</a:t>
            </a:r>
          </a:p>
          <a:p>
            <a:pPr lvl="1"/>
            <a:r>
              <a:rPr lang="fr-BE" sz="1600" dirty="0">
                <a:solidFill>
                  <a:schemeClr val="tx2"/>
                </a:solidFill>
                <a:latin typeface="Arial" pitchFamily="34" charset="0"/>
                <a:cs typeface="Arial" pitchFamily="34" charset="0"/>
              </a:rPr>
              <a:t> Possibilité de négocier certaines options durant l’ouverture</a:t>
            </a:r>
          </a:p>
          <a:p>
            <a:pPr lvl="2"/>
            <a:r>
              <a:rPr lang="fr-BE" sz="1600" dirty="0">
                <a:solidFill>
                  <a:schemeClr val="tx2"/>
                </a:solidFill>
                <a:latin typeface="Arial" pitchFamily="34" charset="0"/>
                <a:cs typeface="Arial" pitchFamily="34" charset="0"/>
              </a:rPr>
              <a:t>Option encodée dans les extensions de l’entête du segment TCP</a:t>
            </a:r>
          </a:p>
          <a:p>
            <a:pPr lvl="3"/>
            <a:r>
              <a:rPr lang="fr-BE" sz="1600" dirty="0">
                <a:solidFill>
                  <a:schemeClr val="tx2"/>
                </a:solidFill>
                <a:latin typeface="Arial" pitchFamily="34" charset="0"/>
                <a:cs typeface="Arial" pitchFamily="34" charset="0"/>
              </a:rPr>
              <a:t>Maximum segment size (MSS)</a:t>
            </a:r>
          </a:p>
          <a:p>
            <a:pPr lvl="3"/>
            <a:r>
              <a:rPr lang="fr-BE" sz="1600" dirty="0" err="1">
                <a:solidFill>
                  <a:schemeClr val="tx2"/>
                </a:solidFill>
                <a:latin typeface="Arial" pitchFamily="34" charset="0"/>
                <a:cs typeface="Arial" pitchFamily="34" charset="0"/>
              </a:rPr>
              <a:t>Timestamp</a:t>
            </a:r>
            <a:endParaRPr lang="fr-BE" sz="1600" dirty="0">
              <a:solidFill>
                <a:schemeClr val="tx2"/>
              </a:solidFill>
              <a:latin typeface="Arial" pitchFamily="34" charset="0"/>
              <a:cs typeface="Arial" pitchFamily="34" charset="0"/>
            </a:endParaRPr>
          </a:p>
          <a:p>
            <a:pPr lvl="3"/>
            <a:r>
              <a:rPr lang="fr-BE" sz="1600" dirty="0" err="1">
                <a:solidFill>
                  <a:schemeClr val="tx2"/>
                </a:solidFill>
                <a:latin typeface="Arial" pitchFamily="34" charset="0"/>
                <a:cs typeface="Arial" pitchFamily="34" charset="0"/>
              </a:rPr>
              <a:t>Selective</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acknowledgment</a:t>
            </a:r>
            <a:endParaRPr lang="fr-BE" sz="1600" dirty="0">
              <a:solidFill>
                <a:schemeClr val="tx2"/>
              </a:solidFill>
              <a:latin typeface="Arial" pitchFamily="34" charset="0"/>
              <a:cs typeface="Arial" pitchFamily="34" charset="0"/>
            </a:endParaRPr>
          </a:p>
        </p:txBody>
      </p:sp>
      <p:sp>
        <p:nvSpPr>
          <p:cNvPr id="61447" name="Line 4"/>
          <p:cNvSpPr>
            <a:spLocks noChangeShapeType="1"/>
          </p:cNvSpPr>
          <p:nvPr/>
        </p:nvSpPr>
        <p:spPr bwMode="auto">
          <a:xfrm>
            <a:off x="3208338" y="2814638"/>
            <a:ext cx="0" cy="3240087"/>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1448" name="Line 5"/>
          <p:cNvSpPr>
            <a:spLocks noChangeShapeType="1"/>
          </p:cNvSpPr>
          <p:nvPr/>
        </p:nvSpPr>
        <p:spPr bwMode="auto">
          <a:xfrm>
            <a:off x="5800725" y="2814638"/>
            <a:ext cx="0" cy="3240087"/>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1449" name="Line 6"/>
          <p:cNvSpPr>
            <a:spLocks noChangeShapeType="1"/>
          </p:cNvSpPr>
          <p:nvPr/>
        </p:nvSpPr>
        <p:spPr bwMode="auto">
          <a:xfrm>
            <a:off x="3208338" y="3175000"/>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1450" name="Line 7"/>
          <p:cNvSpPr>
            <a:spLocks noChangeShapeType="1"/>
          </p:cNvSpPr>
          <p:nvPr/>
        </p:nvSpPr>
        <p:spPr bwMode="auto">
          <a:xfrm flipH="1">
            <a:off x="3213100" y="3822700"/>
            <a:ext cx="2587625" cy="544513"/>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1451" name="Line 8"/>
          <p:cNvSpPr>
            <a:spLocks noChangeShapeType="1"/>
          </p:cNvSpPr>
          <p:nvPr/>
        </p:nvSpPr>
        <p:spPr bwMode="auto">
          <a:xfrm>
            <a:off x="3232150" y="4906963"/>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1452" name="Text Box 9"/>
          <p:cNvSpPr txBox="1">
            <a:spLocks noChangeArrowheads="1"/>
          </p:cNvSpPr>
          <p:nvPr/>
        </p:nvSpPr>
        <p:spPr bwMode="auto">
          <a:xfrm rot="512856">
            <a:off x="3786188" y="3074988"/>
            <a:ext cx="10763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SYN (seq=x)</a:t>
            </a:r>
          </a:p>
        </p:txBody>
      </p:sp>
      <p:sp>
        <p:nvSpPr>
          <p:cNvPr id="61453" name="Text Box 10"/>
          <p:cNvSpPr txBox="1">
            <a:spLocks noChangeArrowheads="1"/>
          </p:cNvSpPr>
          <p:nvPr/>
        </p:nvSpPr>
        <p:spPr bwMode="auto">
          <a:xfrm rot="591788">
            <a:off x="3640138" y="5119688"/>
            <a:ext cx="1906587"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(seq=x+1,ack=y+1)</a:t>
            </a:r>
          </a:p>
        </p:txBody>
      </p:sp>
      <p:sp>
        <p:nvSpPr>
          <p:cNvPr id="61454" name="Text Box 11"/>
          <p:cNvSpPr txBox="1">
            <a:spLocks noChangeArrowheads="1"/>
          </p:cNvSpPr>
          <p:nvPr/>
        </p:nvSpPr>
        <p:spPr bwMode="auto">
          <a:xfrm rot="-716567">
            <a:off x="3492500" y="3789363"/>
            <a:ext cx="2220913"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SYN + ACK (ack=x+1,seq=y)</a:t>
            </a:r>
          </a:p>
        </p:txBody>
      </p:sp>
      <p:sp>
        <p:nvSpPr>
          <p:cNvPr id="61455" name="Text Box 12"/>
          <p:cNvSpPr txBox="1">
            <a:spLocks noChangeArrowheads="1"/>
          </p:cNvSpPr>
          <p:nvPr/>
        </p:nvSpPr>
        <p:spPr bwMode="auto">
          <a:xfrm>
            <a:off x="395288" y="3141663"/>
            <a:ext cx="1435100" cy="274637"/>
          </a:xfrm>
          <a:prstGeom prst="rect">
            <a:avLst/>
          </a:prstGeom>
          <a:noFill/>
          <a:ln w="9525">
            <a:noFill/>
            <a:miter lim="800000"/>
            <a:headEnd/>
            <a:tailEnd/>
          </a:ln>
        </p:spPr>
        <p:txBody>
          <a:bodyPr>
            <a:spAutoFit/>
          </a:bodyPr>
          <a:lstStyle/>
          <a:p>
            <a:r>
              <a:rPr lang="fr-BE" sz="1200" dirty="0">
                <a:solidFill>
                  <a:schemeClr val="tx2"/>
                </a:solidFill>
                <a:latin typeface="Arial" pitchFamily="34" charset="0"/>
                <a:cs typeface="Arial" pitchFamily="34" charset="0"/>
              </a:rPr>
              <a:t>MSS : 1460 bytes</a:t>
            </a:r>
          </a:p>
        </p:txBody>
      </p:sp>
      <p:sp>
        <p:nvSpPr>
          <p:cNvPr id="61456" name="Line 13"/>
          <p:cNvSpPr>
            <a:spLocks noChangeShapeType="1"/>
          </p:cNvSpPr>
          <p:nvPr/>
        </p:nvSpPr>
        <p:spPr bwMode="auto">
          <a:xfrm>
            <a:off x="1984375" y="3175000"/>
            <a:ext cx="1223963"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1457" name="Text Box 14"/>
          <p:cNvSpPr txBox="1">
            <a:spLocks noChangeArrowheads="1"/>
          </p:cNvSpPr>
          <p:nvPr/>
        </p:nvSpPr>
        <p:spPr bwMode="auto">
          <a:xfrm>
            <a:off x="5940425" y="2997200"/>
            <a:ext cx="2305050" cy="274638"/>
          </a:xfrm>
          <a:prstGeom prst="rect">
            <a:avLst/>
          </a:prstGeom>
          <a:noFill/>
          <a:ln w="9525">
            <a:noFill/>
            <a:miter lim="800000"/>
            <a:headEnd/>
            <a:tailEnd/>
          </a:ln>
        </p:spPr>
        <p:txBody>
          <a:bodyPr>
            <a:spAutoFit/>
          </a:bodyPr>
          <a:lstStyle/>
          <a:p>
            <a:r>
              <a:rPr lang="fr-BE" sz="1200" dirty="0">
                <a:solidFill>
                  <a:schemeClr val="tx2"/>
                </a:solidFill>
                <a:latin typeface="Arial" pitchFamily="34" charset="0"/>
                <a:cs typeface="Arial" pitchFamily="34" charset="0"/>
              </a:rPr>
              <a:t>MSS : 536 bytes (défaut)</a:t>
            </a:r>
          </a:p>
        </p:txBody>
      </p:sp>
      <p:sp>
        <p:nvSpPr>
          <p:cNvPr id="61458" name="Text Box 15"/>
          <p:cNvSpPr txBox="1">
            <a:spLocks noChangeArrowheads="1"/>
          </p:cNvSpPr>
          <p:nvPr/>
        </p:nvSpPr>
        <p:spPr bwMode="auto">
          <a:xfrm>
            <a:off x="544513" y="4470400"/>
            <a:ext cx="1473200" cy="274638"/>
          </a:xfrm>
          <a:prstGeom prst="rect">
            <a:avLst/>
          </a:prstGeom>
          <a:noFill/>
          <a:ln w="9525">
            <a:noFill/>
            <a:miter lim="800000"/>
            <a:headEnd/>
            <a:tailEnd/>
          </a:ln>
        </p:spPr>
        <p:txBody>
          <a:bodyPr wrap="none">
            <a:spAutoFit/>
          </a:bodyPr>
          <a:lstStyle/>
          <a:p>
            <a:r>
              <a:rPr lang="fr-BE" sz="1200" b="1" i="1">
                <a:solidFill>
                  <a:srgbClr val="FF0000"/>
                </a:solidFill>
                <a:latin typeface="Arial" pitchFamily="34" charset="0"/>
                <a:cs typeface="Arial" pitchFamily="34" charset="0"/>
              </a:rPr>
              <a:t>connexion établie</a:t>
            </a:r>
          </a:p>
        </p:txBody>
      </p:sp>
      <p:sp>
        <p:nvSpPr>
          <p:cNvPr id="61459" name="Text Box 16"/>
          <p:cNvSpPr txBox="1">
            <a:spLocks noChangeArrowheads="1"/>
          </p:cNvSpPr>
          <p:nvPr/>
        </p:nvSpPr>
        <p:spPr bwMode="auto">
          <a:xfrm>
            <a:off x="5800725" y="4038600"/>
            <a:ext cx="1473200" cy="274638"/>
          </a:xfrm>
          <a:prstGeom prst="rect">
            <a:avLst/>
          </a:prstGeom>
          <a:noFill/>
          <a:ln w="9525">
            <a:noFill/>
            <a:miter lim="800000"/>
            <a:headEnd/>
            <a:tailEnd/>
          </a:ln>
        </p:spPr>
        <p:txBody>
          <a:bodyPr wrap="none">
            <a:spAutoFit/>
          </a:bodyPr>
          <a:lstStyle/>
          <a:p>
            <a:r>
              <a:rPr lang="fr-BE" sz="1200" b="1" i="1">
                <a:solidFill>
                  <a:srgbClr val="FF0000"/>
                </a:solidFill>
                <a:latin typeface="Arial" pitchFamily="34" charset="0"/>
                <a:cs typeface="Arial" pitchFamily="34" charset="0"/>
              </a:rPr>
              <a:t>connexion établie</a:t>
            </a:r>
          </a:p>
        </p:txBody>
      </p:sp>
      <p:sp>
        <p:nvSpPr>
          <p:cNvPr id="61460" name="Text Box 17"/>
          <p:cNvSpPr txBox="1">
            <a:spLocks noChangeArrowheads="1"/>
          </p:cNvSpPr>
          <p:nvPr/>
        </p:nvSpPr>
        <p:spPr bwMode="auto">
          <a:xfrm>
            <a:off x="250825" y="4902200"/>
            <a:ext cx="2886075" cy="646331"/>
          </a:xfrm>
          <a:prstGeom prst="rect">
            <a:avLst/>
          </a:prstGeom>
          <a:noFill/>
          <a:ln w="9525">
            <a:noFill/>
            <a:miter lim="800000"/>
            <a:headEnd/>
            <a:tailEnd/>
          </a:ln>
        </p:spPr>
        <p:txBody>
          <a:bodyPr>
            <a:spAutoFit/>
          </a:bodyPr>
          <a:lstStyle/>
          <a:p>
            <a:r>
              <a:rPr lang="fr-BE" sz="1200">
                <a:solidFill>
                  <a:schemeClr val="tx2"/>
                </a:solidFill>
                <a:latin typeface="Arial" pitchFamily="34" charset="0"/>
                <a:cs typeface="Arial" pitchFamily="34" charset="0"/>
              </a:rPr>
              <a:t>L’autre entité ne peut recevoir que des segments TCP contenant maximum 536 bytes de données utiles</a:t>
            </a:r>
            <a:endParaRPr lang="fr-BE" sz="1200" b="1">
              <a:solidFill>
                <a:schemeClr val="tx2"/>
              </a:solidFill>
              <a:latin typeface="Arial" pitchFamily="34" charset="0"/>
              <a:cs typeface="Arial" pitchFamily="34" charset="0"/>
            </a:endParaRPr>
          </a:p>
        </p:txBody>
      </p:sp>
      <p:sp>
        <p:nvSpPr>
          <p:cNvPr id="61461" name="Text Box 18"/>
          <p:cNvSpPr txBox="1">
            <a:spLocks noChangeArrowheads="1"/>
          </p:cNvSpPr>
          <p:nvPr/>
        </p:nvSpPr>
        <p:spPr bwMode="auto">
          <a:xfrm>
            <a:off x="1263650" y="2887663"/>
            <a:ext cx="1385888" cy="274637"/>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Connect.request</a:t>
            </a:r>
          </a:p>
        </p:txBody>
      </p:sp>
      <p:sp>
        <p:nvSpPr>
          <p:cNvPr id="61462" name="Line 19"/>
          <p:cNvSpPr>
            <a:spLocks noChangeShapeType="1"/>
          </p:cNvSpPr>
          <p:nvPr/>
        </p:nvSpPr>
        <p:spPr bwMode="auto">
          <a:xfrm flipH="1">
            <a:off x="1966913" y="4346575"/>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1463" name="Text Box 20"/>
          <p:cNvSpPr txBox="1">
            <a:spLocks noChangeArrowheads="1"/>
          </p:cNvSpPr>
          <p:nvPr/>
        </p:nvSpPr>
        <p:spPr bwMode="auto">
          <a:xfrm>
            <a:off x="1246188" y="4059238"/>
            <a:ext cx="1395412" cy="274637"/>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Connect.confirm</a:t>
            </a:r>
          </a:p>
        </p:txBody>
      </p:sp>
      <p:sp>
        <p:nvSpPr>
          <p:cNvPr id="61464" name="Line 21"/>
          <p:cNvSpPr>
            <a:spLocks noChangeShapeType="1"/>
          </p:cNvSpPr>
          <p:nvPr/>
        </p:nvSpPr>
        <p:spPr bwMode="auto">
          <a:xfrm>
            <a:off x="5800725" y="3606800"/>
            <a:ext cx="1223963"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1465" name="Line 22"/>
          <p:cNvSpPr>
            <a:spLocks noChangeShapeType="1"/>
          </p:cNvSpPr>
          <p:nvPr/>
        </p:nvSpPr>
        <p:spPr bwMode="auto">
          <a:xfrm flipH="1">
            <a:off x="5800725" y="3822700"/>
            <a:ext cx="1223963"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1466" name="Text Box 23"/>
          <p:cNvSpPr txBox="1">
            <a:spLocks noChangeArrowheads="1"/>
          </p:cNvSpPr>
          <p:nvPr/>
        </p:nvSpPr>
        <p:spPr bwMode="auto">
          <a:xfrm>
            <a:off x="7024688" y="3462338"/>
            <a:ext cx="1558925" cy="274637"/>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Connect.indication</a:t>
            </a:r>
          </a:p>
        </p:txBody>
      </p:sp>
      <p:sp>
        <p:nvSpPr>
          <p:cNvPr id="61467" name="Text Box 24"/>
          <p:cNvSpPr txBox="1">
            <a:spLocks noChangeArrowheads="1"/>
          </p:cNvSpPr>
          <p:nvPr/>
        </p:nvSpPr>
        <p:spPr bwMode="auto">
          <a:xfrm>
            <a:off x="7024688" y="3679825"/>
            <a:ext cx="1512887" cy="274638"/>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Connect.response</a:t>
            </a:r>
          </a:p>
        </p:txBody>
      </p:sp>
      <p:sp>
        <p:nvSpPr>
          <p:cNvPr id="61468" name="Text Box 25"/>
          <p:cNvSpPr txBox="1">
            <a:spLocks noChangeArrowheads="1"/>
          </p:cNvSpPr>
          <p:nvPr/>
        </p:nvSpPr>
        <p:spPr bwMode="auto">
          <a:xfrm>
            <a:off x="5867400" y="4724400"/>
            <a:ext cx="2808288" cy="646331"/>
          </a:xfrm>
          <a:prstGeom prst="rect">
            <a:avLst/>
          </a:prstGeom>
          <a:noFill/>
          <a:ln w="9525">
            <a:noFill/>
            <a:miter lim="800000"/>
            <a:headEnd/>
            <a:tailEnd/>
          </a:ln>
        </p:spPr>
        <p:txBody>
          <a:bodyPr>
            <a:spAutoFit/>
          </a:bodyPr>
          <a:lstStyle/>
          <a:p>
            <a:r>
              <a:rPr lang="fr-BE" sz="1200">
                <a:solidFill>
                  <a:schemeClr val="tx2"/>
                </a:solidFill>
                <a:latin typeface="Arial" pitchFamily="34" charset="0"/>
                <a:cs typeface="Arial" pitchFamily="34" charset="0"/>
              </a:rPr>
              <a:t>L’autre entité ne peut recevoir que des segments TCP contenant maximum 1460 bytes de données utiles</a:t>
            </a:r>
            <a:endParaRPr lang="fr-BE" sz="1200" b="1">
              <a:solidFill>
                <a:schemeClr val="tx2"/>
              </a:solidFill>
              <a:latin typeface="Arial" pitchFamily="34" charset="0"/>
              <a:cs typeface="Arial" pitchFamily="34" charset="0"/>
            </a:endParaRPr>
          </a:p>
        </p:txBody>
      </p:sp>
      <p:sp>
        <p:nvSpPr>
          <p:cNvPr id="28"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Le protocole TCP – Ouverture de connexion</a:t>
            </a:r>
            <a:endParaRPr lang="fr-BE" sz="2400" dirty="0">
              <a:solidFill>
                <a:schemeClr val="bg1"/>
              </a:solidFill>
            </a:endParaRPr>
          </a:p>
        </p:txBody>
      </p:sp>
      <p:sp>
        <p:nvSpPr>
          <p:cNvPr id="29"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1" name="Espace réservé du numéro de diapositive 30"/>
          <p:cNvSpPr>
            <a:spLocks noGrp="1"/>
          </p:cNvSpPr>
          <p:nvPr>
            <p:ph type="sldNum" sz="quarter" idx="12"/>
          </p:nvPr>
        </p:nvSpPr>
        <p:spPr/>
        <p:txBody>
          <a:bodyPr/>
          <a:lstStyle/>
          <a:p>
            <a:fld id="{B755F6CC-DBE3-4ADB-A217-62287009C9EB}" type="slidenum">
              <a:rPr lang="fr-BE" smtClean="0"/>
              <a:pPr/>
              <a:t>56</a:t>
            </a:fld>
            <a:endParaRPr lang="fr-BE"/>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Rectangle 3"/>
          <p:cNvSpPr>
            <a:spLocks noGrp="1" noChangeArrowheads="1"/>
          </p:cNvSpPr>
          <p:nvPr>
            <p:ph idx="1"/>
          </p:nvPr>
        </p:nvSpPr>
        <p:spPr>
          <a:xfrm>
            <a:off x="483394" y="1052736"/>
            <a:ext cx="8229600" cy="431800"/>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Refus d’ouverture</a:t>
            </a:r>
          </a:p>
        </p:txBody>
      </p:sp>
      <p:sp>
        <p:nvSpPr>
          <p:cNvPr id="62471" name="Line 4"/>
          <p:cNvSpPr>
            <a:spLocks noChangeShapeType="1"/>
          </p:cNvSpPr>
          <p:nvPr/>
        </p:nvSpPr>
        <p:spPr bwMode="auto">
          <a:xfrm>
            <a:off x="3203575" y="2133600"/>
            <a:ext cx="0" cy="2447925"/>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2472" name="Line 5"/>
          <p:cNvSpPr>
            <a:spLocks noChangeShapeType="1"/>
          </p:cNvSpPr>
          <p:nvPr/>
        </p:nvSpPr>
        <p:spPr bwMode="auto">
          <a:xfrm>
            <a:off x="5795963" y="2133600"/>
            <a:ext cx="0" cy="2447925"/>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2473" name="Line 6"/>
          <p:cNvSpPr>
            <a:spLocks noChangeShapeType="1"/>
          </p:cNvSpPr>
          <p:nvPr/>
        </p:nvSpPr>
        <p:spPr bwMode="auto">
          <a:xfrm>
            <a:off x="3203575" y="2493963"/>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2474" name="Line 7"/>
          <p:cNvSpPr>
            <a:spLocks noChangeShapeType="1"/>
          </p:cNvSpPr>
          <p:nvPr/>
        </p:nvSpPr>
        <p:spPr bwMode="auto">
          <a:xfrm flipH="1">
            <a:off x="3208338" y="3141663"/>
            <a:ext cx="2587625" cy="54451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2475" name="Text Box 8"/>
          <p:cNvSpPr txBox="1">
            <a:spLocks noChangeArrowheads="1"/>
          </p:cNvSpPr>
          <p:nvPr/>
        </p:nvSpPr>
        <p:spPr bwMode="auto">
          <a:xfrm rot="512856">
            <a:off x="3781425" y="2393950"/>
            <a:ext cx="107632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SYN (seq=x)</a:t>
            </a:r>
          </a:p>
        </p:txBody>
      </p:sp>
      <p:sp>
        <p:nvSpPr>
          <p:cNvPr id="62476" name="Text Box 9"/>
          <p:cNvSpPr txBox="1">
            <a:spLocks noChangeArrowheads="1"/>
          </p:cNvSpPr>
          <p:nvPr/>
        </p:nvSpPr>
        <p:spPr bwMode="auto">
          <a:xfrm rot="-716567">
            <a:off x="3487738" y="3108325"/>
            <a:ext cx="2220912"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SYN + ACK (ack=x+1,seq=0)</a:t>
            </a:r>
          </a:p>
        </p:txBody>
      </p:sp>
      <p:sp>
        <p:nvSpPr>
          <p:cNvPr id="62477" name="Line 10"/>
          <p:cNvSpPr>
            <a:spLocks noChangeShapeType="1"/>
          </p:cNvSpPr>
          <p:nvPr/>
        </p:nvSpPr>
        <p:spPr bwMode="auto">
          <a:xfrm>
            <a:off x="1979613" y="2493963"/>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2478" name="Text Box 11"/>
          <p:cNvSpPr txBox="1">
            <a:spLocks noChangeArrowheads="1"/>
          </p:cNvSpPr>
          <p:nvPr/>
        </p:nvSpPr>
        <p:spPr bwMode="auto">
          <a:xfrm>
            <a:off x="539750" y="3789363"/>
            <a:ext cx="1530350" cy="274637"/>
          </a:xfrm>
          <a:prstGeom prst="rect">
            <a:avLst/>
          </a:prstGeom>
          <a:noFill/>
          <a:ln w="9525">
            <a:noFill/>
            <a:miter lim="800000"/>
            <a:headEnd/>
            <a:tailEnd/>
          </a:ln>
        </p:spPr>
        <p:txBody>
          <a:bodyPr wrap="none">
            <a:spAutoFit/>
          </a:bodyPr>
          <a:lstStyle/>
          <a:p>
            <a:r>
              <a:rPr lang="fr-BE" sz="1200" b="1" i="1">
                <a:solidFill>
                  <a:srgbClr val="FF0000"/>
                </a:solidFill>
                <a:latin typeface="Arial" pitchFamily="34" charset="0"/>
                <a:cs typeface="Arial" pitchFamily="34" charset="0"/>
              </a:rPr>
              <a:t>connexion refusée</a:t>
            </a:r>
          </a:p>
        </p:txBody>
      </p:sp>
      <p:sp>
        <p:nvSpPr>
          <p:cNvPr id="62479" name="Text Box 12"/>
          <p:cNvSpPr txBox="1">
            <a:spLocks noChangeArrowheads="1"/>
          </p:cNvSpPr>
          <p:nvPr/>
        </p:nvSpPr>
        <p:spPr bwMode="auto">
          <a:xfrm>
            <a:off x="1258888" y="2206625"/>
            <a:ext cx="1385887" cy="274638"/>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Connect.request</a:t>
            </a:r>
          </a:p>
        </p:txBody>
      </p:sp>
      <p:sp>
        <p:nvSpPr>
          <p:cNvPr id="62480" name="Line 13"/>
          <p:cNvSpPr>
            <a:spLocks noChangeShapeType="1"/>
          </p:cNvSpPr>
          <p:nvPr/>
        </p:nvSpPr>
        <p:spPr bwMode="auto">
          <a:xfrm flipH="1">
            <a:off x="1962150" y="3665538"/>
            <a:ext cx="1223963"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2481" name="Text Box 14"/>
          <p:cNvSpPr txBox="1">
            <a:spLocks noChangeArrowheads="1"/>
          </p:cNvSpPr>
          <p:nvPr/>
        </p:nvSpPr>
        <p:spPr bwMode="auto">
          <a:xfrm>
            <a:off x="1241425" y="3378200"/>
            <a:ext cx="1770063" cy="274638"/>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Disconnect.indication</a:t>
            </a:r>
          </a:p>
        </p:txBody>
      </p:sp>
      <p:sp>
        <p:nvSpPr>
          <p:cNvPr id="62482" name="Line 15"/>
          <p:cNvSpPr>
            <a:spLocks noChangeShapeType="1"/>
          </p:cNvSpPr>
          <p:nvPr/>
        </p:nvSpPr>
        <p:spPr bwMode="auto">
          <a:xfrm>
            <a:off x="5795963" y="2925763"/>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2483" name="Line 16"/>
          <p:cNvSpPr>
            <a:spLocks noChangeShapeType="1"/>
          </p:cNvSpPr>
          <p:nvPr/>
        </p:nvSpPr>
        <p:spPr bwMode="auto">
          <a:xfrm flipH="1">
            <a:off x="5795963" y="3141663"/>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2484" name="Text Box 17"/>
          <p:cNvSpPr txBox="1">
            <a:spLocks noChangeArrowheads="1"/>
          </p:cNvSpPr>
          <p:nvPr/>
        </p:nvSpPr>
        <p:spPr bwMode="auto">
          <a:xfrm>
            <a:off x="7019925" y="2781300"/>
            <a:ext cx="1558925" cy="274638"/>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Connect.indication</a:t>
            </a:r>
          </a:p>
        </p:txBody>
      </p:sp>
      <p:sp>
        <p:nvSpPr>
          <p:cNvPr id="62485" name="Text Box 18"/>
          <p:cNvSpPr txBox="1">
            <a:spLocks noChangeArrowheads="1"/>
          </p:cNvSpPr>
          <p:nvPr/>
        </p:nvSpPr>
        <p:spPr bwMode="auto">
          <a:xfrm>
            <a:off x="7019925" y="2998788"/>
            <a:ext cx="1597025" cy="274637"/>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Disconnect.request</a:t>
            </a:r>
          </a:p>
        </p:txBody>
      </p:sp>
      <p:sp>
        <p:nvSpPr>
          <p:cNvPr id="21"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Le protocole TCP – Ouverture de connexion</a:t>
            </a:r>
            <a:endParaRPr lang="fr-BE" sz="2400" dirty="0">
              <a:solidFill>
                <a:schemeClr val="bg1"/>
              </a:solidFill>
            </a:endParaRPr>
          </a:p>
        </p:txBody>
      </p:sp>
      <p:sp>
        <p:nvSpPr>
          <p:cNvPr id="22"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4" name="Espace réservé du numéro de diapositive 23"/>
          <p:cNvSpPr>
            <a:spLocks noGrp="1"/>
          </p:cNvSpPr>
          <p:nvPr>
            <p:ph type="sldNum" sz="quarter" idx="12"/>
          </p:nvPr>
        </p:nvSpPr>
        <p:spPr/>
        <p:txBody>
          <a:bodyPr/>
          <a:lstStyle/>
          <a:p>
            <a:fld id="{B755F6CC-DBE3-4ADB-A217-62287009C9EB}" type="slidenum">
              <a:rPr lang="fr-BE" smtClean="0"/>
              <a:pPr/>
              <a:t>57</a:t>
            </a:fld>
            <a:endParaRPr lang="fr-BE"/>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Rectangle 3"/>
          <p:cNvSpPr>
            <a:spLocks noGrp="1" noChangeArrowheads="1"/>
          </p:cNvSpPr>
          <p:nvPr>
            <p:ph idx="1"/>
          </p:nvPr>
        </p:nvSpPr>
        <p:spPr>
          <a:xfrm>
            <a:off x="457200" y="836613"/>
            <a:ext cx="8229600" cy="36036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Ouverture simultanée </a:t>
            </a:r>
          </a:p>
        </p:txBody>
      </p:sp>
      <p:sp>
        <p:nvSpPr>
          <p:cNvPr id="63495" name="Line 4"/>
          <p:cNvSpPr>
            <a:spLocks noChangeShapeType="1"/>
          </p:cNvSpPr>
          <p:nvPr/>
        </p:nvSpPr>
        <p:spPr bwMode="auto">
          <a:xfrm>
            <a:off x="3203575" y="1412875"/>
            <a:ext cx="4763" cy="46418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3496" name="Line 5"/>
          <p:cNvSpPr>
            <a:spLocks noChangeShapeType="1"/>
          </p:cNvSpPr>
          <p:nvPr/>
        </p:nvSpPr>
        <p:spPr bwMode="auto">
          <a:xfrm>
            <a:off x="5795963" y="1412875"/>
            <a:ext cx="4762" cy="46418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3497" name="Line 6"/>
          <p:cNvSpPr>
            <a:spLocks noChangeShapeType="1"/>
          </p:cNvSpPr>
          <p:nvPr/>
        </p:nvSpPr>
        <p:spPr bwMode="auto">
          <a:xfrm>
            <a:off x="3203575" y="1773238"/>
            <a:ext cx="2592388" cy="100806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3498" name="Line 7"/>
          <p:cNvSpPr>
            <a:spLocks noChangeShapeType="1"/>
          </p:cNvSpPr>
          <p:nvPr/>
        </p:nvSpPr>
        <p:spPr bwMode="auto">
          <a:xfrm flipH="1">
            <a:off x="3203575" y="2781300"/>
            <a:ext cx="2587625" cy="10795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3499" name="Line 8"/>
          <p:cNvSpPr>
            <a:spLocks noChangeShapeType="1"/>
          </p:cNvSpPr>
          <p:nvPr/>
        </p:nvSpPr>
        <p:spPr bwMode="auto">
          <a:xfrm>
            <a:off x="3203575" y="3827463"/>
            <a:ext cx="2592388" cy="118586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3500" name="Text Box 9"/>
          <p:cNvSpPr txBox="1">
            <a:spLocks noChangeArrowheads="1"/>
          </p:cNvSpPr>
          <p:nvPr/>
        </p:nvSpPr>
        <p:spPr bwMode="auto">
          <a:xfrm rot="1281617">
            <a:off x="3203575" y="1700213"/>
            <a:ext cx="10763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SYN (seq=x)</a:t>
            </a:r>
          </a:p>
        </p:txBody>
      </p:sp>
      <p:sp>
        <p:nvSpPr>
          <p:cNvPr id="63501" name="Text Box 10"/>
          <p:cNvSpPr txBox="1">
            <a:spLocks noChangeArrowheads="1"/>
          </p:cNvSpPr>
          <p:nvPr/>
        </p:nvSpPr>
        <p:spPr bwMode="auto">
          <a:xfrm rot="1520768">
            <a:off x="3203575" y="3933825"/>
            <a:ext cx="1309688" cy="396875"/>
          </a:xfrm>
          <a:prstGeom prst="rect">
            <a:avLst/>
          </a:prstGeom>
          <a:noFill/>
          <a:ln w="9525">
            <a:noFill/>
            <a:miter lim="800000"/>
            <a:headEnd/>
            <a:tailEnd/>
          </a:ln>
        </p:spPr>
        <p:txBody>
          <a:bodyPr wrap="none">
            <a:spAutoFit/>
          </a:bodyPr>
          <a:lstStyle/>
          <a:p>
            <a:pPr algn="ctr"/>
            <a:r>
              <a:rPr lang="fr-BE" sz="1000" b="1">
                <a:solidFill>
                  <a:srgbClr val="009900"/>
                </a:solidFill>
                <a:latin typeface="Arial" pitchFamily="34" charset="0"/>
                <a:cs typeface="Arial" pitchFamily="34" charset="0"/>
              </a:rPr>
              <a:t>ACK</a:t>
            </a:r>
          </a:p>
          <a:p>
            <a:pPr algn="ctr"/>
            <a:r>
              <a:rPr lang="fr-BE" sz="1000" b="1">
                <a:solidFill>
                  <a:srgbClr val="009900"/>
                </a:solidFill>
                <a:latin typeface="Arial" pitchFamily="34" charset="0"/>
                <a:cs typeface="Arial" pitchFamily="34" charset="0"/>
              </a:rPr>
              <a:t>(seq=x+2,ack=y+2)</a:t>
            </a:r>
          </a:p>
        </p:txBody>
      </p:sp>
      <p:sp>
        <p:nvSpPr>
          <p:cNvPr id="63502" name="Text Box 11"/>
          <p:cNvSpPr txBox="1">
            <a:spLocks noChangeArrowheads="1"/>
          </p:cNvSpPr>
          <p:nvPr/>
        </p:nvSpPr>
        <p:spPr bwMode="auto">
          <a:xfrm rot="-1313147">
            <a:off x="3060700" y="3213100"/>
            <a:ext cx="1309688" cy="396875"/>
          </a:xfrm>
          <a:prstGeom prst="rect">
            <a:avLst/>
          </a:prstGeom>
          <a:noFill/>
          <a:ln w="9525">
            <a:noFill/>
            <a:miter lim="800000"/>
            <a:headEnd/>
            <a:tailEnd/>
          </a:ln>
        </p:spPr>
        <p:txBody>
          <a:bodyPr wrap="none">
            <a:spAutoFit/>
          </a:bodyPr>
          <a:lstStyle/>
          <a:p>
            <a:pPr algn="ctr"/>
            <a:r>
              <a:rPr lang="fr-BE" sz="1000" b="1">
                <a:solidFill>
                  <a:srgbClr val="009900"/>
                </a:solidFill>
                <a:latin typeface="Arial" pitchFamily="34" charset="0"/>
                <a:cs typeface="Arial" pitchFamily="34" charset="0"/>
              </a:rPr>
              <a:t>SYN + ACK</a:t>
            </a:r>
          </a:p>
          <a:p>
            <a:pPr algn="ctr"/>
            <a:r>
              <a:rPr lang="fr-BE" sz="1000" b="1">
                <a:solidFill>
                  <a:srgbClr val="009900"/>
                </a:solidFill>
                <a:latin typeface="Arial" pitchFamily="34" charset="0"/>
                <a:cs typeface="Arial" pitchFamily="34" charset="0"/>
              </a:rPr>
              <a:t>(seq=y+1,ack=x+1)</a:t>
            </a:r>
          </a:p>
        </p:txBody>
      </p:sp>
      <p:sp>
        <p:nvSpPr>
          <p:cNvPr id="63503" name="Line 12"/>
          <p:cNvSpPr>
            <a:spLocks noChangeShapeType="1"/>
          </p:cNvSpPr>
          <p:nvPr/>
        </p:nvSpPr>
        <p:spPr bwMode="auto">
          <a:xfrm>
            <a:off x="1979613" y="1773238"/>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3504" name="Text Box 13"/>
          <p:cNvSpPr txBox="1">
            <a:spLocks noChangeArrowheads="1"/>
          </p:cNvSpPr>
          <p:nvPr/>
        </p:nvSpPr>
        <p:spPr bwMode="auto">
          <a:xfrm>
            <a:off x="539750" y="3933825"/>
            <a:ext cx="1473200" cy="274638"/>
          </a:xfrm>
          <a:prstGeom prst="rect">
            <a:avLst/>
          </a:prstGeom>
          <a:noFill/>
          <a:ln w="9525">
            <a:noFill/>
            <a:miter lim="800000"/>
            <a:headEnd/>
            <a:tailEnd/>
          </a:ln>
        </p:spPr>
        <p:txBody>
          <a:bodyPr wrap="none">
            <a:spAutoFit/>
          </a:bodyPr>
          <a:lstStyle/>
          <a:p>
            <a:r>
              <a:rPr lang="fr-BE" sz="1200" b="1" i="1">
                <a:solidFill>
                  <a:srgbClr val="FF0000"/>
                </a:solidFill>
                <a:latin typeface="Arial" pitchFamily="34" charset="0"/>
                <a:cs typeface="Arial" pitchFamily="34" charset="0"/>
              </a:rPr>
              <a:t>connexion établie</a:t>
            </a:r>
          </a:p>
        </p:txBody>
      </p:sp>
      <p:sp>
        <p:nvSpPr>
          <p:cNvPr id="63505" name="Text Box 14"/>
          <p:cNvSpPr txBox="1">
            <a:spLocks noChangeArrowheads="1"/>
          </p:cNvSpPr>
          <p:nvPr/>
        </p:nvSpPr>
        <p:spPr bwMode="auto">
          <a:xfrm>
            <a:off x="6948488" y="3860800"/>
            <a:ext cx="1473200" cy="274638"/>
          </a:xfrm>
          <a:prstGeom prst="rect">
            <a:avLst/>
          </a:prstGeom>
          <a:noFill/>
          <a:ln w="9525">
            <a:noFill/>
            <a:miter lim="800000"/>
            <a:headEnd/>
            <a:tailEnd/>
          </a:ln>
        </p:spPr>
        <p:txBody>
          <a:bodyPr wrap="none">
            <a:spAutoFit/>
          </a:bodyPr>
          <a:lstStyle/>
          <a:p>
            <a:r>
              <a:rPr lang="fr-BE" sz="1200" b="1" i="1">
                <a:solidFill>
                  <a:srgbClr val="FF0000"/>
                </a:solidFill>
                <a:latin typeface="Arial" pitchFamily="34" charset="0"/>
                <a:cs typeface="Arial" pitchFamily="34" charset="0"/>
              </a:rPr>
              <a:t>connexion établie</a:t>
            </a:r>
          </a:p>
        </p:txBody>
      </p:sp>
      <p:sp>
        <p:nvSpPr>
          <p:cNvPr id="63506" name="Text Box 15"/>
          <p:cNvSpPr txBox="1">
            <a:spLocks noChangeArrowheads="1"/>
          </p:cNvSpPr>
          <p:nvPr/>
        </p:nvSpPr>
        <p:spPr bwMode="auto">
          <a:xfrm>
            <a:off x="1258888" y="1485900"/>
            <a:ext cx="1385887" cy="274638"/>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Connect.request</a:t>
            </a:r>
          </a:p>
        </p:txBody>
      </p:sp>
      <p:sp>
        <p:nvSpPr>
          <p:cNvPr id="63507" name="Line 16"/>
          <p:cNvSpPr>
            <a:spLocks noChangeShapeType="1"/>
          </p:cNvSpPr>
          <p:nvPr/>
        </p:nvSpPr>
        <p:spPr bwMode="auto">
          <a:xfrm flipH="1">
            <a:off x="1908175" y="3860800"/>
            <a:ext cx="1223963"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3508" name="Text Box 17"/>
          <p:cNvSpPr txBox="1">
            <a:spLocks noChangeArrowheads="1"/>
          </p:cNvSpPr>
          <p:nvPr/>
        </p:nvSpPr>
        <p:spPr bwMode="auto">
          <a:xfrm>
            <a:off x="1187450" y="3573463"/>
            <a:ext cx="1395413" cy="274637"/>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Connect.confirm</a:t>
            </a:r>
          </a:p>
        </p:txBody>
      </p:sp>
      <p:sp>
        <p:nvSpPr>
          <p:cNvPr id="63509" name="Line 18"/>
          <p:cNvSpPr>
            <a:spLocks noChangeShapeType="1"/>
          </p:cNvSpPr>
          <p:nvPr/>
        </p:nvSpPr>
        <p:spPr bwMode="auto">
          <a:xfrm flipH="1">
            <a:off x="5800725" y="3822700"/>
            <a:ext cx="1223963" cy="0"/>
          </a:xfrm>
          <a:prstGeom prst="line">
            <a:avLst/>
          </a:prstGeom>
          <a:noFill/>
          <a:ln w="19050">
            <a:solidFill>
              <a:srgbClr val="0033CC"/>
            </a:solidFill>
            <a:round/>
            <a:headEnd type="triangle" w="med" len="med"/>
            <a:tailEnd/>
          </a:ln>
        </p:spPr>
        <p:txBody>
          <a:bodyPr/>
          <a:lstStyle/>
          <a:p>
            <a:endParaRPr lang="fr-BE">
              <a:latin typeface="Arial" pitchFamily="34" charset="0"/>
              <a:cs typeface="Arial" pitchFamily="34" charset="0"/>
            </a:endParaRPr>
          </a:p>
        </p:txBody>
      </p:sp>
      <p:sp>
        <p:nvSpPr>
          <p:cNvPr id="63510" name="Text Box 19"/>
          <p:cNvSpPr txBox="1">
            <a:spLocks noChangeArrowheads="1"/>
          </p:cNvSpPr>
          <p:nvPr/>
        </p:nvSpPr>
        <p:spPr bwMode="auto">
          <a:xfrm>
            <a:off x="6516688" y="3500438"/>
            <a:ext cx="1395412" cy="274637"/>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Connect.confirm</a:t>
            </a:r>
          </a:p>
        </p:txBody>
      </p:sp>
      <p:sp>
        <p:nvSpPr>
          <p:cNvPr id="63511" name="Line 20"/>
          <p:cNvSpPr>
            <a:spLocks noChangeShapeType="1"/>
          </p:cNvSpPr>
          <p:nvPr/>
        </p:nvSpPr>
        <p:spPr bwMode="auto">
          <a:xfrm flipH="1">
            <a:off x="3201988" y="1844675"/>
            <a:ext cx="2593975" cy="892175"/>
          </a:xfrm>
          <a:prstGeom prst="line">
            <a:avLst/>
          </a:prstGeom>
          <a:noFill/>
          <a:ln w="19050">
            <a:solidFill>
              <a:srgbClr val="993300"/>
            </a:solidFill>
            <a:round/>
            <a:headEnd/>
            <a:tailEnd type="triangle" w="med" len="med"/>
          </a:ln>
        </p:spPr>
        <p:txBody>
          <a:bodyPr/>
          <a:lstStyle/>
          <a:p>
            <a:endParaRPr lang="fr-BE">
              <a:latin typeface="Arial" pitchFamily="34" charset="0"/>
              <a:cs typeface="Arial" pitchFamily="34" charset="0"/>
            </a:endParaRPr>
          </a:p>
        </p:txBody>
      </p:sp>
      <p:sp>
        <p:nvSpPr>
          <p:cNvPr id="63512" name="Text Box 21"/>
          <p:cNvSpPr txBox="1">
            <a:spLocks noChangeArrowheads="1"/>
          </p:cNvSpPr>
          <p:nvPr/>
        </p:nvSpPr>
        <p:spPr bwMode="auto">
          <a:xfrm rot="-1150839">
            <a:off x="4643438" y="1773238"/>
            <a:ext cx="1076325" cy="274637"/>
          </a:xfrm>
          <a:prstGeom prst="rect">
            <a:avLst/>
          </a:prstGeom>
          <a:noFill/>
          <a:ln w="9525">
            <a:noFill/>
            <a:miter lim="800000"/>
            <a:headEnd/>
            <a:tailEnd/>
          </a:ln>
        </p:spPr>
        <p:txBody>
          <a:bodyPr wrap="none">
            <a:spAutoFit/>
          </a:bodyPr>
          <a:lstStyle/>
          <a:p>
            <a:r>
              <a:rPr lang="fr-BE" sz="1200" b="1">
                <a:solidFill>
                  <a:srgbClr val="993300"/>
                </a:solidFill>
                <a:latin typeface="Arial" pitchFamily="34" charset="0"/>
                <a:cs typeface="Arial" pitchFamily="34" charset="0"/>
              </a:rPr>
              <a:t>SYN (seq=y)</a:t>
            </a:r>
          </a:p>
        </p:txBody>
      </p:sp>
      <p:sp>
        <p:nvSpPr>
          <p:cNvPr id="63513" name="Line 22"/>
          <p:cNvSpPr>
            <a:spLocks noChangeShapeType="1"/>
          </p:cNvSpPr>
          <p:nvPr/>
        </p:nvSpPr>
        <p:spPr bwMode="auto">
          <a:xfrm flipH="1">
            <a:off x="5795963" y="1844675"/>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3514" name="Text Box 23"/>
          <p:cNvSpPr txBox="1">
            <a:spLocks noChangeArrowheads="1"/>
          </p:cNvSpPr>
          <p:nvPr/>
        </p:nvSpPr>
        <p:spPr bwMode="auto">
          <a:xfrm>
            <a:off x="6516688" y="1557338"/>
            <a:ext cx="1385887" cy="274637"/>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Connect.request</a:t>
            </a:r>
          </a:p>
        </p:txBody>
      </p:sp>
      <p:sp>
        <p:nvSpPr>
          <p:cNvPr id="63515" name="Line 24"/>
          <p:cNvSpPr>
            <a:spLocks noChangeShapeType="1"/>
          </p:cNvSpPr>
          <p:nvPr/>
        </p:nvSpPr>
        <p:spPr bwMode="auto">
          <a:xfrm>
            <a:off x="3203575" y="2781300"/>
            <a:ext cx="2587625" cy="1079500"/>
          </a:xfrm>
          <a:prstGeom prst="line">
            <a:avLst/>
          </a:prstGeom>
          <a:noFill/>
          <a:ln w="19050">
            <a:solidFill>
              <a:srgbClr val="993300"/>
            </a:solidFill>
            <a:round/>
            <a:headEnd/>
            <a:tailEnd type="triangle" w="med" len="med"/>
          </a:ln>
        </p:spPr>
        <p:txBody>
          <a:bodyPr/>
          <a:lstStyle/>
          <a:p>
            <a:endParaRPr lang="fr-BE">
              <a:latin typeface="Arial" pitchFamily="34" charset="0"/>
              <a:cs typeface="Arial" pitchFamily="34" charset="0"/>
            </a:endParaRPr>
          </a:p>
        </p:txBody>
      </p:sp>
      <p:sp>
        <p:nvSpPr>
          <p:cNvPr id="63516" name="Text Box 25"/>
          <p:cNvSpPr txBox="1">
            <a:spLocks noChangeArrowheads="1"/>
          </p:cNvSpPr>
          <p:nvPr/>
        </p:nvSpPr>
        <p:spPr bwMode="auto">
          <a:xfrm rot="1297853">
            <a:off x="4643438" y="3213100"/>
            <a:ext cx="1309687" cy="396875"/>
          </a:xfrm>
          <a:prstGeom prst="rect">
            <a:avLst/>
          </a:prstGeom>
          <a:noFill/>
          <a:ln w="9525">
            <a:noFill/>
            <a:miter lim="800000"/>
            <a:headEnd/>
            <a:tailEnd/>
          </a:ln>
        </p:spPr>
        <p:txBody>
          <a:bodyPr wrap="none">
            <a:spAutoFit/>
          </a:bodyPr>
          <a:lstStyle/>
          <a:p>
            <a:pPr algn="ctr"/>
            <a:r>
              <a:rPr lang="fr-BE" sz="1000" b="1">
                <a:solidFill>
                  <a:srgbClr val="993300"/>
                </a:solidFill>
                <a:latin typeface="Arial" pitchFamily="34" charset="0"/>
                <a:cs typeface="Arial" pitchFamily="34" charset="0"/>
              </a:rPr>
              <a:t>SYN + ACK</a:t>
            </a:r>
          </a:p>
          <a:p>
            <a:pPr algn="ctr"/>
            <a:r>
              <a:rPr lang="fr-BE" sz="1000" b="1">
                <a:solidFill>
                  <a:srgbClr val="993300"/>
                </a:solidFill>
                <a:latin typeface="Arial" pitchFamily="34" charset="0"/>
                <a:cs typeface="Arial" pitchFamily="34" charset="0"/>
              </a:rPr>
              <a:t>(seq=x+1,ack=y+1)</a:t>
            </a:r>
          </a:p>
        </p:txBody>
      </p:sp>
      <p:sp>
        <p:nvSpPr>
          <p:cNvPr id="63517" name="Line 26"/>
          <p:cNvSpPr>
            <a:spLocks noChangeShapeType="1"/>
          </p:cNvSpPr>
          <p:nvPr/>
        </p:nvSpPr>
        <p:spPr bwMode="auto">
          <a:xfrm flipH="1">
            <a:off x="3203575" y="3860800"/>
            <a:ext cx="2592388" cy="1081088"/>
          </a:xfrm>
          <a:prstGeom prst="line">
            <a:avLst/>
          </a:prstGeom>
          <a:noFill/>
          <a:ln w="19050">
            <a:solidFill>
              <a:srgbClr val="993300"/>
            </a:solidFill>
            <a:round/>
            <a:headEnd/>
            <a:tailEnd type="triangle" w="med" len="med"/>
          </a:ln>
        </p:spPr>
        <p:txBody>
          <a:bodyPr/>
          <a:lstStyle/>
          <a:p>
            <a:endParaRPr lang="fr-BE">
              <a:latin typeface="Arial" pitchFamily="34" charset="0"/>
              <a:cs typeface="Arial" pitchFamily="34" charset="0"/>
            </a:endParaRPr>
          </a:p>
        </p:txBody>
      </p:sp>
      <p:sp>
        <p:nvSpPr>
          <p:cNvPr id="63518" name="Text Box 27"/>
          <p:cNvSpPr txBox="1">
            <a:spLocks noChangeArrowheads="1"/>
          </p:cNvSpPr>
          <p:nvPr/>
        </p:nvSpPr>
        <p:spPr bwMode="auto">
          <a:xfrm rot="-1383138">
            <a:off x="4427538" y="3933825"/>
            <a:ext cx="1309687" cy="396875"/>
          </a:xfrm>
          <a:prstGeom prst="rect">
            <a:avLst/>
          </a:prstGeom>
          <a:noFill/>
          <a:ln w="9525">
            <a:noFill/>
            <a:miter lim="800000"/>
            <a:headEnd/>
            <a:tailEnd/>
          </a:ln>
        </p:spPr>
        <p:txBody>
          <a:bodyPr wrap="none">
            <a:spAutoFit/>
          </a:bodyPr>
          <a:lstStyle/>
          <a:p>
            <a:pPr algn="ctr"/>
            <a:r>
              <a:rPr lang="fr-BE" sz="1000" b="1">
                <a:solidFill>
                  <a:srgbClr val="993300"/>
                </a:solidFill>
                <a:latin typeface="Arial" pitchFamily="34" charset="0"/>
                <a:cs typeface="Arial" pitchFamily="34" charset="0"/>
              </a:rPr>
              <a:t>ACK</a:t>
            </a:r>
          </a:p>
          <a:p>
            <a:pPr algn="ctr"/>
            <a:r>
              <a:rPr lang="fr-BE" sz="1000" b="1">
                <a:solidFill>
                  <a:srgbClr val="993300"/>
                </a:solidFill>
                <a:latin typeface="Arial" pitchFamily="34" charset="0"/>
                <a:cs typeface="Arial" pitchFamily="34" charset="0"/>
              </a:rPr>
              <a:t>(seq=y+2,ack=x+2)</a:t>
            </a:r>
          </a:p>
        </p:txBody>
      </p:sp>
      <p:sp>
        <p:nvSpPr>
          <p:cNvPr id="30"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Le protocole TCP – Ouverture de connexion</a:t>
            </a:r>
            <a:endParaRPr lang="fr-BE" sz="2400" dirty="0">
              <a:solidFill>
                <a:schemeClr val="bg1"/>
              </a:solidFill>
            </a:endParaRPr>
          </a:p>
        </p:txBody>
      </p:sp>
      <p:sp>
        <p:nvSpPr>
          <p:cNvPr id="31"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3" name="Espace réservé du numéro de diapositive 32"/>
          <p:cNvSpPr>
            <a:spLocks noGrp="1"/>
          </p:cNvSpPr>
          <p:nvPr>
            <p:ph type="sldNum" sz="quarter" idx="12"/>
          </p:nvPr>
        </p:nvSpPr>
        <p:spPr/>
        <p:txBody>
          <a:bodyPr/>
          <a:lstStyle/>
          <a:p>
            <a:fld id="{B755F6CC-DBE3-4ADB-A217-62287009C9EB}" type="slidenum">
              <a:rPr lang="fr-BE" smtClean="0"/>
              <a:pPr/>
              <a:t>58</a:t>
            </a:fld>
            <a:endParaRPr lang="fr-BE"/>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Rectangle 3"/>
          <p:cNvSpPr>
            <a:spLocks noGrp="1" noChangeArrowheads="1"/>
          </p:cNvSpPr>
          <p:nvPr>
            <p:ph idx="1"/>
          </p:nvPr>
        </p:nvSpPr>
        <p:spPr>
          <a:xfrm>
            <a:off x="468313" y="836613"/>
            <a:ext cx="8229600" cy="431800"/>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Fermeture indépendante des deux directions</a:t>
            </a:r>
          </a:p>
        </p:txBody>
      </p:sp>
      <p:sp>
        <p:nvSpPr>
          <p:cNvPr id="64519" name="Line 4"/>
          <p:cNvSpPr>
            <a:spLocks noChangeShapeType="1"/>
          </p:cNvSpPr>
          <p:nvPr/>
        </p:nvSpPr>
        <p:spPr bwMode="auto">
          <a:xfrm flipH="1">
            <a:off x="3203575" y="1484313"/>
            <a:ext cx="0" cy="40322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4520" name="Line 5"/>
          <p:cNvSpPr>
            <a:spLocks noChangeShapeType="1"/>
          </p:cNvSpPr>
          <p:nvPr/>
        </p:nvSpPr>
        <p:spPr bwMode="auto">
          <a:xfrm flipH="1">
            <a:off x="5795963" y="1557338"/>
            <a:ext cx="0" cy="4030662"/>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4521" name="Line 6"/>
          <p:cNvSpPr>
            <a:spLocks noChangeShapeType="1"/>
          </p:cNvSpPr>
          <p:nvPr/>
        </p:nvSpPr>
        <p:spPr bwMode="auto">
          <a:xfrm flipH="1">
            <a:off x="3203575" y="3717925"/>
            <a:ext cx="2592388" cy="50165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4522" name="Line 7"/>
          <p:cNvSpPr>
            <a:spLocks noChangeShapeType="1"/>
          </p:cNvSpPr>
          <p:nvPr/>
        </p:nvSpPr>
        <p:spPr bwMode="auto">
          <a:xfrm>
            <a:off x="3208338" y="4260850"/>
            <a:ext cx="2587625" cy="681038"/>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4523" name="Text Box 8"/>
          <p:cNvSpPr txBox="1">
            <a:spLocks noChangeArrowheads="1"/>
          </p:cNvSpPr>
          <p:nvPr/>
        </p:nvSpPr>
        <p:spPr bwMode="auto">
          <a:xfrm rot="21047725" flipH="1">
            <a:off x="4067175" y="3644900"/>
            <a:ext cx="1009650"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FIN (seq=y)</a:t>
            </a:r>
          </a:p>
        </p:txBody>
      </p:sp>
      <p:sp>
        <p:nvSpPr>
          <p:cNvPr id="64524" name="Text Box 9"/>
          <p:cNvSpPr txBox="1">
            <a:spLocks noChangeArrowheads="1"/>
          </p:cNvSpPr>
          <p:nvPr/>
        </p:nvSpPr>
        <p:spPr bwMode="auto">
          <a:xfrm rot="874295" flipH="1">
            <a:off x="3924300" y="4292600"/>
            <a:ext cx="1255713"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(ack=y+1)</a:t>
            </a:r>
          </a:p>
        </p:txBody>
      </p:sp>
      <p:sp>
        <p:nvSpPr>
          <p:cNvPr id="64525" name="Line 10"/>
          <p:cNvSpPr>
            <a:spLocks noChangeShapeType="1"/>
          </p:cNvSpPr>
          <p:nvPr/>
        </p:nvSpPr>
        <p:spPr bwMode="auto">
          <a:xfrm>
            <a:off x="3203575" y="2133600"/>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4526" name="Line 11"/>
          <p:cNvSpPr>
            <a:spLocks noChangeShapeType="1"/>
          </p:cNvSpPr>
          <p:nvPr/>
        </p:nvSpPr>
        <p:spPr bwMode="auto">
          <a:xfrm flipH="1">
            <a:off x="3203575" y="2606675"/>
            <a:ext cx="2597150" cy="6064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4527" name="Text Box 12"/>
          <p:cNvSpPr txBox="1">
            <a:spLocks noChangeArrowheads="1"/>
          </p:cNvSpPr>
          <p:nvPr/>
        </p:nvSpPr>
        <p:spPr bwMode="auto">
          <a:xfrm rot="552275">
            <a:off x="3924300" y="2060575"/>
            <a:ext cx="1009650"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FIN (seq=x)</a:t>
            </a:r>
          </a:p>
        </p:txBody>
      </p:sp>
      <p:sp>
        <p:nvSpPr>
          <p:cNvPr id="64528" name="Text Box 13"/>
          <p:cNvSpPr txBox="1">
            <a:spLocks noChangeArrowheads="1"/>
          </p:cNvSpPr>
          <p:nvPr/>
        </p:nvSpPr>
        <p:spPr bwMode="auto">
          <a:xfrm rot="-873787">
            <a:off x="3563938" y="2709863"/>
            <a:ext cx="1255712"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 (ack=x+1)</a:t>
            </a:r>
          </a:p>
        </p:txBody>
      </p:sp>
      <p:sp>
        <p:nvSpPr>
          <p:cNvPr id="64529" name="Text Box 14"/>
          <p:cNvSpPr txBox="1">
            <a:spLocks noChangeArrowheads="1"/>
          </p:cNvSpPr>
          <p:nvPr/>
        </p:nvSpPr>
        <p:spPr bwMode="auto">
          <a:xfrm>
            <a:off x="684213" y="1844675"/>
            <a:ext cx="2016125" cy="274638"/>
          </a:xfrm>
          <a:prstGeom prst="rect">
            <a:avLst/>
          </a:prstGeom>
          <a:noFill/>
          <a:ln w="9525">
            <a:noFill/>
            <a:miter lim="800000"/>
            <a:headEnd/>
            <a:tailEnd/>
          </a:ln>
        </p:spPr>
        <p:txBody>
          <a:bodyPr>
            <a:spAutoFit/>
          </a:bodyPr>
          <a:lstStyle/>
          <a:p>
            <a:r>
              <a:rPr lang="fr-BE" sz="1200" b="1">
                <a:solidFill>
                  <a:srgbClr val="0000CC"/>
                </a:solidFill>
                <a:latin typeface="Arial" pitchFamily="34" charset="0"/>
                <a:cs typeface="Arial" pitchFamily="34" charset="0"/>
              </a:rPr>
              <a:t>Disconnect.request (A-B)</a:t>
            </a:r>
          </a:p>
        </p:txBody>
      </p:sp>
      <p:sp>
        <p:nvSpPr>
          <p:cNvPr id="64530" name="Text Box 15"/>
          <p:cNvSpPr txBox="1">
            <a:spLocks noChangeArrowheads="1"/>
          </p:cNvSpPr>
          <p:nvPr/>
        </p:nvSpPr>
        <p:spPr bwMode="auto">
          <a:xfrm>
            <a:off x="6011863" y="2276475"/>
            <a:ext cx="2305050" cy="274638"/>
          </a:xfrm>
          <a:prstGeom prst="rect">
            <a:avLst/>
          </a:prstGeom>
          <a:noFill/>
          <a:ln w="9525">
            <a:noFill/>
            <a:miter lim="800000"/>
            <a:headEnd/>
            <a:tailEnd/>
          </a:ln>
        </p:spPr>
        <p:txBody>
          <a:bodyPr>
            <a:spAutoFit/>
          </a:bodyPr>
          <a:lstStyle/>
          <a:p>
            <a:r>
              <a:rPr lang="fr-BE" sz="1200" b="1">
                <a:solidFill>
                  <a:srgbClr val="0000CC"/>
                </a:solidFill>
                <a:latin typeface="Arial" pitchFamily="34" charset="0"/>
                <a:cs typeface="Arial" pitchFamily="34" charset="0"/>
              </a:rPr>
              <a:t>Disconnect.indication (A-B)</a:t>
            </a:r>
          </a:p>
        </p:txBody>
      </p:sp>
      <p:sp>
        <p:nvSpPr>
          <p:cNvPr id="64531" name="Line 16"/>
          <p:cNvSpPr>
            <a:spLocks noChangeShapeType="1"/>
          </p:cNvSpPr>
          <p:nvPr/>
        </p:nvSpPr>
        <p:spPr bwMode="auto">
          <a:xfrm>
            <a:off x="2195513" y="2133600"/>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4532" name="Line 17"/>
          <p:cNvSpPr>
            <a:spLocks noChangeShapeType="1"/>
          </p:cNvSpPr>
          <p:nvPr/>
        </p:nvSpPr>
        <p:spPr bwMode="auto">
          <a:xfrm>
            <a:off x="5795963" y="2565400"/>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4533" name="Text Box 18"/>
          <p:cNvSpPr txBox="1">
            <a:spLocks noChangeArrowheads="1"/>
          </p:cNvSpPr>
          <p:nvPr/>
        </p:nvSpPr>
        <p:spPr bwMode="auto">
          <a:xfrm>
            <a:off x="6084888" y="2781300"/>
            <a:ext cx="2233612" cy="274638"/>
          </a:xfrm>
          <a:prstGeom prst="rect">
            <a:avLst/>
          </a:prstGeom>
          <a:noFill/>
          <a:ln w="9525">
            <a:noFill/>
            <a:miter lim="800000"/>
            <a:headEnd/>
            <a:tailEnd/>
          </a:ln>
        </p:spPr>
        <p:txBody>
          <a:bodyPr>
            <a:spAutoFit/>
          </a:bodyPr>
          <a:lstStyle/>
          <a:p>
            <a:r>
              <a:rPr lang="fr-BE" sz="1200" b="1" i="1">
                <a:solidFill>
                  <a:srgbClr val="FF0000"/>
                </a:solidFill>
                <a:latin typeface="Arial" pitchFamily="34" charset="0"/>
                <a:cs typeface="Arial" pitchFamily="34" charset="0"/>
              </a:rPr>
              <a:t>Connexion entrante fermée</a:t>
            </a:r>
          </a:p>
        </p:txBody>
      </p:sp>
      <p:sp>
        <p:nvSpPr>
          <p:cNvPr id="64534" name="Text Box 19"/>
          <p:cNvSpPr txBox="1">
            <a:spLocks noChangeArrowheads="1"/>
          </p:cNvSpPr>
          <p:nvPr/>
        </p:nvSpPr>
        <p:spPr bwMode="auto">
          <a:xfrm>
            <a:off x="323850" y="2924175"/>
            <a:ext cx="2519363" cy="274638"/>
          </a:xfrm>
          <a:prstGeom prst="rect">
            <a:avLst/>
          </a:prstGeom>
          <a:noFill/>
          <a:ln w="9525">
            <a:noFill/>
            <a:miter lim="800000"/>
            <a:headEnd/>
            <a:tailEnd/>
          </a:ln>
        </p:spPr>
        <p:txBody>
          <a:bodyPr>
            <a:spAutoFit/>
          </a:bodyPr>
          <a:lstStyle/>
          <a:p>
            <a:r>
              <a:rPr lang="fr-BE" sz="1200" b="1">
                <a:solidFill>
                  <a:srgbClr val="0000CC"/>
                </a:solidFill>
                <a:latin typeface="Arial" pitchFamily="34" charset="0"/>
                <a:cs typeface="Arial" pitchFamily="34" charset="0"/>
              </a:rPr>
              <a:t>Disconnect.confirmation (A-B)</a:t>
            </a:r>
          </a:p>
        </p:txBody>
      </p:sp>
      <p:sp>
        <p:nvSpPr>
          <p:cNvPr id="64535" name="Line 20"/>
          <p:cNvSpPr>
            <a:spLocks noChangeShapeType="1"/>
          </p:cNvSpPr>
          <p:nvPr/>
        </p:nvSpPr>
        <p:spPr bwMode="auto">
          <a:xfrm flipH="1">
            <a:off x="2195513" y="3213100"/>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4536" name="Text Box 21"/>
          <p:cNvSpPr txBox="1">
            <a:spLocks noChangeArrowheads="1"/>
          </p:cNvSpPr>
          <p:nvPr/>
        </p:nvSpPr>
        <p:spPr bwMode="auto">
          <a:xfrm flipH="1">
            <a:off x="395288" y="3860800"/>
            <a:ext cx="2305050" cy="274638"/>
          </a:xfrm>
          <a:prstGeom prst="rect">
            <a:avLst/>
          </a:prstGeom>
          <a:noFill/>
          <a:ln w="9525">
            <a:noFill/>
            <a:miter lim="800000"/>
            <a:headEnd/>
            <a:tailEnd/>
          </a:ln>
        </p:spPr>
        <p:txBody>
          <a:bodyPr>
            <a:spAutoFit/>
          </a:bodyPr>
          <a:lstStyle/>
          <a:p>
            <a:r>
              <a:rPr lang="fr-BE" sz="1200" b="1">
                <a:solidFill>
                  <a:srgbClr val="0000CC"/>
                </a:solidFill>
                <a:latin typeface="Arial" pitchFamily="34" charset="0"/>
                <a:cs typeface="Arial" pitchFamily="34" charset="0"/>
              </a:rPr>
              <a:t>Disconnect.indication (B-A)</a:t>
            </a:r>
          </a:p>
        </p:txBody>
      </p:sp>
      <p:sp>
        <p:nvSpPr>
          <p:cNvPr id="64537" name="Line 22"/>
          <p:cNvSpPr>
            <a:spLocks noChangeShapeType="1"/>
          </p:cNvSpPr>
          <p:nvPr/>
        </p:nvSpPr>
        <p:spPr bwMode="auto">
          <a:xfrm flipH="1">
            <a:off x="2195513" y="4221163"/>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4538" name="Text Box 23"/>
          <p:cNvSpPr txBox="1">
            <a:spLocks noChangeArrowheads="1"/>
          </p:cNvSpPr>
          <p:nvPr/>
        </p:nvSpPr>
        <p:spPr bwMode="auto">
          <a:xfrm>
            <a:off x="323850" y="3284538"/>
            <a:ext cx="2233613" cy="274637"/>
          </a:xfrm>
          <a:prstGeom prst="rect">
            <a:avLst/>
          </a:prstGeom>
          <a:noFill/>
          <a:ln w="9525">
            <a:noFill/>
            <a:miter lim="800000"/>
            <a:headEnd/>
            <a:tailEnd/>
          </a:ln>
        </p:spPr>
        <p:txBody>
          <a:bodyPr>
            <a:spAutoFit/>
          </a:bodyPr>
          <a:lstStyle/>
          <a:p>
            <a:r>
              <a:rPr lang="fr-BE" sz="1200" b="1" i="1">
                <a:solidFill>
                  <a:srgbClr val="FF0000"/>
                </a:solidFill>
                <a:latin typeface="Arial" pitchFamily="34" charset="0"/>
                <a:cs typeface="Arial" pitchFamily="34" charset="0"/>
              </a:rPr>
              <a:t>Connexion sortante fermée</a:t>
            </a:r>
          </a:p>
        </p:txBody>
      </p:sp>
      <p:sp>
        <p:nvSpPr>
          <p:cNvPr id="64539" name="Text Box 24"/>
          <p:cNvSpPr txBox="1">
            <a:spLocks noChangeArrowheads="1"/>
          </p:cNvSpPr>
          <p:nvPr/>
        </p:nvSpPr>
        <p:spPr bwMode="auto">
          <a:xfrm>
            <a:off x="250825" y="4292600"/>
            <a:ext cx="2233613" cy="274638"/>
          </a:xfrm>
          <a:prstGeom prst="rect">
            <a:avLst/>
          </a:prstGeom>
          <a:noFill/>
          <a:ln w="9525">
            <a:noFill/>
            <a:miter lim="800000"/>
            <a:headEnd/>
            <a:tailEnd/>
          </a:ln>
        </p:spPr>
        <p:txBody>
          <a:bodyPr>
            <a:spAutoFit/>
          </a:bodyPr>
          <a:lstStyle/>
          <a:p>
            <a:r>
              <a:rPr lang="fr-BE" sz="1200" b="1" i="1">
                <a:solidFill>
                  <a:srgbClr val="FF0000"/>
                </a:solidFill>
                <a:latin typeface="Arial" pitchFamily="34" charset="0"/>
                <a:cs typeface="Arial" pitchFamily="34" charset="0"/>
              </a:rPr>
              <a:t>Connexion entrante fermée</a:t>
            </a:r>
          </a:p>
        </p:txBody>
      </p:sp>
      <p:sp>
        <p:nvSpPr>
          <p:cNvPr id="64540" name="Text Box 25"/>
          <p:cNvSpPr txBox="1">
            <a:spLocks noChangeArrowheads="1"/>
          </p:cNvSpPr>
          <p:nvPr/>
        </p:nvSpPr>
        <p:spPr bwMode="auto">
          <a:xfrm>
            <a:off x="6011863" y="5084763"/>
            <a:ext cx="2233612" cy="274637"/>
          </a:xfrm>
          <a:prstGeom prst="rect">
            <a:avLst/>
          </a:prstGeom>
          <a:noFill/>
          <a:ln w="9525">
            <a:noFill/>
            <a:miter lim="800000"/>
            <a:headEnd/>
            <a:tailEnd/>
          </a:ln>
        </p:spPr>
        <p:txBody>
          <a:bodyPr>
            <a:spAutoFit/>
          </a:bodyPr>
          <a:lstStyle/>
          <a:p>
            <a:r>
              <a:rPr lang="fr-BE" sz="1200" b="1" i="1">
                <a:solidFill>
                  <a:srgbClr val="FF0000"/>
                </a:solidFill>
                <a:latin typeface="Arial" pitchFamily="34" charset="0"/>
                <a:cs typeface="Arial" pitchFamily="34" charset="0"/>
              </a:rPr>
              <a:t>Connexion sortante fermée</a:t>
            </a:r>
          </a:p>
        </p:txBody>
      </p:sp>
      <p:sp>
        <p:nvSpPr>
          <p:cNvPr id="64541" name="Text Box 26"/>
          <p:cNvSpPr txBox="1">
            <a:spLocks noChangeArrowheads="1"/>
          </p:cNvSpPr>
          <p:nvPr/>
        </p:nvSpPr>
        <p:spPr bwMode="auto">
          <a:xfrm>
            <a:off x="6227763" y="3429000"/>
            <a:ext cx="2016125" cy="274638"/>
          </a:xfrm>
          <a:prstGeom prst="rect">
            <a:avLst/>
          </a:prstGeom>
          <a:noFill/>
          <a:ln w="9525">
            <a:noFill/>
            <a:miter lim="800000"/>
            <a:headEnd/>
            <a:tailEnd/>
          </a:ln>
        </p:spPr>
        <p:txBody>
          <a:bodyPr>
            <a:spAutoFit/>
          </a:bodyPr>
          <a:lstStyle/>
          <a:p>
            <a:r>
              <a:rPr lang="fr-BE" sz="1200" b="1">
                <a:solidFill>
                  <a:srgbClr val="0000CC"/>
                </a:solidFill>
                <a:latin typeface="Arial" pitchFamily="34" charset="0"/>
                <a:cs typeface="Arial" pitchFamily="34" charset="0"/>
              </a:rPr>
              <a:t>Disconnect.request (B-A)</a:t>
            </a:r>
          </a:p>
        </p:txBody>
      </p:sp>
      <p:sp>
        <p:nvSpPr>
          <p:cNvPr id="64542" name="Line 27"/>
          <p:cNvSpPr>
            <a:spLocks noChangeShapeType="1"/>
          </p:cNvSpPr>
          <p:nvPr/>
        </p:nvSpPr>
        <p:spPr bwMode="auto">
          <a:xfrm flipH="1">
            <a:off x="5795963" y="3717925"/>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4543" name="Text Box 28"/>
          <p:cNvSpPr txBox="1">
            <a:spLocks noChangeArrowheads="1"/>
          </p:cNvSpPr>
          <p:nvPr/>
        </p:nvSpPr>
        <p:spPr bwMode="auto">
          <a:xfrm>
            <a:off x="6011863" y="4652963"/>
            <a:ext cx="2519362" cy="274637"/>
          </a:xfrm>
          <a:prstGeom prst="rect">
            <a:avLst/>
          </a:prstGeom>
          <a:noFill/>
          <a:ln w="9525">
            <a:noFill/>
            <a:miter lim="800000"/>
            <a:headEnd/>
            <a:tailEnd/>
          </a:ln>
        </p:spPr>
        <p:txBody>
          <a:bodyPr>
            <a:spAutoFit/>
          </a:bodyPr>
          <a:lstStyle/>
          <a:p>
            <a:r>
              <a:rPr lang="fr-BE" sz="1200" b="1">
                <a:solidFill>
                  <a:srgbClr val="0000CC"/>
                </a:solidFill>
                <a:latin typeface="Arial" pitchFamily="34" charset="0"/>
                <a:cs typeface="Arial" pitchFamily="34" charset="0"/>
              </a:rPr>
              <a:t>Disconnect.confirmation (B-A)</a:t>
            </a:r>
          </a:p>
        </p:txBody>
      </p:sp>
      <p:sp>
        <p:nvSpPr>
          <p:cNvPr id="64544" name="Line 29"/>
          <p:cNvSpPr>
            <a:spLocks noChangeShapeType="1"/>
          </p:cNvSpPr>
          <p:nvPr/>
        </p:nvSpPr>
        <p:spPr bwMode="auto">
          <a:xfrm>
            <a:off x="5795963" y="4941888"/>
            <a:ext cx="1008062" cy="0"/>
          </a:xfrm>
          <a:prstGeom prst="line">
            <a:avLst/>
          </a:prstGeom>
          <a:noFill/>
          <a:ln w="28575">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4545" name="Text Box 30"/>
          <p:cNvSpPr txBox="1">
            <a:spLocks noChangeArrowheads="1"/>
          </p:cNvSpPr>
          <p:nvPr/>
        </p:nvSpPr>
        <p:spPr bwMode="auto">
          <a:xfrm>
            <a:off x="250825" y="5445125"/>
            <a:ext cx="3313113" cy="1277273"/>
          </a:xfrm>
          <a:prstGeom prst="rect">
            <a:avLst/>
          </a:prstGeom>
          <a:solidFill>
            <a:schemeClr val="bg2"/>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spcBef>
                <a:spcPct val="50000"/>
              </a:spcBef>
            </a:pPr>
            <a:r>
              <a:rPr lang="fr-BE" sz="1400" b="1" dirty="0">
                <a:solidFill>
                  <a:schemeClr val="tx2"/>
                </a:solidFill>
                <a:latin typeface="Arial" pitchFamily="34" charset="0"/>
                <a:cs typeface="Arial" pitchFamily="34" charset="0"/>
              </a:rPr>
              <a:t>Time-</a:t>
            </a:r>
            <a:r>
              <a:rPr lang="fr-BE" sz="1400" b="1" dirty="0" err="1">
                <a:solidFill>
                  <a:schemeClr val="tx2"/>
                </a:solidFill>
                <a:latin typeface="Arial" pitchFamily="34" charset="0"/>
                <a:cs typeface="Arial" pitchFamily="34" charset="0"/>
              </a:rPr>
              <a:t>Wait</a:t>
            </a:r>
            <a:endParaRPr lang="fr-BE" sz="1400" b="1" dirty="0">
              <a:solidFill>
                <a:schemeClr val="tx2"/>
              </a:solidFill>
              <a:latin typeface="Arial" pitchFamily="34" charset="0"/>
              <a:cs typeface="Arial" pitchFamily="34" charset="0"/>
            </a:endParaRPr>
          </a:p>
          <a:p>
            <a:pPr>
              <a:spcBef>
                <a:spcPct val="50000"/>
              </a:spcBef>
            </a:pPr>
            <a:r>
              <a:rPr lang="fr-BE" sz="1400" b="1" dirty="0">
                <a:solidFill>
                  <a:schemeClr val="tx2"/>
                </a:solidFill>
                <a:latin typeface="Arial" pitchFamily="34" charset="0"/>
                <a:cs typeface="Arial" pitchFamily="34" charset="0"/>
              </a:rPr>
              <a:t>Attendre pendant deux fois la durée de vie maximale d’un paquet dans le réseau au cas où un segment TCP FIN serait a nouveau reçu</a:t>
            </a:r>
          </a:p>
        </p:txBody>
      </p:sp>
      <p:sp>
        <p:nvSpPr>
          <p:cNvPr id="64546" name="Line 31"/>
          <p:cNvSpPr>
            <a:spLocks noChangeShapeType="1"/>
          </p:cNvSpPr>
          <p:nvPr/>
        </p:nvSpPr>
        <p:spPr bwMode="auto">
          <a:xfrm>
            <a:off x="3059113" y="4365625"/>
            <a:ext cx="0" cy="1295400"/>
          </a:xfrm>
          <a:prstGeom prst="line">
            <a:avLst/>
          </a:prstGeom>
          <a:noFill/>
          <a:ln w="19050">
            <a:solidFill>
              <a:srgbClr val="FF0000"/>
            </a:solidFill>
            <a:round/>
            <a:headEnd type="triangle" w="med" len="med"/>
            <a:tailEnd type="triangle" w="med" len="med"/>
          </a:ln>
        </p:spPr>
        <p:txBody>
          <a:bodyPr/>
          <a:lstStyle/>
          <a:p>
            <a:endParaRPr lang="fr-BE">
              <a:latin typeface="Arial" pitchFamily="34" charset="0"/>
              <a:cs typeface="Arial" pitchFamily="34" charset="0"/>
            </a:endParaRPr>
          </a:p>
        </p:txBody>
      </p:sp>
      <p:sp>
        <p:nvSpPr>
          <p:cNvPr id="34"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Le protocole TCP – fermeture de connexion</a:t>
            </a:r>
            <a:endParaRPr lang="fr-BE" sz="2400" dirty="0">
              <a:solidFill>
                <a:schemeClr val="bg1"/>
              </a:solidFill>
            </a:endParaRPr>
          </a:p>
        </p:txBody>
      </p:sp>
      <p:sp>
        <p:nvSpPr>
          <p:cNvPr id="35"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7" name="Espace réservé du numéro de diapositive 36"/>
          <p:cNvSpPr>
            <a:spLocks noGrp="1"/>
          </p:cNvSpPr>
          <p:nvPr>
            <p:ph type="sldNum" sz="quarter" idx="12"/>
          </p:nvPr>
        </p:nvSpPr>
        <p:spPr/>
        <p:txBody>
          <a:bodyPr/>
          <a:lstStyle/>
          <a:p>
            <a:fld id="{B755F6CC-DBE3-4ADB-A217-62287009C9EB}" type="slidenum">
              <a:rPr lang="fr-BE" smtClean="0"/>
              <a:pPr/>
              <a:t>59</a:t>
            </a:fld>
            <a:endParaRPr lang="fr-B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2" name="Group 3"/>
          <p:cNvGrpSpPr>
            <a:grpSpLocks/>
          </p:cNvGrpSpPr>
          <p:nvPr/>
        </p:nvGrpSpPr>
        <p:grpSpPr bwMode="auto">
          <a:xfrm>
            <a:off x="468313" y="1844675"/>
            <a:ext cx="1152525" cy="1871663"/>
            <a:chOff x="204" y="2523"/>
            <a:chExt cx="726" cy="1179"/>
          </a:xfrm>
        </p:grpSpPr>
        <p:sp>
          <p:nvSpPr>
            <p:cNvPr id="9257" name="AutoShape 4"/>
            <p:cNvSpPr>
              <a:spLocks noChangeArrowheads="1"/>
            </p:cNvSpPr>
            <p:nvPr/>
          </p:nvSpPr>
          <p:spPr bwMode="auto">
            <a:xfrm>
              <a:off x="204" y="3339"/>
              <a:ext cx="726" cy="363"/>
            </a:xfrm>
            <a:prstGeom prst="cube">
              <a:avLst>
                <a:gd name="adj" fmla="val 25000"/>
              </a:avLst>
            </a:prstGeom>
            <a:solidFill>
              <a:schemeClr val="hlink"/>
            </a:solidFill>
            <a:ln w="9525">
              <a:solidFill>
                <a:schemeClr val="tx1"/>
              </a:solidFill>
              <a:miter lim="800000"/>
              <a:headEnd/>
              <a:tailEnd/>
            </a:ln>
          </p:spPr>
          <p:txBody>
            <a:bodyPr wrap="none" anchor="ctr"/>
            <a:lstStyle/>
            <a:p>
              <a:pPr algn="ctr">
                <a:lnSpc>
                  <a:spcPct val="90000"/>
                </a:lnSpc>
                <a:spcBef>
                  <a:spcPct val="20000"/>
                </a:spcBef>
                <a:buSzPct val="100000"/>
                <a:buFont typeface="Wingdings" pitchFamily="2" charset="2"/>
                <a:buNone/>
              </a:pPr>
              <a:r>
                <a:rPr lang="fr-BE" sz="1400">
                  <a:solidFill>
                    <a:schemeClr val="bg1"/>
                  </a:solidFill>
                  <a:latin typeface="Arial" pitchFamily="34" charset="0"/>
                  <a:cs typeface="Arial" pitchFamily="34" charset="0"/>
                </a:rPr>
                <a:t>réseau</a:t>
              </a:r>
            </a:p>
          </p:txBody>
        </p:sp>
        <p:sp>
          <p:nvSpPr>
            <p:cNvPr id="9258" name="AutoShape 5"/>
            <p:cNvSpPr>
              <a:spLocks noChangeArrowheads="1"/>
            </p:cNvSpPr>
            <p:nvPr/>
          </p:nvSpPr>
          <p:spPr bwMode="auto">
            <a:xfrm>
              <a:off x="204" y="3067"/>
              <a:ext cx="726" cy="363"/>
            </a:xfrm>
            <a:prstGeom prst="cube">
              <a:avLst>
                <a:gd name="adj" fmla="val 25000"/>
              </a:avLst>
            </a:prstGeom>
            <a:solidFill>
              <a:schemeClr val="accent2"/>
            </a:solidFill>
            <a:ln w="9525">
              <a:solidFill>
                <a:schemeClr val="tx1"/>
              </a:solidFill>
              <a:miter lim="800000"/>
              <a:headEnd/>
              <a:tailEnd/>
            </a:ln>
          </p:spPr>
          <p:txBody>
            <a:bodyPr wrap="none" anchor="ctr"/>
            <a:lstStyle/>
            <a:p>
              <a:pPr algn="ctr">
                <a:lnSpc>
                  <a:spcPct val="90000"/>
                </a:lnSpc>
                <a:spcBef>
                  <a:spcPct val="20000"/>
                </a:spcBef>
                <a:buSzPct val="100000"/>
                <a:buFont typeface="Wingdings" pitchFamily="2" charset="2"/>
                <a:buNone/>
              </a:pPr>
              <a:r>
                <a:rPr lang="fr-BE" sz="1400">
                  <a:latin typeface="Arial" pitchFamily="34" charset="0"/>
                  <a:cs typeface="Arial" pitchFamily="34" charset="0"/>
                </a:rPr>
                <a:t>Internet</a:t>
              </a:r>
            </a:p>
          </p:txBody>
        </p:sp>
        <p:sp>
          <p:nvSpPr>
            <p:cNvPr id="9259" name="AutoShape 6"/>
            <p:cNvSpPr>
              <a:spLocks noChangeArrowheads="1"/>
            </p:cNvSpPr>
            <p:nvPr/>
          </p:nvSpPr>
          <p:spPr bwMode="auto">
            <a:xfrm>
              <a:off x="204" y="2795"/>
              <a:ext cx="726" cy="363"/>
            </a:xfrm>
            <a:prstGeom prst="cube">
              <a:avLst>
                <a:gd name="adj" fmla="val 25000"/>
              </a:avLst>
            </a:prstGeom>
            <a:solidFill>
              <a:schemeClr val="accent1"/>
            </a:solidFill>
            <a:ln w="9525">
              <a:solidFill>
                <a:schemeClr val="tx1"/>
              </a:solidFill>
              <a:miter lim="800000"/>
              <a:headEnd/>
              <a:tailEnd/>
            </a:ln>
          </p:spPr>
          <p:txBody>
            <a:bodyPr wrap="none" anchor="ctr"/>
            <a:lstStyle/>
            <a:p>
              <a:pPr algn="ctr">
                <a:lnSpc>
                  <a:spcPct val="90000"/>
                </a:lnSpc>
                <a:spcBef>
                  <a:spcPct val="20000"/>
                </a:spcBef>
                <a:buSzPct val="100000"/>
                <a:buFont typeface="Wingdings" pitchFamily="2" charset="2"/>
                <a:buNone/>
              </a:pPr>
              <a:r>
                <a:rPr lang="fr-BE" sz="1400" dirty="0">
                  <a:solidFill>
                    <a:schemeClr val="bg1"/>
                  </a:solidFill>
                  <a:latin typeface="Arial" pitchFamily="34" charset="0"/>
                  <a:cs typeface="Arial" pitchFamily="34" charset="0"/>
                </a:rPr>
                <a:t>Transport</a:t>
              </a:r>
            </a:p>
          </p:txBody>
        </p:sp>
        <p:sp>
          <p:nvSpPr>
            <p:cNvPr id="9260" name="AutoShape 7"/>
            <p:cNvSpPr>
              <a:spLocks noChangeArrowheads="1"/>
            </p:cNvSpPr>
            <p:nvPr/>
          </p:nvSpPr>
          <p:spPr bwMode="auto">
            <a:xfrm>
              <a:off x="204" y="2523"/>
              <a:ext cx="726" cy="363"/>
            </a:xfrm>
            <a:prstGeom prst="cube">
              <a:avLst>
                <a:gd name="adj" fmla="val 25000"/>
              </a:avLst>
            </a:prstGeom>
            <a:solidFill>
              <a:schemeClr val="folHlink"/>
            </a:solidFill>
            <a:ln w="9525">
              <a:solidFill>
                <a:schemeClr val="tx1"/>
              </a:solidFill>
              <a:miter lim="800000"/>
              <a:headEnd/>
              <a:tailEnd/>
            </a:ln>
          </p:spPr>
          <p:txBody>
            <a:bodyPr wrap="none" anchor="ctr"/>
            <a:lstStyle/>
            <a:p>
              <a:pPr algn="ctr">
                <a:lnSpc>
                  <a:spcPct val="90000"/>
                </a:lnSpc>
                <a:spcBef>
                  <a:spcPct val="20000"/>
                </a:spcBef>
                <a:buSzPct val="100000"/>
                <a:buFont typeface="Wingdings" pitchFamily="2" charset="2"/>
                <a:buNone/>
              </a:pPr>
              <a:r>
                <a:rPr lang="fr-BE" sz="1400">
                  <a:latin typeface="Arial" pitchFamily="34" charset="0"/>
                  <a:cs typeface="Arial" pitchFamily="34" charset="0"/>
                </a:rPr>
                <a:t>Application</a:t>
              </a:r>
            </a:p>
          </p:txBody>
        </p:sp>
      </p:grpSp>
      <p:grpSp>
        <p:nvGrpSpPr>
          <p:cNvPr id="9223" name="Group 8"/>
          <p:cNvGrpSpPr>
            <a:grpSpLocks/>
          </p:cNvGrpSpPr>
          <p:nvPr/>
        </p:nvGrpSpPr>
        <p:grpSpPr bwMode="auto">
          <a:xfrm>
            <a:off x="7667625" y="1700213"/>
            <a:ext cx="1152525" cy="1871662"/>
            <a:chOff x="204" y="2523"/>
            <a:chExt cx="726" cy="1179"/>
          </a:xfrm>
        </p:grpSpPr>
        <p:sp>
          <p:nvSpPr>
            <p:cNvPr id="9253" name="AutoShape 9"/>
            <p:cNvSpPr>
              <a:spLocks noChangeArrowheads="1"/>
            </p:cNvSpPr>
            <p:nvPr/>
          </p:nvSpPr>
          <p:spPr bwMode="auto">
            <a:xfrm>
              <a:off x="204" y="3339"/>
              <a:ext cx="726" cy="363"/>
            </a:xfrm>
            <a:prstGeom prst="cube">
              <a:avLst>
                <a:gd name="adj" fmla="val 25000"/>
              </a:avLst>
            </a:prstGeom>
            <a:solidFill>
              <a:schemeClr val="hlink"/>
            </a:solidFill>
            <a:ln w="9525">
              <a:solidFill>
                <a:schemeClr val="tx1"/>
              </a:solidFill>
              <a:miter lim="800000"/>
              <a:headEnd/>
              <a:tailEnd/>
            </a:ln>
          </p:spPr>
          <p:txBody>
            <a:bodyPr wrap="none" anchor="ctr"/>
            <a:lstStyle/>
            <a:p>
              <a:pPr algn="ctr">
                <a:lnSpc>
                  <a:spcPct val="90000"/>
                </a:lnSpc>
                <a:spcBef>
                  <a:spcPct val="20000"/>
                </a:spcBef>
                <a:buSzPct val="100000"/>
                <a:buFont typeface="Wingdings" pitchFamily="2" charset="2"/>
                <a:buNone/>
              </a:pPr>
              <a:r>
                <a:rPr lang="fr-BE" sz="1400">
                  <a:solidFill>
                    <a:schemeClr val="bg1"/>
                  </a:solidFill>
                  <a:latin typeface="Arial" pitchFamily="34" charset="0"/>
                  <a:cs typeface="Arial" pitchFamily="34" charset="0"/>
                </a:rPr>
                <a:t>réseau</a:t>
              </a:r>
            </a:p>
          </p:txBody>
        </p:sp>
        <p:sp>
          <p:nvSpPr>
            <p:cNvPr id="9254" name="AutoShape 10"/>
            <p:cNvSpPr>
              <a:spLocks noChangeArrowheads="1"/>
            </p:cNvSpPr>
            <p:nvPr/>
          </p:nvSpPr>
          <p:spPr bwMode="auto">
            <a:xfrm>
              <a:off x="204" y="3067"/>
              <a:ext cx="726" cy="363"/>
            </a:xfrm>
            <a:prstGeom prst="cube">
              <a:avLst>
                <a:gd name="adj" fmla="val 25000"/>
              </a:avLst>
            </a:prstGeom>
            <a:solidFill>
              <a:schemeClr val="accent2"/>
            </a:solidFill>
            <a:ln w="9525">
              <a:solidFill>
                <a:schemeClr val="tx1"/>
              </a:solidFill>
              <a:miter lim="800000"/>
              <a:headEnd/>
              <a:tailEnd/>
            </a:ln>
          </p:spPr>
          <p:txBody>
            <a:bodyPr wrap="none" anchor="ctr"/>
            <a:lstStyle/>
            <a:p>
              <a:pPr algn="ctr">
                <a:lnSpc>
                  <a:spcPct val="90000"/>
                </a:lnSpc>
                <a:spcBef>
                  <a:spcPct val="20000"/>
                </a:spcBef>
                <a:buSzPct val="100000"/>
                <a:buFont typeface="Wingdings" pitchFamily="2" charset="2"/>
                <a:buNone/>
              </a:pPr>
              <a:r>
                <a:rPr lang="fr-BE" sz="1400">
                  <a:latin typeface="Arial" pitchFamily="34" charset="0"/>
                  <a:cs typeface="Arial" pitchFamily="34" charset="0"/>
                </a:rPr>
                <a:t>Internet</a:t>
              </a:r>
            </a:p>
          </p:txBody>
        </p:sp>
        <p:sp>
          <p:nvSpPr>
            <p:cNvPr id="9255" name="AutoShape 11"/>
            <p:cNvSpPr>
              <a:spLocks noChangeArrowheads="1"/>
            </p:cNvSpPr>
            <p:nvPr/>
          </p:nvSpPr>
          <p:spPr bwMode="auto">
            <a:xfrm>
              <a:off x="204" y="2795"/>
              <a:ext cx="726" cy="363"/>
            </a:xfrm>
            <a:prstGeom prst="cube">
              <a:avLst>
                <a:gd name="adj" fmla="val 25000"/>
              </a:avLst>
            </a:prstGeom>
            <a:solidFill>
              <a:schemeClr val="accent1"/>
            </a:solidFill>
            <a:ln w="9525">
              <a:solidFill>
                <a:schemeClr val="tx1"/>
              </a:solidFill>
              <a:miter lim="800000"/>
              <a:headEnd/>
              <a:tailEnd/>
            </a:ln>
          </p:spPr>
          <p:txBody>
            <a:bodyPr wrap="none" anchor="ctr"/>
            <a:lstStyle/>
            <a:p>
              <a:pPr algn="ctr">
                <a:lnSpc>
                  <a:spcPct val="90000"/>
                </a:lnSpc>
                <a:spcBef>
                  <a:spcPct val="20000"/>
                </a:spcBef>
                <a:buSzPct val="100000"/>
                <a:buFont typeface="Wingdings" pitchFamily="2" charset="2"/>
                <a:buNone/>
              </a:pPr>
              <a:r>
                <a:rPr lang="fr-BE" sz="1400" dirty="0">
                  <a:solidFill>
                    <a:schemeClr val="bg1"/>
                  </a:solidFill>
                  <a:latin typeface="Arial" pitchFamily="34" charset="0"/>
                  <a:cs typeface="Arial" pitchFamily="34" charset="0"/>
                </a:rPr>
                <a:t>Transport</a:t>
              </a:r>
            </a:p>
          </p:txBody>
        </p:sp>
        <p:sp>
          <p:nvSpPr>
            <p:cNvPr id="9256" name="AutoShape 12"/>
            <p:cNvSpPr>
              <a:spLocks noChangeArrowheads="1"/>
            </p:cNvSpPr>
            <p:nvPr/>
          </p:nvSpPr>
          <p:spPr bwMode="auto">
            <a:xfrm>
              <a:off x="204" y="2523"/>
              <a:ext cx="726" cy="363"/>
            </a:xfrm>
            <a:prstGeom prst="cube">
              <a:avLst>
                <a:gd name="adj" fmla="val 25000"/>
              </a:avLst>
            </a:prstGeom>
            <a:solidFill>
              <a:schemeClr val="folHlink"/>
            </a:solidFill>
            <a:ln w="9525">
              <a:solidFill>
                <a:schemeClr val="tx1"/>
              </a:solidFill>
              <a:miter lim="800000"/>
              <a:headEnd/>
              <a:tailEnd/>
            </a:ln>
          </p:spPr>
          <p:txBody>
            <a:bodyPr wrap="none" anchor="ctr"/>
            <a:lstStyle/>
            <a:p>
              <a:pPr algn="ctr">
                <a:lnSpc>
                  <a:spcPct val="90000"/>
                </a:lnSpc>
                <a:spcBef>
                  <a:spcPct val="20000"/>
                </a:spcBef>
                <a:buSzPct val="100000"/>
                <a:buFont typeface="Wingdings" pitchFamily="2" charset="2"/>
                <a:buNone/>
              </a:pPr>
              <a:r>
                <a:rPr lang="fr-BE" sz="1400">
                  <a:latin typeface="Arial" pitchFamily="34" charset="0"/>
                  <a:cs typeface="Arial" pitchFamily="34" charset="0"/>
                </a:rPr>
                <a:t>Application</a:t>
              </a:r>
            </a:p>
          </p:txBody>
        </p:sp>
      </p:grpSp>
      <p:grpSp>
        <p:nvGrpSpPr>
          <p:cNvPr id="9224" name="Group 13"/>
          <p:cNvGrpSpPr>
            <a:grpSpLocks/>
          </p:cNvGrpSpPr>
          <p:nvPr/>
        </p:nvGrpSpPr>
        <p:grpSpPr bwMode="auto">
          <a:xfrm>
            <a:off x="3779838" y="4581525"/>
            <a:ext cx="1152525" cy="1008063"/>
            <a:chOff x="1701" y="2886"/>
            <a:chExt cx="726" cy="635"/>
          </a:xfrm>
        </p:grpSpPr>
        <p:sp>
          <p:nvSpPr>
            <p:cNvPr id="9251" name="AutoShape 14"/>
            <p:cNvSpPr>
              <a:spLocks noChangeArrowheads="1"/>
            </p:cNvSpPr>
            <p:nvPr/>
          </p:nvSpPr>
          <p:spPr bwMode="auto">
            <a:xfrm>
              <a:off x="1701" y="3158"/>
              <a:ext cx="726" cy="363"/>
            </a:xfrm>
            <a:prstGeom prst="cube">
              <a:avLst>
                <a:gd name="adj" fmla="val 25000"/>
              </a:avLst>
            </a:prstGeom>
            <a:solidFill>
              <a:schemeClr val="hlink"/>
            </a:solidFill>
            <a:ln w="9525">
              <a:solidFill>
                <a:schemeClr val="tx1"/>
              </a:solidFill>
              <a:miter lim="800000"/>
              <a:headEnd/>
              <a:tailEnd/>
            </a:ln>
          </p:spPr>
          <p:txBody>
            <a:bodyPr wrap="none" anchor="ctr"/>
            <a:lstStyle/>
            <a:p>
              <a:pPr algn="ctr">
                <a:lnSpc>
                  <a:spcPct val="90000"/>
                </a:lnSpc>
                <a:spcBef>
                  <a:spcPct val="20000"/>
                </a:spcBef>
                <a:buSzPct val="100000"/>
                <a:buFont typeface="Wingdings" pitchFamily="2" charset="2"/>
                <a:buNone/>
              </a:pPr>
              <a:r>
                <a:rPr lang="fr-BE" sz="1400">
                  <a:solidFill>
                    <a:schemeClr val="bg1"/>
                  </a:solidFill>
                  <a:latin typeface="Arial" pitchFamily="34" charset="0"/>
                  <a:cs typeface="Arial" pitchFamily="34" charset="0"/>
                </a:rPr>
                <a:t>réseau</a:t>
              </a:r>
            </a:p>
          </p:txBody>
        </p:sp>
        <p:sp>
          <p:nvSpPr>
            <p:cNvPr id="9252" name="AutoShape 15"/>
            <p:cNvSpPr>
              <a:spLocks noChangeArrowheads="1"/>
            </p:cNvSpPr>
            <p:nvPr/>
          </p:nvSpPr>
          <p:spPr bwMode="auto">
            <a:xfrm>
              <a:off x="1701" y="2886"/>
              <a:ext cx="726" cy="363"/>
            </a:xfrm>
            <a:prstGeom prst="cube">
              <a:avLst>
                <a:gd name="adj" fmla="val 25000"/>
              </a:avLst>
            </a:prstGeom>
            <a:solidFill>
              <a:schemeClr val="accent2"/>
            </a:solidFill>
            <a:ln w="9525">
              <a:solidFill>
                <a:schemeClr val="tx1"/>
              </a:solidFill>
              <a:miter lim="800000"/>
              <a:headEnd/>
              <a:tailEnd/>
            </a:ln>
          </p:spPr>
          <p:txBody>
            <a:bodyPr wrap="none" anchor="ctr"/>
            <a:lstStyle/>
            <a:p>
              <a:pPr algn="ctr">
                <a:lnSpc>
                  <a:spcPct val="90000"/>
                </a:lnSpc>
                <a:spcBef>
                  <a:spcPct val="20000"/>
                </a:spcBef>
                <a:buSzPct val="100000"/>
                <a:buFont typeface="Wingdings" pitchFamily="2" charset="2"/>
                <a:buNone/>
              </a:pPr>
              <a:r>
                <a:rPr lang="fr-BE" sz="1400">
                  <a:latin typeface="Arial" pitchFamily="34" charset="0"/>
                  <a:cs typeface="Arial" pitchFamily="34" charset="0"/>
                </a:rPr>
                <a:t>Internet</a:t>
              </a:r>
            </a:p>
          </p:txBody>
        </p:sp>
      </p:grpSp>
      <p:pic>
        <p:nvPicPr>
          <p:cNvPr id="9225" name="Picture 16" descr="j0223596"/>
          <p:cNvPicPr>
            <a:picLocks noChangeAspect="1" noChangeArrowheads="1"/>
          </p:cNvPicPr>
          <p:nvPr/>
        </p:nvPicPr>
        <p:blipFill>
          <a:blip r:embed="rId3" cstate="print"/>
          <a:srcRect/>
          <a:stretch>
            <a:fillRect/>
          </a:stretch>
        </p:blipFill>
        <p:spPr bwMode="auto">
          <a:xfrm>
            <a:off x="684213" y="1135063"/>
            <a:ext cx="719137" cy="506412"/>
          </a:xfrm>
          <a:prstGeom prst="rect">
            <a:avLst/>
          </a:prstGeom>
          <a:noFill/>
          <a:ln w="9525">
            <a:noFill/>
            <a:miter lim="800000"/>
            <a:headEnd/>
            <a:tailEnd/>
          </a:ln>
        </p:spPr>
      </p:pic>
      <p:pic>
        <p:nvPicPr>
          <p:cNvPr id="9226" name="Picture 17" descr="j0223570"/>
          <p:cNvPicPr>
            <a:picLocks noChangeAspect="1" noChangeArrowheads="1"/>
          </p:cNvPicPr>
          <p:nvPr/>
        </p:nvPicPr>
        <p:blipFill>
          <a:blip r:embed="rId4" cstate="print"/>
          <a:srcRect/>
          <a:stretch>
            <a:fillRect/>
          </a:stretch>
        </p:blipFill>
        <p:spPr bwMode="auto">
          <a:xfrm>
            <a:off x="8027988" y="908050"/>
            <a:ext cx="501650" cy="714375"/>
          </a:xfrm>
          <a:prstGeom prst="rect">
            <a:avLst/>
          </a:prstGeom>
          <a:noFill/>
          <a:ln w="9525">
            <a:noFill/>
            <a:miter lim="800000"/>
            <a:headEnd/>
            <a:tailEnd/>
          </a:ln>
        </p:spPr>
      </p:pic>
      <p:grpSp>
        <p:nvGrpSpPr>
          <p:cNvPr id="9227" name="Group 18"/>
          <p:cNvGrpSpPr>
            <a:grpSpLocks/>
          </p:cNvGrpSpPr>
          <p:nvPr/>
        </p:nvGrpSpPr>
        <p:grpSpPr bwMode="auto">
          <a:xfrm>
            <a:off x="6011863" y="4581525"/>
            <a:ext cx="1152525" cy="1008063"/>
            <a:chOff x="1701" y="2886"/>
            <a:chExt cx="726" cy="635"/>
          </a:xfrm>
        </p:grpSpPr>
        <p:sp>
          <p:nvSpPr>
            <p:cNvPr id="9249" name="AutoShape 19"/>
            <p:cNvSpPr>
              <a:spLocks noChangeArrowheads="1"/>
            </p:cNvSpPr>
            <p:nvPr/>
          </p:nvSpPr>
          <p:spPr bwMode="auto">
            <a:xfrm>
              <a:off x="1701" y="3158"/>
              <a:ext cx="726" cy="363"/>
            </a:xfrm>
            <a:prstGeom prst="cube">
              <a:avLst>
                <a:gd name="adj" fmla="val 25000"/>
              </a:avLst>
            </a:prstGeom>
            <a:solidFill>
              <a:schemeClr val="hlink"/>
            </a:solidFill>
            <a:ln w="9525">
              <a:solidFill>
                <a:schemeClr val="tx1"/>
              </a:solidFill>
              <a:miter lim="800000"/>
              <a:headEnd/>
              <a:tailEnd/>
            </a:ln>
          </p:spPr>
          <p:txBody>
            <a:bodyPr wrap="none" anchor="ctr"/>
            <a:lstStyle/>
            <a:p>
              <a:pPr algn="ctr">
                <a:lnSpc>
                  <a:spcPct val="90000"/>
                </a:lnSpc>
                <a:spcBef>
                  <a:spcPct val="20000"/>
                </a:spcBef>
                <a:buSzPct val="100000"/>
                <a:buFont typeface="Wingdings" pitchFamily="2" charset="2"/>
                <a:buNone/>
              </a:pPr>
              <a:r>
                <a:rPr lang="fr-BE" sz="1400">
                  <a:solidFill>
                    <a:schemeClr val="bg1"/>
                  </a:solidFill>
                  <a:latin typeface="Arial" pitchFamily="34" charset="0"/>
                  <a:cs typeface="Arial" pitchFamily="34" charset="0"/>
                </a:rPr>
                <a:t>réseau</a:t>
              </a:r>
            </a:p>
          </p:txBody>
        </p:sp>
        <p:sp>
          <p:nvSpPr>
            <p:cNvPr id="9250" name="AutoShape 20"/>
            <p:cNvSpPr>
              <a:spLocks noChangeArrowheads="1"/>
            </p:cNvSpPr>
            <p:nvPr/>
          </p:nvSpPr>
          <p:spPr bwMode="auto">
            <a:xfrm>
              <a:off x="1701" y="2886"/>
              <a:ext cx="726" cy="363"/>
            </a:xfrm>
            <a:prstGeom prst="cube">
              <a:avLst>
                <a:gd name="adj" fmla="val 25000"/>
              </a:avLst>
            </a:prstGeom>
            <a:solidFill>
              <a:schemeClr val="accent2"/>
            </a:solidFill>
            <a:ln w="9525">
              <a:solidFill>
                <a:schemeClr val="tx1"/>
              </a:solidFill>
              <a:miter lim="800000"/>
              <a:headEnd/>
              <a:tailEnd/>
            </a:ln>
          </p:spPr>
          <p:txBody>
            <a:bodyPr wrap="none" anchor="ctr"/>
            <a:lstStyle/>
            <a:p>
              <a:pPr algn="ctr">
                <a:lnSpc>
                  <a:spcPct val="90000"/>
                </a:lnSpc>
                <a:spcBef>
                  <a:spcPct val="20000"/>
                </a:spcBef>
                <a:buSzPct val="100000"/>
                <a:buFont typeface="Wingdings" pitchFamily="2" charset="2"/>
                <a:buNone/>
              </a:pPr>
              <a:r>
                <a:rPr lang="fr-BE" sz="1400">
                  <a:latin typeface="Arial" pitchFamily="34" charset="0"/>
                  <a:cs typeface="Arial" pitchFamily="34" charset="0"/>
                </a:rPr>
                <a:t>Internet</a:t>
              </a:r>
            </a:p>
          </p:txBody>
        </p:sp>
      </p:grpSp>
      <p:cxnSp>
        <p:nvCxnSpPr>
          <p:cNvPr id="9228" name="AutoShape 21"/>
          <p:cNvCxnSpPr>
            <a:cxnSpLocks noChangeShapeType="1"/>
            <a:stCxn id="9257" idx="3"/>
            <a:endCxn id="9231" idx="0"/>
          </p:cNvCxnSpPr>
          <p:nvPr/>
        </p:nvCxnSpPr>
        <p:spPr bwMode="auto">
          <a:xfrm rot="16200000" flipH="1">
            <a:off x="539750" y="4149726"/>
            <a:ext cx="1368425" cy="501650"/>
          </a:xfrm>
          <a:prstGeom prst="bentConnector3">
            <a:avLst>
              <a:gd name="adj1" fmla="val 49884"/>
            </a:avLst>
          </a:prstGeom>
          <a:noFill/>
          <a:ln w="57150">
            <a:solidFill>
              <a:schemeClr val="tx1"/>
            </a:solidFill>
            <a:miter lim="800000"/>
            <a:headEnd/>
            <a:tailEnd/>
          </a:ln>
        </p:spPr>
      </p:cxnSp>
      <p:cxnSp>
        <p:nvCxnSpPr>
          <p:cNvPr id="9229" name="AutoShape 22"/>
          <p:cNvCxnSpPr>
            <a:cxnSpLocks noChangeShapeType="1"/>
            <a:stCxn id="9251" idx="5"/>
            <a:endCxn id="9249" idx="2"/>
          </p:cNvCxnSpPr>
          <p:nvPr/>
        </p:nvCxnSpPr>
        <p:spPr bwMode="auto">
          <a:xfrm>
            <a:off x="4932363" y="5229225"/>
            <a:ext cx="1079500" cy="144463"/>
          </a:xfrm>
          <a:prstGeom prst="bentConnector3">
            <a:avLst>
              <a:gd name="adj1" fmla="val 50000"/>
            </a:avLst>
          </a:prstGeom>
          <a:noFill/>
          <a:ln w="57150">
            <a:solidFill>
              <a:schemeClr val="tx1"/>
            </a:solidFill>
            <a:miter lim="800000"/>
            <a:headEnd/>
            <a:tailEnd/>
          </a:ln>
        </p:spPr>
      </p:cxnSp>
      <p:cxnSp>
        <p:nvCxnSpPr>
          <p:cNvPr id="9230" name="AutoShape 23"/>
          <p:cNvCxnSpPr>
            <a:cxnSpLocks noChangeShapeType="1"/>
            <a:stCxn id="9249" idx="3"/>
            <a:endCxn id="9253" idx="3"/>
          </p:cNvCxnSpPr>
          <p:nvPr/>
        </p:nvCxnSpPr>
        <p:spPr bwMode="auto">
          <a:xfrm rot="5400000" flipH="1" flipV="1">
            <a:off x="6335712" y="3752851"/>
            <a:ext cx="2017713" cy="1655762"/>
          </a:xfrm>
          <a:prstGeom prst="bentConnector3">
            <a:avLst>
              <a:gd name="adj1" fmla="val -11250"/>
            </a:avLst>
          </a:prstGeom>
          <a:noFill/>
          <a:ln w="57150">
            <a:solidFill>
              <a:schemeClr val="tx1"/>
            </a:solidFill>
            <a:miter lim="800000"/>
            <a:headEnd/>
            <a:tailEnd/>
          </a:ln>
        </p:spPr>
      </p:cxnSp>
      <p:sp>
        <p:nvSpPr>
          <p:cNvPr id="9231" name="AutoShape 24"/>
          <p:cNvSpPr>
            <a:spLocks noChangeArrowheads="1"/>
          </p:cNvSpPr>
          <p:nvPr/>
        </p:nvSpPr>
        <p:spPr bwMode="auto">
          <a:xfrm>
            <a:off x="827088" y="5084763"/>
            <a:ext cx="1152525" cy="576262"/>
          </a:xfrm>
          <a:prstGeom prst="cube">
            <a:avLst>
              <a:gd name="adj" fmla="val 25000"/>
            </a:avLst>
          </a:prstGeom>
          <a:solidFill>
            <a:schemeClr val="hlink"/>
          </a:solidFill>
          <a:ln w="9525">
            <a:solidFill>
              <a:schemeClr val="tx1"/>
            </a:solidFill>
            <a:miter lim="800000"/>
            <a:headEnd/>
            <a:tailEnd/>
          </a:ln>
        </p:spPr>
        <p:txBody>
          <a:bodyPr wrap="none" anchor="ctr"/>
          <a:lstStyle/>
          <a:p>
            <a:pPr algn="ctr">
              <a:lnSpc>
                <a:spcPct val="90000"/>
              </a:lnSpc>
              <a:spcBef>
                <a:spcPct val="20000"/>
              </a:spcBef>
              <a:buSzPct val="100000"/>
              <a:buFont typeface="Wingdings" pitchFamily="2" charset="2"/>
              <a:buNone/>
            </a:pPr>
            <a:r>
              <a:rPr lang="fr-BE" sz="1400">
                <a:solidFill>
                  <a:schemeClr val="bg1"/>
                </a:solidFill>
                <a:latin typeface="Arial" pitchFamily="34" charset="0"/>
                <a:cs typeface="Arial" pitchFamily="34" charset="0"/>
              </a:rPr>
              <a:t>réseau</a:t>
            </a:r>
          </a:p>
        </p:txBody>
      </p:sp>
      <p:cxnSp>
        <p:nvCxnSpPr>
          <p:cNvPr id="9232" name="AutoShape 25"/>
          <p:cNvCxnSpPr>
            <a:cxnSpLocks noChangeShapeType="1"/>
            <a:stCxn id="9231" idx="3"/>
            <a:endCxn id="9251" idx="3"/>
          </p:cNvCxnSpPr>
          <p:nvPr/>
        </p:nvCxnSpPr>
        <p:spPr bwMode="auto">
          <a:xfrm rot="5400000" flipH="1" flipV="1">
            <a:off x="2772569" y="4148932"/>
            <a:ext cx="71437" cy="2952750"/>
          </a:xfrm>
          <a:prstGeom prst="bentConnector3">
            <a:avLst>
              <a:gd name="adj1" fmla="val -317778"/>
            </a:avLst>
          </a:prstGeom>
          <a:noFill/>
          <a:ln w="57150">
            <a:solidFill>
              <a:schemeClr val="tx1"/>
            </a:solidFill>
            <a:miter lim="800000"/>
            <a:headEnd/>
            <a:tailEnd/>
          </a:ln>
        </p:spPr>
      </p:cxnSp>
      <p:sp>
        <p:nvSpPr>
          <p:cNvPr id="9233" name="Text Box 26"/>
          <p:cNvSpPr txBox="1">
            <a:spLocks noChangeArrowheads="1"/>
          </p:cNvSpPr>
          <p:nvPr/>
        </p:nvSpPr>
        <p:spPr bwMode="auto">
          <a:xfrm>
            <a:off x="2268538" y="3933825"/>
            <a:ext cx="1081087" cy="313932"/>
          </a:xfrm>
          <a:prstGeom prst="rect">
            <a:avLst/>
          </a:prstGeom>
          <a:noFill/>
          <a:ln w="9525" algn="ctr">
            <a:noFill/>
            <a:miter lim="800000"/>
            <a:headEnd/>
            <a:tailEnd/>
          </a:ln>
        </p:spPr>
        <p:txBody>
          <a:bodyPr>
            <a:spAutoFit/>
          </a:bodyPr>
          <a:lstStyle>
            <a:defPPr>
              <a:defRPr lang="fr-BE"/>
            </a:defPPr>
            <a:lvl1pPr>
              <a:lnSpc>
                <a:spcPct val="90000"/>
              </a:lnSpc>
              <a:spcBef>
                <a:spcPct val="50000"/>
              </a:spcBef>
              <a:buSzPct val="100000"/>
              <a:buFont typeface="Wingdings" pitchFamily="2" charset="2"/>
              <a:buNone/>
              <a:defRPr sz="1600">
                <a:solidFill>
                  <a:schemeClr val="accent1"/>
                </a:solidFill>
                <a:latin typeface="Arial" pitchFamily="34" charset="0"/>
                <a:cs typeface="Arial" pitchFamily="34" charset="0"/>
              </a:defRPr>
            </a:lvl1pPr>
          </a:lstStyle>
          <a:p>
            <a:r>
              <a:rPr lang="fr-BE" dirty="0"/>
              <a:t>Ethernet</a:t>
            </a:r>
          </a:p>
        </p:txBody>
      </p:sp>
      <p:cxnSp>
        <p:nvCxnSpPr>
          <p:cNvPr id="9234" name="AutoShape 27"/>
          <p:cNvCxnSpPr>
            <a:cxnSpLocks noChangeShapeType="1"/>
            <a:stCxn id="9233" idx="2"/>
          </p:cNvCxnSpPr>
          <p:nvPr/>
        </p:nvCxnSpPr>
        <p:spPr bwMode="auto">
          <a:xfrm>
            <a:off x="2809082" y="4247757"/>
            <a:ext cx="34131" cy="1629168"/>
          </a:xfrm>
          <a:prstGeom prst="straightConnector1">
            <a:avLst/>
          </a:prstGeom>
          <a:noFill/>
          <a:ln w="12700">
            <a:solidFill>
              <a:srgbClr val="FF0000"/>
            </a:solidFill>
            <a:prstDash val="dash"/>
            <a:round/>
            <a:headEnd/>
            <a:tailEnd type="triangle" w="med" len="med"/>
          </a:ln>
        </p:spPr>
      </p:cxnSp>
      <p:cxnSp>
        <p:nvCxnSpPr>
          <p:cNvPr id="9235" name="AutoShape 28"/>
          <p:cNvCxnSpPr>
            <a:cxnSpLocks noChangeShapeType="1"/>
            <a:stCxn id="9233" idx="2"/>
          </p:cNvCxnSpPr>
          <p:nvPr/>
        </p:nvCxnSpPr>
        <p:spPr bwMode="auto">
          <a:xfrm flipH="1">
            <a:off x="1476375" y="4247757"/>
            <a:ext cx="1332707" cy="260743"/>
          </a:xfrm>
          <a:prstGeom prst="straightConnector1">
            <a:avLst/>
          </a:prstGeom>
          <a:noFill/>
          <a:ln w="12700">
            <a:solidFill>
              <a:srgbClr val="FF0000"/>
            </a:solidFill>
            <a:prstDash val="dash"/>
            <a:round/>
            <a:headEnd/>
            <a:tailEnd type="triangle" w="med" len="med"/>
          </a:ln>
        </p:spPr>
      </p:cxnSp>
      <p:sp>
        <p:nvSpPr>
          <p:cNvPr id="9236" name="Text Box 29"/>
          <p:cNvSpPr txBox="1">
            <a:spLocks noChangeArrowheads="1"/>
          </p:cNvSpPr>
          <p:nvPr/>
        </p:nvSpPr>
        <p:spPr bwMode="auto">
          <a:xfrm>
            <a:off x="6443663" y="3141663"/>
            <a:ext cx="1081087" cy="313932"/>
          </a:xfrm>
          <a:prstGeom prst="rect">
            <a:avLst/>
          </a:prstGeom>
          <a:noFill/>
          <a:ln w="9525" algn="ctr">
            <a:noFill/>
            <a:miter lim="800000"/>
            <a:headEnd/>
            <a:tailEnd/>
          </a:ln>
        </p:spPr>
        <p:txBody>
          <a:bodyPr>
            <a:spAutoFit/>
          </a:bodyPr>
          <a:lstStyle>
            <a:defPPr>
              <a:defRPr lang="fr-BE"/>
            </a:defPPr>
            <a:lvl1pPr>
              <a:lnSpc>
                <a:spcPct val="90000"/>
              </a:lnSpc>
              <a:spcBef>
                <a:spcPct val="50000"/>
              </a:spcBef>
              <a:buSzPct val="100000"/>
              <a:buFont typeface="Wingdings" pitchFamily="2" charset="2"/>
              <a:buNone/>
              <a:defRPr sz="1600">
                <a:solidFill>
                  <a:schemeClr val="accent1"/>
                </a:solidFill>
                <a:latin typeface="Arial" pitchFamily="34" charset="0"/>
                <a:cs typeface="Arial" pitchFamily="34" charset="0"/>
              </a:defRPr>
            </a:lvl1pPr>
          </a:lstStyle>
          <a:p>
            <a:r>
              <a:rPr lang="fr-BE" dirty="0"/>
              <a:t>Ethernet</a:t>
            </a:r>
          </a:p>
        </p:txBody>
      </p:sp>
      <p:sp>
        <p:nvSpPr>
          <p:cNvPr id="9237" name="Text Box 30"/>
          <p:cNvSpPr txBox="1">
            <a:spLocks noChangeArrowheads="1"/>
          </p:cNvSpPr>
          <p:nvPr/>
        </p:nvSpPr>
        <p:spPr bwMode="auto">
          <a:xfrm>
            <a:off x="4932363" y="5876925"/>
            <a:ext cx="1081087" cy="313932"/>
          </a:xfrm>
          <a:prstGeom prst="rect">
            <a:avLst/>
          </a:prstGeom>
          <a:noFill/>
          <a:ln w="9525" algn="ctr">
            <a:noFill/>
            <a:miter lim="800000"/>
            <a:headEnd/>
            <a:tailEnd/>
          </a:ln>
        </p:spPr>
        <p:txBody>
          <a:bodyPr>
            <a:spAutoFit/>
          </a:bodyPr>
          <a:lstStyle>
            <a:defPPr>
              <a:defRPr lang="fr-BE"/>
            </a:defPPr>
            <a:lvl1pPr>
              <a:lnSpc>
                <a:spcPct val="90000"/>
              </a:lnSpc>
              <a:spcBef>
                <a:spcPct val="50000"/>
              </a:spcBef>
              <a:buSzPct val="100000"/>
              <a:buFont typeface="Wingdings" pitchFamily="2" charset="2"/>
              <a:buNone/>
              <a:defRPr sz="1600">
                <a:solidFill>
                  <a:schemeClr val="accent1"/>
                </a:solidFill>
                <a:latin typeface="Arial" pitchFamily="34" charset="0"/>
                <a:cs typeface="Arial" pitchFamily="34" charset="0"/>
              </a:defRPr>
            </a:lvl1pPr>
          </a:lstStyle>
          <a:p>
            <a:r>
              <a:rPr lang="fr-BE" dirty="0"/>
              <a:t>Satellite</a:t>
            </a:r>
          </a:p>
        </p:txBody>
      </p:sp>
      <p:cxnSp>
        <p:nvCxnSpPr>
          <p:cNvPr id="9238" name="AutoShape 31"/>
          <p:cNvCxnSpPr>
            <a:cxnSpLocks noChangeShapeType="1"/>
            <a:stCxn id="9237" idx="0"/>
          </p:cNvCxnSpPr>
          <p:nvPr/>
        </p:nvCxnSpPr>
        <p:spPr bwMode="auto">
          <a:xfrm flipH="1" flipV="1">
            <a:off x="5435600" y="5465763"/>
            <a:ext cx="37307" cy="411162"/>
          </a:xfrm>
          <a:prstGeom prst="straightConnector1">
            <a:avLst/>
          </a:prstGeom>
          <a:noFill/>
          <a:ln w="12700">
            <a:solidFill>
              <a:srgbClr val="FF0000"/>
            </a:solidFill>
            <a:prstDash val="dash"/>
            <a:round/>
            <a:headEnd/>
            <a:tailEnd type="triangle" w="med" len="med"/>
          </a:ln>
        </p:spPr>
      </p:cxnSp>
      <p:cxnSp>
        <p:nvCxnSpPr>
          <p:cNvPr id="9239" name="AutoShape 32"/>
          <p:cNvCxnSpPr>
            <a:cxnSpLocks noChangeShapeType="1"/>
            <a:stCxn id="9236" idx="2"/>
          </p:cNvCxnSpPr>
          <p:nvPr/>
        </p:nvCxnSpPr>
        <p:spPr bwMode="auto">
          <a:xfrm>
            <a:off x="6984207" y="3455595"/>
            <a:ext cx="1116806" cy="621105"/>
          </a:xfrm>
          <a:prstGeom prst="straightConnector1">
            <a:avLst/>
          </a:prstGeom>
          <a:noFill/>
          <a:ln w="12700">
            <a:solidFill>
              <a:srgbClr val="FF0000"/>
            </a:solidFill>
            <a:prstDash val="dash"/>
            <a:round/>
            <a:headEnd/>
            <a:tailEnd type="triangle" w="med" len="med"/>
          </a:ln>
        </p:spPr>
      </p:cxnSp>
      <p:sp>
        <p:nvSpPr>
          <p:cNvPr id="9240" name="Text Box 33"/>
          <p:cNvSpPr txBox="1">
            <a:spLocks noChangeArrowheads="1"/>
          </p:cNvSpPr>
          <p:nvPr/>
        </p:nvSpPr>
        <p:spPr bwMode="auto">
          <a:xfrm>
            <a:off x="323850" y="4724400"/>
            <a:ext cx="865188" cy="313932"/>
          </a:xfrm>
          <a:prstGeom prst="rect">
            <a:avLst/>
          </a:prstGeom>
          <a:noFill/>
          <a:ln w="9525" algn="ctr">
            <a:noFill/>
            <a:miter lim="800000"/>
            <a:headEnd/>
            <a:tailEnd/>
          </a:ln>
        </p:spPr>
        <p:txBody>
          <a:bodyPr>
            <a:spAutoFit/>
          </a:bodyPr>
          <a:lstStyle>
            <a:defPPr>
              <a:defRPr lang="fr-BE"/>
            </a:defPPr>
            <a:lvl1pPr>
              <a:lnSpc>
                <a:spcPct val="90000"/>
              </a:lnSpc>
              <a:spcBef>
                <a:spcPct val="50000"/>
              </a:spcBef>
              <a:buSzPct val="100000"/>
              <a:buFont typeface="Wingdings" pitchFamily="2" charset="2"/>
              <a:buNone/>
              <a:defRPr sz="1600">
                <a:solidFill>
                  <a:schemeClr val="accent1"/>
                </a:solidFill>
                <a:latin typeface="Arial" pitchFamily="34" charset="0"/>
                <a:cs typeface="Arial" pitchFamily="34" charset="0"/>
              </a:defRPr>
            </a:lvl1pPr>
          </a:lstStyle>
          <a:p>
            <a:r>
              <a:rPr lang="fr-BE" dirty="0"/>
              <a:t>Switch</a:t>
            </a:r>
          </a:p>
        </p:txBody>
      </p:sp>
      <p:cxnSp>
        <p:nvCxnSpPr>
          <p:cNvPr id="9241" name="AutoShape 34"/>
          <p:cNvCxnSpPr>
            <a:cxnSpLocks noChangeShapeType="1"/>
            <a:stCxn id="9240" idx="1"/>
            <a:endCxn id="9231" idx="2"/>
          </p:cNvCxnSpPr>
          <p:nvPr/>
        </p:nvCxnSpPr>
        <p:spPr bwMode="auto">
          <a:xfrm rot="10800000" flipH="1" flipV="1">
            <a:off x="323850" y="4881365"/>
            <a:ext cx="503238" cy="563561"/>
          </a:xfrm>
          <a:prstGeom prst="bentConnector3">
            <a:avLst>
              <a:gd name="adj1" fmla="val -45426"/>
            </a:avLst>
          </a:prstGeom>
          <a:noFill/>
          <a:ln w="12700">
            <a:solidFill>
              <a:srgbClr val="009900"/>
            </a:solidFill>
            <a:prstDash val="dash"/>
            <a:miter lim="800000"/>
            <a:headEnd/>
            <a:tailEnd type="triangle" w="med" len="med"/>
          </a:ln>
        </p:spPr>
      </p:cxnSp>
      <p:sp>
        <p:nvSpPr>
          <p:cNvPr id="9242" name="Text Box 35"/>
          <p:cNvSpPr txBox="1">
            <a:spLocks noChangeArrowheads="1"/>
          </p:cNvSpPr>
          <p:nvPr/>
        </p:nvSpPr>
        <p:spPr bwMode="auto">
          <a:xfrm>
            <a:off x="4932363" y="3068638"/>
            <a:ext cx="936625" cy="313932"/>
          </a:xfrm>
          <a:prstGeom prst="rect">
            <a:avLst/>
          </a:prstGeom>
          <a:noFill/>
          <a:ln w="9525" algn="ctr">
            <a:noFill/>
            <a:miter lim="800000"/>
            <a:headEnd/>
            <a:tailEnd/>
          </a:ln>
        </p:spPr>
        <p:txBody>
          <a:bodyPr>
            <a:spAutoFit/>
          </a:bodyPr>
          <a:lstStyle>
            <a:defPPr>
              <a:defRPr lang="fr-BE"/>
            </a:defPPr>
            <a:lvl1pPr>
              <a:lnSpc>
                <a:spcPct val="90000"/>
              </a:lnSpc>
              <a:spcBef>
                <a:spcPct val="50000"/>
              </a:spcBef>
              <a:buSzPct val="100000"/>
              <a:buFont typeface="Wingdings" pitchFamily="2" charset="2"/>
              <a:buNone/>
              <a:defRPr sz="1600">
                <a:solidFill>
                  <a:schemeClr val="accent1"/>
                </a:solidFill>
                <a:latin typeface="Arial" pitchFamily="34" charset="0"/>
                <a:cs typeface="Arial" pitchFamily="34" charset="0"/>
              </a:defRPr>
            </a:lvl1pPr>
          </a:lstStyle>
          <a:p>
            <a:r>
              <a:rPr lang="fr-BE" dirty="0"/>
              <a:t>Router</a:t>
            </a:r>
          </a:p>
        </p:txBody>
      </p:sp>
      <p:cxnSp>
        <p:nvCxnSpPr>
          <p:cNvPr id="9243" name="AutoShape 36"/>
          <p:cNvCxnSpPr>
            <a:cxnSpLocks noChangeShapeType="1"/>
            <a:stCxn id="9242" idx="2"/>
            <a:endCxn id="9252" idx="0"/>
          </p:cNvCxnSpPr>
          <p:nvPr/>
        </p:nvCxnSpPr>
        <p:spPr bwMode="auto">
          <a:xfrm flipH="1">
            <a:off x="4428133" y="3382570"/>
            <a:ext cx="972543" cy="1198955"/>
          </a:xfrm>
          <a:prstGeom prst="straightConnector1">
            <a:avLst/>
          </a:prstGeom>
          <a:noFill/>
          <a:ln w="12700">
            <a:solidFill>
              <a:srgbClr val="009900"/>
            </a:solidFill>
            <a:prstDash val="dash"/>
            <a:round/>
            <a:headEnd/>
            <a:tailEnd type="triangle" w="med" len="med"/>
          </a:ln>
        </p:spPr>
      </p:cxnSp>
      <p:cxnSp>
        <p:nvCxnSpPr>
          <p:cNvPr id="9244" name="AutoShape 37"/>
          <p:cNvCxnSpPr>
            <a:cxnSpLocks noChangeShapeType="1"/>
            <a:stCxn id="9242" idx="2"/>
            <a:endCxn id="9250" idx="0"/>
          </p:cNvCxnSpPr>
          <p:nvPr/>
        </p:nvCxnSpPr>
        <p:spPr bwMode="auto">
          <a:xfrm>
            <a:off x="5400676" y="3382570"/>
            <a:ext cx="1259482" cy="1198955"/>
          </a:xfrm>
          <a:prstGeom prst="straightConnector1">
            <a:avLst/>
          </a:prstGeom>
          <a:noFill/>
          <a:ln w="12700">
            <a:solidFill>
              <a:srgbClr val="009900"/>
            </a:solidFill>
            <a:prstDash val="dash"/>
            <a:round/>
            <a:headEnd/>
            <a:tailEnd type="triangle" w="med" len="med"/>
          </a:ln>
        </p:spPr>
      </p:cxnSp>
      <p:sp>
        <p:nvSpPr>
          <p:cNvPr id="9245" name="Text Box 38"/>
          <p:cNvSpPr txBox="1">
            <a:spLocks noChangeArrowheads="1"/>
          </p:cNvSpPr>
          <p:nvPr/>
        </p:nvSpPr>
        <p:spPr bwMode="auto">
          <a:xfrm>
            <a:off x="1547813" y="3284538"/>
            <a:ext cx="720725" cy="312737"/>
          </a:xfrm>
          <a:prstGeom prst="rect">
            <a:avLst/>
          </a:prstGeom>
          <a:noFill/>
          <a:ln w="9525" algn="ctr">
            <a:noFill/>
            <a:miter lim="800000"/>
            <a:headEnd/>
            <a:tailEnd/>
          </a:ln>
        </p:spPr>
        <p:txBody>
          <a:bodyPr>
            <a:spAutoFit/>
          </a:bodyPr>
          <a:lstStyle>
            <a:defPPr>
              <a:defRPr lang="fr-BE"/>
            </a:defPPr>
            <a:lvl1pPr>
              <a:lnSpc>
                <a:spcPct val="90000"/>
              </a:lnSpc>
              <a:spcBef>
                <a:spcPct val="50000"/>
              </a:spcBef>
              <a:buSzPct val="100000"/>
              <a:buFont typeface="Wingdings" pitchFamily="2" charset="2"/>
              <a:buNone/>
              <a:defRPr sz="1600">
                <a:solidFill>
                  <a:schemeClr val="accent1"/>
                </a:solidFill>
                <a:latin typeface="Arial" pitchFamily="34" charset="0"/>
                <a:cs typeface="Arial" pitchFamily="34" charset="0"/>
              </a:defRPr>
            </a:lvl1pPr>
          </a:lstStyle>
          <a:p>
            <a:r>
              <a:rPr lang="fr-BE" dirty="0"/>
              <a:t>MAC</a:t>
            </a:r>
          </a:p>
        </p:txBody>
      </p:sp>
      <p:sp>
        <p:nvSpPr>
          <p:cNvPr id="9246" name="Text Box 39"/>
          <p:cNvSpPr txBox="1">
            <a:spLocks noChangeArrowheads="1"/>
          </p:cNvSpPr>
          <p:nvPr/>
        </p:nvSpPr>
        <p:spPr bwMode="auto">
          <a:xfrm>
            <a:off x="1547813" y="2852738"/>
            <a:ext cx="720725" cy="312737"/>
          </a:xfrm>
          <a:prstGeom prst="rect">
            <a:avLst/>
          </a:prstGeom>
          <a:noFill/>
          <a:ln w="9525" algn="ctr">
            <a:noFill/>
            <a:miter lim="800000"/>
            <a:headEnd/>
            <a:tailEnd/>
          </a:ln>
        </p:spPr>
        <p:txBody>
          <a:bodyPr>
            <a:spAutoFit/>
          </a:bodyPr>
          <a:lstStyle>
            <a:defPPr>
              <a:defRPr lang="fr-BE"/>
            </a:defPPr>
            <a:lvl1pPr>
              <a:lnSpc>
                <a:spcPct val="90000"/>
              </a:lnSpc>
              <a:spcBef>
                <a:spcPct val="50000"/>
              </a:spcBef>
              <a:buSzPct val="100000"/>
              <a:buFont typeface="Wingdings" pitchFamily="2" charset="2"/>
              <a:buNone/>
              <a:defRPr sz="1600">
                <a:solidFill>
                  <a:schemeClr val="accent1"/>
                </a:solidFill>
                <a:latin typeface="Arial" pitchFamily="34" charset="0"/>
                <a:cs typeface="Arial" pitchFamily="34" charset="0"/>
              </a:defRPr>
            </a:lvl1pPr>
          </a:lstStyle>
          <a:p>
            <a:r>
              <a:rPr lang="fr-BE" dirty="0"/>
              <a:t>IP</a:t>
            </a:r>
          </a:p>
        </p:txBody>
      </p:sp>
      <p:sp>
        <p:nvSpPr>
          <p:cNvPr id="9247" name="Text Box 40"/>
          <p:cNvSpPr txBox="1">
            <a:spLocks noChangeArrowheads="1"/>
          </p:cNvSpPr>
          <p:nvPr/>
        </p:nvSpPr>
        <p:spPr bwMode="auto">
          <a:xfrm>
            <a:off x="1547813" y="2420938"/>
            <a:ext cx="1223962" cy="312737"/>
          </a:xfrm>
          <a:prstGeom prst="rect">
            <a:avLst/>
          </a:prstGeom>
          <a:noFill/>
          <a:ln w="9525" algn="ctr">
            <a:noFill/>
            <a:miter lim="800000"/>
            <a:headEnd/>
            <a:tailEnd/>
          </a:ln>
        </p:spPr>
        <p:txBody>
          <a:bodyPr>
            <a:spAutoFit/>
          </a:bodyPr>
          <a:lstStyle/>
          <a:p>
            <a:pPr>
              <a:lnSpc>
                <a:spcPct val="90000"/>
              </a:lnSpc>
              <a:spcBef>
                <a:spcPct val="50000"/>
              </a:spcBef>
              <a:buSzPct val="100000"/>
              <a:buFont typeface="Wingdings" pitchFamily="2" charset="2"/>
              <a:buNone/>
            </a:pPr>
            <a:r>
              <a:rPr lang="fr-BE" sz="1600" dirty="0">
                <a:solidFill>
                  <a:schemeClr val="accent1"/>
                </a:solidFill>
                <a:latin typeface="Arial" pitchFamily="34" charset="0"/>
                <a:cs typeface="Arial" pitchFamily="34" charset="0"/>
              </a:rPr>
              <a:t>TCP / UDP</a:t>
            </a:r>
          </a:p>
        </p:txBody>
      </p:sp>
      <p:sp>
        <p:nvSpPr>
          <p:cNvPr id="9248" name="Text Box 41"/>
          <p:cNvSpPr txBox="1">
            <a:spLocks noChangeArrowheads="1"/>
          </p:cNvSpPr>
          <p:nvPr/>
        </p:nvSpPr>
        <p:spPr bwMode="auto">
          <a:xfrm>
            <a:off x="1547813" y="1916113"/>
            <a:ext cx="1223962" cy="312737"/>
          </a:xfrm>
          <a:prstGeom prst="rect">
            <a:avLst/>
          </a:prstGeom>
          <a:noFill/>
          <a:ln w="9525" algn="ctr">
            <a:noFill/>
            <a:miter lim="800000"/>
            <a:headEnd/>
            <a:tailEnd/>
          </a:ln>
        </p:spPr>
        <p:txBody>
          <a:bodyPr>
            <a:spAutoFit/>
          </a:bodyPr>
          <a:lstStyle/>
          <a:p>
            <a:pPr>
              <a:lnSpc>
                <a:spcPct val="90000"/>
              </a:lnSpc>
              <a:spcBef>
                <a:spcPct val="50000"/>
              </a:spcBef>
              <a:buSzPct val="100000"/>
              <a:buFont typeface="Wingdings" pitchFamily="2" charset="2"/>
              <a:buNone/>
            </a:pPr>
            <a:r>
              <a:rPr lang="fr-BE" sz="1600" dirty="0">
                <a:solidFill>
                  <a:schemeClr val="accent1"/>
                </a:solidFill>
                <a:latin typeface="Arial" pitchFamily="34" charset="0"/>
                <a:cs typeface="Arial" pitchFamily="34" charset="0"/>
              </a:rPr>
              <a:t>HTTP, …</a:t>
            </a:r>
          </a:p>
        </p:txBody>
      </p:sp>
      <p:sp>
        <p:nvSpPr>
          <p:cNvPr id="45"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 et le modèle TCP/IP (</a:t>
            </a:r>
            <a:r>
              <a:rPr lang="fr-BE" sz="2400" dirty="0" err="1" smtClean="0">
                <a:solidFill>
                  <a:schemeClr val="bg1"/>
                </a:solidFill>
              </a:rPr>
              <a:t>arpanet</a:t>
            </a:r>
            <a:r>
              <a:rPr lang="fr-BE" sz="2400" dirty="0" smtClean="0">
                <a:solidFill>
                  <a:schemeClr val="bg1"/>
                </a:solidFill>
              </a:rPr>
              <a:t>)</a:t>
            </a:r>
            <a:endParaRPr lang="fr-BE" sz="2400" dirty="0">
              <a:solidFill>
                <a:schemeClr val="bg1"/>
              </a:solidFill>
            </a:endParaRPr>
          </a:p>
        </p:txBody>
      </p:sp>
      <p:sp>
        <p:nvSpPr>
          <p:cNvPr id="46"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47" name="Espace réservé du numéro de diapositive 46"/>
          <p:cNvSpPr>
            <a:spLocks noGrp="1"/>
          </p:cNvSpPr>
          <p:nvPr>
            <p:ph type="sldNum" sz="quarter" idx="12"/>
          </p:nvPr>
        </p:nvSpPr>
        <p:spPr/>
        <p:txBody>
          <a:bodyPr/>
          <a:lstStyle/>
          <a:p>
            <a:fld id="{B755F6CC-DBE3-4ADB-A217-62287009C9EB}" type="slidenum">
              <a:rPr lang="fr-BE" smtClean="0"/>
              <a:pPr/>
              <a:t>6</a:t>
            </a:fld>
            <a:endParaRPr lang="fr-BE"/>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3"/>
          <p:cNvSpPr>
            <a:spLocks noGrp="1" noChangeArrowheads="1"/>
          </p:cNvSpPr>
          <p:nvPr>
            <p:ph idx="1"/>
          </p:nvPr>
        </p:nvSpPr>
        <p:spPr>
          <a:xfrm>
            <a:off x="457200" y="836613"/>
            <a:ext cx="8229600" cy="1944315"/>
          </a:xfrm>
        </p:spPr>
        <p:txBody>
          <a:bodyPr vert="horz" lIns="91440" tIns="45720" rIns="91440" bIns="45720" rtlCol="0" anchor="ctr" anchorCtr="0">
            <a:noAutofit/>
          </a:bodyPr>
          <a:lstStyle/>
          <a:p>
            <a:pPr>
              <a:lnSpc>
                <a:spcPct val="90000"/>
              </a:lnSpc>
              <a:spcBef>
                <a:spcPts val="0"/>
              </a:spcBef>
            </a:pPr>
            <a:r>
              <a:rPr lang="fr-BE" sz="1400" b="1" dirty="0">
                <a:solidFill>
                  <a:schemeClr val="tx2"/>
                </a:solidFill>
                <a:latin typeface="Arial" pitchFamily="34" charset="0"/>
                <a:cs typeface="Arial" pitchFamily="34" charset="0"/>
              </a:rPr>
              <a:t>Chaque segment TCP contient</a:t>
            </a:r>
          </a:p>
          <a:p>
            <a:pPr lvl="1">
              <a:spcBef>
                <a:spcPts val="0"/>
              </a:spcBef>
            </a:pPr>
            <a:r>
              <a:rPr lang="fr-BE" sz="1400" dirty="0">
                <a:solidFill>
                  <a:schemeClr val="tx2"/>
                </a:solidFill>
                <a:latin typeface="Arial" pitchFamily="34" charset="0"/>
                <a:cs typeface="Arial" pitchFamily="34" charset="0"/>
              </a:rPr>
              <a:t> un checksum de 16 </a:t>
            </a:r>
            <a:r>
              <a:rPr lang="fr-BE" sz="1400" dirty="0" smtClean="0">
                <a:solidFill>
                  <a:schemeClr val="tx2"/>
                </a:solidFill>
                <a:latin typeface="Arial" pitchFamily="34" charset="0"/>
                <a:cs typeface="Arial" pitchFamily="34" charset="0"/>
              </a:rPr>
              <a:t>bits : Utilisé </a:t>
            </a:r>
            <a:r>
              <a:rPr lang="fr-BE" sz="1400" dirty="0">
                <a:solidFill>
                  <a:schemeClr val="tx2"/>
                </a:solidFill>
                <a:latin typeface="Arial" pitchFamily="34" charset="0"/>
                <a:cs typeface="Arial" pitchFamily="34" charset="0"/>
              </a:rPr>
              <a:t>pour détecter les erreurs de transmission sur le contenu</a:t>
            </a:r>
          </a:p>
          <a:p>
            <a:pPr lvl="1">
              <a:spcBef>
                <a:spcPts val="0"/>
              </a:spcBef>
            </a:pPr>
            <a:r>
              <a:rPr lang="fr-BE" sz="1400" dirty="0">
                <a:solidFill>
                  <a:schemeClr val="tx2"/>
                </a:solidFill>
                <a:latin typeface="Arial" pitchFamily="34" charset="0"/>
                <a:cs typeface="Arial" pitchFamily="34" charset="0"/>
              </a:rPr>
              <a:t>Un numéro de </a:t>
            </a:r>
            <a:r>
              <a:rPr lang="fr-BE" sz="1400" dirty="0" smtClean="0">
                <a:solidFill>
                  <a:schemeClr val="tx2"/>
                </a:solidFill>
                <a:latin typeface="Arial" pitchFamily="34" charset="0"/>
                <a:cs typeface="Arial" pitchFamily="34" charset="0"/>
              </a:rPr>
              <a:t>séquence : Un </a:t>
            </a:r>
            <a:r>
              <a:rPr lang="fr-BE" sz="1400" dirty="0">
                <a:solidFill>
                  <a:schemeClr val="tx2"/>
                </a:solidFill>
                <a:latin typeface="Arial" pitchFamily="34" charset="0"/>
                <a:cs typeface="Arial" pitchFamily="34" charset="0"/>
              </a:rPr>
              <a:t>octet consomme un numéro de séquence</a:t>
            </a:r>
          </a:p>
          <a:p>
            <a:pPr lvl="2">
              <a:spcBef>
                <a:spcPts val="0"/>
              </a:spcBef>
            </a:pPr>
            <a:r>
              <a:rPr lang="fr-BE" sz="1400" dirty="0">
                <a:solidFill>
                  <a:schemeClr val="tx2"/>
                </a:solidFill>
                <a:latin typeface="Arial" pitchFamily="34" charset="0"/>
                <a:cs typeface="Arial" pitchFamily="34" charset="0"/>
              </a:rPr>
              <a:t>Utilisé par l’émetteur pour délimiter les segments transmis</a:t>
            </a:r>
          </a:p>
          <a:p>
            <a:pPr lvl="2">
              <a:spcBef>
                <a:spcPts val="0"/>
              </a:spcBef>
            </a:pPr>
            <a:r>
              <a:rPr lang="fr-BE" sz="1400" dirty="0">
                <a:solidFill>
                  <a:schemeClr val="tx2"/>
                </a:solidFill>
                <a:latin typeface="Arial" pitchFamily="34" charset="0"/>
                <a:cs typeface="Arial" pitchFamily="34" charset="0"/>
              </a:rPr>
              <a:t>Utilisé par le receveur pour réordonner les segments reçus</a:t>
            </a:r>
          </a:p>
          <a:p>
            <a:pPr lvl="1">
              <a:spcBef>
                <a:spcPts val="0"/>
              </a:spcBef>
            </a:pPr>
            <a:r>
              <a:rPr lang="fr-BE" sz="1400" dirty="0">
                <a:solidFill>
                  <a:schemeClr val="tx2"/>
                </a:solidFill>
                <a:latin typeface="Arial" pitchFamily="34" charset="0"/>
                <a:cs typeface="Arial" pitchFamily="34" charset="0"/>
              </a:rPr>
              <a:t>Un numéro d’acquit </a:t>
            </a:r>
            <a:r>
              <a:rPr lang="fr-BE" sz="1400" dirty="0" smtClean="0">
                <a:solidFill>
                  <a:schemeClr val="tx2"/>
                </a:solidFill>
                <a:latin typeface="Arial" pitchFamily="34" charset="0"/>
                <a:cs typeface="Arial" pitchFamily="34" charset="0"/>
              </a:rPr>
              <a:t>: Utilisé </a:t>
            </a:r>
            <a:r>
              <a:rPr lang="fr-BE" sz="1400" dirty="0">
                <a:solidFill>
                  <a:schemeClr val="tx2"/>
                </a:solidFill>
                <a:latin typeface="Arial" pitchFamily="34" charset="0"/>
                <a:cs typeface="Arial" pitchFamily="34" charset="0"/>
              </a:rPr>
              <a:t>par le receveur (si ACK est vrai) pour annoncer à l’émetteur le numéro de séquence du prochain byte attendu</a:t>
            </a:r>
          </a:p>
          <a:p>
            <a:pPr lvl="3">
              <a:spcBef>
                <a:spcPts val="0"/>
              </a:spcBef>
            </a:pPr>
            <a:r>
              <a:rPr lang="fr-BE" sz="1400" dirty="0">
                <a:solidFill>
                  <a:schemeClr val="tx2"/>
                </a:solidFill>
                <a:latin typeface="Arial" pitchFamily="34" charset="0"/>
                <a:cs typeface="Arial" pitchFamily="34" charset="0"/>
              </a:rPr>
              <a:t>Dernier octet reçu en séquence + 1</a:t>
            </a:r>
          </a:p>
        </p:txBody>
      </p:sp>
      <p:sp>
        <p:nvSpPr>
          <p:cNvPr id="65543" name="Line 4"/>
          <p:cNvSpPr>
            <a:spLocks noChangeShapeType="1"/>
          </p:cNvSpPr>
          <p:nvPr/>
        </p:nvSpPr>
        <p:spPr bwMode="auto">
          <a:xfrm>
            <a:off x="3217293" y="2791618"/>
            <a:ext cx="0" cy="3240088"/>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5544" name="Line 5"/>
          <p:cNvSpPr>
            <a:spLocks noChangeShapeType="1"/>
          </p:cNvSpPr>
          <p:nvPr/>
        </p:nvSpPr>
        <p:spPr bwMode="auto">
          <a:xfrm>
            <a:off x="5809681" y="2791618"/>
            <a:ext cx="0" cy="3240088"/>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5545" name="Line 6"/>
          <p:cNvSpPr>
            <a:spLocks noChangeShapeType="1"/>
          </p:cNvSpPr>
          <p:nvPr/>
        </p:nvSpPr>
        <p:spPr bwMode="auto">
          <a:xfrm>
            <a:off x="3217293" y="3151981"/>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5546" name="Line 7"/>
          <p:cNvSpPr>
            <a:spLocks noChangeShapeType="1"/>
          </p:cNvSpPr>
          <p:nvPr/>
        </p:nvSpPr>
        <p:spPr bwMode="auto">
          <a:xfrm flipH="1">
            <a:off x="3217293" y="3583781"/>
            <a:ext cx="2587625"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5547" name="Text Box 9"/>
          <p:cNvSpPr txBox="1">
            <a:spLocks noChangeArrowheads="1"/>
          </p:cNvSpPr>
          <p:nvPr/>
        </p:nvSpPr>
        <p:spPr bwMode="auto">
          <a:xfrm rot="512856">
            <a:off x="3791968" y="3075781"/>
            <a:ext cx="1416050"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(seq=123, ’abcd’)</a:t>
            </a:r>
          </a:p>
        </p:txBody>
      </p:sp>
      <p:sp>
        <p:nvSpPr>
          <p:cNvPr id="65548" name="Text Box 11"/>
          <p:cNvSpPr txBox="1">
            <a:spLocks noChangeArrowheads="1"/>
          </p:cNvSpPr>
          <p:nvPr/>
        </p:nvSpPr>
        <p:spPr bwMode="auto">
          <a:xfrm rot="-558621">
            <a:off x="4009456" y="3512343"/>
            <a:ext cx="87947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(ack=127)</a:t>
            </a:r>
          </a:p>
        </p:txBody>
      </p:sp>
      <p:sp>
        <p:nvSpPr>
          <p:cNvPr id="65549" name="Line 13"/>
          <p:cNvSpPr>
            <a:spLocks noChangeShapeType="1"/>
          </p:cNvSpPr>
          <p:nvPr/>
        </p:nvSpPr>
        <p:spPr bwMode="auto">
          <a:xfrm>
            <a:off x="1993331" y="3151981"/>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5550" name="Text Box 18"/>
          <p:cNvSpPr txBox="1">
            <a:spLocks noChangeArrowheads="1"/>
          </p:cNvSpPr>
          <p:nvPr/>
        </p:nvSpPr>
        <p:spPr bwMode="auto">
          <a:xfrm>
            <a:off x="1272606" y="2864643"/>
            <a:ext cx="1816100" cy="274638"/>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Data.request(« abcd »)</a:t>
            </a:r>
          </a:p>
        </p:txBody>
      </p:sp>
      <p:sp>
        <p:nvSpPr>
          <p:cNvPr id="65551" name="Line 21"/>
          <p:cNvSpPr>
            <a:spLocks noChangeShapeType="1"/>
          </p:cNvSpPr>
          <p:nvPr/>
        </p:nvSpPr>
        <p:spPr bwMode="auto">
          <a:xfrm>
            <a:off x="5809681" y="3583781"/>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5552" name="Text Box 23"/>
          <p:cNvSpPr txBox="1">
            <a:spLocks noChangeArrowheads="1"/>
          </p:cNvSpPr>
          <p:nvPr/>
        </p:nvSpPr>
        <p:spPr bwMode="auto">
          <a:xfrm>
            <a:off x="6314506" y="3294856"/>
            <a:ext cx="1989137" cy="274637"/>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Data.indication(« abcd »)</a:t>
            </a:r>
          </a:p>
        </p:txBody>
      </p:sp>
      <p:sp>
        <p:nvSpPr>
          <p:cNvPr id="65553" name="Line 28"/>
          <p:cNvSpPr>
            <a:spLocks noChangeShapeType="1"/>
          </p:cNvSpPr>
          <p:nvPr/>
        </p:nvSpPr>
        <p:spPr bwMode="auto">
          <a:xfrm>
            <a:off x="1993331" y="3583781"/>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5554" name="Text Box 29"/>
          <p:cNvSpPr txBox="1">
            <a:spLocks noChangeArrowheads="1"/>
          </p:cNvSpPr>
          <p:nvPr/>
        </p:nvSpPr>
        <p:spPr bwMode="auto">
          <a:xfrm>
            <a:off x="1272606" y="3296443"/>
            <a:ext cx="1689100" cy="274638"/>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Data.request(« efg »)</a:t>
            </a:r>
          </a:p>
        </p:txBody>
      </p:sp>
      <p:sp>
        <p:nvSpPr>
          <p:cNvPr id="65555" name="Line 30"/>
          <p:cNvSpPr>
            <a:spLocks noChangeShapeType="1"/>
          </p:cNvSpPr>
          <p:nvPr/>
        </p:nvSpPr>
        <p:spPr bwMode="auto">
          <a:xfrm>
            <a:off x="1993331" y="4160043"/>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5556" name="Text Box 31"/>
          <p:cNvSpPr txBox="1">
            <a:spLocks noChangeArrowheads="1"/>
          </p:cNvSpPr>
          <p:nvPr/>
        </p:nvSpPr>
        <p:spPr bwMode="auto">
          <a:xfrm>
            <a:off x="1272606" y="3872706"/>
            <a:ext cx="1597025" cy="274637"/>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Data.request(« hi »)</a:t>
            </a:r>
          </a:p>
        </p:txBody>
      </p:sp>
      <p:sp>
        <p:nvSpPr>
          <p:cNvPr id="65557" name="Line 32"/>
          <p:cNvSpPr>
            <a:spLocks noChangeShapeType="1"/>
          </p:cNvSpPr>
          <p:nvPr/>
        </p:nvSpPr>
        <p:spPr bwMode="auto">
          <a:xfrm>
            <a:off x="1993331" y="4663281"/>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5558" name="Text Box 33"/>
          <p:cNvSpPr txBox="1">
            <a:spLocks noChangeArrowheads="1"/>
          </p:cNvSpPr>
          <p:nvPr/>
        </p:nvSpPr>
        <p:spPr bwMode="auto">
          <a:xfrm>
            <a:off x="1272606" y="4375943"/>
            <a:ext cx="1630362" cy="274638"/>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Data.request(« jkl »)</a:t>
            </a:r>
          </a:p>
        </p:txBody>
      </p:sp>
      <p:sp>
        <p:nvSpPr>
          <p:cNvPr id="65559" name="Line 34"/>
          <p:cNvSpPr>
            <a:spLocks noChangeShapeType="1"/>
          </p:cNvSpPr>
          <p:nvPr/>
        </p:nvSpPr>
        <p:spPr bwMode="auto">
          <a:xfrm>
            <a:off x="3217293" y="4160043"/>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5560" name="Text Box 35"/>
          <p:cNvSpPr txBox="1">
            <a:spLocks noChangeArrowheads="1"/>
          </p:cNvSpPr>
          <p:nvPr/>
        </p:nvSpPr>
        <p:spPr bwMode="auto">
          <a:xfrm rot="512856">
            <a:off x="3215706" y="4012406"/>
            <a:ext cx="11969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(seq=130, ’hi’)</a:t>
            </a:r>
          </a:p>
        </p:txBody>
      </p:sp>
      <p:sp>
        <p:nvSpPr>
          <p:cNvPr id="65561" name="Line 36"/>
          <p:cNvSpPr>
            <a:spLocks noChangeShapeType="1"/>
          </p:cNvSpPr>
          <p:nvPr/>
        </p:nvSpPr>
        <p:spPr bwMode="auto">
          <a:xfrm>
            <a:off x="3217293" y="4663281"/>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5562" name="Text Box 37"/>
          <p:cNvSpPr txBox="1">
            <a:spLocks noChangeArrowheads="1"/>
          </p:cNvSpPr>
          <p:nvPr/>
        </p:nvSpPr>
        <p:spPr bwMode="auto">
          <a:xfrm rot="512856">
            <a:off x="3215706" y="4515643"/>
            <a:ext cx="1230312"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(seq=132, ’jkl’)</a:t>
            </a:r>
          </a:p>
        </p:txBody>
      </p:sp>
      <p:sp>
        <p:nvSpPr>
          <p:cNvPr id="65563" name="Freeform 38"/>
          <p:cNvSpPr>
            <a:spLocks/>
          </p:cNvSpPr>
          <p:nvPr/>
        </p:nvSpPr>
        <p:spPr bwMode="auto">
          <a:xfrm>
            <a:off x="3217293" y="3583781"/>
            <a:ext cx="2592388" cy="1728787"/>
          </a:xfrm>
          <a:custGeom>
            <a:avLst/>
            <a:gdLst>
              <a:gd name="T0" fmla="*/ 0 w 1633"/>
              <a:gd name="T1" fmla="*/ 0 h 1089"/>
              <a:gd name="T2" fmla="*/ 647700 w 1633"/>
              <a:gd name="T3" fmla="*/ 144462 h 1089"/>
              <a:gd name="T4" fmla="*/ 1152525 w 1633"/>
              <a:gd name="T5" fmla="*/ 431800 h 1089"/>
              <a:gd name="T6" fmla="*/ 1296988 w 1633"/>
              <a:gd name="T7" fmla="*/ 719137 h 1089"/>
              <a:gd name="T8" fmla="*/ 1512888 w 1633"/>
              <a:gd name="T9" fmla="*/ 1008062 h 1089"/>
              <a:gd name="T10" fmla="*/ 1873251 w 1633"/>
              <a:gd name="T11" fmla="*/ 1295399 h 1089"/>
              <a:gd name="T12" fmla="*/ 2305051 w 1633"/>
              <a:gd name="T13" fmla="*/ 1655762 h 1089"/>
              <a:gd name="T14" fmla="*/ 2592388 w 1633"/>
              <a:gd name="T15" fmla="*/ 1728787 h 1089"/>
              <a:gd name="T16" fmla="*/ 0 60000 65536"/>
              <a:gd name="T17" fmla="*/ 0 60000 65536"/>
              <a:gd name="T18" fmla="*/ 0 60000 65536"/>
              <a:gd name="T19" fmla="*/ 0 60000 65536"/>
              <a:gd name="T20" fmla="*/ 0 60000 65536"/>
              <a:gd name="T21" fmla="*/ 0 60000 65536"/>
              <a:gd name="T22" fmla="*/ 0 60000 65536"/>
              <a:gd name="T23" fmla="*/ 0 60000 65536"/>
              <a:gd name="T24" fmla="*/ 0 w 1633"/>
              <a:gd name="T25" fmla="*/ 0 h 1089"/>
              <a:gd name="T26" fmla="*/ 1633 w 1633"/>
              <a:gd name="T27" fmla="*/ 1089 h 10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3" h="1089">
                <a:moveTo>
                  <a:pt x="0" y="0"/>
                </a:moveTo>
                <a:cubicBezTo>
                  <a:pt x="143" y="23"/>
                  <a:pt x="287" y="46"/>
                  <a:pt x="408" y="91"/>
                </a:cubicBezTo>
                <a:cubicBezTo>
                  <a:pt x="529" y="136"/>
                  <a:pt x="658" y="212"/>
                  <a:pt x="726" y="272"/>
                </a:cubicBezTo>
                <a:cubicBezTo>
                  <a:pt x="794" y="332"/>
                  <a:pt x="779" y="393"/>
                  <a:pt x="817" y="453"/>
                </a:cubicBezTo>
                <a:cubicBezTo>
                  <a:pt x="855" y="513"/>
                  <a:pt x="893" y="575"/>
                  <a:pt x="953" y="635"/>
                </a:cubicBezTo>
                <a:cubicBezTo>
                  <a:pt x="1013" y="695"/>
                  <a:pt x="1097" y="748"/>
                  <a:pt x="1180" y="816"/>
                </a:cubicBezTo>
                <a:cubicBezTo>
                  <a:pt x="1263" y="884"/>
                  <a:pt x="1376" y="997"/>
                  <a:pt x="1452" y="1043"/>
                </a:cubicBezTo>
                <a:cubicBezTo>
                  <a:pt x="1528" y="1089"/>
                  <a:pt x="1580" y="1089"/>
                  <a:pt x="1633" y="1089"/>
                </a:cubicBezTo>
              </a:path>
            </a:pathLst>
          </a:custGeom>
          <a:noFill/>
          <a:ln w="19050">
            <a:solidFill>
              <a:srgbClr val="008000"/>
            </a:solidFill>
            <a:round/>
            <a:headEnd/>
            <a:tailEnd type="triangle" w="med" len="med"/>
          </a:ln>
        </p:spPr>
        <p:txBody>
          <a:bodyPr/>
          <a:lstStyle/>
          <a:p>
            <a:endParaRPr lang="fr-FR">
              <a:latin typeface="Arial" pitchFamily="34" charset="0"/>
              <a:cs typeface="Arial" pitchFamily="34" charset="0"/>
            </a:endParaRPr>
          </a:p>
        </p:txBody>
      </p:sp>
      <p:sp>
        <p:nvSpPr>
          <p:cNvPr id="65564" name="Line 39"/>
          <p:cNvSpPr>
            <a:spLocks noChangeShapeType="1"/>
          </p:cNvSpPr>
          <p:nvPr/>
        </p:nvSpPr>
        <p:spPr bwMode="auto">
          <a:xfrm flipH="1">
            <a:off x="3217293" y="5455443"/>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5565" name="Line 40"/>
          <p:cNvSpPr>
            <a:spLocks noChangeShapeType="1"/>
          </p:cNvSpPr>
          <p:nvPr/>
        </p:nvSpPr>
        <p:spPr bwMode="auto">
          <a:xfrm>
            <a:off x="5809681" y="5312568"/>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5566" name="Text Box 41"/>
          <p:cNvSpPr txBox="1">
            <a:spLocks noChangeArrowheads="1"/>
          </p:cNvSpPr>
          <p:nvPr/>
        </p:nvSpPr>
        <p:spPr bwMode="auto">
          <a:xfrm>
            <a:off x="6314506" y="5023643"/>
            <a:ext cx="2168525" cy="274638"/>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Data.indication(« efghijkl »)</a:t>
            </a:r>
          </a:p>
        </p:txBody>
      </p:sp>
      <p:sp>
        <p:nvSpPr>
          <p:cNvPr id="65567" name="Text Box 42"/>
          <p:cNvSpPr txBox="1">
            <a:spLocks noChangeArrowheads="1"/>
          </p:cNvSpPr>
          <p:nvPr/>
        </p:nvSpPr>
        <p:spPr bwMode="auto">
          <a:xfrm rot="-558621">
            <a:off x="3577656" y="5455443"/>
            <a:ext cx="87947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(ack=135)</a:t>
            </a:r>
          </a:p>
        </p:txBody>
      </p:sp>
      <p:sp>
        <p:nvSpPr>
          <p:cNvPr id="31"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32"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4" name="Espace réservé du numéro de diapositive 33"/>
          <p:cNvSpPr>
            <a:spLocks noGrp="1"/>
          </p:cNvSpPr>
          <p:nvPr>
            <p:ph type="sldNum" sz="quarter" idx="12"/>
          </p:nvPr>
        </p:nvSpPr>
        <p:spPr/>
        <p:txBody>
          <a:bodyPr/>
          <a:lstStyle/>
          <a:p>
            <a:fld id="{B755F6CC-DBE3-4ADB-A217-62287009C9EB}" type="slidenum">
              <a:rPr lang="fr-BE" smtClean="0"/>
              <a:pPr/>
              <a:t>60</a:t>
            </a:fld>
            <a:endParaRPr lang="fr-BE"/>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3"/>
          <p:cNvSpPr>
            <a:spLocks noGrp="1" noChangeArrowheads="1"/>
          </p:cNvSpPr>
          <p:nvPr>
            <p:ph idx="1"/>
          </p:nvPr>
        </p:nvSpPr>
        <p:spPr>
          <a:xfrm>
            <a:off x="451437" y="1052736"/>
            <a:ext cx="8229600" cy="1152227"/>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Comment faire face aux pertes de segment ?</a:t>
            </a:r>
          </a:p>
          <a:p>
            <a:pPr lvl="1"/>
            <a:r>
              <a:rPr lang="fr-BE" sz="1400" dirty="0">
                <a:solidFill>
                  <a:schemeClr val="tx2"/>
                </a:solidFill>
                <a:latin typeface="Arial" pitchFamily="34" charset="0"/>
                <a:cs typeface="Arial" pitchFamily="34" charset="0"/>
              </a:rPr>
              <a:t>Protéger chaque segment par un temporisateur</a:t>
            </a:r>
          </a:p>
          <a:p>
            <a:pPr lvl="2"/>
            <a:r>
              <a:rPr lang="fr-BE" sz="1400" dirty="0">
                <a:solidFill>
                  <a:schemeClr val="tx2"/>
                </a:solidFill>
                <a:latin typeface="Arial" pitchFamily="34" charset="0"/>
                <a:cs typeface="Arial" pitchFamily="34" charset="0"/>
              </a:rPr>
              <a:t>Si le temporisateur expire avant la réception de l’acquit correspondant, retransmettre</a:t>
            </a:r>
          </a:p>
          <a:p>
            <a:pPr lvl="2"/>
            <a:r>
              <a:rPr lang="fr-BE" sz="1400" dirty="0">
                <a:solidFill>
                  <a:schemeClr val="tx2"/>
                </a:solidFill>
                <a:latin typeface="Arial" pitchFamily="34" charset="0"/>
                <a:cs typeface="Arial" pitchFamily="34" charset="0"/>
              </a:rPr>
              <a:t>TCP utilise GO-BACK-N dans ces conditions</a:t>
            </a:r>
          </a:p>
        </p:txBody>
      </p:sp>
      <p:sp>
        <p:nvSpPr>
          <p:cNvPr id="66567" name="Line 4"/>
          <p:cNvSpPr>
            <a:spLocks noChangeShapeType="1"/>
          </p:cNvSpPr>
          <p:nvPr/>
        </p:nvSpPr>
        <p:spPr bwMode="auto">
          <a:xfrm>
            <a:off x="3203575" y="2420938"/>
            <a:ext cx="0" cy="40322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6568" name="Line 5"/>
          <p:cNvSpPr>
            <a:spLocks noChangeShapeType="1"/>
          </p:cNvSpPr>
          <p:nvPr/>
        </p:nvSpPr>
        <p:spPr bwMode="auto">
          <a:xfrm>
            <a:off x="5795963" y="2420938"/>
            <a:ext cx="0" cy="40322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6569" name="Line 6"/>
          <p:cNvSpPr>
            <a:spLocks noChangeShapeType="1"/>
          </p:cNvSpPr>
          <p:nvPr/>
        </p:nvSpPr>
        <p:spPr bwMode="auto">
          <a:xfrm>
            <a:off x="3201988" y="3168650"/>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6570" name="Line 7"/>
          <p:cNvSpPr>
            <a:spLocks noChangeShapeType="1"/>
          </p:cNvSpPr>
          <p:nvPr/>
        </p:nvSpPr>
        <p:spPr bwMode="auto">
          <a:xfrm flipH="1">
            <a:off x="3203575" y="3716338"/>
            <a:ext cx="2587625" cy="54451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6571" name="Text Box 9"/>
          <p:cNvSpPr txBox="1">
            <a:spLocks noChangeArrowheads="1"/>
          </p:cNvSpPr>
          <p:nvPr/>
        </p:nvSpPr>
        <p:spPr bwMode="auto">
          <a:xfrm rot="512856">
            <a:off x="3413110" y="2996020"/>
            <a:ext cx="1165255" cy="276999"/>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(seq=127,’ef’)</a:t>
            </a:r>
          </a:p>
        </p:txBody>
      </p:sp>
      <p:sp>
        <p:nvSpPr>
          <p:cNvPr id="66572" name="Text Box 11"/>
          <p:cNvSpPr txBox="1">
            <a:spLocks noChangeArrowheads="1"/>
          </p:cNvSpPr>
          <p:nvPr/>
        </p:nvSpPr>
        <p:spPr bwMode="auto">
          <a:xfrm rot="-716567">
            <a:off x="3497263" y="3821113"/>
            <a:ext cx="8794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a:t>
            </a:r>
          </a:p>
        </p:txBody>
      </p:sp>
      <p:sp>
        <p:nvSpPr>
          <p:cNvPr id="66573" name="Line 16"/>
          <p:cNvSpPr>
            <a:spLocks noChangeShapeType="1"/>
          </p:cNvSpPr>
          <p:nvPr/>
        </p:nvSpPr>
        <p:spPr bwMode="auto">
          <a:xfrm>
            <a:off x="5795963" y="5373688"/>
            <a:ext cx="1223962" cy="0"/>
          </a:xfrm>
          <a:prstGeom prst="line">
            <a:avLst/>
          </a:prstGeom>
          <a:noFill/>
          <a:ln w="19050">
            <a:solidFill>
              <a:srgbClr val="0033CC"/>
            </a:solidFill>
            <a:round/>
            <a:headEnd/>
            <a:tailEnd type="triangle" w="med" len="med"/>
          </a:ln>
        </p:spPr>
        <p:txBody>
          <a:bodyPr/>
          <a:lstStyle/>
          <a:p>
            <a:endParaRPr lang="fr-BE">
              <a:latin typeface="Arial" pitchFamily="34" charset="0"/>
              <a:cs typeface="Arial" pitchFamily="34" charset="0"/>
            </a:endParaRPr>
          </a:p>
        </p:txBody>
      </p:sp>
      <p:sp>
        <p:nvSpPr>
          <p:cNvPr id="66574" name="Text Box 18"/>
          <p:cNvSpPr txBox="1">
            <a:spLocks noChangeArrowheads="1"/>
          </p:cNvSpPr>
          <p:nvPr/>
        </p:nvSpPr>
        <p:spPr bwMode="auto">
          <a:xfrm>
            <a:off x="6588125" y="5084763"/>
            <a:ext cx="928688" cy="274637"/>
          </a:xfrm>
          <a:prstGeom prst="rect">
            <a:avLst/>
          </a:prstGeom>
          <a:noFill/>
          <a:ln w="9525">
            <a:noFill/>
            <a:miter lim="800000"/>
            <a:headEnd/>
            <a:tailEnd/>
          </a:ln>
        </p:spPr>
        <p:txBody>
          <a:bodyPr wrap="none">
            <a:spAutoFit/>
          </a:bodyPr>
          <a:lstStyle/>
          <a:p>
            <a:r>
              <a:rPr lang="fr-BE" sz="1200" b="1">
                <a:solidFill>
                  <a:srgbClr val="0033CC"/>
                </a:solidFill>
                <a:latin typeface="Arial" pitchFamily="34" charset="0"/>
                <a:cs typeface="Arial" pitchFamily="34" charset="0"/>
              </a:rPr>
              <a:t>« abcdef »</a:t>
            </a:r>
          </a:p>
        </p:txBody>
      </p:sp>
      <p:sp>
        <p:nvSpPr>
          <p:cNvPr id="66575" name="Line 24"/>
          <p:cNvSpPr>
            <a:spLocks noChangeShapeType="1"/>
          </p:cNvSpPr>
          <p:nvPr/>
        </p:nvSpPr>
        <p:spPr bwMode="auto">
          <a:xfrm>
            <a:off x="3201988" y="2665413"/>
            <a:ext cx="1946275" cy="331787"/>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6576" name="Text Box 25"/>
          <p:cNvSpPr txBox="1">
            <a:spLocks noChangeArrowheads="1"/>
          </p:cNvSpPr>
          <p:nvPr/>
        </p:nvSpPr>
        <p:spPr bwMode="auto">
          <a:xfrm rot="512856">
            <a:off x="3276600" y="2492375"/>
            <a:ext cx="1416050"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(seq=123, ’abcd’)</a:t>
            </a:r>
          </a:p>
        </p:txBody>
      </p:sp>
      <p:sp>
        <p:nvSpPr>
          <p:cNvPr id="66577" name="Oval 26"/>
          <p:cNvSpPr>
            <a:spLocks noChangeArrowheads="1"/>
          </p:cNvSpPr>
          <p:nvPr/>
        </p:nvSpPr>
        <p:spPr bwMode="auto">
          <a:xfrm>
            <a:off x="4970463" y="2881313"/>
            <a:ext cx="215900" cy="215900"/>
          </a:xfrm>
          <a:prstGeom prst="ellipse">
            <a:avLst/>
          </a:prstGeom>
          <a:solidFill>
            <a:srgbClr val="FF0000"/>
          </a:solid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66578" name="Arc 27"/>
          <p:cNvSpPr>
            <a:spLocks/>
          </p:cNvSpPr>
          <p:nvPr/>
        </p:nvSpPr>
        <p:spPr bwMode="auto">
          <a:xfrm flipH="1">
            <a:off x="2916238" y="2636838"/>
            <a:ext cx="303212" cy="1828800"/>
          </a:xfrm>
          <a:custGeom>
            <a:avLst/>
            <a:gdLst>
              <a:gd name="T0" fmla="*/ 157242 w 22463"/>
              <a:gd name="T1" fmla="*/ 0 h 43200"/>
              <a:gd name="T2" fmla="*/ 0 w 22463"/>
              <a:gd name="T3" fmla="*/ 77388713 h 43200"/>
              <a:gd name="T4" fmla="*/ 157242 w 22463"/>
              <a:gd name="T5" fmla="*/ 38709597 h 43200"/>
              <a:gd name="T6" fmla="*/ 0 60000 65536"/>
              <a:gd name="T7" fmla="*/ 0 60000 65536"/>
              <a:gd name="T8" fmla="*/ 0 60000 65536"/>
              <a:gd name="T9" fmla="*/ 0 w 22463"/>
              <a:gd name="T10" fmla="*/ 0 h 43200"/>
              <a:gd name="T11" fmla="*/ 22463 w 22463"/>
              <a:gd name="T12" fmla="*/ 43200 h 43200"/>
            </a:gdLst>
            <a:ahLst/>
            <a:cxnLst>
              <a:cxn ang="T6">
                <a:pos x="T0" y="T1"/>
              </a:cxn>
              <a:cxn ang="T7">
                <a:pos x="T2" y="T3"/>
              </a:cxn>
              <a:cxn ang="T8">
                <a:pos x="T4" y="T5"/>
              </a:cxn>
            </a:cxnLst>
            <a:rect l="T9" t="T10" r="T11" b="T12"/>
            <a:pathLst>
              <a:path w="22463" h="43200" fill="none" extrusionOk="0">
                <a:moveTo>
                  <a:pt x="862" y="0"/>
                </a:moveTo>
                <a:cubicBezTo>
                  <a:pt x="12792" y="0"/>
                  <a:pt x="22463" y="9670"/>
                  <a:pt x="22463" y="21600"/>
                </a:cubicBezTo>
                <a:cubicBezTo>
                  <a:pt x="22463" y="33529"/>
                  <a:pt x="12792" y="43200"/>
                  <a:pt x="863" y="43200"/>
                </a:cubicBezTo>
                <a:cubicBezTo>
                  <a:pt x="575" y="43200"/>
                  <a:pt x="287" y="43194"/>
                  <a:pt x="0" y="43182"/>
                </a:cubicBezTo>
              </a:path>
              <a:path w="22463" h="43200" stroke="0" extrusionOk="0">
                <a:moveTo>
                  <a:pt x="862" y="0"/>
                </a:moveTo>
                <a:cubicBezTo>
                  <a:pt x="12792" y="0"/>
                  <a:pt x="22463" y="9670"/>
                  <a:pt x="22463" y="21600"/>
                </a:cubicBezTo>
                <a:cubicBezTo>
                  <a:pt x="22463" y="33529"/>
                  <a:pt x="12792" y="43200"/>
                  <a:pt x="863" y="43200"/>
                </a:cubicBezTo>
                <a:cubicBezTo>
                  <a:pt x="575" y="43200"/>
                  <a:pt x="287" y="43194"/>
                  <a:pt x="0" y="43182"/>
                </a:cubicBezTo>
                <a:lnTo>
                  <a:pt x="863" y="21600"/>
                </a:lnTo>
                <a:close/>
              </a:path>
            </a:pathLst>
          </a:custGeom>
          <a:noFill/>
          <a:ln w="19050">
            <a:solidFill>
              <a:srgbClr val="CC0066"/>
            </a:solidFill>
            <a:prstDash val="sysDot"/>
            <a:round/>
            <a:headEnd type="triangle" w="med" len="med"/>
            <a:tailEnd type="triangle" w="med" len="med"/>
          </a:ln>
        </p:spPr>
        <p:txBody>
          <a:bodyPr wrap="none" anchor="ctr"/>
          <a:lstStyle/>
          <a:p>
            <a:endParaRPr lang="fr-FR">
              <a:latin typeface="Arial" pitchFamily="34" charset="0"/>
              <a:cs typeface="Arial" pitchFamily="34" charset="0"/>
            </a:endParaRPr>
          </a:p>
        </p:txBody>
      </p:sp>
      <p:sp>
        <p:nvSpPr>
          <p:cNvPr id="66579" name="Line 28"/>
          <p:cNvSpPr>
            <a:spLocks noChangeShapeType="1"/>
          </p:cNvSpPr>
          <p:nvPr/>
        </p:nvSpPr>
        <p:spPr bwMode="auto">
          <a:xfrm>
            <a:off x="3203575" y="4508500"/>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6580" name="Text Box 29"/>
          <p:cNvSpPr txBox="1">
            <a:spLocks noChangeArrowheads="1"/>
          </p:cNvSpPr>
          <p:nvPr/>
        </p:nvSpPr>
        <p:spPr bwMode="auto">
          <a:xfrm rot="512856">
            <a:off x="3635375" y="4437063"/>
            <a:ext cx="1416050"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(seq=123, ’abcd’)</a:t>
            </a:r>
          </a:p>
        </p:txBody>
      </p:sp>
      <p:sp>
        <p:nvSpPr>
          <p:cNvPr id="66581" name="Line 30"/>
          <p:cNvSpPr>
            <a:spLocks noChangeShapeType="1"/>
          </p:cNvSpPr>
          <p:nvPr/>
        </p:nvSpPr>
        <p:spPr bwMode="auto">
          <a:xfrm>
            <a:off x="3203575" y="4941888"/>
            <a:ext cx="2592388"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6582" name="Text Box 31"/>
          <p:cNvSpPr txBox="1">
            <a:spLocks noChangeArrowheads="1"/>
          </p:cNvSpPr>
          <p:nvPr/>
        </p:nvSpPr>
        <p:spPr bwMode="auto">
          <a:xfrm rot="512856">
            <a:off x="3414698" y="4769257"/>
            <a:ext cx="1165255" cy="276999"/>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(seq=127,’ef’)</a:t>
            </a:r>
          </a:p>
        </p:txBody>
      </p:sp>
      <p:sp>
        <p:nvSpPr>
          <p:cNvPr id="66583" name="Line 32"/>
          <p:cNvSpPr>
            <a:spLocks noChangeShapeType="1"/>
          </p:cNvSpPr>
          <p:nvPr/>
        </p:nvSpPr>
        <p:spPr bwMode="auto">
          <a:xfrm flipH="1">
            <a:off x="3203575" y="4941888"/>
            <a:ext cx="2587625" cy="54451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6584" name="Text Box 33"/>
          <p:cNvSpPr txBox="1">
            <a:spLocks noChangeArrowheads="1"/>
          </p:cNvSpPr>
          <p:nvPr/>
        </p:nvSpPr>
        <p:spPr bwMode="auto">
          <a:xfrm rot="-716567">
            <a:off x="3175000" y="5119688"/>
            <a:ext cx="8794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(ack=127)</a:t>
            </a:r>
          </a:p>
        </p:txBody>
      </p:sp>
      <p:sp>
        <p:nvSpPr>
          <p:cNvPr id="66585" name="Line 34"/>
          <p:cNvSpPr>
            <a:spLocks noChangeShapeType="1"/>
          </p:cNvSpPr>
          <p:nvPr/>
        </p:nvSpPr>
        <p:spPr bwMode="auto">
          <a:xfrm flipH="1">
            <a:off x="3203575" y="5373688"/>
            <a:ext cx="2587625" cy="54451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6586" name="Text Box 35"/>
          <p:cNvSpPr txBox="1">
            <a:spLocks noChangeArrowheads="1"/>
          </p:cNvSpPr>
          <p:nvPr/>
        </p:nvSpPr>
        <p:spPr bwMode="auto">
          <a:xfrm rot="-716567">
            <a:off x="3203575" y="5589588"/>
            <a:ext cx="8794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(ack=129)</a:t>
            </a:r>
          </a:p>
        </p:txBody>
      </p:sp>
      <p:sp>
        <p:nvSpPr>
          <p:cNvPr id="66587" name="Text Box 36"/>
          <p:cNvSpPr txBox="1">
            <a:spLocks noChangeArrowheads="1"/>
          </p:cNvSpPr>
          <p:nvPr/>
        </p:nvSpPr>
        <p:spPr bwMode="auto">
          <a:xfrm>
            <a:off x="1116013" y="3284538"/>
            <a:ext cx="1495425" cy="457200"/>
          </a:xfrm>
          <a:prstGeom prst="rect">
            <a:avLst/>
          </a:prstGeom>
          <a:noFill/>
          <a:ln w="9525">
            <a:noFill/>
            <a:miter lim="800000"/>
            <a:headEnd/>
            <a:tailEnd/>
          </a:ln>
        </p:spPr>
        <p:txBody>
          <a:bodyPr wrap="none">
            <a:spAutoFit/>
          </a:bodyPr>
          <a:lstStyle/>
          <a:p>
            <a:pPr algn="ctr"/>
            <a:r>
              <a:rPr lang="fr-BE" sz="1200" b="1" dirty="0">
                <a:solidFill>
                  <a:srgbClr val="CC0066"/>
                </a:solidFill>
                <a:latin typeface="Arial" pitchFamily="34" charset="0"/>
                <a:cs typeface="Arial" pitchFamily="34" charset="0"/>
              </a:rPr>
              <a:t>Temporisateur </a:t>
            </a:r>
          </a:p>
          <a:p>
            <a:pPr algn="ctr"/>
            <a:r>
              <a:rPr lang="fr-BE" sz="1200" b="1" dirty="0">
                <a:solidFill>
                  <a:srgbClr val="CC0066"/>
                </a:solidFill>
                <a:latin typeface="Arial" pitchFamily="34" charset="0"/>
                <a:cs typeface="Arial" pitchFamily="34" charset="0"/>
              </a:rPr>
              <a:t>de retransmission</a:t>
            </a:r>
          </a:p>
        </p:txBody>
      </p:sp>
      <p:sp>
        <p:nvSpPr>
          <p:cNvPr id="66588" name="Line 37"/>
          <p:cNvSpPr>
            <a:spLocks noChangeShapeType="1"/>
          </p:cNvSpPr>
          <p:nvPr/>
        </p:nvSpPr>
        <p:spPr bwMode="auto">
          <a:xfrm>
            <a:off x="5795963" y="5373688"/>
            <a:ext cx="1152525" cy="215900"/>
          </a:xfrm>
          <a:prstGeom prst="line">
            <a:avLst/>
          </a:prstGeom>
          <a:noFill/>
          <a:ln w="19050">
            <a:solidFill>
              <a:schemeClr val="tx1"/>
            </a:solidFill>
            <a:prstDash val="dash"/>
            <a:round/>
            <a:headEnd/>
            <a:tailEnd type="triangle" w="med" len="med"/>
          </a:ln>
        </p:spPr>
        <p:txBody>
          <a:bodyPr/>
          <a:lstStyle/>
          <a:p>
            <a:endParaRPr lang="fr-BE">
              <a:latin typeface="Arial" pitchFamily="34" charset="0"/>
              <a:cs typeface="Arial" pitchFamily="34" charset="0"/>
            </a:endParaRPr>
          </a:p>
        </p:txBody>
      </p:sp>
      <p:sp>
        <p:nvSpPr>
          <p:cNvPr id="66589" name="Text Box 38"/>
          <p:cNvSpPr txBox="1">
            <a:spLocks noChangeArrowheads="1"/>
          </p:cNvSpPr>
          <p:nvPr/>
        </p:nvSpPr>
        <p:spPr bwMode="auto">
          <a:xfrm>
            <a:off x="6948488" y="5516563"/>
            <a:ext cx="1325562" cy="457200"/>
          </a:xfrm>
          <a:prstGeom prst="rect">
            <a:avLst/>
          </a:prstGeom>
          <a:noFill/>
          <a:ln w="9525">
            <a:noFill/>
            <a:miter lim="800000"/>
            <a:headEnd/>
            <a:tailEnd/>
          </a:ln>
        </p:spPr>
        <p:txBody>
          <a:bodyPr wrap="none">
            <a:spAutoFit/>
          </a:bodyPr>
          <a:lstStyle/>
          <a:p>
            <a:pPr algn="ctr"/>
            <a:r>
              <a:rPr lang="fr-BE" sz="1200" b="1">
                <a:latin typeface="Arial" pitchFamily="34" charset="0"/>
                <a:cs typeface="Arial" pitchFamily="34" charset="0"/>
              </a:rPr>
              <a:t>Retransmission</a:t>
            </a:r>
          </a:p>
          <a:p>
            <a:pPr algn="ctr"/>
            <a:r>
              <a:rPr lang="fr-BE" sz="1200" b="1">
                <a:latin typeface="Arial" pitchFamily="34" charset="0"/>
                <a:cs typeface="Arial" pitchFamily="34" charset="0"/>
              </a:rPr>
              <a:t>inutile</a:t>
            </a:r>
          </a:p>
        </p:txBody>
      </p:sp>
      <p:sp>
        <p:nvSpPr>
          <p:cNvPr id="66590" name="Text Box 39"/>
          <p:cNvSpPr txBox="1">
            <a:spLocks noChangeArrowheads="1"/>
          </p:cNvSpPr>
          <p:nvPr/>
        </p:nvSpPr>
        <p:spPr bwMode="auto">
          <a:xfrm>
            <a:off x="468313" y="4581525"/>
            <a:ext cx="2276475" cy="457200"/>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Retransmission de tous les </a:t>
            </a:r>
          </a:p>
          <a:p>
            <a:pPr algn="ctr"/>
            <a:r>
              <a:rPr lang="fr-BE" sz="1200" b="1">
                <a:solidFill>
                  <a:srgbClr val="0000CC"/>
                </a:solidFill>
                <a:latin typeface="Arial" pitchFamily="34" charset="0"/>
                <a:cs typeface="Arial" pitchFamily="34" charset="0"/>
              </a:rPr>
              <a:t>segments TCP non acquittés</a:t>
            </a:r>
          </a:p>
        </p:txBody>
      </p:sp>
      <p:sp>
        <p:nvSpPr>
          <p:cNvPr id="30"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31"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3" name="Espace réservé du numéro de diapositive 32"/>
          <p:cNvSpPr>
            <a:spLocks noGrp="1"/>
          </p:cNvSpPr>
          <p:nvPr>
            <p:ph type="sldNum" sz="quarter" idx="12"/>
          </p:nvPr>
        </p:nvSpPr>
        <p:spPr/>
        <p:txBody>
          <a:bodyPr/>
          <a:lstStyle/>
          <a:p>
            <a:fld id="{B755F6CC-DBE3-4ADB-A217-62287009C9EB}" type="slidenum">
              <a:rPr lang="fr-BE" smtClean="0"/>
              <a:pPr/>
              <a:t>61</a:t>
            </a:fld>
            <a:endParaRPr lang="fr-BE"/>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3"/>
          <p:cNvSpPr>
            <a:spLocks noGrp="1" noChangeArrowheads="1"/>
          </p:cNvSpPr>
          <p:nvPr>
            <p:ph idx="1"/>
          </p:nvPr>
        </p:nvSpPr>
        <p:spPr>
          <a:xfrm>
            <a:off x="457200" y="836613"/>
            <a:ext cx="8229600" cy="5329237"/>
          </a:xfrm>
        </p:spPr>
        <p:txBody>
          <a:bodyPr vert="horz" lIns="91440" tIns="45720" rIns="91440" bIns="45720" rtlCol="0" anchor="ctr" anchorCtr="0">
            <a:noAutofit/>
          </a:bodyPr>
          <a:lstStyle/>
          <a:p>
            <a:pPr>
              <a:lnSpc>
                <a:spcPct val="90000"/>
              </a:lnSpc>
              <a:spcBef>
                <a:spcPts val="0"/>
              </a:spcBef>
            </a:pPr>
            <a:r>
              <a:rPr lang="fr-BE" sz="1400" b="1" dirty="0">
                <a:solidFill>
                  <a:schemeClr val="tx2"/>
                </a:solidFill>
                <a:latin typeface="Arial" pitchFamily="34" charset="0"/>
                <a:cs typeface="Arial" pitchFamily="34" charset="0"/>
              </a:rPr>
              <a:t>Quelle valeur pour ce temporisateur </a:t>
            </a:r>
            <a:r>
              <a:rPr lang="fr-BE" sz="1400" b="1" dirty="0" smtClean="0">
                <a:solidFill>
                  <a:schemeClr val="tx2"/>
                </a:solidFill>
                <a:latin typeface="Arial" pitchFamily="34" charset="0"/>
                <a:cs typeface="Arial" pitchFamily="34" charset="0"/>
              </a:rPr>
              <a:t>?</a:t>
            </a:r>
            <a:endParaRPr lang="fr-BE" sz="1400" b="1"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Contrainte</a:t>
            </a:r>
          </a:p>
          <a:p>
            <a:pPr lvl="2">
              <a:spcBef>
                <a:spcPts val="0"/>
              </a:spcBef>
            </a:pPr>
            <a:r>
              <a:rPr lang="fr-BE" sz="1400" dirty="0">
                <a:solidFill>
                  <a:schemeClr val="tx2"/>
                </a:solidFill>
                <a:latin typeface="Arial" pitchFamily="34" charset="0"/>
                <a:cs typeface="Arial" pitchFamily="34" charset="0"/>
              </a:rPr>
              <a:t>Dans la couche transport, le temps nécessaire pour transmettre un segment TCP d’une source à une destination et recevoir l’acquit correspondant peut varier fortement d’un segment à l’autre.</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Principe</a:t>
            </a:r>
          </a:p>
          <a:p>
            <a:pPr lvl="2">
              <a:spcBef>
                <a:spcPts val="0"/>
              </a:spcBef>
            </a:pPr>
            <a:r>
              <a:rPr lang="fr-BE" sz="1400" dirty="0">
                <a:solidFill>
                  <a:schemeClr val="tx2"/>
                </a:solidFill>
                <a:latin typeface="Arial" pitchFamily="34" charset="0"/>
                <a:cs typeface="Arial" pitchFamily="34" charset="0"/>
              </a:rPr>
              <a:t>Mesurer en permanence le Round-Trip-Time (RTT)</a:t>
            </a:r>
          </a:p>
          <a:p>
            <a:pPr lvl="3">
              <a:spcBef>
                <a:spcPts val="0"/>
              </a:spcBef>
            </a:pPr>
            <a:r>
              <a:rPr lang="fr-BE" sz="1400" dirty="0">
                <a:solidFill>
                  <a:schemeClr val="tx2"/>
                </a:solidFill>
                <a:latin typeface="Arial" pitchFamily="34" charset="0"/>
                <a:cs typeface="Arial" pitchFamily="34" charset="0"/>
              </a:rPr>
              <a:t>RTT = délai entre envoi d’un TPDU et la réception de l’acquit correspondant</a:t>
            </a:r>
          </a:p>
          <a:p>
            <a:pPr lvl="2">
              <a:spcBef>
                <a:spcPts val="0"/>
              </a:spcBef>
            </a:pPr>
            <a:r>
              <a:rPr lang="fr-BE" sz="1400" dirty="0">
                <a:solidFill>
                  <a:schemeClr val="tx2"/>
                </a:solidFill>
                <a:latin typeface="Arial" pitchFamily="34" charset="0"/>
                <a:cs typeface="Arial" pitchFamily="34" charset="0"/>
              </a:rPr>
              <a:t>Le temporisateur est établi en fonction du RTT</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Comment calculer la valeur du temporisateur ?</a:t>
            </a:r>
          </a:p>
          <a:p>
            <a:pPr lvl="2">
              <a:spcBef>
                <a:spcPts val="0"/>
              </a:spcBef>
            </a:pPr>
            <a:r>
              <a:rPr lang="fr-BE" sz="1400" dirty="0">
                <a:solidFill>
                  <a:schemeClr val="tx2"/>
                </a:solidFill>
                <a:latin typeface="Arial" pitchFamily="34" charset="0"/>
                <a:cs typeface="Arial" pitchFamily="34" charset="0"/>
              </a:rPr>
              <a:t>Si le temporisateur de retransmission est trop court, on va retransmettre inutilement des segments</a:t>
            </a:r>
          </a:p>
          <a:p>
            <a:pPr lvl="2">
              <a:spcBef>
                <a:spcPts val="0"/>
              </a:spcBef>
            </a:pPr>
            <a:r>
              <a:rPr lang="fr-BE" sz="1400" dirty="0">
                <a:solidFill>
                  <a:schemeClr val="tx2"/>
                </a:solidFill>
                <a:latin typeface="Arial" pitchFamily="34" charset="0"/>
                <a:cs typeface="Arial" pitchFamily="34" charset="0"/>
              </a:rPr>
              <a:t>Si le temporisateur de retransmission est trop long, on aura des pertes de temps avant chaque retransmission</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Solution choisie par TCP</a:t>
            </a:r>
          </a:p>
          <a:p>
            <a:pPr lvl="2">
              <a:spcBef>
                <a:spcPts val="0"/>
              </a:spcBef>
            </a:pPr>
            <a:r>
              <a:rPr lang="fr-BE" sz="1400" dirty="0">
                <a:solidFill>
                  <a:schemeClr val="tx2"/>
                </a:solidFill>
                <a:latin typeface="Arial" pitchFamily="34" charset="0"/>
                <a:cs typeface="Arial" pitchFamily="34" charset="0"/>
              </a:rPr>
              <a:t>Mesurer le RTT moyen</a:t>
            </a:r>
          </a:p>
          <a:p>
            <a:pPr lvl="2">
              <a:spcBef>
                <a:spcPts val="0"/>
              </a:spcBef>
            </a:pPr>
            <a:r>
              <a:rPr lang="fr-BE" sz="1400" dirty="0">
                <a:solidFill>
                  <a:schemeClr val="tx2"/>
                </a:solidFill>
                <a:latin typeface="Arial" pitchFamily="34" charset="0"/>
                <a:cs typeface="Arial" pitchFamily="34" charset="0"/>
                <a:sym typeface="Wingdings 2" pitchFamily="18" charset="2"/>
              </a:rPr>
              <a:t>Estimer la variance du RTT (différence entre les RTT)</a:t>
            </a:r>
          </a:p>
          <a:p>
            <a:pPr lvl="2">
              <a:spcBef>
                <a:spcPts val="0"/>
              </a:spcBef>
            </a:pPr>
            <a:r>
              <a:rPr lang="fr-BE" sz="1400" dirty="0">
                <a:solidFill>
                  <a:schemeClr val="tx2"/>
                </a:solidFill>
                <a:latin typeface="Arial" pitchFamily="34" charset="0"/>
                <a:cs typeface="Arial" pitchFamily="34" charset="0"/>
                <a:sym typeface="Wingdings 2" pitchFamily="18" charset="2"/>
              </a:rPr>
              <a:t>Temporisateur = RTT moyen + 4 * la </a:t>
            </a:r>
            <a:r>
              <a:rPr lang="fr-BE" sz="1400" dirty="0" err="1">
                <a:solidFill>
                  <a:schemeClr val="tx2"/>
                </a:solidFill>
                <a:latin typeface="Arial" pitchFamily="34" charset="0"/>
                <a:cs typeface="Arial" pitchFamily="34" charset="0"/>
                <a:sym typeface="Wingdings 2" pitchFamily="18" charset="2"/>
              </a:rPr>
              <a:t>variance_estimée</a:t>
            </a:r>
            <a:endParaRPr lang="fr-BE" sz="1400" dirty="0">
              <a:solidFill>
                <a:schemeClr val="tx2"/>
              </a:solidFill>
              <a:latin typeface="Arial" pitchFamily="34" charset="0"/>
              <a:cs typeface="Arial" pitchFamily="34" charset="0"/>
              <a:sym typeface="Wingdings 2" pitchFamily="18" charset="2"/>
            </a:endParaRP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62</a:t>
            </a:fld>
            <a:endParaRPr lang="fr-BE"/>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Rectangle 3"/>
          <p:cNvSpPr>
            <a:spLocks noGrp="1" noChangeArrowheads="1"/>
          </p:cNvSpPr>
          <p:nvPr>
            <p:ph idx="1"/>
          </p:nvPr>
        </p:nvSpPr>
        <p:spPr>
          <a:xfrm>
            <a:off x="217629" y="786210"/>
            <a:ext cx="8857108" cy="5328444"/>
          </a:xfrm>
        </p:spPr>
        <p:txBody>
          <a:bodyPr vert="horz" lIns="91440" tIns="45720" rIns="91440" bIns="45720" rtlCol="0" anchor="ctr" anchorCtr="0">
            <a:noAutofit/>
          </a:bodyPr>
          <a:lstStyle/>
          <a:p>
            <a:pPr>
              <a:lnSpc>
                <a:spcPct val="90000"/>
              </a:lnSpc>
              <a:spcBef>
                <a:spcPts val="0"/>
              </a:spcBef>
            </a:pPr>
            <a:r>
              <a:rPr lang="fr-BE" sz="1400" b="1" dirty="0">
                <a:solidFill>
                  <a:schemeClr val="tx2"/>
                </a:solidFill>
                <a:latin typeface="Arial" pitchFamily="34" charset="0"/>
                <a:cs typeface="Arial" pitchFamily="34" charset="0"/>
              </a:rPr>
              <a:t>Problèmes</a:t>
            </a:r>
          </a:p>
          <a:p>
            <a:pPr>
              <a:spcBef>
                <a:spcPts val="0"/>
              </a:spcBef>
            </a:pPr>
            <a:r>
              <a:rPr lang="fr-BE" sz="1400" dirty="0">
                <a:solidFill>
                  <a:schemeClr val="tx2"/>
                </a:solidFill>
                <a:latin typeface="Arial" pitchFamily="34" charset="0"/>
                <a:cs typeface="Arial" pitchFamily="34" charset="0"/>
                <a:sym typeface="Wingdings 2" pitchFamily="18" charset="2"/>
              </a:rPr>
              <a:t>Comment mesurer le RTT lorsqu’il y a des retransmissions ?</a:t>
            </a:r>
          </a:p>
          <a:p>
            <a:pPr marL="0" indent="0">
              <a:spcBef>
                <a:spcPts val="0"/>
              </a:spcBef>
              <a:buNone/>
            </a:pPr>
            <a:endParaRPr lang="fr-BE" sz="1400" dirty="0">
              <a:solidFill>
                <a:schemeClr val="tx2"/>
              </a:solidFill>
              <a:latin typeface="Arial" pitchFamily="34" charset="0"/>
              <a:cs typeface="Arial" pitchFamily="34" charset="0"/>
              <a:sym typeface="Wingdings 2" pitchFamily="18" charset="2"/>
            </a:endParaRPr>
          </a:p>
          <a:p>
            <a:pPr>
              <a:spcBef>
                <a:spcPts val="0"/>
              </a:spcBef>
            </a:pPr>
            <a:endParaRPr lang="fr-BE" sz="1400" dirty="0">
              <a:solidFill>
                <a:schemeClr val="tx2"/>
              </a:solidFill>
              <a:latin typeface="Arial" pitchFamily="34" charset="0"/>
              <a:cs typeface="Arial" pitchFamily="34" charset="0"/>
              <a:sym typeface="Wingdings 2" pitchFamily="18" charset="2"/>
            </a:endParaRPr>
          </a:p>
          <a:p>
            <a:pPr>
              <a:spcBef>
                <a:spcPts val="0"/>
              </a:spcBef>
            </a:pPr>
            <a:endParaRPr lang="fr-BE" sz="1400" dirty="0">
              <a:solidFill>
                <a:schemeClr val="tx2"/>
              </a:solidFill>
              <a:latin typeface="Arial" pitchFamily="34" charset="0"/>
              <a:cs typeface="Arial" pitchFamily="34" charset="0"/>
              <a:sym typeface="Wingdings 2" pitchFamily="18" charset="2"/>
            </a:endParaRPr>
          </a:p>
          <a:p>
            <a:pPr>
              <a:spcBef>
                <a:spcPts val="0"/>
              </a:spcBef>
            </a:pPr>
            <a:endParaRPr lang="fr-BE" sz="1400" dirty="0">
              <a:solidFill>
                <a:schemeClr val="tx2"/>
              </a:solidFill>
              <a:latin typeface="Arial" pitchFamily="34" charset="0"/>
              <a:cs typeface="Arial" pitchFamily="34" charset="0"/>
              <a:sym typeface="Wingdings 2" pitchFamily="18" charset="2"/>
            </a:endParaRPr>
          </a:p>
          <a:p>
            <a:pPr>
              <a:spcBef>
                <a:spcPts val="0"/>
              </a:spcBef>
            </a:pPr>
            <a:endParaRPr lang="fr-BE" sz="1400" dirty="0">
              <a:solidFill>
                <a:schemeClr val="tx2"/>
              </a:solidFill>
              <a:latin typeface="Arial" pitchFamily="34" charset="0"/>
              <a:cs typeface="Arial" pitchFamily="34" charset="0"/>
              <a:sym typeface="Wingdings 2" pitchFamily="18" charset="2"/>
            </a:endParaRPr>
          </a:p>
          <a:p>
            <a:pPr>
              <a:spcBef>
                <a:spcPts val="0"/>
              </a:spcBef>
            </a:pPr>
            <a:endParaRPr lang="fr-BE" sz="1400" dirty="0">
              <a:solidFill>
                <a:schemeClr val="tx2"/>
              </a:solidFill>
              <a:latin typeface="Arial" pitchFamily="34" charset="0"/>
              <a:cs typeface="Arial" pitchFamily="34" charset="0"/>
              <a:sym typeface="Wingdings 2" pitchFamily="18" charset="2"/>
            </a:endParaRPr>
          </a:p>
          <a:p>
            <a:pPr>
              <a:spcBef>
                <a:spcPts val="0"/>
              </a:spcBef>
            </a:pPr>
            <a:endParaRPr lang="fr-BE" sz="1400" dirty="0">
              <a:solidFill>
                <a:schemeClr val="tx2"/>
              </a:solidFill>
              <a:latin typeface="Arial" pitchFamily="34" charset="0"/>
              <a:cs typeface="Arial" pitchFamily="34" charset="0"/>
              <a:sym typeface="Wingdings 2" pitchFamily="18" charset="2"/>
            </a:endParaRPr>
          </a:p>
          <a:p>
            <a:pPr>
              <a:spcBef>
                <a:spcPts val="0"/>
              </a:spcBef>
            </a:pPr>
            <a:endParaRPr lang="fr-BE" sz="1400" dirty="0">
              <a:solidFill>
                <a:schemeClr val="tx2"/>
              </a:solidFill>
              <a:latin typeface="Arial" pitchFamily="34" charset="0"/>
              <a:cs typeface="Arial" pitchFamily="34" charset="0"/>
              <a:sym typeface="Wingdings 2" pitchFamily="18" charset="2"/>
            </a:endParaRPr>
          </a:p>
          <a:p>
            <a:pPr>
              <a:spcBef>
                <a:spcPts val="0"/>
              </a:spcBef>
            </a:pPr>
            <a:endParaRPr lang="fr-BE" sz="1400" dirty="0">
              <a:solidFill>
                <a:schemeClr val="tx2"/>
              </a:solidFill>
              <a:latin typeface="Arial" pitchFamily="34" charset="0"/>
              <a:cs typeface="Arial" pitchFamily="34" charset="0"/>
              <a:sym typeface="Wingdings 2" pitchFamily="18" charset="2"/>
            </a:endParaRPr>
          </a:p>
          <a:p>
            <a:pPr>
              <a:spcBef>
                <a:spcPts val="0"/>
              </a:spcBef>
            </a:pPr>
            <a:endParaRPr lang="fr-BE" sz="1400" dirty="0">
              <a:solidFill>
                <a:schemeClr val="tx2"/>
              </a:solidFill>
              <a:latin typeface="Arial" pitchFamily="34" charset="0"/>
              <a:cs typeface="Arial" pitchFamily="34" charset="0"/>
              <a:sym typeface="Wingdings 2" pitchFamily="18" charset="2"/>
            </a:endParaRPr>
          </a:p>
          <a:p>
            <a:pPr>
              <a:spcBef>
                <a:spcPts val="0"/>
              </a:spcBef>
            </a:pPr>
            <a:endParaRPr lang="fr-BE" sz="1400" dirty="0">
              <a:solidFill>
                <a:schemeClr val="tx2"/>
              </a:solidFill>
              <a:latin typeface="Arial" pitchFamily="34" charset="0"/>
              <a:cs typeface="Arial" pitchFamily="34" charset="0"/>
              <a:sym typeface="Wingdings 2" pitchFamily="18" charset="2"/>
            </a:endParaRPr>
          </a:p>
          <a:p>
            <a:pPr>
              <a:spcBef>
                <a:spcPts val="0"/>
              </a:spcBef>
            </a:pPr>
            <a:endParaRPr lang="fr-BE" sz="1400" dirty="0">
              <a:solidFill>
                <a:schemeClr val="tx2"/>
              </a:solidFill>
              <a:latin typeface="Arial" pitchFamily="34" charset="0"/>
              <a:cs typeface="Arial" pitchFamily="34" charset="0"/>
              <a:sym typeface="Wingdings 2" pitchFamily="18" charset="2"/>
            </a:endParaRPr>
          </a:p>
          <a:p>
            <a:pPr>
              <a:spcBef>
                <a:spcPts val="0"/>
              </a:spcBef>
            </a:pPr>
            <a:endParaRPr lang="fr-BE" sz="1400" dirty="0">
              <a:solidFill>
                <a:schemeClr val="tx2"/>
              </a:solidFill>
              <a:latin typeface="Arial" pitchFamily="34" charset="0"/>
              <a:cs typeface="Arial" pitchFamily="34" charset="0"/>
              <a:sym typeface="Wingdings 2" pitchFamily="18" charset="2"/>
            </a:endParaRPr>
          </a:p>
          <a:p>
            <a:pPr>
              <a:spcBef>
                <a:spcPts val="0"/>
              </a:spcBef>
            </a:pPr>
            <a:endParaRPr lang="fr-BE" sz="1400" dirty="0" smtClean="0">
              <a:solidFill>
                <a:schemeClr val="tx2"/>
              </a:solidFill>
              <a:latin typeface="Arial" pitchFamily="34" charset="0"/>
              <a:cs typeface="Arial" pitchFamily="34" charset="0"/>
              <a:sym typeface="Wingdings 2" pitchFamily="18" charset="2"/>
            </a:endParaRPr>
          </a:p>
          <a:p>
            <a:pPr>
              <a:spcBef>
                <a:spcPts val="0"/>
              </a:spcBef>
            </a:pPr>
            <a:endParaRPr lang="fr-BE" sz="1400" dirty="0" smtClean="0">
              <a:solidFill>
                <a:schemeClr val="tx2"/>
              </a:solidFill>
              <a:latin typeface="Arial" pitchFamily="34" charset="0"/>
              <a:cs typeface="Arial" pitchFamily="34" charset="0"/>
              <a:sym typeface="Wingdings 2" pitchFamily="18" charset="2"/>
            </a:endParaRPr>
          </a:p>
          <a:p>
            <a:pPr>
              <a:spcBef>
                <a:spcPts val="0"/>
              </a:spcBef>
            </a:pPr>
            <a:endParaRPr lang="fr-BE" sz="1400" dirty="0" smtClean="0">
              <a:solidFill>
                <a:schemeClr val="tx2"/>
              </a:solidFill>
              <a:latin typeface="Arial" pitchFamily="34" charset="0"/>
              <a:cs typeface="Arial" pitchFamily="34" charset="0"/>
              <a:sym typeface="Wingdings 2" pitchFamily="18" charset="2"/>
            </a:endParaRPr>
          </a:p>
          <a:p>
            <a:pPr>
              <a:spcBef>
                <a:spcPts val="0"/>
              </a:spcBef>
            </a:pPr>
            <a:r>
              <a:rPr lang="fr-BE" sz="1400" dirty="0" smtClean="0">
                <a:solidFill>
                  <a:schemeClr val="tx2"/>
                </a:solidFill>
                <a:latin typeface="Arial" pitchFamily="34" charset="0"/>
                <a:cs typeface="Arial" pitchFamily="34" charset="0"/>
                <a:sym typeface="Wingdings 2" pitchFamily="18" charset="2"/>
              </a:rPr>
              <a:t>Solution </a:t>
            </a:r>
            <a:r>
              <a:rPr lang="fr-BE" sz="1400" dirty="0">
                <a:solidFill>
                  <a:schemeClr val="tx2"/>
                </a:solidFill>
                <a:latin typeface="Arial" pitchFamily="34" charset="0"/>
                <a:cs typeface="Arial" pitchFamily="34" charset="0"/>
                <a:sym typeface="Wingdings 2" pitchFamily="18" charset="2"/>
              </a:rPr>
              <a:t>(</a:t>
            </a:r>
            <a:r>
              <a:rPr lang="fr-BE" sz="1400" dirty="0" err="1">
                <a:solidFill>
                  <a:schemeClr val="tx2"/>
                </a:solidFill>
                <a:latin typeface="Arial" pitchFamily="34" charset="0"/>
                <a:cs typeface="Arial" pitchFamily="34" charset="0"/>
                <a:sym typeface="Wingdings 2" pitchFamily="18" charset="2"/>
              </a:rPr>
              <a:t>Karn</a:t>
            </a:r>
            <a:r>
              <a:rPr lang="fr-BE" sz="1400" dirty="0">
                <a:solidFill>
                  <a:schemeClr val="tx2"/>
                </a:solidFill>
                <a:latin typeface="Arial" pitchFamily="34" charset="0"/>
                <a:cs typeface="Arial" pitchFamily="34" charset="0"/>
                <a:sym typeface="Wingdings 2" pitchFamily="18" charset="2"/>
              </a:rPr>
              <a:t>/Partridge)</a:t>
            </a:r>
          </a:p>
          <a:p>
            <a:pPr lvl="1">
              <a:spcBef>
                <a:spcPts val="0"/>
              </a:spcBef>
            </a:pPr>
            <a:r>
              <a:rPr lang="fr-BE" sz="1400" dirty="0">
                <a:solidFill>
                  <a:schemeClr val="tx2"/>
                </a:solidFill>
                <a:latin typeface="Arial" pitchFamily="34" charset="0"/>
                <a:cs typeface="Arial" pitchFamily="34" charset="0"/>
                <a:sym typeface="Wingdings 2" pitchFamily="18" charset="2"/>
              </a:rPr>
              <a:t>Ne pas mesurer le RTT des segments retransmis</a:t>
            </a:r>
          </a:p>
          <a:p>
            <a:pPr lvl="1">
              <a:spcBef>
                <a:spcPts val="0"/>
              </a:spcBef>
            </a:pPr>
            <a:r>
              <a:rPr lang="fr-BE" sz="1400" dirty="0">
                <a:solidFill>
                  <a:schemeClr val="tx2"/>
                </a:solidFill>
                <a:latin typeface="Arial" pitchFamily="34" charset="0"/>
                <a:cs typeface="Arial" pitchFamily="34" charset="0"/>
                <a:sym typeface="Wingdings 2" pitchFamily="18" charset="2"/>
              </a:rPr>
              <a:t>Appliquer le principe du </a:t>
            </a:r>
            <a:r>
              <a:rPr lang="fr-BE" sz="1400" dirty="0" err="1">
                <a:solidFill>
                  <a:schemeClr val="tx2"/>
                </a:solidFill>
                <a:latin typeface="Arial" pitchFamily="34" charset="0"/>
                <a:cs typeface="Arial" pitchFamily="34" charset="0"/>
                <a:sym typeface="Wingdings 2" pitchFamily="18" charset="2"/>
              </a:rPr>
              <a:t>exponential</a:t>
            </a:r>
            <a:r>
              <a:rPr lang="fr-BE" sz="1400" dirty="0">
                <a:solidFill>
                  <a:schemeClr val="tx2"/>
                </a:solidFill>
                <a:latin typeface="Arial" pitchFamily="34" charset="0"/>
                <a:cs typeface="Arial" pitchFamily="34" charset="0"/>
                <a:sym typeface="Wingdings 2" pitchFamily="18" charset="2"/>
              </a:rPr>
              <a:t> </a:t>
            </a:r>
            <a:r>
              <a:rPr lang="fr-BE" sz="1400" dirty="0" err="1">
                <a:solidFill>
                  <a:schemeClr val="tx2"/>
                </a:solidFill>
                <a:latin typeface="Arial" pitchFamily="34" charset="0"/>
                <a:cs typeface="Arial" pitchFamily="34" charset="0"/>
                <a:sym typeface="Wingdings 2" pitchFamily="18" charset="2"/>
              </a:rPr>
              <a:t>backoff</a:t>
            </a:r>
            <a:r>
              <a:rPr lang="fr-BE" sz="1400" dirty="0">
                <a:solidFill>
                  <a:schemeClr val="tx2"/>
                </a:solidFill>
                <a:latin typeface="Arial" pitchFamily="34" charset="0"/>
                <a:cs typeface="Arial" pitchFamily="34" charset="0"/>
                <a:sym typeface="Wingdings 2" pitchFamily="18" charset="2"/>
              </a:rPr>
              <a:t> quand un segment retransmis et à nouveau </a:t>
            </a:r>
            <a:r>
              <a:rPr lang="fr-BE" sz="1400" dirty="0" smtClean="0">
                <a:solidFill>
                  <a:schemeClr val="tx2"/>
                </a:solidFill>
                <a:latin typeface="Arial" pitchFamily="34" charset="0"/>
                <a:cs typeface="Arial" pitchFamily="34" charset="0"/>
                <a:sym typeface="Wingdings 2" pitchFamily="18" charset="2"/>
              </a:rPr>
              <a:t>perdu</a:t>
            </a:r>
            <a:endParaRPr lang="fr-BE" sz="1400" dirty="0">
              <a:solidFill>
                <a:schemeClr val="tx2"/>
              </a:solidFill>
              <a:latin typeface="Arial" pitchFamily="34" charset="0"/>
              <a:cs typeface="Arial" pitchFamily="34" charset="0"/>
              <a:sym typeface="Wingdings 2" pitchFamily="18" charset="2"/>
            </a:endParaRPr>
          </a:p>
          <a:p>
            <a:pPr>
              <a:spcBef>
                <a:spcPts val="0"/>
              </a:spcBef>
            </a:pPr>
            <a:r>
              <a:rPr lang="fr-BE" sz="1400" dirty="0">
                <a:solidFill>
                  <a:schemeClr val="tx2"/>
                </a:solidFill>
                <a:latin typeface="Arial" pitchFamily="34" charset="0"/>
                <a:cs typeface="Arial" pitchFamily="34" charset="0"/>
                <a:sym typeface="Wingdings 2" pitchFamily="18" charset="2"/>
              </a:rPr>
              <a:t>Amélioration à </a:t>
            </a:r>
            <a:r>
              <a:rPr lang="fr-BE" sz="1400" dirty="0" err="1">
                <a:solidFill>
                  <a:schemeClr val="tx2"/>
                </a:solidFill>
                <a:latin typeface="Arial" pitchFamily="34" charset="0"/>
                <a:cs typeface="Arial" pitchFamily="34" charset="0"/>
                <a:sym typeface="Wingdings 2" pitchFamily="18" charset="2"/>
              </a:rPr>
              <a:t>Karn</a:t>
            </a:r>
            <a:r>
              <a:rPr lang="fr-BE" sz="1400" dirty="0">
                <a:solidFill>
                  <a:schemeClr val="tx2"/>
                </a:solidFill>
                <a:latin typeface="Arial" pitchFamily="34" charset="0"/>
                <a:cs typeface="Arial" pitchFamily="34" charset="0"/>
                <a:sym typeface="Wingdings 2" pitchFamily="18" charset="2"/>
              </a:rPr>
              <a:t>/Partridge</a:t>
            </a:r>
          </a:p>
          <a:p>
            <a:pPr lvl="1">
              <a:spcBef>
                <a:spcPts val="0"/>
              </a:spcBef>
            </a:pPr>
            <a:r>
              <a:rPr lang="fr-BE" sz="1400" dirty="0">
                <a:solidFill>
                  <a:schemeClr val="tx2"/>
                </a:solidFill>
                <a:latin typeface="Arial" pitchFamily="34" charset="0"/>
                <a:cs typeface="Arial" pitchFamily="34" charset="0"/>
                <a:sym typeface="Wingdings 2" pitchFamily="18" charset="2"/>
              </a:rPr>
              <a:t>Pour éviter l’ambiguïté de la mesure du RTT, on va ajouter un </a:t>
            </a:r>
            <a:r>
              <a:rPr lang="fr-BE" sz="1400" dirty="0" err="1">
                <a:solidFill>
                  <a:schemeClr val="tx2"/>
                </a:solidFill>
                <a:latin typeface="Arial" pitchFamily="34" charset="0"/>
                <a:cs typeface="Arial" pitchFamily="34" charset="0"/>
                <a:sym typeface="Wingdings 2" pitchFamily="18" charset="2"/>
              </a:rPr>
              <a:t>timestamp</a:t>
            </a:r>
            <a:r>
              <a:rPr lang="fr-BE" sz="1400" dirty="0">
                <a:solidFill>
                  <a:schemeClr val="tx2"/>
                </a:solidFill>
                <a:latin typeface="Arial" pitchFamily="34" charset="0"/>
                <a:cs typeface="Arial" pitchFamily="34" charset="0"/>
                <a:sym typeface="Wingdings 2" pitchFamily="18" charset="2"/>
              </a:rPr>
              <a:t> à chaque segment transmis</a:t>
            </a:r>
          </a:p>
          <a:p>
            <a:pPr lvl="2">
              <a:spcBef>
                <a:spcPts val="0"/>
              </a:spcBef>
            </a:pPr>
            <a:r>
              <a:rPr lang="fr-BE" sz="1400" dirty="0" err="1">
                <a:solidFill>
                  <a:schemeClr val="tx2"/>
                </a:solidFill>
                <a:latin typeface="Arial" pitchFamily="34" charset="0"/>
                <a:cs typeface="Arial" pitchFamily="34" charset="0"/>
                <a:sym typeface="Wingdings 2" pitchFamily="18" charset="2"/>
              </a:rPr>
              <a:t>Timestamp</a:t>
            </a:r>
            <a:r>
              <a:rPr lang="fr-BE" sz="1400" dirty="0">
                <a:solidFill>
                  <a:schemeClr val="tx2"/>
                </a:solidFill>
                <a:latin typeface="Arial" pitchFamily="34" charset="0"/>
                <a:cs typeface="Arial" pitchFamily="34" charset="0"/>
                <a:sym typeface="Wingdings 2" pitchFamily="18" charset="2"/>
              </a:rPr>
              <a:t> dans chaque direction</a:t>
            </a:r>
          </a:p>
        </p:txBody>
      </p:sp>
      <p:sp>
        <p:nvSpPr>
          <p:cNvPr id="68615" name="Line 4"/>
          <p:cNvSpPr>
            <a:spLocks noChangeShapeType="1"/>
          </p:cNvSpPr>
          <p:nvPr/>
        </p:nvSpPr>
        <p:spPr bwMode="auto">
          <a:xfrm>
            <a:off x="4357688" y="1484313"/>
            <a:ext cx="0" cy="3095625"/>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8616" name="Line 5"/>
          <p:cNvSpPr>
            <a:spLocks noChangeShapeType="1"/>
          </p:cNvSpPr>
          <p:nvPr/>
        </p:nvSpPr>
        <p:spPr bwMode="auto">
          <a:xfrm flipH="1">
            <a:off x="6948488" y="1484313"/>
            <a:ext cx="1587" cy="3095625"/>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8617" name="Line 6"/>
          <p:cNvSpPr>
            <a:spLocks noChangeShapeType="1"/>
          </p:cNvSpPr>
          <p:nvPr/>
        </p:nvSpPr>
        <p:spPr bwMode="auto">
          <a:xfrm>
            <a:off x="4357688" y="1700213"/>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8618" name="Line 7"/>
          <p:cNvSpPr>
            <a:spLocks noChangeShapeType="1"/>
          </p:cNvSpPr>
          <p:nvPr/>
        </p:nvSpPr>
        <p:spPr bwMode="auto">
          <a:xfrm flipH="1">
            <a:off x="4357688" y="2132013"/>
            <a:ext cx="2587625" cy="360362"/>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8619" name="Text Box 8"/>
          <p:cNvSpPr txBox="1">
            <a:spLocks noChangeArrowheads="1"/>
          </p:cNvSpPr>
          <p:nvPr/>
        </p:nvSpPr>
        <p:spPr bwMode="auto">
          <a:xfrm rot="512856">
            <a:off x="4573588" y="1536700"/>
            <a:ext cx="1262062"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(seq=120,’xyz’)</a:t>
            </a:r>
          </a:p>
        </p:txBody>
      </p:sp>
      <p:sp>
        <p:nvSpPr>
          <p:cNvPr id="68620" name="Text Box 9"/>
          <p:cNvSpPr txBox="1">
            <a:spLocks noChangeArrowheads="1"/>
          </p:cNvSpPr>
          <p:nvPr/>
        </p:nvSpPr>
        <p:spPr bwMode="auto">
          <a:xfrm rot="-401339">
            <a:off x="4645025" y="2132013"/>
            <a:ext cx="8794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a:t>
            </a:r>
          </a:p>
        </p:txBody>
      </p:sp>
      <p:sp>
        <p:nvSpPr>
          <p:cNvPr id="68621" name="Line 10"/>
          <p:cNvSpPr>
            <a:spLocks noChangeShapeType="1"/>
          </p:cNvSpPr>
          <p:nvPr/>
        </p:nvSpPr>
        <p:spPr bwMode="auto">
          <a:xfrm>
            <a:off x="4357688" y="2708275"/>
            <a:ext cx="2590800" cy="10795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8622" name="Text Box 11"/>
          <p:cNvSpPr txBox="1">
            <a:spLocks noChangeArrowheads="1"/>
          </p:cNvSpPr>
          <p:nvPr/>
        </p:nvSpPr>
        <p:spPr bwMode="auto">
          <a:xfrm rot="1345508">
            <a:off x="4645025" y="2852738"/>
            <a:ext cx="1416050"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(seq=123, ’abcd’)</a:t>
            </a:r>
          </a:p>
        </p:txBody>
      </p:sp>
      <p:sp>
        <p:nvSpPr>
          <p:cNvPr id="68623" name="Text Box 14"/>
          <p:cNvSpPr txBox="1">
            <a:spLocks noChangeArrowheads="1"/>
          </p:cNvSpPr>
          <p:nvPr/>
        </p:nvSpPr>
        <p:spPr bwMode="auto">
          <a:xfrm>
            <a:off x="3060700" y="1916113"/>
            <a:ext cx="1063625" cy="274637"/>
          </a:xfrm>
          <a:prstGeom prst="rect">
            <a:avLst/>
          </a:prstGeom>
          <a:noFill/>
          <a:ln w="9525">
            <a:noFill/>
            <a:miter lim="800000"/>
            <a:headEnd/>
            <a:tailEnd/>
          </a:ln>
        </p:spPr>
        <p:txBody>
          <a:bodyPr wrap="none">
            <a:spAutoFit/>
          </a:bodyPr>
          <a:lstStyle/>
          <a:p>
            <a:pPr algn="ctr"/>
            <a:r>
              <a:rPr lang="fr-BE" sz="1200" b="1">
                <a:solidFill>
                  <a:srgbClr val="FF0000"/>
                </a:solidFill>
                <a:latin typeface="Arial" pitchFamily="34" charset="0"/>
                <a:cs typeface="Arial" pitchFamily="34" charset="0"/>
              </a:rPr>
              <a:t>RTT mesuré</a:t>
            </a:r>
          </a:p>
        </p:txBody>
      </p:sp>
      <p:sp>
        <p:nvSpPr>
          <p:cNvPr id="68624" name="Text Box 15"/>
          <p:cNvSpPr txBox="1">
            <a:spLocks noChangeArrowheads="1"/>
          </p:cNvSpPr>
          <p:nvPr/>
        </p:nvSpPr>
        <p:spPr bwMode="auto">
          <a:xfrm rot="-5400000">
            <a:off x="496094" y="3221832"/>
            <a:ext cx="1627187" cy="457200"/>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Quelle est la bonne </a:t>
            </a:r>
          </a:p>
          <a:p>
            <a:pPr algn="ctr"/>
            <a:r>
              <a:rPr lang="fr-BE" sz="1200" b="1">
                <a:solidFill>
                  <a:srgbClr val="0000CC"/>
                </a:solidFill>
                <a:latin typeface="Arial" pitchFamily="34" charset="0"/>
                <a:cs typeface="Arial" pitchFamily="34" charset="0"/>
              </a:rPr>
              <a:t>valeur du RTT?</a:t>
            </a:r>
          </a:p>
        </p:txBody>
      </p:sp>
      <p:sp>
        <p:nvSpPr>
          <p:cNvPr id="68625" name="Line 16"/>
          <p:cNvSpPr>
            <a:spLocks noChangeShapeType="1"/>
          </p:cNvSpPr>
          <p:nvPr/>
        </p:nvSpPr>
        <p:spPr bwMode="auto">
          <a:xfrm>
            <a:off x="4140200" y="1700213"/>
            <a:ext cx="0" cy="792162"/>
          </a:xfrm>
          <a:prstGeom prst="line">
            <a:avLst/>
          </a:prstGeom>
          <a:noFill/>
          <a:ln w="19050">
            <a:solidFill>
              <a:srgbClr val="FF0000"/>
            </a:solidFill>
            <a:round/>
            <a:headEnd type="triangle" w="med" len="med"/>
            <a:tailEnd type="triangle" w="med" len="med"/>
          </a:ln>
        </p:spPr>
        <p:txBody>
          <a:bodyPr/>
          <a:lstStyle/>
          <a:p>
            <a:endParaRPr lang="fr-BE">
              <a:latin typeface="Arial" pitchFamily="34" charset="0"/>
              <a:cs typeface="Arial" pitchFamily="34" charset="0"/>
            </a:endParaRPr>
          </a:p>
        </p:txBody>
      </p:sp>
      <p:sp>
        <p:nvSpPr>
          <p:cNvPr id="68626" name="Line 17"/>
          <p:cNvSpPr>
            <a:spLocks noChangeShapeType="1"/>
          </p:cNvSpPr>
          <p:nvPr/>
        </p:nvSpPr>
        <p:spPr bwMode="auto">
          <a:xfrm>
            <a:off x="4357688" y="3716338"/>
            <a:ext cx="2592387" cy="431800"/>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8627" name="Line 19"/>
          <p:cNvSpPr>
            <a:spLocks noChangeShapeType="1"/>
          </p:cNvSpPr>
          <p:nvPr/>
        </p:nvSpPr>
        <p:spPr bwMode="auto">
          <a:xfrm flipH="1">
            <a:off x="4357688" y="3787775"/>
            <a:ext cx="2587625" cy="360363"/>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8628" name="Text Box 20"/>
          <p:cNvSpPr txBox="1">
            <a:spLocks noChangeArrowheads="1"/>
          </p:cNvSpPr>
          <p:nvPr/>
        </p:nvSpPr>
        <p:spPr bwMode="auto">
          <a:xfrm rot="-401339">
            <a:off x="4500563" y="4076700"/>
            <a:ext cx="87947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(ack=128)</a:t>
            </a:r>
          </a:p>
        </p:txBody>
      </p:sp>
      <p:sp>
        <p:nvSpPr>
          <p:cNvPr id="68629" name="Text Box 21"/>
          <p:cNvSpPr txBox="1">
            <a:spLocks noChangeArrowheads="1"/>
          </p:cNvSpPr>
          <p:nvPr/>
        </p:nvSpPr>
        <p:spPr bwMode="auto">
          <a:xfrm rot="672682">
            <a:off x="4357688" y="3571875"/>
            <a:ext cx="1416050"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(seq=123, ’abcd’)</a:t>
            </a:r>
          </a:p>
        </p:txBody>
      </p:sp>
      <p:sp>
        <p:nvSpPr>
          <p:cNvPr id="68630" name="Arc 22"/>
          <p:cNvSpPr>
            <a:spLocks/>
          </p:cNvSpPr>
          <p:nvPr/>
        </p:nvSpPr>
        <p:spPr bwMode="auto">
          <a:xfrm flipH="1">
            <a:off x="4213225" y="2708275"/>
            <a:ext cx="87313" cy="1008063"/>
          </a:xfrm>
          <a:custGeom>
            <a:avLst/>
            <a:gdLst>
              <a:gd name="T0" fmla="*/ 13037 w 22463"/>
              <a:gd name="T1" fmla="*/ 0 h 43200"/>
              <a:gd name="T2" fmla="*/ 0 w 22463"/>
              <a:gd name="T3" fmla="*/ 23513674 h 43200"/>
              <a:gd name="T4" fmla="*/ 13037 w 22463"/>
              <a:gd name="T5" fmla="*/ 11761480 h 43200"/>
              <a:gd name="T6" fmla="*/ 0 60000 65536"/>
              <a:gd name="T7" fmla="*/ 0 60000 65536"/>
              <a:gd name="T8" fmla="*/ 0 60000 65536"/>
              <a:gd name="T9" fmla="*/ 0 w 22463"/>
              <a:gd name="T10" fmla="*/ 0 h 43200"/>
              <a:gd name="T11" fmla="*/ 22463 w 22463"/>
              <a:gd name="T12" fmla="*/ 43200 h 43200"/>
            </a:gdLst>
            <a:ahLst/>
            <a:cxnLst>
              <a:cxn ang="T6">
                <a:pos x="T0" y="T1"/>
              </a:cxn>
              <a:cxn ang="T7">
                <a:pos x="T2" y="T3"/>
              </a:cxn>
              <a:cxn ang="T8">
                <a:pos x="T4" y="T5"/>
              </a:cxn>
            </a:cxnLst>
            <a:rect l="T9" t="T10" r="T11" b="T12"/>
            <a:pathLst>
              <a:path w="22463" h="43200" fill="none" extrusionOk="0">
                <a:moveTo>
                  <a:pt x="862" y="0"/>
                </a:moveTo>
                <a:cubicBezTo>
                  <a:pt x="12792" y="0"/>
                  <a:pt x="22463" y="9670"/>
                  <a:pt x="22463" y="21600"/>
                </a:cubicBezTo>
                <a:cubicBezTo>
                  <a:pt x="22463" y="33529"/>
                  <a:pt x="12792" y="43200"/>
                  <a:pt x="863" y="43200"/>
                </a:cubicBezTo>
                <a:cubicBezTo>
                  <a:pt x="575" y="43200"/>
                  <a:pt x="287" y="43194"/>
                  <a:pt x="0" y="43182"/>
                </a:cubicBezTo>
              </a:path>
              <a:path w="22463" h="43200" stroke="0" extrusionOk="0">
                <a:moveTo>
                  <a:pt x="862" y="0"/>
                </a:moveTo>
                <a:cubicBezTo>
                  <a:pt x="12792" y="0"/>
                  <a:pt x="22463" y="9670"/>
                  <a:pt x="22463" y="21600"/>
                </a:cubicBezTo>
                <a:cubicBezTo>
                  <a:pt x="22463" y="33529"/>
                  <a:pt x="12792" y="43200"/>
                  <a:pt x="863" y="43200"/>
                </a:cubicBezTo>
                <a:cubicBezTo>
                  <a:pt x="575" y="43200"/>
                  <a:pt x="287" y="43194"/>
                  <a:pt x="0" y="43182"/>
                </a:cubicBezTo>
                <a:lnTo>
                  <a:pt x="863" y="21600"/>
                </a:lnTo>
                <a:close/>
              </a:path>
            </a:pathLst>
          </a:custGeom>
          <a:noFill/>
          <a:ln w="19050">
            <a:solidFill>
              <a:srgbClr val="CC0066"/>
            </a:solidFill>
            <a:prstDash val="sysDot"/>
            <a:round/>
            <a:headEnd type="triangle" w="med" len="med"/>
            <a:tailEnd type="triangle" w="med" len="med"/>
          </a:ln>
        </p:spPr>
        <p:txBody>
          <a:bodyPr wrap="none" anchor="ctr"/>
          <a:lstStyle/>
          <a:p>
            <a:endParaRPr lang="fr-FR">
              <a:latin typeface="Arial" pitchFamily="34" charset="0"/>
              <a:cs typeface="Arial" pitchFamily="34" charset="0"/>
            </a:endParaRPr>
          </a:p>
        </p:txBody>
      </p:sp>
      <p:sp>
        <p:nvSpPr>
          <p:cNvPr id="68631" name="Text Box 23"/>
          <p:cNvSpPr txBox="1">
            <a:spLocks noChangeArrowheads="1"/>
          </p:cNvSpPr>
          <p:nvPr/>
        </p:nvSpPr>
        <p:spPr bwMode="auto">
          <a:xfrm>
            <a:off x="2700338" y="2924175"/>
            <a:ext cx="1495425" cy="457200"/>
          </a:xfrm>
          <a:prstGeom prst="rect">
            <a:avLst/>
          </a:prstGeom>
          <a:noFill/>
          <a:ln w="9525">
            <a:noFill/>
            <a:miter lim="800000"/>
            <a:headEnd/>
            <a:tailEnd/>
          </a:ln>
        </p:spPr>
        <p:txBody>
          <a:bodyPr wrap="none">
            <a:spAutoFit/>
          </a:bodyPr>
          <a:lstStyle/>
          <a:p>
            <a:pPr algn="ctr"/>
            <a:r>
              <a:rPr lang="fr-BE" sz="1200" b="1">
                <a:solidFill>
                  <a:srgbClr val="CC0066"/>
                </a:solidFill>
                <a:latin typeface="Arial" pitchFamily="34" charset="0"/>
                <a:cs typeface="Arial" pitchFamily="34" charset="0"/>
              </a:rPr>
              <a:t>Temporisateur </a:t>
            </a:r>
          </a:p>
          <a:p>
            <a:pPr algn="ctr"/>
            <a:r>
              <a:rPr lang="fr-BE" sz="1200" b="1">
                <a:solidFill>
                  <a:srgbClr val="CC0066"/>
                </a:solidFill>
                <a:latin typeface="Arial" pitchFamily="34" charset="0"/>
                <a:cs typeface="Arial" pitchFamily="34" charset="0"/>
              </a:rPr>
              <a:t>de retransmission</a:t>
            </a:r>
          </a:p>
        </p:txBody>
      </p:sp>
      <p:sp>
        <p:nvSpPr>
          <p:cNvPr id="68632" name="Line 24"/>
          <p:cNvSpPr>
            <a:spLocks noChangeShapeType="1"/>
          </p:cNvSpPr>
          <p:nvPr/>
        </p:nvSpPr>
        <p:spPr bwMode="auto">
          <a:xfrm flipH="1">
            <a:off x="1549400" y="2708275"/>
            <a:ext cx="2808288" cy="0"/>
          </a:xfrm>
          <a:prstGeom prst="line">
            <a:avLst/>
          </a:prstGeom>
          <a:noFill/>
          <a:ln w="9525">
            <a:solidFill>
              <a:schemeClr val="tx1"/>
            </a:solidFill>
            <a:prstDash val="dash"/>
            <a:round/>
            <a:headEnd/>
            <a:tailEnd/>
          </a:ln>
        </p:spPr>
        <p:txBody>
          <a:bodyPr/>
          <a:lstStyle/>
          <a:p>
            <a:endParaRPr lang="fr-BE">
              <a:latin typeface="Arial" pitchFamily="34" charset="0"/>
              <a:cs typeface="Arial" pitchFamily="34" charset="0"/>
            </a:endParaRPr>
          </a:p>
        </p:txBody>
      </p:sp>
      <p:sp>
        <p:nvSpPr>
          <p:cNvPr id="68633" name="Line 25"/>
          <p:cNvSpPr>
            <a:spLocks noChangeShapeType="1"/>
          </p:cNvSpPr>
          <p:nvPr/>
        </p:nvSpPr>
        <p:spPr bwMode="auto">
          <a:xfrm flipH="1">
            <a:off x="1981200" y="3716338"/>
            <a:ext cx="2376488" cy="0"/>
          </a:xfrm>
          <a:prstGeom prst="line">
            <a:avLst/>
          </a:prstGeom>
          <a:noFill/>
          <a:ln w="9525">
            <a:solidFill>
              <a:schemeClr val="tx1"/>
            </a:solidFill>
            <a:prstDash val="dash"/>
            <a:round/>
            <a:headEnd/>
            <a:tailEnd/>
          </a:ln>
        </p:spPr>
        <p:txBody>
          <a:bodyPr/>
          <a:lstStyle/>
          <a:p>
            <a:endParaRPr lang="fr-BE">
              <a:latin typeface="Arial" pitchFamily="34" charset="0"/>
              <a:cs typeface="Arial" pitchFamily="34" charset="0"/>
            </a:endParaRPr>
          </a:p>
        </p:txBody>
      </p:sp>
      <p:sp>
        <p:nvSpPr>
          <p:cNvPr id="68634" name="Line 26"/>
          <p:cNvSpPr>
            <a:spLocks noChangeShapeType="1"/>
          </p:cNvSpPr>
          <p:nvPr/>
        </p:nvSpPr>
        <p:spPr bwMode="auto">
          <a:xfrm flipH="1">
            <a:off x="1549400" y="4148138"/>
            <a:ext cx="2808288" cy="0"/>
          </a:xfrm>
          <a:prstGeom prst="line">
            <a:avLst/>
          </a:prstGeom>
          <a:noFill/>
          <a:ln w="9525">
            <a:solidFill>
              <a:schemeClr val="tx1"/>
            </a:solidFill>
            <a:prstDash val="dash"/>
            <a:round/>
            <a:headEnd/>
            <a:tailEnd/>
          </a:ln>
        </p:spPr>
        <p:txBody>
          <a:bodyPr/>
          <a:lstStyle/>
          <a:p>
            <a:endParaRPr lang="fr-BE">
              <a:latin typeface="Arial" pitchFamily="34" charset="0"/>
              <a:cs typeface="Arial" pitchFamily="34" charset="0"/>
            </a:endParaRPr>
          </a:p>
        </p:txBody>
      </p:sp>
      <p:sp>
        <p:nvSpPr>
          <p:cNvPr id="68635" name="Line 27"/>
          <p:cNvSpPr>
            <a:spLocks noChangeShapeType="1"/>
          </p:cNvSpPr>
          <p:nvPr/>
        </p:nvSpPr>
        <p:spPr bwMode="auto">
          <a:xfrm>
            <a:off x="1981200" y="3716338"/>
            <a:ext cx="0" cy="431800"/>
          </a:xfrm>
          <a:prstGeom prst="line">
            <a:avLst/>
          </a:prstGeom>
          <a:noFill/>
          <a:ln w="19050">
            <a:solidFill>
              <a:srgbClr val="0000CC"/>
            </a:solidFill>
            <a:round/>
            <a:headEnd type="triangle" w="med" len="med"/>
            <a:tailEnd type="triangle" w="med" len="med"/>
          </a:ln>
        </p:spPr>
        <p:txBody>
          <a:bodyPr/>
          <a:lstStyle/>
          <a:p>
            <a:endParaRPr lang="fr-BE">
              <a:latin typeface="Arial" pitchFamily="34" charset="0"/>
              <a:cs typeface="Arial" pitchFamily="34" charset="0"/>
            </a:endParaRPr>
          </a:p>
        </p:txBody>
      </p:sp>
      <p:sp>
        <p:nvSpPr>
          <p:cNvPr id="68636" name="Line 28"/>
          <p:cNvSpPr>
            <a:spLocks noChangeShapeType="1"/>
          </p:cNvSpPr>
          <p:nvPr/>
        </p:nvSpPr>
        <p:spPr bwMode="auto">
          <a:xfrm>
            <a:off x="1620838" y="2708275"/>
            <a:ext cx="0" cy="1439863"/>
          </a:xfrm>
          <a:prstGeom prst="line">
            <a:avLst/>
          </a:prstGeom>
          <a:noFill/>
          <a:ln w="19050">
            <a:solidFill>
              <a:srgbClr val="0000CC"/>
            </a:solidFill>
            <a:round/>
            <a:headEnd type="triangle" w="med" len="med"/>
            <a:tailEnd type="triangle" w="med" len="med"/>
          </a:ln>
        </p:spPr>
        <p:txBody>
          <a:bodyPr/>
          <a:lstStyle/>
          <a:p>
            <a:endParaRPr lang="fr-BE">
              <a:latin typeface="Arial" pitchFamily="34" charset="0"/>
              <a:cs typeface="Arial" pitchFamily="34" charset="0"/>
            </a:endParaRPr>
          </a:p>
        </p:txBody>
      </p:sp>
      <p:sp>
        <p:nvSpPr>
          <p:cNvPr id="28"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29"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1" name="Espace réservé du numéro de diapositive 30"/>
          <p:cNvSpPr>
            <a:spLocks noGrp="1"/>
          </p:cNvSpPr>
          <p:nvPr>
            <p:ph type="sldNum" sz="quarter" idx="12"/>
          </p:nvPr>
        </p:nvSpPr>
        <p:spPr/>
        <p:txBody>
          <a:bodyPr/>
          <a:lstStyle/>
          <a:p>
            <a:fld id="{B755F6CC-DBE3-4ADB-A217-62287009C9EB}" type="slidenum">
              <a:rPr lang="fr-BE" smtClean="0"/>
              <a:pPr/>
              <a:t>63</a:t>
            </a:fld>
            <a:endParaRPr lang="fr-BE"/>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8" name="Rectangle 3"/>
          <p:cNvSpPr>
            <a:spLocks noGrp="1" noChangeArrowheads="1"/>
          </p:cNvSpPr>
          <p:nvPr>
            <p:ph idx="1"/>
          </p:nvPr>
        </p:nvSpPr>
        <p:spPr>
          <a:xfrm>
            <a:off x="457200" y="836613"/>
            <a:ext cx="8229600" cy="1223962"/>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Comment améliorer la détection des pertes de segments ?</a:t>
            </a:r>
          </a:p>
          <a:p>
            <a:pPr lvl="1"/>
            <a:r>
              <a:rPr lang="fr-BE" sz="1400" dirty="0">
                <a:solidFill>
                  <a:schemeClr val="tx2"/>
                </a:solidFill>
                <a:latin typeface="Arial" pitchFamily="34" charset="0"/>
                <a:cs typeface="Arial" pitchFamily="34" charset="0"/>
                <a:sym typeface="Wingdings 2" pitchFamily="18" charset="2"/>
              </a:rPr>
              <a:t>Demander à la destination d’envoyer un acquit pour chaque segment reçu hors séquence</a:t>
            </a:r>
          </a:p>
          <a:p>
            <a:pPr lvl="2"/>
            <a:r>
              <a:rPr lang="fr-BE" sz="1400" dirty="0">
                <a:solidFill>
                  <a:schemeClr val="tx2"/>
                </a:solidFill>
                <a:latin typeface="Arial" pitchFamily="34" charset="0"/>
                <a:cs typeface="Arial" pitchFamily="34" charset="0"/>
                <a:sym typeface="Wingdings 2" pitchFamily="18" charset="2"/>
              </a:rPr>
              <a:t>Et un segment est considéré comme perdu après 3 acquits dupliqués</a:t>
            </a:r>
          </a:p>
        </p:txBody>
      </p:sp>
      <p:sp>
        <p:nvSpPr>
          <p:cNvPr id="69639" name="Line 4"/>
          <p:cNvSpPr>
            <a:spLocks noChangeShapeType="1"/>
          </p:cNvSpPr>
          <p:nvPr/>
        </p:nvSpPr>
        <p:spPr bwMode="auto">
          <a:xfrm>
            <a:off x="3203575" y="2060575"/>
            <a:ext cx="0" cy="4392613"/>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9640" name="Line 5"/>
          <p:cNvSpPr>
            <a:spLocks noChangeShapeType="1"/>
          </p:cNvSpPr>
          <p:nvPr/>
        </p:nvSpPr>
        <p:spPr bwMode="auto">
          <a:xfrm>
            <a:off x="5795963" y="2133600"/>
            <a:ext cx="0" cy="4319588"/>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69641" name="Line 6"/>
          <p:cNvSpPr>
            <a:spLocks noChangeShapeType="1"/>
          </p:cNvSpPr>
          <p:nvPr/>
        </p:nvSpPr>
        <p:spPr bwMode="auto">
          <a:xfrm>
            <a:off x="3163888" y="3068638"/>
            <a:ext cx="1946275" cy="331787"/>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9642" name="Text Box 7"/>
          <p:cNvSpPr txBox="1">
            <a:spLocks noChangeArrowheads="1"/>
          </p:cNvSpPr>
          <p:nvPr/>
        </p:nvSpPr>
        <p:spPr bwMode="auto">
          <a:xfrm rot="512856">
            <a:off x="3238500" y="2895600"/>
            <a:ext cx="1416050"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(seq=123, ’abcd’)</a:t>
            </a:r>
          </a:p>
        </p:txBody>
      </p:sp>
      <p:sp>
        <p:nvSpPr>
          <p:cNvPr id="69643" name="Oval 8"/>
          <p:cNvSpPr>
            <a:spLocks noChangeArrowheads="1"/>
          </p:cNvSpPr>
          <p:nvPr/>
        </p:nvSpPr>
        <p:spPr bwMode="auto">
          <a:xfrm>
            <a:off x="4932363" y="3284538"/>
            <a:ext cx="215900" cy="215900"/>
          </a:xfrm>
          <a:prstGeom prst="ellipse">
            <a:avLst/>
          </a:prstGeom>
          <a:solidFill>
            <a:srgbClr val="FF0000"/>
          </a:solid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69644" name="Text Box 17"/>
          <p:cNvSpPr txBox="1">
            <a:spLocks noChangeArrowheads="1"/>
          </p:cNvSpPr>
          <p:nvPr/>
        </p:nvSpPr>
        <p:spPr bwMode="auto">
          <a:xfrm>
            <a:off x="1258888" y="4221163"/>
            <a:ext cx="1963737" cy="274637"/>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Premier acquit dédoublé</a:t>
            </a:r>
          </a:p>
        </p:txBody>
      </p:sp>
      <p:sp>
        <p:nvSpPr>
          <p:cNvPr id="69645" name="Line 18"/>
          <p:cNvSpPr>
            <a:spLocks noChangeShapeType="1"/>
          </p:cNvSpPr>
          <p:nvPr/>
        </p:nvSpPr>
        <p:spPr bwMode="auto">
          <a:xfrm>
            <a:off x="3203575" y="2132013"/>
            <a:ext cx="2592388"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9646" name="Text Box 19"/>
          <p:cNvSpPr txBox="1">
            <a:spLocks noChangeArrowheads="1"/>
          </p:cNvSpPr>
          <p:nvPr/>
        </p:nvSpPr>
        <p:spPr bwMode="auto">
          <a:xfrm rot="354911">
            <a:off x="3635375" y="1982788"/>
            <a:ext cx="130492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(seq=120, ’xyz’)</a:t>
            </a:r>
          </a:p>
        </p:txBody>
      </p:sp>
      <p:sp>
        <p:nvSpPr>
          <p:cNvPr id="69647" name="Line 20"/>
          <p:cNvSpPr>
            <a:spLocks noChangeShapeType="1"/>
          </p:cNvSpPr>
          <p:nvPr/>
        </p:nvSpPr>
        <p:spPr bwMode="auto">
          <a:xfrm flipH="1">
            <a:off x="3203575" y="2420938"/>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9648" name="Text Box 21"/>
          <p:cNvSpPr txBox="1">
            <a:spLocks noChangeArrowheads="1"/>
          </p:cNvSpPr>
          <p:nvPr/>
        </p:nvSpPr>
        <p:spPr bwMode="auto">
          <a:xfrm rot="-401339">
            <a:off x="3348038" y="2420938"/>
            <a:ext cx="8794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a:t>
            </a:r>
          </a:p>
        </p:txBody>
      </p:sp>
      <p:sp>
        <p:nvSpPr>
          <p:cNvPr id="69649" name="Line 22"/>
          <p:cNvSpPr>
            <a:spLocks noChangeShapeType="1"/>
          </p:cNvSpPr>
          <p:nvPr/>
        </p:nvSpPr>
        <p:spPr bwMode="auto">
          <a:xfrm>
            <a:off x="3203575" y="3716338"/>
            <a:ext cx="2592388"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9650" name="Text Box 23"/>
          <p:cNvSpPr txBox="1">
            <a:spLocks noChangeArrowheads="1"/>
          </p:cNvSpPr>
          <p:nvPr/>
        </p:nvSpPr>
        <p:spPr bwMode="auto">
          <a:xfrm rot="354911">
            <a:off x="3628801" y="3559582"/>
            <a:ext cx="1208536" cy="276999"/>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(seq=127, ’ef’)</a:t>
            </a:r>
          </a:p>
        </p:txBody>
      </p:sp>
      <p:sp>
        <p:nvSpPr>
          <p:cNvPr id="69651" name="Line 24"/>
          <p:cNvSpPr>
            <a:spLocks noChangeShapeType="1"/>
          </p:cNvSpPr>
          <p:nvPr/>
        </p:nvSpPr>
        <p:spPr bwMode="auto">
          <a:xfrm flipH="1">
            <a:off x="3203575" y="4005263"/>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9652" name="Text Box 25"/>
          <p:cNvSpPr txBox="1">
            <a:spLocks noChangeArrowheads="1"/>
          </p:cNvSpPr>
          <p:nvPr/>
        </p:nvSpPr>
        <p:spPr bwMode="auto">
          <a:xfrm rot="-401339">
            <a:off x="3348038" y="4005263"/>
            <a:ext cx="8794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a:t>
            </a:r>
          </a:p>
        </p:txBody>
      </p:sp>
      <p:sp>
        <p:nvSpPr>
          <p:cNvPr id="69653" name="Line 26"/>
          <p:cNvSpPr>
            <a:spLocks noChangeShapeType="1"/>
          </p:cNvSpPr>
          <p:nvPr/>
        </p:nvSpPr>
        <p:spPr bwMode="auto">
          <a:xfrm>
            <a:off x="3203575" y="4579938"/>
            <a:ext cx="2592388"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9654" name="Text Box 27"/>
          <p:cNvSpPr txBox="1">
            <a:spLocks noChangeArrowheads="1"/>
          </p:cNvSpPr>
          <p:nvPr/>
        </p:nvSpPr>
        <p:spPr bwMode="auto">
          <a:xfrm rot="354911">
            <a:off x="3635375" y="4427538"/>
            <a:ext cx="12477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(seq=129, ’gh’)</a:t>
            </a:r>
          </a:p>
        </p:txBody>
      </p:sp>
      <p:sp>
        <p:nvSpPr>
          <p:cNvPr id="69655" name="Line 28"/>
          <p:cNvSpPr>
            <a:spLocks noChangeShapeType="1"/>
          </p:cNvSpPr>
          <p:nvPr/>
        </p:nvSpPr>
        <p:spPr bwMode="auto">
          <a:xfrm flipH="1">
            <a:off x="3203575" y="4868863"/>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9656" name="Text Box 29"/>
          <p:cNvSpPr txBox="1">
            <a:spLocks noChangeArrowheads="1"/>
          </p:cNvSpPr>
          <p:nvPr/>
        </p:nvSpPr>
        <p:spPr bwMode="auto">
          <a:xfrm rot="-401339">
            <a:off x="3348038" y="4868863"/>
            <a:ext cx="8794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a:t>
            </a:r>
          </a:p>
        </p:txBody>
      </p:sp>
      <p:sp>
        <p:nvSpPr>
          <p:cNvPr id="69657" name="Line 30"/>
          <p:cNvSpPr>
            <a:spLocks noChangeShapeType="1"/>
          </p:cNvSpPr>
          <p:nvPr/>
        </p:nvSpPr>
        <p:spPr bwMode="auto">
          <a:xfrm>
            <a:off x="3203575" y="5445125"/>
            <a:ext cx="2592388"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9658" name="Text Box 31"/>
          <p:cNvSpPr txBox="1">
            <a:spLocks noChangeArrowheads="1"/>
          </p:cNvSpPr>
          <p:nvPr/>
        </p:nvSpPr>
        <p:spPr bwMode="auto">
          <a:xfrm rot="354911">
            <a:off x="3635375" y="5286375"/>
            <a:ext cx="114617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(seq=131, ’ij’)</a:t>
            </a:r>
          </a:p>
        </p:txBody>
      </p:sp>
      <p:sp>
        <p:nvSpPr>
          <p:cNvPr id="69659" name="Line 32"/>
          <p:cNvSpPr>
            <a:spLocks noChangeShapeType="1"/>
          </p:cNvSpPr>
          <p:nvPr/>
        </p:nvSpPr>
        <p:spPr bwMode="auto">
          <a:xfrm flipH="1">
            <a:off x="3203575" y="5734050"/>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69660" name="Text Box 33"/>
          <p:cNvSpPr txBox="1">
            <a:spLocks noChangeArrowheads="1"/>
          </p:cNvSpPr>
          <p:nvPr/>
        </p:nvSpPr>
        <p:spPr bwMode="auto">
          <a:xfrm rot="-401339">
            <a:off x="3348038" y="5734050"/>
            <a:ext cx="87947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a:t>
            </a:r>
          </a:p>
        </p:txBody>
      </p:sp>
      <p:sp>
        <p:nvSpPr>
          <p:cNvPr id="69661" name="Text Box 34"/>
          <p:cNvSpPr txBox="1">
            <a:spLocks noChangeArrowheads="1"/>
          </p:cNvSpPr>
          <p:nvPr/>
        </p:nvSpPr>
        <p:spPr bwMode="auto">
          <a:xfrm>
            <a:off x="1258888" y="5084763"/>
            <a:ext cx="1949450" cy="274637"/>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Second acquit dédoublé</a:t>
            </a:r>
          </a:p>
        </p:txBody>
      </p:sp>
      <p:sp>
        <p:nvSpPr>
          <p:cNvPr id="69662" name="Text Box 35"/>
          <p:cNvSpPr txBox="1">
            <a:spLocks noChangeArrowheads="1"/>
          </p:cNvSpPr>
          <p:nvPr/>
        </p:nvSpPr>
        <p:spPr bwMode="auto">
          <a:xfrm>
            <a:off x="1104900" y="5949950"/>
            <a:ext cx="2117725" cy="274638"/>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Troisième acquit dédoublé</a:t>
            </a:r>
          </a:p>
        </p:txBody>
      </p:sp>
      <p:sp>
        <p:nvSpPr>
          <p:cNvPr id="69663" name="Text Box 36"/>
          <p:cNvSpPr txBox="1">
            <a:spLocks noChangeArrowheads="1"/>
          </p:cNvSpPr>
          <p:nvPr/>
        </p:nvSpPr>
        <p:spPr bwMode="auto">
          <a:xfrm>
            <a:off x="5795963" y="3284538"/>
            <a:ext cx="1641475" cy="274637"/>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Segment TCP perdu</a:t>
            </a:r>
          </a:p>
        </p:txBody>
      </p:sp>
      <p:sp>
        <p:nvSpPr>
          <p:cNvPr id="69664" name="Text Box 37"/>
          <p:cNvSpPr txBox="1">
            <a:spLocks noChangeArrowheads="1"/>
          </p:cNvSpPr>
          <p:nvPr/>
        </p:nvSpPr>
        <p:spPr bwMode="auto">
          <a:xfrm>
            <a:off x="5795963" y="3860800"/>
            <a:ext cx="2292350" cy="274638"/>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Segment TCP hors séquence</a:t>
            </a:r>
          </a:p>
        </p:txBody>
      </p:sp>
      <p:sp>
        <p:nvSpPr>
          <p:cNvPr id="69665" name="Text Box 38"/>
          <p:cNvSpPr txBox="1">
            <a:spLocks noChangeArrowheads="1"/>
          </p:cNvSpPr>
          <p:nvPr/>
        </p:nvSpPr>
        <p:spPr bwMode="auto">
          <a:xfrm>
            <a:off x="5795963" y="4724400"/>
            <a:ext cx="2292350" cy="274638"/>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Segment TCP hors séquence</a:t>
            </a:r>
          </a:p>
        </p:txBody>
      </p:sp>
      <p:sp>
        <p:nvSpPr>
          <p:cNvPr id="69666" name="Text Box 39"/>
          <p:cNvSpPr txBox="1">
            <a:spLocks noChangeArrowheads="1"/>
          </p:cNvSpPr>
          <p:nvPr/>
        </p:nvSpPr>
        <p:spPr bwMode="auto">
          <a:xfrm>
            <a:off x="5795963" y="5589588"/>
            <a:ext cx="2292350" cy="274637"/>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Segment TCP hors séquence</a:t>
            </a:r>
          </a:p>
        </p:txBody>
      </p:sp>
      <p:sp>
        <p:nvSpPr>
          <p:cNvPr id="34"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35"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7" name="Espace réservé du numéro de diapositive 36"/>
          <p:cNvSpPr>
            <a:spLocks noGrp="1"/>
          </p:cNvSpPr>
          <p:nvPr>
            <p:ph type="sldNum" sz="quarter" idx="12"/>
          </p:nvPr>
        </p:nvSpPr>
        <p:spPr/>
        <p:txBody>
          <a:bodyPr/>
          <a:lstStyle/>
          <a:p>
            <a:fld id="{B755F6CC-DBE3-4ADB-A217-62287009C9EB}" type="slidenum">
              <a:rPr lang="fr-BE" smtClean="0"/>
              <a:pPr/>
              <a:t>64</a:t>
            </a:fld>
            <a:endParaRPr lang="fr-BE"/>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3"/>
          <p:cNvSpPr>
            <a:spLocks noGrp="1" noChangeArrowheads="1"/>
          </p:cNvSpPr>
          <p:nvPr>
            <p:ph idx="1"/>
          </p:nvPr>
        </p:nvSpPr>
        <p:spPr>
          <a:xfrm>
            <a:off x="468312" y="692151"/>
            <a:ext cx="8424167" cy="1009650"/>
          </a:xfrm>
        </p:spPr>
        <p:txBody>
          <a:bodyPr vert="horz" lIns="91440" tIns="45720" rIns="91440" bIns="45720" rtlCol="0" anchor="ctr" anchorCtr="0">
            <a:noAutofit/>
          </a:bodyPr>
          <a:lstStyle/>
          <a:p>
            <a:pPr marL="0" indent="0">
              <a:lnSpc>
                <a:spcPct val="90000"/>
              </a:lnSpc>
              <a:spcBef>
                <a:spcPts val="0"/>
              </a:spcBef>
              <a:buNone/>
            </a:pPr>
            <a:r>
              <a:rPr lang="fr-BE" sz="1400" b="1" dirty="0">
                <a:solidFill>
                  <a:schemeClr val="tx2"/>
                </a:solidFill>
                <a:latin typeface="Arial" pitchFamily="34" charset="0"/>
                <a:cs typeface="Arial" pitchFamily="34" charset="0"/>
              </a:rPr>
              <a:t>Comment retransmettre les segments perdus ?</a:t>
            </a:r>
          </a:p>
          <a:p>
            <a:pPr lvl="1">
              <a:spcBef>
                <a:spcPts val="0"/>
              </a:spcBef>
            </a:pPr>
            <a:r>
              <a:rPr lang="fr-BE" sz="1400" dirty="0">
                <a:solidFill>
                  <a:schemeClr val="tx2"/>
                </a:solidFill>
                <a:latin typeface="Arial" pitchFamily="34" charset="0"/>
                <a:cs typeface="Arial" pitchFamily="34" charset="0"/>
                <a:sym typeface="Wingdings 2" pitchFamily="18" charset="2"/>
              </a:rPr>
              <a:t>A la réception de trois acquits dupliqués, retransmettre le segment non acquitté</a:t>
            </a:r>
          </a:p>
          <a:p>
            <a:pPr lvl="1">
              <a:spcBef>
                <a:spcPts val="0"/>
              </a:spcBef>
            </a:pPr>
            <a:r>
              <a:rPr lang="fr-BE" sz="1400" dirty="0" smtClean="0">
                <a:solidFill>
                  <a:schemeClr val="tx2"/>
                </a:solidFill>
                <a:latin typeface="Arial" pitchFamily="34" charset="0"/>
                <a:cs typeface="Arial" pitchFamily="34" charset="0"/>
                <a:sym typeface="Wingdings 2" pitchFamily="18" charset="2"/>
              </a:rPr>
              <a:t>Cette </a:t>
            </a:r>
            <a:r>
              <a:rPr lang="fr-BE" sz="1400" dirty="0">
                <a:solidFill>
                  <a:schemeClr val="tx2"/>
                </a:solidFill>
                <a:latin typeface="Arial" pitchFamily="34" charset="0"/>
                <a:cs typeface="Arial" pitchFamily="34" charset="0"/>
                <a:sym typeface="Wingdings 2" pitchFamily="18" charset="2"/>
              </a:rPr>
              <a:t>méthode appelée </a:t>
            </a:r>
            <a:r>
              <a:rPr lang="fr-BE" sz="1400" dirty="0" err="1">
                <a:solidFill>
                  <a:schemeClr val="tx2"/>
                </a:solidFill>
                <a:latin typeface="Arial" pitchFamily="34" charset="0"/>
                <a:cs typeface="Arial" pitchFamily="34" charset="0"/>
                <a:sym typeface="Wingdings 2" pitchFamily="18" charset="2"/>
              </a:rPr>
              <a:t>fast</a:t>
            </a:r>
            <a:r>
              <a:rPr lang="fr-BE" sz="1400" dirty="0">
                <a:solidFill>
                  <a:schemeClr val="tx2"/>
                </a:solidFill>
                <a:latin typeface="Arial" pitchFamily="34" charset="0"/>
                <a:cs typeface="Arial" pitchFamily="34" charset="0"/>
                <a:sym typeface="Wingdings 2" pitchFamily="18" charset="2"/>
              </a:rPr>
              <a:t> retransmit </a:t>
            </a:r>
            <a:r>
              <a:rPr lang="fr-BE" sz="1400" dirty="0" smtClean="0">
                <a:solidFill>
                  <a:schemeClr val="tx2"/>
                </a:solidFill>
                <a:latin typeface="Arial" pitchFamily="34" charset="0"/>
                <a:cs typeface="Arial" pitchFamily="34" charset="0"/>
                <a:sym typeface="Wingdings 2" pitchFamily="18" charset="2"/>
              </a:rPr>
              <a:t>est </a:t>
            </a:r>
            <a:r>
              <a:rPr lang="fr-BE" sz="1400" dirty="0">
                <a:solidFill>
                  <a:schemeClr val="tx2"/>
                </a:solidFill>
                <a:latin typeface="Arial" pitchFamily="34" charset="0"/>
                <a:cs typeface="Arial" pitchFamily="34" charset="0"/>
                <a:sym typeface="Wingdings 2" pitchFamily="18" charset="2"/>
              </a:rPr>
              <a:t>utilisée par la plupart des implémentations</a:t>
            </a:r>
          </a:p>
        </p:txBody>
      </p:sp>
      <p:sp>
        <p:nvSpPr>
          <p:cNvPr id="70663" name="Line 6"/>
          <p:cNvSpPr>
            <a:spLocks noChangeShapeType="1"/>
          </p:cNvSpPr>
          <p:nvPr/>
        </p:nvSpPr>
        <p:spPr bwMode="auto">
          <a:xfrm>
            <a:off x="3203575" y="1557338"/>
            <a:ext cx="0" cy="48958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70664" name="Line 7"/>
          <p:cNvSpPr>
            <a:spLocks noChangeShapeType="1"/>
          </p:cNvSpPr>
          <p:nvPr/>
        </p:nvSpPr>
        <p:spPr bwMode="auto">
          <a:xfrm>
            <a:off x="5795963" y="1557338"/>
            <a:ext cx="0" cy="48958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70665" name="Line 8"/>
          <p:cNvSpPr>
            <a:spLocks noChangeShapeType="1"/>
          </p:cNvSpPr>
          <p:nvPr/>
        </p:nvSpPr>
        <p:spPr bwMode="auto">
          <a:xfrm>
            <a:off x="3203575" y="2349500"/>
            <a:ext cx="1978025" cy="331788"/>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0666" name="Text Box 9"/>
          <p:cNvSpPr txBox="1">
            <a:spLocks noChangeArrowheads="1"/>
          </p:cNvSpPr>
          <p:nvPr/>
        </p:nvSpPr>
        <p:spPr bwMode="auto">
          <a:xfrm rot="512856">
            <a:off x="3238500" y="2176463"/>
            <a:ext cx="1416050"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(seq=123, ’abcd’)</a:t>
            </a:r>
          </a:p>
        </p:txBody>
      </p:sp>
      <p:sp>
        <p:nvSpPr>
          <p:cNvPr id="70667" name="Oval 10"/>
          <p:cNvSpPr>
            <a:spLocks noChangeArrowheads="1"/>
          </p:cNvSpPr>
          <p:nvPr/>
        </p:nvSpPr>
        <p:spPr bwMode="auto">
          <a:xfrm>
            <a:off x="5003800" y="2565400"/>
            <a:ext cx="215900" cy="215900"/>
          </a:xfrm>
          <a:prstGeom prst="ellipse">
            <a:avLst/>
          </a:prstGeom>
          <a:solidFill>
            <a:srgbClr val="FF0000"/>
          </a:solid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70668" name="Line 14"/>
          <p:cNvSpPr>
            <a:spLocks noChangeShapeType="1"/>
          </p:cNvSpPr>
          <p:nvPr/>
        </p:nvSpPr>
        <p:spPr bwMode="auto">
          <a:xfrm flipH="1">
            <a:off x="3203575" y="1701800"/>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0669" name="Text Box 15"/>
          <p:cNvSpPr txBox="1">
            <a:spLocks noChangeArrowheads="1"/>
          </p:cNvSpPr>
          <p:nvPr/>
        </p:nvSpPr>
        <p:spPr bwMode="auto">
          <a:xfrm rot="-401339">
            <a:off x="3348038" y="1701800"/>
            <a:ext cx="87947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a:t>
            </a:r>
          </a:p>
        </p:txBody>
      </p:sp>
      <p:sp>
        <p:nvSpPr>
          <p:cNvPr id="70670" name="Line 16"/>
          <p:cNvSpPr>
            <a:spLocks noChangeShapeType="1"/>
          </p:cNvSpPr>
          <p:nvPr/>
        </p:nvSpPr>
        <p:spPr bwMode="auto">
          <a:xfrm>
            <a:off x="3203575" y="3716338"/>
            <a:ext cx="2592388"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0671" name="Text Box 17"/>
          <p:cNvSpPr txBox="1">
            <a:spLocks noChangeArrowheads="1"/>
          </p:cNvSpPr>
          <p:nvPr/>
        </p:nvSpPr>
        <p:spPr bwMode="auto">
          <a:xfrm rot="354911">
            <a:off x="3635375" y="3560763"/>
            <a:ext cx="12477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(seq=129, ’gh’)</a:t>
            </a:r>
          </a:p>
        </p:txBody>
      </p:sp>
      <p:sp>
        <p:nvSpPr>
          <p:cNvPr id="70672" name="Line 18"/>
          <p:cNvSpPr>
            <a:spLocks noChangeShapeType="1"/>
          </p:cNvSpPr>
          <p:nvPr/>
        </p:nvSpPr>
        <p:spPr bwMode="auto">
          <a:xfrm flipH="1">
            <a:off x="3203575" y="4005263"/>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0673" name="Line 20"/>
          <p:cNvSpPr>
            <a:spLocks noChangeShapeType="1"/>
          </p:cNvSpPr>
          <p:nvPr/>
        </p:nvSpPr>
        <p:spPr bwMode="auto">
          <a:xfrm>
            <a:off x="3203575" y="4579938"/>
            <a:ext cx="2592388"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0674" name="Text Box 21"/>
          <p:cNvSpPr txBox="1">
            <a:spLocks noChangeArrowheads="1"/>
          </p:cNvSpPr>
          <p:nvPr/>
        </p:nvSpPr>
        <p:spPr bwMode="auto">
          <a:xfrm rot="354911">
            <a:off x="3635375" y="4421188"/>
            <a:ext cx="11461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(seq=131, ’ij’)</a:t>
            </a:r>
          </a:p>
        </p:txBody>
      </p:sp>
      <p:sp>
        <p:nvSpPr>
          <p:cNvPr id="70675" name="Line 22"/>
          <p:cNvSpPr>
            <a:spLocks noChangeShapeType="1"/>
          </p:cNvSpPr>
          <p:nvPr/>
        </p:nvSpPr>
        <p:spPr bwMode="auto">
          <a:xfrm flipH="1">
            <a:off x="3203575" y="4868863"/>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0676" name="Line 24"/>
          <p:cNvSpPr>
            <a:spLocks noChangeShapeType="1"/>
          </p:cNvSpPr>
          <p:nvPr/>
        </p:nvSpPr>
        <p:spPr bwMode="auto">
          <a:xfrm>
            <a:off x="3203575" y="5445125"/>
            <a:ext cx="2592388"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0677" name="Line 26"/>
          <p:cNvSpPr>
            <a:spLocks noChangeShapeType="1"/>
          </p:cNvSpPr>
          <p:nvPr/>
        </p:nvSpPr>
        <p:spPr bwMode="auto">
          <a:xfrm flipH="1">
            <a:off x="3203575" y="5734050"/>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0678" name="Text Box 27"/>
          <p:cNvSpPr txBox="1">
            <a:spLocks noChangeArrowheads="1"/>
          </p:cNvSpPr>
          <p:nvPr/>
        </p:nvSpPr>
        <p:spPr bwMode="auto">
          <a:xfrm rot="-401339">
            <a:off x="3348038" y="5734050"/>
            <a:ext cx="87947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(ack=133)</a:t>
            </a:r>
          </a:p>
        </p:txBody>
      </p:sp>
      <p:sp>
        <p:nvSpPr>
          <p:cNvPr id="70679" name="Text Box 29"/>
          <p:cNvSpPr txBox="1">
            <a:spLocks noChangeArrowheads="1"/>
          </p:cNvSpPr>
          <p:nvPr/>
        </p:nvSpPr>
        <p:spPr bwMode="auto">
          <a:xfrm>
            <a:off x="5795963" y="2924175"/>
            <a:ext cx="2292350" cy="457200"/>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Segment TCP hors séquence</a:t>
            </a:r>
          </a:p>
          <a:p>
            <a:pPr algn="ctr"/>
            <a:r>
              <a:rPr lang="fr-BE" sz="1200" b="1">
                <a:solidFill>
                  <a:srgbClr val="0000CC"/>
                </a:solidFill>
                <a:latin typeface="Arial" pitchFamily="34" charset="0"/>
                <a:cs typeface="Arial" pitchFamily="34" charset="0"/>
              </a:rPr>
              <a:t>Conservé dans le buffer</a:t>
            </a:r>
          </a:p>
        </p:txBody>
      </p:sp>
      <p:sp>
        <p:nvSpPr>
          <p:cNvPr id="70680" name="Text Box 30"/>
          <p:cNvSpPr txBox="1">
            <a:spLocks noChangeArrowheads="1"/>
          </p:cNvSpPr>
          <p:nvPr/>
        </p:nvSpPr>
        <p:spPr bwMode="auto">
          <a:xfrm>
            <a:off x="5795963" y="2492375"/>
            <a:ext cx="1641475" cy="274638"/>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Segment TCP perdu</a:t>
            </a:r>
          </a:p>
        </p:txBody>
      </p:sp>
      <p:sp>
        <p:nvSpPr>
          <p:cNvPr id="70681" name="Text Box 33"/>
          <p:cNvSpPr txBox="1">
            <a:spLocks noChangeArrowheads="1"/>
          </p:cNvSpPr>
          <p:nvPr/>
        </p:nvSpPr>
        <p:spPr bwMode="auto">
          <a:xfrm>
            <a:off x="6659563" y="5445125"/>
            <a:ext cx="1201737" cy="274638"/>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 abcdefghij »</a:t>
            </a:r>
          </a:p>
        </p:txBody>
      </p:sp>
      <p:sp>
        <p:nvSpPr>
          <p:cNvPr id="70682" name="Line 34"/>
          <p:cNvSpPr>
            <a:spLocks noChangeShapeType="1"/>
          </p:cNvSpPr>
          <p:nvPr/>
        </p:nvSpPr>
        <p:spPr bwMode="auto">
          <a:xfrm>
            <a:off x="3203575" y="2852738"/>
            <a:ext cx="2592388"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0683" name="Text Box 35"/>
          <p:cNvSpPr txBox="1">
            <a:spLocks noChangeArrowheads="1"/>
          </p:cNvSpPr>
          <p:nvPr/>
        </p:nvSpPr>
        <p:spPr bwMode="auto">
          <a:xfrm rot="354911">
            <a:off x="3628801" y="2695982"/>
            <a:ext cx="1208536" cy="276999"/>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(seq=127, ’ef’)</a:t>
            </a:r>
          </a:p>
        </p:txBody>
      </p:sp>
      <p:sp>
        <p:nvSpPr>
          <p:cNvPr id="70684" name="Line 36"/>
          <p:cNvSpPr>
            <a:spLocks noChangeShapeType="1"/>
          </p:cNvSpPr>
          <p:nvPr/>
        </p:nvSpPr>
        <p:spPr bwMode="auto">
          <a:xfrm flipH="1">
            <a:off x="3203575" y="3141663"/>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0685" name="Text Box 37"/>
          <p:cNvSpPr txBox="1">
            <a:spLocks noChangeArrowheads="1"/>
          </p:cNvSpPr>
          <p:nvPr/>
        </p:nvSpPr>
        <p:spPr bwMode="auto">
          <a:xfrm rot="-401339">
            <a:off x="3206750" y="3198813"/>
            <a:ext cx="8794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a:t>
            </a:r>
          </a:p>
        </p:txBody>
      </p:sp>
      <p:sp>
        <p:nvSpPr>
          <p:cNvPr id="70686" name="Text Box 38"/>
          <p:cNvSpPr txBox="1">
            <a:spLocks noChangeArrowheads="1"/>
          </p:cNvSpPr>
          <p:nvPr/>
        </p:nvSpPr>
        <p:spPr bwMode="auto">
          <a:xfrm rot="-401339">
            <a:off x="3135313" y="4062413"/>
            <a:ext cx="8794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a:t>
            </a:r>
          </a:p>
        </p:txBody>
      </p:sp>
      <p:sp>
        <p:nvSpPr>
          <p:cNvPr id="70687" name="Text Box 39"/>
          <p:cNvSpPr txBox="1">
            <a:spLocks noChangeArrowheads="1"/>
          </p:cNvSpPr>
          <p:nvPr/>
        </p:nvSpPr>
        <p:spPr bwMode="auto">
          <a:xfrm rot="-401339">
            <a:off x="3135313" y="4926013"/>
            <a:ext cx="8794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a:t>
            </a:r>
          </a:p>
        </p:txBody>
      </p:sp>
      <p:sp>
        <p:nvSpPr>
          <p:cNvPr id="70688" name="Text Box 40"/>
          <p:cNvSpPr txBox="1">
            <a:spLocks noChangeArrowheads="1"/>
          </p:cNvSpPr>
          <p:nvPr/>
        </p:nvSpPr>
        <p:spPr bwMode="auto">
          <a:xfrm rot="394361">
            <a:off x="3708400" y="5300663"/>
            <a:ext cx="1416050"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(seq=123, ’abcd’)</a:t>
            </a:r>
          </a:p>
        </p:txBody>
      </p:sp>
      <p:sp>
        <p:nvSpPr>
          <p:cNvPr id="70689" name="Line 41"/>
          <p:cNvSpPr>
            <a:spLocks noChangeShapeType="1"/>
          </p:cNvSpPr>
          <p:nvPr/>
        </p:nvSpPr>
        <p:spPr bwMode="auto">
          <a:xfrm>
            <a:off x="5795963" y="5734050"/>
            <a:ext cx="1223962"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70690" name="Text Box 42"/>
          <p:cNvSpPr txBox="1">
            <a:spLocks noChangeArrowheads="1"/>
          </p:cNvSpPr>
          <p:nvPr/>
        </p:nvSpPr>
        <p:spPr bwMode="auto">
          <a:xfrm>
            <a:off x="5795963" y="3789363"/>
            <a:ext cx="2292350" cy="457200"/>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Segment TCP hors séquence</a:t>
            </a:r>
          </a:p>
          <a:p>
            <a:pPr algn="ctr"/>
            <a:r>
              <a:rPr lang="fr-BE" sz="1200" b="1">
                <a:solidFill>
                  <a:srgbClr val="0000CC"/>
                </a:solidFill>
                <a:latin typeface="Arial" pitchFamily="34" charset="0"/>
                <a:cs typeface="Arial" pitchFamily="34" charset="0"/>
              </a:rPr>
              <a:t>Conservé dans le buffer</a:t>
            </a:r>
          </a:p>
        </p:txBody>
      </p:sp>
      <p:sp>
        <p:nvSpPr>
          <p:cNvPr id="70691" name="Text Box 43"/>
          <p:cNvSpPr txBox="1">
            <a:spLocks noChangeArrowheads="1"/>
          </p:cNvSpPr>
          <p:nvPr/>
        </p:nvSpPr>
        <p:spPr bwMode="auto">
          <a:xfrm>
            <a:off x="5795963" y="4652963"/>
            <a:ext cx="2292350" cy="457200"/>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Segment TCP hors séquence</a:t>
            </a:r>
          </a:p>
          <a:p>
            <a:pPr algn="ctr"/>
            <a:r>
              <a:rPr lang="fr-BE" sz="1200" b="1">
                <a:solidFill>
                  <a:srgbClr val="0000CC"/>
                </a:solidFill>
                <a:latin typeface="Arial" pitchFamily="34" charset="0"/>
                <a:cs typeface="Arial" pitchFamily="34" charset="0"/>
              </a:rPr>
              <a:t>Conservé dans le buffer</a:t>
            </a:r>
          </a:p>
        </p:txBody>
      </p:sp>
      <p:sp>
        <p:nvSpPr>
          <p:cNvPr id="35"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36"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8" name="Espace réservé du numéro de diapositive 37"/>
          <p:cNvSpPr>
            <a:spLocks noGrp="1"/>
          </p:cNvSpPr>
          <p:nvPr>
            <p:ph type="sldNum" sz="quarter" idx="12"/>
          </p:nvPr>
        </p:nvSpPr>
        <p:spPr/>
        <p:txBody>
          <a:bodyPr/>
          <a:lstStyle/>
          <a:p>
            <a:fld id="{B755F6CC-DBE3-4ADB-A217-62287009C9EB}" type="slidenum">
              <a:rPr lang="fr-BE" smtClean="0"/>
              <a:pPr/>
              <a:t>65</a:t>
            </a:fld>
            <a:endParaRPr lang="fr-BE"/>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idx="1"/>
          </p:nvPr>
        </p:nvSpPr>
        <p:spPr>
          <a:xfrm>
            <a:off x="457200" y="836613"/>
            <a:ext cx="8229600" cy="648171"/>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Amélioration de la détection des pertes de segments</a:t>
            </a:r>
          </a:p>
          <a:p>
            <a:pPr lvl="1"/>
            <a:r>
              <a:rPr lang="fr-BE" sz="1400" dirty="0">
                <a:solidFill>
                  <a:schemeClr val="tx2"/>
                </a:solidFill>
                <a:latin typeface="Arial" pitchFamily="34" charset="0"/>
                <a:cs typeface="Arial" pitchFamily="34" charset="0"/>
                <a:sym typeface="Wingdings 2" pitchFamily="18" charset="2"/>
              </a:rPr>
              <a:t>Acquits sélectifs pour permettre à un receveur d’annoncer les segments reçus hors séquence</a:t>
            </a:r>
          </a:p>
        </p:txBody>
      </p:sp>
      <p:sp>
        <p:nvSpPr>
          <p:cNvPr id="71687" name="Line 4"/>
          <p:cNvSpPr>
            <a:spLocks noChangeShapeType="1"/>
          </p:cNvSpPr>
          <p:nvPr/>
        </p:nvSpPr>
        <p:spPr bwMode="auto">
          <a:xfrm>
            <a:off x="3203575" y="1557338"/>
            <a:ext cx="0" cy="48958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71688" name="Line 5"/>
          <p:cNvSpPr>
            <a:spLocks noChangeShapeType="1"/>
          </p:cNvSpPr>
          <p:nvPr/>
        </p:nvSpPr>
        <p:spPr bwMode="auto">
          <a:xfrm>
            <a:off x="5795963" y="1557338"/>
            <a:ext cx="0" cy="48958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71689" name="Line 6"/>
          <p:cNvSpPr>
            <a:spLocks noChangeShapeType="1"/>
          </p:cNvSpPr>
          <p:nvPr/>
        </p:nvSpPr>
        <p:spPr bwMode="auto">
          <a:xfrm>
            <a:off x="3203575" y="2349500"/>
            <a:ext cx="1978025" cy="331788"/>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1690" name="Text Box 7"/>
          <p:cNvSpPr txBox="1">
            <a:spLocks noChangeArrowheads="1"/>
          </p:cNvSpPr>
          <p:nvPr/>
        </p:nvSpPr>
        <p:spPr bwMode="auto">
          <a:xfrm rot="512856">
            <a:off x="3238500" y="2176463"/>
            <a:ext cx="1416050"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(seq=123, ’abcd’)</a:t>
            </a:r>
          </a:p>
        </p:txBody>
      </p:sp>
      <p:sp>
        <p:nvSpPr>
          <p:cNvPr id="71691" name="Oval 8"/>
          <p:cNvSpPr>
            <a:spLocks noChangeArrowheads="1"/>
          </p:cNvSpPr>
          <p:nvPr/>
        </p:nvSpPr>
        <p:spPr bwMode="auto">
          <a:xfrm>
            <a:off x="5003800" y="2565400"/>
            <a:ext cx="215900" cy="215900"/>
          </a:xfrm>
          <a:prstGeom prst="ellipse">
            <a:avLst/>
          </a:prstGeom>
          <a:solidFill>
            <a:srgbClr val="FF0000"/>
          </a:solid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71692" name="Line 9"/>
          <p:cNvSpPr>
            <a:spLocks noChangeShapeType="1"/>
          </p:cNvSpPr>
          <p:nvPr/>
        </p:nvSpPr>
        <p:spPr bwMode="auto">
          <a:xfrm flipH="1">
            <a:off x="3203575" y="1701800"/>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1693" name="Text Box 10"/>
          <p:cNvSpPr txBox="1">
            <a:spLocks noChangeArrowheads="1"/>
          </p:cNvSpPr>
          <p:nvPr/>
        </p:nvSpPr>
        <p:spPr bwMode="auto">
          <a:xfrm rot="-401339">
            <a:off x="3348038" y="1701800"/>
            <a:ext cx="87947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a:t>
            </a:r>
          </a:p>
        </p:txBody>
      </p:sp>
      <p:sp>
        <p:nvSpPr>
          <p:cNvPr id="71694" name="Line 11"/>
          <p:cNvSpPr>
            <a:spLocks noChangeShapeType="1"/>
          </p:cNvSpPr>
          <p:nvPr/>
        </p:nvSpPr>
        <p:spPr bwMode="auto">
          <a:xfrm>
            <a:off x="3203575" y="3716338"/>
            <a:ext cx="2592388"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1695" name="Text Box 12"/>
          <p:cNvSpPr txBox="1">
            <a:spLocks noChangeArrowheads="1"/>
          </p:cNvSpPr>
          <p:nvPr/>
        </p:nvSpPr>
        <p:spPr bwMode="auto">
          <a:xfrm rot="354911">
            <a:off x="3635375" y="3560763"/>
            <a:ext cx="12477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(seq=129, ’gh’)</a:t>
            </a:r>
          </a:p>
        </p:txBody>
      </p:sp>
      <p:sp>
        <p:nvSpPr>
          <p:cNvPr id="71696" name="Line 13"/>
          <p:cNvSpPr>
            <a:spLocks noChangeShapeType="1"/>
          </p:cNvSpPr>
          <p:nvPr/>
        </p:nvSpPr>
        <p:spPr bwMode="auto">
          <a:xfrm flipH="1">
            <a:off x="3203575" y="4005263"/>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1697" name="Line 14"/>
          <p:cNvSpPr>
            <a:spLocks noChangeShapeType="1"/>
          </p:cNvSpPr>
          <p:nvPr/>
        </p:nvSpPr>
        <p:spPr bwMode="auto">
          <a:xfrm>
            <a:off x="3203575" y="4579938"/>
            <a:ext cx="2592388"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1698" name="Text Box 15"/>
          <p:cNvSpPr txBox="1">
            <a:spLocks noChangeArrowheads="1"/>
          </p:cNvSpPr>
          <p:nvPr/>
        </p:nvSpPr>
        <p:spPr bwMode="auto">
          <a:xfrm rot="354911">
            <a:off x="3635375" y="4421188"/>
            <a:ext cx="1146175"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(seq=131, ’ij’)</a:t>
            </a:r>
          </a:p>
        </p:txBody>
      </p:sp>
      <p:sp>
        <p:nvSpPr>
          <p:cNvPr id="71699" name="Line 16"/>
          <p:cNvSpPr>
            <a:spLocks noChangeShapeType="1"/>
          </p:cNvSpPr>
          <p:nvPr/>
        </p:nvSpPr>
        <p:spPr bwMode="auto">
          <a:xfrm flipH="1">
            <a:off x="3203575" y="4868863"/>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1700" name="Line 17"/>
          <p:cNvSpPr>
            <a:spLocks noChangeShapeType="1"/>
          </p:cNvSpPr>
          <p:nvPr/>
        </p:nvSpPr>
        <p:spPr bwMode="auto">
          <a:xfrm>
            <a:off x="3203575" y="5445125"/>
            <a:ext cx="2592388"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1701" name="Line 18"/>
          <p:cNvSpPr>
            <a:spLocks noChangeShapeType="1"/>
          </p:cNvSpPr>
          <p:nvPr/>
        </p:nvSpPr>
        <p:spPr bwMode="auto">
          <a:xfrm flipH="1">
            <a:off x="3203575" y="5734050"/>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1702" name="Text Box 19"/>
          <p:cNvSpPr txBox="1">
            <a:spLocks noChangeArrowheads="1"/>
          </p:cNvSpPr>
          <p:nvPr/>
        </p:nvSpPr>
        <p:spPr bwMode="auto">
          <a:xfrm rot="-401339">
            <a:off x="3348038" y="5734050"/>
            <a:ext cx="879475"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(ack=133)</a:t>
            </a:r>
          </a:p>
        </p:txBody>
      </p:sp>
      <p:sp>
        <p:nvSpPr>
          <p:cNvPr id="71703" name="Text Box 20"/>
          <p:cNvSpPr txBox="1">
            <a:spLocks noChangeArrowheads="1"/>
          </p:cNvSpPr>
          <p:nvPr/>
        </p:nvSpPr>
        <p:spPr bwMode="auto">
          <a:xfrm>
            <a:off x="684213" y="5300663"/>
            <a:ext cx="2203450" cy="457200"/>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L’émetteur sait que seul </a:t>
            </a:r>
          </a:p>
          <a:p>
            <a:pPr algn="ctr"/>
            <a:r>
              <a:rPr lang="fr-BE" sz="1200" b="1">
                <a:solidFill>
                  <a:srgbClr val="0000CC"/>
                </a:solidFill>
                <a:latin typeface="Arial" pitchFamily="34" charset="0"/>
                <a:cs typeface="Arial" pitchFamily="34" charset="0"/>
              </a:rPr>
              <a:t>123-126 doit être retransmis</a:t>
            </a:r>
          </a:p>
        </p:txBody>
      </p:sp>
      <p:sp>
        <p:nvSpPr>
          <p:cNvPr id="71704" name="Text Box 21"/>
          <p:cNvSpPr txBox="1">
            <a:spLocks noChangeArrowheads="1"/>
          </p:cNvSpPr>
          <p:nvPr/>
        </p:nvSpPr>
        <p:spPr bwMode="auto">
          <a:xfrm>
            <a:off x="5795963" y="2565400"/>
            <a:ext cx="1641475" cy="274638"/>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Segment TCP perdu</a:t>
            </a:r>
          </a:p>
        </p:txBody>
      </p:sp>
      <p:sp>
        <p:nvSpPr>
          <p:cNvPr id="71705" name="Text Box 22"/>
          <p:cNvSpPr txBox="1">
            <a:spLocks noChangeArrowheads="1"/>
          </p:cNvSpPr>
          <p:nvPr/>
        </p:nvSpPr>
        <p:spPr bwMode="auto">
          <a:xfrm>
            <a:off x="6659563" y="5445125"/>
            <a:ext cx="1201737" cy="274638"/>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 abcdefghij »</a:t>
            </a:r>
          </a:p>
        </p:txBody>
      </p:sp>
      <p:sp>
        <p:nvSpPr>
          <p:cNvPr id="71706" name="Line 23"/>
          <p:cNvSpPr>
            <a:spLocks noChangeShapeType="1"/>
          </p:cNvSpPr>
          <p:nvPr/>
        </p:nvSpPr>
        <p:spPr bwMode="auto">
          <a:xfrm>
            <a:off x="3203575" y="2852738"/>
            <a:ext cx="2592388"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1707" name="Text Box 24"/>
          <p:cNvSpPr txBox="1">
            <a:spLocks noChangeArrowheads="1"/>
          </p:cNvSpPr>
          <p:nvPr/>
        </p:nvSpPr>
        <p:spPr bwMode="auto">
          <a:xfrm rot="354911">
            <a:off x="3628801" y="2695982"/>
            <a:ext cx="1208536" cy="276999"/>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(seq=127, ’ef’)</a:t>
            </a:r>
          </a:p>
        </p:txBody>
      </p:sp>
      <p:sp>
        <p:nvSpPr>
          <p:cNvPr id="71708" name="Line 25"/>
          <p:cNvSpPr>
            <a:spLocks noChangeShapeType="1"/>
          </p:cNvSpPr>
          <p:nvPr/>
        </p:nvSpPr>
        <p:spPr bwMode="auto">
          <a:xfrm flipH="1">
            <a:off x="3203575" y="3141663"/>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1709" name="Text Box 26"/>
          <p:cNvSpPr txBox="1">
            <a:spLocks noChangeArrowheads="1"/>
          </p:cNvSpPr>
          <p:nvPr/>
        </p:nvSpPr>
        <p:spPr bwMode="auto">
          <a:xfrm rot="-401339">
            <a:off x="3203575" y="3141663"/>
            <a:ext cx="1865313"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(ack=123,sack:127-128)</a:t>
            </a:r>
          </a:p>
        </p:txBody>
      </p:sp>
      <p:sp>
        <p:nvSpPr>
          <p:cNvPr id="71710" name="Text Box 27"/>
          <p:cNvSpPr txBox="1">
            <a:spLocks noChangeArrowheads="1"/>
          </p:cNvSpPr>
          <p:nvPr/>
        </p:nvSpPr>
        <p:spPr bwMode="auto">
          <a:xfrm rot="-401339">
            <a:off x="3132138" y="4005263"/>
            <a:ext cx="1865312"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(ack=123,sack:127-130)</a:t>
            </a:r>
          </a:p>
        </p:txBody>
      </p:sp>
      <p:sp>
        <p:nvSpPr>
          <p:cNvPr id="71711" name="Text Box 28"/>
          <p:cNvSpPr txBox="1">
            <a:spLocks noChangeArrowheads="1"/>
          </p:cNvSpPr>
          <p:nvPr/>
        </p:nvSpPr>
        <p:spPr bwMode="auto">
          <a:xfrm rot="-401339">
            <a:off x="3132138" y="4868863"/>
            <a:ext cx="1865312"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(ack=123,sack:127-132)</a:t>
            </a:r>
          </a:p>
        </p:txBody>
      </p:sp>
      <p:sp>
        <p:nvSpPr>
          <p:cNvPr id="71712" name="Text Box 29"/>
          <p:cNvSpPr txBox="1">
            <a:spLocks noChangeArrowheads="1"/>
          </p:cNvSpPr>
          <p:nvPr/>
        </p:nvSpPr>
        <p:spPr bwMode="auto">
          <a:xfrm rot="394361">
            <a:off x="3708400" y="5300663"/>
            <a:ext cx="1416050"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(seq=123, ’abcd’)</a:t>
            </a:r>
          </a:p>
        </p:txBody>
      </p:sp>
      <p:sp>
        <p:nvSpPr>
          <p:cNvPr id="71713" name="Line 30"/>
          <p:cNvSpPr>
            <a:spLocks noChangeShapeType="1"/>
          </p:cNvSpPr>
          <p:nvPr/>
        </p:nvSpPr>
        <p:spPr bwMode="auto">
          <a:xfrm>
            <a:off x="5795963" y="5734050"/>
            <a:ext cx="1223962"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33"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34"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6" name="Espace réservé du numéro de diapositive 35"/>
          <p:cNvSpPr>
            <a:spLocks noGrp="1"/>
          </p:cNvSpPr>
          <p:nvPr>
            <p:ph type="sldNum" sz="quarter" idx="12"/>
          </p:nvPr>
        </p:nvSpPr>
        <p:spPr/>
        <p:txBody>
          <a:bodyPr/>
          <a:lstStyle/>
          <a:p>
            <a:fld id="{B755F6CC-DBE3-4ADB-A217-62287009C9EB}" type="slidenum">
              <a:rPr lang="fr-BE" smtClean="0"/>
              <a:pPr/>
              <a:t>66</a:t>
            </a:fld>
            <a:endParaRPr lang="fr-BE"/>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Rectangle 3"/>
          <p:cNvSpPr>
            <a:spLocks noGrp="1" noChangeArrowheads="1"/>
          </p:cNvSpPr>
          <p:nvPr>
            <p:ph idx="1"/>
          </p:nvPr>
        </p:nvSpPr>
        <p:spPr>
          <a:xfrm>
            <a:off x="575555" y="785799"/>
            <a:ext cx="7848873" cy="5256982"/>
          </a:xfrm>
        </p:spPr>
        <p:txBody>
          <a:bodyPr vert="horz" lIns="91440" tIns="45720" rIns="91440" bIns="45720" rtlCol="0" anchor="ctr" anchorCtr="0">
            <a:noAutofit/>
          </a:bodyPr>
          <a:lstStyle/>
          <a:p>
            <a:pPr>
              <a:lnSpc>
                <a:spcPct val="90000"/>
              </a:lnSpc>
              <a:spcBef>
                <a:spcPts val="0"/>
              </a:spcBef>
            </a:pPr>
            <a:r>
              <a:rPr lang="fr-BE" sz="1600" b="1" dirty="0">
                <a:solidFill>
                  <a:schemeClr val="tx2"/>
                </a:solidFill>
                <a:latin typeface="Arial" pitchFamily="34" charset="0"/>
                <a:cs typeface="Arial" pitchFamily="34" charset="0"/>
              </a:rPr>
              <a:t>Quand un destinataire doit-il envoyer un acquit ?</a:t>
            </a:r>
          </a:p>
          <a:p>
            <a:pPr lvl="1">
              <a:spcBef>
                <a:spcPts val="0"/>
              </a:spcBef>
            </a:pPr>
            <a:r>
              <a:rPr lang="fr-BE" sz="1600" dirty="0">
                <a:solidFill>
                  <a:schemeClr val="tx2"/>
                </a:solidFill>
                <a:latin typeface="Arial" pitchFamily="34" charset="0"/>
                <a:cs typeface="Arial" pitchFamily="34" charset="0"/>
                <a:sym typeface="Wingdings 2" pitchFamily="18" charset="2"/>
              </a:rPr>
              <a:t>Dès qu’un segment TCP est reçu</a:t>
            </a:r>
          </a:p>
          <a:p>
            <a:pPr lvl="1">
              <a:spcBef>
                <a:spcPts val="0"/>
              </a:spcBef>
            </a:pPr>
            <a:endParaRPr lang="fr-BE" sz="1600" dirty="0" smtClean="0">
              <a:solidFill>
                <a:schemeClr val="tx2"/>
              </a:solidFill>
              <a:latin typeface="Arial" pitchFamily="34" charset="0"/>
              <a:cs typeface="Arial" pitchFamily="34" charset="0"/>
              <a:sym typeface="Wingdings 2" pitchFamily="18" charset="2"/>
            </a:endParaRPr>
          </a:p>
          <a:p>
            <a:pPr lvl="1">
              <a:spcBef>
                <a:spcPts val="0"/>
              </a:spcBef>
            </a:pPr>
            <a:r>
              <a:rPr lang="fr-BE" sz="1600" dirty="0" smtClean="0">
                <a:solidFill>
                  <a:schemeClr val="tx2"/>
                </a:solidFill>
                <a:latin typeface="Arial" pitchFamily="34" charset="0"/>
                <a:cs typeface="Arial" pitchFamily="34" charset="0"/>
                <a:sym typeface="Wingdings 2" pitchFamily="18" charset="2"/>
              </a:rPr>
              <a:t>En </a:t>
            </a:r>
            <a:r>
              <a:rPr lang="fr-BE" sz="1600" dirty="0">
                <a:solidFill>
                  <a:schemeClr val="tx2"/>
                </a:solidFill>
                <a:latin typeface="Arial" pitchFamily="34" charset="0"/>
                <a:cs typeface="Arial" pitchFamily="34" charset="0"/>
                <a:sym typeface="Wingdings 2" pitchFamily="18" charset="2"/>
              </a:rPr>
              <a:t>profitant des segments de données (Méthode </a:t>
            </a:r>
            <a:r>
              <a:rPr lang="fr-BE" sz="1600" dirty="0" err="1">
                <a:solidFill>
                  <a:schemeClr val="tx2"/>
                </a:solidFill>
                <a:latin typeface="Arial" pitchFamily="34" charset="0"/>
                <a:cs typeface="Arial" pitchFamily="34" charset="0"/>
                <a:sym typeface="Wingdings 2" pitchFamily="18" charset="2"/>
              </a:rPr>
              <a:t>piggyback</a:t>
            </a:r>
            <a:r>
              <a:rPr lang="fr-BE" sz="1600" dirty="0">
                <a:solidFill>
                  <a:schemeClr val="tx2"/>
                </a:solidFill>
                <a:latin typeface="Arial" pitchFamily="34" charset="0"/>
                <a:cs typeface="Arial" pitchFamily="34" charset="0"/>
                <a:sym typeface="Wingdings 2" pitchFamily="18" charset="2"/>
              </a:rPr>
              <a:t>)</a:t>
            </a:r>
          </a:p>
          <a:p>
            <a:pPr lvl="1">
              <a:spcBef>
                <a:spcPts val="0"/>
              </a:spcBef>
            </a:pPr>
            <a:endParaRPr lang="fr-BE" sz="1600" dirty="0" smtClean="0">
              <a:solidFill>
                <a:schemeClr val="tx2"/>
              </a:solidFill>
              <a:latin typeface="Arial" pitchFamily="34" charset="0"/>
              <a:cs typeface="Arial" pitchFamily="34" charset="0"/>
              <a:sym typeface="Wingdings 2" pitchFamily="18" charset="2"/>
            </a:endParaRPr>
          </a:p>
          <a:p>
            <a:pPr lvl="1">
              <a:spcBef>
                <a:spcPts val="0"/>
              </a:spcBef>
            </a:pPr>
            <a:r>
              <a:rPr lang="fr-BE" sz="1600" dirty="0" smtClean="0">
                <a:solidFill>
                  <a:schemeClr val="tx2"/>
                </a:solidFill>
                <a:latin typeface="Arial" pitchFamily="34" charset="0"/>
                <a:cs typeface="Arial" pitchFamily="34" charset="0"/>
                <a:sym typeface="Wingdings 2" pitchFamily="18" charset="2"/>
              </a:rPr>
              <a:t>Compromis</a:t>
            </a:r>
            <a:endParaRPr lang="fr-BE" sz="1600" dirty="0">
              <a:solidFill>
                <a:schemeClr val="tx2"/>
              </a:solidFill>
              <a:latin typeface="Arial" pitchFamily="34" charset="0"/>
              <a:cs typeface="Arial" pitchFamily="34" charset="0"/>
              <a:sym typeface="Wingdings 2" pitchFamily="18" charset="2"/>
            </a:endParaRPr>
          </a:p>
          <a:p>
            <a:pPr lvl="2">
              <a:spcBef>
                <a:spcPts val="0"/>
              </a:spcBef>
            </a:pPr>
            <a:r>
              <a:rPr lang="fr-BE" sz="1600" dirty="0">
                <a:solidFill>
                  <a:schemeClr val="tx2"/>
                </a:solidFill>
                <a:latin typeface="Arial" pitchFamily="34" charset="0"/>
                <a:cs typeface="Arial" pitchFamily="34" charset="0"/>
                <a:sym typeface="Wingdings 2" pitchFamily="18" charset="2"/>
              </a:rPr>
              <a:t>Si le segment TCP est reçu est en séquence</a:t>
            </a:r>
          </a:p>
          <a:p>
            <a:pPr lvl="3">
              <a:spcBef>
                <a:spcPts val="0"/>
              </a:spcBef>
            </a:pPr>
            <a:r>
              <a:rPr lang="fr-BE" sz="1600" dirty="0">
                <a:solidFill>
                  <a:schemeClr val="tx2"/>
                </a:solidFill>
                <a:latin typeface="Arial" pitchFamily="34" charset="0"/>
                <a:cs typeface="Arial" pitchFamily="34" charset="0"/>
                <a:sym typeface="Wingdings 2" pitchFamily="18" charset="2"/>
              </a:rPr>
              <a:t>Si c’est le seul segment TCP à acquitter, attendre</a:t>
            </a:r>
          </a:p>
          <a:p>
            <a:pPr lvl="4">
              <a:spcBef>
                <a:spcPts val="0"/>
              </a:spcBef>
            </a:pPr>
            <a:r>
              <a:rPr lang="fr-BE" sz="1600" dirty="0">
                <a:solidFill>
                  <a:schemeClr val="tx2"/>
                </a:solidFill>
                <a:latin typeface="Arial" pitchFamily="34" charset="0"/>
                <a:cs typeface="Arial" pitchFamily="34" charset="0"/>
                <a:sym typeface="Wingdings 2" pitchFamily="18" charset="2"/>
              </a:rPr>
              <a:t>Envoi d’un segment TCP de données (</a:t>
            </a:r>
            <a:r>
              <a:rPr lang="fr-BE" sz="1600" dirty="0" err="1">
                <a:solidFill>
                  <a:schemeClr val="tx2"/>
                </a:solidFill>
                <a:latin typeface="Arial" pitchFamily="34" charset="0"/>
                <a:cs typeface="Arial" pitchFamily="34" charset="0"/>
                <a:sym typeface="Wingdings 2" pitchFamily="18" charset="2"/>
              </a:rPr>
              <a:t>piggyback</a:t>
            </a:r>
            <a:r>
              <a:rPr lang="fr-BE" sz="1600" dirty="0">
                <a:solidFill>
                  <a:schemeClr val="tx2"/>
                </a:solidFill>
                <a:latin typeface="Arial" pitchFamily="34" charset="0"/>
                <a:cs typeface="Arial" pitchFamily="34" charset="0"/>
                <a:sym typeface="Wingdings 2" pitchFamily="18" charset="2"/>
              </a:rPr>
              <a:t>)</a:t>
            </a:r>
          </a:p>
          <a:p>
            <a:pPr lvl="4">
              <a:spcBef>
                <a:spcPts val="0"/>
              </a:spcBef>
            </a:pPr>
            <a:r>
              <a:rPr lang="fr-BE" sz="1600" dirty="0">
                <a:solidFill>
                  <a:schemeClr val="tx2"/>
                </a:solidFill>
                <a:latin typeface="Arial" pitchFamily="34" charset="0"/>
                <a:cs typeface="Arial" pitchFamily="34" charset="0"/>
                <a:sym typeface="Wingdings 2" pitchFamily="18" charset="2"/>
              </a:rPr>
              <a:t>Si après l’expiration d’un temporisateur, par exemple 50 msec, aucun segment TCP de données n’a été envoyé, il faut alors envoyer un acquit</a:t>
            </a:r>
          </a:p>
          <a:p>
            <a:pPr lvl="3">
              <a:spcBef>
                <a:spcPts val="0"/>
              </a:spcBef>
            </a:pPr>
            <a:r>
              <a:rPr lang="fr-BE" sz="1600" dirty="0">
                <a:solidFill>
                  <a:schemeClr val="tx2"/>
                </a:solidFill>
                <a:latin typeface="Arial" pitchFamily="34" charset="0"/>
                <a:cs typeface="Arial" pitchFamily="34" charset="0"/>
                <a:sym typeface="Wingdings 2" pitchFamily="18" charset="2"/>
              </a:rPr>
              <a:t>Si il y a déjà un autre segment TCP non acquitté</a:t>
            </a:r>
          </a:p>
          <a:p>
            <a:pPr lvl="4">
              <a:spcBef>
                <a:spcPts val="0"/>
              </a:spcBef>
            </a:pPr>
            <a:r>
              <a:rPr lang="fr-BE" sz="1600" dirty="0">
                <a:solidFill>
                  <a:schemeClr val="tx2"/>
                </a:solidFill>
                <a:latin typeface="Arial" pitchFamily="34" charset="0"/>
                <a:cs typeface="Arial" pitchFamily="34" charset="0"/>
                <a:sym typeface="Wingdings 2" pitchFamily="18" charset="2"/>
              </a:rPr>
              <a:t>Envoyé l’acquit immédiatement</a:t>
            </a:r>
          </a:p>
          <a:p>
            <a:pPr lvl="2">
              <a:spcBef>
                <a:spcPts val="0"/>
              </a:spcBef>
            </a:pPr>
            <a:r>
              <a:rPr lang="fr-BE" sz="1600" dirty="0">
                <a:solidFill>
                  <a:schemeClr val="tx2"/>
                </a:solidFill>
                <a:latin typeface="Arial" pitchFamily="34" charset="0"/>
                <a:cs typeface="Arial" pitchFamily="34" charset="0"/>
                <a:sym typeface="Wingdings 2" pitchFamily="18" charset="2"/>
              </a:rPr>
              <a:t>Si le segment TCP est reçu hors </a:t>
            </a:r>
          </a:p>
          <a:p>
            <a:pPr lvl="3">
              <a:spcBef>
                <a:spcPts val="0"/>
              </a:spcBef>
            </a:pPr>
            <a:r>
              <a:rPr lang="fr-BE" sz="1600" dirty="0">
                <a:solidFill>
                  <a:schemeClr val="tx2"/>
                </a:solidFill>
                <a:latin typeface="Arial" pitchFamily="34" charset="0"/>
                <a:cs typeface="Arial" pitchFamily="34" charset="0"/>
                <a:sym typeface="Wingdings 2" pitchFamily="18" charset="2"/>
              </a:rPr>
              <a:t>Envoyer immédiatement un acquit</a:t>
            </a:r>
          </a:p>
          <a:p>
            <a:pPr lvl="3">
              <a:spcBef>
                <a:spcPts val="0"/>
              </a:spcBef>
            </a:pPr>
            <a:endParaRPr lang="fr-BE" sz="1600" dirty="0">
              <a:solidFill>
                <a:schemeClr val="tx2"/>
              </a:solidFill>
              <a:latin typeface="Arial" pitchFamily="34" charset="0"/>
              <a:cs typeface="Arial" pitchFamily="34" charset="0"/>
              <a:sym typeface="Wingdings 2" pitchFamily="18" charset="2"/>
            </a:endParaRP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67</a:t>
            </a:fld>
            <a:endParaRPr lang="fr-BE"/>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Rectangle 3"/>
          <p:cNvSpPr>
            <a:spLocks noGrp="1" noChangeArrowheads="1"/>
          </p:cNvSpPr>
          <p:nvPr>
            <p:ph idx="1"/>
          </p:nvPr>
        </p:nvSpPr>
        <p:spPr>
          <a:xfrm>
            <a:off x="575555" y="1196752"/>
            <a:ext cx="7848873" cy="5040958"/>
          </a:xfrm>
        </p:spPr>
        <p:txBody>
          <a:bodyPr vert="horz" lIns="91440" tIns="45720" rIns="91440" bIns="45720" rtlCol="0" anchor="ctr" anchorCtr="0">
            <a:noAutofit/>
          </a:bodyPr>
          <a:lstStyle/>
          <a:p>
            <a:pPr>
              <a:lnSpc>
                <a:spcPct val="90000"/>
              </a:lnSpc>
              <a:spcBef>
                <a:spcPts val="0"/>
              </a:spcBef>
            </a:pPr>
            <a:r>
              <a:rPr lang="fr-BE" sz="1600" b="1" dirty="0" smtClean="0">
                <a:solidFill>
                  <a:schemeClr val="tx2"/>
                </a:solidFill>
                <a:latin typeface="Arial" pitchFamily="34" charset="0"/>
                <a:cs typeface="Arial" pitchFamily="34" charset="0"/>
                <a:sym typeface="Wingdings 2" pitchFamily="18" charset="2"/>
              </a:rPr>
              <a:t>Quand </a:t>
            </a:r>
            <a:r>
              <a:rPr lang="fr-BE" sz="1600" b="1" dirty="0">
                <a:solidFill>
                  <a:schemeClr val="tx2"/>
                </a:solidFill>
                <a:latin typeface="Arial" pitchFamily="34" charset="0"/>
                <a:cs typeface="Arial" pitchFamily="34" charset="0"/>
                <a:sym typeface="Wingdings 2" pitchFamily="18" charset="2"/>
              </a:rPr>
              <a:t>faut-il envoyer un segment TCP ?</a:t>
            </a:r>
          </a:p>
          <a:p>
            <a:pPr lvl="1">
              <a:spcBef>
                <a:spcPts val="0"/>
              </a:spcBef>
            </a:pPr>
            <a:r>
              <a:rPr lang="fr-BE" sz="1600" dirty="0">
                <a:solidFill>
                  <a:schemeClr val="tx2"/>
                </a:solidFill>
                <a:latin typeface="Arial" pitchFamily="34" charset="0"/>
                <a:cs typeface="Arial" pitchFamily="34" charset="0"/>
                <a:sym typeface="Wingdings 2" pitchFamily="18" charset="2"/>
              </a:rPr>
              <a:t>Dés que l’entité TCP a reçu le </a:t>
            </a:r>
            <a:r>
              <a:rPr lang="fr-BE" sz="1600" dirty="0" err="1">
                <a:solidFill>
                  <a:schemeClr val="tx2"/>
                </a:solidFill>
                <a:latin typeface="Arial" pitchFamily="34" charset="0"/>
                <a:cs typeface="Arial" pitchFamily="34" charset="0"/>
                <a:sym typeface="Wingdings 2" pitchFamily="18" charset="2"/>
              </a:rPr>
              <a:t>DATA.request</a:t>
            </a:r>
            <a:endParaRPr lang="fr-BE" sz="1600" dirty="0">
              <a:solidFill>
                <a:schemeClr val="tx2"/>
              </a:solidFill>
              <a:latin typeface="Arial" pitchFamily="34" charset="0"/>
              <a:cs typeface="Arial" pitchFamily="34" charset="0"/>
              <a:sym typeface="Wingdings 2" pitchFamily="18" charset="2"/>
            </a:endParaRPr>
          </a:p>
          <a:p>
            <a:pPr lvl="2">
              <a:spcBef>
                <a:spcPts val="0"/>
              </a:spcBef>
            </a:pPr>
            <a:r>
              <a:rPr lang="fr-BE" sz="1600" dirty="0">
                <a:solidFill>
                  <a:schemeClr val="tx2"/>
                </a:solidFill>
                <a:latin typeface="Arial" pitchFamily="34" charset="0"/>
                <a:cs typeface="Arial" pitchFamily="34" charset="0"/>
                <a:sym typeface="Wingdings 2" pitchFamily="18" charset="2"/>
              </a:rPr>
              <a:t>Avantage : délai minimum</a:t>
            </a:r>
          </a:p>
          <a:p>
            <a:pPr lvl="2">
              <a:spcBef>
                <a:spcPts val="0"/>
              </a:spcBef>
            </a:pPr>
            <a:r>
              <a:rPr lang="fr-BE" sz="1600" dirty="0">
                <a:solidFill>
                  <a:schemeClr val="tx2"/>
                </a:solidFill>
                <a:latin typeface="Arial" pitchFamily="34" charset="0"/>
                <a:cs typeface="Arial" pitchFamily="34" charset="0"/>
                <a:sym typeface="Wingdings 2" pitchFamily="18" charset="2"/>
              </a:rPr>
              <a:t>Désavantage : </a:t>
            </a:r>
            <a:r>
              <a:rPr lang="fr-BE" sz="1600" dirty="0" err="1">
                <a:solidFill>
                  <a:schemeClr val="tx2"/>
                </a:solidFill>
                <a:latin typeface="Arial" pitchFamily="34" charset="0"/>
                <a:cs typeface="Arial" pitchFamily="34" charset="0"/>
                <a:sym typeface="Wingdings 2" pitchFamily="18" charset="2"/>
              </a:rPr>
              <a:t>overhead</a:t>
            </a:r>
            <a:r>
              <a:rPr lang="fr-BE" sz="1600" dirty="0">
                <a:solidFill>
                  <a:schemeClr val="tx2"/>
                </a:solidFill>
                <a:latin typeface="Arial" pitchFamily="34" charset="0"/>
                <a:cs typeface="Arial" pitchFamily="34" charset="0"/>
                <a:sym typeface="Wingdings 2" pitchFamily="18" charset="2"/>
              </a:rPr>
              <a:t> élevé</a:t>
            </a:r>
          </a:p>
          <a:p>
            <a:pPr lvl="1">
              <a:spcBef>
                <a:spcPts val="0"/>
              </a:spcBef>
            </a:pPr>
            <a:endParaRPr lang="fr-BE" sz="1600" dirty="0" smtClean="0">
              <a:solidFill>
                <a:schemeClr val="tx2"/>
              </a:solidFill>
              <a:latin typeface="Arial" pitchFamily="34" charset="0"/>
              <a:cs typeface="Arial" pitchFamily="34" charset="0"/>
              <a:sym typeface="Wingdings 2" pitchFamily="18" charset="2"/>
            </a:endParaRPr>
          </a:p>
          <a:p>
            <a:pPr lvl="1">
              <a:spcBef>
                <a:spcPts val="0"/>
              </a:spcBef>
            </a:pPr>
            <a:r>
              <a:rPr lang="fr-BE" sz="1600" dirty="0" smtClean="0">
                <a:solidFill>
                  <a:schemeClr val="tx2"/>
                </a:solidFill>
                <a:latin typeface="Arial" pitchFamily="34" charset="0"/>
                <a:cs typeface="Arial" pitchFamily="34" charset="0"/>
                <a:sym typeface="Wingdings 2" pitchFamily="18" charset="2"/>
              </a:rPr>
              <a:t>Dés </a:t>
            </a:r>
            <a:r>
              <a:rPr lang="fr-BE" sz="1600" dirty="0">
                <a:solidFill>
                  <a:schemeClr val="tx2"/>
                </a:solidFill>
                <a:latin typeface="Arial" pitchFamily="34" charset="0"/>
                <a:cs typeface="Arial" pitchFamily="34" charset="0"/>
                <a:sym typeface="Wingdings 2" pitchFamily="18" charset="2"/>
              </a:rPr>
              <a:t>que l’entité TCP peut envoyer un segment TCP complet (contenant MSS </a:t>
            </a:r>
            <a:r>
              <a:rPr lang="fr-BE" sz="1600" dirty="0" err="1">
                <a:solidFill>
                  <a:schemeClr val="tx2"/>
                </a:solidFill>
                <a:latin typeface="Arial" pitchFamily="34" charset="0"/>
                <a:cs typeface="Arial" pitchFamily="34" charset="0"/>
                <a:sym typeface="Wingdings 2" pitchFamily="18" charset="2"/>
              </a:rPr>
              <a:t>bytes</a:t>
            </a:r>
            <a:r>
              <a:rPr lang="fr-BE" sz="1600" dirty="0">
                <a:solidFill>
                  <a:schemeClr val="tx2"/>
                </a:solidFill>
                <a:latin typeface="Arial" pitchFamily="34" charset="0"/>
                <a:cs typeface="Arial" pitchFamily="34" charset="0"/>
                <a:sym typeface="Wingdings 2" pitchFamily="18" charset="2"/>
              </a:rPr>
              <a:t>)</a:t>
            </a:r>
          </a:p>
          <a:p>
            <a:pPr lvl="2">
              <a:spcBef>
                <a:spcPts val="0"/>
              </a:spcBef>
            </a:pPr>
            <a:r>
              <a:rPr lang="fr-BE" sz="1600" dirty="0">
                <a:solidFill>
                  <a:schemeClr val="tx2"/>
                </a:solidFill>
                <a:latin typeface="Arial" pitchFamily="34" charset="0"/>
                <a:cs typeface="Arial" pitchFamily="34" charset="0"/>
                <a:sym typeface="Wingdings 2" pitchFamily="18" charset="2"/>
              </a:rPr>
              <a:t>Avantage : </a:t>
            </a:r>
            <a:r>
              <a:rPr lang="fr-BE" sz="1600" dirty="0" err="1">
                <a:solidFill>
                  <a:schemeClr val="tx2"/>
                </a:solidFill>
                <a:latin typeface="Arial" pitchFamily="34" charset="0"/>
                <a:cs typeface="Arial" pitchFamily="34" charset="0"/>
                <a:sym typeface="Wingdings 2" pitchFamily="18" charset="2"/>
              </a:rPr>
              <a:t>overhead</a:t>
            </a:r>
            <a:r>
              <a:rPr lang="fr-BE" sz="1600" dirty="0">
                <a:solidFill>
                  <a:schemeClr val="tx2"/>
                </a:solidFill>
                <a:latin typeface="Arial" pitchFamily="34" charset="0"/>
                <a:cs typeface="Arial" pitchFamily="34" charset="0"/>
                <a:sym typeface="Wingdings 2" pitchFamily="18" charset="2"/>
              </a:rPr>
              <a:t> minimum</a:t>
            </a:r>
          </a:p>
          <a:p>
            <a:pPr lvl="2">
              <a:spcBef>
                <a:spcPts val="0"/>
              </a:spcBef>
            </a:pPr>
            <a:r>
              <a:rPr lang="fr-BE" sz="1600" dirty="0">
                <a:solidFill>
                  <a:schemeClr val="tx2"/>
                </a:solidFill>
                <a:latin typeface="Arial" pitchFamily="34" charset="0"/>
                <a:cs typeface="Arial" pitchFamily="34" charset="0"/>
                <a:sym typeface="Wingdings 2" pitchFamily="18" charset="2"/>
              </a:rPr>
              <a:t>Désavantage : délai peut être élevé</a:t>
            </a:r>
          </a:p>
          <a:p>
            <a:pPr lvl="1">
              <a:spcBef>
                <a:spcPts val="0"/>
              </a:spcBef>
            </a:pPr>
            <a:endParaRPr lang="fr-BE" sz="1600" dirty="0" smtClean="0">
              <a:solidFill>
                <a:schemeClr val="tx2"/>
              </a:solidFill>
              <a:latin typeface="Arial" pitchFamily="34" charset="0"/>
              <a:cs typeface="Arial" pitchFamily="34" charset="0"/>
              <a:sym typeface="Wingdings 2" pitchFamily="18" charset="2"/>
            </a:endParaRPr>
          </a:p>
          <a:p>
            <a:pPr lvl="1">
              <a:spcBef>
                <a:spcPts val="0"/>
              </a:spcBef>
            </a:pPr>
            <a:r>
              <a:rPr lang="fr-BE" sz="1600" dirty="0" smtClean="0">
                <a:solidFill>
                  <a:schemeClr val="tx2"/>
                </a:solidFill>
                <a:latin typeface="Arial" pitchFamily="34" charset="0"/>
                <a:cs typeface="Arial" pitchFamily="34" charset="0"/>
                <a:sym typeface="Wingdings 2" pitchFamily="18" charset="2"/>
              </a:rPr>
              <a:t>Algorithme </a:t>
            </a:r>
            <a:r>
              <a:rPr lang="fr-BE" sz="1600" dirty="0">
                <a:solidFill>
                  <a:schemeClr val="tx2"/>
                </a:solidFill>
                <a:latin typeface="Arial" pitchFamily="34" charset="0"/>
                <a:cs typeface="Arial" pitchFamily="34" charset="0"/>
                <a:sym typeface="Wingdings 2" pitchFamily="18" charset="2"/>
              </a:rPr>
              <a:t>de </a:t>
            </a:r>
            <a:r>
              <a:rPr lang="fr-BE" sz="1600" dirty="0" err="1">
                <a:solidFill>
                  <a:schemeClr val="tx2"/>
                </a:solidFill>
                <a:latin typeface="Arial" pitchFamily="34" charset="0"/>
                <a:cs typeface="Arial" pitchFamily="34" charset="0"/>
                <a:sym typeface="Wingdings 2" pitchFamily="18" charset="2"/>
              </a:rPr>
              <a:t>Nagle</a:t>
            </a:r>
            <a:endParaRPr lang="fr-BE" sz="1600" dirty="0">
              <a:solidFill>
                <a:schemeClr val="tx2"/>
              </a:solidFill>
              <a:latin typeface="Arial" pitchFamily="34" charset="0"/>
              <a:cs typeface="Arial" pitchFamily="34" charset="0"/>
              <a:sym typeface="Wingdings 2" pitchFamily="18" charset="2"/>
            </a:endParaRPr>
          </a:p>
          <a:p>
            <a:pPr lvl="2">
              <a:spcBef>
                <a:spcPts val="0"/>
              </a:spcBef>
            </a:pPr>
            <a:r>
              <a:rPr lang="fr-BE" sz="1600" dirty="0">
                <a:solidFill>
                  <a:schemeClr val="tx2"/>
                </a:solidFill>
                <a:latin typeface="Arial" pitchFamily="34" charset="0"/>
                <a:cs typeface="Arial" pitchFamily="34" charset="0"/>
                <a:sym typeface="Wingdings 2" pitchFamily="18" charset="2"/>
              </a:rPr>
              <a:t>Un nouveau segment TCP contenant l’ensemble des données non transmises est envoyé si</a:t>
            </a:r>
          </a:p>
          <a:p>
            <a:pPr lvl="3">
              <a:spcBef>
                <a:spcPts val="0"/>
              </a:spcBef>
            </a:pPr>
            <a:r>
              <a:rPr lang="fr-BE" sz="1600" dirty="0">
                <a:solidFill>
                  <a:schemeClr val="tx2"/>
                </a:solidFill>
                <a:latin typeface="Arial" pitchFamily="34" charset="0"/>
                <a:cs typeface="Arial" pitchFamily="34" charset="0"/>
                <a:sym typeface="Wingdings 2" pitchFamily="18" charset="2"/>
              </a:rPr>
              <a:t>Ce segment TCP a la taille maximale (MSS </a:t>
            </a:r>
            <a:r>
              <a:rPr lang="fr-BE" sz="1600" dirty="0" err="1">
                <a:solidFill>
                  <a:schemeClr val="tx2"/>
                </a:solidFill>
                <a:latin typeface="Arial" pitchFamily="34" charset="0"/>
                <a:cs typeface="Arial" pitchFamily="34" charset="0"/>
                <a:sym typeface="Wingdings 2" pitchFamily="18" charset="2"/>
              </a:rPr>
              <a:t>bytes</a:t>
            </a:r>
            <a:r>
              <a:rPr lang="fr-BE" sz="1600" dirty="0">
                <a:solidFill>
                  <a:schemeClr val="tx2"/>
                </a:solidFill>
                <a:latin typeface="Arial" pitchFamily="34" charset="0"/>
                <a:cs typeface="Arial" pitchFamily="34" charset="0"/>
                <a:sym typeface="Wingdings 2" pitchFamily="18" charset="2"/>
              </a:rPr>
              <a:t> de données)</a:t>
            </a:r>
          </a:p>
          <a:p>
            <a:pPr lvl="3">
              <a:spcBef>
                <a:spcPts val="0"/>
              </a:spcBef>
            </a:pPr>
            <a:r>
              <a:rPr lang="fr-BE" sz="1600" dirty="0">
                <a:solidFill>
                  <a:schemeClr val="tx2"/>
                </a:solidFill>
                <a:latin typeface="Arial" pitchFamily="34" charset="0"/>
                <a:cs typeface="Arial" pitchFamily="34" charset="0"/>
                <a:sym typeface="Wingdings 2" pitchFamily="18" charset="2"/>
              </a:rPr>
              <a:t>Il n’y a pas actuellement de données en attente d’acquittement</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68</a:t>
            </a:fld>
            <a:endParaRPr lang="fr-BE"/>
          </a:p>
        </p:txBody>
      </p:sp>
    </p:spTree>
    <p:extLst>
      <p:ext uri="{BB962C8B-B14F-4D97-AF65-F5344CB8AC3E}">
        <p14:creationId xmlns:p14="http://schemas.microsoft.com/office/powerpoint/2010/main" xmlns="" val="15674978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4" name="Rectangle 3"/>
          <p:cNvSpPr>
            <a:spLocks noGrp="1" noChangeArrowheads="1"/>
          </p:cNvSpPr>
          <p:nvPr>
            <p:ph idx="1"/>
          </p:nvPr>
        </p:nvSpPr>
        <p:spPr>
          <a:xfrm>
            <a:off x="457200" y="836613"/>
            <a:ext cx="8229600" cy="5472112"/>
          </a:xfrm>
        </p:spPr>
        <p:txBody>
          <a:bodyPr vert="horz" lIns="91440" tIns="45720" rIns="91440" bIns="45720" rtlCol="0" anchor="ctr" anchorCtr="0">
            <a:noAutofit/>
          </a:bodyPr>
          <a:lstStyle/>
          <a:p>
            <a:pPr>
              <a:lnSpc>
                <a:spcPct val="90000"/>
              </a:lnSpc>
              <a:spcBef>
                <a:spcPts val="0"/>
              </a:spcBef>
            </a:pPr>
            <a:r>
              <a:rPr lang="fr-BE" sz="1600" b="1" dirty="0">
                <a:solidFill>
                  <a:schemeClr val="tx2"/>
                </a:solidFill>
                <a:latin typeface="Arial" pitchFamily="34" charset="0"/>
                <a:cs typeface="Arial" pitchFamily="34" charset="0"/>
              </a:rPr>
              <a:t>Problème potentiel</a:t>
            </a:r>
          </a:p>
          <a:p>
            <a:pPr lvl="1">
              <a:spcBef>
                <a:spcPts val="0"/>
              </a:spcBef>
            </a:pPr>
            <a:r>
              <a:rPr lang="fr-BE" sz="1600" dirty="0">
                <a:solidFill>
                  <a:schemeClr val="tx2"/>
                </a:solidFill>
                <a:latin typeface="Arial" pitchFamily="34" charset="0"/>
                <a:cs typeface="Arial" pitchFamily="34" charset="0"/>
                <a:sym typeface="Wingdings 2" pitchFamily="18" charset="2"/>
              </a:rPr>
              <a:t>Émetteur rapide et receveur très </a:t>
            </a:r>
            <a:r>
              <a:rPr lang="fr-BE" sz="1600" dirty="0" smtClean="0">
                <a:solidFill>
                  <a:schemeClr val="tx2"/>
                </a:solidFill>
                <a:latin typeface="Arial" pitchFamily="34" charset="0"/>
                <a:cs typeface="Arial" pitchFamily="34" charset="0"/>
                <a:sym typeface="Wingdings 2" pitchFamily="18" charset="2"/>
              </a:rPr>
              <a:t>lent</a:t>
            </a: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endParaRPr lang="fr-BE" sz="1600" b="1" dirty="0" smtClean="0">
              <a:solidFill>
                <a:schemeClr val="tx2"/>
              </a:solidFill>
              <a:latin typeface="Arial" pitchFamily="34" charset="0"/>
              <a:cs typeface="Arial" pitchFamily="34" charset="0"/>
              <a:sym typeface="Wingdings 2" pitchFamily="18" charset="2"/>
            </a:endParaRPr>
          </a:p>
          <a:p>
            <a:pPr lvl="1">
              <a:spcBef>
                <a:spcPts val="0"/>
              </a:spcBef>
            </a:pPr>
            <a:r>
              <a:rPr lang="fr-BE" sz="1600" b="1" dirty="0" smtClean="0">
                <a:solidFill>
                  <a:schemeClr val="tx2"/>
                </a:solidFill>
                <a:latin typeface="Arial" pitchFamily="34" charset="0"/>
                <a:cs typeface="Arial" pitchFamily="34" charset="0"/>
                <a:sym typeface="Wingdings 2" pitchFamily="18" charset="2"/>
              </a:rPr>
              <a:t>Solution </a:t>
            </a:r>
            <a:endParaRPr lang="fr-BE" sz="1600" b="1" dirty="0">
              <a:solidFill>
                <a:schemeClr val="tx2"/>
              </a:solidFill>
              <a:latin typeface="Arial" pitchFamily="34" charset="0"/>
              <a:cs typeface="Arial" pitchFamily="34" charset="0"/>
              <a:sym typeface="Wingdings 2" pitchFamily="18" charset="2"/>
            </a:endParaRPr>
          </a:p>
          <a:p>
            <a:pPr lvl="2">
              <a:spcBef>
                <a:spcPts val="0"/>
              </a:spcBef>
            </a:pPr>
            <a:r>
              <a:rPr lang="fr-BE" sz="1600" dirty="0">
                <a:solidFill>
                  <a:schemeClr val="tx2"/>
                </a:solidFill>
                <a:latin typeface="Arial" pitchFamily="34" charset="0"/>
                <a:cs typeface="Arial" pitchFamily="34" charset="0"/>
                <a:sym typeface="Wingdings 2" pitchFamily="18" charset="2"/>
              </a:rPr>
              <a:t>Receveur : mise à jour de la fenêtre si</a:t>
            </a:r>
          </a:p>
          <a:p>
            <a:pPr lvl="3">
              <a:spcBef>
                <a:spcPts val="0"/>
              </a:spcBef>
            </a:pPr>
            <a:r>
              <a:rPr lang="fr-BE" sz="1600" dirty="0">
                <a:solidFill>
                  <a:schemeClr val="tx2"/>
                </a:solidFill>
                <a:latin typeface="Arial" pitchFamily="34" charset="0"/>
                <a:cs typeface="Arial" pitchFamily="34" charset="0"/>
                <a:sym typeface="Wingdings 2" pitchFamily="18" charset="2"/>
              </a:rPr>
              <a:t>Soit annonce d’au moins MSS octets</a:t>
            </a:r>
          </a:p>
          <a:p>
            <a:pPr lvl="3">
              <a:spcBef>
                <a:spcPts val="0"/>
              </a:spcBef>
            </a:pPr>
            <a:r>
              <a:rPr lang="fr-BE" sz="1600" dirty="0">
                <a:solidFill>
                  <a:schemeClr val="tx2"/>
                </a:solidFill>
                <a:latin typeface="Arial" pitchFamily="34" charset="0"/>
                <a:cs typeface="Arial" pitchFamily="34" charset="0"/>
                <a:sym typeface="Wingdings 2" pitchFamily="18" charset="2"/>
              </a:rPr>
              <a:t>Soit annonce d’une demi fenêtre maximum</a:t>
            </a:r>
          </a:p>
          <a:p>
            <a:pPr lvl="2">
              <a:spcBef>
                <a:spcPts val="0"/>
              </a:spcBef>
            </a:pPr>
            <a:r>
              <a:rPr lang="fr-BE" sz="1600" dirty="0">
                <a:solidFill>
                  <a:schemeClr val="tx2"/>
                </a:solidFill>
                <a:latin typeface="Arial" pitchFamily="34" charset="0"/>
                <a:cs typeface="Arial" pitchFamily="34" charset="0"/>
                <a:sym typeface="Wingdings 2" pitchFamily="18" charset="2"/>
              </a:rPr>
              <a:t>Émetteur : envoyer un segment TCP si</a:t>
            </a:r>
          </a:p>
          <a:p>
            <a:pPr lvl="3">
              <a:spcBef>
                <a:spcPts val="0"/>
              </a:spcBef>
            </a:pPr>
            <a:r>
              <a:rPr lang="fr-BE" sz="1600" dirty="0">
                <a:solidFill>
                  <a:schemeClr val="tx2"/>
                </a:solidFill>
                <a:latin typeface="Arial" pitchFamily="34" charset="0"/>
                <a:cs typeface="Arial" pitchFamily="34" charset="0"/>
                <a:sym typeface="Wingdings 2" pitchFamily="18" charset="2"/>
              </a:rPr>
              <a:t>MSS octets dans le segment</a:t>
            </a:r>
          </a:p>
          <a:p>
            <a:pPr lvl="3">
              <a:spcBef>
                <a:spcPts val="0"/>
              </a:spcBef>
            </a:pPr>
            <a:r>
              <a:rPr lang="fr-BE" sz="1600" dirty="0">
                <a:solidFill>
                  <a:schemeClr val="tx2"/>
                </a:solidFill>
                <a:latin typeface="Arial" pitchFamily="34" charset="0"/>
                <a:cs typeface="Arial" pitchFamily="34" charset="0"/>
                <a:sym typeface="Wingdings 2" pitchFamily="18" charset="2"/>
              </a:rPr>
              <a:t>Une demi fenêtre maximum annoncée par le receveur</a:t>
            </a:r>
          </a:p>
          <a:p>
            <a:pPr lvl="3">
              <a:spcBef>
                <a:spcPts val="0"/>
              </a:spcBef>
            </a:pPr>
            <a:r>
              <a:rPr lang="fr-BE" sz="1600" dirty="0">
                <a:solidFill>
                  <a:schemeClr val="tx2"/>
                </a:solidFill>
                <a:latin typeface="Arial" pitchFamily="34" charset="0"/>
                <a:cs typeface="Arial" pitchFamily="34" charset="0"/>
                <a:sym typeface="Wingdings 2" pitchFamily="18" charset="2"/>
              </a:rPr>
              <a:t>L’entité émettrice transmet l’ensemble des données en attente</a:t>
            </a:r>
          </a:p>
        </p:txBody>
      </p:sp>
      <p:sp>
        <p:nvSpPr>
          <p:cNvPr id="73735" name="Line 4"/>
          <p:cNvSpPr>
            <a:spLocks noChangeShapeType="1"/>
          </p:cNvSpPr>
          <p:nvPr/>
        </p:nvSpPr>
        <p:spPr bwMode="auto">
          <a:xfrm>
            <a:off x="3059113" y="1650207"/>
            <a:ext cx="0" cy="2736850"/>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73736" name="Line 5"/>
          <p:cNvSpPr>
            <a:spLocks noChangeShapeType="1"/>
          </p:cNvSpPr>
          <p:nvPr/>
        </p:nvSpPr>
        <p:spPr bwMode="auto">
          <a:xfrm>
            <a:off x="5651500" y="1578769"/>
            <a:ext cx="0" cy="2808288"/>
          </a:xfrm>
          <a:prstGeom prst="line">
            <a:avLst/>
          </a:prstGeom>
          <a:noFill/>
          <a:ln w="28575">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73737" name="Line 6"/>
          <p:cNvSpPr>
            <a:spLocks noChangeShapeType="1"/>
          </p:cNvSpPr>
          <p:nvPr/>
        </p:nvSpPr>
        <p:spPr bwMode="auto">
          <a:xfrm flipH="1">
            <a:off x="3059113" y="1939132"/>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3738" name="Line 7"/>
          <p:cNvSpPr>
            <a:spLocks noChangeShapeType="1"/>
          </p:cNvSpPr>
          <p:nvPr/>
        </p:nvSpPr>
        <p:spPr bwMode="auto">
          <a:xfrm>
            <a:off x="3059113" y="2513807"/>
            <a:ext cx="2592387"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3739" name="Text Box 8"/>
          <p:cNvSpPr txBox="1">
            <a:spLocks noChangeArrowheads="1"/>
          </p:cNvSpPr>
          <p:nvPr/>
        </p:nvSpPr>
        <p:spPr bwMode="auto">
          <a:xfrm rot="354911">
            <a:off x="3487738" y="2388394"/>
            <a:ext cx="1797050"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(seq=122, ’abcdefg…’)</a:t>
            </a:r>
          </a:p>
        </p:txBody>
      </p:sp>
      <p:sp>
        <p:nvSpPr>
          <p:cNvPr id="73740" name="Line 9"/>
          <p:cNvSpPr>
            <a:spLocks noChangeShapeType="1"/>
          </p:cNvSpPr>
          <p:nvPr/>
        </p:nvSpPr>
        <p:spPr bwMode="auto">
          <a:xfrm flipH="1">
            <a:off x="3059113" y="2802732"/>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3741" name="Line 10"/>
          <p:cNvSpPr>
            <a:spLocks noChangeShapeType="1"/>
          </p:cNvSpPr>
          <p:nvPr/>
        </p:nvSpPr>
        <p:spPr bwMode="auto">
          <a:xfrm>
            <a:off x="3059113" y="3378994"/>
            <a:ext cx="2592387" cy="28892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3742" name="Line 11"/>
          <p:cNvSpPr>
            <a:spLocks noChangeShapeType="1"/>
          </p:cNvSpPr>
          <p:nvPr/>
        </p:nvSpPr>
        <p:spPr bwMode="auto">
          <a:xfrm flipH="1">
            <a:off x="3059113" y="3667919"/>
            <a:ext cx="2587625" cy="358775"/>
          </a:xfrm>
          <a:prstGeom prst="line">
            <a:avLst/>
          </a:prstGeom>
          <a:noFill/>
          <a:ln w="19050">
            <a:solidFill>
              <a:srgbClr val="009900"/>
            </a:solidFill>
            <a:round/>
            <a:headEnd/>
            <a:tailEnd type="triangle" w="med" len="med"/>
          </a:ln>
        </p:spPr>
        <p:txBody>
          <a:bodyPr/>
          <a:lstStyle/>
          <a:p>
            <a:endParaRPr lang="fr-BE">
              <a:latin typeface="Arial" pitchFamily="34" charset="0"/>
              <a:cs typeface="Arial" pitchFamily="34" charset="0"/>
            </a:endParaRPr>
          </a:p>
        </p:txBody>
      </p:sp>
      <p:sp>
        <p:nvSpPr>
          <p:cNvPr id="73743" name="Text Box 13"/>
          <p:cNvSpPr txBox="1">
            <a:spLocks noChangeArrowheads="1"/>
          </p:cNvSpPr>
          <p:nvPr/>
        </p:nvSpPr>
        <p:spPr bwMode="auto">
          <a:xfrm rot="-401339">
            <a:off x="2987675" y="1950244"/>
            <a:ext cx="1662113"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(ack=122,rwin=1000)</a:t>
            </a:r>
          </a:p>
        </p:txBody>
      </p:sp>
      <p:sp>
        <p:nvSpPr>
          <p:cNvPr id="73744" name="Text Box 14"/>
          <p:cNvSpPr txBox="1">
            <a:spLocks noChangeArrowheads="1"/>
          </p:cNvSpPr>
          <p:nvPr/>
        </p:nvSpPr>
        <p:spPr bwMode="auto">
          <a:xfrm rot="-401339">
            <a:off x="2987675" y="2823369"/>
            <a:ext cx="1493838" cy="274638"/>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(ack=1122,rwin=2)</a:t>
            </a:r>
          </a:p>
        </p:txBody>
      </p:sp>
      <p:sp>
        <p:nvSpPr>
          <p:cNvPr id="73745" name="Text Box 15"/>
          <p:cNvSpPr txBox="1">
            <a:spLocks noChangeArrowheads="1"/>
          </p:cNvSpPr>
          <p:nvPr/>
        </p:nvSpPr>
        <p:spPr bwMode="auto">
          <a:xfrm rot="394361">
            <a:off x="3563938" y="3228182"/>
            <a:ext cx="1312862"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(seq=1122, ’12’)</a:t>
            </a:r>
          </a:p>
        </p:txBody>
      </p:sp>
      <p:sp>
        <p:nvSpPr>
          <p:cNvPr id="73746" name="Text Box 16"/>
          <p:cNvSpPr txBox="1">
            <a:spLocks noChangeArrowheads="1"/>
          </p:cNvSpPr>
          <p:nvPr/>
        </p:nvSpPr>
        <p:spPr bwMode="auto">
          <a:xfrm rot="-401339">
            <a:off x="3059113" y="3666332"/>
            <a:ext cx="1493837" cy="274637"/>
          </a:xfrm>
          <a:prstGeom prst="rect">
            <a:avLst/>
          </a:prstGeom>
          <a:noFill/>
          <a:ln w="9525">
            <a:noFill/>
            <a:miter lim="800000"/>
            <a:headEnd/>
            <a:tailEnd/>
          </a:ln>
        </p:spPr>
        <p:txBody>
          <a:bodyPr wrap="none">
            <a:spAutoFit/>
          </a:bodyPr>
          <a:lstStyle/>
          <a:p>
            <a:r>
              <a:rPr lang="fr-BE" sz="1200" b="1">
                <a:solidFill>
                  <a:srgbClr val="009900"/>
                </a:solidFill>
                <a:latin typeface="Arial" pitchFamily="34" charset="0"/>
                <a:cs typeface="Arial" pitchFamily="34" charset="0"/>
              </a:rPr>
              <a:t>(ack=1124,rwin=2)</a:t>
            </a:r>
          </a:p>
        </p:txBody>
      </p:sp>
      <p:sp>
        <p:nvSpPr>
          <p:cNvPr id="73747" name="Line 17"/>
          <p:cNvSpPr>
            <a:spLocks noChangeShapeType="1"/>
          </p:cNvSpPr>
          <p:nvPr/>
        </p:nvSpPr>
        <p:spPr bwMode="auto">
          <a:xfrm>
            <a:off x="5651500" y="3666332"/>
            <a:ext cx="1225550"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73748" name="Line 18"/>
          <p:cNvSpPr>
            <a:spLocks noChangeShapeType="1"/>
          </p:cNvSpPr>
          <p:nvPr/>
        </p:nvSpPr>
        <p:spPr bwMode="auto">
          <a:xfrm>
            <a:off x="5651500" y="2802732"/>
            <a:ext cx="1225550" cy="0"/>
          </a:xfrm>
          <a:prstGeom prst="line">
            <a:avLst/>
          </a:prstGeom>
          <a:noFill/>
          <a:ln w="19050">
            <a:solidFill>
              <a:srgbClr val="0000CC"/>
            </a:solidFill>
            <a:round/>
            <a:headEnd/>
            <a:tailEnd type="triangle" w="med" len="med"/>
          </a:ln>
        </p:spPr>
        <p:txBody>
          <a:bodyPr/>
          <a:lstStyle/>
          <a:p>
            <a:endParaRPr lang="fr-BE">
              <a:latin typeface="Arial" pitchFamily="34" charset="0"/>
              <a:cs typeface="Arial" pitchFamily="34" charset="0"/>
            </a:endParaRPr>
          </a:p>
        </p:txBody>
      </p:sp>
      <p:sp>
        <p:nvSpPr>
          <p:cNvPr id="73749" name="Text Box 19"/>
          <p:cNvSpPr txBox="1">
            <a:spLocks noChangeArrowheads="1"/>
          </p:cNvSpPr>
          <p:nvPr/>
        </p:nvSpPr>
        <p:spPr bwMode="auto">
          <a:xfrm>
            <a:off x="6877050" y="2658269"/>
            <a:ext cx="615950" cy="274638"/>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 ab »</a:t>
            </a:r>
          </a:p>
        </p:txBody>
      </p:sp>
      <p:sp>
        <p:nvSpPr>
          <p:cNvPr id="73750" name="Text Box 20"/>
          <p:cNvSpPr txBox="1">
            <a:spLocks noChangeArrowheads="1"/>
          </p:cNvSpPr>
          <p:nvPr/>
        </p:nvSpPr>
        <p:spPr bwMode="auto">
          <a:xfrm>
            <a:off x="6877050" y="3523457"/>
            <a:ext cx="615950" cy="274637"/>
          </a:xfrm>
          <a:prstGeom prst="rect">
            <a:avLst/>
          </a:prstGeom>
          <a:noFill/>
          <a:ln w="9525">
            <a:noFill/>
            <a:miter lim="800000"/>
            <a:headEnd/>
            <a:tailEnd/>
          </a:ln>
        </p:spPr>
        <p:txBody>
          <a:bodyPr wrap="none">
            <a:spAutoFit/>
          </a:bodyPr>
          <a:lstStyle/>
          <a:p>
            <a:pPr algn="ctr"/>
            <a:r>
              <a:rPr lang="fr-BE" sz="1200" b="1">
                <a:solidFill>
                  <a:srgbClr val="0000CC"/>
                </a:solidFill>
                <a:latin typeface="Arial" pitchFamily="34" charset="0"/>
                <a:cs typeface="Arial" pitchFamily="34" charset="0"/>
              </a:rPr>
              <a:t>« cd »</a:t>
            </a:r>
          </a:p>
        </p:txBody>
      </p:sp>
      <p:sp>
        <p:nvSpPr>
          <p:cNvPr id="22"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23"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25" name="Espace réservé du numéro de diapositive 24"/>
          <p:cNvSpPr>
            <a:spLocks noGrp="1"/>
          </p:cNvSpPr>
          <p:nvPr>
            <p:ph type="sldNum" sz="quarter" idx="12"/>
          </p:nvPr>
        </p:nvSpPr>
        <p:spPr/>
        <p:txBody>
          <a:bodyPr/>
          <a:lstStyle/>
          <a:p>
            <a:fld id="{B755F6CC-DBE3-4ADB-A217-62287009C9EB}" type="slidenum">
              <a:rPr lang="fr-BE" smtClean="0"/>
              <a:pPr/>
              <a:t>69</a:t>
            </a:fld>
            <a:endParaRPr lang="fr-B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3" descr="trnt_tcp_001c"/>
          <p:cNvPicPr>
            <a:picLocks noChangeAspect="1" noChangeArrowheads="1"/>
          </p:cNvPicPr>
          <p:nvPr/>
        </p:nvPicPr>
        <p:blipFill>
          <a:blip r:embed="rId2" cstate="print"/>
          <a:srcRect/>
          <a:stretch>
            <a:fillRect/>
          </a:stretch>
        </p:blipFill>
        <p:spPr bwMode="auto">
          <a:xfrm>
            <a:off x="1259632" y="1340768"/>
            <a:ext cx="6486981" cy="4298999"/>
          </a:xfrm>
          <a:prstGeom prst="rect">
            <a:avLst/>
          </a:prstGeom>
          <a:noFill/>
          <a:ln w="9525">
            <a:noFill/>
            <a:miter lim="800000"/>
            <a:headEnd/>
            <a:tailEnd/>
          </a:ln>
        </p:spPr>
      </p:pic>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Récapitulatif</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10" name="Espace réservé du numéro de diapositive 9"/>
          <p:cNvSpPr>
            <a:spLocks noGrp="1"/>
          </p:cNvSpPr>
          <p:nvPr>
            <p:ph type="sldNum" sz="quarter" idx="12"/>
          </p:nvPr>
        </p:nvSpPr>
        <p:spPr/>
        <p:txBody>
          <a:bodyPr/>
          <a:lstStyle/>
          <a:p>
            <a:fld id="{B755F6CC-DBE3-4ADB-A217-62287009C9EB}" type="slidenum">
              <a:rPr lang="fr-BE" smtClean="0"/>
              <a:pPr/>
              <a:t>7</a:t>
            </a:fld>
            <a:endParaRPr lang="fr-BE"/>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Rectangle 3"/>
          <p:cNvSpPr>
            <a:spLocks noGrp="1" noChangeArrowheads="1"/>
          </p:cNvSpPr>
          <p:nvPr>
            <p:ph idx="1"/>
          </p:nvPr>
        </p:nvSpPr>
        <p:spPr>
          <a:xfrm>
            <a:off x="457200" y="1071547"/>
            <a:ext cx="8229600" cy="473394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sym typeface="Wingdings 2" pitchFamily="18" charset="2"/>
              </a:rPr>
              <a:t>Comment découvrir la taille optimale des segments TCP à transmettre ?</a:t>
            </a:r>
          </a:p>
          <a:p>
            <a:pPr>
              <a:lnSpc>
                <a:spcPct val="90000"/>
              </a:lnSpc>
            </a:pPr>
            <a:endParaRPr lang="fr-BE" sz="1600" b="1" dirty="0">
              <a:solidFill>
                <a:schemeClr val="tx2"/>
              </a:solidFill>
              <a:latin typeface="Arial" pitchFamily="34" charset="0"/>
              <a:cs typeface="Arial" pitchFamily="34" charset="0"/>
              <a:sym typeface="Wingdings 2" pitchFamily="18" charset="2"/>
            </a:endParaRPr>
          </a:p>
          <a:p>
            <a:pPr lvl="1"/>
            <a:r>
              <a:rPr lang="fr-BE" sz="1600" dirty="0">
                <a:solidFill>
                  <a:schemeClr val="tx2"/>
                </a:solidFill>
                <a:latin typeface="Arial" pitchFamily="34" charset="0"/>
                <a:cs typeface="Arial" pitchFamily="34" charset="0"/>
                <a:sym typeface="Wingdings 2" pitchFamily="18" charset="2"/>
              </a:rPr>
              <a:t>Objectif : transmettre les </a:t>
            </a:r>
            <a:r>
              <a:rPr lang="fr-BE" sz="1600" dirty="0" err="1">
                <a:solidFill>
                  <a:schemeClr val="tx2"/>
                </a:solidFill>
                <a:latin typeface="Arial" pitchFamily="34" charset="0"/>
                <a:cs typeface="Arial" pitchFamily="34" charset="0"/>
                <a:sym typeface="Wingdings 2" pitchFamily="18" charset="2"/>
              </a:rPr>
              <a:t>TPDUs</a:t>
            </a:r>
            <a:r>
              <a:rPr lang="fr-BE" sz="1600" dirty="0">
                <a:solidFill>
                  <a:schemeClr val="tx2"/>
                </a:solidFill>
                <a:latin typeface="Arial" pitchFamily="34" charset="0"/>
                <a:cs typeface="Arial" pitchFamily="34" charset="0"/>
                <a:sym typeface="Wingdings 2" pitchFamily="18" charset="2"/>
              </a:rPr>
              <a:t> les plus grands possibles tout en évitant la fragmentation IP</a:t>
            </a:r>
          </a:p>
          <a:p>
            <a:pPr lvl="1"/>
            <a:endParaRPr lang="fr-BE" sz="1600" dirty="0">
              <a:solidFill>
                <a:schemeClr val="tx2"/>
              </a:solidFill>
              <a:latin typeface="Arial" pitchFamily="34" charset="0"/>
              <a:cs typeface="Arial" pitchFamily="34" charset="0"/>
              <a:sym typeface="Wingdings 2" pitchFamily="18" charset="2"/>
            </a:endParaRPr>
          </a:p>
          <a:p>
            <a:pPr lvl="1"/>
            <a:r>
              <a:rPr lang="fr-BE" sz="1600" dirty="0">
                <a:solidFill>
                  <a:schemeClr val="tx2"/>
                </a:solidFill>
                <a:latin typeface="Arial" pitchFamily="34" charset="0"/>
                <a:cs typeface="Arial" pitchFamily="34" charset="0"/>
                <a:sym typeface="Wingdings 2" pitchFamily="18" charset="2"/>
              </a:rPr>
              <a:t>Principe</a:t>
            </a:r>
          </a:p>
          <a:p>
            <a:pPr lvl="2"/>
            <a:r>
              <a:rPr lang="fr-BE" sz="1600" dirty="0">
                <a:solidFill>
                  <a:schemeClr val="tx2"/>
                </a:solidFill>
                <a:latin typeface="Arial" pitchFamily="34" charset="0"/>
                <a:cs typeface="Arial" pitchFamily="34" charset="0"/>
                <a:sym typeface="Wingdings 2" pitchFamily="18" charset="2"/>
              </a:rPr>
              <a:t>La phase d’établissement permet de connaître le MSS supporté par la destination</a:t>
            </a:r>
          </a:p>
          <a:p>
            <a:pPr lvl="2"/>
            <a:r>
              <a:rPr lang="fr-BE" sz="1600" dirty="0">
                <a:solidFill>
                  <a:schemeClr val="tx2"/>
                </a:solidFill>
                <a:latin typeface="Arial" pitchFamily="34" charset="0"/>
                <a:cs typeface="Arial" pitchFamily="34" charset="0"/>
                <a:sym typeface="Wingdings 2" pitchFamily="18" charset="2"/>
              </a:rPr>
              <a:t>Les segments TCP contenant MSS octets utiles sont envoyés dans des paquets IP avec le flag « </a:t>
            </a:r>
            <a:r>
              <a:rPr lang="fr-BE" sz="1600" dirty="0" err="1">
                <a:solidFill>
                  <a:schemeClr val="tx2"/>
                </a:solidFill>
                <a:latin typeface="Arial" pitchFamily="34" charset="0"/>
                <a:cs typeface="Arial" pitchFamily="34" charset="0"/>
                <a:sym typeface="Wingdings 2" pitchFamily="18" charset="2"/>
              </a:rPr>
              <a:t>Don’t</a:t>
            </a:r>
            <a:r>
              <a:rPr lang="fr-BE" sz="1600" dirty="0">
                <a:solidFill>
                  <a:schemeClr val="tx2"/>
                </a:solidFill>
                <a:latin typeface="Arial" pitchFamily="34" charset="0"/>
                <a:cs typeface="Arial" pitchFamily="34" charset="0"/>
                <a:sym typeface="Wingdings 2" pitchFamily="18" charset="2"/>
              </a:rPr>
              <a:t> Fragment » mis à vrai</a:t>
            </a:r>
          </a:p>
          <a:p>
            <a:pPr lvl="3"/>
            <a:r>
              <a:rPr lang="fr-BE" sz="1600" dirty="0">
                <a:solidFill>
                  <a:schemeClr val="tx2"/>
                </a:solidFill>
                <a:latin typeface="Arial" pitchFamily="34" charset="0"/>
                <a:cs typeface="Arial" pitchFamily="34" charset="0"/>
                <a:sym typeface="Wingdings 2" pitchFamily="18" charset="2"/>
              </a:rPr>
              <a:t>Si ils arrivent à destination, pas de problèmes</a:t>
            </a:r>
          </a:p>
          <a:p>
            <a:pPr lvl="3"/>
            <a:r>
              <a:rPr lang="fr-BE" sz="1600" dirty="0">
                <a:solidFill>
                  <a:schemeClr val="tx2"/>
                </a:solidFill>
                <a:latin typeface="Arial" pitchFamily="34" charset="0"/>
                <a:cs typeface="Arial" pitchFamily="34" charset="0"/>
                <a:sym typeface="Wingdings 2" pitchFamily="18" charset="2"/>
              </a:rPr>
              <a:t>Si l’entité TCP reçoit un message ICMP « fragmentation </a:t>
            </a:r>
            <a:r>
              <a:rPr lang="fr-BE" sz="1600" dirty="0" err="1">
                <a:solidFill>
                  <a:schemeClr val="tx2"/>
                </a:solidFill>
                <a:latin typeface="Arial" pitchFamily="34" charset="0"/>
                <a:cs typeface="Arial" pitchFamily="34" charset="0"/>
                <a:sym typeface="Wingdings 2" pitchFamily="18" charset="2"/>
              </a:rPr>
              <a:t>Needed</a:t>
            </a:r>
            <a:r>
              <a:rPr lang="fr-BE" sz="1600" dirty="0">
                <a:solidFill>
                  <a:schemeClr val="tx2"/>
                </a:solidFill>
                <a:latin typeface="Arial" pitchFamily="34" charset="0"/>
                <a:cs typeface="Arial" pitchFamily="34" charset="0"/>
                <a:sym typeface="Wingdings 2" pitchFamily="18" charset="2"/>
              </a:rPr>
              <a:t> » en retour, elle doit utiliser une taille plus petite pour les segments TCP</a:t>
            </a:r>
          </a:p>
          <a:p>
            <a:pPr lvl="4"/>
            <a:r>
              <a:rPr lang="fr-BE" sz="1600" b="1" dirty="0">
                <a:solidFill>
                  <a:schemeClr val="accent6"/>
                </a:solidFill>
                <a:latin typeface="Arial" pitchFamily="34" charset="0"/>
                <a:cs typeface="Arial" pitchFamily="34" charset="0"/>
                <a:sym typeface="Wingdings 2" pitchFamily="18" charset="2"/>
              </a:rPr>
              <a:t>Le message ICMP indique la taille max supportée par le routeur qui envoie le message ICMP</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70</a:t>
            </a:fld>
            <a:endParaRPr lang="fr-BE"/>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3"/>
          <p:cNvSpPr>
            <a:spLocks noGrp="1" noChangeArrowheads="1"/>
          </p:cNvSpPr>
          <p:nvPr>
            <p:ph idx="1"/>
          </p:nvPr>
        </p:nvSpPr>
        <p:spPr>
          <a:xfrm>
            <a:off x="468313" y="836613"/>
            <a:ext cx="8229600" cy="4824412"/>
          </a:xfrm>
        </p:spPr>
        <p:txBody>
          <a:bodyPr vert="horz" lIns="91440" tIns="45720" rIns="91440" bIns="45720" rtlCol="0" anchor="ctr" anchorCtr="0">
            <a:noAutofit/>
          </a:bodyPr>
          <a:lstStyle/>
          <a:p>
            <a:pPr>
              <a:lnSpc>
                <a:spcPct val="90000"/>
              </a:lnSpc>
              <a:spcBef>
                <a:spcPts val="0"/>
              </a:spcBef>
            </a:pPr>
            <a:r>
              <a:rPr lang="fr-BE" sz="1600" b="1" dirty="0">
                <a:solidFill>
                  <a:schemeClr val="tx2"/>
                </a:solidFill>
                <a:latin typeface="Arial" pitchFamily="34" charset="0"/>
                <a:cs typeface="Arial" pitchFamily="34" charset="0"/>
                <a:sym typeface="Wingdings 2" pitchFamily="18" charset="2"/>
              </a:rPr>
              <a:t>Comment TCP peut-il découvrir le débit disponible ?</a:t>
            </a:r>
          </a:p>
          <a:p>
            <a:pPr>
              <a:lnSpc>
                <a:spcPct val="90000"/>
              </a:lnSpc>
              <a:spcBef>
                <a:spcPts val="0"/>
              </a:spcBef>
            </a:pPr>
            <a:endParaRPr lang="fr-BE" sz="1600" b="1" dirty="0">
              <a:solidFill>
                <a:schemeClr val="tx2"/>
              </a:solidFill>
              <a:latin typeface="Arial" pitchFamily="34" charset="0"/>
              <a:cs typeface="Arial" pitchFamily="34" charset="0"/>
              <a:sym typeface="Wingdings 2" pitchFamily="18" charset="2"/>
            </a:endParaRPr>
          </a:p>
          <a:p>
            <a:pPr>
              <a:lnSpc>
                <a:spcPct val="90000"/>
              </a:lnSpc>
              <a:spcBef>
                <a:spcPts val="0"/>
              </a:spcBef>
            </a:pPr>
            <a:endParaRPr lang="fr-BE" sz="1600" b="1" dirty="0">
              <a:solidFill>
                <a:schemeClr val="tx2"/>
              </a:solidFill>
              <a:latin typeface="Arial" pitchFamily="34" charset="0"/>
              <a:cs typeface="Arial" pitchFamily="34" charset="0"/>
              <a:sym typeface="Wingdings 2" pitchFamily="18" charset="2"/>
            </a:endParaRPr>
          </a:p>
          <a:p>
            <a:pPr>
              <a:lnSpc>
                <a:spcPct val="90000"/>
              </a:lnSpc>
              <a:spcBef>
                <a:spcPts val="0"/>
              </a:spcBef>
            </a:pPr>
            <a:endParaRPr lang="fr-BE" sz="1600" b="1" dirty="0">
              <a:solidFill>
                <a:schemeClr val="tx2"/>
              </a:solidFill>
              <a:latin typeface="Arial" pitchFamily="34" charset="0"/>
              <a:cs typeface="Arial" pitchFamily="34" charset="0"/>
              <a:sym typeface="Wingdings 2" pitchFamily="18" charset="2"/>
            </a:endParaRPr>
          </a:p>
          <a:p>
            <a:pPr>
              <a:lnSpc>
                <a:spcPct val="90000"/>
              </a:lnSpc>
              <a:spcBef>
                <a:spcPts val="0"/>
              </a:spcBef>
            </a:pPr>
            <a:endParaRPr lang="fr-BE" sz="1600" b="1" dirty="0">
              <a:solidFill>
                <a:schemeClr val="tx2"/>
              </a:solidFill>
              <a:latin typeface="Arial" pitchFamily="34" charset="0"/>
              <a:cs typeface="Arial" pitchFamily="34" charset="0"/>
              <a:sym typeface="Wingdings 2" pitchFamily="18" charset="2"/>
            </a:endParaRPr>
          </a:p>
          <a:p>
            <a:pPr>
              <a:lnSpc>
                <a:spcPct val="90000"/>
              </a:lnSpc>
              <a:spcBef>
                <a:spcPts val="0"/>
              </a:spcBef>
            </a:pPr>
            <a:endParaRPr lang="fr-BE" sz="1600" b="1" dirty="0">
              <a:solidFill>
                <a:schemeClr val="tx2"/>
              </a:solidFill>
              <a:latin typeface="Arial" pitchFamily="34" charset="0"/>
              <a:cs typeface="Arial" pitchFamily="34" charset="0"/>
              <a:sym typeface="Wingdings 2" pitchFamily="18" charset="2"/>
            </a:endParaRPr>
          </a:p>
          <a:p>
            <a:pPr>
              <a:lnSpc>
                <a:spcPct val="90000"/>
              </a:lnSpc>
              <a:spcBef>
                <a:spcPts val="0"/>
              </a:spcBef>
            </a:pPr>
            <a:endParaRPr lang="fr-BE" sz="1600" b="1" dirty="0">
              <a:solidFill>
                <a:schemeClr val="tx2"/>
              </a:solidFill>
              <a:latin typeface="Arial" pitchFamily="34" charset="0"/>
              <a:cs typeface="Arial" pitchFamily="34" charset="0"/>
              <a:sym typeface="Wingdings 2" pitchFamily="18" charset="2"/>
            </a:endParaRPr>
          </a:p>
          <a:p>
            <a:pPr>
              <a:lnSpc>
                <a:spcPct val="90000"/>
              </a:lnSpc>
              <a:spcBef>
                <a:spcPts val="0"/>
              </a:spcBef>
            </a:pPr>
            <a:endParaRPr lang="fr-BE" sz="1600" b="1" dirty="0">
              <a:solidFill>
                <a:schemeClr val="tx2"/>
              </a:solidFill>
              <a:latin typeface="Arial" pitchFamily="34" charset="0"/>
              <a:cs typeface="Arial" pitchFamily="34" charset="0"/>
              <a:sym typeface="Wingdings 2" pitchFamily="18" charset="2"/>
            </a:endParaRPr>
          </a:p>
          <a:p>
            <a:pPr>
              <a:lnSpc>
                <a:spcPct val="90000"/>
              </a:lnSpc>
              <a:spcBef>
                <a:spcPts val="0"/>
              </a:spcBef>
            </a:pPr>
            <a:endParaRPr lang="fr-BE" sz="1600" b="1" dirty="0">
              <a:solidFill>
                <a:schemeClr val="tx2"/>
              </a:solidFill>
              <a:latin typeface="Arial" pitchFamily="34" charset="0"/>
              <a:cs typeface="Arial" pitchFamily="34" charset="0"/>
              <a:sym typeface="Wingdings 2" pitchFamily="18" charset="2"/>
            </a:endParaRPr>
          </a:p>
          <a:p>
            <a:pPr>
              <a:lnSpc>
                <a:spcPct val="90000"/>
              </a:lnSpc>
              <a:spcBef>
                <a:spcPts val="0"/>
              </a:spcBef>
            </a:pPr>
            <a:endParaRPr lang="fr-BE" sz="1600" b="1" dirty="0">
              <a:solidFill>
                <a:schemeClr val="tx2"/>
              </a:solidFill>
              <a:latin typeface="Arial" pitchFamily="34" charset="0"/>
              <a:cs typeface="Arial" pitchFamily="34" charset="0"/>
              <a:sym typeface="Wingdings 2" pitchFamily="18" charset="2"/>
            </a:endParaRPr>
          </a:p>
          <a:p>
            <a:pPr lvl="1">
              <a:spcBef>
                <a:spcPts val="0"/>
              </a:spcBef>
            </a:pPr>
            <a:r>
              <a:rPr lang="fr-BE" sz="1600" dirty="0">
                <a:solidFill>
                  <a:schemeClr val="tx2"/>
                </a:solidFill>
                <a:latin typeface="Arial" pitchFamily="34" charset="0"/>
                <a:cs typeface="Arial" pitchFamily="34" charset="0"/>
                <a:sym typeface="Wingdings 2" pitchFamily="18" charset="2"/>
              </a:rPr>
              <a:t>De A à B</a:t>
            </a:r>
          </a:p>
          <a:p>
            <a:pPr lvl="2">
              <a:spcBef>
                <a:spcPts val="0"/>
              </a:spcBef>
            </a:pPr>
            <a:r>
              <a:rPr lang="fr-BE" sz="1600" dirty="0">
                <a:solidFill>
                  <a:schemeClr val="tx2"/>
                </a:solidFill>
                <a:latin typeface="Arial" pitchFamily="34" charset="0"/>
                <a:cs typeface="Arial" pitchFamily="34" charset="0"/>
                <a:sym typeface="Wingdings 2" pitchFamily="18" charset="2"/>
              </a:rPr>
              <a:t>CSMA/CD ralentira la transmission des segments TCP envoyés par A en fonction du débit instantané disponible sur le réseau Ethernet</a:t>
            </a:r>
          </a:p>
          <a:p>
            <a:pPr lvl="2">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r>
              <a:rPr lang="fr-BE" sz="1600" dirty="0">
                <a:solidFill>
                  <a:schemeClr val="tx2"/>
                </a:solidFill>
                <a:latin typeface="Arial" pitchFamily="34" charset="0"/>
                <a:cs typeface="Arial" pitchFamily="34" charset="0"/>
                <a:sym typeface="Wingdings 2" pitchFamily="18" charset="2"/>
              </a:rPr>
              <a:t>De A à C</a:t>
            </a:r>
          </a:p>
          <a:p>
            <a:pPr lvl="2">
              <a:spcBef>
                <a:spcPts val="0"/>
              </a:spcBef>
            </a:pPr>
            <a:r>
              <a:rPr lang="fr-BE" sz="1600" dirty="0">
                <a:solidFill>
                  <a:schemeClr val="tx2"/>
                </a:solidFill>
                <a:latin typeface="Arial" pitchFamily="34" charset="0"/>
                <a:cs typeface="Arial" pitchFamily="34" charset="0"/>
                <a:sym typeface="Wingdings 2" pitchFamily="18" charset="2"/>
              </a:rPr>
              <a:t>Si les réseaux Ethernet sont peu chargés, CSMA/CD permettra à A de transmettre vers R1 avec un débit de 10 </a:t>
            </a:r>
            <a:r>
              <a:rPr lang="fr-BE" sz="1600" dirty="0" err="1">
                <a:solidFill>
                  <a:schemeClr val="tx2"/>
                </a:solidFill>
                <a:latin typeface="Arial" pitchFamily="34" charset="0"/>
                <a:cs typeface="Arial" pitchFamily="34" charset="0"/>
                <a:sym typeface="Wingdings 2" pitchFamily="18" charset="2"/>
              </a:rPr>
              <a:t>mbps</a:t>
            </a:r>
            <a:endParaRPr lang="fr-BE" sz="1600" dirty="0">
              <a:solidFill>
                <a:schemeClr val="tx2"/>
              </a:solidFill>
              <a:latin typeface="Arial" pitchFamily="34" charset="0"/>
              <a:cs typeface="Arial" pitchFamily="34" charset="0"/>
              <a:sym typeface="Wingdings 2" pitchFamily="18" charset="2"/>
            </a:endParaRPr>
          </a:p>
          <a:p>
            <a:pPr lvl="2">
              <a:spcBef>
                <a:spcPts val="0"/>
              </a:spcBef>
            </a:pPr>
            <a:r>
              <a:rPr lang="fr-BE" sz="1600" dirty="0">
                <a:solidFill>
                  <a:schemeClr val="tx2"/>
                </a:solidFill>
                <a:latin typeface="Arial" pitchFamily="34" charset="0"/>
                <a:cs typeface="Arial" pitchFamily="34" charset="0"/>
                <a:sym typeface="Wingdings 2" pitchFamily="18" charset="2"/>
              </a:rPr>
              <a:t>R1 ne parviendra pas à envoyer les paquets reçus plus rapidement qu’à 2 </a:t>
            </a:r>
            <a:r>
              <a:rPr lang="fr-BE" sz="1600" dirty="0" err="1">
                <a:solidFill>
                  <a:schemeClr val="tx2"/>
                </a:solidFill>
                <a:latin typeface="Arial" pitchFamily="34" charset="0"/>
                <a:cs typeface="Arial" pitchFamily="34" charset="0"/>
                <a:sym typeface="Wingdings 2" pitchFamily="18" charset="2"/>
              </a:rPr>
              <a:t>mbps</a:t>
            </a:r>
            <a:r>
              <a:rPr lang="fr-BE" sz="1600" dirty="0">
                <a:solidFill>
                  <a:schemeClr val="tx2"/>
                </a:solidFill>
                <a:latin typeface="Arial" pitchFamily="34" charset="0"/>
                <a:cs typeface="Arial" pitchFamily="34" charset="0"/>
                <a:sym typeface="Wingdings 2" pitchFamily="18" charset="2"/>
              </a:rPr>
              <a:t> vers R2 et C</a:t>
            </a:r>
          </a:p>
        </p:txBody>
      </p:sp>
      <p:pic>
        <p:nvPicPr>
          <p:cNvPr id="1033" name="Picture 4" descr="j0223596"/>
          <p:cNvPicPr>
            <a:picLocks noChangeAspect="1" noChangeArrowheads="1"/>
          </p:cNvPicPr>
          <p:nvPr/>
        </p:nvPicPr>
        <p:blipFill>
          <a:blip r:embed="rId4" cstate="print"/>
          <a:srcRect/>
          <a:stretch>
            <a:fillRect/>
          </a:stretch>
        </p:blipFill>
        <p:spPr bwMode="auto">
          <a:xfrm>
            <a:off x="1692275" y="1447800"/>
            <a:ext cx="719138" cy="506413"/>
          </a:xfrm>
          <a:prstGeom prst="rect">
            <a:avLst/>
          </a:prstGeom>
          <a:noFill/>
          <a:ln w="9525">
            <a:noFill/>
            <a:miter lim="800000"/>
            <a:headEnd/>
            <a:tailEnd/>
          </a:ln>
        </p:spPr>
      </p:pic>
      <p:pic>
        <p:nvPicPr>
          <p:cNvPr id="1034" name="Picture 5" descr="j0223596"/>
          <p:cNvPicPr>
            <a:picLocks noChangeAspect="1" noChangeArrowheads="1"/>
          </p:cNvPicPr>
          <p:nvPr/>
        </p:nvPicPr>
        <p:blipFill>
          <a:blip r:embed="rId4" cstate="print"/>
          <a:srcRect/>
          <a:stretch>
            <a:fillRect/>
          </a:stretch>
        </p:blipFill>
        <p:spPr bwMode="auto">
          <a:xfrm>
            <a:off x="7524750" y="1952625"/>
            <a:ext cx="719138" cy="506413"/>
          </a:xfrm>
          <a:prstGeom prst="rect">
            <a:avLst/>
          </a:prstGeom>
          <a:noFill/>
          <a:ln w="9525">
            <a:noFill/>
            <a:miter lim="800000"/>
            <a:headEnd/>
            <a:tailEnd/>
          </a:ln>
        </p:spPr>
      </p:pic>
      <p:sp>
        <p:nvSpPr>
          <p:cNvPr id="1035" name="Line 10"/>
          <p:cNvSpPr>
            <a:spLocks noChangeShapeType="1"/>
          </p:cNvSpPr>
          <p:nvPr/>
        </p:nvSpPr>
        <p:spPr bwMode="auto">
          <a:xfrm>
            <a:off x="2413000" y="1663700"/>
            <a:ext cx="360363" cy="0"/>
          </a:xfrm>
          <a:prstGeom prst="line">
            <a:avLst/>
          </a:prstGeom>
          <a:noFill/>
          <a:ln w="9525">
            <a:solidFill>
              <a:schemeClr val="tx1"/>
            </a:solidFill>
            <a:round/>
            <a:headEnd/>
            <a:tailEnd/>
          </a:ln>
        </p:spPr>
        <p:txBody>
          <a:bodyPr/>
          <a:lstStyle/>
          <a:p>
            <a:endParaRPr lang="fr-BE">
              <a:latin typeface="Arial" pitchFamily="34" charset="0"/>
              <a:cs typeface="Arial" pitchFamily="34" charset="0"/>
            </a:endParaRPr>
          </a:p>
        </p:txBody>
      </p:sp>
      <p:sp>
        <p:nvSpPr>
          <p:cNvPr id="1036" name="Line 11"/>
          <p:cNvSpPr>
            <a:spLocks noChangeShapeType="1"/>
          </p:cNvSpPr>
          <p:nvPr/>
        </p:nvSpPr>
        <p:spPr bwMode="auto">
          <a:xfrm flipH="1">
            <a:off x="2266950" y="2671763"/>
            <a:ext cx="504825" cy="0"/>
          </a:xfrm>
          <a:prstGeom prst="line">
            <a:avLst/>
          </a:prstGeom>
          <a:noFill/>
          <a:ln w="9525">
            <a:solidFill>
              <a:schemeClr val="tx1"/>
            </a:solidFill>
            <a:round/>
            <a:headEnd/>
            <a:tailEnd/>
          </a:ln>
        </p:spPr>
        <p:txBody>
          <a:bodyPr/>
          <a:lstStyle/>
          <a:p>
            <a:endParaRPr lang="fr-BE">
              <a:latin typeface="Arial" pitchFamily="34" charset="0"/>
              <a:cs typeface="Arial" pitchFamily="34" charset="0"/>
            </a:endParaRPr>
          </a:p>
        </p:txBody>
      </p:sp>
      <p:graphicFrame>
        <p:nvGraphicFramePr>
          <p:cNvPr id="1026" name="Object 13"/>
          <p:cNvGraphicFramePr>
            <a:graphicFrameLocks noChangeAspect="1"/>
          </p:cNvGraphicFramePr>
          <p:nvPr>
            <p:extLst>
              <p:ext uri="{D42A27DB-BD31-4B8C-83A1-F6EECF244321}">
                <p14:modId xmlns:p14="http://schemas.microsoft.com/office/powerpoint/2010/main" xmlns="" val="1128862933"/>
              </p:ext>
            </p:extLst>
          </p:nvPr>
        </p:nvGraphicFramePr>
        <p:xfrm>
          <a:off x="3852863" y="1995488"/>
          <a:ext cx="576262" cy="363537"/>
        </p:xfrm>
        <a:graphic>
          <a:graphicData uri="http://schemas.openxmlformats.org/presentationml/2006/ole">
            <p:oleObj spid="_x0000_s1092" name="Visio" r:id="rId5" imgW="966419" imgH="611508" progId="">
              <p:embed/>
            </p:oleObj>
          </a:graphicData>
        </a:graphic>
      </p:graphicFrame>
      <p:graphicFrame>
        <p:nvGraphicFramePr>
          <p:cNvPr id="1027" name="Object 14"/>
          <p:cNvGraphicFramePr>
            <a:graphicFrameLocks noChangeAspect="1"/>
          </p:cNvGraphicFramePr>
          <p:nvPr>
            <p:extLst>
              <p:ext uri="{D42A27DB-BD31-4B8C-83A1-F6EECF244321}">
                <p14:modId xmlns:p14="http://schemas.microsoft.com/office/powerpoint/2010/main" xmlns="" val="568577534"/>
              </p:ext>
            </p:extLst>
          </p:nvPr>
        </p:nvGraphicFramePr>
        <p:xfrm>
          <a:off x="5286375" y="2009775"/>
          <a:ext cx="563563" cy="355600"/>
        </p:xfrm>
        <a:graphic>
          <a:graphicData uri="http://schemas.openxmlformats.org/presentationml/2006/ole">
            <p:oleObj spid="_x0000_s1093" name="Visio" r:id="rId6" imgW="966419" imgH="611508" progId="">
              <p:embed/>
            </p:oleObj>
          </a:graphicData>
        </a:graphic>
      </p:graphicFrame>
      <p:pic>
        <p:nvPicPr>
          <p:cNvPr id="1037" name="Picture 15" descr="j0223596"/>
          <p:cNvPicPr>
            <a:picLocks noChangeAspect="1" noChangeArrowheads="1"/>
          </p:cNvPicPr>
          <p:nvPr/>
        </p:nvPicPr>
        <p:blipFill>
          <a:blip r:embed="rId4" cstate="print"/>
          <a:srcRect/>
          <a:stretch>
            <a:fillRect/>
          </a:stretch>
        </p:blipFill>
        <p:spPr bwMode="auto">
          <a:xfrm>
            <a:off x="1619250" y="2455863"/>
            <a:ext cx="719138" cy="506412"/>
          </a:xfrm>
          <a:prstGeom prst="rect">
            <a:avLst/>
          </a:prstGeom>
          <a:noFill/>
          <a:ln w="9525">
            <a:noFill/>
            <a:miter lim="800000"/>
            <a:headEnd/>
            <a:tailEnd/>
          </a:ln>
        </p:spPr>
      </p:pic>
      <p:sp>
        <p:nvSpPr>
          <p:cNvPr id="1038" name="Rectangle 16"/>
          <p:cNvSpPr>
            <a:spLocks noChangeArrowheads="1"/>
          </p:cNvSpPr>
          <p:nvPr/>
        </p:nvSpPr>
        <p:spPr bwMode="auto">
          <a:xfrm>
            <a:off x="2771775" y="1411288"/>
            <a:ext cx="69850" cy="1549400"/>
          </a:xfrm>
          <a:prstGeom prst="rect">
            <a:avLst/>
          </a:prstGeom>
          <a:solidFill>
            <a:schemeClr val="tx2"/>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cxnSp>
        <p:nvCxnSpPr>
          <p:cNvPr id="1039" name="AutoShape 17"/>
          <p:cNvCxnSpPr>
            <a:cxnSpLocks noChangeShapeType="1"/>
            <a:stCxn id="1038" idx="3"/>
          </p:cNvCxnSpPr>
          <p:nvPr/>
        </p:nvCxnSpPr>
        <p:spPr bwMode="auto">
          <a:xfrm flipV="1">
            <a:off x="2841625" y="2178050"/>
            <a:ext cx="1011238" cy="7938"/>
          </a:xfrm>
          <a:prstGeom prst="straightConnector1">
            <a:avLst/>
          </a:prstGeom>
          <a:noFill/>
          <a:ln w="9525">
            <a:solidFill>
              <a:schemeClr val="tx1"/>
            </a:solidFill>
            <a:round/>
            <a:headEnd/>
            <a:tailEnd/>
          </a:ln>
        </p:spPr>
      </p:cxnSp>
      <p:cxnSp>
        <p:nvCxnSpPr>
          <p:cNvPr id="1040" name="AutoShape 18"/>
          <p:cNvCxnSpPr>
            <a:cxnSpLocks noChangeShapeType="1"/>
          </p:cNvCxnSpPr>
          <p:nvPr/>
        </p:nvCxnSpPr>
        <p:spPr bwMode="auto">
          <a:xfrm>
            <a:off x="4429125" y="2178050"/>
            <a:ext cx="857250" cy="9525"/>
          </a:xfrm>
          <a:prstGeom prst="straightConnector1">
            <a:avLst/>
          </a:prstGeom>
          <a:noFill/>
          <a:ln w="9525">
            <a:solidFill>
              <a:schemeClr val="tx1"/>
            </a:solidFill>
            <a:round/>
            <a:headEnd/>
            <a:tailEnd/>
          </a:ln>
        </p:spPr>
      </p:cxnSp>
      <p:sp>
        <p:nvSpPr>
          <p:cNvPr id="1041" name="Rectangle 19"/>
          <p:cNvSpPr>
            <a:spLocks noChangeArrowheads="1"/>
          </p:cNvSpPr>
          <p:nvPr/>
        </p:nvSpPr>
        <p:spPr bwMode="auto">
          <a:xfrm>
            <a:off x="6804025" y="1412875"/>
            <a:ext cx="69850" cy="1549400"/>
          </a:xfrm>
          <a:prstGeom prst="rect">
            <a:avLst/>
          </a:prstGeom>
          <a:solidFill>
            <a:schemeClr val="tx2"/>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cxnSp>
        <p:nvCxnSpPr>
          <p:cNvPr id="1042" name="AutoShape 20"/>
          <p:cNvCxnSpPr>
            <a:cxnSpLocks noChangeShapeType="1"/>
            <a:endCxn id="1041" idx="3"/>
          </p:cNvCxnSpPr>
          <p:nvPr/>
        </p:nvCxnSpPr>
        <p:spPr bwMode="auto">
          <a:xfrm flipH="1" flipV="1">
            <a:off x="6873875" y="2187575"/>
            <a:ext cx="650875" cy="19050"/>
          </a:xfrm>
          <a:prstGeom prst="straightConnector1">
            <a:avLst/>
          </a:prstGeom>
          <a:noFill/>
          <a:ln w="9525">
            <a:solidFill>
              <a:schemeClr val="tx1"/>
            </a:solidFill>
            <a:round/>
            <a:headEnd/>
            <a:tailEnd/>
          </a:ln>
        </p:spPr>
      </p:cxnSp>
      <p:cxnSp>
        <p:nvCxnSpPr>
          <p:cNvPr id="1043" name="AutoShape 21"/>
          <p:cNvCxnSpPr>
            <a:cxnSpLocks noChangeShapeType="1"/>
            <a:endCxn id="1041" idx="1"/>
          </p:cNvCxnSpPr>
          <p:nvPr/>
        </p:nvCxnSpPr>
        <p:spPr bwMode="auto">
          <a:xfrm>
            <a:off x="5849938" y="2187575"/>
            <a:ext cx="954087" cy="0"/>
          </a:xfrm>
          <a:prstGeom prst="straightConnector1">
            <a:avLst/>
          </a:prstGeom>
          <a:noFill/>
          <a:ln w="9525">
            <a:solidFill>
              <a:schemeClr val="tx1"/>
            </a:solidFill>
            <a:round/>
            <a:headEnd/>
            <a:tailEnd/>
          </a:ln>
        </p:spPr>
      </p:cxnSp>
      <p:sp>
        <p:nvSpPr>
          <p:cNvPr id="1044" name="Text Box 22"/>
          <p:cNvSpPr txBox="1">
            <a:spLocks noChangeArrowheads="1"/>
          </p:cNvSpPr>
          <p:nvPr/>
        </p:nvSpPr>
        <p:spPr bwMode="auto">
          <a:xfrm>
            <a:off x="4491038" y="1903413"/>
            <a:ext cx="709612" cy="274637"/>
          </a:xfrm>
          <a:prstGeom prst="rect">
            <a:avLst/>
          </a:prstGeom>
          <a:noFill/>
          <a:ln w="9525">
            <a:noFill/>
            <a:miter lim="800000"/>
            <a:headEnd/>
            <a:tailEnd/>
          </a:ln>
        </p:spPr>
        <p:txBody>
          <a:bodyPr wrap="none">
            <a:spAutoFit/>
          </a:bodyPr>
          <a:lstStyle/>
          <a:p>
            <a:r>
              <a:rPr lang="fr-BE" sz="1200" b="1">
                <a:latin typeface="Arial" pitchFamily="34" charset="0"/>
                <a:cs typeface="Arial" pitchFamily="34" charset="0"/>
              </a:rPr>
              <a:t>2 Mbps</a:t>
            </a:r>
          </a:p>
        </p:txBody>
      </p:sp>
      <p:sp>
        <p:nvSpPr>
          <p:cNvPr id="1045" name="Text Box 23"/>
          <p:cNvSpPr txBox="1">
            <a:spLocks noChangeArrowheads="1"/>
          </p:cNvSpPr>
          <p:nvPr/>
        </p:nvSpPr>
        <p:spPr bwMode="auto">
          <a:xfrm rot="-5400000">
            <a:off x="2226469" y="2039144"/>
            <a:ext cx="793750" cy="274638"/>
          </a:xfrm>
          <a:prstGeom prst="rect">
            <a:avLst/>
          </a:prstGeom>
          <a:noFill/>
          <a:ln w="9525">
            <a:noFill/>
            <a:miter lim="800000"/>
            <a:headEnd/>
            <a:tailEnd/>
          </a:ln>
        </p:spPr>
        <p:txBody>
          <a:bodyPr wrap="none">
            <a:spAutoFit/>
          </a:bodyPr>
          <a:lstStyle/>
          <a:p>
            <a:r>
              <a:rPr lang="fr-BE" sz="1200" b="1">
                <a:latin typeface="Arial" pitchFamily="34" charset="0"/>
                <a:cs typeface="Arial" pitchFamily="34" charset="0"/>
              </a:rPr>
              <a:t>10 Mbps</a:t>
            </a:r>
          </a:p>
        </p:txBody>
      </p:sp>
      <p:sp>
        <p:nvSpPr>
          <p:cNvPr id="1046" name="Text Box 24"/>
          <p:cNvSpPr txBox="1">
            <a:spLocks noChangeArrowheads="1"/>
          </p:cNvSpPr>
          <p:nvPr/>
        </p:nvSpPr>
        <p:spPr bwMode="auto">
          <a:xfrm rot="5400000" flipH="1">
            <a:off x="6619082" y="1605756"/>
            <a:ext cx="793750" cy="274637"/>
          </a:xfrm>
          <a:prstGeom prst="rect">
            <a:avLst/>
          </a:prstGeom>
          <a:noFill/>
          <a:ln w="9525">
            <a:noFill/>
            <a:miter lim="800000"/>
            <a:headEnd/>
            <a:tailEnd/>
          </a:ln>
        </p:spPr>
        <p:txBody>
          <a:bodyPr wrap="none">
            <a:spAutoFit/>
          </a:bodyPr>
          <a:lstStyle/>
          <a:p>
            <a:r>
              <a:rPr lang="fr-BE" sz="1200" b="1">
                <a:latin typeface="Arial" pitchFamily="34" charset="0"/>
                <a:cs typeface="Arial" pitchFamily="34" charset="0"/>
              </a:rPr>
              <a:t>10 Mbps</a:t>
            </a:r>
          </a:p>
        </p:txBody>
      </p:sp>
      <p:sp>
        <p:nvSpPr>
          <p:cNvPr id="1047" name="Text Box 25"/>
          <p:cNvSpPr txBox="1">
            <a:spLocks noChangeArrowheads="1"/>
          </p:cNvSpPr>
          <p:nvPr/>
        </p:nvSpPr>
        <p:spPr bwMode="auto">
          <a:xfrm>
            <a:off x="1260475" y="1419225"/>
            <a:ext cx="360363" cy="366713"/>
          </a:xfrm>
          <a:prstGeom prst="rect">
            <a:avLst/>
          </a:prstGeom>
          <a:noFill/>
          <a:ln w="9525">
            <a:noFill/>
            <a:miter lim="800000"/>
            <a:headEnd/>
            <a:tailEnd/>
          </a:ln>
        </p:spPr>
        <p:txBody>
          <a:bodyPr>
            <a:spAutoFit/>
          </a:bodyPr>
          <a:lstStyle/>
          <a:p>
            <a:pPr>
              <a:spcBef>
                <a:spcPct val="50000"/>
              </a:spcBef>
            </a:pPr>
            <a:r>
              <a:rPr lang="fr-BE">
                <a:solidFill>
                  <a:srgbClr val="008000"/>
                </a:solidFill>
                <a:latin typeface="Arial" pitchFamily="34" charset="0"/>
                <a:cs typeface="Arial" pitchFamily="34" charset="0"/>
              </a:rPr>
              <a:t>A</a:t>
            </a:r>
          </a:p>
        </p:txBody>
      </p:sp>
      <p:sp>
        <p:nvSpPr>
          <p:cNvPr id="1048" name="Text Box 26"/>
          <p:cNvSpPr txBox="1">
            <a:spLocks noChangeArrowheads="1"/>
          </p:cNvSpPr>
          <p:nvPr/>
        </p:nvSpPr>
        <p:spPr bwMode="auto">
          <a:xfrm>
            <a:off x="1260475" y="2498725"/>
            <a:ext cx="360363" cy="366713"/>
          </a:xfrm>
          <a:prstGeom prst="rect">
            <a:avLst/>
          </a:prstGeom>
          <a:noFill/>
          <a:ln w="9525">
            <a:noFill/>
            <a:miter lim="800000"/>
            <a:headEnd/>
            <a:tailEnd/>
          </a:ln>
        </p:spPr>
        <p:txBody>
          <a:bodyPr>
            <a:spAutoFit/>
          </a:bodyPr>
          <a:lstStyle/>
          <a:p>
            <a:pPr>
              <a:spcBef>
                <a:spcPct val="50000"/>
              </a:spcBef>
            </a:pPr>
            <a:r>
              <a:rPr lang="fr-BE" dirty="0">
                <a:solidFill>
                  <a:srgbClr val="008000"/>
                </a:solidFill>
                <a:latin typeface="Arial" pitchFamily="34" charset="0"/>
                <a:cs typeface="Arial" pitchFamily="34" charset="0"/>
              </a:rPr>
              <a:t>B</a:t>
            </a:r>
          </a:p>
        </p:txBody>
      </p:sp>
      <p:sp>
        <p:nvSpPr>
          <p:cNvPr id="1049" name="Text Box 27"/>
          <p:cNvSpPr txBox="1">
            <a:spLocks noChangeArrowheads="1"/>
          </p:cNvSpPr>
          <p:nvPr/>
        </p:nvSpPr>
        <p:spPr bwMode="auto">
          <a:xfrm>
            <a:off x="7742238" y="1562100"/>
            <a:ext cx="360362" cy="366713"/>
          </a:xfrm>
          <a:prstGeom prst="rect">
            <a:avLst/>
          </a:prstGeom>
          <a:noFill/>
          <a:ln w="9525">
            <a:noFill/>
            <a:miter lim="800000"/>
            <a:headEnd/>
            <a:tailEnd/>
          </a:ln>
        </p:spPr>
        <p:txBody>
          <a:bodyPr>
            <a:spAutoFit/>
          </a:bodyPr>
          <a:lstStyle/>
          <a:p>
            <a:pPr>
              <a:spcBef>
                <a:spcPct val="50000"/>
              </a:spcBef>
            </a:pPr>
            <a:r>
              <a:rPr lang="fr-BE">
                <a:solidFill>
                  <a:srgbClr val="008000"/>
                </a:solidFill>
                <a:latin typeface="Arial" pitchFamily="34" charset="0"/>
                <a:cs typeface="Arial" pitchFamily="34" charset="0"/>
              </a:rPr>
              <a:t>C</a:t>
            </a:r>
          </a:p>
        </p:txBody>
      </p:sp>
      <p:sp>
        <p:nvSpPr>
          <p:cNvPr id="294940" name="Text Box 28"/>
          <p:cNvSpPr txBox="1">
            <a:spLocks noChangeArrowheads="1"/>
          </p:cNvSpPr>
          <p:nvPr/>
        </p:nvSpPr>
        <p:spPr bwMode="auto">
          <a:xfrm>
            <a:off x="3563938" y="5934075"/>
            <a:ext cx="2017712" cy="366713"/>
          </a:xfrm>
          <a:prstGeom prst="rect">
            <a:avLst/>
          </a:prstGeom>
          <a:solidFill>
            <a:srgbClr val="FF0000"/>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fr-BE" b="1">
                <a:solidFill>
                  <a:schemeClr val="bg1"/>
                </a:solidFill>
                <a:latin typeface="Arial" pitchFamily="34" charset="0"/>
                <a:cs typeface="Arial" pitchFamily="34" charset="0"/>
              </a:rPr>
              <a:t>CONGESTION</a:t>
            </a:r>
          </a:p>
        </p:txBody>
      </p:sp>
      <p:pic>
        <p:nvPicPr>
          <p:cNvPr id="294944" name="Picture 32" descr="j0213519"/>
          <p:cNvPicPr>
            <a:picLocks noChangeAspect="1" noChangeArrowheads="1" noCrop="1"/>
          </p:cNvPicPr>
          <p:nvPr/>
        </p:nvPicPr>
        <p:blipFill>
          <a:blip r:embed="rId7" cstate="print"/>
          <a:srcRect/>
          <a:stretch>
            <a:fillRect/>
          </a:stretch>
        </p:blipFill>
        <p:spPr bwMode="auto">
          <a:xfrm>
            <a:off x="2916238" y="5840413"/>
            <a:ext cx="547687" cy="552450"/>
          </a:xfrm>
          <a:prstGeom prst="rect">
            <a:avLst/>
          </a:prstGeom>
          <a:noFill/>
          <a:ln w="9525">
            <a:noFill/>
            <a:miter lim="800000"/>
            <a:headEnd/>
            <a:tailEnd/>
          </a:ln>
        </p:spPr>
      </p:pic>
      <p:pic>
        <p:nvPicPr>
          <p:cNvPr id="294945" name="Picture 33" descr="j0213519"/>
          <p:cNvPicPr>
            <a:picLocks noChangeAspect="1" noChangeArrowheads="1" noCrop="1"/>
          </p:cNvPicPr>
          <p:nvPr/>
        </p:nvPicPr>
        <p:blipFill>
          <a:blip r:embed="rId7" cstate="print"/>
          <a:srcRect/>
          <a:stretch>
            <a:fillRect/>
          </a:stretch>
        </p:blipFill>
        <p:spPr bwMode="auto">
          <a:xfrm>
            <a:off x="5724525" y="5842000"/>
            <a:ext cx="547688" cy="552450"/>
          </a:xfrm>
          <a:prstGeom prst="rect">
            <a:avLst/>
          </a:prstGeom>
          <a:noFill/>
          <a:ln w="9525">
            <a:noFill/>
            <a:miter lim="800000"/>
            <a:headEnd/>
            <a:tailEnd/>
          </a:ln>
        </p:spPr>
      </p:pic>
      <p:sp>
        <p:nvSpPr>
          <p:cNvPr id="28"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Congestion</a:t>
            </a:r>
            <a:endParaRPr lang="fr-BE" sz="2400" dirty="0">
              <a:solidFill>
                <a:schemeClr val="bg1"/>
              </a:solidFill>
            </a:endParaRPr>
          </a:p>
        </p:txBody>
      </p:sp>
      <p:sp>
        <p:nvSpPr>
          <p:cNvPr id="29"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30" name="Text Box 26"/>
          <p:cNvSpPr txBox="1">
            <a:spLocks noChangeArrowheads="1"/>
          </p:cNvSpPr>
          <p:nvPr/>
        </p:nvSpPr>
        <p:spPr bwMode="auto">
          <a:xfrm>
            <a:off x="3869023" y="2331986"/>
            <a:ext cx="494829" cy="369332"/>
          </a:xfrm>
          <a:prstGeom prst="rect">
            <a:avLst/>
          </a:prstGeom>
          <a:noFill/>
          <a:ln w="9525">
            <a:noFill/>
            <a:miter lim="800000"/>
            <a:headEnd/>
            <a:tailEnd/>
          </a:ln>
        </p:spPr>
        <p:txBody>
          <a:bodyPr wrap="square">
            <a:spAutoFit/>
          </a:bodyPr>
          <a:lstStyle/>
          <a:p>
            <a:pPr>
              <a:spcBef>
                <a:spcPct val="50000"/>
              </a:spcBef>
            </a:pPr>
            <a:r>
              <a:rPr lang="fr-BE" dirty="0" smtClean="0">
                <a:solidFill>
                  <a:srgbClr val="008000"/>
                </a:solidFill>
                <a:latin typeface="Arial" pitchFamily="34" charset="0"/>
                <a:cs typeface="Arial" pitchFamily="34" charset="0"/>
              </a:rPr>
              <a:t>R1</a:t>
            </a:r>
            <a:endParaRPr lang="fr-BE" dirty="0">
              <a:solidFill>
                <a:srgbClr val="008000"/>
              </a:solidFill>
              <a:latin typeface="Arial" pitchFamily="34" charset="0"/>
              <a:cs typeface="Arial" pitchFamily="34" charset="0"/>
            </a:endParaRPr>
          </a:p>
        </p:txBody>
      </p:sp>
      <p:sp>
        <p:nvSpPr>
          <p:cNvPr id="31" name="Text Box 26"/>
          <p:cNvSpPr txBox="1">
            <a:spLocks noChangeArrowheads="1"/>
          </p:cNvSpPr>
          <p:nvPr/>
        </p:nvSpPr>
        <p:spPr bwMode="auto">
          <a:xfrm>
            <a:off x="5334235" y="2343222"/>
            <a:ext cx="494829" cy="369332"/>
          </a:xfrm>
          <a:prstGeom prst="rect">
            <a:avLst/>
          </a:prstGeom>
          <a:noFill/>
          <a:ln w="9525">
            <a:noFill/>
            <a:miter lim="800000"/>
            <a:headEnd/>
            <a:tailEnd/>
          </a:ln>
        </p:spPr>
        <p:txBody>
          <a:bodyPr wrap="square">
            <a:spAutoFit/>
          </a:bodyPr>
          <a:lstStyle/>
          <a:p>
            <a:pPr>
              <a:spcBef>
                <a:spcPct val="50000"/>
              </a:spcBef>
            </a:pPr>
            <a:r>
              <a:rPr lang="fr-BE" dirty="0" smtClean="0">
                <a:solidFill>
                  <a:srgbClr val="008000"/>
                </a:solidFill>
                <a:latin typeface="Arial" pitchFamily="34" charset="0"/>
                <a:cs typeface="Arial" pitchFamily="34" charset="0"/>
              </a:rPr>
              <a:t>R2</a:t>
            </a:r>
            <a:endParaRPr lang="fr-BE" dirty="0">
              <a:solidFill>
                <a:srgbClr val="008000"/>
              </a:solidFill>
              <a:latin typeface="Arial" pitchFamily="34" charset="0"/>
              <a:cs typeface="Arial" pitchFamily="34" charset="0"/>
            </a:endParaRPr>
          </a:p>
        </p:txBody>
      </p:sp>
      <p:sp>
        <p:nvSpPr>
          <p:cNvPr id="33" name="Espace réservé du numéro de diapositive 32"/>
          <p:cNvSpPr>
            <a:spLocks noGrp="1"/>
          </p:cNvSpPr>
          <p:nvPr>
            <p:ph type="sldNum" sz="quarter" idx="12"/>
          </p:nvPr>
        </p:nvSpPr>
        <p:spPr/>
        <p:txBody>
          <a:bodyPr/>
          <a:lstStyle/>
          <a:p>
            <a:fld id="{B755F6CC-DBE3-4ADB-A217-62287009C9EB}" type="slidenum">
              <a:rPr lang="fr-BE" smtClean="0"/>
              <a:pPr/>
              <a:t>71</a:t>
            </a:fld>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4944"/>
                                        </p:tgtEl>
                                        <p:attrNameLst>
                                          <p:attrName>style.visibility</p:attrName>
                                        </p:attrNameLst>
                                      </p:cBhvr>
                                      <p:to>
                                        <p:strVal val="visible"/>
                                      </p:to>
                                    </p:set>
                                    <p:animEffect transition="in" filter="randombar(horizontal)">
                                      <p:cBhvr>
                                        <p:cTn id="7" dur="500"/>
                                        <p:tgtEl>
                                          <p:spTgt spid="29494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94940"/>
                                        </p:tgtEl>
                                        <p:attrNameLst>
                                          <p:attrName>style.visibility</p:attrName>
                                        </p:attrNameLst>
                                      </p:cBhvr>
                                      <p:to>
                                        <p:strVal val="visible"/>
                                      </p:to>
                                    </p:set>
                                    <p:animEffect transition="in" filter="randombar(horizontal)">
                                      <p:cBhvr>
                                        <p:cTn id="10" dur="500"/>
                                        <p:tgtEl>
                                          <p:spTgt spid="294940"/>
                                        </p:tgtEl>
                                      </p:cBhvr>
                                    </p:animEffect>
                                  </p:childTnLst>
                                </p:cTn>
                              </p:par>
                              <p:par>
                                <p:cTn id="11" presetID="14" presetClass="entr" presetSubtype="10" fill="hold" nodeType="withEffect">
                                  <p:stCondLst>
                                    <p:cond delay="0"/>
                                  </p:stCondLst>
                                  <p:childTnLst>
                                    <p:set>
                                      <p:cBhvr>
                                        <p:cTn id="12" dur="1" fill="hold">
                                          <p:stCondLst>
                                            <p:cond delay="0"/>
                                          </p:stCondLst>
                                        </p:cTn>
                                        <p:tgtEl>
                                          <p:spTgt spid="294945"/>
                                        </p:tgtEl>
                                        <p:attrNameLst>
                                          <p:attrName>style.visibility</p:attrName>
                                        </p:attrNameLst>
                                      </p:cBhvr>
                                      <p:to>
                                        <p:strVal val="visible"/>
                                      </p:to>
                                    </p:set>
                                    <p:animEffect transition="in" filter="randombar(horizontal)">
                                      <p:cBhvr>
                                        <p:cTn id="13" dur="500"/>
                                        <p:tgtEl>
                                          <p:spTgt spid="294945"/>
                                        </p:tgtEl>
                                      </p:cBhvr>
                                    </p:animEffect>
                                  </p:childTnLst>
                                </p:cTn>
                              </p:par>
                            </p:childTnLst>
                          </p:cTn>
                        </p:par>
                        <p:par>
                          <p:cTn id="14" fill="hold">
                            <p:stCondLst>
                              <p:cond delay="500"/>
                            </p:stCondLst>
                            <p:childTnLst>
                              <p:par>
                                <p:cTn id="15" presetID="35" presetClass="emph" presetSubtype="0" repeatCount="5000" fill="hold" grpId="1" nodeType="afterEffect">
                                  <p:stCondLst>
                                    <p:cond delay="0"/>
                                  </p:stCondLst>
                                  <p:childTnLst>
                                    <p:anim calcmode="discrete" valueType="str">
                                      <p:cBhvr>
                                        <p:cTn id="16" dur="2000" fill="hold"/>
                                        <p:tgtEl>
                                          <p:spTgt spid="2949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40" grpId="0" animBg="1"/>
      <p:bldP spid="294940"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Grp="1" noChangeArrowheads="1"/>
          </p:cNvSpPr>
          <p:nvPr>
            <p:ph idx="1"/>
          </p:nvPr>
        </p:nvSpPr>
        <p:spPr>
          <a:xfrm>
            <a:off x="451181" y="690499"/>
            <a:ext cx="8229600" cy="3746613"/>
          </a:xfrm>
        </p:spPr>
        <p:txBody>
          <a:bodyPr vert="horz" lIns="91440" tIns="45720" rIns="91440" bIns="45720" rtlCol="0" anchor="ctr" anchorCtr="0">
            <a:noAutofit/>
          </a:bodyPr>
          <a:lstStyle/>
          <a:p>
            <a:pPr>
              <a:lnSpc>
                <a:spcPct val="90000"/>
              </a:lnSpc>
            </a:pPr>
            <a:r>
              <a:rPr lang="fr-BE" sz="1600" dirty="0">
                <a:solidFill>
                  <a:schemeClr val="tx2"/>
                </a:solidFill>
                <a:latin typeface="Arial" pitchFamily="34" charset="0"/>
                <a:cs typeface="Arial" pitchFamily="34" charset="0"/>
                <a:sym typeface="Wingdings 2" pitchFamily="18" charset="2"/>
              </a:rPr>
              <a:t>Le contrôle de flux peut suffire lorsqu’une seule connexion TCP utilise une ligne à bas débit pour autant que le routeur intermédiaire puisse stocker une fenêtre complète de segments TCP</a:t>
            </a:r>
          </a:p>
          <a:p>
            <a:pPr>
              <a:lnSpc>
                <a:spcPct val="90000"/>
              </a:lnSpc>
            </a:pPr>
            <a:endParaRPr lang="fr-BE" sz="1600" dirty="0">
              <a:solidFill>
                <a:schemeClr val="tx2"/>
              </a:solidFill>
              <a:latin typeface="Arial" pitchFamily="34" charset="0"/>
              <a:cs typeface="Arial" pitchFamily="34" charset="0"/>
              <a:sym typeface="Wingdings 2" pitchFamily="18" charset="2"/>
            </a:endParaRPr>
          </a:p>
          <a:p>
            <a:pPr>
              <a:lnSpc>
                <a:spcPct val="90000"/>
              </a:lnSpc>
            </a:pPr>
            <a:endParaRPr lang="fr-BE" sz="1600" dirty="0" smtClean="0">
              <a:solidFill>
                <a:schemeClr val="tx2"/>
              </a:solidFill>
              <a:latin typeface="Arial" pitchFamily="34" charset="0"/>
              <a:cs typeface="Arial" pitchFamily="34" charset="0"/>
              <a:sym typeface="Wingdings 2" pitchFamily="18" charset="2"/>
            </a:endParaRPr>
          </a:p>
          <a:p>
            <a:pPr>
              <a:lnSpc>
                <a:spcPct val="90000"/>
              </a:lnSpc>
            </a:pPr>
            <a:endParaRPr lang="fr-BE" sz="1600" dirty="0">
              <a:solidFill>
                <a:schemeClr val="tx2"/>
              </a:solidFill>
              <a:latin typeface="Arial" pitchFamily="34" charset="0"/>
              <a:cs typeface="Arial" pitchFamily="34" charset="0"/>
              <a:sym typeface="Wingdings 2" pitchFamily="18" charset="2"/>
            </a:endParaRPr>
          </a:p>
          <a:p>
            <a:pPr>
              <a:lnSpc>
                <a:spcPct val="90000"/>
              </a:lnSpc>
            </a:pPr>
            <a:endParaRPr lang="fr-BE" sz="1600" dirty="0">
              <a:solidFill>
                <a:schemeClr val="tx2"/>
              </a:solidFill>
              <a:latin typeface="Arial" pitchFamily="34" charset="0"/>
              <a:cs typeface="Arial" pitchFamily="34" charset="0"/>
              <a:sym typeface="Wingdings 2" pitchFamily="18" charset="2"/>
            </a:endParaRPr>
          </a:p>
          <a:p>
            <a:pPr>
              <a:lnSpc>
                <a:spcPct val="90000"/>
              </a:lnSpc>
            </a:pPr>
            <a:r>
              <a:rPr lang="fr-BE" sz="1600" dirty="0">
                <a:solidFill>
                  <a:schemeClr val="tx2"/>
                </a:solidFill>
                <a:latin typeface="Arial" pitchFamily="34" charset="0"/>
                <a:cs typeface="Arial" pitchFamily="34" charset="0"/>
                <a:sym typeface="Wingdings 2" pitchFamily="18" charset="2"/>
              </a:rPr>
              <a:t>Que se passe-t-il si plusieurs connexions TCP doivent se partager la ligne ?</a:t>
            </a:r>
          </a:p>
          <a:p>
            <a:pPr>
              <a:lnSpc>
                <a:spcPct val="90000"/>
              </a:lnSpc>
            </a:pPr>
            <a:endParaRPr lang="fr-BE" sz="1600" dirty="0">
              <a:solidFill>
                <a:schemeClr val="tx2"/>
              </a:solidFill>
              <a:latin typeface="Arial" pitchFamily="34" charset="0"/>
              <a:cs typeface="Arial" pitchFamily="34" charset="0"/>
              <a:sym typeface="Wingdings 2" pitchFamily="18" charset="2"/>
            </a:endParaRPr>
          </a:p>
          <a:p>
            <a:pPr>
              <a:lnSpc>
                <a:spcPct val="90000"/>
              </a:lnSpc>
              <a:buNone/>
            </a:pPr>
            <a:endParaRPr lang="fr-BE" sz="1600" dirty="0">
              <a:solidFill>
                <a:schemeClr val="tx2"/>
              </a:solidFill>
              <a:latin typeface="Arial" pitchFamily="34" charset="0"/>
              <a:cs typeface="Arial" pitchFamily="34" charset="0"/>
              <a:sym typeface="Wingdings 2" pitchFamily="18" charset="2"/>
            </a:endParaRPr>
          </a:p>
          <a:p>
            <a:pPr>
              <a:lnSpc>
                <a:spcPct val="90000"/>
              </a:lnSpc>
            </a:pPr>
            <a:endParaRPr lang="fr-BE" sz="1600" dirty="0">
              <a:solidFill>
                <a:schemeClr val="tx2"/>
              </a:solidFill>
              <a:latin typeface="Arial" pitchFamily="34" charset="0"/>
              <a:cs typeface="Arial" pitchFamily="34" charset="0"/>
              <a:sym typeface="Wingdings 2" pitchFamily="18" charset="2"/>
            </a:endParaRPr>
          </a:p>
          <a:p>
            <a:pPr>
              <a:lnSpc>
                <a:spcPct val="90000"/>
              </a:lnSpc>
            </a:pPr>
            <a:endParaRPr lang="fr-BE" sz="1600" dirty="0">
              <a:solidFill>
                <a:schemeClr val="tx2"/>
              </a:solidFill>
              <a:latin typeface="Arial" pitchFamily="34" charset="0"/>
              <a:cs typeface="Arial" pitchFamily="34" charset="0"/>
              <a:sym typeface="Wingdings 2" pitchFamily="18" charset="2"/>
            </a:endParaRPr>
          </a:p>
          <a:p>
            <a:pPr>
              <a:lnSpc>
                <a:spcPct val="90000"/>
              </a:lnSpc>
            </a:pPr>
            <a:endParaRPr lang="fr-BE" sz="1600" dirty="0">
              <a:solidFill>
                <a:schemeClr val="tx2"/>
              </a:solidFill>
              <a:latin typeface="Arial" pitchFamily="34" charset="0"/>
              <a:cs typeface="Arial" pitchFamily="34" charset="0"/>
              <a:sym typeface="Wingdings 2" pitchFamily="18" charset="2"/>
            </a:endParaRPr>
          </a:p>
          <a:p>
            <a:pPr>
              <a:lnSpc>
                <a:spcPct val="90000"/>
              </a:lnSpc>
            </a:pPr>
            <a:endParaRPr lang="fr-BE" sz="1600" dirty="0">
              <a:solidFill>
                <a:schemeClr val="tx2"/>
              </a:solidFill>
              <a:latin typeface="Arial" pitchFamily="34" charset="0"/>
              <a:cs typeface="Arial" pitchFamily="34" charset="0"/>
              <a:sym typeface="Wingdings 2" pitchFamily="18" charset="2"/>
            </a:endParaRPr>
          </a:p>
        </p:txBody>
      </p:sp>
      <p:sp>
        <p:nvSpPr>
          <p:cNvPr id="75783" name="Oval 4"/>
          <p:cNvSpPr>
            <a:spLocks noChangeArrowheads="1"/>
          </p:cNvSpPr>
          <p:nvPr/>
        </p:nvSpPr>
        <p:spPr bwMode="auto">
          <a:xfrm>
            <a:off x="1341768" y="1747774"/>
            <a:ext cx="936625" cy="647700"/>
          </a:xfrm>
          <a:prstGeom prst="ellipse">
            <a:avLst/>
          </a:prstGeom>
          <a:solidFill>
            <a:schemeClr val="accent3">
              <a:lumMod val="60000"/>
              <a:lumOff val="40000"/>
            </a:schemeClr>
          </a:solidFill>
          <a:ln w="9525">
            <a:solidFill>
              <a:schemeClr val="tx1"/>
            </a:solidFill>
            <a:round/>
            <a:headEnd/>
            <a:tailEnd/>
          </a:ln>
        </p:spPr>
        <p:txBody>
          <a:bodyPr wrap="none" anchor="ctr"/>
          <a:lstStyle/>
          <a:p>
            <a:pPr algn="ctr"/>
            <a:r>
              <a:rPr lang="fr-BE" sz="1200" b="1">
                <a:latin typeface="Arial" pitchFamily="34" charset="0"/>
                <a:cs typeface="Arial" pitchFamily="34" charset="0"/>
              </a:rPr>
              <a:t>1</a:t>
            </a:r>
          </a:p>
          <a:p>
            <a:pPr algn="ctr"/>
            <a:r>
              <a:rPr lang="fr-BE" sz="1200" b="1">
                <a:latin typeface="Arial" pitchFamily="34" charset="0"/>
                <a:cs typeface="Arial" pitchFamily="34" charset="0"/>
              </a:rPr>
              <a:t>émetteur</a:t>
            </a:r>
          </a:p>
        </p:txBody>
      </p:sp>
      <p:sp>
        <p:nvSpPr>
          <p:cNvPr id="75784" name="Oval 5"/>
          <p:cNvSpPr>
            <a:spLocks noChangeArrowheads="1"/>
          </p:cNvSpPr>
          <p:nvPr/>
        </p:nvSpPr>
        <p:spPr bwMode="auto">
          <a:xfrm>
            <a:off x="7102806" y="1747774"/>
            <a:ext cx="936625" cy="647700"/>
          </a:xfrm>
          <a:prstGeom prst="ellipse">
            <a:avLst/>
          </a:prstGeom>
          <a:solidFill>
            <a:schemeClr val="accent4">
              <a:lumMod val="60000"/>
              <a:lumOff val="40000"/>
            </a:schemeClr>
          </a:solidFill>
          <a:ln w="9525">
            <a:solidFill>
              <a:schemeClr val="tx1"/>
            </a:solidFill>
            <a:round/>
            <a:headEnd/>
            <a:tailEnd/>
          </a:ln>
        </p:spPr>
        <p:txBody>
          <a:bodyPr wrap="none" anchor="ctr"/>
          <a:lstStyle/>
          <a:p>
            <a:pPr algn="ctr"/>
            <a:r>
              <a:rPr lang="fr-BE" sz="1200" b="1">
                <a:latin typeface="Arial" pitchFamily="34" charset="0"/>
                <a:cs typeface="Arial" pitchFamily="34" charset="0"/>
              </a:rPr>
              <a:t>1</a:t>
            </a:r>
          </a:p>
          <a:p>
            <a:pPr algn="ctr"/>
            <a:r>
              <a:rPr lang="fr-BE" sz="1200" b="1">
                <a:latin typeface="Arial" pitchFamily="34" charset="0"/>
                <a:cs typeface="Arial" pitchFamily="34" charset="0"/>
              </a:rPr>
              <a:t>récepteur</a:t>
            </a:r>
          </a:p>
        </p:txBody>
      </p:sp>
      <p:sp>
        <p:nvSpPr>
          <p:cNvPr id="75785" name="Rectangle 6"/>
          <p:cNvSpPr>
            <a:spLocks noChangeArrowheads="1"/>
          </p:cNvSpPr>
          <p:nvPr/>
        </p:nvSpPr>
        <p:spPr bwMode="auto">
          <a:xfrm>
            <a:off x="4077031" y="1711261"/>
            <a:ext cx="1368425" cy="720725"/>
          </a:xfrm>
          <a:prstGeom prst="rect">
            <a:avLst/>
          </a:prstGeom>
          <a:solidFill>
            <a:srgbClr val="CCFF99"/>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grpSp>
        <p:nvGrpSpPr>
          <p:cNvPr id="75786" name="Group 14"/>
          <p:cNvGrpSpPr>
            <a:grpSpLocks/>
          </p:cNvGrpSpPr>
          <p:nvPr/>
        </p:nvGrpSpPr>
        <p:grpSpPr bwMode="auto">
          <a:xfrm>
            <a:off x="4338968" y="1914461"/>
            <a:ext cx="844550" cy="314325"/>
            <a:chOff x="2756" y="1432"/>
            <a:chExt cx="532" cy="198"/>
          </a:xfrm>
        </p:grpSpPr>
        <p:sp>
          <p:nvSpPr>
            <p:cNvPr id="75816" name="Rectangle 7"/>
            <p:cNvSpPr>
              <a:spLocks noChangeArrowheads="1"/>
            </p:cNvSpPr>
            <p:nvPr/>
          </p:nvSpPr>
          <p:spPr bwMode="auto">
            <a:xfrm>
              <a:off x="3216" y="1432"/>
              <a:ext cx="72" cy="198"/>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75817" name="Rectangle 8"/>
            <p:cNvSpPr>
              <a:spLocks noChangeArrowheads="1"/>
            </p:cNvSpPr>
            <p:nvPr/>
          </p:nvSpPr>
          <p:spPr bwMode="auto">
            <a:xfrm>
              <a:off x="3139" y="1432"/>
              <a:ext cx="72" cy="198"/>
            </a:xfrm>
            <a:prstGeom prst="rect">
              <a:avLst/>
            </a:prstGeom>
            <a:solidFill>
              <a:schemeClr val="bg2"/>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75818" name="Rectangle 9"/>
            <p:cNvSpPr>
              <a:spLocks noChangeArrowheads="1"/>
            </p:cNvSpPr>
            <p:nvPr/>
          </p:nvSpPr>
          <p:spPr bwMode="auto">
            <a:xfrm>
              <a:off x="3062" y="1432"/>
              <a:ext cx="72" cy="198"/>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75819" name="Rectangle 10"/>
            <p:cNvSpPr>
              <a:spLocks noChangeArrowheads="1"/>
            </p:cNvSpPr>
            <p:nvPr/>
          </p:nvSpPr>
          <p:spPr bwMode="auto">
            <a:xfrm>
              <a:off x="2986" y="1432"/>
              <a:ext cx="72" cy="198"/>
            </a:xfrm>
            <a:prstGeom prst="rect">
              <a:avLst/>
            </a:prstGeom>
            <a:solidFill>
              <a:schemeClr val="bg2"/>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75820" name="Rectangle 11"/>
            <p:cNvSpPr>
              <a:spLocks noChangeArrowheads="1"/>
            </p:cNvSpPr>
            <p:nvPr/>
          </p:nvSpPr>
          <p:spPr bwMode="auto">
            <a:xfrm>
              <a:off x="2909" y="1432"/>
              <a:ext cx="72" cy="198"/>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75821" name="Rectangle 12"/>
            <p:cNvSpPr>
              <a:spLocks noChangeArrowheads="1"/>
            </p:cNvSpPr>
            <p:nvPr/>
          </p:nvSpPr>
          <p:spPr bwMode="auto">
            <a:xfrm>
              <a:off x="2832" y="1432"/>
              <a:ext cx="72" cy="198"/>
            </a:xfrm>
            <a:prstGeom prst="rect">
              <a:avLst/>
            </a:prstGeom>
            <a:solidFill>
              <a:schemeClr val="bg2"/>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75822" name="Rectangle 13"/>
            <p:cNvSpPr>
              <a:spLocks noChangeArrowheads="1"/>
            </p:cNvSpPr>
            <p:nvPr/>
          </p:nvSpPr>
          <p:spPr bwMode="auto">
            <a:xfrm>
              <a:off x="2756" y="1432"/>
              <a:ext cx="72" cy="198"/>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grpSp>
      <p:cxnSp>
        <p:nvCxnSpPr>
          <p:cNvPr id="75787" name="AutoShape 15"/>
          <p:cNvCxnSpPr>
            <a:cxnSpLocks noChangeShapeType="1"/>
            <a:stCxn id="75783" idx="6"/>
            <a:endCxn id="75822" idx="1"/>
          </p:cNvCxnSpPr>
          <p:nvPr/>
        </p:nvCxnSpPr>
        <p:spPr bwMode="auto">
          <a:xfrm>
            <a:off x="2278393" y="2071624"/>
            <a:ext cx="2060575" cy="0"/>
          </a:xfrm>
          <a:prstGeom prst="straightConnector1">
            <a:avLst/>
          </a:prstGeom>
          <a:noFill/>
          <a:ln w="9525">
            <a:solidFill>
              <a:schemeClr val="tx1"/>
            </a:solidFill>
            <a:round/>
            <a:headEnd/>
            <a:tailEnd type="triangle" w="med" len="med"/>
          </a:ln>
        </p:spPr>
      </p:cxnSp>
      <p:cxnSp>
        <p:nvCxnSpPr>
          <p:cNvPr id="75788" name="AutoShape 16"/>
          <p:cNvCxnSpPr>
            <a:cxnSpLocks noChangeShapeType="1"/>
            <a:stCxn id="75816" idx="3"/>
            <a:endCxn id="75784" idx="2"/>
          </p:cNvCxnSpPr>
          <p:nvPr/>
        </p:nvCxnSpPr>
        <p:spPr bwMode="auto">
          <a:xfrm>
            <a:off x="5183518" y="2071624"/>
            <a:ext cx="1919288" cy="0"/>
          </a:xfrm>
          <a:prstGeom prst="straightConnector1">
            <a:avLst/>
          </a:prstGeom>
          <a:noFill/>
          <a:ln w="9525">
            <a:solidFill>
              <a:schemeClr val="tx1"/>
            </a:solidFill>
            <a:round/>
            <a:headEnd/>
            <a:tailEnd type="triangle" w="med" len="med"/>
          </a:ln>
        </p:spPr>
      </p:cxnSp>
      <p:sp>
        <p:nvSpPr>
          <p:cNvPr id="75789" name="Text Box 17"/>
          <p:cNvSpPr txBox="1">
            <a:spLocks noChangeArrowheads="1"/>
          </p:cNvSpPr>
          <p:nvPr/>
        </p:nvSpPr>
        <p:spPr bwMode="auto">
          <a:xfrm>
            <a:off x="2781631" y="1784286"/>
            <a:ext cx="793750" cy="274638"/>
          </a:xfrm>
          <a:prstGeom prst="rect">
            <a:avLst/>
          </a:prstGeom>
          <a:noFill/>
          <a:ln w="9525">
            <a:noFill/>
            <a:miter lim="800000"/>
            <a:headEnd/>
            <a:tailEnd/>
          </a:ln>
        </p:spPr>
        <p:txBody>
          <a:bodyPr wrap="none">
            <a:spAutoFit/>
          </a:bodyPr>
          <a:lstStyle/>
          <a:p>
            <a:r>
              <a:rPr lang="fr-BE" sz="1200" b="1">
                <a:latin typeface="Arial" pitchFamily="34" charset="0"/>
                <a:cs typeface="Arial" pitchFamily="34" charset="0"/>
              </a:rPr>
              <a:t>10 Mbps</a:t>
            </a:r>
          </a:p>
        </p:txBody>
      </p:sp>
      <p:sp>
        <p:nvSpPr>
          <p:cNvPr id="75790" name="Text Box 18"/>
          <p:cNvSpPr txBox="1">
            <a:spLocks noChangeArrowheads="1"/>
          </p:cNvSpPr>
          <p:nvPr/>
        </p:nvSpPr>
        <p:spPr bwMode="auto">
          <a:xfrm>
            <a:off x="5877256" y="1784286"/>
            <a:ext cx="709612" cy="274638"/>
          </a:xfrm>
          <a:prstGeom prst="rect">
            <a:avLst/>
          </a:prstGeom>
          <a:noFill/>
          <a:ln w="9525">
            <a:noFill/>
            <a:miter lim="800000"/>
            <a:headEnd/>
            <a:tailEnd/>
          </a:ln>
        </p:spPr>
        <p:txBody>
          <a:bodyPr wrap="none">
            <a:spAutoFit/>
          </a:bodyPr>
          <a:lstStyle/>
          <a:p>
            <a:r>
              <a:rPr lang="fr-BE" sz="1200" b="1">
                <a:latin typeface="Arial" pitchFamily="34" charset="0"/>
                <a:cs typeface="Arial" pitchFamily="34" charset="0"/>
              </a:rPr>
              <a:t>2 Mbps</a:t>
            </a:r>
          </a:p>
        </p:txBody>
      </p:sp>
      <p:sp>
        <p:nvSpPr>
          <p:cNvPr id="296979" name="Oval 19"/>
          <p:cNvSpPr>
            <a:spLocks noChangeArrowheads="1"/>
          </p:cNvSpPr>
          <p:nvPr/>
        </p:nvSpPr>
        <p:spPr bwMode="auto">
          <a:xfrm>
            <a:off x="1314781" y="3390836"/>
            <a:ext cx="936625" cy="647700"/>
          </a:xfrm>
          <a:prstGeom prst="ellipse">
            <a:avLst/>
          </a:prstGeom>
          <a:solidFill>
            <a:schemeClr val="accent3">
              <a:lumMod val="60000"/>
              <a:lumOff val="40000"/>
            </a:schemeClr>
          </a:solidFill>
          <a:ln w="9525">
            <a:solidFill>
              <a:schemeClr val="tx1"/>
            </a:solidFill>
            <a:round/>
            <a:headEnd/>
            <a:tailEnd/>
          </a:ln>
        </p:spPr>
        <p:txBody>
          <a:bodyPr wrap="none" anchor="ctr"/>
          <a:lstStyle/>
          <a:p>
            <a:pPr algn="ctr"/>
            <a:r>
              <a:rPr lang="fr-BE" sz="1200" b="1">
                <a:latin typeface="Arial" pitchFamily="34" charset="0"/>
                <a:cs typeface="Arial" pitchFamily="34" charset="0"/>
              </a:rPr>
              <a:t>nombreux</a:t>
            </a:r>
          </a:p>
          <a:p>
            <a:pPr algn="ctr"/>
            <a:r>
              <a:rPr lang="fr-BE" sz="1200" b="1">
                <a:latin typeface="Arial" pitchFamily="34" charset="0"/>
                <a:cs typeface="Arial" pitchFamily="34" charset="0"/>
              </a:rPr>
              <a:t>émetteurs</a:t>
            </a:r>
          </a:p>
        </p:txBody>
      </p:sp>
      <p:sp>
        <p:nvSpPr>
          <p:cNvPr id="296980" name="Oval 20"/>
          <p:cNvSpPr>
            <a:spLocks noChangeArrowheads="1"/>
          </p:cNvSpPr>
          <p:nvPr/>
        </p:nvSpPr>
        <p:spPr bwMode="auto">
          <a:xfrm>
            <a:off x="7075818" y="3390836"/>
            <a:ext cx="936625" cy="647700"/>
          </a:xfrm>
          <a:prstGeom prst="ellipse">
            <a:avLst/>
          </a:prstGeom>
          <a:solidFill>
            <a:schemeClr val="accent4">
              <a:lumMod val="60000"/>
              <a:lumOff val="40000"/>
            </a:schemeClr>
          </a:solidFill>
          <a:ln w="9525">
            <a:solidFill>
              <a:schemeClr val="tx1"/>
            </a:solidFill>
            <a:round/>
            <a:headEnd/>
            <a:tailEnd/>
          </a:ln>
        </p:spPr>
        <p:txBody>
          <a:bodyPr wrap="none" anchor="ctr"/>
          <a:lstStyle/>
          <a:p>
            <a:pPr algn="ctr"/>
            <a:r>
              <a:rPr lang="fr-BE" sz="1200" b="1">
                <a:latin typeface="Arial" pitchFamily="34" charset="0"/>
                <a:cs typeface="Arial" pitchFamily="34" charset="0"/>
              </a:rPr>
              <a:t>Nombreux</a:t>
            </a:r>
          </a:p>
          <a:p>
            <a:pPr algn="ctr"/>
            <a:r>
              <a:rPr lang="fr-BE" sz="1200" b="1">
                <a:latin typeface="Arial" pitchFamily="34" charset="0"/>
                <a:cs typeface="Arial" pitchFamily="34" charset="0"/>
              </a:rPr>
              <a:t>récepteurs</a:t>
            </a:r>
          </a:p>
        </p:txBody>
      </p:sp>
      <p:sp>
        <p:nvSpPr>
          <p:cNvPr id="296981" name="Rectangle 21"/>
          <p:cNvSpPr>
            <a:spLocks noChangeArrowheads="1"/>
          </p:cNvSpPr>
          <p:nvPr/>
        </p:nvSpPr>
        <p:spPr bwMode="auto">
          <a:xfrm>
            <a:off x="4050043" y="3354324"/>
            <a:ext cx="1368425" cy="720725"/>
          </a:xfrm>
          <a:prstGeom prst="rect">
            <a:avLst/>
          </a:prstGeom>
          <a:solidFill>
            <a:srgbClr val="CCFF99"/>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grpSp>
        <p:nvGrpSpPr>
          <p:cNvPr id="3" name="Group 22"/>
          <p:cNvGrpSpPr>
            <a:grpSpLocks/>
          </p:cNvGrpSpPr>
          <p:nvPr/>
        </p:nvGrpSpPr>
        <p:grpSpPr bwMode="auto">
          <a:xfrm>
            <a:off x="4311981" y="3557524"/>
            <a:ext cx="844550" cy="314325"/>
            <a:chOff x="2756" y="1432"/>
            <a:chExt cx="532" cy="198"/>
          </a:xfrm>
        </p:grpSpPr>
        <p:sp>
          <p:nvSpPr>
            <p:cNvPr id="75809" name="Rectangle 23"/>
            <p:cNvSpPr>
              <a:spLocks noChangeArrowheads="1"/>
            </p:cNvSpPr>
            <p:nvPr/>
          </p:nvSpPr>
          <p:spPr bwMode="auto">
            <a:xfrm>
              <a:off x="3216" y="1432"/>
              <a:ext cx="72" cy="198"/>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75810" name="Rectangle 24"/>
            <p:cNvSpPr>
              <a:spLocks noChangeArrowheads="1"/>
            </p:cNvSpPr>
            <p:nvPr/>
          </p:nvSpPr>
          <p:spPr bwMode="auto">
            <a:xfrm>
              <a:off x="3139" y="1432"/>
              <a:ext cx="72" cy="198"/>
            </a:xfrm>
            <a:prstGeom prst="rect">
              <a:avLst/>
            </a:prstGeom>
            <a:solidFill>
              <a:schemeClr val="bg2"/>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75811" name="Rectangle 25"/>
            <p:cNvSpPr>
              <a:spLocks noChangeArrowheads="1"/>
            </p:cNvSpPr>
            <p:nvPr/>
          </p:nvSpPr>
          <p:spPr bwMode="auto">
            <a:xfrm>
              <a:off x="3062" y="1432"/>
              <a:ext cx="72" cy="198"/>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75812" name="Rectangle 26"/>
            <p:cNvSpPr>
              <a:spLocks noChangeArrowheads="1"/>
            </p:cNvSpPr>
            <p:nvPr/>
          </p:nvSpPr>
          <p:spPr bwMode="auto">
            <a:xfrm>
              <a:off x="2986" y="1432"/>
              <a:ext cx="72" cy="198"/>
            </a:xfrm>
            <a:prstGeom prst="rect">
              <a:avLst/>
            </a:prstGeom>
            <a:solidFill>
              <a:schemeClr val="bg2"/>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75813" name="Rectangle 27"/>
            <p:cNvSpPr>
              <a:spLocks noChangeArrowheads="1"/>
            </p:cNvSpPr>
            <p:nvPr/>
          </p:nvSpPr>
          <p:spPr bwMode="auto">
            <a:xfrm>
              <a:off x="2909" y="1432"/>
              <a:ext cx="72" cy="198"/>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75814" name="Rectangle 28"/>
            <p:cNvSpPr>
              <a:spLocks noChangeArrowheads="1"/>
            </p:cNvSpPr>
            <p:nvPr/>
          </p:nvSpPr>
          <p:spPr bwMode="auto">
            <a:xfrm>
              <a:off x="2832" y="1432"/>
              <a:ext cx="72" cy="198"/>
            </a:xfrm>
            <a:prstGeom prst="rect">
              <a:avLst/>
            </a:prstGeom>
            <a:solidFill>
              <a:schemeClr val="bg2"/>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75815" name="Rectangle 29"/>
            <p:cNvSpPr>
              <a:spLocks noChangeArrowheads="1"/>
            </p:cNvSpPr>
            <p:nvPr/>
          </p:nvSpPr>
          <p:spPr bwMode="auto">
            <a:xfrm>
              <a:off x="2756" y="1432"/>
              <a:ext cx="72" cy="198"/>
            </a:xfrm>
            <a:prstGeom prst="rect">
              <a:avLst/>
            </a:prstGeom>
            <a:solidFill>
              <a:schemeClr val="bg1"/>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grpSp>
      <p:cxnSp>
        <p:nvCxnSpPr>
          <p:cNvPr id="296990" name="AutoShape 30"/>
          <p:cNvCxnSpPr>
            <a:cxnSpLocks noChangeShapeType="1"/>
            <a:stCxn id="296979" idx="6"/>
            <a:endCxn id="75815" idx="1"/>
          </p:cNvCxnSpPr>
          <p:nvPr/>
        </p:nvCxnSpPr>
        <p:spPr bwMode="auto">
          <a:xfrm>
            <a:off x="2251406" y="3714686"/>
            <a:ext cx="2060575" cy="0"/>
          </a:xfrm>
          <a:prstGeom prst="straightConnector1">
            <a:avLst/>
          </a:prstGeom>
          <a:noFill/>
          <a:ln w="9525">
            <a:solidFill>
              <a:schemeClr val="tx1"/>
            </a:solidFill>
            <a:round/>
            <a:headEnd/>
            <a:tailEnd type="triangle" w="med" len="med"/>
          </a:ln>
        </p:spPr>
      </p:cxnSp>
      <p:cxnSp>
        <p:nvCxnSpPr>
          <p:cNvPr id="296991" name="AutoShape 31"/>
          <p:cNvCxnSpPr>
            <a:cxnSpLocks noChangeShapeType="1"/>
            <a:stCxn id="75809" idx="3"/>
            <a:endCxn id="296980" idx="2"/>
          </p:cNvCxnSpPr>
          <p:nvPr/>
        </p:nvCxnSpPr>
        <p:spPr bwMode="auto">
          <a:xfrm>
            <a:off x="5156531" y="3714686"/>
            <a:ext cx="1919287" cy="0"/>
          </a:xfrm>
          <a:prstGeom prst="straightConnector1">
            <a:avLst/>
          </a:prstGeom>
          <a:noFill/>
          <a:ln w="9525">
            <a:solidFill>
              <a:schemeClr val="tx1"/>
            </a:solidFill>
            <a:round/>
            <a:headEnd/>
            <a:tailEnd type="triangle" w="med" len="med"/>
          </a:ln>
        </p:spPr>
      </p:cxnSp>
      <p:sp>
        <p:nvSpPr>
          <p:cNvPr id="296992" name="Text Box 32"/>
          <p:cNvSpPr txBox="1">
            <a:spLocks noChangeArrowheads="1"/>
          </p:cNvSpPr>
          <p:nvPr/>
        </p:nvSpPr>
        <p:spPr bwMode="auto">
          <a:xfrm>
            <a:off x="2754643" y="3427349"/>
            <a:ext cx="793750" cy="274637"/>
          </a:xfrm>
          <a:prstGeom prst="rect">
            <a:avLst/>
          </a:prstGeom>
          <a:noFill/>
          <a:ln w="9525">
            <a:noFill/>
            <a:miter lim="800000"/>
            <a:headEnd/>
            <a:tailEnd/>
          </a:ln>
        </p:spPr>
        <p:txBody>
          <a:bodyPr wrap="none">
            <a:spAutoFit/>
          </a:bodyPr>
          <a:lstStyle/>
          <a:p>
            <a:r>
              <a:rPr lang="fr-BE" sz="1200" b="1">
                <a:latin typeface="Arial" pitchFamily="34" charset="0"/>
                <a:cs typeface="Arial" pitchFamily="34" charset="0"/>
              </a:rPr>
              <a:t>10 Mbps</a:t>
            </a:r>
          </a:p>
        </p:txBody>
      </p:sp>
      <p:sp>
        <p:nvSpPr>
          <p:cNvPr id="296993" name="Text Box 33"/>
          <p:cNvSpPr txBox="1">
            <a:spLocks noChangeArrowheads="1"/>
          </p:cNvSpPr>
          <p:nvPr/>
        </p:nvSpPr>
        <p:spPr bwMode="auto">
          <a:xfrm>
            <a:off x="5850268" y="3427349"/>
            <a:ext cx="709613" cy="274637"/>
          </a:xfrm>
          <a:prstGeom prst="rect">
            <a:avLst/>
          </a:prstGeom>
          <a:noFill/>
          <a:ln w="9525">
            <a:noFill/>
            <a:miter lim="800000"/>
            <a:headEnd/>
            <a:tailEnd/>
          </a:ln>
        </p:spPr>
        <p:txBody>
          <a:bodyPr wrap="none">
            <a:spAutoFit/>
          </a:bodyPr>
          <a:lstStyle/>
          <a:p>
            <a:r>
              <a:rPr lang="fr-BE" sz="1200" b="1">
                <a:latin typeface="Arial" pitchFamily="34" charset="0"/>
                <a:cs typeface="Arial" pitchFamily="34" charset="0"/>
              </a:rPr>
              <a:t>2 Mbps</a:t>
            </a:r>
          </a:p>
        </p:txBody>
      </p:sp>
      <p:sp>
        <p:nvSpPr>
          <p:cNvPr id="296994" name="Text Box 34"/>
          <p:cNvSpPr txBox="1">
            <a:spLocks noChangeArrowheads="1"/>
          </p:cNvSpPr>
          <p:nvPr/>
        </p:nvSpPr>
        <p:spPr bwMode="auto">
          <a:xfrm>
            <a:off x="667081" y="4578286"/>
            <a:ext cx="3311525" cy="1590675"/>
          </a:xfrm>
          <a:prstGeom prst="rect">
            <a:avLst/>
          </a:prstGeom>
          <a:noFill/>
          <a:ln w="9525">
            <a:solidFill>
              <a:schemeClr val="accent1"/>
            </a:solidFill>
            <a:miter lim="800000"/>
            <a:headEnd/>
            <a:tailEnd/>
          </a:ln>
        </p:spPr>
        <p:txBody>
          <a:bodyPr>
            <a:spAutoFit/>
          </a:bodyPr>
          <a:lstStyle/>
          <a:p>
            <a:pPr>
              <a:spcBef>
                <a:spcPct val="50000"/>
              </a:spcBef>
            </a:pPr>
            <a:r>
              <a:rPr lang="fr-BE" sz="1400">
                <a:solidFill>
                  <a:schemeClr val="tx2"/>
                </a:solidFill>
                <a:latin typeface="Arial" pitchFamily="34" charset="0"/>
                <a:cs typeface="Arial" pitchFamily="34" charset="0"/>
              </a:rPr>
              <a:t>L’occupation des buffers du routeur augmente …</a:t>
            </a:r>
          </a:p>
          <a:p>
            <a:pPr>
              <a:spcBef>
                <a:spcPct val="50000"/>
              </a:spcBef>
            </a:pPr>
            <a:r>
              <a:rPr lang="fr-BE" sz="1400">
                <a:solidFill>
                  <a:schemeClr val="tx2"/>
                </a:solidFill>
                <a:latin typeface="Arial" pitchFamily="34" charset="0"/>
                <a:cs typeface="Arial" pitchFamily="34" charset="0"/>
              </a:rPr>
              <a:t>Le routeur est obligé de supprimer des paquets par manque de place …</a:t>
            </a:r>
          </a:p>
          <a:p>
            <a:pPr>
              <a:spcBef>
                <a:spcPct val="50000"/>
              </a:spcBef>
            </a:pPr>
            <a:r>
              <a:rPr lang="fr-BE" sz="1400">
                <a:solidFill>
                  <a:schemeClr val="tx2"/>
                </a:solidFill>
                <a:latin typeface="Arial" pitchFamily="34" charset="0"/>
                <a:cs typeface="Arial" pitchFamily="34" charset="0"/>
              </a:rPr>
              <a:t>Les émetteurs retransmettent les paquets perdus avec go-back-n …</a:t>
            </a:r>
          </a:p>
        </p:txBody>
      </p:sp>
      <p:sp>
        <p:nvSpPr>
          <p:cNvPr id="75800" name="Text Box 35"/>
          <p:cNvSpPr txBox="1">
            <a:spLocks noChangeArrowheads="1"/>
          </p:cNvSpPr>
          <p:nvPr/>
        </p:nvSpPr>
        <p:spPr bwMode="auto">
          <a:xfrm>
            <a:off x="4411993" y="2203386"/>
            <a:ext cx="717550" cy="274638"/>
          </a:xfrm>
          <a:prstGeom prst="rect">
            <a:avLst/>
          </a:prstGeom>
          <a:noFill/>
          <a:ln w="9525">
            <a:noFill/>
            <a:miter lim="800000"/>
            <a:headEnd/>
            <a:tailEnd/>
          </a:ln>
        </p:spPr>
        <p:txBody>
          <a:bodyPr wrap="none">
            <a:spAutoFit/>
          </a:bodyPr>
          <a:lstStyle/>
          <a:p>
            <a:pPr algn="ctr"/>
            <a:r>
              <a:rPr lang="fr-BE" sz="1200" b="1">
                <a:solidFill>
                  <a:srgbClr val="008000"/>
                </a:solidFill>
                <a:latin typeface="Arial" pitchFamily="34" charset="0"/>
                <a:cs typeface="Arial" pitchFamily="34" charset="0"/>
              </a:rPr>
              <a:t>routeur</a:t>
            </a:r>
          </a:p>
        </p:txBody>
      </p:sp>
      <p:sp>
        <p:nvSpPr>
          <p:cNvPr id="296996" name="Text Box 36"/>
          <p:cNvSpPr txBox="1">
            <a:spLocks noChangeArrowheads="1"/>
          </p:cNvSpPr>
          <p:nvPr/>
        </p:nvSpPr>
        <p:spPr bwMode="auto">
          <a:xfrm>
            <a:off x="4377068" y="3830574"/>
            <a:ext cx="717550" cy="274637"/>
          </a:xfrm>
          <a:prstGeom prst="rect">
            <a:avLst/>
          </a:prstGeom>
          <a:noFill/>
          <a:ln w="9525">
            <a:noFill/>
            <a:miter lim="800000"/>
            <a:headEnd/>
            <a:tailEnd/>
          </a:ln>
        </p:spPr>
        <p:txBody>
          <a:bodyPr wrap="none">
            <a:spAutoFit/>
          </a:bodyPr>
          <a:lstStyle/>
          <a:p>
            <a:pPr algn="ctr"/>
            <a:r>
              <a:rPr lang="fr-BE" sz="1200" b="1">
                <a:solidFill>
                  <a:srgbClr val="008000"/>
                </a:solidFill>
                <a:latin typeface="Arial" pitchFamily="34" charset="0"/>
                <a:cs typeface="Arial" pitchFamily="34" charset="0"/>
              </a:rPr>
              <a:t>routeur</a:t>
            </a:r>
          </a:p>
        </p:txBody>
      </p:sp>
      <p:sp>
        <p:nvSpPr>
          <p:cNvPr id="296997" name="Line 37"/>
          <p:cNvSpPr>
            <a:spLocks noChangeShapeType="1"/>
          </p:cNvSpPr>
          <p:nvPr/>
        </p:nvSpPr>
        <p:spPr bwMode="auto">
          <a:xfrm flipV="1">
            <a:off x="5707393" y="4506849"/>
            <a:ext cx="0" cy="1727200"/>
          </a:xfrm>
          <a:prstGeom prst="line">
            <a:avLst/>
          </a:prstGeom>
          <a:noFill/>
          <a:ln w="19050">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96998" name="Line 38"/>
          <p:cNvSpPr>
            <a:spLocks noChangeShapeType="1"/>
          </p:cNvSpPr>
          <p:nvPr/>
        </p:nvSpPr>
        <p:spPr bwMode="auto">
          <a:xfrm>
            <a:off x="5491493" y="6018149"/>
            <a:ext cx="3168650" cy="0"/>
          </a:xfrm>
          <a:prstGeom prst="line">
            <a:avLst/>
          </a:prstGeom>
          <a:noFill/>
          <a:ln w="19050">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296999" name="Text Box 39"/>
          <p:cNvSpPr txBox="1">
            <a:spLocks noChangeArrowheads="1"/>
          </p:cNvSpPr>
          <p:nvPr/>
        </p:nvSpPr>
        <p:spPr bwMode="auto">
          <a:xfrm>
            <a:off x="4658181" y="4649724"/>
            <a:ext cx="1090363" cy="523220"/>
          </a:xfrm>
          <a:prstGeom prst="rect">
            <a:avLst/>
          </a:prstGeom>
          <a:noFill/>
          <a:ln w="9525">
            <a:noFill/>
            <a:miter lim="800000"/>
            <a:headEnd/>
            <a:tailEnd/>
          </a:ln>
        </p:spPr>
        <p:txBody>
          <a:bodyPr wrap="none">
            <a:spAutoFit/>
          </a:bodyPr>
          <a:lstStyle/>
          <a:p>
            <a:pPr algn="ctr"/>
            <a:r>
              <a:rPr lang="fr-BE" sz="1400">
                <a:latin typeface="Arial" pitchFamily="34" charset="0"/>
                <a:cs typeface="Arial" pitchFamily="34" charset="0"/>
              </a:rPr>
              <a:t>Occupation</a:t>
            </a:r>
          </a:p>
          <a:p>
            <a:pPr algn="ctr"/>
            <a:r>
              <a:rPr lang="fr-BE" sz="1400">
                <a:latin typeface="Arial" pitchFamily="34" charset="0"/>
                <a:cs typeface="Arial" pitchFamily="34" charset="0"/>
              </a:rPr>
              <a:t>du buffer</a:t>
            </a:r>
          </a:p>
        </p:txBody>
      </p:sp>
      <p:sp>
        <p:nvSpPr>
          <p:cNvPr id="297001" name="Text Box 41"/>
          <p:cNvSpPr txBox="1">
            <a:spLocks noChangeArrowheads="1"/>
          </p:cNvSpPr>
          <p:nvPr/>
        </p:nvSpPr>
        <p:spPr bwMode="auto">
          <a:xfrm>
            <a:off x="7939418" y="5946711"/>
            <a:ext cx="666750" cy="304800"/>
          </a:xfrm>
          <a:prstGeom prst="rect">
            <a:avLst/>
          </a:prstGeom>
          <a:noFill/>
          <a:ln w="9525">
            <a:noFill/>
            <a:miter lim="800000"/>
            <a:headEnd/>
            <a:tailEnd/>
          </a:ln>
        </p:spPr>
        <p:txBody>
          <a:bodyPr wrap="none">
            <a:spAutoFit/>
          </a:bodyPr>
          <a:lstStyle/>
          <a:p>
            <a:pPr algn="ctr"/>
            <a:r>
              <a:rPr lang="fr-BE" sz="1400">
                <a:latin typeface="Arial" pitchFamily="34" charset="0"/>
                <a:cs typeface="Arial" pitchFamily="34" charset="0"/>
              </a:rPr>
              <a:t>temps</a:t>
            </a:r>
          </a:p>
        </p:txBody>
      </p:sp>
      <p:sp>
        <p:nvSpPr>
          <p:cNvPr id="297002" name="Arc 42"/>
          <p:cNvSpPr>
            <a:spLocks/>
          </p:cNvSpPr>
          <p:nvPr/>
        </p:nvSpPr>
        <p:spPr bwMode="auto">
          <a:xfrm flipV="1">
            <a:off x="5778831" y="4435411"/>
            <a:ext cx="2016125" cy="1562100"/>
          </a:xfrm>
          <a:custGeom>
            <a:avLst/>
            <a:gdLst>
              <a:gd name="T0" fmla="*/ 0 w 21425"/>
              <a:gd name="T1" fmla="*/ 0 h 21600"/>
              <a:gd name="T2" fmla="*/ 189720399 w 21425"/>
              <a:gd name="T3" fmla="*/ 98618845 h 21600"/>
              <a:gd name="T4" fmla="*/ 0 w 21425"/>
              <a:gd name="T5" fmla="*/ 112970199 h 21600"/>
              <a:gd name="T6" fmla="*/ 0 60000 65536"/>
              <a:gd name="T7" fmla="*/ 0 60000 65536"/>
              <a:gd name="T8" fmla="*/ 0 60000 65536"/>
              <a:gd name="T9" fmla="*/ 0 w 21425"/>
              <a:gd name="T10" fmla="*/ 0 h 21600"/>
              <a:gd name="T11" fmla="*/ 21425 w 21425"/>
              <a:gd name="T12" fmla="*/ 21600 h 21600"/>
            </a:gdLst>
            <a:ahLst/>
            <a:cxnLst>
              <a:cxn ang="T6">
                <a:pos x="T0" y="T1"/>
              </a:cxn>
              <a:cxn ang="T7">
                <a:pos x="T2" y="T3"/>
              </a:cxn>
              <a:cxn ang="T8">
                <a:pos x="T4" y="T5"/>
              </a:cxn>
            </a:cxnLst>
            <a:rect l="T9" t="T10" r="T11" b="T12"/>
            <a:pathLst>
              <a:path w="21425" h="21600" fill="none" extrusionOk="0">
                <a:moveTo>
                  <a:pt x="-1" y="0"/>
                </a:moveTo>
                <a:cubicBezTo>
                  <a:pt x="10868" y="0"/>
                  <a:pt x="20044" y="8075"/>
                  <a:pt x="21424" y="18856"/>
                </a:cubicBezTo>
              </a:path>
              <a:path w="21425" h="21600" stroke="0" extrusionOk="0">
                <a:moveTo>
                  <a:pt x="-1" y="0"/>
                </a:moveTo>
                <a:cubicBezTo>
                  <a:pt x="10868" y="0"/>
                  <a:pt x="20044" y="8075"/>
                  <a:pt x="21424" y="18856"/>
                </a:cubicBezTo>
                <a:lnTo>
                  <a:pt x="0" y="21600"/>
                </a:lnTo>
                <a:close/>
              </a:path>
            </a:pathLst>
          </a:custGeom>
          <a:no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297003" name="Oval 43"/>
          <p:cNvSpPr>
            <a:spLocks noChangeArrowheads="1"/>
          </p:cNvSpPr>
          <p:nvPr/>
        </p:nvSpPr>
        <p:spPr bwMode="auto">
          <a:xfrm>
            <a:off x="7463168" y="5160899"/>
            <a:ext cx="144463" cy="142875"/>
          </a:xfrm>
          <a:prstGeom prst="ellipse">
            <a:avLst/>
          </a:prstGeom>
          <a:solidFill>
            <a:srgbClr val="FF0000"/>
          </a:solidFill>
          <a:ln w="9525">
            <a:solidFill>
              <a:schemeClr val="tx1"/>
            </a:solidFill>
            <a:round/>
            <a:headEnd/>
            <a:tailEnd/>
          </a:ln>
        </p:spPr>
        <p:txBody>
          <a:bodyPr wrap="none" anchor="ctr"/>
          <a:lstStyle/>
          <a:p>
            <a:endParaRPr lang="fr-FR">
              <a:latin typeface="Arial" pitchFamily="34" charset="0"/>
              <a:cs typeface="Arial" pitchFamily="34" charset="0"/>
            </a:endParaRPr>
          </a:p>
        </p:txBody>
      </p:sp>
      <p:sp>
        <p:nvSpPr>
          <p:cNvPr id="297004" name="Text Box 44"/>
          <p:cNvSpPr txBox="1">
            <a:spLocks noChangeArrowheads="1"/>
          </p:cNvSpPr>
          <p:nvPr/>
        </p:nvSpPr>
        <p:spPr bwMode="auto">
          <a:xfrm>
            <a:off x="7794956" y="5011674"/>
            <a:ext cx="917575" cy="457200"/>
          </a:xfrm>
          <a:prstGeom prst="rect">
            <a:avLst/>
          </a:prstGeom>
          <a:noFill/>
          <a:ln w="9525">
            <a:noFill/>
            <a:miter lim="800000"/>
            <a:headEnd/>
            <a:tailEnd/>
          </a:ln>
        </p:spPr>
        <p:txBody>
          <a:bodyPr wrap="none">
            <a:spAutoFit/>
          </a:bodyPr>
          <a:lstStyle/>
          <a:p>
            <a:pPr algn="ctr"/>
            <a:r>
              <a:rPr lang="fr-BE" sz="1200">
                <a:solidFill>
                  <a:srgbClr val="FF0000"/>
                </a:solidFill>
                <a:latin typeface="Arial" pitchFamily="34" charset="0"/>
                <a:cs typeface="Arial" pitchFamily="34" charset="0"/>
              </a:rPr>
              <a:t>Point de </a:t>
            </a:r>
          </a:p>
          <a:p>
            <a:pPr algn="ctr"/>
            <a:r>
              <a:rPr lang="fr-BE" sz="1200">
                <a:solidFill>
                  <a:srgbClr val="FF0000"/>
                </a:solidFill>
                <a:latin typeface="Arial" pitchFamily="34" charset="0"/>
                <a:cs typeface="Arial" pitchFamily="34" charset="0"/>
              </a:rPr>
              <a:t>congestion</a:t>
            </a:r>
          </a:p>
        </p:txBody>
      </p:sp>
      <p:sp>
        <p:nvSpPr>
          <p:cNvPr id="4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Congestion</a:t>
            </a:r>
            <a:endParaRPr lang="fr-BE" sz="2400" dirty="0">
              <a:solidFill>
                <a:schemeClr val="bg1"/>
              </a:solidFill>
            </a:endParaRPr>
          </a:p>
        </p:txBody>
      </p:sp>
      <p:sp>
        <p:nvSpPr>
          <p:cNvPr id="4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49" name="Espace réservé du numéro de diapositive 48"/>
          <p:cNvSpPr>
            <a:spLocks noGrp="1"/>
          </p:cNvSpPr>
          <p:nvPr>
            <p:ph type="sldNum" sz="quarter" idx="12"/>
          </p:nvPr>
        </p:nvSpPr>
        <p:spPr/>
        <p:txBody>
          <a:bodyPr/>
          <a:lstStyle/>
          <a:p>
            <a:fld id="{B755F6CC-DBE3-4ADB-A217-62287009C9EB}" type="slidenum">
              <a:rPr lang="fr-BE" smtClean="0"/>
              <a:pPr/>
              <a:t>72</a:t>
            </a:fld>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6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69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69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9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699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699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96994"/>
                                        </p:tgtEl>
                                        <p:attrNameLst>
                                          <p:attrName>style.visibility</p:attrName>
                                        </p:attrNameLst>
                                      </p:cBhvr>
                                      <p:to>
                                        <p:strVal val="visible"/>
                                      </p:to>
                                    </p:set>
                                    <p:animEffect transition="in" filter="checkerboard(across)">
                                      <p:cBhvr>
                                        <p:cTn id="29" dur="500"/>
                                        <p:tgtEl>
                                          <p:spTgt spid="296994"/>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96997"/>
                                        </p:tgtEl>
                                        <p:attrNameLst>
                                          <p:attrName>style.visibility</p:attrName>
                                        </p:attrNameLst>
                                      </p:cBhvr>
                                      <p:to>
                                        <p:strVal val="visible"/>
                                      </p:to>
                                    </p:set>
                                    <p:animEffect transition="in" filter="randombar(horizontal)">
                                      <p:cBhvr>
                                        <p:cTn id="34" dur="500"/>
                                        <p:tgtEl>
                                          <p:spTgt spid="296997"/>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96998"/>
                                        </p:tgtEl>
                                        <p:attrNameLst>
                                          <p:attrName>style.visibility</p:attrName>
                                        </p:attrNameLst>
                                      </p:cBhvr>
                                      <p:to>
                                        <p:strVal val="visible"/>
                                      </p:to>
                                    </p:set>
                                    <p:animEffect transition="in" filter="randombar(horizontal)">
                                      <p:cBhvr>
                                        <p:cTn id="37" dur="500"/>
                                        <p:tgtEl>
                                          <p:spTgt spid="296998"/>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96999"/>
                                        </p:tgtEl>
                                        <p:attrNameLst>
                                          <p:attrName>style.visibility</p:attrName>
                                        </p:attrNameLst>
                                      </p:cBhvr>
                                      <p:to>
                                        <p:strVal val="visible"/>
                                      </p:to>
                                    </p:set>
                                    <p:animEffect transition="in" filter="randombar(horizontal)">
                                      <p:cBhvr>
                                        <p:cTn id="40" dur="500"/>
                                        <p:tgtEl>
                                          <p:spTgt spid="296999"/>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97001"/>
                                        </p:tgtEl>
                                        <p:attrNameLst>
                                          <p:attrName>style.visibility</p:attrName>
                                        </p:attrNameLst>
                                      </p:cBhvr>
                                      <p:to>
                                        <p:strVal val="visible"/>
                                      </p:to>
                                    </p:set>
                                    <p:animEffect transition="in" filter="randombar(horizontal)">
                                      <p:cBhvr>
                                        <p:cTn id="43" dur="500"/>
                                        <p:tgtEl>
                                          <p:spTgt spid="297001"/>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97002"/>
                                        </p:tgtEl>
                                        <p:attrNameLst>
                                          <p:attrName>style.visibility</p:attrName>
                                        </p:attrNameLst>
                                      </p:cBhvr>
                                      <p:to>
                                        <p:strVal val="visible"/>
                                      </p:to>
                                    </p:set>
                                    <p:animEffect transition="in" filter="randombar(horizontal)">
                                      <p:cBhvr>
                                        <p:cTn id="46" dur="500"/>
                                        <p:tgtEl>
                                          <p:spTgt spid="29700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97003"/>
                                        </p:tgtEl>
                                        <p:attrNameLst>
                                          <p:attrName>style.visibility</p:attrName>
                                        </p:attrNameLst>
                                      </p:cBhvr>
                                      <p:to>
                                        <p:strVal val="visible"/>
                                      </p:to>
                                    </p:set>
                                    <p:animEffect transition="in" filter="randombar(horizontal)">
                                      <p:cBhvr>
                                        <p:cTn id="49" dur="500"/>
                                        <p:tgtEl>
                                          <p:spTgt spid="29700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97004"/>
                                        </p:tgtEl>
                                        <p:attrNameLst>
                                          <p:attrName>style.visibility</p:attrName>
                                        </p:attrNameLst>
                                      </p:cBhvr>
                                      <p:to>
                                        <p:strVal val="visible"/>
                                      </p:to>
                                    </p:set>
                                    <p:animEffect transition="in" filter="randombar(horizontal)">
                                      <p:cBhvr>
                                        <p:cTn id="52" dur="500"/>
                                        <p:tgtEl>
                                          <p:spTgt spid="297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9" grpId="0" animBg="1"/>
      <p:bldP spid="296980" grpId="0" animBg="1"/>
      <p:bldP spid="296981" grpId="0" animBg="1"/>
      <p:bldP spid="296992" grpId="0"/>
      <p:bldP spid="296993" grpId="0"/>
      <p:bldP spid="296994" grpId="0" animBg="1"/>
      <p:bldP spid="296996" grpId="0"/>
      <p:bldP spid="296997" grpId="0" animBg="1"/>
      <p:bldP spid="296998" grpId="0" animBg="1"/>
      <p:bldP spid="296999" grpId="0"/>
      <p:bldP spid="297001" grpId="0"/>
      <p:bldP spid="297002" grpId="0" animBg="1"/>
      <p:bldP spid="297003" grpId="0" animBg="1"/>
      <p:bldP spid="29700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idx="1"/>
          </p:nvPr>
        </p:nvSpPr>
        <p:spPr>
          <a:xfrm>
            <a:off x="287646" y="746393"/>
            <a:ext cx="8568952" cy="5557196"/>
          </a:xfrm>
        </p:spPr>
        <p:txBody>
          <a:bodyPr vert="horz" lIns="91440" tIns="45720" rIns="91440" bIns="45720" rtlCol="0" anchor="ctr" anchorCtr="0">
            <a:noAutofit/>
          </a:bodyPr>
          <a:lstStyle/>
          <a:p>
            <a:pPr>
              <a:lnSpc>
                <a:spcPct val="90000"/>
              </a:lnSpc>
              <a:spcBef>
                <a:spcPts val="0"/>
              </a:spcBef>
            </a:pPr>
            <a:r>
              <a:rPr lang="fr-BE" sz="1400" b="1" dirty="0">
                <a:solidFill>
                  <a:schemeClr val="tx2"/>
                </a:solidFill>
                <a:latin typeface="Arial" pitchFamily="34" charset="0"/>
                <a:cs typeface="Arial" pitchFamily="34" charset="0"/>
              </a:rPr>
              <a:t>Comment éviter cet effondrement ?</a:t>
            </a:r>
          </a:p>
          <a:p>
            <a:pPr lvl="1">
              <a:spcBef>
                <a:spcPts val="0"/>
              </a:spcBef>
            </a:pPr>
            <a:r>
              <a:rPr lang="fr-BE" sz="1400" dirty="0">
                <a:solidFill>
                  <a:schemeClr val="tx2"/>
                </a:solidFill>
                <a:latin typeface="Arial" pitchFamily="34" charset="0"/>
                <a:cs typeface="Arial" pitchFamily="34" charset="0"/>
                <a:sym typeface="Wingdings 2" pitchFamily="18" charset="2"/>
              </a:rPr>
              <a:t>Le réseau entre l’émetteur et le récepteur est vu comme une sorte de « mémoire distribuée »</a:t>
            </a:r>
          </a:p>
          <a:p>
            <a:pPr lvl="2">
              <a:spcBef>
                <a:spcPts val="0"/>
              </a:spcBef>
            </a:pPr>
            <a:r>
              <a:rPr lang="fr-BE" sz="1400" dirty="0">
                <a:solidFill>
                  <a:schemeClr val="tx2"/>
                </a:solidFill>
                <a:latin typeface="Arial" pitchFamily="34" charset="0"/>
                <a:cs typeface="Arial" pitchFamily="34" charset="0"/>
                <a:sym typeface="Wingdings 2" pitchFamily="18" charset="2"/>
              </a:rPr>
              <a:t>Les stations stockent des segments TCP avant de les transmettre</a:t>
            </a:r>
          </a:p>
          <a:p>
            <a:pPr lvl="2">
              <a:spcBef>
                <a:spcPts val="0"/>
              </a:spcBef>
            </a:pPr>
            <a:r>
              <a:rPr lang="fr-BE" sz="1400" dirty="0">
                <a:solidFill>
                  <a:schemeClr val="tx2"/>
                </a:solidFill>
                <a:latin typeface="Arial" pitchFamily="34" charset="0"/>
                <a:cs typeface="Arial" pitchFamily="34" charset="0"/>
                <a:sym typeface="Wingdings 2" pitchFamily="18" charset="2"/>
              </a:rPr>
              <a:t>Chaque ligne stocke des segments TCP en fonction de son délai</a:t>
            </a:r>
          </a:p>
          <a:p>
            <a:pPr lvl="3">
              <a:spcBef>
                <a:spcPts val="0"/>
              </a:spcBef>
            </a:pPr>
            <a:r>
              <a:rPr lang="fr-BE" sz="1400" dirty="0">
                <a:solidFill>
                  <a:schemeClr val="tx2"/>
                </a:solidFill>
                <a:latin typeface="Arial" pitchFamily="34" charset="0"/>
                <a:cs typeface="Arial" pitchFamily="34" charset="0"/>
                <a:sym typeface="Wingdings 2" pitchFamily="18" charset="2"/>
              </a:rPr>
              <a:t>Ligne 10 </a:t>
            </a:r>
            <a:r>
              <a:rPr lang="fr-BE" sz="1400" dirty="0" err="1">
                <a:solidFill>
                  <a:schemeClr val="tx2"/>
                </a:solidFill>
                <a:latin typeface="Arial" pitchFamily="34" charset="0"/>
                <a:cs typeface="Arial" pitchFamily="34" charset="0"/>
                <a:sym typeface="Wingdings 2" pitchFamily="18" charset="2"/>
              </a:rPr>
              <a:t>Mbps</a:t>
            </a:r>
            <a:r>
              <a:rPr lang="fr-BE" sz="1400" dirty="0">
                <a:solidFill>
                  <a:schemeClr val="tx2"/>
                </a:solidFill>
                <a:latin typeface="Arial" pitchFamily="34" charset="0"/>
                <a:cs typeface="Arial" pitchFamily="34" charset="0"/>
                <a:sym typeface="Wingdings 2" pitchFamily="18" charset="2"/>
              </a:rPr>
              <a:t> avec un délai de 10msec = 100.000 bits</a:t>
            </a:r>
          </a:p>
          <a:p>
            <a:pPr lvl="2">
              <a:spcBef>
                <a:spcPts val="0"/>
              </a:spcBef>
            </a:pPr>
            <a:r>
              <a:rPr lang="fr-BE" sz="1400" dirty="0">
                <a:solidFill>
                  <a:schemeClr val="tx2"/>
                </a:solidFill>
                <a:latin typeface="Arial" pitchFamily="34" charset="0"/>
                <a:cs typeface="Arial" pitchFamily="34" charset="0"/>
                <a:sym typeface="Wingdings 2" pitchFamily="18" charset="2"/>
              </a:rPr>
              <a:t>Les routeurs intermédiaires contiennent des buffers</a:t>
            </a:r>
          </a:p>
          <a:p>
            <a:pPr lvl="3">
              <a:spcBef>
                <a:spcPts val="0"/>
              </a:spcBef>
            </a:pPr>
            <a:r>
              <a:rPr lang="fr-BE" sz="1400" dirty="0">
                <a:solidFill>
                  <a:schemeClr val="tx2"/>
                </a:solidFill>
                <a:latin typeface="Arial" pitchFamily="34" charset="0"/>
                <a:cs typeface="Arial" pitchFamily="34" charset="0"/>
                <a:sym typeface="Wingdings 2" pitchFamily="18" charset="2"/>
              </a:rPr>
              <a:t>Lorsque les buffers sont pleins, il est nécessaire de supprimer des paquets</a:t>
            </a:r>
          </a:p>
          <a:p>
            <a:pPr lvl="4">
              <a:spcBef>
                <a:spcPts val="0"/>
              </a:spcBef>
            </a:pPr>
            <a:r>
              <a:rPr lang="fr-BE" sz="1400" dirty="0">
                <a:solidFill>
                  <a:schemeClr val="tx2"/>
                </a:solidFill>
                <a:latin typeface="Arial" pitchFamily="34" charset="0"/>
                <a:cs typeface="Arial" pitchFamily="34" charset="0"/>
                <a:sym typeface="Wingdings 2" pitchFamily="18" charset="2"/>
              </a:rPr>
              <a:t>Perte de paquet = indication de congestion</a:t>
            </a:r>
          </a:p>
          <a:p>
            <a:pPr lvl="4">
              <a:spcBef>
                <a:spcPts val="0"/>
              </a:spcBef>
            </a:pPr>
            <a:endParaRPr lang="fr-BE" sz="1400" dirty="0">
              <a:solidFill>
                <a:schemeClr val="tx2"/>
              </a:solidFill>
              <a:latin typeface="Arial" pitchFamily="34" charset="0"/>
              <a:cs typeface="Arial" pitchFamily="34" charset="0"/>
              <a:sym typeface="Wingdings 2" pitchFamily="18" charset="2"/>
            </a:endParaRPr>
          </a:p>
          <a:p>
            <a:pPr>
              <a:lnSpc>
                <a:spcPct val="90000"/>
              </a:lnSpc>
              <a:spcBef>
                <a:spcPts val="0"/>
              </a:spcBef>
            </a:pPr>
            <a:r>
              <a:rPr lang="fr-BE" sz="1400" b="1" dirty="0">
                <a:solidFill>
                  <a:schemeClr val="tx2"/>
                </a:solidFill>
                <a:latin typeface="Arial" pitchFamily="34" charset="0"/>
                <a:cs typeface="Arial" pitchFamily="34" charset="0"/>
                <a:sym typeface="Wingdings 2" pitchFamily="18" charset="2"/>
              </a:rPr>
              <a:t>Comment éviter ces points de congestion ?</a:t>
            </a:r>
          </a:p>
          <a:p>
            <a:pPr lvl="1">
              <a:spcBef>
                <a:spcPts val="0"/>
              </a:spcBef>
            </a:pPr>
            <a:r>
              <a:rPr lang="fr-BE" sz="1400" dirty="0">
                <a:solidFill>
                  <a:schemeClr val="tx2"/>
                </a:solidFill>
                <a:latin typeface="Arial" pitchFamily="34" charset="0"/>
                <a:cs typeface="Arial" pitchFamily="34" charset="0"/>
                <a:sym typeface="Wingdings 2" pitchFamily="18" charset="2"/>
              </a:rPr>
              <a:t>Les sources TCP doivent trouver un mécanisme pour se partager dynamiquement et efficacement la « mémoire distribuée » disponible</a:t>
            </a:r>
          </a:p>
          <a:p>
            <a:pPr>
              <a:lnSpc>
                <a:spcPct val="90000"/>
              </a:lnSpc>
              <a:spcBef>
                <a:spcPts val="0"/>
              </a:spcBef>
            </a:pPr>
            <a:endParaRPr lang="fr-BE" sz="1400" b="1" dirty="0">
              <a:solidFill>
                <a:schemeClr val="tx2"/>
              </a:solidFill>
              <a:latin typeface="Arial" pitchFamily="34" charset="0"/>
              <a:cs typeface="Arial" pitchFamily="34" charset="0"/>
              <a:sym typeface="Wingdings 2" pitchFamily="18" charset="2"/>
            </a:endParaRPr>
          </a:p>
          <a:p>
            <a:pPr>
              <a:lnSpc>
                <a:spcPct val="90000"/>
              </a:lnSpc>
              <a:spcBef>
                <a:spcPts val="0"/>
              </a:spcBef>
            </a:pPr>
            <a:r>
              <a:rPr lang="fr-BE" sz="1400" b="1" dirty="0">
                <a:solidFill>
                  <a:schemeClr val="tx2"/>
                </a:solidFill>
                <a:latin typeface="Arial" pitchFamily="34" charset="0"/>
                <a:cs typeface="Arial" pitchFamily="34" charset="0"/>
                <a:sym typeface="Wingdings 2" pitchFamily="18" charset="2"/>
              </a:rPr>
              <a:t>Principes</a:t>
            </a:r>
          </a:p>
          <a:p>
            <a:pPr lvl="1">
              <a:spcBef>
                <a:spcPts val="0"/>
              </a:spcBef>
            </a:pPr>
            <a:r>
              <a:rPr lang="fr-BE" sz="1400" dirty="0">
                <a:solidFill>
                  <a:schemeClr val="tx2"/>
                </a:solidFill>
                <a:latin typeface="Arial" pitchFamily="34" charset="0"/>
                <a:cs typeface="Arial" pitchFamily="34" charset="0"/>
                <a:sym typeface="Wingdings 2" pitchFamily="18" charset="2"/>
              </a:rPr>
              <a:t>Une perte de </a:t>
            </a:r>
            <a:r>
              <a:rPr lang="fr-BE" sz="1400" dirty="0" smtClean="0">
                <a:solidFill>
                  <a:schemeClr val="tx2"/>
                </a:solidFill>
                <a:latin typeface="Arial" pitchFamily="34" charset="0"/>
                <a:cs typeface="Arial" pitchFamily="34" charset="0"/>
                <a:sym typeface="Wingdings 2" pitchFamily="18" charset="2"/>
              </a:rPr>
              <a:t>segment</a:t>
            </a:r>
            <a:r>
              <a:rPr lang="fr-BE" sz="1400" b="1" u="sng" dirty="0" smtClean="0">
                <a:solidFill>
                  <a:schemeClr val="tx2"/>
                </a:solidFill>
                <a:latin typeface="Arial" pitchFamily="34" charset="0"/>
                <a:cs typeface="Arial" pitchFamily="34" charset="0"/>
                <a:sym typeface="Wingdings 2" pitchFamily="18" charset="2"/>
              </a:rPr>
              <a:t>s</a:t>
            </a:r>
            <a:r>
              <a:rPr lang="fr-BE" sz="1400" dirty="0" smtClean="0">
                <a:solidFill>
                  <a:schemeClr val="tx2"/>
                </a:solidFill>
                <a:latin typeface="Arial" pitchFamily="34" charset="0"/>
                <a:cs typeface="Arial" pitchFamily="34" charset="0"/>
                <a:sym typeface="Wingdings 2" pitchFamily="18" charset="2"/>
              </a:rPr>
              <a:t> </a:t>
            </a:r>
            <a:r>
              <a:rPr lang="fr-BE" sz="1400" dirty="0">
                <a:solidFill>
                  <a:schemeClr val="tx2"/>
                </a:solidFill>
                <a:latin typeface="Arial" pitchFamily="34" charset="0"/>
                <a:cs typeface="Arial" pitchFamily="34" charset="0"/>
                <a:sym typeface="Wingdings 2" pitchFamily="18" charset="2"/>
              </a:rPr>
              <a:t>TCP indique une </a:t>
            </a:r>
            <a:r>
              <a:rPr lang="fr-BE" sz="1400" dirty="0" smtClean="0">
                <a:solidFill>
                  <a:schemeClr val="tx2"/>
                </a:solidFill>
                <a:latin typeface="Arial" pitchFamily="34" charset="0"/>
                <a:cs typeface="Arial" pitchFamily="34" charset="0"/>
                <a:sym typeface="Wingdings 2" pitchFamily="18" charset="2"/>
              </a:rPr>
              <a:t>congestion : valable </a:t>
            </a:r>
            <a:r>
              <a:rPr lang="fr-BE" sz="1400" dirty="0">
                <a:solidFill>
                  <a:schemeClr val="tx2"/>
                </a:solidFill>
                <a:latin typeface="Arial" pitchFamily="34" charset="0"/>
                <a:cs typeface="Arial" pitchFamily="34" charset="0"/>
                <a:sym typeface="Wingdings 2" pitchFamily="18" charset="2"/>
              </a:rPr>
              <a:t>dans la plupart des environnements sauf ceux ou des erreurs de transmission peuvent causer des pertes</a:t>
            </a:r>
          </a:p>
          <a:p>
            <a:pPr lvl="1">
              <a:spcBef>
                <a:spcPts val="0"/>
              </a:spcBef>
            </a:pPr>
            <a:r>
              <a:rPr lang="fr-BE" sz="1400" dirty="0">
                <a:solidFill>
                  <a:schemeClr val="tx2"/>
                </a:solidFill>
                <a:latin typeface="Arial" pitchFamily="34" charset="0"/>
                <a:cs typeface="Arial" pitchFamily="34" charset="0"/>
                <a:sym typeface="Wingdings 2" pitchFamily="18" charset="2"/>
              </a:rPr>
              <a:t>Toutes les sources connectées au réseau implémentent le mécanisme de contrôle de </a:t>
            </a:r>
            <a:r>
              <a:rPr lang="fr-BE" sz="1400" dirty="0" smtClean="0">
                <a:solidFill>
                  <a:schemeClr val="tx2"/>
                </a:solidFill>
                <a:latin typeface="Arial" pitchFamily="34" charset="0"/>
                <a:cs typeface="Arial" pitchFamily="34" charset="0"/>
                <a:sym typeface="Wingdings 2" pitchFamily="18" charset="2"/>
              </a:rPr>
              <a:t>congestion</a:t>
            </a:r>
            <a:endParaRPr lang="fr-BE" sz="1400" dirty="0">
              <a:solidFill>
                <a:schemeClr val="tx2"/>
              </a:solidFill>
              <a:latin typeface="Arial" pitchFamily="34" charset="0"/>
              <a:cs typeface="Arial" pitchFamily="34" charset="0"/>
              <a:sym typeface="Wingdings 2" pitchFamily="18" charset="2"/>
            </a:endParaRPr>
          </a:p>
          <a:p>
            <a:pPr lvl="1">
              <a:spcBef>
                <a:spcPts val="0"/>
              </a:spcBef>
            </a:pPr>
            <a:r>
              <a:rPr lang="fr-BE" sz="1400" dirty="0">
                <a:solidFill>
                  <a:schemeClr val="tx2"/>
                </a:solidFill>
                <a:latin typeface="Arial" pitchFamily="34" charset="0"/>
                <a:cs typeface="Arial" pitchFamily="34" charset="0"/>
                <a:sym typeface="Wingdings 2" pitchFamily="18" charset="2"/>
              </a:rPr>
              <a:t>N sources se partagent un chemin avec M buffers</a:t>
            </a:r>
          </a:p>
          <a:p>
            <a:pPr lvl="2">
              <a:spcBef>
                <a:spcPts val="0"/>
              </a:spcBef>
            </a:pPr>
            <a:r>
              <a:rPr lang="fr-BE" sz="1400" dirty="0">
                <a:solidFill>
                  <a:schemeClr val="tx2"/>
                </a:solidFill>
                <a:latin typeface="Arial" pitchFamily="34" charset="0"/>
                <a:cs typeface="Arial" pitchFamily="34" charset="0"/>
                <a:sym typeface="Wingdings 2" pitchFamily="18" charset="2"/>
              </a:rPr>
              <a:t>Équité : chaque source devrait utiliser M/N buffers</a:t>
            </a:r>
          </a:p>
          <a:p>
            <a:pPr lvl="2">
              <a:spcBef>
                <a:spcPts val="0"/>
              </a:spcBef>
            </a:pPr>
            <a:r>
              <a:rPr lang="fr-BE" sz="1400" dirty="0">
                <a:solidFill>
                  <a:schemeClr val="tx2"/>
                </a:solidFill>
                <a:latin typeface="Arial" pitchFamily="34" charset="0"/>
                <a:cs typeface="Arial" pitchFamily="34" charset="0"/>
                <a:sym typeface="Wingdings 2" pitchFamily="18" charset="2"/>
              </a:rPr>
              <a:t>Dans TCP, on peut limiter le nombre de buffers utilisés par une source en limitant artificiellement sa fenêtre d’émission</a:t>
            </a:r>
          </a:p>
          <a:p>
            <a:pPr lvl="3">
              <a:spcBef>
                <a:spcPts val="0"/>
              </a:spcBef>
            </a:pPr>
            <a:r>
              <a:rPr lang="fr-BE" sz="1400" dirty="0">
                <a:solidFill>
                  <a:schemeClr val="tx2"/>
                </a:solidFill>
                <a:latin typeface="Arial" pitchFamily="34" charset="0"/>
                <a:cs typeface="Arial" pitchFamily="34" charset="0"/>
                <a:sym typeface="Wingdings 2" pitchFamily="18" charset="2"/>
              </a:rPr>
              <a:t>La fenêtre de congestion</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Congestion</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73</a:t>
            </a:fld>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011">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9011">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9011">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9011">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9011">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9011">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9011">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9011">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9011">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0" name="Rectangle 3"/>
          <p:cNvSpPr>
            <a:spLocks noGrp="1" noChangeArrowheads="1"/>
          </p:cNvSpPr>
          <p:nvPr>
            <p:ph idx="1"/>
          </p:nvPr>
        </p:nvSpPr>
        <p:spPr>
          <a:xfrm>
            <a:off x="539750" y="908050"/>
            <a:ext cx="8064500" cy="5473700"/>
          </a:xfrm>
        </p:spPr>
        <p:txBody>
          <a:bodyPr vert="horz" lIns="91440" tIns="45720" rIns="91440" bIns="45720" rtlCol="0" anchor="ctr" anchorCtr="0">
            <a:noAutofit/>
          </a:bodyPr>
          <a:lstStyle/>
          <a:p>
            <a:pPr>
              <a:lnSpc>
                <a:spcPct val="90000"/>
              </a:lnSpc>
              <a:spcBef>
                <a:spcPts val="0"/>
              </a:spcBef>
            </a:pPr>
            <a:r>
              <a:rPr lang="fr-BE" sz="1600" b="1" dirty="0">
                <a:solidFill>
                  <a:schemeClr val="tx2"/>
                </a:solidFill>
                <a:latin typeface="Arial" pitchFamily="34" charset="0"/>
                <a:cs typeface="Arial" pitchFamily="34" charset="0"/>
                <a:sym typeface="Wingdings 2" pitchFamily="18" charset="2"/>
              </a:rPr>
              <a:t>Une des grandes différences entre TCP et UDP réside dans les mécanismes de contrôle de congestion.</a:t>
            </a:r>
          </a:p>
          <a:p>
            <a:pPr lvl="1">
              <a:spcBef>
                <a:spcPts val="0"/>
              </a:spcBef>
            </a:pPr>
            <a:r>
              <a:rPr lang="fr-BE" sz="1600" dirty="0">
                <a:solidFill>
                  <a:schemeClr val="tx2"/>
                </a:solidFill>
                <a:latin typeface="Arial" pitchFamily="34" charset="0"/>
                <a:cs typeface="Arial" pitchFamily="34" charset="0"/>
                <a:sym typeface="Wingdings 2" pitchFamily="18" charset="2"/>
              </a:rPr>
              <a:t>Les algorithmes de contrôles de congestion permettent d’empêcher à un émetteur de surcharger le réseau (en terme de capacité).</a:t>
            </a:r>
          </a:p>
          <a:p>
            <a:pPr lvl="2">
              <a:spcBef>
                <a:spcPts val="0"/>
              </a:spcBef>
            </a:pPr>
            <a:r>
              <a:rPr lang="fr-BE" sz="1600" dirty="0">
                <a:solidFill>
                  <a:schemeClr val="tx2"/>
                </a:solidFill>
                <a:latin typeface="Arial" pitchFamily="34" charset="0"/>
                <a:cs typeface="Arial" pitchFamily="34" charset="0"/>
                <a:sym typeface="Wingdings 2" pitchFamily="18" charset="2"/>
              </a:rPr>
              <a:t>TCP adapte alors le débit de l’émetteur à la capacité du réseau et essaie d’empêcher l’apparition de situations de congestion.</a:t>
            </a: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a:lnSpc>
                <a:spcPct val="90000"/>
              </a:lnSpc>
              <a:spcBef>
                <a:spcPts val="0"/>
              </a:spcBef>
            </a:pPr>
            <a:r>
              <a:rPr lang="fr-BE" sz="1600" b="1" dirty="0">
                <a:solidFill>
                  <a:schemeClr val="tx2"/>
                </a:solidFill>
                <a:latin typeface="Arial" pitchFamily="34" charset="0"/>
                <a:cs typeface="Arial" pitchFamily="34" charset="0"/>
                <a:sym typeface="Wingdings 2" pitchFamily="18" charset="2"/>
              </a:rPr>
              <a:t>Plusieurs améliorations concernant les algorithmes de contrôle de congestion ont été mises au point au cours des années</a:t>
            </a:r>
          </a:p>
          <a:p>
            <a:pPr lvl="1">
              <a:spcBef>
                <a:spcPts val="0"/>
              </a:spcBef>
            </a:pPr>
            <a:r>
              <a:rPr lang="fr-BE" sz="1600" dirty="0">
                <a:solidFill>
                  <a:schemeClr val="tx2"/>
                </a:solidFill>
                <a:latin typeface="Arial" pitchFamily="34" charset="0"/>
                <a:cs typeface="Arial" pitchFamily="34" charset="0"/>
                <a:sym typeface="Wingdings 2" pitchFamily="18" charset="2"/>
              </a:rPr>
              <a:t>Elles ont donc été ajoutées ou suggérées pour le protocole TCP</a:t>
            </a: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lvl="1">
              <a:spcBef>
                <a:spcPts val="0"/>
              </a:spcBef>
            </a:pPr>
            <a:endParaRPr lang="fr-BE" sz="1600" dirty="0">
              <a:solidFill>
                <a:schemeClr val="tx2"/>
              </a:solidFill>
              <a:latin typeface="Arial" pitchFamily="34" charset="0"/>
              <a:cs typeface="Arial" pitchFamily="34" charset="0"/>
              <a:sym typeface="Wingdings 2" pitchFamily="18" charset="2"/>
            </a:endParaRPr>
          </a:p>
          <a:p>
            <a:pPr>
              <a:lnSpc>
                <a:spcPct val="90000"/>
              </a:lnSpc>
              <a:spcBef>
                <a:spcPts val="0"/>
              </a:spcBef>
            </a:pPr>
            <a:r>
              <a:rPr lang="fr-BE" sz="1600" b="1" dirty="0">
                <a:solidFill>
                  <a:schemeClr val="tx2"/>
                </a:solidFill>
                <a:latin typeface="Arial" pitchFamily="34" charset="0"/>
                <a:cs typeface="Arial" pitchFamily="34" charset="0"/>
                <a:sym typeface="Wingdings 2" pitchFamily="18" charset="2"/>
              </a:rPr>
              <a:t>Des recherches ont encore lieu actuellement, mais les implémentations actuelles de TCP contiennent les quatre algorithmes suivants qui sont des standards de base d’Internet) :</a:t>
            </a:r>
          </a:p>
          <a:p>
            <a:pPr lvl="1">
              <a:spcBef>
                <a:spcPts val="0"/>
              </a:spcBef>
            </a:pPr>
            <a:r>
              <a:rPr lang="fr-BE" sz="1600" dirty="0">
                <a:solidFill>
                  <a:schemeClr val="tx2"/>
                </a:solidFill>
                <a:latin typeface="Arial" pitchFamily="34" charset="0"/>
                <a:cs typeface="Arial" pitchFamily="34" charset="0"/>
                <a:sym typeface="Wingdings 2" pitchFamily="18" charset="2"/>
              </a:rPr>
              <a:t>Slow Start</a:t>
            </a:r>
          </a:p>
          <a:p>
            <a:pPr lvl="1">
              <a:spcBef>
                <a:spcPts val="0"/>
              </a:spcBef>
            </a:pPr>
            <a:r>
              <a:rPr lang="fr-BE" sz="1600" dirty="0">
                <a:solidFill>
                  <a:schemeClr val="tx2"/>
                </a:solidFill>
                <a:latin typeface="Arial" pitchFamily="34" charset="0"/>
                <a:cs typeface="Arial" pitchFamily="34" charset="0"/>
                <a:sym typeface="Wingdings 2" pitchFamily="18" charset="2"/>
              </a:rPr>
              <a:t>Congestion </a:t>
            </a:r>
            <a:r>
              <a:rPr lang="fr-BE" sz="1600" dirty="0" err="1">
                <a:solidFill>
                  <a:schemeClr val="tx2"/>
                </a:solidFill>
                <a:latin typeface="Arial" pitchFamily="34" charset="0"/>
                <a:cs typeface="Arial" pitchFamily="34" charset="0"/>
                <a:sym typeface="Wingdings 2" pitchFamily="18" charset="2"/>
              </a:rPr>
              <a:t>Avoidance</a:t>
            </a:r>
            <a:endParaRPr lang="fr-BE" sz="1600" dirty="0">
              <a:solidFill>
                <a:schemeClr val="tx2"/>
              </a:solidFill>
              <a:latin typeface="Arial" pitchFamily="34" charset="0"/>
              <a:cs typeface="Arial" pitchFamily="34" charset="0"/>
              <a:sym typeface="Wingdings 2" pitchFamily="18" charset="2"/>
            </a:endParaRPr>
          </a:p>
          <a:p>
            <a:pPr lvl="1">
              <a:spcBef>
                <a:spcPts val="0"/>
              </a:spcBef>
            </a:pPr>
            <a:r>
              <a:rPr lang="fr-BE" sz="1600" dirty="0">
                <a:solidFill>
                  <a:schemeClr val="tx2"/>
                </a:solidFill>
                <a:latin typeface="Arial" pitchFamily="34" charset="0"/>
                <a:cs typeface="Arial" pitchFamily="34" charset="0"/>
                <a:sym typeface="Wingdings 2" pitchFamily="18" charset="2"/>
              </a:rPr>
              <a:t>Fast Retransmit</a:t>
            </a:r>
          </a:p>
          <a:p>
            <a:pPr lvl="1">
              <a:spcBef>
                <a:spcPts val="0"/>
              </a:spcBef>
            </a:pPr>
            <a:r>
              <a:rPr lang="fr-BE" sz="1600" dirty="0">
                <a:solidFill>
                  <a:schemeClr val="tx2"/>
                </a:solidFill>
                <a:latin typeface="Arial" pitchFamily="34" charset="0"/>
                <a:cs typeface="Arial" pitchFamily="34" charset="0"/>
                <a:sym typeface="Wingdings 2" pitchFamily="18" charset="2"/>
              </a:rPr>
              <a:t>Fast </a:t>
            </a:r>
            <a:r>
              <a:rPr lang="fr-BE" sz="1600" dirty="0" err="1">
                <a:solidFill>
                  <a:schemeClr val="tx2"/>
                </a:solidFill>
                <a:latin typeface="Arial" pitchFamily="34" charset="0"/>
                <a:cs typeface="Arial" pitchFamily="34" charset="0"/>
                <a:sym typeface="Wingdings 2" pitchFamily="18" charset="2"/>
              </a:rPr>
              <a:t>Recovery</a:t>
            </a:r>
            <a:endParaRPr lang="fr-BE" sz="1600" dirty="0">
              <a:solidFill>
                <a:schemeClr val="tx2"/>
              </a:solidFill>
              <a:latin typeface="Arial" pitchFamily="34" charset="0"/>
              <a:cs typeface="Arial" pitchFamily="34" charset="0"/>
              <a:sym typeface="Wingdings 2" pitchFamily="18" charset="2"/>
            </a:endParaRP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Congestion</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74</a:t>
            </a:fld>
            <a:endParaRPr lang="fr-BE"/>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4" name="Rectangle 3"/>
          <p:cNvSpPr>
            <a:spLocks noGrp="1" noChangeArrowheads="1"/>
          </p:cNvSpPr>
          <p:nvPr>
            <p:ph idx="1"/>
          </p:nvPr>
        </p:nvSpPr>
        <p:spPr>
          <a:xfrm>
            <a:off x="457200" y="764705"/>
            <a:ext cx="8229600" cy="5617046"/>
          </a:xfrm>
        </p:spPr>
        <p:txBody>
          <a:bodyPr vert="horz" lIns="91440" tIns="45720" rIns="91440" bIns="45720" rtlCol="0" anchor="ctr" anchorCtr="0">
            <a:noAutofit/>
          </a:bodyPr>
          <a:lstStyle/>
          <a:p>
            <a:pPr>
              <a:lnSpc>
                <a:spcPct val="90000"/>
              </a:lnSpc>
              <a:spcBef>
                <a:spcPts val="0"/>
              </a:spcBef>
            </a:pPr>
            <a:r>
              <a:rPr lang="fr-BE" sz="1400" b="1" dirty="0">
                <a:solidFill>
                  <a:schemeClr val="tx2"/>
                </a:solidFill>
                <a:latin typeface="Arial" pitchFamily="34" charset="0"/>
                <a:cs typeface="Arial" pitchFamily="34" charset="0"/>
              </a:rPr>
              <a:t>Algorithmes de contrôle de </a:t>
            </a:r>
            <a:r>
              <a:rPr lang="fr-BE" sz="1400" b="1" dirty="0" smtClean="0">
                <a:solidFill>
                  <a:schemeClr val="tx2"/>
                </a:solidFill>
                <a:latin typeface="Arial" pitchFamily="34" charset="0"/>
                <a:cs typeface="Arial" pitchFamily="34" charset="0"/>
              </a:rPr>
              <a:t>congestion : Slow </a:t>
            </a:r>
            <a:r>
              <a:rPr lang="fr-BE" sz="1400" b="1" dirty="0" err="1">
                <a:solidFill>
                  <a:schemeClr val="tx2"/>
                </a:solidFill>
                <a:latin typeface="Arial" pitchFamily="34" charset="0"/>
                <a:cs typeface="Arial" pitchFamily="34" charset="0"/>
              </a:rPr>
              <a:t>start</a:t>
            </a:r>
            <a:endParaRPr lang="fr-BE" sz="1400" b="1"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Les anciennes implémentations de TCP démarraient une connexion dont l’émetteur injectait de multiple segments dans le réseau jusqu’à arriver au maximum de la taille de la fenêtre annoncée par le receveur.</a:t>
            </a:r>
          </a:p>
          <a:p>
            <a:pPr lvl="2">
              <a:spcBef>
                <a:spcPts val="0"/>
              </a:spcBef>
            </a:pPr>
            <a:r>
              <a:rPr lang="fr-BE" sz="1400" dirty="0">
                <a:solidFill>
                  <a:schemeClr val="tx2"/>
                </a:solidFill>
                <a:latin typeface="Arial" pitchFamily="34" charset="0"/>
                <a:cs typeface="Arial" pitchFamily="34" charset="0"/>
              </a:rPr>
              <a:t>Ceci est parfait lorsque les deux hôtes sont sur le même LAN, mais si il y a des routeurs et des liens physiques plus lents entre la source et la destination, des problèmes surgiront.</a:t>
            </a:r>
          </a:p>
          <a:p>
            <a:pPr lvl="2">
              <a:spcBef>
                <a:spcPts val="0"/>
              </a:spcBef>
            </a:pPr>
            <a:r>
              <a:rPr lang="fr-BE" sz="1400" dirty="0">
                <a:solidFill>
                  <a:schemeClr val="tx2"/>
                </a:solidFill>
                <a:latin typeface="Arial" pitchFamily="34" charset="0"/>
                <a:cs typeface="Arial" pitchFamily="34" charset="0"/>
              </a:rPr>
              <a:t>Certains routeurs intermédiaires ne pourront pas les traiter, des paquets seront rejetés et donc la performance de la communication en sera dégradée et ceci est dû aux retransmissions.</a:t>
            </a:r>
          </a:p>
          <a:p>
            <a:pPr lvl="2">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L’algorithme évitant cela est appelé Slow Start.</a:t>
            </a:r>
          </a:p>
          <a:p>
            <a:pPr lvl="2">
              <a:spcBef>
                <a:spcPts val="0"/>
              </a:spcBef>
            </a:pPr>
            <a:r>
              <a:rPr lang="fr-BE" sz="1400" dirty="0">
                <a:solidFill>
                  <a:schemeClr val="tx2"/>
                </a:solidFill>
                <a:latin typeface="Arial" pitchFamily="34" charset="0"/>
                <a:cs typeface="Arial" pitchFamily="34" charset="0"/>
              </a:rPr>
              <a:t>Il fonctionne en observant que le débit auquel les nouveaux paquets devraient être injecté dans le réseau est le débit auquel les acquits sont renvoyés par l’autre côté.</a:t>
            </a:r>
          </a:p>
          <a:p>
            <a:pPr lvl="2">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L’algorithme Slow Start ajoute une fenêtre supplémentaire du côté de l’émetteur que l’on appelle Congestion </a:t>
            </a:r>
            <a:r>
              <a:rPr lang="fr-BE" sz="1400" dirty="0" err="1">
                <a:solidFill>
                  <a:schemeClr val="tx2"/>
                </a:solidFill>
                <a:latin typeface="Arial" pitchFamily="34" charset="0"/>
                <a:cs typeface="Arial" pitchFamily="34" charset="0"/>
              </a:rPr>
              <a:t>Window</a:t>
            </a:r>
            <a:r>
              <a:rPr lang="fr-BE" sz="1400" dirty="0">
                <a:solidFill>
                  <a:schemeClr val="tx2"/>
                </a:solidFill>
                <a:latin typeface="Arial" pitchFamily="34" charset="0"/>
                <a:cs typeface="Arial" pitchFamily="34" charset="0"/>
              </a:rPr>
              <a:t> (</a:t>
            </a:r>
            <a:r>
              <a:rPr lang="fr-BE" sz="1400" dirty="0" err="1">
                <a:solidFill>
                  <a:schemeClr val="tx2"/>
                </a:solidFill>
                <a:latin typeface="Arial" pitchFamily="34" charset="0"/>
                <a:cs typeface="Arial" pitchFamily="34" charset="0"/>
              </a:rPr>
              <a:t>cwnd</a:t>
            </a:r>
            <a:r>
              <a:rPr lang="fr-BE" sz="1400" dirty="0">
                <a:solidFill>
                  <a:schemeClr val="tx2"/>
                </a:solidFill>
                <a:latin typeface="Arial" pitchFamily="34" charset="0"/>
                <a:cs typeface="Arial" pitchFamily="34" charset="0"/>
              </a:rPr>
              <a:t>)</a:t>
            </a:r>
          </a:p>
          <a:p>
            <a:pPr lvl="2">
              <a:spcBef>
                <a:spcPts val="0"/>
              </a:spcBef>
            </a:pPr>
            <a:r>
              <a:rPr lang="fr-BE" sz="1400" dirty="0">
                <a:solidFill>
                  <a:schemeClr val="tx2"/>
                </a:solidFill>
                <a:latin typeface="Arial" pitchFamily="34" charset="0"/>
                <a:cs typeface="Arial" pitchFamily="34" charset="0"/>
              </a:rPr>
              <a:t>Lorsqu’une connexion est établie avec un hôte se trouvant dans un  autre réseau, la fenêtre de congestion sera initialisée à une valeur équivalent à 1 segment TCP (soit la taille du segment TCP annoncée par la destination (MSS), soit 536 ou 512 </a:t>
            </a:r>
            <a:r>
              <a:rPr lang="fr-BE" sz="1400" dirty="0" err="1">
                <a:solidFill>
                  <a:schemeClr val="tx2"/>
                </a:solidFill>
                <a:latin typeface="Arial" pitchFamily="34" charset="0"/>
                <a:cs typeface="Arial" pitchFamily="34" charset="0"/>
              </a:rPr>
              <a:t>bytes</a:t>
            </a:r>
            <a:r>
              <a:rPr lang="fr-BE" sz="1400" dirty="0">
                <a:solidFill>
                  <a:schemeClr val="tx2"/>
                </a:solidFill>
                <a:latin typeface="Arial" pitchFamily="34" charset="0"/>
                <a:cs typeface="Arial" pitchFamily="34" charset="0"/>
              </a:rPr>
              <a:t> par défaut)</a:t>
            </a:r>
          </a:p>
          <a:p>
            <a:pPr lvl="2">
              <a:spcBef>
                <a:spcPts val="0"/>
              </a:spcBef>
            </a:pPr>
            <a:r>
              <a:rPr lang="fr-BE" sz="1400" dirty="0">
                <a:solidFill>
                  <a:schemeClr val="tx2"/>
                </a:solidFill>
                <a:latin typeface="Arial" pitchFamily="34" charset="0"/>
                <a:cs typeface="Arial" pitchFamily="34" charset="0"/>
              </a:rPr>
              <a:t>…</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Congestion</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75</a:t>
            </a:fld>
            <a:endParaRPr lang="fr-BE"/>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3"/>
          <p:cNvSpPr>
            <a:spLocks noGrp="1" noChangeArrowheads="1"/>
          </p:cNvSpPr>
          <p:nvPr>
            <p:ph idx="1"/>
          </p:nvPr>
        </p:nvSpPr>
        <p:spPr>
          <a:xfrm>
            <a:off x="305727" y="770899"/>
            <a:ext cx="8532789" cy="5661248"/>
          </a:xfrm>
        </p:spPr>
        <p:txBody>
          <a:bodyPr vert="horz" lIns="91440" tIns="45720" rIns="91440" bIns="45720" rtlCol="0" anchor="ctr" anchorCtr="0">
            <a:noAutofit/>
          </a:bodyPr>
          <a:lstStyle/>
          <a:p>
            <a:pPr lvl="1">
              <a:spcBef>
                <a:spcPts val="0"/>
              </a:spcBef>
            </a:pPr>
            <a:r>
              <a:rPr lang="fr-BE" sz="1400" dirty="0" smtClean="0">
                <a:solidFill>
                  <a:schemeClr val="tx2"/>
                </a:solidFill>
                <a:latin typeface="Arial" pitchFamily="34" charset="0"/>
                <a:cs typeface="Arial" pitchFamily="34" charset="0"/>
              </a:rPr>
              <a:t>…</a:t>
            </a: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À chaque fois qu’un acquit est reçu, la fenêtre de congestion est augmentée de la taille d’un segment.</a:t>
            </a:r>
          </a:p>
          <a:p>
            <a:pPr lvl="1">
              <a:spcBef>
                <a:spcPts val="0"/>
              </a:spcBef>
            </a:pPr>
            <a:r>
              <a:rPr lang="fr-BE" sz="1400" dirty="0">
                <a:solidFill>
                  <a:schemeClr val="tx2"/>
                </a:solidFill>
                <a:latin typeface="Arial" pitchFamily="34" charset="0"/>
                <a:cs typeface="Arial" pitchFamily="34" charset="0"/>
              </a:rPr>
              <a:t>L’émetteur peut alors transmettre des segments TCP en se basant </a:t>
            </a:r>
          </a:p>
          <a:p>
            <a:pPr lvl="2">
              <a:spcBef>
                <a:spcPts val="0"/>
              </a:spcBef>
            </a:pPr>
            <a:r>
              <a:rPr lang="fr-BE" sz="1400" dirty="0">
                <a:solidFill>
                  <a:schemeClr val="tx2"/>
                </a:solidFill>
                <a:latin typeface="Arial" pitchFamily="34" charset="0"/>
                <a:cs typeface="Arial" pitchFamily="34" charset="0"/>
              </a:rPr>
              <a:t>Sur la fenêtre de congestion</a:t>
            </a:r>
          </a:p>
          <a:p>
            <a:pPr lvl="2">
              <a:spcBef>
                <a:spcPts val="0"/>
              </a:spcBef>
            </a:pPr>
            <a:r>
              <a:rPr lang="fr-BE" sz="1400" dirty="0">
                <a:solidFill>
                  <a:schemeClr val="tx2"/>
                </a:solidFill>
                <a:latin typeface="Arial" pitchFamily="34" charset="0"/>
                <a:cs typeface="Arial" pitchFamily="34" charset="0"/>
              </a:rPr>
              <a:t>Sur la fenêtre d’émission</a:t>
            </a:r>
          </a:p>
          <a:p>
            <a:pPr>
              <a:spcBef>
                <a:spcPts val="0"/>
              </a:spcBef>
            </a:pPr>
            <a:r>
              <a:rPr lang="fr-BE" sz="1400" dirty="0">
                <a:solidFill>
                  <a:schemeClr val="tx2"/>
                </a:solidFill>
                <a:latin typeface="Arial" pitchFamily="34" charset="0"/>
                <a:cs typeface="Arial" pitchFamily="34" charset="0"/>
              </a:rPr>
              <a:t>La fenêtre de congestion est le contrôle de flux imposé par l’émetteur, tandis que la fenêtre d’émission est imposée par le récepteur.</a:t>
            </a:r>
          </a:p>
          <a:p>
            <a:pPr lvl="1">
              <a:spcBef>
                <a:spcPts val="0"/>
              </a:spcBef>
            </a:pPr>
            <a:r>
              <a:rPr lang="fr-BE" sz="1400" dirty="0">
                <a:solidFill>
                  <a:schemeClr val="tx2"/>
                </a:solidFill>
                <a:latin typeface="Arial" pitchFamily="34" charset="0"/>
                <a:cs typeface="Arial" pitchFamily="34" charset="0"/>
              </a:rPr>
              <a:t>La fenêtre de congestion est basée sur la capacité de l’émetteur de détecter si le réseau est congestionné ou non;</a:t>
            </a:r>
          </a:p>
          <a:p>
            <a:pPr lvl="1">
              <a:spcBef>
                <a:spcPts val="0"/>
              </a:spcBef>
            </a:pPr>
            <a:r>
              <a:rPr lang="fr-BE" sz="1400" dirty="0">
                <a:solidFill>
                  <a:schemeClr val="tx2"/>
                </a:solidFill>
                <a:latin typeface="Arial" pitchFamily="34" charset="0"/>
                <a:cs typeface="Arial" pitchFamily="34" charset="0"/>
              </a:rPr>
              <a:t>La fenêtre d’émission est relative au nombre de </a:t>
            </a:r>
            <a:r>
              <a:rPr lang="fr-BE" sz="1400" dirty="0" err="1">
                <a:solidFill>
                  <a:schemeClr val="tx2"/>
                </a:solidFill>
                <a:latin typeface="Arial" pitchFamily="34" charset="0"/>
                <a:cs typeface="Arial" pitchFamily="34" charset="0"/>
              </a:rPr>
              <a:t>byte</a:t>
            </a:r>
            <a:r>
              <a:rPr lang="fr-BE" sz="1400" dirty="0">
                <a:solidFill>
                  <a:schemeClr val="tx2"/>
                </a:solidFill>
                <a:latin typeface="Arial" pitchFamily="34" charset="0"/>
                <a:cs typeface="Arial" pitchFamily="34" charset="0"/>
              </a:rPr>
              <a:t> disponible dans le buffer du receveur pour cette connexion.</a:t>
            </a:r>
          </a:p>
          <a:p>
            <a:pPr>
              <a:spcBef>
                <a:spcPts val="0"/>
              </a:spcBef>
            </a:pPr>
            <a:r>
              <a:rPr lang="fr-BE" sz="1400" dirty="0">
                <a:solidFill>
                  <a:schemeClr val="tx2"/>
                </a:solidFill>
                <a:latin typeface="Arial" pitchFamily="34" charset="0"/>
                <a:cs typeface="Arial" pitchFamily="34" charset="0"/>
              </a:rPr>
              <a:t>L’émetteur envoie, au début de la connexion, un segment TCP et attend de recevoir l’acquit.</a:t>
            </a:r>
          </a:p>
          <a:p>
            <a:pPr lvl="1">
              <a:spcBef>
                <a:spcPts val="0"/>
              </a:spcBef>
            </a:pPr>
            <a:r>
              <a:rPr lang="fr-BE" sz="1400" dirty="0">
                <a:solidFill>
                  <a:schemeClr val="tx2"/>
                </a:solidFill>
                <a:latin typeface="Arial" pitchFamily="34" charset="0"/>
                <a:cs typeface="Arial" pitchFamily="34" charset="0"/>
              </a:rPr>
              <a:t>Quand l’acquit est reçu, la fenêtre de congestion est augmentée de 1 à 2 : ainsi 2 segments TCP peuvent être envoyé.</a:t>
            </a:r>
          </a:p>
          <a:p>
            <a:pPr lvl="1">
              <a:spcBef>
                <a:spcPts val="0"/>
              </a:spcBef>
            </a:pPr>
            <a:r>
              <a:rPr lang="fr-BE" sz="1400" dirty="0">
                <a:solidFill>
                  <a:schemeClr val="tx2"/>
                </a:solidFill>
                <a:latin typeface="Arial" pitchFamily="34" charset="0"/>
                <a:cs typeface="Arial" pitchFamily="34" charset="0"/>
              </a:rPr>
              <a:t>Quand chacun de ces deux segments seront acquittés, la fenêtre de congestion sera incrémentée à 4.</a:t>
            </a:r>
          </a:p>
          <a:p>
            <a:pPr lvl="1">
              <a:spcBef>
                <a:spcPts val="0"/>
              </a:spcBef>
            </a:pPr>
            <a:r>
              <a:rPr lang="fr-BE" sz="1400" dirty="0">
                <a:solidFill>
                  <a:schemeClr val="tx2"/>
                </a:solidFill>
                <a:latin typeface="Arial" pitchFamily="34" charset="0"/>
                <a:cs typeface="Arial" pitchFamily="34" charset="0"/>
              </a:rPr>
              <a:t>Cela fournit une croissance exponentielle</a:t>
            </a:r>
          </a:p>
          <a:p>
            <a:pPr lvl="2">
              <a:spcBef>
                <a:spcPts val="0"/>
              </a:spcBef>
            </a:pPr>
            <a:r>
              <a:rPr lang="fr-BE" sz="1400" dirty="0">
                <a:solidFill>
                  <a:schemeClr val="tx2"/>
                </a:solidFill>
                <a:latin typeface="Arial" pitchFamily="34" charset="0"/>
                <a:cs typeface="Arial" pitchFamily="34" charset="0"/>
              </a:rPr>
              <a:t>Seulement si il n’y a pas de retard dans les acquits</a:t>
            </a:r>
          </a:p>
          <a:p>
            <a:pPr lvl="2">
              <a:spcBef>
                <a:spcPts val="0"/>
              </a:spcBef>
            </a:pPr>
            <a:r>
              <a:rPr lang="fr-BE" sz="1400" dirty="0">
                <a:solidFill>
                  <a:schemeClr val="tx2"/>
                </a:solidFill>
                <a:latin typeface="Arial" pitchFamily="34" charset="0"/>
                <a:cs typeface="Arial" pitchFamily="34" charset="0"/>
              </a:rPr>
              <a:t>Et il est possible que le récepteur n’envoie qu’un acquit pour deux segments TCP reçus</a:t>
            </a:r>
          </a:p>
          <a:p>
            <a:pPr>
              <a:spcBef>
                <a:spcPts val="0"/>
              </a:spcBef>
            </a:pPr>
            <a:r>
              <a:rPr lang="fr-BE" sz="1400" dirty="0">
                <a:solidFill>
                  <a:schemeClr val="tx2"/>
                </a:solidFill>
                <a:latin typeface="Arial" pitchFamily="34" charset="0"/>
                <a:cs typeface="Arial" pitchFamily="34" charset="0"/>
              </a:rPr>
              <a:t>Il est possible la capacité des réseaux bas débit soit atteinte, alors des paquets seront aussi perdus</a:t>
            </a:r>
          </a:p>
          <a:p>
            <a:pPr lvl="1">
              <a:spcBef>
                <a:spcPts val="0"/>
              </a:spcBef>
            </a:pPr>
            <a:r>
              <a:rPr lang="fr-BE" sz="1400" dirty="0">
                <a:solidFill>
                  <a:schemeClr val="tx2"/>
                </a:solidFill>
                <a:latin typeface="Arial" pitchFamily="34" charset="0"/>
                <a:cs typeface="Arial" pitchFamily="34" charset="0"/>
              </a:rPr>
              <a:t>la fenêtre de congestion est donc trop grande.</a:t>
            </a:r>
          </a:p>
          <a:p>
            <a:pPr lvl="1">
              <a:spcBef>
                <a:spcPts val="0"/>
              </a:spcBef>
            </a:pPr>
            <a:endParaRPr lang="fr-BE" sz="1400" dirty="0">
              <a:solidFill>
                <a:schemeClr val="tx2"/>
              </a:solidFill>
              <a:latin typeface="Arial" pitchFamily="34" charset="0"/>
              <a:cs typeface="Arial" pitchFamily="34" charset="0"/>
            </a:endParaRP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Congestion</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76</a:t>
            </a:fld>
            <a:endParaRPr lang="fr-BE"/>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3"/>
          <p:cNvSpPr>
            <a:spLocks noGrp="1" noChangeArrowheads="1"/>
          </p:cNvSpPr>
          <p:nvPr>
            <p:ph idx="1"/>
          </p:nvPr>
        </p:nvSpPr>
        <p:spPr>
          <a:xfrm>
            <a:off x="683568" y="980728"/>
            <a:ext cx="8245038" cy="5040560"/>
          </a:xfrm>
        </p:spPr>
        <p:txBody>
          <a:bodyPr vert="horz" lIns="91440" tIns="45720" rIns="91440" bIns="45720" rtlCol="0" anchor="ctr" anchorCtr="0">
            <a:noAutofit/>
          </a:bodyPr>
          <a:lstStyle/>
          <a:p>
            <a:pPr>
              <a:spcBef>
                <a:spcPts val="0"/>
              </a:spcBef>
            </a:pPr>
            <a:r>
              <a:rPr lang="fr-BE" sz="1400" b="1" dirty="0">
                <a:solidFill>
                  <a:schemeClr val="tx2"/>
                </a:solidFill>
                <a:latin typeface="Arial" pitchFamily="34" charset="0"/>
                <a:cs typeface="Arial" pitchFamily="34" charset="0"/>
              </a:rPr>
              <a:t>Congestion </a:t>
            </a:r>
            <a:r>
              <a:rPr lang="fr-BE" sz="1400" b="1" dirty="0" err="1">
                <a:solidFill>
                  <a:schemeClr val="tx2"/>
                </a:solidFill>
                <a:latin typeface="Arial" pitchFamily="34" charset="0"/>
                <a:cs typeface="Arial" pitchFamily="34" charset="0"/>
              </a:rPr>
              <a:t>avoidance</a:t>
            </a:r>
            <a:endParaRPr lang="fr-BE" sz="1400" b="1"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L’hypothèse de départ de cet algorithme est que la perte de paquets dû à une faible qualité de la connexion réseau est de moins de 1 %</a:t>
            </a:r>
          </a:p>
          <a:p>
            <a:pPr lvl="2">
              <a:spcBef>
                <a:spcPts val="0"/>
              </a:spcBef>
            </a:pPr>
            <a:r>
              <a:rPr lang="fr-BE" sz="1400" dirty="0">
                <a:solidFill>
                  <a:schemeClr val="tx2"/>
                </a:solidFill>
                <a:latin typeface="Arial" pitchFamily="34" charset="0"/>
                <a:cs typeface="Arial" pitchFamily="34" charset="0"/>
              </a:rPr>
              <a:t>De ce fait, la perte de paquet mettra en évidence qu’il y a un problème de congestion quelque part sur le réseau entre la source et la destination</a:t>
            </a:r>
          </a:p>
          <a:p>
            <a:pPr lvl="2">
              <a:spcBef>
                <a:spcPts val="0"/>
              </a:spcBef>
            </a:pPr>
            <a:r>
              <a:rPr lang="fr-BE" sz="1400" dirty="0">
                <a:solidFill>
                  <a:schemeClr val="tx2"/>
                </a:solidFill>
                <a:latin typeface="Arial" pitchFamily="34" charset="0"/>
                <a:cs typeface="Arial" pitchFamily="34" charset="0"/>
              </a:rPr>
              <a:t>Il y a deux indications de perte de paquets</a:t>
            </a:r>
          </a:p>
          <a:p>
            <a:pPr lvl="3">
              <a:spcBef>
                <a:spcPts val="0"/>
              </a:spcBef>
            </a:pPr>
            <a:r>
              <a:rPr lang="fr-BE" sz="1400" dirty="0">
                <a:solidFill>
                  <a:schemeClr val="tx2"/>
                </a:solidFill>
                <a:latin typeface="Arial" pitchFamily="34" charset="0"/>
                <a:cs typeface="Arial" pitchFamily="34" charset="0"/>
              </a:rPr>
              <a:t>Un timeout survient</a:t>
            </a:r>
          </a:p>
          <a:p>
            <a:pPr lvl="3">
              <a:spcBef>
                <a:spcPts val="0"/>
              </a:spcBef>
            </a:pPr>
            <a:r>
              <a:rPr lang="fr-BE" sz="1400" dirty="0">
                <a:solidFill>
                  <a:schemeClr val="tx2"/>
                </a:solidFill>
                <a:latin typeface="Arial" pitchFamily="34" charset="0"/>
                <a:cs typeface="Arial" pitchFamily="34" charset="0"/>
              </a:rPr>
              <a:t>Des acquits dédoublés sont reçus</a:t>
            </a:r>
          </a:p>
          <a:p>
            <a:pPr lvl="3">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Bien que les algorithmes Slow Start et Congestion </a:t>
            </a:r>
            <a:r>
              <a:rPr lang="fr-BE" sz="1400" dirty="0" err="1">
                <a:solidFill>
                  <a:schemeClr val="tx2"/>
                </a:solidFill>
                <a:latin typeface="Arial" pitchFamily="34" charset="0"/>
                <a:cs typeface="Arial" pitchFamily="34" charset="0"/>
              </a:rPr>
              <a:t>Avoidance</a:t>
            </a:r>
            <a:r>
              <a:rPr lang="fr-BE" sz="1400" dirty="0">
                <a:solidFill>
                  <a:schemeClr val="tx2"/>
                </a:solidFill>
                <a:latin typeface="Arial" pitchFamily="34" charset="0"/>
                <a:cs typeface="Arial" pitchFamily="34" charset="0"/>
              </a:rPr>
              <a:t> soient indépendants avec des objectifs différents, en pratique ils sont implémentés ensemble :</a:t>
            </a:r>
          </a:p>
          <a:p>
            <a:pPr lvl="2">
              <a:spcBef>
                <a:spcPts val="0"/>
              </a:spcBef>
            </a:pPr>
            <a:r>
              <a:rPr lang="fr-BE" sz="1400" dirty="0">
                <a:solidFill>
                  <a:schemeClr val="tx2"/>
                </a:solidFill>
                <a:latin typeface="Arial" pitchFamily="34" charset="0"/>
                <a:cs typeface="Arial" pitchFamily="34" charset="0"/>
              </a:rPr>
              <a:t>Quand il y a de la congestion, </a:t>
            </a:r>
          </a:p>
          <a:p>
            <a:pPr lvl="3">
              <a:spcBef>
                <a:spcPts val="0"/>
              </a:spcBef>
            </a:pPr>
            <a:r>
              <a:rPr lang="fr-BE" sz="1400" dirty="0">
                <a:solidFill>
                  <a:schemeClr val="tx2"/>
                </a:solidFill>
                <a:latin typeface="Arial" pitchFamily="34" charset="0"/>
                <a:cs typeface="Arial" pitchFamily="34" charset="0"/>
              </a:rPr>
              <a:t>TCP doit diminuer son débit de transmission de paquets sur le réseau</a:t>
            </a:r>
          </a:p>
          <a:p>
            <a:pPr lvl="3">
              <a:spcBef>
                <a:spcPts val="0"/>
              </a:spcBef>
            </a:pPr>
            <a:r>
              <a:rPr lang="fr-BE" sz="1400" dirty="0">
                <a:solidFill>
                  <a:schemeClr val="tx2"/>
                </a:solidFill>
                <a:latin typeface="Arial" pitchFamily="34" charset="0"/>
                <a:cs typeface="Arial" pitchFamily="34" charset="0"/>
              </a:rPr>
              <a:t>Et faire appel à l’algorithme Slow Start pour recommencer à utiliser la fenêtre de congestion</a:t>
            </a:r>
          </a:p>
          <a:p>
            <a:pPr lvl="3">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Congestion </a:t>
            </a:r>
            <a:r>
              <a:rPr lang="fr-BE" sz="1400" dirty="0" err="1">
                <a:solidFill>
                  <a:schemeClr val="tx2"/>
                </a:solidFill>
                <a:latin typeface="Arial" pitchFamily="34" charset="0"/>
                <a:cs typeface="Arial" pitchFamily="34" charset="0"/>
              </a:rPr>
              <a:t>Avoidance</a:t>
            </a:r>
            <a:r>
              <a:rPr lang="fr-BE" sz="1400" dirty="0">
                <a:solidFill>
                  <a:schemeClr val="tx2"/>
                </a:solidFill>
                <a:latin typeface="Arial" pitchFamily="34" charset="0"/>
                <a:cs typeface="Arial" pitchFamily="34" charset="0"/>
              </a:rPr>
              <a:t> et Slow Start ont besoin que deux variables soient maintenues pour chaque connexion</a:t>
            </a:r>
          </a:p>
          <a:p>
            <a:pPr lvl="2">
              <a:spcBef>
                <a:spcPts val="0"/>
              </a:spcBef>
            </a:pPr>
            <a:r>
              <a:rPr lang="fr-BE" sz="1400" dirty="0">
                <a:solidFill>
                  <a:schemeClr val="tx2"/>
                </a:solidFill>
                <a:latin typeface="Arial" pitchFamily="34" charset="0"/>
                <a:cs typeface="Arial" pitchFamily="34" charset="0"/>
              </a:rPr>
              <a:t>Une fenêtre de congestion, </a:t>
            </a:r>
            <a:r>
              <a:rPr lang="fr-BE" sz="1400" dirty="0" err="1">
                <a:solidFill>
                  <a:schemeClr val="tx2"/>
                </a:solidFill>
                <a:latin typeface="Arial" pitchFamily="34" charset="0"/>
                <a:cs typeface="Arial" pitchFamily="34" charset="0"/>
              </a:rPr>
              <a:t>cwnd</a:t>
            </a: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Un Slow Start </a:t>
            </a:r>
            <a:r>
              <a:rPr lang="fr-BE" sz="1400" dirty="0" err="1">
                <a:solidFill>
                  <a:schemeClr val="tx2"/>
                </a:solidFill>
                <a:latin typeface="Arial" pitchFamily="34" charset="0"/>
                <a:cs typeface="Arial" pitchFamily="34" charset="0"/>
              </a:rPr>
              <a:t>Threshold</a:t>
            </a:r>
            <a:r>
              <a:rPr lang="fr-BE" sz="1400" dirty="0">
                <a:solidFill>
                  <a:schemeClr val="tx2"/>
                </a:solidFill>
                <a:latin typeface="Arial" pitchFamily="34" charset="0"/>
                <a:cs typeface="Arial" pitchFamily="34" charset="0"/>
              </a:rPr>
              <a:t> size, </a:t>
            </a:r>
            <a:r>
              <a:rPr lang="fr-BE" sz="1400" dirty="0" err="1">
                <a:solidFill>
                  <a:schemeClr val="tx2"/>
                </a:solidFill>
                <a:latin typeface="Arial" pitchFamily="34" charset="0"/>
                <a:cs typeface="Arial" pitchFamily="34" charset="0"/>
              </a:rPr>
              <a:t>ssthresh</a:t>
            </a:r>
            <a:endParaRPr lang="fr-BE" sz="1400" dirty="0">
              <a:solidFill>
                <a:schemeClr val="tx2"/>
              </a:solidFill>
              <a:latin typeface="Arial" pitchFamily="34" charset="0"/>
              <a:cs typeface="Arial" pitchFamily="34" charset="0"/>
            </a:endParaRPr>
          </a:p>
          <a:p>
            <a:pPr>
              <a:spcBef>
                <a:spcPts val="0"/>
              </a:spcBef>
            </a:pPr>
            <a:endParaRPr lang="fr-BE" sz="1400" dirty="0">
              <a:solidFill>
                <a:schemeClr val="tx2"/>
              </a:solidFill>
              <a:latin typeface="Arial" pitchFamily="34" charset="0"/>
              <a:cs typeface="Arial" pitchFamily="34" charset="0"/>
            </a:endParaRP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Congestion</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77</a:t>
            </a:fld>
            <a:endParaRPr lang="fr-BE"/>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idx="1"/>
          </p:nvPr>
        </p:nvSpPr>
        <p:spPr>
          <a:xfrm>
            <a:off x="457322" y="908720"/>
            <a:ext cx="8229600" cy="3095997"/>
          </a:xfrm>
        </p:spPr>
        <p:txBody>
          <a:bodyPr vert="horz" lIns="91440" tIns="45720" rIns="91440" bIns="45720" rtlCol="0" anchor="ctr" anchorCtr="0">
            <a:noAutofit/>
          </a:bodyPr>
          <a:lstStyle/>
          <a:p>
            <a:pPr>
              <a:lnSpc>
                <a:spcPct val="90000"/>
              </a:lnSpc>
              <a:spcBef>
                <a:spcPts val="0"/>
              </a:spcBef>
            </a:pPr>
            <a:r>
              <a:rPr lang="fr-BE" sz="1400" b="1" dirty="0">
                <a:solidFill>
                  <a:schemeClr val="tx2"/>
                </a:solidFill>
                <a:latin typeface="Arial" pitchFamily="34" charset="0"/>
                <a:cs typeface="Arial" pitchFamily="34" charset="0"/>
              </a:rPr>
              <a:t>Congestion avoidance</a:t>
            </a:r>
          </a:p>
          <a:p>
            <a:pPr lvl="1">
              <a:spcBef>
                <a:spcPts val="0"/>
              </a:spcBef>
            </a:pPr>
            <a:r>
              <a:rPr lang="fr-BE" sz="1400" dirty="0">
                <a:solidFill>
                  <a:schemeClr val="tx2"/>
                </a:solidFill>
                <a:latin typeface="Arial" pitchFamily="34" charset="0"/>
                <a:cs typeface="Arial" pitchFamily="34" charset="0"/>
              </a:rPr>
              <a:t>Les deux algorithmes combinés fonctionnent de cette manière:</a:t>
            </a:r>
          </a:p>
          <a:p>
            <a:pPr lvl="2">
              <a:spcBef>
                <a:spcPts val="0"/>
              </a:spcBef>
            </a:pPr>
            <a:r>
              <a:rPr lang="fr-BE" sz="1400" dirty="0">
                <a:solidFill>
                  <a:schemeClr val="tx2"/>
                </a:solidFill>
                <a:latin typeface="Arial" pitchFamily="34" charset="0"/>
                <a:cs typeface="Arial" pitchFamily="34" charset="0"/>
              </a:rPr>
              <a:t>A l’initialisation d’un connexion </a:t>
            </a:r>
            <a:r>
              <a:rPr lang="fr-BE" sz="1400" dirty="0" err="1">
                <a:solidFill>
                  <a:schemeClr val="tx2"/>
                </a:solidFill>
                <a:latin typeface="Arial" pitchFamily="34" charset="0"/>
                <a:cs typeface="Arial" pitchFamily="34" charset="0"/>
              </a:rPr>
              <a:t>cwnd</a:t>
            </a:r>
            <a:r>
              <a:rPr lang="fr-BE" sz="1400" dirty="0">
                <a:solidFill>
                  <a:schemeClr val="tx2"/>
                </a:solidFill>
                <a:latin typeface="Arial" pitchFamily="34" charset="0"/>
                <a:cs typeface="Arial" pitchFamily="34" charset="0"/>
              </a:rPr>
              <a:t> = 1 segment et </a:t>
            </a:r>
            <a:r>
              <a:rPr lang="fr-BE" sz="1400" dirty="0" err="1">
                <a:solidFill>
                  <a:schemeClr val="tx2"/>
                </a:solidFill>
                <a:latin typeface="Arial" pitchFamily="34" charset="0"/>
                <a:cs typeface="Arial" pitchFamily="34" charset="0"/>
              </a:rPr>
              <a:t>ssthresh</a:t>
            </a:r>
            <a:r>
              <a:rPr lang="fr-BE" sz="1400" dirty="0">
                <a:solidFill>
                  <a:schemeClr val="tx2"/>
                </a:solidFill>
                <a:latin typeface="Arial" pitchFamily="34" charset="0"/>
                <a:cs typeface="Arial" pitchFamily="34" charset="0"/>
              </a:rPr>
              <a:t> = 65535 </a:t>
            </a:r>
            <a:r>
              <a:rPr lang="fr-BE" sz="1400" dirty="0" err="1">
                <a:solidFill>
                  <a:schemeClr val="tx2"/>
                </a:solidFill>
                <a:latin typeface="Arial" pitchFamily="34" charset="0"/>
                <a:cs typeface="Arial" pitchFamily="34" charset="0"/>
              </a:rPr>
              <a:t>bytes</a:t>
            </a: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La routine TCP qui émet, n’envoie jamais plus que la valeur de </a:t>
            </a:r>
            <a:r>
              <a:rPr lang="fr-BE" sz="1400" dirty="0" err="1">
                <a:solidFill>
                  <a:schemeClr val="tx2"/>
                </a:solidFill>
                <a:latin typeface="Arial" pitchFamily="34" charset="0"/>
                <a:cs typeface="Arial" pitchFamily="34" charset="0"/>
              </a:rPr>
              <a:t>cwnd</a:t>
            </a:r>
            <a:r>
              <a:rPr lang="fr-BE" sz="1400" dirty="0">
                <a:solidFill>
                  <a:schemeClr val="tx2"/>
                </a:solidFill>
                <a:latin typeface="Arial" pitchFamily="34" charset="0"/>
                <a:cs typeface="Arial" pitchFamily="34" charset="0"/>
              </a:rPr>
              <a:t> ou la valeur de la fenêtre d’émission annoncée par le récepteur</a:t>
            </a:r>
          </a:p>
          <a:p>
            <a:pPr lvl="2">
              <a:spcBef>
                <a:spcPts val="0"/>
              </a:spcBef>
            </a:pPr>
            <a:r>
              <a:rPr lang="fr-BE" sz="1400" dirty="0">
                <a:solidFill>
                  <a:schemeClr val="tx2"/>
                </a:solidFill>
                <a:latin typeface="Arial" pitchFamily="34" charset="0"/>
                <a:cs typeface="Arial" pitchFamily="34" charset="0"/>
              </a:rPr>
              <a:t>Quand une congestion apparaît (timeout ou acquit dédoublé), la moitié de la taille de la fenêtre actuelle est sauvegardée dans </a:t>
            </a:r>
            <a:r>
              <a:rPr lang="fr-BE" sz="1400" dirty="0" err="1">
                <a:solidFill>
                  <a:schemeClr val="tx2"/>
                </a:solidFill>
                <a:latin typeface="Arial" pitchFamily="34" charset="0"/>
                <a:cs typeface="Arial" pitchFamily="34" charset="0"/>
              </a:rPr>
              <a:t>ssthresh</a:t>
            </a:r>
            <a:r>
              <a:rPr lang="fr-BE" sz="1400" dirty="0">
                <a:solidFill>
                  <a:schemeClr val="tx2"/>
                </a:solidFill>
                <a:latin typeface="Arial" pitchFamily="34" charset="0"/>
                <a:cs typeface="Arial" pitchFamily="34" charset="0"/>
              </a:rPr>
              <a:t>. De plus si la congestion est </a:t>
            </a:r>
            <a:r>
              <a:rPr lang="fr-BE" sz="1400" dirty="0" err="1">
                <a:solidFill>
                  <a:schemeClr val="tx2"/>
                </a:solidFill>
                <a:latin typeface="Arial" pitchFamily="34" charset="0"/>
                <a:cs typeface="Arial" pitchFamily="34" charset="0"/>
              </a:rPr>
              <a:t>dûe</a:t>
            </a:r>
            <a:r>
              <a:rPr lang="fr-BE" sz="1400" dirty="0">
                <a:solidFill>
                  <a:schemeClr val="tx2"/>
                </a:solidFill>
                <a:latin typeface="Arial" pitchFamily="34" charset="0"/>
                <a:cs typeface="Arial" pitchFamily="34" charset="0"/>
              </a:rPr>
              <a:t> à un timeout, </a:t>
            </a:r>
            <a:r>
              <a:rPr lang="fr-BE" sz="1400" dirty="0" err="1">
                <a:solidFill>
                  <a:schemeClr val="tx2"/>
                </a:solidFill>
                <a:latin typeface="Arial" pitchFamily="34" charset="0"/>
                <a:cs typeface="Arial" pitchFamily="34" charset="0"/>
              </a:rPr>
              <a:t>cwnd</a:t>
            </a:r>
            <a:r>
              <a:rPr lang="fr-BE" sz="1400" dirty="0">
                <a:solidFill>
                  <a:schemeClr val="tx2"/>
                </a:solidFill>
                <a:latin typeface="Arial" pitchFamily="34" charset="0"/>
                <a:cs typeface="Arial" pitchFamily="34" charset="0"/>
              </a:rPr>
              <a:t> est remis à la valeur d’1 segment</a:t>
            </a:r>
          </a:p>
          <a:p>
            <a:pPr lvl="2">
              <a:spcBef>
                <a:spcPts val="0"/>
              </a:spcBef>
            </a:pPr>
            <a:r>
              <a:rPr lang="fr-BE" sz="1400" dirty="0">
                <a:solidFill>
                  <a:schemeClr val="tx2"/>
                </a:solidFill>
                <a:latin typeface="Arial" pitchFamily="34" charset="0"/>
                <a:cs typeface="Arial" pitchFamily="34" charset="0"/>
              </a:rPr>
              <a:t>Quand les nouvelles données sont acquittées, </a:t>
            </a:r>
            <a:r>
              <a:rPr lang="fr-BE" sz="1400" dirty="0" err="1">
                <a:solidFill>
                  <a:schemeClr val="tx2"/>
                </a:solidFill>
                <a:latin typeface="Arial" pitchFamily="34" charset="0"/>
                <a:cs typeface="Arial" pitchFamily="34" charset="0"/>
              </a:rPr>
              <a:t>cwnd</a:t>
            </a:r>
            <a:r>
              <a:rPr lang="fr-BE" sz="1400" dirty="0">
                <a:solidFill>
                  <a:schemeClr val="tx2"/>
                </a:solidFill>
                <a:latin typeface="Arial" pitchFamily="34" charset="0"/>
                <a:cs typeface="Arial" pitchFamily="34" charset="0"/>
              </a:rPr>
              <a:t> est augmenté</a:t>
            </a:r>
          </a:p>
          <a:p>
            <a:pPr lvl="3">
              <a:spcBef>
                <a:spcPts val="0"/>
              </a:spcBef>
            </a:pPr>
            <a:r>
              <a:rPr lang="fr-BE" sz="1400" dirty="0">
                <a:solidFill>
                  <a:schemeClr val="tx2"/>
                </a:solidFill>
                <a:latin typeface="Arial" pitchFamily="34" charset="0"/>
                <a:cs typeface="Arial" pitchFamily="34" charset="0"/>
              </a:rPr>
              <a:t>La façon dont </a:t>
            </a:r>
            <a:r>
              <a:rPr lang="fr-BE" sz="1400" dirty="0" err="1">
                <a:solidFill>
                  <a:schemeClr val="tx2"/>
                </a:solidFill>
                <a:latin typeface="Arial" pitchFamily="34" charset="0"/>
                <a:cs typeface="Arial" pitchFamily="34" charset="0"/>
              </a:rPr>
              <a:t>cwnd</a:t>
            </a:r>
            <a:r>
              <a:rPr lang="fr-BE" sz="1400" dirty="0">
                <a:solidFill>
                  <a:schemeClr val="tx2"/>
                </a:solidFill>
                <a:latin typeface="Arial" pitchFamily="34" charset="0"/>
                <a:cs typeface="Arial" pitchFamily="34" charset="0"/>
              </a:rPr>
              <a:t> est augmenté dépend de si TCP exécute Slow Start ou Congestion </a:t>
            </a:r>
            <a:r>
              <a:rPr lang="fr-BE" sz="1400" dirty="0" err="1">
                <a:solidFill>
                  <a:schemeClr val="tx2"/>
                </a:solidFill>
                <a:latin typeface="Arial" pitchFamily="34" charset="0"/>
                <a:cs typeface="Arial" pitchFamily="34" charset="0"/>
              </a:rPr>
              <a:t>Avoidance</a:t>
            </a:r>
            <a:endParaRPr lang="fr-BE" sz="1400" dirty="0">
              <a:solidFill>
                <a:schemeClr val="tx2"/>
              </a:solidFill>
              <a:latin typeface="Arial" pitchFamily="34" charset="0"/>
              <a:cs typeface="Arial" pitchFamily="34" charset="0"/>
            </a:endParaRPr>
          </a:p>
          <a:p>
            <a:pPr lvl="3">
              <a:spcBef>
                <a:spcPts val="0"/>
              </a:spcBef>
            </a:pPr>
            <a:r>
              <a:rPr lang="fr-BE" sz="1400" dirty="0">
                <a:solidFill>
                  <a:schemeClr val="tx2"/>
                </a:solidFill>
                <a:latin typeface="Arial" pitchFamily="34" charset="0"/>
                <a:cs typeface="Arial" pitchFamily="34" charset="0"/>
              </a:rPr>
              <a:t>Si </a:t>
            </a:r>
            <a:r>
              <a:rPr lang="fr-BE" sz="1400" dirty="0" err="1">
                <a:solidFill>
                  <a:schemeClr val="tx2"/>
                </a:solidFill>
                <a:latin typeface="Arial" pitchFamily="34" charset="0"/>
                <a:cs typeface="Arial" pitchFamily="34" charset="0"/>
              </a:rPr>
              <a:t>cwnd</a:t>
            </a:r>
            <a:r>
              <a:rPr lang="fr-BE" sz="1400" dirty="0">
                <a:solidFill>
                  <a:schemeClr val="tx2"/>
                </a:solidFill>
                <a:latin typeface="Arial" pitchFamily="34" charset="0"/>
                <a:cs typeface="Arial" pitchFamily="34" charset="0"/>
              </a:rPr>
              <a:t> &lt; ou = à </a:t>
            </a:r>
            <a:r>
              <a:rPr lang="fr-BE" sz="1400" dirty="0" err="1">
                <a:solidFill>
                  <a:schemeClr val="tx2"/>
                </a:solidFill>
                <a:latin typeface="Arial" pitchFamily="34" charset="0"/>
                <a:cs typeface="Arial" pitchFamily="34" charset="0"/>
              </a:rPr>
              <a:t>ssthresh</a:t>
            </a:r>
            <a:r>
              <a:rPr lang="fr-BE" sz="1400" dirty="0">
                <a:solidFill>
                  <a:schemeClr val="tx2"/>
                </a:solidFill>
                <a:latin typeface="Arial" pitchFamily="34" charset="0"/>
                <a:cs typeface="Arial" pitchFamily="34" charset="0"/>
              </a:rPr>
              <a:t> alors TCP est en Slow Start</a:t>
            </a:r>
          </a:p>
          <a:p>
            <a:pPr lvl="3">
              <a:spcBef>
                <a:spcPts val="0"/>
              </a:spcBef>
            </a:pPr>
            <a:r>
              <a:rPr lang="fr-BE" sz="1400" dirty="0">
                <a:solidFill>
                  <a:schemeClr val="tx2"/>
                </a:solidFill>
                <a:latin typeface="Arial" pitchFamily="34" charset="0"/>
                <a:cs typeface="Arial" pitchFamily="34" charset="0"/>
              </a:rPr>
              <a:t>Sinon TCP est en Congestion </a:t>
            </a:r>
            <a:r>
              <a:rPr lang="fr-BE" sz="1400" dirty="0" err="1">
                <a:solidFill>
                  <a:schemeClr val="tx2"/>
                </a:solidFill>
                <a:latin typeface="Arial" pitchFamily="34" charset="0"/>
                <a:cs typeface="Arial" pitchFamily="34" charset="0"/>
              </a:rPr>
              <a:t>Avoidance</a:t>
            </a:r>
            <a:endParaRPr lang="fr-BE" sz="1400" dirty="0">
              <a:solidFill>
                <a:schemeClr val="tx2"/>
              </a:solidFill>
              <a:latin typeface="Arial" pitchFamily="34" charset="0"/>
              <a:cs typeface="Arial" pitchFamily="34"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79712" y="4149080"/>
            <a:ext cx="5413825" cy="20162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10" name="Espace réservé du numéro de diapositive 9"/>
          <p:cNvSpPr>
            <a:spLocks noGrp="1"/>
          </p:cNvSpPr>
          <p:nvPr>
            <p:ph type="sldNum" sz="quarter" idx="12"/>
          </p:nvPr>
        </p:nvSpPr>
        <p:spPr/>
        <p:txBody>
          <a:bodyPr/>
          <a:lstStyle/>
          <a:p>
            <a:fld id="{B755F6CC-DBE3-4ADB-A217-62287009C9EB}" type="slidenum">
              <a:rPr lang="fr-BE" smtClean="0"/>
              <a:pPr/>
              <a:t>78</a:t>
            </a:fld>
            <a:endParaRPr lang="fr-BE"/>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3"/>
          <p:cNvSpPr>
            <a:spLocks noGrp="1" noChangeArrowheads="1"/>
          </p:cNvSpPr>
          <p:nvPr>
            <p:ph idx="1"/>
          </p:nvPr>
        </p:nvSpPr>
        <p:spPr>
          <a:xfrm>
            <a:off x="457200" y="980728"/>
            <a:ext cx="8229600" cy="5327997"/>
          </a:xfrm>
        </p:spPr>
        <p:txBody>
          <a:bodyPr vert="horz" lIns="91440" tIns="45720" rIns="91440" bIns="45720" rtlCol="0" anchor="ctr" anchorCtr="0">
            <a:noAutofit/>
          </a:bodyPr>
          <a:lstStyle/>
          <a:p>
            <a:pPr>
              <a:spcBef>
                <a:spcPts val="0"/>
              </a:spcBef>
            </a:pPr>
            <a:r>
              <a:rPr lang="fr-BE" sz="1400" b="1" dirty="0">
                <a:solidFill>
                  <a:schemeClr val="tx2"/>
                </a:solidFill>
                <a:latin typeface="Arial" pitchFamily="34" charset="0"/>
                <a:cs typeface="Arial" pitchFamily="34" charset="0"/>
              </a:rPr>
              <a:t>Fast retransmit</a:t>
            </a:r>
          </a:p>
          <a:p>
            <a:pPr lvl="1">
              <a:spcBef>
                <a:spcPts val="0"/>
              </a:spcBef>
            </a:pPr>
            <a:r>
              <a:rPr lang="fr-BE" sz="1400" dirty="0">
                <a:solidFill>
                  <a:schemeClr val="tx2"/>
                </a:solidFill>
                <a:latin typeface="Arial" pitchFamily="34" charset="0"/>
                <a:cs typeface="Arial" pitchFamily="34" charset="0"/>
              </a:rPr>
              <a:t>Cet algorithme permet d’éviter à TCP d’attendre un time out pour ré-envoyer les segments TCP perdus</a:t>
            </a:r>
          </a:p>
          <a:p>
            <a:pPr lvl="1">
              <a:spcBef>
                <a:spcPts val="0"/>
              </a:spcBef>
            </a:pPr>
            <a:r>
              <a:rPr lang="fr-BE" sz="1400" dirty="0">
                <a:solidFill>
                  <a:schemeClr val="tx2"/>
                </a:solidFill>
                <a:latin typeface="Arial" pitchFamily="34" charset="0"/>
                <a:cs typeface="Arial" pitchFamily="34" charset="0"/>
              </a:rPr>
              <a:t>Avant d’apporter des modifications à TCP (et à l’algorithme Congestion </a:t>
            </a:r>
            <a:r>
              <a:rPr lang="fr-BE" sz="1400" dirty="0" err="1">
                <a:solidFill>
                  <a:schemeClr val="tx2"/>
                </a:solidFill>
                <a:latin typeface="Arial" pitchFamily="34" charset="0"/>
                <a:cs typeface="Arial" pitchFamily="34" charset="0"/>
              </a:rPr>
              <a:t>Avoidance</a:t>
            </a:r>
            <a:r>
              <a:rPr lang="fr-BE" sz="1400" dirty="0">
                <a:solidFill>
                  <a:schemeClr val="tx2"/>
                </a:solidFill>
                <a:latin typeface="Arial" pitchFamily="34" charset="0"/>
                <a:cs typeface="Arial" pitchFamily="34" charset="0"/>
              </a:rPr>
              <a:t>) dans les années 1990, TCP générait un acquit (doublon) dés qu’un segment hors séquence était reçus.</a:t>
            </a:r>
          </a:p>
          <a:p>
            <a:pPr lvl="2">
              <a:spcBef>
                <a:spcPts val="0"/>
              </a:spcBef>
            </a:pPr>
            <a:r>
              <a:rPr lang="fr-BE" sz="1400" dirty="0">
                <a:solidFill>
                  <a:schemeClr val="tx2"/>
                </a:solidFill>
                <a:latin typeface="Arial" pitchFamily="34" charset="0"/>
                <a:cs typeface="Arial" pitchFamily="34" charset="0"/>
              </a:rPr>
              <a:t>Cet acquit dédoublé ne pouvait attendre</a:t>
            </a:r>
          </a:p>
          <a:p>
            <a:pPr lvl="2">
              <a:spcBef>
                <a:spcPts val="0"/>
              </a:spcBef>
            </a:pPr>
            <a:r>
              <a:rPr lang="fr-BE" sz="1400" dirty="0">
                <a:solidFill>
                  <a:schemeClr val="tx2"/>
                </a:solidFill>
                <a:latin typeface="Arial" pitchFamily="34" charset="0"/>
                <a:cs typeface="Arial" pitchFamily="34" charset="0"/>
              </a:rPr>
              <a:t>Le but ce doublon était d’avertir l’autre côté que le segment était reçu hors séquence et de redemander le segment TCP manquant</a:t>
            </a:r>
            <a:r>
              <a:rPr lang="fr-BE" sz="1400" dirty="0" smtClean="0">
                <a:solidFill>
                  <a:schemeClr val="tx2"/>
                </a:solidFill>
                <a:latin typeface="Arial" pitchFamily="34" charset="0"/>
                <a:cs typeface="Arial" pitchFamily="34" charset="0"/>
              </a:rPr>
              <a:t>.</a:t>
            </a:r>
            <a:endParaRPr lang="fr-BE" sz="1400" dirty="0">
              <a:solidFill>
                <a:schemeClr val="tx2"/>
              </a:solidFill>
              <a:latin typeface="Arial" pitchFamily="34" charset="0"/>
              <a:cs typeface="Arial" pitchFamily="34" charset="0"/>
            </a:endParaRPr>
          </a:p>
          <a:p>
            <a:pPr lvl="2">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Comme TCP ne sait plus déterminer le pourquoi des doublons (perte de segments ou arrivée dans le désordre), TCP attend de recevoir plusieurs acquits dédoublé avant de retransmettre le(s) segment(s) manquant(s).</a:t>
            </a:r>
          </a:p>
          <a:p>
            <a:pPr lvl="2">
              <a:spcBef>
                <a:spcPts val="0"/>
              </a:spcBef>
            </a:pPr>
            <a:r>
              <a:rPr lang="fr-BE" sz="1400" dirty="0">
                <a:solidFill>
                  <a:schemeClr val="tx2"/>
                </a:solidFill>
                <a:latin typeface="Arial" pitchFamily="34" charset="0"/>
                <a:cs typeface="Arial" pitchFamily="34" charset="0"/>
              </a:rPr>
              <a:t>Si il s’agit de segments reçus hors séquence, l’émetteur ne devrait recevoir que un ou deux acquits dédoublés avant que le segment hors séquence ne soit traité (nouvel acquit envoyé)</a:t>
            </a:r>
          </a:p>
          <a:p>
            <a:pPr lvl="2">
              <a:spcBef>
                <a:spcPts val="0"/>
              </a:spcBef>
            </a:pPr>
            <a:r>
              <a:rPr lang="fr-BE" sz="1400" dirty="0">
                <a:solidFill>
                  <a:schemeClr val="tx2"/>
                </a:solidFill>
                <a:latin typeface="Arial" pitchFamily="34" charset="0"/>
                <a:cs typeface="Arial" pitchFamily="34" charset="0"/>
              </a:rPr>
              <a:t>Si il y a plus de trois acquits dédoublés à la suite l’un de l’autre, cela veut probablement dire que le segment est réellement perdu.</a:t>
            </a:r>
          </a:p>
          <a:p>
            <a:pPr lvl="3">
              <a:spcBef>
                <a:spcPts val="0"/>
              </a:spcBef>
            </a:pPr>
            <a:r>
              <a:rPr lang="fr-BE" sz="1400" dirty="0">
                <a:solidFill>
                  <a:schemeClr val="tx2"/>
                </a:solidFill>
                <a:latin typeface="Arial" pitchFamily="34" charset="0"/>
                <a:cs typeface="Arial" pitchFamily="34" charset="0"/>
              </a:rPr>
              <a:t>TCP retransmet alors le segment considéré comme perdu avant que le </a:t>
            </a:r>
            <a:r>
              <a:rPr lang="fr-BE" sz="1400" dirty="0" err="1">
                <a:solidFill>
                  <a:schemeClr val="tx2"/>
                </a:solidFill>
                <a:latin typeface="Arial" pitchFamily="34" charset="0"/>
                <a:cs typeface="Arial" pitchFamily="34" charset="0"/>
              </a:rPr>
              <a:t>timer</a:t>
            </a:r>
            <a:r>
              <a:rPr lang="fr-BE" sz="1400" dirty="0">
                <a:solidFill>
                  <a:schemeClr val="tx2"/>
                </a:solidFill>
                <a:latin typeface="Arial" pitchFamily="34" charset="0"/>
                <a:cs typeface="Arial" pitchFamily="34" charset="0"/>
              </a:rPr>
              <a:t> de retransmission associé à ce segment n’expire</a:t>
            </a:r>
          </a:p>
          <a:p>
            <a:pPr>
              <a:spcBef>
                <a:spcPts val="0"/>
              </a:spcBef>
            </a:pPr>
            <a:endParaRPr lang="fr-BE" sz="1400" dirty="0">
              <a:solidFill>
                <a:schemeClr val="tx2"/>
              </a:solidFill>
              <a:latin typeface="Arial" pitchFamily="34" charset="0"/>
              <a:cs typeface="Arial" pitchFamily="34" charset="0"/>
            </a:endParaRP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Le protocole TCP</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79</a:t>
            </a:fld>
            <a:endParaRPr lang="fr-B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Grp="1" noChangeArrowheads="1"/>
          </p:cNvSpPr>
          <p:nvPr>
            <p:ph idx="1"/>
          </p:nvPr>
        </p:nvSpPr>
        <p:spPr>
          <a:xfrm>
            <a:off x="457322" y="824645"/>
            <a:ext cx="8229600" cy="5065836"/>
          </a:xfrm>
        </p:spPr>
        <p:txBody>
          <a:bodyPr vert="horz" lIns="91440" tIns="45720" rIns="91440" bIns="45720" rtlCol="0" anchor="ctr" anchorCtr="0">
            <a:noAutofit/>
          </a:bodyPr>
          <a:lstStyle/>
          <a:p>
            <a:pPr>
              <a:lnSpc>
                <a:spcPct val="90000"/>
              </a:lnSpc>
            </a:pPr>
            <a:r>
              <a:rPr lang="fr-BE" sz="1600" dirty="0">
                <a:solidFill>
                  <a:schemeClr val="tx2"/>
                </a:solidFill>
                <a:latin typeface="Arial" pitchFamily="34" charset="0"/>
                <a:cs typeface="Arial" pitchFamily="34" charset="0"/>
              </a:rPr>
              <a:t>Nécessité d’avoir un adressage des applications</a:t>
            </a:r>
          </a:p>
          <a:p>
            <a:pPr>
              <a:lnSpc>
                <a:spcPct val="90000"/>
              </a:lnSpc>
            </a:pPr>
            <a:endParaRPr lang="fr-BE" sz="1600" dirty="0">
              <a:solidFill>
                <a:schemeClr val="tx2"/>
              </a:solidFill>
              <a:latin typeface="Arial" pitchFamily="34" charset="0"/>
              <a:cs typeface="Arial" pitchFamily="34" charset="0"/>
            </a:endParaRPr>
          </a:p>
          <a:p>
            <a:pPr>
              <a:lnSpc>
                <a:spcPct val="90000"/>
              </a:lnSpc>
            </a:pPr>
            <a:endParaRPr lang="fr-BE" sz="1600" dirty="0">
              <a:solidFill>
                <a:schemeClr val="tx2"/>
              </a:solidFill>
              <a:latin typeface="Arial" pitchFamily="34" charset="0"/>
              <a:cs typeface="Arial" pitchFamily="34" charset="0"/>
            </a:endParaRPr>
          </a:p>
          <a:p>
            <a:pPr>
              <a:lnSpc>
                <a:spcPct val="90000"/>
              </a:lnSpc>
            </a:pPr>
            <a:endParaRPr lang="fr-BE" sz="1600" dirty="0">
              <a:solidFill>
                <a:schemeClr val="tx2"/>
              </a:solidFill>
              <a:latin typeface="Arial" pitchFamily="34" charset="0"/>
              <a:cs typeface="Arial" pitchFamily="34" charset="0"/>
            </a:endParaRPr>
          </a:p>
          <a:p>
            <a:pPr>
              <a:lnSpc>
                <a:spcPct val="90000"/>
              </a:lnSpc>
            </a:pPr>
            <a:endParaRPr lang="fr-BE" sz="1600" dirty="0">
              <a:solidFill>
                <a:schemeClr val="tx2"/>
              </a:solidFill>
              <a:latin typeface="Arial" pitchFamily="34" charset="0"/>
              <a:cs typeface="Arial" pitchFamily="34" charset="0"/>
            </a:endParaRPr>
          </a:p>
          <a:p>
            <a:pPr>
              <a:lnSpc>
                <a:spcPct val="90000"/>
              </a:lnSpc>
            </a:pPr>
            <a:endParaRPr lang="fr-BE" sz="1600" dirty="0">
              <a:solidFill>
                <a:schemeClr val="tx2"/>
              </a:solidFill>
              <a:latin typeface="Arial" pitchFamily="34" charset="0"/>
              <a:cs typeface="Arial" pitchFamily="34" charset="0"/>
            </a:endParaRPr>
          </a:p>
          <a:p>
            <a:pPr>
              <a:lnSpc>
                <a:spcPct val="90000"/>
              </a:lnSpc>
            </a:pPr>
            <a:endParaRPr lang="fr-BE" sz="1600" dirty="0">
              <a:solidFill>
                <a:schemeClr val="tx2"/>
              </a:solidFill>
              <a:latin typeface="Arial" pitchFamily="34" charset="0"/>
              <a:cs typeface="Arial" pitchFamily="34" charset="0"/>
            </a:endParaRPr>
          </a:p>
          <a:p>
            <a:pPr>
              <a:lnSpc>
                <a:spcPct val="90000"/>
              </a:lnSpc>
            </a:pPr>
            <a:endParaRPr lang="fr-BE" sz="1600" dirty="0">
              <a:solidFill>
                <a:schemeClr val="tx2"/>
              </a:solidFill>
              <a:latin typeface="Arial" pitchFamily="34" charset="0"/>
              <a:cs typeface="Arial" pitchFamily="34" charset="0"/>
            </a:endParaRPr>
          </a:p>
          <a:p>
            <a:pPr>
              <a:lnSpc>
                <a:spcPct val="90000"/>
              </a:lnSpc>
            </a:pPr>
            <a:endParaRPr lang="fr-BE" sz="1600" dirty="0">
              <a:solidFill>
                <a:schemeClr val="tx2"/>
              </a:solidFill>
              <a:latin typeface="Arial" pitchFamily="34" charset="0"/>
              <a:cs typeface="Arial" pitchFamily="34" charset="0"/>
            </a:endParaRPr>
          </a:p>
          <a:p>
            <a:pPr>
              <a:lnSpc>
                <a:spcPct val="90000"/>
              </a:lnSpc>
            </a:pPr>
            <a:endParaRPr lang="fr-BE" sz="1600" dirty="0">
              <a:solidFill>
                <a:schemeClr val="tx2"/>
              </a:solidFill>
              <a:latin typeface="Arial" pitchFamily="34" charset="0"/>
              <a:cs typeface="Arial" pitchFamily="34" charset="0"/>
            </a:endParaRPr>
          </a:p>
          <a:p>
            <a:pPr>
              <a:lnSpc>
                <a:spcPct val="90000"/>
              </a:lnSpc>
            </a:pPr>
            <a:endParaRPr lang="fr-BE" sz="1600" dirty="0">
              <a:solidFill>
                <a:schemeClr val="tx2"/>
              </a:solidFill>
              <a:latin typeface="Arial" pitchFamily="34" charset="0"/>
              <a:cs typeface="Arial" pitchFamily="34" charset="0"/>
            </a:endParaRPr>
          </a:p>
          <a:p>
            <a:pPr>
              <a:lnSpc>
                <a:spcPct val="90000"/>
              </a:lnSpc>
            </a:pPr>
            <a:endParaRPr lang="fr-BE" sz="1600" dirty="0" smtClean="0">
              <a:solidFill>
                <a:schemeClr val="tx2"/>
              </a:solidFill>
              <a:latin typeface="Arial" pitchFamily="34" charset="0"/>
              <a:cs typeface="Arial" pitchFamily="34" charset="0"/>
            </a:endParaRPr>
          </a:p>
          <a:p>
            <a:pPr>
              <a:lnSpc>
                <a:spcPct val="90000"/>
              </a:lnSpc>
            </a:pPr>
            <a:endParaRPr lang="fr-BE" sz="1600" dirty="0" smtClean="0">
              <a:solidFill>
                <a:schemeClr val="tx2"/>
              </a:solidFill>
              <a:latin typeface="Arial" pitchFamily="34" charset="0"/>
              <a:cs typeface="Arial" pitchFamily="34" charset="0"/>
            </a:endParaRPr>
          </a:p>
          <a:p>
            <a:pPr>
              <a:lnSpc>
                <a:spcPct val="90000"/>
              </a:lnSpc>
            </a:pPr>
            <a:r>
              <a:rPr lang="fr-BE" sz="1600" dirty="0" smtClean="0">
                <a:solidFill>
                  <a:schemeClr val="tx2"/>
                </a:solidFill>
                <a:latin typeface="Arial" pitchFamily="34" charset="0"/>
                <a:cs typeface="Arial" pitchFamily="34" charset="0"/>
              </a:rPr>
              <a:t>Service </a:t>
            </a:r>
            <a:r>
              <a:rPr lang="fr-BE" sz="1600" dirty="0">
                <a:solidFill>
                  <a:schemeClr val="tx2"/>
                </a:solidFill>
                <a:latin typeface="Arial" pitchFamily="34" charset="0"/>
                <a:cs typeface="Arial" pitchFamily="34" charset="0"/>
              </a:rPr>
              <a:t>Access Points (SAP)</a:t>
            </a:r>
          </a:p>
          <a:p>
            <a:pPr lvl="1">
              <a:lnSpc>
                <a:spcPct val="90000"/>
              </a:lnSpc>
            </a:pPr>
            <a:r>
              <a:rPr lang="fr-BE" sz="1600" dirty="0">
                <a:solidFill>
                  <a:schemeClr val="tx2"/>
                </a:solidFill>
                <a:latin typeface="Arial" pitchFamily="34" charset="0"/>
                <a:cs typeface="Arial" pitchFamily="34" charset="0"/>
              </a:rPr>
              <a:t>TSAP : Transport Service Access Point</a:t>
            </a:r>
          </a:p>
          <a:p>
            <a:pPr lvl="2"/>
            <a:r>
              <a:rPr lang="fr-BE" sz="1600" dirty="0">
                <a:solidFill>
                  <a:schemeClr val="tx2"/>
                </a:solidFill>
                <a:latin typeface="Arial" pitchFamily="34" charset="0"/>
                <a:cs typeface="Arial" pitchFamily="34" charset="0"/>
              </a:rPr>
              <a:t>Identifie le point d’attache d’une application avec une entité transport</a:t>
            </a:r>
          </a:p>
          <a:p>
            <a:pPr lvl="1">
              <a:lnSpc>
                <a:spcPct val="90000"/>
              </a:lnSpc>
            </a:pPr>
            <a:r>
              <a:rPr lang="fr-BE" sz="1600" dirty="0">
                <a:solidFill>
                  <a:schemeClr val="tx2"/>
                </a:solidFill>
                <a:latin typeface="Arial" pitchFamily="34" charset="0"/>
                <a:cs typeface="Arial" pitchFamily="34" charset="0"/>
              </a:rPr>
              <a:t>NSAP : Network Service Access Point</a:t>
            </a:r>
          </a:p>
          <a:p>
            <a:pPr lvl="2"/>
            <a:r>
              <a:rPr lang="fr-BE" sz="1600" dirty="0">
                <a:solidFill>
                  <a:schemeClr val="tx2"/>
                </a:solidFill>
                <a:latin typeface="Arial" pitchFamily="34" charset="0"/>
                <a:cs typeface="Arial" pitchFamily="34" charset="0"/>
              </a:rPr>
              <a:t>Identifie le point d’attache d’une entité de transport avec une entité de la couche réseau</a:t>
            </a:r>
          </a:p>
        </p:txBody>
      </p:sp>
      <p:sp>
        <p:nvSpPr>
          <p:cNvPr id="11271" name="Rectangle 4"/>
          <p:cNvSpPr>
            <a:spLocks noChangeArrowheads="1"/>
          </p:cNvSpPr>
          <p:nvPr/>
        </p:nvSpPr>
        <p:spPr bwMode="auto">
          <a:xfrm>
            <a:off x="1189038" y="2276475"/>
            <a:ext cx="1871662" cy="935038"/>
          </a:xfrm>
          <a:prstGeom prst="rect">
            <a:avLst/>
          </a:prstGeom>
          <a:no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11272" name="Line 5"/>
          <p:cNvSpPr>
            <a:spLocks noChangeShapeType="1"/>
          </p:cNvSpPr>
          <p:nvPr/>
        </p:nvSpPr>
        <p:spPr bwMode="auto">
          <a:xfrm>
            <a:off x="1189038" y="1557338"/>
            <a:ext cx="0" cy="2376487"/>
          </a:xfrm>
          <a:prstGeom prst="line">
            <a:avLst/>
          </a:prstGeom>
          <a:noFill/>
          <a:ln w="9525">
            <a:solidFill>
              <a:schemeClr val="tx1"/>
            </a:solidFill>
            <a:round/>
            <a:headEnd/>
            <a:tailEnd/>
          </a:ln>
        </p:spPr>
        <p:txBody>
          <a:bodyPr/>
          <a:lstStyle/>
          <a:p>
            <a:endParaRPr lang="fr-BE">
              <a:latin typeface="Arial" pitchFamily="34" charset="0"/>
              <a:cs typeface="Arial" pitchFamily="34" charset="0"/>
            </a:endParaRPr>
          </a:p>
        </p:txBody>
      </p:sp>
      <p:sp>
        <p:nvSpPr>
          <p:cNvPr id="11273" name="Line 6"/>
          <p:cNvSpPr>
            <a:spLocks noChangeShapeType="1"/>
          </p:cNvSpPr>
          <p:nvPr/>
        </p:nvSpPr>
        <p:spPr bwMode="auto">
          <a:xfrm>
            <a:off x="3060700" y="1557338"/>
            <a:ext cx="0" cy="2376487"/>
          </a:xfrm>
          <a:prstGeom prst="line">
            <a:avLst/>
          </a:prstGeom>
          <a:noFill/>
          <a:ln w="9525">
            <a:solidFill>
              <a:schemeClr val="tx1"/>
            </a:solidFill>
            <a:round/>
            <a:headEnd/>
            <a:tailEnd/>
          </a:ln>
        </p:spPr>
        <p:txBody>
          <a:bodyPr/>
          <a:lstStyle/>
          <a:p>
            <a:endParaRPr lang="fr-BE">
              <a:latin typeface="Arial" pitchFamily="34" charset="0"/>
              <a:cs typeface="Arial" pitchFamily="34" charset="0"/>
            </a:endParaRPr>
          </a:p>
        </p:txBody>
      </p:sp>
      <p:sp>
        <p:nvSpPr>
          <p:cNvPr id="11274" name="Text Box 7"/>
          <p:cNvSpPr txBox="1">
            <a:spLocks noChangeArrowheads="1"/>
          </p:cNvSpPr>
          <p:nvPr/>
        </p:nvSpPr>
        <p:spPr bwMode="auto">
          <a:xfrm>
            <a:off x="180975" y="2565400"/>
            <a:ext cx="955675" cy="457200"/>
          </a:xfrm>
          <a:prstGeom prst="rect">
            <a:avLst/>
          </a:prstGeom>
          <a:noFill/>
          <a:ln w="9525">
            <a:noFill/>
            <a:miter lim="800000"/>
            <a:headEnd/>
            <a:tailEnd/>
          </a:ln>
        </p:spPr>
        <p:txBody>
          <a:bodyPr>
            <a:spAutoFit/>
          </a:bodyPr>
          <a:lstStyle/>
          <a:p>
            <a:r>
              <a:rPr lang="fr-BE" sz="1200" b="1">
                <a:solidFill>
                  <a:srgbClr val="0000CC"/>
                </a:solidFill>
                <a:latin typeface="Arial" pitchFamily="34" charset="0"/>
                <a:cs typeface="Arial" pitchFamily="34" charset="0"/>
              </a:rPr>
              <a:t>Couche transport</a:t>
            </a:r>
          </a:p>
        </p:txBody>
      </p:sp>
      <p:sp>
        <p:nvSpPr>
          <p:cNvPr id="11275" name="Oval 8"/>
          <p:cNvSpPr>
            <a:spLocks noChangeArrowheads="1"/>
          </p:cNvSpPr>
          <p:nvPr/>
        </p:nvSpPr>
        <p:spPr bwMode="auto">
          <a:xfrm>
            <a:off x="2014538" y="2133600"/>
            <a:ext cx="215900" cy="215900"/>
          </a:xfrm>
          <a:prstGeom prst="ellipse">
            <a:avLst/>
          </a:prstGeom>
          <a:solidFill>
            <a:schemeClr val="bg2"/>
          </a:solidFill>
          <a:ln w="9525">
            <a:solidFill>
              <a:schemeClr val="tx1"/>
            </a:solidFill>
            <a:round/>
            <a:headEnd/>
            <a:tailEnd/>
          </a:ln>
        </p:spPr>
        <p:txBody>
          <a:bodyPr wrap="none" anchor="ctr"/>
          <a:lstStyle/>
          <a:p>
            <a:pPr algn="ctr"/>
            <a:endParaRPr lang="en-US">
              <a:solidFill>
                <a:schemeClr val="bg2"/>
              </a:solidFill>
              <a:latin typeface="Arial" pitchFamily="34" charset="0"/>
              <a:cs typeface="Arial" pitchFamily="34" charset="0"/>
            </a:endParaRPr>
          </a:p>
        </p:txBody>
      </p:sp>
      <p:sp>
        <p:nvSpPr>
          <p:cNvPr id="11276" name="Oval 9"/>
          <p:cNvSpPr>
            <a:spLocks noChangeArrowheads="1"/>
          </p:cNvSpPr>
          <p:nvPr/>
        </p:nvSpPr>
        <p:spPr bwMode="auto">
          <a:xfrm>
            <a:off x="2014538" y="3100388"/>
            <a:ext cx="215900" cy="215900"/>
          </a:xfrm>
          <a:prstGeom prst="ellipse">
            <a:avLst/>
          </a:prstGeom>
          <a:solidFill>
            <a:schemeClr val="bg2"/>
          </a:solidFill>
          <a:ln w="9525">
            <a:solidFill>
              <a:schemeClr val="tx1"/>
            </a:solidFill>
            <a:round/>
            <a:headEnd/>
            <a:tailEnd/>
          </a:ln>
        </p:spPr>
        <p:txBody>
          <a:bodyPr wrap="none" anchor="ctr"/>
          <a:lstStyle/>
          <a:p>
            <a:pPr algn="ctr"/>
            <a:endParaRPr lang="en-US">
              <a:solidFill>
                <a:schemeClr val="bg2"/>
              </a:solidFill>
              <a:latin typeface="Arial" pitchFamily="34" charset="0"/>
              <a:cs typeface="Arial" pitchFamily="34" charset="0"/>
            </a:endParaRPr>
          </a:p>
        </p:txBody>
      </p:sp>
      <p:sp>
        <p:nvSpPr>
          <p:cNvPr id="11277" name="Rectangle 10"/>
          <p:cNvSpPr>
            <a:spLocks noChangeArrowheads="1"/>
          </p:cNvSpPr>
          <p:nvPr/>
        </p:nvSpPr>
        <p:spPr bwMode="auto">
          <a:xfrm>
            <a:off x="1547813" y="2492375"/>
            <a:ext cx="1150937" cy="503238"/>
          </a:xfrm>
          <a:prstGeom prst="rect">
            <a:avLst/>
          </a:prstGeom>
          <a:solidFill>
            <a:schemeClr val="accent1"/>
          </a:solidFill>
          <a:ln w="9525">
            <a:solidFill>
              <a:schemeClr val="tx1"/>
            </a:solidFill>
            <a:miter lim="800000"/>
            <a:headEnd/>
            <a:tailEnd/>
          </a:ln>
        </p:spPr>
        <p:txBody>
          <a:bodyPr wrap="none" anchor="ctr"/>
          <a:lstStyle/>
          <a:p>
            <a:pPr algn="ctr"/>
            <a:r>
              <a:rPr lang="fr-BE" sz="1400">
                <a:latin typeface="Arial" pitchFamily="34" charset="0"/>
                <a:cs typeface="Arial" pitchFamily="34" charset="0"/>
              </a:rPr>
              <a:t>Entité</a:t>
            </a:r>
          </a:p>
          <a:p>
            <a:pPr algn="ctr"/>
            <a:r>
              <a:rPr lang="fr-BE" sz="1400">
                <a:latin typeface="Arial" pitchFamily="34" charset="0"/>
                <a:cs typeface="Arial" pitchFamily="34" charset="0"/>
              </a:rPr>
              <a:t>transport</a:t>
            </a:r>
          </a:p>
        </p:txBody>
      </p:sp>
      <p:cxnSp>
        <p:nvCxnSpPr>
          <p:cNvPr id="11278" name="AutoShape 11"/>
          <p:cNvCxnSpPr>
            <a:cxnSpLocks noChangeShapeType="1"/>
            <a:stCxn id="11275" idx="4"/>
            <a:endCxn id="11277" idx="0"/>
          </p:cNvCxnSpPr>
          <p:nvPr/>
        </p:nvCxnSpPr>
        <p:spPr bwMode="auto">
          <a:xfrm>
            <a:off x="2122488" y="2349500"/>
            <a:ext cx="1587" cy="142875"/>
          </a:xfrm>
          <a:prstGeom prst="straightConnector1">
            <a:avLst/>
          </a:prstGeom>
          <a:noFill/>
          <a:ln w="9525">
            <a:solidFill>
              <a:schemeClr val="tx1"/>
            </a:solidFill>
            <a:round/>
            <a:headEnd/>
            <a:tailEnd/>
          </a:ln>
        </p:spPr>
      </p:cxnSp>
      <p:cxnSp>
        <p:nvCxnSpPr>
          <p:cNvPr id="11279" name="AutoShape 12"/>
          <p:cNvCxnSpPr>
            <a:cxnSpLocks noChangeShapeType="1"/>
            <a:stCxn id="11276" idx="0"/>
            <a:endCxn id="11277" idx="2"/>
          </p:cNvCxnSpPr>
          <p:nvPr/>
        </p:nvCxnSpPr>
        <p:spPr bwMode="auto">
          <a:xfrm flipV="1">
            <a:off x="2122488" y="2995613"/>
            <a:ext cx="1587" cy="104775"/>
          </a:xfrm>
          <a:prstGeom prst="straightConnector1">
            <a:avLst/>
          </a:prstGeom>
          <a:noFill/>
          <a:ln w="9525">
            <a:solidFill>
              <a:schemeClr val="tx1"/>
            </a:solidFill>
            <a:round/>
            <a:headEnd/>
            <a:tailEnd/>
          </a:ln>
        </p:spPr>
      </p:cxnSp>
      <p:sp>
        <p:nvSpPr>
          <p:cNvPr id="11280" name="Text Box 13"/>
          <p:cNvSpPr txBox="1">
            <a:spLocks noChangeArrowheads="1"/>
          </p:cNvSpPr>
          <p:nvPr/>
        </p:nvSpPr>
        <p:spPr bwMode="auto">
          <a:xfrm>
            <a:off x="1620838" y="3500438"/>
            <a:ext cx="955675" cy="457200"/>
          </a:xfrm>
          <a:prstGeom prst="rect">
            <a:avLst/>
          </a:prstGeom>
          <a:noFill/>
          <a:ln w="9525">
            <a:noFill/>
            <a:miter lim="800000"/>
            <a:headEnd/>
            <a:tailEnd/>
          </a:ln>
        </p:spPr>
        <p:txBody>
          <a:bodyPr>
            <a:spAutoFit/>
          </a:bodyPr>
          <a:lstStyle/>
          <a:p>
            <a:pPr algn="ctr"/>
            <a:r>
              <a:rPr lang="fr-BE" sz="1200" b="1">
                <a:solidFill>
                  <a:srgbClr val="0000CC"/>
                </a:solidFill>
                <a:latin typeface="Arial" pitchFamily="34" charset="0"/>
                <a:cs typeface="Arial" pitchFamily="34" charset="0"/>
              </a:rPr>
              <a:t>Couche Réseau</a:t>
            </a:r>
          </a:p>
        </p:txBody>
      </p:sp>
      <p:sp>
        <p:nvSpPr>
          <p:cNvPr id="11281" name="Text Box 14"/>
          <p:cNvSpPr txBox="1">
            <a:spLocks noChangeArrowheads="1"/>
          </p:cNvSpPr>
          <p:nvPr/>
        </p:nvSpPr>
        <p:spPr bwMode="auto">
          <a:xfrm>
            <a:off x="1547813" y="1341438"/>
            <a:ext cx="1079500" cy="274637"/>
          </a:xfrm>
          <a:prstGeom prst="rect">
            <a:avLst/>
          </a:prstGeom>
          <a:noFill/>
          <a:ln w="9525">
            <a:noFill/>
            <a:miter lim="800000"/>
            <a:headEnd/>
            <a:tailEnd/>
          </a:ln>
        </p:spPr>
        <p:txBody>
          <a:bodyPr>
            <a:spAutoFit/>
          </a:bodyPr>
          <a:lstStyle/>
          <a:p>
            <a:pPr algn="ctr"/>
            <a:r>
              <a:rPr lang="fr-BE" sz="1200" b="1">
                <a:solidFill>
                  <a:srgbClr val="0000CC"/>
                </a:solidFill>
                <a:latin typeface="Arial" pitchFamily="34" charset="0"/>
                <a:cs typeface="Arial" pitchFamily="34" charset="0"/>
              </a:rPr>
              <a:t>Application</a:t>
            </a:r>
          </a:p>
        </p:txBody>
      </p:sp>
      <p:sp>
        <p:nvSpPr>
          <p:cNvPr id="11282" name="Oval 15"/>
          <p:cNvSpPr>
            <a:spLocks noChangeArrowheads="1"/>
          </p:cNvSpPr>
          <p:nvPr/>
        </p:nvSpPr>
        <p:spPr bwMode="auto">
          <a:xfrm>
            <a:off x="1403350" y="1844675"/>
            <a:ext cx="360363" cy="215900"/>
          </a:xfrm>
          <a:prstGeom prst="ellipse">
            <a:avLst/>
          </a:prstGeom>
          <a:solidFill>
            <a:schemeClr val="folHlink"/>
          </a:solidFill>
          <a:ln w="9525">
            <a:solidFill>
              <a:schemeClr val="tx1"/>
            </a:solidFill>
            <a:round/>
            <a:headEnd/>
            <a:tailEnd/>
          </a:ln>
        </p:spPr>
        <p:txBody>
          <a:bodyPr wrap="none" anchor="ctr"/>
          <a:lstStyle/>
          <a:p>
            <a:pPr algn="ctr"/>
            <a:r>
              <a:rPr lang="fr-BE" sz="1600">
                <a:latin typeface="Arial" pitchFamily="34" charset="0"/>
                <a:cs typeface="Arial" pitchFamily="34" charset="0"/>
              </a:rPr>
              <a:t>A</a:t>
            </a:r>
          </a:p>
        </p:txBody>
      </p:sp>
      <p:sp>
        <p:nvSpPr>
          <p:cNvPr id="11283" name="Text Box 16"/>
          <p:cNvSpPr txBox="1">
            <a:spLocks noChangeArrowheads="1"/>
          </p:cNvSpPr>
          <p:nvPr/>
        </p:nvSpPr>
        <p:spPr bwMode="auto">
          <a:xfrm>
            <a:off x="3011488" y="1674813"/>
            <a:ext cx="884237" cy="244475"/>
          </a:xfrm>
          <a:prstGeom prst="rect">
            <a:avLst/>
          </a:prstGeom>
          <a:noFill/>
          <a:ln w="9525">
            <a:noFill/>
            <a:miter lim="800000"/>
            <a:headEnd/>
            <a:tailEnd/>
          </a:ln>
        </p:spPr>
        <p:txBody>
          <a:bodyPr>
            <a:spAutoFit/>
          </a:bodyPr>
          <a:lstStyle/>
          <a:p>
            <a:r>
              <a:rPr lang="fr-BE" sz="1000" b="1">
                <a:solidFill>
                  <a:srgbClr val="009900"/>
                </a:solidFill>
                <a:latin typeface="Arial" pitchFamily="34" charset="0"/>
                <a:cs typeface="Arial" pitchFamily="34" charset="0"/>
              </a:rPr>
              <a:t>TSAP = 123</a:t>
            </a:r>
          </a:p>
        </p:txBody>
      </p:sp>
      <p:sp>
        <p:nvSpPr>
          <p:cNvPr id="11284" name="Text Box 17"/>
          <p:cNvSpPr txBox="1">
            <a:spLocks noChangeArrowheads="1"/>
          </p:cNvSpPr>
          <p:nvPr/>
        </p:nvSpPr>
        <p:spPr bwMode="auto">
          <a:xfrm>
            <a:off x="3059113" y="3357563"/>
            <a:ext cx="884237" cy="244475"/>
          </a:xfrm>
          <a:prstGeom prst="rect">
            <a:avLst/>
          </a:prstGeom>
          <a:noFill/>
          <a:ln w="9525">
            <a:noFill/>
            <a:miter lim="800000"/>
            <a:headEnd/>
            <a:tailEnd/>
          </a:ln>
        </p:spPr>
        <p:txBody>
          <a:bodyPr>
            <a:spAutoFit/>
          </a:bodyPr>
          <a:lstStyle/>
          <a:p>
            <a:r>
              <a:rPr lang="fr-BE" sz="1000" b="1">
                <a:solidFill>
                  <a:srgbClr val="009900"/>
                </a:solidFill>
                <a:latin typeface="Arial" pitchFamily="34" charset="0"/>
                <a:cs typeface="Arial" pitchFamily="34" charset="0"/>
              </a:rPr>
              <a:t>NSAP = A</a:t>
            </a:r>
          </a:p>
        </p:txBody>
      </p:sp>
      <p:cxnSp>
        <p:nvCxnSpPr>
          <p:cNvPr id="11285" name="AutoShape 18"/>
          <p:cNvCxnSpPr>
            <a:cxnSpLocks noChangeShapeType="1"/>
            <a:stCxn id="11276" idx="5"/>
            <a:endCxn id="11284" idx="1"/>
          </p:cNvCxnSpPr>
          <p:nvPr/>
        </p:nvCxnSpPr>
        <p:spPr bwMode="auto">
          <a:xfrm>
            <a:off x="2198688" y="3284538"/>
            <a:ext cx="860425" cy="195262"/>
          </a:xfrm>
          <a:prstGeom prst="straightConnector1">
            <a:avLst/>
          </a:prstGeom>
          <a:noFill/>
          <a:ln w="9525">
            <a:solidFill>
              <a:srgbClr val="009900"/>
            </a:solidFill>
            <a:round/>
            <a:headEnd/>
            <a:tailEnd type="triangle" w="med" len="med"/>
          </a:ln>
        </p:spPr>
      </p:cxnSp>
      <p:cxnSp>
        <p:nvCxnSpPr>
          <p:cNvPr id="11286" name="AutoShape 19"/>
          <p:cNvCxnSpPr>
            <a:cxnSpLocks noChangeShapeType="1"/>
            <a:stCxn id="11275" idx="7"/>
            <a:endCxn id="11283" idx="1"/>
          </p:cNvCxnSpPr>
          <p:nvPr/>
        </p:nvCxnSpPr>
        <p:spPr bwMode="auto">
          <a:xfrm flipV="1">
            <a:off x="2198688" y="1797050"/>
            <a:ext cx="812800" cy="368300"/>
          </a:xfrm>
          <a:prstGeom prst="straightConnector1">
            <a:avLst/>
          </a:prstGeom>
          <a:noFill/>
          <a:ln w="9525">
            <a:solidFill>
              <a:srgbClr val="009900"/>
            </a:solidFill>
            <a:round/>
            <a:headEnd/>
            <a:tailEnd type="triangle" w="med" len="med"/>
          </a:ln>
        </p:spPr>
      </p:cxnSp>
      <p:sp>
        <p:nvSpPr>
          <p:cNvPr id="11287" name="Rectangle 20"/>
          <p:cNvSpPr>
            <a:spLocks noChangeArrowheads="1"/>
          </p:cNvSpPr>
          <p:nvPr/>
        </p:nvSpPr>
        <p:spPr bwMode="auto">
          <a:xfrm>
            <a:off x="5942013" y="2349500"/>
            <a:ext cx="1871662" cy="935038"/>
          </a:xfrm>
          <a:prstGeom prst="rect">
            <a:avLst/>
          </a:prstGeom>
          <a:no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11288" name="Line 21"/>
          <p:cNvSpPr>
            <a:spLocks noChangeShapeType="1"/>
          </p:cNvSpPr>
          <p:nvPr/>
        </p:nvSpPr>
        <p:spPr bwMode="auto">
          <a:xfrm>
            <a:off x="5942013" y="1630363"/>
            <a:ext cx="0" cy="2376487"/>
          </a:xfrm>
          <a:prstGeom prst="line">
            <a:avLst/>
          </a:prstGeom>
          <a:noFill/>
          <a:ln w="9525">
            <a:solidFill>
              <a:schemeClr val="tx1"/>
            </a:solidFill>
            <a:round/>
            <a:headEnd/>
            <a:tailEnd/>
          </a:ln>
        </p:spPr>
        <p:txBody>
          <a:bodyPr/>
          <a:lstStyle/>
          <a:p>
            <a:endParaRPr lang="fr-BE">
              <a:latin typeface="Arial" pitchFamily="34" charset="0"/>
              <a:cs typeface="Arial" pitchFamily="34" charset="0"/>
            </a:endParaRPr>
          </a:p>
        </p:txBody>
      </p:sp>
      <p:sp>
        <p:nvSpPr>
          <p:cNvPr id="11289" name="Line 22"/>
          <p:cNvSpPr>
            <a:spLocks noChangeShapeType="1"/>
          </p:cNvSpPr>
          <p:nvPr/>
        </p:nvSpPr>
        <p:spPr bwMode="auto">
          <a:xfrm>
            <a:off x="7813675" y="1630363"/>
            <a:ext cx="0" cy="2376487"/>
          </a:xfrm>
          <a:prstGeom prst="line">
            <a:avLst/>
          </a:prstGeom>
          <a:noFill/>
          <a:ln w="9525">
            <a:solidFill>
              <a:schemeClr val="tx1"/>
            </a:solidFill>
            <a:round/>
            <a:headEnd/>
            <a:tailEnd/>
          </a:ln>
        </p:spPr>
        <p:txBody>
          <a:bodyPr/>
          <a:lstStyle/>
          <a:p>
            <a:endParaRPr lang="fr-BE">
              <a:latin typeface="Arial" pitchFamily="34" charset="0"/>
              <a:cs typeface="Arial" pitchFamily="34" charset="0"/>
            </a:endParaRPr>
          </a:p>
        </p:txBody>
      </p:sp>
      <p:sp>
        <p:nvSpPr>
          <p:cNvPr id="11290" name="Text Box 23"/>
          <p:cNvSpPr txBox="1">
            <a:spLocks noChangeArrowheads="1"/>
          </p:cNvSpPr>
          <p:nvPr/>
        </p:nvSpPr>
        <p:spPr bwMode="auto">
          <a:xfrm>
            <a:off x="4933950" y="2638425"/>
            <a:ext cx="955675" cy="457200"/>
          </a:xfrm>
          <a:prstGeom prst="rect">
            <a:avLst/>
          </a:prstGeom>
          <a:noFill/>
          <a:ln w="9525">
            <a:noFill/>
            <a:miter lim="800000"/>
            <a:headEnd/>
            <a:tailEnd/>
          </a:ln>
        </p:spPr>
        <p:txBody>
          <a:bodyPr>
            <a:spAutoFit/>
          </a:bodyPr>
          <a:lstStyle/>
          <a:p>
            <a:r>
              <a:rPr lang="fr-BE" sz="1200" b="1">
                <a:solidFill>
                  <a:srgbClr val="0000CC"/>
                </a:solidFill>
                <a:latin typeface="Arial" pitchFamily="34" charset="0"/>
                <a:cs typeface="Arial" pitchFamily="34" charset="0"/>
              </a:rPr>
              <a:t>Couche transport</a:t>
            </a:r>
          </a:p>
        </p:txBody>
      </p:sp>
      <p:sp>
        <p:nvSpPr>
          <p:cNvPr id="11291" name="Oval 24"/>
          <p:cNvSpPr>
            <a:spLocks noChangeArrowheads="1"/>
          </p:cNvSpPr>
          <p:nvPr/>
        </p:nvSpPr>
        <p:spPr bwMode="auto">
          <a:xfrm>
            <a:off x="6300788" y="2205038"/>
            <a:ext cx="215900" cy="215900"/>
          </a:xfrm>
          <a:prstGeom prst="ellipse">
            <a:avLst/>
          </a:prstGeom>
          <a:solidFill>
            <a:schemeClr val="bg2"/>
          </a:solidFill>
          <a:ln w="9525">
            <a:solidFill>
              <a:schemeClr val="tx1"/>
            </a:solidFill>
            <a:round/>
            <a:headEnd/>
            <a:tailEnd/>
          </a:ln>
        </p:spPr>
        <p:txBody>
          <a:bodyPr wrap="none" anchor="ctr"/>
          <a:lstStyle/>
          <a:p>
            <a:pPr algn="ctr"/>
            <a:endParaRPr lang="en-US">
              <a:solidFill>
                <a:schemeClr val="bg2"/>
              </a:solidFill>
              <a:latin typeface="Arial" pitchFamily="34" charset="0"/>
              <a:cs typeface="Arial" pitchFamily="34" charset="0"/>
            </a:endParaRPr>
          </a:p>
        </p:txBody>
      </p:sp>
      <p:sp>
        <p:nvSpPr>
          <p:cNvPr id="11292" name="Oval 25"/>
          <p:cNvSpPr>
            <a:spLocks noChangeArrowheads="1"/>
          </p:cNvSpPr>
          <p:nvPr/>
        </p:nvSpPr>
        <p:spPr bwMode="auto">
          <a:xfrm>
            <a:off x="6767513" y="3173413"/>
            <a:ext cx="215900" cy="215900"/>
          </a:xfrm>
          <a:prstGeom prst="ellipse">
            <a:avLst/>
          </a:prstGeom>
          <a:solidFill>
            <a:schemeClr val="bg2"/>
          </a:solidFill>
          <a:ln w="9525">
            <a:solidFill>
              <a:schemeClr val="tx1"/>
            </a:solidFill>
            <a:round/>
            <a:headEnd/>
            <a:tailEnd/>
          </a:ln>
        </p:spPr>
        <p:txBody>
          <a:bodyPr wrap="none" anchor="ctr"/>
          <a:lstStyle/>
          <a:p>
            <a:pPr algn="ctr"/>
            <a:endParaRPr lang="en-US">
              <a:solidFill>
                <a:schemeClr val="bg2"/>
              </a:solidFill>
              <a:latin typeface="Arial" pitchFamily="34" charset="0"/>
              <a:cs typeface="Arial" pitchFamily="34" charset="0"/>
            </a:endParaRPr>
          </a:p>
        </p:txBody>
      </p:sp>
      <p:sp>
        <p:nvSpPr>
          <p:cNvPr id="11293" name="Rectangle 26"/>
          <p:cNvSpPr>
            <a:spLocks noChangeArrowheads="1"/>
          </p:cNvSpPr>
          <p:nvPr/>
        </p:nvSpPr>
        <p:spPr bwMode="auto">
          <a:xfrm>
            <a:off x="6300788" y="2565400"/>
            <a:ext cx="1150937" cy="503238"/>
          </a:xfrm>
          <a:prstGeom prst="rect">
            <a:avLst/>
          </a:prstGeom>
          <a:solidFill>
            <a:schemeClr val="accent1"/>
          </a:solidFill>
          <a:ln w="9525">
            <a:solidFill>
              <a:schemeClr val="tx1"/>
            </a:solidFill>
            <a:miter lim="800000"/>
            <a:headEnd/>
            <a:tailEnd/>
          </a:ln>
        </p:spPr>
        <p:txBody>
          <a:bodyPr wrap="none" anchor="ctr"/>
          <a:lstStyle/>
          <a:p>
            <a:pPr algn="ctr"/>
            <a:r>
              <a:rPr lang="fr-BE" sz="1400">
                <a:latin typeface="Arial" pitchFamily="34" charset="0"/>
                <a:cs typeface="Arial" pitchFamily="34" charset="0"/>
              </a:rPr>
              <a:t>Entité</a:t>
            </a:r>
          </a:p>
          <a:p>
            <a:pPr algn="ctr"/>
            <a:r>
              <a:rPr lang="fr-BE" sz="1400">
                <a:latin typeface="Arial" pitchFamily="34" charset="0"/>
                <a:cs typeface="Arial" pitchFamily="34" charset="0"/>
              </a:rPr>
              <a:t>transport</a:t>
            </a:r>
          </a:p>
        </p:txBody>
      </p:sp>
      <p:cxnSp>
        <p:nvCxnSpPr>
          <p:cNvPr id="11294" name="AutoShape 27"/>
          <p:cNvCxnSpPr>
            <a:cxnSpLocks noChangeShapeType="1"/>
            <a:stCxn id="11291" idx="4"/>
            <a:endCxn id="11293" idx="0"/>
          </p:cNvCxnSpPr>
          <p:nvPr/>
        </p:nvCxnSpPr>
        <p:spPr bwMode="auto">
          <a:xfrm>
            <a:off x="6408738" y="2420938"/>
            <a:ext cx="468312" cy="144462"/>
          </a:xfrm>
          <a:prstGeom prst="straightConnector1">
            <a:avLst/>
          </a:prstGeom>
          <a:noFill/>
          <a:ln w="9525">
            <a:solidFill>
              <a:schemeClr val="tx1"/>
            </a:solidFill>
            <a:round/>
            <a:headEnd/>
            <a:tailEnd/>
          </a:ln>
        </p:spPr>
      </p:cxnSp>
      <p:cxnSp>
        <p:nvCxnSpPr>
          <p:cNvPr id="11295" name="AutoShape 28"/>
          <p:cNvCxnSpPr>
            <a:cxnSpLocks noChangeShapeType="1"/>
            <a:stCxn id="11292" idx="0"/>
            <a:endCxn id="11293" idx="2"/>
          </p:cNvCxnSpPr>
          <p:nvPr/>
        </p:nvCxnSpPr>
        <p:spPr bwMode="auto">
          <a:xfrm flipV="1">
            <a:off x="6875463" y="3068638"/>
            <a:ext cx="1587" cy="104775"/>
          </a:xfrm>
          <a:prstGeom prst="straightConnector1">
            <a:avLst/>
          </a:prstGeom>
          <a:noFill/>
          <a:ln w="9525">
            <a:solidFill>
              <a:schemeClr val="tx1"/>
            </a:solidFill>
            <a:round/>
            <a:headEnd/>
            <a:tailEnd/>
          </a:ln>
        </p:spPr>
      </p:cxnSp>
      <p:sp>
        <p:nvSpPr>
          <p:cNvPr id="11296" name="Text Box 29"/>
          <p:cNvSpPr txBox="1">
            <a:spLocks noChangeArrowheads="1"/>
          </p:cNvSpPr>
          <p:nvPr/>
        </p:nvSpPr>
        <p:spPr bwMode="auto">
          <a:xfrm>
            <a:off x="6373813" y="3573463"/>
            <a:ext cx="955675" cy="457200"/>
          </a:xfrm>
          <a:prstGeom prst="rect">
            <a:avLst/>
          </a:prstGeom>
          <a:noFill/>
          <a:ln w="9525">
            <a:noFill/>
            <a:miter lim="800000"/>
            <a:headEnd/>
            <a:tailEnd/>
          </a:ln>
        </p:spPr>
        <p:txBody>
          <a:bodyPr>
            <a:spAutoFit/>
          </a:bodyPr>
          <a:lstStyle/>
          <a:p>
            <a:pPr algn="ctr"/>
            <a:r>
              <a:rPr lang="fr-BE" sz="1200" b="1">
                <a:solidFill>
                  <a:srgbClr val="0000CC"/>
                </a:solidFill>
                <a:latin typeface="Arial" pitchFamily="34" charset="0"/>
                <a:cs typeface="Arial" pitchFamily="34" charset="0"/>
              </a:rPr>
              <a:t>Couche Réseau</a:t>
            </a:r>
          </a:p>
        </p:txBody>
      </p:sp>
      <p:sp>
        <p:nvSpPr>
          <p:cNvPr id="11297" name="Text Box 30"/>
          <p:cNvSpPr txBox="1">
            <a:spLocks noChangeArrowheads="1"/>
          </p:cNvSpPr>
          <p:nvPr/>
        </p:nvSpPr>
        <p:spPr bwMode="auto">
          <a:xfrm>
            <a:off x="6300788" y="1414463"/>
            <a:ext cx="1079500" cy="274637"/>
          </a:xfrm>
          <a:prstGeom prst="rect">
            <a:avLst/>
          </a:prstGeom>
          <a:noFill/>
          <a:ln w="9525">
            <a:noFill/>
            <a:miter lim="800000"/>
            <a:headEnd/>
            <a:tailEnd/>
          </a:ln>
        </p:spPr>
        <p:txBody>
          <a:bodyPr>
            <a:spAutoFit/>
          </a:bodyPr>
          <a:lstStyle/>
          <a:p>
            <a:pPr algn="ctr"/>
            <a:r>
              <a:rPr lang="fr-BE" sz="1200" b="1">
                <a:solidFill>
                  <a:srgbClr val="0000CC"/>
                </a:solidFill>
                <a:latin typeface="Arial" pitchFamily="34" charset="0"/>
                <a:cs typeface="Arial" pitchFamily="34" charset="0"/>
              </a:rPr>
              <a:t>Application</a:t>
            </a:r>
          </a:p>
        </p:txBody>
      </p:sp>
      <p:sp>
        <p:nvSpPr>
          <p:cNvPr id="11298" name="Oval 31"/>
          <p:cNvSpPr>
            <a:spLocks noChangeArrowheads="1"/>
          </p:cNvSpPr>
          <p:nvPr/>
        </p:nvSpPr>
        <p:spPr bwMode="auto">
          <a:xfrm>
            <a:off x="6300788" y="1844675"/>
            <a:ext cx="360362" cy="215900"/>
          </a:xfrm>
          <a:prstGeom prst="ellipse">
            <a:avLst/>
          </a:prstGeom>
          <a:solidFill>
            <a:schemeClr val="folHlink"/>
          </a:solidFill>
          <a:ln w="9525">
            <a:solidFill>
              <a:schemeClr val="tx1"/>
            </a:solidFill>
            <a:round/>
            <a:headEnd/>
            <a:tailEnd/>
          </a:ln>
        </p:spPr>
        <p:txBody>
          <a:bodyPr wrap="none" anchor="ctr"/>
          <a:lstStyle/>
          <a:p>
            <a:pPr algn="ctr"/>
            <a:r>
              <a:rPr lang="fr-BE" sz="1600">
                <a:latin typeface="Arial" pitchFamily="34" charset="0"/>
                <a:cs typeface="Arial" pitchFamily="34" charset="0"/>
              </a:rPr>
              <a:t>B</a:t>
            </a:r>
          </a:p>
        </p:txBody>
      </p:sp>
      <p:sp>
        <p:nvSpPr>
          <p:cNvPr id="11299" name="Text Box 32"/>
          <p:cNvSpPr txBox="1">
            <a:spLocks noChangeArrowheads="1"/>
          </p:cNvSpPr>
          <p:nvPr/>
        </p:nvSpPr>
        <p:spPr bwMode="auto">
          <a:xfrm>
            <a:off x="5029200" y="1817688"/>
            <a:ext cx="884238" cy="244475"/>
          </a:xfrm>
          <a:prstGeom prst="rect">
            <a:avLst/>
          </a:prstGeom>
          <a:noFill/>
          <a:ln w="9525">
            <a:noFill/>
            <a:miter lim="800000"/>
            <a:headEnd/>
            <a:tailEnd/>
          </a:ln>
        </p:spPr>
        <p:txBody>
          <a:bodyPr>
            <a:spAutoFit/>
          </a:bodyPr>
          <a:lstStyle/>
          <a:p>
            <a:pPr algn="r"/>
            <a:r>
              <a:rPr lang="fr-BE" sz="1000" b="1">
                <a:solidFill>
                  <a:srgbClr val="009900"/>
                </a:solidFill>
                <a:latin typeface="Arial" pitchFamily="34" charset="0"/>
                <a:cs typeface="Arial" pitchFamily="34" charset="0"/>
              </a:rPr>
              <a:t>TSAP = 456</a:t>
            </a:r>
          </a:p>
        </p:txBody>
      </p:sp>
      <p:sp>
        <p:nvSpPr>
          <p:cNvPr id="11300" name="Text Box 33"/>
          <p:cNvSpPr txBox="1">
            <a:spLocks noChangeArrowheads="1"/>
          </p:cNvSpPr>
          <p:nvPr/>
        </p:nvSpPr>
        <p:spPr bwMode="auto">
          <a:xfrm>
            <a:off x="5076825" y="3500438"/>
            <a:ext cx="884238" cy="244475"/>
          </a:xfrm>
          <a:prstGeom prst="rect">
            <a:avLst/>
          </a:prstGeom>
          <a:noFill/>
          <a:ln w="9525">
            <a:noFill/>
            <a:miter lim="800000"/>
            <a:headEnd/>
            <a:tailEnd/>
          </a:ln>
        </p:spPr>
        <p:txBody>
          <a:bodyPr>
            <a:spAutoFit/>
          </a:bodyPr>
          <a:lstStyle/>
          <a:p>
            <a:pPr algn="r"/>
            <a:r>
              <a:rPr lang="fr-BE" sz="1000" b="1">
                <a:solidFill>
                  <a:srgbClr val="009900"/>
                </a:solidFill>
                <a:latin typeface="Arial" pitchFamily="34" charset="0"/>
                <a:cs typeface="Arial" pitchFamily="34" charset="0"/>
              </a:rPr>
              <a:t>NSAP = B</a:t>
            </a:r>
          </a:p>
        </p:txBody>
      </p:sp>
      <p:cxnSp>
        <p:nvCxnSpPr>
          <p:cNvPr id="11301" name="AutoShape 34"/>
          <p:cNvCxnSpPr>
            <a:cxnSpLocks noChangeShapeType="1"/>
            <a:stCxn id="11292" idx="5"/>
            <a:endCxn id="11300" idx="3"/>
          </p:cNvCxnSpPr>
          <p:nvPr/>
        </p:nvCxnSpPr>
        <p:spPr bwMode="auto">
          <a:xfrm flipH="1">
            <a:off x="5961063" y="3357563"/>
            <a:ext cx="990600" cy="265112"/>
          </a:xfrm>
          <a:prstGeom prst="straightConnector1">
            <a:avLst/>
          </a:prstGeom>
          <a:noFill/>
          <a:ln w="9525">
            <a:solidFill>
              <a:srgbClr val="009900"/>
            </a:solidFill>
            <a:round/>
            <a:headEnd/>
            <a:tailEnd type="triangle" w="med" len="med"/>
          </a:ln>
        </p:spPr>
      </p:cxnSp>
      <p:cxnSp>
        <p:nvCxnSpPr>
          <p:cNvPr id="11302" name="AutoShape 35"/>
          <p:cNvCxnSpPr>
            <a:cxnSpLocks noChangeShapeType="1"/>
            <a:stCxn id="11291" idx="2"/>
            <a:endCxn id="11299" idx="3"/>
          </p:cNvCxnSpPr>
          <p:nvPr/>
        </p:nvCxnSpPr>
        <p:spPr bwMode="auto">
          <a:xfrm flipH="1" flipV="1">
            <a:off x="5913438" y="1939925"/>
            <a:ext cx="387350" cy="373063"/>
          </a:xfrm>
          <a:prstGeom prst="straightConnector1">
            <a:avLst/>
          </a:prstGeom>
          <a:noFill/>
          <a:ln w="9525">
            <a:solidFill>
              <a:srgbClr val="009900"/>
            </a:solidFill>
            <a:round/>
            <a:headEnd/>
            <a:tailEnd type="triangle" w="med" len="med"/>
          </a:ln>
        </p:spPr>
      </p:cxnSp>
      <p:cxnSp>
        <p:nvCxnSpPr>
          <p:cNvPr id="11303" name="AutoShape 36"/>
          <p:cNvCxnSpPr>
            <a:cxnSpLocks noChangeShapeType="1"/>
            <a:stCxn id="11282" idx="5"/>
            <a:endCxn id="11275" idx="1"/>
          </p:cNvCxnSpPr>
          <p:nvPr/>
        </p:nvCxnSpPr>
        <p:spPr bwMode="auto">
          <a:xfrm>
            <a:off x="1711325" y="2028825"/>
            <a:ext cx="334963" cy="136525"/>
          </a:xfrm>
          <a:prstGeom prst="straightConnector1">
            <a:avLst/>
          </a:prstGeom>
          <a:noFill/>
          <a:ln w="9525">
            <a:solidFill>
              <a:schemeClr val="tx1"/>
            </a:solidFill>
            <a:round/>
            <a:headEnd/>
            <a:tailEnd/>
          </a:ln>
        </p:spPr>
      </p:cxnSp>
      <p:sp>
        <p:nvSpPr>
          <p:cNvPr id="11304" name="Oval 37"/>
          <p:cNvSpPr>
            <a:spLocks noChangeArrowheads="1"/>
          </p:cNvSpPr>
          <p:nvPr/>
        </p:nvSpPr>
        <p:spPr bwMode="auto">
          <a:xfrm>
            <a:off x="7213600" y="2205038"/>
            <a:ext cx="215900" cy="215900"/>
          </a:xfrm>
          <a:prstGeom prst="ellipse">
            <a:avLst/>
          </a:prstGeom>
          <a:solidFill>
            <a:schemeClr val="bg2"/>
          </a:solidFill>
          <a:ln w="9525">
            <a:solidFill>
              <a:schemeClr val="tx1"/>
            </a:solidFill>
            <a:round/>
            <a:headEnd/>
            <a:tailEnd/>
          </a:ln>
        </p:spPr>
        <p:txBody>
          <a:bodyPr wrap="none" anchor="ctr"/>
          <a:lstStyle/>
          <a:p>
            <a:pPr algn="ctr"/>
            <a:endParaRPr lang="en-US">
              <a:solidFill>
                <a:schemeClr val="bg2"/>
              </a:solidFill>
              <a:latin typeface="Arial" pitchFamily="34" charset="0"/>
              <a:cs typeface="Arial" pitchFamily="34" charset="0"/>
            </a:endParaRPr>
          </a:p>
        </p:txBody>
      </p:sp>
      <p:sp>
        <p:nvSpPr>
          <p:cNvPr id="11305" name="Oval 38"/>
          <p:cNvSpPr>
            <a:spLocks noChangeArrowheads="1"/>
          </p:cNvSpPr>
          <p:nvPr/>
        </p:nvSpPr>
        <p:spPr bwMode="auto">
          <a:xfrm>
            <a:off x="7213600" y="1879600"/>
            <a:ext cx="360363" cy="215900"/>
          </a:xfrm>
          <a:prstGeom prst="ellipse">
            <a:avLst/>
          </a:prstGeom>
          <a:solidFill>
            <a:schemeClr val="folHlink"/>
          </a:solidFill>
          <a:ln w="9525">
            <a:solidFill>
              <a:schemeClr val="tx1"/>
            </a:solidFill>
            <a:round/>
            <a:headEnd/>
            <a:tailEnd/>
          </a:ln>
        </p:spPr>
        <p:txBody>
          <a:bodyPr wrap="none" anchor="ctr"/>
          <a:lstStyle/>
          <a:p>
            <a:pPr algn="ctr"/>
            <a:r>
              <a:rPr lang="fr-BE" sz="1600">
                <a:latin typeface="Arial" pitchFamily="34" charset="0"/>
                <a:cs typeface="Arial" pitchFamily="34" charset="0"/>
              </a:rPr>
              <a:t>C</a:t>
            </a:r>
          </a:p>
        </p:txBody>
      </p:sp>
      <p:sp>
        <p:nvSpPr>
          <p:cNvPr id="11306" name="Text Box 39"/>
          <p:cNvSpPr txBox="1">
            <a:spLocks noChangeArrowheads="1"/>
          </p:cNvSpPr>
          <p:nvPr/>
        </p:nvSpPr>
        <p:spPr bwMode="auto">
          <a:xfrm>
            <a:off x="7885113" y="1844675"/>
            <a:ext cx="884237" cy="244475"/>
          </a:xfrm>
          <a:prstGeom prst="rect">
            <a:avLst/>
          </a:prstGeom>
          <a:noFill/>
          <a:ln w="9525">
            <a:noFill/>
            <a:miter lim="800000"/>
            <a:headEnd/>
            <a:tailEnd/>
          </a:ln>
        </p:spPr>
        <p:txBody>
          <a:bodyPr>
            <a:spAutoFit/>
          </a:bodyPr>
          <a:lstStyle/>
          <a:p>
            <a:r>
              <a:rPr lang="fr-BE" sz="1000" b="1">
                <a:solidFill>
                  <a:srgbClr val="009900"/>
                </a:solidFill>
                <a:latin typeface="Arial" pitchFamily="34" charset="0"/>
                <a:cs typeface="Arial" pitchFamily="34" charset="0"/>
              </a:rPr>
              <a:t>TSAP = 789</a:t>
            </a:r>
          </a:p>
        </p:txBody>
      </p:sp>
      <p:cxnSp>
        <p:nvCxnSpPr>
          <p:cNvPr id="11307" name="AutoShape 40"/>
          <p:cNvCxnSpPr>
            <a:cxnSpLocks noChangeShapeType="1"/>
            <a:stCxn id="11304" idx="6"/>
            <a:endCxn id="11306" idx="1"/>
          </p:cNvCxnSpPr>
          <p:nvPr/>
        </p:nvCxnSpPr>
        <p:spPr bwMode="auto">
          <a:xfrm flipV="1">
            <a:off x="7429500" y="1966913"/>
            <a:ext cx="455613" cy="346075"/>
          </a:xfrm>
          <a:prstGeom prst="straightConnector1">
            <a:avLst/>
          </a:prstGeom>
          <a:noFill/>
          <a:ln w="9525">
            <a:solidFill>
              <a:srgbClr val="009900"/>
            </a:solidFill>
            <a:round/>
            <a:headEnd/>
            <a:tailEnd type="triangle" w="med" len="med"/>
          </a:ln>
        </p:spPr>
      </p:cxnSp>
      <p:cxnSp>
        <p:nvCxnSpPr>
          <p:cNvPr id="11308" name="AutoShape 41"/>
          <p:cNvCxnSpPr>
            <a:cxnSpLocks noChangeShapeType="1"/>
            <a:stCxn id="11293" idx="0"/>
            <a:endCxn id="11304" idx="3"/>
          </p:cNvCxnSpPr>
          <p:nvPr/>
        </p:nvCxnSpPr>
        <p:spPr bwMode="auto">
          <a:xfrm flipV="1">
            <a:off x="6877050" y="2389188"/>
            <a:ext cx="368300" cy="176212"/>
          </a:xfrm>
          <a:prstGeom prst="straightConnector1">
            <a:avLst/>
          </a:prstGeom>
          <a:noFill/>
          <a:ln w="9525">
            <a:solidFill>
              <a:schemeClr val="tx1"/>
            </a:solidFill>
            <a:round/>
            <a:headEnd/>
            <a:tailEnd/>
          </a:ln>
        </p:spPr>
      </p:cxnSp>
      <p:cxnSp>
        <p:nvCxnSpPr>
          <p:cNvPr id="11309" name="AutoShape 42"/>
          <p:cNvCxnSpPr>
            <a:cxnSpLocks noChangeShapeType="1"/>
            <a:stCxn id="11298" idx="4"/>
            <a:endCxn id="11291" idx="0"/>
          </p:cNvCxnSpPr>
          <p:nvPr/>
        </p:nvCxnSpPr>
        <p:spPr bwMode="auto">
          <a:xfrm flipH="1">
            <a:off x="6408738" y="2060575"/>
            <a:ext cx="73025" cy="144463"/>
          </a:xfrm>
          <a:prstGeom prst="straightConnector1">
            <a:avLst/>
          </a:prstGeom>
          <a:noFill/>
          <a:ln w="9525">
            <a:solidFill>
              <a:schemeClr val="tx1"/>
            </a:solidFill>
            <a:round/>
            <a:headEnd/>
            <a:tailEnd/>
          </a:ln>
        </p:spPr>
      </p:cxnSp>
      <p:cxnSp>
        <p:nvCxnSpPr>
          <p:cNvPr id="11310" name="AutoShape 43"/>
          <p:cNvCxnSpPr>
            <a:cxnSpLocks noChangeShapeType="1"/>
            <a:stCxn id="11305" idx="4"/>
            <a:endCxn id="11304" idx="0"/>
          </p:cNvCxnSpPr>
          <p:nvPr/>
        </p:nvCxnSpPr>
        <p:spPr bwMode="auto">
          <a:xfrm flipH="1">
            <a:off x="7321550" y="2095500"/>
            <a:ext cx="73025" cy="109538"/>
          </a:xfrm>
          <a:prstGeom prst="straightConnector1">
            <a:avLst/>
          </a:prstGeom>
          <a:noFill/>
          <a:ln w="9525">
            <a:solidFill>
              <a:schemeClr val="tx1"/>
            </a:solidFill>
            <a:round/>
            <a:headEnd/>
            <a:tailEnd/>
          </a:ln>
        </p:spPr>
      </p:cxnSp>
      <p:sp>
        <p:nvSpPr>
          <p:cNvPr id="48"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Principes généraux : adressage</a:t>
            </a:r>
            <a:endParaRPr lang="fr-BE" sz="2400" dirty="0">
              <a:solidFill>
                <a:schemeClr val="bg1"/>
              </a:solidFill>
            </a:endParaRPr>
          </a:p>
        </p:txBody>
      </p:sp>
      <p:sp>
        <p:nvSpPr>
          <p:cNvPr id="49"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47" name="Espace réservé du numéro de diapositive 46"/>
          <p:cNvSpPr>
            <a:spLocks noGrp="1"/>
          </p:cNvSpPr>
          <p:nvPr>
            <p:ph type="sldNum" sz="quarter" idx="12"/>
          </p:nvPr>
        </p:nvSpPr>
        <p:spPr/>
        <p:txBody>
          <a:bodyPr/>
          <a:lstStyle/>
          <a:p>
            <a:fld id="{B755F6CC-DBE3-4ADB-A217-62287009C9EB}" type="slidenum">
              <a:rPr lang="fr-BE" smtClean="0"/>
              <a:pPr/>
              <a:t>8</a:t>
            </a:fld>
            <a:endParaRPr lang="fr-BE"/>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3"/>
          <p:cNvSpPr>
            <a:spLocks noGrp="1" noChangeArrowheads="1"/>
          </p:cNvSpPr>
          <p:nvPr>
            <p:ph idx="1"/>
          </p:nvPr>
        </p:nvSpPr>
        <p:spPr>
          <a:xfrm>
            <a:off x="468313" y="908050"/>
            <a:ext cx="8229600" cy="360363"/>
          </a:xfrm>
        </p:spPr>
        <p:txBody>
          <a:bodyPr vert="horz" lIns="91440" tIns="45720" rIns="91440" bIns="45720" rtlCol="0" anchor="ctr" anchorCtr="0">
            <a:noAutofit/>
          </a:bodyPr>
          <a:lstStyle/>
          <a:p>
            <a:pPr>
              <a:buNone/>
            </a:pPr>
            <a:r>
              <a:rPr lang="fr-BE" sz="1600" b="1" dirty="0">
                <a:solidFill>
                  <a:schemeClr val="tx2"/>
                </a:solidFill>
                <a:latin typeface="Arial" pitchFamily="34" charset="0"/>
                <a:cs typeface="Arial" pitchFamily="34" charset="0"/>
              </a:rPr>
              <a:t>Fast retransmit</a:t>
            </a:r>
          </a:p>
        </p:txBody>
      </p:sp>
      <p:sp>
        <p:nvSpPr>
          <p:cNvPr id="84999" name="Line 4"/>
          <p:cNvSpPr>
            <a:spLocks noChangeShapeType="1"/>
          </p:cNvSpPr>
          <p:nvPr/>
        </p:nvSpPr>
        <p:spPr bwMode="auto">
          <a:xfrm>
            <a:off x="2971800" y="1659082"/>
            <a:ext cx="0" cy="4392612"/>
          </a:xfrm>
          <a:prstGeom prst="line">
            <a:avLst/>
          </a:prstGeom>
          <a:noFill/>
          <a:ln w="19050">
            <a:solidFill>
              <a:schemeClr val="tx1"/>
            </a:solidFill>
            <a:round/>
            <a:headEnd/>
            <a:tailEnd type="triangle" w="med" len="med"/>
          </a:ln>
        </p:spPr>
        <p:txBody>
          <a:bodyPr/>
          <a:lstStyle/>
          <a:p>
            <a:endParaRPr lang="fr-BE">
              <a:latin typeface="Arial" pitchFamily="34" charset="0"/>
              <a:cs typeface="Arial" pitchFamily="34" charset="0"/>
            </a:endParaRPr>
          </a:p>
        </p:txBody>
      </p:sp>
      <p:sp>
        <p:nvSpPr>
          <p:cNvPr id="85000" name="Line 5"/>
          <p:cNvSpPr>
            <a:spLocks noChangeShapeType="1"/>
          </p:cNvSpPr>
          <p:nvPr/>
        </p:nvSpPr>
        <p:spPr bwMode="auto">
          <a:xfrm>
            <a:off x="6069013" y="1659082"/>
            <a:ext cx="0" cy="4392612"/>
          </a:xfrm>
          <a:prstGeom prst="line">
            <a:avLst/>
          </a:prstGeom>
          <a:noFill/>
          <a:ln w="19050">
            <a:solidFill>
              <a:schemeClr val="tx1"/>
            </a:solidFill>
            <a:round/>
            <a:headEnd/>
            <a:tailEnd type="triangle" w="med" len="med"/>
          </a:ln>
        </p:spPr>
        <p:txBody>
          <a:bodyPr/>
          <a:lstStyle/>
          <a:p>
            <a:endParaRPr lang="fr-BE">
              <a:latin typeface="Arial" pitchFamily="34" charset="0"/>
              <a:cs typeface="Arial" pitchFamily="34" charset="0"/>
            </a:endParaRPr>
          </a:p>
        </p:txBody>
      </p:sp>
      <p:pic>
        <p:nvPicPr>
          <p:cNvPr id="85001" name="Picture 6" descr="j0223596"/>
          <p:cNvPicPr>
            <a:picLocks noChangeAspect="1" noChangeArrowheads="1"/>
          </p:cNvPicPr>
          <p:nvPr/>
        </p:nvPicPr>
        <p:blipFill>
          <a:blip r:embed="rId3" cstate="print"/>
          <a:srcRect/>
          <a:stretch>
            <a:fillRect/>
          </a:stretch>
        </p:blipFill>
        <p:spPr bwMode="auto">
          <a:xfrm>
            <a:off x="2755900" y="1298719"/>
            <a:ext cx="431800" cy="304800"/>
          </a:xfrm>
          <a:prstGeom prst="rect">
            <a:avLst/>
          </a:prstGeom>
          <a:noFill/>
          <a:ln w="9525">
            <a:noFill/>
            <a:miter lim="800000"/>
            <a:headEnd/>
            <a:tailEnd/>
          </a:ln>
        </p:spPr>
      </p:pic>
      <p:pic>
        <p:nvPicPr>
          <p:cNvPr id="85002" name="Picture 7" descr="j0223596"/>
          <p:cNvPicPr>
            <a:picLocks noChangeAspect="1" noChangeArrowheads="1"/>
          </p:cNvPicPr>
          <p:nvPr/>
        </p:nvPicPr>
        <p:blipFill>
          <a:blip r:embed="rId3" cstate="print"/>
          <a:srcRect/>
          <a:stretch>
            <a:fillRect/>
          </a:stretch>
        </p:blipFill>
        <p:spPr bwMode="auto">
          <a:xfrm>
            <a:off x="5853113" y="1298719"/>
            <a:ext cx="431800" cy="304800"/>
          </a:xfrm>
          <a:prstGeom prst="rect">
            <a:avLst/>
          </a:prstGeom>
          <a:noFill/>
          <a:ln w="9525">
            <a:noFill/>
            <a:miter lim="800000"/>
            <a:headEnd/>
            <a:tailEnd/>
          </a:ln>
        </p:spPr>
      </p:pic>
      <p:sp>
        <p:nvSpPr>
          <p:cNvPr id="85003" name="Text Box 8"/>
          <p:cNvSpPr txBox="1">
            <a:spLocks noChangeArrowheads="1"/>
          </p:cNvSpPr>
          <p:nvPr/>
        </p:nvSpPr>
        <p:spPr bwMode="auto">
          <a:xfrm>
            <a:off x="2549525" y="1011382"/>
            <a:ext cx="842963" cy="274637"/>
          </a:xfrm>
          <a:prstGeom prst="rect">
            <a:avLst/>
          </a:prstGeom>
          <a:noFill/>
          <a:ln w="9525">
            <a:noFill/>
            <a:miter lim="800000"/>
            <a:headEnd/>
            <a:tailEnd/>
          </a:ln>
        </p:spPr>
        <p:txBody>
          <a:bodyPr wrap="none">
            <a:spAutoFit/>
          </a:bodyPr>
          <a:lstStyle/>
          <a:p>
            <a:pPr algn="ctr"/>
            <a:r>
              <a:rPr lang="fr-BE" sz="1200" b="1">
                <a:latin typeface="Arial" pitchFamily="34" charset="0"/>
                <a:cs typeface="Arial" pitchFamily="34" charset="0"/>
              </a:rPr>
              <a:t>Émetteur</a:t>
            </a:r>
          </a:p>
        </p:txBody>
      </p:sp>
      <p:sp>
        <p:nvSpPr>
          <p:cNvPr id="85004" name="Text Box 9"/>
          <p:cNvSpPr txBox="1">
            <a:spLocks noChangeArrowheads="1"/>
          </p:cNvSpPr>
          <p:nvPr/>
        </p:nvSpPr>
        <p:spPr bwMode="auto">
          <a:xfrm>
            <a:off x="5630863" y="1011382"/>
            <a:ext cx="876300" cy="274637"/>
          </a:xfrm>
          <a:prstGeom prst="rect">
            <a:avLst/>
          </a:prstGeom>
          <a:noFill/>
          <a:ln w="9525">
            <a:noFill/>
            <a:miter lim="800000"/>
            <a:headEnd/>
            <a:tailEnd/>
          </a:ln>
        </p:spPr>
        <p:txBody>
          <a:bodyPr wrap="none">
            <a:spAutoFit/>
          </a:bodyPr>
          <a:lstStyle/>
          <a:p>
            <a:pPr algn="ctr"/>
            <a:r>
              <a:rPr lang="fr-BE" sz="1200" b="1">
                <a:latin typeface="Arial" pitchFamily="34" charset="0"/>
                <a:cs typeface="Arial" pitchFamily="34" charset="0"/>
              </a:rPr>
              <a:t>récepteur</a:t>
            </a:r>
          </a:p>
        </p:txBody>
      </p:sp>
      <p:sp>
        <p:nvSpPr>
          <p:cNvPr id="85005" name="Line 10"/>
          <p:cNvSpPr>
            <a:spLocks noChangeShapeType="1"/>
          </p:cNvSpPr>
          <p:nvPr/>
        </p:nvSpPr>
        <p:spPr bwMode="auto">
          <a:xfrm>
            <a:off x="2981325" y="1946419"/>
            <a:ext cx="3095625" cy="504825"/>
          </a:xfrm>
          <a:prstGeom prst="line">
            <a:avLst/>
          </a:prstGeom>
          <a:noFill/>
          <a:ln w="19050">
            <a:solidFill>
              <a:srgbClr val="008000"/>
            </a:solidFill>
            <a:round/>
            <a:headEnd/>
            <a:tailEnd type="triangle" w="med" len="med"/>
          </a:ln>
        </p:spPr>
        <p:txBody>
          <a:bodyPr/>
          <a:lstStyle/>
          <a:p>
            <a:endParaRPr lang="fr-BE">
              <a:latin typeface="Arial" pitchFamily="34" charset="0"/>
              <a:cs typeface="Arial" pitchFamily="34" charset="0"/>
            </a:endParaRPr>
          </a:p>
        </p:txBody>
      </p:sp>
      <p:sp>
        <p:nvSpPr>
          <p:cNvPr id="85006" name="Line 11"/>
          <p:cNvSpPr>
            <a:spLocks noChangeShapeType="1"/>
          </p:cNvSpPr>
          <p:nvPr/>
        </p:nvSpPr>
        <p:spPr bwMode="auto">
          <a:xfrm>
            <a:off x="2981325" y="2235344"/>
            <a:ext cx="3095625" cy="503238"/>
          </a:xfrm>
          <a:prstGeom prst="line">
            <a:avLst/>
          </a:prstGeom>
          <a:noFill/>
          <a:ln w="19050">
            <a:solidFill>
              <a:srgbClr val="008000"/>
            </a:solidFill>
            <a:round/>
            <a:headEnd/>
            <a:tailEnd type="triangle" w="med" len="med"/>
          </a:ln>
        </p:spPr>
        <p:txBody>
          <a:bodyPr/>
          <a:lstStyle/>
          <a:p>
            <a:endParaRPr lang="fr-BE">
              <a:latin typeface="Arial" pitchFamily="34" charset="0"/>
              <a:cs typeface="Arial" pitchFamily="34" charset="0"/>
            </a:endParaRPr>
          </a:p>
        </p:txBody>
      </p:sp>
      <p:sp>
        <p:nvSpPr>
          <p:cNvPr id="85007" name="Line 12"/>
          <p:cNvSpPr>
            <a:spLocks noChangeShapeType="1"/>
          </p:cNvSpPr>
          <p:nvPr/>
        </p:nvSpPr>
        <p:spPr bwMode="auto">
          <a:xfrm>
            <a:off x="2981325" y="2522682"/>
            <a:ext cx="628650" cy="100012"/>
          </a:xfrm>
          <a:prstGeom prst="line">
            <a:avLst/>
          </a:prstGeom>
          <a:noFill/>
          <a:ln w="19050">
            <a:solidFill>
              <a:srgbClr val="008000"/>
            </a:solidFill>
            <a:round/>
            <a:headEnd/>
            <a:tailEnd type="triangle" w="med" len="med"/>
          </a:ln>
        </p:spPr>
        <p:txBody>
          <a:bodyPr/>
          <a:lstStyle/>
          <a:p>
            <a:endParaRPr lang="fr-BE">
              <a:latin typeface="Arial" pitchFamily="34" charset="0"/>
              <a:cs typeface="Arial" pitchFamily="34" charset="0"/>
            </a:endParaRPr>
          </a:p>
        </p:txBody>
      </p:sp>
      <p:sp>
        <p:nvSpPr>
          <p:cNvPr id="85008" name="Line 19"/>
          <p:cNvSpPr>
            <a:spLocks noChangeShapeType="1"/>
          </p:cNvSpPr>
          <p:nvPr/>
        </p:nvSpPr>
        <p:spPr bwMode="auto">
          <a:xfrm flipH="1">
            <a:off x="2981325" y="2451244"/>
            <a:ext cx="3095625" cy="504825"/>
          </a:xfrm>
          <a:prstGeom prst="line">
            <a:avLst/>
          </a:prstGeom>
          <a:noFill/>
          <a:ln w="19050">
            <a:solidFill>
              <a:srgbClr val="008000"/>
            </a:solidFill>
            <a:prstDash val="dash"/>
            <a:round/>
            <a:headEnd/>
            <a:tailEnd type="triangle" w="med" len="med"/>
          </a:ln>
        </p:spPr>
        <p:txBody>
          <a:bodyPr/>
          <a:lstStyle/>
          <a:p>
            <a:endParaRPr lang="fr-BE">
              <a:latin typeface="Arial" pitchFamily="34" charset="0"/>
              <a:cs typeface="Arial" pitchFamily="34" charset="0"/>
            </a:endParaRPr>
          </a:p>
        </p:txBody>
      </p:sp>
      <p:sp>
        <p:nvSpPr>
          <p:cNvPr id="85009" name="Line 20"/>
          <p:cNvSpPr>
            <a:spLocks noChangeShapeType="1"/>
          </p:cNvSpPr>
          <p:nvPr/>
        </p:nvSpPr>
        <p:spPr bwMode="auto">
          <a:xfrm flipH="1">
            <a:off x="2981325" y="2740169"/>
            <a:ext cx="3095625" cy="503238"/>
          </a:xfrm>
          <a:prstGeom prst="line">
            <a:avLst/>
          </a:prstGeom>
          <a:noFill/>
          <a:ln w="19050">
            <a:solidFill>
              <a:srgbClr val="008000"/>
            </a:solidFill>
            <a:prstDash val="dash"/>
            <a:round/>
            <a:headEnd/>
            <a:tailEnd type="triangle" w="med" len="med"/>
          </a:ln>
        </p:spPr>
        <p:txBody>
          <a:bodyPr/>
          <a:lstStyle/>
          <a:p>
            <a:endParaRPr lang="fr-BE">
              <a:latin typeface="Arial" pitchFamily="34" charset="0"/>
              <a:cs typeface="Arial" pitchFamily="34" charset="0"/>
            </a:endParaRPr>
          </a:p>
        </p:txBody>
      </p:sp>
      <p:sp>
        <p:nvSpPr>
          <p:cNvPr id="85010" name="Line 22"/>
          <p:cNvSpPr>
            <a:spLocks noChangeShapeType="1"/>
          </p:cNvSpPr>
          <p:nvPr/>
        </p:nvSpPr>
        <p:spPr bwMode="auto">
          <a:xfrm>
            <a:off x="2981325" y="3243407"/>
            <a:ext cx="3095625" cy="504825"/>
          </a:xfrm>
          <a:prstGeom prst="line">
            <a:avLst/>
          </a:prstGeom>
          <a:noFill/>
          <a:ln w="19050">
            <a:solidFill>
              <a:srgbClr val="008000"/>
            </a:solidFill>
            <a:round/>
            <a:headEnd/>
            <a:tailEnd type="triangle" w="med" len="med"/>
          </a:ln>
        </p:spPr>
        <p:txBody>
          <a:bodyPr/>
          <a:lstStyle/>
          <a:p>
            <a:endParaRPr lang="fr-BE">
              <a:latin typeface="Arial" pitchFamily="34" charset="0"/>
              <a:cs typeface="Arial" pitchFamily="34" charset="0"/>
            </a:endParaRPr>
          </a:p>
        </p:txBody>
      </p:sp>
      <p:sp>
        <p:nvSpPr>
          <p:cNvPr id="85011" name="Line 23"/>
          <p:cNvSpPr>
            <a:spLocks noChangeShapeType="1"/>
          </p:cNvSpPr>
          <p:nvPr/>
        </p:nvSpPr>
        <p:spPr bwMode="auto">
          <a:xfrm>
            <a:off x="2981325" y="3532332"/>
            <a:ext cx="3095625" cy="503237"/>
          </a:xfrm>
          <a:prstGeom prst="line">
            <a:avLst/>
          </a:prstGeom>
          <a:noFill/>
          <a:ln w="19050">
            <a:solidFill>
              <a:srgbClr val="008000"/>
            </a:solidFill>
            <a:round/>
            <a:headEnd/>
            <a:tailEnd type="triangle" w="med" len="med"/>
          </a:ln>
        </p:spPr>
        <p:txBody>
          <a:bodyPr/>
          <a:lstStyle/>
          <a:p>
            <a:endParaRPr lang="fr-BE">
              <a:latin typeface="Arial" pitchFamily="34" charset="0"/>
              <a:cs typeface="Arial" pitchFamily="34" charset="0"/>
            </a:endParaRPr>
          </a:p>
        </p:txBody>
      </p:sp>
      <p:sp>
        <p:nvSpPr>
          <p:cNvPr id="85012" name="Line 24"/>
          <p:cNvSpPr>
            <a:spLocks noChangeShapeType="1"/>
          </p:cNvSpPr>
          <p:nvPr/>
        </p:nvSpPr>
        <p:spPr bwMode="auto">
          <a:xfrm>
            <a:off x="2981325" y="3819669"/>
            <a:ext cx="3095625" cy="504825"/>
          </a:xfrm>
          <a:prstGeom prst="line">
            <a:avLst/>
          </a:prstGeom>
          <a:noFill/>
          <a:ln w="19050">
            <a:solidFill>
              <a:srgbClr val="008000"/>
            </a:solidFill>
            <a:round/>
            <a:headEnd/>
            <a:tailEnd type="triangle" w="med" len="med"/>
          </a:ln>
        </p:spPr>
        <p:txBody>
          <a:bodyPr/>
          <a:lstStyle/>
          <a:p>
            <a:endParaRPr lang="fr-BE">
              <a:latin typeface="Arial" pitchFamily="34" charset="0"/>
              <a:cs typeface="Arial" pitchFamily="34" charset="0"/>
            </a:endParaRPr>
          </a:p>
        </p:txBody>
      </p:sp>
      <p:sp>
        <p:nvSpPr>
          <p:cNvPr id="85013" name="Line 25"/>
          <p:cNvSpPr>
            <a:spLocks noChangeShapeType="1"/>
          </p:cNvSpPr>
          <p:nvPr/>
        </p:nvSpPr>
        <p:spPr bwMode="auto">
          <a:xfrm flipH="1">
            <a:off x="2981325" y="3748232"/>
            <a:ext cx="3095625" cy="504825"/>
          </a:xfrm>
          <a:prstGeom prst="line">
            <a:avLst/>
          </a:prstGeom>
          <a:noFill/>
          <a:ln w="19050">
            <a:solidFill>
              <a:srgbClr val="008000"/>
            </a:solidFill>
            <a:prstDash val="dash"/>
            <a:round/>
            <a:headEnd/>
            <a:tailEnd type="triangle" w="med" len="med"/>
          </a:ln>
        </p:spPr>
        <p:txBody>
          <a:bodyPr/>
          <a:lstStyle/>
          <a:p>
            <a:endParaRPr lang="fr-BE">
              <a:latin typeface="Arial" pitchFamily="34" charset="0"/>
              <a:cs typeface="Arial" pitchFamily="34" charset="0"/>
            </a:endParaRPr>
          </a:p>
        </p:txBody>
      </p:sp>
      <p:sp>
        <p:nvSpPr>
          <p:cNvPr id="85014" name="Line 26"/>
          <p:cNvSpPr>
            <a:spLocks noChangeShapeType="1"/>
          </p:cNvSpPr>
          <p:nvPr/>
        </p:nvSpPr>
        <p:spPr bwMode="auto">
          <a:xfrm flipH="1">
            <a:off x="2981325" y="4037157"/>
            <a:ext cx="3095625" cy="503237"/>
          </a:xfrm>
          <a:prstGeom prst="line">
            <a:avLst/>
          </a:prstGeom>
          <a:noFill/>
          <a:ln w="19050">
            <a:solidFill>
              <a:srgbClr val="008000"/>
            </a:solidFill>
            <a:prstDash val="dash"/>
            <a:round/>
            <a:headEnd/>
            <a:tailEnd type="triangle" w="med" len="med"/>
          </a:ln>
        </p:spPr>
        <p:txBody>
          <a:bodyPr/>
          <a:lstStyle/>
          <a:p>
            <a:endParaRPr lang="fr-BE">
              <a:latin typeface="Arial" pitchFamily="34" charset="0"/>
              <a:cs typeface="Arial" pitchFamily="34" charset="0"/>
            </a:endParaRPr>
          </a:p>
        </p:txBody>
      </p:sp>
      <p:sp>
        <p:nvSpPr>
          <p:cNvPr id="85015" name="Line 27"/>
          <p:cNvSpPr>
            <a:spLocks noChangeShapeType="1"/>
          </p:cNvSpPr>
          <p:nvPr/>
        </p:nvSpPr>
        <p:spPr bwMode="auto">
          <a:xfrm flipH="1">
            <a:off x="2981325" y="4324494"/>
            <a:ext cx="3095625" cy="504825"/>
          </a:xfrm>
          <a:prstGeom prst="line">
            <a:avLst/>
          </a:prstGeom>
          <a:noFill/>
          <a:ln w="19050">
            <a:solidFill>
              <a:srgbClr val="008000"/>
            </a:solidFill>
            <a:prstDash val="dash"/>
            <a:round/>
            <a:headEnd/>
            <a:tailEnd type="triangle" w="med" len="med"/>
          </a:ln>
        </p:spPr>
        <p:txBody>
          <a:bodyPr/>
          <a:lstStyle/>
          <a:p>
            <a:endParaRPr lang="fr-BE">
              <a:latin typeface="Arial" pitchFamily="34" charset="0"/>
              <a:cs typeface="Arial" pitchFamily="34" charset="0"/>
            </a:endParaRPr>
          </a:p>
        </p:txBody>
      </p:sp>
      <p:sp>
        <p:nvSpPr>
          <p:cNvPr id="85017" name="AutoShape 29"/>
          <p:cNvSpPr>
            <a:spLocks noChangeArrowheads="1"/>
          </p:cNvSpPr>
          <p:nvPr/>
        </p:nvSpPr>
        <p:spPr bwMode="auto">
          <a:xfrm>
            <a:off x="3452813" y="2563957"/>
            <a:ext cx="142875" cy="142875"/>
          </a:xfrm>
          <a:prstGeom prst="irregularSeal1">
            <a:avLst/>
          </a:prstGeom>
          <a:solidFill>
            <a:srgbClr val="FF0000"/>
          </a:solidFill>
          <a:ln w="9525">
            <a:solidFill>
              <a:schemeClr val="tx1"/>
            </a:solidFill>
            <a:miter lim="800000"/>
            <a:headEnd/>
            <a:tailEnd/>
          </a:ln>
        </p:spPr>
        <p:txBody>
          <a:bodyPr wrap="none" anchor="ctr"/>
          <a:lstStyle/>
          <a:p>
            <a:endParaRPr lang="fr-FR">
              <a:latin typeface="Arial" pitchFamily="34" charset="0"/>
              <a:cs typeface="Arial" pitchFamily="34" charset="0"/>
            </a:endParaRPr>
          </a:p>
        </p:txBody>
      </p:sp>
      <p:sp>
        <p:nvSpPr>
          <p:cNvPr id="85018" name="Line 30"/>
          <p:cNvSpPr>
            <a:spLocks noChangeShapeType="1"/>
          </p:cNvSpPr>
          <p:nvPr/>
        </p:nvSpPr>
        <p:spPr bwMode="auto">
          <a:xfrm>
            <a:off x="2981325" y="4827732"/>
            <a:ext cx="3095625" cy="504825"/>
          </a:xfrm>
          <a:prstGeom prst="line">
            <a:avLst/>
          </a:prstGeom>
          <a:noFill/>
          <a:ln w="19050">
            <a:solidFill>
              <a:srgbClr val="008000"/>
            </a:solidFill>
            <a:round/>
            <a:headEnd/>
            <a:tailEnd type="triangle" w="med" len="med"/>
          </a:ln>
        </p:spPr>
        <p:txBody>
          <a:bodyPr/>
          <a:lstStyle/>
          <a:p>
            <a:endParaRPr lang="fr-BE">
              <a:latin typeface="Arial" pitchFamily="34" charset="0"/>
              <a:cs typeface="Arial" pitchFamily="34" charset="0"/>
            </a:endParaRPr>
          </a:p>
        </p:txBody>
      </p:sp>
      <p:sp>
        <p:nvSpPr>
          <p:cNvPr id="85019" name="Line 31"/>
          <p:cNvSpPr>
            <a:spLocks noChangeShapeType="1"/>
          </p:cNvSpPr>
          <p:nvPr/>
        </p:nvSpPr>
        <p:spPr bwMode="auto">
          <a:xfrm flipH="1">
            <a:off x="2981325" y="5332557"/>
            <a:ext cx="3095625" cy="504825"/>
          </a:xfrm>
          <a:prstGeom prst="line">
            <a:avLst/>
          </a:prstGeom>
          <a:noFill/>
          <a:ln w="19050">
            <a:solidFill>
              <a:srgbClr val="008000"/>
            </a:solidFill>
            <a:prstDash val="dash"/>
            <a:round/>
            <a:headEnd/>
            <a:tailEnd type="triangle" w="med" len="med"/>
          </a:ln>
        </p:spPr>
        <p:txBody>
          <a:bodyPr/>
          <a:lstStyle/>
          <a:p>
            <a:endParaRPr lang="fr-BE">
              <a:latin typeface="Arial" pitchFamily="34" charset="0"/>
              <a:cs typeface="Arial" pitchFamily="34" charset="0"/>
            </a:endParaRPr>
          </a:p>
        </p:txBody>
      </p:sp>
      <p:sp>
        <p:nvSpPr>
          <p:cNvPr id="85020" name="Text Box 32"/>
          <p:cNvSpPr txBox="1">
            <a:spLocks noChangeArrowheads="1"/>
          </p:cNvSpPr>
          <p:nvPr/>
        </p:nvSpPr>
        <p:spPr bwMode="auto">
          <a:xfrm>
            <a:off x="2117725" y="1803544"/>
            <a:ext cx="819150" cy="274638"/>
          </a:xfrm>
          <a:prstGeom prst="rect">
            <a:avLst/>
          </a:prstGeom>
          <a:noFill/>
          <a:ln w="9525">
            <a:noFill/>
            <a:miter lim="800000"/>
            <a:headEnd/>
            <a:tailEnd/>
          </a:ln>
        </p:spPr>
        <p:txBody>
          <a:bodyPr wrap="none">
            <a:spAutoFit/>
          </a:bodyPr>
          <a:lstStyle/>
          <a:p>
            <a:pPr algn="r"/>
            <a:r>
              <a:rPr lang="fr-BE" sz="1200" b="1">
                <a:solidFill>
                  <a:srgbClr val="0000CC"/>
                </a:solidFill>
                <a:latin typeface="Arial" pitchFamily="34" charset="0"/>
                <a:cs typeface="Arial" pitchFamily="34" charset="0"/>
              </a:rPr>
              <a:t>Paquet 1</a:t>
            </a:r>
          </a:p>
        </p:txBody>
      </p:sp>
      <p:sp>
        <p:nvSpPr>
          <p:cNvPr id="85021" name="Text Box 33"/>
          <p:cNvSpPr txBox="1">
            <a:spLocks noChangeArrowheads="1"/>
          </p:cNvSpPr>
          <p:nvPr/>
        </p:nvSpPr>
        <p:spPr bwMode="auto">
          <a:xfrm>
            <a:off x="2117725" y="2090882"/>
            <a:ext cx="819150" cy="274637"/>
          </a:xfrm>
          <a:prstGeom prst="rect">
            <a:avLst/>
          </a:prstGeom>
          <a:noFill/>
          <a:ln w="9525">
            <a:noFill/>
            <a:miter lim="800000"/>
            <a:headEnd/>
            <a:tailEnd/>
          </a:ln>
        </p:spPr>
        <p:txBody>
          <a:bodyPr wrap="none">
            <a:spAutoFit/>
          </a:bodyPr>
          <a:lstStyle/>
          <a:p>
            <a:pPr algn="r"/>
            <a:r>
              <a:rPr lang="fr-BE" sz="1200" b="1">
                <a:solidFill>
                  <a:srgbClr val="0000CC"/>
                </a:solidFill>
                <a:latin typeface="Arial" pitchFamily="34" charset="0"/>
                <a:cs typeface="Arial" pitchFamily="34" charset="0"/>
              </a:rPr>
              <a:t>Paquet 2</a:t>
            </a:r>
          </a:p>
        </p:txBody>
      </p:sp>
      <p:sp>
        <p:nvSpPr>
          <p:cNvPr id="85022" name="Text Box 34"/>
          <p:cNvSpPr txBox="1">
            <a:spLocks noChangeArrowheads="1"/>
          </p:cNvSpPr>
          <p:nvPr/>
        </p:nvSpPr>
        <p:spPr bwMode="auto">
          <a:xfrm>
            <a:off x="2117725" y="2378219"/>
            <a:ext cx="819150" cy="274638"/>
          </a:xfrm>
          <a:prstGeom prst="rect">
            <a:avLst/>
          </a:prstGeom>
          <a:noFill/>
          <a:ln w="9525">
            <a:noFill/>
            <a:miter lim="800000"/>
            <a:headEnd/>
            <a:tailEnd/>
          </a:ln>
        </p:spPr>
        <p:txBody>
          <a:bodyPr wrap="none">
            <a:spAutoFit/>
          </a:bodyPr>
          <a:lstStyle/>
          <a:p>
            <a:pPr algn="r"/>
            <a:r>
              <a:rPr lang="fr-BE" sz="1200" b="1">
                <a:solidFill>
                  <a:srgbClr val="0000CC"/>
                </a:solidFill>
                <a:latin typeface="Arial" pitchFamily="34" charset="0"/>
                <a:cs typeface="Arial" pitchFamily="34" charset="0"/>
              </a:rPr>
              <a:t>Paquet 3</a:t>
            </a:r>
          </a:p>
        </p:txBody>
      </p:sp>
      <p:sp>
        <p:nvSpPr>
          <p:cNvPr id="85023" name="Text Box 35"/>
          <p:cNvSpPr txBox="1">
            <a:spLocks noChangeArrowheads="1"/>
          </p:cNvSpPr>
          <p:nvPr/>
        </p:nvSpPr>
        <p:spPr bwMode="auto">
          <a:xfrm>
            <a:off x="2117725" y="3098944"/>
            <a:ext cx="819150" cy="274638"/>
          </a:xfrm>
          <a:prstGeom prst="rect">
            <a:avLst/>
          </a:prstGeom>
          <a:noFill/>
          <a:ln w="9525">
            <a:noFill/>
            <a:miter lim="800000"/>
            <a:headEnd/>
            <a:tailEnd/>
          </a:ln>
        </p:spPr>
        <p:txBody>
          <a:bodyPr wrap="none">
            <a:spAutoFit/>
          </a:bodyPr>
          <a:lstStyle/>
          <a:p>
            <a:pPr algn="r"/>
            <a:r>
              <a:rPr lang="fr-BE" sz="1200" b="1">
                <a:solidFill>
                  <a:srgbClr val="0000CC"/>
                </a:solidFill>
                <a:latin typeface="Arial" pitchFamily="34" charset="0"/>
                <a:cs typeface="Arial" pitchFamily="34" charset="0"/>
              </a:rPr>
              <a:t>Paquet 4</a:t>
            </a:r>
          </a:p>
        </p:txBody>
      </p:sp>
      <p:sp>
        <p:nvSpPr>
          <p:cNvPr id="85024" name="Text Box 36"/>
          <p:cNvSpPr txBox="1">
            <a:spLocks noChangeArrowheads="1"/>
          </p:cNvSpPr>
          <p:nvPr/>
        </p:nvSpPr>
        <p:spPr bwMode="auto">
          <a:xfrm>
            <a:off x="2117725" y="3386282"/>
            <a:ext cx="819150" cy="274637"/>
          </a:xfrm>
          <a:prstGeom prst="rect">
            <a:avLst/>
          </a:prstGeom>
          <a:noFill/>
          <a:ln w="9525">
            <a:noFill/>
            <a:miter lim="800000"/>
            <a:headEnd/>
            <a:tailEnd/>
          </a:ln>
        </p:spPr>
        <p:txBody>
          <a:bodyPr wrap="none">
            <a:spAutoFit/>
          </a:bodyPr>
          <a:lstStyle/>
          <a:p>
            <a:pPr algn="r"/>
            <a:r>
              <a:rPr lang="fr-BE" sz="1200" b="1">
                <a:solidFill>
                  <a:srgbClr val="0000CC"/>
                </a:solidFill>
                <a:latin typeface="Arial" pitchFamily="34" charset="0"/>
                <a:cs typeface="Arial" pitchFamily="34" charset="0"/>
              </a:rPr>
              <a:t>Paquet 5</a:t>
            </a:r>
          </a:p>
        </p:txBody>
      </p:sp>
      <p:sp>
        <p:nvSpPr>
          <p:cNvPr id="85025" name="Text Box 37"/>
          <p:cNvSpPr txBox="1">
            <a:spLocks noChangeArrowheads="1"/>
          </p:cNvSpPr>
          <p:nvPr/>
        </p:nvSpPr>
        <p:spPr bwMode="auto">
          <a:xfrm>
            <a:off x="2117725" y="3675207"/>
            <a:ext cx="819150" cy="274637"/>
          </a:xfrm>
          <a:prstGeom prst="rect">
            <a:avLst/>
          </a:prstGeom>
          <a:noFill/>
          <a:ln w="9525">
            <a:noFill/>
            <a:miter lim="800000"/>
            <a:headEnd/>
            <a:tailEnd/>
          </a:ln>
        </p:spPr>
        <p:txBody>
          <a:bodyPr wrap="none">
            <a:spAutoFit/>
          </a:bodyPr>
          <a:lstStyle/>
          <a:p>
            <a:pPr algn="r"/>
            <a:r>
              <a:rPr lang="fr-BE" sz="1200" b="1">
                <a:solidFill>
                  <a:srgbClr val="0000CC"/>
                </a:solidFill>
                <a:latin typeface="Arial" pitchFamily="34" charset="0"/>
                <a:cs typeface="Arial" pitchFamily="34" charset="0"/>
              </a:rPr>
              <a:t>Paquet 6</a:t>
            </a:r>
          </a:p>
        </p:txBody>
      </p:sp>
      <p:sp>
        <p:nvSpPr>
          <p:cNvPr id="85026" name="Text Box 38"/>
          <p:cNvSpPr txBox="1">
            <a:spLocks noChangeArrowheads="1"/>
          </p:cNvSpPr>
          <p:nvPr/>
        </p:nvSpPr>
        <p:spPr bwMode="auto">
          <a:xfrm>
            <a:off x="731838" y="4719782"/>
            <a:ext cx="2225675" cy="274637"/>
          </a:xfrm>
          <a:prstGeom prst="rect">
            <a:avLst/>
          </a:prstGeom>
          <a:noFill/>
          <a:ln w="9525">
            <a:noFill/>
            <a:miter lim="800000"/>
            <a:headEnd/>
            <a:tailEnd/>
          </a:ln>
        </p:spPr>
        <p:txBody>
          <a:bodyPr wrap="none">
            <a:spAutoFit/>
          </a:bodyPr>
          <a:lstStyle/>
          <a:p>
            <a:pPr algn="r"/>
            <a:r>
              <a:rPr lang="fr-BE" sz="1200" b="1">
                <a:solidFill>
                  <a:srgbClr val="0000CC"/>
                </a:solidFill>
                <a:latin typeface="Arial" pitchFamily="34" charset="0"/>
                <a:cs typeface="Arial" pitchFamily="34" charset="0"/>
              </a:rPr>
              <a:t>Retransmission du paquet 3</a:t>
            </a:r>
          </a:p>
        </p:txBody>
      </p:sp>
      <p:sp>
        <p:nvSpPr>
          <p:cNvPr id="85027" name="Text Box 39"/>
          <p:cNvSpPr txBox="1">
            <a:spLocks noChangeArrowheads="1"/>
          </p:cNvSpPr>
          <p:nvPr/>
        </p:nvSpPr>
        <p:spPr bwMode="auto">
          <a:xfrm>
            <a:off x="6067425" y="2306782"/>
            <a:ext cx="649288" cy="284162"/>
          </a:xfrm>
          <a:prstGeom prst="rect">
            <a:avLst/>
          </a:prstGeom>
          <a:noFill/>
          <a:ln w="9525">
            <a:solidFill>
              <a:srgbClr val="0000CC"/>
            </a:solidFill>
            <a:miter lim="800000"/>
            <a:headEnd/>
            <a:tailEnd/>
          </a:ln>
        </p:spPr>
        <p:txBody>
          <a:bodyPr wrap="none">
            <a:spAutoFit/>
          </a:bodyPr>
          <a:lstStyle/>
          <a:p>
            <a:pPr algn="r"/>
            <a:r>
              <a:rPr lang="fr-BE" sz="1200" b="1">
                <a:solidFill>
                  <a:srgbClr val="0000CC"/>
                </a:solidFill>
                <a:latin typeface="Arial" pitchFamily="34" charset="0"/>
                <a:cs typeface="Arial" pitchFamily="34" charset="0"/>
              </a:rPr>
              <a:t>ACK 1</a:t>
            </a:r>
          </a:p>
        </p:txBody>
      </p:sp>
      <p:sp>
        <p:nvSpPr>
          <p:cNvPr id="85028" name="Text Box 40"/>
          <p:cNvSpPr txBox="1">
            <a:spLocks noChangeArrowheads="1"/>
          </p:cNvSpPr>
          <p:nvPr/>
        </p:nvSpPr>
        <p:spPr bwMode="auto">
          <a:xfrm>
            <a:off x="6067425" y="2594119"/>
            <a:ext cx="649288" cy="284163"/>
          </a:xfrm>
          <a:prstGeom prst="rect">
            <a:avLst/>
          </a:prstGeom>
          <a:noFill/>
          <a:ln w="9525">
            <a:solidFill>
              <a:srgbClr val="0000CC"/>
            </a:solidFill>
            <a:miter lim="800000"/>
            <a:headEnd/>
            <a:tailEnd/>
          </a:ln>
        </p:spPr>
        <p:txBody>
          <a:bodyPr wrap="none">
            <a:spAutoFit/>
          </a:bodyPr>
          <a:lstStyle/>
          <a:p>
            <a:pPr algn="r"/>
            <a:r>
              <a:rPr lang="fr-BE" sz="1200" b="1">
                <a:solidFill>
                  <a:srgbClr val="0000CC"/>
                </a:solidFill>
                <a:latin typeface="Arial" pitchFamily="34" charset="0"/>
                <a:cs typeface="Arial" pitchFamily="34" charset="0"/>
              </a:rPr>
              <a:t>ACK 2</a:t>
            </a:r>
          </a:p>
        </p:txBody>
      </p:sp>
      <p:sp>
        <p:nvSpPr>
          <p:cNvPr id="85029" name="Text Box 41"/>
          <p:cNvSpPr txBox="1">
            <a:spLocks noChangeArrowheads="1"/>
          </p:cNvSpPr>
          <p:nvPr/>
        </p:nvSpPr>
        <p:spPr bwMode="auto">
          <a:xfrm>
            <a:off x="6076950" y="3603769"/>
            <a:ext cx="639763" cy="274638"/>
          </a:xfrm>
          <a:prstGeom prst="rect">
            <a:avLst/>
          </a:prstGeom>
          <a:noFill/>
          <a:ln w="9525">
            <a:noFill/>
            <a:miter lim="800000"/>
            <a:headEnd/>
            <a:tailEnd/>
          </a:ln>
        </p:spPr>
        <p:txBody>
          <a:bodyPr wrap="none">
            <a:spAutoFit/>
          </a:bodyPr>
          <a:lstStyle/>
          <a:p>
            <a:pPr algn="r"/>
            <a:r>
              <a:rPr lang="fr-BE" sz="1200" b="1">
                <a:solidFill>
                  <a:srgbClr val="0000CC"/>
                </a:solidFill>
                <a:latin typeface="Arial" pitchFamily="34" charset="0"/>
                <a:cs typeface="Arial" pitchFamily="34" charset="0"/>
              </a:rPr>
              <a:t>ACK 2</a:t>
            </a:r>
          </a:p>
        </p:txBody>
      </p:sp>
      <p:sp>
        <p:nvSpPr>
          <p:cNvPr id="85030" name="Text Box 42"/>
          <p:cNvSpPr txBox="1">
            <a:spLocks noChangeArrowheads="1"/>
          </p:cNvSpPr>
          <p:nvPr/>
        </p:nvSpPr>
        <p:spPr bwMode="auto">
          <a:xfrm>
            <a:off x="6076950" y="4178444"/>
            <a:ext cx="639763" cy="274638"/>
          </a:xfrm>
          <a:prstGeom prst="rect">
            <a:avLst/>
          </a:prstGeom>
          <a:noFill/>
          <a:ln w="9525">
            <a:noFill/>
            <a:miter lim="800000"/>
            <a:headEnd/>
            <a:tailEnd/>
          </a:ln>
        </p:spPr>
        <p:txBody>
          <a:bodyPr wrap="none">
            <a:spAutoFit/>
          </a:bodyPr>
          <a:lstStyle/>
          <a:p>
            <a:pPr algn="r"/>
            <a:r>
              <a:rPr lang="fr-BE" sz="1200" b="1">
                <a:solidFill>
                  <a:srgbClr val="0000CC"/>
                </a:solidFill>
                <a:latin typeface="Arial" pitchFamily="34" charset="0"/>
                <a:cs typeface="Arial" pitchFamily="34" charset="0"/>
              </a:rPr>
              <a:t>ACK 2</a:t>
            </a:r>
          </a:p>
        </p:txBody>
      </p:sp>
      <p:sp>
        <p:nvSpPr>
          <p:cNvPr id="85031" name="Text Box 43"/>
          <p:cNvSpPr txBox="1">
            <a:spLocks noChangeArrowheads="1"/>
          </p:cNvSpPr>
          <p:nvPr/>
        </p:nvSpPr>
        <p:spPr bwMode="auto">
          <a:xfrm>
            <a:off x="6076950" y="3891107"/>
            <a:ext cx="639763" cy="274637"/>
          </a:xfrm>
          <a:prstGeom prst="rect">
            <a:avLst/>
          </a:prstGeom>
          <a:noFill/>
          <a:ln w="9525">
            <a:noFill/>
            <a:miter lim="800000"/>
            <a:headEnd/>
            <a:tailEnd/>
          </a:ln>
        </p:spPr>
        <p:txBody>
          <a:bodyPr wrap="none">
            <a:spAutoFit/>
          </a:bodyPr>
          <a:lstStyle/>
          <a:p>
            <a:pPr algn="r"/>
            <a:r>
              <a:rPr lang="fr-BE" sz="1200" b="1">
                <a:solidFill>
                  <a:srgbClr val="0000CC"/>
                </a:solidFill>
                <a:latin typeface="Arial" pitchFamily="34" charset="0"/>
                <a:cs typeface="Arial" pitchFamily="34" charset="0"/>
              </a:rPr>
              <a:t>ACK 2</a:t>
            </a:r>
          </a:p>
        </p:txBody>
      </p:sp>
      <p:sp>
        <p:nvSpPr>
          <p:cNvPr id="85032" name="Text Box 44"/>
          <p:cNvSpPr txBox="1">
            <a:spLocks noChangeArrowheads="1"/>
          </p:cNvSpPr>
          <p:nvPr/>
        </p:nvSpPr>
        <p:spPr bwMode="auto">
          <a:xfrm>
            <a:off x="6076950" y="5186507"/>
            <a:ext cx="649288" cy="284162"/>
          </a:xfrm>
          <a:prstGeom prst="rect">
            <a:avLst/>
          </a:prstGeom>
          <a:noFill/>
          <a:ln w="9525">
            <a:solidFill>
              <a:srgbClr val="0000CC"/>
            </a:solidFill>
            <a:miter lim="800000"/>
            <a:headEnd/>
            <a:tailEnd/>
          </a:ln>
        </p:spPr>
        <p:txBody>
          <a:bodyPr wrap="none">
            <a:spAutoFit/>
          </a:bodyPr>
          <a:lstStyle/>
          <a:p>
            <a:pPr algn="r"/>
            <a:r>
              <a:rPr lang="fr-BE" sz="1200" b="1">
                <a:solidFill>
                  <a:srgbClr val="0000CC"/>
                </a:solidFill>
                <a:latin typeface="Arial" pitchFamily="34" charset="0"/>
                <a:cs typeface="Arial" pitchFamily="34" charset="0"/>
              </a:rPr>
              <a:t>ACK 6</a:t>
            </a:r>
          </a:p>
        </p:txBody>
      </p:sp>
      <p:sp>
        <p:nvSpPr>
          <p:cNvPr id="40"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Congestion</a:t>
            </a:r>
            <a:endParaRPr lang="fr-BE" sz="2400" dirty="0">
              <a:solidFill>
                <a:schemeClr val="bg1"/>
              </a:solidFill>
            </a:endParaRPr>
          </a:p>
        </p:txBody>
      </p:sp>
      <p:sp>
        <p:nvSpPr>
          <p:cNvPr id="41"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42" name="Espace réservé du numéro de diapositive 41"/>
          <p:cNvSpPr>
            <a:spLocks noGrp="1"/>
          </p:cNvSpPr>
          <p:nvPr>
            <p:ph type="sldNum" sz="quarter" idx="12"/>
          </p:nvPr>
        </p:nvSpPr>
        <p:spPr/>
        <p:txBody>
          <a:bodyPr/>
          <a:lstStyle/>
          <a:p>
            <a:fld id="{B755F6CC-DBE3-4ADB-A217-62287009C9EB}" type="slidenum">
              <a:rPr lang="fr-BE" smtClean="0"/>
              <a:pPr/>
              <a:t>80</a:t>
            </a:fld>
            <a:endParaRPr lang="fr-BE"/>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3"/>
          <p:cNvSpPr>
            <a:spLocks noGrp="1" noChangeArrowheads="1"/>
          </p:cNvSpPr>
          <p:nvPr>
            <p:ph idx="1"/>
          </p:nvPr>
        </p:nvSpPr>
        <p:spPr>
          <a:xfrm>
            <a:off x="457322" y="784287"/>
            <a:ext cx="8229600" cy="5255989"/>
          </a:xfrm>
        </p:spPr>
        <p:txBody>
          <a:bodyPr vert="horz" lIns="91440" tIns="45720" rIns="91440" bIns="45720" rtlCol="0" anchor="ctr" anchorCtr="0">
            <a:noAutofit/>
          </a:bodyPr>
          <a:lstStyle/>
          <a:p>
            <a:pPr>
              <a:spcBef>
                <a:spcPts val="0"/>
              </a:spcBef>
            </a:pPr>
            <a:r>
              <a:rPr lang="fr-BE" sz="1400" b="1" dirty="0">
                <a:solidFill>
                  <a:schemeClr val="tx2"/>
                </a:solidFill>
                <a:latin typeface="Arial" pitchFamily="34" charset="0"/>
                <a:cs typeface="Arial" pitchFamily="34" charset="0"/>
              </a:rPr>
              <a:t>Fast </a:t>
            </a:r>
            <a:r>
              <a:rPr lang="fr-BE" sz="1400" b="1" dirty="0" err="1">
                <a:solidFill>
                  <a:schemeClr val="tx2"/>
                </a:solidFill>
                <a:latin typeface="Arial" pitchFamily="34" charset="0"/>
                <a:cs typeface="Arial" pitchFamily="34" charset="0"/>
              </a:rPr>
              <a:t>recovery</a:t>
            </a:r>
            <a:endParaRPr lang="fr-BE" sz="1400" b="1" dirty="0">
              <a:solidFill>
                <a:schemeClr val="tx2"/>
              </a:solidFill>
              <a:latin typeface="Arial" pitchFamily="34" charset="0"/>
              <a:cs typeface="Arial" pitchFamily="34" charset="0"/>
            </a:endParaRPr>
          </a:p>
          <a:p>
            <a:pPr>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Après que Fast Retransmit réémette ce qui semblait être un segment TCP perdu, l’algorithme Congestion </a:t>
            </a:r>
            <a:r>
              <a:rPr lang="fr-BE" sz="1400" dirty="0" err="1">
                <a:solidFill>
                  <a:schemeClr val="tx2"/>
                </a:solidFill>
                <a:latin typeface="Arial" pitchFamily="34" charset="0"/>
                <a:cs typeface="Arial" pitchFamily="34" charset="0"/>
              </a:rPr>
              <a:t>Avoidance</a:t>
            </a:r>
            <a:r>
              <a:rPr lang="fr-BE" sz="1400" dirty="0">
                <a:solidFill>
                  <a:schemeClr val="tx2"/>
                </a:solidFill>
                <a:latin typeface="Arial" pitchFamily="34" charset="0"/>
                <a:cs typeface="Arial" pitchFamily="34" charset="0"/>
              </a:rPr>
              <a:t>, est exécuté (pas Slow Start).</a:t>
            </a:r>
          </a:p>
          <a:p>
            <a:pPr lvl="2">
              <a:spcBef>
                <a:spcPts val="0"/>
              </a:spcBef>
            </a:pPr>
            <a:r>
              <a:rPr lang="fr-BE" sz="1400" dirty="0">
                <a:solidFill>
                  <a:schemeClr val="tx2"/>
                </a:solidFill>
                <a:latin typeface="Arial" pitchFamily="34" charset="0"/>
                <a:cs typeface="Arial" pitchFamily="34" charset="0"/>
              </a:rPr>
              <a:t>Ceci constitue l’algorithme Fast </a:t>
            </a:r>
            <a:r>
              <a:rPr lang="fr-BE" sz="1400" dirty="0" err="1">
                <a:solidFill>
                  <a:schemeClr val="tx2"/>
                </a:solidFill>
                <a:latin typeface="Arial" pitchFamily="34" charset="0"/>
                <a:cs typeface="Arial" pitchFamily="34" charset="0"/>
              </a:rPr>
              <a:t>Recovery</a:t>
            </a:r>
            <a:endParaRPr lang="fr-BE" sz="1400" dirty="0">
              <a:solidFill>
                <a:schemeClr val="tx2"/>
              </a:solidFill>
              <a:latin typeface="Arial" pitchFamily="34" charset="0"/>
              <a:cs typeface="Arial" pitchFamily="34" charset="0"/>
            </a:endParaRPr>
          </a:p>
          <a:p>
            <a:pPr lvl="2">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Pourquoi ne pas exécuter le Slow Start ?</a:t>
            </a:r>
          </a:p>
          <a:p>
            <a:pPr lvl="2">
              <a:spcBef>
                <a:spcPts val="0"/>
              </a:spcBef>
            </a:pPr>
            <a:r>
              <a:rPr lang="fr-BE" sz="1400" dirty="0">
                <a:solidFill>
                  <a:schemeClr val="tx2"/>
                </a:solidFill>
                <a:latin typeface="Arial" pitchFamily="34" charset="0"/>
                <a:cs typeface="Arial" pitchFamily="34" charset="0"/>
              </a:rPr>
              <a:t>Car la réception d’acquits dédoublés signifie aussi autre chose que la perte d’un paquet</a:t>
            </a:r>
          </a:p>
          <a:p>
            <a:pPr lvl="3">
              <a:spcBef>
                <a:spcPts val="0"/>
              </a:spcBef>
            </a:pPr>
            <a:r>
              <a:rPr lang="fr-BE" sz="1400" dirty="0">
                <a:solidFill>
                  <a:schemeClr val="tx2"/>
                </a:solidFill>
                <a:latin typeface="Arial" pitchFamily="34" charset="0"/>
                <a:cs typeface="Arial" pitchFamily="34" charset="0"/>
              </a:rPr>
              <a:t>Comme les acquits dupliqués ne sont envoyés que quand un autre segment est reçu, cela signifie aussi que des segments ne sont plus dans le réseau mais sont stockés dans des buffers.</a:t>
            </a:r>
          </a:p>
          <a:p>
            <a:pPr lvl="3">
              <a:spcBef>
                <a:spcPts val="0"/>
              </a:spcBef>
            </a:pPr>
            <a:r>
              <a:rPr lang="fr-BE" sz="1400" dirty="0">
                <a:solidFill>
                  <a:schemeClr val="tx2"/>
                </a:solidFill>
                <a:latin typeface="Arial" pitchFamily="34" charset="0"/>
                <a:cs typeface="Arial" pitchFamily="34" charset="0"/>
              </a:rPr>
              <a:t>Il y a donc toujours des données en transit entre les deux entités communicantes et TCP ne veut diminuer pas diminuer le flux abruptement en utilisant l’algorithme de Slow Start.</a:t>
            </a:r>
          </a:p>
          <a:p>
            <a:pPr lvl="3">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Les algorithmes Fast Retransmit et Fast </a:t>
            </a:r>
            <a:r>
              <a:rPr lang="fr-BE" sz="1400" dirty="0" err="1">
                <a:solidFill>
                  <a:schemeClr val="tx2"/>
                </a:solidFill>
                <a:latin typeface="Arial" pitchFamily="34" charset="0"/>
                <a:cs typeface="Arial" pitchFamily="34" charset="0"/>
              </a:rPr>
              <a:t>Recovery</a:t>
            </a:r>
            <a:r>
              <a:rPr lang="fr-BE" sz="1400" dirty="0">
                <a:solidFill>
                  <a:schemeClr val="tx2"/>
                </a:solidFill>
                <a:latin typeface="Arial" pitchFamily="34" charset="0"/>
                <a:cs typeface="Arial" pitchFamily="34" charset="0"/>
              </a:rPr>
              <a:t> sont bien souvent utilisés et implémentés conjointement.</a:t>
            </a:r>
          </a:p>
          <a:p>
            <a:pPr lvl="2">
              <a:spcBef>
                <a:spcPts val="0"/>
              </a:spcBef>
            </a:pPr>
            <a:r>
              <a:rPr lang="fr-BE" sz="1400" dirty="0">
                <a:solidFill>
                  <a:schemeClr val="tx2"/>
                </a:solidFill>
                <a:latin typeface="Arial" pitchFamily="34" charset="0"/>
                <a:cs typeface="Arial" pitchFamily="34" charset="0"/>
              </a:rPr>
              <a:t>Les algorithmes conjoints utilisent aussi les variables </a:t>
            </a:r>
            <a:r>
              <a:rPr lang="fr-BE" sz="1400" dirty="0" err="1">
                <a:solidFill>
                  <a:schemeClr val="tx2"/>
                </a:solidFill>
                <a:latin typeface="Arial" pitchFamily="34" charset="0"/>
                <a:cs typeface="Arial" pitchFamily="34" charset="0"/>
              </a:rPr>
              <a:t>cwnd</a:t>
            </a:r>
            <a:r>
              <a:rPr lang="fr-BE" sz="1400" dirty="0">
                <a:solidFill>
                  <a:schemeClr val="tx2"/>
                </a:solidFill>
                <a:latin typeface="Arial" pitchFamily="34" charset="0"/>
                <a:cs typeface="Arial" pitchFamily="34" charset="0"/>
              </a:rPr>
              <a:t> et </a:t>
            </a:r>
            <a:r>
              <a:rPr lang="fr-BE" sz="1400" dirty="0" err="1">
                <a:solidFill>
                  <a:schemeClr val="tx2"/>
                </a:solidFill>
                <a:latin typeface="Arial" pitchFamily="34" charset="0"/>
                <a:cs typeface="Arial" pitchFamily="34" charset="0"/>
              </a:rPr>
              <a:t>ssthresh</a:t>
            </a:r>
            <a:r>
              <a:rPr lang="fr-BE" sz="1400" dirty="0">
                <a:solidFill>
                  <a:schemeClr val="tx2"/>
                </a:solidFill>
                <a:latin typeface="Arial" pitchFamily="34" charset="0"/>
                <a:cs typeface="Arial" pitchFamily="34" charset="0"/>
              </a:rPr>
              <a:t>, mais les valeurs données sont différentes. Elles permettent de tenir compte des acquits et de la retransmission de segments afin de garder le flux de données au plus près de la capacité de la connexion.</a:t>
            </a: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Transfert fiable – Congestion</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81</a:t>
            </a:fld>
            <a:endParaRPr lang="fr-BE"/>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6" name="Rectangle 3"/>
          <p:cNvSpPr>
            <a:spLocks noGrp="1" noChangeArrowheads="1"/>
          </p:cNvSpPr>
          <p:nvPr>
            <p:ph idx="1"/>
          </p:nvPr>
        </p:nvSpPr>
        <p:spPr>
          <a:xfrm>
            <a:off x="467544" y="1124744"/>
            <a:ext cx="8229600" cy="5030787"/>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Dans le modèle en couche </a:t>
            </a:r>
            <a:r>
              <a:rPr lang="fr-BE" sz="1600" b="1" dirty="0" smtClean="0">
                <a:solidFill>
                  <a:schemeClr val="tx2"/>
                </a:solidFill>
                <a:latin typeface="Arial" pitchFamily="34" charset="0"/>
                <a:cs typeface="Arial" pitchFamily="34" charset="0"/>
              </a:rPr>
              <a:t>ARPANET</a:t>
            </a:r>
            <a:endParaRPr lang="fr-BE" sz="1600" dirty="0">
              <a:solidFill>
                <a:schemeClr val="tx2"/>
              </a:solidFill>
              <a:latin typeface="Arial" pitchFamily="34" charset="0"/>
              <a:cs typeface="Arial" pitchFamily="34" charset="0"/>
            </a:endParaRPr>
          </a:p>
          <a:p>
            <a:pPr lvl="1"/>
            <a:r>
              <a:rPr lang="fr-BE" sz="1600" b="1" dirty="0">
                <a:solidFill>
                  <a:schemeClr val="tx2"/>
                </a:solidFill>
                <a:latin typeface="Arial" pitchFamily="34" charset="0"/>
                <a:cs typeface="Arial" pitchFamily="34" charset="0"/>
              </a:rPr>
              <a:t>UDP</a:t>
            </a:r>
          </a:p>
          <a:p>
            <a:pPr lvl="2"/>
            <a:r>
              <a:rPr lang="fr-BE" sz="1600" dirty="0">
                <a:solidFill>
                  <a:schemeClr val="tx2"/>
                </a:solidFill>
                <a:latin typeface="Arial" pitchFamily="34" charset="0"/>
                <a:cs typeface="Arial" pitchFamily="34" charset="0"/>
              </a:rPr>
              <a:t>User </a:t>
            </a:r>
            <a:r>
              <a:rPr lang="fr-BE" sz="1600" dirty="0" err="1">
                <a:solidFill>
                  <a:schemeClr val="tx2"/>
                </a:solidFill>
                <a:latin typeface="Arial" pitchFamily="34" charset="0"/>
                <a:cs typeface="Arial" pitchFamily="34" charset="0"/>
              </a:rPr>
              <a:t>Datagram</a:t>
            </a:r>
            <a:r>
              <a:rPr lang="fr-BE" sz="1600" dirty="0">
                <a:solidFill>
                  <a:schemeClr val="tx2"/>
                </a:solidFill>
                <a:latin typeface="Arial" pitchFamily="34" charset="0"/>
                <a:cs typeface="Arial" pitchFamily="34" charset="0"/>
              </a:rPr>
              <a:t> Protocol</a:t>
            </a:r>
          </a:p>
          <a:p>
            <a:pPr lvl="2"/>
            <a:r>
              <a:rPr lang="fr-BE" sz="1600" dirty="0">
                <a:solidFill>
                  <a:schemeClr val="tx2"/>
                </a:solidFill>
                <a:latin typeface="Arial" pitchFamily="34" charset="0"/>
                <a:cs typeface="Arial" pitchFamily="34" charset="0"/>
              </a:rPr>
              <a:t>Protocole de la couche transport minimaliste</a:t>
            </a:r>
          </a:p>
          <a:p>
            <a:pPr lvl="2"/>
            <a:r>
              <a:rPr lang="fr-BE" sz="1600" dirty="0">
                <a:solidFill>
                  <a:schemeClr val="tx2"/>
                </a:solidFill>
                <a:latin typeface="Arial" pitchFamily="34" charset="0"/>
                <a:cs typeface="Arial" pitchFamily="34" charset="0"/>
              </a:rPr>
              <a:t>S’appuie sur le service IP pour fournir un service transport sans connexion et non fiable</a:t>
            </a:r>
          </a:p>
          <a:p>
            <a:pPr lvl="3"/>
            <a:r>
              <a:rPr lang="fr-BE" sz="1600" dirty="0">
                <a:solidFill>
                  <a:schemeClr val="tx2"/>
                </a:solidFill>
                <a:latin typeface="Arial" pitchFamily="34" charset="0"/>
                <a:cs typeface="Arial" pitchFamily="34" charset="0"/>
              </a:rPr>
              <a:t>Limite de la taille des </a:t>
            </a:r>
            <a:r>
              <a:rPr lang="fr-BE" sz="1600" dirty="0" err="1">
                <a:solidFill>
                  <a:schemeClr val="tx2"/>
                </a:solidFill>
                <a:latin typeface="Arial" pitchFamily="34" charset="0"/>
                <a:cs typeface="Arial" pitchFamily="34" charset="0"/>
              </a:rPr>
              <a:t>SDUs</a:t>
            </a:r>
            <a:r>
              <a:rPr lang="fr-BE" sz="1600" dirty="0">
                <a:solidFill>
                  <a:schemeClr val="tx2"/>
                </a:solidFill>
                <a:latin typeface="Arial" pitchFamily="34" charset="0"/>
                <a:cs typeface="Arial" pitchFamily="34" charset="0"/>
              </a:rPr>
              <a:t> transmis par UDP</a:t>
            </a:r>
          </a:p>
          <a:p>
            <a:pPr lvl="3"/>
            <a:endParaRPr lang="fr-BE" sz="1600" dirty="0">
              <a:solidFill>
                <a:schemeClr val="tx2"/>
              </a:solidFill>
              <a:latin typeface="Arial" pitchFamily="34" charset="0"/>
              <a:cs typeface="Arial" pitchFamily="34" charset="0"/>
            </a:endParaRPr>
          </a:p>
          <a:p>
            <a:pPr lvl="1"/>
            <a:r>
              <a:rPr lang="fr-BE" sz="1600" b="1" dirty="0">
                <a:solidFill>
                  <a:schemeClr val="tx2"/>
                </a:solidFill>
                <a:latin typeface="Arial" pitchFamily="34" charset="0"/>
                <a:cs typeface="Arial" pitchFamily="34" charset="0"/>
              </a:rPr>
              <a:t>TCP</a:t>
            </a:r>
          </a:p>
          <a:p>
            <a:pPr lvl="2"/>
            <a:r>
              <a:rPr lang="fr-BE" sz="1600" dirty="0">
                <a:solidFill>
                  <a:schemeClr val="tx2"/>
                </a:solidFill>
                <a:latin typeface="Arial" pitchFamily="34" charset="0"/>
                <a:cs typeface="Arial" pitchFamily="34" charset="0"/>
              </a:rPr>
              <a:t>Transmission Control Protocol</a:t>
            </a:r>
          </a:p>
          <a:p>
            <a:pPr lvl="2"/>
            <a:r>
              <a:rPr lang="fr-BE" sz="1600" dirty="0">
                <a:solidFill>
                  <a:schemeClr val="tx2"/>
                </a:solidFill>
                <a:latin typeface="Arial" pitchFamily="34" charset="0"/>
                <a:cs typeface="Arial" pitchFamily="34" charset="0"/>
              </a:rPr>
              <a:t>Protocole fournissant un service transport </a:t>
            </a:r>
          </a:p>
          <a:p>
            <a:pPr lvl="3"/>
            <a:r>
              <a:rPr lang="fr-BE" sz="1600" dirty="0">
                <a:solidFill>
                  <a:schemeClr val="tx2"/>
                </a:solidFill>
                <a:latin typeface="Arial" pitchFamily="34" charset="0"/>
                <a:cs typeface="Arial" pitchFamily="34" charset="0"/>
              </a:rPr>
              <a:t>orienté connexion (ouverture, fermeture, échange de données)</a:t>
            </a:r>
          </a:p>
          <a:p>
            <a:pPr lvl="3"/>
            <a:r>
              <a:rPr lang="fr-BE" sz="1600" dirty="0">
                <a:solidFill>
                  <a:schemeClr val="tx2"/>
                </a:solidFill>
                <a:latin typeface="Arial" pitchFamily="34" charset="0"/>
                <a:cs typeface="Arial" pitchFamily="34" charset="0"/>
              </a:rPr>
              <a:t>Fiable (perte de segments, contrôle de flux et de congestion, …)</a:t>
            </a:r>
          </a:p>
          <a:p>
            <a:pPr lvl="2"/>
            <a:r>
              <a:rPr lang="fr-BE" sz="1600" dirty="0">
                <a:solidFill>
                  <a:schemeClr val="tx2"/>
                </a:solidFill>
                <a:latin typeface="Arial" pitchFamily="34" charset="0"/>
                <a:cs typeface="Arial" pitchFamily="34" charset="0"/>
              </a:rPr>
              <a:t>Caractéristiques</a:t>
            </a:r>
          </a:p>
          <a:p>
            <a:pPr lvl="3"/>
            <a:r>
              <a:rPr lang="fr-BE" sz="1600" dirty="0">
                <a:solidFill>
                  <a:schemeClr val="tx2"/>
                </a:solidFill>
                <a:latin typeface="Arial" pitchFamily="34" charset="0"/>
                <a:cs typeface="Arial" pitchFamily="34" charset="0"/>
              </a:rPr>
              <a:t>Service orienté connexion « byte </a:t>
            </a:r>
            <a:r>
              <a:rPr lang="fr-BE" sz="1600" dirty="0" err="1">
                <a:solidFill>
                  <a:schemeClr val="tx2"/>
                </a:solidFill>
                <a:latin typeface="Arial" pitchFamily="34" charset="0"/>
                <a:cs typeface="Arial" pitchFamily="34" charset="0"/>
              </a:rPr>
              <a:t>stream</a:t>
            </a:r>
            <a:r>
              <a:rPr lang="fr-BE" sz="1600" dirty="0">
                <a:solidFill>
                  <a:schemeClr val="tx2"/>
                </a:solidFill>
                <a:latin typeface="Arial" pitchFamily="34" charset="0"/>
                <a:cs typeface="Arial" pitchFamily="34" charset="0"/>
              </a:rPr>
              <a:t> » fiable</a:t>
            </a:r>
          </a:p>
          <a:p>
            <a:pPr lvl="4"/>
            <a:r>
              <a:rPr lang="fr-BE" sz="1600" dirty="0">
                <a:solidFill>
                  <a:schemeClr val="tx2"/>
                </a:solidFill>
                <a:latin typeface="Arial" pitchFamily="34" charset="0"/>
                <a:cs typeface="Arial" pitchFamily="34" charset="0"/>
              </a:rPr>
              <a:t>Connexions bidirectionnelles</a:t>
            </a:r>
          </a:p>
          <a:p>
            <a:pPr lvl="3"/>
            <a:r>
              <a:rPr lang="fr-BE" sz="1600" dirty="0">
                <a:solidFill>
                  <a:schemeClr val="tx2"/>
                </a:solidFill>
                <a:latin typeface="Arial" pitchFamily="34" charset="0"/>
                <a:cs typeface="Arial" pitchFamily="34" charset="0"/>
              </a:rPr>
              <a:t>S’appuie sur le service fourni par IP</a:t>
            </a:r>
          </a:p>
          <a:p>
            <a:pPr lvl="3"/>
            <a:r>
              <a:rPr lang="fr-BE" sz="1600" dirty="0">
                <a:solidFill>
                  <a:schemeClr val="tx2"/>
                </a:solidFill>
                <a:latin typeface="Arial" pitchFamily="34" charset="0"/>
                <a:cs typeface="Arial" pitchFamily="34" charset="0"/>
              </a:rPr>
              <a:t>Supporte uniquement le mode unicast</a:t>
            </a:r>
          </a:p>
          <a:p>
            <a:pPr lvl="2"/>
            <a:endParaRPr lang="fr-BE" sz="1600" dirty="0">
              <a:solidFill>
                <a:schemeClr val="tx2"/>
              </a:solidFill>
              <a:latin typeface="Arial" pitchFamily="34" charset="0"/>
              <a:cs typeface="Arial" pitchFamily="34" charset="0"/>
            </a:endParaRPr>
          </a:p>
        </p:txBody>
      </p:sp>
      <p:sp>
        <p:nvSpPr>
          <p:cNvPr id="6"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La couche transport</a:t>
            </a:r>
            <a:endParaRPr lang="fr-BE" sz="2400" dirty="0">
              <a:solidFill>
                <a:schemeClr val="bg1"/>
              </a:solidFill>
            </a:endParaRPr>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82</a:t>
            </a:fld>
            <a:endParaRPr lang="fr-B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4" name="Rectangle 3"/>
          <p:cNvSpPr>
            <a:spLocks noGrp="1" noChangeArrowheads="1"/>
          </p:cNvSpPr>
          <p:nvPr>
            <p:ph idx="1"/>
          </p:nvPr>
        </p:nvSpPr>
        <p:spPr>
          <a:xfrm>
            <a:off x="467544" y="908720"/>
            <a:ext cx="8229600" cy="5102919"/>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Notion de ports et de </a:t>
            </a:r>
            <a:r>
              <a:rPr lang="fr-BE" sz="1600" b="1" dirty="0" smtClean="0">
                <a:solidFill>
                  <a:schemeClr val="tx2"/>
                </a:solidFill>
                <a:latin typeface="Arial" pitchFamily="34" charset="0"/>
                <a:cs typeface="Arial" pitchFamily="34" charset="0"/>
              </a:rPr>
              <a:t>sockets</a:t>
            </a:r>
          </a:p>
          <a:p>
            <a:pPr>
              <a:lnSpc>
                <a:spcPct val="90000"/>
              </a:lnSpc>
            </a:pPr>
            <a:endParaRPr lang="fr-BE" sz="1600" b="1" dirty="0">
              <a:solidFill>
                <a:schemeClr val="tx2"/>
              </a:solidFill>
              <a:latin typeface="Arial" pitchFamily="34" charset="0"/>
              <a:cs typeface="Arial" pitchFamily="34" charset="0"/>
            </a:endParaRPr>
          </a:p>
          <a:p>
            <a:pPr lvl="1">
              <a:lnSpc>
                <a:spcPct val="90000"/>
              </a:lnSpc>
              <a:spcBef>
                <a:spcPts val="0"/>
              </a:spcBef>
            </a:pPr>
            <a:r>
              <a:rPr lang="fr-BE" sz="1600" dirty="0" smtClean="0">
                <a:solidFill>
                  <a:schemeClr val="tx2"/>
                </a:solidFill>
                <a:latin typeface="Arial" pitchFamily="34" charset="0"/>
                <a:cs typeface="Arial" pitchFamily="34" charset="0"/>
              </a:rPr>
              <a:t>Les </a:t>
            </a:r>
            <a:r>
              <a:rPr lang="fr-BE" sz="1600" dirty="0">
                <a:solidFill>
                  <a:schemeClr val="tx2"/>
                </a:solidFill>
                <a:latin typeface="Arial" pitchFamily="34" charset="0"/>
                <a:cs typeface="Arial" pitchFamily="34" charset="0"/>
              </a:rPr>
              <a:t>ports et les sockets sont utiles pour déterminer quel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 local d’un hôte donné communique vraiment avec quel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 d’une machine distante et en utilisant quel protocole.</a:t>
            </a:r>
          </a:p>
          <a:p>
            <a:pPr lvl="2">
              <a:spcBef>
                <a:spcPts val="0"/>
              </a:spcBef>
            </a:pPr>
            <a:r>
              <a:rPr lang="fr-BE" sz="1600" dirty="0">
                <a:solidFill>
                  <a:schemeClr val="tx2"/>
                </a:solidFill>
                <a:latin typeface="Arial" pitchFamily="34" charset="0"/>
                <a:cs typeface="Arial" pitchFamily="34" charset="0"/>
              </a:rPr>
              <a:t>A un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 (application) est assigné un identifiant, le PID, qui est différent à chaque démarrage du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a:t>
            </a:r>
          </a:p>
          <a:p>
            <a:pPr lvl="2">
              <a:spcBef>
                <a:spcPts val="0"/>
              </a:spcBef>
            </a:pPr>
            <a:r>
              <a:rPr lang="fr-BE" sz="1600" dirty="0">
                <a:solidFill>
                  <a:schemeClr val="tx2"/>
                </a:solidFill>
                <a:latin typeface="Arial" pitchFamily="34" charset="0"/>
                <a:cs typeface="Arial" pitchFamily="34" charset="0"/>
              </a:rPr>
              <a:t>Les PID sont différents entre différents systèmes d’exploitation : ils ne sont donc pas uniformes</a:t>
            </a:r>
          </a:p>
          <a:p>
            <a:pPr lvl="2">
              <a:spcBef>
                <a:spcPts val="0"/>
              </a:spcBef>
              <a:spcAft>
                <a:spcPts val="600"/>
              </a:spcAft>
            </a:pPr>
            <a:r>
              <a:rPr lang="fr-BE" sz="1600" dirty="0">
                <a:solidFill>
                  <a:schemeClr val="tx2"/>
                </a:solidFill>
                <a:latin typeface="Arial" pitchFamily="34" charset="0"/>
                <a:cs typeface="Arial" pitchFamily="34" charset="0"/>
              </a:rPr>
              <a:t>Un </a:t>
            </a:r>
            <a:r>
              <a:rPr lang="fr-BE" sz="1600" dirty="0" err="1">
                <a:solidFill>
                  <a:schemeClr val="tx2"/>
                </a:solidFill>
                <a:latin typeface="Arial" pitchFamily="34" charset="0"/>
                <a:cs typeface="Arial" pitchFamily="34" charset="0"/>
              </a:rPr>
              <a:t>process</a:t>
            </a:r>
            <a:r>
              <a:rPr lang="fr-BE" sz="1600" dirty="0">
                <a:solidFill>
                  <a:schemeClr val="tx2"/>
                </a:solidFill>
                <a:latin typeface="Arial" pitchFamily="34" charset="0"/>
                <a:cs typeface="Arial" pitchFamily="34" charset="0"/>
              </a:rPr>
              <a:t> de type serveur peut avoir des connections multiples vers de multiples clients : problème dû à l’unicité du </a:t>
            </a:r>
            <a:r>
              <a:rPr lang="fr-BE" sz="1600" dirty="0" smtClean="0">
                <a:solidFill>
                  <a:schemeClr val="tx2"/>
                </a:solidFill>
                <a:latin typeface="Arial" pitchFamily="34" charset="0"/>
                <a:cs typeface="Arial" pitchFamily="34" charset="0"/>
              </a:rPr>
              <a:t>PID</a:t>
            </a:r>
            <a:endParaRPr lang="fr-BE" sz="1600" dirty="0">
              <a:solidFill>
                <a:schemeClr val="tx2"/>
              </a:solidFill>
              <a:latin typeface="Arial" pitchFamily="34" charset="0"/>
              <a:cs typeface="Arial" pitchFamily="34" charset="0"/>
            </a:endParaRPr>
          </a:p>
          <a:p>
            <a:pPr lvl="1">
              <a:lnSpc>
                <a:spcPct val="90000"/>
              </a:lnSpc>
              <a:spcBef>
                <a:spcPts val="0"/>
              </a:spcBef>
            </a:pPr>
            <a:endParaRPr lang="fr-BE" sz="1600" dirty="0" smtClean="0">
              <a:solidFill>
                <a:schemeClr val="tx2"/>
              </a:solidFill>
              <a:latin typeface="Arial" pitchFamily="34" charset="0"/>
              <a:cs typeface="Arial" pitchFamily="34" charset="0"/>
            </a:endParaRPr>
          </a:p>
          <a:p>
            <a:pPr lvl="1">
              <a:lnSpc>
                <a:spcPct val="90000"/>
              </a:lnSpc>
              <a:spcBef>
                <a:spcPts val="0"/>
              </a:spcBef>
            </a:pPr>
            <a:r>
              <a:rPr lang="fr-BE" sz="1600" dirty="0" smtClean="0">
                <a:solidFill>
                  <a:schemeClr val="tx2"/>
                </a:solidFill>
                <a:latin typeface="Arial" pitchFamily="34" charset="0"/>
                <a:cs typeface="Arial" pitchFamily="34" charset="0"/>
              </a:rPr>
              <a:t>Les </a:t>
            </a:r>
            <a:r>
              <a:rPr lang="fr-BE" sz="1600" dirty="0">
                <a:solidFill>
                  <a:schemeClr val="tx2"/>
                </a:solidFill>
                <a:latin typeface="Arial" pitchFamily="34" charset="0"/>
                <a:cs typeface="Arial" pitchFamily="34" charset="0"/>
              </a:rPr>
              <a:t>ports et les sockets fournissent un moyen pour identifier de manière uniforme et unique </a:t>
            </a:r>
          </a:p>
          <a:p>
            <a:pPr lvl="2">
              <a:spcBef>
                <a:spcPts val="0"/>
              </a:spcBef>
            </a:pPr>
            <a:r>
              <a:rPr lang="fr-BE" sz="1600" dirty="0">
                <a:solidFill>
                  <a:schemeClr val="tx2"/>
                </a:solidFill>
                <a:latin typeface="Arial" pitchFamily="34" charset="0"/>
                <a:cs typeface="Arial" pitchFamily="34" charset="0"/>
              </a:rPr>
              <a:t>les connexions</a:t>
            </a:r>
          </a:p>
          <a:p>
            <a:pPr lvl="2">
              <a:spcBef>
                <a:spcPts val="0"/>
              </a:spcBef>
            </a:pPr>
            <a:r>
              <a:rPr lang="fr-BE" sz="1600" dirty="0">
                <a:solidFill>
                  <a:schemeClr val="tx2"/>
                </a:solidFill>
                <a:latin typeface="Arial" pitchFamily="34" charset="0"/>
                <a:cs typeface="Arial" pitchFamily="34" charset="0"/>
              </a:rPr>
              <a:t>les programmes</a:t>
            </a:r>
          </a:p>
          <a:p>
            <a:pPr lvl="2">
              <a:spcBef>
                <a:spcPts val="0"/>
              </a:spcBef>
            </a:pPr>
            <a:r>
              <a:rPr lang="fr-BE" sz="1600" dirty="0">
                <a:solidFill>
                  <a:schemeClr val="tx2"/>
                </a:solidFill>
                <a:latin typeface="Arial" pitchFamily="34" charset="0"/>
                <a:cs typeface="Arial" pitchFamily="34" charset="0"/>
              </a:rPr>
              <a:t>Et les hôtes</a:t>
            </a:r>
          </a:p>
          <a:p>
            <a:pPr lvl="2">
              <a:spcBef>
                <a:spcPts val="0"/>
              </a:spcBef>
            </a:pPr>
            <a:r>
              <a:rPr lang="fr-BE" sz="1600" dirty="0">
                <a:solidFill>
                  <a:schemeClr val="tx2"/>
                </a:solidFill>
                <a:latin typeface="Arial" pitchFamily="34" charset="0"/>
                <a:cs typeface="Arial" pitchFamily="34" charset="0"/>
              </a:rPr>
              <a:t>Et ce en totale indifférence avec les PID spécifiques</a:t>
            </a:r>
            <a:r>
              <a:rPr lang="fr-BE" sz="1600" dirty="0" smtClean="0">
                <a:solidFill>
                  <a:schemeClr val="tx2"/>
                </a:solidFill>
                <a:latin typeface="Arial" pitchFamily="34" charset="0"/>
                <a:cs typeface="Arial" pitchFamily="34" charset="0"/>
              </a:rPr>
              <a:t>.</a:t>
            </a:r>
            <a:endParaRPr lang="fr-BE" sz="1600" dirty="0">
              <a:solidFill>
                <a:schemeClr val="tx2"/>
              </a:solidFill>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Principes généraux : adressage</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CH5 </a:t>
            </a:r>
            <a:r>
              <a:rPr lang="fr-BE" sz="2200" dirty="0"/>
              <a:t>: </a:t>
            </a:r>
            <a:r>
              <a:rPr lang="fr-BE" sz="2200" dirty="0" smtClean="0"/>
              <a:t>la couche transport</a:t>
            </a:r>
            <a:endParaRPr lang="fr-BE" sz="2200" dirty="0"/>
          </a:p>
        </p:txBody>
      </p:sp>
      <p:sp>
        <p:nvSpPr>
          <p:cNvPr id="9" name="Espace réservé du numéro de diapositive 8"/>
          <p:cNvSpPr>
            <a:spLocks noGrp="1"/>
          </p:cNvSpPr>
          <p:nvPr>
            <p:ph type="sldNum" sz="quarter" idx="12"/>
          </p:nvPr>
        </p:nvSpPr>
        <p:spPr/>
        <p:txBody>
          <a:bodyPr/>
          <a:lstStyle/>
          <a:p>
            <a:fld id="{B755F6CC-DBE3-4ADB-A217-62287009C9EB}" type="slidenum">
              <a:rPr lang="fr-BE" smtClean="0"/>
              <a:pPr/>
              <a:t>9</a:t>
            </a:fld>
            <a:endParaRPr lang="fr-BE"/>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Promenad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131</TotalTime>
  <Words>8586</Words>
  <Application>Microsoft Office PowerPoint</Application>
  <PresentationFormat>Affichage à l'écran (4:3)</PresentationFormat>
  <Paragraphs>1821</Paragraphs>
  <Slides>82</Slides>
  <Notes>79</Notes>
  <HiddenSlides>3</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82</vt:i4>
      </vt:variant>
    </vt:vector>
  </HeadingPairs>
  <TitlesOfParts>
    <vt:vector size="84" baseType="lpstr">
      <vt:lpstr>Urbain</vt:lpstr>
      <vt:lpstr>Visio</vt:lpstr>
      <vt:lpstr>Télécommunication &amp; Réseaux</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Diapositive 59</vt:lpstr>
      <vt:lpstr>Diapositive 60</vt:lpstr>
      <vt:lpstr>Diapositive 61</vt:lpstr>
      <vt:lpstr>Diapositive 62</vt:lpstr>
      <vt:lpstr>Diapositive 63</vt:lpstr>
      <vt:lpstr>Diapositive 64</vt:lpstr>
      <vt:lpstr>Diapositive 65</vt:lpstr>
      <vt:lpstr>Diapositive 66</vt:lpstr>
      <vt:lpstr>Diapositive 67</vt:lpstr>
      <vt:lpstr>Diapositive 68</vt:lpstr>
      <vt:lpstr>Diapositive 69</vt:lpstr>
      <vt:lpstr>Diapositive 70</vt:lpstr>
      <vt:lpstr>Diapositive 71</vt:lpstr>
      <vt:lpstr>Diapositive 72</vt:lpstr>
      <vt:lpstr>Diapositive 73</vt:lpstr>
      <vt:lpstr>Diapositive 74</vt:lpstr>
      <vt:lpstr>Diapositive 75</vt:lpstr>
      <vt:lpstr>Diapositive 76</vt:lpstr>
      <vt:lpstr>Diapositive 77</vt:lpstr>
      <vt:lpstr>Diapositive 78</vt:lpstr>
      <vt:lpstr>Diapositive 79</vt:lpstr>
      <vt:lpstr>Diapositive 80</vt:lpstr>
      <vt:lpstr>Diapositive 81</vt:lpstr>
      <vt:lpstr>Diapositive 82</vt:lpstr>
    </vt:vector>
  </TitlesOfParts>
  <Company>ONP-RVP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Télécommunication &amp; Réseaux</dc:title>
  <dc:creator>ONP-RVP</dc:creator>
  <cp:lastModifiedBy>VDE</cp:lastModifiedBy>
  <cp:revision>184</cp:revision>
  <dcterms:created xsi:type="dcterms:W3CDTF">2004-09-19T17:26:44Z</dcterms:created>
  <dcterms:modified xsi:type="dcterms:W3CDTF">2015-11-30T08:48:08Z</dcterms:modified>
</cp:coreProperties>
</file>