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9" r:id="rId3"/>
    <p:sldId id="263" r:id="rId4"/>
    <p:sldId id="257" r:id="rId5"/>
    <p:sldId id="266" r:id="rId6"/>
    <p:sldId id="258" r:id="rId7"/>
    <p:sldId id="267" r:id="rId8"/>
    <p:sldId id="268" r:id="rId9"/>
    <p:sldId id="269" r:id="rId10"/>
    <p:sldId id="260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e Charlier" initials="I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2514601"/>
            <a:ext cx="88006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4777381"/>
            <a:ext cx="880060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887" y="6135810"/>
            <a:ext cx="4754252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501" y="6165305"/>
            <a:ext cx="77997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AB0099F-B3A3-4DF2-AA6F-52A29B95EAD5}" type="slidenum">
              <a:rPr lang="fr-BE" smtClean="0"/>
              <a:pPr/>
              <a:t>‹N°›</a:t>
            </a:fld>
            <a:endParaRPr lang="fr-BE" dirty="0"/>
          </a:p>
        </p:txBody>
      </p:sp>
      <p:pic>
        <p:nvPicPr>
          <p:cNvPr id="6" name="Picture 2" descr="M:\ADMIN\henallux_montgolfier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" y="98425"/>
            <a:ext cx="817880" cy="94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09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43" y="624110"/>
            <a:ext cx="941165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542" y="2132856"/>
            <a:ext cx="9365377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7542" y="6093297"/>
            <a:ext cx="5906380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2491" y="6093297"/>
            <a:ext cx="77997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AB0099F-B3A3-4DF2-AA6F-52A29B95EAD5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701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03445" y="1481328"/>
            <a:ext cx="10478955" cy="432393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dirty="0" smtClean="0"/>
              <a:t>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extLst/>
          </a:lstStyle>
          <a:p>
            <a:r>
              <a:rPr kumimoji="0" lang="fr-FR" dirty="0" smtClean="0"/>
              <a:t>Style du titre</a:t>
            </a:r>
            <a:endParaRPr kumimoji="0"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1103445" y="3284984"/>
            <a:ext cx="10465163" cy="15156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chemeClr val="tx1"/>
                </a:solidFill>
              </a:defRPr>
            </a:lvl1pPr>
            <a:extLst/>
          </a:lstStyle>
          <a:p>
            <a:pPr lvl="0" eaLnBrk="1" latinLnBrk="0" hangingPunct="1"/>
            <a:r>
              <a:rPr lang="fr-FR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5105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46C1-3839-9846-AB60-0BC6D03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6416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7229" y="285"/>
            <a:ext cx="1824236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4384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1464" y="624110"/>
            <a:ext cx="952773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465" y="2133600"/>
            <a:ext cx="9527736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1465" y="6201202"/>
            <a:ext cx="7077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491" y="6190859"/>
            <a:ext cx="77997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AB0099F-B3A3-4DF2-AA6F-52A29B95EAD5}" type="slidenum">
              <a:rPr lang="fr-BE" smtClean="0"/>
              <a:pPr/>
              <a:t>‹N°›</a:t>
            </a:fld>
            <a:endParaRPr lang="fr-BE" dirty="0"/>
          </a:p>
        </p:txBody>
      </p:sp>
      <p:pic>
        <p:nvPicPr>
          <p:cNvPr id="33" name="Picture 2" descr="M:\ADMIN\henallux_montgolfiere.png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" y="98425"/>
            <a:ext cx="817880" cy="94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0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Environnement de développement de logiciels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Unité</a:t>
            </a:r>
            <a:r>
              <a:rPr lang="en-US" dirty="0" smtClean="0"/>
              <a:t> </a:t>
            </a:r>
            <a:r>
              <a:rPr lang="en-US" dirty="0" err="1"/>
              <a:t>d’enseignement</a:t>
            </a:r>
            <a:r>
              <a:rPr lang="en-US" dirty="0"/>
              <a:t> : </a:t>
            </a:r>
            <a:r>
              <a:rPr lang="en-US" dirty="0" err="1"/>
              <a:t>Programmation</a:t>
            </a:r>
            <a:r>
              <a:rPr lang="en-US" dirty="0"/>
              <a:t> et </a:t>
            </a:r>
            <a:r>
              <a:rPr lang="en-US" dirty="0" err="1"/>
              <a:t>nouvelles</a:t>
            </a:r>
            <a:r>
              <a:rPr lang="en-US" dirty="0"/>
              <a:t> technologies</a:t>
            </a:r>
          </a:p>
          <a:p>
            <a:r>
              <a:rPr lang="fr-BE" dirty="0" smtClean="0"/>
              <a:t>Bloc 3</a:t>
            </a:r>
          </a:p>
          <a:p>
            <a:r>
              <a:rPr lang="fr-BE" dirty="0" smtClean="0"/>
              <a:t>2016-2017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099F-B3A3-4DF2-AA6F-52A29B95EAD5}" type="slidenum">
              <a:rPr lang="fr-BE" smtClean="0"/>
              <a:pPr/>
              <a:t>1</a:t>
            </a:fld>
            <a:endParaRPr lang="fr-BE" dirty="0"/>
          </a:p>
        </p:txBody>
      </p:sp>
      <p:pic>
        <p:nvPicPr>
          <p:cNvPr id="6" name="Image 5" descr="C:\Users\DubyLocal\Documents\ABRacine\Coordination\Logo Henallux\IG-v1.1-R1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58" b="82105" l="13861" r="84554">
                        <a14:foregroundMark x1="29109" y1="41842" x2="25545" y2="64737"/>
                        <a14:foregroundMark x1="24752" y1="58947" x2="23366" y2="66316"/>
                        <a14:foregroundMark x1="28317" y1="68421" x2="50495" y2="50000"/>
                        <a14:foregroundMark x1="50297" y1="54211" x2="40792" y2="62368"/>
                        <a14:foregroundMark x1="41188" y1="66842" x2="61980" y2="57895"/>
                        <a14:foregroundMark x1="62574" y1="53947" x2="56634" y2="71316"/>
                        <a14:foregroundMark x1="40990" y1="73947" x2="40000" y2="69737"/>
                        <a14:foregroundMark x1="42772" y1="78947" x2="42772" y2="76842"/>
                        <a14:foregroundMark x1="46139" y1="80000" x2="48713" y2="76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7" t="22835" r="13994" b="14148"/>
          <a:stretch/>
        </p:blipFill>
        <p:spPr bwMode="auto">
          <a:xfrm>
            <a:off x="10731304" y="324827"/>
            <a:ext cx="914400" cy="637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949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Planification</a:t>
            </a:r>
            <a:r>
              <a:rPr lang="en-US" dirty="0" smtClean="0"/>
              <a:t> des modules </a:t>
            </a:r>
            <a:r>
              <a:rPr lang="en-US" dirty="0" err="1" smtClean="0"/>
              <a:t>théoriques</a:t>
            </a:r>
            <a:r>
              <a:rPr lang="en-US" dirty="0" smtClean="0"/>
              <a:t> et des </a:t>
            </a:r>
            <a:r>
              <a:rPr lang="en-US" dirty="0" err="1" smtClean="0"/>
              <a:t>laboratoires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Jusqu’à</a:t>
            </a:r>
            <a:r>
              <a:rPr lang="en-US" dirty="0" smtClean="0"/>
              <a:t> la constitution des </a:t>
            </a:r>
            <a:r>
              <a:rPr lang="en-US" dirty="0" err="1" smtClean="0"/>
              <a:t>équipes</a:t>
            </a:r>
            <a:r>
              <a:rPr lang="en-US" dirty="0" smtClean="0"/>
              <a:t>, </a:t>
            </a:r>
            <a:r>
              <a:rPr lang="en-US" dirty="0" err="1" smtClean="0"/>
              <a:t>dans</a:t>
            </a:r>
            <a:r>
              <a:rPr lang="en-US" dirty="0" smtClean="0"/>
              <a:t> le cadre de </a:t>
            </a:r>
            <a:r>
              <a:rPr lang="en-US" dirty="0" err="1" smtClean="0"/>
              <a:t>l’AE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Apprentissage</a:t>
            </a:r>
            <a:r>
              <a:rPr lang="en-US" dirty="0" smtClean="0"/>
              <a:t> du C#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Découverte</a:t>
            </a:r>
            <a:r>
              <a:rPr lang="en-US" dirty="0" smtClean="0"/>
              <a:t> du XAML (suite de la </a:t>
            </a:r>
            <a:r>
              <a:rPr lang="en-US" dirty="0" err="1" smtClean="0"/>
              <a:t>conférence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Familiarisation</a:t>
            </a:r>
            <a:r>
              <a:rPr lang="en-US" dirty="0" smtClean="0"/>
              <a:t> avec le Binding</a:t>
            </a:r>
            <a:r>
              <a:rPr lang="en-US" dirty="0"/>
              <a:t> </a:t>
            </a:r>
            <a:r>
              <a:rPr lang="en-US" dirty="0" smtClean="0"/>
              <a:t>(liaison de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Découverte</a:t>
            </a:r>
            <a:r>
              <a:rPr lang="en-US" dirty="0" smtClean="0"/>
              <a:t> du </a:t>
            </a:r>
            <a:r>
              <a:rPr lang="en-US" dirty="0" err="1" smtClean="0"/>
              <a:t>langage</a:t>
            </a:r>
            <a:r>
              <a:rPr lang="en-US" dirty="0" smtClean="0"/>
              <a:t> LINQ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Découverte</a:t>
            </a:r>
            <a:r>
              <a:rPr lang="en-US" dirty="0" smtClean="0"/>
              <a:t> du pattern MVVM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Découverte</a:t>
            </a:r>
            <a:r>
              <a:rPr lang="en-US" dirty="0" smtClean="0"/>
              <a:t> des </a:t>
            </a:r>
            <a:r>
              <a:rPr lang="en-US" dirty="0" err="1" smtClean="0"/>
              <a:t>appels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API </a:t>
            </a:r>
            <a:r>
              <a:rPr lang="en-US" dirty="0" err="1" smtClean="0"/>
              <a:t>distante</a:t>
            </a:r>
            <a:r>
              <a:rPr lang="en-US" dirty="0" smtClean="0"/>
              <a:t> via HTTP</a:t>
            </a:r>
          </a:p>
        </p:txBody>
      </p:sp>
    </p:spTree>
    <p:extLst>
      <p:ext uri="{BB962C8B-B14F-4D97-AF65-F5344CB8AC3E}">
        <p14:creationId xmlns:p14="http://schemas.microsoft.com/office/powerpoint/2010/main" val="124131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Planification</a:t>
            </a:r>
            <a:r>
              <a:rPr lang="en-US" dirty="0" smtClean="0"/>
              <a:t> des </a:t>
            </a:r>
            <a:r>
              <a:rPr lang="en-US" dirty="0" err="1" smtClean="0"/>
              <a:t>laboratoires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Après la constitution des </a:t>
            </a:r>
            <a:r>
              <a:rPr lang="en-US" dirty="0" err="1" smtClean="0"/>
              <a:t>équipes</a:t>
            </a:r>
            <a:r>
              <a:rPr lang="en-US" dirty="0" smtClean="0"/>
              <a:t>, </a:t>
            </a:r>
            <a:r>
              <a:rPr lang="en-US" dirty="0" err="1" smtClean="0"/>
              <a:t>étapes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(</a:t>
            </a:r>
            <a:r>
              <a:rPr lang="en-US" dirty="0" err="1" smtClean="0"/>
              <a:t>toutes</a:t>
            </a:r>
            <a:r>
              <a:rPr lang="en-US" dirty="0" smtClean="0"/>
              <a:t> UE </a:t>
            </a:r>
            <a:r>
              <a:rPr lang="en-US" dirty="0" err="1" smtClean="0"/>
              <a:t>concernées</a:t>
            </a:r>
            <a:r>
              <a:rPr lang="en-US" dirty="0" smtClean="0"/>
              <a:t> </a:t>
            </a:r>
            <a:r>
              <a:rPr lang="en-US" dirty="0" err="1" smtClean="0"/>
              <a:t>confondues</a:t>
            </a:r>
            <a:r>
              <a:rPr lang="en-US" dirty="0" smtClean="0"/>
              <a:t>):</a:t>
            </a:r>
          </a:p>
          <a:p>
            <a:pPr lvl="1">
              <a:buFont typeface="Arial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éflexion</a:t>
            </a:r>
            <a:r>
              <a:rPr lang="en-US" dirty="0" smtClean="0"/>
              <a:t> sur les </a:t>
            </a:r>
            <a:r>
              <a:rPr lang="en-US" dirty="0" err="1" smtClean="0"/>
              <a:t>écrans</a:t>
            </a:r>
            <a:r>
              <a:rPr lang="en-US" dirty="0" smtClean="0"/>
              <a:t>,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nécessaires</a:t>
            </a:r>
            <a:r>
              <a:rPr lang="en-US" dirty="0" smtClean="0"/>
              <a:t>, les interactions </a:t>
            </a:r>
            <a:r>
              <a:rPr lang="en-US" dirty="0" err="1" smtClean="0"/>
              <a:t>utilisateurs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Conception du </a:t>
            </a:r>
            <a:r>
              <a:rPr lang="en-US" dirty="0" err="1" smtClean="0"/>
              <a:t>modèle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err="1" smtClean="0"/>
              <a:t>création</a:t>
            </a:r>
            <a:r>
              <a:rPr lang="en-US" dirty="0" smtClean="0"/>
              <a:t> de </a:t>
            </a:r>
            <a:r>
              <a:rPr lang="en-US" dirty="0" err="1" smtClean="0"/>
              <a:t>celle</a:t>
            </a:r>
            <a:r>
              <a:rPr lang="en-US" dirty="0" smtClean="0"/>
              <a:t>-ci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Conception des applications </a:t>
            </a:r>
            <a:r>
              <a:rPr lang="en-US" dirty="0" err="1" smtClean="0"/>
              <a:t>clientes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Conception de </a:t>
            </a:r>
            <a:r>
              <a:rPr lang="en-US" dirty="0" err="1" smtClean="0"/>
              <a:t>l’API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Présence</a:t>
            </a:r>
            <a:r>
              <a:rPr lang="en-US" dirty="0" smtClean="0"/>
              <a:t> </a:t>
            </a:r>
            <a:r>
              <a:rPr lang="en-US" dirty="0" err="1" smtClean="0"/>
              <a:t>obligatoire</a:t>
            </a:r>
            <a:r>
              <a:rPr lang="en-US" dirty="0"/>
              <a:t> </a:t>
            </a:r>
            <a:r>
              <a:rPr lang="en-US" dirty="0" smtClean="0"/>
              <a:t>vu </a:t>
            </a:r>
            <a:r>
              <a:rPr lang="en-US" dirty="0" err="1" smtClean="0"/>
              <a:t>l’ampleur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et </a:t>
            </a:r>
            <a:r>
              <a:rPr lang="en-US" dirty="0" err="1" smtClean="0"/>
              <a:t>l’impact</a:t>
            </a:r>
            <a:r>
              <a:rPr lang="en-US" dirty="0" smtClean="0"/>
              <a:t> public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équipe</a:t>
            </a:r>
            <a:r>
              <a:rPr lang="en-US" dirty="0" smtClean="0"/>
              <a:t> qui </a:t>
            </a:r>
            <a:r>
              <a:rPr lang="en-US" dirty="0" err="1" smtClean="0"/>
              <a:t>n’aura</a:t>
            </a:r>
            <a:r>
              <a:rPr lang="en-US" dirty="0" smtClean="0"/>
              <a:t> pas </a:t>
            </a:r>
            <a:r>
              <a:rPr lang="en-US" dirty="0" err="1" smtClean="0"/>
              <a:t>remis</a:t>
            </a:r>
            <a:r>
              <a:rPr lang="en-US" dirty="0" smtClean="0"/>
              <a:t> son travail </a:t>
            </a:r>
            <a:r>
              <a:rPr lang="en-US" dirty="0" err="1" smtClean="0"/>
              <a:t>durant</a:t>
            </a:r>
            <a:r>
              <a:rPr lang="en-US" dirty="0" smtClean="0"/>
              <a:t> les temps </a:t>
            </a:r>
            <a:r>
              <a:rPr lang="en-US" dirty="0" err="1" smtClean="0"/>
              <a:t>impartis</a:t>
            </a:r>
            <a:r>
              <a:rPr lang="en-US" dirty="0" smtClean="0"/>
              <a:t> aura </a:t>
            </a:r>
            <a:r>
              <a:rPr lang="en-US" dirty="0" err="1" smtClean="0"/>
              <a:t>une</a:t>
            </a:r>
            <a:r>
              <a:rPr lang="en-US" dirty="0" smtClean="0"/>
              <a:t> note </a:t>
            </a:r>
            <a:r>
              <a:rPr lang="en-US" dirty="0" err="1" smtClean="0"/>
              <a:t>égale</a:t>
            </a:r>
            <a:r>
              <a:rPr lang="en-US" dirty="0" smtClean="0"/>
              <a:t> à 0/20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l’UE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r>
              <a:rPr lang="en-US" dirty="0" smtClean="0"/>
              <a:t>, </a:t>
            </a:r>
            <a:r>
              <a:rPr lang="en-US" dirty="0" err="1" smtClean="0"/>
              <a:t>contactez</a:t>
            </a:r>
            <a:r>
              <a:rPr lang="en-US" dirty="0" smtClean="0"/>
              <a:t> un des </a:t>
            </a:r>
            <a:r>
              <a:rPr lang="en-US" dirty="0" err="1" smtClean="0"/>
              <a:t>professeurs</a:t>
            </a:r>
            <a:r>
              <a:rPr lang="en-US" dirty="0" smtClean="0"/>
              <a:t> (Charlier I, </a:t>
            </a:r>
            <a:r>
              <a:rPr lang="en-US" dirty="0" err="1" smtClean="0"/>
              <a:t>Dubisy</a:t>
            </a:r>
            <a:r>
              <a:rPr lang="en-US" dirty="0" smtClean="0"/>
              <a:t> F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Scholtes</a:t>
            </a:r>
            <a:r>
              <a:rPr lang="en-US" smtClean="0"/>
              <a:t> S)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laboratoire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à</a:t>
            </a:r>
            <a:r>
              <a:rPr lang="en-US" dirty="0" smtClean="0"/>
              <a:t>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laboratoire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Réalisation</a:t>
            </a:r>
            <a:r>
              <a:rPr lang="en-US" dirty="0" smtClean="0"/>
              <a:t> des </a:t>
            </a:r>
            <a:r>
              <a:rPr lang="en-US" dirty="0" err="1" smtClean="0"/>
              <a:t>exercices</a:t>
            </a:r>
            <a:r>
              <a:rPr lang="en-US" dirty="0" smtClean="0"/>
              <a:t> </a:t>
            </a:r>
            <a:r>
              <a:rPr lang="en-US" dirty="0" err="1" smtClean="0"/>
              <a:t>distribués</a:t>
            </a:r>
            <a:endParaRPr lang="en-US" dirty="0" smtClean="0"/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apprentissage</a:t>
            </a:r>
            <a:endParaRPr lang="en-US" dirty="0" smtClean="0"/>
          </a:p>
          <a:p>
            <a:pPr lvl="1"/>
            <a:r>
              <a:rPr lang="en-US" dirty="0" err="1" smtClean="0"/>
              <a:t>Remarques</a:t>
            </a:r>
            <a:r>
              <a:rPr lang="en-US" dirty="0" smtClean="0"/>
              <a:t> collectives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Professeurs</a:t>
            </a:r>
            <a:r>
              <a:rPr lang="en-US" dirty="0" smtClean="0"/>
              <a:t> </a:t>
            </a:r>
            <a:r>
              <a:rPr lang="en-US" dirty="0" err="1" smtClean="0"/>
              <a:t>responsables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Charlier</a:t>
            </a:r>
            <a:endParaRPr lang="en-US" dirty="0" smtClean="0"/>
          </a:p>
          <a:p>
            <a:r>
              <a:rPr lang="en-US" dirty="0" smtClean="0"/>
              <a:t>Samuel Scholtes</a:t>
            </a:r>
          </a:p>
          <a:p>
            <a:endParaRPr lang="en-US" dirty="0" smtClean="0"/>
          </a:p>
          <a:p>
            <a:r>
              <a:rPr lang="en-US" dirty="0" smtClean="0"/>
              <a:t>Note : 55% UE</a:t>
            </a:r>
          </a:p>
          <a:p>
            <a:r>
              <a:rPr lang="en-US" dirty="0" smtClean="0"/>
              <a:t>Assistance:</a:t>
            </a:r>
          </a:p>
          <a:p>
            <a:pPr lvl="1"/>
            <a:r>
              <a:rPr lang="en-US" dirty="0" smtClean="0"/>
              <a:t>Durant les séances</a:t>
            </a:r>
          </a:p>
          <a:p>
            <a:pPr lvl="1"/>
            <a:r>
              <a:rPr lang="en-US" b="1" u="sng" dirty="0" smtClean="0"/>
              <a:t>A condition </a:t>
            </a:r>
            <a:r>
              <a:rPr lang="en-US" b="1" u="sng" dirty="0" err="1" smtClean="0"/>
              <a:t>d’avoir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participé</a:t>
            </a:r>
            <a:r>
              <a:rPr lang="en-US" b="1" u="sng" dirty="0" smtClean="0"/>
              <a:t> aux séances de </a:t>
            </a:r>
            <a:r>
              <a:rPr lang="en-US" b="1" u="sng" dirty="0" err="1" smtClean="0"/>
              <a:t>laboratoires</a:t>
            </a:r>
            <a:r>
              <a:rPr lang="en-US" dirty="0" smtClean="0"/>
              <a:t>, par e-mail (</a:t>
            </a:r>
            <a:r>
              <a:rPr lang="en-US" dirty="0" err="1" smtClean="0"/>
              <a:t>assurez-vous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d’avoir</a:t>
            </a:r>
            <a:r>
              <a:rPr lang="en-US" dirty="0" smtClean="0"/>
              <a:t> </a:t>
            </a:r>
            <a:r>
              <a:rPr lang="en-US" dirty="0" err="1" smtClean="0"/>
              <a:t>envoyé</a:t>
            </a:r>
            <a:r>
              <a:rPr lang="en-US" dirty="0" smtClean="0"/>
              <a:t> sur </a:t>
            </a:r>
            <a:r>
              <a:rPr lang="en-US" dirty="0" err="1" smtClean="0"/>
              <a:t>GitHUB</a:t>
            </a:r>
            <a:r>
              <a:rPr lang="en-US" dirty="0" smtClean="0"/>
              <a:t> la </a:t>
            </a:r>
            <a:r>
              <a:rPr lang="en-US" dirty="0" err="1" smtClean="0"/>
              <a:t>dernière</a:t>
            </a:r>
            <a:r>
              <a:rPr lang="en-US" dirty="0" smtClean="0"/>
              <a:t> version de </a:t>
            </a:r>
            <a:r>
              <a:rPr lang="en-US" dirty="0" err="1" smtClean="0"/>
              <a:t>vos</a:t>
            </a:r>
            <a:r>
              <a:rPr lang="en-US" dirty="0" smtClean="0"/>
              <a:t> sources).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Découvrir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r>
              <a:rPr lang="en-US" dirty="0" smtClean="0"/>
              <a:t> de </a:t>
            </a:r>
            <a:r>
              <a:rPr lang="en-US" dirty="0" err="1" smtClean="0"/>
              <a:t>développement</a:t>
            </a:r>
            <a:r>
              <a:rPr lang="en-US" dirty="0" smtClean="0"/>
              <a:t> .NET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Apprendre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langage</a:t>
            </a:r>
            <a:r>
              <a:rPr lang="en-US" dirty="0" smtClean="0"/>
              <a:t> OO : C#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langage</a:t>
            </a:r>
            <a:r>
              <a:rPr lang="en-US" dirty="0" smtClean="0"/>
              <a:t> interface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: XAML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 </a:t>
            </a:r>
            <a:r>
              <a:rPr lang="en-US" dirty="0" err="1" smtClean="0"/>
              <a:t>langage</a:t>
            </a:r>
            <a:r>
              <a:rPr lang="en-US" dirty="0" smtClean="0"/>
              <a:t> </a:t>
            </a:r>
            <a:r>
              <a:rPr lang="en-US" dirty="0" err="1" smtClean="0"/>
              <a:t>d’interrogation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r>
              <a:rPr lang="en-US" dirty="0" smtClean="0"/>
              <a:t> : LINQ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Continuer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l’apprentissage</a:t>
            </a:r>
            <a:r>
              <a:rPr lang="en-US" dirty="0" smtClean="0"/>
              <a:t> des expressions lambda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les </a:t>
            </a:r>
            <a:r>
              <a:rPr lang="en-US" dirty="0" err="1"/>
              <a:t>bonnes</a:t>
            </a:r>
            <a:r>
              <a:rPr lang="en-US" dirty="0"/>
              <a:t> </a:t>
            </a:r>
            <a:r>
              <a:rPr lang="en-US" dirty="0" err="1"/>
              <a:t>pratiques</a:t>
            </a:r>
            <a:r>
              <a:rPr lang="en-US" dirty="0"/>
              <a:t> de </a:t>
            </a:r>
            <a:r>
              <a:rPr lang="en-US" dirty="0" err="1" smtClean="0"/>
              <a:t>programmation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Clean </a:t>
            </a:r>
            <a:r>
              <a:rPr lang="en-US" dirty="0"/>
              <a:t>code – cf. </a:t>
            </a:r>
            <a:r>
              <a:rPr lang="en-US" dirty="0" smtClean="0"/>
              <a:t>blocs </a:t>
            </a:r>
            <a:r>
              <a:rPr lang="en-US" dirty="0" err="1" smtClean="0"/>
              <a:t>précédents</a:t>
            </a:r>
            <a:r>
              <a:rPr lang="en-US" dirty="0" smtClean="0"/>
              <a:t> et </a:t>
            </a:r>
            <a:r>
              <a:rPr lang="en-US" dirty="0"/>
              <a:t>module </a:t>
            </a:r>
            <a:r>
              <a:rPr lang="en-US" dirty="0" err="1" smtClean="0"/>
              <a:t>théorie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err="1" smtClean="0"/>
              <a:t>L’usage</a:t>
            </a:r>
            <a:r>
              <a:rPr lang="en-US" dirty="0" smtClean="0"/>
              <a:t> de patterns </a:t>
            </a:r>
            <a:r>
              <a:rPr lang="en-US" dirty="0"/>
              <a:t>– cf. bloc 2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Testing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pratique</a:t>
            </a: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pattern : MVVM (cf. module </a:t>
            </a:r>
            <a:r>
              <a:rPr lang="en-US" dirty="0" err="1" smtClean="0"/>
              <a:t>théorie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Utiliser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modernes</a:t>
            </a:r>
            <a:r>
              <a:rPr lang="en-US" dirty="0" smtClean="0"/>
              <a:t> pour le travail </a:t>
            </a:r>
            <a:r>
              <a:rPr lang="en-US" dirty="0" err="1" smtClean="0"/>
              <a:t>collaboratif</a:t>
            </a:r>
            <a:r>
              <a:rPr lang="en-US" dirty="0" smtClean="0"/>
              <a:t> (cf. AE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Outils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Windows 10</a:t>
            </a:r>
          </a:p>
          <a:p>
            <a:r>
              <a:rPr lang="fr-BE" dirty="0" smtClean="0"/>
              <a:t>Visual Studio 2015</a:t>
            </a:r>
          </a:p>
          <a:p>
            <a:pPr lvl="1"/>
            <a:r>
              <a:rPr lang="fr-BE" dirty="0" smtClean="0"/>
              <a:t>Version </a:t>
            </a:r>
            <a:r>
              <a:rPr lang="fr-BE" dirty="0" err="1" smtClean="0"/>
              <a:t>OpenSource</a:t>
            </a:r>
            <a:r>
              <a:rPr lang="fr-BE" dirty="0" smtClean="0"/>
              <a:t> sur le Web</a:t>
            </a:r>
          </a:p>
          <a:p>
            <a:r>
              <a:rPr lang="fr-BE" dirty="0" err="1" smtClean="0"/>
              <a:t>Blend</a:t>
            </a:r>
            <a:endParaRPr lang="fr-BE" dirty="0" smtClean="0"/>
          </a:p>
          <a:p>
            <a:pPr lvl="1"/>
            <a:r>
              <a:rPr lang="fr-BE" dirty="0" smtClean="0"/>
              <a:t>Outil permettant la réalisation d’interfaces graphiques (jeu d’essai compris)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96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Modalités</a:t>
            </a:r>
            <a:r>
              <a:rPr lang="en-US" dirty="0" smtClean="0"/>
              <a:t> </a:t>
            </a:r>
            <a:r>
              <a:rPr lang="en-US" dirty="0" err="1" smtClean="0"/>
              <a:t>d’évaluation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Evaluation sur base du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/>
              <a:t>Henallux Smart City Challenge 2016</a:t>
            </a:r>
          </a:p>
          <a:p>
            <a:pPr lvl="1"/>
            <a:r>
              <a:rPr lang="is-IS" dirty="0" smtClean="0"/>
              <a:t>En janvier 2017</a:t>
            </a:r>
          </a:p>
          <a:p>
            <a:pPr lvl="1"/>
            <a:r>
              <a:rPr lang="is-IS" dirty="0" smtClean="0"/>
              <a:t>Remise de la solution Visual Studio en même temps que la présentation du 17 décembre</a:t>
            </a:r>
          </a:p>
          <a:p>
            <a:pPr lvl="1"/>
            <a:r>
              <a:rPr lang="is-IS" dirty="0" smtClean="0"/>
              <a:t>Deux exigences à respecter :</a:t>
            </a:r>
          </a:p>
          <a:p>
            <a:pPr lvl="2"/>
            <a:r>
              <a:rPr lang="is-IS" dirty="0" smtClean="0"/>
              <a:t>Version taggée sur GitHUB datant du 17 décembre</a:t>
            </a:r>
          </a:p>
          <a:p>
            <a:pPr lvl="2"/>
            <a:r>
              <a:rPr lang="is-IS" dirty="0" smtClean="0"/>
              <a:t>Remise du code source sur CD (pour archivage) correspondant à la version taggée du 17 décembre</a:t>
            </a:r>
          </a:p>
          <a:p>
            <a:pPr lvl="1"/>
            <a:r>
              <a:rPr lang="en-US" dirty="0" err="1" smtClean="0"/>
              <a:t>Qualité</a:t>
            </a:r>
            <a:r>
              <a:rPr lang="en-US" dirty="0" smtClean="0"/>
              <a:t> du code (</a:t>
            </a:r>
            <a:r>
              <a:rPr lang="en-US" dirty="0" err="1" smtClean="0"/>
              <a:t>découpe</a:t>
            </a:r>
            <a:r>
              <a:rPr lang="en-US" dirty="0" smtClean="0"/>
              <a:t>, clean code, application du pattern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Défense orale </a:t>
            </a:r>
          </a:p>
          <a:p>
            <a:pPr lvl="2"/>
            <a:r>
              <a:rPr lang="is-IS" dirty="0" smtClean="0"/>
              <a:t>Avec démonstration</a:t>
            </a:r>
          </a:p>
          <a:p>
            <a:pPr lvl="2"/>
            <a:r>
              <a:rPr lang="is-IS" dirty="0" smtClean="0"/>
              <a:t>Et questions sur les principes et concepts théoriques, auto-critique de votre code et possibilités d’amélioration</a:t>
            </a:r>
          </a:p>
          <a:p>
            <a:pPr lvl="2"/>
            <a:r>
              <a:rPr lang="is-IS" dirty="0" smtClean="0"/>
              <a:t>Attention à la précision et à la terminologie (ex: une propriété n’est pas une variable</a:t>
            </a:r>
            <a:r>
              <a:rPr lang="is-IS" dirty="0" smtClean="0"/>
              <a:t>)</a:t>
            </a:r>
            <a:endParaRPr lang="is-IS" dirty="0" smtClean="0"/>
          </a:p>
          <a:p>
            <a:pPr lvl="2"/>
            <a:r>
              <a:rPr lang="is-IS" dirty="0" smtClean="0"/>
              <a:t>Tous les concepts O.O. </a:t>
            </a:r>
            <a:r>
              <a:rPr lang="en-US" dirty="0"/>
              <a:t>v</a:t>
            </a:r>
            <a:r>
              <a:rPr lang="is-IS" dirty="0" smtClean="0"/>
              <a:t>us </a:t>
            </a:r>
            <a:r>
              <a:rPr lang="is-IS" dirty="0" smtClean="0"/>
              <a:t>et revus durant le cursus doivent être maîtrisés. Vous pouvez être </a:t>
            </a:r>
            <a:r>
              <a:rPr lang="is-IS" dirty="0" smtClean="0"/>
              <a:t>interrogés </a:t>
            </a:r>
            <a:r>
              <a:rPr lang="is-IS" dirty="0" smtClean="0"/>
              <a:t>sur </a:t>
            </a:r>
            <a:r>
              <a:rPr lang="is-IS" dirty="0" smtClean="0"/>
              <a:t>ceux-ci</a:t>
            </a:r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Projet </a:t>
            </a:r>
            <a:r>
              <a:rPr lang="en-US" dirty="0"/>
              <a:t>Henallux Smart City Challenge 2016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Quelques rappels (cf. rentrée académique)</a:t>
            </a:r>
          </a:p>
          <a:p>
            <a:pPr lvl="1"/>
            <a:r>
              <a:rPr lang="fr-BE" dirty="0" smtClean="0"/>
              <a:t>15/9 au 25/9 : via un formulaire électronique, soumission d’une idée par groupe de 2 </a:t>
            </a:r>
          </a:p>
          <a:p>
            <a:pPr lvl="1"/>
            <a:r>
              <a:rPr lang="fr-BE" dirty="0" smtClean="0"/>
              <a:t>26/9 au 30/9 : sélection des projets sur base de critères tels que :</a:t>
            </a:r>
          </a:p>
          <a:p>
            <a:pPr lvl="2"/>
            <a:r>
              <a:rPr lang="fr-BE" dirty="0" smtClean="0"/>
              <a:t>Smart City ?</a:t>
            </a:r>
          </a:p>
          <a:p>
            <a:pPr lvl="2"/>
            <a:r>
              <a:rPr lang="fr-BE" dirty="0" smtClean="0"/>
              <a:t>Faisabilité technique</a:t>
            </a:r>
          </a:p>
          <a:p>
            <a:pPr lvl="2"/>
            <a:r>
              <a:rPr lang="fr-BE" dirty="0" smtClean="0"/>
              <a:t>Et autres ??</a:t>
            </a:r>
          </a:p>
          <a:p>
            <a:pPr lvl="1"/>
            <a:r>
              <a:rPr lang="fr-BE" dirty="0" smtClean="0"/>
              <a:t>4/10 : Speed </a:t>
            </a:r>
            <a:r>
              <a:rPr lang="fr-BE" dirty="0" err="1" smtClean="0"/>
              <a:t>Dating</a:t>
            </a:r>
            <a:r>
              <a:rPr lang="fr-BE" dirty="0" smtClean="0"/>
              <a:t> </a:t>
            </a:r>
            <a:endParaRPr lang="fr-BE" dirty="0"/>
          </a:p>
          <a:p>
            <a:pPr lvl="2"/>
            <a:r>
              <a:rPr lang="fr-FR" dirty="0" smtClean="0"/>
              <a:t>Les </a:t>
            </a:r>
            <a:r>
              <a:rPr lang="fr-FR" dirty="0"/>
              <a:t>porteurs de projets sélectionnés choisissent leurs </a:t>
            </a:r>
            <a:r>
              <a:rPr lang="fr-FR" dirty="0" smtClean="0"/>
              <a:t>coéquipiers</a:t>
            </a:r>
          </a:p>
          <a:p>
            <a:pPr lvl="1"/>
            <a:r>
              <a:rPr lang="fr-BE" dirty="0" smtClean="0"/>
              <a:t>Jusqu’au 14/10 : établissement </a:t>
            </a:r>
            <a:r>
              <a:rPr lang="fr-BE" dirty="0"/>
              <a:t>du cahier des charges</a:t>
            </a:r>
          </a:p>
          <a:p>
            <a:pPr lvl="2"/>
            <a:r>
              <a:rPr lang="fr-BE" dirty="0"/>
              <a:t>Description des fonctionnalités</a:t>
            </a:r>
          </a:p>
          <a:p>
            <a:pPr lvl="2"/>
            <a:r>
              <a:rPr lang="fr-BE" dirty="0"/>
              <a:t>Création des </a:t>
            </a:r>
            <a:r>
              <a:rPr lang="fr-BE" dirty="0" smtClean="0"/>
              <a:t>maquettes</a:t>
            </a:r>
          </a:p>
          <a:p>
            <a:pPr lvl="2"/>
            <a:r>
              <a:rPr lang="fr-FR" dirty="0" smtClean="0"/>
              <a:t>Plage </a:t>
            </a:r>
            <a:r>
              <a:rPr lang="fr-FR" dirty="0"/>
              <a:t>commune dans l’horaire IG3-MK3 lundi 10 octobre</a:t>
            </a:r>
            <a:endParaRPr lang="fr-BE" dirty="0"/>
          </a:p>
          <a:p>
            <a:pPr lvl="1"/>
            <a:endParaRPr lang="fr-BE" dirty="0"/>
          </a:p>
          <a:p>
            <a:pPr lvl="2"/>
            <a:endParaRPr lang="fr-FR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36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Projet </a:t>
            </a:r>
            <a:r>
              <a:rPr lang="en-US" dirty="0"/>
              <a:t>Henallux Smart City Challenge 2016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Quelques rappels (…)</a:t>
            </a:r>
          </a:p>
          <a:p>
            <a:pPr lvl="1"/>
            <a:r>
              <a:rPr lang="fr-FR" dirty="0" smtClean="0"/>
              <a:t>15/10 </a:t>
            </a:r>
            <a:r>
              <a:rPr lang="fr-FR" dirty="0"/>
              <a:t>au </a:t>
            </a:r>
            <a:r>
              <a:rPr lang="fr-FR" dirty="0" smtClean="0"/>
              <a:t>16/12 : </a:t>
            </a:r>
            <a:r>
              <a:rPr lang="fr-BE" dirty="0" smtClean="0"/>
              <a:t>développement </a:t>
            </a:r>
            <a:r>
              <a:rPr lang="fr-BE" dirty="0"/>
              <a:t>de </a:t>
            </a:r>
            <a:r>
              <a:rPr lang="fr-BE" dirty="0" smtClean="0"/>
              <a:t>l’application</a:t>
            </a:r>
            <a:endParaRPr lang="fr-FR" dirty="0"/>
          </a:p>
          <a:p>
            <a:pPr lvl="2"/>
            <a:r>
              <a:rPr lang="fr-FR" dirty="0"/>
              <a:t>Rencontres éventuelles entre étudiants MK-IG sur base </a:t>
            </a:r>
            <a:r>
              <a:rPr lang="fr-FR" dirty="0" smtClean="0"/>
              <a:t>volontaire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en-US" dirty="0" smtClean="0"/>
              <a:t>Application mobile </a:t>
            </a:r>
            <a:r>
              <a:rPr lang="en-US" dirty="0" err="1" smtClean="0"/>
              <a:t>Androïd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Application PC/</a:t>
            </a:r>
            <a:r>
              <a:rPr lang="en-US" dirty="0" err="1" smtClean="0"/>
              <a:t>tablette</a:t>
            </a:r>
            <a:r>
              <a:rPr lang="en-US" dirty="0" smtClean="0"/>
              <a:t> UWP </a:t>
            </a:r>
          </a:p>
          <a:p>
            <a:pPr lvl="1"/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unique sur le cloud </a:t>
            </a:r>
          </a:p>
          <a:p>
            <a:pPr lvl="1"/>
            <a:r>
              <a:rPr lang="en-US" dirty="0" smtClean="0"/>
              <a:t>Web API</a:t>
            </a:r>
          </a:p>
          <a:p>
            <a:pPr lvl="2"/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sécurisée</a:t>
            </a:r>
            <a:r>
              <a:rPr lang="en-US" dirty="0" smtClean="0"/>
              <a:t>, accessible via </a:t>
            </a:r>
            <a:r>
              <a:rPr lang="en-US" dirty="0" err="1" smtClean="0"/>
              <a:t>cette</a:t>
            </a:r>
            <a:r>
              <a:rPr lang="en-US" dirty="0" smtClean="0"/>
              <a:t> Web API </a:t>
            </a:r>
          </a:p>
          <a:p>
            <a:pPr lvl="2"/>
            <a:r>
              <a:rPr lang="en-US" dirty="0" smtClean="0"/>
              <a:t>Application mobile et application UWP : </a:t>
            </a:r>
            <a:r>
              <a:rPr lang="en-US" b="1" u="sng" dirty="0" smtClean="0"/>
              <a:t>applications </a:t>
            </a:r>
            <a:r>
              <a:rPr lang="en-US" b="1" u="sng" dirty="0" err="1" smtClean="0"/>
              <a:t>clientes</a:t>
            </a:r>
            <a:endParaRPr lang="fr-FR" b="1" u="sng" dirty="0" smtClean="0"/>
          </a:p>
          <a:p>
            <a:pPr lvl="2"/>
            <a:endParaRPr lang="fr-FR" dirty="0"/>
          </a:p>
          <a:p>
            <a:pPr lvl="1"/>
            <a:endParaRPr lang="fr-BE" dirty="0"/>
          </a:p>
          <a:p>
            <a:pPr lvl="2"/>
            <a:endParaRPr lang="fr-FR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2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Projet </a:t>
            </a:r>
            <a:r>
              <a:rPr lang="en-US" dirty="0"/>
              <a:t>Henallux Smart City Challenge 2016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</a:t>
            </a:r>
          </a:p>
          <a:p>
            <a:pPr lvl="1"/>
            <a:r>
              <a:rPr lang="en-US" dirty="0" smtClean="0"/>
              <a:t>Application mobile </a:t>
            </a:r>
            <a:r>
              <a:rPr lang="en-US" dirty="0" err="1" smtClean="0"/>
              <a:t>Androïd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AE : </a:t>
            </a:r>
            <a:r>
              <a:rPr lang="en-US" dirty="0" err="1" smtClean="0"/>
              <a:t>programmation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Application PC/</a:t>
            </a:r>
            <a:r>
              <a:rPr lang="en-US" dirty="0" err="1" smtClean="0">
                <a:solidFill>
                  <a:srgbClr val="FF0000"/>
                </a:solidFill>
              </a:rPr>
              <a:t>tablette</a:t>
            </a:r>
            <a:r>
              <a:rPr lang="en-US" dirty="0" smtClean="0">
                <a:solidFill>
                  <a:srgbClr val="FF0000"/>
                </a:solidFill>
              </a:rPr>
              <a:t> UWP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Notre AE</a:t>
            </a:r>
          </a:p>
          <a:p>
            <a:pPr lvl="1"/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unique sur le cloud </a:t>
            </a:r>
          </a:p>
          <a:p>
            <a:pPr lvl="2"/>
            <a:r>
              <a:rPr lang="en-US" dirty="0" smtClean="0"/>
              <a:t>Conception </a:t>
            </a:r>
            <a:r>
              <a:rPr lang="en-US" dirty="0" err="1" smtClean="0"/>
              <a:t>soumise</a:t>
            </a:r>
            <a:r>
              <a:rPr lang="en-US" dirty="0" smtClean="0"/>
              <a:t> à </a:t>
            </a:r>
            <a:r>
              <a:rPr lang="en-US" dirty="0" err="1" smtClean="0"/>
              <a:t>Mme</a:t>
            </a:r>
            <a:r>
              <a:rPr lang="en-US" dirty="0" smtClean="0"/>
              <a:t> </a:t>
            </a:r>
            <a:r>
              <a:rPr lang="en-US" dirty="0" err="1" smtClean="0"/>
              <a:t>Dubisy</a:t>
            </a:r>
            <a:endParaRPr lang="en-US" dirty="0" smtClean="0"/>
          </a:p>
          <a:p>
            <a:pPr lvl="1"/>
            <a:r>
              <a:rPr lang="en-US" dirty="0" smtClean="0"/>
              <a:t>Web API </a:t>
            </a:r>
            <a:endParaRPr lang="fr-FR" dirty="0" smtClean="0"/>
          </a:p>
          <a:p>
            <a:pPr lvl="2"/>
            <a:r>
              <a:rPr lang="fr-FR" dirty="0" smtClean="0"/>
              <a:t>UE </a:t>
            </a:r>
            <a:r>
              <a:rPr lang="fr-BE" dirty="0"/>
              <a:t>Bases de données avancées et applications </a:t>
            </a:r>
            <a:r>
              <a:rPr lang="fr-BE" dirty="0" smtClean="0"/>
              <a:t>web</a:t>
            </a:r>
          </a:p>
          <a:p>
            <a:pPr lvl="2"/>
            <a:r>
              <a:rPr lang="fr-FR" dirty="0" smtClean="0"/>
              <a:t>Pour </a:t>
            </a:r>
            <a:r>
              <a:rPr lang="fr-FR" dirty="0"/>
              <a:t>fin octobre/début novembre</a:t>
            </a:r>
          </a:p>
          <a:p>
            <a:pPr lvl="2"/>
            <a:endParaRPr lang="fr-FR" dirty="0"/>
          </a:p>
          <a:p>
            <a:pPr lvl="1"/>
            <a:endParaRPr lang="fr-BE" dirty="0"/>
          </a:p>
          <a:p>
            <a:pPr lvl="2"/>
            <a:endParaRPr lang="fr-FR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4029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ersonnalisé 2">
      <a:dk1>
        <a:sysClr val="windowText" lastClr="000000"/>
      </a:dk1>
      <a:lt1>
        <a:sysClr val="window" lastClr="FFFFFF"/>
      </a:lt1>
      <a:dk2>
        <a:srgbClr val="3A9AF0"/>
      </a:dk2>
      <a:lt2>
        <a:srgbClr val="DBF5F9"/>
      </a:lt2>
      <a:accent1>
        <a:srgbClr val="3A9AF0"/>
      </a:accent1>
      <a:accent2>
        <a:srgbClr val="3A9AF0"/>
      </a:accent2>
      <a:accent3>
        <a:srgbClr val="3A9AF0"/>
      </a:accent3>
      <a:accent4>
        <a:srgbClr val="3A9AF0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663</Words>
  <Application>Microsoft Office PowerPoint</Application>
  <PresentationFormat>Grand écran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Environnement de développement de logiciels</vt:lpstr>
      <vt:lpstr>Introduction</vt:lpstr>
      <vt:lpstr>Professeurs responsables</vt:lpstr>
      <vt:lpstr>Objectifs</vt:lpstr>
      <vt:lpstr>Outils</vt:lpstr>
      <vt:lpstr>Modalités d’évaluation</vt:lpstr>
      <vt:lpstr>Projet Henallux Smart City Challenge 2016</vt:lpstr>
      <vt:lpstr>Projet Henallux Smart City Challenge 2016</vt:lpstr>
      <vt:lpstr>Projet Henallux Smart City Challenge 2016</vt:lpstr>
      <vt:lpstr>Planification des modules théoriques et des laboratoires</vt:lpstr>
      <vt:lpstr>Planification des laboratoires</vt:lpstr>
      <vt:lpstr>Premier laboratoire</vt:lpstr>
      <vt:lpstr>Premier laboratoire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de développement de logiciels</dc:title>
  <dc:creator>Samuel Scholtes</dc:creator>
  <cp:lastModifiedBy>Isabelle Charlier</cp:lastModifiedBy>
  <cp:revision>17</cp:revision>
  <dcterms:created xsi:type="dcterms:W3CDTF">2016-09-16T13:28:18Z</dcterms:created>
  <dcterms:modified xsi:type="dcterms:W3CDTF">2016-09-18T10:32:11Z</dcterms:modified>
</cp:coreProperties>
</file>