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88"/>
  </p:notesMasterIdLst>
  <p:handoutMasterIdLst>
    <p:handoutMasterId r:id="rId89"/>
  </p:handoutMasterIdLst>
  <p:sldIdLst>
    <p:sldId id="1303" r:id="rId2"/>
    <p:sldId id="983" r:id="rId3"/>
    <p:sldId id="984" r:id="rId4"/>
    <p:sldId id="986" r:id="rId5"/>
    <p:sldId id="1172" r:id="rId6"/>
    <p:sldId id="1171" r:id="rId7"/>
    <p:sldId id="1023" r:id="rId8"/>
    <p:sldId id="1189" r:id="rId9"/>
    <p:sldId id="1193" r:id="rId10"/>
    <p:sldId id="1304" r:id="rId11"/>
    <p:sldId id="988" r:id="rId12"/>
    <p:sldId id="989" r:id="rId13"/>
    <p:sldId id="990" r:id="rId14"/>
    <p:sldId id="991" r:id="rId15"/>
    <p:sldId id="992" r:id="rId16"/>
    <p:sldId id="1305" r:id="rId17"/>
    <p:sldId id="1268" r:id="rId18"/>
    <p:sldId id="1269" r:id="rId19"/>
    <p:sldId id="1270" r:id="rId20"/>
    <p:sldId id="1274" r:id="rId21"/>
    <p:sldId id="1271" r:id="rId22"/>
    <p:sldId id="1272" r:id="rId23"/>
    <p:sldId id="1306" r:id="rId24"/>
    <p:sldId id="994" r:id="rId25"/>
    <p:sldId id="995" r:id="rId26"/>
    <p:sldId id="996" r:id="rId27"/>
    <p:sldId id="997" r:id="rId28"/>
    <p:sldId id="998" r:id="rId29"/>
    <p:sldId id="999" r:id="rId30"/>
    <p:sldId id="1000" r:id="rId31"/>
    <p:sldId id="1001" r:id="rId32"/>
    <p:sldId id="1002" r:id="rId33"/>
    <p:sldId id="1003" r:id="rId34"/>
    <p:sldId id="1004" r:id="rId35"/>
    <p:sldId id="1005" r:id="rId36"/>
    <p:sldId id="1096" r:id="rId37"/>
    <p:sldId id="1097" r:id="rId38"/>
    <p:sldId id="1098" r:id="rId39"/>
    <p:sldId id="1099" r:id="rId40"/>
    <p:sldId id="1307" r:id="rId41"/>
    <p:sldId id="1276" r:id="rId42"/>
    <p:sldId id="1281" r:id="rId43"/>
    <p:sldId id="1282" r:id="rId44"/>
    <p:sldId id="1283" r:id="rId45"/>
    <p:sldId id="1290" r:id="rId46"/>
    <p:sldId id="1284" r:id="rId47"/>
    <p:sldId id="1286" r:id="rId48"/>
    <p:sldId id="1287" r:id="rId49"/>
    <p:sldId id="1288" r:id="rId50"/>
    <p:sldId id="1289" r:id="rId51"/>
    <p:sldId id="1308" r:id="rId52"/>
    <p:sldId id="1294" r:id="rId53"/>
    <p:sldId id="1295" r:id="rId54"/>
    <p:sldId id="1297" r:id="rId55"/>
    <p:sldId id="1301" r:id="rId56"/>
    <p:sldId id="1298" r:id="rId57"/>
    <p:sldId id="1299" r:id="rId58"/>
    <p:sldId id="1302" r:id="rId59"/>
    <p:sldId id="1300" r:id="rId60"/>
    <p:sldId id="1309" r:id="rId61"/>
    <p:sldId id="1007" r:id="rId62"/>
    <p:sldId id="1008" r:id="rId63"/>
    <p:sldId id="1009" r:id="rId64"/>
    <p:sldId id="1010" r:id="rId65"/>
    <p:sldId id="1100" r:id="rId66"/>
    <p:sldId id="1011" r:id="rId67"/>
    <p:sldId id="1012" r:id="rId68"/>
    <p:sldId id="1310" r:id="rId69"/>
    <p:sldId id="1014" r:id="rId70"/>
    <p:sldId id="1015" r:id="rId71"/>
    <p:sldId id="1016" r:id="rId72"/>
    <p:sldId id="1017" r:id="rId73"/>
    <p:sldId id="1018" r:id="rId74"/>
    <p:sldId id="1293" r:id="rId75"/>
    <p:sldId id="1020" r:id="rId76"/>
    <p:sldId id="1021" r:id="rId77"/>
    <p:sldId id="1022" r:id="rId78"/>
    <p:sldId id="1311" r:id="rId79"/>
    <p:sldId id="1313" r:id="rId80"/>
    <p:sldId id="1314" r:id="rId81"/>
    <p:sldId id="1315" r:id="rId82"/>
    <p:sldId id="1316" r:id="rId83"/>
    <p:sldId id="1317" r:id="rId84"/>
    <p:sldId id="1318" r:id="rId85"/>
    <p:sldId id="1320" r:id="rId86"/>
    <p:sldId id="1321" r:id="rId8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5000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000"/>
    <a:srgbClr val="FF0066"/>
    <a:srgbClr val="000000"/>
    <a:srgbClr val="FF33CC"/>
    <a:srgbClr val="CC00FF"/>
    <a:srgbClr val="CC0000"/>
    <a:srgbClr val="E6CDFF"/>
    <a:srgbClr val="CC99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6" autoAdjust="0"/>
    <p:restoredTop sz="94728" autoAdjust="0"/>
  </p:normalViewPr>
  <p:slideViewPr>
    <p:cSldViewPr>
      <p:cViewPr varScale="1">
        <p:scale>
          <a:sx n="110" d="100"/>
          <a:sy n="110" d="100"/>
        </p:scale>
        <p:origin x="16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49DA3E-1DCE-4DA7-949C-79183DF8A21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177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53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68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7920067-3CE6-424F-8A31-235898DA76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440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E2084-CA04-4669-8855-028D9BFCF2D7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0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718B1-54C8-4CCF-8148-75091E11514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61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A1A89-639F-498C-88EE-8BB95E70EBDE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55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231C7-F868-4406-9FC6-D443AB3B9E3C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20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672A7C-08FB-4046-A2C1-2871CB7CE68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70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E760E-2EBF-4CE7-9A1D-6D94151E448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97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01438-965F-44B2-9AC2-00D5F2DF6DB9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31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8D385-9900-4C08-8054-E3482623C67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89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3C03F-7E0E-4303-BECC-6F77B54BF5A4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77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A388CD-49FD-4403-8F87-5773180A60F9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01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6818E-B7FE-4AC1-B100-FC5AB4E0A282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1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479D93-DD17-4868-8C5E-2EE9B0B79528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23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>
                <a:solidFill>
                  <a:srgbClr val="006600"/>
                </a:solidFill>
              </a:rPr>
              <a:t>10. Design Patterns</a:t>
            </a:r>
            <a:endParaRPr lang="fr-FR" dirty="0" smtClean="0">
              <a:solidFill>
                <a:srgbClr val="006600"/>
              </a:solidFill>
            </a:endParaRP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844824"/>
            <a:ext cx="7772400" cy="3240360"/>
          </a:xfrm>
        </p:spPr>
        <p:txBody>
          <a:bodyPr/>
          <a:lstStyle/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10.1. Singleton Pattern </a:t>
            </a:r>
          </a:p>
          <a:p>
            <a:pPr marL="0" indent="0" eaLnBrk="1" hangingPunct="1">
              <a:buNone/>
            </a:pPr>
            <a:endParaRPr lang="fr-BE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/>
          </a:p>
        </p:txBody>
      </p:sp>
      <p:sp>
        <p:nvSpPr>
          <p:cNvPr id="288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A654D-67A7-4AE1-9648-E49DE95E4687}" type="slidenum">
              <a:rPr lang="fr-FR" smtClean="0"/>
              <a:pPr/>
              <a:t>1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08222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8" grpId="0" autoUpdateAnimBg="0"/>
      <p:bldP spid="93081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>
                <a:solidFill>
                  <a:srgbClr val="006600"/>
                </a:solidFill>
              </a:rPr>
              <a:t>10. Design Patterns</a:t>
            </a:r>
            <a:endParaRPr lang="fr-FR" dirty="0" smtClean="0">
              <a:solidFill>
                <a:srgbClr val="006600"/>
              </a:solidFill>
            </a:endParaRP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772400" cy="4968552"/>
          </a:xfrm>
        </p:spPr>
        <p:txBody>
          <a:bodyPr/>
          <a:lstStyle/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10.1. Singleton Pattern </a:t>
            </a: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10.2. </a:t>
            </a:r>
            <a:r>
              <a:rPr lang="fr-BE" sz="2800" dirty="0" err="1" smtClean="0">
                <a:solidFill>
                  <a:srgbClr val="000099"/>
                </a:solidFill>
              </a:rPr>
              <a:t>Strategy</a:t>
            </a:r>
            <a:r>
              <a:rPr lang="fr-BE" sz="2800" dirty="0" smtClean="0">
                <a:solidFill>
                  <a:srgbClr val="000099"/>
                </a:solidFill>
              </a:rPr>
              <a:t> Pattern </a:t>
            </a:r>
          </a:p>
          <a:p>
            <a:pPr marL="0" indent="0" eaLnBrk="1" hangingPunct="1">
              <a:buNone/>
            </a:pPr>
            <a:endParaRPr lang="fr-BE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/>
          </a:p>
        </p:txBody>
      </p:sp>
      <p:sp>
        <p:nvSpPr>
          <p:cNvPr id="288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A654D-67A7-4AE1-9648-E49DE95E4687}" type="slidenum">
              <a:rPr lang="fr-FR" smtClean="0"/>
              <a:pPr/>
              <a:t>10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08222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8" grpId="0" autoUpdateAnimBg="0"/>
      <p:bldP spid="93081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706FA7-08F3-4D72-9570-D07E37DC9205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899074" name="Text Box 2"/>
          <p:cNvSpPr txBox="1">
            <a:spLocks noChangeArrowheads="1"/>
          </p:cNvSpPr>
          <p:nvPr/>
        </p:nvSpPr>
        <p:spPr bwMode="auto">
          <a:xfrm>
            <a:off x="412750" y="1654175"/>
            <a:ext cx="6985000" cy="3749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BE">
                <a:sym typeface="Wingdings" pitchFamily="2" charset="2"/>
              </a:rPr>
              <a:t></a:t>
            </a:r>
          </a:p>
          <a:p>
            <a:r>
              <a:rPr lang="fr-BE">
                <a:sym typeface="Wingdings" pitchFamily="2" charset="2"/>
              </a:rPr>
              <a:t>Encapsuler ce qui est susceptible de varier (encapsulation d’algorithmes)</a:t>
            </a:r>
          </a:p>
          <a:p>
            <a:r>
              <a:rPr lang="fr-BE" b="1">
                <a:solidFill>
                  <a:srgbClr val="FF3399"/>
                </a:solidFill>
              </a:rPr>
              <a:t>Extraire le comportement susceptible de varier</a:t>
            </a:r>
            <a:r>
              <a:rPr lang="fr-BE"/>
              <a:t>:</a:t>
            </a:r>
          </a:p>
          <a:p>
            <a:r>
              <a:rPr lang="fr-BE"/>
              <a:t>- Le placer dans des </a:t>
            </a:r>
            <a:r>
              <a:rPr lang="fr-BE">
                <a:solidFill>
                  <a:srgbClr val="FF6600"/>
                </a:solidFill>
              </a:rPr>
              <a:t>interfaces</a:t>
            </a:r>
            <a:r>
              <a:rPr lang="fr-BE"/>
              <a:t> + classes qui implémentent ces interfaces</a:t>
            </a:r>
          </a:p>
          <a:p>
            <a:r>
              <a:rPr lang="fr-BE"/>
              <a:t>- Préférer la composition (lien a-un) à l’héritage (lien est-un)</a:t>
            </a:r>
            <a:endParaRPr lang="fr-FR"/>
          </a:p>
          <a:p>
            <a:endParaRPr lang="fr-BE"/>
          </a:p>
          <a:p>
            <a:endParaRPr lang="fr-BE">
              <a:sym typeface="Wingdings" pitchFamily="2" charset="2"/>
            </a:endParaRPr>
          </a:p>
        </p:txBody>
      </p:sp>
      <p:sp>
        <p:nvSpPr>
          <p:cNvPr id="899075" name="Text Box 3"/>
          <p:cNvSpPr txBox="1">
            <a:spLocks noChangeArrowheads="1"/>
          </p:cNvSpPr>
          <p:nvPr/>
        </p:nvSpPr>
        <p:spPr bwMode="auto">
          <a:xfrm>
            <a:off x="2771775" y="4652963"/>
            <a:ext cx="2808288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i="1" u="sng"/>
              <a:t>Rappel:</a:t>
            </a:r>
          </a:p>
          <a:p>
            <a:r>
              <a:rPr lang="fr-BE"/>
              <a:t>lien is-a (est-un):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87900" y="5157788"/>
            <a:ext cx="1079500" cy="287337"/>
            <a:chOff x="1746" y="2251"/>
            <a:chExt cx="680" cy="181"/>
          </a:xfrm>
        </p:grpSpPr>
        <p:sp>
          <p:nvSpPr>
            <p:cNvPr id="251921" name="Line 5"/>
            <p:cNvSpPr>
              <a:spLocks noChangeShapeType="1"/>
            </p:cNvSpPr>
            <p:nvPr/>
          </p:nvSpPr>
          <p:spPr bwMode="auto">
            <a:xfrm>
              <a:off x="1746" y="2341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  <p:sp>
          <p:nvSpPr>
            <p:cNvPr id="251922" name="AutoShape 6"/>
            <p:cNvSpPr>
              <a:spLocks noChangeArrowheads="1"/>
            </p:cNvSpPr>
            <p:nvPr/>
          </p:nvSpPr>
          <p:spPr bwMode="auto">
            <a:xfrm rot="5400000">
              <a:off x="2267" y="2274"/>
              <a:ext cx="181" cy="136"/>
            </a:xfrm>
            <a:prstGeom prst="triangle">
              <a:avLst>
                <a:gd name="adj" fmla="val 50278"/>
              </a:avLst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99079" name="Text Box 7"/>
          <p:cNvSpPr txBox="1">
            <a:spLocks noChangeArrowheads="1"/>
          </p:cNvSpPr>
          <p:nvPr/>
        </p:nvSpPr>
        <p:spPr bwMode="auto">
          <a:xfrm>
            <a:off x="2771775" y="5589588"/>
            <a:ext cx="30241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/>
              <a:t>lien has-a (a-un):</a:t>
            </a:r>
            <a:endParaRPr lang="fr-FR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87900" y="5661025"/>
            <a:ext cx="1008063" cy="288925"/>
            <a:chOff x="1837" y="2568"/>
            <a:chExt cx="635" cy="182"/>
          </a:xfrm>
        </p:grpSpPr>
        <p:sp>
          <p:nvSpPr>
            <p:cNvPr id="251918" name="Line 9"/>
            <p:cNvSpPr>
              <a:spLocks noChangeShapeType="1"/>
            </p:cNvSpPr>
            <p:nvPr/>
          </p:nvSpPr>
          <p:spPr bwMode="auto">
            <a:xfrm>
              <a:off x="1837" y="2659"/>
              <a:ext cx="6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  <p:sp>
          <p:nvSpPr>
            <p:cNvPr id="251919" name="Line 10"/>
            <p:cNvSpPr>
              <a:spLocks noChangeShapeType="1"/>
            </p:cNvSpPr>
            <p:nvPr/>
          </p:nvSpPr>
          <p:spPr bwMode="auto">
            <a:xfrm>
              <a:off x="2336" y="2568"/>
              <a:ext cx="136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  <p:sp>
          <p:nvSpPr>
            <p:cNvPr id="251920" name="Line 11"/>
            <p:cNvSpPr>
              <a:spLocks noChangeShapeType="1"/>
            </p:cNvSpPr>
            <p:nvPr/>
          </p:nvSpPr>
          <p:spPr bwMode="auto">
            <a:xfrm flipH="1">
              <a:off x="2336" y="2659"/>
              <a:ext cx="136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899084" name="Text Box 12"/>
          <p:cNvSpPr txBox="1">
            <a:spLocks noChangeArrowheads="1"/>
          </p:cNvSpPr>
          <p:nvPr/>
        </p:nvSpPr>
        <p:spPr bwMode="auto">
          <a:xfrm>
            <a:off x="2771775" y="6092825"/>
            <a:ext cx="2952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/>
              <a:t>lien implements:</a:t>
            </a:r>
            <a:endParaRPr lang="fr-FR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787900" y="6165850"/>
            <a:ext cx="1008063" cy="288925"/>
            <a:chOff x="1837" y="2568"/>
            <a:chExt cx="635" cy="182"/>
          </a:xfrm>
        </p:grpSpPr>
        <p:sp>
          <p:nvSpPr>
            <p:cNvPr id="251915" name="Line 14"/>
            <p:cNvSpPr>
              <a:spLocks noChangeShapeType="1"/>
            </p:cNvSpPr>
            <p:nvPr/>
          </p:nvSpPr>
          <p:spPr bwMode="auto">
            <a:xfrm>
              <a:off x="1837" y="2659"/>
              <a:ext cx="6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  <p:sp>
          <p:nvSpPr>
            <p:cNvPr id="251916" name="Line 15"/>
            <p:cNvSpPr>
              <a:spLocks noChangeShapeType="1"/>
            </p:cNvSpPr>
            <p:nvPr/>
          </p:nvSpPr>
          <p:spPr bwMode="auto">
            <a:xfrm>
              <a:off x="2336" y="2568"/>
              <a:ext cx="136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  <p:sp>
          <p:nvSpPr>
            <p:cNvPr id="251917" name="Line 16"/>
            <p:cNvSpPr>
              <a:spLocks noChangeShapeType="1"/>
            </p:cNvSpPr>
            <p:nvPr/>
          </p:nvSpPr>
          <p:spPr bwMode="auto">
            <a:xfrm flipH="1">
              <a:off x="2336" y="2659"/>
              <a:ext cx="136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899089" name="Text Box 17"/>
          <p:cNvSpPr txBox="1">
            <a:spLocks noChangeArrowheads="1"/>
          </p:cNvSpPr>
          <p:nvPr/>
        </p:nvSpPr>
        <p:spPr bwMode="auto">
          <a:xfrm>
            <a:off x="406400" y="609600"/>
            <a:ext cx="8280400" cy="803275"/>
          </a:xfrm>
          <a:prstGeom prst="rect">
            <a:avLst/>
          </a:prstGeom>
          <a:noFill/>
          <a:ln w="9525" algn="ctr">
            <a:solidFill>
              <a:srgbClr val="FF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 u="sng" dirty="0" smtClean="0"/>
              <a:t>Objectif du pattern </a:t>
            </a:r>
            <a:r>
              <a:rPr lang="fr-BE" b="1" i="1" u="sng" dirty="0" smtClean="0"/>
              <a:t>stratégie</a:t>
            </a:r>
            <a:endParaRPr lang="fr-BE" b="1" dirty="0"/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>
                <a:solidFill>
                  <a:srgbClr val="FF3399"/>
                </a:solidFill>
              </a:rPr>
              <a:t>Permettre à une partie du système de varier indépendamment des autres parties</a:t>
            </a:r>
            <a:endParaRPr lang="fr-FR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9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9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9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9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4" grpId="0" build="p"/>
      <p:bldP spid="899075" grpId="0" build="p"/>
      <p:bldP spid="899079" grpId="0"/>
      <p:bldP spid="899084" grpId="0"/>
      <p:bldP spid="8990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9C6C7-DF4C-4608-89BB-97A33D884D3D}" type="slidenum">
              <a:rPr lang="fr-FR" smtClean="0"/>
              <a:pPr/>
              <a:t>12</a:t>
            </a:fld>
            <a:endParaRPr lang="fr-FR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48488" y="3284538"/>
            <a:ext cx="1944687" cy="1533525"/>
            <a:chOff x="1474" y="527"/>
            <a:chExt cx="1905" cy="966"/>
          </a:xfrm>
        </p:grpSpPr>
        <p:grpSp>
          <p:nvGrpSpPr>
            <p:cNvPr id="252969" name="Group 3"/>
            <p:cNvGrpSpPr>
              <a:grpSpLocks/>
            </p:cNvGrpSpPr>
            <p:nvPr/>
          </p:nvGrpSpPr>
          <p:grpSpPr bwMode="auto">
            <a:xfrm>
              <a:off x="1474" y="527"/>
              <a:ext cx="1905" cy="966"/>
              <a:chOff x="340" y="1162"/>
              <a:chExt cx="1587" cy="966"/>
            </a:xfrm>
          </p:grpSpPr>
          <p:sp>
            <p:nvSpPr>
              <p:cNvPr id="252971" name="Text Box 4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966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 sz="2400" b="1"/>
                  <a:t>  Mutant</a:t>
                </a:r>
              </a:p>
              <a:p>
                <a:r>
                  <a:rPr lang="fr-BE"/>
                  <a:t>  …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</a:t>
                </a:r>
                <a:r>
                  <a:rPr lang="fr-BE" b="1" i="1"/>
                  <a:t>combattre( )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      {…}</a:t>
                </a:r>
                <a:endParaRPr lang="fr-FR"/>
              </a:p>
            </p:txBody>
          </p:sp>
          <p:sp>
            <p:nvSpPr>
              <p:cNvPr id="252972" name="Line 5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52970" name="Line 6"/>
            <p:cNvSpPr>
              <a:spLocks noChangeShapeType="1"/>
            </p:cNvSpPr>
            <p:nvPr/>
          </p:nvSpPr>
          <p:spPr bwMode="auto">
            <a:xfrm>
              <a:off x="1474" y="1117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148263" y="4365625"/>
            <a:ext cx="1944687" cy="1990725"/>
            <a:chOff x="1474" y="527"/>
            <a:chExt cx="1905" cy="1254"/>
          </a:xfrm>
        </p:grpSpPr>
        <p:grpSp>
          <p:nvGrpSpPr>
            <p:cNvPr id="252965" name="Group 8"/>
            <p:cNvGrpSpPr>
              <a:grpSpLocks/>
            </p:cNvGrpSpPr>
            <p:nvPr/>
          </p:nvGrpSpPr>
          <p:grpSpPr bwMode="auto">
            <a:xfrm>
              <a:off x="1474" y="527"/>
              <a:ext cx="1905" cy="1254"/>
              <a:chOff x="340" y="1162"/>
              <a:chExt cx="1587" cy="1254"/>
            </a:xfrm>
          </p:grpSpPr>
          <p:sp>
            <p:nvSpPr>
              <p:cNvPr id="252967" name="Text Box 9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2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 sz="2400" b="1"/>
                  <a:t>        Elfe</a:t>
                </a:r>
              </a:p>
              <a:p>
                <a:r>
                  <a:rPr lang="fr-BE"/>
                  <a:t>  …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</a:t>
                </a:r>
                <a:r>
                  <a:rPr lang="fr-BE" b="1" i="1"/>
                  <a:t>combattre( )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      {…}</a:t>
                </a:r>
              </a:p>
              <a:p>
                <a:endParaRPr lang="fr-FR"/>
              </a:p>
            </p:txBody>
          </p:sp>
          <p:sp>
            <p:nvSpPr>
              <p:cNvPr id="252968" name="Line 10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52966" name="Line 11"/>
            <p:cNvSpPr>
              <a:spLocks noChangeShapeType="1"/>
            </p:cNvSpPr>
            <p:nvPr/>
          </p:nvSpPr>
          <p:spPr bwMode="auto">
            <a:xfrm>
              <a:off x="1474" y="1117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00108" name="Text Box 12"/>
          <p:cNvSpPr txBox="1">
            <a:spLocks noChangeArrowheads="1"/>
          </p:cNvSpPr>
          <p:nvPr/>
        </p:nvSpPr>
        <p:spPr bwMode="auto">
          <a:xfrm>
            <a:off x="179388" y="476250"/>
            <a:ext cx="8208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i="1">
                <a:solidFill>
                  <a:srgbClr val="6600FF"/>
                </a:solidFill>
              </a:rPr>
              <a:t>Sans design pattern stratégie</a:t>
            </a:r>
            <a:r>
              <a:rPr lang="fr-BE">
                <a:solidFill>
                  <a:srgbClr val="6600FF"/>
                </a:solidFill>
              </a:rPr>
              <a:t>:</a:t>
            </a:r>
            <a:endParaRPr lang="fr-FR">
              <a:solidFill>
                <a:srgbClr val="6600FF"/>
              </a:solidFill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2339975" y="836613"/>
            <a:ext cx="3024188" cy="2295525"/>
            <a:chOff x="1474" y="527"/>
            <a:chExt cx="1905" cy="1446"/>
          </a:xfrm>
        </p:grpSpPr>
        <p:grpSp>
          <p:nvGrpSpPr>
            <p:cNvPr id="252961" name="Group 14"/>
            <p:cNvGrpSpPr>
              <a:grpSpLocks/>
            </p:cNvGrpSpPr>
            <p:nvPr/>
          </p:nvGrpSpPr>
          <p:grpSpPr bwMode="auto">
            <a:xfrm>
              <a:off x="1474" y="527"/>
              <a:ext cx="1905" cy="1446"/>
              <a:chOff x="340" y="1162"/>
              <a:chExt cx="1587" cy="1446"/>
            </a:xfrm>
          </p:grpSpPr>
          <p:sp>
            <p:nvSpPr>
              <p:cNvPr id="252963" name="Text Box 15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446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/>
                  <a:t>abstract    </a:t>
                </a:r>
                <a:r>
                  <a:rPr lang="fr-BE" sz="2400" b="1"/>
                  <a:t>Personnage</a:t>
                </a:r>
              </a:p>
              <a:p>
                <a:r>
                  <a:rPr lang="fr-BE"/>
                  <a:t>  …</a:t>
                </a:r>
              </a:p>
              <a:p>
                <a:r>
                  <a:rPr lang="fr-BE"/>
                  <a:t>abstract    </a:t>
                </a:r>
                <a:r>
                  <a:rPr lang="fr-BE" b="1" i="1"/>
                  <a:t>combattre( )</a:t>
                </a:r>
              </a:p>
              <a:p>
                <a:endParaRPr lang="fr-BE"/>
              </a:p>
              <a:p>
                <a:endParaRPr lang="fr-FR"/>
              </a:p>
            </p:txBody>
          </p:sp>
          <p:sp>
            <p:nvSpPr>
              <p:cNvPr id="252964" name="Line 16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52962" name="Line 17"/>
            <p:cNvSpPr>
              <a:spLocks noChangeShapeType="1"/>
            </p:cNvSpPr>
            <p:nvPr/>
          </p:nvSpPr>
          <p:spPr bwMode="auto">
            <a:xfrm>
              <a:off x="1474" y="1117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250825" y="3789363"/>
            <a:ext cx="1944688" cy="1990725"/>
            <a:chOff x="1474" y="527"/>
            <a:chExt cx="1905" cy="1254"/>
          </a:xfrm>
        </p:grpSpPr>
        <p:grpSp>
          <p:nvGrpSpPr>
            <p:cNvPr id="252957" name="Group 19"/>
            <p:cNvGrpSpPr>
              <a:grpSpLocks/>
            </p:cNvGrpSpPr>
            <p:nvPr/>
          </p:nvGrpSpPr>
          <p:grpSpPr bwMode="auto">
            <a:xfrm>
              <a:off x="1474" y="527"/>
              <a:ext cx="1905" cy="1254"/>
              <a:chOff x="340" y="1162"/>
              <a:chExt cx="1587" cy="1254"/>
            </a:xfrm>
          </p:grpSpPr>
          <p:sp>
            <p:nvSpPr>
              <p:cNvPr id="252959" name="Text Box 20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254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 sz="2400" b="1"/>
                  <a:t>  Chevalier</a:t>
                </a:r>
              </a:p>
              <a:p>
                <a:r>
                  <a:rPr lang="fr-BE"/>
                  <a:t>  …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 </a:t>
                </a:r>
                <a:r>
                  <a:rPr lang="fr-BE" b="1" i="1"/>
                  <a:t>combattre( )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         {…}</a:t>
                </a:r>
              </a:p>
              <a:p>
                <a:endParaRPr lang="fr-FR"/>
              </a:p>
            </p:txBody>
          </p:sp>
          <p:sp>
            <p:nvSpPr>
              <p:cNvPr id="252960" name="Line 21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52958" name="Line 22"/>
            <p:cNvSpPr>
              <a:spLocks noChangeShapeType="1"/>
            </p:cNvSpPr>
            <p:nvPr/>
          </p:nvSpPr>
          <p:spPr bwMode="auto">
            <a:xfrm>
              <a:off x="1474" y="1117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1835150" y="4221163"/>
            <a:ext cx="1944688" cy="1990725"/>
            <a:chOff x="1474" y="527"/>
            <a:chExt cx="1905" cy="1254"/>
          </a:xfrm>
        </p:grpSpPr>
        <p:grpSp>
          <p:nvGrpSpPr>
            <p:cNvPr id="252953" name="Group 24"/>
            <p:cNvGrpSpPr>
              <a:grpSpLocks/>
            </p:cNvGrpSpPr>
            <p:nvPr/>
          </p:nvGrpSpPr>
          <p:grpSpPr bwMode="auto">
            <a:xfrm>
              <a:off x="1474" y="527"/>
              <a:ext cx="1905" cy="1254"/>
              <a:chOff x="340" y="1162"/>
              <a:chExt cx="1587" cy="1254"/>
            </a:xfrm>
          </p:grpSpPr>
          <p:sp>
            <p:nvSpPr>
              <p:cNvPr id="252955" name="Text Box 25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2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 sz="2400" b="1"/>
                  <a:t>      Troll</a:t>
                </a:r>
              </a:p>
              <a:p>
                <a:r>
                  <a:rPr lang="fr-BE"/>
                  <a:t>  …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</a:t>
                </a:r>
                <a:r>
                  <a:rPr lang="fr-BE" b="1" i="1"/>
                  <a:t>combattre( )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         {…}</a:t>
                </a:r>
              </a:p>
              <a:p>
                <a:endParaRPr lang="fr-FR"/>
              </a:p>
            </p:txBody>
          </p:sp>
          <p:sp>
            <p:nvSpPr>
              <p:cNvPr id="252956" name="Line 26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52954" name="Line 27"/>
            <p:cNvSpPr>
              <a:spLocks noChangeShapeType="1"/>
            </p:cNvSpPr>
            <p:nvPr/>
          </p:nvSpPr>
          <p:spPr bwMode="auto">
            <a:xfrm>
              <a:off x="1474" y="1117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3276600" y="4005263"/>
            <a:ext cx="1944688" cy="1990725"/>
            <a:chOff x="1474" y="527"/>
            <a:chExt cx="1905" cy="1254"/>
          </a:xfrm>
        </p:grpSpPr>
        <p:grpSp>
          <p:nvGrpSpPr>
            <p:cNvPr id="252949" name="Group 29"/>
            <p:cNvGrpSpPr>
              <a:grpSpLocks/>
            </p:cNvGrpSpPr>
            <p:nvPr/>
          </p:nvGrpSpPr>
          <p:grpSpPr bwMode="auto">
            <a:xfrm>
              <a:off x="1474" y="527"/>
              <a:ext cx="1905" cy="1254"/>
              <a:chOff x="340" y="1162"/>
              <a:chExt cx="1587" cy="1254"/>
            </a:xfrm>
          </p:grpSpPr>
          <p:sp>
            <p:nvSpPr>
              <p:cNvPr id="252951" name="Text Box 30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2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 sz="2400" b="1"/>
                  <a:t>     Archer</a:t>
                </a:r>
              </a:p>
              <a:p>
                <a:r>
                  <a:rPr lang="fr-BE"/>
                  <a:t>  …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  </a:t>
                </a:r>
                <a:r>
                  <a:rPr lang="fr-BE" b="1" i="1"/>
                  <a:t>combattre( )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         {…}</a:t>
                </a:r>
              </a:p>
              <a:p>
                <a:endParaRPr lang="fr-FR"/>
              </a:p>
            </p:txBody>
          </p:sp>
          <p:sp>
            <p:nvSpPr>
              <p:cNvPr id="252952" name="Line 31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52950" name="Line 32"/>
            <p:cNvSpPr>
              <a:spLocks noChangeShapeType="1"/>
            </p:cNvSpPr>
            <p:nvPr/>
          </p:nvSpPr>
          <p:spPr bwMode="auto">
            <a:xfrm>
              <a:off x="1474" y="1117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14" name="Group 33"/>
          <p:cNvGrpSpPr>
            <a:grpSpLocks/>
          </p:cNvGrpSpPr>
          <p:nvPr/>
        </p:nvGrpSpPr>
        <p:grpSpPr bwMode="auto">
          <a:xfrm>
            <a:off x="6516688" y="4005263"/>
            <a:ext cx="1944687" cy="1990725"/>
            <a:chOff x="1474" y="527"/>
            <a:chExt cx="1905" cy="1254"/>
          </a:xfrm>
        </p:grpSpPr>
        <p:grpSp>
          <p:nvGrpSpPr>
            <p:cNvPr id="252945" name="Group 34"/>
            <p:cNvGrpSpPr>
              <a:grpSpLocks/>
            </p:cNvGrpSpPr>
            <p:nvPr/>
          </p:nvGrpSpPr>
          <p:grpSpPr bwMode="auto">
            <a:xfrm>
              <a:off x="1474" y="527"/>
              <a:ext cx="1905" cy="1254"/>
              <a:chOff x="340" y="1162"/>
              <a:chExt cx="1587" cy="1254"/>
            </a:xfrm>
          </p:grpSpPr>
          <p:sp>
            <p:nvSpPr>
              <p:cNvPr id="252947" name="Text Box 35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2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 sz="2400" b="1"/>
                  <a:t>     Viking</a:t>
                </a:r>
              </a:p>
              <a:p>
                <a:r>
                  <a:rPr lang="fr-BE"/>
                  <a:t>  …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  </a:t>
                </a:r>
                <a:r>
                  <a:rPr lang="fr-BE" b="1" i="1"/>
                  <a:t>combattre( )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          {…}</a:t>
                </a:r>
              </a:p>
              <a:p>
                <a:endParaRPr lang="fr-FR"/>
              </a:p>
            </p:txBody>
          </p:sp>
          <p:sp>
            <p:nvSpPr>
              <p:cNvPr id="252948" name="Line 36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52946" name="Line 37"/>
            <p:cNvSpPr>
              <a:spLocks noChangeShapeType="1"/>
            </p:cNvSpPr>
            <p:nvPr/>
          </p:nvSpPr>
          <p:spPr bwMode="auto">
            <a:xfrm>
              <a:off x="1474" y="1117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00134" name="Line 38"/>
          <p:cNvSpPr>
            <a:spLocks noChangeShapeType="1"/>
          </p:cNvSpPr>
          <p:nvPr/>
        </p:nvSpPr>
        <p:spPr bwMode="auto">
          <a:xfrm flipV="1">
            <a:off x="1116013" y="3141663"/>
            <a:ext cx="172720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0135" name="Line 39"/>
          <p:cNvSpPr>
            <a:spLocks noChangeShapeType="1"/>
          </p:cNvSpPr>
          <p:nvPr/>
        </p:nvSpPr>
        <p:spPr bwMode="auto">
          <a:xfrm flipV="1">
            <a:off x="2700338" y="3141663"/>
            <a:ext cx="576262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0136" name="Line 40"/>
          <p:cNvSpPr>
            <a:spLocks noChangeShapeType="1"/>
          </p:cNvSpPr>
          <p:nvPr/>
        </p:nvSpPr>
        <p:spPr bwMode="auto">
          <a:xfrm flipH="1" flipV="1">
            <a:off x="3851275" y="3141663"/>
            <a:ext cx="73025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0137" name="Line 41"/>
          <p:cNvSpPr>
            <a:spLocks noChangeShapeType="1"/>
          </p:cNvSpPr>
          <p:nvPr/>
        </p:nvSpPr>
        <p:spPr bwMode="auto">
          <a:xfrm flipH="1" flipV="1">
            <a:off x="4859338" y="3141663"/>
            <a:ext cx="2665412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0138" name="Line 42"/>
          <p:cNvSpPr>
            <a:spLocks noChangeShapeType="1"/>
          </p:cNvSpPr>
          <p:nvPr/>
        </p:nvSpPr>
        <p:spPr bwMode="auto">
          <a:xfrm flipH="1" flipV="1">
            <a:off x="4427538" y="3141663"/>
            <a:ext cx="1439862" cy="1223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0139" name="Line 43"/>
          <p:cNvSpPr>
            <a:spLocks noChangeShapeType="1"/>
          </p:cNvSpPr>
          <p:nvPr/>
        </p:nvSpPr>
        <p:spPr bwMode="auto">
          <a:xfrm flipH="1" flipV="1">
            <a:off x="5364163" y="2565400"/>
            <a:ext cx="2303462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0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0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0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0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0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0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8" grpId="0"/>
      <p:bldP spid="900134" grpId="0" animBg="1"/>
      <p:bldP spid="900135" grpId="0" animBg="1"/>
      <p:bldP spid="900136" grpId="0" animBg="1"/>
      <p:bldP spid="900137" grpId="0" animBg="1"/>
      <p:bldP spid="900138" grpId="0" animBg="1"/>
      <p:bldP spid="9001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8CEF0F-E7F0-45F7-BFE2-0795D326AACD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901122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7200900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fr-BE" i="1" dirty="0"/>
              <a:t>Or, plusieurs personnages partagent le même comportement de </a:t>
            </a:r>
            <a:endParaRPr lang="fr-BE" i="1" dirty="0" smtClean="0"/>
          </a:p>
          <a:p>
            <a:pPr>
              <a:spcBef>
                <a:spcPts val="0"/>
              </a:spcBef>
            </a:pPr>
            <a:r>
              <a:rPr lang="fr-BE" i="1" dirty="0" smtClean="0"/>
              <a:t>combat </a:t>
            </a:r>
            <a:r>
              <a:rPr lang="fr-BE" i="1" dirty="0"/>
              <a:t>(mêmes armes) : certains utilisent l’épée, d’autres l’arc </a:t>
            </a:r>
            <a:r>
              <a:rPr lang="fr-BE" i="1" dirty="0" smtClean="0"/>
              <a:t>et </a:t>
            </a:r>
          </a:p>
          <a:p>
            <a:pPr>
              <a:spcBef>
                <a:spcPts val="0"/>
              </a:spcBef>
            </a:pPr>
            <a:r>
              <a:rPr lang="fr-BE" i="1" dirty="0" smtClean="0"/>
              <a:t>les </a:t>
            </a:r>
            <a:r>
              <a:rPr lang="fr-BE" i="1" dirty="0"/>
              <a:t>flèches, ou encore la hache, le fusil, …</a:t>
            </a:r>
          </a:p>
          <a:p>
            <a:endParaRPr lang="fr-BE" i="1" dirty="0"/>
          </a:p>
          <a:p>
            <a:r>
              <a:rPr lang="fr-BE" dirty="0"/>
              <a:t>Le </a:t>
            </a:r>
            <a:r>
              <a:rPr lang="fr-BE" dirty="0">
                <a:solidFill>
                  <a:srgbClr val="FF3399"/>
                </a:solidFill>
              </a:rPr>
              <a:t>même comportement</a:t>
            </a:r>
            <a:r>
              <a:rPr lang="fr-BE" dirty="0"/>
              <a:t> sera donc </a:t>
            </a:r>
            <a:r>
              <a:rPr lang="fr-BE" dirty="0">
                <a:solidFill>
                  <a:srgbClr val="FF3399"/>
                </a:solidFill>
              </a:rPr>
              <a:t>implémenté plusieurs fois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u="sng" dirty="0"/>
              <a:t>Conclusion</a:t>
            </a:r>
            <a:r>
              <a:rPr lang="fr-BE" dirty="0"/>
              <a:t>: </a:t>
            </a:r>
          </a:p>
          <a:p>
            <a:pPr>
              <a:spcBef>
                <a:spcPts val="0"/>
              </a:spcBef>
            </a:pPr>
            <a:r>
              <a:rPr lang="fr-BE" dirty="0"/>
              <a:t>extraire le comportement de combat dans une </a:t>
            </a:r>
            <a:r>
              <a:rPr lang="fr-BE" dirty="0">
                <a:solidFill>
                  <a:srgbClr val="6600FF"/>
                </a:solidFill>
              </a:rPr>
              <a:t>interface</a:t>
            </a:r>
            <a:r>
              <a:rPr lang="fr-BE" dirty="0"/>
              <a:t> et dans </a:t>
            </a:r>
            <a:r>
              <a:rPr lang="fr-BE" dirty="0" smtClean="0"/>
              <a:t>des</a:t>
            </a:r>
          </a:p>
          <a:p>
            <a:pPr>
              <a:spcBef>
                <a:spcPts val="0"/>
              </a:spcBef>
            </a:pPr>
            <a:r>
              <a:rPr lang="fr-BE" dirty="0" smtClean="0">
                <a:solidFill>
                  <a:srgbClr val="6600FF"/>
                </a:solidFill>
              </a:rPr>
              <a:t>classes </a:t>
            </a:r>
            <a:r>
              <a:rPr lang="fr-BE" dirty="0">
                <a:solidFill>
                  <a:srgbClr val="6600FF"/>
                </a:solidFill>
              </a:rPr>
              <a:t>qui implémentent cet interface</a:t>
            </a:r>
            <a:r>
              <a:rPr lang="fr-BE" dirty="0"/>
              <a:t>: une classe par type de </a:t>
            </a:r>
            <a:endParaRPr lang="fr-BE" dirty="0" smtClean="0"/>
          </a:p>
          <a:p>
            <a:pPr>
              <a:spcBef>
                <a:spcPts val="0"/>
              </a:spcBef>
            </a:pPr>
            <a:r>
              <a:rPr lang="fr-BE" dirty="0" smtClean="0"/>
              <a:t>combat </a:t>
            </a:r>
            <a:r>
              <a:rPr lang="fr-BE" dirty="0"/>
              <a:t>(type d’arme)</a:t>
            </a:r>
          </a:p>
          <a:p>
            <a:r>
              <a:rPr lang="fr-BE" dirty="0"/>
              <a:t>+ prévoir un </a:t>
            </a:r>
            <a:r>
              <a:rPr lang="fr-BE" dirty="0">
                <a:solidFill>
                  <a:srgbClr val="6600FF"/>
                </a:solidFill>
              </a:rPr>
              <a:t>lien entre Personnage et interface </a:t>
            </a:r>
            <a:r>
              <a:rPr lang="fr-BE" dirty="0" err="1">
                <a:solidFill>
                  <a:srgbClr val="6600FF"/>
                </a:solidFill>
              </a:rPr>
              <a:t>TypeCombat</a:t>
            </a:r>
            <a:endParaRPr lang="fr-FR" dirty="0">
              <a:solidFill>
                <a:srgbClr val="66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1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1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44C479-D4A6-4EED-8902-FA13B3DD9E71}" type="slidenum">
              <a:rPr lang="fr-FR" smtClean="0"/>
              <a:pPr/>
              <a:t>14</a:t>
            </a:fld>
            <a:endParaRPr lang="fr-FR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00338" y="836613"/>
            <a:ext cx="3744912" cy="1381125"/>
            <a:chOff x="1474" y="527"/>
            <a:chExt cx="2359" cy="870"/>
          </a:xfrm>
        </p:grpSpPr>
        <p:sp>
          <p:nvSpPr>
            <p:cNvPr id="254997" name="Text Box 3"/>
            <p:cNvSpPr txBox="1">
              <a:spLocks noChangeArrowheads="1"/>
            </p:cNvSpPr>
            <p:nvPr/>
          </p:nvSpPr>
          <p:spPr bwMode="auto">
            <a:xfrm>
              <a:off x="1474" y="527"/>
              <a:ext cx="2359" cy="87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BE"/>
                <a:t>&lt;&lt;interface&gt;&gt;   </a:t>
              </a:r>
              <a:r>
                <a:rPr lang="fr-BE" sz="2400" b="1"/>
                <a:t>TypeCombat</a:t>
              </a:r>
              <a:endParaRPr lang="fr-BE"/>
            </a:p>
            <a:p>
              <a:r>
                <a:rPr lang="fr-BE" b="1" i="1"/>
                <a:t>     utiliserArme( )</a:t>
              </a:r>
            </a:p>
            <a:p>
              <a:endParaRPr lang="fr-FR"/>
            </a:p>
          </p:txBody>
        </p:sp>
        <p:sp>
          <p:nvSpPr>
            <p:cNvPr id="254998" name="Line 4"/>
            <p:cNvSpPr>
              <a:spLocks noChangeShapeType="1"/>
            </p:cNvSpPr>
            <p:nvPr/>
          </p:nvSpPr>
          <p:spPr bwMode="auto">
            <a:xfrm>
              <a:off x="1474" y="838"/>
              <a:ext cx="23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50825" y="3357563"/>
            <a:ext cx="2808288" cy="1381125"/>
            <a:chOff x="1020" y="2387"/>
            <a:chExt cx="1769" cy="870"/>
          </a:xfrm>
        </p:grpSpPr>
        <p:sp>
          <p:nvSpPr>
            <p:cNvPr id="254995" name="Text Box 6"/>
            <p:cNvSpPr txBox="1">
              <a:spLocks noChangeArrowheads="1"/>
            </p:cNvSpPr>
            <p:nvPr/>
          </p:nvSpPr>
          <p:spPr bwMode="auto">
            <a:xfrm>
              <a:off x="1020" y="2387"/>
              <a:ext cx="1769" cy="87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BE" sz="2400" b="1"/>
                <a:t>    CombatEpee</a:t>
              </a:r>
              <a:endParaRPr lang="fr-BE"/>
            </a:p>
            <a:p>
              <a:r>
                <a:rPr lang="fr-BE" b="1" i="1"/>
                <a:t>   utiliserArme( ) { … }</a:t>
              </a:r>
            </a:p>
            <a:p>
              <a:endParaRPr lang="fr-FR"/>
            </a:p>
          </p:txBody>
        </p:sp>
        <p:sp>
          <p:nvSpPr>
            <p:cNvPr id="254996" name="Line 7"/>
            <p:cNvSpPr>
              <a:spLocks noChangeShapeType="1"/>
            </p:cNvSpPr>
            <p:nvPr/>
          </p:nvSpPr>
          <p:spPr bwMode="auto">
            <a:xfrm>
              <a:off x="1020" y="2698"/>
              <a:ext cx="17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02152" name="Line 8"/>
          <p:cNvSpPr>
            <a:spLocks noChangeShapeType="1"/>
          </p:cNvSpPr>
          <p:nvPr/>
        </p:nvSpPr>
        <p:spPr bwMode="auto">
          <a:xfrm flipV="1">
            <a:off x="1979613" y="2205038"/>
            <a:ext cx="1296987" cy="1152525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635375" y="3357563"/>
            <a:ext cx="3024188" cy="1381125"/>
            <a:chOff x="1020" y="2387"/>
            <a:chExt cx="1769" cy="870"/>
          </a:xfrm>
        </p:grpSpPr>
        <p:sp>
          <p:nvSpPr>
            <p:cNvPr id="254993" name="Text Box 10"/>
            <p:cNvSpPr txBox="1">
              <a:spLocks noChangeArrowheads="1"/>
            </p:cNvSpPr>
            <p:nvPr/>
          </p:nvSpPr>
          <p:spPr bwMode="auto">
            <a:xfrm>
              <a:off x="1020" y="2387"/>
              <a:ext cx="1769" cy="87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BE" sz="2400" b="1"/>
                <a:t>  CombatArcFleches</a:t>
              </a:r>
              <a:endParaRPr lang="fr-BE"/>
            </a:p>
            <a:p>
              <a:r>
                <a:rPr lang="fr-BE" b="1" i="1"/>
                <a:t>   utiliserArme( ) { … }</a:t>
              </a:r>
            </a:p>
            <a:p>
              <a:endParaRPr lang="fr-FR"/>
            </a:p>
          </p:txBody>
        </p:sp>
        <p:sp>
          <p:nvSpPr>
            <p:cNvPr id="254994" name="Line 11"/>
            <p:cNvSpPr>
              <a:spLocks noChangeShapeType="1"/>
            </p:cNvSpPr>
            <p:nvPr/>
          </p:nvSpPr>
          <p:spPr bwMode="auto">
            <a:xfrm>
              <a:off x="1020" y="2698"/>
              <a:ext cx="17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02156" name="Line 12"/>
          <p:cNvSpPr>
            <a:spLocks noChangeShapeType="1"/>
          </p:cNvSpPr>
          <p:nvPr/>
        </p:nvSpPr>
        <p:spPr bwMode="auto">
          <a:xfrm flipH="1" flipV="1">
            <a:off x="5076825" y="2205038"/>
            <a:ext cx="71438" cy="1152525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908175" y="4868863"/>
            <a:ext cx="3024188" cy="1381125"/>
            <a:chOff x="1020" y="2387"/>
            <a:chExt cx="1769" cy="870"/>
          </a:xfrm>
        </p:grpSpPr>
        <p:sp>
          <p:nvSpPr>
            <p:cNvPr id="254991" name="Text Box 14"/>
            <p:cNvSpPr txBox="1">
              <a:spLocks noChangeArrowheads="1"/>
            </p:cNvSpPr>
            <p:nvPr/>
          </p:nvSpPr>
          <p:spPr bwMode="auto">
            <a:xfrm>
              <a:off x="1020" y="2387"/>
              <a:ext cx="1769" cy="87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BE" sz="2400" b="1"/>
                <a:t>     CombatHache</a:t>
              </a:r>
              <a:endParaRPr lang="fr-BE"/>
            </a:p>
            <a:p>
              <a:r>
                <a:rPr lang="fr-BE" b="1" i="1"/>
                <a:t>   utiliserArme( ) { … }</a:t>
              </a:r>
            </a:p>
            <a:p>
              <a:endParaRPr lang="fr-FR"/>
            </a:p>
          </p:txBody>
        </p:sp>
        <p:sp>
          <p:nvSpPr>
            <p:cNvPr id="254992" name="Line 15"/>
            <p:cNvSpPr>
              <a:spLocks noChangeShapeType="1"/>
            </p:cNvSpPr>
            <p:nvPr/>
          </p:nvSpPr>
          <p:spPr bwMode="auto">
            <a:xfrm>
              <a:off x="1020" y="2698"/>
              <a:ext cx="17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02160" name="Line 16"/>
          <p:cNvSpPr>
            <a:spLocks noChangeShapeType="1"/>
          </p:cNvSpPr>
          <p:nvPr/>
        </p:nvSpPr>
        <p:spPr bwMode="auto">
          <a:xfrm flipV="1">
            <a:off x="3348038" y="2205038"/>
            <a:ext cx="287337" cy="2663825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08625" y="4868863"/>
            <a:ext cx="3024188" cy="1381125"/>
            <a:chOff x="1020" y="2387"/>
            <a:chExt cx="1769" cy="870"/>
          </a:xfrm>
        </p:grpSpPr>
        <p:sp>
          <p:nvSpPr>
            <p:cNvPr id="254989" name="Text Box 18"/>
            <p:cNvSpPr txBox="1">
              <a:spLocks noChangeArrowheads="1"/>
            </p:cNvSpPr>
            <p:nvPr/>
          </p:nvSpPr>
          <p:spPr bwMode="auto">
            <a:xfrm>
              <a:off x="1020" y="2387"/>
              <a:ext cx="1769" cy="87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BE" sz="2400" b="1"/>
                <a:t>     CombatFusil</a:t>
              </a:r>
              <a:endParaRPr lang="fr-BE"/>
            </a:p>
            <a:p>
              <a:r>
                <a:rPr lang="fr-BE" b="1" i="1"/>
                <a:t>   utiliserArme( ) { … }</a:t>
              </a:r>
            </a:p>
            <a:p>
              <a:endParaRPr lang="fr-FR"/>
            </a:p>
          </p:txBody>
        </p:sp>
        <p:sp>
          <p:nvSpPr>
            <p:cNvPr id="254990" name="Line 19"/>
            <p:cNvSpPr>
              <a:spLocks noChangeShapeType="1"/>
            </p:cNvSpPr>
            <p:nvPr/>
          </p:nvSpPr>
          <p:spPr bwMode="auto">
            <a:xfrm>
              <a:off x="1020" y="2698"/>
              <a:ext cx="17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02164" name="Line 20"/>
          <p:cNvSpPr>
            <a:spLocks noChangeShapeType="1"/>
          </p:cNvSpPr>
          <p:nvPr/>
        </p:nvSpPr>
        <p:spPr bwMode="auto">
          <a:xfrm flipH="1" flipV="1">
            <a:off x="6084888" y="2205038"/>
            <a:ext cx="1439862" cy="2592387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2165" name="Text Box 21"/>
          <p:cNvSpPr txBox="1">
            <a:spLocks noChangeArrowheads="1"/>
          </p:cNvSpPr>
          <p:nvPr/>
        </p:nvSpPr>
        <p:spPr bwMode="auto">
          <a:xfrm>
            <a:off x="179388" y="476250"/>
            <a:ext cx="36004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i="1">
                <a:solidFill>
                  <a:srgbClr val="6600FF"/>
                </a:solidFill>
              </a:rPr>
              <a:t>Avec design pattern stratégie</a:t>
            </a:r>
            <a:r>
              <a:rPr lang="fr-BE">
                <a:solidFill>
                  <a:srgbClr val="6600FF"/>
                </a:solidFill>
              </a:rPr>
              <a:t>: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0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0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0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0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52" grpId="0" animBg="1"/>
      <p:bldP spid="902156" grpId="0" animBg="1"/>
      <p:bldP spid="902160" grpId="0" animBg="1"/>
      <p:bldP spid="9021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3C5C9-90CD-45A3-B87D-5BA2E15C2929}" type="slidenum">
              <a:rPr lang="fr-FR" smtClean="0"/>
              <a:pPr/>
              <a:t>15</a:t>
            </a:fld>
            <a:endParaRPr lang="fr-FR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5288" y="836613"/>
            <a:ext cx="3240087" cy="2451100"/>
            <a:chOff x="1474" y="527"/>
            <a:chExt cx="1905" cy="1687"/>
          </a:xfrm>
        </p:grpSpPr>
        <p:grpSp>
          <p:nvGrpSpPr>
            <p:cNvPr id="256024" name="Group 3"/>
            <p:cNvGrpSpPr>
              <a:grpSpLocks/>
            </p:cNvGrpSpPr>
            <p:nvPr/>
          </p:nvGrpSpPr>
          <p:grpSpPr bwMode="auto">
            <a:xfrm>
              <a:off x="1474" y="527"/>
              <a:ext cx="1905" cy="1687"/>
              <a:chOff x="340" y="1162"/>
              <a:chExt cx="1587" cy="1687"/>
            </a:xfrm>
          </p:grpSpPr>
          <p:sp>
            <p:nvSpPr>
              <p:cNvPr id="256026" name="Text Box 4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687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/>
                  <a:t>abstract    </a:t>
                </a:r>
                <a:r>
                  <a:rPr lang="fr-BE" sz="2400" b="1"/>
                  <a:t>Personnage</a:t>
                </a:r>
              </a:p>
              <a:p>
                <a:pPr>
                  <a:lnSpc>
                    <a:spcPct val="80000"/>
                  </a:lnSpc>
                </a:pPr>
                <a:r>
                  <a:rPr lang="fr-BE"/>
                  <a:t> </a:t>
                </a:r>
                <a:r>
                  <a:rPr lang="fr-BE" b="1">
                    <a:solidFill>
                      <a:srgbClr val="0066CC"/>
                    </a:solidFill>
                  </a:rPr>
                  <a:t>TypeCombat</a:t>
                </a:r>
                <a:r>
                  <a:rPr lang="fr-BE" b="1">
                    <a:solidFill>
                      <a:srgbClr val="FF6600"/>
                    </a:solidFill>
                  </a:rPr>
                  <a:t> combat</a:t>
                </a:r>
              </a:p>
              <a:p>
                <a:pPr>
                  <a:lnSpc>
                    <a:spcPct val="80000"/>
                  </a:lnSpc>
                </a:pPr>
                <a:endParaRPr lang="fr-BE" b="1" i="1"/>
              </a:p>
              <a:p>
                <a:pPr>
                  <a:lnSpc>
                    <a:spcPct val="80000"/>
                  </a:lnSpc>
                </a:pPr>
                <a:r>
                  <a:rPr lang="fr-BE" b="1" i="1"/>
                  <a:t>combattre( )</a:t>
                </a:r>
              </a:p>
              <a:p>
                <a:pPr>
                  <a:lnSpc>
                    <a:spcPct val="80000"/>
                  </a:lnSpc>
                </a:pPr>
                <a:r>
                  <a:rPr lang="fr-BE" b="1" i="1"/>
                  <a:t>  { </a:t>
                </a:r>
                <a:r>
                  <a:rPr lang="fr-BE" b="1" i="1">
                    <a:solidFill>
                      <a:srgbClr val="FF6600"/>
                    </a:solidFill>
                  </a:rPr>
                  <a:t>combat</a:t>
                </a:r>
                <a:r>
                  <a:rPr lang="fr-BE" b="1" i="1"/>
                  <a:t>.utiliserArme( ) ; }</a:t>
                </a:r>
              </a:p>
              <a:p>
                <a:pPr>
                  <a:lnSpc>
                    <a:spcPct val="80000"/>
                  </a:lnSpc>
                </a:pPr>
                <a:endParaRPr lang="fr-FR"/>
              </a:p>
            </p:txBody>
          </p:sp>
          <p:sp>
            <p:nvSpPr>
              <p:cNvPr id="256027" name="Line 5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56025" name="Line 6"/>
            <p:cNvSpPr>
              <a:spLocks noChangeShapeType="1"/>
            </p:cNvSpPr>
            <p:nvPr/>
          </p:nvSpPr>
          <p:spPr bwMode="auto">
            <a:xfrm>
              <a:off x="1474" y="1253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399088" y="908050"/>
            <a:ext cx="3494087" cy="1381125"/>
            <a:chOff x="1474" y="527"/>
            <a:chExt cx="2359" cy="870"/>
          </a:xfrm>
        </p:grpSpPr>
        <p:sp>
          <p:nvSpPr>
            <p:cNvPr id="256022" name="Text Box 8"/>
            <p:cNvSpPr txBox="1">
              <a:spLocks noChangeArrowheads="1"/>
            </p:cNvSpPr>
            <p:nvPr/>
          </p:nvSpPr>
          <p:spPr bwMode="auto">
            <a:xfrm>
              <a:off x="1474" y="527"/>
              <a:ext cx="2359" cy="87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BE"/>
                <a:t>&lt;&lt;interface&gt;&gt; </a:t>
              </a:r>
              <a:r>
                <a:rPr lang="fr-BE" sz="2400" b="1">
                  <a:solidFill>
                    <a:srgbClr val="0066CC"/>
                  </a:solidFill>
                </a:rPr>
                <a:t>TypeCombat</a:t>
              </a:r>
              <a:endParaRPr lang="fr-BE">
                <a:solidFill>
                  <a:srgbClr val="0066CC"/>
                </a:solidFill>
              </a:endParaRPr>
            </a:p>
            <a:p>
              <a:r>
                <a:rPr lang="fr-BE" b="1" i="1"/>
                <a:t>     utiliserArme( )</a:t>
              </a:r>
            </a:p>
            <a:p>
              <a:endParaRPr lang="fr-FR"/>
            </a:p>
          </p:txBody>
        </p:sp>
        <p:sp>
          <p:nvSpPr>
            <p:cNvPr id="256023" name="Line 9"/>
            <p:cNvSpPr>
              <a:spLocks noChangeShapeType="1"/>
            </p:cNvSpPr>
            <p:nvPr/>
          </p:nvSpPr>
          <p:spPr bwMode="auto">
            <a:xfrm>
              <a:off x="1474" y="838"/>
              <a:ext cx="23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3635375" y="1557338"/>
            <a:ext cx="1800225" cy="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4153587" y="1218407"/>
            <a:ext cx="863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1800" i="1" dirty="0" err="1">
                <a:solidFill>
                  <a:srgbClr val="0066CC"/>
                </a:solidFill>
              </a:rPr>
              <a:t>Has-a</a:t>
            </a:r>
            <a:endParaRPr lang="fr-FR" sz="1800" i="1" dirty="0">
              <a:solidFill>
                <a:srgbClr val="0066CC"/>
              </a:solidFill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23850" y="4292600"/>
            <a:ext cx="4176713" cy="2295525"/>
            <a:chOff x="1474" y="527"/>
            <a:chExt cx="1905" cy="1446"/>
          </a:xfrm>
        </p:grpSpPr>
        <p:grpSp>
          <p:nvGrpSpPr>
            <p:cNvPr id="256018" name="Group 13"/>
            <p:cNvGrpSpPr>
              <a:grpSpLocks/>
            </p:cNvGrpSpPr>
            <p:nvPr/>
          </p:nvGrpSpPr>
          <p:grpSpPr bwMode="auto">
            <a:xfrm>
              <a:off x="1474" y="527"/>
              <a:ext cx="1905" cy="1446"/>
              <a:chOff x="340" y="1162"/>
              <a:chExt cx="1587" cy="1446"/>
            </a:xfrm>
          </p:grpSpPr>
          <p:sp>
            <p:nvSpPr>
              <p:cNvPr id="256020" name="Text Box 14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446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 sz="2400" b="1">
                    <a:solidFill>
                      <a:srgbClr val="008080"/>
                    </a:solidFill>
                  </a:rPr>
                  <a:t>            Chevalier</a:t>
                </a:r>
              </a:p>
              <a:p>
                <a:r>
                  <a:rPr lang="fr-BE"/>
                  <a:t>  …</a:t>
                </a:r>
              </a:p>
              <a:p>
                <a:r>
                  <a:rPr lang="fr-BE"/>
                  <a:t>  Chevalier( ) </a:t>
                </a:r>
              </a:p>
              <a:p>
                <a:r>
                  <a:rPr lang="fr-BE"/>
                  <a:t>    {</a:t>
                </a:r>
                <a:r>
                  <a:rPr lang="fr-BE">
                    <a:solidFill>
                      <a:srgbClr val="FF0000"/>
                    </a:solidFill>
                  </a:rPr>
                  <a:t>combat</a:t>
                </a:r>
                <a:r>
                  <a:rPr lang="fr-BE"/>
                  <a:t> = new </a:t>
                </a:r>
                <a:r>
                  <a:rPr lang="fr-BE" b="1">
                    <a:solidFill>
                      <a:srgbClr val="0066CC"/>
                    </a:solidFill>
                  </a:rPr>
                  <a:t>CombatEpee</a:t>
                </a:r>
                <a:r>
                  <a:rPr lang="fr-BE" b="1"/>
                  <a:t>( ) ; }</a:t>
                </a:r>
                <a:endParaRPr lang="fr-BE"/>
              </a:p>
              <a:p>
                <a:endParaRPr lang="fr-FR"/>
              </a:p>
            </p:txBody>
          </p:sp>
          <p:sp>
            <p:nvSpPr>
              <p:cNvPr id="256021" name="Line 15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56019" name="Line 16"/>
            <p:cNvSpPr>
              <a:spLocks noChangeShapeType="1"/>
            </p:cNvSpPr>
            <p:nvPr/>
          </p:nvSpPr>
          <p:spPr bwMode="auto">
            <a:xfrm>
              <a:off x="1474" y="1117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03185" name="Line 17"/>
          <p:cNvSpPr>
            <a:spLocks noChangeShapeType="1"/>
          </p:cNvSpPr>
          <p:nvPr/>
        </p:nvSpPr>
        <p:spPr bwMode="auto">
          <a:xfrm flipV="1">
            <a:off x="1835150" y="3284538"/>
            <a:ext cx="0" cy="1008062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3186" name="Text Box 18"/>
          <p:cNvSpPr txBox="1">
            <a:spLocks noChangeArrowheads="1"/>
          </p:cNvSpPr>
          <p:nvPr/>
        </p:nvSpPr>
        <p:spPr bwMode="auto">
          <a:xfrm>
            <a:off x="1908175" y="3644900"/>
            <a:ext cx="6477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1800" b="1" i="1">
                <a:solidFill>
                  <a:srgbClr val="008080"/>
                </a:solidFill>
              </a:rPr>
              <a:t>Is-a</a:t>
            </a:r>
            <a:endParaRPr lang="fr-FR" sz="1800" b="1" i="1">
              <a:solidFill>
                <a:srgbClr val="008080"/>
              </a:solidFill>
            </a:endParaRPr>
          </a:p>
        </p:txBody>
      </p:sp>
      <p:sp>
        <p:nvSpPr>
          <p:cNvPr id="903187" name="Text Box 19"/>
          <p:cNvSpPr txBox="1">
            <a:spLocks noChangeArrowheads="1"/>
          </p:cNvSpPr>
          <p:nvPr/>
        </p:nvSpPr>
        <p:spPr bwMode="auto">
          <a:xfrm>
            <a:off x="5544344" y="5229225"/>
            <a:ext cx="3024187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1800" i="1" dirty="0"/>
              <a:t>Dans le constructeur: on crée un objet d’une classe qui implémente </a:t>
            </a:r>
            <a:r>
              <a:rPr lang="fr-BE" sz="1800" i="1" dirty="0" err="1"/>
              <a:t>TypeCombat</a:t>
            </a:r>
            <a:endParaRPr lang="fr-FR" sz="1800" i="1" dirty="0"/>
          </a:p>
        </p:txBody>
      </p:sp>
      <p:sp>
        <p:nvSpPr>
          <p:cNvPr id="903188" name="Line 20"/>
          <p:cNvSpPr>
            <a:spLocks noChangeShapeType="1"/>
          </p:cNvSpPr>
          <p:nvPr/>
        </p:nvSpPr>
        <p:spPr bwMode="auto">
          <a:xfrm flipV="1">
            <a:off x="5508625" y="2276475"/>
            <a:ext cx="576263" cy="720725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3189" name="Line 21"/>
          <p:cNvSpPr>
            <a:spLocks noChangeShapeType="1"/>
          </p:cNvSpPr>
          <p:nvPr/>
        </p:nvSpPr>
        <p:spPr bwMode="auto">
          <a:xfrm flipV="1">
            <a:off x="6300788" y="2276475"/>
            <a:ext cx="215900" cy="720725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3190" name="Line 22"/>
          <p:cNvSpPr>
            <a:spLocks noChangeShapeType="1"/>
          </p:cNvSpPr>
          <p:nvPr/>
        </p:nvSpPr>
        <p:spPr bwMode="auto">
          <a:xfrm flipH="1" flipV="1">
            <a:off x="6948488" y="2276475"/>
            <a:ext cx="215900" cy="720725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3191" name="Line 23"/>
          <p:cNvSpPr>
            <a:spLocks noChangeShapeType="1"/>
          </p:cNvSpPr>
          <p:nvPr/>
        </p:nvSpPr>
        <p:spPr bwMode="auto">
          <a:xfrm flipH="1" flipV="1">
            <a:off x="7308850" y="2276475"/>
            <a:ext cx="503238" cy="6477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3192" name="Text Box 24"/>
          <p:cNvSpPr txBox="1">
            <a:spLocks noChangeArrowheads="1"/>
          </p:cNvSpPr>
          <p:nvPr/>
        </p:nvSpPr>
        <p:spPr bwMode="auto">
          <a:xfrm>
            <a:off x="5508625" y="3789363"/>
            <a:ext cx="25923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i="1">
                <a:solidFill>
                  <a:srgbClr val="FF0000"/>
                </a:solidFill>
              </a:rPr>
              <a:t>= délégation</a:t>
            </a:r>
            <a:endParaRPr lang="fr-FR" i="1">
              <a:solidFill>
                <a:srgbClr val="FF0000"/>
              </a:solidFill>
            </a:endParaRPr>
          </a:p>
        </p:txBody>
      </p:sp>
      <p:sp>
        <p:nvSpPr>
          <p:cNvPr id="903193" name="Oval 25"/>
          <p:cNvSpPr>
            <a:spLocks noChangeArrowheads="1"/>
          </p:cNvSpPr>
          <p:nvPr/>
        </p:nvSpPr>
        <p:spPr bwMode="auto">
          <a:xfrm>
            <a:off x="5148263" y="3644900"/>
            <a:ext cx="2519362" cy="7207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3194" name="Line 26"/>
          <p:cNvSpPr>
            <a:spLocks noChangeShapeType="1"/>
          </p:cNvSpPr>
          <p:nvPr/>
        </p:nvSpPr>
        <p:spPr bwMode="auto">
          <a:xfrm flipH="1" flipV="1">
            <a:off x="2268538" y="2852738"/>
            <a:ext cx="2879725" cy="10810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540000" y="2484000"/>
            <a:ext cx="2808000" cy="432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675767" y="5715270"/>
            <a:ext cx="3477820" cy="429943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0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0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0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0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0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90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0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8" grpId="0" animBg="1"/>
      <p:bldP spid="903179" grpId="0"/>
      <p:bldP spid="903185" grpId="0" animBg="1"/>
      <p:bldP spid="903186" grpId="0"/>
      <p:bldP spid="903187" grpId="0"/>
      <p:bldP spid="903188" grpId="0" animBg="1"/>
      <p:bldP spid="903189" grpId="0" animBg="1"/>
      <p:bldP spid="903190" grpId="0" animBg="1"/>
      <p:bldP spid="903191" grpId="0" animBg="1"/>
      <p:bldP spid="903192" grpId="1"/>
      <p:bldP spid="903193" grpId="0" animBg="1"/>
      <p:bldP spid="903194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>
                <a:solidFill>
                  <a:srgbClr val="006600"/>
                </a:solidFill>
              </a:rPr>
              <a:t>10. Design Patterns</a:t>
            </a:r>
            <a:endParaRPr lang="fr-FR" dirty="0" smtClean="0">
              <a:solidFill>
                <a:srgbClr val="006600"/>
              </a:solidFill>
            </a:endParaRP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772400" cy="3888432"/>
          </a:xfrm>
        </p:spPr>
        <p:txBody>
          <a:bodyPr/>
          <a:lstStyle/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10.1. Singleton Pattern </a:t>
            </a: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10.2. </a:t>
            </a:r>
            <a:r>
              <a:rPr lang="fr-BE" sz="2800" dirty="0" err="1" smtClean="0">
                <a:solidFill>
                  <a:srgbClr val="000099"/>
                </a:solidFill>
              </a:rPr>
              <a:t>Strategy</a:t>
            </a:r>
            <a:r>
              <a:rPr lang="fr-BE" sz="2800" dirty="0" smtClean="0">
                <a:solidFill>
                  <a:srgbClr val="000099"/>
                </a:solidFill>
              </a:rPr>
              <a:t> Pattern </a:t>
            </a: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10.3</a:t>
            </a:r>
            <a:r>
              <a:rPr lang="fr-BE" sz="2800" dirty="0">
                <a:solidFill>
                  <a:srgbClr val="000099"/>
                </a:solidFill>
              </a:rPr>
              <a:t>. </a:t>
            </a:r>
            <a:r>
              <a:rPr lang="fr-BE" sz="2800" dirty="0" smtClean="0">
                <a:solidFill>
                  <a:srgbClr val="000099"/>
                </a:solidFill>
              </a:rPr>
              <a:t>Data </a:t>
            </a:r>
            <a:r>
              <a:rPr lang="fr-BE" sz="2800" dirty="0">
                <a:solidFill>
                  <a:srgbClr val="000099"/>
                </a:solidFill>
              </a:rPr>
              <a:t>Access Object Pattern </a:t>
            </a:r>
          </a:p>
          <a:p>
            <a:pPr eaLnBrk="1" hangingPunct="1">
              <a:buFontTx/>
              <a:buNone/>
            </a:pPr>
            <a:endParaRPr lang="fr-FR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/>
          </a:p>
        </p:txBody>
      </p:sp>
      <p:sp>
        <p:nvSpPr>
          <p:cNvPr id="288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A654D-67A7-4AE1-9648-E49DE95E4687}" type="slidenum">
              <a:rPr lang="fr-FR" smtClean="0"/>
              <a:pPr/>
              <a:t>16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08222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8" grpId="0" autoUpdateAnimBg="0"/>
      <p:bldP spid="93081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706FA7-08F3-4D72-9570-D07E37DC9205}" type="slidenum">
              <a:rPr lang="fr-FR" smtClean="0"/>
              <a:pPr/>
              <a:t>17</a:t>
            </a:fld>
            <a:endParaRPr lang="fr-FR" smtClean="0"/>
          </a:p>
        </p:txBody>
      </p:sp>
      <p:sp>
        <p:nvSpPr>
          <p:cNvPr id="899074" name="Text Box 2"/>
          <p:cNvSpPr txBox="1">
            <a:spLocks noChangeArrowheads="1"/>
          </p:cNvSpPr>
          <p:nvPr/>
        </p:nvSpPr>
        <p:spPr bwMode="auto">
          <a:xfrm>
            <a:off x="436212" y="2383594"/>
            <a:ext cx="8600284" cy="3631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BE" dirty="0" smtClean="0">
                <a:sym typeface="Wingdings" pitchFamily="2" charset="2"/>
              </a:rPr>
              <a:t></a:t>
            </a:r>
            <a:endParaRPr lang="fr-BE" dirty="0">
              <a:sym typeface="Wingdings" pitchFamily="2" charset="2"/>
            </a:endParaRPr>
          </a:p>
          <a:p>
            <a:r>
              <a:rPr lang="fr-BE" dirty="0" smtClean="0">
                <a:sym typeface="Wingdings" pitchFamily="2" charset="2"/>
              </a:rPr>
              <a:t>1. Encapsuler les accès aux données  </a:t>
            </a:r>
            <a:r>
              <a:rPr lang="fr-BE" dirty="0" smtClean="0">
                <a:sym typeface="Wingdings"/>
              </a:rPr>
              <a:t> </a:t>
            </a:r>
            <a:r>
              <a:rPr lang="fr-BE" dirty="0" smtClean="0"/>
              <a:t>les </a:t>
            </a:r>
            <a:r>
              <a:rPr lang="fr-BE" dirty="0"/>
              <a:t>placer dans </a:t>
            </a:r>
            <a:r>
              <a:rPr lang="fr-BE" dirty="0" smtClean="0"/>
              <a:t>une interface</a:t>
            </a:r>
          </a:p>
          <a:p>
            <a:r>
              <a:rPr lang="fr-BE" dirty="0">
                <a:solidFill>
                  <a:srgbClr val="FF6600"/>
                </a:solidFill>
              </a:rPr>
              <a:t>	</a:t>
            </a:r>
            <a:r>
              <a:rPr lang="fr-BE" b="1" dirty="0" smtClean="0">
                <a:solidFill>
                  <a:srgbClr val="FF6600"/>
                </a:solidFill>
              </a:rPr>
              <a:t>= Interface public du DAO</a:t>
            </a:r>
            <a:r>
              <a:rPr lang="fr-BE" b="1" dirty="0" smtClean="0"/>
              <a:t> </a:t>
            </a:r>
            <a:endParaRPr lang="fr-BE" b="1" dirty="0"/>
          </a:p>
          <a:p>
            <a:r>
              <a:rPr lang="fr-BE" dirty="0" smtClean="0"/>
              <a:t>2. Créer des classes </a:t>
            </a:r>
            <a:r>
              <a:rPr lang="fr-BE" dirty="0"/>
              <a:t>qui implémentent ces </a:t>
            </a:r>
            <a:r>
              <a:rPr lang="fr-BE" dirty="0" smtClean="0"/>
              <a:t>interfaces </a:t>
            </a:r>
            <a:r>
              <a:rPr lang="fr-BE" dirty="0">
                <a:sym typeface="Wingdings" pitchFamily="2" charset="2"/>
              </a:rPr>
              <a:t> </a:t>
            </a:r>
            <a:endParaRPr lang="fr-BE" dirty="0" smtClean="0">
              <a:sym typeface="Wingdings" pitchFamily="2" charset="2"/>
            </a:endParaRPr>
          </a:p>
          <a:p>
            <a:r>
              <a:rPr lang="fr-BE" b="1" dirty="0" smtClean="0">
                <a:solidFill>
                  <a:srgbClr val="FF6600"/>
                </a:solidFill>
              </a:rPr>
              <a:t>	= Implémentations du </a:t>
            </a:r>
            <a:r>
              <a:rPr lang="fr-BE" b="1" dirty="0">
                <a:solidFill>
                  <a:srgbClr val="FF6600"/>
                </a:solidFill>
              </a:rPr>
              <a:t>DAO</a:t>
            </a:r>
            <a:r>
              <a:rPr lang="fr-BE" b="1" dirty="0"/>
              <a:t> </a:t>
            </a:r>
            <a:endParaRPr lang="fr-BE" dirty="0">
              <a:sym typeface="Wingdings"/>
            </a:endParaRPr>
          </a:p>
          <a:p>
            <a:r>
              <a:rPr lang="fr-BE" dirty="0" smtClean="0">
                <a:sym typeface="Wingdings" pitchFamily="2" charset="2"/>
              </a:rPr>
              <a:t>	</a:t>
            </a:r>
            <a:r>
              <a:rPr lang="fr-BE" dirty="0">
                <a:sym typeface="Wingdings"/>
              </a:rPr>
              <a:t>  </a:t>
            </a:r>
            <a:r>
              <a:rPr lang="fr-BE" dirty="0" smtClean="0">
                <a:sym typeface="Wingdings" pitchFamily="2" charset="2"/>
              </a:rPr>
              <a:t>connaissent la source de données à laquelle se connecter </a:t>
            </a:r>
          </a:p>
          <a:p>
            <a:r>
              <a:rPr lang="fr-BE" dirty="0">
                <a:sym typeface="Wingdings" pitchFamily="2" charset="2"/>
              </a:rPr>
              <a:t>	</a:t>
            </a:r>
            <a:r>
              <a:rPr lang="fr-BE" dirty="0" smtClean="0">
                <a:sym typeface="Wingdings" pitchFamily="2" charset="2"/>
              </a:rPr>
              <a:t>	(ex: BD, XML, Web Service, …)</a:t>
            </a:r>
          </a:p>
          <a:p>
            <a:r>
              <a:rPr lang="fr-BE" dirty="0" smtClean="0">
                <a:sym typeface="Wingdings"/>
              </a:rPr>
              <a:t>	 spécifiques à une source de données</a:t>
            </a:r>
            <a:endParaRPr lang="fr-BE" dirty="0">
              <a:sym typeface="Wingdings" pitchFamily="2" charset="2"/>
            </a:endParaRPr>
          </a:p>
        </p:txBody>
      </p:sp>
      <p:sp>
        <p:nvSpPr>
          <p:cNvPr id="899089" name="Text Box 17"/>
          <p:cNvSpPr txBox="1">
            <a:spLocks noChangeArrowheads="1"/>
          </p:cNvSpPr>
          <p:nvPr/>
        </p:nvSpPr>
        <p:spPr bwMode="auto">
          <a:xfrm>
            <a:off x="436212" y="836712"/>
            <a:ext cx="8280400" cy="1231106"/>
          </a:xfrm>
          <a:prstGeom prst="rect">
            <a:avLst/>
          </a:prstGeom>
          <a:noFill/>
          <a:ln w="9525" algn="ctr">
            <a:solidFill>
              <a:srgbClr val="FF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 u="sng" dirty="0" smtClean="0"/>
              <a:t>Objectif</a:t>
            </a:r>
            <a:r>
              <a:rPr lang="fr-BE" i="1" u="sng" dirty="0"/>
              <a:t> </a:t>
            </a:r>
            <a:r>
              <a:rPr lang="fr-BE" i="1" u="sng" dirty="0" smtClean="0"/>
              <a:t>du pattern </a:t>
            </a:r>
            <a:r>
              <a:rPr lang="fr-BE" b="1" i="1" u="sng" dirty="0" smtClean="0"/>
              <a:t>Data Access Object </a:t>
            </a:r>
            <a:r>
              <a:rPr lang="fr-BE" i="1" u="sng" dirty="0" smtClean="0"/>
              <a:t>(</a:t>
            </a:r>
            <a:r>
              <a:rPr lang="fr-BE" b="1" i="1" u="sng" dirty="0" smtClean="0">
                <a:solidFill>
                  <a:srgbClr val="7030A0"/>
                </a:solidFill>
              </a:rPr>
              <a:t>DAO</a:t>
            </a:r>
            <a:r>
              <a:rPr lang="fr-BE" i="1" u="sng" dirty="0" smtClean="0"/>
              <a:t>)</a:t>
            </a:r>
            <a:endParaRPr lang="fr-BE" dirty="0"/>
          </a:p>
          <a:p>
            <a:pPr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 smtClean="0">
                <a:solidFill>
                  <a:srgbClr val="FF0066"/>
                </a:solidFill>
              </a:rPr>
              <a:t>Séparer la persistance des données de l’accès logique aux données</a:t>
            </a:r>
          </a:p>
          <a:p>
            <a:pPr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>
                <a:solidFill>
                  <a:srgbClr val="FF0066"/>
                </a:solidFill>
                <a:sym typeface="Wingdings"/>
              </a:rPr>
              <a:t></a:t>
            </a:r>
            <a:r>
              <a:rPr lang="fr-BE" dirty="0" smtClean="0">
                <a:solidFill>
                  <a:srgbClr val="FF0066"/>
                </a:solidFill>
              </a:rPr>
              <a:t>  indépendance du mécanisme de persistance</a:t>
            </a:r>
          </a:p>
        </p:txBody>
      </p:sp>
    </p:spTree>
    <p:extLst>
      <p:ext uri="{BB962C8B-B14F-4D97-AF65-F5344CB8AC3E}">
        <p14:creationId xmlns:p14="http://schemas.microsoft.com/office/powerpoint/2010/main" val="3768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9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9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9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9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9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9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9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4" grpId="0" build="p"/>
      <p:bldP spid="8990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231C7-F868-4406-9FC6-D443AB3B9E3C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115616" y="1340768"/>
            <a:ext cx="712879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smtClean="0"/>
              <a:t>Le DAO joue le rôle d’</a:t>
            </a:r>
            <a:r>
              <a:rPr lang="fr-BE" dirty="0" smtClean="0">
                <a:solidFill>
                  <a:srgbClr val="FF6600"/>
                </a:solidFill>
              </a:rPr>
              <a:t>intermédiaire</a:t>
            </a:r>
            <a:r>
              <a:rPr lang="fr-BE" dirty="0" smtClean="0"/>
              <a:t> entre l’application (business)</a:t>
            </a:r>
          </a:p>
          <a:p>
            <a:pPr>
              <a:spcBef>
                <a:spcPts val="0"/>
              </a:spcBef>
            </a:pPr>
            <a:r>
              <a:rPr lang="fr-BE" dirty="0" smtClean="0"/>
              <a:t>et la couche persistance des données.</a:t>
            </a:r>
          </a:p>
          <a:p>
            <a:pPr lvl="0"/>
            <a:r>
              <a:rPr lang="fr-BE" dirty="0" smtClean="0"/>
              <a:t>Le DAO </a:t>
            </a:r>
            <a:r>
              <a:rPr lang="fr-BE" dirty="0" smtClean="0">
                <a:solidFill>
                  <a:srgbClr val="FF6600"/>
                </a:solidFill>
              </a:rPr>
              <a:t>transfère des objets </a:t>
            </a:r>
            <a:r>
              <a:rPr lang="fr-BE" dirty="0" smtClean="0"/>
              <a:t>entre la couche  business et le stockage</a:t>
            </a:r>
          </a:p>
          <a:p>
            <a:pPr lvl="0">
              <a:spcBef>
                <a:spcPts val="0"/>
              </a:spcBef>
            </a:pPr>
            <a:r>
              <a:rPr lang="fr-BE" dirty="0" smtClean="0"/>
              <a:t>des données.</a:t>
            </a:r>
          </a:p>
          <a:p>
            <a:r>
              <a:rPr lang="fr-BE" dirty="0"/>
              <a:t>Le DAO </a:t>
            </a:r>
            <a:r>
              <a:rPr lang="fr-BE" dirty="0">
                <a:solidFill>
                  <a:srgbClr val="FF6600"/>
                </a:solidFill>
              </a:rPr>
              <a:t>fournit des opérations </a:t>
            </a:r>
            <a:r>
              <a:rPr lang="fr-BE" dirty="0"/>
              <a:t>sur les données sans exposer </a:t>
            </a:r>
            <a:r>
              <a:rPr lang="fr-BE" dirty="0" smtClean="0"/>
              <a:t>les</a:t>
            </a:r>
          </a:p>
          <a:p>
            <a:pPr>
              <a:spcBef>
                <a:spcPts val="0"/>
              </a:spcBef>
            </a:pPr>
            <a:r>
              <a:rPr lang="fr-BE" dirty="0" smtClean="0"/>
              <a:t>détails </a:t>
            </a:r>
            <a:r>
              <a:rPr lang="fr-BE" dirty="0"/>
              <a:t>du stockage des données.</a:t>
            </a:r>
          </a:p>
          <a:p>
            <a:pPr marL="342900" lvl="0" indent="-342900">
              <a:buFont typeface="Wingdings"/>
              <a:buChar char="Ä"/>
            </a:pPr>
            <a:endParaRPr lang="fr-BE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074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231C7-F868-4406-9FC6-D443AB3B9E3C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115616" y="1340768"/>
            <a:ext cx="741682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u="sng" dirty="0" smtClean="0">
                <a:solidFill>
                  <a:srgbClr val="008000"/>
                </a:solidFill>
              </a:rPr>
              <a:t>Avantages</a:t>
            </a:r>
            <a:endParaRPr lang="fr-BE" dirty="0" smtClean="0">
              <a:solidFill>
                <a:srgbClr val="008000"/>
              </a:solidFill>
            </a:endParaRPr>
          </a:p>
          <a:p>
            <a:r>
              <a:rPr lang="fr-BE" dirty="0" smtClean="0"/>
              <a:t>La logique business peut varier indépendamment de la persistance des</a:t>
            </a:r>
          </a:p>
          <a:p>
            <a:pPr>
              <a:spcBef>
                <a:spcPts val="0"/>
              </a:spcBef>
            </a:pPr>
            <a:r>
              <a:rPr lang="fr-BE" dirty="0" smtClean="0"/>
              <a:t>données : il suffit d’utiliser la </a:t>
            </a:r>
            <a:r>
              <a:rPr lang="fr-BE" dirty="0" smtClean="0">
                <a:solidFill>
                  <a:srgbClr val="FF6600"/>
                </a:solidFill>
              </a:rPr>
              <a:t>même interface</a:t>
            </a:r>
            <a:r>
              <a:rPr lang="fr-BE" dirty="0" smtClean="0"/>
              <a:t>.</a:t>
            </a:r>
          </a:p>
          <a:p>
            <a:r>
              <a:rPr lang="fr-BE" dirty="0" smtClean="0"/>
              <a:t>La couche persistance peut varier : il suffit que </a:t>
            </a:r>
            <a:r>
              <a:rPr lang="fr-BE" dirty="0" smtClean="0">
                <a:solidFill>
                  <a:srgbClr val="FF6600"/>
                </a:solidFill>
              </a:rPr>
              <a:t>l’interface soit </a:t>
            </a:r>
          </a:p>
          <a:p>
            <a:pPr>
              <a:spcBef>
                <a:spcPts val="0"/>
              </a:spcBef>
            </a:pPr>
            <a:r>
              <a:rPr lang="fr-BE" dirty="0" smtClean="0">
                <a:solidFill>
                  <a:srgbClr val="FF6600"/>
                </a:solidFill>
              </a:rPr>
              <a:t>correctement implémentée</a:t>
            </a:r>
          </a:p>
          <a:p>
            <a:r>
              <a:rPr lang="fr-BE" dirty="0" smtClean="0">
                <a:sym typeface="Wingdings"/>
              </a:rPr>
              <a:t></a:t>
            </a:r>
            <a:r>
              <a:rPr lang="fr-BE" dirty="0" smtClean="0">
                <a:solidFill>
                  <a:srgbClr val="FF0066"/>
                </a:solidFill>
              </a:rPr>
              <a:t>Réduit le couplage </a:t>
            </a:r>
            <a:r>
              <a:rPr lang="fr-BE" dirty="0" smtClean="0"/>
              <a:t>entre la logique business et la logique persistance</a:t>
            </a:r>
          </a:p>
          <a:p>
            <a:pPr marL="0" lvl="3"/>
            <a:r>
              <a:rPr lang="fr-BE" dirty="0" smtClean="0">
                <a:sym typeface="Wingdings"/>
              </a:rPr>
              <a:t>  Via l’encapsulation </a:t>
            </a:r>
            <a:r>
              <a:rPr lang="fr-BE" dirty="0">
                <a:sym typeface="Wingdings"/>
              </a:rPr>
              <a:t>du code </a:t>
            </a:r>
            <a:r>
              <a:rPr lang="fr-BE" dirty="0" smtClean="0">
                <a:sym typeface="Wingdings"/>
              </a:rPr>
              <a:t>des </a:t>
            </a:r>
            <a:r>
              <a:rPr lang="fr-BE" dirty="0">
                <a:sym typeface="Wingdings"/>
              </a:rPr>
              <a:t>opérations </a:t>
            </a:r>
            <a:r>
              <a:rPr lang="fr-BE" dirty="0" smtClean="0">
                <a:solidFill>
                  <a:srgbClr val="FF0000"/>
                </a:solidFill>
                <a:sym typeface="Wingdings"/>
              </a:rPr>
              <a:t>CRUD</a:t>
            </a:r>
          </a:p>
          <a:p>
            <a:pPr marL="0" lvl="3"/>
            <a:r>
              <a:rPr lang="fr-BE" dirty="0"/>
              <a:t>	</a:t>
            </a:r>
            <a:r>
              <a:rPr lang="fr-BE" b="1" dirty="0" err="1" smtClean="0">
                <a:solidFill>
                  <a:srgbClr val="FF0000"/>
                </a:solidFill>
              </a:rPr>
              <a:t>C</a:t>
            </a:r>
            <a:r>
              <a:rPr lang="fr-BE" dirty="0" err="1" smtClean="0"/>
              <a:t>reate</a:t>
            </a:r>
            <a:endParaRPr lang="fr-BE" dirty="0" smtClean="0"/>
          </a:p>
          <a:p>
            <a:pPr marL="0" lvl="3"/>
            <a:r>
              <a:rPr lang="fr-BE" b="1" dirty="0" smtClean="0">
                <a:solidFill>
                  <a:srgbClr val="FF0000"/>
                </a:solidFill>
              </a:rPr>
              <a:t>	R</a:t>
            </a:r>
            <a:r>
              <a:rPr lang="fr-BE" dirty="0" smtClean="0"/>
              <a:t>ead</a:t>
            </a:r>
          </a:p>
          <a:p>
            <a:pPr marL="0" lvl="3"/>
            <a:r>
              <a:rPr lang="fr-BE" b="1" dirty="0" smtClean="0">
                <a:solidFill>
                  <a:srgbClr val="FF0000"/>
                </a:solidFill>
              </a:rPr>
              <a:t>	U</a:t>
            </a:r>
            <a:r>
              <a:rPr lang="fr-BE" dirty="0" smtClean="0"/>
              <a:t>pdate</a:t>
            </a:r>
            <a:endParaRPr lang="fr-BE" dirty="0"/>
          </a:p>
          <a:p>
            <a:pPr marL="0" lvl="3"/>
            <a:r>
              <a:rPr lang="fr-BE" dirty="0"/>
              <a:t> </a:t>
            </a:r>
            <a:r>
              <a:rPr lang="fr-BE" dirty="0" smtClean="0"/>
              <a:t>	</a:t>
            </a:r>
            <a:r>
              <a:rPr lang="fr-BE" b="1" dirty="0" err="1" smtClean="0">
                <a:solidFill>
                  <a:srgbClr val="FF0000"/>
                </a:solidFill>
              </a:rPr>
              <a:t>D</a:t>
            </a:r>
            <a:r>
              <a:rPr lang="fr-BE" dirty="0" err="1" smtClean="0"/>
              <a:t>elete</a:t>
            </a:r>
            <a:r>
              <a:rPr lang="fr-BE" dirty="0" smtClean="0">
                <a:sym typeface="Wingdings"/>
              </a:rPr>
              <a:t> </a:t>
            </a:r>
            <a:endParaRPr lang="fr-BE" dirty="0">
              <a:sym typeface="Wingdings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032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F810E4-ECA7-4EAB-8432-C286F67E3EC9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893954" name="Text Box 2"/>
          <p:cNvSpPr txBox="1">
            <a:spLocks noChangeArrowheads="1"/>
          </p:cNvSpPr>
          <p:nvPr/>
        </p:nvSpPr>
        <p:spPr bwMode="auto">
          <a:xfrm>
            <a:off x="742950" y="2360613"/>
            <a:ext cx="7343775" cy="365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/>
              <a:t>Comment créer un </a:t>
            </a:r>
            <a:r>
              <a:rPr lang="fr-BE" sz="2400">
                <a:solidFill>
                  <a:srgbClr val="FF6600"/>
                </a:solidFill>
              </a:rPr>
              <a:t>objet unique</a:t>
            </a:r>
            <a:r>
              <a:rPr lang="fr-BE"/>
              <a:t> (une seule instance d’une classe)?</a:t>
            </a:r>
          </a:p>
          <a:p>
            <a:pPr algn="ctr"/>
            <a:r>
              <a:rPr lang="fr-BE">
                <a:sym typeface="Wingdings" pitchFamily="2" charset="2"/>
              </a:rPr>
              <a:t></a:t>
            </a:r>
          </a:p>
          <a:p>
            <a:pPr algn="ctr"/>
            <a:r>
              <a:rPr lang="fr-BE" b="1">
                <a:solidFill>
                  <a:srgbClr val="0066CC"/>
                </a:solidFill>
                <a:sym typeface="Wingdings" pitchFamily="2" charset="2"/>
              </a:rPr>
              <a:t>Variable de classe privée </a:t>
            </a:r>
            <a:r>
              <a:rPr lang="fr-BE">
                <a:sym typeface="Wingdings" pitchFamily="2" charset="2"/>
              </a:rPr>
              <a:t>(private static)</a:t>
            </a:r>
          </a:p>
          <a:p>
            <a:pPr algn="ctr"/>
            <a:r>
              <a:rPr lang="fr-BE">
                <a:sym typeface="Wingdings" pitchFamily="2" charset="2"/>
              </a:rPr>
              <a:t>+ </a:t>
            </a:r>
          </a:p>
          <a:p>
            <a:pPr algn="ctr"/>
            <a:r>
              <a:rPr lang="fr-BE" b="1">
                <a:solidFill>
                  <a:srgbClr val="0066CC"/>
                </a:solidFill>
                <a:sym typeface="Wingdings" pitchFamily="2" charset="2"/>
              </a:rPr>
              <a:t>Constructeur privé</a:t>
            </a:r>
            <a:r>
              <a:rPr lang="fr-BE">
                <a:sym typeface="Wingdings" pitchFamily="2" charset="2"/>
              </a:rPr>
              <a:t> (private)</a:t>
            </a:r>
          </a:p>
          <a:p>
            <a:pPr algn="ctr"/>
            <a:r>
              <a:rPr lang="fr-BE">
                <a:sym typeface="Wingdings" pitchFamily="2" charset="2"/>
              </a:rPr>
              <a:t>+ </a:t>
            </a:r>
          </a:p>
          <a:p>
            <a:pPr algn="ctr"/>
            <a:r>
              <a:rPr lang="fr-BE">
                <a:sym typeface="Wingdings" pitchFamily="2" charset="2"/>
              </a:rPr>
              <a:t>Méthode (static)  </a:t>
            </a:r>
            <a:r>
              <a:rPr lang="fr-BE" b="1">
                <a:solidFill>
                  <a:srgbClr val="0066CC"/>
                </a:solidFill>
                <a:sym typeface="Wingdings" pitchFamily="2" charset="2"/>
              </a:rPr>
              <a:t>getInstance( )</a:t>
            </a:r>
            <a:r>
              <a:rPr lang="fr-BE">
                <a:sym typeface="Wingdings" pitchFamily="2" charset="2"/>
              </a:rPr>
              <a:t> qui retourne l’unique instance</a:t>
            </a:r>
          </a:p>
          <a:p>
            <a:endParaRPr lang="fr-FR"/>
          </a:p>
        </p:txBody>
      </p:sp>
      <p:sp>
        <p:nvSpPr>
          <p:cNvPr id="893955" name="Text Box 3"/>
          <p:cNvSpPr txBox="1">
            <a:spLocks noChangeArrowheads="1"/>
          </p:cNvSpPr>
          <p:nvPr/>
        </p:nvSpPr>
        <p:spPr bwMode="auto">
          <a:xfrm>
            <a:off x="685800" y="901700"/>
            <a:ext cx="7442200" cy="803275"/>
          </a:xfrm>
          <a:prstGeom prst="rect">
            <a:avLst/>
          </a:prstGeom>
          <a:noFill/>
          <a:ln w="9525" algn="ctr">
            <a:solidFill>
              <a:srgbClr val="FF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 u="sng" dirty="0" smtClean="0"/>
              <a:t>Objectif du pattern </a:t>
            </a:r>
            <a:r>
              <a:rPr lang="fr-BE" b="1" i="1" u="sng" dirty="0" smtClean="0"/>
              <a:t>singleton</a:t>
            </a:r>
            <a:r>
              <a:rPr lang="fr-BE" i="1" u="sng" dirty="0" smtClean="0"/>
              <a:t>:</a:t>
            </a:r>
            <a:endParaRPr lang="fr-BE" i="1" u="sng" dirty="0"/>
          </a:p>
          <a:p>
            <a:pPr marL="342900" indent="-342900" algn="ctr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>
                <a:solidFill>
                  <a:srgbClr val="FF3399"/>
                </a:solidFill>
              </a:rPr>
              <a:t>Garantir qu’une classe n’a qu’une seule instance</a:t>
            </a:r>
            <a:endParaRPr lang="fr-FR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3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3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3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4" grpId="0" build="p"/>
      <p:bldP spid="8939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3C5C9-90CD-45A3-B87D-5BA2E15C2929}" type="slidenum">
              <a:rPr lang="fr-FR" smtClean="0"/>
              <a:pPr/>
              <a:t>20</a:t>
            </a:fld>
            <a:endParaRPr lang="fr-FR" smtClean="0"/>
          </a:p>
        </p:txBody>
      </p:sp>
      <p:grpSp>
        <p:nvGrpSpPr>
          <p:cNvPr id="7" name="Groupe 6"/>
          <p:cNvGrpSpPr/>
          <p:nvPr/>
        </p:nvGrpSpPr>
        <p:grpSpPr>
          <a:xfrm>
            <a:off x="395288" y="836613"/>
            <a:ext cx="3240087" cy="1661792"/>
            <a:chOff x="395288" y="836613"/>
            <a:chExt cx="3240087" cy="1661792"/>
          </a:xfrm>
        </p:grpSpPr>
        <p:grpSp>
          <p:nvGrpSpPr>
            <p:cNvPr id="256024" name="Group 3"/>
            <p:cNvGrpSpPr>
              <a:grpSpLocks/>
            </p:cNvGrpSpPr>
            <p:nvPr/>
          </p:nvGrpSpPr>
          <p:grpSpPr bwMode="auto">
            <a:xfrm>
              <a:off x="395288" y="836613"/>
              <a:ext cx="3240087" cy="1661792"/>
              <a:chOff x="340" y="1162"/>
              <a:chExt cx="1587" cy="1555"/>
            </a:xfrm>
          </p:grpSpPr>
          <p:sp>
            <p:nvSpPr>
              <p:cNvPr id="256026" name="Text Box 4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555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sz="2400" b="1" dirty="0" err="1" smtClean="0"/>
                  <a:t>BusinessClient</a:t>
                </a:r>
                <a:endParaRPr lang="fr-BE" sz="2400" b="1" dirty="0"/>
              </a:p>
              <a:p>
                <a:pPr>
                  <a:lnSpc>
                    <a:spcPct val="80000"/>
                  </a:lnSpc>
                </a:pPr>
                <a:r>
                  <a:rPr lang="fr-BE" dirty="0"/>
                  <a:t> </a:t>
                </a:r>
                <a:r>
                  <a:rPr lang="fr-BE" b="1" dirty="0" smtClean="0">
                    <a:solidFill>
                      <a:srgbClr val="0066CC"/>
                    </a:solidFill>
                  </a:rPr>
                  <a:t>DAO  </a:t>
                </a:r>
                <a:r>
                  <a:rPr lang="fr-BE" b="1" dirty="0" err="1" smtClean="0">
                    <a:solidFill>
                      <a:srgbClr val="0070C0"/>
                    </a:solidFill>
                  </a:rPr>
                  <a:t>dao</a:t>
                </a:r>
                <a:endParaRPr lang="fr-BE" b="1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endParaRPr lang="fr-FR" dirty="0" smtClean="0"/>
              </a:p>
              <a:p>
                <a:pPr>
                  <a:lnSpc>
                    <a:spcPct val="80000"/>
                  </a:lnSpc>
                </a:pPr>
                <a:endParaRPr lang="fr-FR" dirty="0"/>
              </a:p>
            </p:txBody>
          </p:sp>
          <p:sp>
            <p:nvSpPr>
              <p:cNvPr id="256027" name="Line 5"/>
              <p:cNvSpPr>
                <a:spLocks noChangeShapeType="1"/>
              </p:cNvSpPr>
              <p:nvPr/>
            </p:nvSpPr>
            <p:spPr bwMode="auto">
              <a:xfrm>
                <a:off x="340" y="1566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56025" name="Line 6"/>
            <p:cNvSpPr>
              <a:spLocks noChangeShapeType="1"/>
            </p:cNvSpPr>
            <p:nvPr/>
          </p:nvSpPr>
          <p:spPr bwMode="auto">
            <a:xfrm>
              <a:off x="395288" y="1701826"/>
              <a:ext cx="32400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399089" y="908050"/>
            <a:ext cx="2773312" cy="1677988"/>
            <a:chOff x="1474" y="527"/>
            <a:chExt cx="2359" cy="1057"/>
          </a:xfrm>
        </p:grpSpPr>
        <p:sp>
          <p:nvSpPr>
            <p:cNvPr id="256022" name="Text Box 8"/>
            <p:cNvSpPr txBox="1">
              <a:spLocks noChangeArrowheads="1"/>
            </p:cNvSpPr>
            <p:nvPr/>
          </p:nvSpPr>
          <p:spPr bwMode="auto">
            <a:xfrm>
              <a:off x="1474" y="527"/>
              <a:ext cx="2359" cy="1057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BE" dirty="0"/>
                <a:t>&lt;&lt;interface&gt;&gt; </a:t>
              </a:r>
              <a:r>
                <a:rPr lang="fr-BE" sz="2400" b="1" dirty="0" smtClean="0">
                  <a:solidFill>
                    <a:srgbClr val="0066CC"/>
                  </a:solidFill>
                </a:rPr>
                <a:t>DAO</a:t>
              </a:r>
              <a:endParaRPr lang="fr-BE" b="1" i="1" dirty="0" smtClean="0"/>
            </a:p>
            <a:p>
              <a:pPr marL="0" lvl="3">
                <a:spcBef>
                  <a:spcPts val="600"/>
                </a:spcBef>
              </a:pPr>
              <a:r>
                <a:rPr lang="fr-BE" b="1" i="1" dirty="0"/>
                <a:t> </a:t>
              </a:r>
              <a:r>
                <a:rPr lang="fr-BE" b="1" i="1" dirty="0" smtClean="0"/>
                <a:t>   </a:t>
              </a:r>
              <a:r>
                <a:rPr lang="fr-BE" sz="1800" dirty="0" err="1" smtClean="0"/>
                <a:t>create</a:t>
              </a:r>
              <a:r>
                <a:rPr lang="fr-BE" sz="1800" dirty="0" smtClean="0"/>
                <a:t> ;</a:t>
              </a:r>
            </a:p>
            <a:p>
              <a:pPr marL="0" lvl="3">
                <a:spcBef>
                  <a:spcPts val="0"/>
                </a:spcBef>
              </a:pPr>
              <a:r>
                <a:rPr lang="fr-BE" sz="1800" dirty="0"/>
                <a:t> </a:t>
              </a:r>
              <a:r>
                <a:rPr lang="fr-BE" sz="1800" dirty="0" smtClean="0"/>
                <a:t>    </a:t>
              </a:r>
              <a:r>
                <a:rPr lang="fr-BE" sz="1800" dirty="0" err="1" smtClean="0"/>
                <a:t>read</a:t>
              </a:r>
              <a:r>
                <a:rPr lang="fr-BE" sz="1800" dirty="0" smtClean="0"/>
                <a:t> ;</a:t>
              </a:r>
              <a:endParaRPr lang="fr-BE" sz="1800" dirty="0"/>
            </a:p>
            <a:p>
              <a:pPr marL="0" lvl="3">
                <a:spcBef>
                  <a:spcPts val="0"/>
                </a:spcBef>
              </a:pPr>
              <a:r>
                <a:rPr lang="fr-BE" sz="1800" dirty="0" smtClean="0"/>
                <a:t>     update ;</a:t>
              </a:r>
              <a:endParaRPr lang="fr-BE" sz="1800" dirty="0"/>
            </a:p>
            <a:p>
              <a:pPr marL="0" lvl="3">
                <a:spcBef>
                  <a:spcPts val="0"/>
                </a:spcBef>
              </a:pPr>
              <a:r>
                <a:rPr lang="fr-BE" sz="1800" dirty="0"/>
                <a:t> </a:t>
              </a:r>
              <a:r>
                <a:rPr lang="fr-BE" sz="1800" dirty="0" smtClean="0"/>
                <a:t>    </a:t>
              </a:r>
              <a:r>
                <a:rPr lang="fr-BE" sz="1800" dirty="0" err="1"/>
                <a:t>d</a:t>
              </a:r>
              <a:r>
                <a:rPr lang="fr-BE" sz="1800" dirty="0" err="1" smtClean="0"/>
                <a:t>elete</a:t>
              </a:r>
              <a:r>
                <a:rPr lang="fr-BE" sz="1800" dirty="0" smtClean="0">
                  <a:sym typeface="Wingdings"/>
                </a:rPr>
                <a:t> ;</a:t>
              </a:r>
              <a:endParaRPr lang="fr-BE" sz="1800" dirty="0">
                <a:sym typeface="Wingdings"/>
              </a:endParaRPr>
            </a:p>
          </p:txBody>
        </p:sp>
        <p:sp>
          <p:nvSpPr>
            <p:cNvPr id="256023" name="Line 9"/>
            <p:cNvSpPr>
              <a:spLocks noChangeShapeType="1"/>
            </p:cNvSpPr>
            <p:nvPr/>
          </p:nvSpPr>
          <p:spPr bwMode="auto">
            <a:xfrm>
              <a:off x="1474" y="838"/>
              <a:ext cx="23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3635375" y="1557338"/>
            <a:ext cx="1800225" cy="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4140200" y="1268413"/>
            <a:ext cx="863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1800" i="1" dirty="0" err="1">
                <a:solidFill>
                  <a:srgbClr val="0066CC"/>
                </a:solidFill>
              </a:rPr>
              <a:t>Has-a</a:t>
            </a:r>
            <a:endParaRPr lang="fr-FR" sz="1800" i="1" dirty="0">
              <a:solidFill>
                <a:srgbClr val="0066CC"/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351134" y="3304269"/>
            <a:ext cx="2384684" cy="1677988"/>
            <a:chOff x="6351134" y="3304269"/>
            <a:chExt cx="2384684" cy="1677988"/>
          </a:xfrm>
        </p:grpSpPr>
        <p:sp>
          <p:nvSpPr>
            <p:cNvPr id="256020" name="Text Box 14"/>
            <p:cNvSpPr txBox="1">
              <a:spLocks noChangeArrowheads="1"/>
            </p:cNvSpPr>
            <p:nvPr/>
          </p:nvSpPr>
          <p:spPr bwMode="auto">
            <a:xfrm>
              <a:off x="6351135" y="3304269"/>
              <a:ext cx="2384683" cy="167798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fr-BE" sz="2400" b="1" dirty="0" smtClean="0">
                  <a:solidFill>
                    <a:srgbClr val="008080"/>
                  </a:solidFill>
                </a:rPr>
                <a:t>      </a:t>
              </a:r>
              <a:r>
                <a:rPr lang="fr-BE" sz="2400" b="1" dirty="0" smtClean="0">
                  <a:solidFill>
                    <a:srgbClr val="CC00FF"/>
                  </a:solidFill>
                </a:rPr>
                <a:t>DBDAO</a:t>
              </a:r>
            </a:p>
            <a:p>
              <a:pPr marL="0" lvl="3">
                <a:spcBef>
                  <a:spcPts val="600"/>
                </a:spcBef>
              </a:pPr>
              <a:r>
                <a:rPr lang="fr-BE" dirty="0" smtClean="0"/>
                <a:t>    </a:t>
              </a:r>
              <a:r>
                <a:rPr lang="fr-BE" sz="1800" dirty="0" err="1" smtClean="0"/>
                <a:t>create</a:t>
              </a:r>
              <a:r>
                <a:rPr lang="fr-BE" sz="1800" dirty="0" smtClean="0"/>
                <a:t> {…}</a:t>
              </a:r>
              <a:endParaRPr lang="fr-BE" sz="1800" dirty="0"/>
            </a:p>
            <a:p>
              <a:pPr marL="0" lvl="3">
                <a:spcBef>
                  <a:spcPts val="0"/>
                </a:spcBef>
              </a:pPr>
              <a:r>
                <a:rPr lang="fr-BE" sz="1800" dirty="0"/>
                <a:t>     </a:t>
              </a:r>
              <a:r>
                <a:rPr lang="fr-BE" sz="1800" dirty="0" err="1" smtClean="0"/>
                <a:t>read</a:t>
              </a:r>
              <a:r>
                <a:rPr lang="fr-BE" sz="1800" dirty="0" smtClean="0"/>
                <a:t> {…}</a:t>
              </a:r>
              <a:endParaRPr lang="fr-BE" sz="1800" dirty="0"/>
            </a:p>
            <a:p>
              <a:pPr marL="0" lvl="3">
                <a:spcBef>
                  <a:spcPts val="0"/>
                </a:spcBef>
              </a:pPr>
              <a:r>
                <a:rPr lang="fr-BE" sz="1800" dirty="0"/>
                <a:t>     </a:t>
              </a:r>
              <a:r>
                <a:rPr lang="fr-BE" sz="1800" dirty="0" smtClean="0"/>
                <a:t>update {…}</a:t>
              </a:r>
              <a:endParaRPr lang="fr-BE" sz="1800" dirty="0"/>
            </a:p>
            <a:p>
              <a:pPr marL="0" lvl="3">
                <a:spcBef>
                  <a:spcPts val="0"/>
                </a:spcBef>
              </a:pPr>
              <a:r>
                <a:rPr lang="fr-BE" sz="1800" dirty="0"/>
                <a:t>     </a:t>
              </a:r>
              <a:r>
                <a:rPr lang="fr-BE" sz="1800" dirty="0" err="1"/>
                <a:t>delete</a:t>
              </a:r>
              <a:r>
                <a:rPr lang="fr-BE" sz="1800" dirty="0">
                  <a:sym typeface="Wingdings"/>
                </a:rPr>
                <a:t> </a:t>
              </a:r>
              <a:r>
                <a:rPr lang="fr-BE" sz="1800" dirty="0" smtClean="0"/>
                <a:t>{…}</a:t>
              </a:r>
              <a:endParaRPr lang="fr-BE" sz="1800" dirty="0"/>
            </a:p>
          </p:txBody>
        </p:sp>
        <p:sp>
          <p:nvSpPr>
            <p:cNvPr id="256021" name="Line 15"/>
            <p:cNvSpPr>
              <a:spLocks noChangeShapeType="1"/>
            </p:cNvSpPr>
            <p:nvPr/>
          </p:nvSpPr>
          <p:spPr bwMode="auto">
            <a:xfrm>
              <a:off x="6351134" y="3861048"/>
              <a:ext cx="23846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</p:grpSp>
      <p:sp>
        <p:nvSpPr>
          <p:cNvPr id="903191" name="Line 23"/>
          <p:cNvSpPr>
            <a:spLocks noChangeShapeType="1"/>
          </p:cNvSpPr>
          <p:nvPr/>
        </p:nvSpPr>
        <p:spPr bwMode="auto">
          <a:xfrm flipH="1" flipV="1">
            <a:off x="7452320" y="2586037"/>
            <a:ext cx="0" cy="718231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grpSp>
        <p:nvGrpSpPr>
          <p:cNvPr id="8" name="Groupe 7"/>
          <p:cNvGrpSpPr/>
          <p:nvPr/>
        </p:nvGrpSpPr>
        <p:grpSpPr>
          <a:xfrm>
            <a:off x="3087429" y="5085184"/>
            <a:ext cx="1916371" cy="1200329"/>
            <a:chOff x="2603025" y="4290675"/>
            <a:chExt cx="2384684" cy="1200329"/>
          </a:xfrm>
        </p:grpSpPr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2603026" y="4290675"/>
              <a:ext cx="2384683" cy="1200329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fr-BE" sz="2400" b="1" dirty="0" smtClean="0">
                  <a:solidFill>
                    <a:srgbClr val="008080"/>
                  </a:solidFill>
                </a:rPr>
                <a:t> </a:t>
              </a:r>
              <a:r>
                <a:rPr lang="fr-BE" sz="2400" b="1" dirty="0" err="1" smtClean="0">
                  <a:solidFill>
                    <a:srgbClr val="008000"/>
                  </a:solidFill>
                </a:rPr>
                <a:t>ModelClass</a:t>
              </a:r>
              <a:endParaRPr lang="fr-BE" sz="2400" b="1" dirty="0" smtClean="0">
                <a:solidFill>
                  <a:srgbClr val="008000"/>
                </a:solidFill>
              </a:endParaRPr>
            </a:p>
            <a:p>
              <a:pPr marL="0" lvl="3">
                <a:spcBef>
                  <a:spcPts val="600"/>
                </a:spcBef>
              </a:pPr>
              <a:r>
                <a:rPr lang="fr-BE" dirty="0" smtClean="0"/>
                <a:t>    </a:t>
              </a:r>
            </a:p>
            <a:p>
              <a:pPr marL="0" lvl="3">
                <a:spcBef>
                  <a:spcPts val="600"/>
                </a:spcBef>
              </a:pPr>
              <a:endParaRPr lang="fr-BE" sz="1800" dirty="0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2603025" y="4847454"/>
              <a:ext cx="23846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</p:grpSp>
      <p:sp>
        <p:nvSpPr>
          <p:cNvPr id="9" name="ZoneTexte 8"/>
          <p:cNvSpPr txBox="1"/>
          <p:nvPr/>
        </p:nvSpPr>
        <p:spPr bwMode="auto">
          <a:xfrm>
            <a:off x="7465775" y="2791223"/>
            <a:ext cx="14267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implements</a:t>
            </a:r>
            <a:endParaRPr kumimoji="0" lang="fr-BE" sz="1800" b="0" i="1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1" name="Connecteur droit avec flèche 10"/>
          <p:cNvCxnSpPr>
            <a:endCxn id="32" idx="0"/>
          </p:cNvCxnSpPr>
          <p:nvPr/>
        </p:nvCxnSpPr>
        <p:spPr bwMode="auto">
          <a:xfrm flipH="1">
            <a:off x="4045615" y="4293096"/>
            <a:ext cx="2305519" cy="792088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lgDashDotDot"/>
            <a:round/>
            <a:headEnd type="none" w="med" len="med"/>
            <a:tailEnd type="arrow"/>
          </a:ln>
          <a:effectLst/>
        </p:spPr>
      </p:cxnSp>
      <p:sp>
        <p:nvSpPr>
          <p:cNvPr id="12" name="ZoneTexte 11"/>
          <p:cNvSpPr txBox="1"/>
          <p:nvPr/>
        </p:nvSpPr>
        <p:spPr bwMode="auto">
          <a:xfrm>
            <a:off x="4860032" y="4108430"/>
            <a:ext cx="1296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Crée/utilise</a:t>
            </a:r>
          </a:p>
        </p:txBody>
      </p:sp>
      <p:cxnSp>
        <p:nvCxnSpPr>
          <p:cNvPr id="40" name="Connecteur droit avec flèche 39"/>
          <p:cNvCxnSpPr>
            <a:stCxn id="256026" idx="2"/>
          </p:cNvCxnSpPr>
          <p:nvPr/>
        </p:nvCxnSpPr>
        <p:spPr bwMode="auto">
          <a:xfrm>
            <a:off x="2015332" y="2498405"/>
            <a:ext cx="1764580" cy="2586779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lgDashDotDot"/>
            <a:round/>
            <a:headEnd type="none" w="med" len="med"/>
            <a:tailEnd type="arrow"/>
          </a:ln>
          <a:effectLst/>
        </p:spPr>
      </p:cxnSp>
      <p:sp>
        <p:nvSpPr>
          <p:cNvPr id="42" name="ZoneTexte 41"/>
          <p:cNvSpPr txBox="1"/>
          <p:nvPr/>
        </p:nvSpPr>
        <p:spPr bwMode="auto">
          <a:xfrm>
            <a:off x="1367259" y="3861048"/>
            <a:ext cx="2268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lang="fr-BE" sz="1800" kern="0" dirty="0" smtClean="0">
                <a:solidFill>
                  <a:srgbClr val="008000"/>
                </a:solidFill>
                <a:cs typeface="Times New Roman" pitchFamily="18" charset="0"/>
              </a:rPr>
              <a:t>Obtient</a:t>
            </a:r>
            <a:r>
              <a:rPr kumimoji="0" lang="fr-B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/modifie</a:t>
            </a:r>
          </a:p>
        </p:txBody>
      </p:sp>
      <p:sp>
        <p:nvSpPr>
          <p:cNvPr id="15" name="ZoneTexte 14"/>
          <p:cNvSpPr txBox="1"/>
          <p:nvPr/>
        </p:nvSpPr>
        <p:spPr bwMode="auto">
          <a:xfrm>
            <a:off x="467544" y="1740638"/>
            <a:ext cx="29161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 err="1"/>
              <a:t>BusinessClient</a:t>
            </a:r>
            <a:r>
              <a:rPr lang="fr-FR" dirty="0"/>
              <a:t> ( </a:t>
            </a:r>
            <a:r>
              <a:rPr lang="fr-FR" dirty="0" smtClean="0"/>
              <a:t>)</a:t>
            </a:r>
          </a:p>
          <a:p>
            <a:pPr>
              <a:spcBef>
                <a:spcPts val="0"/>
              </a:spcBef>
            </a:pPr>
            <a:r>
              <a:rPr lang="fr-FR" dirty="0" smtClean="0"/>
              <a:t>{</a:t>
            </a:r>
            <a:r>
              <a:rPr lang="fr-BE" b="1" dirty="0" smtClean="0">
                <a:solidFill>
                  <a:srgbClr val="0070C0"/>
                </a:solidFill>
              </a:rPr>
              <a:t>dao</a:t>
            </a:r>
            <a:r>
              <a:rPr lang="fr-BE" b="1" dirty="0" smtClean="0">
                <a:solidFill>
                  <a:srgbClr val="CC00FF"/>
                </a:solidFill>
              </a:rPr>
              <a:t> </a:t>
            </a:r>
            <a:r>
              <a:rPr lang="fr-FR" dirty="0" smtClean="0"/>
              <a:t>= new </a:t>
            </a:r>
            <a:r>
              <a:rPr lang="fr-BE" b="1" dirty="0" smtClean="0">
                <a:solidFill>
                  <a:srgbClr val="CC00FF"/>
                </a:solidFill>
              </a:rPr>
              <a:t>DBDAO</a:t>
            </a:r>
            <a:r>
              <a:rPr lang="fr-FR" dirty="0" smtClean="0"/>
              <a:t>( );}</a:t>
            </a:r>
            <a:endParaRPr lang="fr-BE" kern="0" dirty="0">
              <a:solidFill>
                <a:schemeClr val="accent3">
                  <a:lumMod val="10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0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8" grpId="0" animBg="1"/>
      <p:bldP spid="903179" grpId="0"/>
      <p:bldP spid="903191" grpId="0" animBg="1"/>
      <p:bldP spid="9" grpId="0"/>
      <p:bldP spid="12" grpId="0"/>
      <p:bldP spid="42" grpId="0"/>
      <p:bldP spid="15" grpId="0" build="p" bldLvl="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44C479-D4A6-4EED-8902-FA13B3DD9E71}" type="slidenum">
              <a:rPr lang="fr-FR" smtClean="0"/>
              <a:pPr/>
              <a:t>21</a:t>
            </a:fld>
            <a:endParaRPr lang="fr-FR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71670" y="857232"/>
            <a:ext cx="4729182" cy="1384300"/>
            <a:chOff x="1474" y="527"/>
            <a:chExt cx="2359" cy="872"/>
          </a:xfrm>
        </p:grpSpPr>
        <p:sp>
          <p:nvSpPr>
            <p:cNvPr id="254997" name="Text Box 3"/>
            <p:cNvSpPr txBox="1">
              <a:spLocks noChangeArrowheads="1"/>
            </p:cNvSpPr>
            <p:nvPr/>
          </p:nvSpPr>
          <p:spPr bwMode="auto">
            <a:xfrm>
              <a:off x="1474" y="527"/>
              <a:ext cx="2359" cy="87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BE" u="sng" dirty="0">
                  <a:solidFill>
                    <a:srgbClr val="FF0000"/>
                  </a:solidFill>
                </a:rPr>
                <a:t>&lt;&lt;interface&gt;&gt;  </a:t>
              </a:r>
              <a:r>
                <a:rPr lang="fr-BE" u="sng" dirty="0" smtClean="0">
                  <a:solidFill>
                    <a:srgbClr val="FF0000"/>
                  </a:solidFill>
                </a:rPr>
                <a:t> </a:t>
              </a:r>
              <a:r>
                <a:rPr lang="fr-BE" sz="2400" b="1" dirty="0" err="1" smtClean="0">
                  <a:solidFill>
                    <a:srgbClr val="FF0000"/>
                  </a:solidFill>
                </a:rPr>
                <a:t>BookDataAccess</a:t>
              </a:r>
              <a:endParaRPr lang="fr-BE" sz="2400" b="1" dirty="0">
                <a:solidFill>
                  <a:srgbClr val="FF0000"/>
                </a:solidFill>
              </a:endParaRPr>
            </a:p>
            <a:p>
              <a:r>
                <a:rPr lang="fr-BE" b="1" i="1" dirty="0">
                  <a:solidFill>
                    <a:srgbClr val="008000"/>
                  </a:solidFill>
                </a:rPr>
                <a:t> </a:t>
              </a:r>
              <a:r>
                <a:rPr lang="en-US" b="1" dirty="0" err="1" smtClean="0">
                  <a:solidFill>
                    <a:srgbClr val="008000"/>
                  </a:solidFill>
                </a:rPr>
                <a:t>getAllBooks</a:t>
              </a:r>
              <a:r>
                <a:rPr lang="en-US" b="1" dirty="0" smtClean="0">
                  <a:solidFill>
                    <a:srgbClr val="008000"/>
                  </a:solidFill>
                </a:rPr>
                <a:t>( );</a:t>
              </a:r>
            </a:p>
            <a:p>
              <a:r>
                <a:rPr lang="fr-FR" b="1" dirty="0" smtClean="0">
                  <a:solidFill>
                    <a:srgbClr val="008000"/>
                  </a:solidFill>
                </a:rPr>
                <a:t> </a:t>
              </a:r>
              <a:r>
                <a:rPr lang="fr-FR" b="1" dirty="0" err="1" smtClean="0">
                  <a:solidFill>
                    <a:srgbClr val="008000"/>
                  </a:solidFill>
                </a:rPr>
                <a:t>addBook</a:t>
              </a:r>
              <a:r>
                <a:rPr lang="fr-FR" b="1" dirty="0" smtClean="0">
                  <a:solidFill>
                    <a:srgbClr val="008000"/>
                  </a:solidFill>
                </a:rPr>
                <a:t> (book);</a:t>
              </a:r>
              <a:endParaRPr lang="fr-BE" b="1" i="1" dirty="0">
                <a:solidFill>
                  <a:srgbClr val="008000"/>
                </a:solidFill>
              </a:endParaRPr>
            </a:p>
          </p:txBody>
        </p:sp>
        <p:sp>
          <p:nvSpPr>
            <p:cNvPr id="254998" name="Line 4"/>
            <p:cNvSpPr>
              <a:spLocks noChangeShapeType="1"/>
            </p:cNvSpPr>
            <p:nvPr/>
          </p:nvSpPr>
          <p:spPr bwMode="auto">
            <a:xfrm>
              <a:off x="1474" y="838"/>
              <a:ext cx="23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285852" y="3357562"/>
            <a:ext cx="2808288" cy="1846263"/>
            <a:chOff x="1020" y="2387"/>
            <a:chExt cx="1769" cy="1163"/>
          </a:xfrm>
        </p:grpSpPr>
        <p:sp>
          <p:nvSpPr>
            <p:cNvPr id="254995" name="Text Box 6"/>
            <p:cNvSpPr txBox="1">
              <a:spLocks noChangeArrowheads="1"/>
            </p:cNvSpPr>
            <p:nvPr/>
          </p:nvSpPr>
          <p:spPr bwMode="auto">
            <a:xfrm>
              <a:off x="1020" y="2387"/>
              <a:ext cx="1769" cy="116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 dirty="0"/>
                <a:t> </a:t>
              </a:r>
              <a:r>
                <a:rPr lang="fr-FR" sz="2400" b="1" dirty="0" err="1" smtClean="0">
                  <a:solidFill>
                    <a:srgbClr val="FF00FF"/>
                  </a:solidFill>
                </a:rPr>
                <a:t>BookDBAccess</a:t>
              </a:r>
              <a:endParaRPr lang="fr-BE" dirty="0"/>
            </a:p>
            <a:p>
              <a:r>
                <a:rPr lang="fr-BE" b="1" i="1" dirty="0"/>
                <a:t>  </a:t>
              </a:r>
              <a:r>
                <a:rPr lang="en-US" b="1" dirty="0" err="1" smtClean="0">
                  <a:solidFill>
                    <a:srgbClr val="FF33CC"/>
                  </a:solidFill>
                </a:rPr>
                <a:t>getAllBooks</a:t>
              </a:r>
              <a:r>
                <a:rPr lang="en-US" b="1" dirty="0" smtClean="0">
                  <a:solidFill>
                    <a:srgbClr val="FF33CC"/>
                  </a:solidFill>
                </a:rPr>
                <a:t>( ) {…}</a:t>
              </a:r>
            </a:p>
            <a:p>
              <a:r>
                <a:rPr lang="fr-FR" b="1" dirty="0" smtClean="0">
                  <a:solidFill>
                    <a:srgbClr val="FF33CC"/>
                  </a:solidFill>
                </a:rPr>
                <a:t>  </a:t>
              </a:r>
              <a:r>
                <a:rPr lang="fr-FR" b="1" dirty="0" err="1" smtClean="0">
                  <a:solidFill>
                    <a:srgbClr val="FF33CC"/>
                  </a:solidFill>
                </a:rPr>
                <a:t>addBook</a:t>
              </a:r>
              <a:r>
                <a:rPr lang="fr-FR" b="1" dirty="0" smtClean="0">
                  <a:solidFill>
                    <a:srgbClr val="FF33CC"/>
                  </a:solidFill>
                </a:rPr>
                <a:t> (book)</a:t>
              </a:r>
              <a:r>
                <a:rPr lang="en-US" b="1" dirty="0" smtClean="0">
                  <a:solidFill>
                    <a:srgbClr val="FF33CC"/>
                  </a:solidFill>
                </a:rPr>
                <a:t> {…}</a:t>
              </a:r>
              <a:endParaRPr lang="fr-BE" b="1" dirty="0">
                <a:solidFill>
                  <a:srgbClr val="FF33CC"/>
                </a:solidFill>
              </a:endParaRPr>
            </a:p>
            <a:p>
              <a:endParaRPr lang="fr-FR" dirty="0"/>
            </a:p>
          </p:txBody>
        </p:sp>
        <p:sp>
          <p:nvSpPr>
            <p:cNvPr id="254996" name="Line 7"/>
            <p:cNvSpPr>
              <a:spLocks noChangeShapeType="1"/>
            </p:cNvSpPr>
            <p:nvPr/>
          </p:nvSpPr>
          <p:spPr bwMode="auto">
            <a:xfrm>
              <a:off x="1020" y="2698"/>
              <a:ext cx="17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02152" name="Line 8"/>
          <p:cNvSpPr>
            <a:spLocks noChangeShapeType="1"/>
          </p:cNvSpPr>
          <p:nvPr/>
        </p:nvSpPr>
        <p:spPr bwMode="auto">
          <a:xfrm flipV="1">
            <a:off x="3000364" y="2205038"/>
            <a:ext cx="276236" cy="1152524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929190" y="3357562"/>
            <a:ext cx="3024188" cy="1846263"/>
            <a:chOff x="1020" y="2387"/>
            <a:chExt cx="1769" cy="1163"/>
          </a:xfrm>
        </p:grpSpPr>
        <p:sp>
          <p:nvSpPr>
            <p:cNvPr id="254993" name="Text Box 10"/>
            <p:cNvSpPr txBox="1">
              <a:spLocks noChangeArrowheads="1"/>
            </p:cNvSpPr>
            <p:nvPr/>
          </p:nvSpPr>
          <p:spPr bwMode="auto">
            <a:xfrm>
              <a:off x="1020" y="2387"/>
              <a:ext cx="1769" cy="116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 dirty="0"/>
                <a:t> </a:t>
              </a:r>
              <a:r>
                <a:rPr lang="fr-FR" sz="2400" b="1" dirty="0" err="1" smtClean="0">
                  <a:solidFill>
                    <a:srgbClr val="FF00FF"/>
                  </a:solidFill>
                </a:rPr>
                <a:t>BookXML</a:t>
              </a:r>
              <a:endParaRPr lang="fr-BE" dirty="0"/>
            </a:p>
            <a:p>
              <a:r>
                <a:rPr lang="fr-BE" b="1" i="1" dirty="0"/>
                <a:t>  </a:t>
              </a:r>
              <a:r>
                <a:rPr lang="en-US" b="1" dirty="0" err="1" smtClean="0">
                  <a:solidFill>
                    <a:srgbClr val="FF33CC"/>
                  </a:solidFill>
                </a:rPr>
                <a:t>getAllBooks</a:t>
              </a:r>
              <a:r>
                <a:rPr lang="en-US" b="1" dirty="0" smtClean="0">
                  <a:solidFill>
                    <a:srgbClr val="FF33CC"/>
                  </a:solidFill>
                </a:rPr>
                <a:t>( ) {…}</a:t>
              </a:r>
            </a:p>
            <a:p>
              <a:r>
                <a:rPr lang="fr-FR" b="1" dirty="0" smtClean="0">
                  <a:solidFill>
                    <a:srgbClr val="FF33CC"/>
                  </a:solidFill>
                </a:rPr>
                <a:t>  </a:t>
              </a:r>
              <a:r>
                <a:rPr lang="fr-FR" b="1" dirty="0" err="1" smtClean="0">
                  <a:solidFill>
                    <a:srgbClr val="FF33CC"/>
                  </a:solidFill>
                </a:rPr>
                <a:t>addBook</a:t>
              </a:r>
              <a:r>
                <a:rPr lang="fr-FR" b="1" dirty="0" smtClean="0">
                  <a:solidFill>
                    <a:srgbClr val="FF33CC"/>
                  </a:solidFill>
                </a:rPr>
                <a:t> (book)</a:t>
              </a:r>
              <a:r>
                <a:rPr lang="en-US" b="1" dirty="0" smtClean="0">
                  <a:solidFill>
                    <a:srgbClr val="FF33CC"/>
                  </a:solidFill>
                </a:rPr>
                <a:t> {…}</a:t>
              </a:r>
              <a:endParaRPr lang="fr-BE" b="1" i="1" dirty="0" smtClean="0">
                <a:solidFill>
                  <a:srgbClr val="FF33CC"/>
                </a:solidFill>
              </a:endParaRPr>
            </a:p>
            <a:p>
              <a:endParaRPr lang="fr-BE" b="1" dirty="0" smtClean="0">
                <a:solidFill>
                  <a:srgbClr val="FF33CC"/>
                </a:solidFill>
              </a:endParaRPr>
            </a:p>
          </p:txBody>
        </p:sp>
        <p:sp>
          <p:nvSpPr>
            <p:cNvPr id="254994" name="Line 11"/>
            <p:cNvSpPr>
              <a:spLocks noChangeShapeType="1"/>
            </p:cNvSpPr>
            <p:nvPr/>
          </p:nvSpPr>
          <p:spPr bwMode="auto">
            <a:xfrm>
              <a:off x="1020" y="2698"/>
              <a:ext cx="17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02156" name="Line 12"/>
          <p:cNvSpPr>
            <a:spLocks noChangeShapeType="1"/>
          </p:cNvSpPr>
          <p:nvPr/>
        </p:nvSpPr>
        <p:spPr bwMode="auto">
          <a:xfrm flipH="1" flipV="1">
            <a:off x="5929322" y="2214554"/>
            <a:ext cx="71438" cy="1152525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5" name="ZoneTexte 4"/>
          <p:cNvSpPr txBox="1"/>
          <p:nvPr/>
        </p:nvSpPr>
        <p:spPr bwMode="auto">
          <a:xfrm>
            <a:off x="395536" y="692696"/>
            <a:ext cx="1368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b="0" i="1" u="sng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</a:t>
            </a:r>
          </a:p>
        </p:txBody>
      </p:sp>
      <p:sp>
        <p:nvSpPr>
          <p:cNvPr id="8" name="ZoneTexte 7"/>
          <p:cNvSpPr txBox="1"/>
          <p:nvPr/>
        </p:nvSpPr>
        <p:spPr bwMode="auto">
          <a:xfrm>
            <a:off x="7452320" y="1350945"/>
            <a:ext cx="1296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// Read</a:t>
            </a:r>
          </a:p>
        </p:txBody>
      </p:sp>
      <p:sp>
        <p:nvSpPr>
          <p:cNvPr id="19" name="ZoneTexte 18"/>
          <p:cNvSpPr txBox="1"/>
          <p:nvPr/>
        </p:nvSpPr>
        <p:spPr bwMode="auto">
          <a:xfrm>
            <a:off x="7416749" y="1855918"/>
            <a:ext cx="1296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// </a:t>
            </a:r>
            <a:r>
              <a:rPr kumimoji="0" lang="fr-BE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Create</a:t>
            </a:r>
            <a:endParaRPr kumimoji="0" lang="fr-BE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3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0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0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52" grpId="0" animBg="1"/>
      <p:bldP spid="902156" grpId="0" animBg="1"/>
      <p:bldP spid="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3C5C9-90CD-45A3-B87D-5BA2E15C2929}" type="slidenum">
              <a:rPr lang="fr-FR" smtClean="0"/>
              <a:pPr/>
              <a:t>22</a:t>
            </a:fld>
            <a:endParaRPr lang="fr-FR" smtClean="0"/>
          </a:p>
        </p:txBody>
      </p:sp>
      <p:grpSp>
        <p:nvGrpSpPr>
          <p:cNvPr id="40" name="Groupe 39"/>
          <p:cNvGrpSpPr/>
          <p:nvPr/>
        </p:nvGrpSpPr>
        <p:grpSpPr>
          <a:xfrm>
            <a:off x="357158" y="836612"/>
            <a:ext cx="3572461" cy="5693866"/>
            <a:chOff x="357158" y="836612"/>
            <a:chExt cx="3572461" cy="5693866"/>
          </a:xfrm>
        </p:grpSpPr>
        <p:sp>
          <p:nvSpPr>
            <p:cNvPr id="256026" name="Text Box 4"/>
            <p:cNvSpPr txBox="1">
              <a:spLocks noChangeArrowheads="1"/>
            </p:cNvSpPr>
            <p:nvPr/>
          </p:nvSpPr>
          <p:spPr bwMode="auto">
            <a:xfrm>
              <a:off x="395288" y="836612"/>
              <a:ext cx="3534331" cy="569386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sz="2400" b="1" dirty="0" err="1" smtClean="0">
                  <a:solidFill>
                    <a:srgbClr val="0000FF"/>
                  </a:solidFill>
                </a:rPr>
                <a:t>BookManager</a:t>
              </a:r>
              <a:r>
                <a:rPr lang="fr-FR" sz="2400" dirty="0" smtClean="0"/>
                <a:t> </a:t>
              </a:r>
              <a:endParaRPr lang="fr-BE" sz="2400" b="1" dirty="0"/>
            </a:p>
            <a:p>
              <a:pPr>
                <a:lnSpc>
                  <a:spcPct val="80000"/>
                </a:lnSpc>
              </a:pPr>
              <a:r>
                <a:rPr lang="fr-BE" dirty="0"/>
                <a:t> </a:t>
              </a:r>
              <a:endParaRPr lang="fr-BE" dirty="0" smtClean="0"/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fr-BE" b="1" dirty="0" err="1" smtClean="0">
                  <a:solidFill>
                    <a:srgbClr val="FF0000"/>
                  </a:solidFill>
                </a:rPr>
                <a:t>BookDataAccess</a:t>
              </a:r>
              <a:r>
                <a:rPr lang="fr-BE" b="1" dirty="0" smtClean="0">
                  <a:solidFill>
                    <a:srgbClr val="0000FF"/>
                  </a:solidFill>
                </a:rPr>
                <a:t>   </a:t>
              </a:r>
              <a:r>
                <a:rPr lang="fr-FR" b="1" u="sng" dirty="0" err="1" smtClean="0">
                  <a:solidFill>
                    <a:srgbClr val="FF0000"/>
                  </a:solidFill>
                </a:rPr>
                <a:t>bda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endParaRPr lang="fr-BE" b="1" dirty="0" smtClean="0">
                <a:solidFill>
                  <a:srgbClr val="FF0000"/>
                </a:solidFill>
              </a:endParaRPr>
            </a:p>
            <a:p>
              <a:pPr>
                <a:lnSpc>
                  <a:spcPct val="80000"/>
                </a:lnSpc>
              </a:pPr>
              <a:endParaRPr lang="fr-BE" b="1" i="1" dirty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pPr>
                <a:lnSpc>
                  <a:spcPct val="80000"/>
                </a:lnSpc>
              </a:pPr>
              <a:endParaRPr lang="fr-FR" dirty="0" smtClean="0"/>
            </a:p>
            <a:p>
              <a:pPr>
                <a:lnSpc>
                  <a:spcPct val="80000"/>
                </a:lnSpc>
              </a:pPr>
              <a:endParaRPr lang="fr-FR" dirty="0" smtClean="0"/>
            </a:p>
            <a:p>
              <a:pPr>
                <a:lnSpc>
                  <a:spcPct val="80000"/>
                </a:lnSpc>
              </a:pPr>
              <a:endParaRPr lang="fr-FR" dirty="0" smtClean="0"/>
            </a:p>
            <a:p>
              <a:pPr>
                <a:lnSpc>
                  <a:spcPct val="80000"/>
                </a:lnSpc>
              </a:pPr>
              <a:endParaRPr lang="fr-FR" dirty="0" smtClean="0"/>
            </a:p>
            <a:p>
              <a:pPr>
                <a:lnSpc>
                  <a:spcPct val="80000"/>
                </a:lnSpc>
              </a:pPr>
              <a:endParaRPr lang="fr-FR" dirty="0" smtClean="0"/>
            </a:p>
            <a:p>
              <a:pPr>
                <a:lnSpc>
                  <a:spcPct val="80000"/>
                </a:lnSpc>
              </a:pPr>
              <a:endParaRPr lang="fr-FR" dirty="0" smtClean="0"/>
            </a:p>
            <a:p>
              <a:pPr>
                <a:lnSpc>
                  <a:spcPct val="80000"/>
                </a:lnSpc>
              </a:pPr>
              <a:endParaRPr lang="fr-FR" dirty="0"/>
            </a:p>
          </p:txBody>
        </p:sp>
        <p:sp>
          <p:nvSpPr>
            <p:cNvPr id="256027" name="Line 5"/>
            <p:cNvSpPr>
              <a:spLocks noChangeShapeType="1"/>
            </p:cNvSpPr>
            <p:nvPr/>
          </p:nvSpPr>
          <p:spPr bwMode="auto">
            <a:xfrm>
              <a:off x="357158" y="1357298"/>
              <a:ext cx="3534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  <p:sp>
          <p:nvSpPr>
            <p:cNvPr id="256025" name="Line 6"/>
            <p:cNvSpPr>
              <a:spLocks noChangeShapeType="1"/>
            </p:cNvSpPr>
            <p:nvPr/>
          </p:nvSpPr>
          <p:spPr bwMode="auto">
            <a:xfrm>
              <a:off x="395288" y="2451361"/>
              <a:ext cx="35343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</p:grp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3929058" y="1500174"/>
            <a:ext cx="1500198" cy="45719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4143372" y="1142984"/>
            <a:ext cx="863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1800" i="1" dirty="0" err="1">
                <a:solidFill>
                  <a:srgbClr val="0066CC"/>
                </a:solidFill>
              </a:rPr>
              <a:t>Has-a</a:t>
            </a:r>
            <a:endParaRPr lang="fr-FR" sz="1800" i="1" dirty="0">
              <a:solidFill>
                <a:srgbClr val="0066CC"/>
              </a:solidFill>
            </a:endParaRPr>
          </a:p>
        </p:txBody>
      </p:sp>
      <p:sp>
        <p:nvSpPr>
          <p:cNvPr id="903187" name="Text Box 19"/>
          <p:cNvSpPr txBox="1">
            <a:spLocks noChangeArrowheads="1"/>
          </p:cNvSpPr>
          <p:nvPr/>
        </p:nvSpPr>
        <p:spPr bwMode="auto">
          <a:xfrm>
            <a:off x="4071934" y="3500438"/>
            <a:ext cx="250033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fr-BE" sz="1800" i="1" dirty="0"/>
              <a:t>Dans le constructeur: </a:t>
            </a:r>
            <a:endParaRPr lang="fr-BE" sz="1800" i="1" dirty="0" smtClean="0"/>
          </a:p>
          <a:p>
            <a:pPr>
              <a:spcBef>
                <a:spcPts val="0"/>
              </a:spcBef>
            </a:pPr>
            <a:r>
              <a:rPr lang="fr-BE" sz="1800" i="1" dirty="0" smtClean="0"/>
              <a:t>on </a:t>
            </a:r>
            <a:r>
              <a:rPr lang="fr-BE" sz="1800" i="1" dirty="0"/>
              <a:t>crée un objet d’une </a:t>
            </a:r>
            <a:endParaRPr lang="fr-BE" sz="1800" i="1" dirty="0" smtClean="0"/>
          </a:p>
          <a:p>
            <a:pPr>
              <a:spcBef>
                <a:spcPts val="0"/>
              </a:spcBef>
            </a:pPr>
            <a:r>
              <a:rPr lang="fr-BE" sz="1800" i="1" dirty="0" smtClean="0"/>
              <a:t>classe </a:t>
            </a:r>
            <a:r>
              <a:rPr lang="fr-BE" sz="1800" i="1" dirty="0"/>
              <a:t>qui implémente </a:t>
            </a:r>
            <a:endParaRPr lang="fr-BE" sz="1800" i="1" dirty="0" smtClean="0"/>
          </a:p>
          <a:p>
            <a:pPr>
              <a:spcBef>
                <a:spcPts val="0"/>
              </a:spcBef>
            </a:pPr>
            <a:r>
              <a:rPr lang="fr-BE" sz="1800" dirty="0" err="1" smtClean="0"/>
              <a:t>BookDataAccess</a:t>
            </a:r>
            <a:endParaRPr lang="fr-FR" sz="1800" i="1" dirty="0"/>
          </a:p>
        </p:txBody>
      </p:sp>
      <p:sp>
        <p:nvSpPr>
          <p:cNvPr id="903189" name="Line 21"/>
          <p:cNvSpPr>
            <a:spLocks noChangeShapeType="1"/>
          </p:cNvSpPr>
          <p:nvPr/>
        </p:nvSpPr>
        <p:spPr bwMode="auto">
          <a:xfrm flipV="1">
            <a:off x="5643570" y="2571744"/>
            <a:ext cx="215900" cy="720725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3190" name="Line 22"/>
          <p:cNvSpPr>
            <a:spLocks noChangeShapeType="1"/>
          </p:cNvSpPr>
          <p:nvPr/>
        </p:nvSpPr>
        <p:spPr bwMode="auto">
          <a:xfrm flipV="1">
            <a:off x="6357950" y="2571744"/>
            <a:ext cx="142876" cy="71438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903191" name="Line 23"/>
          <p:cNvSpPr>
            <a:spLocks noChangeShapeType="1"/>
          </p:cNvSpPr>
          <p:nvPr/>
        </p:nvSpPr>
        <p:spPr bwMode="auto">
          <a:xfrm flipH="1" flipV="1">
            <a:off x="7455238" y="2571744"/>
            <a:ext cx="45719" cy="71438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903192" name="Text Box 24"/>
          <p:cNvSpPr txBox="1">
            <a:spLocks noChangeArrowheads="1"/>
          </p:cNvSpPr>
          <p:nvPr/>
        </p:nvSpPr>
        <p:spPr bwMode="auto">
          <a:xfrm>
            <a:off x="5429256" y="6072206"/>
            <a:ext cx="25923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i="1" dirty="0" smtClean="0">
                <a:solidFill>
                  <a:srgbClr val="FF0000"/>
                </a:solidFill>
              </a:rPr>
              <a:t>   = </a:t>
            </a:r>
            <a:r>
              <a:rPr lang="fr-BE" i="1" dirty="0">
                <a:solidFill>
                  <a:srgbClr val="FF0000"/>
                </a:solidFill>
              </a:rPr>
              <a:t>délégation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903193" name="Oval 25"/>
          <p:cNvSpPr>
            <a:spLocks noChangeArrowheads="1"/>
          </p:cNvSpPr>
          <p:nvPr/>
        </p:nvSpPr>
        <p:spPr bwMode="auto">
          <a:xfrm>
            <a:off x="5143504" y="6000768"/>
            <a:ext cx="2519362" cy="56263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03194" name="Line 26"/>
          <p:cNvSpPr>
            <a:spLocks noChangeShapeType="1"/>
          </p:cNvSpPr>
          <p:nvPr/>
        </p:nvSpPr>
        <p:spPr bwMode="auto">
          <a:xfrm flipH="1" flipV="1">
            <a:off x="3071801" y="5000634"/>
            <a:ext cx="2214579" cy="114300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grpSp>
        <p:nvGrpSpPr>
          <p:cNvPr id="33" name="Groupe 32"/>
          <p:cNvGrpSpPr/>
          <p:nvPr/>
        </p:nvGrpSpPr>
        <p:grpSpPr>
          <a:xfrm>
            <a:off x="5429256" y="857232"/>
            <a:ext cx="3429024" cy="1714512"/>
            <a:chOff x="5429256" y="857232"/>
            <a:chExt cx="3429024" cy="1714512"/>
          </a:xfrm>
        </p:grpSpPr>
        <p:sp>
          <p:nvSpPr>
            <p:cNvPr id="29" name="Text Box 3"/>
            <p:cNvSpPr txBox="1">
              <a:spLocks noChangeArrowheads="1"/>
            </p:cNvSpPr>
            <p:nvPr/>
          </p:nvSpPr>
          <p:spPr bwMode="auto">
            <a:xfrm>
              <a:off x="5429256" y="857232"/>
              <a:ext cx="3429024" cy="17145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fr-BE" u="sng" dirty="0">
                  <a:solidFill>
                    <a:srgbClr val="FF0000"/>
                  </a:solidFill>
                </a:rPr>
                <a:t>&lt;&lt;interface&gt;&gt;  </a:t>
              </a:r>
              <a:r>
                <a:rPr lang="fr-BE" u="sng" dirty="0" smtClean="0">
                  <a:solidFill>
                    <a:srgbClr val="FF0000"/>
                  </a:solidFill>
                </a:rPr>
                <a:t> </a:t>
              </a:r>
              <a:r>
                <a:rPr lang="fr-BE" sz="2400" b="1" dirty="0" err="1" smtClean="0">
                  <a:solidFill>
                    <a:srgbClr val="FF0000"/>
                  </a:solidFill>
                </a:rPr>
                <a:t>BookDataAccess</a:t>
              </a:r>
              <a:endParaRPr lang="fr-BE" sz="2400" b="1" dirty="0">
                <a:solidFill>
                  <a:srgbClr val="FF0000"/>
                </a:solidFill>
              </a:endParaRPr>
            </a:p>
            <a:p>
              <a:r>
                <a:rPr lang="fr-BE" b="1" i="1" dirty="0">
                  <a:solidFill>
                    <a:srgbClr val="008000"/>
                  </a:solidFill>
                </a:rPr>
                <a:t> </a:t>
              </a:r>
              <a:r>
                <a:rPr lang="en-US" b="1" dirty="0" err="1" smtClean="0">
                  <a:solidFill>
                    <a:srgbClr val="008000"/>
                  </a:solidFill>
                </a:rPr>
                <a:t>getAllBooks</a:t>
              </a:r>
              <a:r>
                <a:rPr lang="en-US" b="1" dirty="0" smtClean="0">
                  <a:solidFill>
                    <a:srgbClr val="008000"/>
                  </a:solidFill>
                </a:rPr>
                <a:t>( );</a:t>
              </a:r>
            </a:p>
            <a:p>
              <a:r>
                <a:rPr lang="fr-FR" b="1" dirty="0" smtClean="0">
                  <a:solidFill>
                    <a:srgbClr val="008000"/>
                  </a:solidFill>
                </a:rPr>
                <a:t> </a:t>
              </a:r>
              <a:r>
                <a:rPr lang="fr-FR" b="1" dirty="0" err="1" smtClean="0">
                  <a:solidFill>
                    <a:srgbClr val="008000"/>
                  </a:solidFill>
                </a:rPr>
                <a:t>addBook</a:t>
              </a:r>
              <a:r>
                <a:rPr lang="fr-FR" b="1" dirty="0" smtClean="0">
                  <a:solidFill>
                    <a:srgbClr val="008000"/>
                  </a:solidFill>
                </a:rPr>
                <a:t> (book);</a:t>
              </a:r>
              <a:endParaRPr lang="fr-BE" b="1" i="1" dirty="0">
                <a:solidFill>
                  <a:srgbClr val="008000"/>
                </a:solidFill>
              </a:endParaRPr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5429256" y="1643050"/>
              <a:ext cx="34290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cxnSp>
        <p:nvCxnSpPr>
          <p:cNvPr id="32" name="Connecteur droit avec flèche 31"/>
          <p:cNvCxnSpPr/>
          <p:nvPr/>
        </p:nvCxnSpPr>
        <p:spPr bwMode="auto">
          <a:xfrm>
            <a:off x="2500298" y="3500438"/>
            <a:ext cx="1571636" cy="64294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38" name="ZoneTexte 37"/>
          <p:cNvSpPr txBox="1"/>
          <p:nvPr/>
        </p:nvSpPr>
        <p:spPr bwMode="auto">
          <a:xfrm>
            <a:off x="428596" y="2643182"/>
            <a:ext cx="3643338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err="1" smtClean="0">
                <a:solidFill>
                  <a:srgbClr val="0000FF"/>
                </a:solidFill>
              </a:rPr>
              <a:t>BookManager</a:t>
            </a:r>
            <a:r>
              <a:rPr lang="fr-FR" dirty="0" smtClean="0"/>
              <a:t>  ( )</a:t>
            </a:r>
          </a:p>
          <a:p>
            <a:r>
              <a:rPr lang="fr-FR" dirty="0" smtClean="0"/>
              <a:t>{ </a:t>
            </a:r>
            <a:r>
              <a:rPr lang="fr-FR" b="1" u="sng" dirty="0" err="1" smtClean="0">
                <a:solidFill>
                  <a:srgbClr val="FF0000"/>
                </a:solidFill>
              </a:rPr>
              <a:t>bda</a:t>
            </a:r>
            <a:r>
              <a:rPr lang="fr-FR" dirty="0" smtClean="0">
                <a:solidFill>
                  <a:srgbClr val="FF00FF"/>
                </a:solidFill>
              </a:rPr>
              <a:t> </a:t>
            </a:r>
            <a:r>
              <a:rPr lang="fr-FR" dirty="0" smtClean="0"/>
              <a:t>= new </a:t>
            </a:r>
            <a:r>
              <a:rPr lang="fr-FR" b="1" dirty="0" err="1" smtClean="0">
                <a:solidFill>
                  <a:srgbClr val="FF33CC"/>
                </a:solidFill>
              </a:rPr>
              <a:t>BookDBAccess</a:t>
            </a:r>
            <a:r>
              <a:rPr lang="fr-FR" dirty="0" smtClean="0"/>
              <a:t>( );}</a:t>
            </a:r>
          </a:p>
          <a:p>
            <a:endParaRPr lang="fr-FR" dirty="0" smtClean="0"/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BE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9" name="ZoneTexte 38"/>
          <p:cNvSpPr txBox="1"/>
          <p:nvPr/>
        </p:nvSpPr>
        <p:spPr bwMode="auto">
          <a:xfrm>
            <a:off x="428596" y="3714752"/>
            <a:ext cx="3714776" cy="276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getAllBooks</a:t>
            </a:r>
            <a:r>
              <a:rPr lang="en-US" dirty="0" smtClean="0"/>
              <a:t>( 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 { return  </a:t>
            </a:r>
            <a:r>
              <a:rPr lang="fr-FR" b="1" u="sng" dirty="0" err="1" smtClean="0">
                <a:solidFill>
                  <a:srgbClr val="FF0000"/>
                </a:solidFill>
              </a:rPr>
              <a:t>bda</a:t>
            </a:r>
            <a:r>
              <a:rPr lang="en-US" b="1" dirty="0" smtClean="0">
                <a:solidFill>
                  <a:srgbClr val="FF00FF"/>
                </a:solidFill>
              </a:rPr>
              <a:t>.</a:t>
            </a:r>
            <a:r>
              <a:rPr lang="en-US" b="1" dirty="0" err="1" smtClean="0">
                <a:solidFill>
                  <a:srgbClr val="FF00FF"/>
                </a:solidFill>
              </a:rPr>
              <a:t>getAllBooks</a:t>
            </a:r>
            <a:r>
              <a:rPr lang="en-US" b="1" dirty="0" smtClean="0">
                <a:solidFill>
                  <a:srgbClr val="FF00FF"/>
                </a:solidFill>
              </a:rPr>
              <a:t>( ); </a:t>
            </a:r>
            <a:r>
              <a:rPr lang="en-US" dirty="0" smtClean="0"/>
              <a:t>}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fr-FR" dirty="0" err="1" smtClean="0"/>
              <a:t>addBook</a:t>
            </a:r>
            <a:r>
              <a:rPr lang="fr-FR" dirty="0" smtClean="0">
                <a:solidFill>
                  <a:srgbClr val="0000FF"/>
                </a:solidFill>
              </a:rPr>
              <a:t>  </a:t>
            </a:r>
            <a:r>
              <a:rPr lang="fr-FR" dirty="0" smtClean="0"/>
              <a:t>(Book </a:t>
            </a:r>
            <a:r>
              <a:rPr lang="fr-FR" dirty="0" err="1" smtClean="0"/>
              <a:t>book</a:t>
            </a:r>
            <a:r>
              <a:rPr lang="fr-FR" dirty="0" smtClean="0"/>
              <a:t>)</a:t>
            </a:r>
          </a:p>
          <a:p>
            <a:pPr>
              <a:spcBef>
                <a:spcPts val="0"/>
              </a:spcBef>
            </a:pPr>
            <a:r>
              <a:rPr lang="fr-FR" dirty="0" smtClean="0"/>
              <a:t> { </a:t>
            </a:r>
            <a:r>
              <a:rPr lang="fr-FR" dirty="0" smtClean="0">
                <a:solidFill>
                  <a:srgbClr val="FF00FF"/>
                </a:solidFill>
              </a:rPr>
              <a:t>   </a:t>
            </a:r>
            <a:r>
              <a:rPr lang="fr-FR" b="1" u="sng" dirty="0" err="1" smtClean="0">
                <a:solidFill>
                  <a:srgbClr val="FF0000"/>
                </a:solidFill>
              </a:rPr>
              <a:t>bda</a:t>
            </a:r>
            <a:r>
              <a:rPr lang="fr-FR" dirty="0" err="1" smtClean="0">
                <a:solidFill>
                  <a:srgbClr val="FF0000"/>
                </a:solidFill>
              </a:rPr>
              <a:t>.</a:t>
            </a:r>
            <a:r>
              <a:rPr lang="fr-FR" b="1" dirty="0" err="1" smtClean="0">
                <a:solidFill>
                  <a:srgbClr val="FF00FF"/>
                </a:solidFill>
              </a:rPr>
              <a:t>addBook</a:t>
            </a:r>
            <a:r>
              <a:rPr lang="fr-FR" b="1" dirty="0" smtClean="0">
                <a:solidFill>
                  <a:srgbClr val="FF00FF"/>
                </a:solidFill>
              </a:rPr>
              <a:t> </a:t>
            </a:r>
            <a:r>
              <a:rPr lang="fr-FR" dirty="0" smtClean="0"/>
              <a:t>(book);   }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BE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 flipV="1">
            <a:off x="2214544" y="6072206"/>
            <a:ext cx="2928960" cy="21431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grpSp>
        <p:nvGrpSpPr>
          <p:cNvPr id="43" name="Groupe 42"/>
          <p:cNvGrpSpPr/>
          <p:nvPr/>
        </p:nvGrpSpPr>
        <p:grpSpPr>
          <a:xfrm>
            <a:off x="6429388" y="3286124"/>
            <a:ext cx="2571768" cy="2398567"/>
            <a:chOff x="6643702" y="3286124"/>
            <a:chExt cx="2357454" cy="2398567"/>
          </a:xfrm>
        </p:grpSpPr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6643702" y="3286124"/>
              <a:ext cx="2286016" cy="19389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BE" sz="2400" b="1" dirty="0"/>
                <a:t> </a:t>
              </a:r>
              <a:r>
                <a:rPr lang="fr-FR" sz="2400" b="1" dirty="0" err="1" smtClean="0">
                  <a:solidFill>
                    <a:srgbClr val="FF00FF"/>
                  </a:solidFill>
                </a:rPr>
                <a:t>BookDBAccess</a:t>
              </a:r>
              <a:endParaRPr lang="fr-FR" sz="2400" b="1" dirty="0" smtClean="0">
                <a:solidFill>
                  <a:srgbClr val="FF00FF"/>
                </a:solidFill>
              </a:endParaRPr>
            </a:p>
            <a:p>
              <a:pPr algn="ctr"/>
              <a:endParaRPr lang="fr-FR" sz="2400" b="1" dirty="0" smtClean="0">
                <a:solidFill>
                  <a:srgbClr val="FF00FF"/>
                </a:solidFill>
              </a:endParaRPr>
            </a:p>
            <a:p>
              <a:pPr algn="ctr"/>
              <a:endParaRPr lang="fr-BE" dirty="0"/>
            </a:p>
            <a:p>
              <a:r>
                <a:rPr lang="fr-BE" b="1" i="1" dirty="0"/>
                <a:t>  </a:t>
              </a:r>
              <a:endParaRPr lang="fr-FR" dirty="0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6643702" y="3857628"/>
              <a:ext cx="22860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  <p:sp>
          <p:nvSpPr>
            <p:cNvPr id="42" name="ZoneTexte 41"/>
            <p:cNvSpPr txBox="1"/>
            <p:nvPr/>
          </p:nvSpPr>
          <p:spPr bwMode="auto">
            <a:xfrm>
              <a:off x="6643702" y="4071942"/>
              <a:ext cx="2357454" cy="1612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 smtClean="0">
                  <a:solidFill>
                    <a:srgbClr val="FF33CC"/>
                  </a:solidFill>
                </a:rPr>
                <a:t>getAllBooks</a:t>
              </a:r>
              <a:r>
                <a:rPr lang="en-US" b="1" dirty="0" smtClean="0">
                  <a:solidFill>
                    <a:srgbClr val="FF33CC"/>
                  </a:solidFill>
                </a:rPr>
                <a:t>( ) {…}</a:t>
              </a:r>
            </a:p>
            <a:p>
              <a:r>
                <a:rPr lang="fr-FR" b="1" dirty="0" err="1" smtClean="0">
                  <a:solidFill>
                    <a:srgbClr val="FF33CC"/>
                  </a:solidFill>
                </a:rPr>
                <a:t>addBook</a:t>
              </a:r>
              <a:r>
                <a:rPr lang="fr-FR" b="1" dirty="0" smtClean="0">
                  <a:solidFill>
                    <a:srgbClr val="FF33CC"/>
                  </a:solidFill>
                </a:rPr>
                <a:t> (book)</a:t>
              </a:r>
              <a:r>
                <a:rPr lang="en-US" b="1" dirty="0" smtClean="0">
                  <a:solidFill>
                    <a:srgbClr val="FF33CC"/>
                  </a:solidFill>
                </a:rPr>
                <a:t> {…}</a:t>
              </a:r>
              <a:endParaRPr lang="fr-BE" b="1" dirty="0" smtClean="0">
                <a:solidFill>
                  <a:srgbClr val="FF33CC"/>
                </a:solidFill>
              </a:endParaRP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endParaRPr kumimoji="0" lang="fr-B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79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0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0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0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0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90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0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8" grpId="0" animBg="1"/>
      <p:bldP spid="903179" grpId="0"/>
      <p:bldP spid="903187" grpId="0"/>
      <p:bldP spid="903189" grpId="0" animBg="1"/>
      <p:bldP spid="903190" grpId="0" animBg="1"/>
      <p:bldP spid="903191" grpId="0" animBg="1"/>
      <p:bldP spid="903192" grpId="1"/>
      <p:bldP spid="903193" grpId="0" animBg="1"/>
      <p:bldP spid="903194" grpId="0" animBg="1"/>
      <p:bldP spid="38" grpId="0" build="p" bldLvl="3"/>
      <p:bldP spid="39" grpId="0" build="p" bldLvl="3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>
                <a:solidFill>
                  <a:srgbClr val="006600"/>
                </a:solidFill>
              </a:rPr>
              <a:t>10. Design Patterns</a:t>
            </a:r>
            <a:endParaRPr lang="fr-FR" dirty="0" smtClean="0">
              <a:solidFill>
                <a:srgbClr val="006600"/>
              </a:solidFill>
            </a:endParaRP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772400" cy="4968552"/>
          </a:xfrm>
        </p:spPr>
        <p:txBody>
          <a:bodyPr/>
          <a:lstStyle/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10.1. Singleton Pattern </a:t>
            </a: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10.2. </a:t>
            </a:r>
            <a:r>
              <a:rPr lang="fr-BE" sz="2800" dirty="0" err="1" smtClean="0">
                <a:solidFill>
                  <a:srgbClr val="000099"/>
                </a:solidFill>
              </a:rPr>
              <a:t>Strategy</a:t>
            </a:r>
            <a:r>
              <a:rPr lang="fr-BE" sz="2800" dirty="0" smtClean="0">
                <a:solidFill>
                  <a:srgbClr val="000099"/>
                </a:solidFill>
              </a:rPr>
              <a:t> Pattern </a:t>
            </a: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10.3</a:t>
            </a:r>
            <a:r>
              <a:rPr lang="fr-BE" sz="2800" dirty="0">
                <a:solidFill>
                  <a:srgbClr val="000099"/>
                </a:solidFill>
              </a:rPr>
              <a:t>. </a:t>
            </a:r>
            <a:r>
              <a:rPr lang="fr-BE" sz="2800" dirty="0" smtClean="0">
                <a:solidFill>
                  <a:srgbClr val="000099"/>
                </a:solidFill>
              </a:rPr>
              <a:t>Data </a:t>
            </a:r>
            <a:r>
              <a:rPr lang="fr-BE" sz="2800" dirty="0">
                <a:solidFill>
                  <a:srgbClr val="000099"/>
                </a:solidFill>
              </a:rPr>
              <a:t>Access Object Pattern </a:t>
            </a: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10.4. </a:t>
            </a:r>
            <a:r>
              <a:rPr lang="fr-BE" sz="2800" dirty="0" err="1" smtClean="0">
                <a:solidFill>
                  <a:srgbClr val="000099"/>
                </a:solidFill>
              </a:rPr>
              <a:t>Factory</a:t>
            </a:r>
            <a:r>
              <a:rPr lang="fr-BE" sz="2800" dirty="0" smtClean="0">
                <a:solidFill>
                  <a:srgbClr val="000099"/>
                </a:solidFill>
              </a:rPr>
              <a:t> Pattern</a:t>
            </a:r>
            <a:endParaRPr lang="fr-BE" sz="2800" dirty="0">
              <a:solidFill>
                <a:srgbClr val="000099"/>
              </a:solidFill>
            </a:endParaRPr>
          </a:p>
          <a:p>
            <a:pPr marL="0" indent="0" eaLnBrk="1" hangingPunct="1">
              <a:buNone/>
            </a:pPr>
            <a:endParaRPr lang="fr-BE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/>
          </a:p>
        </p:txBody>
      </p:sp>
      <p:sp>
        <p:nvSpPr>
          <p:cNvPr id="288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A654D-67A7-4AE1-9648-E49DE95E4687}" type="slidenum">
              <a:rPr lang="fr-FR" smtClean="0"/>
              <a:pPr/>
              <a:t>23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08222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8" grpId="0" autoUpdateAnimBg="0"/>
      <p:bldP spid="93081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6BFE5-101F-482A-A3A0-993D82AD08B8}" type="slidenum">
              <a:rPr lang="fr-FR" smtClean="0"/>
              <a:pPr/>
              <a:t>24</a:t>
            </a:fld>
            <a:endParaRPr lang="fr-FR" smtClean="0"/>
          </a:p>
        </p:txBody>
      </p:sp>
      <p:sp>
        <p:nvSpPr>
          <p:cNvPr id="905218" name="Text Box 2"/>
          <p:cNvSpPr txBox="1">
            <a:spLocks noChangeArrowheads="1"/>
          </p:cNvSpPr>
          <p:nvPr/>
        </p:nvSpPr>
        <p:spPr bwMode="auto">
          <a:xfrm>
            <a:off x="444500" y="1778000"/>
            <a:ext cx="7835900" cy="1230313"/>
          </a:xfrm>
          <a:prstGeom prst="rect">
            <a:avLst/>
          </a:prstGeom>
          <a:noFill/>
          <a:ln w="9525" algn="ctr">
            <a:solidFill>
              <a:srgbClr val="FF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 u="sng" dirty="0" smtClean="0"/>
              <a:t>Objectif du pattern </a:t>
            </a:r>
            <a:r>
              <a:rPr lang="fr-BE" b="1" i="1" u="sng" dirty="0" smtClean="0"/>
              <a:t>fabrique</a:t>
            </a:r>
            <a:endParaRPr lang="fr-BE" b="1" i="1" u="sng" dirty="0"/>
          </a:p>
          <a:p>
            <a:pPr marL="342900" indent="-342900" algn="ctr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>
                <a:solidFill>
                  <a:srgbClr val="FF3399"/>
                </a:solidFill>
              </a:rPr>
              <a:t>Encapsuler l’instanciation de </a:t>
            </a:r>
            <a:r>
              <a:rPr lang="fr-BE" dirty="0" smtClean="0">
                <a:solidFill>
                  <a:srgbClr val="FF3399"/>
                </a:solidFill>
              </a:rPr>
              <a:t>classes (la création d’objets)</a:t>
            </a:r>
            <a:endParaRPr lang="fr-BE" dirty="0">
              <a:solidFill>
                <a:srgbClr val="FF3399"/>
              </a:solidFill>
            </a:endParaRPr>
          </a:p>
          <a:p>
            <a:pPr marL="342900" indent="-342900" algn="ctr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endParaRPr lang="fr-BE" dirty="0">
              <a:sym typeface="Wingdings" pitchFamily="2" charset="2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971550" y="3573463"/>
            <a:ext cx="6408738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i="1" u="sng"/>
              <a:t>Exemple</a:t>
            </a:r>
            <a:r>
              <a:rPr lang="fr-BE"/>
              <a:t>: </a:t>
            </a:r>
          </a:p>
          <a:p>
            <a:r>
              <a:rPr lang="fr-BE"/>
              <a:t>Une pizzeria (créateur) </a:t>
            </a:r>
          </a:p>
          <a:p>
            <a:r>
              <a:rPr lang="fr-BE"/>
              <a:t>qui manipule des objets de type Pizza (produits)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8" grpId="0" animBg="1"/>
      <p:bldP spid="2283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0A4329-1094-45B2-A0E8-963450ECAD1B}" type="slidenum">
              <a:rPr lang="fr-FR" smtClean="0"/>
              <a:pPr/>
              <a:t>25</a:t>
            </a:fld>
            <a:endParaRPr lang="fr-FR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17800" y="939800"/>
            <a:ext cx="4025900" cy="5127625"/>
            <a:chOff x="1712" y="592"/>
            <a:chExt cx="2536" cy="3230"/>
          </a:xfrm>
        </p:grpSpPr>
        <p:sp>
          <p:nvSpPr>
            <p:cNvPr id="259077" name="Text Box 3"/>
            <p:cNvSpPr txBox="1">
              <a:spLocks noChangeArrowheads="1"/>
            </p:cNvSpPr>
            <p:nvPr/>
          </p:nvSpPr>
          <p:spPr bwMode="auto">
            <a:xfrm>
              <a:off x="1712" y="592"/>
              <a:ext cx="2528" cy="323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      </a:t>
              </a:r>
              <a:r>
                <a:rPr lang="fr-BE" i="1"/>
                <a:t>abstract</a:t>
              </a:r>
              <a:r>
                <a:rPr lang="fr-BE"/>
                <a:t> class </a:t>
              </a:r>
              <a:r>
                <a:rPr lang="fr-BE" sz="2400" b="1">
                  <a:solidFill>
                    <a:srgbClr val="FF0000"/>
                  </a:solidFill>
                </a:rPr>
                <a:t>Pizza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	</a:t>
              </a:r>
              <a:r>
                <a:rPr lang="fr-BE">
                  <a:solidFill>
                    <a:srgbClr val="339933"/>
                  </a:solidFill>
                </a:rPr>
                <a:t>nom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>
                  <a:solidFill>
                    <a:srgbClr val="339933"/>
                  </a:solidFill>
                </a:rPr>
                <a:t>		pate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>
                  <a:solidFill>
                    <a:srgbClr val="339933"/>
                  </a:solidFill>
                </a:rPr>
                <a:t>		sauce	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>
                  <a:solidFill>
                    <a:srgbClr val="339933"/>
                  </a:solidFill>
                </a:rPr>
                <a:t>		garniture [ ]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endParaRPr lang="fr-BE">
                <a:solidFill>
                  <a:srgbClr val="339933"/>
                </a:solidFill>
              </a:endParaRP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	</a:t>
              </a:r>
              <a:r>
                <a:rPr lang="fr-BE" i="1"/>
                <a:t>abstract</a:t>
              </a:r>
              <a:r>
                <a:rPr lang="fr-BE"/>
                <a:t> </a:t>
              </a:r>
              <a:r>
                <a:rPr lang="fr-BE" b="1">
                  <a:solidFill>
                    <a:srgbClr val="CC66FF"/>
                  </a:solidFill>
                </a:rPr>
                <a:t>preparer( )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	cuire ( ) 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 		couper ( )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	emballer ( )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endParaRPr lang="fr-FR"/>
            </a:p>
          </p:txBody>
        </p:sp>
        <p:sp>
          <p:nvSpPr>
            <p:cNvPr id="259078" name="Line 4"/>
            <p:cNvSpPr>
              <a:spLocks noChangeShapeType="1"/>
            </p:cNvSpPr>
            <p:nvPr/>
          </p:nvSpPr>
          <p:spPr bwMode="auto">
            <a:xfrm>
              <a:off x="1712" y="984"/>
              <a:ext cx="2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  <p:sp>
          <p:nvSpPr>
            <p:cNvPr id="259079" name="Line 5"/>
            <p:cNvSpPr>
              <a:spLocks noChangeShapeType="1"/>
            </p:cNvSpPr>
            <p:nvPr/>
          </p:nvSpPr>
          <p:spPr bwMode="auto">
            <a:xfrm>
              <a:off x="1712" y="2280"/>
              <a:ext cx="25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06246" name="Text Box 6"/>
          <p:cNvSpPr txBox="1">
            <a:spLocks noChangeArrowheads="1"/>
          </p:cNvSpPr>
          <p:nvPr/>
        </p:nvSpPr>
        <p:spPr bwMode="auto">
          <a:xfrm>
            <a:off x="431800" y="914400"/>
            <a:ext cx="1473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u="sng">
                <a:solidFill>
                  <a:srgbClr val="0000FF"/>
                </a:solidFill>
              </a:rPr>
              <a:t>Produit</a:t>
            </a:r>
            <a:endParaRPr lang="fr-FR" u="sng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6393F7-208E-4B91-B7CF-98509606C550}" type="slidenum">
              <a:rPr lang="fr-FR" smtClean="0"/>
              <a:pPr/>
              <a:t>26</a:t>
            </a:fld>
            <a:endParaRPr lang="fr-FR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48488" y="3284538"/>
            <a:ext cx="1944687" cy="1533525"/>
            <a:chOff x="1474" y="527"/>
            <a:chExt cx="1905" cy="966"/>
          </a:xfrm>
        </p:grpSpPr>
        <p:grpSp>
          <p:nvGrpSpPr>
            <p:cNvPr id="260137" name="Group 3"/>
            <p:cNvGrpSpPr>
              <a:grpSpLocks/>
            </p:cNvGrpSpPr>
            <p:nvPr/>
          </p:nvGrpSpPr>
          <p:grpSpPr bwMode="auto">
            <a:xfrm>
              <a:off x="1474" y="527"/>
              <a:ext cx="1905" cy="966"/>
              <a:chOff x="340" y="1162"/>
              <a:chExt cx="1587" cy="966"/>
            </a:xfrm>
          </p:grpSpPr>
          <p:sp>
            <p:nvSpPr>
              <p:cNvPr id="260139" name="Text Box 4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966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 sz="2400" b="1"/>
                  <a:t>  </a:t>
                </a:r>
                <a:r>
                  <a:rPr lang="fr-BE" sz="2400" b="1">
                    <a:solidFill>
                      <a:srgbClr val="FF6600"/>
                    </a:solidFill>
                  </a:rPr>
                  <a:t>Calzone</a:t>
                </a:r>
              </a:p>
              <a:p>
                <a:r>
                  <a:rPr lang="fr-BE"/>
                  <a:t>  …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</a:t>
                </a:r>
                <a:r>
                  <a:rPr lang="fr-BE" b="1" i="1">
                    <a:solidFill>
                      <a:srgbClr val="CC66FF"/>
                    </a:solidFill>
                  </a:rPr>
                  <a:t>preparer( )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>
                    <a:solidFill>
                      <a:srgbClr val="CC66FF"/>
                    </a:solidFill>
                  </a:rPr>
                  <a:t>       {…}</a:t>
                </a:r>
                <a:endParaRPr lang="fr-FR">
                  <a:solidFill>
                    <a:srgbClr val="CC66FF"/>
                  </a:solidFill>
                </a:endParaRPr>
              </a:p>
            </p:txBody>
          </p:sp>
          <p:sp>
            <p:nvSpPr>
              <p:cNvPr id="260140" name="Line 5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60138" name="Line 6"/>
            <p:cNvSpPr>
              <a:spLocks noChangeShapeType="1"/>
            </p:cNvSpPr>
            <p:nvPr/>
          </p:nvSpPr>
          <p:spPr bwMode="auto">
            <a:xfrm>
              <a:off x="1474" y="1117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135563" y="4349750"/>
            <a:ext cx="1982787" cy="1990725"/>
            <a:chOff x="1474" y="527"/>
            <a:chExt cx="1905" cy="1254"/>
          </a:xfrm>
        </p:grpSpPr>
        <p:grpSp>
          <p:nvGrpSpPr>
            <p:cNvPr id="260133" name="Group 8"/>
            <p:cNvGrpSpPr>
              <a:grpSpLocks/>
            </p:cNvGrpSpPr>
            <p:nvPr/>
          </p:nvGrpSpPr>
          <p:grpSpPr bwMode="auto">
            <a:xfrm>
              <a:off x="1474" y="527"/>
              <a:ext cx="1905" cy="1254"/>
              <a:chOff x="340" y="1162"/>
              <a:chExt cx="1587" cy="1254"/>
            </a:xfrm>
          </p:grpSpPr>
          <p:sp>
            <p:nvSpPr>
              <p:cNvPr id="260135" name="Text Box 9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2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 sz="2400" b="1"/>
                  <a:t>  </a:t>
                </a:r>
                <a:r>
                  <a:rPr lang="fr-BE" sz="2400" b="1">
                    <a:solidFill>
                      <a:srgbClr val="FF6600"/>
                    </a:solidFill>
                  </a:rPr>
                  <a:t>Forestière</a:t>
                </a:r>
              </a:p>
              <a:p>
                <a:r>
                  <a:rPr lang="fr-BE"/>
                  <a:t>  …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</a:t>
                </a:r>
                <a:r>
                  <a:rPr lang="fr-BE" b="1" i="1">
                    <a:solidFill>
                      <a:srgbClr val="CC66FF"/>
                    </a:solidFill>
                  </a:rPr>
                  <a:t>preparer( )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>
                    <a:solidFill>
                      <a:srgbClr val="CC66FF"/>
                    </a:solidFill>
                  </a:rPr>
                  <a:t>       {…}</a:t>
                </a:r>
              </a:p>
              <a:p>
                <a:endParaRPr lang="fr-FR">
                  <a:solidFill>
                    <a:srgbClr val="CC66FF"/>
                  </a:solidFill>
                </a:endParaRPr>
              </a:p>
            </p:txBody>
          </p:sp>
          <p:sp>
            <p:nvSpPr>
              <p:cNvPr id="260136" name="Line 10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60134" name="Line 11"/>
            <p:cNvSpPr>
              <a:spLocks noChangeShapeType="1"/>
            </p:cNvSpPr>
            <p:nvPr/>
          </p:nvSpPr>
          <p:spPr bwMode="auto">
            <a:xfrm>
              <a:off x="1474" y="1117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260101" name="Text Box 12"/>
          <p:cNvSpPr txBox="1">
            <a:spLocks noChangeArrowheads="1"/>
          </p:cNvSpPr>
          <p:nvPr/>
        </p:nvSpPr>
        <p:spPr bwMode="auto">
          <a:xfrm>
            <a:off x="419100" y="628650"/>
            <a:ext cx="14525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</a:pPr>
            <a:r>
              <a:rPr lang="fr-BE" u="sng">
                <a:solidFill>
                  <a:srgbClr val="0000FF"/>
                </a:solidFill>
              </a:rPr>
              <a:t>Hiérarchie </a:t>
            </a:r>
          </a:p>
          <a:p>
            <a:pPr>
              <a:lnSpc>
                <a:spcPct val="65000"/>
              </a:lnSpc>
            </a:pPr>
            <a:r>
              <a:rPr lang="fr-BE" u="sng">
                <a:solidFill>
                  <a:srgbClr val="0000FF"/>
                </a:solidFill>
              </a:rPr>
              <a:t>de produits</a:t>
            </a:r>
            <a:endParaRPr lang="fr-FR" u="sng">
              <a:solidFill>
                <a:srgbClr val="0000FF"/>
              </a:solidFill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2339975" y="849313"/>
            <a:ext cx="3024188" cy="2295525"/>
            <a:chOff x="1466" y="519"/>
            <a:chExt cx="1905" cy="1446"/>
          </a:xfrm>
        </p:grpSpPr>
        <p:grpSp>
          <p:nvGrpSpPr>
            <p:cNvPr id="260129" name="Group 14"/>
            <p:cNvGrpSpPr>
              <a:grpSpLocks/>
            </p:cNvGrpSpPr>
            <p:nvPr/>
          </p:nvGrpSpPr>
          <p:grpSpPr bwMode="auto">
            <a:xfrm>
              <a:off x="1466" y="519"/>
              <a:ext cx="1905" cy="1446"/>
              <a:chOff x="340" y="1162"/>
              <a:chExt cx="1587" cy="1322"/>
            </a:xfrm>
          </p:grpSpPr>
          <p:sp>
            <p:nvSpPr>
              <p:cNvPr id="260131" name="Text Box 15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32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/>
                  <a:t>abstract    </a:t>
                </a:r>
                <a:r>
                  <a:rPr lang="fr-BE" sz="2400" b="1">
                    <a:solidFill>
                      <a:srgbClr val="FF6600"/>
                    </a:solidFill>
                  </a:rPr>
                  <a:t>Pizza</a:t>
                </a:r>
              </a:p>
              <a:p>
                <a:r>
                  <a:rPr lang="fr-BE"/>
                  <a:t> 	…</a:t>
                </a:r>
              </a:p>
              <a:p>
                <a:r>
                  <a:rPr lang="fr-BE"/>
                  <a:t>abstract    </a:t>
                </a:r>
                <a:r>
                  <a:rPr lang="fr-BE" b="1" i="1">
                    <a:solidFill>
                      <a:srgbClr val="CC66FF"/>
                    </a:solidFill>
                  </a:rPr>
                  <a:t>preparer( )</a:t>
                </a:r>
              </a:p>
              <a:p>
                <a:r>
                  <a:rPr lang="fr-BE"/>
                  <a:t>	…</a:t>
                </a:r>
              </a:p>
              <a:p>
                <a:endParaRPr lang="fr-FR"/>
              </a:p>
            </p:txBody>
          </p:sp>
          <p:sp>
            <p:nvSpPr>
              <p:cNvPr id="260132" name="Line 16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60130" name="Line 17"/>
            <p:cNvSpPr>
              <a:spLocks noChangeShapeType="1"/>
            </p:cNvSpPr>
            <p:nvPr/>
          </p:nvSpPr>
          <p:spPr bwMode="auto">
            <a:xfrm>
              <a:off x="1466" y="1124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250825" y="3789363"/>
            <a:ext cx="1944688" cy="1990725"/>
            <a:chOff x="1474" y="527"/>
            <a:chExt cx="1905" cy="1254"/>
          </a:xfrm>
        </p:grpSpPr>
        <p:grpSp>
          <p:nvGrpSpPr>
            <p:cNvPr id="260125" name="Group 19"/>
            <p:cNvGrpSpPr>
              <a:grpSpLocks/>
            </p:cNvGrpSpPr>
            <p:nvPr/>
          </p:nvGrpSpPr>
          <p:grpSpPr bwMode="auto">
            <a:xfrm>
              <a:off x="1474" y="527"/>
              <a:ext cx="1905" cy="1254"/>
              <a:chOff x="340" y="1162"/>
              <a:chExt cx="1587" cy="1254"/>
            </a:xfrm>
          </p:grpSpPr>
          <p:sp>
            <p:nvSpPr>
              <p:cNvPr id="260127" name="Text Box 20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254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 sz="2400" b="1"/>
                  <a:t>     </a:t>
                </a:r>
                <a:r>
                  <a:rPr lang="fr-BE" sz="2400" b="1">
                    <a:solidFill>
                      <a:srgbClr val="FF6600"/>
                    </a:solidFill>
                  </a:rPr>
                  <a:t>Hawai</a:t>
                </a:r>
              </a:p>
              <a:p>
                <a:r>
                  <a:rPr lang="fr-BE"/>
                  <a:t>  …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 </a:t>
                </a:r>
                <a:r>
                  <a:rPr lang="fr-BE" b="1" i="1">
                    <a:solidFill>
                      <a:srgbClr val="CC66FF"/>
                    </a:solidFill>
                  </a:rPr>
                  <a:t>preparer( )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>
                    <a:solidFill>
                      <a:srgbClr val="CC66FF"/>
                    </a:solidFill>
                  </a:rPr>
                  <a:t>          {…}</a:t>
                </a:r>
              </a:p>
              <a:p>
                <a:endParaRPr lang="fr-FR">
                  <a:solidFill>
                    <a:srgbClr val="CC66FF"/>
                  </a:solidFill>
                </a:endParaRPr>
              </a:p>
            </p:txBody>
          </p:sp>
          <p:sp>
            <p:nvSpPr>
              <p:cNvPr id="260128" name="Line 21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60126" name="Line 22"/>
            <p:cNvSpPr>
              <a:spLocks noChangeShapeType="1"/>
            </p:cNvSpPr>
            <p:nvPr/>
          </p:nvSpPr>
          <p:spPr bwMode="auto">
            <a:xfrm>
              <a:off x="1474" y="1117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1835150" y="4221163"/>
            <a:ext cx="1944688" cy="1990725"/>
            <a:chOff x="1474" y="527"/>
            <a:chExt cx="1905" cy="1254"/>
          </a:xfrm>
        </p:grpSpPr>
        <p:grpSp>
          <p:nvGrpSpPr>
            <p:cNvPr id="260121" name="Group 24"/>
            <p:cNvGrpSpPr>
              <a:grpSpLocks/>
            </p:cNvGrpSpPr>
            <p:nvPr/>
          </p:nvGrpSpPr>
          <p:grpSpPr bwMode="auto">
            <a:xfrm>
              <a:off x="1474" y="527"/>
              <a:ext cx="1905" cy="1254"/>
              <a:chOff x="340" y="1162"/>
              <a:chExt cx="1587" cy="1254"/>
            </a:xfrm>
          </p:grpSpPr>
          <p:sp>
            <p:nvSpPr>
              <p:cNvPr id="260123" name="Text Box 25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2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 sz="2400" b="1"/>
                  <a:t>   </a:t>
                </a:r>
                <a:r>
                  <a:rPr lang="fr-BE" sz="2400" b="1">
                    <a:solidFill>
                      <a:srgbClr val="FF6600"/>
                    </a:solidFill>
                  </a:rPr>
                  <a:t>Margerita</a:t>
                </a:r>
              </a:p>
              <a:p>
                <a:r>
                  <a:rPr lang="fr-BE"/>
                  <a:t>  …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</a:t>
                </a:r>
                <a:r>
                  <a:rPr lang="fr-BE" b="1" i="1">
                    <a:solidFill>
                      <a:srgbClr val="CC66FF"/>
                    </a:solidFill>
                  </a:rPr>
                  <a:t>preparer( )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>
                    <a:solidFill>
                      <a:srgbClr val="CC66FF"/>
                    </a:solidFill>
                  </a:rPr>
                  <a:t>          {…}</a:t>
                </a:r>
              </a:p>
              <a:p>
                <a:endParaRPr lang="fr-FR">
                  <a:solidFill>
                    <a:srgbClr val="CC66FF"/>
                  </a:solidFill>
                </a:endParaRPr>
              </a:p>
            </p:txBody>
          </p:sp>
          <p:sp>
            <p:nvSpPr>
              <p:cNvPr id="260124" name="Line 26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60122" name="Line 27"/>
            <p:cNvSpPr>
              <a:spLocks noChangeShapeType="1"/>
            </p:cNvSpPr>
            <p:nvPr/>
          </p:nvSpPr>
          <p:spPr bwMode="auto">
            <a:xfrm>
              <a:off x="1474" y="1117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3276600" y="4005263"/>
            <a:ext cx="1944688" cy="1990725"/>
            <a:chOff x="1474" y="527"/>
            <a:chExt cx="1905" cy="1254"/>
          </a:xfrm>
        </p:grpSpPr>
        <p:grpSp>
          <p:nvGrpSpPr>
            <p:cNvPr id="260117" name="Group 29"/>
            <p:cNvGrpSpPr>
              <a:grpSpLocks/>
            </p:cNvGrpSpPr>
            <p:nvPr/>
          </p:nvGrpSpPr>
          <p:grpSpPr bwMode="auto">
            <a:xfrm>
              <a:off x="1474" y="527"/>
              <a:ext cx="1905" cy="1254"/>
              <a:chOff x="340" y="1162"/>
              <a:chExt cx="1587" cy="1254"/>
            </a:xfrm>
          </p:grpSpPr>
          <p:sp>
            <p:nvSpPr>
              <p:cNvPr id="260119" name="Text Box 30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2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 sz="2400" b="1"/>
                  <a:t>  </a:t>
                </a:r>
                <a:r>
                  <a:rPr lang="fr-BE" sz="2400" b="1">
                    <a:solidFill>
                      <a:srgbClr val="FF6600"/>
                    </a:solidFill>
                  </a:rPr>
                  <a:t>FruitsMer</a:t>
                </a:r>
              </a:p>
              <a:p>
                <a:r>
                  <a:rPr lang="fr-BE"/>
                  <a:t>  …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</a:t>
                </a:r>
                <a:r>
                  <a:rPr lang="fr-BE" b="1" i="1">
                    <a:solidFill>
                      <a:srgbClr val="CC66FF"/>
                    </a:solidFill>
                  </a:rPr>
                  <a:t>preparer( )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>
                    <a:solidFill>
                      <a:srgbClr val="CC66FF"/>
                    </a:solidFill>
                  </a:rPr>
                  <a:t>          {…}</a:t>
                </a:r>
              </a:p>
              <a:p>
                <a:endParaRPr lang="fr-FR">
                  <a:solidFill>
                    <a:srgbClr val="CC66FF"/>
                  </a:solidFill>
                </a:endParaRPr>
              </a:p>
            </p:txBody>
          </p:sp>
          <p:sp>
            <p:nvSpPr>
              <p:cNvPr id="260120" name="Line 31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60118" name="Line 32"/>
            <p:cNvSpPr>
              <a:spLocks noChangeShapeType="1"/>
            </p:cNvSpPr>
            <p:nvPr/>
          </p:nvSpPr>
          <p:spPr bwMode="auto">
            <a:xfrm>
              <a:off x="1474" y="1117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14" name="Group 33"/>
          <p:cNvGrpSpPr>
            <a:grpSpLocks/>
          </p:cNvGrpSpPr>
          <p:nvPr/>
        </p:nvGrpSpPr>
        <p:grpSpPr bwMode="auto">
          <a:xfrm>
            <a:off x="6516688" y="4005263"/>
            <a:ext cx="2097087" cy="1990725"/>
            <a:chOff x="1474" y="527"/>
            <a:chExt cx="1905" cy="1254"/>
          </a:xfrm>
        </p:grpSpPr>
        <p:grpSp>
          <p:nvGrpSpPr>
            <p:cNvPr id="260113" name="Group 34"/>
            <p:cNvGrpSpPr>
              <a:grpSpLocks/>
            </p:cNvGrpSpPr>
            <p:nvPr/>
          </p:nvGrpSpPr>
          <p:grpSpPr bwMode="auto">
            <a:xfrm>
              <a:off x="1474" y="527"/>
              <a:ext cx="1905" cy="1254"/>
              <a:chOff x="340" y="1162"/>
              <a:chExt cx="1587" cy="1254"/>
            </a:xfrm>
          </p:grpSpPr>
          <p:sp>
            <p:nvSpPr>
              <p:cNvPr id="260115" name="Text Box 35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2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 sz="2400" b="1"/>
                  <a:t> </a:t>
                </a:r>
                <a:r>
                  <a:rPr lang="fr-BE" sz="2400" b="1">
                    <a:solidFill>
                      <a:srgbClr val="FF6600"/>
                    </a:solidFill>
                  </a:rPr>
                  <a:t>Végétarienne</a:t>
                </a:r>
              </a:p>
              <a:p>
                <a:r>
                  <a:rPr lang="fr-BE"/>
                  <a:t>  …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</a:t>
                </a:r>
                <a:r>
                  <a:rPr lang="fr-BE" b="1" i="1">
                    <a:solidFill>
                      <a:srgbClr val="CC66FF"/>
                    </a:solidFill>
                  </a:rPr>
                  <a:t>preparer( )</a:t>
                </a:r>
              </a:p>
              <a:p>
                <a:pPr>
                  <a:lnSpc>
                    <a:spcPct val="50000"/>
                  </a:lnSpc>
                </a:pPr>
                <a:r>
                  <a:rPr lang="fr-BE">
                    <a:solidFill>
                      <a:srgbClr val="CC66FF"/>
                    </a:solidFill>
                  </a:rPr>
                  <a:t>           {…}</a:t>
                </a:r>
              </a:p>
              <a:p>
                <a:endParaRPr lang="fr-FR"/>
              </a:p>
            </p:txBody>
          </p:sp>
          <p:sp>
            <p:nvSpPr>
              <p:cNvPr id="260116" name="Line 36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60114" name="Line 37"/>
            <p:cNvSpPr>
              <a:spLocks noChangeShapeType="1"/>
            </p:cNvSpPr>
            <p:nvPr/>
          </p:nvSpPr>
          <p:spPr bwMode="auto">
            <a:xfrm>
              <a:off x="1474" y="1117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07302" name="Line 38"/>
          <p:cNvSpPr>
            <a:spLocks noChangeShapeType="1"/>
          </p:cNvSpPr>
          <p:nvPr/>
        </p:nvSpPr>
        <p:spPr bwMode="auto">
          <a:xfrm flipV="1">
            <a:off x="1116013" y="3141663"/>
            <a:ext cx="172720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7303" name="Line 39"/>
          <p:cNvSpPr>
            <a:spLocks noChangeShapeType="1"/>
          </p:cNvSpPr>
          <p:nvPr/>
        </p:nvSpPr>
        <p:spPr bwMode="auto">
          <a:xfrm flipV="1">
            <a:off x="2700338" y="3141663"/>
            <a:ext cx="576262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7304" name="Line 40"/>
          <p:cNvSpPr>
            <a:spLocks noChangeShapeType="1"/>
          </p:cNvSpPr>
          <p:nvPr/>
        </p:nvSpPr>
        <p:spPr bwMode="auto">
          <a:xfrm flipH="1" flipV="1">
            <a:off x="3851275" y="3141663"/>
            <a:ext cx="73025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7305" name="Line 41"/>
          <p:cNvSpPr>
            <a:spLocks noChangeShapeType="1"/>
          </p:cNvSpPr>
          <p:nvPr/>
        </p:nvSpPr>
        <p:spPr bwMode="auto">
          <a:xfrm flipH="1" flipV="1">
            <a:off x="4859338" y="3141663"/>
            <a:ext cx="2665412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7306" name="Line 42"/>
          <p:cNvSpPr>
            <a:spLocks noChangeShapeType="1"/>
          </p:cNvSpPr>
          <p:nvPr/>
        </p:nvSpPr>
        <p:spPr bwMode="auto">
          <a:xfrm flipH="1" flipV="1">
            <a:off x="4427538" y="3141663"/>
            <a:ext cx="1439862" cy="1223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7307" name="Line 43"/>
          <p:cNvSpPr>
            <a:spLocks noChangeShapeType="1"/>
          </p:cNvSpPr>
          <p:nvPr/>
        </p:nvSpPr>
        <p:spPr bwMode="auto">
          <a:xfrm flipH="1" flipV="1">
            <a:off x="5364163" y="2565400"/>
            <a:ext cx="2303462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0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0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0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0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0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0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302" grpId="0" animBg="1"/>
      <p:bldP spid="907303" grpId="0" animBg="1"/>
      <p:bldP spid="907304" grpId="0" animBg="1"/>
      <p:bldP spid="907305" grpId="0" animBg="1"/>
      <p:bldP spid="907306" grpId="0" animBg="1"/>
      <p:bldP spid="9073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ED1BA6-85AA-4D76-850E-52DB9D739737}" type="slidenum">
              <a:rPr lang="fr-FR" smtClean="0"/>
              <a:pPr/>
              <a:t>27</a:t>
            </a:fld>
            <a:endParaRPr lang="fr-FR" smtClean="0"/>
          </a:p>
        </p:txBody>
      </p:sp>
      <p:sp>
        <p:nvSpPr>
          <p:cNvPr id="908290" name="Text Box 2"/>
          <p:cNvSpPr txBox="1">
            <a:spLocks noChangeArrowheads="1"/>
          </p:cNvSpPr>
          <p:nvPr/>
        </p:nvSpPr>
        <p:spPr bwMode="auto">
          <a:xfrm>
            <a:off x="1403350" y="981075"/>
            <a:ext cx="6270625" cy="4637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 u="sng" dirty="0"/>
              <a:t>Exemple: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 smtClean="0"/>
              <a:t>public class </a:t>
            </a:r>
            <a:r>
              <a:rPr lang="fr-BE" b="1" dirty="0" err="1">
                <a:solidFill>
                  <a:srgbClr val="FF0000"/>
                </a:solidFill>
              </a:rPr>
              <a:t>Hawai</a:t>
            </a:r>
            <a:r>
              <a:rPr lang="fr-BE" b="1" dirty="0">
                <a:solidFill>
                  <a:srgbClr val="FF0000"/>
                </a:solidFill>
              </a:rPr>
              <a:t> </a:t>
            </a:r>
            <a:r>
              <a:rPr lang="fr-BE" b="1" dirty="0" err="1">
                <a:solidFill>
                  <a:srgbClr val="FF0000"/>
                </a:solidFill>
              </a:rPr>
              <a:t>extends</a:t>
            </a:r>
            <a:r>
              <a:rPr lang="fr-BE" b="1" dirty="0">
                <a:solidFill>
                  <a:srgbClr val="FF0000"/>
                </a:solidFill>
              </a:rPr>
              <a:t> Pizza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{   </a:t>
            </a:r>
            <a:r>
              <a:rPr lang="fr-BE" dirty="0" smtClean="0"/>
              <a:t>public </a:t>
            </a:r>
            <a:r>
              <a:rPr lang="fr-BE" b="1" dirty="0" err="1" smtClean="0">
                <a:solidFill>
                  <a:srgbClr val="9933FF"/>
                </a:solidFill>
              </a:rPr>
              <a:t>void</a:t>
            </a:r>
            <a:r>
              <a:rPr lang="fr-BE" b="1" dirty="0" smtClean="0">
                <a:solidFill>
                  <a:srgbClr val="9933FF"/>
                </a:solidFill>
              </a:rPr>
              <a:t> </a:t>
            </a:r>
            <a:r>
              <a:rPr lang="fr-BE" b="1" dirty="0" err="1">
                <a:solidFill>
                  <a:srgbClr val="9933FF"/>
                </a:solidFill>
              </a:rPr>
              <a:t>preparer</a:t>
            </a:r>
            <a:r>
              <a:rPr lang="fr-BE" b="1" dirty="0">
                <a:solidFill>
                  <a:srgbClr val="9933FF"/>
                </a:solidFill>
              </a:rPr>
              <a:t>( 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{   </a:t>
            </a:r>
            <a:r>
              <a:rPr lang="fr-BE" dirty="0">
                <a:solidFill>
                  <a:srgbClr val="339933"/>
                </a:solidFill>
              </a:rPr>
              <a:t>nom</a:t>
            </a:r>
            <a:r>
              <a:rPr lang="fr-BE" dirty="0"/>
              <a:t> = </a:t>
            </a:r>
            <a:r>
              <a:rPr lang="en-US" dirty="0"/>
              <a:t>"</a:t>
            </a:r>
            <a:r>
              <a:rPr lang="en-US" dirty="0">
                <a:cs typeface="Times New Roman" pitchFamily="18" charset="0"/>
              </a:rPr>
              <a:t>pizza </a:t>
            </a:r>
            <a:r>
              <a:rPr lang="en-US" dirty="0" err="1">
                <a:cs typeface="Times New Roman" pitchFamily="18" charset="0"/>
              </a:rPr>
              <a:t>Hawai</a:t>
            </a:r>
            <a:r>
              <a:rPr lang="en-US" dirty="0">
                <a:cs typeface="Times New Roman" pitchFamily="18" charset="0"/>
              </a:rPr>
              <a:t>";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	</a:t>
            </a:r>
            <a:r>
              <a:rPr lang="fr-BE" dirty="0">
                <a:solidFill>
                  <a:srgbClr val="339933"/>
                </a:solidFill>
              </a:rPr>
              <a:t>pate</a:t>
            </a:r>
            <a:r>
              <a:rPr lang="fr-BE" dirty="0"/>
              <a:t> = </a:t>
            </a:r>
            <a:r>
              <a:rPr lang="en-US" dirty="0"/>
              <a:t>"</a:t>
            </a:r>
            <a:r>
              <a:rPr lang="en-US" dirty="0" err="1"/>
              <a:t>pâte</a:t>
            </a:r>
            <a:r>
              <a:rPr lang="en-US" dirty="0"/>
              <a:t> fine";</a:t>
            </a:r>
            <a:r>
              <a:rPr lang="fr-BE" dirty="0"/>
              <a:t>	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	</a:t>
            </a:r>
            <a:r>
              <a:rPr lang="fr-BE" dirty="0">
                <a:solidFill>
                  <a:srgbClr val="339933"/>
                </a:solidFill>
              </a:rPr>
              <a:t>sauce</a:t>
            </a:r>
            <a:r>
              <a:rPr lang="fr-BE" dirty="0"/>
              <a:t> =  </a:t>
            </a:r>
            <a:r>
              <a:rPr lang="en-US" dirty="0"/>
              <a:t>"sauce </a:t>
            </a:r>
            <a:r>
              <a:rPr lang="en-US" dirty="0" err="1"/>
              <a:t>tomatée</a:t>
            </a:r>
            <a:r>
              <a:rPr lang="en-US" dirty="0"/>
              <a:t>";</a:t>
            </a:r>
            <a:endParaRPr lang="fr-BE" dirty="0"/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	</a:t>
            </a:r>
            <a:r>
              <a:rPr lang="fr-BE" dirty="0">
                <a:solidFill>
                  <a:srgbClr val="339933"/>
                </a:solidFill>
              </a:rPr>
              <a:t>garniture[0]</a:t>
            </a:r>
            <a:r>
              <a:rPr lang="fr-BE" dirty="0"/>
              <a:t> = </a:t>
            </a:r>
            <a:r>
              <a:rPr lang="en-US" dirty="0"/>
              <a:t>"</a:t>
            </a:r>
            <a:r>
              <a:rPr lang="en-US" dirty="0" err="1"/>
              <a:t>jambon</a:t>
            </a:r>
            <a:r>
              <a:rPr lang="en-US" dirty="0"/>
              <a:t>";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	</a:t>
            </a:r>
            <a:r>
              <a:rPr lang="fr-BE" dirty="0">
                <a:solidFill>
                  <a:srgbClr val="339933"/>
                </a:solidFill>
              </a:rPr>
              <a:t>garniture[1]</a:t>
            </a:r>
            <a:r>
              <a:rPr lang="fr-BE" dirty="0"/>
              <a:t> = </a:t>
            </a:r>
            <a:r>
              <a:rPr lang="en-US" dirty="0"/>
              <a:t>"</a:t>
            </a:r>
            <a:r>
              <a:rPr lang="en-US" dirty="0" err="1"/>
              <a:t>mozarella</a:t>
            </a:r>
            <a:r>
              <a:rPr lang="en-US" dirty="0"/>
              <a:t>";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	</a:t>
            </a:r>
            <a:r>
              <a:rPr lang="fr-BE" dirty="0">
                <a:solidFill>
                  <a:srgbClr val="339933"/>
                </a:solidFill>
              </a:rPr>
              <a:t>garniture[2]</a:t>
            </a:r>
            <a:r>
              <a:rPr lang="fr-BE" dirty="0"/>
              <a:t> = </a:t>
            </a:r>
            <a:r>
              <a:rPr lang="en-US" dirty="0"/>
              <a:t>"</a:t>
            </a:r>
            <a:r>
              <a:rPr lang="en-US" dirty="0" err="1"/>
              <a:t>ananas</a:t>
            </a:r>
            <a:r>
              <a:rPr lang="en-US" dirty="0"/>
              <a:t>";</a:t>
            </a:r>
            <a:endParaRPr lang="fr-BE" dirty="0"/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}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}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8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8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8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8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8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8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8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8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8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08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08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A56E18-7B2E-4F62-987A-FDA53D59FA27}" type="slidenum">
              <a:rPr lang="fr-FR" smtClean="0"/>
              <a:pPr/>
              <a:t>28</a:t>
            </a:fld>
            <a:endParaRPr lang="fr-FR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83000" y="952500"/>
            <a:ext cx="4013200" cy="4273550"/>
            <a:chOff x="2320" y="600"/>
            <a:chExt cx="2528" cy="2692"/>
          </a:xfrm>
        </p:grpSpPr>
        <p:sp>
          <p:nvSpPr>
            <p:cNvPr id="262151" name="Text Box 3"/>
            <p:cNvSpPr txBox="1">
              <a:spLocks noChangeArrowheads="1"/>
            </p:cNvSpPr>
            <p:nvPr/>
          </p:nvSpPr>
          <p:spPr bwMode="auto">
            <a:xfrm>
              <a:off x="2320" y="600"/>
              <a:ext cx="2528" cy="26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         class </a:t>
              </a:r>
              <a:r>
                <a:rPr lang="fr-BE" sz="2400" b="1">
                  <a:solidFill>
                    <a:srgbClr val="FF6600"/>
                  </a:solidFill>
                </a:rPr>
                <a:t>Pizzeria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endParaRPr lang="fr-BE"/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	 </a:t>
              </a:r>
              <a:r>
                <a:rPr lang="fr-BE">
                  <a:solidFill>
                    <a:srgbClr val="CC66FF"/>
                  </a:solidFill>
                </a:rPr>
                <a:t>commanderPizza( type)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	{  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endParaRPr lang="fr-BE"/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	}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	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endParaRPr lang="fr-BE"/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endParaRPr lang="fr-FR"/>
            </a:p>
          </p:txBody>
        </p:sp>
        <p:sp>
          <p:nvSpPr>
            <p:cNvPr id="262152" name="Line 4"/>
            <p:cNvSpPr>
              <a:spLocks noChangeShapeType="1"/>
            </p:cNvSpPr>
            <p:nvPr/>
          </p:nvSpPr>
          <p:spPr bwMode="auto">
            <a:xfrm>
              <a:off x="2320" y="992"/>
              <a:ext cx="2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09317" name="Text Box 5"/>
          <p:cNvSpPr txBox="1">
            <a:spLocks noChangeArrowheads="1"/>
          </p:cNvSpPr>
          <p:nvPr/>
        </p:nvSpPr>
        <p:spPr bwMode="auto">
          <a:xfrm>
            <a:off x="431800" y="914400"/>
            <a:ext cx="27051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u="sng">
                <a:solidFill>
                  <a:srgbClr val="0000FF"/>
                </a:solidFill>
              </a:rPr>
              <a:t>Créateur de produits</a:t>
            </a:r>
            <a:endParaRPr lang="fr-FR" u="sng">
              <a:solidFill>
                <a:srgbClr val="0000FF"/>
              </a:solidFill>
            </a:endParaRPr>
          </a:p>
        </p:txBody>
      </p:sp>
      <p:sp>
        <p:nvSpPr>
          <p:cNvPr id="909318" name="Line 6"/>
          <p:cNvSpPr>
            <a:spLocks noChangeShapeType="1"/>
          </p:cNvSpPr>
          <p:nvPr/>
        </p:nvSpPr>
        <p:spPr bwMode="auto">
          <a:xfrm flipH="1">
            <a:off x="2527300" y="3289300"/>
            <a:ext cx="2146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9319" name="Text Box 7"/>
          <p:cNvSpPr txBox="1">
            <a:spLocks noChangeArrowheads="1"/>
          </p:cNvSpPr>
          <p:nvPr/>
        </p:nvSpPr>
        <p:spPr bwMode="auto">
          <a:xfrm>
            <a:off x="635000" y="3098800"/>
            <a:ext cx="2146300" cy="1220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Créer une pizza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en fonction du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type demandé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0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17" grpId="0"/>
      <p:bldP spid="909318" grpId="0" animBg="1"/>
      <p:bldP spid="9093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5EA49B-52B8-4C0F-AD7A-56102154234C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910338" name="Text Box 2"/>
          <p:cNvSpPr txBox="1">
            <a:spLocks noChangeArrowheads="1"/>
          </p:cNvSpPr>
          <p:nvPr/>
        </p:nvSpPr>
        <p:spPr bwMode="auto">
          <a:xfrm>
            <a:off x="508000" y="622300"/>
            <a:ext cx="8001000" cy="1647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 smtClean="0"/>
              <a:t>public class </a:t>
            </a:r>
            <a:r>
              <a:rPr lang="fr-BE" dirty="0">
                <a:solidFill>
                  <a:srgbClr val="FF6600"/>
                </a:solidFill>
              </a:rPr>
              <a:t>Pizzeria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{ 	…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</a:t>
            </a:r>
            <a:r>
              <a:rPr lang="fr-BE" dirty="0" smtClean="0"/>
              <a:t>public Pizza </a:t>
            </a:r>
            <a:r>
              <a:rPr lang="fr-BE" dirty="0" err="1">
                <a:solidFill>
                  <a:srgbClr val="CC66FF"/>
                </a:solidFill>
              </a:rPr>
              <a:t>commanderPizza</a:t>
            </a:r>
            <a:r>
              <a:rPr lang="fr-BE" dirty="0">
                <a:solidFill>
                  <a:srgbClr val="CC66FF"/>
                </a:solidFill>
              </a:rPr>
              <a:t> </a:t>
            </a:r>
            <a:r>
              <a:rPr lang="fr-BE" dirty="0"/>
              <a:t>(String </a:t>
            </a:r>
            <a:r>
              <a:rPr lang="fr-BE" dirty="0">
                <a:solidFill>
                  <a:srgbClr val="0000FF"/>
                </a:solidFill>
              </a:rPr>
              <a:t>type</a:t>
            </a:r>
            <a:r>
              <a:rPr lang="fr-BE" dirty="0"/>
              <a:t>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{	Pizza </a:t>
            </a:r>
            <a:r>
              <a:rPr lang="fr-BE" b="1" dirty="0" err="1">
                <a:solidFill>
                  <a:srgbClr val="339933"/>
                </a:solidFill>
              </a:rPr>
              <a:t>pizza</a:t>
            </a:r>
            <a:r>
              <a:rPr lang="fr-BE" dirty="0"/>
              <a:t>;</a:t>
            </a:r>
            <a:endParaRPr lang="fr-FR" dirty="0"/>
          </a:p>
        </p:txBody>
      </p:sp>
      <p:sp>
        <p:nvSpPr>
          <p:cNvPr id="910339" name="Oval 3"/>
          <p:cNvSpPr>
            <a:spLocks noChangeArrowheads="1"/>
          </p:cNvSpPr>
          <p:nvPr/>
        </p:nvSpPr>
        <p:spPr bwMode="auto">
          <a:xfrm>
            <a:off x="1155700" y="2311400"/>
            <a:ext cx="2197100" cy="977900"/>
          </a:xfrm>
          <a:prstGeom prst="ellipse">
            <a:avLst/>
          </a:prstGeom>
          <a:noFill/>
          <a:ln w="9525" algn="ctr">
            <a:solidFill>
              <a:srgbClr val="FF33CC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0340" name="Line 4"/>
          <p:cNvSpPr>
            <a:spLocks noChangeShapeType="1"/>
          </p:cNvSpPr>
          <p:nvPr/>
        </p:nvSpPr>
        <p:spPr bwMode="auto">
          <a:xfrm>
            <a:off x="3352800" y="2806700"/>
            <a:ext cx="977900" cy="0"/>
          </a:xfrm>
          <a:prstGeom prst="line">
            <a:avLst/>
          </a:prstGeom>
          <a:noFill/>
          <a:ln w="9525">
            <a:solidFill>
              <a:srgbClr val="FF33C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10341" name="Text Box 5"/>
          <p:cNvSpPr txBox="1">
            <a:spLocks noChangeArrowheads="1"/>
          </p:cNvSpPr>
          <p:nvPr/>
        </p:nvSpPr>
        <p:spPr bwMode="auto">
          <a:xfrm>
            <a:off x="4318000" y="2590800"/>
            <a:ext cx="4445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>
                <a:solidFill>
                  <a:srgbClr val="FF33CC"/>
                </a:solidFill>
              </a:rPr>
              <a:t>Créer la pizza en fonction du type</a:t>
            </a:r>
            <a:endParaRPr lang="fr-FR" i="1">
              <a:solidFill>
                <a:srgbClr val="FF33CC"/>
              </a:solidFill>
            </a:endParaRPr>
          </a:p>
        </p:txBody>
      </p:sp>
      <p:sp>
        <p:nvSpPr>
          <p:cNvPr id="910342" name="Text Box 6"/>
          <p:cNvSpPr txBox="1">
            <a:spLocks noChangeArrowheads="1"/>
          </p:cNvSpPr>
          <p:nvPr/>
        </p:nvSpPr>
        <p:spPr bwMode="auto">
          <a:xfrm>
            <a:off x="1435100" y="2641600"/>
            <a:ext cx="914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>
                <a:solidFill>
                  <a:srgbClr val="FF33CC"/>
                </a:solidFill>
              </a:rPr>
              <a:t>…</a:t>
            </a:r>
            <a:endParaRPr lang="fr-FR">
              <a:solidFill>
                <a:srgbClr val="FF33CC"/>
              </a:solidFill>
            </a:endParaRPr>
          </a:p>
        </p:txBody>
      </p:sp>
      <p:sp>
        <p:nvSpPr>
          <p:cNvPr id="910343" name="Text Box 7"/>
          <p:cNvSpPr txBox="1">
            <a:spLocks noChangeArrowheads="1"/>
          </p:cNvSpPr>
          <p:nvPr/>
        </p:nvSpPr>
        <p:spPr bwMode="auto">
          <a:xfrm>
            <a:off x="1041400" y="3340100"/>
            <a:ext cx="5689600" cy="2501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339933"/>
                </a:solidFill>
              </a:rPr>
              <a:t>pizza</a:t>
            </a:r>
            <a:r>
              <a:rPr lang="fr-BE"/>
              <a:t>.preparer(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339933"/>
                </a:solidFill>
              </a:rPr>
              <a:t>pizza</a:t>
            </a:r>
            <a:r>
              <a:rPr lang="fr-BE"/>
              <a:t>.cuire(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339933"/>
                </a:solidFill>
              </a:rPr>
              <a:t>pizza</a:t>
            </a:r>
            <a:r>
              <a:rPr lang="fr-BE"/>
              <a:t>.couper(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339933"/>
                </a:solidFill>
              </a:rPr>
              <a:t>pizza</a:t>
            </a:r>
            <a:r>
              <a:rPr lang="fr-BE"/>
              <a:t>.emballer(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}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0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0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0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1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0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10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1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1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1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10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10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10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10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38" grpId="0" build="p"/>
      <p:bldP spid="910339" grpId="0" animBg="1"/>
      <p:bldP spid="910340" grpId="0" animBg="1"/>
      <p:bldP spid="910341" grpId="0"/>
      <p:bldP spid="9103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156B3D-613C-47EB-B278-A0A03CC8E0EF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894978" name="Text Box 2"/>
          <p:cNvSpPr txBox="1">
            <a:spLocks noChangeArrowheads="1"/>
          </p:cNvSpPr>
          <p:nvPr/>
        </p:nvSpPr>
        <p:spPr bwMode="auto">
          <a:xfrm>
            <a:off x="323850" y="620713"/>
            <a:ext cx="8351838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/>
              <a:t>public class </a:t>
            </a:r>
            <a:r>
              <a:rPr lang="fr-BE" b="1">
                <a:solidFill>
                  <a:srgbClr val="FF3399"/>
                </a:solidFill>
              </a:rPr>
              <a:t>MySingleton</a:t>
            </a:r>
            <a:r>
              <a:rPr lang="fr-BE"/>
              <a:t> {</a:t>
            </a:r>
          </a:p>
          <a:p>
            <a:r>
              <a:rPr lang="fr-BE">
                <a:sym typeface="Wingdings" pitchFamily="2" charset="2"/>
              </a:rPr>
              <a:t>		</a:t>
            </a:r>
          </a:p>
          <a:p>
            <a:r>
              <a:rPr lang="fr-BE"/>
              <a:t>	</a:t>
            </a:r>
            <a:r>
              <a:rPr lang="fr-BE" u="sng">
                <a:solidFill>
                  <a:srgbClr val="FF6600"/>
                </a:solidFill>
              </a:rPr>
              <a:t>private</a:t>
            </a:r>
            <a:r>
              <a:rPr lang="fr-BE"/>
              <a:t>  </a:t>
            </a:r>
            <a:r>
              <a:rPr lang="fr-BE" b="1" u="sng">
                <a:solidFill>
                  <a:srgbClr val="0066CC"/>
                </a:solidFill>
              </a:rPr>
              <a:t>static</a:t>
            </a:r>
            <a:r>
              <a:rPr lang="fr-BE"/>
              <a:t>  </a:t>
            </a:r>
            <a:r>
              <a:rPr lang="fr-BE" b="1">
                <a:solidFill>
                  <a:srgbClr val="FF3399"/>
                </a:solidFill>
              </a:rPr>
              <a:t>MySingleton</a:t>
            </a:r>
            <a:r>
              <a:rPr lang="fr-BE"/>
              <a:t> uniqueInstance;</a:t>
            </a:r>
            <a:endParaRPr lang="fr-FR"/>
          </a:p>
        </p:txBody>
      </p:sp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2339975" y="981075"/>
            <a:ext cx="1008063" cy="64770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894980" name="Text Box 4"/>
          <p:cNvSpPr txBox="1">
            <a:spLocks noChangeArrowheads="1"/>
          </p:cNvSpPr>
          <p:nvPr/>
        </p:nvSpPr>
        <p:spPr bwMode="auto">
          <a:xfrm>
            <a:off x="323850" y="2060575"/>
            <a:ext cx="8569325" cy="4845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/>
              <a:t>	</a:t>
            </a:r>
            <a:r>
              <a:rPr lang="fr-BE" i="1"/>
              <a:t>// autres variables d’instance</a:t>
            </a:r>
          </a:p>
          <a:p>
            <a:endParaRPr lang="fr-BE" i="1"/>
          </a:p>
          <a:p>
            <a:pPr>
              <a:lnSpc>
                <a:spcPct val="50000"/>
              </a:lnSpc>
            </a:pPr>
            <a:r>
              <a:rPr lang="fr-BE"/>
              <a:t>	 </a:t>
            </a:r>
            <a:r>
              <a:rPr lang="fr-BE" u="sng">
                <a:solidFill>
                  <a:srgbClr val="FF6600"/>
                </a:solidFill>
              </a:rPr>
              <a:t>private</a:t>
            </a:r>
            <a:r>
              <a:rPr lang="fr-BE"/>
              <a:t> </a:t>
            </a:r>
            <a:r>
              <a:rPr lang="fr-BE">
                <a:solidFill>
                  <a:srgbClr val="FF3399"/>
                </a:solidFill>
              </a:rPr>
              <a:t>MySingleton</a:t>
            </a:r>
            <a:r>
              <a:rPr lang="fr-BE"/>
              <a:t> (…) {…}</a:t>
            </a:r>
          </a:p>
          <a:p>
            <a:pPr>
              <a:lnSpc>
                <a:spcPct val="50000"/>
              </a:lnSpc>
            </a:pPr>
            <a:endParaRPr lang="fr-BE"/>
          </a:p>
          <a:p>
            <a:pPr>
              <a:lnSpc>
                <a:spcPct val="60000"/>
              </a:lnSpc>
            </a:pPr>
            <a:r>
              <a:rPr lang="fr-BE"/>
              <a:t>	 public </a:t>
            </a:r>
            <a:r>
              <a:rPr lang="fr-BE" b="1" u="sng">
                <a:solidFill>
                  <a:srgbClr val="0066CC"/>
                </a:solidFill>
              </a:rPr>
              <a:t>static</a:t>
            </a:r>
            <a:r>
              <a:rPr lang="fr-BE"/>
              <a:t> MySingleton </a:t>
            </a:r>
            <a:r>
              <a:rPr lang="fr-BE" b="1">
                <a:solidFill>
                  <a:srgbClr val="008080"/>
                </a:solidFill>
              </a:rPr>
              <a:t>getInstance( )</a:t>
            </a:r>
            <a:r>
              <a:rPr lang="fr-BE"/>
              <a:t>  {</a:t>
            </a:r>
          </a:p>
          <a:p>
            <a:pPr>
              <a:lnSpc>
                <a:spcPct val="60000"/>
              </a:lnSpc>
            </a:pPr>
            <a:r>
              <a:rPr lang="fr-BE"/>
              <a:t>		if (uniqueInstance = = null) </a:t>
            </a:r>
          </a:p>
          <a:p>
            <a:pPr>
              <a:lnSpc>
                <a:spcPct val="60000"/>
              </a:lnSpc>
            </a:pPr>
            <a:r>
              <a:rPr lang="fr-BE"/>
              <a:t>			{ …</a:t>
            </a:r>
          </a:p>
          <a:p>
            <a:pPr>
              <a:lnSpc>
                <a:spcPct val="60000"/>
              </a:lnSpc>
            </a:pPr>
            <a:r>
              <a:rPr lang="fr-BE"/>
              <a:t>			   uniqueInstance = new </a:t>
            </a:r>
            <a:r>
              <a:rPr lang="fr-BE">
                <a:solidFill>
                  <a:srgbClr val="FF3399"/>
                </a:solidFill>
              </a:rPr>
              <a:t>MySingleton</a:t>
            </a:r>
            <a:r>
              <a:rPr lang="fr-BE"/>
              <a:t>(…) ; }</a:t>
            </a:r>
          </a:p>
          <a:p>
            <a:pPr>
              <a:lnSpc>
                <a:spcPct val="60000"/>
              </a:lnSpc>
            </a:pPr>
            <a:r>
              <a:rPr lang="fr-BE"/>
              <a:t>		return uniqueInstance;</a:t>
            </a:r>
          </a:p>
          <a:p>
            <a:pPr>
              <a:lnSpc>
                <a:spcPct val="60000"/>
              </a:lnSpc>
            </a:pPr>
            <a:r>
              <a:rPr lang="fr-BE"/>
              <a:t>	}</a:t>
            </a:r>
          </a:p>
          <a:p>
            <a:pPr>
              <a:lnSpc>
                <a:spcPct val="50000"/>
              </a:lnSpc>
            </a:pPr>
            <a:endParaRPr lang="fr-BE"/>
          </a:p>
          <a:p>
            <a:pPr>
              <a:lnSpc>
                <a:spcPct val="50000"/>
              </a:lnSpc>
            </a:pPr>
            <a:r>
              <a:rPr lang="fr-BE"/>
              <a:t>	</a:t>
            </a:r>
            <a:r>
              <a:rPr lang="fr-BE" i="1"/>
              <a:t>// autres méthodes</a:t>
            </a:r>
          </a:p>
          <a:p>
            <a:pPr>
              <a:lnSpc>
                <a:spcPct val="50000"/>
              </a:lnSpc>
            </a:pPr>
            <a:r>
              <a:rPr lang="fr-BE"/>
              <a:t>}</a:t>
            </a:r>
          </a:p>
          <a:p>
            <a:r>
              <a:rPr lang="fr-BE"/>
              <a:t>	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4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4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4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4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4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4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4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49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949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949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949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49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949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8" grpId="0" build="p"/>
      <p:bldP spid="894979" grpId="0" animBg="1"/>
      <p:bldP spid="89498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D9676C-F428-4C7F-A6EE-C1EAA46623CF}" type="slidenum">
              <a:rPr lang="fr-FR" smtClean="0"/>
              <a:pPr/>
              <a:t>30</a:t>
            </a:fld>
            <a:endParaRPr lang="fr-FR" smtClean="0"/>
          </a:p>
        </p:txBody>
      </p:sp>
      <p:sp>
        <p:nvSpPr>
          <p:cNvPr id="911362" name="Text Box 2"/>
          <p:cNvSpPr txBox="1">
            <a:spLocks noChangeArrowheads="1"/>
          </p:cNvSpPr>
          <p:nvPr/>
        </p:nvSpPr>
        <p:spPr bwMode="auto">
          <a:xfrm>
            <a:off x="508000" y="622300"/>
            <a:ext cx="8001000" cy="591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 smtClean="0"/>
              <a:t>public class </a:t>
            </a:r>
            <a:r>
              <a:rPr lang="fr-BE" dirty="0">
                <a:solidFill>
                  <a:srgbClr val="FF6600"/>
                </a:solidFill>
              </a:rPr>
              <a:t>Pizzeria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{ 	…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</a:t>
            </a:r>
            <a:r>
              <a:rPr lang="fr-BE" dirty="0" smtClean="0"/>
              <a:t>public Pizza </a:t>
            </a:r>
            <a:r>
              <a:rPr lang="fr-BE" dirty="0" err="1">
                <a:solidFill>
                  <a:srgbClr val="CC66FF"/>
                </a:solidFill>
              </a:rPr>
              <a:t>commanderPizza</a:t>
            </a:r>
            <a:r>
              <a:rPr lang="fr-BE" dirty="0">
                <a:solidFill>
                  <a:srgbClr val="CC66FF"/>
                </a:solidFill>
              </a:rPr>
              <a:t> </a:t>
            </a:r>
            <a:r>
              <a:rPr lang="fr-BE" dirty="0"/>
              <a:t>(String </a:t>
            </a:r>
            <a:r>
              <a:rPr lang="fr-BE" dirty="0">
                <a:solidFill>
                  <a:srgbClr val="0000FF"/>
                </a:solidFill>
              </a:rPr>
              <a:t>type</a:t>
            </a:r>
            <a:r>
              <a:rPr lang="fr-BE" dirty="0"/>
              <a:t>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{	Pizza </a:t>
            </a:r>
            <a:r>
              <a:rPr lang="fr-BE" dirty="0" err="1"/>
              <a:t>pizza</a:t>
            </a:r>
            <a:r>
              <a:rPr lang="fr-BE" dirty="0"/>
              <a:t>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	if (</a:t>
            </a:r>
            <a:r>
              <a:rPr lang="fr-BE" dirty="0" err="1">
                <a:solidFill>
                  <a:srgbClr val="0000FF"/>
                </a:solidFill>
              </a:rPr>
              <a:t>type</a:t>
            </a:r>
            <a:r>
              <a:rPr lang="fr-BE" dirty="0" err="1"/>
              <a:t>.equals</a:t>
            </a:r>
            <a:r>
              <a:rPr lang="fr-BE" dirty="0"/>
              <a:t>(</a:t>
            </a:r>
            <a:r>
              <a:rPr lang="en-US" dirty="0">
                <a:cs typeface="Times New Roman" pitchFamily="18" charset="0"/>
              </a:rPr>
              <a:t>"</a:t>
            </a:r>
            <a:r>
              <a:rPr lang="fr-BE" dirty="0" err="1"/>
              <a:t>Hawai</a:t>
            </a:r>
            <a:r>
              <a:rPr lang="en-US" dirty="0">
                <a:cs typeface="Times New Roman" pitchFamily="18" charset="0"/>
              </a:rPr>
              <a:t>") 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>
                <a:cs typeface="Times New Roman" pitchFamily="18" charset="0"/>
              </a:rPr>
              <a:t>			pizza = new </a:t>
            </a:r>
            <a:r>
              <a:rPr lang="en-US" dirty="0" err="1">
                <a:solidFill>
                  <a:srgbClr val="FF33CC"/>
                </a:solidFill>
                <a:cs typeface="Times New Roman" pitchFamily="18" charset="0"/>
              </a:rPr>
              <a:t>Hawai</a:t>
            </a:r>
            <a:r>
              <a:rPr lang="en-US" dirty="0">
                <a:cs typeface="Times New Roman" pitchFamily="18" charset="0"/>
              </a:rPr>
              <a:t>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>
                <a:cs typeface="Times New Roman" pitchFamily="18" charset="0"/>
              </a:rPr>
              <a:t>		else </a:t>
            </a:r>
            <a:r>
              <a:rPr lang="fr-BE" dirty="0"/>
              <a:t>if (</a:t>
            </a:r>
            <a:r>
              <a:rPr lang="fr-BE" dirty="0" err="1">
                <a:solidFill>
                  <a:srgbClr val="0000FF"/>
                </a:solidFill>
              </a:rPr>
              <a:t>type</a:t>
            </a:r>
            <a:r>
              <a:rPr lang="fr-BE" dirty="0" err="1"/>
              <a:t>.equals</a:t>
            </a:r>
            <a:r>
              <a:rPr lang="fr-BE" dirty="0"/>
              <a:t>(</a:t>
            </a:r>
            <a:r>
              <a:rPr lang="en-US" dirty="0"/>
              <a:t>"</a:t>
            </a:r>
            <a:r>
              <a:rPr lang="fr-BE" dirty="0" err="1"/>
              <a:t>Calzone</a:t>
            </a:r>
            <a:r>
              <a:rPr lang="en-US" dirty="0"/>
              <a:t>") 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/>
              <a:t>				       pizza = new </a:t>
            </a:r>
            <a:r>
              <a:rPr lang="en-US" dirty="0">
                <a:solidFill>
                  <a:srgbClr val="FF33CC"/>
                </a:solidFill>
              </a:rPr>
              <a:t>Calzone</a:t>
            </a:r>
            <a:r>
              <a:rPr lang="en-US" dirty="0"/>
              <a:t>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/>
              <a:t>				    else </a:t>
            </a:r>
            <a:r>
              <a:rPr lang="fr-BE" dirty="0"/>
              <a:t>if (</a:t>
            </a:r>
            <a:r>
              <a:rPr lang="fr-BE" dirty="0" err="1">
                <a:solidFill>
                  <a:srgbClr val="0000FF"/>
                </a:solidFill>
              </a:rPr>
              <a:t>type</a:t>
            </a:r>
            <a:r>
              <a:rPr lang="fr-BE" dirty="0" err="1"/>
              <a:t>.equals</a:t>
            </a:r>
            <a:r>
              <a:rPr lang="fr-BE" dirty="0"/>
              <a:t>(</a:t>
            </a:r>
            <a:r>
              <a:rPr lang="en-US" dirty="0"/>
              <a:t>"</a:t>
            </a:r>
            <a:r>
              <a:rPr lang="fr-BE" dirty="0"/>
              <a:t>Fruits de mer</a:t>
            </a:r>
            <a:r>
              <a:rPr lang="en-US" dirty="0"/>
              <a:t>") 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/>
              <a:t>					pizza = new </a:t>
            </a:r>
            <a:r>
              <a:rPr lang="en-US" dirty="0" err="1">
                <a:solidFill>
                  <a:srgbClr val="FF33CC"/>
                </a:solidFill>
              </a:rPr>
              <a:t>FruitsMer</a:t>
            </a:r>
            <a:r>
              <a:rPr lang="en-US" dirty="0"/>
              <a:t>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/>
              <a:t>				           else </a:t>
            </a:r>
            <a:r>
              <a:rPr lang="fr-BE" dirty="0"/>
              <a:t>if (</a:t>
            </a:r>
            <a:r>
              <a:rPr lang="fr-BE" dirty="0" err="1">
                <a:solidFill>
                  <a:srgbClr val="0000FF"/>
                </a:solidFill>
              </a:rPr>
              <a:t>type</a:t>
            </a:r>
            <a:r>
              <a:rPr lang="fr-BE" dirty="0" err="1"/>
              <a:t>.equals</a:t>
            </a:r>
            <a:r>
              <a:rPr lang="fr-BE" dirty="0"/>
              <a:t>(</a:t>
            </a:r>
            <a:r>
              <a:rPr lang="en-US" dirty="0"/>
              <a:t>"</a:t>
            </a:r>
            <a:r>
              <a:rPr lang="fr-BE" dirty="0"/>
              <a:t>Végétarienne</a:t>
            </a:r>
            <a:r>
              <a:rPr lang="en-US" dirty="0"/>
              <a:t>") 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/>
              <a:t>					       pizza = new </a:t>
            </a:r>
            <a:r>
              <a:rPr lang="en-US" dirty="0" err="1">
                <a:solidFill>
                  <a:srgbClr val="FF33CC"/>
                </a:solidFill>
              </a:rPr>
              <a:t>Vegetarienne</a:t>
            </a:r>
            <a:r>
              <a:rPr lang="en-US" dirty="0"/>
              <a:t>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/>
              <a:t>				          …</a:t>
            </a:r>
            <a:r>
              <a:rPr lang="en-US" dirty="0">
                <a:cs typeface="Times New Roman" pitchFamily="18" charset="0"/>
              </a:rPr>
              <a:t>	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}}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1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1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1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8D8568-2810-4DB9-9A98-21464409C6C5}" type="slidenum">
              <a:rPr lang="fr-FR" smtClean="0"/>
              <a:pPr/>
              <a:t>31</a:t>
            </a:fld>
            <a:endParaRPr lang="fr-FR" smtClean="0"/>
          </a:p>
        </p:txBody>
      </p:sp>
      <p:sp>
        <p:nvSpPr>
          <p:cNvPr id="912386" name="Text Box 2"/>
          <p:cNvSpPr txBox="1">
            <a:spLocks noChangeArrowheads="1"/>
          </p:cNvSpPr>
          <p:nvPr/>
        </p:nvSpPr>
        <p:spPr bwMode="auto">
          <a:xfrm>
            <a:off x="468313" y="1052513"/>
            <a:ext cx="7531100" cy="448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u="sng"/>
              <a:t>Problèmes: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Si plusieurs endroits où il faut créer des pizzas: il faut dupliquer ce code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Si nouveau type de pizza, il faut modifier le code plusieurs fois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>
                <a:sym typeface="Wingdings" pitchFamily="2" charset="2"/>
              </a:rPr>
              <a:t>  Difficile à maintenir !</a:t>
            </a:r>
            <a:endParaRPr lang="fr-BE"/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endParaRPr lang="fr-BE" u="sng"/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u="sng"/>
              <a:t>Version 1: Principe de la </a:t>
            </a:r>
            <a:r>
              <a:rPr lang="fr-BE" b="1" i="1" u="sng">
                <a:solidFill>
                  <a:srgbClr val="CC00FF"/>
                </a:solidFill>
              </a:rPr>
              <a:t>fabrique simple</a:t>
            </a:r>
            <a:r>
              <a:rPr lang="fr-BE" u="sng"/>
              <a:t>: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b="1" i="1">
                <a:solidFill>
                  <a:srgbClr val="FF33CC"/>
                </a:solidFill>
              </a:rPr>
              <a:t>Extraire le code de création des objets du code du créateur</a:t>
            </a:r>
          </a:p>
          <a:p>
            <a:pPr marL="342900" indent="-342900">
              <a:lnSpc>
                <a:spcPct val="90000"/>
              </a:lnSpc>
              <a:buSzPct val="80000"/>
              <a:buFont typeface="Wingdings" pitchFamily="2" charset="2"/>
              <a:buChar char="Ä"/>
              <a:tabLst>
                <a:tab pos="663575" algn="l"/>
                <a:tab pos="852488" algn="l"/>
              </a:tabLst>
            </a:pPr>
            <a:r>
              <a:rPr lang="fr-BE">
                <a:sym typeface="Wingdings" pitchFamily="2" charset="2"/>
              </a:rPr>
              <a:t>Découplage du code de création du produit – code du créateur</a:t>
            </a:r>
          </a:p>
          <a:p>
            <a:pPr marL="342900" indent="-342900">
              <a:lnSpc>
                <a:spcPct val="90000"/>
              </a:lnSpc>
              <a:buSzPct val="80000"/>
              <a:buFont typeface="Wingdings" pitchFamily="2" charset="2"/>
              <a:buChar char="Ä"/>
              <a:tabLst>
                <a:tab pos="663575" algn="l"/>
                <a:tab pos="852488" algn="l"/>
              </a:tabLst>
            </a:pPr>
            <a:r>
              <a:rPr lang="fr-BE">
                <a:sym typeface="Wingdings" pitchFamily="2" charset="2"/>
              </a:rPr>
              <a:t>Création d’une classe Fabrique de produits</a:t>
            </a:r>
          </a:p>
          <a:p>
            <a:pPr marL="342900" indent="-342900">
              <a:lnSpc>
                <a:spcPct val="90000"/>
              </a:lnSpc>
              <a:buSzPct val="80000"/>
              <a:buFont typeface="Wingdings" pitchFamily="2" charset="2"/>
              <a:buChar char="Ä"/>
              <a:tabLst>
                <a:tab pos="663575" algn="l"/>
                <a:tab pos="852488" algn="l"/>
              </a:tabLst>
            </a:pPr>
            <a:r>
              <a:rPr lang="fr-BE">
                <a:sym typeface="Wingdings" pitchFamily="2" charset="2"/>
              </a:rPr>
              <a:t>Le créateur de produits </a:t>
            </a:r>
            <a:r>
              <a:rPr lang="fr-BE">
                <a:solidFill>
                  <a:srgbClr val="FF0000"/>
                </a:solidFill>
                <a:sym typeface="Wingdings" pitchFamily="2" charset="2"/>
              </a:rPr>
              <a:t>délègue à la fabrique de produits le soin de créer les produits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2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2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2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2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2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2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2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2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2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09CDDF-8D5C-46C3-9684-48B95EE52C6D}" type="slidenum">
              <a:rPr lang="fr-FR" smtClean="0"/>
              <a:pPr/>
              <a:t>32</a:t>
            </a:fld>
            <a:endParaRPr lang="fr-FR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83000" y="952500"/>
            <a:ext cx="4013200" cy="4273550"/>
            <a:chOff x="2320" y="600"/>
            <a:chExt cx="2528" cy="2692"/>
          </a:xfrm>
        </p:grpSpPr>
        <p:sp>
          <p:nvSpPr>
            <p:cNvPr id="266247" name="Text Box 3"/>
            <p:cNvSpPr txBox="1">
              <a:spLocks noChangeArrowheads="1"/>
            </p:cNvSpPr>
            <p:nvPr/>
          </p:nvSpPr>
          <p:spPr bwMode="auto">
            <a:xfrm>
              <a:off x="2320" y="600"/>
              <a:ext cx="2528" cy="26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 class </a:t>
              </a:r>
              <a:r>
                <a:rPr lang="fr-BE" sz="2400" b="1">
                  <a:solidFill>
                    <a:srgbClr val="FF6600"/>
                  </a:solidFill>
                </a:rPr>
                <a:t>FabriqueDePizzas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endParaRPr lang="fr-BE"/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	 Pizza </a:t>
              </a:r>
              <a:r>
                <a:rPr lang="fr-BE">
                  <a:solidFill>
                    <a:srgbClr val="CC66FF"/>
                  </a:solidFill>
                </a:rPr>
                <a:t>creerPizza( type)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	{  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endParaRPr lang="fr-BE"/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	}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r>
                <a:rPr lang="fr-BE"/>
                <a:t>		</a:t>
              </a:r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endParaRPr lang="fr-BE"/>
            </a:p>
            <a:p>
              <a:pPr marL="342900" indent="-342900">
                <a:lnSpc>
                  <a:spcPct val="90000"/>
                </a:lnSpc>
                <a:buSzPct val="80000"/>
                <a:tabLst>
                  <a:tab pos="663575" algn="l"/>
                  <a:tab pos="852488" algn="l"/>
                </a:tabLst>
              </a:pPr>
              <a:endParaRPr lang="fr-FR"/>
            </a:p>
          </p:txBody>
        </p:sp>
        <p:sp>
          <p:nvSpPr>
            <p:cNvPr id="266248" name="Line 4"/>
            <p:cNvSpPr>
              <a:spLocks noChangeShapeType="1"/>
            </p:cNvSpPr>
            <p:nvPr/>
          </p:nvSpPr>
          <p:spPr bwMode="auto">
            <a:xfrm>
              <a:off x="2320" y="992"/>
              <a:ext cx="2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13413" name="Text Box 5"/>
          <p:cNvSpPr txBox="1">
            <a:spLocks noChangeArrowheads="1"/>
          </p:cNvSpPr>
          <p:nvPr/>
        </p:nvSpPr>
        <p:spPr bwMode="auto">
          <a:xfrm>
            <a:off x="431800" y="914400"/>
            <a:ext cx="27051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u="sng">
                <a:solidFill>
                  <a:srgbClr val="0000FF"/>
                </a:solidFill>
              </a:rPr>
              <a:t>Fabrique de produits</a:t>
            </a:r>
            <a:endParaRPr lang="fr-FR" u="sng">
              <a:solidFill>
                <a:srgbClr val="0000FF"/>
              </a:solidFill>
            </a:endParaRPr>
          </a:p>
        </p:txBody>
      </p:sp>
      <p:sp>
        <p:nvSpPr>
          <p:cNvPr id="913414" name="Line 6"/>
          <p:cNvSpPr>
            <a:spLocks noChangeShapeType="1"/>
          </p:cNvSpPr>
          <p:nvPr/>
        </p:nvSpPr>
        <p:spPr bwMode="auto">
          <a:xfrm flipH="1">
            <a:off x="2527300" y="3289300"/>
            <a:ext cx="2146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13415" name="Text Box 7"/>
          <p:cNvSpPr txBox="1">
            <a:spLocks noChangeArrowheads="1"/>
          </p:cNvSpPr>
          <p:nvPr/>
        </p:nvSpPr>
        <p:spPr bwMode="auto">
          <a:xfrm>
            <a:off x="635000" y="3098800"/>
            <a:ext cx="1879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Créer une pizza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1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13" grpId="0"/>
      <p:bldP spid="913414" grpId="0" animBg="1"/>
      <p:bldP spid="9134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18032A-8B73-4641-8155-A7BC082B8D16}" type="slidenum">
              <a:rPr lang="fr-FR" smtClean="0"/>
              <a:pPr/>
              <a:t>33</a:t>
            </a:fld>
            <a:endParaRPr lang="fr-FR" smtClean="0"/>
          </a:p>
        </p:txBody>
      </p:sp>
      <p:sp>
        <p:nvSpPr>
          <p:cNvPr id="914434" name="Text Box 2"/>
          <p:cNvSpPr txBox="1">
            <a:spLocks noChangeArrowheads="1"/>
          </p:cNvSpPr>
          <p:nvPr/>
        </p:nvSpPr>
        <p:spPr bwMode="auto">
          <a:xfrm>
            <a:off x="508000" y="622300"/>
            <a:ext cx="8001000" cy="5970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 smtClean="0"/>
              <a:t>public class </a:t>
            </a:r>
            <a:r>
              <a:rPr lang="fr-BE" dirty="0" err="1">
                <a:solidFill>
                  <a:srgbClr val="FF6600"/>
                </a:solidFill>
              </a:rPr>
              <a:t>FabriqueDePizzas</a:t>
            </a:r>
            <a:endParaRPr lang="fr-BE" dirty="0">
              <a:solidFill>
                <a:srgbClr val="FF6600"/>
              </a:solidFill>
            </a:endParaRP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{ 	…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public Pizza </a:t>
            </a:r>
            <a:r>
              <a:rPr lang="fr-BE" dirty="0" err="1">
                <a:solidFill>
                  <a:srgbClr val="CC66FF"/>
                </a:solidFill>
              </a:rPr>
              <a:t>creerPizza</a:t>
            </a:r>
            <a:r>
              <a:rPr lang="fr-BE" dirty="0">
                <a:solidFill>
                  <a:srgbClr val="CC66FF"/>
                </a:solidFill>
              </a:rPr>
              <a:t> </a:t>
            </a:r>
            <a:r>
              <a:rPr lang="fr-BE" dirty="0"/>
              <a:t>(String </a:t>
            </a:r>
            <a:r>
              <a:rPr lang="fr-BE" dirty="0">
                <a:solidFill>
                  <a:srgbClr val="0000FF"/>
                </a:solidFill>
              </a:rPr>
              <a:t>type</a:t>
            </a:r>
            <a:r>
              <a:rPr lang="fr-BE" dirty="0"/>
              <a:t>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{	Pizza </a:t>
            </a:r>
            <a:r>
              <a:rPr lang="fr-BE" dirty="0" err="1"/>
              <a:t>pizza</a:t>
            </a:r>
            <a:r>
              <a:rPr lang="fr-BE" dirty="0"/>
              <a:t>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	if (</a:t>
            </a:r>
            <a:r>
              <a:rPr lang="fr-BE" dirty="0" err="1">
                <a:solidFill>
                  <a:srgbClr val="0000FF"/>
                </a:solidFill>
              </a:rPr>
              <a:t>type</a:t>
            </a:r>
            <a:r>
              <a:rPr lang="fr-BE" dirty="0" err="1"/>
              <a:t>.equals</a:t>
            </a:r>
            <a:r>
              <a:rPr lang="fr-BE" dirty="0"/>
              <a:t>(</a:t>
            </a:r>
            <a:r>
              <a:rPr lang="en-US" dirty="0">
                <a:cs typeface="Times New Roman" pitchFamily="18" charset="0"/>
              </a:rPr>
              <a:t>"</a:t>
            </a:r>
            <a:r>
              <a:rPr lang="fr-BE" dirty="0" err="1"/>
              <a:t>Hawai</a:t>
            </a:r>
            <a:r>
              <a:rPr lang="en-US" dirty="0">
                <a:cs typeface="Times New Roman" pitchFamily="18" charset="0"/>
              </a:rPr>
              <a:t>") 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>
                <a:cs typeface="Times New Roman" pitchFamily="18" charset="0"/>
              </a:rPr>
              <a:t>			pizza = new </a:t>
            </a:r>
            <a:r>
              <a:rPr lang="en-US" dirty="0" err="1">
                <a:solidFill>
                  <a:srgbClr val="FF33CC"/>
                </a:solidFill>
                <a:cs typeface="Times New Roman" pitchFamily="18" charset="0"/>
              </a:rPr>
              <a:t>Hawai</a:t>
            </a:r>
            <a:r>
              <a:rPr lang="en-US" dirty="0">
                <a:cs typeface="Times New Roman" pitchFamily="18" charset="0"/>
              </a:rPr>
              <a:t>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>
                <a:cs typeface="Times New Roman" pitchFamily="18" charset="0"/>
              </a:rPr>
              <a:t>		else </a:t>
            </a:r>
            <a:r>
              <a:rPr lang="fr-BE" dirty="0"/>
              <a:t>if (</a:t>
            </a:r>
            <a:r>
              <a:rPr lang="fr-BE" dirty="0" err="1">
                <a:solidFill>
                  <a:srgbClr val="0000FF"/>
                </a:solidFill>
              </a:rPr>
              <a:t>type</a:t>
            </a:r>
            <a:r>
              <a:rPr lang="fr-BE" dirty="0" err="1"/>
              <a:t>.equals</a:t>
            </a:r>
            <a:r>
              <a:rPr lang="fr-BE" dirty="0"/>
              <a:t>(</a:t>
            </a:r>
            <a:r>
              <a:rPr lang="en-US" dirty="0"/>
              <a:t>"</a:t>
            </a:r>
            <a:r>
              <a:rPr lang="fr-BE" dirty="0" err="1"/>
              <a:t>Calzone</a:t>
            </a:r>
            <a:r>
              <a:rPr lang="en-US" dirty="0"/>
              <a:t>") 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/>
              <a:t>				       pizza = new </a:t>
            </a:r>
            <a:r>
              <a:rPr lang="en-US" dirty="0">
                <a:solidFill>
                  <a:srgbClr val="FF33CC"/>
                </a:solidFill>
              </a:rPr>
              <a:t>Calzone</a:t>
            </a:r>
            <a:r>
              <a:rPr lang="en-US" dirty="0"/>
              <a:t>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/>
              <a:t>				    else </a:t>
            </a:r>
            <a:r>
              <a:rPr lang="fr-BE" dirty="0"/>
              <a:t>if (</a:t>
            </a:r>
            <a:r>
              <a:rPr lang="fr-BE" dirty="0" err="1">
                <a:solidFill>
                  <a:srgbClr val="0000FF"/>
                </a:solidFill>
              </a:rPr>
              <a:t>type</a:t>
            </a:r>
            <a:r>
              <a:rPr lang="fr-BE" dirty="0" err="1"/>
              <a:t>.equals</a:t>
            </a:r>
            <a:r>
              <a:rPr lang="fr-BE" dirty="0"/>
              <a:t>(</a:t>
            </a:r>
            <a:r>
              <a:rPr lang="en-US" dirty="0"/>
              <a:t>"</a:t>
            </a:r>
            <a:r>
              <a:rPr lang="fr-BE" dirty="0"/>
              <a:t>Fruits de mer</a:t>
            </a:r>
            <a:r>
              <a:rPr lang="en-US" dirty="0"/>
              <a:t>") 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/>
              <a:t>					pizza = new </a:t>
            </a:r>
            <a:r>
              <a:rPr lang="en-US" dirty="0" err="1">
                <a:solidFill>
                  <a:srgbClr val="FF33CC"/>
                </a:solidFill>
              </a:rPr>
              <a:t>FruitsMer</a:t>
            </a:r>
            <a:r>
              <a:rPr lang="en-US" dirty="0"/>
              <a:t>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/>
              <a:t>				           else </a:t>
            </a:r>
            <a:r>
              <a:rPr lang="fr-BE" dirty="0"/>
              <a:t>if (</a:t>
            </a:r>
            <a:r>
              <a:rPr lang="fr-BE" dirty="0" err="1">
                <a:solidFill>
                  <a:srgbClr val="0000FF"/>
                </a:solidFill>
              </a:rPr>
              <a:t>type</a:t>
            </a:r>
            <a:r>
              <a:rPr lang="fr-BE" dirty="0" err="1"/>
              <a:t>.equals</a:t>
            </a:r>
            <a:r>
              <a:rPr lang="fr-BE" dirty="0"/>
              <a:t>(</a:t>
            </a:r>
            <a:r>
              <a:rPr lang="en-US" dirty="0"/>
              <a:t>"</a:t>
            </a:r>
            <a:r>
              <a:rPr lang="fr-BE" dirty="0"/>
              <a:t>Végétarienne</a:t>
            </a:r>
            <a:r>
              <a:rPr lang="en-US" dirty="0"/>
              <a:t>") 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/>
              <a:t>					       pizza = new </a:t>
            </a:r>
            <a:r>
              <a:rPr lang="en-US" dirty="0" err="1">
                <a:solidFill>
                  <a:srgbClr val="FF33CC"/>
                </a:solidFill>
              </a:rPr>
              <a:t>Vegetarienne</a:t>
            </a:r>
            <a:r>
              <a:rPr lang="en-US" dirty="0"/>
              <a:t>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/>
              <a:t>				          …</a:t>
            </a:r>
            <a:r>
              <a:rPr lang="en-US" dirty="0">
                <a:cs typeface="Times New Roman" pitchFamily="18" charset="0"/>
              </a:rPr>
              <a:t>	</a:t>
            </a:r>
            <a:endParaRPr lang="en-US" dirty="0" smtClean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             return pizza;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fr-BE" dirty="0" smtClean="0"/>
              <a:t>}  }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4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4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4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4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4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4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4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4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4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4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4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4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4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4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3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FB49D9-111C-4155-90FA-6CE8876E0113}" type="slidenum">
              <a:rPr lang="fr-FR" smtClean="0"/>
              <a:pPr/>
              <a:t>34</a:t>
            </a:fld>
            <a:endParaRPr lang="fr-FR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3988" y="836613"/>
            <a:ext cx="3925887" cy="4038600"/>
            <a:chOff x="97" y="527"/>
            <a:chExt cx="2193" cy="2544"/>
          </a:xfrm>
        </p:grpSpPr>
        <p:sp>
          <p:nvSpPr>
            <p:cNvPr id="268300" name="Text Box 3"/>
            <p:cNvSpPr txBox="1">
              <a:spLocks noChangeArrowheads="1"/>
            </p:cNvSpPr>
            <p:nvPr/>
          </p:nvSpPr>
          <p:spPr bwMode="auto">
            <a:xfrm>
              <a:off x="97" y="527"/>
              <a:ext cx="2193" cy="2544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BE" sz="2400" b="1"/>
                <a:t>               Pizzeria</a:t>
              </a:r>
            </a:p>
            <a:p>
              <a:pPr>
                <a:lnSpc>
                  <a:spcPct val="80000"/>
                </a:lnSpc>
              </a:pPr>
              <a:r>
                <a:rPr lang="fr-BE"/>
                <a:t> </a:t>
              </a:r>
              <a:r>
                <a:rPr lang="fr-BE" b="1">
                  <a:solidFill>
                    <a:srgbClr val="0066CC"/>
                  </a:solidFill>
                </a:rPr>
                <a:t>FabriqueDePizzas</a:t>
              </a:r>
              <a:r>
                <a:rPr lang="fr-BE" b="1">
                  <a:solidFill>
                    <a:srgbClr val="FF6600"/>
                  </a:solidFill>
                </a:rPr>
                <a:t> fabrique</a:t>
              </a:r>
            </a:p>
            <a:p>
              <a:pPr>
                <a:lnSpc>
                  <a:spcPct val="80000"/>
                </a:lnSpc>
              </a:pPr>
              <a:endParaRPr lang="fr-BE" b="1" i="1"/>
            </a:p>
            <a:p>
              <a:pPr>
                <a:lnSpc>
                  <a:spcPct val="80000"/>
                </a:lnSpc>
              </a:pPr>
              <a:r>
                <a:rPr lang="fr-BE"/>
                <a:t>Pizza commanderPizza(</a:t>
              </a:r>
              <a:r>
                <a:rPr lang="fr-BE">
                  <a:solidFill>
                    <a:srgbClr val="CC66FF"/>
                  </a:solidFill>
                </a:rPr>
                <a:t>type</a:t>
              </a:r>
              <a:r>
                <a:rPr lang="fr-BE"/>
                <a:t>)</a:t>
              </a:r>
              <a:endParaRPr lang="fr-BE" b="1" i="1"/>
            </a:p>
            <a:p>
              <a:pPr>
                <a:lnSpc>
                  <a:spcPct val="80000"/>
                </a:lnSpc>
              </a:pPr>
              <a:r>
                <a:rPr lang="fr-BE" b="1" i="1"/>
                <a:t>  </a:t>
              </a:r>
              <a:r>
                <a:rPr lang="fr-BE" i="1"/>
                <a:t>{ Pizza pizza;</a:t>
              </a:r>
            </a:p>
            <a:p>
              <a:pPr>
                <a:lnSpc>
                  <a:spcPct val="80000"/>
                </a:lnSpc>
              </a:pPr>
              <a:r>
                <a:rPr lang="fr-BE" i="1"/>
                <a:t>    pizza</a:t>
              </a:r>
              <a:r>
                <a:rPr lang="fr-BE" b="1" i="1"/>
                <a:t>= </a:t>
              </a:r>
              <a:r>
                <a:rPr lang="fr-BE" b="1" i="1">
                  <a:solidFill>
                    <a:srgbClr val="FF6600"/>
                  </a:solidFill>
                </a:rPr>
                <a:t>fabrique</a:t>
              </a:r>
              <a:r>
                <a:rPr lang="fr-BE" b="1" i="1"/>
                <a:t>.</a:t>
              </a:r>
              <a:r>
                <a:rPr lang="fr-BE" b="1" i="1">
                  <a:solidFill>
                    <a:srgbClr val="FF33CC"/>
                  </a:solidFill>
                </a:rPr>
                <a:t>creerPizza(</a:t>
              </a:r>
              <a:r>
                <a:rPr lang="fr-BE" b="1" i="1">
                  <a:solidFill>
                    <a:srgbClr val="CC66FF"/>
                  </a:solidFill>
                </a:rPr>
                <a:t>type</a:t>
              </a:r>
              <a:r>
                <a:rPr lang="fr-BE" b="1" i="1">
                  <a:solidFill>
                    <a:srgbClr val="FF33CC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</a:pPr>
              <a:r>
                <a:rPr lang="fr-BE" b="1" i="1"/>
                <a:t>     </a:t>
              </a:r>
              <a:r>
                <a:rPr lang="fr-BE" i="1"/>
                <a:t>...</a:t>
              </a:r>
            </a:p>
            <a:p>
              <a:pPr>
                <a:lnSpc>
                  <a:spcPct val="80000"/>
                </a:lnSpc>
              </a:pPr>
              <a:r>
                <a:rPr lang="fr-BE" i="1"/>
                <a:t>    return pizza;</a:t>
              </a:r>
            </a:p>
            <a:p>
              <a:pPr>
                <a:lnSpc>
                  <a:spcPct val="80000"/>
                </a:lnSpc>
              </a:pPr>
              <a:r>
                <a:rPr lang="fr-BE" i="1"/>
                <a:t>   }</a:t>
              </a:r>
            </a:p>
            <a:p>
              <a:pPr>
                <a:lnSpc>
                  <a:spcPct val="80000"/>
                </a:lnSpc>
              </a:pPr>
              <a:endParaRPr lang="fr-FR"/>
            </a:p>
          </p:txBody>
        </p:sp>
        <p:sp>
          <p:nvSpPr>
            <p:cNvPr id="268301" name="Line 4"/>
            <p:cNvSpPr>
              <a:spLocks noChangeShapeType="1"/>
            </p:cNvSpPr>
            <p:nvPr/>
          </p:nvSpPr>
          <p:spPr bwMode="auto">
            <a:xfrm>
              <a:off x="97" y="817"/>
              <a:ext cx="21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  <p:sp>
          <p:nvSpPr>
            <p:cNvPr id="268302" name="Line 5"/>
            <p:cNvSpPr>
              <a:spLocks noChangeShapeType="1"/>
            </p:cNvSpPr>
            <p:nvPr/>
          </p:nvSpPr>
          <p:spPr bwMode="auto">
            <a:xfrm>
              <a:off x="97" y="1188"/>
              <a:ext cx="21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881688" y="908050"/>
            <a:ext cx="3011487" cy="1381125"/>
            <a:chOff x="1474" y="527"/>
            <a:chExt cx="2359" cy="870"/>
          </a:xfrm>
        </p:grpSpPr>
        <p:sp>
          <p:nvSpPr>
            <p:cNvPr id="268298" name="Text Box 7"/>
            <p:cNvSpPr txBox="1">
              <a:spLocks noChangeArrowheads="1"/>
            </p:cNvSpPr>
            <p:nvPr/>
          </p:nvSpPr>
          <p:spPr bwMode="auto">
            <a:xfrm>
              <a:off x="1474" y="527"/>
              <a:ext cx="2359" cy="87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BE" sz="2400" b="1">
                  <a:solidFill>
                    <a:srgbClr val="0066CC"/>
                  </a:solidFill>
                </a:rPr>
                <a:t>   FabriqueDePizzas</a:t>
              </a:r>
              <a:endParaRPr lang="fr-BE">
                <a:solidFill>
                  <a:srgbClr val="0066CC"/>
                </a:solidFill>
              </a:endParaRPr>
            </a:p>
            <a:p>
              <a:r>
                <a:rPr lang="fr-BE" b="1" i="1"/>
                <a:t>     </a:t>
              </a:r>
              <a:r>
                <a:rPr lang="fr-BE" b="1" i="1">
                  <a:solidFill>
                    <a:srgbClr val="FF33CC"/>
                  </a:solidFill>
                </a:rPr>
                <a:t>creerPizza(type)</a:t>
              </a:r>
            </a:p>
            <a:p>
              <a:endParaRPr lang="fr-FR"/>
            </a:p>
          </p:txBody>
        </p:sp>
        <p:sp>
          <p:nvSpPr>
            <p:cNvPr id="268299" name="Line 8"/>
            <p:cNvSpPr>
              <a:spLocks noChangeShapeType="1"/>
            </p:cNvSpPr>
            <p:nvPr/>
          </p:nvSpPr>
          <p:spPr bwMode="auto">
            <a:xfrm>
              <a:off x="1474" y="838"/>
              <a:ext cx="23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15465" name="Line 9"/>
          <p:cNvSpPr>
            <a:spLocks noChangeShapeType="1"/>
          </p:cNvSpPr>
          <p:nvPr/>
        </p:nvSpPr>
        <p:spPr bwMode="auto">
          <a:xfrm>
            <a:off x="4092575" y="1582738"/>
            <a:ext cx="1800225" cy="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15466" name="Text Box 10"/>
          <p:cNvSpPr txBox="1">
            <a:spLocks noChangeArrowheads="1"/>
          </p:cNvSpPr>
          <p:nvPr/>
        </p:nvSpPr>
        <p:spPr bwMode="auto">
          <a:xfrm>
            <a:off x="4622800" y="1243013"/>
            <a:ext cx="863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1800" i="1" dirty="0" err="1">
                <a:solidFill>
                  <a:srgbClr val="0066CC"/>
                </a:solidFill>
              </a:rPr>
              <a:t>Has-a</a:t>
            </a:r>
            <a:endParaRPr lang="fr-FR" sz="1800" i="1" dirty="0">
              <a:solidFill>
                <a:srgbClr val="0066CC"/>
              </a:solidFill>
            </a:endParaRPr>
          </a:p>
        </p:txBody>
      </p:sp>
      <p:sp>
        <p:nvSpPr>
          <p:cNvPr id="915467" name="Text Box 11"/>
          <p:cNvSpPr txBox="1">
            <a:spLocks noChangeArrowheads="1"/>
          </p:cNvSpPr>
          <p:nvPr/>
        </p:nvSpPr>
        <p:spPr bwMode="auto">
          <a:xfrm>
            <a:off x="5508625" y="3789363"/>
            <a:ext cx="25923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i="1">
                <a:solidFill>
                  <a:srgbClr val="FF0000"/>
                </a:solidFill>
              </a:rPr>
              <a:t>= délégation</a:t>
            </a:r>
            <a:endParaRPr lang="fr-FR" i="1">
              <a:solidFill>
                <a:srgbClr val="FF0000"/>
              </a:solidFill>
            </a:endParaRPr>
          </a:p>
        </p:txBody>
      </p:sp>
      <p:sp>
        <p:nvSpPr>
          <p:cNvPr id="915468" name="Oval 12"/>
          <p:cNvSpPr>
            <a:spLocks noChangeArrowheads="1"/>
          </p:cNvSpPr>
          <p:nvPr/>
        </p:nvSpPr>
        <p:spPr bwMode="auto">
          <a:xfrm>
            <a:off x="5148263" y="3644900"/>
            <a:ext cx="2519362" cy="7207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5469" name="Line 13"/>
          <p:cNvSpPr>
            <a:spLocks noChangeShapeType="1"/>
          </p:cNvSpPr>
          <p:nvPr/>
        </p:nvSpPr>
        <p:spPr bwMode="auto">
          <a:xfrm flipH="1" flipV="1">
            <a:off x="2471738" y="3271838"/>
            <a:ext cx="2663825" cy="6746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1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1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1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65" grpId="0" animBg="1"/>
      <p:bldP spid="915466" grpId="0"/>
      <p:bldP spid="915467" grpId="0"/>
      <p:bldP spid="915468" grpId="0" animBg="1"/>
      <p:bldP spid="9154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81D35-0522-4721-AC26-8B976F3AE033}" type="slidenum">
              <a:rPr lang="fr-FR" smtClean="0"/>
              <a:pPr/>
              <a:t>35</a:t>
            </a:fld>
            <a:endParaRPr lang="fr-FR" smtClean="0"/>
          </a:p>
        </p:txBody>
      </p:sp>
      <p:sp>
        <p:nvSpPr>
          <p:cNvPr id="916482" name="Text Box 2"/>
          <p:cNvSpPr txBox="1">
            <a:spLocks noChangeArrowheads="1"/>
          </p:cNvSpPr>
          <p:nvPr/>
        </p:nvSpPr>
        <p:spPr bwMode="auto">
          <a:xfrm>
            <a:off x="622300" y="635000"/>
            <a:ext cx="8001000" cy="2501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 smtClean="0"/>
              <a:t>public class </a:t>
            </a:r>
            <a:r>
              <a:rPr lang="fr-BE" dirty="0"/>
              <a:t>Pizzeria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{   </a:t>
            </a:r>
            <a:r>
              <a:rPr lang="fr-BE" dirty="0" err="1"/>
              <a:t>private</a:t>
            </a:r>
            <a:r>
              <a:rPr lang="fr-BE" dirty="0"/>
              <a:t> </a:t>
            </a:r>
            <a:r>
              <a:rPr lang="fr-BE" dirty="0" err="1">
                <a:solidFill>
                  <a:srgbClr val="0000FF"/>
                </a:solidFill>
              </a:rPr>
              <a:t>FabriqueDePizzas</a:t>
            </a:r>
            <a:r>
              <a:rPr lang="fr-BE" dirty="0"/>
              <a:t> </a:t>
            </a:r>
            <a:r>
              <a:rPr lang="fr-BE" b="1" dirty="0">
                <a:solidFill>
                  <a:srgbClr val="FF6600"/>
                </a:solidFill>
              </a:rPr>
              <a:t>fabrique</a:t>
            </a:r>
            <a:r>
              <a:rPr lang="fr-BE" dirty="0"/>
              <a:t>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  	</a:t>
            </a:r>
            <a:r>
              <a:rPr lang="fr-BE" dirty="0" smtClean="0"/>
              <a:t>public Pizzeria </a:t>
            </a:r>
            <a:r>
              <a:rPr lang="fr-BE" dirty="0"/>
              <a:t>(</a:t>
            </a:r>
            <a:r>
              <a:rPr lang="fr-BE" dirty="0" err="1">
                <a:solidFill>
                  <a:srgbClr val="0000FF"/>
                </a:solidFill>
              </a:rPr>
              <a:t>FabriqueDePizzas</a:t>
            </a:r>
            <a:r>
              <a:rPr lang="fr-BE" dirty="0"/>
              <a:t> </a:t>
            </a:r>
            <a:r>
              <a:rPr lang="fr-BE" b="1" dirty="0">
                <a:solidFill>
                  <a:srgbClr val="FF6600"/>
                </a:solidFill>
              </a:rPr>
              <a:t>fabrique</a:t>
            </a:r>
            <a:r>
              <a:rPr lang="fr-BE" dirty="0"/>
              <a:t>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	{</a:t>
            </a:r>
            <a:r>
              <a:rPr lang="fr-BE" dirty="0" err="1"/>
              <a:t>this.fabrique</a:t>
            </a:r>
            <a:r>
              <a:rPr lang="fr-BE" dirty="0"/>
              <a:t> = fabrique;}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 public Pizza </a:t>
            </a:r>
            <a:r>
              <a:rPr lang="fr-BE" dirty="0" err="1"/>
              <a:t>commanderPizza</a:t>
            </a:r>
            <a:r>
              <a:rPr lang="fr-BE" dirty="0"/>
              <a:t> (String </a:t>
            </a:r>
            <a:r>
              <a:rPr lang="fr-BE" dirty="0">
                <a:solidFill>
                  <a:srgbClr val="0000FF"/>
                </a:solidFill>
              </a:rPr>
              <a:t>type</a:t>
            </a:r>
            <a:r>
              <a:rPr lang="fr-BE" dirty="0"/>
              <a:t>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     { Pizza </a:t>
            </a:r>
            <a:r>
              <a:rPr lang="fr-BE" b="1" dirty="0" err="1">
                <a:solidFill>
                  <a:srgbClr val="339933"/>
                </a:solidFill>
              </a:rPr>
              <a:t>pizza</a:t>
            </a:r>
            <a:r>
              <a:rPr lang="fr-BE" dirty="0"/>
              <a:t>;  </a:t>
            </a:r>
            <a:endParaRPr lang="fr-FR" dirty="0"/>
          </a:p>
        </p:txBody>
      </p:sp>
      <p:sp>
        <p:nvSpPr>
          <p:cNvPr id="916483" name="Oval 3"/>
          <p:cNvSpPr>
            <a:spLocks noChangeArrowheads="1"/>
          </p:cNvSpPr>
          <p:nvPr/>
        </p:nvSpPr>
        <p:spPr bwMode="auto">
          <a:xfrm>
            <a:off x="1320800" y="3098800"/>
            <a:ext cx="3835400" cy="977900"/>
          </a:xfrm>
          <a:prstGeom prst="ellipse">
            <a:avLst/>
          </a:prstGeom>
          <a:noFill/>
          <a:ln w="9525" algn="ctr">
            <a:solidFill>
              <a:srgbClr val="FF33CC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6484" name="Line 4"/>
          <p:cNvSpPr>
            <a:spLocks noChangeShapeType="1"/>
          </p:cNvSpPr>
          <p:nvPr/>
        </p:nvSpPr>
        <p:spPr bwMode="auto">
          <a:xfrm>
            <a:off x="5143500" y="3619500"/>
            <a:ext cx="546100" cy="698500"/>
          </a:xfrm>
          <a:prstGeom prst="line">
            <a:avLst/>
          </a:prstGeom>
          <a:noFill/>
          <a:ln w="9525">
            <a:solidFill>
              <a:srgbClr val="FF33C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16485" name="Text Box 5"/>
          <p:cNvSpPr txBox="1">
            <a:spLocks noChangeArrowheads="1"/>
          </p:cNvSpPr>
          <p:nvPr/>
        </p:nvSpPr>
        <p:spPr bwMode="auto">
          <a:xfrm>
            <a:off x="4292600" y="4356100"/>
            <a:ext cx="4445000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>
                <a:solidFill>
                  <a:srgbClr val="FF33CC"/>
                </a:solidFill>
              </a:rPr>
              <a:t>Pour créer la pizza en fonction du type: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>
                <a:solidFill>
                  <a:srgbClr val="FF33CC"/>
                </a:solidFill>
              </a:rPr>
              <a:t>délégation à la fabrique</a:t>
            </a:r>
            <a:endParaRPr lang="fr-FR" i="1">
              <a:solidFill>
                <a:srgbClr val="FF33CC"/>
              </a:solidFill>
            </a:endParaRPr>
          </a:p>
        </p:txBody>
      </p:sp>
      <p:sp>
        <p:nvSpPr>
          <p:cNvPr id="916486" name="Text Box 6"/>
          <p:cNvSpPr txBox="1">
            <a:spLocks noChangeArrowheads="1"/>
          </p:cNvSpPr>
          <p:nvPr/>
        </p:nvSpPr>
        <p:spPr bwMode="auto">
          <a:xfrm>
            <a:off x="1422400" y="4127500"/>
            <a:ext cx="5689600" cy="2501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339933"/>
                </a:solidFill>
              </a:rPr>
              <a:t>pizza</a:t>
            </a:r>
            <a:r>
              <a:rPr lang="fr-BE"/>
              <a:t>.preparer(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339933"/>
                </a:solidFill>
              </a:rPr>
              <a:t>pizza</a:t>
            </a:r>
            <a:r>
              <a:rPr lang="fr-BE"/>
              <a:t>.cuire(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339933"/>
                </a:solidFill>
              </a:rPr>
              <a:t>pizza</a:t>
            </a:r>
            <a:r>
              <a:rPr lang="fr-BE"/>
              <a:t>.couper(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339933"/>
                </a:solidFill>
              </a:rPr>
              <a:t>pizza</a:t>
            </a:r>
            <a:r>
              <a:rPr lang="fr-BE"/>
              <a:t>.emballer(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}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endParaRPr lang="fr-FR"/>
          </a:p>
        </p:txBody>
      </p:sp>
      <p:sp>
        <p:nvSpPr>
          <p:cNvPr id="916487" name="Text Box 7"/>
          <p:cNvSpPr txBox="1">
            <a:spLocks noChangeArrowheads="1"/>
          </p:cNvSpPr>
          <p:nvPr/>
        </p:nvSpPr>
        <p:spPr bwMode="auto">
          <a:xfrm>
            <a:off x="1460500" y="3340100"/>
            <a:ext cx="4038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339933"/>
                </a:solidFill>
              </a:rPr>
              <a:t>pizza</a:t>
            </a:r>
            <a:r>
              <a:rPr lang="fr-BE"/>
              <a:t> = </a:t>
            </a:r>
            <a:r>
              <a:rPr lang="fr-BE" b="1">
                <a:solidFill>
                  <a:srgbClr val="FF6600"/>
                </a:solidFill>
              </a:rPr>
              <a:t>fabrique</a:t>
            </a:r>
            <a:r>
              <a:rPr lang="fr-BE"/>
              <a:t>.creerPizza(</a:t>
            </a:r>
            <a:r>
              <a:rPr lang="fr-BE">
                <a:solidFill>
                  <a:srgbClr val="0000FF"/>
                </a:solidFill>
              </a:rPr>
              <a:t>type</a:t>
            </a:r>
            <a:r>
              <a:rPr lang="fr-BE"/>
              <a:t>)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6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16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1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1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16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16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16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16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2" grpId="0" build="p"/>
      <p:bldP spid="916483" grpId="0" animBg="1"/>
      <p:bldP spid="916484" grpId="0" animBg="1"/>
      <p:bldP spid="916485" grpId="0"/>
      <p:bldP spid="91648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4"/>
          <p:cNvSpPr txBox="1">
            <a:spLocks noChangeArrowheads="1"/>
          </p:cNvSpPr>
          <p:nvPr/>
        </p:nvSpPr>
        <p:spPr bwMode="auto">
          <a:xfrm>
            <a:off x="539750" y="1125538"/>
            <a:ext cx="6624638" cy="2073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u="sng"/>
              <a:t>Version 2: </a:t>
            </a:r>
            <a:r>
              <a:rPr lang="fr-BE" b="1" i="1" u="sng">
                <a:solidFill>
                  <a:srgbClr val="CC00FF"/>
                </a:solidFill>
              </a:rPr>
              <a:t>Pattern Fabrication</a:t>
            </a:r>
          </a:p>
          <a:p>
            <a:r>
              <a:rPr lang="fr-BE" b="1" i="1">
                <a:solidFill>
                  <a:srgbClr val="FF33CC"/>
                </a:solidFill>
              </a:rPr>
              <a:t>Une classe créateur abstraite qui </a:t>
            </a:r>
            <a:r>
              <a:rPr lang="fr-BE" b="1" i="1" u="sng">
                <a:solidFill>
                  <a:srgbClr val="FF33CC"/>
                </a:solidFill>
              </a:rPr>
              <a:t>délègue</a:t>
            </a:r>
            <a:r>
              <a:rPr lang="fr-BE" b="1" i="1">
                <a:solidFill>
                  <a:srgbClr val="FF33CC"/>
                </a:solidFill>
              </a:rPr>
              <a:t> l’instanciation des objets produits à ses sous-classes</a:t>
            </a:r>
          </a:p>
          <a:p>
            <a:endParaRPr lang="fr-BE">
              <a:sym typeface="Wingdings" pitchFamily="2" charset="2"/>
            </a:endParaRPr>
          </a:p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Slide Number Placeholder 5"/>
          <p:cNvSpPr txBox="1">
            <a:spLocks noGrp="1"/>
          </p:cNvSpPr>
          <p:nvPr/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5AA2A043-4580-44E5-9C6A-21C853703C70}" type="slidenum">
              <a:rPr lang="fr-FR" sz="1400">
                <a:solidFill>
                  <a:schemeClr val="tx2"/>
                </a:solidFill>
                <a:latin typeface="Arial Narrow" pitchFamily="34" charset="0"/>
              </a:rPr>
              <a:pPr algn="r">
                <a:spcBef>
                  <a:spcPct val="0"/>
                </a:spcBef>
              </a:pPr>
              <a:t>37</a:t>
            </a:fld>
            <a:endParaRPr lang="fr-FR" sz="1400">
              <a:solidFill>
                <a:schemeClr val="tx2"/>
              </a:solidFill>
              <a:latin typeface="Arial Narrow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5288" y="836613"/>
            <a:ext cx="3240087" cy="2054225"/>
            <a:chOff x="340" y="1162"/>
            <a:chExt cx="1587" cy="1468"/>
          </a:xfrm>
        </p:grpSpPr>
        <p:sp>
          <p:nvSpPr>
            <p:cNvPr id="271377" name="Text Box 4"/>
            <p:cNvSpPr txBox="1">
              <a:spLocks noChangeArrowheads="1"/>
            </p:cNvSpPr>
            <p:nvPr/>
          </p:nvSpPr>
          <p:spPr bwMode="auto">
            <a:xfrm>
              <a:off x="340" y="1162"/>
              <a:ext cx="1587" cy="146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BE"/>
                <a:t>   </a:t>
              </a:r>
              <a:r>
                <a:rPr lang="fr-BE">
                  <a:solidFill>
                    <a:srgbClr val="FF3399"/>
                  </a:solidFill>
                </a:rPr>
                <a:t>abstract</a:t>
              </a:r>
              <a:r>
                <a:rPr lang="fr-BE"/>
                <a:t>   </a:t>
              </a:r>
              <a:r>
                <a:rPr lang="fr-BE" sz="2400" b="1">
                  <a:solidFill>
                    <a:srgbClr val="339933"/>
                  </a:solidFill>
                </a:rPr>
                <a:t>Createur</a:t>
              </a:r>
            </a:p>
            <a:p>
              <a:pPr>
                <a:lnSpc>
                  <a:spcPct val="80000"/>
                </a:lnSpc>
              </a:pPr>
              <a:r>
                <a:rPr lang="fr-BE"/>
                <a:t> </a:t>
              </a:r>
              <a:endParaRPr lang="fr-BE" b="1" i="1"/>
            </a:p>
            <a:p>
              <a:pPr>
                <a:lnSpc>
                  <a:spcPct val="80000"/>
                </a:lnSpc>
              </a:pPr>
              <a:r>
                <a:rPr lang="fr-BE" b="1" i="1"/>
                <a:t>   </a:t>
              </a:r>
              <a:r>
                <a:rPr lang="fr-BE" b="1" i="1">
                  <a:solidFill>
                    <a:srgbClr val="FF3399"/>
                  </a:solidFill>
                </a:rPr>
                <a:t>abstract</a:t>
              </a:r>
              <a:r>
                <a:rPr lang="fr-BE" b="1" i="1"/>
                <a:t> fabrication( );</a:t>
              </a:r>
            </a:p>
            <a:p>
              <a:pPr>
                <a:lnSpc>
                  <a:spcPct val="80000"/>
                </a:lnSpc>
              </a:pPr>
              <a:r>
                <a:rPr lang="fr-BE" b="1" i="1"/>
                <a:t>  </a:t>
              </a:r>
            </a:p>
            <a:p>
              <a:pPr>
                <a:lnSpc>
                  <a:spcPct val="80000"/>
                </a:lnSpc>
              </a:pPr>
              <a:endParaRPr lang="fr-FR"/>
            </a:p>
          </p:txBody>
        </p:sp>
        <p:sp>
          <p:nvSpPr>
            <p:cNvPr id="271378" name="Line 5"/>
            <p:cNvSpPr>
              <a:spLocks noChangeShapeType="1"/>
            </p:cNvSpPr>
            <p:nvPr/>
          </p:nvSpPr>
          <p:spPr bwMode="auto">
            <a:xfrm>
              <a:off x="340" y="1480"/>
              <a:ext cx="1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40425" y="908050"/>
            <a:ext cx="2917825" cy="1838325"/>
            <a:chOff x="1474" y="527"/>
            <a:chExt cx="2359" cy="1238"/>
          </a:xfrm>
        </p:grpSpPr>
        <p:sp>
          <p:nvSpPr>
            <p:cNvPr id="271375" name="Text Box 8"/>
            <p:cNvSpPr txBox="1">
              <a:spLocks noChangeArrowheads="1"/>
            </p:cNvSpPr>
            <p:nvPr/>
          </p:nvSpPr>
          <p:spPr bwMode="auto">
            <a:xfrm>
              <a:off x="1474" y="527"/>
              <a:ext cx="2359" cy="123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BE"/>
                <a:t>&lt;&lt;interface&gt;&gt; </a:t>
              </a:r>
              <a:r>
                <a:rPr lang="fr-BE" sz="2400" b="1">
                  <a:solidFill>
                    <a:srgbClr val="0066CC"/>
                  </a:solidFill>
                </a:rPr>
                <a:t>Produit</a:t>
              </a:r>
              <a:endParaRPr lang="fr-BE">
                <a:solidFill>
                  <a:srgbClr val="0066CC"/>
                </a:solidFill>
              </a:endParaRPr>
            </a:p>
            <a:p>
              <a:r>
                <a:rPr lang="fr-BE" b="1" i="1"/>
                <a:t>     </a:t>
              </a:r>
            </a:p>
            <a:p>
              <a:endParaRPr lang="fr-BE"/>
            </a:p>
            <a:p>
              <a:endParaRPr lang="fr-FR"/>
            </a:p>
          </p:txBody>
        </p:sp>
        <p:sp>
          <p:nvSpPr>
            <p:cNvPr id="271376" name="Line 9"/>
            <p:cNvSpPr>
              <a:spLocks noChangeShapeType="1"/>
            </p:cNvSpPr>
            <p:nvPr/>
          </p:nvSpPr>
          <p:spPr bwMode="auto">
            <a:xfrm>
              <a:off x="1474" y="838"/>
              <a:ext cx="23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23850" y="4292600"/>
            <a:ext cx="3311525" cy="2295525"/>
            <a:chOff x="340" y="1162"/>
            <a:chExt cx="1587" cy="1446"/>
          </a:xfrm>
        </p:grpSpPr>
        <p:sp>
          <p:nvSpPr>
            <p:cNvPr id="271373" name="Text Box 14"/>
            <p:cNvSpPr txBox="1">
              <a:spLocks noChangeArrowheads="1"/>
            </p:cNvSpPr>
            <p:nvPr/>
          </p:nvSpPr>
          <p:spPr bwMode="auto">
            <a:xfrm>
              <a:off x="340" y="1162"/>
              <a:ext cx="1587" cy="144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>
                  <a:solidFill>
                    <a:srgbClr val="339933"/>
                  </a:solidFill>
                </a:rPr>
                <a:t>CreateurConcret</a:t>
              </a:r>
            </a:p>
            <a:p>
              <a:r>
                <a:rPr lang="fr-BE"/>
                <a:t> </a:t>
              </a:r>
            </a:p>
            <a:p>
              <a:r>
                <a:rPr lang="fr-BE"/>
                <a:t>  </a:t>
              </a:r>
              <a:r>
                <a:rPr lang="fr-BE" b="1" i="1"/>
                <a:t>fabrication( )</a:t>
              </a:r>
            </a:p>
            <a:p>
              <a:r>
                <a:rPr lang="fr-BE" b="1"/>
                <a:t>   { … }</a:t>
              </a:r>
              <a:endParaRPr lang="fr-BE"/>
            </a:p>
            <a:p>
              <a:endParaRPr lang="fr-FR"/>
            </a:p>
          </p:txBody>
        </p:sp>
        <p:sp>
          <p:nvSpPr>
            <p:cNvPr id="271374" name="Line 15"/>
            <p:cNvSpPr>
              <a:spLocks noChangeShapeType="1"/>
            </p:cNvSpPr>
            <p:nvPr/>
          </p:nvSpPr>
          <p:spPr bwMode="auto">
            <a:xfrm>
              <a:off x="340" y="1480"/>
              <a:ext cx="1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03185" name="Line 17"/>
          <p:cNvSpPr>
            <a:spLocks noChangeShapeType="1"/>
          </p:cNvSpPr>
          <p:nvPr/>
        </p:nvSpPr>
        <p:spPr bwMode="auto">
          <a:xfrm flipV="1">
            <a:off x="1835150" y="2852738"/>
            <a:ext cx="0" cy="1439862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03186" name="Text Box 18"/>
          <p:cNvSpPr txBox="1">
            <a:spLocks noChangeArrowheads="1"/>
          </p:cNvSpPr>
          <p:nvPr/>
        </p:nvSpPr>
        <p:spPr bwMode="auto">
          <a:xfrm>
            <a:off x="1908175" y="3644900"/>
            <a:ext cx="6477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1800" b="1" i="1">
                <a:solidFill>
                  <a:srgbClr val="339933"/>
                </a:solidFill>
              </a:rPr>
              <a:t>Is-a</a:t>
            </a:r>
            <a:endParaRPr lang="fr-FR" sz="1800" b="1" i="1">
              <a:solidFill>
                <a:srgbClr val="339933"/>
              </a:solidFill>
            </a:endParaRPr>
          </a:p>
        </p:txBody>
      </p:sp>
      <p:sp>
        <p:nvSpPr>
          <p:cNvPr id="903190" name="Line 22"/>
          <p:cNvSpPr>
            <a:spLocks noChangeShapeType="1"/>
          </p:cNvSpPr>
          <p:nvPr/>
        </p:nvSpPr>
        <p:spPr bwMode="auto">
          <a:xfrm flipH="1" flipV="1">
            <a:off x="7380288" y="2708275"/>
            <a:ext cx="0" cy="1512888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940425" y="4292600"/>
            <a:ext cx="2846388" cy="1838325"/>
            <a:chOff x="1474" y="527"/>
            <a:chExt cx="2359" cy="1238"/>
          </a:xfrm>
        </p:grpSpPr>
        <p:sp>
          <p:nvSpPr>
            <p:cNvPr id="271371" name="Text Box 8"/>
            <p:cNvSpPr txBox="1">
              <a:spLocks noChangeArrowheads="1"/>
            </p:cNvSpPr>
            <p:nvPr/>
          </p:nvSpPr>
          <p:spPr bwMode="auto">
            <a:xfrm>
              <a:off x="1474" y="527"/>
              <a:ext cx="2359" cy="123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>
                  <a:solidFill>
                    <a:srgbClr val="0066CC"/>
                  </a:solidFill>
                </a:rPr>
                <a:t>ProduitConcret</a:t>
              </a:r>
              <a:endParaRPr lang="fr-BE">
                <a:solidFill>
                  <a:srgbClr val="0066CC"/>
                </a:solidFill>
              </a:endParaRPr>
            </a:p>
            <a:p>
              <a:r>
                <a:rPr lang="fr-BE" b="1" i="1"/>
                <a:t>     </a:t>
              </a:r>
            </a:p>
            <a:p>
              <a:endParaRPr lang="fr-BE"/>
            </a:p>
            <a:p>
              <a:endParaRPr lang="fr-FR"/>
            </a:p>
          </p:txBody>
        </p:sp>
        <p:sp>
          <p:nvSpPr>
            <p:cNvPr id="271372" name="Line 9"/>
            <p:cNvSpPr>
              <a:spLocks noChangeShapeType="1"/>
            </p:cNvSpPr>
            <p:nvPr/>
          </p:nvSpPr>
          <p:spPr bwMode="auto">
            <a:xfrm>
              <a:off x="1474" y="838"/>
              <a:ext cx="23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341024" name="Line 32"/>
          <p:cNvSpPr>
            <a:spLocks noChangeShapeType="1"/>
          </p:cNvSpPr>
          <p:nvPr/>
        </p:nvSpPr>
        <p:spPr bwMode="auto">
          <a:xfrm>
            <a:off x="1403350" y="5949950"/>
            <a:ext cx="453707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0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0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85" grpId="0" animBg="1"/>
      <p:bldP spid="903186" grpId="0"/>
      <p:bldP spid="903190" grpId="0" animBg="1"/>
      <p:bldP spid="3410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Slide Number Placeholder 5"/>
          <p:cNvSpPr txBox="1">
            <a:spLocks noGrp="1"/>
          </p:cNvSpPr>
          <p:nvPr/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63B1203-B0E3-49F0-B51D-A33AA15B2327}" type="slidenum">
              <a:rPr lang="fr-FR" sz="1400">
                <a:solidFill>
                  <a:schemeClr val="tx2"/>
                </a:solidFill>
                <a:latin typeface="Arial Narrow" pitchFamily="34" charset="0"/>
              </a:rPr>
              <a:pPr algn="r">
                <a:spcBef>
                  <a:spcPct val="0"/>
                </a:spcBef>
              </a:pPr>
              <a:t>38</a:t>
            </a:fld>
            <a:endParaRPr lang="fr-FR" sz="1400">
              <a:solidFill>
                <a:schemeClr val="tx2"/>
              </a:solidFill>
              <a:latin typeface="Arial Narrow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187450" y="765175"/>
            <a:ext cx="3925888" cy="2847975"/>
            <a:chOff x="113" y="527"/>
            <a:chExt cx="2473" cy="1759"/>
          </a:xfrm>
        </p:grpSpPr>
        <p:sp>
          <p:nvSpPr>
            <p:cNvPr id="272400" name="Text Box 3"/>
            <p:cNvSpPr txBox="1">
              <a:spLocks noChangeArrowheads="1"/>
            </p:cNvSpPr>
            <p:nvPr/>
          </p:nvSpPr>
          <p:spPr bwMode="auto">
            <a:xfrm>
              <a:off x="113" y="527"/>
              <a:ext cx="2473" cy="1759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BE" sz="2400" b="1">
                  <a:solidFill>
                    <a:srgbClr val="FF0000"/>
                  </a:solidFill>
                </a:rPr>
                <a:t>    abstract</a:t>
              </a:r>
              <a:r>
                <a:rPr lang="fr-BE" sz="2400" b="1"/>
                <a:t>  Pizzeria</a:t>
              </a:r>
            </a:p>
            <a:p>
              <a:pPr>
                <a:lnSpc>
                  <a:spcPct val="80000"/>
                </a:lnSpc>
              </a:pPr>
              <a:r>
                <a:rPr lang="fr-BE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fr-BE"/>
                <a:t>Pizza commanderPizza(</a:t>
              </a:r>
              <a:r>
                <a:rPr lang="fr-BE">
                  <a:solidFill>
                    <a:srgbClr val="CC66FF"/>
                  </a:solidFill>
                </a:rPr>
                <a:t>type</a:t>
              </a:r>
              <a:r>
                <a:rPr lang="fr-BE"/>
                <a:t>)</a:t>
              </a:r>
              <a:endParaRPr lang="fr-BE" b="1" i="1"/>
            </a:p>
            <a:p>
              <a:pPr>
                <a:lnSpc>
                  <a:spcPct val="80000"/>
                </a:lnSpc>
              </a:pPr>
              <a:r>
                <a:rPr lang="fr-BE" b="1" i="1"/>
                <a:t>  </a:t>
              </a:r>
              <a:r>
                <a:rPr lang="fr-BE" i="1"/>
                <a:t>{ …  pizza</a:t>
              </a:r>
              <a:r>
                <a:rPr lang="fr-BE" b="1" i="1"/>
                <a:t>= </a:t>
              </a:r>
              <a:r>
                <a:rPr lang="fr-BE" b="1" i="1">
                  <a:solidFill>
                    <a:srgbClr val="FF33CC"/>
                  </a:solidFill>
                </a:rPr>
                <a:t>creerPizza(</a:t>
              </a:r>
              <a:r>
                <a:rPr lang="fr-BE" b="1" i="1">
                  <a:solidFill>
                    <a:srgbClr val="CC66FF"/>
                  </a:solidFill>
                </a:rPr>
                <a:t>type</a:t>
              </a:r>
              <a:r>
                <a:rPr lang="fr-BE" b="1" i="1">
                  <a:solidFill>
                    <a:srgbClr val="FF33CC"/>
                  </a:solidFill>
                </a:rPr>
                <a:t>)</a:t>
              </a:r>
              <a:r>
                <a:rPr lang="fr-BE" sz="1600" b="1" i="1"/>
                <a:t>;</a:t>
              </a:r>
              <a:r>
                <a:rPr lang="fr-BE" b="1" i="1">
                  <a:solidFill>
                    <a:srgbClr val="FF33CC"/>
                  </a:solidFill>
                </a:rPr>
                <a:t>    </a:t>
              </a:r>
              <a:r>
                <a:rPr lang="fr-BE" i="1"/>
                <a:t>... }</a:t>
              </a:r>
            </a:p>
            <a:p>
              <a:pPr>
                <a:lnSpc>
                  <a:spcPct val="80000"/>
                </a:lnSpc>
              </a:pPr>
              <a:endParaRPr lang="fr-BE" i="1"/>
            </a:p>
            <a:p>
              <a:pPr>
                <a:lnSpc>
                  <a:spcPct val="80000"/>
                </a:lnSpc>
              </a:pPr>
              <a:r>
                <a:rPr lang="fr-BE"/>
                <a:t> </a:t>
              </a:r>
              <a:r>
                <a:rPr lang="fr-BE" u="sng">
                  <a:solidFill>
                    <a:srgbClr val="FF0000"/>
                  </a:solidFill>
                </a:rPr>
                <a:t>abstract</a:t>
              </a:r>
              <a:r>
                <a:rPr lang="fr-BE"/>
                <a:t> Pizza </a:t>
              </a:r>
              <a:r>
                <a:rPr lang="fr-BE" b="1" i="1">
                  <a:solidFill>
                    <a:srgbClr val="FF33CC"/>
                  </a:solidFill>
                </a:rPr>
                <a:t>creerPizza(</a:t>
              </a:r>
              <a:r>
                <a:rPr lang="fr-BE" b="1" i="1">
                  <a:solidFill>
                    <a:srgbClr val="CC66FF"/>
                  </a:solidFill>
                </a:rPr>
                <a:t>type</a:t>
              </a:r>
              <a:r>
                <a:rPr lang="fr-BE" b="1" i="1">
                  <a:solidFill>
                    <a:srgbClr val="FF33CC"/>
                  </a:solidFill>
                </a:rPr>
                <a:t>)</a:t>
              </a:r>
              <a:r>
                <a:rPr lang="fr-BE" b="1" i="1">
                  <a:solidFill>
                    <a:srgbClr val="FF0000"/>
                  </a:solidFill>
                </a:rPr>
                <a:t>;</a:t>
              </a:r>
              <a:r>
                <a:rPr lang="fr-BE"/>
                <a:t> </a:t>
              </a:r>
              <a:endParaRPr lang="fr-FR"/>
            </a:p>
            <a:p>
              <a:pPr>
                <a:lnSpc>
                  <a:spcPct val="80000"/>
                </a:lnSpc>
              </a:pPr>
              <a:endParaRPr lang="fr-FR"/>
            </a:p>
          </p:txBody>
        </p:sp>
        <p:sp>
          <p:nvSpPr>
            <p:cNvPr id="272401" name="Line 4"/>
            <p:cNvSpPr>
              <a:spLocks noChangeShapeType="1"/>
            </p:cNvSpPr>
            <p:nvPr/>
          </p:nvSpPr>
          <p:spPr bwMode="auto">
            <a:xfrm>
              <a:off x="113" y="817"/>
              <a:ext cx="24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187450" y="4437063"/>
            <a:ext cx="3925888" cy="2054225"/>
            <a:chOff x="113" y="527"/>
            <a:chExt cx="2473" cy="1269"/>
          </a:xfrm>
        </p:grpSpPr>
        <p:sp>
          <p:nvSpPr>
            <p:cNvPr id="272398" name="Text Box 3"/>
            <p:cNvSpPr txBox="1">
              <a:spLocks noChangeArrowheads="1"/>
            </p:cNvSpPr>
            <p:nvPr/>
          </p:nvSpPr>
          <p:spPr bwMode="auto">
            <a:xfrm>
              <a:off x="113" y="527"/>
              <a:ext cx="2473" cy="1269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/>
                <a:t>PizzeriaNamur</a:t>
              </a:r>
            </a:p>
            <a:p>
              <a:pPr>
                <a:lnSpc>
                  <a:spcPct val="80000"/>
                </a:lnSpc>
              </a:pPr>
              <a:r>
                <a:rPr lang="fr-BE"/>
                <a:t> </a:t>
              </a:r>
              <a:endParaRPr lang="fr-BE" i="1"/>
            </a:p>
            <a:p>
              <a:pPr>
                <a:lnSpc>
                  <a:spcPct val="80000"/>
                </a:lnSpc>
              </a:pPr>
              <a:r>
                <a:rPr lang="fr-BE"/>
                <a:t>       Pizza </a:t>
              </a:r>
              <a:r>
                <a:rPr lang="fr-BE" b="1" i="1">
                  <a:solidFill>
                    <a:srgbClr val="FF33CC"/>
                  </a:solidFill>
                </a:rPr>
                <a:t>creerPizza(</a:t>
              </a:r>
              <a:r>
                <a:rPr lang="fr-BE" b="1" i="1">
                  <a:solidFill>
                    <a:srgbClr val="CC66FF"/>
                  </a:solidFill>
                </a:rPr>
                <a:t>type</a:t>
              </a:r>
              <a:r>
                <a:rPr lang="fr-BE" b="1" i="1">
                  <a:solidFill>
                    <a:srgbClr val="FF33CC"/>
                  </a:solidFill>
                </a:rPr>
                <a:t>)</a:t>
              </a:r>
              <a:endParaRPr lang="fr-BE" b="1" i="1"/>
            </a:p>
            <a:p>
              <a:pPr>
                <a:lnSpc>
                  <a:spcPct val="80000"/>
                </a:lnSpc>
              </a:pPr>
              <a:r>
                <a:rPr lang="fr-BE" b="1" i="1"/>
                <a:t>	</a:t>
              </a:r>
              <a:r>
                <a:rPr lang="fr-BE" b="1" i="1">
                  <a:solidFill>
                    <a:srgbClr val="FF0000"/>
                  </a:solidFill>
                </a:rPr>
                <a:t>{…}</a:t>
              </a:r>
              <a:r>
                <a:rPr lang="fr-BE"/>
                <a:t> </a:t>
              </a:r>
              <a:endParaRPr lang="fr-FR"/>
            </a:p>
            <a:p>
              <a:pPr>
                <a:lnSpc>
                  <a:spcPct val="80000"/>
                </a:lnSpc>
              </a:pPr>
              <a:endParaRPr lang="fr-FR"/>
            </a:p>
          </p:txBody>
        </p:sp>
        <p:sp>
          <p:nvSpPr>
            <p:cNvPr id="272399" name="Line 4"/>
            <p:cNvSpPr>
              <a:spLocks noChangeShapeType="1"/>
            </p:cNvSpPr>
            <p:nvPr/>
          </p:nvSpPr>
          <p:spPr bwMode="auto">
            <a:xfrm>
              <a:off x="113" y="817"/>
              <a:ext cx="24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342035" name="Line 19"/>
          <p:cNvSpPr>
            <a:spLocks noChangeShapeType="1"/>
          </p:cNvSpPr>
          <p:nvPr/>
        </p:nvSpPr>
        <p:spPr bwMode="auto">
          <a:xfrm flipV="1">
            <a:off x="3059113" y="3573463"/>
            <a:ext cx="0" cy="863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342036" name="Text Box 20"/>
          <p:cNvSpPr txBox="1">
            <a:spLocks noChangeArrowheads="1"/>
          </p:cNvSpPr>
          <p:nvPr/>
        </p:nvSpPr>
        <p:spPr bwMode="auto">
          <a:xfrm>
            <a:off x="3203575" y="3860800"/>
            <a:ext cx="10810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>
                <a:solidFill>
                  <a:srgbClr val="0000FF"/>
                </a:solidFill>
              </a:rPr>
              <a:t>Is-a</a:t>
            </a:r>
            <a:endParaRPr lang="fr-FR">
              <a:solidFill>
                <a:srgbClr val="0000FF"/>
              </a:solidFill>
            </a:endParaRPr>
          </a:p>
        </p:txBody>
      </p:sp>
      <p:sp>
        <p:nvSpPr>
          <p:cNvPr id="342037" name="Line 21"/>
          <p:cNvSpPr>
            <a:spLocks noChangeShapeType="1"/>
          </p:cNvSpPr>
          <p:nvPr/>
        </p:nvSpPr>
        <p:spPr bwMode="auto">
          <a:xfrm>
            <a:off x="3059113" y="2349500"/>
            <a:ext cx="215900" cy="64770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342038" name="Oval 22"/>
          <p:cNvSpPr>
            <a:spLocks noChangeArrowheads="1"/>
          </p:cNvSpPr>
          <p:nvPr/>
        </p:nvSpPr>
        <p:spPr bwMode="auto">
          <a:xfrm>
            <a:off x="1403350" y="5229225"/>
            <a:ext cx="3024188" cy="9366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sp>
        <p:nvSpPr>
          <p:cNvPr id="342039" name="Line 23"/>
          <p:cNvSpPr>
            <a:spLocks noChangeShapeType="1"/>
          </p:cNvSpPr>
          <p:nvPr/>
        </p:nvSpPr>
        <p:spPr bwMode="auto">
          <a:xfrm>
            <a:off x="4427538" y="5734050"/>
            <a:ext cx="12969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342040" name="Text Box 24"/>
          <p:cNvSpPr txBox="1">
            <a:spLocks noChangeArrowheads="1"/>
          </p:cNvSpPr>
          <p:nvPr/>
        </p:nvSpPr>
        <p:spPr bwMode="auto">
          <a:xfrm>
            <a:off x="5724525" y="4724400"/>
            <a:ext cx="2663825" cy="192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i="1">
                <a:solidFill>
                  <a:srgbClr val="FF0000"/>
                </a:solidFill>
              </a:rPr>
              <a:t>Le code de la création des produits est délégué à la sous-classe: la sous-classe créera des produits concrets (sous-classes de Pizza)</a:t>
            </a:r>
            <a:endParaRPr lang="fr-FR" i="1">
              <a:solidFill>
                <a:srgbClr val="FF0000"/>
              </a:solidFill>
            </a:endParaRPr>
          </a:p>
        </p:txBody>
      </p:sp>
      <p:sp>
        <p:nvSpPr>
          <p:cNvPr id="342041" name="Oval 25"/>
          <p:cNvSpPr>
            <a:spLocks noChangeArrowheads="1"/>
          </p:cNvSpPr>
          <p:nvPr/>
        </p:nvSpPr>
        <p:spPr bwMode="auto">
          <a:xfrm>
            <a:off x="1187450" y="1628775"/>
            <a:ext cx="720725" cy="431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fr-BE"/>
          </a:p>
        </p:txBody>
      </p:sp>
      <p:sp>
        <p:nvSpPr>
          <p:cNvPr id="342042" name="Line 26"/>
          <p:cNvSpPr>
            <a:spLocks noChangeShapeType="1"/>
          </p:cNvSpPr>
          <p:nvPr/>
        </p:nvSpPr>
        <p:spPr bwMode="auto">
          <a:xfrm flipV="1">
            <a:off x="1692275" y="1196975"/>
            <a:ext cx="3959225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342043" name="Text Box 27"/>
          <p:cNvSpPr txBox="1">
            <a:spLocks noChangeArrowheads="1"/>
          </p:cNvSpPr>
          <p:nvPr/>
        </p:nvSpPr>
        <p:spPr bwMode="auto">
          <a:xfrm>
            <a:off x="5651500" y="692150"/>
            <a:ext cx="2663825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i="1">
                <a:solidFill>
                  <a:srgbClr val="FF0000"/>
                </a:solidFill>
              </a:rPr>
              <a:t>La super-classe manipule des objets abstraits: Pizza est une classe abstraite</a:t>
            </a:r>
            <a:endParaRPr lang="fr-FR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2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2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2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2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2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35" grpId="0" animBg="1"/>
      <p:bldP spid="342036" grpId="0"/>
      <p:bldP spid="342037" grpId="0" animBg="1"/>
      <p:bldP spid="342038" grpId="0" animBg="1"/>
      <p:bldP spid="342039" grpId="0" animBg="1"/>
      <p:bldP spid="342040" grpId="0" build="p"/>
      <p:bldP spid="342041" grpId="0" animBg="1"/>
      <p:bldP spid="342042" grpId="0" animBg="1"/>
      <p:bldP spid="3420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3"/>
          <p:cNvSpPr txBox="1">
            <a:spLocks noGrp="1"/>
          </p:cNvSpPr>
          <p:nvPr/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0A39E784-CAEC-4DE3-82AB-5D445E471D38}" type="slidenum">
              <a:rPr lang="fr-FR" sz="1400">
                <a:solidFill>
                  <a:schemeClr val="tx2"/>
                </a:solidFill>
                <a:latin typeface="Arial Narrow" pitchFamily="34" charset="0"/>
              </a:rPr>
              <a:pPr algn="r">
                <a:spcBef>
                  <a:spcPct val="0"/>
                </a:spcBef>
              </a:pPr>
              <a:t>39</a:t>
            </a:fld>
            <a:endParaRPr lang="fr-FR" sz="14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916482" name="Text Box 2"/>
          <p:cNvSpPr txBox="1">
            <a:spLocks noChangeArrowheads="1"/>
          </p:cNvSpPr>
          <p:nvPr/>
        </p:nvSpPr>
        <p:spPr bwMode="auto">
          <a:xfrm>
            <a:off x="622300" y="635000"/>
            <a:ext cx="8001000" cy="1220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public </a:t>
            </a:r>
            <a:r>
              <a:rPr lang="fr-BE" dirty="0" smtClean="0">
                <a:solidFill>
                  <a:srgbClr val="FF0000"/>
                </a:solidFill>
              </a:rPr>
              <a:t>abstract</a:t>
            </a:r>
            <a:r>
              <a:rPr lang="fr-BE" dirty="0" smtClean="0"/>
              <a:t> </a:t>
            </a:r>
            <a:r>
              <a:rPr lang="fr-BE" dirty="0"/>
              <a:t>class Pizzeria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{	 public Pizza </a:t>
            </a:r>
            <a:r>
              <a:rPr lang="fr-BE" dirty="0" err="1"/>
              <a:t>commanderPizza</a:t>
            </a:r>
            <a:r>
              <a:rPr lang="fr-BE" dirty="0"/>
              <a:t> (String </a:t>
            </a:r>
            <a:r>
              <a:rPr lang="fr-BE" dirty="0">
                <a:solidFill>
                  <a:srgbClr val="0000FF"/>
                </a:solidFill>
              </a:rPr>
              <a:t>type</a:t>
            </a:r>
            <a:r>
              <a:rPr lang="fr-BE" dirty="0"/>
              <a:t>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     { Pizza </a:t>
            </a:r>
            <a:r>
              <a:rPr lang="fr-BE" b="1" dirty="0" err="1">
                <a:solidFill>
                  <a:srgbClr val="339933"/>
                </a:solidFill>
              </a:rPr>
              <a:t>pizza</a:t>
            </a:r>
            <a:r>
              <a:rPr lang="fr-BE" dirty="0"/>
              <a:t>;  </a:t>
            </a:r>
            <a:endParaRPr lang="fr-FR" dirty="0"/>
          </a:p>
        </p:txBody>
      </p:sp>
      <p:sp>
        <p:nvSpPr>
          <p:cNvPr id="916483" name="Oval 3"/>
          <p:cNvSpPr>
            <a:spLocks noChangeArrowheads="1"/>
          </p:cNvSpPr>
          <p:nvPr/>
        </p:nvSpPr>
        <p:spPr bwMode="auto">
          <a:xfrm>
            <a:off x="1403350" y="1844675"/>
            <a:ext cx="3024188" cy="533400"/>
          </a:xfrm>
          <a:prstGeom prst="ellipse">
            <a:avLst/>
          </a:prstGeom>
          <a:noFill/>
          <a:ln w="9525" algn="ctr">
            <a:solidFill>
              <a:srgbClr val="FF33CC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6486" name="Text Box 6"/>
          <p:cNvSpPr txBox="1">
            <a:spLocks noChangeArrowheads="1"/>
          </p:cNvSpPr>
          <p:nvPr/>
        </p:nvSpPr>
        <p:spPr bwMode="auto">
          <a:xfrm>
            <a:off x="1547813" y="2276475"/>
            <a:ext cx="5689600" cy="2501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339933"/>
                </a:solidFill>
              </a:rPr>
              <a:t>pizza</a:t>
            </a:r>
            <a:r>
              <a:rPr lang="fr-BE"/>
              <a:t>.preparer(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339933"/>
                </a:solidFill>
              </a:rPr>
              <a:t>pizza</a:t>
            </a:r>
            <a:r>
              <a:rPr lang="fr-BE"/>
              <a:t>.cuire(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339933"/>
                </a:solidFill>
              </a:rPr>
              <a:t>pizza</a:t>
            </a:r>
            <a:r>
              <a:rPr lang="fr-BE"/>
              <a:t>.couper(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339933"/>
                </a:solidFill>
              </a:rPr>
              <a:t>pizza</a:t>
            </a:r>
            <a:r>
              <a:rPr lang="fr-BE"/>
              <a:t>.emballer( 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}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endParaRPr lang="fr-FR"/>
          </a:p>
        </p:txBody>
      </p:sp>
      <p:sp>
        <p:nvSpPr>
          <p:cNvPr id="916487" name="Text Box 7"/>
          <p:cNvSpPr txBox="1">
            <a:spLocks noChangeArrowheads="1"/>
          </p:cNvSpPr>
          <p:nvPr/>
        </p:nvSpPr>
        <p:spPr bwMode="auto">
          <a:xfrm>
            <a:off x="1547813" y="1916113"/>
            <a:ext cx="4038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339933"/>
                </a:solidFill>
              </a:rPr>
              <a:t>pizza</a:t>
            </a:r>
            <a:r>
              <a:rPr lang="fr-BE"/>
              <a:t> = creerPizza(</a:t>
            </a:r>
            <a:r>
              <a:rPr lang="fr-BE">
                <a:solidFill>
                  <a:srgbClr val="0000FF"/>
                </a:solidFill>
              </a:rPr>
              <a:t>type</a:t>
            </a:r>
            <a:r>
              <a:rPr lang="fr-BE"/>
              <a:t>)</a:t>
            </a:r>
            <a:endParaRPr lang="fr-FR"/>
          </a:p>
        </p:txBody>
      </p:sp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971550" y="4508500"/>
            <a:ext cx="71294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dirty="0"/>
              <a:t>public </a:t>
            </a:r>
            <a:r>
              <a:rPr lang="fr-BE" dirty="0" smtClean="0">
                <a:solidFill>
                  <a:srgbClr val="FF0000"/>
                </a:solidFill>
              </a:rPr>
              <a:t>abstract</a:t>
            </a:r>
            <a:r>
              <a:rPr lang="fr-BE" dirty="0" smtClean="0"/>
              <a:t> </a:t>
            </a:r>
            <a:r>
              <a:rPr lang="fr-BE" dirty="0"/>
              <a:t>Pizza </a:t>
            </a:r>
            <a:r>
              <a:rPr lang="fr-BE" dirty="0" err="1"/>
              <a:t>creerPizza</a:t>
            </a:r>
            <a:r>
              <a:rPr lang="fr-BE" dirty="0"/>
              <a:t>(String </a:t>
            </a:r>
            <a:r>
              <a:rPr lang="fr-BE" dirty="0">
                <a:solidFill>
                  <a:srgbClr val="0000FF"/>
                </a:solidFill>
              </a:rPr>
              <a:t>type</a:t>
            </a:r>
            <a:r>
              <a:rPr lang="fr-BE" dirty="0"/>
              <a:t>)</a:t>
            </a:r>
            <a:r>
              <a:rPr lang="fr-BE" dirty="0">
                <a:solidFill>
                  <a:srgbClr val="FF0000"/>
                </a:solidFill>
              </a:rPr>
              <a:t>; 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6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6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1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1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16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6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16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16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2" grpId="0" build="p"/>
      <p:bldP spid="916483" grpId="0" animBg="1"/>
      <p:bldP spid="916486" grpId="0" build="p"/>
      <p:bldP spid="3430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485B51-6A6F-4453-928E-F27041716B0E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897026" name="Text Box 2"/>
          <p:cNvSpPr txBox="1">
            <a:spLocks noChangeArrowheads="1"/>
          </p:cNvSpPr>
          <p:nvPr/>
        </p:nvSpPr>
        <p:spPr bwMode="auto">
          <a:xfrm>
            <a:off x="323850" y="620713"/>
            <a:ext cx="8351838" cy="176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b="1" i="1" u="sng"/>
              <a:t>Adaptation:</a:t>
            </a:r>
          </a:p>
          <a:p>
            <a:r>
              <a:rPr lang="fr-BE"/>
              <a:t>public class </a:t>
            </a:r>
            <a:r>
              <a:rPr lang="fr-BE" b="1">
                <a:solidFill>
                  <a:srgbClr val="00CC66"/>
                </a:solidFill>
              </a:rPr>
              <a:t>MyClass</a:t>
            </a:r>
            <a:r>
              <a:rPr lang="fr-BE"/>
              <a:t> {</a:t>
            </a:r>
          </a:p>
          <a:p>
            <a:r>
              <a:rPr lang="fr-BE">
                <a:sym typeface="Wingdings" pitchFamily="2" charset="2"/>
              </a:rPr>
              <a:t>	…	</a:t>
            </a:r>
          </a:p>
          <a:p>
            <a:r>
              <a:rPr lang="fr-BE"/>
              <a:t>	</a:t>
            </a:r>
            <a:r>
              <a:rPr lang="fr-BE" u="sng">
                <a:solidFill>
                  <a:srgbClr val="FF6600"/>
                </a:solidFill>
              </a:rPr>
              <a:t>private</a:t>
            </a:r>
            <a:r>
              <a:rPr lang="fr-BE"/>
              <a:t>  </a:t>
            </a:r>
            <a:r>
              <a:rPr lang="fr-BE" b="1" u="sng">
                <a:solidFill>
                  <a:srgbClr val="0066CC"/>
                </a:solidFill>
              </a:rPr>
              <a:t>static</a:t>
            </a:r>
            <a:r>
              <a:rPr lang="fr-BE"/>
              <a:t>  </a:t>
            </a:r>
            <a:r>
              <a:rPr lang="fr-BE" b="1">
                <a:solidFill>
                  <a:srgbClr val="FF3399"/>
                </a:solidFill>
              </a:rPr>
              <a:t>ClassY</a:t>
            </a:r>
            <a:r>
              <a:rPr lang="fr-BE"/>
              <a:t> uniqueInstance;</a:t>
            </a:r>
            <a:endParaRPr lang="fr-FR"/>
          </a:p>
        </p:txBody>
      </p:sp>
      <p:sp>
        <p:nvSpPr>
          <p:cNvPr id="897027" name="Text Box 3"/>
          <p:cNvSpPr txBox="1">
            <a:spLocks noChangeArrowheads="1"/>
          </p:cNvSpPr>
          <p:nvPr/>
        </p:nvSpPr>
        <p:spPr bwMode="auto">
          <a:xfrm>
            <a:off x="323850" y="2708275"/>
            <a:ext cx="8569325" cy="3443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/>
              <a:t>	public </a:t>
            </a:r>
            <a:r>
              <a:rPr lang="fr-BE" b="1" u="sng">
                <a:solidFill>
                  <a:srgbClr val="0066CC"/>
                </a:solidFill>
              </a:rPr>
              <a:t>static</a:t>
            </a:r>
            <a:r>
              <a:rPr lang="fr-BE"/>
              <a:t> </a:t>
            </a:r>
            <a:r>
              <a:rPr lang="fr-BE" b="1">
                <a:solidFill>
                  <a:srgbClr val="FF3399"/>
                </a:solidFill>
              </a:rPr>
              <a:t>ClassY</a:t>
            </a:r>
            <a:r>
              <a:rPr lang="fr-BE"/>
              <a:t> </a:t>
            </a:r>
            <a:r>
              <a:rPr lang="fr-BE" b="1">
                <a:solidFill>
                  <a:srgbClr val="008080"/>
                </a:solidFill>
              </a:rPr>
              <a:t>getInstance( )</a:t>
            </a:r>
            <a:r>
              <a:rPr lang="fr-BE"/>
              <a:t>  {</a:t>
            </a:r>
          </a:p>
          <a:p>
            <a:pPr>
              <a:lnSpc>
                <a:spcPct val="60000"/>
              </a:lnSpc>
            </a:pPr>
            <a:r>
              <a:rPr lang="fr-BE"/>
              <a:t>		if (uniqueInstance = = null) </a:t>
            </a:r>
          </a:p>
          <a:p>
            <a:pPr>
              <a:lnSpc>
                <a:spcPct val="60000"/>
              </a:lnSpc>
            </a:pPr>
            <a:r>
              <a:rPr lang="fr-BE"/>
              <a:t>		     {// créer une instance de ClassY</a:t>
            </a:r>
          </a:p>
          <a:p>
            <a:pPr>
              <a:lnSpc>
                <a:spcPct val="60000"/>
              </a:lnSpc>
            </a:pPr>
            <a:r>
              <a:rPr lang="fr-BE"/>
              <a:t>		     }</a:t>
            </a:r>
          </a:p>
          <a:p>
            <a:pPr>
              <a:lnSpc>
                <a:spcPct val="60000"/>
              </a:lnSpc>
            </a:pPr>
            <a:r>
              <a:rPr lang="fr-BE"/>
              <a:t>		return uniqueInstance;</a:t>
            </a:r>
          </a:p>
          <a:p>
            <a:pPr>
              <a:lnSpc>
                <a:spcPct val="60000"/>
              </a:lnSpc>
            </a:pPr>
            <a:r>
              <a:rPr lang="fr-BE"/>
              <a:t>	}</a:t>
            </a:r>
          </a:p>
          <a:p>
            <a:pPr>
              <a:lnSpc>
                <a:spcPct val="50000"/>
              </a:lnSpc>
            </a:pPr>
            <a:endParaRPr lang="fr-BE"/>
          </a:p>
          <a:p>
            <a:pPr>
              <a:lnSpc>
                <a:spcPct val="50000"/>
              </a:lnSpc>
            </a:pPr>
            <a:r>
              <a:rPr lang="fr-BE"/>
              <a:t>	</a:t>
            </a:r>
            <a:r>
              <a:rPr lang="fr-BE" i="1"/>
              <a:t>// autres méthodes</a:t>
            </a:r>
          </a:p>
          <a:p>
            <a:pPr>
              <a:lnSpc>
                <a:spcPct val="50000"/>
              </a:lnSpc>
            </a:pPr>
            <a:r>
              <a:rPr lang="fr-BE"/>
              <a:t>}</a:t>
            </a:r>
          </a:p>
          <a:p>
            <a:r>
              <a:rPr lang="fr-BE"/>
              <a:t>	</a:t>
            </a:r>
            <a:endParaRPr lang="fr-FR"/>
          </a:p>
        </p:txBody>
      </p:sp>
      <p:sp>
        <p:nvSpPr>
          <p:cNvPr id="897028" name="Line 4"/>
          <p:cNvSpPr>
            <a:spLocks noChangeShapeType="1"/>
          </p:cNvSpPr>
          <p:nvPr/>
        </p:nvSpPr>
        <p:spPr bwMode="auto">
          <a:xfrm flipH="1">
            <a:off x="3136900" y="2324100"/>
            <a:ext cx="114300" cy="53340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897029" name="Line 5"/>
          <p:cNvSpPr>
            <a:spLocks noChangeShapeType="1"/>
          </p:cNvSpPr>
          <p:nvPr/>
        </p:nvSpPr>
        <p:spPr bwMode="auto">
          <a:xfrm>
            <a:off x="2298700" y="1409700"/>
            <a:ext cx="939800" cy="71120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897030" name="Text Box 6"/>
          <p:cNvSpPr txBox="1">
            <a:spLocks noChangeArrowheads="1"/>
          </p:cNvSpPr>
          <p:nvPr/>
        </p:nvSpPr>
        <p:spPr bwMode="auto">
          <a:xfrm>
            <a:off x="2730500" y="1485900"/>
            <a:ext cx="3492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>
                <a:solidFill>
                  <a:srgbClr val="9933FF"/>
                </a:solidFill>
              </a:rPr>
              <a:t>2 classes différentes</a:t>
            </a:r>
            <a:endParaRPr lang="fr-FR" i="1">
              <a:solidFill>
                <a:srgbClr val="9933FF"/>
              </a:solidFill>
            </a:endParaRPr>
          </a:p>
        </p:txBody>
      </p:sp>
      <p:sp>
        <p:nvSpPr>
          <p:cNvPr id="897031" name="Text Box 7"/>
          <p:cNvSpPr txBox="1">
            <a:spLocks noChangeArrowheads="1"/>
          </p:cNvSpPr>
          <p:nvPr/>
        </p:nvSpPr>
        <p:spPr bwMode="auto">
          <a:xfrm>
            <a:off x="3213100" y="2362200"/>
            <a:ext cx="1651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>
                <a:solidFill>
                  <a:srgbClr val="FF3399"/>
                </a:solidFill>
              </a:rPr>
              <a:t>Même classe</a:t>
            </a:r>
            <a:endParaRPr lang="fr-FR" i="1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7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7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7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9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9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9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9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9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9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6" grpId="0" build="p"/>
      <p:bldP spid="897027" grpId="0" build="p"/>
      <p:bldP spid="897028" grpId="0" animBg="1"/>
      <p:bldP spid="897029" grpId="0" animBg="1"/>
      <p:bldP spid="897030" grpId="0"/>
      <p:bldP spid="8970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>
                <a:solidFill>
                  <a:srgbClr val="006600"/>
                </a:solidFill>
              </a:rPr>
              <a:t>10. Design Patterns</a:t>
            </a:r>
            <a:endParaRPr lang="fr-FR" dirty="0" smtClean="0">
              <a:solidFill>
                <a:srgbClr val="006600"/>
              </a:solidFill>
            </a:endParaRP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772400" cy="4968552"/>
          </a:xfrm>
        </p:spPr>
        <p:txBody>
          <a:bodyPr/>
          <a:lstStyle/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10.1. Singleton Pattern </a:t>
            </a: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10.2. </a:t>
            </a:r>
            <a:r>
              <a:rPr lang="fr-BE" sz="2800" dirty="0" err="1" smtClean="0">
                <a:solidFill>
                  <a:srgbClr val="000099"/>
                </a:solidFill>
              </a:rPr>
              <a:t>Strategy</a:t>
            </a:r>
            <a:r>
              <a:rPr lang="fr-BE" sz="2800" dirty="0" smtClean="0">
                <a:solidFill>
                  <a:srgbClr val="000099"/>
                </a:solidFill>
              </a:rPr>
              <a:t> Pattern </a:t>
            </a: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10.3</a:t>
            </a:r>
            <a:r>
              <a:rPr lang="fr-BE" sz="2800" dirty="0">
                <a:solidFill>
                  <a:srgbClr val="000099"/>
                </a:solidFill>
              </a:rPr>
              <a:t>. </a:t>
            </a:r>
            <a:r>
              <a:rPr lang="fr-BE" sz="2800" dirty="0" smtClean="0">
                <a:solidFill>
                  <a:srgbClr val="000099"/>
                </a:solidFill>
              </a:rPr>
              <a:t>Data </a:t>
            </a:r>
            <a:r>
              <a:rPr lang="fr-BE" sz="2800" dirty="0">
                <a:solidFill>
                  <a:srgbClr val="000099"/>
                </a:solidFill>
              </a:rPr>
              <a:t>Access Object Pattern </a:t>
            </a: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10.4. </a:t>
            </a:r>
            <a:r>
              <a:rPr lang="fr-BE" sz="2800" dirty="0" err="1" smtClean="0">
                <a:solidFill>
                  <a:srgbClr val="000099"/>
                </a:solidFill>
              </a:rPr>
              <a:t>Factory</a:t>
            </a:r>
            <a:r>
              <a:rPr lang="fr-BE" sz="2800" dirty="0" smtClean="0">
                <a:solidFill>
                  <a:srgbClr val="000099"/>
                </a:solidFill>
              </a:rPr>
              <a:t> Pattern</a:t>
            </a:r>
            <a:endParaRPr lang="fr-BE" sz="2800" dirty="0">
              <a:solidFill>
                <a:srgbClr val="000099"/>
              </a:solidFill>
            </a:endParaRP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10.5. </a:t>
            </a:r>
            <a:r>
              <a:rPr lang="fr-BE" sz="2800" dirty="0" smtClean="0">
                <a:solidFill>
                  <a:srgbClr val="000099"/>
                </a:solidFill>
              </a:rPr>
              <a:t>Observer Pattern</a:t>
            </a:r>
          </a:p>
          <a:p>
            <a:pPr marL="0" indent="0" eaLnBrk="1" hangingPunct="1">
              <a:buNone/>
            </a:pPr>
            <a:endParaRPr lang="fr-BE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/>
          </a:p>
        </p:txBody>
      </p:sp>
      <p:sp>
        <p:nvSpPr>
          <p:cNvPr id="288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A654D-67A7-4AE1-9648-E49DE95E4687}" type="slidenum">
              <a:rPr lang="fr-FR" smtClean="0"/>
              <a:pPr/>
              <a:t>40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08222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8" grpId="0" autoUpdateAnimBg="0"/>
      <p:bldP spid="93081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B9BC61-973D-4377-82DD-B4A20ED1A09C}" type="slidenum">
              <a:rPr lang="fr-FR" smtClean="0"/>
              <a:pPr/>
              <a:t>41</a:t>
            </a:fld>
            <a:endParaRPr lang="fr-FR" smtClean="0"/>
          </a:p>
        </p:txBody>
      </p:sp>
      <p:sp>
        <p:nvSpPr>
          <p:cNvPr id="918530" name="Text Box 2"/>
          <p:cNvSpPr txBox="1">
            <a:spLocks noChangeArrowheads="1"/>
          </p:cNvSpPr>
          <p:nvPr/>
        </p:nvSpPr>
        <p:spPr bwMode="auto">
          <a:xfrm>
            <a:off x="596900" y="901700"/>
            <a:ext cx="7759700" cy="1077218"/>
          </a:xfrm>
          <a:prstGeom prst="rect">
            <a:avLst/>
          </a:prstGeom>
          <a:noFill/>
          <a:ln w="9525" algn="ctr">
            <a:solidFill>
              <a:srgbClr val="FF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 u="sng" dirty="0" smtClean="0"/>
              <a:t>Objectif du pattern </a:t>
            </a:r>
            <a:r>
              <a:rPr lang="fr-BE" b="1" i="1" u="sng" dirty="0" smtClean="0"/>
              <a:t>observateur</a:t>
            </a:r>
            <a:endParaRPr lang="fr-BE" b="1" dirty="0"/>
          </a:p>
          <a:p>
            <a:pPr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 smtClean="0">
                <a:solidFill>
                  <a:srgbClr val="FF3399"/>
                </a:solidFill>
              </a:rPr>
              <a:t>Lorsqu’un objet change d’état, notifier tous ceux qui en dépendent afin qu’ils soient mis à jour automatiquement (+ réaction éventuelle)</a:t>
            </a:r>
            <a:endParaRPr lang="fr-FR" dirty="0">
              <a:solidFill>
                <a:srgbClr val="FF3399"/>
              </a:solidFill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043608" y="2704795"/>
            <a:ext cx="576064" cy="504056"/>
          </a:xfrm>
          <a:prstGeom prst="ellipse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 bwMode="auto">
          <a:xfrm>
            <a:off x="134507" y="3282482"/>
            <a:ext cx="2394266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lang="fr-BE" sz="1800" b="1" kern="0" dirty="0">
                <a:solidFill>
                  <a:srgbClr val="008000"/>
                </a:solidFill>
                <a:cs typeface="Times New Roman" pitchFamily="18" charset="0"/>
              </a:rPr>
              <a:t>S</a:t>
            </a:r>
            <a:r>
              <a:rPr kumimoji="0" lang="fr-BE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cs typeface="Times New Roman" pitchFamily="18" charset="0"/>
              </a:rPr>
              <a:t>ujet</a:t>
            </a:r>
            <a:r>
              <a:rPr lang="fr-BE" sz="1600" kern="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</a:p>
          <a:p>
            <a:pPr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lang="fr-BE" sz="1600" kern="0" dirty="0" smtClean="0">
                <a:solidFill>
                  <a:srgbClr val="008000"/>
                </a:solidFill>
                <a:cs typeface="Times New Roman" pitchFamily="18" charset="0"/>
              </a:rPr>
              <a:t>Objet qui contient un état:</a:t>
            </a:r>
          </a:p>
          <a:p>
            <a:pPr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cs typeface="Times New Roman" pitchFamily="18" charset="0"/>
              </a:rPr>
              <a:t>Ex: largeur = 2</a:t>
            </a:r>
            <a:endParaRPr kumimoji="0" lang="fr-BE" sz="14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4708553" y="2368330"/>
            <a:ext cx="2399506" cy="3096344"/>
            <a:chOff x="4708553" y="2368330"/>
            <a:chExt cx="2399506" cy="3096344"/>
          </a:xfrm>
        </p:grpSpPr>
        <p:grpSp>
          <p:nvGrpSpPr>
            <p:cNvPr id="6" name="Groupe 5"/>
            <p:cNvGrpSpPr/>
            <p:nvPr/>
          </p:nvGrpSpPr>
          <p:grpSpPr>
            <a:xfrm>
              <a:off x="4708553" y="2368330"/>
              <a:ext cx="2399506" cy="3096344"/>
              <a:chOff x="4476750" y="2132856"/>
              <a:chExt cx="2399506" cy="3096344"/>
            </a:xfrm>
          </p:grpSpPr>
          <p:sp>
            <p:nvSpPr>
              <p:cNvPr id="4" name="Ellipse 3"/>
              <p:cNvSpPr/>
              <p:nvPr/>
            </p:nvSpPr>
            <p:spPr bwMode="auto">
              <a:xfrm>
                <a:off x="4947050" y="2704795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 bwMode="auto">
              <a:xfrm>
                <a:off x="4900194" y="3513651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 bwMode="auto">
              <a:xfrm>
                <a:off x="5751613" y="2505539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" name="Ellipse 11"/>
              <p:cNvSpPr/>
              <p:nvPr/>
            </p:nvSpPr>
            <p:spPr bwMode="auto">
              <a:xfrm>
                <a:off x="5404250" y="3161995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 bwMode="auto">
              <a:xfrm>
                <a:off x="6009253" y="3256619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" name="Ellipse 13"/>
              <p:cNvSpPr/>
              <p:nvPr/>
            </p:nvSpPr>
            <p:spPr bwMode="auto">
              <a:xfrm>
                <a:off x="5709050" y="3916502"/>
                <a:ext cx="504056" cy="504056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 bwMode="auto">
              <a:xfrm>
                <a:off x="4476750" y="2132856"/>
                <a:ext cx="2399506" cy="3096344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BE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7" name="Ellipse 16"/>
            <p:cNvSpPr/>
            <p:nvPr/>
          </p:nvSpPr>
          <p:spPr bwMode="auto">
            <a:xfrm>
              <a:off x="5384025" y="4404004"/>
              <a:ext cx="504056" cy="504056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8" name="ZoneTexte 7"/>
          <p:cNvSpPr txBox="1"/>
          <p:nvPr/>
        </p:nvSpPr>
        <p:spPr bwMode="auto">
          <a:xfrm>
            <a:off x="3603541" y="5453834"/>
            <a:ext cx="4817283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Observateurs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lang="fr-BE" sz="1600" kern="0" dirty="0" smtClean="0">
                <a:solidFill>
                  <a:srgbClr val="0070C0"/>
                </a:solidFill>
                <a:cs typeface="Times New Roman" pitchFamily="18" charset="0"/>
              </a:rPr>
              <a:t>Objets dépendants: s’enregistrent auprès du sujet</a:t>
            </a:r>
            <a:endParaRPr kumimoji="0" lang="fr-BE" sz="16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5" name="Connecteur droit avec flèche 14"/>
          <p:cNvCxnSpPr>
            <a:endCxn id="11" idx="1"/>
          </p:cNvCxnSpPr>
          <p:nvPr/>
        </p:nvCxnSpPr>
        <p:spPr bwMode="auto">
          <a:xfrm flipV="1">
            <a:off x="1619672" y="2814830"/>
            <a:ext cx="4437561" cy="15854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6" name="ZoneTexte 15"/>
          <p:cNvSpPr txBox="1"/>
          <p:nvPr/>
        </p:nvSpPr>
        <p:spPr bwMode="auto">
          <a:xfrm>
            <a:off x="1863558" y="2233182"/>
            <a:ext cx="38472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Modification de l’état : </a:t>
            </a:r>
            <a:r>
              <a:rPr kumimoji="0" lang="fr-BE" sz="16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largeur = 10</a:t>
            </a:r>
          </a:p>
        </p:txBody>
      </p:sp>
      <p:cxnSp>
        <p:nvCxnSpPr>
          <p:cNvPr id="23" name="Connecteur droit avec flèche 22"/>
          <p:cNvCxnSpPr/>
          <p:nvPr/>
        </p:nvCxnSpPr>
        <p:spPr bwMode="auto">
          <a:xfrm>
            <a:off x="1619672" y="2993041"/>
            <a:ext cx="3559181" cy="235474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Connecteur droit avec flèche 23"/>
          <p:cNvCxnSpPr>
            <a:endCxn id="12" idx="2"/>
          </p:cNvCxnSpPr>
          <p:nvPr/>
        </p:nvCxnSpPr>
        <p:spPr bwMode="auto">
          <a:xfrm>
            <a:off x="1619671" y="2993041"/>
            <a:ext cx="4016382" cy="656456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Connecteur droit avec flèche 24"/>
          <p:cNvCxnSpPr>
            <a:endCxn id="13" idx="1"/>
          </p:cNvCxnSpPr>
          <p:nvPr/>
        </p:nvCxnSpPr>
        <p:spPr bwMode="auto">
          <a:xfrm>
            <a:off x="1619672" y="2973377"/>
            <a:ext cx="4695201" cy="592533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droit avec flèche 25"/>
          <p:cNvCxnSpPr>
            <a:endCxn id="10" idx="2"/>
          </p:cNvCxnSpPr>
          <p:nvPr/>
        </p:nvCxnSpPr>
        <p:spPr bwMode="auto">
          <a:xfrm>
            <a:off x="1605405" y="2973377"/>
            <a:ext cx="3526592" cy="1027776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onnecteur droit avec flèche 26"/>
          <p:cNvCxnSpPr>
            <a:endCxn id="14" idx="2"/>
          </p:cNvCxnSpPr>
          <p:nvPr/>
        </p:nvCxnSpPr>
        <p:spPr bwMode="auto">
          <a:xfrm>
            <a:off x="1633477" y="2973377"/>
            <a:ext cx="4307376" cy="143062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Connecteur droit avec flèche 27"/>
          <p:cNvCxnSpPr>
            <a:endCxn id="17" idx="2"/>
          </p:cNvCxnSpPr>
          <p:nvPr/>
        </p:nvCxnSpPr>
        <p:spPr bwMode="auto">
          <a:xfrm>
            <a:off x="1637251" y="2993041"/>
            <a:ext cx="3746774" cy="1662991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1" name="ZoneTexte 30"/>
          <p:cNvSpPr txBox="1"/>
          <p:nvPr/>
        </p:nvSpPr>
        <p:spPr bwMode="auto">
          <a:xfrm>
            <a:off x="1104803" y="4505724"/>
            <a:ext cx="40271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Notification par le sujet</a:t>
            </a:r>
          </a:p>
        </p:txBody>
      </p:sp>
      <p:sp>
        <p:nvSpPr>
          <p:cNvPr id="918528" name="ZoneTexte 918527"/>
          <p:cNvSpPr txBox="1"/>
          <p:nvPr/>
        </p:nvSpPr>
        <p:spPr bwMode="auto">
          <a:xfrm>
            <a:off x="1265759" y="4756788"/>
            <a:ext cx="3975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</a:pPr>
            <a:r>
              <a:rPr lang="fr-BE" sz="1600" b="1" kern="0" dirty="0">
                <a:solidFill>
                  <a:srgbClr val="FF6600"/>
                </a:solidFill>
                <a:cs typeface="Times New Roman" pitchFamily="18" charset="0"/>
                <a:sym typeface="Wingdings"/>
              </a:rPr>
              <a:t> </a:t>
            </a:r>
            <a:r>
              <a:rPr lang="fr-BE" sz="1600" kern="0" dirty="0">
                <a:solidFill>
                  <a:srgbClr val="FF6600"/>
                </a:solidFill>
                <a:cs typeface="Times New Roman" pitchFamily="18" charset="0"/>
                <a:sym typeface="Wingdings"/>
              </a:rPr>
              <a:t>mise à jour éventuelle des observateurs</a:t>
            </a:r>
            <a:r>
              <a:rPr lang="fr-BE" sz="1600" kern="0" dirty="0">
                <a:solidFill>
                  <a:srgbClr val="FF6600"/>
                </a:solidFill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98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1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0" grpId="0" animBg="1"/>
      <p:bldP spid="2" grpId="0" animBg="1"/>
      <p:bldP spid="3" grpId="0" build="p" bldLvl="2"/>
      <p:bldP spid="8" grpId="0" build="p" bldLvl="4"/>
      <p:bldP spid="16" grpId="0"/>
      <p:bldP spid="31" grpId="0" build="p" bldLvl="3"/>
      <p:bldP spid="9185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3C03F-7E0E-4303-BECC-6F77B54BF5A4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 bwMode="auto">
          <a:xfrm>
            <a:off x="827584" y="1124744"/>
            <a:ext cx="756084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 sujet contient 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Char char="-"/>
              <a:tabLst/>
            </a:pP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une </a:t>
            </a: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liste</a:t>
            </a: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des observateurs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Char char="-"/>
              <a:tabLst/>
            </a:pPr>
            <a:r>
              <a:rPr lang="fr-BE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u</a:t>
            </a: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ne méthode pour </a:t>
            </a:r>
            <a:r>
              <a:rPr lang="fr-BE" kern="0" dirty="0" smtClean="0">
                <a:solidFill>
                  <a:srgbClr val="FF33CC"/>
                </a:solidFill>
                <a:cs typeface="Times New Roman" pitchFamily="18" charset="0"/>
              </a:rPr>
              <a:t>ajouter/supprimer un observateur </a:t>
            </a: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de la liste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Char char="-"/>
              <a:tabLst/>
            </a:pPr>
            <a:r>
              <a:rPr lang="fr-BE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u</a:t>
            </a: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ne méthode qui</a:t>
            </a:r>
            <a:r>
              <a:rPr kumimoji="0" lang="fr-BE" b="0" i="0" u="none" strike="noStrike" kern="0" cap="none" spc="0" normalizeH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BE" b="0" i="0" u="none" strike="noStrike" kern="0" cap="none" spc="0" normalizeH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boucle sur les observateurs pour les actualiser</a:t>
            </a:r>
            <a:r>
              <a:rPr kumimoji="0" lang="fr-BE" b="0" i="0" u="none" strike="noStrike" kern="0" cap="none" spc="0" normalizeH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  <a:p>
            <a:pPr lvl="1">
              <a:spcBef>
                <a:spcPct val="20000"/>
              </a:spcBef>
              <a:buSzPct val="80000"/>
            </a:pP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      Appel d’une méthode sur chacun d’eux</a:t>
            </a:r>
          </a:p>
          <a:p>
            <a:pPr lvl="1">
              <a:spcBef>
                <a:spcPct val="20000"/>
              </a:spcBef>
              <a:buSzPct val="80000"/>
            </a:pP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/>
              </a:rPr>
              <a:t> 	</a:t>
            </a:r>
            <a:r>
              <a:rPr kumimoji="0" lang="fr-BE" b="0" i="0" u="none" strike="noStrike" kern="0" cap="none" spc="0" normalizeH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/>
              </a:rPr>
              <a:t>        	</a:t>
            </a: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/>
              </a:rPr>
              <a:t></a:t>
            </a:r>
          </a:p>
          <a:p>
            <a:pPr lvl="1">
              <a:spcBef>
                <a:spcPct val="20000"/>
              </a:spcBef>
              <a:buSzPct val="80000"/>
            </a:pPr>
            <a:r>
              <a:rPr lang="fr-BE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  <a:sym typeface="Wingdings"/>
              </a:rPr>
              <a:t>	</a:t>
            </a: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/>
              </a:rPr>
              <a:t>Quelle méthode?</a:t>
            </a:r>
          </a:p>
          <a:p>
            <a:pPr lvl="1">
              <a:spcBef>
                <a:spcPct val="20000"/>
              </a:spcBef>
              <a:buSzPct val="80000"/>
            </a:pPr>
            <a:r>
              <a:rPr lang="fr-BE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  <a:sym typeface="Wingdings"/>
              </a:rPr>
              <a:t>	 </a:t>
            </a: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  <a:sym typeface="Wingdings"/>
              </a:rPr>
              <a:t>       	</a:t>
            </a:r>
          </a:p>
          <a:p>
            <a:pPr lvl="1">
              <a:spcBef>
                <a:spcPct val="20000"/>
              </a:spcBef>
              <a:buSzPct val="80000"/>
            </a:pPr>
            <a:r>
              <a:rPr lang="fr-BE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  <a:sym typeface="Wingdings"/>
              </a:rPr>
              <a:t>	L</a:t>
            </a: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  <a:sym typeface="Wingdings"/>
              </a:rPr>
              <a:t>es </a:t>
            </a:r>
            <a:r>
              <a:rPr lang="fr-BE" kern="0" dirty="0" smtClean="0">
                <a:solidFill>
                  <a:srgbClr val="FF0000"/>
                </a:solidFill>
                <a:cs typeface="Times New Roman" pitchFamily="18" charset="0"/>
                <a:sym typeface="Wingdings"/>
              </a:rPr>
              <a:t>observateurs doivent implémenter une interface</a:t>
            </a:r>
            <a:endParaRPr kumimoji="0" lang="fr-BE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8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3C5C9-90CD-45A3-B87D-5BA2E15C2929}" type="slidenum">
              <a:rPr lang="fr-FR" smtClean="0"/>
              <a:pPr/>
              <a:t>43</a:t>
            </a:fld>
            <a:endParaRPr lang="fr-FR" smtClean="0"/>
          </a:p>
        </p:txBody>
      </p:sp>
      <p:grpSp>
        <p:nvGrpSpPr>
          <p:cNvPr id="4" name="Groupe 3"/>
          <p:cNvGrpSpPr/>
          <p:nvPr/>
        </p:nvGrpSpPr>
        <p:grpSpPr>
          <a:xfrm>
            <a:off x="395289" y="836612"/>
            <a:ext cx="2736553" cy="1742015"/>
            <a:chOff x="395289" y="836612"/>
            <a:chExt cx="2736553" cy="1742015"/>
          </a:xfrm>
        </p:grpSpPr>
        <p:sp>
          <p:nvSpPr>
            <p:cNvPr id="256026" name="Text Box 4"/>
            <p:cNvSpPr txBox="1">
              <a:spLocks noChangeArrowheads="1"/>
            </p:cNvSpPr>
            <p:nvPr/>
          </p:nvSpPr>
          <p:spPr bwMode="auto">
            <a:xfrm>
              <a:off x="395289" y="836612"/>
              <a:ext cx="2736552" cy="174201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fr-BE" sz="1800" dirty="0">
                  <a:solidFill>
                    <a:srgbClr val="008000"/>
                  </a:solidFill>
                </a:rPr>
                <a:t>&lt;&lt;interface&gt;&gt;  </a:t>
              </a:r>
              <a:r>
                <a:rPr lang="fr-BE" b="1" dirty="0" smtClean="0">
                  <a:solidFill>
                    <a:srgbClr val="008000"/>
                  </a:solidFill>
                </a:rPr>
                <a:t>Sujet</a:t>
              </a:r>
              <a:endParaRPr lang="fr-BE" b="1" dirty="0">
                <a:solidFill>
                  <a:srgbClr val="008000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fr-BE" dirty="0" smtClean="0"/>
                <a:t>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fr-BE" sz="1800" dirty="0" err="1">
                  <a:solidFill>
                    <a:srgbClr val="008000"/>
                  </a:solidFill>
                </a:rPr>
                <a:t>enregisterObservateur</a:t>
              </a:r>
              <a:r>
                <a:rPr lang="fr-BE" sz="1800" dirty="0" smtClean="0">
                  <a:solidFill>
                    <a:srgbClr val="008000"/>
                  </a:solidFill>
                </a:rPr>
                <a:t>(…);</a:t>
              </a:r>
              <a:endParaRPr lang="fr-BE" b="1" i="1" dirty="0" smtClean="0"/>
            </a:p>
            <a:p>
              <a:pPr>
                <a:lnSpc>
                  <a:spcPct val="80000"/>
                </a:lnSpc>
              </a:pPr>
              <a:r>
                <a:rPr lang="fr-BE" sz="1800" dirty="0" err="1" smtClean="0">
                  <a:solidFill>
                    <a:srgbClr val="008000"/>
                  </a:solidFill>
                </a:rPr>
                <a:t>supprimerObservateur</a:t>
              </a:r>
              <a:r>
                <a:rPr lang="fr-BE" sz="1800" dirty="0" smtClean="0">
                  <a:solidFill>
                    <a:srgbClr val="008000"/>
                  </a:solidFill>
                </a:rPr>
                <a:t>(…);</a:t>
              </a:r>
            </a:p>
            <a:p>
              <a:pPr>
                <a:lnSpc>
                  <a:spcPct val="80000"/>
                </a:lnSpc>
              </a:pPr>
              <a:r>
                <a:rPr lang="fr-BE" sz="1800" dirty="0" err="1" smtClean="0">
                  <a:solidFill>
                    <a:srgbClr val="008000"/>
                  </a:solidFill>
                </a:rPr>
                <a:t>notifierObservateurs</a:t>
              </a:r>
              <a:r>
                <a:rPr lang="fr-BE" sz="1800" dirty="0" smtClean="0">
                  <a:solidFill>
                    <a:srgbClr val="008000"/>
                  </a:solidFill>
                </a:rPr>
                <a:t>( );</a:t>
              </a:r>
              <a:endParaRPr lang="fr-BE" b="1" i="1" dirty="0"/>
            </a:p>
          </p:txBody>
        </p:sp>
        <p:sp>
          <p:nvSpPr>
            <p:cNvPr id="256027" name="Line 5"/>
            <p:cNvSpPr>
              <a:spLocks noChangeShapeType="1"/>
            </p:cNvSpPr>
            <p:nvPr/>
          </p:nvSpPr>
          <p:spPr bwMode="auto">
            <a:xfrm>
              <a:off x="395290" y="1357298"/>
              <a:ext cx="27365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</p:grp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3131842" y="1254272"/>
            <a:ext cx="2297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903189" name="Line 21"/>
          <p:cNvSpPr>
            <a:spLocks noChangeShapeType="1"/>
          </p:cNvSpPr>
          <p:nvPr/>
        </p:nvSpPr>
        <p:spPr bwMode="auto">
          <a:xfrm flipV="1">
            <a:off x="5429255" y="1672839"/>
            <a:ext cx="520256" cy="1540136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903190" name="Line 22"/>
          <p:cNvSpPr>
            <a:spLocks noChangeShapeType="1"/>
          </p:cNvSpPr>
          <p:nvPr/>
        </p:nvSpPr>
        <p:spPr bwMode="auto">
          <a:xfrm flipV="1">
            <a:off x="6238587" y="1679184"/>
            <a:ext cx="199310" cy="1677807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903191" name="Line 23"/>
          <p:cNvSpPr>
            <a:spLocks noChangeShapeType="1"/>
          </p:cNvSpPr>
          <p:nvPr/>
        </p:nvSpPr>
        <p:spPr bwMode="auto">
          <a:xfrm flipH="1" flipV="1">
            <a:off x="7398245" y="1672839"/>
            <a:ext cx="0" cy="1878501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5429256" y="857232"/>
            <a:ext cx="3031176" cy="815608"/>
            <a:chOff x="5429256" y="857232"/>
            <a:chExt cx="3175192" cy="815608"/>
          </a:xfrm>
        </p:grpSpPr>
        <p:sp>
          <p:nvSpPr>
            <p:cNvPr id="29" name="Text Box 3"/>
            <p:cNvSpPr txBox="1">
              <a:spLocks noChangeArrowheads="1"/>
            </p:cNvSpPr>
            <p:nvPr/>
          </p:nvSpPr>
          <p:spPr bwMode="auto">
            <a:xfrm>
              <a:off x="5429256" y="857232"/>
              <a:ext cx="3175192" cy="81560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fr-BE" sz="1800" dirty="0">
                  <a:solidFill>
                    <a:srgbClr val="0070C0"/>
                  </a:solidFill>
                </a:rPr>
                <a:t>&lt;&lt;interface&gt;&gt;  </a:t>
              </a:r>
              <a:r>
                <a:rPr lang="fr-BE" b="1" dirty="0" smtClean="0">
                  <a:solidFill>
                    <a:srgbClr val="0070C0"/>
                  </a:solidFill>
                </a:rPr>
                <a:t>Observateur</a:t>
              </a:r>
              <a:endParaRPr lang="fr-BE" b="1" dirty="0">
                <a:solidFill>
                  <a:srgbClr val="0070C0"/>
                </a:solidFill>
              </a:endParaRPr>
            </a:p>
            <a:p>
              <a:r>
                <a:rPr lang="en-US" sz="1800" dirty="0" err="1" smtClean="0">
                  <a:solidFill>
                    <a:srgbClr val="0070C0"/>
                  </a:solidFill>
                </a:rPr>
                <a:t>actualiser</a:t>
              </a:r>
              <a:r>
                <a:rPr lang="en-US" sz="1800" dirty="0" smtClean="0">
                  <a:solidFill>
                    <a:srgbClr val="0070C0"/>
                  </a:solidFill>
                </a:rPr>
                <a:t>(…);</a:t>
              </a:r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5429256" y="1339976"/>
              <a:ext cx="3175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6238587" y="3551341"/>
            <a:ext cx="2706135" cy="1015663"/>
            <a:chOff x="5403148" y="3286124"/>
            <a:chExt cx="3598008" cy="1015663"/>
          </a:xfrm>
        </p:grpSpPr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5403148" y="3286124"/>
              <a:ext cx="3526571" cy="101566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BE" sz="2400" b="1" dirty="0"/>
                <a:t> </a:t>
              </a:r>
              <a:r>
                <a:rPr lang="fr-FR" b="1" dirty="0" err="1" smtClean="0">
                  <a:solidFill>
                    <a:srgbClr val="0070C0"/>
                  </a:solidFill>
                </a:rPr>
                <a:t>ObservateurConcert</a:t>
              </a:r>
              <a:endParaRPr lang="fr-FR" b="1" dirty="0" smtClean="0">
                <a:solidFill>
                  <a:srgbClr val="0070C0"/>
                </a:solidFill>
              </a:endParaRPr>
            </a:p>
            <a:p>
              <a:pPr algn="ctr"/>
              <a:endParaRPr lang="fr-FR" sz="2400" b="1" dirty="0" smtClean="0">
                <a:solidFill>
                  <a:srgbClr val="FF00FF"/>
                </a:solidFill>
              </a:endParaRP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5403148" y="3857628"/>
              <a:ext cx="35265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  <p:sp>
          <p:nvSpPr>
            <p:cNvPr id="42" name="ZoneTexte 41"/>
            <p:cNvSpPr txBox="1"/>
            <p:nvPr/>
          </p:nvSpPr>
          <p:spPr bwMode="auto">
            <a:xfrm>
              <a:off x="5498130" y="3930421"/>
              <a:ext cx="35030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 smtClean="0">
                  <a:solidFill>
                    <a:srgbClr val="0070C0"/>
                  </a:solidFill>
                </a:rPr>
                <a:t>actualiser</a:t>
              </a:r>
              <a:r>
                <a:rPr lang="en-US" sz="1800" dirty="0" smtClean="0">
                  <a:solidFill>
                    <a:srgbClr val="0070C0"/>
                  </a:solidFill>
                </a:rPr>
                <a:t>(…) {…}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95290" y="3645024"/>
            <a:ext cx="3240606" cy="1782026"/>
            <a:chOff x="395290" y="3645024"/>
            <a:chExt cx="3240606" cy="1782026"/>
          </a:xfrm>
        </p:grpSpPr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395290" y="3645024"/>
              <a:ext cx="3240606" cy="1782026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BE" b="1" dirty="0" err="1" smtClean="0">
                  <a:solidFill>
                    <a:srgbClr val="008000"/>
                  </a:solidFill>
                </a:rPr>
                <a:t>SujetConcret</a:t>
              </a:r>
              <a:endParaRPr lang="fr-BE" b="1" dirty="0">
                <a:solidFill>
                  <a:srgbClr val="008000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fr-BE" dirty="0" smtClean="0"/>
                <a:t>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fr-BE" sz="1800" dirty="0" err="1">
                  <a:solidFill>
                    <a:srgbClr val="008000"/>
                  </a:solidFill>
                </a:rPr>
                <a:t>enregisterObservateur</a:t>
              </a:r>
              <a:r>
                <a:rPr lang="fr-BE" sz="1800" dirty="0" smtClean="0">
                  <a:solidFill>
                    <a:srgbClr val="008000"/>
                  </a:solidFill>
                </a:rPr>
                <a:t>(…) {…}</a:t>
              </a:r>
              <a:endParaRPr lang="fr-BE" b="1" i="1" dirty="0" smtClean="0"/>
            </a:p>
            <a:p>
              <a:pPr>
                <a:lnSpc>
                  <a:spcPct val="80000"/>
                </a:lnSpc>
              </a:pPr>
              <a:r>
                <a:rPr lang="fr-BE" sz="1800" dirty="0" err="1" smtClean="0">
                  <a:solidFill>
                    <a:srgbClr val="008000"/>
                  </a:solidFill>
                </a:rPr>
                <a:t>supprimerObservateur</a:t>
              </a:r>
              <a:r>
                <a:rPr lang="fr-BE" sz="1800" dirty="0" smtClean="0">
                  <a:solidFill>
                    <a:srgbClr val="008000"/>
                  </a:solidFill>
                </a:rPr>
                <a:t>(…) {…}</a:t>
              </a:r>
            </a:p>
            <a:p>
              <a:pPr>
                <a:lnSpc>
                  <a:spcPct val="80000"/>
                </a:lnSpc>
              </a:pPr>
              <a:r>
                <a:rPr lang="fr-BE" sz="1800" dirty="0" err="1" smtClean="0">
                  <a:solidFill>
                    <a:srgbClr val="008000"/>
                  </a:solidFill>
                </a:rPr>
                <a:t>notifierObservateurs</a:t>
              </a:r>
              <a:r>
                <a:rPr lang="fr-BE" sz="1800" dirty="0" smtClean="0">
                  <a:solidFill>
                    <a:srgbClr val="008000"/>
                  </a:solidFill>
                </a:rPr>
                <a:t>( ) </a:t>
              </a:r>
              <a:r>
                <a:rPr lang="fr-BE" dirty="0" smtClean="0">
                  <a:solidFill>
                    <a:srgbClr val="008000"/>
                  </a:solidFill>
                </a:rPr>
                <a:t>{…}</a:t>
              </a:r>
              <a:endParaRPr lang="fr-BE" b="1" i="1" dirty="0"/>
            </a:p>
          </p:txBody>
        </p:sp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395290" y="4165710"/>
              <a:ext cx="32406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</p:grpSp>
      <p:sp>
        <p:nvSpPr>
          <p:cNvPr id="45" name="Line 23"/>
          <p:cNvSpPr>
            <a:spLocks noChangeShapeType="1"/>
          </p:cNvSpPr>
          <p:nvPr/>
        </p:nvSpPr>
        <p:spPr bwMode="auto">
          <a:xfrm flipH="1" flipV="1">
            <a:off x="1619672" y="2553730"/>
            <a:ext cx="0" cy="1091294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3652098" y="3933056"/>
            <a:ext cx="2586489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non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3151111" y="945689"/>
            <a:ext cx="1411697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BE" sz="1800" i="1" dirty="0" err="1" smtClean="0">
                <a:solidFill>
                  <a:srgbClr val="CC0000"/>
                </a:solidFill>
              </a:rPr>
              <a:t>Has-a</a:t>
            </a:r>
            <a:endParaRPr lang="fr-BE" sz="1800" i="1" dirty="0" smtClean="0">
              <a:solidFill>
                <a:srgbClr val="CC0000"/>
              </a:solidFill>
            </a:endParaRPr>
          </a:p>
          <a:p>
            <a:pPr algn="ctr">
              <a:spcBef>
                <a:spcPts val="0"/>
              </a:spcBef>
            </a:pPr>
            <a:endParaRPr lang="fr-FR" sz="1600" i="1" dirty="0">
              <a:solidFill>
                <a:srgbClr val="CC0000"/>
              </a:solidFill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5216195" y="3645024"/>
            <a:ext cx="863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1800" i="1" dirty="0" err="1">
                <a:solidFill>
                  <a:srgbClr val="7030A0"/>
                </a:solidFill>
              </a:rPr>
              <a:t>Has-a</a:t>
            </a:r>
            <a:endParaRPr lang="fr-FR" sz="18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0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0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0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0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8" grpId="0" animBg="1"/>
      <p:bldP spid="903189" grpId="0" animBg="1"/>
      <p:bldP spid="903190" grpId="0" animBg="1"/>
      <p:bldP spid="903191" grpId="0" animBg="1"/>
      <p:bldP spid="45" grpId="0" animBg="1"/>
      <p:bldP spid="46" grpId="0" animBg="1"/>
      <p:bldP spid="22" grpId="0" build="p" bldLvl="2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3C03F-7E0E-4303-BECC-6F77B54BF5A4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 bwMode="auto">
          <a:xfrm>
            <a:off x="827584" y="1124744"/>
            <a:ext cx="7992888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lang="fr-BE" b="1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Exemple 1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Gestion des évènements des composants Swing: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lang="fr-BE" kern="0" dirty="0" smtClean="0">
                <a:solidFill>
                  <a:srgbClr val="008000"/>
                </a:solidFill>
                <a:cs typeface="Times New Roman" pitchFamily="18" charset="0"/>
              </a:rPr>
              <a:t>Sujet: </a:t>
            </a:r>
            <a:r>
              <a:rPr lang="fr-BE" i="1" kern="0" dirty="0" err="1" smtClean="0">
                <a:solidFill>
                  <a:srgbClr val="FF6600"/>
                </a:solidFill>
                <a:cs typeface="Times New Roman" pitchFamily="18" charset="0"/>
              </a:rPr>
              <a:t>JButton</a:t>
            </a:r>
            <a:r>
              <a:rPr lang="fr-BE" kern="0" dirty="0" smtClean="0">
                <a:solidFill>
                  <a:srgbClr val="FF6600"/>
                </a:solidFill>
                <a:cs typeface="Times New Roman" pitchFamily="18" charset="0"/>
              </a:rPr>
              <a:t> </a:t>
            </a:r>
            <a:r>
              <a:rPr lang="fr-BE" kern="0" dirty="0" smtClean="0">
                <a:solidFill>
                  <a:srgbClr val="008000"/>
                </a:solidFill>
                <a:cs typeface="Times New Roman" pitchFamily="18" charset="0"/>
              </a:rPr>
              <a:t>bouton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lang="fr-BE" kern="0" dirty="0" smtClean="0">
                <a:solidFill>
                  <a:srgbClr val="0070C0"/>
                </a:solidFill>
                <a:cs typeface="Times New Roman" pitchFamily="18" charset="0"/>
              </a:rPr>
              <a:t>Observateur:</a:t>
            </a: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objet (</a:t>
            </a:r>
            <a:r>
              <a:rPr lang="fr-BE" kern="0" dirty="0" err="1" smtClean="0">
                <a:solidFill>
                  <a:srgbClr val="0070C0"/>
                </a:solidFill>
                <a:cs typeface="Times New Roman" pitchFamily="18" charset="0"/>
              </a:rPr>
              <a:t>ecouteur</a:t>
            </a: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) d’une classe qui implémente </a:t>
            </a:r>
            <a:r>
              <a:rPr lang="fr-BE" i="1" kern="0" dirty="0" err="1" smtClean="0">
                <a:solidFill>
                  <a:srgbClr val="FF6600"/>
                </a:solidFill>
                <a:cs typeface="Times New Roman" pitchFamily="18" charset="0"/>
              </a:rPr>
              <a:t>ActionListener</a:t>
            </a:r>
            <a:endParaRPr lang="fr-BE" i="1" kern="0" dirty="0" smtClean="0">
              <a:solidFill>
                <a:srgbClr val="FF6600"/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  <a:sym typeface="Wingdings"/>
              </a:rPr>
              <a:t> L</a:t>
            </a: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’observateur </a:t>
            </a:r>
            <a:r>
              <a:rPr lang="fr-BE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s’enregistre auprès du </a:t>
            </a: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sujet:</a:t>
            </a:r>
            <a:endParaRPr lang="fr-BE" kern="0" dirty="0">
              <a:solidFill>
                <a:schemeClr val="accent3">
                  <a:lumMod val="10000"/>
                </a:schemeClr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	</a:t>
            </a: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  <a:sym typeface="Wingdings"/>
              </a:rPr>
              <a:t> </a:t>
            </a:r>
            <a:r>
              <a:rPr lang="fr-BE" kern="0" dirty="0" err="1" smtClean="0">
                <a:solidFill>
                  <a:srgbClr val="008000"/>
                </a:solidFill>
                <a:cs typeface="Times New Roman" pitchFamily="18" charset="0"/>
              </a:rPr>
              <a:t>bouton</a:t>
            </a:r>
            <a:r>
              <a:rPr lang="fr-BE" kern="0" dirty="0" err="1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.</a:t>
            </a:r>
            <a:r>
              <a:rPr lang="fr-BE" i="1" kern="0" dirty="0" err="1" smtClean="0">
                <a:solidFill>
                  <a:srgbClr val="FF6600"/>
                </a:solidFill>
                <a:cs typeface="Times New Roman" pitchFamily="18" charset="0"/>
              </a:rPr>
              <a:t>addActionListener</a:t>
            </a: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(</a:t>
            </a:r>
            <a:r>
              <a:rPr lang="fr-BE" kern="0" dirty="0" err="1" smtClean="0">
                <a:solidFill>
                  <a:srgbClr val="0070C0"/>
                </a:solidFill>
                <a:cs typeface="Times New Roman" pitchFamily="18" charset="0"/>
              </a:rPr>
              <a:t>ecouteur</a:t>
            </a: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  <a:sym typeface="Wingdings"/>
              </a:rPr>
              <a:t> Quand </a:t>
            </a:r>
            <a:r>
              <a:rPr lang="fr-BE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  <a:sym typeface="Wingdings"/>
              </a:rPr>
              <a:t>clic sur le </a:t>
            </a: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  <a:sym typeface="Wingdings"/>
              </a:rPr>
              <a:t>bouton:</a:t>
            </a:r>
            <a:endParaRPr lang="fr-BE" kern="0" dirty="0">
              <a:solidFill>
                <a:schemeClr val="accent3">
                  <a:lumMod val="10000"/>
                </a:schemeClr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  <a:sym typeface="Wingdings"/>
              </a:rPr>
              <a:t>	</a:t>
            </a:r>
            <a:r>
              <a:rPr lang="fr-BE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  <a:sym typeface="Wingdings"/>
              </a:rPr>
              <a:t> </a:t>
            </a: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  <a:sym typeface="Wingdings"/>
              </a:rPr>
              <a:t> Appel par le sujet de la méthode </a:t>
            </a:r>
            <a:r>
              <a:rPr lang="fr-BE" i="1" kern="0" dirty="0" err="1" smtClean="0">
                <a:solidFill>
                  <a:srgbClr val="FF6600"/>
                </a:solidFill>
                <a:cs typeface="Times New Roman" pitchFamily="18" charset="0"/>
                <a:sym typeface="Wingdings"/>
              </a:rPr>
              <a:t>actionPerformed</a:t>
            </a:r>
            <a:r>
              <a:rPr lang="fr-BE" kern="0" dirty="0" smtClean="0">
                <a:solidFill>
                  <a:srgbClr val="FF6600"/>
                </a:solidFill>
                <a:cs typeface="Times New Roman" pitchFamily="18" charset="0"/>
                <a:sym typeface="Wingdings"/>
              </a:rPr>
              <a:t> </a:t>
            </a: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  <a:sym typeface="Wingdings"/>
              </a:rPr>
              <a:t>sur tous les  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  <a:sym typeface="Wingdings"/>
              </a:rPr>
              <a:t> </a:t>
            </a: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  <a:sym typeface="Wingdings"/>
              </a:rPr>
              <a:t>          observateurs enregistrés</a:t>
            </a:r>
          </a:p>
        </p:txBody>
      </p:sp>
    </p:spTree>
    <p:extLst>
      <p:ext uri="{BB962C8B-B14F-4D97-AF65-F5344CB8AC3E}">
        <p14:creationId xmlns:p14="http://schemas.microsoft.com/office/powerpoint/2010/main" val="330439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3C03F-7E0E-4303-BECC-6F77B54BF5A4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 bwMode="auto">
          <a:xfrm>
            <a:off x="827584" y="1124744"/>
            <a:ext cx="7992888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lang="fr-BE" b="1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Exemple 2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Sujet</a:t>
            </a: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fr-BE" b="0" i="0" u="none" strike="noStrike" kern="0" cap="none" spc="0" normalizeH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BE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station météo </a:t>
            </a:r>
            <a:r>
              <a:rPr kumimoji="0" lang="fr-BE" b="0" i="0" u="none" strike="noStrike" kern="0" cap="none" spc="0" normalizeH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qui capte la température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lang="fr-BE" kern="0" dirty="0" smtClean="0">
                <a:solidFill>
                  <a:srgbClr val="0070C0"/>
                </a:solidFill>
                <a:cs typeface="Times New Roman" pitchFamily="18" charset="0"/>
              </a:rPr>
              <a:t>Observateurs</a:t>
            </a:r>
            <a:r>
              <a:rPr lang="fr-BE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: appareils qui affichent la température captée par la station</a:t>
            </a:r>
            <a:endParaRPr kumimoji="0" lang="fr-BE" b="0" i="0" u="none" strike="noStrike" kern="0" cap="none" spc="0" normalizeH="0" noProof="0" dirty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9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3C5C9-90CD-45A3-B87D-5BA2E15C2929}" type="slidenum">
              <a:rPr lang="fr-FR" smtClean="0"/>
              <a:pPr/>
              <a:t>46</a:t>
            </a:fld>
            <a:endParaRPr lang="fr-FR" smtClean="0"/>
          </a:p>
        </p:txBody>
      </p:sp>
      <p:grpSp>
        <p:nvGrpSpPr>
          <p:cNvPr id="3" name="Groupe 2"/>
          <p:cNvGrpSpPr/>
          <p:nvPr/>
        </p:nvGrpSpPr>
        <p:grpSpPr>
          <a:xfrm>
            <a:off x="395289" y="836612"/>
            <a:ext cx="2736553" cy="1354217"/>
            <a:chOff x="395289" y="836612"/>
            <a:chExt cx="2736553" cy="1354217"/>
          </a:xfrm>
        </p:grpSpPr>
        <p:sp>
          <p:nvSpPr>
            <p:cNvPr id="256026" name="Text Box 4"/>
            <p:cNvSpPr txBox="1">
              <a:spLocks noChangeArrowheads="1"/>
            </p:cNvSpPr>
            <p:nvPr/>
          </p:nvSpPr>
          <p:spPr bwMode="auto">
            <a:xfrm>
              <a:off x="395289" y="836612"/>
              <a:ext cx="2736552" cy="1354217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fr-BE" sz="1800" dirty="0">
                  <a:solidFill>
                    <a:srgbClr val="008000"/>
                  </a:solidFill>
                </a:rPr>
                <a:t>&lt;&lt;interface&gt;&gt;  </a:t>
              </a:r>
              <a:r>
                <a:rPr lang="fr-BE" b="1" dirty="0" smtClean="0">
                  <a:solidFill>
                    <a:srgbClr val="008000"/>
                  </a:solidFill>
                </a:rPr>
                <a:t>Sujet</a:t>
              </a:r>
              <a:endParaRPr lang="fr-BE" b="1" dirty="0">
                <a:solidFill>
                  <a:srgbClr val="008000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fr-BE" sz="1800" dirty="0" err="1" smtClean="0">
                  <a:solidFill>
                    <a:srgbClr val="008000"/>
                  </a:solidFill>
                </a:rPr>
                <a:t>enregisterObservateur</a:t>
              </a:r>
              <a:r>
                <a:rPr lang="fr-BE" sz="1800" dirty="0" smtClean="0">
                  <a:solidFill>
                    <a:srgbClr val="008000"/>
                  </a:solidFill>
                </a:rPr>
                <a:t>(…);</a:t>
              </a:r>
              <a:endParaRPr lang="fr-BE" b="1" i="1" dirty="0"/>
            </a:p>
            <a:p>
              <a:pPr>
                <a:spcBef>
                  <a:spcPts val="0"/>
                </a:spcBef>
              </a:pPr>
              <a:r>
                <a:rPr lang="fr-BE" sz="1800" dirty="0" err="1" smtClean="0">
                  <a:solidFill>
                    <a:srgbClr val="008000"/>
                  </a:solidFill>
                </a:rPr>
                <a:t>supprimerObservateur</a:t>
              </a:r>
              <a:r>
                <a:rPr lang="fr-BE" sz="1800" dirty="0" smtClean="0">
                  <a:solidFill>
                    <a:srgbClr val="008000"/>
                  </a:solidFill>
                </a:rPr>
                <a:t>(…);</a:t>
              </a:r>
              <a:r>
                <a:rPr lang="fr-BE" sz="1800" dirty="0" err="1" smtClean="0">
                  <a:solidFill>
                    <a:srgbClr val="008000"/>
                  </a:solidFill>
                </a:rPr>
                <a:t>notifierObservateurs</a:t>
              </a:r>
              <a:r>
                <a:rPr lang="fr-BE" sz="1800" dirty="0" smtClean="0">
                  <a:solidFill>
                    <a:srgbClr val="008000"/>
                  </a:solidFill>
                </a:rPr>
                <a:t>( );</a:t>
              </a:r>
              <a:endParaRPr lang="fr-BE" b="1" i="1" dirty="0"/>
            </a:p>
          </p:txBody>
        </p:sp>
        <p:sp>
          <p:nvSpPr>
            <p:cNvPr id="256027" name="Line 5"/>
            <p:cNvSpPr>
              <a:spLocks noChangeShapeType="1"/>
            </p:cNvSpPr>
            <p:nvPr/>
          </p:nvSpPr>
          <p:spPr bwMode="auto">
            <a:xfrm>
              <a:off x="395290" y="1261620"/>
              <a:ext cx="27365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</p:grp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3131842" y="1254272"/>
            <a:ext cx="2297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903189" name="Line 21"/>
          <p:cNvSpPr>
            <a:spLocks noChangeShapeType="1"/>
          </p:cNvSpPr>
          <p:nvPr/>
        </p:nvSpPr>
        <p:spPr bwMode="auto">
          <a:xfrm flipV="1">
            <a:off x="4716016" y="1662401"/>
            <a:ext cx="1275129" cy="2698817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903190" name="Line 22"/>
          <p:cNvSpPr>
            <a:spLocks noChangeShapeType="1"/>
          </p:cNvSpPr>
          <p:nvPr/>
        </p:nvSpPr>
        <p:spPr bwMode="auto">
          <a:xfrm flipV="1">
            <a:off x="6822205" y="1679183"/>
            <a:ext cx="159735" cy="1092987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903191" name="Line 23"/>
          <p:cNvSpPr>
            <a:spLocks noChangeShapeType="1"/>
          </p:cNvSpPr>
          <p:nvPr/>
        </p:nvSpPr>
        <p:spPr bwMode="auto">
          <a:xfrm flipH="1" flipV="1">
            <a:off x="8019477" y="1662402"/>
            <a:ext cx="621233" cy="2476241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5429256" y="857232"/>
            <a:ext cx="3031176" cy="815608"/>
            <a:chOff x="5429256" y="857232"/>
            <a:chExt cx="3175192" cy="815608"/>
          </a:xfrm>
        </p:grpSpPr>
        <p:sp>
          <p:nvSpPr>
            <p:cNvPr id="29" name="Text Box 3"/>
            <p:cNvSpPr txBox="1">
              <a:spLocks noChangeArrowheads="1"/>
            </p:cNvSpPr>
            <p:nvPr/>
          </p:nvSpPr>
          <p:spPr bwMode="auto">
            <a:xfrm>
              <a:off x="5429256" y="857232"/>
              <a:ext cx="3175192" cy="81560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fr-BE" sz="1800" dirty="0">
                  <a:solidFill>
                    <a:srgbClr val="0070C0"/>
                  </a:solidFill>
                </a:rPr>
                <a:t>&lt;&lt;interface&gt;&gt;  </a:t>
              </a:r>
              <a:r>
                <a:rPr lang="fr-BE" b="1" dirty="0" smtClean="0">
                  <a:solidFill>
                    <a:srgbClr val="0070C0"/>
                  </a:solidFill>
                </a:rPr>
                <a:t>Observateur</a:t>
              </a:r>
              <a:endParaRPr lang="fr-BE" b="1" dirty="0">
                <a:solidFill>
                  <a:srgbClr val="0070C0"/>
                </a:solidFill>
              </a:endParaRPr>
            </a:p>
            <a:p>
              <a:r>
                <a:rPr lang="en-US" sz="1800" dirty="0" err="1" smtClean="0">
                  <a:solidFill>
                    <a:srgbClr val="0070C0"/>
                  </a:solidFill>
                </a:rPr>
                <a:t>actualiser</a:t>
              </a:r>
              <a:r>
                <a:rPr lang="en-US" sz="1800" dirty="0" smtClean="0">
                  <a:solidFill>
                    <a:srgbClr val="0070C0"/>
                  </a:solidFill>
                </a:rPr>
                <a:t>(…);</a:t>
              </a:r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5429256" y="1339976"/>
              <a:ext cx="3175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6944844" y="4149080"/>
            <a:ext cx="2077829" cy="1138773"/>
            <a:chOff x="6238587" y="3551341"/>
            <a:chExt cx="2077829" cy="1138773"/>
          </a:xfrm>
        </p:grpSpPr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6238587" y="3551341"/>
              <a:ext cx="2077829" cy="113877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BE" sz="2400" b="1" dirty="0"/>
                <a:t> </a:t>
              </a:r>
              <a:r>
                <a:rPr lang="fr-FR" b="1" dirty="0" err="1" smtClean="0">
                  <a:solidFill>
                    <a:srgbClr val="0070C0"/>
                  </a:solidFill>
                </a:rPr>
                <a:t>AffichageSalon</a:t>
              </a:r>
              <a:endParaRPr lang="fr-FR" b="1" dirty="0" smtClean="0">
                <a:solidFill>
                  <a:srgbClr val="0070C0"/>
                </a:solidFill>
              </a:endParaRPr>
            </a:p>
            <a:p>
              <a:pPr algn="ctr">
                <a:spcBef>
                  <a:spcPts val="0"/>
                </a:spcBef>
              </a:pPr>
              <a:endParaRPr lang="fr-FR" b="1" dirty="0" smtClean="0">
                <a:solidFill>
                  <a:srgbClr val="0070C0"/>
                </a:solidFill>
              </a:endParaRPr>
            </a:p>
            <a:p>
              <a:pPr algn="ctr">
                <a:spcBef>
                  <a:spcPts val="0"/>
                </a:spcBef>
              </a:pPr>
              <a:endParaRPr lang="fr-FR" sz="2400" b="1" dirty="0" smtClean="0">
                <a:solidFill>
                  <a:srgbClr val="FF00FF"/>
                </a:solidFill>
              </a:endParaRP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6238587" y="4005064"/>
              <a:ext cx="20778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  <p:sp>
          <p:nvSpPr>
            <p:cNvPr id="42" name="ZoneTexte 41"/>
            <p:cNvSpPr txBox="1"/>
            <p:nvPr/>
          </p:nvSpPr>
          <p:spPr bwMode="auto">
            <a:xfrm>
              <a:off x="6310025" y="4009702"/>
              <a:ext cx="200639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800" dirty="0" err="1" smtClean="0">
                  <a:solidFill>
                    <a:srgbClr val="0070C0"/>
                  </a:solidFill>
                </a:rPr>
                <a:t>actualiser</a:t>
              </a:r>
              <a:r>
                <a:rPr lang="en-US" sz="1800" dirty="0" smtClean="0">
                  <a:solidFill>
                    <a:srgbClr val="0070C0"/>
                  </a:solidFill>
                </a:rPr>
                <a:t>(…) {…}</a:t>
              </a:r>
            </a:p>
            <a:p>
              <a:pPr>
                <a:spcBef>
                  <a:spcPts val="0"/>
                </a:spcBef>
              </a:pPr>
              <a:r>
                <a:rPr lang="en-US" sz="1800" dirty="0" err="1" smtClean="0">
                  <a:solidFill>
                    <a:srgbClr val="0070C0"/>
                  </a:solidFill>
                </a:rPr>
                <a:t>afficher</a:t>
              </a:r>
              <a:r>
                <a:rPr lang="en-US" sz="1800" dirty="0" smtClean="0">
                  <a:solidFill>
                    <a:srgbClr val="0070C0"/>
                  </a:solidFill>
                </a:rPr>
                <a:t>( ) {…}</a:t>
              </a:r>
            </a:p>
          </p:txBody>
        </p:sp>
      </p:grpSp>
      <p:sp>
        <p:nvSpPr>
          <p:cNvPr id="45" name="Line 23"/>
          <p:cNvSpPr>
            <a:spLocks noChangeShapeType="1"/>
          </p:cNvSpPr>
          <p:nvPr/>
        </p:nvSpPr>
        <p:spPr bwMode="auto">
          <a:xfrm flipH="1" flipV="1">
            <a:off x="1619672" y="2190829"/>
            <a:ext cx="0" cy="1091294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V="1">
            <a:off x="3383869" y="3068959"/>
            <a:ext cx="2278561" cy="4847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non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grpSp>
        <p:nvGrpSpPr>
          <p:cNvPr id="8" name="Groupe 7"/>
          <p:cNvGrpSpPr/>
          <p:nvPr/>
        </p:nvGrpSpPr>
        <p:grpSpPr>
          <a:xfrm>
            <a:off x="162962" y="3341558"/>
            <a:ext cx="3220907" cy="2483757"/>
            <a:chOff x="162962" y="3341558"/>
            <a:chExt cx="3220907" cy="2483757"/>
          </a:xfrm>
        </p:grpSpPr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162962" y="3341558"/>
              <a:ext cx="3220906" cy="2483757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BE" b="1" dirty="0" err="1" smtClean="0">
                  <a:solidFill>
                    <a:srgbClr val="008000"/>
                  </a:solidFill>
                </a:rPr>
                <a:t>StationMeteo</a:t>
              </a:r>
              <a:endParaRPr lang="fr-BE" b="1" dirty="0">
                <a:solidFill>
                  <a:srgbClr val="008000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fr-BE" sz="1800" dirty="0" err="1" smtClean="0">
                  <a:solidFill>
                    <a:srgbClr val="008000"/>
                  </a:solidFill>
                </a:rPr>
                <a:t>ArrayList</a:t>
              </a:r>
              <a:r>
                <a:rPr lang="fr-BE" sz="1800" dirty="0" smtClean="0">
                  <a:solidFill>
                    <a:srgbClr val="008000"/>
                  </a:solidFill>
                </a:rPr>
                <a:t> observateurs</a:t>
              </a:r>
            </a:p>
            <a:p>
              <a:pPr>
                <a:spcBef>
                  <a:spcPts val="0"/>
                </a:spcBef>
              </a:pPr>
              <a:r>
                <a:rPr lang="fr-BE" sz="1800" dirty="0" err="1" smtClean="0">
                  <a:solidFill>
                    <a:srgbClr val="008000"/>
                  </a:solidFill>
                </a:rPr>
                <a:t>temperature</a:t>
              </a:r>
              <a:endParaRPr lang="fr-BE" sz="1800" dirty="0" smtClean="0">
                <a:solidFill>
                  <a:srgbClr val="008000"/>
                </a:solidFill>
              </a:endParaRPr>
            </a:p>
            <a:p>
              <a:pPr>
                <a:spcBef>
                  <a:spcPts val="0"/>
                </a:spcBef>
              </a:pPr>
              <a:endParaRPr lang="fr-BE" sz="1800" dirty="0">
                <a:solidFill>
                  <a:srgbClr val="008000"/>
                </a:solidFill>
              </a:endParaRPr>
            </a:p>
            <a:p>
              <a:pPr>
                <a:spcBef>
                  <a:spcPts val="0"/>
                </a:spcBef>
              </a:pPr>
              <a:r>
                <a:rPr lang="fr-BE" sz="1800" dirty="0" err="1" smtClean="0">
                  <a:solidFill>
                    <a:srgbClr val="008000"/>
                  </a:solidFill>
                </a:rPr>
                <a:t>enregisterObservateur</a:t>
              </a:r>
              <a:r>
                <a:rPr lang="fr-BE" sz="1800" dirty="0" smtClean="0">
                  <a:solidFill>
                    <a:srgbClr val="008000"/>
                  </a:solidFill>
                </a:rPr>
                <a:t>(…) {…}</a:t>
              </a:r>
              <a:endParaRPr lang="fr-BE" b="1" i="1" dirty="0"/>
            </a:p>
            <a:p>
              <a:pPr>
                <a:spcBef>
                  <a:spcPts val="0"/>
                </a:spcBef>
              </a:pPr>
              <a:r>
                <a:rPr lang="fr-BE" sz="1800" dirty="0" err="1" smtClean="0">
                  <a:solidFill>
                    <a:srgbClr val="008000"/>
                  </a:solidFill>
                </a:rPr>
                <a:t>supprimerObservateur</a:t>
              </a:r>
              <a:r>
                <a:rPr lang="fr-BE" sz="1800" dirty="0" smtClean="0">
                  <a:solidFill>
                    <a:srgbClr val="008000"/>
                  </a:solidFill>
                </a:rPr>
                <a:t>(…) {…}</a:t>
              </a:r>
            </a:p>
            <a:p>
              <a:pPr>
                <a:spcBef>
                  <a:spcPts val="0"/>
                </a:spcBef>
              </a:pPr>
              <a:r>
                <a:rPr lang="fr-BE" sz="1800" dirty="0" err="1" smtClean="0">
                  <a:solidFill>
                    <a:srgbClr val="008000"/>
                  </a:solidFill>
                </a:rPr>
                <a:t>notifierObservateurs</a:t>
              </a:r>
              <a:r>
                <a:rPr lang="fr-BE" sz="1800" dirty="0" smtClean="0">
                  <a:solidFill>
                    <a:srgbClr val="008000"/>
                  </a:solidFill>
                </a:rPr>
                <a:t>( ) </a:t>
              </a:r>
              <a:r>
                <a:rPr lang="fr-BE" dirty="0" smtClean="0">
                  <a:solidFill>
                    <a:srgbClr val="008000"/>
                  </a:solidFill>
                </a:rPr>
                <a:t>{…}</a:t>
              </a:r>
            </a:p>
            <a:p>
              <a:pPr>
                <a:spcBef>
                  <a:spcPts val="0"/>
                </a:spcBef>
              </a:pPr>
              <a:r>
                <a:rPr lang="fr-BE" sz="1800" dirty="0" err="1" smtClean="0">
                  <a:solidFill>
                    <a:srgbClr val="008000"/>
                  </a:solidFill>
                </a:rPr>
                <a:t>setTemperature</a:t>
              </a:r>
              <a:r>
                <a:rPr lang="fr-BE" sz="1800" dirty="0" smtClean="0">
                  <a:solidFill>
                    <a:srgbClr val="008000"/>
                  </a:solidFill>
                </a:rPr>
                <a:t>(…) {…}</a:t>
              </a:r>
              <a:endParaRPr lang="fr-BE" sz="1800" dirty="0"/>
            </a:p>
          </p:txBody>
        </p:sp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162963" y="3789040"/>
              <a:ext cx="3220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162963" y="4444453"/>
              <a:ext cx="32209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5662430" y="2772171"/>
            <a:ext cx="2321328" cy="1138773"/>
            <a:chOff x="5840373" y="4149080"/>
            <a:chExt cx="2077829" cy="1138773"/>
          </a:xfrm>
        </p:grpSpPr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5840373" y="4149080"/>
              <a:ext cx="2077829" cy="113877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BE" sz="2400" b="1" dirty="0"/>
                <a:t> </a:t>
              </a:r>
              <a:r>
                <a:rPr lang="fr-FR" b="1" dirty="0" err="1" smtClean="0">
                  <a:solidFill>
                    <a:srgbClr val="0070C0"/>
                  </a:solidFill>
                </a:rPr>
                <a:t>AffichageCuisine</a:t>
              </a:r>
              <a:endParaRPr lang="fr-FR" b="1" dirty="0" smtClean="0">
                <a:solidFill>
                  <a:srgbClr val="0070C0"/>
                </a:solidFill>
              </a:endParaRPr>
            </a:p>
            <a:p>
              <a:pPr algn="ctr">
                <a:spcBef>
                  <a:spcPts val="0"/>
                </a:spcBef>
              </a:pPr>
              <a:endParaRPr lang="fr-FR" b="1" dirty="0" smtClean="0">
                <a:solidFill>
                  <a:srgbClr val="0070C0"/>
                </a:solidFill>
              </a:endParaRPr>
            </a:p>
            <a:p>
              <a:pPr algn="ctr">
                <a:spcBef>
                  <a:spcPts val="0"/>
                </a:spcBef>
              </a:pPr>
              <a:endParaRPr lang="fr-FR" sz="2400" b="1" dirty="0" smtClean="0">
                <a:solidFill>
                  <a:srgbClr val="FF00FF"/>
                </a:solidFill>
              </a:endParaRPr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5840373" y="4602803"/>
              <a:ext cx="20778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  <p:sp>
          <p:nvSpPr>
            <p:cNvPr id="39" name="ZoneTexte 38"/>
            <p:cNvSpPr txBox="1"/>
            <p:nvPr/>
          </p:nvSpPr>
          <p:spPr bwMode="auto">
            <a:xfrm>
              <a:off x="5911811" y="4607441"/>
              <a:ext cx="200639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800" dirty="0" err="1" smtClean="0">
                  <a:solidFill>
                    <a:srgbClr val="0070C0"/>
                  </a:solidFill>
                </a:rPr>
                <a:t>actualiser</a:t>
              </a:r>
              <a:r>
                <a:rPr lang="en-US" sz="1800" dirty="0" smtClean="0">
                  <a:solidFill>
                    <a:srgbClr val="0070C0"/>
                  </a:solidFill>
                </a:rPr>
                <a:t>(…) {…}</a:t>
              </a:r>
            </a:p>
            <a:p>
              <a:pPr>
                <a:spcBef>
                  <a:spcPts val="0"/>
                </a:spcBef>
              </a:pPr>
              <a:r>
                <a:rPr lang="en-US" sz="1800" dirty="0" err="1" smtClean="0">
                  <a:solidFill>
                    <a:srgbClr val="0070C0"/>
                  </a:solidFill>
                </a:rPr>
                <a:t>afficher</a:t>
              </a:r>
              <a:r>
                <a:rPr lang="en-US" sz="1800" dirty="0" smtClean="0">
                  <a:solidFill>
                    <a:srgbClr val="0070C0"/>
                  </a:solidFill>
                </a:rPr>
                <a:t>( ) {…}</a:t>
              </a: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3876578" y="4361219"/>
            <a:ext cx="2321328" cy="1138773"/>
            <a:chOff x="5840373" y="4149080"/>
            <a:chExt cx="2077829" cy="1138773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5840373" y="4149080"/>
              <a:ext cx="2077829" cy="113877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BE" sz="2400" b="1" dirty="0"/>
                <a:t> </a:t>
              </a:r>
              <a:r>
                <a:rPr lang="fr-FR" b="1" dirty="0" err="1" smtClean="0">
                  <a:solidFill>
                    <a:srgbClr val="0070C0"/>
                  </a:solidFill>
                </a:rPr>
                <a:t>AffichageBureau</a:t>
              </a:r>
              <a:endParaRPr lang="fr-FR" b="1" dirty="0" smtClean="0">
                <a:solidFill>
                  <a:srgbClr val="0070C0"/>
                </a:solidFill>
              </a:endParaRPr>
            </a:p>
            <a:p>
              <a:pPr algn="ctr">
                <a:spcBef>
                  <a:spcPts val="0"/>
                </a:spcBef>
              </a:pPr>
              <a:endParaRPr lang="fr-FR" b="1" dirty="0" smtClean="0">
                <a:solidFill>
                  <a:srgbClr val="0070C0"/>
                </a:solidFill>
              </a:endParaRPr>
            </a:p>
            <a:p>
              <a:pPr algn="ctr">
                <a:spcBef>
                  <a:spcPts val="0"/>
                </a:spcBef>
              </a:pPr>
              <a:endParaRPr lang="fr-FR" sz="2400" b="1" dirty="0" smtClean="0">
                <a:solidFill>
                  <a:srgbClr val="FF00FF"/>
                </a:solidFill>
              </a:endParaRPr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5840373" y="4602803"/>
              <a:ext cx="20778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  <p:sp>
          <p:nvSpPr>
            <p:cNvPr id="48" name="ZoneTexte 47"/>
            <p:cNvSpPr txBox="1"/>
            <p:nvPr/>
          </p:nvSpPr>
          <p:spPr bwMode="auto">
            <a:xfrm>
              <a:off x="5911811" y="4607441"/>
              <a:ext cx="200639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800" dirty="0" err="1" smtClean="0">
                  <a:solidFill>
                    <a:srgbClr val="0070C0"/>
                  </a:solidFill>
                </a:rPr>
                <a:t>actualiser</a:t>
              </a:r>
              <a:r>
                <a:rPr lang="en-US" sz="1800" dirty="0" smtClean="0">
                  <a:solidFill>
                    <a:srgbClr val="0070C0"/>
                  </a:solidFill>
                </a:rPr>
                <a:t>(…) {…}</a:t>
              </a:r>
            </a:p>
            <a:p>
              <a:pPr>
                <a:spcBef>
                  <a:spcPts val="0"/>
                </a:spcBef>
              </a:pPr>
              <a:r>
                <a:rPr lang="en-US" sz="1800" dirty="0" err="1" smtClean="0">
                  <a:solidFill>
                    <a:srgbClr val="0070C0"/>
                  </a:solidFill>
                </a:rPr>
                <a:t>afficher</a:t>
              </a:r>
              <a:r>
                <a:rPr lang="en-US" sz="1800" dirty="0" smtClean="0">
                  <a:solidFill>
                    <a:srgbClr val="0070C0"/>
                  </a:solidFill>
                </a:rPr>
                <a:t>( ) {…}</a:t>
              </a:r>
            </a:p>
          </p:txBody>
        </p:sp>
      </p:grpSp>
      <p:sp>
        <p:nvSpPr>
          <p:cNvPr id="49" name="Line 10"/>
          <p:cNvSpPr>
            <a:spLocks noChangeShapeType="1"/>
          </p:cNvSpPr>
          <p:nvPr/>
        </p:nvSpPr>
        <p:spPr bwMode="auto">
          <a:xfrm flipV="1">
            <a:off x="3377857" y="4633816"/>
            <a:ext cx="498722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non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3375608" y="4162036"/>
            <a:ext cx="3566987" cy="195654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non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296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0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0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0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0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8" grpId="0" animBg="1"/>
      <p:bldP spid="903189" grpId="0" animBg="1"/>
      <p:bldP spid="903190" grpId="0" animBg="1"/>
      <p:bldP spid="903191" grpId="0" animBg="1"/>
      <p:bldP spid="45" grpId="0" animBg="1"/>
      <p:bldP spid="46" grpId="0" animBg="1"/>
      <p:bldP spid="49" grpId="0" animBg="1"/>
      <p:bldP spid="5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81D35-0522-4721-AC26-8B976F3AE033}" type="slidenum">
              <a:rPr lang="fr-FR" smtClean="0"/>
              <a:pPr/>
              <a:t>47</a:t>
            </a:fld>
            <a:endParaRPr lang="fr-FR" smtClean="0"/>
          </a:p>
        </p:txBody>
      </p:sp>
      <p:sp>
        <p:nvSpPr>
          <p:cNvPr id="916482" name="Text Box 2"/>
          <p:cNvSpPr txBox="1">
            <a:spLocks noChangeArrowheads="1"/>
          </p:cNvSpPr>
          <p:nvPr/>
        </p:nvSpPr>
        <p:spPr bwMode="auto">
          <a:xfrm>
            <a:off x="622300" y="635000"/>
            <a:ext cx="8001000" cy="333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p</a:t>
            </a:r>
            <a:r>
              <a:rPr lang="fr-BE" sz="1800" dirty="0" smtClean="0"/>
              <a:t>ublic </a:t>
            </a:r>
            <a:r>
              <a:rPr lang="fr-BE" sz="1800" b="1" i="1" dirty="0" smtClean="0">
                <a:solidFill>
                  <a:srgbClr val="008000"/>
                </a:solidFill>
              </a:rPr>
              <a:t>interface</a:t>
            </a:r>
            <a:r>
              <a:rPr lang="fr-BE" sz="1800" dirty="0" smtClean="0">
                <a:solidFill>
                  <a:srgbClr val="008000"/>
                </a:solidFill>
              </a:rPr>
              <a:t> </a:t>
            </a:r>
            <a:r>
              <a:rPr lang="fr-BE" sz="1800" b="1" dirty="0" smtClean="0">
                <a:solidFill>
                  <a:srgbClr val="008000"/>
                </a:solidFill>
              </a:rPr>
              <a:t>Sujet</a:t>
            </a:r>
            <a:endParaRPr lang="fr-BE" sz="1800" b="1" dirty="0">
              <a:solidFill>
                <a:srgbClr val="008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{   </a:t>
            </a:r>
            <a:r>
              <a:rPr lang="fr-BE" sz="1800" dirty="0" smtClean="0"/>
              <a:t>public </a:t>
            </a:r>
            <a:r>
              <a:rPr lang="fr-BE" sz="1800" dirty="0" err="1" smtClean="0"/>
              <a:t>void</a:t>
            </a:r>
            <a:r>
              <a:rPr lang="fr-BE" sz="1800" dirty="0" smtClean="0"/>
              <a:t> </a:t>
            </a:r>
            <a:r>
              <a:rPr lang="fr-BE" sz="1800" dirty="0" err="1" smtClean="0"/>
              <a:t>enregistrerObservateur</a:t>
            </a:r>
            <a:r>
              <a:rPr lang="fr-BE" sz="1800" dirty="0" smtClean="0"/>
              <a:t> (Observateur o);</a:t>
            </a:r>
            <a:endParaRPr lang="fr-BE" sz="18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 </a:t>
            </a:r>
            <a:r>
              <a:rPr lang="fr-BE" sz="1800" dirty="0" smtClean="0"/>
              <a:t>    public </a:t>
            </a:r>
            <a:r>
              <a:rPr lang="fr-BE" sz="1800" dirty="0" err="1"/>
              <a:t>void</a:t>
            </a:r>
            <a:r>
              <a:rPr lang="fr-BE" sz="1800" dirty="0"/>
              <a:t> </a:t>
            </a:r>
            <a:r>
              <a:rPr lang="fr-BE" sz="1800" dirty="0" err="1" smtClean="0"/>
              <a:t>supprimerObservateur</a:t>
            </a:r>
            <a:r>
              <a:rPr lang="fr-BE" sz="1800" dirty="0" smtClean="0"/>
              <a:t> </a:t>
            </a:r>
            <a:r>
              <a:rPr lang="fr-BE" sz="1800" dirty="0"/>
              <a:t>(Observateur o);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 </a:t>
            </a:r>
            <a:r>
              <a:rPr lang="fr-BE" sz="1800" dirty="0" smtClean="0"/>
              <a:t>    public </a:t>
            </a:r>
            <a:r>
              <a:rPr lang="fr-BE" sz="1800" dirty="0" err="1"/>
              <a:t>void</a:t>
            </a:r>
            <a:r>
              <a:rPr lang="fr-BE" sz="1800" dirty="0"/>
              <a:t> </a:t>
            </a:r>
            <a:r>
              <a:rPr lang="fr-BE" sz="1800" dirty="0" err="1" smtClean="0"/>
              <a:t>notifierObservateurs</a:t>
            </a:r>
            <a:r>
              <a:rPr lang="fr-BE" sz="1800" dirty="0" smtClean="0"/>
              <a:t> (</a:t>
            </a:r>
            <a:r>
              <a:rPr lang="fr-BE" sz="1800" dirty="0"/>
              <a:t> </a:t>
            </a:r>
            <a:r>
              <a:rPr lang="fr-BE" sz="1800" dirty="0" smtClean="0"/>
              <a:t>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}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dirty="0" smtClean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public </a:t>
            </a:r>
            <a:r>
              <a:rPr lang="fr-BE" sz="1800" b="1" i="1" dirty="0">
                <a:solidFill>
                  <a:srgbClr val="0070C0"/>
                </a:solidFill>
              </a:rPr>
              <a:t>interface</a:t>
            </a:r>
            <a:r>
              <a:rPr lang="fr-BE" sz="1800" dirty="0"/>
              <a:t> </a:t>
            </a:r>
            <a:r>
              <a:rPr lang="fr-BE" sz="1800" b="1" dirty="0" smtClean="0">
                <a:solidFill>
                  <a:srgbClr val="0070C0"/>
                </a:solidFill>
              </a:rPr>
              <a:t>Observateur</a:t>
            </a:r>
            <a:endParaRPr lang="fr-BE" sz="18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{   public </a:t>
            </a:r>
            <a:r>
              <a:rPr lang="fr-BE" sz="1800" dirty="0" err="1"/>
              <a:t>void</a:t>
            </a:r>
            <a:r>
              <a:rPr lang="fr-BE" sz="1800" dirty="0"/>
              <a:t> </a:t>
            </a:r>
            <a:r>
              <a:rPr lang="fr-BE" sz="1800" dirty="0" smtClean="0"/>
              <a:t>actualiser (</a:t>
            </a:r>
            <a:r>
              <a:rPr lang="fr-BE" sz="1800" dirty="0" err="1" smtClean="0"/>
              <a:t>float</a:t>
            </a:r>
            <a:r>
              <a:rPr lang="fr-BE" sz="1800" dirty="0" smtClean="0"/>
              <a:t> </a:t>
            </a:r>
            <a:r>
              <a:rPr lang="fr-BE" sz="1800" dirty="0" err="1" smtClean="0"/>
              <a:t>temperature</a:t>
            </a:r>
            <a:r>
              <a:rPr lang="fr-BE" sz="1800" dirty="0" smtClean="0"/>
              <a:t>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     public </a:t>
            </a:r>
            <a:r>
              <a:rPr lang="fr-BE" sz="1800" dirty="0" err="1"/>
              <a:t>void</a:t>
            </a:r>
            <a:r>
              <a:rPr lang="fr-BE" sz="1800" dirty="0"/>
              <a:t> </a:t>
            </a:r>
            <a:r>
              <a:rPr lang="fr-BE" sz="1800" dirty="0" smtClean="0"/>
              <a:t>afficher ( );</a:t>
            </a:r>
            <a:endParaRPr lang="fr-BE" sz="18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}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dirty="0"/>
          </a:p>
        </p:txBody>
      </p:sp>
    </p:spTree>
    <p:extLst>
      <p:ext uri="{BB962C8B-B14F-4D97-AF65-F5344CB8AC3E}">
        <p14:creationId xmlns:p14="http://schemas.microsoft.com/office/powerpoint/2010/main" val="383203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6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6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6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6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81D35-0522-4721-AC26-8B976F3AE033}" type="slidenum">
              <a:rPr lang="fr-FR" smtClean="0"/>
              <a:pPr/>
              <a:t>48</a:t>
            </a:fld>
            <a:endParaRPr lang="fr-FR" smtClean="0"/>
          </a:p>
        </p:txBody>
      </p:sp>
      <p:sp>
        <p:nvSpPr>
          <p:cNvPr id="916482" name="Text Box 2"/>
          <p:cNvSpPr txBox="1">
            <a:spLocks noChangeArrowheads="1"/>
          </p:cNvSpPr>
          <p:nvPr/>
        </p:nvSpPr>
        <p:spPr bwMode="auto">
          <a:xfrm>
            <a:off x="622300" y="635000"/>
            <a:ext cx="8001000" cy="54815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p</a:t>
            </a:r>
            <a:r>
              <a:rPr lang="fr-BE" sz="1800" dirty="0" smtClean="0"/>
              <a:t>ublic </a:t>
            </a:r>
            <a:r>
              <a:rPr lang="fr-BE" sz="1800" b="1" i="1" dirty="0" smtClean="0">
                <a:solidFill>
                  <a:srgbClr val="008000"/>
                </a:solidFill>
              </a:rPr>
              <a:t>class </a:t>
            </a:r>
            <a:r>
              <a:rPr lang="fr-BE" sz="1800" b="1" dirty="0" err="1" smtClean="0">
                <a:solidFill>
                  <a:srgbClr val="008000"/>
                </a:solidFill>
              </a:rPr>
              <a:t>StationMeteo</a:t>
            </a:r>
            <a:endParaRPr lang="fr-BE" sz="1800" b="1" dirty="0">
              <a:solidFill>
                <a:srgbClr val="008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{ </a:t>
            </a:r>
            <a:r>
              <a:rPr lang="fr-BE" sz="1800" dirty="0" smtClean="0"/>
              <a:t> </a:t>
            </a:r>
            <a:r>
              <a:rPr lang="fr-BE" sz="1800" dirty="0" err="1" smtClean="0"/>
              <a:t>private</a:t>
            </a:r>
            <a:r>
              <a:rPr lang="fr-BE" sz="1800" dirty="0" smtClean="0"/>
              <a:t> </a:t>
            </a:r>
            <a:r>
              <a:rPr lang="fr-BE" sz="1800" b="1" dirty="0" err="1" smtClean="0">
                <a:solidFill>
                  <a:srgbClr val="0070C0"/>
                </a:solidFill>
              </a:rPr>
              <a:t>ArrayList</a:t>
            </a:r>
            <a:r>
              <a:rPr lang="fr-BE" sz="1800" b="1" dirty="0" smtClean="0">
                <a:solidFill>
                  <a:srgbClr val="0070C0"/>
                </a:solidFill>
              </a:rPr>
              <a:t>&lt;Observateur</a:t>
            </a:r>
            <a:r>
              <a:rPr lang="fr-BE" sz="1800" b="1" dirty="0">
                <a:solidFill>
                  <a:srgbClr val="0070C0"/>
                </a:solidFill>
              </a:rPr>
              <a:t>&gt; observateurs</a:t>
            </a:r>
            <a:r>
              <a:rPr lang="fr-BE" sz="1800" dirty="0" smtClean="0"/>
              <a:t>;</a:t>
            </a:r>
            <a:endParaRPr lang="fr-BE" sz="18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    </a:t>
            </a:r>
            <a:r>
              <a:rPr lang="fr-BE" sz="1800" dirty="0" err="1" smtClean="0"/>
              <a:t>private</a:t>
            </a:r>
            <a:r>
              <a:rPr lang="fr-BE" sz="1800" dirty="0" smtClean="0"/>
              <a:t> </a:t>
            </a:r>
            <a:r>
              <a:rPr lang="fr-BE" sz="1800" dirty="0" err="1" smtClean="0"/>
              <a:t>float</a:t>
            </a:r>
            <a:r>
              <a:rPr lang="fr-BE" sz="1800" dirty="0" smtClean="0"/>
              <a:t> </a:t>
            </a:r>
            <a:r>
              <a:rPr lang="fr-BE" sz="1800" dirty="0" err="1" smtClean="0"/>
              <a:t>temperature</a:t>
            </a:r>
            <a:r>
              <a:rPr lang="fr-BE" sz="1800" dirty="0" smtClean="0"/>
              <a:t>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    public </a:t>
            </a:r>
            <a:r>
              <a:rPr lang="fr-BE" sz="1800" dirty="0" err="1" smtClean="0"/>
              <a:t>StationMeteo</a:t>
            </a:r>
            <a:r>
              <a:rPr lang="fr-BE" sz="1800" dirty="0" smtClean="0"/>
              <a:t> ( 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	{ </a:t>
            </a:r>
            <a:r>
              <a:rPr lang="fr-BE" sz="1600" dirty="0" smtClean="0"/>
              <a:t>observateurs = new </a:t>
            </a:r>
            <a:r>
              <a:rPr lang="fr-BE" sz="1600" dirty="0" err="1" smtClean="0"/>
              <a:t>ArrayList</a:t>
            </a:r>
            <a:r>
              <a:rPr lang="fr-BE" sz="1600" dirty="0" smtClean="0"/>
              <a:t>&lt;Observateur&gt;( ); </a:t>
            </a:r>
            <a:r>
              <a:rPr lang="fr-BE" sz="1800" dirty="0" smtClean="0"/>
              <a:t>}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dirty="0" smtClean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    public </a:t>
            </a:r>
            <a:r>
              <a:rPr lang="fr-BE" sz="1800" dirty="0" err="1"/>
              <a:t>void</a:t>
            </a:r>
            <a:r>
              <a:rPr lang="fr-BE" sz="1800" dirty="0"/>
              <a:t> </a:t>
            </a:r>
            <a:r>
              <a:rPr lang="fr-BE" sz="1800" dirty="0" err="1"/>
              <a:t>enregistrerObservateur</a:t>
            </a:r>
            <a:r>
              <a:rPr lang="fr-BE" sz="1800" dirty="0"/>
              <a:t> (Observateur o</a:t>
            </a:r>
            <a:r>
              <a:rPr lang="fr-BE" sz="1800" dirty="0" smtClean="0"/>
              <a:t>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 </a:t>
            </a:r>
            <a:r>
              <a:rPr lang="fr-BE" sz="1800" dirty="0" smtClean="0"/>
              <a:t>     { </a:t>
            </a:r>
            <a:r>
              <a:rPr lang="fr-BE" sz="1600" dirty="0" err="1" smtClean="0"/>
              <a:t>observateurs.add</a:t>
            </a:r>
            <a:r>
              <a:rPr lang="fr-BE" sz="1600" dirty="0" smtClean="0"/>
              <a:t>(o); </a:t>
            </a:r>
            <a:r>
              <a:rPr lang="fr-BE" sz="1800" dirty="0" smtClean="0"/>
              <a:t>}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     public </a:t>
            </a:r>
            <a:r>
              <a:rPr lang="fr-BE" sz="1800" dirty="0" err="1"/>
              <a:t>void</a:t>
            </a:r>
            <a:r>
              <a:rPr lang="fr-BE" sz="1800" dirty="0"/>
              <a:t> </a:t>
            </a:r>
            <a:r>
              <a:rPr lang="fr-BE" sz="1800" dirty="0" err="1"/>
              <a:t>supprimerObservateur</a:t>
            </a:r>
            <a:r>
              <a:rPr lang="fr-BE" sz="1800" dirty="0"/>
              <a:t> (Observateur o</a:t>
            </a:r>
            <a:r>
              <a:rPr lang="fr-BE" sz="1800" dirty="0" smtClean="0"/>
              <a:t>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	</a:t>
            </a:r>
            <a:r>
              <a:rPr lang="fr-BE" sz="1800" dirty="0" smtClean="0"/>
              <a:t>{ </a:t>
            </a:r>
            <a:r>
              <a:rPr lang="fr-BE" sz="1600" dirty="0" err="1" smtClean="0"/>
              <a:t>observateurs.remove</a:t>
            </a:r>
            <a:r>
              <a:rPr lang="fr-BE" sz="1600" dirty="0" smtClean="0"/>
              <a:t>(o);} </a:t>
            </a:r>
            <a:endParaRPr lang="fr-BE" sz="1800" dirty="0" smtClean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     public </a:t>
            </a:r>
            <a:r>
              <a:rPr lang="fr-BE" sz="1800" dirty="0" err="1"/>
              <a:t>void</a:t>
            </a:r>
            <a:r>
              <a:rPr lang="fr-BE" sz="1800" dirty="0"/>
              <a:t> </a:t>
            </a:r>
            <a:r>
              <a:rPr lang="fr-BE" sz="1800" b="1" dirty="0" err="1">
                <a:solidFill>
                  <a:srgbClr val="FF0066"/>
                </a:solidFill>
              </a:rPr>
              <a:t>notifierObservateurs</a:t>
            </a:r>
            <a:r>
              <a:rPr lang="fr-BE" sz="1800" b="1" dirty="0">
                <a:solidFill>
                  <a:srgbClr val="FF0066"/>
                </a:solidFill>
              </a:rPr>
              <a:t> ( </a:t>
            </a:r>
            <a:r>
              <a:rPr lang="fr-BE" sz="1800" b="1" dirty="0" smtClean="0">
                <a:solidFill>
                  <a:srgbClr val="FF0066"/>
                </a:solidFill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	{ </a:t>
            </a:r>
            <a:r>
              <a:rPr lang="fr-BE" sz="1600" dirty="0" smtClean="0"/>
              <a:t>for (Observateur o: </a:t>
            </a:r>
            <a:r>
              <a:rPr lang="fr-BE" sz="1600" b="1" dirty="0" smtClean="0">
                <a:solidFill>
                  <a:srgbClr val="0070C0"/>
                </a:solidFill>
              </a:rPr>
              <a:t>observateurs</a:t>
            </a:r>
            <a:r>
              <a:rPr lang="fr-BE" sz="1600" dirty="0" smtClean="0"/>
              <a:t>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600" dirty="0" smtClean="0"/>
              <a:t>		{</a:t>
            </a:r>
            <a:r>
              <a:rPr lang="fr-BE" sz="1600" b="1" dirty="0" err="1">
                <a:solidFill>
                  <a:srgbClr val="FF0066"/>
                </a:solidFill>
              </a:rPr>
              <a:t>o</a:t>
            </a:r>
            <a:r>
              <a:rPr lang="fr-BE" sz="1600" b="1" dirty="0" err="1" smtClean="0">
                <a:solidFill>
                  <a:srgbClr val="FF0066"/>
                </a:solidFill>
              </a:rPr>
              <a:t>.actualiser</a:t>
            </a:r>
            <a:r>
              <a:rPr lang="fr-BE" sz="1600" dirty="0" smtClean="0"/>
              <a:t>(</a:t>
            </a:r>
            <a:r>
              <a:rPr lang="fr-BE" sz="1600" dirty="0" err="1" smtClean="0"/>
              <a:t>temperature</a:t>
            </a:r>
            <a:r>
              <a:rPr lang="fr-BE" sz="1600" dirty="0" smtClean="0"/>
              <a:t>);} </a:t>
            </a:r>
            <a:r>
              <a:rPr lang="fr-BE" sz="1800" dirty="0" smtClean="0"/>
              <a:t>}</a:t>
            </a:r>
            <a:endParaRPr lang="fr-BE" sz="18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   public </a:t>
            </a:r>
            <a:r>
              <a:rPr lang="fr-BE" sz="1800" dirty="0" err="1" smtClean="0"/>
              <a:t>void</a:t>
            </a:r>
            <a:r>
              <a:rPr lang="fr-BE" sz="1800" dirty="0" smtClean="0"/>
              <a:t> </a:t>
            </a:r>
            <a:r>
              <a:rPr lang="fr-BE" sz="1800" dirty="0" err="1" smtClean="0"/>
              <a:t>setTemperature</a:t>
            </a:r>
            <a:r>
              <a:rPr lang="fr-BE" sz="1800" dirty="0" smtClean="0"/>
              <a:t> (</a:t>
            </a:r>
            <a:r>
              <a:rPr lang="fr-BE" sz="1800" dirty="0" err="1" smtClean="0"/>
              <a:t>float</a:t>
            </a:r>
            <a:r>
              <a:rPr lang="fr-BE" sz="1800" dirty="0" smtClean="0"/>
              <a:t> </a:t>
            </a:r>
            <a:r>
              <a:rPr lang="fr-BE" sz="1800" dirty="0" err="1" smtClean="0"/>
              <a:t>newTemperature</a:t>
            </a:r>
            <a:r>
              <a:rPr lang="fr-BE" sz="1800" dirty="0" smtClean="0"/>
              <a:t>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	</a:t>
            </a:r>
            <a:r>
              <a:rPr lang="fr-BE" sz="1800" dirty="0" smtClean="0"/>
              <a:t>{</a:t>
            </a:r>
            <a:r>
              <a:rPr lang="fr-BE" sz="1600" dirty="0" err="1" smtClean="0"/>
              <a:t>temperature</a:t>
            </a:r>
            <a:r>
              <a:rPr lang="fr-BE" sz="1600" dirty="0" smtClean="0"/>
              <a:t> = </a:t>
            </a:r>
            <a:r>
              <a:rPr lang="fr-BE" sz="1600" dirty="0" err="1" smtClean="0"/>
              <a:t>newTemperature</a:t>
            </a:r>
            <a:r>
              <a:rPr lang="fr-BE" sz="1600" dirty="0" smtClean="0"/>
              <a:t>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600" dirty="0"/>
              <a:t> </a:t>
            </a:r>
            <a:r>
              <a:rPr lang="fr-BE" sz="1600" dirty="0" smtClean="0"/>
              <a:t>  	  </a:t>
            </a:r>
            <a:r>
              <a:rPr lang="fr-BE" sz="1600" b="1" dirty="0" err="1" smtClean="0">
                <a:solidFill>
                  <a:srgbClr val="FF0066"/>
                </a:solidFill>
              </a:rPr>
              <a:t>notifierObservateurs</a:t>
            </a:r>
            <a:r>
              <a:rPr lang="fr-BE" sz="1600" b="1" dirty="0" smtClean="0">
                <a:solidFill>
                  <a:srgbClr val="FF0066"/>
                </a:solidFill>
              </a:rPr>
              <a:t>( ); </a:t>
            </a:r>
            <a:r>
              <a:rPr lang="fr-BE" sz="1800" dirty="0" smtClean="0"/>
              <a:t>}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}</a:t>
            </a:r>
          </a:p>
        </p:txBody>
      </p:sp>
      <p:cxnSp>
        <p:nvCxnSpPr>
          <p:cNvPr id="3" name="Connecteur droit 2"/>
          <p:cNvCxnSpPr/>
          <p:nvPr/>
        </p:nvCxnSpPr>
        <p:spPr bwMode="auto">
          <a:xfrm>
            <a:off x="3707904" y="5661248"/>
            <a:ext cx="2160240" cy="0"/>
          </a:xfrm>
          <a:prstGeom prst="line">
            <a:avLst/>
          </a:prstGeom>
          <a:noFill/>
          <a:ln w="952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Connecteur droit 4"/>
          <p:cNvCxnSpPr/>
          <p:nvPr/>
        </p:nvCxnSpPr>
        <p:spPr bwMode="auto">
          <a:xfrm flipV="1">
            <a:off x="5868144" y="4149080"/>
            <a:ext cx="0" cy="1512168"/>
          </a:xfrm>
          <a:prstGeom prst="line">
            <a:avLst/>
          </a:prstGeom>
          <a:noFill/>
          <a:ln w="952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Connecteur droit avec flèche 6"/>
          <p:cNvCxnSpPr/>
          <p:nvPr/>
        </p:nvCxnSpPr>
        <p:spPr bwMode="auto">
          <a:xfrm flipH="1">
            <a:off x="4716016" y="4149080"/>
            <a:ext cx="1152128" cy="0"/>
          </a:xfrm>
          <a:prstGeom prst="straightConnector1">
            <a:avLst/>
          </a:prstGeom>
          <a:noFill/>
          <a:ln w="952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ZoneTexte 7"/>
          <p:cNvSpPr txBox="1"/>
          <p:nvPr/>
        </p:nvSpPr>
        <p:spPr bwMode="auto">
          <a:xfrm>
            <a:off x="6012160" y="4590256"/>
            <a:ext cx="3024336" cy="566309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cs typeface="Times New Roman" pitchFamily="18" charset="0"/>
              </a:rPr>
              <a:t>A chaque </a:t>
            </a:r>
            <a:r>
              <a:rPr lang="fr-BE" sz="1400" kern="0" dirty="0" smtClean="0">
                <a:solidFill>
                  <a:srgbClr val="FF0066"/>
                </a:solidFill>
                <a:cs typeface="Times New Roman" pitchFamily="18" charset="0"/>
              </a:rPr>
              <a:t>m</a:t>
            </a:r>
            <a:r>
              <a:rPr kumimoji="0" lang="fr-B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cs typeface="Times New Roman" pitchFamily="18" charset="0"/>
              </a:rPr>
              <a:t>odification</a:t>
            </a:r>
            <a:r>
              <a:rPr lang="fr-BE" sz="1400" kern="0" dirty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kumimoji="0" lang="fr-B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cs typeface="Times New Roman" pitchFamily="18" charset="0"/>
              </a:rPr>
              <a:t>de température, </a:t>
            </a:r>
          </a:p>
          <a:p>
            <a:pPr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cs typeface="Times New Roman" pitchFamily="18" charset="0"/>
              </a:rPr>
              <a:t>les observateurs sont notifiés</a:t>
            </a:r>
          </a:p>
        </p:txBody>
      </p:sp>
    </p:spTree>
    <p:extLst>
      <p:ext uri="{BB962C8B-B14F-4D97-AF65-F5344CB8AC3E}">
        <p14:creationId xmlns:p14="http://schemas.microsoft.com/office/powerpoint/2010/main" val="24232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6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6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6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6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6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6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6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64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64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64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164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2" grpId="0" build="p"/>
      <p:bldP spid="8" grpId="0" build="p" bldLvl="3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81D35-0522-4721-AC26-8B976F3AE033}" type="slidenum">
              <a:rPr lang="fr-FR" smtClean="0"/>
              <a:pPr/>
              <a:t>49</a:t>
            </a:fld>
            <a:endParaRPr lang="fr-FR" smtClean="0"/>
          </a:p>
        </p:txBody>
      </p:sp>
      <p:sp>
        <p:nvSpPr>
          <p:cNvPr id="916482" name="Text Box 2"/>
          <p:cNvSpPr txBox="1">
            <a:spLocks noChangeArrowheads="1"/>
          </p:cNvSpPr>
          <p:nvPr/>
        </p:nvSpPr>
        <p:spPr bwMode="auto">
          <a:xfrm>
            <a:off x="622300" y="635000"/>
            <a:ext cx="8001000" cy="39857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p</a:t>
            </a:r>
            <a:r>
              <a:rPr lang="fr-BE" sz="1800" dirty="0" smtClean="0"/>
              <a:t>ublic </a:t>
            </a:r>
            <a:r>
              <a:rPr lang="fr-BE" sz="1800" b="1" i="1" dirty="0" smtClean="0">
                <a:solidFill>
                  <a:srgbClr val="0070C0"/>
                </a:solidFill>
              </a:rPr>
              <a:t>class </a:t>
            </a:r>
            <a:r>
              <a:rPr lang="fr-BE" sz="1800" b="1" dirty="0" err="1" smtClean="0">
                <a:solidFill>
                  <a:srgbClr val="0070C0"/>
                </a:solidFill>
              </a:rPr>
              <a:t>AffichageSalon</a:t>
            </a:r>
            <a:endParaRPr lang="fr-BE" sz="18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{ </a:t>
            </a:r>
            <a:r>
              <a:rPr lang="fr-BE" sz="1800" dirty="0" smtClean="0"/>
              <a:t> </a:t>
            </a:r>
            <a:r>
              <a:rPr lang="fr-BE" sz="1800" dirty="0" err="1" smtClean="0"/>
              <a:t>private</a:t>
            </a:r>
            <a:r>
              <a:rPr lang="fr-BE" sz="1800" dirty="0" smtClean="0"/>
              <a:t> </a:t>
            </a:r>
            <a:r>
              <a:rPr lang="fr-BE" sz="1800" b="1" dirty="0" smtClean="0">
                <a:solidFill>
                  <a:srgbClr val="008000"/>
                </a:solidFill>
              </a:rPr>
              <a:t>Sujet </a:t>
            </a:r>
            <a:r>
              <a:rPr lang="fr-BE" sz="1800" b="1" dirty="0" err="1" smtClean="0">
                <a:solidFill>
                  <a:srgbClr val="008000"/>
                </a:solidFill>
              </a:rPr>
              <a:t>donneesMeteo</a:t>
            </a:r>
            <a:r>
              <a:rPr lang="fr-BE" sz="1800" dirty="0" smtClean="0"/>
              <a:t>;</a:t>
            </a:r>
            <a:endParaRPr lang="fr-BE" sz="18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    </a:t>
            </a:r>
            <a:r>
              <a:rPr lang="fr-BE" sz="1800" dirty="0" err="1" smtClean="0"/>
              <a:t>private</a:t>
            </a:r>
            <a:r>
              <a:rPr lang="fr-BE" sz="1800" dirty="0" smtClean="0"/>
              <a:t> </a:t>
            </a:r>
            <a:r>
              <a:rPr lang="fr-BE" sz="1800" dirty="0" err="1" smtClean="0"/>
              <a:t>float</a:t>
            </a:r>
            <a:r>
              <a:rPr lang="fr-BE" sz="1800" dirty="0" smtClean="0"/>
              <a:t> </a:t>
            </a:r>
            <a:r>
              <a:rPr lang="fr-BE" sz="1800" dirty="0" err="1" smtClean="0"/>
              <a:t>temperature</a:t>
            </a:r>
            <a:r>
              <a:rPr lang="fr-BE" sz="1800" dirty="0" smtClean="0"/>
              <a:t>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    public </a:t>
            </a:r>
            <a:r>
              <a:rPr lang="fr-BE" sz="1800" dirty="0" err="1" smtClean="0"/>
              <a:t>AffichageSalon</a:t>
            </a:r>
            <a:r>
              <a:rPr lang="fr-BE" sz="1800" dirty="0" smtClean="0"/>
              <a:t> (</a:t>
            </a:r>
            <a:r>
              <a:rPr lang="fr-BE" sz="1800" b="1" dirty="0">
                <a:solidFill>
                  <a:srgbClr val="008000"/>
                </a:solidFill>
              </a:rPr>
              <a:t>Sujet </a:t>
            </a:r>
            <a:r>
              <a:rPr lang="fr-BE" sz="1800" b="1" dirty="0" err="1">
                <a:solidFill>
                  <a:srgbClr val="008000"/>
                </a:solidFill>
              </a:rPr>
              <a:t>donneesMeteo</a:t>
            </a:r>
            <a:r>
              <a:rPr lang="fr-BE" sz="1800" dirty="0" smtClean="0"/>
              <a:t>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	{</a:t>
            </a:r>
            <a:r>
              <a:rPr lang="fr-BE" sz="1600" dirty="0" err="1" smtClean="0"/>
              <a:t>this.donneesMeteo</a:t>
            </a:r>
            <a:r>
              <a:rPr lang="fr-BE" sz="1600" dirty="0" smtClean="0"/>
              <a:t> = </a:t>
            </a:r>
            <a:r>
              <a:rPr lang="fr-BE" sz="1600" dirty="0" err="1" smtClean="0"/>
              <a:t>donneesMeteo</a:t>
            </a:r>
            <a:r>
              <a:rPr lang="fr-BE" sz="1600" dirty="0" smtClean="0"/>
              <a:t>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600" dirty="0"/>
              <a:t>  </a:t>
            </a:r>
            <a:r>
              <a:rPr lang="fr-BE" sz="1600" dirty="0" smtClean="0"/>
              <a:t>       </a:t>
            </a:r>
            <a:r>
              <a:rPr lang="fr-BE" sz="1600" b="1" dirty="0" err="1" smtClean="0">
                <a:solidFill>
                  <a:srgbClr val="FF0066"/>
                </a:solidFill>
              </a:rPr>
              <a:t>donneesMeteo.enregistrerObservateur</a:t>
            </a:r>
            <a:r>
              <a:rPr lang="fr-BE" sz="1600" b="1" dirty="0" smtClean="0">
                <a:solidFill>
                  <a:srgbClr val="FF0066"/>
                </a:solidFill>
              </a:rPr>
              <a:t>(</a:t>
            </a:r>
            <a:r>
              <a:rPr lang="fr-BE" sz="1600" b="1" dirty="0" err="1" smtClean="0">
                <a:solidFill>
                  <a:srgbClr val="FF0066"/>
                </a:solidFill>
              </a:rPr>
              <a:t>this</a:t>
            </a:r>
            <a:r>
              <a:rPr lang="fr-BE" sz="1600" b="1" dirty="0" smtClean="0">
                <a:solidFill>
                  <a:srgbClr val="FF0066"/>
                </a:solidFill>
              </a:rPr>
              <a:t>)</a:t>
            </a:r>
            <a:r>
              <a:rPr lang="fr-BE" sz="1600" dirty="0" smtClean="0"/>
              <a:t>;</a:t>
            </a:r>
            <a:r>
              <a:rPr lang="fr-BE" sz="1800" dirty="0" smtClean="0"/>
              <a:t>}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dirty="0" smtClean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	public </a:t>
            </a:r>
            <a:r>
              <a:rPr lang="fr-BE" sz="1800" dirty="0" err="1"/>
              <a:t>void</a:t>
            </a:r>
            <a:r>
              <a:rPr lang="fr-BE" sz="1800" dirty="0"/>
              <a:t> </a:t>
            </a:r>
            <a:r>
              <a:rPr lang="fr-BE" sz="1800" b="1" dirty="0">
                <a:solidFill>
                  <a:srgbClr val="FF0066"/>
                </a:solidFill>
              </a:rPr>
              <a:t>actualiser</a:t>
            </a:r>
            <a:r>
              <a:rPr lang="fr-BE" sz="1800" dirty="0"/>
              <a:t> (</a:t>
            </a:r>
            <a:r>
              <a:rPr lang="fr-BE" sz="1800" dirty="0" err="1"/>
              <a:t>float</a:t>
            </a:r>
            <a:r>
              <a:rPr lang="fr-BE" sz="1800" dirty="0"/>
              <a:t> </a:t>
            </a:r>
            <a:r>
              <a:rPr lang="fr-BE" sz="1800" dirty="0" err="1"/>
              <a:t>temperature</a:t>
            </a:r>
            <a:r>
              <a:rPr lang="fr-BE" sz="1800" dirty="0" smtClean="0"/>
              <a:t>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	</a:t>
            </a:r>
            <a:r>
              <a:rPr lang="fr-BE" sz="1800" dirty="0" smtClean="0"/>
              <a:t>{  </a:t>
            </a:r>
            <a:r>
              <a:rPr lang="fr-BE" sz="1600" dirty="0" err="1" smtClean="0"/>
              <a:t>this.temperature</a:t>
            </a:r>
            <a:r>
              <a:rPr lang="fr-BE" sz="1600" dirty="0" smtClean="0"/>
              <a:t> = </a:t>
            </a:r>
            <a:r>
              <a:rPr lang="fr-BE" sz="1600" dirty="0" err="1" smtClean="0"/>
              <a:t>temperature</a:t>
            </a:r>
            <a:r>
              <a:rPr lang="fr-BE" sz="1600" dirty="0" smtClean="0"/>
              <a:t>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600" dirty="0"/>
              <a:t> </a:t>
            </a:r>
            <a:r>
              <a:rPr lang="fr-BE" sz="1600" dirty="0" smtClean="0"/>
              <a:t>           afficher( );</a:t>
            </a:r>
            <a:r>
              <a:rPr lang="fr-BE" sz="1800" dirty="0" smtClean="0"/>
              <a:t>}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	public </a:t>
            </a:r>
            <a:r>
              <a:rPr lang="fr-BE" sz="1800" dirty="0" err="1"/>
              <a:t>void</a:t>
            </a:r>
            <a:r>
              <a:rPr lang="fr-BE" sz="1800" dirty="0"/>
              <a:t> afficher ( </a:t>
            </a:r>
            <a:r>
              <a:rPr lang="fr-BE" sz="1800" dirty="0" smtClean="0"/>
              <a:t>)</a:t>
            </a:r>
            <a:endParaRPr lang="fr-BE" sz="18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	{  </a:t>
            </a:r>
            <a:r>
              <a:rPr lang="fr-BE" sz="1600" dirty="0" smtClean="0"/>
              <a:t>// afficher température </a:t>
            </a:r>
            <a:r>
              <a:rPr lang="fr-BE" sz="1800" dirty="0" smtClean="0"/>
              <a:t>}</a:t>
            </a:r>
            <a:endParaRPr lang="fr-BE" sz="18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}</a:t>
            </a:r>
          </a:p>
        </p:txBody>
      </p:sp>
      <p:sp>
        <p:nvSpPr>
          <p:cNvPr id="9" name="ZoneTexte 8"/>
          <p:cNvSpPr txBox="1"/>
          <p:nvPr/>
        </p:nvSpPr>
        <p:spPr bwMode="auto">
          <a:xfrm>
            <a:off x="5508104" y="2285999"/>
            <a:ext cx="3168352" cy="307777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cs typeface="Times New Roman" pitchFamily="18" charset="0"/>
              </a:rPr>
              <a:t>L’observateur s’enregistre auprès du sujet</a:t>
            </a:r>
          </a:p>
        </p:txBody>
      </p:sp>
      <p:sp>
        <p:nvSpPr>
          <p:cNvPr id="10" name="ZoneTexte 9"/>
          <p:cNvSpPr txBox="1"/>
          <p:nvPr/>
        </p:nvSpPr>
        <p:spPr bwMode="auto">
          <a:xfrm>
            <a:off x="5519734" y="2924944"/>
            <a:ext cx="2868690" cy="738664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cs typeface="Times New Roman" pitchFamily="18" charset="0"/>
              </a:rPr>
              <a:t>L’observateur met à jour ses données ( + réaction) quand il est notifié d’un changement du sujet</a:t>
            </a:r>
          </a:p>
        </p:txBody>
      </p:sp>
    </p:spTree>
    <p:extLst>
      <p:ext uri="{BB962C8B-B14F-4D97-AF65-F5344CB8AC3E}">
        <p14:creationId xmlns:p14="http://schemas.microsoft.com/office/powerpoint/2010/main" val="237591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6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16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16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16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16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16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2" grpId="0" uiExpand="1" build="p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B30274-9074-41AE-BA22-921CF540210A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896002" name="Text Box 2"/>
          <p:cNvSpPr txBox="1">
            <a:spLocks noChangeArrowheads="1"/>
          </p:cNvSpPr>
          <p:nvPr/>
        </p:nvSpPr>
        <p:spPr bwMode="auto">
          <a:xfrm>
            <a:off x="611188" y="908050"/>
            <a:ext cx="7993062" cy="45550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u="sng" dirty="0"/>
              <a:t>Utilisation:</a:t>
            </a:r>
          </a:p>
          <a:p>
            <a:endParaRPr lang="fr-BE" u="sng" dirty="0"/>
          </a:p>
          <a:p>
            <a:r>
              <a:rPr lang="fr-BE" dirty="0" err="1"/>
              <a:t>MySingleton</a:t>
            </a:r>
            <a:r>
              <a:rPr lang="fr-BE" dirty="0"/>
              <a:t>   </a:t>
            </a:r>
            <a:r>
              <a:rPr lang="fr-BE" dirty="0" err="1"/>
              <a:t>sing</a:t>
            </a:r>
            <a:r>
              <a:rPr lang="fr-BE" dirty="0"/>
              <a:t>   =   </a:t>
            </a:r>
            <a:r>
              <a:rPr lang="fr-BE" b="1" dirty="0" err="1">
                <a:solidFill>
                  <a:srgbClr val="FF3399"/>
                </a:solidFill>
              </a:rPr>
              <a:t>MySingleton</a:t>
            </a:r>
            <a:r>
              <a:rPr lang="fr-BE" dirty="0" err="1"/>
              <a:t>.</a:t>
            </a:r>
            <a:r>
              <a:rPr lang="fr-BE" b="1" dirty="0" err="1">
                <a:solidFill>
                  <a:srgbClr val="008080"/>
                </a:solidFill>
              </a:rPr>
              <a:t>getInstance</a:t>
            </a:r>
            <a:r>
              <a:rPr lang="fr-BE" b="1" dirty="0">
                <a:solidFill>
                  <a:srgbClr val="008080"/>
                </a:solidFill>
              </a:rPr>
              <a:t>( )</a:t>
            </a:r>
            <a:r>
              <a:rPr lang="fr-BE" dirty="0"/>
              <a:t> ;</a:t>
            </a:r>
          </a:p>
          <a:p>
            <a:endParaRPr lang="fr-BE" dirty="0"/>
          </a:p>
          <a:p>
            <a:endParaRPr lang="fr-BE" dirty="0"/>
          </a:p>
          <a:p>
            <a:r>
              <a:rPr lang="fr-BE" u="sng" dirty="0"/>
              <a:t>Cas d’utilisation dans le travail de fin d’année:</a:t>
            </a:r>
          </a:p>
          <a:p>
            <a:r>
              <a:rPr lang="fr-BE" dirty="0"/>
              <a:t>	</a:t>
            </a:r>
            <a:r>
              <a:rPr lang="fr-BE" b="1" i="1" dirty="0"/>
              <a:t>stockage de l’objet </a:t>
            </a:r>
            <a:r>
              <a:rPr lang="fr-BE" b="1" i="1" dirty="0" err="1"/>
              <a:t>Connection</a:t>
            </a:r>
            <a:r>
              <a:rPr lang="fr-BE" b="1" i="1" dirty="0"/>
              <a:t>:</a:t>
            </a:r>
          </a:p>
          <a:p>
            <a:r>
              <a:rPr lang="fr-BE" dirty="0"/>
              <a:t>	on ne crée la connexion que quand c’est nécessaire;</a:t>
            </a:r>
          </a:p>
          <a:p>
            <a:r>
              <a:rPr lang="fr-BE" dirty="0"/>
              <a:t>+	on ne crée qu’une fois la connexion: </a:t>
            </a:r>
          </a:p>
          <a:p>
            <a:r>
              <a:rPr lang="fr-BE" dirty="0"/>
              <a:t>	</a:t>
            </a:r>
            <a:r>
              <a:rPr lang="fr-BE" dirty="0" smtClean="0"/>
              <a:t>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6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6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6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60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81D35-0522-4721-AC26-8B976F3AE033}" type="slidenum">
              <a:rPr lang="fr-FR" smtClean="0"/>
              <a:pPr/>
              <a:t>50</a:t>
            </a:fld>
            <a:endParaRPr lang="fr-FR" smtClean="0"/>
          </a:p>
        </p:txBody>
      </p:sp>
      <p:sp>
        <p:nvSpPr>
          <p:cNvPr id="916482" name="Text Box 2"/>
          <p:cNvSpPr txBox="1">
            <a:spLocks noChangeArrowheads="1"/>
          </p:cNvSpPr>
          <p:nvPr/>
        </p:nvSpPr>
        <p:spPr bwMode="auto">
          <a:xfrm>
            <a:off x="622300" y="635000"/>
            <a:ext cx="8001000" cy="18374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Initialisation du sujet et des observateurs (ex: dans main)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err="1" smtClean="0"/>
              <a:t>StationMeteo</a:t>
            </a:r>
            <a:r>
              <a:rPr lang="fr-BE" sz="1800" dirty="0" smtClean="0"/>
              <a:t> </a:t>
            </a:r>
            <a:r>
              <a:rPr lang="fr-BE" sz="1800" b="1" dirty="0" err="1" smtClean="0">
                <a:solidFill>
                  <a:srgbClr val="008000"/>
                </a:solidFill>
              </a:rPr>
              <a:t>donneesMeteo</a:t>
            </a:r>
            <a:r>
              <a:rPr lang="fr-BE" sz="1800" dirty="0" smtClean="0">
                <a:solidFill>
                  <a:srgbClr val="008000"/>
                </a:solidFill>
              </a:rPr>
              <a:t> </a:t>
            </a:r>
            <a:r>
              <a:rPr lang="fr-BE" sz="1800" dirty="0" smtClean="0"/>
              <a:t>= new </a:t>
            </a:r>
            <a:r>
              <a:rPr lang="fr-BE" sz="1800" dirty="0" err="1" smtClean="0"/>
              <a:t>StationMeteo</a:t>
            </a:r>
            <a:r>
              <a:rPr lang="fr-BE" sz="1800" dirty="0" smtClean="0"/>
              <a:t>( 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dirty="0" smtClean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err="1" smtClean="0"/>
              <a:t>AffichageSalon</a:t>
            </a:r>
            <a:r>
              <a:rPr lang="fr-BE" sz="1800" dirty="0" smtClean="0"/>
              <a:t> </a:t>
            </a:r>
            <a:r>
              <a:rPr lang="fr-BE" sz="1800" b="1" dirty="0" err="1" smtClean="0">
                <a:solidFill>
                  <a:srgbClr val="0070C0"/>
                </a:solidFill>
              </a:rPr>
              <a:t>affichageSalon</a:t>
            </a:r>
            <a:r>
              <a:rPr lang="fr-BE" sz="1800" dirty="0" smtClean="0">
                <a:solidFill>
                  <a:srgbClr val="0070C0"/>
                </a:solidFill>
              </a:rPr>
              <a:t> </a:t>
            </a:r>
            <a:r>
              <a:rPr lang="fr-BE" sz="1800" dirty="0" smtClean="0"/>
              <a:t>= new </a:t>
            </a:r>
            <a:r>
              <a:rPr lang="fr-BE" sz="1800" dirty="0" err="1"/>
              <a:t>AffichageSalon</a:t>
            </a:r>
            <a:r>
              <a:rPr lang="fr-BE" sz="1800" dirty="0"/>
              <a:t> </a:t>
            </a:r>
            <a:r>
              <a:rPr lang="fr-BE" sz="1800" dirty="0" smtClean="0"/>
              <a:t>(</a:t>
            </a:r>
            <a:r>
              <a:rPr lang="fr-BE" sz="1800" b="1" dirty="0" err="1" smtClean="0">
                <a:solidFill>
                  <a:srgbClr val="008000"/>
                </a:solidFill>
              </a:rPr>
              <a:t>donneesMeteo</a:t>
            </a:r>
            <a:r>
              <a:rPr lang="fr-BE" sz="1800" dirty="0" smtClean="0"/>
              <a:t>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dirty="0" smtClean="0"/>
          </a:p>
        </p:txBody>
      </p:sp>
      <p:cxnSp>
        <p:nvCxnSpPr>
          <p:cNvPr id="3" name="Connecteur droit avec flèche 2"/>
          <p:cNvCxnSpPr/>
          <p:nvPr/>
        </p:nvCxnSpPr>
        <p:spPr bwMode="auto">
          <a:xfrm>
            <a:off x="2699792" y="1628800"/>
            <a:ext cx="3744416" cy="288032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4160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>
                <a:solidFill>
                  <a:srgbClr val="006600"/>
                </a:solidFill>
              </a:rPr>
              <a:t>10. Design Patterns</a:t>
            </a:r>
            <a:endParaRPr lang="fr-FR" dirty="0" smtClean="0">
              <a:solidFill>
                <a:srgbClr val="006600"/>
              </a:solidFill>
            </a:endParaRP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772400" cy="4968552"/>
          </a:xfrm>
        </p:spPr>
        <p:txBody>
          <a:bodyPr/>
          <a:lstStyle/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10.1. Singleton Pattern </a:t>
            </a: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10.2. </a:t>
            </a:r>
            <a:r>
              <a:rPr lang="fr-BE" sz="2800" dirty="0" err="1" smtClean="0">
                <a:solidFill>
                  <a:srgbClr val="000099"/>
                </a:solidFill>
              </a:rPr>
              <a:t>Strategy</a:t>
            </a:r>
            <a:r>
              <a:rPr lang="fr-BE" sz="2800" dirty="0" smtClean="0">
                <a:solidFill>
                  <a:srgbClr val="000099"/>
                </a:solidFill>
              </a:rPr>
              <a:t> Pattern </a:t>
            </a: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10.3</a:t>
            </a:r>
            <a:r>
              <a:rPr lang="fr-BE" sz="2800" dirty="0">
                <a:solidFill>
                  <a:srgbClr val="000099"/>
                </a:solidFill>
              </a:rPr>
              <a:t>. </a:t>
            </a:r>
            <a:r>
              <a:rPr lang="fr-BE" sz="2800" dirty="0" smtClean="0">
                <a:solidFill>
                  <a:srgbClr val="000099"/>
                </a:solidFill>
              </a:rPr>
              <a:t>Data </a:t>
            </a:r>
            <a:r>
              <a:rPr lang="fr-BE" sz="2800" dirty="0">
                <a:solidFill>
                  <a:srgbClr val="000099"/>
                </a:solidFill>
              </a:rPr>
              <a:t>Access Object Pattern </a:t>
            </a: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10.4. </a:t>
            </a:r>
            <a:r>
              <a:rPr lang="fr-BE" sz="2800" dirty="0" err="1" smtClean="0">
                <a:solidFill>
                  <a:srgbClr val="000099"/>
                </a:solidFill>
              </a:rPr>
              <a:t>Factory</a:t>
            </a:r>
            <a:r>
              <a:rPr lang="fr-BE" sz="2800" dirty="0" smtClean="0">
                <a:solidFill>
                  <a:srgbClr val="000099"/>
                </a:solidFill>
              </a:rPr>
              <a:t> Pattern</a:t>
            </a:r>
            <a:endParaRPr lang="fr-BE" sz="2800" dirty="0">
              <a:solidFill>
                <a:srgbClr val="000099"/>
              </a:solidFill>
            </a:endParaRP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10.5. </a:t>
            </a:r>
            <a:r>
              <a:rPr lang="fr-BE" sz="2800" dirty="0" smtClean="0">
                <a:solidFill>
                  <a:srgbClr val="000099"/>
                </a:solidFill>
              </a:rPr>
              <a:t>Observer Pattern</a:t>
            </a: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10.6. Composite</a:t>
            </a:r>
            <a:r>
              <a:rPr lang="fr-BE" sz="2800" dirty="0">
                <a:solidFill>
                  <a:srgbClr val="000099"/>
                </a:solidFill>
              </a:rPr>
              <a:t> </a:t>
            </a:r>
            <a:r>
              <a:rPr lang="fr-BE" sz="2800" dirty="0" smtClean="0">
                <a:solidFill>
                  <a:srgbClr val="000099"/>
                </a:solidFill>
              </a:rPr>
              <a:t>Pattern</a:t>
            </a:r>
            <a:endParaRPr lang="fr-BE" sz="2800" dirty="0">
              <a:solidFill>
                <a:srgbClr val="000099"/>
              </a:solidFill>
            </a:endParaRPr>
          </a:p>
          <a:p>
            <a:pPr marL="0" indent="0" eaLnBrk="1" hangingPunct="1">
              <a:buNone/>
            </a:pPr>
            <a:endParaRPr lang="fr-BE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/>
          </a:p>
        </p:txBody>
      </p:sp>
      <p:sp>
        <p:nvSpPr>
          <p:cNvPr id="288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A654D-67A7-4AE1-9648-E49DE95E4687}" type="slidenum">
              <a:rPr lang="fr-FR" smtClean="0"/>
              <a:pPr/>
              <a:t>51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08222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8" grpId="0" autoUpdateAnimBg="0"/>
      <p:bldP spid="930819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6BFE5-101F-482A-A3A0-993D82AD08B8}" type="slidenum">
              <a:rPr lang="fr-FR" smtClean="0"/>
              <a:pPr/>
              <a:t>52</a:t>
            </a:fld>
            <a:endParaRPr lang="fr-FR" smtClean="0"/>
          </a:p>
        </p:txBody>
      </p:sp>
      <p:sp>
        <p:nvSpPr>
          <p:cNvPr id="905218" name="Text Box 2"/>
          <p:cNvSpPr txBox="1">
            <a:spLocks noChangeArrowheads="1"/>
          </p:cNvSpPr>
          <p:nvPr/>
        </p:nvSpPr>
        <p:spPr bwMode="auto">
          <a:xfrm>
            <a:off x="539552" y="980728"/>
            <a:ext cx="7835900" cy="1077218"/>
          </a:xfrm>
          <a:prstGeom prst="rect">
            <a:avLst/>
          </a:prstGeom>
          <a:noFill/>
          <a:ln w="9525" algn="ctr">
            <a:solidFill>
              <a:srgbClr val="FF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 u="sng" dirty="0" smtClean="0"/>
              <a:t>Objectif du pattern </a:t>
            </a:r>
            <a:r>
              <a:rPr lang="fr-BE" b="1" i="1" u="sng" dirty="0" smtClean="0"/>
              <a:t>composition</a:t>
            </a:r>
            <a:endParaRPr lang="fr-BE" b="1" i="1" u="sng" dirty="0"/>
          </a:p>
          <a:p>
            <a:pPr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 smtClean="0">
                <a:solidFill>
                  <a:srgbClr val="FF3399"/>
                </a:solidFill>
              </a:rPr>
              <a:t>Organiser des objets en arborescence pour représenter des hiérarchies composants/composés</a:t>
            </a:r>
          </a:p>
        </p:txBody>
      </p:sp>
      <p:sp>
        <p:nvSpPr>
          <p:cNvPr id="2" name="ZoneTexte 1"/>
          <p:cNvSpPr txBox="1"/>
          <p:nvPr/>
        </p:nvSpPr>
        <p:spPr bwMode="auto">
          <a:xfrm>
            <a:off x="323528" y="2333689"/>
            <a:ext cx="8568952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-342900">
              <a:spcBef>
                <a:spcPct val="20000"/>
              </a:spcBef>
              <a:buSzPct val="80000"/>
            </a:pPr>
            <a:r>
              <a:rPr lang="fr-BE" sz="1800" dirty="0">
                <a:sym typeface="Wingdings"/>
              </a:rPr>
              <a:t> Permet de traiter de la même façon les objets individuels et les combinaisons de ceux-ci</a:t>
            </a:r>
            <a:endParaRPr lang="fr-BE" sz="1800" dirty="0"/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BE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 bwMode="auto">
          <a:xfrm>
            <a:off x="5364088" y="3034181"/>
            <a:ext cx="576064" cy="562630"/>
          </a:xfrm>
          <a:prstGeom prst="ellipse">
            <a:avLst/>
          </a:prstGeom>
          <a:noFill/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0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3955706" y="4273147"/>
            <a:ext cx="576064" cy="562630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0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5364088" y="4273147"/>
            <a:ext cx="576064" cy="562630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0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6704519" y="4236478"/>
            <a:ext cx="576064" cy="562630"/>
          </a:xfrm>
          <a:prstGeom prst="ellipse">
            <a:avLst/>
          </a:prstGeom>
          <a:noFill/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0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5940152" y="5248849"/>
            <a:ext cx="576064" cy="562630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0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6704519" y="5248849"/>
            <a:ext cx="576064" cy="562630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0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7484098" y="5248849"/>
            <a:ext cx="576064" cy="562630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0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4" name="Connecteur droit avec flèche 3"/>
          <p:cNvCxnSpPr>
            <a:stCxn id="6" idx="4"/>
            <a:endCxn id="7" idx="0"/>
          </p:cNvCxnSpPr>
          <p:nvPr/>
        </p:nvCxnSpPr>
        <p:spPr bwMode="auto">
          <a:xfrm flipH="1">
            <a:off x="4243738" y="3596811"/>
            <a:ext cx="1408382" cy="676336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onnecteur droit avec flèche 14"/>
          <p:cNvCxnSpPr>
            <a:stCxn id="6" idx="4"/>
            <a:endCxn id="8" idx="0"/>
          </p:cNvCxnSpPr>
          <p:nvPr/>
        </p:nvCxnSpPr>
        <p:spPr bwMode="auto">
          <a:xfrm>
            <a:off x="5652120" y="3596811"/>
            <a:ext cx="0" cy="676336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onnecteur droit avec flèche 17"/>
          <p:cNvCxnSpPr>
            <a:stCxn id="6" idx="4"/>
            <a:endCxn id="9" idx="0"/>
          </p:cNvCxnSpPr>
          <p:nvPr/>
        </p:nvCxnSpPr>
        <p:spPr bwMode="auto">
          <a:xfrm>
            <a:off x="5652120" y="3596811"/>
            <a:ext cx="1340431" cy="639667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onnecteur droit avec flèche 20"/>
          <p:cNvCxnSpPr>
            <a:stCxn id="9" idx="4"/>
            <a:endCxn id="11" idx="0"/>
          </p:cNvCxnSpPr>
          <p:nvPr/>
        </p:nvCxnSpPr>
        <p:spPr bwMode="auto">
          <a:xfrm>
            <a:off x="6992551" y="4799108"/>
            <a:ext cx="0" cy="44974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Connecteur droit avec flèche 21"/>
          <p:cNvCxnSpPr>
            <a:endCxn id="12" idx="0"/>
          </p:cNvCxnSpPr>
          <p:nvPr/>
        </p:nvCxnSpPr>
        <p:spPr bwMode="auto">
          <a:xfrm>
            <a:off x="6992551" y="4798757"/>
            <a:ext cx="779579" cy="45009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onnecteur droit avec flèche 22"/>
          <p:cNvCxnSpPr>
            <a:stCxn id="9" idx="4"/>
            <a:endCxn id="10" idx="0"/>
          </p:cNvCxnSpPr>
          <p:nvPr/>
        </p:nvCxnSpPr>
        <p:spPr bwMode="auto">
          <a:xfrm flipH="1">
            <a:off x="6228184" y="4799108"/>
            <a:ext cx="764367" cy="44974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Ellipse 29"/>
          <p:cNvSpPr/>
          <p:nvPr/>
        </p:nvSpPr>
        <p:spPr bwMode="auto">
          <a:xfrm>
            <a:off x="418523" y="4802210"/>
            <a:ext cx="576064" cy="562630"/>
          </a:xfrm>
          <a:prstGeom prst="ellipse">
            <a:avLst/>
          </a:prstGeom>
          <a:noFill/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0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7" name="ZoneTexte 26"/>
          <p:cNvSpPr txBox="1"/>
          <p:nvPr/>
        </p:nvSpPr>
        <p:spPr bwMode="auto">
          <a:xfrm>
            <a:off x="948273" y="4854701"/>
            <a:ext cx="28803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Nœud: élément qui a des enfants</a:t>
            </a:r>
          </a:p>
        </p:txBody>
      </p:sp>
      <p:sp>
        <p:nvSpPr>
          <p:cNvPr id="32" name="Ellipse 31"/>
          <p:cNvSpPr/>
          <p:nvPr/>
        </p:nvSpPr>
        <p:spPr bwMode="auto">
          <a:xfrm>
            <a:off x="418523" y="5510956"/>
            <a:ext cx="576064" cy="562630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0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 bwMode="auto">
          <a:xfrm>
            <a:off x="978021" y="5618649"/>
            <a:ext cx="3654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Feuille : élément qui n’a pas d’enfant</a:t>
            </a:r>
          </a:p>
        </p:txBody>
      </p:sp>
    </p:spTree>
    <p:extLst>
      <p:ext uri="{BB962C8B-B14F-4D97-AF65-F5344CB8AC3E}">
        <p14:creationId xmlns:p14="http://schemas.microsoft.com/office/powerpoint/2010/main" val="269394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8" grpId="0" animBg="1"/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0" grpId="0" animBg="1"/>
      <p:bldP spid="27" grpId="0"/>
      <p:bldP spid="32" grpId="0" animBg="1"/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3C03F-7E0E-4303-BECC-6F77B54BF5A4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  <p:cxnSp>
        <p:nvCxnSpPr>
          <p:cNvPr id="10" name="Connecteur droit avec flèche 9"/>
          <p:cNvCxnSpPr>
            <a:stCxn id="3" idx="4"/>
            <a:endCxn id="4" idx="0"/>
          </p:cNvCxnSpPr>
          <p:nvPr/>
        </p:nvCxnSpPr>
        <p:spPr bwMode="auto">
          <a:xfrm flipH="1">
            <a:off x="2697847" y="2149500"/>
            <a:ext cx="1467934" cy="676336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onnecteur droit avec flèche 11"/>
          <p:cNvCxnSpPr>
            <a:stCxn id="3" idx="4"/>
            <a:endCxn id="6" idx="0"/>
          </p:cNvCxnSpPr>
          <p:nvPr/>
        </p:nvCxnSpPr>
        <p:spPr bwMode="auto">
          <a:xfrm>
            <a:off x="4165781" y="2149500"/>
            <a:ext cx="1340431" cy="639667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necteur droit avec flèche 12"/>
          <p:cNvCxnSpPr>
            <a:stCxn id="6" idx="4"/>
            <a:endCxn id="8" idx="0"/>
          </p:cNvCxnSpPr>
          <p:nvPr/>
        </p:nvCxnSpPr>
        <p:spPr bwMode="auto">
          <a:xfrm>
            <a:off x="5506212" y="3351797"/>
            <a:ext cx="0" cy="44974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onnecteur droit avec flèche 13"/>
          <p:cNvCxnSpPr>
            <a:stCxn id="6" idx="4"/>
            <a:endCxn id="9" idx="0"/>
          </p:cNvCxnSpPr>
          <p:nvPr/>
        </p:nvCxnSpPr>
        <p:spPr bwMode="auto">
          <a:xfrm>
            <a:off x="5506212" y="3351797"/>
            <a:ext cx="677821" cy="44974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onnecteur droit avec flèche 14"/>
          <p:cNvCxnSpPr>
            <a:stCxn id="6" idx="4"/>
            <a:endCxn id="23" idx="0"/>
          </p:cNvCxnSpPr>
          <p:nvPr/>
        </p:nvCxnSpPr>
        <p:spPr bwMode="auto">
          <a:xfrm flipH="1">
            <a:off x="4835996" y="3351797"/>
            <a:ext cx="670216" cy="44974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ZoneTexte 15"/>
          <p:cNvSpPr txBox="1"/>
          <p:nvPr/>
        </p:nvSpPr>
        <p:spPr bwMode="auto">
          <a:xfrm>
            <a:off x="611560" y="908720"/>
            <a:ext cx="7160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Exemple: arborescence de menus</a:t>
            </a:r>
          </a:p>
        </p:txBody>
      </p:sp>
      <p:cxnSp>
        <p:nvCxnSpPr>
          <p:cNvPr id="24" name="Connecteur droit avec flèche 23"/>
          <p:cNvCxnSpPr>
            <a:stCxn id="20" idx="4"/>
          </p:cNvCxnSpPr>
          <p:nvPr/>
        </p:nvCxnSpPr>
        <p:spPr bwMode="auto">
          <a:xfrm>
            <a:off x="4152429" y="3342534"/>
            <a:ext cx="0" cy="44974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droit avec flèche 25"/>
          <p:cNvCxnSpPr>
            <a:stCxn id="20" idx="4"/>
            <a:endCxn id="21" idx="0"/>
          </p:cNvCxnSpPr>
          <p:nvPr/>
        </p:nvCxnSpPr>
        <p:spPr bwMode="auto">
          <a:xfrm flipH="1">
            <a:off x="3460206" y="3342534"/>
            <a:ext cx="692223" cy="46121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onnecteur droit avec flèche 26"/>
          <p:cNvCxnSpPr>
            <a:endCxn id="20" idx="0"/>
          </p:cNvCxnSpPr>
          <p:nvPr/>
        </p:nvCxnSpPr>
        <p:spPr bwMode="auto">
          <a:xfrm>
            <a:off x="4144789" y="2149500"/>
            <a:ext cx="7640" cy="630404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4" name="Groupe 63"/>
          <p:cNvGrpSpPr/>
          <p:nvPr/>
        </p:nvGrpSpPr>
        <p:grpSpPr>
          <a:xfrm>
            <a:off x="3877749" y="1586870"/>
            <a:ext cx="958247" cy="562630"/>
            <a:chOff x="3877749" y="1988840"/>
            <a:chExt cx="958247" cy="562630"/>
          </a:xfrm>
        </p:grpSpPr>
        <p:sp>
          <p:nvSpPr>
            <p:cNvPr id="3" name="Ellipse 2"/>
            <p:cNvSpPr/>
            <p:nvPr/>
          </p:nvSpPr>
          <p:spPr bwMode="auto">
            <a:xfrm>
              <a:off x="3877749" y="1988840"/>
              <a:ext cx="576064" cy="562630"/>
            </a:xfrm>
            <a:prstGeom prst="ellipse">
              <a:avLst/>
            </a:prstGeom>
            <a:noFill/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20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0" name="ZoneTexte 49"/>
            <p:cNvSpPr txBox="1"/>
            <p:nvPr/>
          </p:nvSpPr>
          <p:spPr bwMode="auto">
            <a:xfrm>
              <a:off x="3902259" y="2054711"/>
              <a:ext cx="93373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Menu 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général</a:t>
              </a:r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3864397" y="2779904"/>
            <a:ext cx="701247" cy="562630"/>
            <a:chOff x="3864397" y="3181874"/>
            <a:chExt cx="701247" cy="562630"/>
          </a:xfrm>
        </p:grpSpPr>
        <p:sp>
          <p:nvSpPr>
            <p:cNvPr id="20" name="Ellipse 19"/>
            <p:cNvSpPr/>
            <p:nvPr/>
          </p:nvSpPr>
          <p:spPr bwMode="auto">
            <a:xfrm>
              <a:off x="3864397" y="3181874"/>
              <a:ext cx="576064" cy="562630"/>
            </a:xfrm>
            <a:prstGeom prst="ellipse">
              <a:avLst/>
            </a:prstGeom>
            <a:noFill/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20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1" name="ZoneTexte 50"/>
            <p:cNvSpPr txBox="1"/>
            <p:nvPr/>
          </p:nvSpPr>
          <p:spPr bwMode="auto">
            <a:xfrm>
              <a:off x="3877749" y="3340077"/>
              <a:ext cx="68789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Menu 2</a:t>
              </a:r>
            </a:p>
          </p:txBody>
        </p:sp>
      </p:grpSp>
      <p:grpSp>
        <p:nvGrpSpPr>
          <p:cNvPr id="65" name="Groupe 64"/>
          <p:cNvGrpSpPr/>
          <p:nvPr/>
        </p:nvGrpSpPr>
        <p:grpSpPr>
          <a:xfrm>
            <a:off x="5218180" y="2789167"/>
            <a:ext cx="687895" cy="562630"/>
            <a:chOff x="5218180" y="3191137"/>
            <a:chExt cx="687895" cy="562630"/>
          </a:xfrm>
        </p:grpSpPr>
        <p:sp>
          <p:nvSpPr>
            <p:cNvPr id="6" name="Ellipse 5"/>
            <p:cNvSpPr/>
            <p:nvPr/>
          </p:nvSpPr>
          <p:spPr bwMode="auto">
            <a:xfrm>
              <a:off x="5218180" y="3191137"/>
              <a:ext cx="576064" cy="562630"/>
            </a:xfrm>
            <a:prstGeom prst="ellipse">
              <a:avLst/>
            </a:prstGeom>
            <a:noFill/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20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52" name="ZoneTexte 51"/>
            <p:cNvSpPr txBox="1"/>
            <p:nvPr/>
          </p:nvSpPr>
          <p:spPr bwMode="auto">
            <a:xfrm>
              <a:off x="5218180" y="3340076"/>
              <a:ext cx="68789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Menu 3</a:t>
              </a:r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3851043" y="3792275"/>
            <a:ext cx="701249" cy="562630"/>
            <a:chOff x="3851043" y="4194245"/>
            <a:chExt cx="701249" cy="562630"/>
          </a:xfrm>
        </p:grpSpPr>
        <p:sp>
          <p:nvSpPr>
            <p:cNvPr id="59" name="Ellipse 58"/>
            <p:cNvSpPr/>
            <p:nvPr/>
          </p:nvSpPr>
          <p:spPr bwMode="auto">
            <a:xfrm>
              <a:off x="3851043" y="4194245"/>
              <a:ext cx="576064" cy="562630"/>
            </a:xfrm>
            <a:prstGeom prst="ellipse">
              <a:avLst/>
            </a:prstGeom>
            <a:noFill/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20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 bwMode="auto">
            <a:xfrm>
              <a:off x="3864397" y="4284768"/>
              <a:ext cx="68789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lang="fr-BE" sz="1000" kern="0" dirty="0" smtClean="0">
                  <a:solidFill>
                    <a:srgbClr val="CC00FF"/>
                  </a:solidFill>
                  <a:cs typeface="Times New Roman" pitchFamily="18" charset="0"/>
                </a:rPr>
                <a:t>Sous-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lang="fr-BE" sz="1000" kern="0" dirty="0">
                  <a:solidFill>
                    <a:srgbClr val="CC00FF"/>
                  </a:solidFill>
                  <a:cs typeface="Times New Roman" pitchFamily="18" charset="0"/>
                </a:rPr>
                <a:t> </a:t>
              </a:r>
              <a:r>
                <a:rPr lang="fr-BE" sz="1000" kern="0" dirty="0" smtClean="0">
                  <a:solidFill>
                    <a:srgbClr val="CC00FF"/>
                  </a:solidFill>
                  <a:cs typeface="Times New Roman" pitchFamily="18" charset="0"/>
                </a:rPr>
                <a:t>  menu</a:t>
              </a:r>
              <a:endParaRPr kumimoji="0" lang="fr-BE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89" name="Groupe 88"/>
          <p:cNvGrpSpPr/>
          <p:nvPr/>
        </p:nvGrpSpPr>
        <p:grpSpPr>
          <a:xfrm>
            <a:off x="2409815" y="2825836"/>
            <a:ext cx="695167" cy="562630"/>
            <a:chOff x="2469367" y="2825836"/>
            <a:chExt cx="695167" cy="562630"/>
          </a:xfrm>
        </p:grpSpPr>
        <p:sp>
          <p:nvSpPr>
            <p:cNvPr id="4" name="Ellipse 3"/>
            <p:cNvSpPr/>
            <p:nvPr/>
          </p:nvSpPr>
          <p:spPr bwMode="auto">
            <a:xfrm>
              <a:off x="2469367" y="2825836"/>
              <a:ext cx="576064" cy="562630"/>
            </a:xfrm>
            <a:prstGeom prst="ellipse">
              <a:avLst/>
            </a:prstGeom>
            <a:noFill/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20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1" name="ZoneTexte 60"/>
            <p:cNvSpPr txBox="1"/>
            <p:nvPr/>
          </p:nvSpPr>
          <p:spPr bwMode="auto">
            <a:xfrm>
              <a:off x="2469367" y="2984041"/>
              <a:ext cx="69516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lang="fr-BE" sz="1000" kern="0" dirty="0">
                  <a:solidFill>
                    <a:srgbClr val="CC00FF"/>
                  </a:solidFill>
                  <a:cs typeface="Times New Roman" pitchFamily="18" charset="0"/>
                </a:rPr>
                <a:t>M</a:t>
              </a:r>
              <a:r>
                <a:rPr kumimoji="0" lang="fr-BE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enu</a:t>
              </a: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 1</a:t>
              </a:r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3172174" y="3803753"/>
            <a:ext cx="692223" cy="562630"/>
            <a:chOff x="3100030" y="4194245"/>
            <a:chExt cx="692223" cy="562630"/>
          </a:xfrm>
        </p:grpSpPr>
        <p:sp>
          <p:nvSpPr>
            <p:cNvPr id="62" name="ZoneTexte 61"/>
            <p:cNvSpPr txBox="1"/>
            <p:nvPr/>
          </p:nvSpPr>
          <p:spPr bwMode="auto">
            <a:xfrm>
              <a:off x="3100030" y="4273764"/>
              <a:ext cx="692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Option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lang="fr-BE" sz="1000" kern="0" dirty="0">
                  <a:solidFill>
                    <a:srgbClr val="00B0F0"/>
                  </a:solidFill>
                  <a:cs typeface="Times New Roman" pitchFamily="18" charset="0"/>
                </a:rPr>
                <a:t> </a:t>
              </a:r>
              <a:r>
                <a:rPr lang="fr-BE" sz="1000" kern="0" dirty="0" smtClean="0">
                  <a:solidFill>
                    <a:srgbClr val="00B0F0"/>
                  </a:solidFill>
                  <a:cs typeface="Times New Roman" pitchFamily="18" charset="0"/>
                </a:rPr>
                <a:t>m</a:t>
              </a:r>
              <a:r>
                <a:rPr kumimoji="0" lang="fr-BE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enu</a:t>
              </a: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 3</a:t>
              </a:r>
            </a:p>
          </p:txBody>
        </p:sp>
        <p:sp>
          <p:nvSpPr>
            <p:cNvPr id="21" name="Ellipse 20"/>
            <p:cNvSpPr/>
            <p:nvPr/>
          </p:nvSpPr>
          <p:spPr bwMode="auto">
            <a:xfrm>
              <a:off x="3100030" y="4194245"/>
              <a:ext cx="576064" cy="562630"/>
            </a:xfrm>
            <a:prstGeom prst="ellipse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20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5218180" y="3801538"/>
            <a:ext cx="692223" cy="562630"/>
            <a:chOff x="5218180" y="4203508"/>
            <a:chExt cx="692223" cy="562630"/>
          </a:xfrm>
        </p:grpSpPr>
        <p:sp>
          <p:nvSpPr>
            <p:cNvPr id="8" name="Ellipse 7"/>
            <p:cNvSpPr/>
            <p:nvPr/>
          </p:nvSpPr>
          <p:spPr bwMode="auto">
            <a:xfrm>
              <a:off x="5218180" y="4203508"/>
              <a:ext cx="576064" cy="562630"/>
            </a:xfrm>
            <a:prstGeom prst="ellipse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20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67" name="ZoneTexte 66"/>
            <p:cNvSpPr txBox="1"/>
            <p:nvPr/>
          </p:nvSpPr>
          <p:spPr bwMode="auto">
            <a:xfrm>
              <a:off x="5218180" y="4273764"/>
              <a:ext cx="692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Option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lang="fr-BE" sz="1000" kern="0" dirty="0">
                  <a:solidFill>
                    <a:srgbClr val="00B0F0"/>
                  </a:solidFill>
                  <a:cs typeface="Times New Roman" pitchFamily="18" charset="0"/>
                </a:rPr>
                <a:t> </a:t>
              </a:r>
              <a:r>
                <a:rPr lang="fr-BE" sz="1000" kern="0" dirty="0" smtClean="0">
                  <a:solidFill>
                    <a:srgbClr val="00B0F0"/>
                  </a:solidFill>
                  <a:cs typeface="Times New Roman" pitchFamily="18" charset="0"/>
                </a:rPr>
                <a:t>m</a:t>
              </a:r>
              <a:r>
                <a:rPr kumimoji="0" lang="fr-BE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enu</a:t>
              </a: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 5</a:t>
              </a: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4525957" y="3801538"/>
            <a:ext cx="692223" cy="562630"/>
            <a:chOff x="4525957" y="4203508"/>
            <a:chExt cx="692223" cy="562630"/>
          </a:xfrm>
        </p:grpSpPr>
        <p:sp>
          <p:nvSpPr>
            <p:cNvPr id="23" name="Ellipse 22"/>
            <p:cNvSpPr/>
            <p:nvPr/>
          </p:nvSpPr>
          <p:spPr bwMode="auto">
            <a:xfrm>
              <a:off x="4547964" y="4203508"/>
              <a:ext cx="576064" cy="562630"/>
            </a:xfrm>
            <a:prstGeom prst="ellipse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20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0" name="ZoneTexte 69"/>
            <p:cNvSpPr txBox="1"/>
            <p:nvPr/>
          </p:nvSpPr>
          <p:spPr bwMode="auto">
            <a:xfrm>
              <a:off x="4525957" y="4291214"/>
              <a:ext cx="692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Option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lang="fr-BE" sz="1000" kern="0" dirty="0">
                  <a:solidFill>
                    <a:srgbClr val="00B0F0"/>
                  </a:solidFill>
                  <a:cs typeface="Times New Roman" pitchFamily="18" charset="0"/>
                </a:rPr>
                <a:t> </a:t>
              </a:r>
              <a:r>
                <a:rPr lang="fr-BE" sz="1000" kern="0" dirty="0" smtClean="0">
                  <a:solidFill>
                    <a:srgbClr val="00B0F0"/>
                  </a:solidFill>
                  <a:cs typeface="Times New Roman" pitchFamily="18" charset="0"/>
                </a:rPr>
                <a:t>m</a:t>
              </a:r>
              <a:r>
                <a:rPr kumimoji="0" lang="fr-BE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enu</a:t>
              </a: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 4</a:t>
              </a:r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5896001" y="3801538"/>
            <a:ext cx="706625" cy="562630"/>
            <a:chOff x="5896001" y="4203508"/>
            <a:chExt cx="706625" cy="562630"/>
          </a:xfrm>
        </p:grpSpPr>
        <p:sp>
          <p:nvSpPr>
            <p:cNvPr id="9" name="Ellipse 8"/>
            <p:cNvSpPr/>
            <p:nvPr/>
          </p:nvSpPr>
          <p:spPr bwMode="auto">
            <a:xfrm>
              <a:off x="5896001" y="4203508"/>
              <a:ext cx="576064" cy="562630"/>
            </a:xfrm>
            <a:prstGeom prst="ellipse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20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72" name="ZoneTexte 71"/>
            <p:cNvSpPr txBox="1"/>
            <p:nvPr/>
          </p:nvSpPr>
          <p:spPr bwMode="auto">
            <a:xfrm>
              <a:off x="5910403" y="4280446"/>
              <a:ext cx="692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Option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lang="fr-BE" sz="1000" kern="0" dirty="0">
                  <a:solidFill>
                    <a:srgbClr val="00B0F0"/>
                  </a:solidFill>
                  <a:cs typeface="Times New Roman" pitchFamily="18" charset="0"/>
                </a:rPr>
                <a:t> </a:t>
              </a:r>
              <a:r>
                <a:rPr lang="fr-BE" sz="1000" kern="0" dirty="0" smtClean="0">
                  <a:solidFill>
                    <a:srgbClr val="00B0F0"/>
                  </a:solidFill>
                  <a:cs typeface="Times New Roman" pitchFamily="18" charset="0"/>
                </a:rPr>
                <a:t>m</a:t>
              </a:r>
              <a:r>
                <a:rPr kumimoji="0" lang="fr-BE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enu</a:t>
              </a: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 6</a:t>
              </a:r>
            </a:p>
          </p:txBody>
        </p:sp>
      </p:grpSp>
      <p:cxnSp>
        <p:nvCxnSpPr>
          <p:cNvPr id="77" name="Connecteur droit avec flèche 76"/>
          <p:cNvCxnSpPr>
            <a:endCxn id="81" idx="0"/>
          </p:cNvCxnSpPr>
          <p:nvPr/>
        </p:nvCxnSpPr>
        <p:spPr bwMode="auto">
          <a:xfrm>
            <a:off x="4144789" y="4354905"/>
            <a:ext cx="0" cy="44974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Connecteur droit avec flèche 77"/>
          <p:cNvCxnSpPr>
            <a:endCxn id="87" idx="0"/>
          </p:cNvCxnSpPr>
          <p:nvPr/>
        </p:nvCxnSpPr>
        <p:spPr bwMode="auto">
          <a:xfrm>
            <a:off x="4144789" y="4354905"/>
            <a:ext cx="677821" cy="44974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Connecteur droit avec flèche 78"/>
          <p:cNvCxnSpPr>
            <a:endCxn id="84" idx="0"/>
          </p:cNvCxnSpPr>
          <p:nvPr/>
        </p:nvCxnSpPr>
        <p:spPr bwMode="auto">
          <a:xfrm flipH="1">
            <a:off x="3474573" y="4354905"/>
            <a:ext cx="670216" cy="44974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0" name="Groupe 79"/>
          <p:cNvGrpSpPr/>
          <p:nvPr/>
        </p:nvGrpSpPr>
        <p:grpSpPr>
          <a:xfrm>
            <a:off x="3856757" y="4804646"/>
            <a:ext cx="692223" cy="562630"/>
            <a:chOff x="5218180" y="4203508"/>
            <a:chExt cx="692223" cy="562630"/>
          </a:xfrm>
        </p:grpSpPr>
        <p:sp>
          <p:nvSpPr>
            <p:cNvPr id="81" name="Ellipse 80"/>
            <p:cNvSpPr/>
            <p:nvPr/>
          </p:nvSpPr>
          <p:spPr bwMode="auto">
            <a:xfrm>
              <a:off x="5218180" y="4203508"/>
              <a:ext cx="576064" cy="562630"/>
            </a:xfrm>
            <a:prstGeom prst="ellipse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20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2" name="ZoneTexte 81"/>
            <p:cNvSpPr txBox="1"/>
            <p:nvPr/>
          </p:nvSpPr>
          <p:spPr bwMode="auto">
            <a:xfrm>
              <a:off x="5218180" y="4273764"/>
              <a:ext cx="692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Option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lang="fr-BE" sz="1000" kern="0" dirty="0">
                  <a:solidFill>
                    <a:srgbClr val="00B0F0"/>
                  </a:solidFill>
                  <a:cs typeface="Times New Roman" pitchFamily="18" charset="0"/>
                </a:rPr>
                <a:t> </a:t>
              </a:r>
              <a:r>
                <a:rPr lang="fr-BE" sz="1000" kern="0" dirty="0" smtClean="0">
                  <a:solidFill>
                    <a:srgbClr val="00B0F0"/>
                  </a:solidFill>
                  <a:cs typeface="Times New Roman" pitchFamily="18" charset="0"/>
                </a:rPr>
                <a:t>m</a:t>
              </a:r>
              <a:r>
                <a:rPr kumimoji="0" lang="fr-BE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enu</a:t>
              </a: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 8</a:t>
              </a:r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3164534" y="4804646"/>
            <a:ext cx="692223" cy="562630"/>
            <a:chOff x="4525957" y="4203508"/>
            <a:chExt cx="692223" cy="562630"/>
          </a:xfrm>
        </p:grpSpPr>
        <p:sp>
          <p:nvSpPr>
            <p:cNvPr id="84" name="Ellipse 83"/>
            <p:cNvSpPr/>
            <p:nvPr/>
          </p:nvSpPr>
          <p:spPr bwMode="auto">
            <a:xfrm>
              <a:off x="4547964" y="4203508"/>
              <a:ext cx="576064" cy="562630"/>
            </a:xfrm>
            <a:prstGeom prst="ellipse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20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5" name="ZoneTexte 84"/>
            <p:cNvSpPr txBox="1"/>
            <p:nvPr/>
          </p:nvSpPr>
          <p:spPr bwMode="auto">
            <a:xfrm>
              <a:off x="4525957" y="4291214"/>
              <a:ext cx="692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Option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lang="fr-BE" sz="1000" kern="0" dirty="0">
                  <a:solidFill>
                    <a:srgbClr val="00B0F0"/>
                  </a:solidFill>
                  <a:cs typeface="Times New Roman" pitchFamily="18" charset="0"/>
                </a:rPr>
                <a:t> </a:t>
              </a:r>
              <a:r>
                <a:rPr lang="fr-BE" sz="1000" kern="0" dirty="0" smtClean="0">
                  <a:solidFill>
                    <a:srgbClr val="00B0F0"/>
                  </a:solidFill>
                  <a:cs typeface="Times New Roman" pitchFamily="18" charset="0"/>
                </a:rPr>
                <a:t>m</a:t>
              </a:r>
              <a:r>
                <a:rPr kumimoji="0" lang="fr-BE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enu</a:t>
              </a: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 7</a:t>
              </a:r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4534578" y="4804646"/>
            <a:ext cx="706625" cy="562630"/>
            <a:chOff x="5896001" y="4203508"/>
            <a:chExt cx="706625" cy="562630"/>
          </a:xfrm>
        </p:grpSpPr>
        <p:sp>
          <p:nvSpPr>
            <p:cNvPr id="87" name="Ellipse 86"/>
            <p:cNvSpPr/>
            <p:nvPr/>
          </p:nvSpPr>
          <p:spPr bwMode="auto">
            <a:xfrm>
              <a:off x="5896001" y="4203508"/>
              <a:ext cx="576064" cy="562630"/>
            </a:xfrm>
            <a:prstGeom prst="ellipse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20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  <p:sp>
          <p:nvSpPr>
            <p:cNvPr id="88" name="ZoneTexte 87"/>
            <p:cNvSpPr txBox="1"/>
            <p:nvPr/>
          </p:nvSpPr>
          <p:spPr bwMode="auto">
            <a:xfrm>
              <a:off x="5910403" y="4280446"/>
              <a:ext cx="692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Option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lang="fr-BE" sz="1000" kern="0" dirty="0">
                  <a:solidFill>
                    <a:srgbClr val="00B0F0"/>
                  </a:solidFill>
                  <a:cs typeface="Times New Roman" pitchFamily="18" charset="0"/>
                </a:rPr>
                <a:t> </a:t>
              </a:r>
              <a:r>
                <a:rPr lang="fr-BE" sz="1000" kern="0" dirty="0" smtClean="0">
                  <a:solidFill>
                    <a:srgbClr val="00B0F0"/>
                  </a:solidFill>
                  <a:cs typeface="Times New Roman" pitchFamily="18" charset="0"/>
                </a:rPr>
                <a:t>m</a:t>
              </a:r>
              <a:r>
                <a:rPr kumimoji="0" lang="fr-BE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enu</a:t>
              </a: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 9</a:t>
              </a:r>
            </a:p>
          </p:txBody>
        </p:sp>
      </p:grpSp>
      <p:grpSp>
        <p:nvGrpSpPr>
          <p:cNvPr id="90" name="Groupe 89"/>
          <p:cNvGrpSpPr/>
          <p:nvPr/>
        </p:nvGrpSpPr>
        <p:grpSpPr>
          <a:xfrm>
            <a:off x="1676332" y="3824428"/>
            <a:ext cx="692223" cy="562630"/>
            <a:chOff x="3100030" y="4194245"/>
            <a:chExt cx="692223" cy="562630"/>
          </a:xfrm>
        </p:grpSpPr>
        <p:sp>
          <p:nvSpPr>
            <p:cNvPr id="91" name="ZoneTexte 90"/>
            <p:cNvSpPr txBox="1"/>
            <p:nvPr/>
          </p:nvSpPr>
          <p:spPr bwMode="auto">
            <a:xfrm>
              <a:off x="3100030" y="4273764"/>
              <a:ext cx="692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Option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lang="fr-BE" sz="1000" kern="0" dirty="0">
                  <a:solidFill>
                    <a:srgbClr val="00B0F0"/>
                  </a:solidFill>
                  <a:cs typeface="Times New Roman" pitchFamily="18" charset="0"/>
                </a:rPr>
                <a:t> </a:t>
              </a:r>
              <a:r>
                <a:rPr lang="fr-BE" sz="1000" kern="0" dirty="0" smtClean="0">
                  <a:solidFill>
                    <a:srgbClr val="00B0F0"/>
                  </a:solidFill>
                  <a:cs typeface="Times New Roman" pitchFamily="18" charset="0"/>
                </a:rPr>
                <a:t>m</a:t>
              </a:r>
              <a:r>
                <a:rPr kumimoji="0" lang="fr-BE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enu</a:t>
              </a: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 1</a:t>
              </a:r>
            </a:p>
          </p:txBody>
        </p:sp>
        <p:sp>
          <p:nvSpPr>
            <p:cNvPr id="92" name="Ellipse 91"/>
            <p:cNvSpPr/>
            <p:nvPr/>
          </p:nvSpPr>
          <p:spPr bwMode="auto">
            <a:xfrm>
              <a:off x="3100030" y="4194245"/>
              <a:ext cx="576064" cy="562630"/>
            </a:xfrm>
            <a:prstGeom prst="ellipse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20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3" name="Groupe 92"/>
          <p:cNvGrpSpPr/>
          <p:nvPr/>
        </p:nvGrpSpPr>
        <p:grpSpPr>
          <a:xfrm>
            <a:off x="2412759" y="3827356"/>
            <a:ext cx="692223" cy="562630"/>
            <a:chOff x="3100030" y="4194245"/>
            <a:chExt cx="692223" cy="562630"/>
          </a:xfrm>
        </p:grpSpPr>
        <p:sp>
          <p:nvSpPr>
            <p:cNvPr id="94" name="ZoneTexte 93"/>
            <p:cNvSpPr txBox="1"/>
            <p:nvPr/>
          </p:nvSpPr>
          <p:spPr bwMode="auto">
            <a:xfrm>
              <a:off x="3100030" y="4273764"/>
              <a:ext cx="692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Option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</a:pPr>
              <a:r>
                <a:rPr lang="fr-BE" sz="1000" kern="0" dirty="0">
                  <a:solidFill>
                    <a:srgbClr val="00B0F0"/>
                  </a:solidFill>
                  <a:cs typeface="Times New Roman" pitchFamily="18" charset="0"/>
                </a:rPr>
                <a:t> </a:t>
              </a:r>
              <a:r>
                <a:rPr lang="fr-BE" sz="1000" kern="0" dirty="0" smtClean="0">
                  <a:solidFill>
                    <a:srgbClr val="00B0F0"/>
                  </a:solidFill>
                  <a:cs typeface="Times New Roman" pitchFamily="18" charset="0"/>
                </a:rPr>
                <a:t>m</a:t>
              </a:r>
              <a:r>
                <a:rPr kumimoji="0" lang="fr-BE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enu</a:t>
              </a:r>
              <a:r>
                <a:rPr kumimoji="0" lang="fr-BE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 2</a:t>
              </a:r>
            </a:p>
          </p:txBody>
        </p:sp>
        <p:sp>
          <p:nvSpPr>
            <p:cNvPr id="95" name="Ellipse 94"/>
            <p:cNvSpPr/>
            <p:nvPr/>
          </p:nvSpPr>
          <p:spPr bwMode="auto">
            <a:xfrm>
              <a:off x="3100030" y="4194245"/>
              <a:ext cx="576064" cy="562630"/>
            </a:xfrm>
            <a:prstGeom prst="ellipse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BE" sz="20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97" name="Connecteur droit avec flèche 96"/>
          <p:cNvCxnSpPr>
            <a:stCxn id="4" idx="4"/>
            <a:endCxn id="92" idx="0"/>
          </p:cNvCxnSpPr>
          <p:nvPr/>
        </p:nvCxnSpPr>
        <p:spPr bwMode="auto">
          <a:xfrm flipH="1">
            <a:off x="1964364" y="3388466"/>
            <a:ext cx="733483" cy="43596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Connecteur droit avec flèche 97"/>
          <p:cNvCxnSpPr>
            <a:stCxn id="4" idx="4"/>
            <a:endCxn id="95" idx="0"/>
          </p:cNvCxnSpPr>
          <p:nvPr/>
        </p:nvCxnSpPr>
        <p:spPr bwMode="auto">
          <a:xfrm>
            <a:off x="2697847" y="3388466"/>
            <a:ext cx="2944" cy="43889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2498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0FA750-5F5C-429B-81B8-DD37D800217D}" type="slidenum">
              <a:rPr lang="fr-FR" smtClean="0"/>
              <a:pPr/>
              <a:t>54</a:t>
            </a:fld>
            <a:endParaRPr lang="fr-FR" smtClean="0"/>
          </a:p>
        </p:txBody>
      </p:sp>
      <p:grpSp>
        <p:nvGrpSpPr>
          <p:cNvPr id="278555" name="Group 3"/>
          <p:cNvGrpSpPr>
            <a:grpSpLocks/>
          </p:cNvGrpSpPr>
          <p:nvPr/>
        </p:nvGrpSpPr>
        <p:grpSpPr bwMode="auto">
          <a:xfrm>
            <a:off x="2447570" y="946268"/>
            <a:ext cx="3575789" cy="1600637"/>
            <a:chOff x="340" y="1162"/>
            <a:chExt cx="1588" cy="922"/>
          </a:xfrm>
        </p:grpSpPr>
        <p:sp>
          <p:nvSpPr>
            <p:cNvPr id="278557" name="Text Box 4"/>
            <p:cNvSpPr txBox="1">
              <a:spLocks noChangeArrowheads="1"/>
            </p:cNvSpPr>
            <p:nvPr/>
          </p:nvSpPr>
          <p:spPr bwMode="auto">
            <a:xfrm>
              <a:off x="340" y="1162"/>
              <a:ext cx="1587" cy="92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b="1" i="1" dirty="0">
                  <a:solidFill>
                    <a:srgbClr val="FF3399"/>
                  </a:solidFill>
                </a:rPr>
                <a:t>abstract</a:t>
              </a:r>
              <a:r>
                <a:rPr lang="fr-BE" dirty="0"/>
                <a:t>    </a:t>
              </a:r>
              <a:r>
                <a:rPr lang="fr-BE" sz="2400" b="1" dirty="0" smtClean="0">
                  <a:solidFill>
                    <a:srgbClr val="FF6600"/>
                  </a:solidFill>
                </a:rPr>
                <a:t>Composant</a:t>
              </a:r>
              <a:endParaRPr lang="fr-BE" sz="2400" b="1" dirty="0">
                <a:solidFill>
                  <a:srgbClr val="FF6600"/>
                </a:solidFill>
              </a:endParaRPr>
            </a:p>
            <a:p>
              <a:pPr>
                <a:spcBef>
                  <a:spcPts val="0"/>
                </a:spcBef>
              </a:pPr>
              <a:r>
                <a:rPr lang="fr-BE" dirty="0"/>
                <a:t> </a:t>
              </a:r>
              <a:r>
                <a:rPr lang="fr-BE" dirty="0" smtClean="0"/>
                <a:t>  </a:t>
              </a:r>
              <a:r>
                <a:rPr lang="fr-BE" sz="1800" dirty="0" err="1" smtClean="0"/>
                <a:t>operation</a:t>
              </a:r>
              <a:r>
                <a:rPr lang="fr-BE" sz="1800" dirty="0" smtClean="0"/>
                <a:t>( )</a:t>
              </a:r>
              <a:endParaRPr lang="fr-FR" sz="1800" dirty="0"/>
            </a:p>
            <a:p>
              <a:pPr>
                <a:spcBef>
                  <a:spcPts val="0"/>
                </a:spcBef>
              </a:pPr>
              <a:r>
                <a:rPr lang="fr-FR" sz="1800" dirty="0" smtClean="0"/>
                <a:t>   ajouter (</a:t>
              </a:r>
              <a:r>
                <a:rPr lang="fr-FR" sz="1800" b="1" dirty="0" smtClean="0">
                  <a:solidFill>
                    <a:srgbClr val="FF6600"/>
                  </a:solidFill>
                </a:rPr>
                <a:t>Composant</a:t>
              </a:r>
              <a:r>
                <a:rPr lang="fr-FR" sz="1800" dirty="0" smtClean="0"/>
                <a:t>)</a:t>
              </a:r>
            </a:p>
            <a:p>
              <a:pPr>
                <a:spcBef>
                  <a:spcPts val="0"/>
                </a:spcBef>
              </a:pPr>
              <a:r>
                <a:rPr lang="fr-FR" sz="1800" dirty="0" smtClean="0"/>
                <a:t>   supprimer (</a:t>
              </a:r>
              <a:r>
                <a:rPr lang="fr-FR" sz="1800" b="1" dirty="0" smtClean="0">
                  <a:solidFill>
                    <a:srgbClr val="FF6600"/>
                  </a:solidFill>
                </a:rPr>
                <a:t>Composant</a:t>
              </a:r>
              <a:r>
                <a:rPr lang="fr-FR" sz="1800" dirty="0" smtClean="0"/>
                <a:t>)</a:t>
              </a:r>
            </a:p>
            <a:p>
              <a:pPr>
                <a:spcBef>
                  <a:spcPts val="0"/>
                </a:spcBef>
              </a:pPr>
              <a:r>
                <a:rPr lang="fr-FR" sz="1800" dirty="0"/>
                <a:t> </a:t>
              </a:r>
              <a:r>
                <a:rPr lang="fr-FR" sz="1800" dirty="0" smtClean="0"/>
                <a:t>  </a:t>
              </a:r>
              <a:r>
                <a:rPr lang="fr-FR" sz="1800" dirty="0" err="1" smtClean="0"/>
                <a:t>accesEnfant</a:t>
              </a:r>
              <a:r>
                <a:rPr lang="fr-FR" sz="1800" dirty="0" smtClean="0"/>
                <a:t> (</a:t>
              </a:r>
              <a:r>
                <a:rPr lang="fr-FR" sz="1800" dirty="0" err="1" smtClean="0"/>
                <a:t>int</a:t>
              </a:r>
              <a:r>
                <a:rPr lang="fr-FR" sz="1800" dirty="0" smtClean="0"/>
                <a:t>)</a:t>
              </a:r>
            </a:p>
          </p:txBody>
        </p:sp>
        <p:sp>
          <p:nvSpPr>
            <p:cNvPr id="278558" name="Line 5"/>
            <p:cNvSpPr>
              <a:spLocks noChangeShapeType="1"/>
            </p:cNvSpPr>
            <p:nvPr/>
          </p:nvSpPr>
          <p:spPr bwMode="auto">
            <a:xfrm>
              <a:off x="341" y="1425"/>
              <a:ext cx="1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21607" name="Line 7"/>
          <p:cNvSpPr>
            <a:spLocks noChangeShapeType="1"/>
          </p:cNvSpPr>
          <p:nvPr/>
        </p:nvSpPr>
        <p:spPr bwMode="auto">
          <a:xfrm flipV="1">
            <a:off x="1764550" y="2525527"/>
            <a:ext cx="1462070" cy="8714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>
            <a:off x="3995936" y="2525528"/>
            <a:ext cx="581298" cy="848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921615" name="AutoShape 15"/>
          <p:cNvSpPr>
            <a:spLocks noChangeArrowheads="1"/>
          </p:cNvSpPr>
          <p:nvPr/>
        </p:nvSpPr>
        <p:spPr bwMode="auto">
          <a:xfrm rot="10800000">
            <a:off x="6023360" y="1562918"/>
            <a:ext cx="1585673" cy="2634419"/>
          </a:xfrm>
          <a:prstGeom prst="curvedRightArrow">
            <a:avLst>
              <a:gd name="adj1" fmla="val 36137"/>
              <a:gd name="adj2" fmla="val 72174"/>
              <a:gd name="adj3" fmla="val 33333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rot="10800000" wrap="square" anchor="ctr">
            <a:spAutoFit/>
          </a:bodyPr>
          <a:lstStyle/>
          <a:p>
            <a:pPr marL="342900" indent="-342900" algn="ctr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endParaRPr lang="en-US"/>
          </a:p>
        </p:txBody>
      </p:sp>
      <p:sp>
        <p:nvSpPr>
          <p:cNvPr id="921617" name="Text Box 17"/>
          <p:cNvSpPr txBox="1">
            <a:spLocks noChangeArrowheads="1"/>
          </p:cNvSpPr>
          <p:nvPr/>
        </p:nvSpPr>
        <p:spPr bwMode="auto">
          <a:xfrm>
            <a:off x="7584083" y="2942431"/>
            <a:ext cx="1397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>
                <a:solidFill>
                  <a:srgbClr val="FF6600"/>
                </a:solidFill>
              </a:rPr>
              <a:t>Lien </a:t>
            </a:r>
            <a:r>
              <a:rPr lang="fr-BE" dirty="0" err="1">
                <a:solidFill>
                  <a:srgbClr val="FF6600"/>
                </a:solidFill>
              </a:rPr>
              <a:t>has-a</a:t>
            </a:r>
            <a:endParaRPr lang="fr-FR" dirty="0">
              <a:solidFill>
                <a:srgbClr val="FF6600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491880" y="3383894"/>
            <a:ext cx="3588489" cy="2477423"/>
            <a:chOff x="3491880" y="3383894"/>
            <a:chExt cx="3588489" cy="2477423"/>
          </a:xfrm>
        </p:grpSpPr>
        <p:grpSp>
          <p:nvGrpSpPr>
            <p:cNvPr id="278551" name="Group 11"/>
            <p:cNvGrpSpPr>
              <a:grpSpLocks/>
            </p:cNvGrpSpPr>
            <p:nvPr/>
          </p:nvGrpSpPr>
          <p:grpSpPr bwMode="auto">
            <a:xfrm>
              <a:off x="3491880" y="3383894"/>
              <a:ext cx="3588489" cy="2477423"/>
              <a:chOff x="142" y="2363"/>
              <a:chExt cx="2249" cy="2167"/>
            </a:xfrm>
          </p:grpSpPr>
          <p:sp>
            <p:nvSpPr>
              <p:cNvPr id="278553" name="Text Box 12"/>
              <p:cNvSpPr txBox="1">
                <a:spLocks noChangeArrowheads="1"/>
              </p:cNvSpPr>
              <p:nvPr/>
            </p:nvSpPr>
            <p:spPr bwMode="auto">
              <a:xfrm>
                <a:off x="142" y="2363"/>
                <a:ext cx="2249" cy="216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sz="2400" b="1" dirty="0" smtClean="0">
                    <a:solidFill>
                      <a:srgbClr val="9933FF"/>
                    </a:solidFill>
                  </a:rPr>
                  <a:t>Composite</a:t>
                </a:r>
                <a:endParaRPr lang="fr-BE" dirty="0">
                  <a:solidFill>
                    <a:srgbClr val="9933FF"/>
                  </a:solidFill>
                </a:endParaRPr>
              </a:p>
              <a:p>
                <a:pPr>
                  <a:lnSpc>
                    <a:spcPct val="50000"/>
                  </a:lnSpc>
                  <a:spcBef>
                    <a:spcPts val="2400"/>
                  </a:spcBef>
                </a:pPr>
                <a:r>
                  <a:rPr lang="fr-BE" sz="1800" dirty="0" err="1" smtClean="0"/>
                  <a:t>ArrayList</a:t>
                </a:r>
                <a:r>
                  <a:rPr lang="fr-BE" sz="1800" dirty="0" smtClean="0"/>
                  <a:t>&lt;</a:t>
                </a:r>
                <a:r>
                  <a:rPr lang="fr-BE" sz="1800" b="1" dirty="0" smtClean="0">
                    <a:solidFill>
                      <a:srgbClr val="FF6600"/>
                    </a:solidFill>
                  </a:rPr>
                  <a:t>Composant</a:t>
                </a:r>
                <a:r>
                  <a:rPr lang="fr-BE" sz="1800" b="1" dirty="0" smtClean="0"/>
                  <a:t>&gt;</a:t>
                </a:r>
                <a:r>
                  <a:rPr lang="fr-BE" sz="1800" b="1" dirty="0" smtClean="0">
                    <a:solidFill>
                      <a:srgbClr val="FF6600"/>
                    </a:solidFill>
                  </a:rPr>
                  <a:t> </a:t>
                </a:r>
                <a:r>
                  <a:rPr lang="fr-BE" sz="1800" dirty="0" smtClean="0"/>
                  <a:t>composants</a:t>
                </a:r>
                <a:endParaRPr lang="fr-BE" sz="1800" dirty="0"/>
              </a:p>
              <a:p>
                <a:pPr>
                  <a:spcBef>
                    <a:spcPts val="1200"/>
                  </a:spcBef>
                </a:pPr>
                <a:r>
                  <a:rPr lang="fr-BE" sz="1800" dirty="0"/>
                  <a:t> </a:t>
                </a:r>
                <a:r>
                  <a:rPr lang="fr-BE" sz="1800" dirty="0" smtClean="0"/>
                  <a:t>  </a:t>
                </a:r>
                <a:r>
                  <a:rPr lang="fr-BE" sz="1800" dirty="0" err="1" smtClean="0"/>
                  <a:t>operation</a:t>
                </a:r>
                <a:r>
                  <a:rPr lang="fr-BE" sz="1800" dirty="0"/>
                  <a:t>( )</a:t>
                </a:r>
                <a:endParaRPr lang="fr-FR" sz="1800" dirty="0"/>
              </a:p>
              <a:p>
                <a:pPr>
                  <a:spcBef>
                    <a:spcPts val="0"/>
                  </a:spcBef>
                </a:pPr>
                <a:r>
                  <a:rPr lang="fr-FR" sz="1800" dirty="0"/>
                  <a:t>   ajouter (</a:t>
                </a:r>
                <a:r>
                  <a:rPr lang="fr-FR" sz="1800" b="1" dirty="0">
                    <a:solidFill>
                      <a:srgbClr val="FF6600"/>
                    </a:solidFill>
                  </a:rPr>
                  <a:t>Composant</a:t>
                </a:r>
                <a:r>
                  <a:rPr lang="fr-FR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fr-FR" sz="1800" dirty="0"/>
                  <a:t>   supprimer (</a:t>
                </a:r>
                <a:r>
                  <a:rPr lang="fr-FR" sz="1800" b="1" dirty="0">
                    <a:solidFill>
                      <a:srgbClr val="FF6600"/>
                    </a:solidFill>
                  </a:rPr>
                  <a:t>Composant</a:t>
                </a:r>
                <a:r>
                  <a:rPr lang="fr-FR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fr-FR" sz="1800" dirty="0"/>
                  <a:t>   </a:t>
                </a:r>
                <a:r>
                  <a:rPr lang="fr-FR" sz="1800" dirty="0" err="1"/>
                  <a:t>accesEnfant</a:t>
                </a:r>
                <a:r>
                  <a:rPr lang="fr-FR" sz="1800" dirty="0"/>
                  <a:t> (</a:t>
                </a:r>
                <a:r>
                  <a:rPr lang="fr-FR" sz="1800" dirty="0" err="1"/>
                  <a:t>int</a:t>
                </a:r>
                <a:r>
                  <a:rPr lang="fr-FR" sz="1800" dirty="0"/>
                  <a:t>)</a:t>
                </a:r>
              </a:p>
              <a:p>
                <a:pPr>
                  <a:lnSpc>
                    <a:spcPct val="50000"/>
                  </a:lnSpc>
                </a:pPr>
                <a:endParaRPr lang="fr-FR" dirty="0">
                  <a:solidFill>
                    <a:srgbClr val="CC66FF"/>
                  </a:solidFill>
                </a:endParaRPr>
              </a:p>
            </p:txBody>
          </p:sp>
          <p:sp>
            <p:nvSpPr>
              <p:cNvPr id="278554" name="Line 13"/>
              <p:cNvSpPr>
                <a:spLocks noChangeShapeType="1"/>
              </p:cNvSpPr>
              <p:nvPr/>
            </p:nvSpPr>
            <p:spPr bwMode="auto">
              <a:xfrm>
                <a:off x="142" y="2747"/>
                <a:ext cx="2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78552" name="Line 14"/>
            <p:cNvSpPr>
              <a:spLocks noChangeShapeType="1"/>
            </p:cNvSpPr>
            <p:nvPr/>
          </p:nvSpPr>
          <p:spPr bwMode="auto">
            <a:xfrm>
              <a:off x="3506240" y="4293096"/>
              <a:ext cx="35741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395536" y="3397019"/>
            <a:ext cx="2736303" cy="1354119"/>
            <a:chOff x="340" y="1162"/>
            <a:chExt cx="1588" cy="780"/>
          </a:xfrm>
        </p:grpSpPr>
        <p:sp>
          <p:nvSpPr>
            <p:cNvPr id="32" name="Text Box 4"/>
            <p:cNvSpPr txBox="1">
              <a:spLocks noChangeArrowheads="1"/>
            </p:cNvSpPr>
            <p:nvPr/>
          </p:nvSpPr>
          <p:spPr bwMode="auto">
            <a:xfrm>
              <a:off x="340" y="1162"/>
              <a:ext cx="1587" cy="78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 dirty="0" smtClean="0">
                  <a:solidFill>
                    <a:srgbClr val="00B0F0"/>
                  </a:solidFill>
                </a:rPr>
                <a:t>Feuille</a:t>
              </a:r>
              <a:endParaRPr lang="fr-BE" sz="2400" b="1" dirty="0">
                <a:solidFill>
                  <a:srgbClr val="00B0F0"/>
                </a:solidFill>
              </a:endParaRPr>
            </a:p>
            <a:p>
              <a:pPr>
                <a:spcBef>
                  <a:spcPts val="0"/>
                </a:spcBef>
              </a:pPr>
              <a:r>
                <a:rPr lang="fr-BE" dirty="0"/>
                <a:t> </a:t>
              </a:r>
              <a:r>
                <a:rPr lang="fr-BE" dirty="0" smtClean="0"/>
                <a:t> </a:t>
              </a:r>
            </a:p>
            <a:p>
              <a:pPr>
                <a:spcBef>
                  <a:spcPts val="0"/>
                </a:spcBef>
              </a:pPr>
              <a:r>
                <a:rPr lang="fr-BE" dirty="0" smtClean="0"/>
                <a:t> </a:t>
              </a:r>
              <a:r>
                <a:rPr lang="fr-BE" sz="1800" dirty="0" err="1" smtClean="0"/>
                <a:t>operation</a:t>
              </a:r>
              <a:r>
                <a:rPr lang="fr-BE" sz="1800" dirty="0" smtClean="0"/>
                <a:t>( )</a:t>
              </a:r>
            </a:p>
            <a:p>
              <a:pPr>
                <a:spcBef>
                  <a:spcPts val="0"/>
                </a:spcBef>
              </a:pPr>
              <a:endParaRPr lang="fr-FR" sz="1800" dirty="0"/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341" y="1425"/>
              <a:ext cx="1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101408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2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2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2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7" grpId="0" animBg="1"/>
      <p:bldP spid="921609" grpId="0" animBg="1"/>
      <p:bldP spid="9216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231C7-F868-4406-9FC6-D443AB3B9E3C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 bwMode="auto">
          <a:xfrm>
            <a:off x="1043608" y="980728"/>
            <a:ext cx="75608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N.B. Certaines méthodes héritées de Composant n’ont aucun sens pour </a:t>
            </a:r>
          </a:p>
          <a:p>
            <a:pPr>
              <a:spcBef>
                <a:spcPts val="0"/>
              </a:spcBef>
            </a:pP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 classe </a:t>
            </a: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Feuille</a:t>
            </a:r>
            <a:r>
              <a:rPr kumimoji="0" lang="fr-BE" b="0" i="0" u="none" strike="noStrike" kern="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BE" b="0" i="0" u="none" strike="noStrike" kern="0" cap="none" spc="0" normalizeH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(ex: </a:t>
            </a:r>
            <a:r>
              <a:rPr lang="fr-FR" dirty="0"/>
              <a:t>ajouter (</a:t>
            </a:r>
            <a:r>
              <a:rPr lang="fr-FR" dirty="0" smtClean="0"/>
              <a:t>Composant), supprimer </a:t>
            </a:r>
            <a:r>
              <a:rPr lang="fr-FR" dirty="0"/>
              <a:t>(</a:t>
            </a:r>
            <a:r>
              <a:rPr lang="fr-FR" dirty="0" smtClean="0"/>
              <a:t>Composant) et </a:t>
            </a:r>
          </a:p>
          <a:p>
            <a:pPr>
              <a:spcBef>
                <a:spcPts val="0"/>
              </a:spcBef>
            </a:pPr>
            <a:r>
              <a:rPr lang="fr-FR" dirty="0" err="1" smtClean="0"/>
              <a:t>accesEnfant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 smtClean="0"/>
              <a:t>)).</a:t>
            </a:r>
          </a:p>
          <a:p>
            <a:pPr>
              <a:spcBef>
                <a:spcPts val="0"/>
              </a:spcBef>
            </a:pPr>
            <a:r>
              <a:rPr lang="fr-FR" dirty="0">
                <a:sym typeface="Wingdings"/>
              </a:rPr>
              <a:t></a:t>
            </a:r>
            <a:r>
              <a:rPr lang="fr-FR" dirty="0" smtClean="0"/>
              <a:t>Implémentation par défaut de ces méthodes dans la classe abstraite </a:t>
            </a:r>
          </a:p>
          <a:p>
            <a:pPr>
              <a:spcBef>
                <a:spcPts val="0"/>
              </a:spcBef>
            </a:pPr>
            <a:r>
              <a:rPr lang="fr-FR" dirty="0" smtClean="0">
                <a:solidFill>
                  <a:srgbClr val="FF6600"/>
                </a:solidFill>
              </a:rPr>
              <a:t>Composant</a:t>
            </a:r>
            <a:r>
              <a:rPr lang="fr-FR" dirty="0" smtClean="0"/>
              <a:t> </a:t>
            </a:r>
          </a:p>
          <a:p>
            <a:pPr>
              <a:spcBef>
                <a:spcPts val="0"/>
              </a:spcBef>
            </a:pPr>
            <a:r>
              <a:rPr lang="fr-FR" dirty="0"/>
              <a:t>	E</a:t>
            </a:r>
            <a:r>
              <a:rPr lang="fr-FR" dirty="0" smtClean="0"/>
              <a:t>x: </a:t>
            </a:r>
            <a:r>
              <a:rPr lang="fr-FR" dirty="0" smtClean="0">
                <a:solidFill>
                  <a:srgbClr val="FF0066"/>
                </a:solidFill>
              </a:rPr>
              <a:t>lever des exceptions du type </a:t>
            </a:r>
            <a:r>
              <a:rPr lang="fr-FR" dirty="0" err="1" smtClean="0">
                <a:solidFill>
                  <a:srgbClr val="FF0066"/>
                </a:solidFill>
              </a:rPr>
              <a:t>UnSupportedOperation</a:t>
            </a:r>
            <a:endParaRPr lang="fr-FR" dirty="0"/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BE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9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0FA750-5F5C-429B-81B8-DD37D800217D}" type="slidenum">
              <a:rPr lang="fr-FR" smtClean="0"/>
              <a:pPr/>
              <a:t>56</a:t>
            </a:fld>
            <a:endParaRPr lang="fr-FR" smtClean="0"/>
          </a:p>
        </p:txBody>
      </p:sp>
      <p:grpSp>
        <p:nvGrpSpPr>
          <p:cNvPr id="278555" name="Group 3"/>
          <p:cNvGrpSpPr>
            <a:grpSpLocks/>
          </p:cNvGrpSpPr>
          <p:nvPr/>
        </p:nvGrpSpPr>
        <p:grpSpPr bwMode="auto">
          <a:xfrm>
            <a:off x="2447570" y="946268"/>
            <a:ext cx="3575789" cy="1600637"/>
            <a:chOff x="340" y="1162"/>
            <a:chExt cx="1588" cy="922"/>
          </a:xfrm>
        </p:grpSpPr>
        <p:sp>
          <p:nvSpPr>
            <p:cNvPr id="278557" name="Text Box 4"/>
            <p:cNvSpPr txBox="1">
              <a:spLocks noChangeArrowheads="1"/>
            </p:cNvSpPr>
            <p:nvPr/>
          </p:nvSpPr>
          <p:spPr bwMode="auto">
            <a:xfrm>
              <a:off x="340" y="1162"/>
              <a:ext cx="1587" cy="92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b="1" i="1" dirty="0">
                  <a:solidFill>
                    <a:srgbClr val="FF3399"/>
                  </a:solidFill>
                </a:rPr>
                <a:t>abstract</a:t>
              </a:r>
              <a:r>
                <a:rPr lang="fr-BE" dirty="0"/>
                <a:t>  </a:t>
              </a:r>
              <a:r>
                <a:rPr lang="fr-BE" sz="2400" b="1" dirty="0" err="1" smtClean="0">
                  <a:solidFill>
                    <a:srgbClr val="FF6600"/>
                  </a:solidFill>
                </a:rPr>
                <a:t>ComposantMenu</a:t>
              </a:r>
              <a:endParaRPr lang="fr-BE" sz="2400" b="1" dirty="0">
                <a:solidFill>
                  <a:srgbClr val="FF6600"/>
                </a:solidFill>
              </a:endParaRPr>
            </a:p>
            <a:p>
              <a:pPr>
                <a:spcBef>
                  <a:spcPts val="0"/>
                </a:spcBef>
              </a:pPr>
              <a:r>
                <a:rPr lang="fr-BE" dirty="0"/>
                <a:t> </a:t>
              </a:r>
              <a:r>
                <a:rPr lang="fr-BE" dirty="0" smtClean="0"/>
                <a:t>  </a:t>
              </a:r>
              <a:r>
                <a:rPr lang="fr-BE" sz="1800" dirty="0" smtClean="0"/>
                <a:t>afficher( )</a:t>
              </a:r>
              <a:endParaRPr lang="fr-FR" sz="1800" dirty="0"/>
            </a:p>
            <a:p>
              <a:pPr>
                <a:spcBef>
                  <a:spcPts val="0"/>
                </a:spcBef>
              </a:pPr>
              <a:r>
                <a:rPr lang="fr-FR" sz="1800" dirty="0" smtClean="0"/>
                <a:t>   ajouter (</a:t>
              </a:r>
              <a:r>
                <a:rPr lang="fr-FR" sz="1800" dirty="0" err="1" smtClean="0"/>
                <a:t>ComposantMenu</a:t>
              </a:r>
              <a:r>
                <a:rPr lang="fr-FR" sz="1800" dirty="0" smtClean="0"/>
                <a:t>)</a:t>
              </a:r>
            </a:p>
            <a:p>
              <a:pPr>
                <a:spcBef>
                  <a:spcPts val="0"/>
                </a:spcBef>
              </a:pPr>
              <a:r>
                <a:rPr lang="fr-FR" sz="1800" dirty="0" smtClean="0"/>
                <a:t>   supprimer (</a:t>
              </a:r>
              <a:r>
                <a:rPr lang="fr-FR" sz="1800" dirty="0" err="1" smtClean="0"/>
                <a:t>ComposantMenu</a:t>
              </a:r>
              <a:r>
                <a:rPr lang="fr-FR" sz="1800" dirty="0" smtClean="0"/>
                <a:t>)</a:t>
              </a:r>
            </a:p>
            <a:p>
              <a:pPr>
                <a:spcBef>
                  <a:spcPts val="0"/>
                </a:spcBef>
              </a:pPr>
              <a:r>
                <a:rPr lang="fr-FR" sz="1800" dirty="0"/>
                <a:t> </a:t>
              </a:r>
              <a:r>
                <a:rPr lang="fr-FR" sz="1800" dirty="0" smtClean="0"/>
                <a:t>  </a:t>
              </a:r>
              <a:r>
                <a:rPr lang="fr-FR" sz="1800" dirty="0" err="1" smtClean="0"/>
                <a:t>accesEnfant</a:t>
              </a:r>
              <a:r>
                <a:rPr lang="fr-FR" sz="1800" dirty="0" smtClean="0"/>
                <a:t> (</a:t>
              </a:r>
              <a:r>
                <a:rPr lang="fr-FR" sz="1800" dirty="0" err="1" smtClean="0"/>
                <a:t>int</a:t>
              </a:r>
              <a:r>
                <a:rPr lang="fr-FR" sz="1800" dirty="0" smtClean="0"/>
                <a:t>)</a:t>
              </a:r>
            </a:p>
          </p:txBody>
        </p:sp>
        <p:sp>
          <p:nvSpPr>
            <p:cNvPr id="278558" name="Line 5"/>
            <p:cNvSpPr>
              <a:spLocks noChangeShapeType="1"/>
            </p:cNvSpPr>
            <p:nvPr/>
          </p:nvSpPr>
          <p:spPr bwMode="auto">
            <a:xfrm>
              <a:off x="341" y="1425"/>
              <a:ext cx="1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21607" name="Line 7"/>
          <p:cNvSpPr>
            <a:spLocks noChangeShapeType="1"/>
          </p:cNvSpPr>
          <p:nvPr/>
        </p:nvSpPr>
        <p:spPr bwMode="auto">
          <a:xfrm flipV="1">
            <a:off x="1764550" y="2525527"/>
            <a:ext cx="1462070" cy="8714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>
            <a:off x="3995936" y="2525528"/>
            <a:ext cx="581298" cy="848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921615" name="AutoShape 15"/>
          <p:cNvSpPr>
            <a:spLocks noChangeArrowheads="1"/>
          </p:cNvSpPr>
          <p:nvPr/>
        </p:nvSpPr>
        <p:spPr bwMode="auto">
          <a:xfrm rot="10800000">
            <a:off x="6023360" y="1562918"/>
            <a:ext cx="1585673" cy="2634419"/>
          </a:xfrm>
          <a:prstGeom prst="curvedRightArrow">
            <a:avLst>
              <a:gd name="adj1" fmla="val 36137"/>
              <a:gd name="adj2" fmla="val 72174"/>
              <a:gd name="adj3" fmla="val 33333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rot="10800000" wrap="square" anchor="ctr">
            <a:spAutoFit/>
          </a:bodyPr>
          <a:lstStyle/>
          <a:p>
            <a:pPr marL="342900" indent="-342900" algn="ctr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endParaRPr lang="en-US"/>
          </a:p>
        </p:txBody>
      </p:sp>
      <p:sp>
        <p:nvSpPr>
          <p:cNvPr id="921617" name="Text Box 17"/>
          <p:cNvSpPr txBox="1">
            <a:spLocks noChangeArrowheads="1"/>
          </p:cNvSpPr>
          <p:nvPr/>
        </p:nvSpPr>
        <p:spPr bwMode="auto">
          <a:xfrm>
            <a:off x="7584083" y="2942431"/>
            <a:ext cx="1397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>
                <a:solidFill>
                  <a:srgbClr val="FF6600"/>
                </a:solidFill>
              </a:rPr>
              <a:t>Lien </a:t>
            </a:r>
            <a:r>
              <a:rPr lang="fr-BE" dirty="0" err="1">
                <a:solidFill>
                  <a:srgbClr val="FF6600"/>
                </a:solidFill>
              </a:rPr>
              <a:t>has-a</a:t>
            </a:r>
            <a:endParaRPr lang="fr-FR" dirty="0">
              <a:solidFill>
                <a:srgbClr val="FF6600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131839" y="3383894"/>
            <a:ext cx="3948529" cy="2477423"/>
            <a:chOff x="3491880" y="3383894"/>
            <a:chExt cx="3588489" cy="2477423"/>
          </a:xfrm>
        </p:grpSpPr>
        <p:grpSp>
          <p:nvGrpSpPr>
            <p:cNvPr id="278551" name="Group 11"/>
            <p:cNvGrpSpPr>
              <a:grpSpLocks/>
            </p:cNvGrpSpPr>
            <p:nvPr/>
          </p:nvGrpSpPr>
          <p:grpSpPr bwMode="auto">
            <a:xfrm>
              <a:off x="3491880" y="3383894"/>
              <a:ext cx="3588489" cy="2477423"/>
              <a:chOff x="142" y="2363"/>
              <a:chExt cx="2249" cy="2167"/>
            </a:xfrm>
          </p:grpSpPr>
          <p:sp>
            <p:nvSpPr>
              <p:cNvPr id="278553" name="Text Box 12"/>
              <p:cNvSpPr txBox="1">
                <a:spLocks noChangeArrowheads="1"/>
              </p:cNvSpPr>
              <p:nvPr/>
            </p:nvSpPr>
            <p:spPr bwMode="auto">
              <a:xfrm>
                <a:off x="142" y="2363"/>
                <a:ext cx="2249" cy="216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sz="2400" b="1" dirty="0" smtClean="0">
                    <a:solidFill>
                      <a:srgbClr val="9933FF"/>
                    </a:solidFill>
                  </a:rPr>
                  <a:t>Menu</a:t>
                </a:r>
                <a:endParaRPr lang="fr-BE" dirty="0">
                  <a:solidFill>
                    <a:srgbClr val="9933FF"/>
                  </a:solidFill>
                </a:endParaRPr>
              </a:p>
              <a:p>
                <a:pPr>
                  <a:lnSpc>
                    <a:spcPct val="50000"/>
                  </a:lnSpc>
                  <a:spcBef>
                    <a:spcPts val="2400"/>
                  </a:spcBef>
                </a:pPr>
                <a:r>
                  <a:rPr lang="fr-BE" sz="1600" dirty="0" err="1" smtClean="0"/>
                  <a:t>ArrayList</a:t>
                </a:r>
                <a:r>
                  <a:rPr lang="fr-BE" sz="1600" dirty="0" smtClean="0"/>
                  <a:t>&lt;</a:t>
                </a:r>
                <a:r>
                  <a:rPr lang="fr-BE" sz="1600" b="1" dirty="0" err="1" smtClean="0">
                    <a:solidFill>
                      <a:srgbClr val="FF6600"/>
                    </a:solidFill>
                  </a:rPr>
                  <a:t>ComposantMenu</a:t>
                </a:r>
                <a:r>
                  <a:rPr lang="fr-BE" sz="1600" b="1" dirty="0" smtClean="0"/>
                  <a:t>&gt;</a:t>
                </a:r>
                <a:r>
                  <a:rPr lang="fr-BE" sz="1600" b="1" dirty="0" smtClean="0">
                    <a:solidFill>
                      <a:srgbClr val="FF6600"/>
                    </a:solidFill>
                  </a:rPr>
                  <a:t> </a:t>
                </a:r>
                <a:r>
                  <a:rPr lang="fr-BE" sz="1800" dirty="0" smtClean="0"/>
                  <a:t>composants</a:t>
                </a:r>
                <a:endParaRPr lang="fr-BE" sz="1800" dirty="0"/>
              </a:p>
              <a:p>
                <a:pPr>
                  <a:spcBef>
                    <a:spcPts val="1200"/>
                  </a:spcBef>
                </a:pPr>
                <a:r>
                  <a:rPr lang="fr-BE" sz="1800" dirty="0"/>
                  <a:t> </a:t>
                </a:r>
                <a:r>
                  <a:rPr lang="fr-BE" sz="1800" dirty="0" smtClean="0"/>
                  <a:t>  afficher( </a:t>
                </a:r>
                <a:r>
                  <a:rPr lang="fr-BE" sz="1800" dirty="0"/>
                  <a:t>)</a:t>
                </a:r>
                <a:endParaRPr lang="fr-FR" sz="1800" dirty="0"/>
              </a:p>
              <a:p>
                <a:pPr>
                  <a:spcBef>
                    <a:spcPts val="0"/>
                  </a:spcBef>
                </a:pPr>
                <a:r>
                  <a:rPr lang="fr-FR" sz="1800" dirty="0"/>
                  <a:t>   ajouter (</a:t>
                </a:r>
                <a:r>
                  <a:rPr lang="fr-FR" sz="1800" dirty="0" err="1"/>
                  <a:t>ComposantMenu</a:t>
                </a:r>
                <a:r>
                  <a:rPr lang="fr-FR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fr-FR" sz="1800" dirty="0"/>
                  <a:t>   supprimer (</a:t>
                </a:r>
                <a:r>
                  <a:rPr lang="fr-FR" sz="1800" dirty="0" err="1"/>
                  <a:t>ComposantMenu</a:t>
                </a:r>
                <a:r>
                  <a:rPr lang="fr-FR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fr-FR" sz="1800" dirty="0" smtClean="0"/>
                  <a:t>   </a:t>
                </a:r>
                <a:r>
                  <a:rPr lang="fr-FR" sz="1800" dirty="0" err="1"/>
                  <a:t>accesEnfant</a:t>
                </a:r>
                <a:r>
                  <a:rPr lang="fr-FR" sz="1800" dirty="0"/>
                  <a:t> (</a:t>
                </a:r>
                <a:r>
                  <a:rPr lang="fr-FR" sz="1800" dirty="0" err="1"/>
                  <a:t>int</a:t>
                </a:r>
                <a:r>
                  <a:rPr lang="fr-FR" sz="1800" dirty="0"/>
                  <a:t>)</a:t>
                </a:r>
              </a:p>
              <a:p>
                <a:pPr>
                  <a:lnSpc>
                    <a:spcPct val="50000"/>
                  </a:lnSpc>
                </a:pPr>
                <a:endParaRPr lang="fr-FR" dirty="0">
                  <a:solidFill>
                    <a:srgbClr val="CC66FF"/>
                  </a:solidFill>
                </a:endParaRPr>
              </a:p>
            </p:txBody>
          </p:sp>
          <p:sp>
            <p:nvSpPr>
              <p:cNvPr id="278554" name="Line 13"/>
              <p:cNvSpPr>
                <a:spLocks noChangeShapeType="1"/>
              </p:cNvSpPr>
              <p:nvPr/>
            </p:nvSpPr>
            <p:spPr bwMode="auto">
              <a:xfrm>
                <a:off x="142" y="2747"/>
                <a:ext cx="2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78552" name="Line 14"/>
            <p:cNvSpPr>
              <a:spLocks noChangeShapeType="1"/>
            </p:cNvSpPr>
            <p:nvPr/>
          </p:nvSpPr>
          <p:spPr bwMode="auto">
            <a:xfrm>
              <a:off x="3506240" y="4293096"/>
              <a:ext cx="35741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395537" y="3397019"/>
            <a:ext cx="2520280" cy="1354119"/>
            <a:chOff x="340" y="1162"/>
            <a:chExt cx="1588" cy="780"/>
          </a:xfrm>
        </p:grpSpPr>
        <p:sp>
          <p:nvSpPr>
            <p:cNvPr id="32" name="Text Box 4"/>
            <p:cNvSpPr txBox="1">
              <a:spLocks noChangeArrowheads="1"/>
            </p:cNvSpPr>
            <p:nvPr/>
          </p:nvSpPr>
          <p:spPr bwMode="auto">
            <a:xfrm>
              <a:off x="340" y="1162"/>
              <a:ext cx="1587" cy="78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 dirty="0" err="1" smtClean="0">
                  <a:solidFill>
                    <a:srgbClr val="00B0F0"/>
                  </a:solidFill>
                </a:rPr>
                <a:t>OptionMenu</a:t>
              </a:r>
              <a:endParaRPr lang="fr-BE" sz="2400" b="1" dirty="0">
                <a:solidFill>
                  <a:srgbClr val="00B0F0"/>
                </a:solidFill>
              </a:endParaRPr>
            </a:p>
            <a:p>
              <a:pPr>
                <a:spcBef>
                  <a:spcPts val="0"/>
                </a:spcBef>
              </a:pPr>
              <a:r>
                <a:rPr lang="fr-BE" dirty="0"/>
                <a:t> </a:t>
              </a:r>
              <a:r>
                <a:rPr lang="fr-BE" dirty="0" smtClean="0"/>
                <a:t> </a:t>
              </a:r>
            </a:p>
            <a:p>
              <a:pPr>
                <a:spcBef>
                  <a:spcPts val="0"/>
                </a:spcBef>
              </a:pPr>
              <a:r>
                <a:rPr lang="fr-BE" dirty="0" smtClean="0"/>
                <a:t> </a:t>
              </a:r>
              <a:r>
                <a:rPr lang="fr-BE" sz="1800" dirty="0"/>
                <a:t>afficher</a:t>
              </a:r>
              <a:r>
                <a:rPr lang="fr-BE" sz="1800" dirty="0" smtClean="0"/>
                <a:t>( )</a:t>
              </a:r>
            </a:p>
            <a:p>
              <a:pPr>
                <a:spcBef>
                  <a:spcPts val="0"/>
                </a:spcBef>
              </a:pPr>
              <a:endParaRPr lang="fr-FR" sz="1800" dirty="0"/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341" y="1425"/>
              <a:ext cx="1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2" name="ZoneTexte 1"/>
          <p:cNvSpPr txBox="1"/>
          <p:nvPr/>
        </p:nvSpPr>
        <p:spPr bwMode="auto">
          <a:xfrm>
            <a:off x="611560" y="715435"/>
            <a:ext cx="15850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11726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2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2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2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7" grpId="0" animBg="1"/>
      <p:bldP spid="921609" grpId="0" animBg="1"/>
      <p:bldP spid="9216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81D35-0522-4721-AC26-8B976F3AE033}" type="slidenum">
              <a:rPr lang="fr-FR" smtClean="0"/>
              <a:pPr/>
              <a:t>57</a:t>
            </a:fld>
            <a:endParaRPr lang="fr-FR" smtClean="0"/>
          </a:p>
        </p:txBody>
      </p:sp>
      <p:sp>
        <p:nvSpPr>
          <p:cNvPr id="916482" name="Text Box 2"/>
          <p:cNvSpPr txBox="1">
            <a:spLocks noChangeArrowheads="1"/>
          </p:cNvSpPr>
          <p:nvPr/>
        </p:nvSpPr>
        <p:spPr bwMode="auto">
          <a:xfrm>
            <a:off x="755576" y="1124744"/>
            <a:ext cx="7163083" cy="44689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p</a:t>
            </a:r>
            <a:r>
              <a:rPr lang="fr-BE" sz="1800" dirty="0" smtClean="0"/>
              <a:t>ublic </a:t>
            </a:r>
            <a:r>
              <a:rPr lang="fr-BE" sz="1800" b="1" i="1" dirty="0" smtClean="0">
                <a:solidFill>
                  <a:srgbClr val="FF33CC"/>
                </a:solidFill>
              </a:rPr>
              <a:t>abstract </a:t>
            </a:r>
            <a:r>
              <a:rPr lang="fr-BE" sz="1800" dirty="0" smtClean="0"/>
              <a:t>class</a:t>
            </a:r>
            <a:r>
              <a:rPr lang="fr-BE" sz="1800" b="1" i="1" dirty="0" smtClean="0">
                <a:solidFill>
                  <a:srgbClr val="FF6600"/>
                </a:solidFill>
              </a:rPr>
              <a:t> </a:t>
            </a:r>
            <a:r>
              <a:rPr lang="fr-BE" sz="1800" b="1" dirty="0" err="1" smtClean="0">
                <a:solidFill>
                  <a:srgbClr val="FF6600"/>
                </a:solidFill>
              </a:rPr>
              <a:t>ComposantMenu</a:t>
            </a:r>
            <a:endParaRPr lang="fr-BE" sz="1800" b="1" dirty="0" smtClean="0">
              <a:solidFill>
                <a:srgbClr val="FF66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b="1" dirty="0">
              <a:solidFill>
                <a:srgbClr val="FF6600"/>
              </a:solidFill>
            </a:endParaRPr>
          </a:p>
          <a:p>
            <a:pPr>
              <a:spcBef>
                <a:spcPts val="0"/>
              </a:spcBef>
            </a:pPr>
            <a:r>
              <a:rPr lang="fr-BE" sz="1800" dirty="0" smtClean="0"/>
              <a:t>{</a:t>
            </a:r>
          </a:p>
          <a:p>
            <a:pPr>
              <a:spcBef>
                <a:spcPts val="0"/>
              </a:spcBef>
            </a:pPr>
            <a:r>
              <a:rPr lang="fr-BE" sz="1800" dirty="0"/>
              <a:t> </a:t>
            </a:r>
            <a:r>
              <a:rPr lang="fr-BE" sz="1800" dirty="0" smtClean="0"/>
              <a:t> public </a:t>
            </a:r>
            <a:r>
              <a:rPr lang="fr-BE" sz="1800" dirty="0" err="1"/>
              <a:t>void</a:t>
            </a:r>
            <a:r>
              <a:rPr lang="fr-BE" sz="1800" dirty="0"/>
              <a:t> afficher( ) </a:t>
            </a:r>
          </a:p>
          <a:p>
            <a:pPr>
              <a:spcBef>
                <a:spcPts val="0"/>
              </a:spcBef>
            </a:pPr>
            <a:r>
              <a:rPr lang="fr-BE" sz="1800" dirty="0"/>
              <a:t>	</a:t>
            </a:r>
            <a:r>
              <a:rPr lang="fr-BE" sz="1600" dirty="0"/>
              <a:t>{ </a:t>
            </a:r>
            <a:r>
              <a:rPr lang="fr-BE" sz="1600" dirty="0" err="1"/>
              <a:t>throw</a:t>
            </a:r>
            <a:r>
              <a:rPr lang="fr-BE" sz="1600" dirty="0"/>
              <a:t> new </a:t>
            </a:r>
            <a:r>
              <a:rPr lang="fr-BE" sz="1600" dirty="0" err="1"/>
              <a:t>UnSupportedOperationException</a:t>
            </a:r>
            <a:r>
              <a:rPr lang="fr-BE" sz="1600" dirty="0"/>
              <a:t>( ); }</a:t>
            </a:r>
            <a:endParaRPr lang="fr-FR" sz="1600" dirty="0"/>
          </a:p>
          <a:p>
            <a:pPr>
              <a:spcBef>
                <a:spcPts val="0"/>
              </a:spcBef>
            </a:pPr>
            <a:endParaRPr lang="fr-FR" sz="1800" dirty="0" smtClean="0"/>
          </a:p>
          <a:p>
            <a:pPr>
              <a:spcBef>
                <a:spcPts val="0"/>
              </a:spcBef>
            </a:pPr>
            <a:r>
              <a:rPr lang="fr-BE" sz="1800" dirty="0" smtClean="0"/>
              <a:t>  public </a:t>
            </a:r>
            <a:r>
              <a:rPr lang="fr-BE" sz="1800" dirty="0" err="1"/>
              <a:t>void</a:t>
            </a:r>
            <a:r>
              <a:rPr lang="fr-BE" sz="1800" dirty="0"/>
              <a:t> </a:t>
            </a:r>
            <a:r>
              <a:rPr lang="fr-FR" sz="1800" dirty="0"/>
              <a:t>ajouter (</a:t>
            </a:r>
            <a:r>
              <a:rPr lang="fr-FR" sz="1800" dirty="0" err="1" smtClean="0"/>
              <a:t>ComposantMenu</a:t>
            </a:r>
            <a:r>
              <a:rPr lang="fr-FR" sz="1800" dirty="0" smtClean="0"/>
              <a:t> </a:t>
            </a:r>
            <a:r>
              <a:rPr lang="fr-FR" sz="1800" dirty="0" err="1" smtClean="0"/>
              <a:t>composantMenu</a:t>
            </a:r>
            <a:r>
              <a:rPr lang="fr-FR" sz="1800" dirty="0" smtClean="0"/>
              <a:t>)</a:t>
            </a:r>
            <a:endParaRPr lang="fr-FR" sz="1800" dirty="0"/>
          </a:p>
          <a:p>
            <a:pPr>
              <a:spcBef>
                <a:spcPts val="0"/>
              </a:spcBef>
            </a:pPr>
            <a:r>
              <a:rPr lang="fr-BE" sz="1800" dirty="0"/>
              <a:t>	</a:t>
            </a:r>
            <a:r>
              <a:rPr lang="fr-BE" sz="1600" dirty="0"/>
              <a:t>{ </a:t>
            </a:r>
            <a:r>
              <a:rPr lang="fr-BE" sz="1600" dirty="0" err="1"/>
              <a:t>throw</a:t>
            </a:r>
            <a:r>
              <a:rPr lang="fr-BE" sz="1600" dirty="0"/>
              <a:t> new </a:t>
            </a:r>
            <a:r>
              <a:rPr lang="fr-BE" sz="1600" dirty="0" err="1"/>
              <a:t>UnSupportedOperationException</a:t>
            </a:r>
            <a:r>
              <a:rPr lang="fr-BE" sz="1600" dirty="0"/>
              <a:t>( ); }</a:t>
            </a:r>
            <a:endParaRPr lang="fr-FR" sz="1600" dirty="0"/>
          </a:p>
          <a:p>
            <a:pPr>
              <a:spcBef>
                <a:spcPts val="0"/>
              </a:spcBef>
            </a:pPr>
            <a:endParaRPr lang="fr-FR" sz="1800" dirty="0" smtClean="0"/>
          </a:p>
          <a:p>
            <a:pPr>
              <a:spcBef>
                <a:spcPts val="0"/>
              </a:spcBef>
            </a:pPr>
            <a:r>
              <a:rPr lang="fr-BE" sz="1800" dirty="0" smtClean="0"/>
              <a:t>  </a:t>
            </a:r>
            <a:r>
              <a:rPr lang="fr-BE" sz="1800" dirty="0"/>
              <a:t>public </a:t>
            </a:r>
            <a:r>
              <a:rPr lang="fr-BE" sz="1800" dirty="0" err="1"/>
              <a:t>void</a:t>
            </a:r>
            <a:r>
              <a:rPr lang="fr-BE" sz="1800" dirty="0"/>
              <a:t> </a:t>
            </a:r>
            <a:r>
              <a:rPr lang="fr-FR" sz="1800" dirty="0" smtClean="0"/>
              <a:t>supprimer (</a:t>
            </a:r>
            <a:r>
              <a:rPr lang="fr-FR" sz="1800" dirty="0" err="1" smtClean="0"/>
              <a:t>ComposantMenu</a:t>
            </a:r>
            <a:r>
              <a:rPr lang="fr-FR" sz="1800" dirty="0" smtClean="0"/>
              <a:t> </a:t>
            </a:r>
            <a:r>
              <a:rPr lang="fr-FR" sz="1800" dirty="0" err="1"/>
              <a:t>composantMenu</a:t>
            </a:r>
            <a:r>
              <a:rPr lang="fr-FR" sz="1800" dirty="0"/>
              <a:t>)</a:t>
            </a:r>
          </a:p>
          <a:p>
            <a:pPr>
              <a:spcBef>
                <a:spcPts val="0"/>
              </a:spcBef>
            </a:pPr>
            <a:r>
              <a:rPr lang="fr-BE" sz="1800" dirty="0"/>
              <a:t>	</a:t>
            </a:r>
            <a:r>
              <a:rPr lang="fr-BE" sz="1600" dirty="0"/>
              <a:t>{ </a:t>
            </a:r>
            <a:r>
              <a:rPr lang="fr-BE" sz="1600" dirty="0" err="1"/>
              <a:t>throw</a:t>
            </a:r>
            <a:r>
              <a:rPr lang="fr-BE" sz="1600" dirty="0"/>
              <a:t> new </a:t>
            </a:r>
            <a:r>
              <a:rPr lang="fr-BE" sz="1600" dirty="0" err="1"/>
              <a:t>UnSupportedOperationException</a:t>
            </a:r>
            <a:r>
              <a:rPr lang="fr-BE" sz="1600" dirty="0"/>
              <a:t>( ); }</a:t>
            </a:r>
            <a:endParaRPr lang="fr-FR" sz="1600" dirty="0"/>
          </a:p>
          <a:p>
            <a:pPr>
              <a:spcBef>
                <a:spcPts val="0"/>
              </a:spcBef>
            </a:pPr>
            <a:endParaRPr lang="fr-FR" sz="1800" dirty="0" smtClean="0"/>
          </a:p>
          <a:p>
            <a:pPr>
              <a:spcBef>
                <a:spcPts val="0"/>
              </a:spcBef>
            </a:pPr>
            <a:r>
              <a:rPr lang="fr-BE" sz="1800" dirty="0" smtClean="0"/>
              <a:t>  </a:t>
            </a:r>
            <a:r>
              <a:rPr lang="fr-BE" sz="1800" dirty="0"/>
              <a:t>public </a:t>
            </a:r>
            <a:r>
              <a:rPr lang="fr-FR" sz="1800" dirty="0" err="1"/>
              <a:t>ComposantMenu</a:t>
            </a:r>
            <a:r>
              <a:rPr lang="fr-FR" sz="1800" dirty="0"/>
              <a:t> </a:t>
            </a:r>
            <a:r>
              <a:rPr lang="fr-FR" sz="1800" dirty="0" err="1"/>
              <a:t>accesEnfant</a:t>
            </a:r>
            <a:r>
              <a:rPr lang="fr-FR" sz="1800" dirty="0"/>
              <a:t> (</a:t>
            </a:r>
            <a:r>
              <a:rPr lang="fr-FR" sz="1800" dirty="0" err="1" smtClean="0"/>
              <a:t>int</a:t>
            </a:r>
            <a:r>
              <a:rPr lang="fr-FR" sz="1800" dirty="0" smtClean="0"/>
              <a:t> indice)</a:t>
            </a:r>
            <a:endParaRPr lang="fr-FR" sz="1800" dirty="0"/>
          </a:p>
          <a:p>
            <a:pPr>
              <a:spcBef>
                <a:spcPts val="0"/>
              </a:spcBef>
            </a:pPr>
            <a:r>
              <a:rPr lang="fr-BE" sz="1800" dirty="0"/>
              <a:t>	</a:t>
            </a:r>
            <a:r>
              <a:rPr lang="fr-BE" sz="1600" dirty="0"/>
              <a:t>{ </a:t>
            </a:r>
            <a:r>
              <a:rPr lang="fr-BE" sz="1600" dirty="0" err="1"/>
              <a:t>throw</a:t>
            </a:r>
            <a:r>
              <a:rPr lang="fr-BE" sz="1600" dirty="0"/>
              <a:t> new </a:t>
            </a:r>
            <a:r>
              <a:rPr lang="fr-BE" sz="1600" dirty="0" err="1"/>
              <a:t>UnSupportedOperationException</a:t>
            </a:r>
            <a:r>
              <a:rPr lang="fr-BE" sz="1600" dirty="0"/>
              <a:t>( ); }</a:t>
            </a:r>
            <a:endParaRPr lang="fr-FR" sz="1600" dirty="0"/>
          </a:p>
          <a:p>
            <a:pPr>
              <a:spcBef>
                <a:spcPts val="0"/>
              </a:spcBef>
            </a:pPr>
            <a:endParaRPr lang="fr-FR" sz="1800" dirty="0" smtClean="0"/>
          </a:p>
          <a:p>
            <a:pPr>
              <a:spcBef>
                <a:spcPts val="0"/>
              </a:spcBef>
            </a:pPr>
            <a:r>
              <a:rPr lang="fr-FR" sz="1800" dirty="0" smtClean="0"/>
              <a:t>  }</a:t>
            </a:r>
            <a:endParaRPr lang="fr-BE" sz="1800" dirty="0"/>
          </a:p>
        </p:txBody>
      </p:sp>
    </p:spTree>
    <p:extLst>
      <p:ext uri="{BB962C8B-B14F-4D97-AF65-F5344CB8AC3E}">
        <p14:creationId xmlns:p14="http://schemas.microsoft.com/office/powerpoint/2010/main" val="41935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6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6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6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6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6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6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81D35-0522-4721-AC26-8B976F3AE033}" type="slidenum">
              <a:rPr lang="fr-FR" smtClean="0"/>
              <a:pPr/>
              <a:t>58</a:t>
            </a:fld>
            <a:endParaRPr lang="fr-FR" smtClean="0"/>
          </a:p>
        </p:txBody>
      </p:sp>
      <p:sp>
        <p:nvSpPr>
          <p:cNvPr id="916482" name="Text Box 2"/>
          <p:cNvSpPr txBox="1">
            <a:spLocks noChangeArrowheads="1"/>
          </p:cNvSpPr>
          <p:nvPr/>
        </p:nvSpPr>
        <p:spPr bwMode="auto">
          <a:xfrm>
            <a:off x="1043608" y="1196752"/>
            <a:ext cx="7632848" cy="19759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p</a:t>
            </a:r>
            <a:r>
              <a:rPr lang="fr-BE" sz="1800" dirty="0" smtClean="0"/>
              <a:t>ublic class</a:t>
            </a:r>
            <a:r>
              <a:rPr lang="fr-BE" sz="1800" b="1" i="1" dirty="0" smtClean="0">
                <a:solidFill>
                  <a:srgbClr val="FF6600"/>
                </a:solidFill>
              </a:rPr>
              <a:t> </a:t>
            </a:r>
            <a:r>
              <a:rPr lang="fr-BE" sz="1800" b="1" dirty="0" err="1" smtClean="0">
                <a:solidFill>
                  <a:srgbClr val="00B0F0"/>
                </a:solidFill>
              </a:rPr>
              <a:t>OptionMenu</a:t>
            </a:r>
            <a:r>
              <a:rPr lang="fr-BE" sz="1800" b="1" dirty="0" smtClean="0">
                <a:solidFill>
                  <a:srgbClr val="00B0F0"/>
                </a:solidFill>
              </a:rPr>
              <a:t> </a:t>
            </a:r>
            <a:r>
              <a:rPr lang="fr-BE" sz="1800" dirty="0" err="1" smtClean="0"/>
              <a:t>extends</a:t>
            </a:r>
            <a:r>
              <a:rPr lang="fr-BE" sz="1800" b="1" dirty="0" smtClean="0"/>
              <a:t> </a:t>
            </a:r>
            <a:r>
              <a:rPr lang="fr-BE" sz="1800" b="1" dirty="0" err="1">
                <a:solidFill>
                  <a:srgbClr val="FF6600"/>
                </a:solidFill>
              </a:rPr>
              <a:t>ComposantMenu</a:t>
            </a:r>
            <a:endParaRPr lang="fr-BE" sz="1800" b="1" dirty="0" smtClean="0">
              <a:solidFill>
                <a:srgbClr val="FF66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endParaRPr lang="fr-BE" sz="1800" b="1" dirty="0">
              <a:solidFill>
                <a:srgbClr val="FF6600"/>
              </a:solidFill>
            </a:endParaRPr>
          </a:p>
          <a:p>
            <a:pPr>
              <a:spcBef>
                <a:spcPts val="0"/>
              </a:spcBef>
            </a:pPr>
            <a:r>
              <a:rPr lang="fr-BE" sz="1800" dirty="0" smtClean="0"/>
              <a:t>{</a:t>
            </a:r>
          </a:p>
          <a:p>
            <a:pPr>
              <a:spcBef>
                <a:spcPts val="0"/>
              </a:spcBef>
            </a:pPr>
            <a:r>
              <a:rPr lang="fr-BE" sz="1800" dirty="0"/>
              <a:t> </a:t>
            </a:r>
            <a:r>
              <a:rPr lang="fr-BE" sz="1800" dirty="0" smtClean="0"/>
              <a:t> public </a:t>
            </a:r>
            <a:r>
              <a:rPr lang="fr-BE" sz="1800" dirty="0" err="1"/>
              <a:t>void</a:t>
            </a:r>
            <a:r>
              <a:rPr lang="fr-BE" sz="1800" dirty="0"/>
              <a:t> afficher( ) </a:t>
            </a:r>
          </a:p>
          <a:p>
            <a:pPr>
              <a:spcBef>
                <a:spcPts val="0"/>
              </a:spcBef>
            </a:pPr>
            <a:r>
              <a:rPr lang="fr-BE" sz="1800" dirty="0"/>
              <a:t>	</a:t>
            </a:r>
            <a:r>
              <a:rPr lang="fr-BE" sz="1600" dirty="0" smtClean="0"/>
              <a:t>{// affichage de l’option de menu}</a:t>
            </a:r>
            <a:endParaRPr lang="fr-FR" sz="1600" dirty="0"/>
          </a:p>
          <a:p>
            <a:pPr>
              <a:spcBef>
                <a:spcPts val="0"/>
              </a:spcBef>
            </a:pPr>
            <a:endParaRPr lang="fr-FR" sz="1800" dirty="0" smtClean="0"/>
          </a:p>
          <a:p>
            <a:pPr>
              <a:spcBef>
                <a:spcPts val="0"/>
              </a:spcBef>
            </a:pPr>
            <a:r>
              <a:rPr lang="fr-FR" sz="1800" dirty="0" smtClean="0"/>
              <a:t>  }</a:t>
            </a:r>
            <a:endParaRPr lang="fr-BE" sz="1800" dirty="0"/>
          </a:p>
        </p:txBody>
      </p:sp>
    </p:spTree>
    <p:extLst>
      <p:ext uri="{BB962C8B-B14F-4D97-AF65-F5344CB8AC3E}">
        <p14:creationId xmlns:p14="http://schemas.microsoft.com/office/powerpoint/2010/main" val="34419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81D35-0522-4721-AC26-8B976F3AE033}" type="slidenum">
              <a:rPr lang="fr-FR" smtClean="0"/>
              <a:pPr/>
              <a:t>59</a:t>
            </a:fld>
            <a:endParaRPr lang="fr-FR" smtClean="0"/>
          </a:p>
        </p:txBody>
      </p:sp>
      <p:sp>
        <p:nvSpPr>
          <p:cNvPr id="916482" name="Text Box 2"/>
          <p:cNvSpPr txBox="1">
            <a:spLocks noChangeArrowheads="1"/>
          </p:cNvSpPr>
          <p:nvPr/>
        </p:nvSpPr>
        <p:spPr bwMode="auto">
          <a:xfrm>
            <a:off x="827584" y="980728"/>
            <a:ext cx="7118052" cy="4702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public class</a:t>
            </a:r>
            <a:r>
              <a:rPr lang="fr-BE" sz="1800" b="1" i="1" dirty="0">
                <a:solidFill>
                  <a:srgbClr val="FF6600"/>
                </a:solidFill>
              </a:rPr>
              <a:t> </a:t>
            </a:r>
            <a:r>
              <a:rPr lang="fr-BE" sz="1800" b="1" dirty="0">
                <a:solidFill>
                  <a:srgbClr val="CC00FF"/>
                </a:solidFill>
              </a:rPr>
              <a:t>Menu </a:t>
            </a:r>
            <a:r>
              <a:rPr lang="fr-BE" sz="1800" dirty="0" err="1"/>
              <a:t>extends</a:t>
            </a:r>
            <a:r>
              <a:rPr lang="fr-BE" sz="1800" b="1" dirty="0"/>
              <a:t> </a:t>
            </a:r>
            <a:r>
              <a:rPr lang="fr-BE" sz="1800" b="1" dirty="0" err="1">
                <a:solidFill>
                  <a:srgbClr val="FF6600"/>
                </a:solidFill>
              </a:rPr>
              <a:t>ComposantMenu</a:t>
            </a:r>
            <a:endParaRPr lang="fr-BE" sz="1800" b="1" dirty="0">
              <a:solidFill>
                <a:srgbClr val="FF66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{  </a:t>
            </a:r>
            <a:r>
              <a:rPr lang="fr-BE" sz="1800" dirty="0" err="1" smtClean="0"/>
              <a:t>private</a:t>
            </a:r>
            <a:r>
              <a:rPr lang="fr-BE" sz="1800" dirty="0" smtClean="0"/>
              <a:t> </a:t>
            </a:r>
            <a:r>
              <a:rPr lang="fr-BE" sz="1800" b="1" dirty="0" err="1" smtClean="0">
                <a:solidFill>
                  <a:srgbClr val="FF6600"/>
                </a:solidFill>
              </a:rPr>
              <a:t>ArrayList</a:t>
            </a:r>
            <a:r>
              <a:rPr lang="fr-BE" sz="1800" b="1" dirty="0" smtClean="0">
                <a:solidFill>
                  <a:srgbClr val="FF6600"/>
                </a:solidFill>
              </a:rPr>
              <a:t> &lt;</a:t>
            </a:r>
            <a:r>
              <a:rPr lang="fr-BE" sz="1800" b="1" dirty="0" err="1" smtClean="0">
                <a:solidFill>
                  <a:srgbClr val="FF6600"/>
                </a:solidFill>
              </a:rPr>
              <a:t>ComposantMenu</a:t>
            </a:r>
            <a:r>
              <a:rPr lang="fr-BE" sz="1800" b="1" dirty="0" smtClean="0">
                <a:solidFill>
                  <a:srgbClr val="FF6600"/>
                </a:solidFill>
              </a:rPr>
              <a:t>&gt; composants</a:t>
            </a:r>
            <a:r>
              <a:rPr lang="fr-BE" sz="1800" dirty="0" smtClean="0"/>
              <a:t>;</a:t>
            </a:r>
            <a:endParaRPr lang="fr-BE" sz="1800" dirty="0"/>
          </a:p>
          <a:p>
            <a:pPr>
              <a:spcBef>
                <a:spcPts val="0"/>
              </a:spcBef>
            </a:pPr>
            <a:r>
              <a:rPr lang="fr-BE" sz="1800" dirty="0" smtClean="0"/>
              <a:t>    </a:t>
            </a:r>
            <a:endParaRPr lang="fr-FR" sz="1800" dirty="0"/>
          </a:p>
          <a:p>
            <a:pPr>
              <a:spcBef>
                <a:spcPts val="0"/>
              </a:spcBef>
            </a:pPr>
            <a:r>
              <a:rPr lang="fr-BE" sz="1800" dirty="0"/>
              <a:t>  </a:t>
            </a:r>
            <a:r>
              <a:rPr lang="fr-BE" sz="1800" dirty="0" smtClean="0"/>
              <a:t>  public </a:t>
            </a:r>
            <a:r>
              <a:rPr lang="fr-BE" sz="1800" dirty="0" err="1"/>
              <a:t>void</a:t>
            </a:r>
            <a:r>
              <a:rPr lang="fr-BE" sz="1800" dirty="0"/>
              <a:t> </a:t>
            </a:r>
            <a:r>
              <a:rPr lang="fr-FR" sz="1800" dirty="0"/>
              <a:t>ajouter (</a:t>
            </a:r>
            <a:r>
              <a:rPr lang="fr-FR" sz="1800" dirty="0" err="1"/>
              <a:t>ComposantMenu</a:t>
            </a:r>
            <a:r>
              <a:rPr lang="fr-FR" sz="1800" dirty="0"/>
              <a:t> </a:t>
            </a:r>
            <a:r>
              <a:rPr lang="fr-FR" sz="1800" dirty="0" err="1"/>
              <a:t>composantMenu</a:t>
            </a:r>
            <a:r>
              <a:rPr lang="fr-FR" sz="1800" dirty="0"/>
              <a:t>)</a:t>
            </a:r>
          </a:p>
          <a:p>
            <a:pPr>
              <a:spcBef>
                <a:spcPts val="0"/>
              </a:spcBef>
            </a:pPr>
            <a:r>
              <a:rPr lang="fr-BE" sz="1800" dirty="0"/>
              <a:t>	</a:t>
            </a:r>
            <a:r>
              <a:rPr lang="fr-BE" sz="1600" dirty="0" smtClean="0"/>
              <a:t>{ </a:t>
            </a:r>
            <a:r>
              <a:rPr lang="fr-BE" sz="1600" dirty="0" err="1" smtClean="0">
                <a:solidFill>
                  <a:srgbClr val="FF6600"/>
                </a:solidFill>
              </a:rPr>
              <a:t>composants</a:t>
            </a:r>
            <a:r>
              <a:rPr lang="fr-BE" sz="1600" dirty="0" err="1" smtClean="0"/>
              <a:t>.add</a:t>
            </a:r>
            <a:r>
              <a:rPr lang="fr-BE" sz="1600" dirty="0" smtClean="0"/>
              <a:t>(</a:t>
            </a:r>
            <a:r>
              <a:rPr lang="fr-FR" sz="1600" dirty="0" err="1" smtClean="0"/>
              <a:t>composantMenu</a:t>
            </a:r>
            <a:r>
              <a:rPr lang="fr-FR" sz="1600" dirty="0" smtClean="0"/>
              <a:t>); </a:t>
            </a:r>
            <a:r>
              <a:rPr lang="fr-BE" sz="1600" dirty="0" smtClean="0"/>
              <a:t>}</a:t>
            </a:r>
            <a:endParaRPr lang="fr-FR" sz="1600" dirty="0"/>
          </a:p>
          <a:p>
            <a:pPr>
              <a:spcBef>
                <a:spcPts val="0"/>
              </a:spcBef>
            </a:pPr>
            <a:endParaRPr lang="fr-FR" sz="1800" dirty="0"/>
          </a:p>
          <a:p>
            <a:pPr>
              <a:spcBef>
                <a:spcPts val="0"/>
              </a:spcBef>
            </a:pPr>
            <a:r>
              <a:rPr lang="fr-BE" sz="1800" dirty="0"/>
              <a:t>  </a:t>
            </a:r>
            <a:r>
              <a:rPr lang="fr-BE" sz="1800" dirty="0" smtClean="0"/>
              <a:t>  public </a:t>
            </a:r>
            <a:r>
              <a:rPr lang="fr-BE" sz="1800" dirty="0" err="1"/>
              <a:t>void</a:t>
            </a:r>
            <a:r>
              <a:rPr lang="fr-BE" sz="1800" dirty="0"/>
              <a:t> </a:t>
            </a:r>
            <a:r>
              <a:rPr lang="fr-FR" sz="1800" dirty="0"/>
              <a:t>supprimer (</a:t>
            </a:r>
            <a:r>
              <a:rPr lang="fr-FR" sz="1800" dirty="0" err="1"/>
              <a:t>ComposantMenu</a:t>
            </a:r>
            <a:r>
              <a:rPr lang="fr-FR" sz="1800" dirty="0"/>
              <a:t> </a:t>
            </a:r>
            <a:r>
              <a:rPr lang="fr-FR" sz="1800" dirty="0" err="1"/>
              <a:t>composantMenu</a:t>
            </a:r>
            <a:r>
              <a:rPr lang="fr-FR" sz="1800" dirty="0"/>
              <a:t>)</a:t>
            </a:r>
          </a:p>
          <a:p>
            <a:pPr>
              <a:spcBef>
                <a:spcPts val="0"/>
              </a:spcBef>
            </a:pPr>
            <a:r>
              <a:rPr lang="fr-BE" sz="1800" dirty="0"/>
              <a:t>	</a:t>
            </a:r>
            <a:r>
              <a:rPr lang="fr-BE" sz="1600" dirty="0" smtClean="0"/>
              <a:t>{ </a:t>
            </a:r>
            <a:r>
              <a:rPr lang="fr-BE" sz="1600" dirty="0" err="1" smtClean="0">
                <a:solidFill>
                  <a:srgbClr val="FF6600"/>
                </a:solidFill>
              </a:rPr>
              <a:t>composants</a:t>
            </a:r>
            <a:r>
              <a:rPr lang="fr-BE" sz="1600" dirty="0" err="1" smtClean="0"/>
              <a:t>.remove</a:t>
            </a:r>
            <a:r>
              <a:rPr lang="fr-BE" sz="1600" dirty="0" smtClean="0"/>
              <a:t>(</a:t>
            </a:r>
            <a:r>
              <a:rPr lang="fr-FR" sz="1600" dirty="0" err="1"/>
              <a:t>composantMenu</a:t>
            </a:r>
            <a:r>
              <a:rPr lang="fr-FR" sz="1600" dirty="0"/>
              <a:t>); </a:t>
            </a:r>
            <a:r>
              <a:rPr lang="fr-BE" sz="1600" dirty="0" smtClean="0"/>
              <a:t>}</a:t>
            </a:r>
            <a:endParaRPr lang="fr-FR" sz="1600" dirty="0"/>
          </a:p>
          <a:p>
            <a:pPr>
              <a:spcBef>
                <a:spcPts val="0"/>
              </a:spcBef>
            </a:pPr>
            <a:endParaRPr lang="fr-FR" sz="1800" dirty="0"/>
          </a:p>
          <a:p>
            <a:pPr>
              <a:spcBef>
                <a:spcPts val="0"/>
              </a:spcBef>
            </a:pPr>
            <a:r>
              <a:rPr lang="fr-BE" sz="1800" dirty="0"/>
              <a:t>  </a:t>
            </a:r>
            <a:r>
              <a:rPr lang="fr-BE" sz="1800" dirty="0" smtClean="0"/>
              <a:t>  public </a:t>
            </a:r>
            <a:r>
              <a:rPr lang="fr-FR" sz="1800" dirty="0" err="1"/>
              <a:t>ComposantMenu</a:t>
            </a:r>
            <a:r>
              <a:rPr lang="fr-FR" sz="1800" dirty="0"/>
              <a:t> </a:t>
            </a:r>
            <a:r>
              <a:rPr lang="fr-FR" sz="1800" dirty="0" err="1"/>
              <a:t>accesEnfant</a:t>
            </a:r>
            <a:r>
              <a:rPr lang="fr-FR" sz="1800" dirty="0"/>
              <a:t> (</a:t>
            </a:r>
            <a:r>
              <a:rPr lang="fr-FR" sz="1800" dirty="0" err="1"/>
              <a:t>int</a:t>
            </a:r>
            <a:r>
              <a:rPr lang="fr-FR" sz="1800" dirty="0"/>
              <a:t> indice)</a:t>
            </a:r>
          </a:p>
          <a:p>
            <a:pPr>
              <a:spcBef>
                <a:spcPts val="0"/>
              </a:spcBef>
            </a:pPr>
            <a:r>
              <a:rPr lang="fr-BE" sz="1800" dirty="0"/>
              <a:t>	</a:t>
            </a:r>
            <a:r>
              <a:rPr lang="fr-BE" sz="1600" dirty="0" smtClean="0"/>
              <a:t>{</a:t>
            </a:r>
            <a:r>
              <a:rPr lang="fr-BE" sz="1600" dirty="0" smtClean="0">
                <a:solidFill>
                  <a:srgbClr val="FF6600"/>
                </a:solidFill>
              </a:rPr>
              <a:t> </a:t>
            </a:r>
            <a:r>
              <a:rPr lang="fr-BE" sz="1600" dirty="0" smtClean="0"/>
              <a:t>return</a:t>
            </a:r>
            <a:r>
              <a:rPr lang="fr-BE" sz="1600" dirty="0" smtClean="0">
                <a:solidFill>
                  <a:srgbClr val="FF6600"/>
                </a:solidFill>
              </a:rPr>
              <a:t> </a:t>
            </a:r>
            <a:r>
              <a:rPr lang="fr-BE" sz="1600" dirty="0" err="1" smtClean="0">
                <a:solidFill>
                  <a:srgbClr val="FF6600"/>
                </a:solidFill>
              </a:rPr>
              <a:t>composants</a:t>
            </a:r>
            <a:r>
              <a:rPr lang="fr-BE" sz="1600" dirty="0" err="1" smtClean="0"/>
              <a:t>.get</a:t>
            </a:r>
            <a:r>
              <a:rPr lang="fr-BE" sz="1600" dirty="0" smtClean="0"/>
              <a:t>(indice); }</a:t>
            </a:r>
          </a:p>
          <a:p>
            <a:pPr>
              <a:spcBef>
                <a:spcPts val="0"/>
              </a:spcBef>
            </a:pPr>
            <a:endParaRPr lang="fr-BE" sz="1600" dirty="0" smtClean="0"/>
          </a:p>
          <a:p>
            <a:pPr>
              <a:spcBef>
                <a:spcPts val="0"/>
              </a:spcBef>
            </a:pPr>
            <a:r>
              <a:rPr lang="fr-BE" sz="1800" dirty="0" smtClean="0"/>
              <a:t>    public </a:t>
            </a:r>
            <a:r>
              <a:rPr lang="fr-BE" sz="1800" dirty="0" err="1" smtClean="0"/>
              <a:t>void</a:t>
            </a:r>
            <a:r>
              <a:rPr lang="fr-BE" sz="1800" dirty="0" smtClean="0"/>
              <a:t> afficher</a:t>
            </a:r>
            <a:r>
              <a:rPr lang="fr-BE" sz="1800" dirty="0"/>
              <a:t>( )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/>
              <a:t>	</a:t>
            </a:r>
            <a:r>
              <a:rPr lang="fr-BE" sz="1800" dirty="0" smtClean="0"/>
              <a:t>	</a:t>
            </a:r>
            <a:r>
              <a:rPr lang="fr-BE" sz="1600" dirty="0" smtClean="0"/>
              <a:t>{</a:t>
            </a:r>
            <a:r>
              <a:rPr lang="fr-BE" sz="1600" dirty="0"/>
              <a:t>for </a:t>
            </a:r>
            <a:r>
              <a:rPr lang="fr-BE" sz="1600" dirty="0" smtClean="0"/>
              <a:t>(</a:t>
            </a:r>
            <a:r>
              <a:rPr lang="fr-BE" sz="1600" dirty="0" err="1" smtClean="0"/>
              <a:t>ComposantMenu</a:t>
            </a:r>
            <a:r>
              <a:rPr lang="fr-BE" sz="1600" dirty="0" smtClean="0"/>
              <a:t> composant : </a:t>
            </a:r>
            <a:r>
              <a:rPr lang="fr-BE" sz="1600" dirty="0" smtClean="0">
                <a:solidFill>
                  <a:srgbClr val="FF6600"/>
                </a:solidFill>
              </a:rPr>
              <a:t>composants</a:t>
            </a:r>
            <a:r>
              <a:rPr lang="fr-BE" sz="1600" dirty="0" smtClean="0"/>
              <a:t>)</a:t>
            </a:r>
            <a:endParaRPr lang="fr-BE" sz="16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600" dirty="0"/>
              <a:t>		</a:t>
            </a:r>
            <a:r>
              <a:rPr lang="fr-BE" sz="1600" dirty="0" smtClean="0"/>
              <a:t>		    {</a:t>
            </a:r>
            <a:r>
              <a:rPr lang="fr-BE" sz="1600" dirty="0"/>
              <a:t>composant </a:t>
            </a:r>
            <a:r>
              <a:rPr lang="fr-BE" sz="1600" dirty="0" smtClean="0"/>
              <a:t>.afficher( );}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600" dirty="0"/>
              <a:t>	</a:t>
            </a:r>
            <a:r>
              <a:rPr lang="fr-BE" sz="1600" dirty="0" smtClean="0"/>
              <a:t>	 }</a:t>
            </a:r>
            <a:endParaRPr lang="fr-FR" sz="16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043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6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6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6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6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6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6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6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64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05BF9E-DC42-4230-A4B3-0205D11B3D5A}" type="slidenum">
              <a:rPr lang="fr-FR" smtClean="0"/>
              <a:pPr/>
              <a:t>6</a:t>
            </a:fld>
            <a:endParaRPr lang="fr-FR" dirty="0" smtClean="0"/>
          </a:p>
        </p:txBody>
      </p:sp>
      <p:sp>
        <p:nvSpPr>
          <p:cNvPr id="395266" name="Text Box 2"/>
          <p:cNvSpPr txBox="1">
            <a:spLocks noChangeArrowheads="1"/>
          </p:cNvSpPr>
          <p:nvPr/>
        </p:nvSpPr>
        <p:spPr bwMode="auto">
          <a:xfrm>
            <a:off x="147638" y="990600"/>
            <a:ext cx="1814512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2400">
                <a:solidFill>
                  <a:srgbClr val="0000FF"/>
                </a:solidFill>
                <a:latin typeface="Arial" charset="0"/>
              </a:rPr>
              <a:t>  </a:t>
            </a:r>
            <a:r>
              <a:rPr lang="fr-BE" sz="2400">
                <a:solidFill>
                  <a:srgbClr val="339933"/>
                </a:solidFill>
                <a:latin typeface="Arial" charset="0"/>
              </a:rPr>
              <a:t>User Interface</a:t>
            </a:r>
            <a:endParaRPr lang="fr-FR" sz="2400">
              <a:solidFill>
                <a:srgbClr val="339933"/>
              </a:solidFill>
              <a:latin typeface="Arial" charset="0"/>
            </a:endParaRPr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1928794" y="1000108"/>
            <a:ext cx="1574800" cy="406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dirty="0" err="1">
                <a:solidFill>
                  <a:srgbClr val="008000"/>
                </a:solidFill>
              </a:rPr>
              <a:t>MainJFrame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3929058" y="1000108"/>
            <a:ext cx="1800225" cy="406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dirty="0" err="1">
                <a:solidFill>
                  <a:srgbClr val="008000"/>
                </a:solidFill>
              </a:rPr>
              <a:t>NewBookPanel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1785918" y="1571612"/>
            <a:ext cx="1755775" cy="406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dirty="0" err="1">
                <a:solidFill>
                  <a:srgbClr val="008000"/>
                </a:solidFill>
              </a:rPr>
              <a:t>AllBooksPanel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395272" name="Text Box 8"/>
          <p:cNvSpPr txBox="1">
            <a:spLocks noChangeArrowheads="1"/>
          </p:cNvSpPr>
          <p:nvPr/>
        </p:nvSpPr>
        <p:spPr bwMode="auto">
          <a:xfrm>
            <a:off x="341313" y="5265862"/>
            <a:ext cx="1620837" cy="830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2400" dirty="0">
                <a:solidFill>
                  <a:srgbClr val="FF33CC"/>
                </a:solidFill>
                <a:latin typeface="Arial" charset="0"/>
              </a:rPr>
              <a:t> </a:t>
            </a:r>
            <a:r>
              <a:rPr lang="fr-BE" sz="2400" dirty="0">
                <a:solidFill>
                  <a:srgbClr val="FF00FF"/>
                </a:solidFill>
                <a:latin typeface="Arial" charset="0"/>
              </a:rPr>
              <a:t>Data Access</a:t>
            </a:r>
            <a:endParaRPr lang="fr-FR" sz="2400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214282" y="3857628"/>
            <a:ext cx="1620838" cy="830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BE" sz="2400" dirty="0">
                <a:solidFill>
                  <a:srgbClr val="0000FF"/>
                </a:solidFill>
                <a:latin typeface="Arial" charset="0"/>
              </a:rPr>
              <a:t>Business    </a:t>
            </a:r>
            <a:r>
              <a:rPr lang="fr-BE" sz="2400" dirty="0" err="1">
                <a:solidFill>
                  <a:srgbClr val="0000FF"/>
                </a:solidFill>
                <a:latin typeface="Arial" charset="0"/>
              </a:rPr>
              <a:t>Logic</a:t>
            </a:r>
            <a:endParaRPr lang="fr-FR" sz="24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95274" name="Text Box 10"/>
          <p:cNvSpPr txBox="1">
            <a:spLocks noChangeArrowheads="1"/>
          </p:cNvSpPr>
          <p:nvPr/>
        </p:nvSpPr>
        <p:spPr bwMode="auto">
          <a:xfrm>
            <a:off x="7358082" y="2571744"/>
            <a:ext cx="854075" cy="406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BE" dirty="0">
                <a:solidFill>
                  <a:srgbClr val="7030A0"/>
                </a:solidFill>
              </a:rPr>
              <a:t>Book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395275" name="Text Box 11"/>
          <p:cNvSpPr txBox="1">
            <a:spLocks noChangeArrowheads="1"/>
          </p:cNvSpPr>
          <p:nvPr/>
        </p:nvSpPr>
        <p:spPr bwMode="auto">
          <a:xfrm>
            <a:off x="1785918" y="4071942"/>
            <a:ext cx="2047875" cy="406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>
                <a:solidFill>
                  <a:srgbClr val="0000FF"/>
                </a:solidFill>
              </a:rPr>
              <a:t>   BookManager</a:t>
            </a:r>
            <a:endParaRPr lang="fr-FR">
              <a:solidFill>
                <a:srgbClr val="0000FF"/>
              </a:solidFill>
            </a:endParaRPr>
          </a:p>
        </p:txBody>
      </p:sp>
      <p:sp>
        <p:nvSpPr>
          <p:cNvPr id="395277" name="Text Box 13"/>
          <p:cNvSpPr txBox="1">
            <a:spLocks noChangeArrowheads="1"/>
          </p:cNvSpPr>
          <p:nvPr/>
        </p:nvSpPr>
        <p:spPr bwMode="auto">
          <a:xfrm>
            <a:off x="1571604" y="5429264"/>
            <a:ext cx="1928826" cy="406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BE">
                <a:solidFill>
                  <a:srgbClr val="339933"/>
                </a:solidFill>
              </a:rPr>
              <a:t> </a:t>
            </a:r>
            <a:r>
              <a:rPr lang="fr-BE">
                <a:solidFill>
                  <a:srgbClr val="FF00FF"/>
                </a:solidFill>
              </a:rPr>
              <a:t>BookDBAccess</a:t>
            </a:r>
            <a:endParaRPr lang="fr-FR">
              <a:solidFill>
                <a:srgbClr val="FF00FF"/>
              </a:solidFill>
            </a:endParaRPr>
          </a:p>
        </p:txBody>
      </p:sp>
      <p:cxnSp>
        <p:nvCxnSpPr>
          <p:cNvPr id="18" name="Connecteur droit 17"/>
          <p:cNvCxnSpPr>
            <a:cxnSpLocks noChangeShapeType="1"/>
          </p:cNvCxnSpPr>
          <p:nvPr/>
        </p:nvCxnSpPr>
        <p:spPr bwMode="auto">
          <a:xfrm rot="16200000" flipH="1">
            <a:off x="3143256" y="3571860"/>
            <a:ext cx="6072212" cy="71452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olid"/>
            <a:round/>
            <a:headEnd/>
            <a:tailEnd/>
          </a:ln>
        </p:spPr>
      </p:cxnSp>
      <p:cxnSp>
        <p:nvCxnSpPr>
          <p:cNvPr id="21" name="Connecteur droit 20"/>
          <p:cNvCxnSpPr>
            <a:cxnSpLocks noChangeShapeType="1"/>
          </p:cNvCxnSpPr>
          <p:nvPr/>
        </p:nvCxnSpPr>
        <p:spPr bwMode="auto">
          <a:xfrm>
            <a:off x="251520" y="2276872"/>
            <a:ext cx="5892116" cy="912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" name="Connecteur droit 22"/>
          <p:cNvCxnSpPr>
            <a:cxnSpLocks noChangeShapeType="1"/>
          </p:cNvCxnSpPr>
          <p:nvPr/>
        </p:nvCxnSpPr>
        <p:spPr bwMode="auto">
          <a:xfrm flipV="1">
            <a:off x="251520" y="5143512"/>
            <a:ext cx="5963554" cy="1368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23528" y="2564904"/>
            <a:ext cx="16208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2400" dirty="0">
                <a:solidFill>
                  <a:srgbClr val="FF6600"/>
                </a:solidFill>
                <a:latin typeface="Arial" charset="0"/>
              </a:rPr>
              <a:t>Controller</a:t>
            </a:r>
            <a:endParaRPr lang="fr-FR" sz="240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55776" y="2564904"/>
            <a:ext cx="2520950" cy="406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BE" dirty="0" err="1">
                <a:solidFill>
                  <a:srgbClr val="FF6600"/>
                </a:solidFill>
              </a:rPr>
              <a:t>ApplicationController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285720" y="3617592"/>
            <a:ext cx="5929354" cy="457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7020272" y="1340768"/>
            <a:ext cx="162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2400" dirty="0">
                <a:solidFill>
                  <a:srgbClr val="FF00FF"/>
                </a:solidFill>
                <a:latin typeface="Arial" charset="0"/>
              </a:rPr>
              <a:t>  </a:t>
            </a:r>
            <a:r>
              <a:rPr lang="fr-BE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fr-BE" sz="2400" dirty="0">
                <a:solidFill>
                  <a:srgbClr val="9900FF"/>
                </a:solidFill>
                <a:latin typeface="Arial" charset="0"/>
              </a:rPr>
              <a:t>Model</a:t>
            </a:r>
            <a:endParaRPr lang="fr-FR" sz="2400" dirty="0">
              <a:solidFill>
                <a:srgbClr val="9900FF"/>
              </a:solidFill>
              <a:latin typeface="Arial" charset="0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6357950" y="3786190"/>
            <a:ext cx="2643206" cy="40011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dirty="0" err="1" smtClean="0">
                <a:solidFill>
                  <a:srgbClr val="7030A0"/>
                </a:solidFill>
              </a:rPr>
              <a:t>AddBookException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357950" y="4429132"/>
            <a:ext cx="2643206" cy="40011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dirty="0" err="1" smtClean="0">
                <a:solidFill>
                  <a:srgbClr val="7030A0"/>
                </a:solidFill>
              </a:rPr>
              <a:t>AllBooksException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72200" y="3933056"/>
            <a:ext cx="2592288" cy="172819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929058" y="1571612"/>
            <a:ext cx="1928826" cy="40011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BE" dirty="0" err="1" smtClean="0">
                <a:solidFill>
                  <a:srgbClr val="008000"/>
                </a:solidFill>
              </a:rPr>
              <a:t>AllBooksModel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3714744" y="5429264"/>
            <a:ext cx="2428892" cy="40011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BE" dirty="0">
                <a:solidFill>
                  <a:srgbClr val="339933"/>
                </a:solidFill>
              </a:rPr>
              <a:t> </a:t>
            </a:r>
            <a:r>
              <a:rPr lang="fr-BE" dirty="0" err="1" smtClean="0">
                <a:solidFill>
                  <a:srgbClr val="FF00FF"/>
                </a:solidFill>
              </a:rPr>
              <a:t>SingletonConnexion</a:t>
            </a:r>
            <a:endParaRPr lang="fr-FR" dirty="0">
              <a:solidFill>
                <a:srgbClr val="FF00FF"/>
              </a:solidFill>
            </a:endParaRPr>
          </a:p>
        </p:txBody>
      </p:sp>
      <p:sp>
        <p:nvSpPr>
          <p:cNvPr id="32" name="Ellipse 31"/>
          <p:cNvSpPr/>
          <p:nvPr/>
        </p:nvSpPr>
        <p:spPr bwMode="auto">
          <a:xfrm>
            <a:off x="3714744" y="5357826"/>
            <a:ext cx="2428892" cy="56263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3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/>
      <p:bldP spid="395267" grpId="0" animBg="1"/>
      <p:bldP spid="395268" grpId="0" animBg="1"/>
      <p:bldP spid="395269" grpId="0" animBg="1"/>
      <p:bldP spid="395272" grpId="0"/>
      <p:bldP spid="395273" grpId="0"/>
      <p:bldP spid="395274" grpId="0" animBg="1"/>
      <p:bldP spid="395275" grpId="0" animBg="1"/>
      <p:bldP spid="395277" grpId="0" animBg="1"/>
      <p:bldP spid="17" grpId="0"/>
      <p:bldP spid="19" grpId="0" animBg="1"/>
      <p:bldP spid="20" grpId="0" animBg="1"/>
      <p:bldP spid="26" grpId="0"/>
      <p:bldP spid="22" grpId="0" animBg="1"/>
      <p:bldP spid="24" grpId="0" animBg="1"/>
      <p:bldP spid="30" grpId="0" animBg="1"/>
      <p:bldP spid="28" grpId="0" animBg="1"/>
      <p:bldP spid="3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>
                <a:solidFill>
                  <a:srgbClr val="006600"/>
                </a:solidFill>
              </a:rPr>
              <a:t>10. Design Patterns</a:t>
            </a:r>
            <a:endParaRPr lang="fr-FR" dirty="0" smtClean="0">
              <a:solidFill>
                <a:srgbClr val="006600"/>
              </a:solidFill>
            </a:endParaRP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772400" cy="4968552"/>
          </a:xfrm>
        </p:spPr>
        <p:txBody>
          <a:bodyPr/>
          <a:lstStyle/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10.1. Singleton Pattern </a:t>
            </a: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10.2. </a:t>
            </a:r>
            <a:r>
              <a:rPr lang="fr-BE" sz="2800" dirty="0" err="1" smtClean="0">
                <a:solidFill>
                  <a:srgbClr val="000099"/>
                </a:solidFill>
              </a:rPr>
              <a:t>Strategy</a:t>
            </a:r>
            <a:r>
              <a:rPr lang="fr-BE" sz="2800" dirty="0" smtClean="0">
                <a:solidFill>
                  <a:srgbClr val="000099"/>
                </a:solidFill>
              </a:rPr>
              <a:t> Pattern </a:t>
            </a: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10.3</a:t>
            </a:r>
            <a:r>
              <a:rPr lang="fr-BE" sz="2800" dirty="0">
                <a:solidFill>
                  <a:srgbClr val="000099"/>
                </a:solidFill>
              </a:rPr>
              <a:t>. </a:t>
            </a:r>
            <a:r>
              <a:rPr lang="fr-BE" sz="2800" dirty="0" smtClean="0">
                <a:solidFill>
                  <a:srgbClr val="000099"/>
                </a:solidFill>
              </a:rPr>
              <a:t>Data </a:t>
            </a:r>
            <a:r>
              <a:rPr lang="fr-BE" sz="2800" dirty="0">
                <a:solidFill>
                  <a:srgbClr val="000099"/>
                </a:solidFill>
              </a:rPr>
              <a:t>Access Object Pattern </a:t>
            </a: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10.4. </a:t>
            </a:r>
            <a:r>
              <a:rPr lang="fr-BE" sz="2800" dirty="0" err="1" smtClean="0">
                <a:solidFill>
                  <a:srgbClr val="000099"/>
                </a:solidFill>
              </a:rPr>
              <a:t>Factory</a:t>
            </a:r>
            <a:r>
              <a:rPr lang="fr-BE" sz="2800" dirty="0" smtClean="0">
                <a:solidFill>
                  <a:srgbClr val="000099"/>
                </a:solidFill>
              </a:rPr>
              <a:t> Pattern</a:t>
            </a:r>
            <a:endParaRPr lang="fr-BE" sz="2800" dirty="0">
              <a:solidFill>
                <a:srgbClr val="000099"/>
              </a:solidFill>
            </a:endParaRP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10.5. </a:t>
            </a:r>
            <a:r>
              <a:rPr lang="fr-BE" sz="2800" dirty="0" smtClean="0">
                <a:solidFill>
                  <a:srgbClr val="000099"/>
                </a:solidFill>
              </a:rPr>
              <a:t>Observer Pattern</a:t>
            </a: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10.6. Composite</a:t>
            </a:r>
            <a:r>
              <a:rPr lang="fr-BE" sz="2800" dirty="0">
                <a:solidFill>
                  <a:srgbClr val="000099"/>
                </a:solidFill>
              </a:rPr>
              <a:t> </a:t>
            </a:r>
            <a:r>
              <a:rPr lang="fr-BE" sz="2800" dirty="0" smtClean="0">
                <a:solidFill>
                  <a:srgbClr val="000099"/>
                </a:solidFill>
              </a:rPr>
              <a:t>Pattern</a:t>
            </a:r>
            <a:endParaRPr lang="fr-BE" sz="2800" dirty="0">
              <a:solidFill>
                <a:srgbClr val="000099"/>
              </a:solidFill>
            </a:endParaRP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10.7. </a:t>
            </a:r>
            <a:r>
              <a:rPr lang="fr-BE" sz="2800" dirty="0" err="1" smtClean="0">
                <a:solidFill>
                  <a:srgbClr val="000099"/>
                </a:solidFill>
              </a:rPr>
              <a:t>Decorator</a:t>
            </a:r>
            <a:r>
              <a:rPr lang="fr-BE" sz="2800" dirty="0" smtClean="0">
                <a:solidFill>
                  <a:srgbClr val="000099"/>
                </a:solidFill>
              </a:rPr>
              <a:t> </a:t>
            </a:r>
            <a:r>
              <a:rPr lang="fr-BE" sz="2800" dirty="0">
                <a:solidFill>
                  <a:srgbClr val="000099"/>
                </a:solidFill>
              </a:rPr>
              <a:t>Pattern </a:t>
            </a:r>
            <a:endParaRPr lang="fr-BE" sz="2800" dirty="0" smtClean="0">
              <a:solidFill>
                <a:srgbClr val="000099"/>
              </a:solidFill>
            </a:endParaRPr>
          </a:p>
          <a:p>
            <a:pPr marL="0" indent="0" eaLnBrk="1" hangingPunct="1">
              <a:buNone/>
            </a:pPr>
            <a:endParaRPr lang="fr-BE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/>
          </a:p>
        </p:txBody>
      </p:sp>
      <p:sp>
        <p:nvSpPr>
          <p:cNvPr id="288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A654D-67A7-4AE1-9648-E49DE95E4687}" type="slidenum">
              <a:rPr lang="fr-FR" smtClean="0"/>
              <a:pPr/>
              <a:t>60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08222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8" grpId="0" autoUpdateAnimBg="0"/>
      <p:bldP spid="930819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B9BC61-973D-4377-82DD-B4A20ED1A09C}" type="slidenum">
              <a:rPr lang="fr-FR" smtClean="0"/>
              <a:pPr/>
              <a:t>61</a:t>
            </a:fld>
            <a:endParaRPr lang="fr-FR" smtClean="0"/>
          </a:p>
        </p:txBody>
      </p:sp>
      <p:sp>
        <p:nvSpPr>
          <p:cNvPr id="918530" name="Text Box 2"/>
          <p:cNvSpPr txBox="1">
            <a:spLocks noChangeArrowheads="1"/>
          </p:cNvSpPr>
          <p:nvPr/>
        </p:nvSpPr>
        <p:spPr bwMode="auto">
          <a:xfrm>
            <a:off x="596900" y="901700"/>
            <a:ext cx="7759700" cy="803275"/>
          </a:xfrm>
          <a:prstGeom prst="rect">
            <a:avLst/>
          </a:prstGeom>
          <a:noFill/>
          <a:ln w="9525" algn="ctr">
            <a:solidFill>
              <a:srgbClr val="FF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 u="sng" dirty="0" smtClean="0"/>
              <a:t>Objectif du pattern </a:t>
            </a:r>
            <a:r>
              <a:rPr lang="fr-BE" b="1" i="1" u="sng" dirty="0" smtClean="0"/>
              <a:t>décorateur</a:t>
            </a:r>
            <a:endParaRPr lang="fr-BE" b="1" i="1" u="sng" dirty="0"/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>
                <a:solidFill>
                  <a:srgbClr val="FF3399"/>
                </a:solidFill>
              </a:rPr>
              <a:t>Attacher dynamiquement des responsabilités supplémentaires à un objet</a:t>
            </a:r>
            <a:endParaRPr lang="fr-FR" dirty="0">
              <a:solidFill>
                <a:srgbClr val="FF3399"/>
              </a:solidFill>
            </a:endParaRPr>
          </a:p>
        </p:txBody>
      </p:sp>
      <p:sp>
        <p:nvSpPr>
          <p:cNvPr id="918531" name="Text Box 3"/>
          <p:cNvSpPr txBox="1">
            <a:spLocks noChangeArrowheads="1"/>
          </p:cNvSpPr>
          <p:nvPr/>
        </p:nvSpPr>
        <p:spPr bwMode="auto">
          <a:xfrm>
            <a:off x="468313" y="2276475"/>
            <a:ext cx="2527300" cy="4219575"/>
          </a:xfrm>
          <a:prstGeom prst="rect">
            <a:avLst/>
          </a:prstGeom>
          <a:noFill/>
          <a:ln w="9525" algn="ctr">
            <a:solidFill>
              <a:srgbClr val="99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>
                <a:solidFill>
                  <a:srgbClr val="99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Carte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u="sng">
                <a:solidFill>
                  <a:srgbClr val="CC6600"/>
                </a:solidFill>
              </a:rPr>
              <a:t>Cafés: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i="1">
                <a:solidFill>
                  <a:srgbClr val="CC6600"/>
                </a:solidFill>
              </a:rPr>
              <a:t>Colombie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i="1">
                <a:solidFill>
                  <a:srgbClr val="CC6600"/>
                </a:solidFill>
              </a:rPr>
              <a:t>Brésil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i="1">
                <a:solidFill>
                  <a:srgbClr val="CC6600"/>
                </a:solidFill>
              </a:rPr>
              <a:t>Déca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i="1">
                <a:solidFill>
                  <a:srgbClr val="CC6600"/>
                </a:solidFill>
              </a:rPr>
              <a:t>Espresso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u="sng">
                <a:solidFill>
                  <a:srgbClr val="FF6600"/>
                </a:solidFill>
              </a:rPr>
              <a:t>Suppléments: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i="1">
                <a:solidFill>
                  <a:srgbClr val="FF6600"/>
                </a:solidFill>
              </a:rPr>
              <a:t>Lait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i="1">
                <a:solidFill>
                  <a:srgbClr val="FF6600"/>
                </a:solidFill>
              </a:rPr>
              <a:t>Chocolat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i="1">
                <a:solidFill>
                  <a:srgbClr val="FF6600"/>
                </a:solidFill>
              </a:rPr>
              <a:t>Chantilly</a:t>
            </a:r>
            <a:endParaRPr lang="fr-FR" i="1">
              <a:solidFill>
                <a:srgbClr val="FF6600"/>
              </a:solidFill>
            </a:endParaRPr>
          </a:p>
        </p:txBody>
      </p:sp>
      <p:sp>
        <p:nvSpPr>
          <p:cNvPr id="918532" name="Text Box 4"/>
          <p:cNvSpPr txBox="1">
            <a:spLocks noChangeArrowheads="1"/>
          </p:cNvSpPr>
          <p:nvPr/>
        </p:nvSpPr>
        <p:spPr bwMode="auto">
          <a:xfrm>
            <a:off x="611188" y="1844675"/>
            <a:ext cx="1587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 u="sng"/>
              <a:t>Exemple:</a:t>
            </a:r>
            <a:endParaRPr lang="fr-FR" i="1" u="sng"/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3779838" y="2636838"/>
            <a:ext cx="4392612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dirty="0"/>
              <a:t>On peut choisir un café </a:t>
            </a:r>
            <a:endParaRPr lang="fr-BE" dirty="0" smtClean="0"/>
          </a:p>
          <a:p>
            <a:r>
              <a:rPr lang="fr-BE" dirty="0" smtClean="0"/>
              <a:t>+ </a:t>
            </a:r>
            <a:r>
              <a:rPr lang="fr-BE" dirty="0"/>
              <a:t>un ou plusieurs </a:t>
            </a:r>
            <a:r>
              <a:rPr lang="fr-BE" dirty="0" smtClean="0"/>
              <a:t>suppléments</a:t>
            </a:r>
            <a:endParaRPr lang="fr-BE" dirty="0"/>
          </a:p>
          <a:p>
            <a:r>
              <a:rPr lang="fr-BE" i="1" u="sng" dirty="0"/>
              <a:t>Ex</a:t>
            </a:r>
            <a:r>
              <a:rPr lang="fr-BE" dirty="0"/>
              <a:t>: </a:t>
            </a:r>
            <a:r>
              <a:rPr lang="fr-BE" i="1" dirty="0"/>
              <a:t>Colombie </a:t>
            </a:r>
            <a:r>
              <a:rPr lang="fr-BE" i="1" dirty="0">
                <a:solidFill>
                  <a:srgbClr val="FF3399"/>
                </a:solidFill>
              </a:rPr>
              <a:t>+</a:t>
            </a:r>
            <a:r>
              <a:rPr lang="fr-BE" i="1" dirty="0"/>
              <a:t> Lait </a:t>
            </a:r>
            <a:r>
              <a:rPr lang="fr-BE" i="1" dirty="0">
                <a:solidFill>
                  <a:srgbClr val="FF3399"/>
                </a:solidFill>
              </a:rPr>
              <a:t>+</a:t>
            </a:r>
            <a:r>
              <a:rPr lang="fr-BE" i="1" dirty="0"/>
              <a:t> Chantilly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8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1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1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1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0" grpId="0" animBg="1"/>
      <p:bldP spid="918531" grpId="0" animBg="1"/>
      <p:bldP spid="24167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A4D887-AFD6-4652-9C40-BDAAE7047386}" type="slidenum">
              <a:rPr lang="fr-FR" smtClean="0"/>
              <a:pPr/>
              <a:t>62</a:t>
            </a:fld>
            <a:endParaRPr lang="fr-FR" smtClean="0"/>
          </a:p>
        </p:txBody>
      </p:sp>
      <p:sp>
        <p:nvSpPr>
          <p:cNvPr id="919554" name="Oval 2"/>
          <p:cNvSpPr>
            <a:spLocks noChangeArrowheads="1"/>
          </p:cNvSpPr>
          <p:nvPr/>
        </p:nvSpPr>
        <p:spPr bwMode="auto">
          <a:xfrm>
            <a:off x="4724400" y="1968500"/>
            <a:ext cx="2451100" cy="1384300"/>
          </a:xfrm>
          <a:prstGeom prst="ellipse">
            <a:avLst/>
          </a:prstGeom>
          <a:noFill/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9555" name="Text Box 3"/>
          <p:cNvSpPr txBox="1">
            <a:spLocks noChangeArrowheads="1"/>
          </p:cNvSpPr>
          <p:nvPr/>
        </p:nvSpPr>
        <p:spPr bwMode="auto">
          <a:xfrm>
            <a:off x="5321300" y="2260600"/>
            <a:ext cx="1549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>
                <a:solidFill>
                  <a:srgbClr val="CC6600"/>
                </a:solidFill>
              </a:rPr>
              <a:t>Colombie</a:t>
            </a:r>
            <a:endParaRPr lang="fr-FR">
              <a:solidFill>
                <a:srgbClr val="CC6600"/>
              </a:solidFill>
            </a:endParaRPr>
          </a:p>
        </p:txBody>
      </p:sp>
      <p:sp>
        <p:nvSpPr>
          <p:cNvPr id="919556" name="Text Box 4"/>
          <p:cNvSpPr txBox="1">
            <a:spLocks noChangeArrowheads="1"/>
          </p:cNvSpPr>
          <p:nvPr/>
        </p:nvSpPr>
        <p:spPr bwMode="auto">
          <a:xfrm>
            <a:off x="3403600" y="2235200"/>
            <a:ext cx="812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>
                <a:solidFill>
                  <a:srgbClr val="FF6600"/>
                </a:solidFill>
              </a:rPr>
              <a:t>Lait</a:t>
            </a:r>
            <a:endParaRPr lang="fr-FR">
              <a:solidFill>
                <a:srgbClr val="FF6600"/>
              </a:solidFill>
            </a:endParaRPr>
          </a:p>
        </p:txBody>
      </p:sp>
      <p:sp>
        <p:nvSpPr>
          <p:cNvPr id="919557" name="Oval 5"/>
          <p:cNvSpPr>
            <a:spLocks noChangeArrowheads="1"/>
          </p:cNvSpPr>
          <p:nvPr/>
        </p:nvSpPr>
        <p:spPr bwMode="auto">
          <a:xfrm>
            <a:off x="2768600" y="1625600"/>
            <a:ext cx="4699000" cy="2070100"/>
          </a:xfrm>
          <a:prstGeom prst="ellips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9558" name="Text Box 6"/>
          <p:cNvSpPr txBox="1">
            <a:spLocks noChangeArrowheads="1"/>
          </p:cNvSpPr>
          <p:nvPr/>
        </p:nvSpPr>
        <p:spPr bwMode="auto">
          <a:xfrm>
            <a:off x="1371600" y="2235200"/>
            <a:ext cx="1549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>
                <a:solidFill>
                  <a:srgbClr val="FF6600"/>
                </a:solidFill>
              </a:rPr>
              <a:t>Chantilly</a:t>
            </a:r>
            <a:endParaRPr lang="fr-FR">
              <a:solidFill>
                <a:srgbClr val="FF6600"/>
              </a:solidFill>
            </a:endParaRPr>
          </a:p>
        </p:txBody>
      </p:sp>
      <p:sp>
        <p:nvSpPr>
          <p:cNvPr id="919559" name="Oval 7"/>
          <p:cNvSpPr>
            <a:spLocks noChangeArrowheads="1"/>
          </p:cNvSpPr>
          <p:nvPr/>
        </p:nvSpPr>
        <p:spPr bwMode="auto">
          <a:xfrm>
            <a:off x="698500" y="1371600"/>
            <a:ext cx="7099300" cy="2590800"/>
          </a:xfrm>
          <a:prstGeom prst="ellips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9560" name="Text Box 8"/>
          <p:cNvSpPr txBox="1">
            <a:spLocks noChangeArrowheads="1"/>
          </p:cNvSpPr>
          <p:nvPr/>
        </p:nvSpPr>
        <p:spPr bwMode="auto">
          <a:xfrm>
            <a:off x="5410200" y="2743200"/>
            <a:ext cx="1587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 </a:t>
            </a:r>
            <a:r>
              <a:rPr lang="fr-BE">
                <a:solidFill>
                  <a:srgbClr val="0099CC"/>
                </a:solidFill>
              </a:rPr>
              <a:t>cout: 0.99</a:t>
            </a:r>
            <a:endParaRPr lang="fr-FR">
              <a:solidFill>
                <a:srgbClr val="0099CC"/>
              </a:solidFill>
            </a:endParaRPr>
          </a:p>
        </p:txBody>
      </p:sp>
      <p:sp>
        <p:nvSpPr>
          <p:cNvPr id="919561" name="Text Box 9"/>
          <p:cNvSpPr txBox="1">
            <a:spLocks noChangeArrowheads="1"/>
          </p:cNvSpPr>
          <p:nvPr/>
        </p:nvSpPr>
        <p:spPr bwMode="auto">
          <a:xfrm>
            <a:off x="3365500" y="2768600"/>
            <a:ext cx="1460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 </a:t>
            </a:r>
            <a:r>
              <a:rPr lang="fr-BE">
                <a:solidFill>
                  <a:srgbClr val="0099CC"/>
                </a:solidFill>
              </a:rPr>
              <a:t>cout: 0.10</a:t>
            </a:r>
            <a:endParaRPr lang="fr-FR">
              <a:solidFill>
                <a:srgbClr val="0099CC"/>
              </a:solidFill>
            </a:endParaRPr>
          </a:p>
        </p:txBody>
      </p:sp>
      <p:sp>
        <p:nvSpPr>
          <p:cNvPr id="919562" name="Text Box 10"/>
          <p:cNvSpPr txBox="1">
            <a:spLocks noChangeArrowheads="1"/>
          </p:cNvSpPr>
          <p:nvPr/>
        </p:nvSpPr>
        <p:spPr bwMode="auto">
          <a:xfrm>
            <a:off x="1244600" y="2730500"/>
            <a:ext cx="1485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 </a:t>
            </a:r>
            <a:r>
              <a:rPr lang="fr-BE">
                <a:solidFill>
                  <a:srgbClr val="0099CC"/>
                </a:solidFill>
              </a:rPr>
              <a:t>cout: 0.30</a:t>
            </a:r>
            <a:endParaRPr lang="fr-FR">
              <a:solidFill>
                <a:srgbClr val="0099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19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9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1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1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19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9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1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1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19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4" grpId="0" animBg="1"/>
      <p:bldP spid="919555" grpId="0"/>
      <p:bldP spid="919556" grpId="0"/>
      <p:bldP spid="919557" grpId="0" animBg="1"/>
      <p:bldP spid="919558" grpId="0"/>
      <p:bldP spid="919559" grpId="0" animBg="1"/>
      <p:bldP spid="919560" grpId="0"/>
      <p:bldP spid="91956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85A356-D550-477A-9F32-AF5A4700332B}" type="slidenum">
              <a:rPr lang="fr-FR" smtClean="0"/>
              <a:pPr/>
              <a:t>63</a:t>
            </a:fld>
            <a:endParaRPr lang="fr-FR" smtClean="0"/>
          </a:p>
        </p:txBody>
      </p:sp>
      <p:sp>
        <p:nvSpPr>
          <p:cNvPr id="277507" name="Text Box 2"/>
          <p:cNvSpPr txBox="1">
            <a:spLocks noChangeArrowheads="1"/>
          </p:cNvSpPr>
          <p:nvPr/>
        </p:nvSpPr>
        <p:spPr bwMode="auto">
          <a:xfrm>
            <a:off x="419100" y="628650"/>
            <a:ext cx="1452563" cy="992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</a:pPr>
            <a:r>
              <a:rPr lang="fr-BE" u="sng">
                <a:solidFill>
                  <a:srgbClr val="0000FF"/>
                </a:solidFill>
              </a:rPr>
              <a:t>Hiérarchie </a:t>
            </a:r>
          </a:p>
          <a:p>
            <a:pPr>
              <a:lnSpc>
                <a:spcPct val="65000"/>
              </a:lnSpc>
            </a:pPr>
            <a:r>
              <a:rPr lang="fr-BE" u="sng">
                <a:solidFill>
                  <a:srgbClr val="0000FF"/>
                </a:solidFill>
              </a:rPr>
              <a:t>de produits </a:t>
            </a:r>
          </a:p>
          <a:p>
            <a:pPr>
              <a:lnSpc>
                <a:spcPct val="65000"/>
              </a:lnSpc>
            </a:pPr>
            <a:r>
              <a:rPr lang="fr-BE" u="sng">
                <a:solidFill>
                  <a:srgbClr val="0000FF"/>
                </a:solidFill>
              </a:rPr>
              <a:t>de base</a:t>
            </a:r>
            <a:endParaRPr lang="fr-FR" u="sng">
              <a:solidFill>
                <a:srgbClr val="0000FF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39975" y="849313"/>
            <a:ext cx="3024188" cy="2295525"/>
            <a:chOff x="1466" y="519"/>
            <a:chExt cx="1905" cy="1446"/>
          </a:xfrm>
        </p:grpSpPr>
        <p:grpSp>
          <p:nvGrpSpPr>
            <p:cNvPr id="277521" name="Group 4"/>
            <p:cNvGrpSpPr>
              <a:grpSpLocks/>
            </p:cNvGrpSpPr>
            <p:nvPr/>
          </p:nvGrpSpPr>
          <p:grpSpPr bwMode="auto">
            <a:xfrm>
              <a:off x="1466" y="519"/>
              <a:ext cx="1905" cy="1446"/>
              <a:chOff x="340" y="1162"/>
              <a:chExt cx="1587" cy="1322"/>
            </a:xfrm>
          </p:grpSpPr>
          <p:sp>
            <p:nvSpPr>
              <p:cNvPr id="277523" name="Text Box 5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322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BE" b="1" i="1">
                    <a:solidFill>
                      <a:srgbClr val="FF3399"/>
                    </a:solidFill>
                  </a:rPr>
                  <a:t>abstract</a:t>
                </a:r>
                <a:r>
                  <a:rPr lang="fr-BE"/>
                  <a:t>    </a:t>
                </a:r>
                <a:r>
                  <a:rPr lang="fr-BE" sz="2400" b="1">
                    <a:solidFill>
                      <a:srgbClr val="FF6600"/>
                    </a:solidFill>
                  </a:rPr>
                  <a:t>Boisson</a:t>
                </a:r>
              </a:p>
              <a:p>
                <a:r>
                  <a:rPr lang="fr-BE"/>
                  <a:t> description</a:t>
                </a:r>
              </a:p>
              <a:p>
                <a:r>
                  <a:rPr lang="fr-BE"/>
                  <a:t>getDescription( )</a:t>
                </a:r>
              </a:p>
              <a:p>
                <a:r>
                  <a:rPr lang="fr-BE"/>
                  <a:t>         {return description;}</a:t>
                </a:r>
              </a:p>
              <a:p>
                <a:r>
                  <a:rPr lang="fr-BE" b="1" i="1">
                    <a:solidFill>
                      <a:srgbClr val="FF3399"/>
                    </a:solidFill>
                  </a:rPr>
                  <a:t>abstract</a:t>
                </a:r>
                <a:r>
                  <a:rPr lang="fr-BE"/>
                  <a:t>  </a:t>
                </a:r>
                <a:r>
                  <a:rPr lang="fr-BE" b="1" i="1">
                    <a:solidFill>
                      <a:srgbClr val="CC66FF"/>
                    </a:solidFill>
                  </a:rPr>
                  <a:t>cout( )</a:t>
                </a:r>
                <a:endParaRPr lang="fr-FR"/>
              </a:p>
            </p:txBody>
          </p:sp>
          <p:sp>
            <p:nvSpPr>
              <p:cNvPr id="277524" name="Line 6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77522" name="Line 7"/>
            <p:cNvSpPr>
              <a:spLocks noChangeShapeType="1"/>
            </p:cNvSpPr>
            <p:nvPr/>
          </p:nvSpPr>
          <p:spPr bwMode="auto">
            <a:xfrm>
              <a:off x="1466" y="1124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25425" y="3763963"/>
            <a:ext cx="3570288" cy="2203450"/>
            <a:chOff x="142" y="2363"/>
            <a:chExt cx="2249" cy="1388"/>
          </a:xfrm>
        </p:grpSpPr>
        <p:sp>
          <p:nvSpPr>
            <p:cNvPr id="277519" name="Text Box 9"/>
            <p:cNvSpPr txBox="1">
              <a:spLocks noChangeArrowheads="1"/>
            </p:cNvSpPr>
            <p:nvPr/>
          </p:nvSpPr>
          <p:spPr bwMode="auto">
            <a:xfrm>
              <a:off x="142" y="2363"/>
              <a:ext cx="2249" cy="138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>
                  <a:solidFill>
                    <a:srgbClr val="FF6600"/>
                  </a:solidFill>
                </a:rPr>
                <a:t>Espresso</a:t>
              </a:r>
              <a:endParaRPr lang="fr-BE"/>
            </a:p>
            <a:p>
              <a:pPr>
                <a:lnSpc>
                  <a:spcPct val="50000"/>
                </a:lnSpc>
              </a:pPr>
              <a:r>
                <a:rPr lang="fr-BE"/>
                <a:t> 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fr-BE"/>
                <a:t>Espresso( )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fr-BE"/>
                <a:t>    { description = </a:t>
              </a:r>
              <a:r>
                <a:rPr lang="en-US">
                  <a:cs typeface="Times New Roman" pitchFamily="18" charset="0"/>
                </a:rPr>
                <a:t>"E</a:t>
              </a:r>
              <a:r>
                <a:rPr lang="fr-BE"/>
                <a:t>spresso</a:t>
              </a:r>
              <a:r>
                <a:rPr lang="en-US">
                  <a:cs typeface="Times New Roman" pitchFamily="18" charset="0"/>
                </a:rPr>
                <a:t>"</a:t>
              </a:r>
              <a:r>
                <a:rPr lang="fr-BE"/>
                <a:t>;}</a:t>
              </a:r>
            </a:p>
            <a:p>
              <a:pPr>
                <a:lnSpc>
                  <a:spcPct val="50000"/>
                </a:lnSpc>
              </a:pPr>
              <a:r>
                <a:rPr lang="fr-BE" b="1" i="1">
                  <a:solidFill>
                    <a:srgbClr val="CC66FF"/>
                  </a:solidFill>
                </a:rPr>
                <a:t>cout( )</a:t>
              </a:r>
            </a:p>
            <a:p>
              <a:pPr>
                <a:lnSpc>
                  <a:spcPct val="50000"/>
                </a:lnSpc>
              </a:pPr>
              <a:r>
                <a:rPr lang="fr-BE">
                  <a:solidFill>
                    <a:srgbClr val="CC66FF"/>
                  </a:solidFill>
                </a:rPr>
                <a:t>          </a:t>
              </a:r>
              <a:r>
                <a:rPr lang="fr-BE"/>
                <a:t>{return 1.99;}</a:t>
              </a:r>
            </a:p>
            <a:p>
              <a:pPr>
                <a:lnSpc>
                  <a:spcPct val="50000"/>
                </a:lnSpc>
              </a:pPr>
              <a:endParaRPr lang="fr-FR">
                <a:solidFill>
                  <a:srgbClr val="CC66FF"/>
                </a:solidFill>
              </a:endParaRPr>
            </a:p>
          </p:txBody>
        </p:sp>
        <p:sp>
          <p:nvSpPr>
            <p:cNvPr id="277520" name="Line 10"/>
            <p:cNvSpPr>
              <a:spLocks noChangeShapeType="1"/>
            </p:cNvSpPr>
            <p:nvPr/>
          </p:nvSpPr>
          <p:spPr bwMode="auto">
            <a:xfrm>
              <a:off x="142" y="2681"/>
              <a:ext cx="2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20587" name="Line 11"/>
          <p:cNvSpPr>
            <a:spLocks noChangeShapeType="1"/>
          </p:cNvSpPr>
          <p:nvPr/>
        </p:nvSpPr>
        <p:spPr bwMode="auto">
          <a:xfrm flipV="1">
            <a:off x="1852613" y="3141663"/>
            <a:ext cx="100330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20588" name="Line 12"/>
          <p:cNvSpPr>
            <a:spLocks noChangeShapeType="1"/>
          </p:cNvSpPr>
          <p:nvPr/>
        </p:nvSpPr>
        <p:spPr bwMode="auto">
          <a:xfrm flipH="1" flipV="1">
            <a:off x="4176713" y="3128963"/>
            <a:ext cx="203200" cy="1028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229225" y="3814763"/>
            <a:ext cx="3570288" cy="2203450"/>
            <a:chOff x="142" y="2363"/>
            <a:chExt cx="2249" cy="1388"/>
          </a:xfrm>
        </p:grpSpPr>
        <p:sp>
          <p:nvSpPr>
            <p:cNvPr id="277517" name="Text Box 14"/>
            <p:cNvSpPr txBox="1">
              <a:spLocks noChangeArrowheads="1"/>
            </p:cNvSpPr>
            <p:nvPr/>
          </p:nvSpPr>
          <p:spPr bwMode="auto">
            <a:xfrm>
              <a:off x="142" y="2363"/>
              <a:ext cx="2249" cy="138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>
                  <a:solidFill>
                    <a:srgbClr val="FF6600"/>
                  </a:solidFill>
                </a:rPr>
                <a:t>Deca</a:t>
              </a:r>
              <a:endParaRPr lang="fr-BE"/>
            </a:p>
            <a:p>
              <a:pPr>
                <a:lnSpc>
                  <a:spcPct val="50000"/>
                </a:lnSpc>
              </a:pPr>
              <a:r>
                <a:rPr lang="fr-BE"/>
                <a:t> 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fr-BE"/>
                <a:t>Deca( )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fr-BE"/>
                <a:t>    { description = </a:t>
              </a:r>
              <a:r>
                <a:rPr lang="en-US">
                  <a:cs typeface="Times New Roman" pitchFamily="18" charset="0"/>
                </a:rPr>
                <a:t>"Décaféiné"</a:t>
              </a:r>
              <a:r>
                <a:rPr lang="fr-BE"/>
                <a:t>;}</a:t>
              </a:r>
            </a:p>
            <a:p>
              <a:pPr>
                <a:lnSpc>
                  <a:spcPct val="50000"/>
                </a:lnSpc>
              </a:pPr>
              <a:r>
                <a:rPr lang="fr-BE" b="1" i="1">
                  <a:solidFill>
                    <a:srgbClr val="CC66FF"/>
                  </a:solidFill>
                </a:rPr>
                <a:t>cout( )</a:t>
              </a:r>
            </a:p>
            <a:p>
              <a:pPr>
                <a:lnSpc>
                  <a:spcPct val="50000"/>
                </a:lnSpc>
              </a:pPr>
              <a:r>
                <a:rPr lang="fr-BE">
                  <a:solidFill>
                    <a:srgbClr val="CC66FF"/>
                  </a:solidFill>
                </a:rPr>
                <a:t>          </a:t>
              </a:r>
              <a:r>
                <a:rPr lang="fr-BE"/>
                <a:t>{return 1.09;}</a:t>
              </a:r>
            </a:p>
            <a:p>
              <a:pPr>
                <a:lnSpc>
                  <a:spcPct val="50000"/>
                </a:lnSpc>
              </a:pPr>
              <a:endParaRPr lang="fr-FR">
                <a:solidFill>
                  <a:srgbClr val="CC66FF"/>
                </a:solidFill>
              </a:endParaRPr>
            </a:p>
          </p:txBody>
        </p:sp>
        <p:sp>
          <p:nvSpPr>
            <p:cNvPr id="277518" name="Line 15"/>
            <p:cNvSpPr>
              <a:spLocks noChangeShapeType="1"/>
            </p:cNvSpPr>
            <p:nvPr/>
          </p:nvSpPr>
          <p:spPr bwMode="auto">
            <a:xfrm>
              <a:off x="142" y="2681"/>
              <a:ext cx="2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20592" name="Line 16"/>
          <p:cNvSpPr>
            <a:spLocks noChangeShapeType="1"/>
          </p:cNvSpPr>
          <p:nvPr/>
        </p:nvSpPr>
        <p:spPr bwMode="auto">
          <a:xfrm>
            <a:off x="5041900" y="3136900"/>
            <a:ext cx="12700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fr-BE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841625" y="4157663"/>
            <a:ext cx="3570288" cy="2203450"/>
            <a:chOff x="142" y="2363"/>
            <a:chExt cx="2249" cy="1388"/>
          </a:xfrm>
        </p:grpSpPr>
        <p:sp>
          <p:nvSpPr>
            <p:cNvPr id="277515" name="Text Box 18"/>
            <p:cNvSpPr txBox="1">
              <a:spLocks noChangeArrowheads="1"/>
            </p:cNvSpPr>
            <p:nvPr/>
          </p:nvSpPr>
          <p:spPr bwMode="auto">
            <a:xfrm>
              <a:off x="142" y="2363"/>
              <a:ext cx="2249" cy="138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>
                  <a:solidFill>
                    <a:srgbClr val="FF6600"/>
                  </a:solidFill>
                </a:rPr>
                <a:t>Colombie</a:t>
              </a:r>
              <a:endParaRPr lang="fr-BE"/>
            </a:p>
            <a:p>
              <a:pPr>
                <a:lnSpc>
                  <a:spcPct val="50000"/>
                </a:lnSpc>
              </a:pPr>
              <a:r>
                <a:rPr lang="fr-BE"/>
                <a:t> 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fr-BE"/>
                <a:t>Colombie( )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fr-BE"/>
                <a:t>    { description = </a:t>
              </a:r>
              <a:r>
                <a:rPr lang="en-US">
                  <a:cs typeface="Times New Roman" pitchFamily="18" charset="0"/>
                </a:rPr>
                <a:t>"Colombie"</a:t>
              </a:r>
              <a:r>
                <a:rPr lang="fr-BE"/>
                <a:t>;}</a:t>
              </a:r>
            </a:p>
            <a:p>
              <a:pPr>
                <a:lnSpc>
                  <a:spcPct val="50000"/>
                </a:lnSpc>
              </a:pPr>
              <a:r>
                <a:rPr lang="fr-BE" b="1" i="1">
                  <a:solidFill>
                    <a:srgbClr val="CC66FF"/>
                  </a:solidFill>
                </a:rPr>
                <a:t>cout( )</a:t>
              </a:r>
            </a:p>
            <a:p>
              <a:pPr>
                <a:lnSpc>
                  <a:spcPct val="50000"/>
                </a:lnSpc>
              </a:pPr>
              <a:r>
                <a:rPr lang="fr-BE">
                  <a:solidFill>
                    <a:srgbClr val="CC66FF"/>
                  </a:solidFill>
                </a:rPr>
                <a:t>          </a:t>
              </a:r>
              <a:r>
                <a:rPr lang="fr-BE"/>
                <a:t>{return 0.99;}</a:t>
              </a:r>
            </a:p>
            <a:p>
              <a:pPr>
                <a:lnSpc>
                  <a:spcPct val="50000"/>
                </a:lnSpc>
              </a:pPr>
              <a:endParaRPr lang="fr-FR">
                <a:solidFill>
                  <a:srgbClr val="CC66FF"/>
                </a:solidFill>
              </a:endParaRPr>
            </a:p>
          </p:txBody>
        </p:sp>
        <p:sp>
          <p:nvSpPr>
            <p:cNvPr id="277516" name="Line 19"/>
            <p:cNvSpPr>
              <a:spLocks noChangeShapeType="1"/>
            </p:cNvSpPr>
            <p:nvPr/>
          </p:nvSpPr>
          <p:spPr bwMode="auto">
            <a:xfrm>
              <a:off x="142" y="2681"/>
              <a:ext cx="2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87" grpId="0" animBg="1"/>
      <p:bldP spid="920588" grpId="0" animBg="1"/>
      <p:bldP spid="92059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0FA750-5F5C-429B-81B8-DD37D800217D}" type="slidenum">
              <a:rPr lang="fr-FR" smtClean="0"/>
              <a:pPr/>
              <a:t>64</a:t>
            </a:fld>
            <a:endParaRPr lang="fr-FR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9975" y="595313"/>
            <a:ext cx="4510088" cy="1836737"/>
            <a:chOff x="1466" y="519"/>
            <a:chExt cx="1905" cy="1157"/>
          </a:xfrm>
        </p:grpSpPr>
        <p:grpSp>
          <p:nvGrpSpPr>
            <p:cNvPr id="278555" name="Group 3"/>
            <p:cNvGrpSpPr>
              <a:grpSpLocks/>
            </p:cNvGrpSpPr>
            <p:nvPr/>
          </p:nvGrpSpPr>
          <p:grpSpPr bwMode="auto">
            <a:xfrm>
              <a:off x="1466" y="519"/>
              <a:ext cx="1905" cy="1157"/>
              <a:chOff x="340" y="1162"/>
              <a:chExt cx="1587" cy="1058"/>
            </a:xfrm>
          </p:grpSpPr>
          <p:sp>
            <p:nvSpPr>
              <p:cNvPr id="278557" name="Text Box 4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058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b="1" i="1">
                    <a:solidFill>
                      <a:srgbClr val="FF3399"/>
                    </a:solidFill>
                  </a:rPr>
                  <a:t>abstract</a:t>
                </a:r>
                <a:r>
                  <a:rPr lang="fr-BE"/>
                  <a:t>    </a:t>
                </a:r>
                <a:r>
                  <a:rPr lang="fr-BE" sz="2400" b="1">
                    <a:solidFill>
                      <a:srgbClr val="FF6600"/>
                    </a:solidFill>
                  </a:rPr>
                  <a:t>Boisson</a:t>
                </a:r>
              </a:p>
              <a:p>
                <a:r>
                  <a:rPr lang="fr-BE"/>
                  <a:t> description</a:t>
                </a:r>
              </a:p>
              <a:p>
                <a:r>
                  <a:rPr lang="fr-BE"/>
                  <a:t>getDescription( ) {return description;}</a:t>
                </a:r>
              </a:p>
              <a:p>
                <a:r>
                  <a:rPr lang="fr-BE" b="1" i="1">
                    <a:solidFill>
                      <a:srgbClr val="FF3399"/>
                    </a:solidFill>
                  </a:rPr>
                  <a:t>abstract</a:t>
                </a:r>
                <a:r>
                  <a:rPr lang="fr-BE"/>
                  <a:t>  </a:t>
                </a:r>
                <a:r>
                  <a:rPr lang="fr-BE" b="1" i="1">
                    <a:solidFill>
                      <a:srgbClr val="CC66FF"/>
                    </a:solidFill>
                  </a:rPr>
                  <a:t>cout( )</a:t>
                </a:r>
                <a:endParaRPr lang="fr-FR"/>
              </a:p>
            </p:txBody>
          </p:sp>
          <p:sp>
            <p:nvSpPr>
              <p:cNvPr id="278558" name="Line 5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78556" name="Line 6"/>
            <p:cNvSpPr>
              <a:spLocks noChangeShapeType="1"/>
            </p:cNvSpPr>
            <p:nvPr/>
          </p:nvSpPr>
          <p:spPr bwMode="auto">
            <a:xfrm>
              <a:off x="1466" y="1124"/>
              <a:ext cx="19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21607" name="Line 7"/>
          <p:cNvSpPr>
            <a:spLocks noChangeShapeType="1"/>
          </p:cNvSpPr>
          <p:nvPr/>
        </p:nvSpPr>
        <p:spPr bwMode="auto">
          <a:xfrm flipV="1">
            <a:off x="925513" y="2443163"/>
            <a:ext cx="29210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21608" name="Line 8"/>
          <p:cNvSpPr>
            <a:spLocks noChangeShapeType="1"/>
          </p:cNvSpPr>
          <p:nvPr/>
        </p:nvSpPr>
        <p:spPr bwMode="auto">
          <a:xfrm flipH="1" flipV="1">
            <a:off x="1585913" y="2417763"/>
            <a:ext cx="1270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>
            <a:off x="4292600" y="2425700"/>
            <a:ext cx="127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fr-BE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003425" y="2887663"/>
            <a:ext cx="3570288" cy="1852612"/>
            <a:chOff x="1262" y="1819"/>
            <a:chExt cx="2249" cy="1167"/>
          </a:xfrm>
        </p:grpSpPr>
        <p:grpSp>
          <p:nvGrpSpPr>
            <p:cNvPr id="278551" name="Group 11"/>
            <p:cNvGrpSpPr>
              <a:grpSpLocks/>
            </p:cNvGrpSpPr>
            <p:nvPr/>
          </p:nvGrpSpPr>
          <p:grpSpPr bwMode="auto">
            <a:xfrm>
              <a:off x="1262" y="1819"/>
              <a:ext cx="2249" cy="1167"/>
              <a:chOff x="142" y="2363"/>
              <a:chExt cx="2249" cy="1167"/>
            </a:xfrm>
          </p:grpSpPr>
          <p:sp>
            <p:nvSpPr>
              <p:cNvPr id="278553" name="Text Box 12"/>
              <p:cNvSpPr txBox="1">
                <a:spLocks noChangeArrowheads="1"/>
              </p:cNvSpPr>
              <p:nvPr/>
            </p:nvSpPr>
            <p:spPr bwMode="auto">
              <a:xfrm>
                <a:off x="142" y="2363"/>
                <a:ext cx="2249" cy="116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b="1" i="1">
                    <a:solidFill>
                      <a:srgbClr val="FF3399"/>
                    </a:solidFill>
                  </a:rPr>
                  <a:t>abstract</a:t>
                </a:r>
                <a:r>
                  <a:rPr lang="fr-BE" sz="2400" b="1">
                    <a:solidFill>
                      <a:srgbClr val="FF6600"/>
                    </a:solidFill>
                  </a:rPr>
                  <a:t>   </a:t>
                </a:r>
                <a:r>
                  <a:rPr lang="fr-BE" sz="2400" b="1">
                    <a:solidFill>
                      <a:srgbClr val="9933FF"/>
                    </a:solidFill>
                  </a:rPr>
                  <a:t>Decorateur</a:t>
                </a:r>
                <a:endParaRPr lang="fr-BE">
                  <a:solidFill>
                    <a:srgbClr val="9933FF"/>
                  </a:solidFill>
                </a:endParaRP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 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fr-BE" b="1">
                    <a:solidFill>
                      <a:srgbClr val="FF6600"/>
                    </a:solidFill>
                  </a:rPr>
                  <a:t>    Boisson</a:t>
                </a:r>
                <a:r>
                  <a:rPr lang="fr-BE"/>
                  <a:t>  boissonDecoree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endParaRPr lang="fr-BE"/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fr-BE" b="1" i="1">
                    <a:solidFill>
                      <a:srgbClr val="FF0000"/>
                    </a:solidFill>
                  </a:rPr>
                  <a:t>    </a:t>
                </a:r>
                <a:r>
                  <a:rPr lang="fr-BE" b="1" i="1" u="sng">
                    <a:solidFill>
                      <a:srgbClr val="FF3399"/>
                    </a:solidFill>
                  </a:rPr>
                  <a:t>abstract</a:t>
                </a:r>
                <a:r>
                  <a:rPr lang="fr-BE"/>
                  <a:t>   getDescription( )</a:t>
                </a:r>
              </a:p>
              <a:p>
                <a:pPr>
                  <a:lnSpc>
                    <a:spcPct val="50000"/>
                  </a:lnSpc>
                </a:pPr>
                <a:endParaRPr lang="fr-FR">
                  <a:solidFill>
                    <a:srgbClr val="CC66FF"/>
                  </a:solidFill>
                </a:endParaRPr>
              </a:p>
            </p:txBody>
          </p:sp>
          <p:sp>
            <p:nvSpPr>
              <p:cNvPr id="278554" name="Line 13"/>
              <p:cNvSpPr>
                <a:spLocks noChangeShapeType="1"/>
              </p:cNvSpPr>
              <p:nvPr/>
            </p:nvSpPr>
            <p:spPr bwMode="auto">
              <a:xfrm>
                <a:off x="142" y="2681"/>
                <a:ext cx="2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78552" name="Line 14"/>
            <p:cNvSpPr>
              <a:spLocks noChangeShapeType="1"/>
            </p:cNvSpPr>
            <p:nvPr/>
          </p:nvSpPr>
          <p:spPr bwMode="auto">
            <a:xfrm>
              <a:off x="1264" y="2496"/>
              <a:ext cx="2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21615" name="AutoShape 15"/>
          <p:cNvSpPr>
            <a:spLocks noChangeArrowheads="1"/>
          </p:cNvSpPr>
          <p:nvPr/>
        </p:nvSpPr>
        <p:spPr bwMode="auto">
          <a:xfrm rot="10800000">
            <a:off x="5562600" y="1765300"/>
            <a:ext cx="1168400" cy="2108200"/>
          </a:xfrm>
          <a:prstGeom prst="curvedRightArrow">
            <a:avLst>
              <a:gd name="adj1" fmla="val 36137"/>
              <a:gd name="adj2" fmla="val 72174"/>
              <a:gd name="adj3" fmla="val 3333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pPr marL="342900" indent="-342900" algn="ctr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endParaRPr lang="en-US"/>
          </a:p>
        </p:txBody>
      </p:sp>
      <p:sp>
        <p:nvSpPr>
          <p:cNvPr id="921616" name="Text Box 16"/>
          <p:cNvSpPr txBox="1">
            <a:spLocks noChangeArrowheads="1"/>
          </p:cNvSpPr>
          <p:nvPr/>
        </p:nvSpPr>
        <p:spPr bwMode="auto">
          <a:xfrm>
            <a:off x="1041400" y="2984500"/>
            <a:ext cx="1397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…</a:t>
            </a:r>
            <a:endParaRPr lang="fr-FR"/>
          </a:p>
        </p:txBody>
      </p:sp>
      <p:sp>
        <p:nvSpPr>
          <p:cNvPr id="921617" name="Text Box 17"/>
          <p:cNvSpPr txBox="1">
            <a:spLocks noChangeArrowheads="1"/>
          </p:cNvSpPr>
          <p:nvPr/>
        </p:nvSpPr>
        <p:spPr bwMode="auto">
          <a:xfrm>
            <a:off x="6743700" y="2794000"/>
            <a:ext cx="1397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>
                <a:solidFill>
                  <a:srgbClr val="FF6600"/>
                </a:solidFill>
              </a:rPr>
              <a:t>Lien has-a</a:t>
            </a:r>
            <a:endParaRPr lang="fr-FR">
              <a:solidFill>
                <a:srgbClr val="FF6600"/>
              </a:solidFill>
            </a:endParaRP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31825" y="5516563"/>
            <a:ext cx="1944688" cy="923925"/>
            <a:chOff x="726" y="3259"/>
            <a:chExt cx="1225" cy="582"/>
          </a:xfrm>
        </p:grpSpPr>
        <p:sp>
          <p:nvSpPr>
            <p:cNvPr id="278549" name="Text Box 19"/>
            <p:cNvSpPr txBox="1">
              <a:spLocks noChangeArrowheads="1"/>
            </p:cNvSpPr>
            <p:nvPr/>
          </p:nvSpPr>
          <p:spPr bwMode="auto">
            <a:xfrm>
              <a:off x="726" y="3259"/>
              <a:ext cx="1225" cy="58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>
                  <a:solidFill>
                    <a:srgbClr val="9933FF"/>
                  </a:solidFill>
                </a:rPr>
                <a:t>Lait</a:t>
              </a:r>
            </a:p>
            <a:p>
              <a:endParaRPr lang="fr-FR">
                <a:solidFill>
                  <a:srgbClr val="CC66FF"/>
                </a:solidFill>
              </a:endParaRPr>
            </a:p>
          </p:txBody>
        </p:sp>
        <p:sp>
          <p:nvSpPr>
            <p:cNvPr id="278550" name="Line 20"/>
            <p:cNvSpPr>
              <a:spLocks noChangeShapeType="1"/>
            </p:cNvSpPr>
            <p:nvPr/>
          </p:nvSpPr>
          <p:spPr bwMode="auto">
            <a:xfrm>
              <a:off x="726" y="3570"/>
              <a:ext cx="12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209925" y="5643563"/>
            <a:ext cx="1944688" cy="923925"/>
            <a:chOff x="726" y="3259"/>
            <a:chExt cx="1225" cy="582"/>
          </a:xfrm>
        </p:grpSpPr>
        <p:sp>
          <p:nvSpPr>
            <p:cNvPr id="278547" name="Text Box 22"/>
            <p:cNvSpPr txBox="1">
              <a:spLocks noChangeArrowheads="1"/>
            </p:cNvSpPr>
            <p:nvPr/>
          </p:nvSpPr>
          <p:spPr bwMode="auto">
            <a:xfrm>
              <a:off x="726" y="3259"/>
              <a:ext cx="1225" cy="58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>
                  <a:solidFill>
                    <a:srgbClr val="9933FF"/>
                  </a:solidFill>
                </a:rPr>
                <a:t>Chantilly</a:t>
              </a:r>
            </a:p>
            <a:p>
              <a:endParaRPr lang="fr-FR">
                <a:solidFill>
                  <a:srgbClr val="CC66FF"/>
                </a:solidFill>
              </a:endParaRPr>
            </a:p>
          </p:txBody>
        </p:sp>
        <p:sp>
          <p:nvSpPr>
            <p:cNvPr id="278548" name="Line 23"/>
            <p:cNvSpPr>
              <a:spLocks noChangeShapeType="1"/>
            </p:cNvSpPr>
            <p:nvPr/>
          </p:nvSpPr>
          <p:spPr bwMode="auto">
            <a:xfrm>
              <a:off x="726" y="3570"/>
              <a:ext cx="12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851525" y="5389563"/>
            <a:ext cx="1944688" cy="923925"/>
            <a:chOff x="726" y="3259"/>
            <a:chExt cx="1225" cy="582"/>
          </a:xfrm>
        </p:grpSpPr>
        <p:sp>
          <p:nvSpPr>
            <p:cNvPr id="278545" name="Text Box 25"/>
            <p:cNvSpPr txBox="1">
              <a:spLocks noChangeArrowheads="1"/>
            </p:cNvSpPr>
            <p:nvPr/>
          </p:nvSpPr>
          <p:spPr bwMode="auto">
            <a:xfrm>
              <a:off x="726" y="3259"/>
              <a:ext cx="1225" cy="58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>
                  <a:solidFill>
                    <a:srgbClr val="9933FF"/>
                  </a:solidFill>
                </a:rPr>
                <a:t>Chocolat</a:t>
              </a:r>
            </a:p>
            <a:p>
              <a:endParaRPr lang="fr-FR">
                <a:solidFill>
                  <a:srgbClr val="CC66FF"/>
                </a:solidFill>
              </a:endParaRPr>
            </a:p>
          </p:txBody>
        </p:sp>
        <p:sp>
          <p:nvSpPr>
            <p:cNvPr id="278546" name="Line 26"/>
            <p:cNvSpPr>
              <a:spLocks noChangeShapeType="1"/>
            </p:cNvSpPr>
            <p:nvPr/>
          </p:nvSpPr>
          <p:spPr bwMode="auto">
            <a:xfrm>
              <a:off x="726" y="3570"/>
              <a:ext cx="12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21627" name="Line 27"/>
          <p:cNvSpPr>
            <a:spLocks noChangeShapeType="1"/>
          </p:cNvSpPr>
          <p:nvPr/>
        </p:nvSpPr>
        <p:spPr bwMode="auto">
          <a:xfrm flipV="1">
            <a:off x="1676400" y="4749800"/>
            <a:ext cx="11938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21628" name="Line 28"/>
          <p:cNvSpPr>
            <a:spLocks noChangeShapeType="1"/>
          </p:cNvSpPr>
          <p:nvPr/>
        </p:nvSpPr>
        <p:spPr bwMode="auto">
          <a:xfrm flipV="1">
            <a:off x="4178300" y="4737100"/>
            <a:ext cx="0" cy="88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21629" name="Line 29"/>
          <p:cNvSpPr>
            <a:spLocks noChangeShapeType="1"/>
          </p:cNvSpPr>
          <p:nvPr/>
        </p:nvSpPr>
        <p:spPr bwMode="auto">
          <a:xfrm flipH="1" flipV="1">
            <a:off x="4800600" y="4749800"/>
            <a:ext cx="180340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2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2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2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7" grpId="0" animBg="1"/>
      <p:bldP spid="921608" grpId="0" animBg="1"/>
      <p:bldP spid="921609" grpId="0" animBg="1"/>
      <p:bldP spid="921616" grpId="0"/>
      <p:bldP spid="921617" grpId="0"/>
      <p:bldP spid="921627" grpId="0" animBg="1"/>
      <p:bldP spid="921628" grpId="0" animBg="1"/>
      <p:bldP spid="92162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8136830" cy="317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BE" u="sng" dirty="0" smtClean="0"/>
              <a:t>Attention</a:t>
            </a:r>
          </a:p>
          <a:p>
            <a:pPr>
              <a:spcBef>
                <a:spcPts val="0"/>
              </a:spcBef>
            </a:pPr>
            <a:endParaRPr lang="fr-BE" u="sng" dirty="0"/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fr-BE" dirty="0" smtClean="0"/>
              <a:t>Tout </a:t>
            </a:r>
            <a:r>
              <a:rPr lang="fr-BE" dirty="0"/>
              <a:t>objet d’une sous-classe de Décorateur a </a:t>
            </a:r>
            <a:r>
              <a:rPr lang="fr-BE" dirty="0">
                <a:solidFill>
                  <a:srgbClr val="FF3399"/>
                </a:solidFill>
              </a:rPr>
              <a:t>un lien vers </a:t>
            </a:r>
            <a:endParaRPr lang="fr-BE" dirty="0" smtClean="0">
              <a:solidFill>
                <a:srgbClr val="FF3399"/>
              </a:solidFill>
            </a:endParaRPr>
          </a:p>
          <a:p>
            <a:pPr>
              <a:spcBef>
                <a:spcPts val="0"/>
              </a:spcBef>
            </a:pPr>
            <a:r>
              <a:rPr lang="fr-BE" dirty="0">
                <a:solidFill>
                  <a:srgbClr val="FF3399"/>
                </a:solidFill>
              </a:rPr>
              <a:t> </a:t>
            </a:r>
            <a:r>
              <a:rPr lang="fr-BE" dirty="0" smtClean="0">
                <a:solidFill>
                  <a:srgbClr val="FF3399"/>
                </a:solidFill>
              </a:rPr>
              <a:t>     un objet qui </a:t>
            </a:r>
            <a:r>
              <a:rPr lang="fr-BE" dirty="0">
                <a:solidFill>
                  <a:srgbClr val="FF3399"/>
                </a:solidFill>
              </a:rPr>
              <a:t>est la boisson qu’il </a:t>
            </a:r>
            <a:r>
              <a:rPr lang="fr-BE" dirty="0" err="1">
                <a:solidFill>
                  <a:srgbClr val="FF3399"/>
                </a:solidFill>
              </a:rPr>
              <a:t>redécore</a:t>
            </a:r>
            <a:r>
              <a:rPr lang="fr-BE" dirty="0"/>
              <a:t> </a:t>
            </a:r>
            <a:endParaRPr lang="fr-BE" dirty="0" smtClean="0"/>
          </a:p>
          <a:p>
            <a:pPr>
              <a:spcBef>
                <a:spcPts val="0"/>
              </a:spcBef>
            </a:pPr>
            <a:r>
              <a:rPr lang="fr-BE" dirty="0" smtClean="0"/>
              <a:t>      (</a:t>
            </a:r>
            <a:r>
              <a:rPr lang="fr-BE" dirty="0"/>
              <a:t>c’est-à-dire auquel il ajoute un supplément: lait, chantilly, </a:t>
            </a:r>
            <a:r>
              <a:rPr lang="fr-BE" dirty="0" smtClean="0"/>
              <a:t>…)</a:t>
            </a:r>
          </a:p>
          <a:p>
            <a:pPr>
              <a:spcBef>
                <a:spcPts val="0"/>
              </a:spcBef>
            </a:pPr>
            <a:r>
              <a:rPr lang="fr-BE" dirty="0"/>
              <a:t> </a:t>
            </a:r>
            <a:r>
              <a:rPr lang="fr-BE" dirty="0" smtClean="0"/>
              <a:t>      Comme </a:t>
            </a:r>
            <a:r>
              <a:rPr lang="fr-BE" dirty="0"/>
              <a:t>ce principe doit être </a:t>
            </a:r>
            <a:r>
              <a:rPr lang="fr-BE" dirty="0">
                <a:solidFill>
                  <a:srgbClr val="FF0000"/>
                </a:solidFill>
              </a:rPr>
              <a:t>récursif</a:t>
            </a:r>
            <a:r>
              <a:rPr lang="fr-BE" dirty="0"/>
              <a:t>, </a:t>
            </a:r>
            <a:endParaRPr lang="fr-BE" dirty="0" smtClean="0"/>
          </a:p>
          <a:p>
            <a:pPr>
              <a:spcBef>
                <a:spcPts val="0"/>
              </a:spcBef>
            </a:pPr>
            <a:r>
              <a:rPr lang="fr-BE" dirty="0"/>
              <a:t> </a:t>
            </a:r>
            <a:r>
              <a:rPr lang="fr-BE" dirty="0" smtClean="0"/>
              <a:t>      cet </a:t>
            </a:r>
            <a:r>
              <a:rPr lang="fr-BE" dirty="0"/>
              <a:t>objet relié doit être un objet implémentant la </a:t>
            </a:r>
            <a:r>
              <a:rPr lang="fr-BE" dirty="0" err="1"/>
              <a:t>super-classe</a:t>
            </a:r>
            <a:r>
              <a:rPr lang="fr-BE" dirty="0"/>
              <a:t> </a:t>
            </a:r>
            <a:r>
              <a:rPr lang="fr-BE" dirty="0" smtClean="0"/>
              <a:t>abstraite</a:t>
            </a:r>
          </a:p>
          <a:p>
            <a:pPr>
              <a:spcBef>
                <a:spcPts val="0"/>
              </a:spcBef>
            </a:pPr>
            <a:endParaRPr lang="fr-BE" dirty="0"/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fr-BE" dirty="0" smtClean="0"/>
              <a:t>Toute </a:t>
            </a:r>
            <a:r>
              <a:rPr lang="fr-BE" dirty="0"/>
              <a:t>sous-classe de Décorateur doit </a:t>
            </a:r>
            <a:r>
              <a:rPr lang="fr-BE" i="1" dirty="0"/>
              <a:t>redéfinir</a:t>
            </a:r>
            <a:r>
              <a:rPr lang="fr-BE" dirty="0"/>
              <a:t> les méthodes </a:t>
            </a:r>
            <a:endParaRPr lang="fr-BE" dirty="0" smtClean="0"/>
          </a:p>
          <a:p>
            <a:pPr>
              <a:spcBef>
                <a:spcPts val="0"/>
              </a:spcBef>
            </a:pPr>
            <a:r>
              <a:rPr lang="fr-BE" b="1" i="1" dirty="0">
                <a:solidFill>
                  <a:srgbClr val="9966FF"/>
                </a:solidFill>
              </a:rPr>
              <a:t> </a:t>
            </a:r>
            <a:r>
              <a:rPr lang="fr-BE" b="1" i="1" dirty="0" smtClean="0">
                <a:solidFill>
                  <a:srgbClr val="9966FF"/>
                </a:solidFill>
              </a:rPr>
              <a:t>     cout</a:t>
            </a:r>
            <a:r>
              <a:rPr lang="fr-BE" dirty="0" smtClean="0"/>
              <a:t> </a:t>
            </a:r>
            <a:r>
              <a:rPr lang="fr-BE" dirty="0"/>
              <a:t>et </a:t>
            </a:r>
            <a:r>
              <a:rPr lang="fr-BE" b="1" i="1" dirty="0">
                <a:solidFill>
                  <a:srgbClr val="9966FF"/>
                </a:solidFill>
              </a:rPr>
              <a:t>description</a:t>
            </a:r>
            <a:r>
              <a:rPr lang="fr-BE" dirty="0"/>
              <a:t> pour y inclure la décoration supplémentaire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4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4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4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4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40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8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48046-C50D-44A0-AB8C-2D498CED7607}" type="slidenum">
              <a:rPr lang="fr-FR" smtClean="0"/>
              <a:pPr/>
              <a:t>66</a:t>
            </a:fld>
            <a:endParaRPr lang="fr-FR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17625" y="3194050"/>
            <a:ext cx="6224588" cy="3359150"/>
            <a:chOff x="142" y="2363"/>
            <a:chExt cx="2249" cy="2116"/>
          </a:xfrm>
        </p:grpSpPr>
        <p:sp>
          <p:nvSpPr>
            <p:cNvPr id="280592" name="Text Box 3"/>
            <p:cNvSpPr txBox="1">
              <a:spLocks noChangeArrowheads="1"/>
            </p:cNvSpPr>
            <p:nvPr/>
          </p:nvSpPr>
          <p:spPr bwMode="auto">
            <a:xfrm>
              <a:off x="142" y="2363"/>
              <a:ext cx="2249" cy="211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>
                  <a:solidFill>
                    <a:srgbClr val="9933FF"/>
                  </a:solidFill>
                </a:rPr>
                <a:t>Lait</a:t>
              </a:r>
              <a:endParaRPr lang="fr-BE">
                <a:solidFill>
                  <a:srgbClr val="9933F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fr-BE"/>
                <a:t> 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endParaRPr lang="fr-BE">
                <a:solidFill>
                  <a:srgbClr val="CC66FF"/>
                </a:solidFill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endParaRPr lang="fr-BE">
                <a:solidFill>
                  <a:srgbClr val="CC66FF"/>
                </a:solidFill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endParaRPr lang="fr-BE">
                <a:solidFill>
                  <a:srgbClr val="CC66FF"/>
                </a:solidFill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endParaRPr lang="fr-BE">
                <a:solidFill>
                  <a:srgbClr val="CC66FF"/>
                </a:solidFill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endParaRPr lang="fr-BE">
                <a:solidFill>
                  <a:srgbClr val="CC66FF"/>
                </a:solidFill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endParaRPr lang="fr-BE">
                <a:solidFill>
                  <a:srgbClr val="CC66FF"/>
                </a:solidFill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endParaRPr lang="fr-BE">
                <a:solidFill>
                  <a:srgbClr val="CC66FF"/>
                </a:solidFill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endParaRPr lang="fr-BE">
                <a:solidFill>
                  <a:srgbClr val="CC66FF"/>
                </a:solidFill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endParaRPr lang="fr-BE">
                <a:solidFill>
                  <a:srgbClr val="CC66FF"/>
                </a:solidFill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endParaRPr lang="fr-FR">
                <a:solidFill>
                  <a:srgbClr val="CC66FF"/>
                </a:solidFill>
              </a:endParaRPr>
            </a:p>
          </p:txBody>
        </p:sp>
        <p:sp>
          <p:nvSpPr>
            <p:cNvPr id="280593" name="Line 4"/>
            <p:cNvSpPr>
              <a:spLocks noChangeShapeType="1"/>
            </p:cNvSpPr>
            <p:nvPr/>
          </p:nvSpPr>
          <p:spPr bwMode="auto">
            <a:xfrm>
              <a:off x="142" y="2681"/>
              <a:ext cx="2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387600" y="639763"/>
            <a:ext cx="3579813" cy="1898650"/>
            <a:chOff x="1504" y="403"/>
            <a:chExt cx="2255" cy="1196"/>
          </a:xfrm>
        </p:grpSpPr>
        <p:grpSp>
          <p:nvGrpSpPr>
            <p:cNvPr id="280588" name="Group 6"/>
            <p:cNvGrpSpPr>
              <a:grpSpLocks/>
            </p:cNvGrpSpPr>
            <p:nvPr/>
          </p:nvGrpSpPr>
          <p:grpSpPr bwMode="auto">
            <a:xfrm>
              <a:off x="1510" y="403"/>
              <a:ext cx="2249" cy="1196"/>
              <a:chOff x="142" y="2363"/>
              <a:chExt cx="2249" cy="1196"/>
            </a:xfrm>
          </p:grpSpPr>
          <p:sp>
            <p:nvSpPr>
              <p:cNvPr id="280590" name="Text Box 7"/>
              <p:cNvSpPr txBox="1">
                <a:spLocks noChangeArrowheads="1"/>
              </p:cNvSpPr>
              <p:nvPr/>
            </p:nvSpPr>
            <p:spPr bwMode="auto">
              <a:xfrm>
                <a:off x="142" y="2363"/>
                <a:ext cx="2249" cy="11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b="1" i="1"/>
                  <a:t>abstract</a:t>
                </a:r>
                <a:r>
                  <a:rPr lang="fr-BE" sz="2400" b="1">
                    <a:solidFill>
                      <a:srgbClr val="FF6600"/>
                    </a:solidFill>
                  </a:rPr>
                  <a:t>   </a:t>
                </a:r>
                <a:r>
                  <a:rPr lang="fr-BE" sz="2400" b="1">
                    <a:solidFill>
                      <a:srgbClr val="9933FF"/>
                    </a:solidFill>
                  </a:rPr>
                  <a:t>Decorateur</a:t>
                </a:r>
                <a:endParaRPr lang="fr-BE">
                  <a:solidFill>
                    <a:srgbClr val="9933FF"/>
                  </a:solidFill>
                </a:endParaRPr>
              </a:p>
              <a:p>
                <a:pPr>
                  <a:lnSpc>
                    <a:spcPct val="50000"/>
                  </a:lnSpc>
                </a:pPr>
                <a:r>
                  <a:rPr lang="fr-BE"/>
                  <a:t>  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fr-BE" b="1">
                    <a:solidFill>
                      <a:srgbClr val="FF6600"/>
                    </a:solidFill>
                  </a:rPr>
                  <a:t> Boisson</a:t>
                </a:r>
                <a:r>
                  <a:rPr lang="fr-BE"/>
                  <a:t>  </a:t>
                </a:r>
                <a:r>
                  <a:rPr lang="fr-BE" b="1">
                    <a:solidFill>
                      <a:srgbClr val="FF6600"/>
                    </a:solidFill>
                  </a:rPr>
                  <a:t>boissonDecoree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endParaRPr lang="fr-BE"/>
              </a:p>
              <a:p>
                <a:pPr algn="ctr">
                  <a:lnSpc>
                    <a:spcPct val="50000"/>
                  </a:lnSpc>
                </a:pPr>
                <a:r>
                  <a:rPr lang="fr-BE"/>
                  <a:t>…</a:t>
                </a:r>
              </a:p>
              <a:p>
                <a:pPr algn="ctr">
                  <a:lnSpc>
                    <a:spcPct val="50000"/>
                  </a:lnSpc>
                </a:pPr>
                <a:endParaRPr lang="fr-FR"/>
              </a:p>
            </p:txBody>
          </p:sp>
          <p:sp>
            <p:nvSpPr>
              <p:cNvPr id="280591" name="Line 8"/>
              <p:cNvSpPr>
                <a:spLocks noChangeShapeType="1"/>
              </p:cNvSpPr>
              <p:nvPr/>
            </p:nvSpPr>
            <p:spPr bwMode="auto">
              <a:xfrm>
                <a:off x="142" y="2681"/>
                <a:ext cx="22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80589" name="Line 9"/>
            <p:cNvSpPr>
              <a:spLocks noChangeShapeType="1"/>
            </p:cNvSpPr>
            <p:nvPr/>
          </p:nvSpPr>
          <p:spPr bwMode="auto">
            <a:xfrm>
              <a:off x="1504" y="1160"/>
              <a:ext cx="2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22634" name="Line 10"/>
          <p:cNvSpPr>
            <a:spLocks noChangeShapeType="1"/>
          </p:cNvSpPr>
          <p:nvPr/>
        </p:nvSpPr>
        <p:spPr bwMode="auto">
          <a:xfrm flipV="1">
            <a:off x="4076700" y="2527300"/>
            <a:ext cx="0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22635" name="Oval 11"/>
          <p:cNvSpPr>
            <a:spLocks noChangeArrowheads="1"/>
          </p:cNvSpPr>
          <p:nvPr/>
        </p:nvSpPr>
        <p:spPr bwMode="auto">
          <a:xfrm>
            <a:off x="4102100" y="4737100"/>
            <a:ext cx="1993900" cy="8509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636" name="Oval 12"/>
          <p:cNvSpPr>
            <a:spLocks noChangeArrowheads="1"/>
          </p:cNvSpPr>
          <p:nvPr/>
        </p:nvSpPr>
        <p:spPr bwMode="auto">
          <a:xfrm>
            <a:off x="4152900" y="5892800"/>
            <a:ext cx="863600" cy="431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637" name="Line 13"/>
          <p:cNvSpPr>
            <a:spLocks noChangeShapeType="1"/>
          </p:cNvSpPr>
          <p:nvPr/>
        </p:nvSpPr>
        <p:spPr bwMode="auto">
          <a:xfrm>
            <a:off x="5918200" y="5410200"/>
            <a:ext cx="1663700" cy="17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22638" name="Line 14"/>
          <p:cNvSpPr>
            <a:spLocks noChangeShapeType="1"/>
          </p:cNvSpPr>
          <p:nvPr/>
        </p:nvSpPr>
        <p:spPr bwMode="auto">
          <a:xfrm flipV="1">
            <a:off x="4851400" y="5740400"/>
            <a:ext cx="2806700" cy="17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22639" name="Text Box 15"/>
          <p:cNvSpPr txBox="1">
            <a:spLocks noChangeArrowheads="1"/>
          </p:cNvSpPr>
          <p:nvPr/>
        </p:nvSpPr>
        <p:spPr bwMode="auto">
          <a:xfrm>
            <a:off x="7594600" y="5448300"/>
            <a:ext cx="1549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>
                <a:solidFill>
                  <a:srgbClr val="FF0000"/>
                </a:solidFill>
              </a:rPr>
              <a:t>délégation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922640" name="Text Box 16"/>
          <p:cNvSpPr txBox="1">
            <a:spLocks noChangeArrowheads="1"/>
          </p:cNvSpPr>
          <p:nvPr/>
        </p:nvSpPr>
        <p:spPr bwMode="auto">
          <a:xfrm>
            <a:off x="1371600" y="3886200"/>
            <a:ext cx="6184900" cy="2370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9933FF"/>
                </a:solidFill>
              </a:rPr>
              <a:t>Lait</a:t>
            </a:r>
            <a:r>
              <a:rPr lang="fr-BE"/>
              <a:t> (Boisson boisson)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   {this.</a:t>
            </a:r>
            <a:r>
              <a:rPr lang="fr-BE" b="1">
                <a:solidFill>
                  <a:srgbClr val="FF6600"/>
                </a:solidFill>
              </a:rPr>
              <a:t>boissonDecoree</a:t>
            </a:r>
            <a:r>
              <a:rPr lang="fr-BE"/>
              <a:t> = boisson;}</a:t>
            </a:r>
            <a:r>
              <a:rPr lang="fr-BE" b="1">
                <a:solidFill>
                  <a:srgbClr val="FF6600"/>
                </a:solidFill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FF6600"/>
                </a:solidFill>
              </a:rPr>
              <a:t>  </a:t>
            </a:r>
            <a:endParaRPr lang="fr-BE"/>
          </a:p>
          <a:p>
            <a:pPr marL="342900" indent="-342900">
              <a:lnSpc>
                <a:spcPct val="80000"/>
              </a:lnSpc>
              <a:spcBef>
                <a:spcPct val="1500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b="1">
                <a:solidFill>
                  <a:srgbClr val="006600"/>
                </a:solidFill>
              </a:rPr>
              <a:t>getDescription( )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    {return </a:t>
            </a:r>
            <a:r>
              <a:rPr lang="fr-BE" b="1">
                <a:solidFill>
                  <a:srgbClr val="FF6600"/>
                </a:solidFill>
              </a:rPr>
              <a:t>boissonDecoree</a:t>
            </a:r>
            <a:r>
              <a:rPr lang="fr-BE" b="1"/>
              <a:t>.</a:t>
            </a:r>
            <a:r>
              <a:rPr lang="fr-BE" b="1">
                <a:solidFill>
                  <a:srgbClr val="006600"/>
                </a:solidFill>
              </a:rPr>
              <a:t>getDescription( )</a:t>
            </a:r>
            <a:r>
              <a:rPr lang="fr-BE"/>
              <a:t> </a:t>
            </a:r>
            <a:r>
              <a:rPr lang="fr-BE" b="1">
                <a:solidFill>
                  <a:srgbClr val="FF0066"/>
                </a:solidFill>
              </a:rPr>
              <a:t>+  </a:t>
            </a:r>
            <a:r>
              <a:rPr lang="en-US" b="1">
                <a:solidFill>
                  <a:srgbClr val="FF0066"/>
                </a:solidFill>
              </a:rPr>
              <a:t>", </a:t>
            </a:r>
            <a:r>
              <a:rPr lang="fr-BE" b="1">
                <a:solidFill>
                  <a:srgbClr val="FF0066"/>
                </a:solidFill>
              </a:rPr>
              <a:t>lait</a:t>
            </a:r>
            <a:r>
              <a:rPr lang="en-US" b="1">
                <a:solidFill>
                  <a:srgbClr val="FF0066"/>
                </a:solidFill>
              </a:rPr>
              <a:t>"</a:t>
            </a:r>
            <a:r>
              <a:rPr lang="en-US"/>
              <a:t> ;}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  <a:buSzPct val="80000"/>
              <a:tabLst>
                <a:tab pos="663575" algn="l"/>
                <a:tab pos="852488" algn="l"/>
              </a:tabLst>
            </a:pPr>
            <a:endParaRPr lang="en-US"/>
          </a:p>
          <a:p>
            <a:pPr marL="342900" indent="-342900">
              <a:lnSpc>
                <a:spcPct val="80000"/>
              </a:lnSpc>
              <a:spcBef>
                <a:spcPct val="1500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en-US" b="1">
                <a:solidFill>
                  <a:srgbClr val="0000CC"/>
                </a:solidFill>
              </a:rPr>
              <a:t>cout( )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en-US"/>
              <a:t>   { return </a:t>
            </a:r>
            <a:r>
              <a:rPr lang="en-US" b="1">
                <a:solidFill>
                  <a:srgbClr val="FF6600"/>
                </a:solidFill>
              </a:rPr>
              <a:t>boissonDecoree</a:t>
            </a:r>
            <a:r>
              <a:rPr lang="en-US" b="1"/>
              <a:t>.</a:t>
            </a:r>
            <a:r>
              <a:rPr lang="en-US" b="1">
                <a:solidFill>
                  <a:srgbClr val="0000CC"/>
                </a:solidFill>
              </a:rPr>
              <a:t>cout( )</a:t>
            </a:r>
            <a:r>
              <a:rPr lang="en-US"/>
              <a:t> </a:t>
            </a:r>
            <a:r>
              <a:rPr lang="en-US" b="1">
                <a:solidFill>
                  <a:srgbClr val="FF0066"/>
                </a:solidFill>
              </a:rPr>
              <a:t>+ 0.20</a:t>
            </a:r>
            <a:r>
              <a:rPr lang="en-US"/>
              <a:t> ; }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6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6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6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6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6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2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2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2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2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22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22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34" grpId="0" animBg="1"/>
      <p:bldP spid="922635" grpId="0" animBg="1"/>
      <p:bldP spid="922636" grpId="0" animBg="1"/>
      <p:bldP spid="922637" grpId="0" animBg="1"/>
      <p:bldP spid="922638" grpId="0" animBg="1"/>
      <p:bldP spid="922640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B6AD64-877A-451A-B516-BF319194A1FB}" type="slidenum">
              <a:rPr lang="fr-FR" smtClean="0"/>
              <a:pPr/>
              <a:t>67</a:t>
            </a:fld>
            <a:endParaRPr lang="fr-FR" smtClean="0"/>
          </a:p>
        </p:txBody>
      </p:sp>
      <p:sp>
        <p:nvSpPr>
          <p:cNvPr id="923650" name="Oval 2"/>
          <p:cNvSpPr>
            <a:spLocks noChangeArrowheads="1"/>
          </p:cNvSpPr>
          <p:nvPr/>
        </p:nvSpPr>
        <p:spPr bwMode="auto">
          <a:xfrm>
            <a:off x="4724400" y="1968500"/>
            <a:ext cx="2451100" cy="1384300"/>
          </a:xfrm>
          <a:prstGeom prst="ellipse">
            <a:avLst/>
          </a:prstGeom>
          <a:noFill/>
          <a:ln w="9525" algn="ctr">
            <a:solidFill>
              <a:srgbClr val="CC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651" name="Text Box 3"/>
          <p:cNvSpPr txBox="1">
            <a:spLocks noChangeArrowheads="1"/>
          </p:cNvSpPr>
          <p:nvPr/>
        </p:nvSpPr>
        <p:spPr bwMode="auto">
          <a:xfrm>
            <a:off x="5321300" y="2260600"/>
            <a:ext cx="1549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>
                <a:solidFill>
                  <a:srgbClr val="CC6600"/>
                </a:solidFill>
              </a:rPr>
              <a:t>Colombie</a:t>
            </a:r>
            <a:endParaRPr lang="fr-FR">
              <a:solidFill>
                <a:srgbClr val="CC6600"/>
              </a:solidFill>
            </a:endParaRPr>
          </a:p>
        </p:txBody>
      </p:sp>
      <p:sp>
        <p:nvSpPr>
          <p:cNvPr id="923652" name="Text Box 4"/>
          <p:cNvSpPr txBox="1">
            <a:spLocks noChangeArrowheads="1"/>
          </p:cNvSpPr>
          <p:nvPr/>
        </p:nvSpPr>
        <p:spPr bwMode="auto">
          <a:xfrm>
            <a:off x="3403600" y="2235200"/>
            <a:ext cx="812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>
                <a:solidFill>
                  <a:srgbClr val="FF6600"/>
                </a:solidFill>
              </a:rPr>
              <a:t>Lait</a:t>
            </a:r>
            <a:endParaRPr lang="fr-FR">
              <a:solidFill>
                <a:srgbClr val="FF6600"/>
              </a:solidFill>
            </a:endParaRPr>
          </a:p>
        </p:txBody>
      </p:sp>
      <p:sp>
        <p:nvSpPr>
          <p:cNvPr id="923653" name="Oval 5"/>
          <p:cNvSpPr>
            <a:spLocks noChangeArrowheads="1"/>
          </p:cNvSpPr>
          <p:nvPr/>
        </p:nvSpPr>
        <p:spPr bwMode="auto">
          <a:xfrm>
            <a:off x="2768600" y="1625600"/>
            <a:ext cx="4699000" cy="2070100"/>
          </a:xfrm>
          <a:prstGeom prst="ellips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654" name="Text Box 6"/>
          <p:cNvSpPr txBox="1">
            <a:spLocks noChangeArrowheads="1"/>
          </p:cNvSpPr>
          <p:nvPr/>
        </p:nvSpPr>
        <p:spPr bwMode="auto">
          <a:xfrm>
            <a:off x="1371600" y="2235200"/>
            <a:ext cx="1549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>
                <a:solidFill>
                  <a:srgbClr val="FF6600"/>
                </a:solidFill>
              </a:rPr>
              <a:t>Chantilly</a:t>
            </a:r>
            <a:endParaRPr lang="fr-FR">
              <a:solidFill>
                <a:srgbClr val="FF6600"/>
              </a:solidFill>
            </a:endParaRPr>
          </a:p>
        </p:txBody>
      </p:sp>
      <p:sp>
        <p:nvSpPr>
          <p:cNvPr id="923655" name="Oval 7"/>
          <p:cNvSpPr>
            <a:spLocks noChangeArrowheads="1"/>
          </p:cNvSpPr>
          <p:nvPr/>
        </p:nvSpPr>
        <p:spPr bwMode="auto">
          <a:xfrm>
            <a:off x="698500" y="1371600"/>
            <a:ext cx="7099300" cy="2590800"/>
          </a:xfrm>
          <a:prstGeom prst="ellips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656" name="Text Box 8"/>
          <p:cNvSpPr txBox="1">
            <a:spLocks noChangeArrowheads="1"/>
          </p:cNvSpPr>
          <p:nvPr/>
        </p:nvSpPr>
        <p:spPr bwMode="auto">
          <a:xfrm>
            <a:off x="5918200" y="2705100"/>
            <a:ext cx="1206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 </a:t>
            </a:r>
            <a:r>
              <a:rPr lang="fr-BE">
                <a:solidFill>
                  <a:srgbClr val="0099CC"/>
                </a:solidFill>
              </a:rPr>
              <a:t>cout( )</a:t>
            </a:r>
            <a:endParaRPr lang="fr-FR">
              <a:solidFill>
                <a:srgbClr val="0099CC"/>
              </a:solidFill>
            </a:endParaRPr>
          </a:p>
        </p:txBody>
      </p:sp>
      <p:sp>
        <p:nvSpPr>
          <p:cNvPr id="923657" name="Text Box 9"/>
          <p:cNvSpPr txBox="1">
            <a:spLocks noChangeArrowheads="1"/>
          </p:cNvSpPr>
          <p:nvPr/>
        </p:nvSpPr>
        <p:spPr bwMode="auto">
          <a:xfrm>
            <a:off x="3365500" y="2768600"/>
            <a:ext cx="1206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 </a:t>
            </a:r>
            <a:r>
              <a:rPr lang="fr-BE">
                <a:solidFill>
                  <a:srgbClr val="0099CC"/>
                </a:solidFill>
              </a:rPr>
              <a:t>cout( )</a:t>
            </a:r>
            <a:endParaRPr lang="fr-FR">
              <a:solidFill>
                <a:srgbClr val="0099CC"/>
              </a:solidFill>
            </a:endParaRPr>
          </a:p>
        </p:txBody>
      </p:sp>
      <p:sp>
        <p:nvSpPr>
          <p:cNvPr id="923658" name="Text Box 10"/>
          <p:cNvSpPr txBox="1">
            <a:spLocks noChangeArrowheads="1"/>
          </p:cNvSpPr>
          <p:nvPr/>
        </p:nvSpPr>
        <p:spPr bwMode="auto">
          <a:xfrm>
            <a:off x="1244600" y="2730500"/>
            <a:ext cx="1206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 </a:t>
            </a:r>
            <a:r>
              <a:rPr lang="fr-BE">
                <a:solidFill>
                  <a:srgbClr val="0099CC"/>
                </a:solidFill>
              </a:rPr>
              <a:t>cout( )</a:t>
            </a:r>
            <a:endParaRPr lang="fr-FR">
              <a:solidFill>
                <a:srgbClr val="0099CC"/>
              </a:solidFill>
            </a:endParaRPr>
          </a:p>
        </p:txBody>
      </p:sp>
      <p:sp>
        <p:nvSpPr>
          <p:cNvPr id="923659" name="Line 11"/>
          <p:cNvSpPr>
            <a:spLocks noChangeShapeType="1"/>
          </p:cNvSpPr>
          <p:nvPr/>
        </p:nvSpPr>
        <p:spPr bwMode="auto">
          <a:xfrm>
            <a:off x="2108200" y="2857500"/>
            <a:ext cx="12827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23660" name="Line 12"/>
          <p:cNvSpPr>
            <a:spLocks noChangeShapeType="1"/>
          </p:cNvSpPr>
          <p:nvPr/>
        </p:nvSpPr>
        <p:spPr bwMode="auto">
          <a:xfrm>
            <a:off x="4356100" y="2844800"/>
            <a:ext cx="14732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23661" name="Line 13"/>
          <p:cNvSpPr>
            <a:spLocks noChangeShapeType="1"/>
          </p:cNvSpPr>
          <p:nvPr/>
        </p:nvSpPr>
        <p:spPr bwMode="auto">
          <a:xfrm flipH="1">
            <a:off x="4368800" y="2997200"/>
            <a:ext cx="1473200" cy="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23662" name="Text Box 14"/>
          <p:cNvSpPr txBox="1">
            <a:spLocks noChangeArrowheads="1"/>
          </p:cNvSpPr>
          <p:nvPr/>
        </p:nvSpPr>
        <p:spPr bwMode="auto">
          <a:xfrm>
            <a:off x="5549900" y="3009900"/>
            <a:ext cx="7747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>
                <a:solidFill>
                  <a:srgbClr val="339933"/>
                </a:solidFill>
              </a:rPr>
              <a:t>0.99</a:t>
            </a:r>
            <a:endParaRPr lang="fr-FR">
              <a:solidFill>
                <a:srgbClr val="339933"/>
              </a:solidFill>
            </a:endParaRPr>
          </a:p>
        </p:txBody>
      </p:sp>
      <p:sp>
        <p:nvSpPr>
          <p:cNvPr id="923663" name="Text Box 15"/>
          <p:cNvSpPr txBox="1">
            <a:spLocks noChangeArrowheads="1"/>
          </p:cNvSpPr>
          <p:nvPr/>
        </p:nvSpPr>
        <p:spPr bwMode="auto">
          <a:xfrm>
            <a:off x="3378200" y="3048000"/>
            <a:ext cx="1143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>
                <a:solidFill>
                  <a:srgbClr val="339933"/>
                </a:solidFill>
              </a:rPr>
              <a:t>+0.10</a:t>
            </a:r>
            <a:endParaRPr lang="fr-FR">
              <a:solidFill>
                <a:srgbClr val="339933"/>
              </a:solidFill>
            </a:endParaRPr>
          </a:p>
        </p:txBody>
      </p:sp>
      <p:sp>
        <p:nvSpPr>
          <p:cNvPr id="923664" name="Line 16"/>
          <p:cNvSpPr>
            <a:spLocks noChangeShapeType="1"/>
          </p:cNvSpPr>
          <p:nvPr/>
        </p:nvSpPr>
        <p:spPr bwMode="auto">
          <a:xfrm flipH="1">
            <a:off x="2095500" y="3009900"/>
            <a:ext cx="1231900" cy="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23665" name="Text Box 17"/>
          <p:cNvSpPr txBox="1">
            <a:spLocks noChangeArrowheads="1"/>
          </p:cNvSpPr>
          <p:nvPr/>
        </p:nvSpPr>
        <p:spPr bwMode="auto">
          <a:xfrm>
            <a:off x="1257300" y="3060700"/>
            <a:ext cx="88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>
                <a:solidFill>
                  <a:srgbClr val="339933"/>
                </a:solidFill>
              </a:rPr>
              <a:t>+0.30</a:t>
            </a:r>
            <a:endParaRPr lang="fr-FR">
              <a:solidFill>
                <a:srgbClr val="33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3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3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3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3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3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3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2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3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23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92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23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0" grpId="0" animBg="1"/>
      <p:bldP spid="923651" grpId="0"/>
      <p:bldP spid="923652" grpId="0"/>
      <p:bldP spid="923653" grpId="0" animBg="1"/>
      <p:bldP spid="923654" grpId="0"/>
      <p:bldP spid="923655" grpId="0" animBg="1"/>
      <p:bldP spid="923656" grpId="0"/>
      <p:bldP spid="923657" grpId="0"/>
      <p:bldP spid="923659" grpId="0" animBg="1"/>
      <p:bldP spid="923660" grpId="0" animBg="1"/>
      <p:bldP spid="923661" grpId="0" animBg="1"/>
      <p:bldP spid="923662" grpId="0"/>
      <p:bldP spid="92366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>
                <a:solidFill>
                  <a:srgbClr val="006600"/>
                </a:solidFill>
              </a:rPr>
              <a:t>10. Design Patterns</a:t>
            </a:r>
            <a:endParaRPr lang="fr-FR" dirty="0" smtClean="0">
              <a:solidFill>
                <a:srgbClr val="006600"/>
              </a:solidFill>
            </a:endParaRP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772400" cy="4968552"/>
          </a:xfrm>
        </p:spPr>
        <p:txBody>
          <a:bodyPr/>
          <a:lstStyle/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10.1. Singleton Pattern </a:t>
            </a: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10.2. </a:t>
            </a:r>
            <a:r>
              <a:rPr lang="fr-BE" sz="2800" dirty="0" err="1" smtClean="0">
                <a:solidFill>
                  <a:srgbClr val="000099"/>
                </a:solidFill>
              </a:rPr>
              <a:t>Strategy</a:t>
            </a:r>
            <a:r>
              <a:rPr lang="fr-BE" sz="2800" dirty="0" smtClean="0">
                <a:solidFill>
                  <a:srgbClr val="000099"/>
                </a:solidFill>
              </a:rPr>
              <a:t> Pattern </a:t>
            </a: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10.3</a:t>
            </a:r>
            <a:r>
              <a:rPr lang="fr-BE" sz="2800" dirty="0">
                <a:solidFill>
                  <a:srgbClr val="000099"/>
                </a:solidFill>
              </a:rPr>
              <a:t>. </a:t>
            </a:r>
            <a:r>
              <a:rPr lang="fr-BE" sz="2800" dirty="0" smtClean="0">
                <a:solidFill>
                  <a:srgbClr val="000099"/>
                </a:solidFill>
              </a:rPr>
              <a:t>Data </a:t>
            </a:r>
            <a:r>
              <a:rPr lang="fr-BE" sz="2800" dirty="0">
                <a:solidFill>
                  <a:srgbClr val="000099"/>
                </a:solidFill>
              </a:rPr>
              <a:t>Access Object Pattern </a:t>
            </a: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10.4. </a:t>
            </a:r>
            <a:r>
              <a:rPr lang="fr-BE" sz="2800" dirty="0" err="1" smtClean="0">
                <a:solidFill>
                  <a:srgbClr val="000099"/>
                </a:solidFill>
              </a:rPr>
              <a:t>Factory</a:t>
            </a:r>
            <a:r>
              <a:rPr lang="fr-BE" sz="2800" dirty="0" smtClean="0">
                <a:solidFill>
                  <a:srgbClr val="000099"/>
                </a:solidFill>
              </a:rPr>
              <a:t> Pattern</a:t>
            </a:r>
            <a:endParaRPr lang="fr-BE" sz="2800" dirty="0">
              <a:solidFill>
                <a:srgbClr val="000099"/>
              </a:solidFill>
            </a:endParaRP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10.5. </a:t>
            </a:r>
            <a:r>
              <a:rPr lang="fr-BE" sz="2800" dirty="0" smtClean="0">
                <a:solidFill>
                  <a:srgbClr val="000099"/>
                </a:solidFill>
              </a:rPr>
              <a:t>Observer Pattern</a:t>
            </a: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10.6. Composite</a:t>
            </a:r>
            <a:r>
              <a:rPr lang="fr-BE" sz="2800" dirty="0">
                <a:solidFill>
                  <a:srgbClr val="000099"/>
                </a:solidFill>
              </a:rPr>
              <a:t> </a:t>
            </a:r>
            <a:r>
              <a:rPr lang="fr-BE" sz="2800" dirty="0" smtClean="0">
                <a:solidFill>
                  <a:srgbClr val="000099"/>
                </a:solidFill>
              </a:rPr>
              <a:t>Pattern</a:t>
            </a:r>
            <a:endParaRPr lang="fr-BE" sz="2800" dirty="0">
              <a:solidFill>
                <a:srgbClr val="000099"/>
              </a:solidFill>
            </a:endParaRP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10.7. </a:t>
            </a:r>
            <a:r>
              <a:rPr lang="fr-BE" sz="2800" dirty="0" err="1" smtClean="0">
                <a:solidFill>
                  <a:srgbClr val="000099"/>
                </a:solidFill>
              </a:rPr>
              <a:t>Decorator</a:t>
            </a:r>
            <a:r>
              <a:rPr lang="fr-BE" sz="2800" dirty="0" smtClean="0">
                <a:solidFill>
                  <a:srgbClr val="000099"/>
                </a:solidFill>
              </a:rPr>
              <a:t> </a:t>
            </a:r>
            <a:r>
              <a:rPr lang="fr-BE" sz="2800" dirty="0">
                <a:solidFill>
                  <a:srgbClr val="000099"/>
                </a:solidFill>
              </a:rPr>
              <a:t>Pattern </a:t>
            </a:r>
            <a:endParaRPr lang="fr-BE" sz="2800" dirty="0" smtClean="0">
              <a:solidFill>
                <a:srgbClr val="000099"/>
              </a:solidFill>
            </a:endParaRP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10.8. Adapter Pattern </a:t>
            </a:r>
          </a:p>
          <a:p>
            <a:pPr marL="0" indent="0" eaLnBrk="1" hangingPunct="1">
              <a:buNone/>
            </a:pPr>
            <a:endParaRPr lang="fr-BE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/>
          </a:p>
        </p:txBody>
      </p:sp>
      <p:sp>
        <p:nvSpPr>
          <p:cNvPr id="288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A654D-67A7-4AE1-9648-E49DE95E4687}" type="slidenum">
              <a:rPr lang="fr-FR" smtClean="0"/>
              <a:pPr/>
              <a:t>68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08222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8" grpId="0" autoUpdateAnimBg="0"/>
      <p:bldP spid="930819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DC8A17-AE15-47C1-B61D-EFACDA7E1A97}" type="slidenum">
              <a:rPr lang="fr-FR" smtClean="0"/>
              <a:pPr/>
              <a:t>69</a:t>
            </a:fld>
            <a:endParaRPr lang="fr-FR" smtClean="0"/>
          </a:p>
        </p:txBody>
      </p:sp>
      <p:sp>
        <p:nvSpPr>
          <p:cNvPr id="925698" name="Text Box 2"/>
          <p:cNvSpPr txBox="1">
            <a:spLocks noChangeArrowheads="1"/>
          </p:cNvSpPr>
          <p:nvPr/>
        </p:nvSpPr>
        <p:spPr bwMode="auto">
          <a:xfrm>
            <a:off x="596900" y="901700"/>
            <a:ext cx="7759700" cy="1354217"/>
          </a:xfrm>
          <a:prstGeom prst="rect">
            <a:avLst/>
          </a:prstGeom>
          <a:noFill/>
          <a:ln w="9525" algn="ctr">
            <a:solidFill>
              <a:srgbClr val="FF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 u="sng" dirty="0" smtClean="0"/>
              <a:t>Objectif du pattern </a:t>
            </a:r>
            <a:r>
              <a:rPr lang="fr-BE" b="1" i="1" u="sng" dirty="0" smtClean="0"/>
              <a:t>adaptateur</a:t>
            </a:r>
            <a:endParaRPr lang="fr-BE" b="1" dirty="0"/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>
                <a:solidFill>
                  <a:srgbClr val="FF3399"/>
                </a:solidFill>
              </a:rPr>
              <a:t>Rendre compatible deux interfaces </a:t>
            </a:r>
            <a:r>
              <a:rPr lang="fr-BE" dirty="0" smtClean="0">
                <a:solidFill>
                  <a:srgbClr val="FF3399"/>
                </a:solidFill>
              </a:rPr>
              <a:t>incompatibles</a:t>
            </a:r>
            <a:endParaRPr lang="fr-BE" dirty="0">
              <a:solidFill>
                <a:srgbClr val="FF3399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dirty="0">
                <a:solidFill>
                  <a:srgbClr val="FF3399"/>
                </a:solidFill>
                <a:sym typeface="Wingdings" pitchFamily="2" charset="2"/>
              </a:rPr>
              <a:t>  </a:t>
            </a:r>
            <a:r>
              <a:rPr lang="fr-BE" dirty="0">
                <a:solidFill>
                  <a:srgbClr val="FF3399"/>
                </a:solidFill>
              </a:rPr>
              <a:t>Permettre à des classes de collaborer alors qu’elles utilisent des interfaces incompatibles</a:t>
            </a:r>
            <a:endParaRPr lang="fr-FR" dirty="0">
              <a:solidFill>
                <a:srgbClr val="FF3399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1800" y="3302000"/>
            <a:ext cx="1511300" cy="939800"/>
            <a:chOff x="272" y="2080"/>
            <a:chExt cx="952" cy="592"/>
          </a:xfrm>
        </p:grpSpPr>
        <p:grpSp>
          <p:nvGrpSpPr>
            <p:cNvPr id="283671" name="Group 4"/>
            <p:cNvGrpSpPr>
              <a:grpSpLocks/>
            </p:cNvGrpSpPr>
            <p:nvPr/>
          </p:nvGrpSpPr>
          <p:grpSpPr bwMode="auto">
            <a:xfrm>
              <a:off x="272" y="2320"/>
              <a:ext cx="424" cy="304"/>
              <a:chOff x="336" y="2304"/>
              <a:chExt cx="424" cy="304"/>
            </a:xfrm>
          </p:grpSpPr>
          <p:sp>
            <p:nvSpPr>
              <p:cNvPr id="283675" name="Arc 5"/>
              <p:cNvSpPr>
                <a:spLocks/>
              </p:cNvSpPr>
              <p:nvPr/>
            </p:nvSpPr>
            <p:spPr bwMode="auto">
              <a:xfrm flipH="1">
                <a:off x="336" y="2304"/>
                <a:ext cx="424" cy="26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3676" name="Arc 6"/>
              <p:cNvSpPr>
                <a:spLocks/>
              </p:cNvSpPr>
              <p:nvPr/>
            </p:nvSpPr>
            <p:spPr bwMode="auto">
              <a:xfrm flipH="1">
                <a:off x="360" y="2344"/>
                <a:ext cx="400" cy="26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83672" name="AutoShape 7"/>
            <p:cNvSpPr>
              <a:spLocks noChangeArrowheads="1"/>
            </p:cNvSpPr>
            <p:nvPr/>
          </p:nvSpPr>
          <p:spPr bwMode="auto">
            <a:xfrm>
              <a:off x="856" y="2224"/>
              <a:ext cx="368" cy="88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3673" name="AutoShape 8"/>
            <p:cNvSpPr>
              <a:spLocks noChangeArrowheads="1"/>
            </p:cNvSpPr>
            <p:nvPr/>
          </p:nvSpPr>
          <p:spPr bwMode="auto">
            <a:xfrm>
              <a:off x="856" y="2424"/>
              <a:ext cx="368" cy="88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3674" name="AutoShape 9"/>
            <p:cNvSpPr>
              <a:spLocks noChangeArrowheads="1"/>
            </p:cNvSpPr>
            <p:nvPr/>
          </p:nvSpPr>
          <p:spPr bwMode="auto">
            <a:xfrm>
              <a:off x="696" y="2080"/>
              <a:ext cx="200" cy="5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959600" y="3086100"/>
            <a:ext cx="1231900" cy="1155700"/>
            <a:chOff x="4512" y="2008"/>
            <a:chExt cx="864" cy="792"/>
          </a:xfrm>
        </p:grpSpPr>
        <p:sp>
          <p:nvSpPr>
            <p:cNvPr id="283667" name="Oval 11"/>
            <p:cNvSpPr>
              <a:spLocks noChangeArrowheads="1"/>
            </p:cNvSpPr>
            <p:nvPr/>
          </p:nvSpPr>
          <p:spPr bwMode="auto">
            <a:xfrm>
              <a:off x="4512" y="2008"/>
              <a:ext cx="864" cy="792"/>
            </a:xfrm>
            <a:prstGeom prst="ellipse">
              <a:avLst/>
            </a:prstGeom>
            <a:noFill/>
            <a:ln w="9525" algn="ctr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3668" name="Oval 12"/>
            <p:cNvSpPr>
              <a:spLocks noChangeArrowheads="1"/>
            </p:cNvSpPr>
            <p:nvPr/>
          </p:nvSpPr>
          <p:spPr bwMode="auto">
            <a:xfrm>
              <a:off x="4728" y="2488"/>
              <a:ext cx="144" cy="152"/>
            </a:xfrm>
            <a:prstGeom prst="ellipse">
              <a:avLst/>
            </a:prstGeom>
            <a:noFill/>
            <a:ln w="9525" algn="ctr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3669" name="Oval 13"/>
            <p:cNvSpPr>
              <a:spLocks noChangeArrowheads="1"/>
            </p:cNvSpPr>
            <p:nvPr/>
          </p:nvSpPr>
          <p:spPr bwMode="auto">
            <a:xfrm>
              <a:off x="5040" y="2488"/>
              <a:ext cx="144" cy="152"/>
            </a:xfrm>
            <a:prstGeom prst="ellipse">
              <a:avLst/>
            </a:prstGeom>
            <a:noFill/>
            <a:ln w="9525" algn="ctr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3670" name="Rectangle 14"/>
            <p:cNvSpPr>
              <a:spLocks noChangeArrowheads="1"/>
            </p:cNvSpPr>
            <p:nvPr/>
          </p:nvSpPr>
          <p:spPr bwMode="auto">
            <a:xfrm>
              <a:off x="4888" y="2184"/>
              <a:ext cx="104" cy="224"/>
            </a:xfrm>
            <a:prstGeom prst="rect">
              <a:avLst/>
            </a:prstGeom>
            <a:noFill/>
            <a:ln w="9525" algn="ctr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924300" y="4406900"/>
            <a:ext cx="1270000" cy="1168400"/>
            <a:chOff x="2520" y="2464"/>
            <a:chExt cx="800" cy="736"/>
          </a:xfrm>
        </p:grpSpPr>
        <p:sp>
          <p:nvSpPr>
            <p:cNvPr id="283662" name="Oval 16"/>
            <p:cNvSpPr>
              <a:spLocks noChangeArrowheads="1"/>
            </p:cNvSpPr>
            <p:nvPr/>
          </p:nvSpPr>
          <p:spPr bwMode="auto">
            <a:xfrm>
              <a:off x="2520" y="2464"/>
              <a:ext cx="432" cy="728"/>
            </a:xfrm>
            <a:prstGeom prst="ellipse">
              <a:avLst/>
            </a:prstGeom>
            <a:noFill/>
            <a:ln w="952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3663" name="Oval 17"/>
            <p:cNvSpPr>
              <a:spLocks noChangeArrowheads="1"/>
            </p:cNvSpPr>
            <p:nvPr/>
          </p:nvSpPr>
          <p:spPr bwMode="auto">
            <a:xfrm>
              <a:off x="2608" y="2472"/>
              <a:ext cx="432" cy="72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3664" name="AutoShape 18"/>
            <p:cNvSpPr>
              <a:spLocks noChangeArrowheads="1"/>
            </p:cNvSpPr>
            <p:nvPr/>
          </p:nvSpPr>
          <p:spPr bwMode="auto">
            <a:xfrm>
              <a:off x="2912" y="2824"/>
              <a:ext cx="408" cy="11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3665" name="AutoShape 19"/>
            <p:cNvSpPr>
              <a:spLocks noChangeArrowheads="1"/>
            </p:cNvSpPr>
            <p:nvPr/>
          </p:nvSpPr>
          <p:spPr bwMode="auto">
            <a:xfrm>
              <a:off x="2744" y="2888"/>
              <a:ext cx="408" cy="11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3666" name="AutoShape 20"/>
            <p:cNvSpPr>
              <a:spLocks noChangeArrowheads="1"/>
            </p:cNvSpPr>
            <p:nvPr/>
          </p:nvSpPr>
          <p:spPr bwMode="auto">
            <a:xfrm>
              <a:off x="2784" y="2584"/>
              <a:ext cx="408" cy="1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FF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5717" name="Arc 21"/>
          <p:cNvSpPr>
            <a:spLocks/>
          </p:cNvSpPr>
          <p:nvPr/>
        </p:nvSpPr>
        <p:spPr bwMode="auto">
          <a:xfrm rot="10800000">
            <a:off x="1538288" y="4318000"/>
            <a:ext cx="2263775" cy="1003300"/>
          </a:xfrm>
          <a:custGeom>
            <a:avLst/>
            <a:gdLst>
              <a:gd name="T0" fmla="*/ 0 w 28956"/>
              <a:gd name="T1" fmla="*/ 2147483647 h 21600"/>
              <a:gd name="T2" fmla="*/ 2147483647 w 28956"/>
              <a:gd name="T3" fmla="*/ 2147483647 h 21600"/>
              <a:gd name="T4" fmla="*/ 2147483647 w 28956"/>
              <a:gd name="T5" fmla="*/ 2147483647 h 21600"/>
              <a:gd name="T6" fmla="*/ 0 60000 65536"/>
              <a:gd name="T7" fmla="*/ 0 60000 65536"/>
              <a:gd name="T8" fmla="*/ 0 60000 65536"/>
              <a:gd name="T9" fmla="*/ 0 w 28956"/>
              <a:gd name="T10" fmla="*/ 0 h 21600"/>
              <a:gd name="T11" fmla="*/ 28956 w 2895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56" h="21600" fill="none" extrusionOk="0">
                <a:moveTo>
                  <a:pt x="0" y="1291"/>
                </a:moveTo>
                <a:cubicBezTo>
                  <a:pt x="2358" y="436"/>
                  <a:pt x="4847" y="-1"/>
                  <a:pt x="7356" y="0"/>
                </a:cubicBezTo>
                <a:cubicBezTo>
                  <a:pt x="19285" y="0"/>
                  <a:pt x="28956" y="9670"/>
                  <a:pt x="28956" y="21600"/>
                </a:cubicBezTo>
              </a:path>
              <a:path w="28956" h="21600" stroke="0" extrusionOk="0">
                <a:moveTo>
                  <a:pt x="0" y="1291"/>
                </a:moveTo>
                <a:cubicBezTo>
                  <a:pt x="2358" y="436"/>
                  <a:pt x="4847" y="-1"/>
                  <a:pt x="7356" y="0"/>
                </a:cubicBezTo>
                <a:cubicBezTo>
                  <a:pt x="19285" y="0"/>
                  <a:pt x="28956" y="9670"/>
                  <a:pt x="28956" y="21600"/>
                </a:cubicBezTo>
                <a:lnTo>
                  <a:pt x="7356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5718" name="Arc 22"/>
          <p:cNvSpPr>
            <a:spLocks/>
          </p:cNvSpPr>
          <p:nvPr/>
        </p:nvSpPr>
        <p:spPr bwMode="auto">
          <a:xfrm rot="10800000" flipH="1">
            <a:off x="5424488" y="4356100"/>
            <a:ext cx="2263775" cy="1003300"/>
          </a:xfrm>
          <a:custGeom>
            <a:avLst/>
            <a:gdLst>
              <a:gd name="T0" fmla="*/ 0 w 28956"/>
              <a:gd name="T1" fmla="*/ 2147483647 h 21600"/>
              <a:gd name="T2" fmla="*/ 2147483647 w 28956"/>
              <a:gd name="T3" fmla="*/ 2147483647 h 21600"/>
              <a:gd name="T4" fmla="*/ 2147483647 w 28956"/>
              <a:gd name="T5" fmla="*/ 2147483647 h 21600"/>
              <a:gd name="T6" fmla="*/ 0 60000 65536"/>
              <a:gd name="T7" fmla="*/ 0 60000 65536"/>
              <a:gd name="T8" fmla="*/ 0 60000 65536"/>
              <a:gd name="T9" fmla="*/ 0 w 28956"/>
              <a:gd name="T10" fmla="*/ 0 h 21600"/>
              <a:gd name="T11" fmla="*/ 28956 w 2895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56" h="21600" fill="none" extrusionOk="0">
                <a:moveTo>
                  <a:pt x="0" y="1291"/>
                </a:moveTo>
                <a:cubicBezTo>
                  <a:pt x="2358" y="436"/>
                  <a:pt x="4847" y="-1"/>
                  <a:pt x="7356" y="0"/>
                </a:cubicBezTo>
                <a:cubicBezTo>
                  <a:pt x="19285" y="0"/>
                  <a:pt x="28956" y="9670"/>
                  <a:pt x="28956" y="21600"/>
                </a:cubicBezTo>
              </a:path>
              <a:path w="28956" h="21600" stroke="0" extrusionOk="0">
                <a:moveTo>
                  <a:pt x="0" y="1291"/>
                </a:moveTo>
                <a:cubicBezTo>
                  <a:pt x="2358" y="436"/>
                  <a:pt x="4847" y="-1"/>
                  <a:pt x="7356" y="0"/>
                </a:cubicBezTo>
                <a:cubicBezTo>
                  <a:pt x="19285" y="0"/>
                  <a:pt x="28956" y="9670"/>
                  <a:pt x="28956" y="21600"/>
                </a:cubicBezTo>
                <a:lnTo>
                  <a:pt x="7356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5719" name="Text Box 23"/>
          <p:cNvSpPr txBox="1">
            <a:spLocks noChangeArrowheads="1"/>
          </p:cNvSpPr>
          <p:nvPr/>
        </p:nvSpPr>
        <p:spPr bwMode="auto">
          <a:xfrm>
            <a:off x="254000" y="2743200"/>
            <a:ext cx="4635500" cy="341632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sz="1800" i="1" dirty="0">
                <a:solidFill>
                  <a:srgbClr val="0000CC"/>
                </a:solidFill>
              </a:rPr>
              <a:t>Client </a:t>
            </a:r>
            <a:r>
              <a:rPr lang="fr-BE" sz="1800" i="1" dirty="0" smtClean="0">
                <a:solidFill>
                  <a:srgbClr val="0000CC"/>
                </a:solidFill>
              </a:rPr>
              <a:t>utilise méthodes d’une interface </a:t>
            </a:r>
            <a:r>
              <a:rPr lang="fr-BE" sz="1800" i="1" dirty="0">
                <a:solidFill>
                  <a:srgbClr val="0000CC"/>
                </a:solidFill>
              </a:rPr>
              <a:t>cible</a:t>
            </a:r>
            <a:endParaRPr lang="fr-FR" sz="1800" i="1" dirty="0">
              <a:solidFill>
                <a:srgbClr val="0000CC"/>
              </a:solidFill>
            </a:endParaRPr>
          </a:p>
        </p:txBody>
      </p:sp>
      <p:sp>
        <p:nvSpPr>
          <p:cNvPr id="925720" name="Text Box 24"/>
          <p:cNvSpPr txBox="1">
            <a:spLocks noChangeArrowheads="1"/>
          </p:cNvSpPr>
          <p:nvPr/>
        </p:nvSpPr>
        <p:spPr bwMode="auto">
          <a:xfrm>
            <a:off x="6604000" y="2679700"/>
            <a:ext cx="219710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sz="1800" i="1">
                <a:solidFill>
                  <a:srgbClr val="006600"/>
                </a:solidFill>
              </a:rPr>
              <a:t>Interface de l’adapté</a:t>
            </a:r>
            <a:endParaRPr lang="fr-FR" sz="1800" i="1">
              <a:solidFill>
                <a:srgbClr val="006600"/>
              </a:solidFill>
            </a:endParaRPr>
          </a:p>
        </p:txBody>
      </p:sp>
      <p:sp>
        <p:nvSpPr>
          <p:cNvPr id="925721" name="Text Box 25"/>
          <p:cNvSpPr txBox="1">
            <a:spLocks noChangeArrowheads="1"/>
          </p:cNvSpPr>
          <p:nvPr/>
        </p:nvSpPr>
        <p:spPr bwMode="auto">
          <a:xfrm>
            <a:off x="1333500" y="5664200"/>
            <a:ext cx="7467600" cy="614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i="1">
                <a:solidFill>
                  <a:srgbClr val="FF0066"/>
                </a:solidFill>
              </a:rPr>
              <a:t>L’adaptateur implémente l’interface cible et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i="1">
                <a:solidFill>
                  <a:srgbClr val="FF0066"/>
                </a:solidFill>
              </a:rPr>
              <a:t>contient une référence vers une instance de l’adapté</a:t>
            </a:r>
            <a:endParaRPr lang="fr-FR" sz="1800" i="1">
              <a:solidFill>
                <a:srgbClr val="FF0066"/>
              </a:solidFill>
            </a:endParaRPr>
          </a:p>
        </p:txBody>
      </p:sp>
      <p:sp>
        <p:nvSpPr>
          <p:cNvPr id="925722" name="Text Box 26"/>
          <p:cNvSpPr txBox="1">
            <a:spLocks noChangeArrowheads="1"/>
          </p:cNvSpPr>
          <p:nvPr/>
        </p:nvSpPr>
        <p:spPr bwMode="auto">
          <a:xfrm>
            <a:off x="2006600" y="4737100"/>
            <a:ext cx="152400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sz="1800" i="1"/>
              <a:t>requete( )</a:t>
            </a:r>
            <a:endParaRPr lang="fr-FR" sz="1800" i="1"/>
          </a:p>
        </p:txBody>
      </p:sp>
      <p:sp>
        <p:nvSpPr>
          <p:cNvPr id="925723" name="Text Box 27"/>
          <p:cNvSpPr txBox="1">
            <a:spLocks noChangeArrowheads="1"/>
          </p:cNvSpPr>
          <p:nvPr/>
        </p:nvSpPr>
        <p:spPr bwMode="auto">
          <a:xfrm>
            <a:off x="5435600" y="4775200"/>
            <a:ext cx="204470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sz="1800" i="1"/>
              <a:t>requeteTraduite( )</a:t>
            </a:r>
            <a:endParaRPr lang="fr-FR" sz="1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5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5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2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8" grpId="0" animBg="1"/>
      <p:bldP spid="925717" grpId="0" animBg="1"/>
      <p:bldP spid="925718" grpId="0" animBg="1"/>
      <p:bldP spid="925719" grpId="0" animBg="1"/>
      <p:bldP spid="925720" grpId="0"/>
      <p:bldP spid="925721" grpId="0" build="p"/>
      <p:bldP spid="925722" grpId="0"/>
      <p:bldP spid="9257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50C822-494B-4AA0-B851-6024DE730785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934914" name="Text Box 2"/>
          <p:cNvSpPr txBox="1">
            <a:spLocks noChangeArrowheads="1"/>
          </p:cNvSpPr>
          <p:nvPr/>
        </p:nvSpPr>
        <p:spPr bwMode="auto">
          <a:xfrm>
            <a:off x="323850" y="620713"/>
            <a:ext cx="8351838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b="1" i="1" u="sng" dirty="0"/>
              <a:t>Gestion de la </a:t>
            </a:r>
            <a:r>
              <a:rPr lang="fr-BE" b="1" i="1" u="sng" dirty="0" smtClean="0"/>
              <a:t>connexion </a:t>
            </a:r>
            <a:r>
              <a:rPr lang="fr-BE" b="1" i="1" u="sng" dirty="0"/>
              <a:t>unique:</a:t>
            </a:r>
          </a:p>
          <a:p>
            <a:r>
              <a:rPr lang="fr-BE" dirty="0"/>
              <a:t>public class </a:t>
            </a:r>
            <a:r>
              <a:rPr lang="fr-BE" b="1" dirty="0" err="1" smtClean="0">
                <a:solidFill>
                  <a:srgbClr val="FF00FF"/>
                </a:solidFill>
              </a:rPr>
              <a:t>SingletonConnexion</a:t>
            </a:r>
            <a:r>
              <a:rPr lang="fr-BE" b="1" dirty="0" smtClean="0">
                <a:solidFill>
                  <a:srgbClr val="FF00FF"/>
                </a:solidFill>
              </a:rPr>
              <a:t> </a:t>
            </a:r>
            <a:r>
              <a:rPr lang="fr-BE" dirty="0" smtClean="0"/>
              <a:t>{</a:t>
            </a:r>
            <a:r>
              <a:rPr lang="fr-BE" dirty="0">
                <a:sym typeface="Wingdings" pitchFamily="2" charset="2"/>
              </a:rPr>
              <a:t>	</a:t>
            </a:r>
          </a:p>
          <a:p>
            <a:r>
              <a:rPr lang="fr-BE" dirty="0">
                <a:solidFill>
                  <a:srgbClr val="FF6600"/>
                </a:solidFill>
              </a:rPr>
              <a:t> </a:t>
            </a:r>
            <a:r>
              <a:rPr lang="fr-BE" dirty="0" smtClean="0">
                <a:solidFill>
                  <a:srgbClr val="FF6600"/>
                </a:solidFill>
              </a:rPr>
              <a:t> </a:t>
            </a:r>
            <a:r>
              <a:rPr lang="fr-BE" u="sng" dirty="0" err="1" smtClean="0">
                <a:solidFill>
                  <a:srgbClr val="FF6600"/>
                </a:solidFill>
              </a:rPr>
              <a:t>private</a:t>
            </a:r>
            <a:r>
              <a:rPr lang="fr-BE" dirty="0" smtClean="0"/>
              <a:t>  </a:t>
            </a:r>
            <a:r>
              <a:rPr lang="fr-BE" b="1" u="sng" dirty="0" err="1">
                <a:solidFill>
                  <a:srgbClr val="0066CC"/>
                </a:solidFill>
              </a:rPr>
              <a:t>static</a:t>
            </a:r>
            <a:r>
              <a:rPr lang="fr-BE" dirty="0"/>
              <a:t>  </a:t>
            </a:r>
            <a:r>
              <a:rPr lang="fr-BE" b="1" dirty="0" err="1">
                <a:solidFill>
                  <a:srgbClr val="FF3399"/>
                </a:solidFill>
              </a:rPr>
              <a:t>Connection</a:t>
            </a:r>
            <a:r>
              <a:rPr lang="fr-BE" b="1" dirty="0">
                <a:solidFill>
                  <a:srgbClr val="FF3399"/>
                </a:solidFill>
              </a:rPr>
              <a:t> </a:t>
            </a:r>
            <a:r>
              <a:rPr lang="fr-BE" dirty="0" err="1" smtClean="0"/>
              <a:t>connexionUnique</a:t>
            </a:r>
            <a:r>
              <a:rPr lang="fr-BE" dirty="0" smtClean="0"/>
              <a:t>;</a:t>
            </a:r>
            <a:endParaRPr lang="fr-FR" dirty="0"/>
          </a:p>
        </p:txBody>
      </p:sp>
      <p:sp>
        <p:nvSpPr>
          <p:cNvPr id="934915" name="Text Box 3"/>
          <p:cNvSpPr txBox="1">
            <a:spLocks noChangeArrowheads="1"/>
          </p:cNvSpPr>
          <p:nvPr/>
        </p:nvSpPr>
        <p:spPr bwMode="auto">
          <a:xfrm>
            <a:off x="393669" y="2285992"/>
            <a:ext cx="8570819" cy="29084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BE" dirty="0"/>
              <a:t>public </a:t>
            </a:r>
            <a:r>
              <a:rPr lang="fr-BE" dirty="0" smtClean="0"/>
              <a:t> </a:t>
            </a:r>
            <a:r>
              <a:rPr lang="fr-BE" b="1" u="sng" dirty="0" err="1" smtClean="0">
                <a:solidFill>
                  <a:srgbClr val="0066CC"/>
                </a:solidFill>
              </a:rPr>
              <a:t>static</a:t>
            </a:r>
            <a:r>
              <a:rPr lang="fr-BE" dirty="0" smtClean="0"/>
              <a:t>  </a:t>
            </a:r>
            <a:r>
              <a:rPr lang="fr-BE" b="1" dirty="0" err="1" smtClean="0">
                <a:solidFill>
                  <a:srgbClr val="FF3399"/>
                </a:solidFill>
              </a:rPr>
              <a:t>Connection</a:t>
            </a:r>
            <a:r>
              <a:rPr lang="fr-BE" dirty="0" smtClean="0"/>
              <a:t>  </a:t>
            </a:r>
            <a:r>
              <a:rPr lang="fr-BE" sz="2400" b="1" dirty="0" err="1" smtClean="0">
                <a:solidFill>
                  <a:srgbClr val="008080"/>
                </a:solidFill>
              </a:rPr>
              <a:t>getInstance</a:t>
            </a:r>
            <a:r>
              <a:rPr lang="fr-BE" sz="2400" b="1" dirty="0">
                <a:solidFill>
                  <a:srgbClr val="008080"/>
                </a:solidFill>
              </a:rPr>
              <a:t>( )</a:t>
            </a:r>
            <a:r>
              <a:rPr lang="fr-BE" dirty="0"/>
              <a:t> </a:t>
            </a:r>
            <a:r>
              <a:rPr lang="fr-BE" dirty="0" smtClean="0"/>
              <a:t>…</a:t>
            </a:r>
            <a:endParaRPr lang="fr-BE" dirty="0"/>
          </a:p>
          <a:p>
            <a:pPr>
              <a:defRPr/>
            </a:pPr>
            <a:r>
              <a:rPr lang="fr-BE" dirty="0" smtClean="0"/>
              <a:t>{  if (</a:t>
            </a:r>
            <a:r>
              <a:rPr lang="fr-BE" dirty="0" err="1" smtClean="0"/>
              <a:t>connexionUnique</a:t>
            </a:r>
            <a:r>
              <a:rPr lang="fr-BE" dirty="0" smtClean="0"/>
              <a:t> = </a:t>
            </a:r>
            <a:r>
              <a:rPr lang="fr-BE" dirty="0"/>
              <a:t>= </a:t>
            </a:r>
            <a:r>
              <a:rPr lang="fr-BE" dirty="0" err="1"/>
              <a:t>null</a:t>
            </a:r>
            <a:r>
              <a:rPr lang="fr-BE" dirty="0"/>
              <a:t>)  </a:t>
            </a:r>
            <a:endParaRPr lang="fr-BE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fr-BE" dirty="0" smtClean="0">
                <a:solidFill>
                  <a:srgbClr val="FF0000"/>
                </a:solidFill>
              </a:rPr>
              <a:t>	</a:t>
            </a:r>
            <a:r>
              <a:rPr lang="fr-BE" dirty="0" smtClean="0">
                <a:solidFill>
                  <a:srgbClr val="002060"/>
                </a:solidFill>
              </a:rPr>
              <a:t>{</a:t>
            </a:r>
            <a:r>
              <a:rPr lang="fr-BE" dirty="0" smtClean="0"/>
              <a:t>// essayer de créer une connexion à la base de données}</a:t>
            </a:r>
          </a:p>
          <a:p>
            <a:pPr>
              <a:defRPr/>
            </a:pPr>
            <a:r>
              <a:rPr lang="fr-BE" dirty="0" smtClean="0">
                <a:solidFill>
                  <a:srgbClr val="9900FF"/>
                </a:solidFill>
              </a:rPr>
              <a:t>    </a:t>
            </a:r>
            <a:r>
              <a:rPr lang="fr-BE" dirty="0" smtClean="0"/>
              <a:t>return </a:t>
            </a:r>
            <a:r>
              <a:rPr lang="fr-BE" dirty="0" err="1" smtClean="0"/>
              <a:t>connexionUnique</a:t>
            </a:r>
            <a:r>
              <a:rPr lang="fr-BE" dirty="0" smtClean="0"/>
              <a:t>;</a:t>
            </a:r>
          </a:p>
          <a:p>
            <a:pPr>
              <a:lnSpc>
                <a:spcPct val="60000"/>
              </a:lnSpc>
              <a:defRPr/>
            </a:pPr>
            <a:r>
              <a:rPr lang="fr-BE" dirty="0" smtClean="0"/>
              <a:t>}</a:t>
            </a:r>
          </a:p>
          <a:p>
            <a:pPr>
              <a:lnSpc>
                <a:spcPct val="60000"/>
              </a:lnSpc>
              <a:defRPr/>
            </a:pPr>
            <a:endParaRPr lang="fr-BE" dirty="0" smtClean="0"/>
          </a:p>
          <a:p>
            <a:pPr>
              <a:spcBef>
                <a:spcPts val="600"/>
              </a:spcBef>
              <a:defRPr/>
            </a:pPr>
            <a:r>
              <a:rPr lang="fr-BE" dirty="0" smtClean="0"/>
              <a:t>}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4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4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4" grpId="0" build="p"/>
      <p:bldP spid="93491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82269C-6591-4BDD-A004-35A86DF8A74A}" type="slidenum">
              <a:rPr lang="fr-FR" smtClean="0"/>
              <a:pPr/>
              <a:t>70</a:t>
            </a:fld>
            <a:endParaRPr lang="fr-FR" smtClean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189288" y="971550"/>
            <a:ext cx="2452687" cy="1381125"/>
            <a:chOff x="1474" y="527"/>
            <a:chExt cx="2359" cy="870"/>
          </a:xfrm>
        </p:grpSpPr>
        <p:sp>
          <p:nvSpPr>
            <p:cNvPr id="284690" name="Text Box 6"/>
            <p:cNvSpPr txBox="1">
              <a:spLocks noChangeArrowheads="1"/>
            </p:cNvSpPr>
            <p:nvPr/>
          </p:nvSpPr>
          <p:spPr bwMode="auto">
            <a:xfrm>
              <a:off x="1474" y="527"/>
              <a:ext cx="2359" cy="87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/>
                <a:t>&lt;&lt;interface&gt;&gt; </a:t>
              </a:r>
              <a:r>
                <a:rPr lang="fr-BE" sz="2400" b="1">
                  <a:solidFill>
                    <a:srgbClr val="0000FF"/>
                  </a:solidFill>
                </a:rPr>
                <a:t>Cible</a:t>
              </a:r>
              <a:endParaRPr lang="fr-BE">
                <a:solidFill>
                  <a:srgbClr val="0000FF"/>
                </a:solidFill>
              </a:endParaRPr>
            </a:p>
            <a:p>
              <a:r>
                <a:rPr lang="fr-BE" b="1" i="1"/>
                <a:t>     requete( )</a:t>
              </a:r>
            </a:p>
            <a:p>
              <a:endParaRPr lang="fr-FR"/>
            </a:p>
          </p:txBody>
        </p:sp>
        <p:sp>
          <p:nvSpPr>
            <p:cNvPr id="284691" name="Line 7"/>
            <p:cNvSpPr>
              <a:spLocks noChangeShapeType="1"/>
            </p:cNvSpPr>
            <p:nvPr/>
          </p:nvSpPr>
          <p:spPr bwMode="auto">
            <a:xfrm>
              <a:off x="1474" y="838"/>
              <a:ext cx="23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232150" y="3340100"/>
            <a:ext cx="2474913" cy="1381125"/>
            <a:chOff x="340" y="1162"/>
            <a:chExt cx="1587" cy="870"/>
          </a:xfrm>
        </p:grpSpPr>
        <p:sp>
          <p:nvSpPr>
            <p:cNvPr id="284688" name="Text Box 11"/>
            <p:cNvSpPr txBox="1">
              <a:spLocks noChangeArrowheads="1"/>
            </p:cNvSpPr>
            <p:nvPr/>
          </p:nvSpPr>
          <p:spPr bwMode="auto">
            <a:xfrm>
              <a:off x="340" y="1162"/>
              <a:ext cx="1587" cy="87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>
                  <a:solidFill>
                    <a:srgbClr val="FF0066"/>
                  </a:solidFill>
                </a:rPr>
                <a:t>Adaptateur</a:t>
              </a:r>
            </a:p>
            <a:p>
              <a:r>
                <a:rPr lang="fr-BE"/>
                <a:t> </a:t>
              </a:r>
              <a:r>
                <a:rPr lang="fr-BE" b="1" i="1"/>
                <a:t>requete( ) </a:t>
              </a:r>
            </a:p>
            <a:p>
              <a:endParaRPr lang="fr-FR"/>
            </a:p>
          </p:txBody>
        </p:sp>
        <p:sp>
          <p:nvSpPr>
            <p:cNvPr id="284689" name="Line 12"/>
            <p:cNvSpPr>
              <a:spLocks noChangeShapeType="1"/>
            </p:cNvSpPr>
            <p:nvPr/>
          </p:nvSpPr>
          <p:spPr bwMode="auto">
            <a:xfrm>
              <a:off x="340" y="1480"/>
              <a:ext cx="1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26733" name="Line 13"/>
          <p:cNvSpPr>
            <a:spLocks noChangeShapeType="1"/>
          </p:cNvSpPr>
          <p:nvPr/>
        </p:nvSpPr>
        <p:spPr bwMode="auto">
          <a:xfrm flipV="1">
            <a:off x="4311650" y="2319338"/>
            <a:ext cx="0" cy="1008062"/>
          </a:xfrm>
          <a:prstGeom prst="line">
            <a:avLst/>
          </a:prstGeom>
          <a:noFill/>
          <a:ln w="38100">
            <a:solidFill>
              <a:srgbClr val="008080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26734" name="Text Box 14"/>
          <p:cNvSpPr txBox="1">
            <a:spLocks noChangeArrowheads="1"/>
          </p:cNvSpPr>
          <p:nvPr/>
        </p:nvSpPr>
        <p:spPr bwMode="auto">
          <a:xfrm>
            <a:off x="4625975" y="2628900"/>
            <a:ext cx="19177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1800" b="1" i="1">
                <a:solidFill>
                  <a:srgbClr val="008080"/>
                </a:solidFill>
              </a:rPr>
              <a:t>implements</a:t>
            </a:r>
            <a:endParaRPr lang="fr-FR" sz="1800" b="1" i="1">
              <a:solidFill>
                <a:srgbClr val="008080"/>
              </a:solidFill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757988" y="3249613"/>
            <a:ext cx="1563687" cy="1657350"/>
            <a:chOff x="340" y="1162"/>
            <a:chExt cx="1587" cy="1143"/>
          </a:xfrm>
        </p:grpSpPr>
        <p:sp>
          <p:nvSpPr>
            <p:cNvPr id="284686" name="Text Box 16"/>
            <p:cNvSpPr txBox="1">
              <a:spLocks noChangeArrowheads="1"/>
            </p:cNvSpPr>
            <p:nvPr/>
          </p:nvSpPr>
          <p:spPr bwMode="auto">
            <a:xfrm>
              <a:off x="340" y="1162"/>
              <a:ext cx="1587" cy="114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/>
                <a:t>Adapté</a:t>
              </a:r>
            </a:p>
            <a:p>
              <a:pPr>
                <a:lnSpc>
                  <a:spcPct val="80000"/>
                </a:lnSpc>
              </a:pPr>
              <a:r>
                <a:rPr lang="fr-BE"/>
                <a:t> </a:t>
              </a:r>
            </a:p>
            <a:p>
              <a:pPr>
                <a:lnSpc>
                  <a:spcPct val="80000"/>
                </a:lnSpc>
              </a:pPr>
              <a:endParaRPr lang="fr-BE"/>
            </a:p>
            <a:p>
              <a:pPr>
                <a:lnSpc>
                  <a:spcPct val="80000"/>
                </a:lnSpc>
              </a:pPr>
              <a:endParaRPr lang="fr-FR"/>
            </a:p>
          </p:txBody>
        </p:sp>
        <p:sp>
          <p:nvSpPr>
            <p:cNvPr id="284687" name="Line 17"/>
            <p:cNvSpPr>
              <a:spLocks noChangeShapeType="1"/>
            </p:cNvSpPr>
            <p:nvPr/>
          </p:nvSpPr>
          <p:spPr bwMode="auto">
            <a:xfrm>
              <a:off x="340" y="1480"/>
              <a:ext cx="1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26738" name="Line 18"/>
          <p:cNvSpPr>
            <a:spLocks noChangeShapeType="1"/>
          </p:cNvSpPr>
          <p:nvPr/>
        </p:nvSpPr>
        <p:spPr bwMode="auto">
          <a:xfrm>
            <a:off x="5718175" y="3983038"/>
            <a:ext cx="1063625" cy="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26739" name="Text Box 19"/>
          <p:cNvSpPr txBox="1">
            <a:spLocks noChangeArrowheads="1"/>
          </p:cNvSpPr>
          <p:nvPr/>
        </p:nvSpPr>
        <p:spPr bwMode="auto">
          <a:xfrm>
            <a:off x="5740400" y="3554413"/>
            <a:ext cx="863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1800" i="1">
                <a:solidFill>
                  <a:srgbClr val="0066CC"/>
                </a:solidFill>
              </a:rPr>
              <a:t>Has-a</a:t>
            </a:r>
            <a:endParaRPr lang="fr-FR" sz="1800" i="1">
              <a:solidFill>
                <a:srgbClr val="0066CC"/>
              </a:solidFill>
            </a:endParaRPr>
          </a:p>
        </p:txBody>
      </p:sp>
      <p:sp>
        <p:nvSpPr>
          <p:cNvPr id="926740" name="Text Box 20"/>
          <p:cNvSpPr txBox="1">
            <a:spLocks noChangeArrowheads="1"/>
          </p:cNvSpPr>
          <p:nvPr/>
        </p:nvSpPr>
        <p:spPr bwMode="auto">
          <a:xfrm>
            <a:off x="635000" y="5245100"/>
            <a:ext cx="78613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>
                <a:solidFill>
                  <a:srgbClr val="FF0066"/>
                </a:solidFill>
              </a:rPr>
              <a:t>L’adaptateur traduit la requête du client en instructions compréhensibles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dirty="0">
                <a:solidFill>
                  <a:srgbClr val="FF0066"/>
                </a:solidFill>
              </a:rPr>
              <a:t>par l’adapté </a:t>
            </a:r>
            <a:r>
              <a:rPr lang="fr-BE" dirty="0" smtClean="0">
                <a:solidFill>
                  <a:srgbClr val="FF0066"/>
                </a:solidFill>
              </a:rPr>
              <a:t>(via </a:t>
            </a:r>
            <a:r>
              <a:rPr lang="fr-BE" dirty="0">
                <a:solidFill>
                  <a:srgbClr val="FF0066"/>
                </a:solidFill>
              </a:rPr>
              <a:t>appels de méthodes </a:t>
            </a:r>
            <a:r>
              <a:rPr lang="fr-BE" dirty="0" smtClean="0">
                <a:solidFill>
                  <a:srgbClr val="FF0066"/>
                </a:solidFill>
              </a:rPr>
              <a:t>disponibles)</a:t>
            </a:r>
            <a:endParaRPr lang="fr-FR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33" grpId="0" animBg="1"/>
      <p:bldP spid="926734" grpId="0"/>
      <p:bldP spid="926738" grpId="0" animBg="1"/>
      <p:bldP spid="926739" grpId="0"/>
      <p:bldP spid="926740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5A2D9-43A1-4A74-B2D0-6B8F5B5E6CBD}" type="slidenum">
              <a:rPr lang="fr-FR" smtClean="0"/>
              <a:pPr/>
              <a:t>71</a:t>
            </a:fld>
            <a:endParaRPr lang="fr-FR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23938" y="1993900"/>
            <a:ext cx="3278187" cy="1381125"/>
            <a:chOff x="1474" y="527"/>
            <a:chExt cx="2359" cy="870"/>
          </a:xfrm>
        </p:grpSpPr>
        <p:sp>
          <p:nvSpPr>
            <p:cNvPr id="285711" name="Text Box 3"/>
            <p:cNvSpPr txBox="1">
              <a:spLocks noChangeArrowheads="1"/>
            </p:cNvSpPr>
            <p:nvPr/>
          </p:nvSpPr>
          <p:spPr bwMode="auto">
            <a:xfrm>
              <a:off x="1474" y="527"/>
              <a:ext cx="2359" cy="87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/>
                <a:t>&lt;&lt;interface&gt;&gt; </a:t>
              </a:r>
              <a:r>
                <a:rPr lang="fr-BE" sz="2400" b="1">
                  <a:solidFill>
                    <a:srgbClr val="0000FF"/>
                  </a:solidFill>
                </a:rPr>
                <a:t>Iterator</a:t>
              </a:r>
              <a:endParaRPr lang="fr-BE">
                <a:solidFill>
                  <a:srgbClr val="0000FF"/>
                </a:solidFill>
              </a:endParaRPr>
            </a:p>
            <a:p>
              <a:r>
                <a:rPr lang="fr-BE" b="1" i="1">
                  <a:solidFill>
                    <a:srgbClr val="0066FF"/>
                  </a:solidFill>
                </a:rPr>
                <a:t>     hasNext( )</a:t>
              </a:r>
            </a:p>
            <a:p>
              <a:r>
                <a:rPr lang="fr-BE" b="1" i="1">
                  <a:solidFill>
                    <a:srgbClr val="0066FF"/>
                  </a:solidFill>
                </a:rPr>
                <a:t>     next( )</a:t>
              </a:r>
              <a:endParaRPr lang="fr-FR">
                <a:solidFill>
                  <a:srgbClr val="0066FF"/>
                </a:solidFill>
              </a:endParaRPr>
            </a:p>
          </p:txBody>
        </p:sp>
        <p:sp>
          <p:nvSpPr>
            <p:cNvPr id="285712" name="Line 4"/>
            <p:cNvSpPr>
              <a:spLocks noChangeShapeType="1"/>
            </p:cNvSpPr>
            <p:nvPr/>
          </p:nvSpPr>
          <p:spPr bwMode="auto">
            <a:xfrm>
              <a:off x="1474" y="838"/>
              <a:ext cx="23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333500" y="4387850"/>
            <a:ext cx="2474913" cy="1320800"/>
            <a:chOff x="340" y="1162"/>
            <a:chExt cx="1587" cy="832"/>
          </a:xfrm>
        </p:grpSpPr>
        <p:sp>
          <p:nvSpPr>
            <p:cNvPr id="285709" name="Text Box 6"/>
            <p:cNvSpPr txBox="1">
              <a:spLocks noChangeArrowheads="1"/>
            </p:cNvSpPr>
            <p:nvPr/>
          </p:nvSpPr>
          <p:spPr bwMode="auto">
            <a:xfrm>
              <a:off x="340" y="1162"/>
              <a:ext cx="1587" cy="83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>
                  <a:solidFill>
                    <a:srgbClr val="FF0066"/>
                  </a:solidFill>
                </a:rPr>
                <a:t>EnumIterator</a:t>
              </a:r>
            </a:p>
            <a:p>
              <a:pPr>
                <a:lnSpc>
                  <a:spcPct val="90000"/>
                </a:lnSpc>
                <a:buSzPct val="80000"/>
              </a:pPr>
              <a:r>
                <a:rPr lang="fr-BE"/>
                <a:t>     </a:t>
              </a:r>
              <a:r>
                <a:rPr lang="fr-BE" b="1" i="1"/>
                <a:t>hasNext( )</a:t>
              </a:r>
            </a:p>
            <a:p>
              <a:pPr>
                <a:lnSpc>
                  <a:spcPct val="90000"/>
                </a:lnSpc>
                <a:buSzPct val="80000"/>
              </a:pPr>
              <a:r>
                <a:rPr lang="fr-BE" b="1" i="1"/>
                <a:t>     next( )</a:t>
              </a:r>
              <a:endParaRPr lang="fr-FR"/>
            </a:p>
          </p:txBody>
        </p:sp>
        <p:sp>
          <p:nvSpPr>
            <p:cNvPr id="285710" name="Line 7"/>
            <p:cNvSpPr>
              <a:spLocks noChangeShapeType="1"/>
            </p:cNvSpPr>
            <p:nvPr/>
          </p:nvSpPr>
          <p:spPr bwMode="auto">
            <a:xfrm>
              <a:off x="340" y="1480"/>
              <a:ext cx="1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27752" name="Line 8"/>
          <p:cNvSpPr>
            <a:spLocks noChangeShapeType="1"/>
          </p:cNvSpPr>
          <p:nvPr/>
        </p:nvSpPr>
        <p:spPr bwMode="auto">
          <a:xfrm flipV="1">
            <a:off x="2413000" y="3367088"/>
            <a:ext cx="0" cy="1008062"/>
          </a:xfrm>
          <a:prstGeom prst="line">
            <a:avLst/>
          </a:prstGeom>
          <a:noFill/>
          <a:ln w="38100">
            <a:solidFill>
              <a:srgbClr val="008080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27753" name="Text Box 9"/>
          <p:cNvSpPr txBox="1">
            <a:spLocks noChangeArrowheads="1"/>
          </p:cNvSpPr>
          <p:nvPr/>
        </p:nvSpPr>
        <p:spPr bwMode="auto">
          <a:xfrm>
            <a:off x="2727325" y="3676650"/>
            <a:ext cx="19177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1800" b="1" i="1">
                <a:solidFill>
                  <a:srgbClr val="008080"/>
                </a:solidFill>
              </a:rPr>
              <a:t>implements</a:t>
            </a:r>
            <a:endParaRPr lang="fr-FR" sz="1800" b="1" i="1">
              <a:solidFill>
                <a:srgbClr val="008080"/>
              </a:solidFill>
            </a:endParaRPr>
          </a:p>
        </p:txBody>
      </p:sp>
      <p:sp>
        <p:nvSpPr>
          <p:cNvPr id="927754" name="Line 10"/>
          <p:cNvSpPr>
            <a:spLocks noChangeShapeType="1"/>
          </p:cNvSpPr>
          <p:nvPr/>
        </p:nvSpPr>
        <p:spPr bwMode="auto">
          <a:xfrm>
            <a:off x="3819525" y="5030788"/>
            <a:ext cx="1063625" cy="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27755" name="Text Box 11"/>
          <p:cNvSpPr txBox="1">
            <a:spLocks noChangeArrowheads="1"/>
          </p:cNvSpPr>
          <p:nvPr/>
        </p:nvSpPr>
        <p:spPr bwMode="auto">
          <a:xfrm>
            <a:off x="3841750" y="4602163"/>
            <a:ext cx="863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1800" i="1">
                <a:solidFill>
                  <a:srgbClr val="0066CC"/>
                </a:solidFill>
              </a:rPr>
              <a:t>Has-a</a:t>
            </a:r>
            <a:endParaRPr lang="fr-FR" sz="1800" i="1">
              <a:solidFill>
                <a:srgbClr val="0066CC"/>
              </a:solidFill>
            </a:endParaRPr>
          </a:p>
        </p:txBody>
      </p:sp>
      <p:sp>
        <p:nvSpPr>
          <p:cNvPr id="927756" name="Text Box 12"/>
          <p:cNvSpPr txBox="1">
            <a:spLocks noChangeArrowheads="1"/>
          </p:cNvSpPr>
          <p:nvPr/>
        </p:nvSpPr>
        <p:spPr bwMode="auto">
          <a:xfrm>
            <a:off x="342900" y="660400"/>
            <a:ext cx="804545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i="1" u="sng" dirty="0"/>
              <a:t>Exemple</a:t>
            </a:r>
            <a:r>
              <a:rPr lang="fr-BE" i="1" dirty="0"/>
              <a:t>: Le programme client manipule des </a:t>
            </a:r>
            <a:r>
              <a:rPr lang="fr-BE" i="1" dirty="0" err="1"/>
              <a:t>itérateurs</a:t>
            </a:r>
            <a:r>
              <a:rPr lang="fr-BE" i="1" dirty="0"/>
              <a:t>, alors que le </a:t>
            </a:r>
            <a:endParaRPr lang="fr-BE" i="1" dirty="0" smtClean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i="1" dirty="0" smtClean="0"/>
              <a:t>programme </a:t>
            </a:r>
            <a:r>
              <a:rPr lang="fr-BE" i="1" dirty="0"/>
              <a:t>cible </a:t>
            </a:r>
            <a:r>
              <a:rPr lang="fr-BE" i="1" dirty="0" smtClean="0"/>
              <a:t>manipule des énumérations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i="1" dirty="0" smtClean="0"/>
              <a:t>On </a:t>
            </a:r>
            <a:r>
              <a:rPr lang="fr-BE" i="1" dirty="0"/>
              <a:t>permet aux deux programmes de communiquer en créant </a:t>
            </a:r>
            <a:r>
              <a:rPr lang="fr-BE" i="1" dirty="0" smtClean="0"/>
              <a:t>l’adaptateur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i="1" dirty="0" err="1" smtClean="0"/>
              <a:t>EnumIterator</a:t>
            </a:r>
            <a:endParaRPr lang="fr-FR" i="1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859338" y="4292600"/>
            <a:ext cx="3468687" cy="1381125"/>
            <a:chOff x="1474" y="527"/>
            <a:chExt cx="2359" cy="870"/>
          </a:xfrm>
        </p:grpSpPr>
        <p:sp>
          <p:nvSpPr>
            <p:cNvPr id="285707" name="Text Box 14"/>
            <p:cNvSpPr txBox="1">
              <a:spLocks noChangeArrowheads="1"/>
            </p:cNvSpPr>
            <p:nvPr/>
          </p:nvSpPr>
          <p:spPr bwMode="auto">
            <a:xfrm>
              <a:off x="1474" y="527"/>
              <a:ext cx="2359" cy="87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/>
                <a:t>&lt;&lt;interface&gt;&gt; </a:t>
              </a:r>
              <a:r>
                <a:rPr lang="fr-BE" sz="2400" b="1">
                  <a:solidFill>
                    <a:srgbClr val="339933"/>
                  </a:solidFill>
                </a:rPr>
                <a:t>Enumeration</a:t>
              </a:r>
              <a:endParaRPr lang="fr-BE">
                <a:solidFill>
                  <a:srgbClr val="339933"/>
                </a:solidFill>
              </a:endParaRPr>
            </a:p>
            <a:p>
              <a:r>
                <a:rPr lang="fr-BE" b="1" i="1"/>
                <a:t>     </a:t>
              </a:r>
              <a:r>
                <a:rPr lang="fr-BE" b="1" i="1">
                  <a:solidFill>
                    <a:srgbClr val="339933"/>
                  </a:solidFill>
                </a:rPr>
                <a:t>hasMoreElements( )</a:t>
              </a:r>
            </a:p>
            <a:p>
              <a:r>
                <a:rPr lang="fr-BE" b="1" i="1">
                  <a:solidFill>
                    <a:srgbClr val="339933"/>
                  </a:solidFill>
                </a:rPr>
                <a:t>     nextElement( )</a:t>
              </a:r>
              <a:endParaRPr lang="fr-FR">
                <a:solidFill>
                  <a:srgbClr val="339933"/>
                </a:solidFill>
              </a:endParaRPr>
            </a:p>
          </p:txBody>
        </p:sp>
        <p:sp>
          <p:nvSpPr>
            <p:cNvPr id="285708" name="Line 15"/>
            <p:cNvSpPr>
              <a:spLocks noChangeShapeType="1"/>
            </p:cNvSpPr>
            <p:nvPr/>
          </p:nvSpPr>
          <p:spPr bwMode="auto">
            <a:xfrm>
              <a:off x="1474" y="838"/>
              <a:ext cx="23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7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7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7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7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2" grpId="0" animBg="1"/>
      <p:bldP spid="927753" grpId="0"/>
      <p:bldP spid="927754" grpId="0" animBg="1"/>
      <p:bldP spid="927755" grpId="0"/>
      <p:bldP spid="927756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C17A17-9BD9-4456-867D-8A377FAA440F}" type="slidenum">
              <a:rPr lang="fr-FR" smtClean="0"/>
              <a:pPr/>
              <a:t>72</a:t>
            </a:fld>
            <a:endParaRPr lang="fr-FR" smtClean="0"/>
          </a:p>
        </p:txBody>
      </p:sp>
      <p:sp>
        <p:nvSpPr>
          <p:cNvPr id="928770" name="Text Box 2"/>
          <p:cNvSpPr txBox="1">
            <a:spLocks noChangeArrowheads="1"/>
          </p:cNvSpPr>
          <p:nvPr/>
        </p:nvSpPr>
        <p:spPr bwMode="auto">
          <a:xfrm>
            <a:off x="203200" y="660400"/>
            <a:ext cx="8610600" cy="591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 smtClean="0"/>
              <a:t>public class </a:t>
            </a:r>
            <a:r>
              <a:rPr lang="fr-BE" b="1" dirty="0" err="1">
                <a:solidFill>
                  <a:srgbClr val="FF3399"/>
                </a:solidFill>
              </a:rPr>
              <a:t>EnumIterator</a:t>
            </a:r>
            <a:r>
              <a:rPr lang="fr-BE" b="1" dirty="0">
                <a:solidFill>
                  <a:srgbClr val="FF3399"/>
                </a:solidFill>
              </a:rPr>
              <a:t>  </a:t>
            </a:r>
            <a:r>
              <a:rPr lang="fr-BE" b="1" u="sng" dirty="0" err="1">
                <a:solidFill>
                  <a:srgbClr val="FF3399"/>
                </a:solidFill>
              </a:rPr>
              <a:t>implements</a:t>
            </a:r>
            <a:r>
              <a:rPr lang="fr-BE" b="1" u="sng" dirty="0">
                <a:solidFill>
                  <a:srgbClr val="FF3399"/>
                </a:solidFill>
              </a:rPr>
              <a:t>  </a:t>
            </a:r>
            <a:r>
              <a:rPr lang="fr-BE" b="1" u="sng" dirty="0" err="1">
                <a:solidFill>
                  <a:srgbClr val="FF3399"/>
                </a:solidFill>
              </a:rPr>
              <a:t>Iterator</a:t>
            </a:r>
            <a:endParaRPr lang="fr-BE" b="1" u="sng" dirty="0">
              <a:solidFill>
                <a:srgbClr val="FF3399"/>
              </a:solidFill>
            </a:endParaRP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{ </a:t>
            </a:r>
            <a:r>
              <a:rPr lang="fr-BE" dirty="0" err="1"/>
              <a:t>private</a:t>
            </a:r>
            <a:r>
              <a:rPr lang="fr-BE" dirty="0"/>
              <a:t> </a:t>
            </a:r>
            <a:r>
              <a:rPr lang="fr-BE" dirty="0" err="1"/>
              <a:t>Enumeration</a:t>
            </a:r>
            <a:r>
              <a:rPr lang="fr-BE" dirty="0"/>
              <a:t> </a:t>
            </a:r>
            <a:r>
              <a:rPr lang="fr-BE" b="1" i="1" dirty="0" err="1">
                <a:solidFill>
                  <a:srgbClr val="FF0000"/>
                </a:solidFill>
              </a:rPr>
              <a:t>enum</a:t>
            </a:r>
            <a:r>
              <a:rPr lang="fr-BE" dirty="0"/>
              <a:t>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endParaRPr lang="fr-BE" dirty="0"/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   public </a:t>
            </a:r>
            <a:r>
              <a:rPr lang="fr-BE" dirty="0" err="1"/>
              <a:t>EnumIterator</a:t>
            </a:r>
            <a:r>
              <a:rPr lang="fr-BE" dirty="0"/>
              <a:t> (</a:t>
            </a:r>
            <a:r>
              <a:rPr lang="fr-BE" dirty="0" err="1"/>
              <a:t>Enumeration</a:t>
            </a:r>
            <a:r>
              <a:rPr lang="fr-BE" dirty="0"/>
              <a:t> </a:t>
            </a:r>
            <a:r>
              <a:rPr lang="fr-BE" dirty="0" err="1"/>
              <a:t>enum</a:t>
            </a:r>
            <a:r>
              <a:rPr lang="fr-BE" dirty="0"/>
              <a:t>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{</a:t>
            </a:r>
            <a:r>
              <a:rPr lang="fr-BE" dirty="0" err="1"/>
              <a:t>this.enum</a:t>
            </a:r>
            <a:r>
              <a:rPr lang="fr-BE" dirty="0"/>
              <a:t> = </a:t>
            </a:r>
            <a:r>
              <a:rPr lang="fr-BE" dirty="0" err="1"/>
              <a:t>enum</a:t>
            </a:r>
            <a:r>
              <a:rPr lang="fr-BE" dirty="0"/>
              <a:t>;}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endParaRPr lang="fr-BE" dirty="0"/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   public </a:t>
            </a:r>
            <a:r>
              <a:rPr lang="fr-BE" dirty="0" err="1"/>
              <a:t>boolean</a:t>
            </a:r>
            <a:r>
              <a:rPr lang="fr-BE" dirty="0"/>
              <a:t> </a:t>
            </a:r>
            <a:r>
              <a:rPr lang="fr-BE" b="1" dirty="0" err="1">
                <a:solidFill>
                  <a:srgbClr val="0066FF"/>
                </a:solidFill>
              </a:rPr>
              <a:t>hasNext</a:t>
            </a:r>
            <a:r>
              <a:rPr lang="fr-BE" b="1" dirty="0">
                <a:solidFill>
                  <a:srgbClr val="0066FF"/>
                </a:solidFill>
              </a:rPr>
              <a:t>( 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{ return </a:t>
            </a:r>
            <a:r>
              <a:rPr lang="fr-BE" b="1" i="1" dirty="0" err="1">
                <a:solidFill>
                  <a:srgbClr val="FF0000"/>
                </a:solidFill>
              </a:rPr>
              <a:t>enum</a:t>
            </a:r>
            <a:r>
              <a:rPr lang="fr-BE" dirty="0" err="1"/>
              <a:t>.</a:t>
            </a:r>
            <a:r>
              <a:rPr lang="fr-BE" b="1" dirty="0" err="1">
                <a:solidFill>
                  <a:srgbClr val="339933"/>
                </a:solidFill>
              </a:rPr>
              <a:t>hasMoreElements</a:t>
            </a:r>
            <a:r>
              <a:rPr lang="fr-BE" b="1" dirty="0">
                <a:solidFill>
                  <a:srgbClr val="339933"/>
                </a:solidFill>
              </a:rPr>
              <a:t>( )</a:t>
            </a:r>
            <a:r>
              <a:rPr lang="fr-BE" dirty="0"/>
              <a:t> ; }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 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   public Object </a:t>
            </a:r>
            <a:r>
              <a:rPr lang="fr-BE" b="1" dirty="0" err="1">
                <a:solidFill>
                  <a:srgbClr val="0066FF"/>
                </a:solidFill>
              </a:rPr>
              <a:t>next</a:t>
            </a:r>
            <a:r>
              <a:rPr lang="fr-BE" b="1" dirty="0">
                <a:solidFill>
                  <a:srgbClr val="0066FF"/>
                </a:solidFill>
              </a:rPr>
              <a:t>( ) 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	{ return </a:t>
            </a:r>
            <a:r>
              <a:rPr lang="fr-BE" b="1" i="1" dirty="0" err="1">
                <a:solidFill>
                  <a:srgbClr val="FF0000"/>
                </a:solidFill>
              </a:rPr>
              <a:t>enum</a:t>
            </a:r>
            <a:r>
              <a:rPr lang="fr-BE" dirty="0" err="1"/>
              <a:t>.</a:t>
            </a:r>
            <a:r>
              <a:rPr lang="fr-BE" b="1" dirty="0" err="1">
                <a:solidFill>
                  <a:srgbClr val="339933"/>
                </a:solidFill>
              </a:rPr>
              <a:t>nextElement</a:t>
            </a:r>
            <a:r>
              <a:rPr lang="fr-BE" b="1" dirty="0">
                <a:solidFill>
                  <a:srgbClr val="339933"/>
                </a:solidFill>
              </a:rPr>
              <a:t>( )</a:t>
            </a:r>
            <a:r>
              <a:rPr lang="fr-BE" dirty="0"/>
              <a:t> ; }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endParaRPr lang="fr-BE" dirty="0"/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/>
              <a:t>}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8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8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8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8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8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8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8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8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8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0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F64F40-B8B5-4FDB-846B-76C9A95454C5}" type="slidenum">
              <a:rPr lang="fr-FR" smtClean="0"/>
              <a:pPr/>
              <a:t>73</a:t>
            </a:fld>
            <a:endParaRPr lang="fr-FR" smtClean="0"/>
          </a:p>
        </p:txBody>
      </p:sp>
      <p:sp>
        <p:nvSpPr>
          <p:cNvPr id="929794" name="Text Box 2"/>
          <p:cNvSpPr txBox="1">
            <a:spLocks noChangeArrowheads="1"/>
          </p:cNvSpPr>
          <p:nvPr/>
        </p:nvSpPr>
        <p:spPr bwMode="auto">
          <a:xfrm>
            <a:off x="279400" y="914400"/>
            <a:ext cx="8204200" cy="421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 u="sng"/>
              <a:t>Utilisation: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endParaRPr lang="fr-BE" i="1" u="sng"/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…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Enumeration </a:t>
            </a:r>
            <a:r>
              <a:rPr lang="fr-BE" b="1">
                <a:solidFill>
                  <a:srgbClr val="FF3300"/>
                </a:solidFill>
              </a:rPr>
              <a:t>enum</a:t>
            </a:r>
            <a:r>
              <a:rPr lang="fr-BE"/>
              <a:t> = … 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EnumIterator  </a:t>
            </a:r>
            <a:r>
              <a:rPr lang="fr-BE" b="1">
                <a:solidFill>
                  <a:srgbClr val="FF33CC"/>
                </a:solidFill>
              </a:rPr>
              <a:t>adaptateur</a:t>
            </a:r>
            <a:r>
              <a:rPr lang="fr-BE"/>
              <a:t> = new EnumIterator(</a:t>
            </a:r>
            <a:r>
              <a:rPr lang="fr-BE" b="1">
                <a:solidFill>
                  <a:srgbClr val="FF3300"/>
                </a:solidFill>
              </a:rPr>
              <a:t>enum</a:t>
            </a:r>
            <a:r>
              <a:rPr lang="fr-BE"/>
              <a:t>);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…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while (adaptateur.</a:t>
            </a:r>
            <a:r>
              <a:rPr lang="fr-BE" b="1">
                <a:solidFill>
                  <a:srgbClr val="0033CC"/>
                </a:solidFill>
              </a:rPr>
              <a:t>hasNext( )</a:t>
            </a:r>
            <a:r>
              <a:rPr lang="fr-BE"/>
              <a:t> )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	{… adaptateur.</a:t>
            </a:r>
            <a:r>
              <a:rPr lang="fr-BE" b="1">
                <a:solidFill>
                  <a:srgbClr val="0033CC"/>
                </a:solidFill>
              </a:rPr>
              <a:t>next( )</a:t>
            </a:r>
            <a:r>
              <a:rPr lang="fr-BE"/>
              <a:t> …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/>
              <a:t>	}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9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9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9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9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9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9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9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>
                <a:solidFill>
                  <a:srgbClr val="006600"/>
                </a:solidFill>
              </a:rPr>
              <a:t>10. Design Patterns</a:t>
            </a:r>
            <a:endParaRPr lang="fr-FR" dirty="0" smtClean="0">
              <a:solidFill>
                <a:srgbClr val="006600"/>
              </a:solidFill>
            </a:endParaRP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772400" cy="4968552"/>
          </a:xfrm>
        </p:spPr>
        <p:txBody>
          <a:bodyPr/>
          <a:lstStyle/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10.1. Singleton Pattern </a:t>
            </a: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10.2. </a:t>
            </a:r>
            <a:r>
              <a:rPr lang="fr-BE" sz="2800" dirty="0" err="1" smtClean="0">
                <a:solidFill>
                  <a:srgbClr val="000099"/>
                </a:solidFill>
              </a:rPr>
              <a:t>Strategy</a:t>
            </a:r>
            <a:r>
              <a:rPr lang="fr-BE" sz="2800" dirty="0" smtClean="0">
                <a:solidFill>
                  <a:srgbClr val="000099"/>
                </a:solidFill>
              </a:rPr>
              <a:t> Pattern </a:t>
            </a: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10.3</a:t>
            </a:r>
            <a:r>
              <a:rPr lang="fr-BE" sz="2800" dirty="0">
                <a:solidFill>
                  <a:srgbClr val="000099"/>
                </a:solidFill>
              </a:rPr>
              <a:t>. </a:t>
            </a:r>
            <a:r>
              <a:rPr lang="fr-BE" sz="2800" dirty="0" smtClean="0">
                <a:solidFill>
                  <a:srgbClr val="000099"/>
                </a:solidFill>
              </a:rPr>
              <a:t>Data </a:t>
            </a:r>
            <a:r>
              <a:rPr lang="fr-BE" sz="2800" dirty="0">
                <a:solidFill>
                  <a:srgbClr val="000099"/>
                </a:solidFill>
              </a:rPr>
              <a:t>Access Object Pattern </a:t>
            </a: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10.4. </a:t>
            </a:r>
            <a:r>
              <a:rPr lang="fr-BE" sz="2800" dirty="0" err="1" smtClean="0">
                <a:solidFill>
                  <a:srgbClr val="000099"/>
                </a:solidFill>
              </a:rPr>
              <a:t>Factory</a:t>
            </a:r>
            <a:r>
              <a:rPr lang="fr-BE" sz="2800" dirty="0" smtClean="0">
                <a:solidFill>
                  <a:srgbClr val="000099"/>
                </a:solidFill>
              </a:rPr>
              <a:t> Pattern</a:t>
            </a:r>
            <a:endParaRPr lang="fr-BE" sz="2800" dirty="0">
              <a:solidFill>
                <a:srgbClr val="000099"/>
              </a:solidFill>
            </a:endParaRP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10.5. </a:t>
            </a:r>
            <a:r>
              <a:rPr lang="fr-BE" sz="2800" dirty="0" smtClean="0">
                <a:solidFill>
                  <a:srgbClr val="000099"/>
                </a:solidFill>
              </a:rPr>
              <a:t>Observer Pattern</a:t>
            </a: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10.6. Composite</a:t>
            </a:r>
            <a:r>
              <a:rPr lang="fr-BE" sz="2800" dirty="0">
                <a:solidFill>
                  <a:srgbClr val="000099"/>
                </a:solidFill>
              </a:rPr>
              <a:t> </a:t>
            </a:r>
            <a:r>
              <a:rPr lang="fr-BE" sz="2800" dirty="0" smtClean="0">
                <a:solidFill>
                  <a:srgbClr val="000099"/>
                </a:solidFill>
              </a:rPr>
              <a:t>Pattern</a:t>
            </a:r>
            <a:endParaRPr lang="fr-BE" sz="2800" dirty="0">
              <a:solidFill>
                <a:srgbClr val="000099"/>
              </a:solidFill>
            </a:endParaRP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10.7. </a:t>
            </a:r>
            <a:r>
              <a:rPr lang="fr-BE" sz="2800" dirty="0" err="1" smtClean="0">
                <a:solidFill>
                  <a:srgbClr val="000099"/>
                </a:solidFill>
              </a:rPr>
              <a:t>Decorator</a:t>
            </a:r>
            <a:r>
              <a:rPr lang="fr-BE" sz="2800" dirty="0" smtClean="0">
                <a:solidFill>
                  <a:srgbClr val="000099"/>
                </a:solidFill>
              </a:rPr>
              <a:t> </a:t>
            </a:r>
            <a:r>
              <a:rPr lang="fr-BE" sz="2800" dirty="0">
                <a:solidFill>
                  <a:srgbClr val="000099"/>
                </a:solidFill>
              </a:rPr>
              <a:t>Pattern </a:t>
            </a:r>
            <a:endParaRPr lang="fr-BE" sz="2800" dirty="0" smtClean="0">
              <a:solidFill>
                <a:srgbClr val="000099"/>
              </a:solidFill>
            </a:endParaRP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10.8. Adapter Pattern </a:t>
            </a: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10.9. </a:t>
            </a:r>
            <a:r>
              <a:rPr lang="fr-BE" sz="2800" dirty="0" err="1" smtClean="0">
                <a:solidFill>
                  <a:srgbClr val="000099"/>
                </a:solidFill>
              </a:rPr>
              <a:t>Facade</a:t>
            </a:r>
            <a:r>
              <a:rPr lang="fr-BE" sz="2800" dirty="0" smtClean="0">
                <a:solidFill>
                  <a:srgbClr val="000099"/>
                </a:solidFill>
              </a:rPr>
              <a:t> </a:t>
            </a:r>
            <a:r>
              <a:rPr lang="fr-BE" dirty="0">
                <a:solidFill>
                  <a:srgbClr val="000099"/>
                </a:solidFill>
              </a:rPr>
              <a:t>Pattern </a:t>
            </a:r>
          </a:p>
          <a:p>
            <a:pPr marL="0" indent="0" eaLnBrk="1" hangingPunct="1">
              <a:buNone/>
            </a:pPr>
            <a:endParaRPr lang="fr-BE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/>
          </a:p>
        </p:txBody>
      </p:sp>
      <p:sp>
        <p:nvSpPr>
          <p:cNvPr id="288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A654D-67A7-4AE1-9648-E49DE95E4687}" type="slidenum">
              <a:rPr lang="fr-FR" smtClean="0"/>
              <a:pPr/>
              <a:t>74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43493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8" grpId="0" autoUpdateAnimBg="0"/>
      <p:bldP spid="930819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0A626E-02B2-4A12-B732-9BE5D7751A6E}" type="slidenum">
              <a:rPr lang="fr-FR" smtClean="0"/>
              <a:pPr/>
              <a:t>75</a:t>
            </a:fld>
            <a:endParaRPr lang="fr-FR" smtClean="0"/>
          </a:p>
        </p:txBody>
      </p:sp>
      <p:sp>
        <p:nvSpPr>
          <p:cNvPr id="931842" name="Text Box 2"/>
          <p:cNvSpPr txBox="1">
            <a:spLocks noChangeArrowheads="1"/>
          </p:cNvSpPr>
          <p:nvPr/>
        </p:nvSpPr>
        <p:spPr bwMode="auto">
          <a:xfrm>
            <a:off x="457200" y="698500"/>
            <a:ext cx="7759700" cy="1077218"/>
          </a:xfrm>
          <a:prstGeom prst="rect">
            <a:avLst/>
          </a:prstGeom>
          <a:noFill/>
          <a:ln w="9525" algn="ctr">
            <a:solidFill>
              <a:srgbClr val="FF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 u="sng" dirty="0" smtClean="0"/>
              <a:t>Objectif du pattern </a:t>
            </a:r>
            <a:r>
              <a:rPr lang="fr-BE" b="1" i="1" u="sng" dirty="0" smtClean="0"/>
              <a:t>façade</a:t>
            </a:r>
            <a:endParaRPr lang="fr-BE" b="1" dirty="0"/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>
                <a:solidFill>
                  <a:srgbClr val="FF3399"/>
                </a:solidFill>
              </a:rPr>
              <a:t>Faciliter l’utilisation d’un système complexe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Char char="Ä"/>
              <a:tabLst>
                <a:tab pos="663575" algn="l"/>
                <a:tab pos="852488" algn="l"/>
              </a:tabLst>
            </a:pPr>
            <a:r>
              <a:rPr lang="fr-BE" dirty="0">
                <a:solidFill>
                  <a:srgbClr val="FF3399"/>
                </a:solidFill>
              </a:rPr>
              <a:t>proposer une interface unifiant plusieurs classes/interfaces</a:t>
            </a:r>
            <a:r>
              <a:rPr lang="fr-BE" dirty="0"/>
              <a:t> </a:t>
            </a:r>
            <a:endParaRPr lang="fr-FR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60388" y="2132013"/>
            <a:ext cx="1563687" cy="1260475"/>
            <a:chOff x="353" y="1343"/>
            <a:chExt cx="985" cy="794"/>
          </a:xfrm>
        </p:grpSpPr>
        <p:sp>
          <p:nvSpPr>
            <p:cNvPr id="289824" name="Text Box 4"/>
            <p:cNvSpPr txBox="1">
              <a:spLocks noChangeArrowheads="1"/>
            </p:cNvSpPr>
            <p:nvPr/>
          </p:nvSpPr>
          <p:spPr bwMode="auto">
            <a:xfrm>
              <a:off x="353" y="1343"/>
              <a:ext cx="985" cy="794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/>
                <a:t>Client</a:t>
              </a:r>
            </a:p>
            <a:p>
              <a:pPr>
                <a:lnSpc>
                  <a:spcPct val="80000"/>
                </a:lnSpc>
              </a:pPr>
              <a:r>
                <a:rPr lang="fr-BE"/>
                <a:t> </a:t>
              </a:r>
            </a:p>
            <a:p>
              <a:pPr>
                <a:lnSpc>
                  <a:spcPct val="80000"/>
                </a:lnSpc>
              </a:pPr>
              <a:endParaRPr lang="fr-FR"/>
            </a:p>
          </p:txBody>
        </p:sp>
        <p:sp>
          <p:nvSpPr>
            <p:cNvPr id="289825" name="Line 5"/>
            <p:cNvSpPr>
              <a:spLocks noChangeShapeType="1"/>
            </p:cNvSpPr>
            <p:nvPr/>
          </p:nvSpPr>
          <p:spPr bwMode="auto">
            <a:xfrm>
              <a:off x="353" y="1641"/>
              <a:ext cx="9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392488" y="2101850"/>
            <a:ext cx="3100387" cy="1381125"/>
            <a:chOff x="2137" y="1428"/>
            <a:chExt cx="1545" cy="870"/>
          </a:xfrm>
        </p:grpSpPr>
        <p:sp>
          <p:nvSpPr>
            <p:cNvPr id="289822" name="Text Box 7"/>
            <p:cNvSpPr txBox="1">
              <a:spLocks noChangeArrowheads="1"/>
            </p:cNvSpPr>
            <p:nvPr/>
          </p:nvSpPr>
          <p:spPr bwMode="auto">
            <a:xfrm>
              <a:off x="2137" y="1428"/>
              <a:ext cx="1545" cy="870"/>
            </a:xfrm>
            <a:prstGeom prst="rect">
              <a:avLst/>
            </a:prstGeom>
            <a:noFill/>
            <a:ln w="9525" algn="ctr">
              <a:solidFill>
                <a:srgbClr val="0033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/>
                <a:t>&lt;&lt;interface&gt;&gt; </a:t>
              </a:r>
              <a:r>
                <a:rPr lang="fr-BE" sz="2400" b="1">
                  <a:solidFill>
                    <a:srgbClr val="0000FF"/>
                  </a:solidFill>
                </a:rPr>
                <a:t>Façade</a:t>
              </a:r>
              <a:endParaRPr lang="fr-BE">
                <a:solidFill>
                  <a:srgbClr val="0000FF"/>
                </a:solidFill>
              </a:endParaRPr>
            </a:p>
            <a:p>
              <a:r>
                <a:rPr lang="fr-BE" b="1" i="1"/>
                <a:t>     </a:t>
              </a:r>
            </a:p>
            <a:p>
              <a:endParaRPr lang="fr-FR"/>
            </a:p>
          </p:txBody>
        </p:sp>
        <p:sp>
          <p:nvSpPr>
            <p:cNvPr id="289823" name="Line 8"/>
            <p:cNvSpPr>
              <a:spLocks noChangeShapeType="1"/>
            </p:cNvSpPr>
            <p:nvPr/>
          </p:nvSpPr>
          <p:spPr bwMode="auto">
            <a:xfrm>
              <a:off x="2137" y="1739"/>
              <a:ext cx="1545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31849" name="Line 9"/>
          <p:cNvSpPr>
            <a:spLocks noChangeShapeType="1"/>
          </p:cNvSpPr>
          <p:nvPr/>
        </p:nvSpPr>
        <p:spPr bwMode="auto">
          <a:xfrm>
            <a:off x="2136775" y="2865438"/>
            <a:ext cx="1266825" cy="0"/>
          </a:xfrm>
          <a:prstGeom prst="line">
            <a:avLst/>
          </a:prstGeom>
          <a:noFill/>
          <a:ln w="38100">
            <a:solidFill>
              <a:srgbClr val="0066CC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31850" name="Text Box 10"/>
          <p:cNvSpPr txBox="1">
            <a:spLocks noChangeArrowheads="1"/>
          </p:cNvSpPr>
          <p:nvPr/>
        </p:nvSpPr>
        <p:spPr bwMode="auto">
          <a:xfrm>
            <a:off x="2146300" y="2347913"/>
            <a:ext cx="13843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BE" sz="1800" i="1">
                <a:solidFill>
                  <a:srgbClr val="0066CC"/>
                </a:solidFill>
              </a:rPr>
              <a:t>implements</a:t>
            </a:r>
            <a:endParaRPr lang="fr-FR" sz="1800" i="1">
              <a:solidFill>
                <a:srgbClr val="0066CC"/>
              </a:solidFill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739900" y="3479800"/>
            <a:ext cx="6718300" cy="3149600"/>
            <a:chOff x="1096" y="2192"/>
            <a:chExt cx="4232" cy="1984"/>
          </a:xfrm>
        </p:grpSpPr>
        <p:sp>
          <p:nvSpPr>
            <p:cNvPr id="289803" name="Rectangle 12"/>
            <p:cNvSpPr>
              <a:spLocks noChangeArrowheads="1"/>
            </p:cNvSpPr>
            <p:nvPr/>
          </p:nvSpPr>
          <p:spPr bwMode="auto">
            <a:xfrm>
              <a:off x="1096" y="2416"/>
              <a:ext cx="4232" cy="1760"/>
            </a:xfrm>
            <a:prstGeom prst="rect">
              <a:avLst/>
            </a:prstGeom>
            <a:noFill/>
            <a:ln w="28575" algn="ctr">
              <a:solidFill>
                <a:srgbClr val="339933"/>
              </a:solidFill>
              <a:prstDash val="dash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89804" name="Group 13"/>
            <p:cNvGrpSpPr>
              <a:grpSpLocks/>
            </p:cNvGrpSpPr>
            <p:nvPr/>
          </p:nvGrpSpPr>
          <p:grpSpPr bwMode="auto">
            <a:xfrm>
              <a:off x="1416" y="2192"/>
              <a:ext cx="3616" cy="1816"/>
              <a:chOff x="1416" y="2192"/>
              <a:chExt cx="3616" cy="1816"/>
            </a:xfrm>
          </p:grpSpPr>
          <p:sp>
            <p:nvSpPr>
              <p:cNvPr id="289805" name="Rectangle 14"/>
              <p:cNvSpPr>
                <a:spLocks noChangeArrowheads="1"/>
              </p:cNvSpPr>
              <p:nvPr/>
            </p:nvSpPr>
            <p:spPr bwMode="auto">
              <a:xfrm>
                <a:off x="1416" y="3440"/>
                <a:ext cx="568" cy="560"/>
              </a:xfrm>
              <a:prstGeom prst="rect">
                <a:avLst/>
              </a:prstGeom>
              <a:noFill/>
              <a:ln w="9525" algn="ctr">
                <a:solidFill>
                  <a:srgbClr val="339933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89806" name="Group 15"/>
              <p:cNvGrpSpPr>
                <a:grpSpLocks/>
              </p:cNvGrpSpPr>
              <p:nvPr/>
            </p:nvGrpSpPr>
            <p:grpSpPr bwMode="auto">
              <a:xfrm>
                <a:off x="1608" y="2192"/>
                <a:ext cx="3424" cy="1816"/>
                <a:chOff x="1608" y="2192"/>
                <a:chExt cx="3424" cy="1816"/>
              </a:xfrm>
            </p:grpSpPr>
            <p:sp>
              <p:nvSpPr>
                <p:cNvPr id="289807" name="Rectangle 16"/>
                <p:cNvSpPr>
                  <a:spLocks noChangeArrowheads="1"/>
                </p:cNvSpPr>
                <p:nvPr/>
              </p:nvSpPr>
              <p:spPr bwMode="auto">
                <a:xfrm>
                  <a:off x="1648" y="2616"/>
                  <a:ext cx="568" cy="560"/>
                </a:xfrm>
                <a:prstGeom prst="rect">
                  <a:avLst/>
                </a:prstGeom>
                <a:noFill/>
                <a:ln w="9525" algn="ctr">
                  <a:solidFill>
                    <a:srgbClr val="33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9808" name="Rectangle 17"/>
                <p:cNvSpPr>
                  <a:spLocks noChangeArrowheads="1"/>
                </p:cNvSpPr>
                <p:nvPr/>
              </p:nvSpPr>
              <p:spPr bwMode="auto">
                <a:xfrm>
                  <a:off x="4464" y="3448"/>
                  <a:ext cx="568" cy="560"/>
                </a:xfrm>
                <a:prstGeom prst="rect">
                  <a:avLst/>
                </a:prstGeom>
                <a:noFill/>
                <a:ln w="9525" algn="ctr">
                  <a:solidFill>
                    <a:srgbClr val="33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9809" name="Rectangle 18"/>
                <p:cNvSpPr>
                  <a:spLocks noChangeArrowheads="1"/>
                </p:cNvSpPr>
                <p:nvPr/>
              </p:nvSpPr>
              <p:spPr bwMode="auto">
                <a:xfrm>
                  <a:off x="3640" y="3088"/>
                  <a:ext cx="568" cy="560"/>
                </a:xfrm>
                <a:prstGeom prst="rect">
                  <a:avLst/>
                </a:prstGeom>
                <a:noFill/>
                <a:ln w="9525" algn="ctr">
                  <a:solidFill>
                    <a:srgbClr val="33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9810" name="Rectangle 19"/>
                <p:cNvSpPr>
                  <a:spLocks noChangeArrowheads="1"/>
                </p:cNvSpPr>
                <p:nvPr/>
              </p:nvSpPr>
              <p:spPr bwMode="auto">
                <a:xfrm>
                  <a:off x="2488" y="3272"/>
                  <a:ext cx="568" cy="560"/>
                </a:xfrm>
                <a:prstGeom prst="rect">
                  <a:avLst/>
                </a:prstGeom>
                <a:noFill/>
                <a:ln w="9525" algn="ctr">
                  <a:solidFill>
                    <a:srgbClr val="33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9811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8" y="2480"/>
                  <a:ext cx="568" cy="560"/>
                </a:xfrm>
                <a:prstGeom prst="rect">
                  <a:avLst/>
                </a:prstGeom>
                <a:noFill/>
                <a:ln w="9525" algn="ctr">
                  <a:solidFill>
                    <a:srgbClr val="339933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9812" name="Line 21"/>
                <p:cNvSpPr>
                  <a:spLocks noChangeShapeType="1"/>
                </p:cNvSpPr>
                <p:nvPr/>
              </p:nvSpPr>
              <p:spPr bwMode="auto">
                <a:xfrm>
                  <a:off x="2216" y="2816"/>
                  <a:ext cx="680" cy="144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28981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976" y="2192"/>
                  <a:ext cx="920" cy="432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289814" name="Line 23"/>
                <p:cNvSpPr>
                  <a:spLocks noChangeShapeType="1"/>
                </p:cNvSpPr>
                <p:nvPr/>
              </p:nvSpPr>
              <p:spPr bwMode="auto">
                <a:xfrm>
                  <a:off x="3104" y="2192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289815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608" y="3184"/>
                  <a:ext cx="216" cy="256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28981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656" y="3040"/>
                  <a:ext cx="528" cy="240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289817" name="Line 26"/>
                <p:cNvSpPr>
                  <a:spLocks noChangeShapeType="1"/>
                </p:cNvSpPr>
                <p:nvPr/>
              </p:nvSpPr>
              <p:spPr bwMode="auto">
                <a:xfrm>
                  <a:off x="3384" y="3048"/>
                  <a:ext cx="256" cy="272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289818" name="Line 27"/>
                <p:cNvSpPr>
                  <a:spLocks noChangeShapeType="1"/>
                </p:cNvSpPr>
                <p:nvPr/>
              </p:nvSpPr>
              <p:spPr bwMode="auto">
                <a:xfrm>
                  <a:off x="2088" y="3184"/>
                  <a:ext cx="392" cy="432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289819" name="Line 28"/>
                <p:cNvSpPr>
                  <a:spLocks noChangeShapeType="1"/>
                </p:cNvSpPr>
                <p:nvPr/>
              </p:nvSpPr>
              <p:spPr bwMode="auto">
                <a:xfrm>
                  <a:off x="4000" y="3656"/>
                  <a:ext cx="464" cy="192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289820" name="Line 29"/>
                <p:cNvSpPr>
                  <a:spLocks noChangeShapeType="1"/>
                </p:cNvSpPr>
                <p:nvPr/>
              </p:nvSpPr>
              <p:spPr bwMode="auto">
                <a:xfrm>
                  <a:off x="3048" y="3696"/>
                  <a:ext cx="1408" cy="0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fr-BE"/>
                </a:p>
              </p:txBody>
            </p:sp>
            <p:sp>
              <p:nvSpPr>
                <p:cNvPr id="289821" name="Line 30"/>
                <p:cNvSpPr>
                  <a:spLocks noChangeShapeType="1"/>
                </p:cNvSpPr>
                <p:nvPr/>
              </p:nvSpPr>
              <p:spPr bwMode="auto">
                <a:xfrm>
                  <a:off x="1984" y="3672"/>
                  <a:ext cx="496" cy="96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fr-BE"/>
                </a:p>
              </p:txBody>
            </p:sp>
          </p:grpSp>
        </p:grpSp>
      </p:grpSp>
      <p:sp>
        <p:nvSpPr>
          <p:cNvPr id="931871" name="Text Box 31"/>
          <p:cNvSpPr txBox="1">
            <a:spLocks noChangeArrowheads="1"/>
          </p:cNvSpPr>
          <p:nvPr/>
        </p:nvSpPr>
        <p:spPr bwMode="auto">
          <a:xfrm>
            <a:off x="165100" y="3822700"/>
            <a:ext cx="2298700" cy="725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sz="1800" i="1">
                <a:solidFill>
                  <a:srgbClr val="339933"/>
                </a:solidFill>
              </a:rPr>
              <a:t>Sous-système 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sz="1800" i="1">
                <a:solidFill>
                  <a:srgbClr val="339933"/>
                </a:solidFill>
              </a:rPr>
              <a:t>complexe</a:t>
            </a:r>
            <a:endParaRPr lang="fr-FR" sz="1800" i="1">
              <a:solidFill>
                <a:srgbClr val="339933"/>
              </a:solidFill>
            </a:endParaRPr>
          </a:p>
        </p:txBody>
      </p:sp>
      <p:sp>
        <p:nvSpPr>
          <p:cNvPr id="931872" name="Text Box 32"/>
          <p:cNvSpPr txBox="1">
            <a:spLocks noChangeArrowheads="1"/>
          </p:cNvSpPr>
          <p:nvPr/>
        </p:nvSpPr>
        <p:spPr bwMode="auto">
          <a:xfrm>
            <a:off x="6667500" y="2324100"/>
            <a:ext cx="2476500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i="1" dirty="0">
                <a:solidFill>
                  <a:srgbClr val="0033CC"/>
                </a:solidFill>
              </a:rPr>
              <a:t>Interface unifiée </a:t>
            </a:r>
            <a:endParaRPr lang="fr-BE" sz="1800" i="1" dirty="0" smtClean="0">
              <a:solidFill>
                <a:srgbClr val="0033CC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ct val="80000"/>
              <a:tabLst>
                <a:tab pos="663575" algn="l"/>
                <a:tab pos="852488" algn="l"/>
              </a:tabLst>
            </a:pPr>
            <a:r>
              <a:rPr lang="fr-BE" sz="1800" i="1" dirty="0" smtClean="0">
                <a:solidFill>
                  <a:srgbClr val="0033CC"/>
                </a:solidFill>
              </a:rPr>
              <a:t>plus facile </a:t>
            </a:r>
            <a:r>
              <a:rPr lang="fr-BE" sz="1800" i="1" dirty="0">
                <a:solidFill>
                  <a:srgbClr val="0033CC"/>
                </a:solidFill>
              </a:rPr>
              <a:t>à utiliser</a:t>
            </a:r>
            <a:endParaRPr lang="fr-FR" sz="1800" i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2" grpId="0" animBg="1"/>
      <p:bldP spid="931849" grpId="0" animBg="1"/>
      <p:bldP spid="931871" grpId="0"/>
      <p:bldP spid="93187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887D02-C8EA-4788-B84E-206B9FD87A58}" type="slidenum">
              <a:rPr lang="fr-FR" smtClean="0"/>
              <a:pPr/>
              <a:t>76</a:t>
            </a:fld>
            <a:endParaRPr lang="fr-FR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24188" y="679450"/>
            <a:ext cx="3900487" cy="923925"/>
            <a:chOff x="2137" y="1428"/>
            <a:chExt cx="1545" cy="582"/>
          </a:xfrm>
        </p:grpSpPr>
        <p:sp>
          <p:nvSpPr>
            <p:cNvPr id="290848" name="Text Box 3"/>
            <p:cNvSpPr txBox="1">
              <a:spLocks noChangeArrowheads="1"/>
            </p:cNvSpPr>
            <p:nvPr/>
          </p:nvSpPr>
          <p:spPr bwMode="auto">
            <a:xfrm>
              <a:off x="2137" y="1428"/>
              <a:ext cx="1545" cy="582"/>
            </a:xfrm>
            <a:prstGeom prst="rect">
              <a:avLst/>
            </a:prstGeom>
            <a:noFill/>
            <a:ln w="9525" algn="ctr">
              <a:solidFill>
                <a:srgbClr val="FF33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BE" dirty="0"/>
                <a:t>&lt;&lt;interface&gt;&gt; </a:t>
              </a:r>
              <a:r>
                <a:rPr lang="fr-BE" sz="2400" b="1" dirty="0" err="1">
                  <a:solidFill>
                    <a:srgbClr val="FF3399"/>
                  </a:solidFill>
                </a:rPr>
                <a:t>HomeCinema</a:t>
              </a:r>
              <a:endParaRPr lang="fr-BE" sz="2400" b="1" dirty="0">
                <a:solidFill>
                  <a:srgbClr val="FF3399"/>
                </a:solidFill>
              </a:endParaRPr>
            </a:p>
            <a:p>
              <a:pPr algn="ctr">
                <a:defRPr/>
              </a:pPr>
              <a:r>
                <a:rPr lang="fr-BE" dirty="0" err="1">
                  <a:solidFill>
                    <a:schemeClr val="bg1">
                      <a:lumMod val="10000"/>
                    </a:schemeClr>
                  </a:solidFill>
                </a:rPr>
                <a:t>regarderFilm</a:t>
              </a:r>
              <a:r>
                <a:rPr lang="fr-BE" dirty="0">
                  <a:solidFill>
                    <a:schemeClr val="bg1">
                      <a:lumMod val="10000"/>
                    </a:schemeClr>
                  </a:solidFill>
                </a:rPr>
                <a:t>(String film)</a:t>
              </a:r>
            </a:p>
          </p:txBody>
        </p:sp>
        <p:sp>
          <p:nvSpPr>
            <p:cNvPr id="290849" name="Line 4"/>
            <p:cNvSpPr>
              <a:spLocks noChangeShapeType="1"/>
            </p:cNvSpPr>
            <p:nvPr/>
          </p:nvSpPr>
          <p:spPr bwMode="auto">
            <a:xfrm>
              <a:off x="2137" y="1739"/>
              <a:ext cx="1545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290820" name="Text Box 5"/>
          <p:cNvSpPr txBox="1">
            <a:spLocks noChangeArrowheads="1"/>
          </p:cNvSpPr>
          <p:nvPr/>
        </p:nvSpPr>
        <p:spPr bwMode="auto">
          <a:xfrm>
            <a:off x="342900" y="5842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 u="sng"/>
              <a:t>Exemple:</a:t>
            </a:r>
            <a:endParaRPr lang="fr-FR" i="1" u="sng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8788" y="2144713"/>
            <a:ext cx="1563687" cy="1355725"/>
            <a:chOff x="340" y="1162"/>
            <a:chExt cx="1587" cy="935"/>
          </a:xfrm>
        </p:grpSpPr>
        <p:sp>
          <p:nvSpPr>
            <p:cNvPr id="290846" name="Text Box 7"/>
            <p:cNvSpPr txBox="1">
              <a:spLocks noChangeArrowheads="1"/>
            </p:cNvSpPr>
            <p:nvPr/>
          </p:nvSpPr>
          <p:spPr bwMode="auto">
            <a:xfrm>
              <a:off x="340" y="1162"/>
              <a:ext cx="1587" cy="935"/>
            </a:xfrm>
            <a:prstGeom prst="rect">
              <a:avLst/>
            </a:prstGeom>
            <a:noFill/>
            <a:ln w="9525" algn="ctr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>
                  <a:solidFill>
                    <a:srgbClr val="339933"/>
                  </a:solidFill>
                </a:rPr>
                <a:t>Lumieres</a:t>
              </a:r>
            </a:p>
            <a:p>
              <a:pPr>
                <a:lnSpc>
                  <a:spcPct val="60000"/>
                </a:lnSpc>
              </a:pPr>
              <a:r>
                <a:rPr lang="fr-BE">
                  <a:solidFill>
                    <a:srgbClr val="339933"/>
                  </a:solidFill>
                </a:rPr>
                <a:t>  marche( )</a:t>
              </a:r>
            </a:p>
            <a:p>
              <a:pPr>
                <a:lnSpc>
                  <a:spcPct val="60000"/>
                </a:lnSpc>
              </a:pPr>
              <a:r>
                <a:rPr lang="fr-BE">
                  <a:solidFill>
                    <a:srgbClr val="339933"/>
                  </a:solidFill>
                </a:rPr>
                <a:t>  attenuer(</a:t>
              </a:r>
              <a:r>
                <a:rPr lang="fr-BE" sz="1800">
                  <a:solidFill>
                    <a:srgbClr val="339933"/>
                  </a:solidFill>
                </a:rPr>
                <a:t>…</a:t>
              </a:r>
              <a:r>
                <a:rPr lang="fr-BE">
                  <a:solidFill>
                    <a:srgbClr val="339933"/>
                  </a:solidFill>
                </a:rPr>
                <a:t>)</a:t>
              </a:r>
              <a:endParaRPr lang="fr-BE" sz="1600">
                <a:solidFill>
                  <a:srgbClr val="339933"/>
                </a:solidFill>
              </a:endParaRPr>
            </a:p>
            <a:p>
              <a:pPr>
                <a:lnSpc>
                  <a:spcPct val="60000"/>
                </a:lnSpc>
                <a:spcBef>
                  <a:spcPct val="30000"/>
                </a:spcBef>
              </a:pPr>
              <a:r>
                <a:rPr lang="fr-BE" sz="1600">
                  <a:solidFill>
                    <a:srgbClr val="339933"/>
                  </a:solidFill>
                </a:rPr>
                <a:t>  …</a:t>
              </a:r>
              <a:endParaRPr lang="fr-FR" sz="1600">
                <a:solidFill>
                  <a:srgbClr val="339933"/>
                </a:solidFill>
              </a:endParaRPr>
            </a:p>
          </p:txBody>
        </p:sp>
        <p:sp>
          <p:nvSpPr>
            <p:cNvPr id="290847" name="Line 8"/>
            <p:cNvSpPr>
              <a:spLocks noChangeShapeType="1"/>
            </p:cNvSpPr>
            <p:nvPr/>
          </p:nvSpPr>
          <p:spPr bwMode="auto">
            <a:xfrm>
              <a:off x="340" y="1480"/>
              <a:ext cx="1587" cy="0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88988" y="3719513"/>
            <a:ext cx="1919287" cy="1570037"/>
            <a:chOff x="340" y="1162"/>
            <a:chExt cx="1587" cy="1083"/>
          </a:xfrm>
        </p:grpSpPr>
        <p:sp>
          <p:nvSpPr>
            <p:cNvPr id="290844" name="Text Box 10"/>
            <p:cNvSpPr txBox="1">
              <a:spLocks noChangeArrowheads="1"/>
            </p:cNvSpPr>
            <p:nvPr/>
          </p:nvSpPr>
          <p:spPr bwMode="auto">
            <a:xfrm>
              <a:off x="340" y="1162"/>
              <a:ext cx="1587" cy="1083"/>
            </a:xfrm>
            <a:prstGeom prst="rect">
              <a:avLst/>
            </a:prstGeom>
            <a:noFill/>
            <a:ln w="9525" algn="ctr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>
                  <a:solidFill>
                    <a:srgbClr val="339933"/>
                  </a:solidFill>
                </a:rPr>
                <a:t>LecteurDVD</a:t>
              </a:r>
            </a:p>
            <a:p>
              <a:pPr>
                <a:lnSpc>
                  <a:spcPct val="60000"/>
                </a:lnSpc>
              </a:pPr>
              <a:r>
                <a:rPr lang="fr-BE">
                  <a:solidFill>
                    <a:srgbClr val="339933"/>
                  </a:solidFill>
                </a:rPr>
                <a:t>  marche(</a:t>
              </a:r>
              <a:r>
                <a:rPr lang="fr-BE" sz="1800">
                  <a:solidFill>
                    <a:srgbClr val="339933"/>
                  </a:solidFill>
                </a:rPr>
                <a:t> </a:t>
              </a:r>
              <a:r>
                <a:rPr lang="fr-BE">
                  <a:solidFill>
                    <a:srgbClr val="339933"/>
                  </a:solidFill>
                </a:rPr>
                <a:t>)</a:t>
              </a:r>
            </a:p>
            <a:p>
              <a:pPr>
                <a:lnSpc>
                  <a:spcPct val="60000"/>
                </a:lnSpc>
                <a:spcBef>
                  <a:spcPct val="30000"/>
                </a:spcBef>
              </a:pPr>
              <a:r>
                <a:rPr lang="fr-BE">
                  <a:solidFill>
                    <a:srgbClr val="339933"/>
                  </a:solidFill>
                </a:rPr>
                <a:t>  jouerFilm(…)</a:t>
              </a:r>
            </a:p>
            <a:p>
              <a:pPr>
                <a:lnSpc>
                  <a:spcPct val="60000"/>
                </a:lnSpc>
                <a:spcBef>
                  <a:spcPct val="30000"/>
                </a:spcBef>
              </a:pPr>
              <a:r>
                <a:rPr lang="fr-BE">
                  <a:solidFill>
                    <a:srgbClr val="339933"/>
                  </a:solidFill>
                </a:rPr>
                <a:t>  pause( )</a:t>
              </a:r>
              <a:endParaRPr lang="fr-BE" sz="1600">
                <a:solidFill>
                  <a:srgbClr val="339933"/>
                </a:solidFill>
              </a:endParaRPr>
            </a:p>
            <a:p>
              <a:pPr>
                <a:lnSpc>
                  <a:spcPct val="60000"/>
                </a:lnSpc>
                <a:spcBef>
                  <a:spcPct val="30000"/>
                </a:spcBef>
              </a:pPr>
              <a:r>
                <a:rPr lang="fr-BE" sz="1600">
                  <a:solidFill>
                    <a:srgbClr val="339933"/>
                  </a:solidFill>
                </a:rPr>
                <a:t> …</a:t>
              </a:r>
              <a:endParaRPr lang="fr-FR" sz="1600">
                <a:solidFill>
                  <a:srgbClr val="339933"/>
                </a:solidFill>
              </a:endParaRPr>
            </a:p>
          </p:txBody>
        </p:sp>
        <p:sp>
          <p:nvSpPr>
            <p:cNvPr id="290845" name="Line 11"/>
            <p:cNvSpPr>
              <a:spLocks noChangeShapeType="1"/>
            </p:cNvSpPr>
            <p:nvPr/>
          </p:nvSpPr>
          <p:spPr bwMode="auto">
            <a:xfrm>
              <a:off x="340" y="1480"/>
              <a:ext cx="1587" cy="0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708400" y="4087813"/>
            <a:ext cx="1920875" cy="2224087"/>
            <a:chOff x="2336" y="2575"/>
            <a:chExt cx="1210" cy="1401"/>
          </a:xfrm>
        </p:grpSpPr>
        <p:grpSp>
          <p:nvGrpSpPr>
            <p:cNvPr id="290840" name="Group 13"/>
            <p:cNvGrpSpPr>
              <a:grpSpLocks/>
            </p:cNvGrpSpPr>
            <p:nvPr/>
          </p:nvGrpSpPr>
          <p:grpSpPr bwMode="auto">
            <a:xfrm>
              <a:off x="2337" y="2575"/>
              <a:ext cx="1209" cy="1401"/>
              <a:chOff x="340" y="1162"/>
              <a:chExt cx="1587" cy="1534"/>
            </a:xfrm>
          </p:grpSpPr>
          <p:sp>
            <p:nvSpPr>
              <p:cNvPr id="290842" name="Text Box 14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534"/>
              </a:xfrm>
              <a:prstGeom prst="rect">
                <a:avLst/>
              </a:prstGeom>
              <a:noFill/>
              <a:ln w="9525" algn="ctr">
                <a:solidFill>
                  <a:srgbClr val="339933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sz="2400" b="1">
                    <a:solidFill>
                      <a:srgbClr val="339933"/>
                    </a:solidFill>
                  </a:rPr>
                  <a:t>Projecteur</a:t>
                </a:r>
              </a:p>
              <a:p>
                <a:pPr>
                  <a:lnSpc>
                    <a:spcPct val="60000"/>
                  </a:lnSpc>
                  <a:spcBef>
                    <a:spcPct val="70000"/>
                  </a:spcBef>
                </a:pPr>
                <a:r>
                  <a:rPr lang="fr-BE">
                    <a:solidFill>
                      <a:srgbClr val="339933"/>
                    </a:solidFill>
                  </a:rPr>
                  <a:t>  LecteurDvd</a:t>
                </a:r>
              </a:p>
              <a:p>
                <a:pPr>
                  <a:lnSpc>
                    <a:spcPct val="60000"/>
                  </a:lnSpc>
                </a:pPr>
                <a:endParaRPr lang="fr-BE">
                  <a:solidFill>
                    <a:srgbClr val="339933"/>
                  </a:solidFill>
                </a:endParaRPr>
              </a:p>
              <a:p>
                <a:pPr>
                  <a:lnSpc>
                    <a:spcPct val="60000"/>
                  </a:lnSpc>
                  <a:spcBef>
                    <a:spcPct val="25000"/>
                  </a:spcBef>
                </a:pPr>
                <a:r>
                  <a:rPr lang="fr-BE">
                    <a:solidFill>
                      <a:srgbClr val="339933"/>
                    </a:solidFill>
                  </a:rPr>
                  <a:t>  marche(</a:t>
                </a:r>
                <a:r>
                  <a:rPr lang="fr-BE" sz="1800">
                    <a:solidFill>
                      <a:srgbClr val="339933"/>
                    </a:solidFill>
                  </a:rPr>
                  <a:t> </a:t>
                </a:r>
                <a:r>
                  <a:rPr lang="fr-BE">
                    <a:solidFill>
                      <a:srgbClr val="339933"/>
                    </a:solidFill>
                  </a:rPr>
                  <a:t>)</a:t>
                </a:r>
              </a:p>
              <a:p>
                <a:pPr>
                  <a:lnSpc>
                    <a:spcPct val="60000"/>
                  </a:lnSpc>
                  <a:spcBef>
                    <a:spcPct val="30000"/>
                  </a:spcBef>
                </a:pPr>
                <a:r>
                  <a:rPr lang="fr-BE">
                    <a:solidFill>
                      <a:srgbClr val="339933"/>
                    </a:solidFill>
                  </a:rPr>
                  <a:t>  jouerFilm(…)</a:t>
                </a:r>
              </a:p>
              <a:p>
                <a:pPr>
                  <a:lnSpc>
                    <a:spcPct val="60000"/>
                  </a:lnSpc>
                  <a:spcBef>
                    <a:spcPct val="30000"/>
                  </a:spcBef>
                </a:pPr>
                <a:r>
                  <a:rPr lang="fr-BE">
                    <a:solidFill>
                      <a:srgbClr val="339933"/>
                    </a:solidFill>
                  </a:rPr>
                  <a:t>  pause( )</a:t>
                </a:r>
                <a:endParaRPr lang="fr-BE" sz="1600">
                  <a:solidFill>
                    <a:srgbClr val="339933"/>
                  </a:solidFill>
                </a:endParaRPr>
              </a:p>
              <a:p>
                <a:pPr>
                  <a:lnSpc>
                    <a:spcPct val="60000"/>
                  </a:lnSpc>
                  <a:spcBef>
                    <a:spcPct val="30000"/>
                  </a:spcBef>
                </a:pPr>
                <a:r>
                  <a:rPr lang="fr-BE" sz="1600">
                    <a:solidFill>
                      <a:srgbClr val="339933"/>
                    </a:solidFill>
                  </a:rPr>
                  <a:t> …</a:t>
                </a:r>
                <a:endParaRPr lang="fr-FR" sz="1600">
                  <a:solidFill>
                    <a:srgbClr val="339933"/>
                  </a:solidFill>
                </a:endParaRPr>
              </a:p>
            </p:txBody>
          </p:sp>
          <p:sp>
            <p:nvSpPr>
              <p:cNvPr id="290843" name="Line 15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90841" name="Line 16"/>
            <p:cNvSpPr>
              <a:spLocks noChangeShapeType="1"/>
            </p:cNvSpPr>
            <p:nvPr/>
          </p:nvSpPr>
          <p:spPr bwMode="auto">
            <a:xfrm>
              <a:off x="2336" y="3168"/>
              <a:ext cx="1208" cy="0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6562725" y="2932113"/>
            <a:ext cx="2085975" cy="2224087"/>
            <a:chOff x="4134" y="1847"/>
            <a:chExt cx="1314" cy="1401"/>
          </a:xfrm>
        </p:grpSpPr>
        <p:grpSp>
          <p:nvGrpSpPr>
            <p:cNvPr id="290836" name="Group 18"/>
            <p:cNvGrpSpPr>
              <a:grpSpLocks/>
            </p:cNvGrpSpPr>
            <p:nvPr/>
          </p:nvGrpSpPr>
          <p:grpSpPr bwMode="auto">
            <a:xfrm>
              <a:off x="4135" y="1847"/>
              <a:ext cx="1313" cy="1401"/>
              <a:chOff x="340" y="1162"/>
              <a:chExt cx="1587" cy="1534"/>
            </a:xfrm>
          </p:grpSpPr>
          <p:sp>
            <p:nvSpPr>
              <p:cNvPr id="290838" name="Text Box 19"/>
              <p:cNvSpPr txBox="1">
                <a:spLocks noChangeArrowheads="1"/>
              </p:cNvSpPr>
              <p:nvPr/>
            </p:nvSpPr>
            <p:spPr bwMode="auto">
              <a:xfrm>
                <a:off x="340" y="1162"/>
                <a:ext cx="1587" cy="1534"/>
              </a:xfrm>
              <a:prstGeom prst="rect">
                <a:avLst/>
              </a:prstGeom>
              <a:noFill/>
              <a:ln w="9525" algn="ctr">
                <a:solidFill>
                  <a:srgbClr val="339933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sz="2400" b="1">
                    <a:solidFill>
                      <a:srgbClr val="339933"/>
                    </a:solidFill>
                  </a:rPr>
                  <a:t>Amplificateur</a:t>
                </a:r>
              </a:p>
              <a:p>
                <a:pPr>
                  <a:lnSpc>
                    <a:spcPct val="60000"/>
                  </a:lnSpc>
                  <a:spcBef>
                    <a:spcPct val="70000"/>
                  </a:spcBef>
                </a:pPr>
                <a:r>
                  <a:rPr lang="fr-BE">
                    <a:solidFill>
                      <a:srgbClr val="339933"/>
                    </a:solidFill>
                  </a:rPr>
                  <a:t>  LecteurDvd</a:t>
                </a:r>
              </a:p>
              <a:p>
                <a:pPr>
                  <a:lnSpc>
                    <a:spcPct val="60000"/>
                  </a:lnSpc>
                </a:pPr>
                <a:endParaRPr lang="fr-BE">
                  <a:solidFill>
                    <a:srgbClr val="339933"/>
                  </a:solidFill>
                </a:endParaRPr>
              </a:p>
              <a:p>
                <a:pPr>
                  <a:lnSpc>
                    <a:spcPct val="60000"/>
                  </a:lnSpc>
                  <a:spcBef>
                    <a:spcPct val="25000"/>
                  </a:spcBef>
                </a:pPr>
                <a:r>
                  <a:rPr lang="fr-BE">
                    <a:solidFill>
                      <a:srgbClr val="339933"/>
                    </a:solidFill>
                  </a:rPr>
                  <a:t>  marche(</a:t>
                </a:r>
                <a:r>
                  <a:rPr lang="fr-BE" sz="1800">
                    <a:solidFill>
                      <a:srgbClr val="339933"/>
                    </a:solidFill>
                  </a:rPr>
                  <a:t> </a:t>
                </a:r>
                <a:r>
                  <a:rPr lang="fr-BE">
                    <a:solidFill>
                      <a:srgbClr val="339933"/>
                    </a:solidFill>
                  </a:rPr>
                  <a:t>)</a:t>
                </a:r>
              </a:p>
              <a:p>
                <a:pPr>
                  <a:lnSpc>
                    <a:spcPct val="60000"/>
                  </a:lnSpc>
                  <a:spcBef>
                    <a:spcPct val="30000"/>
                  </a:spcBef>
                </a:pPr>
                <a:r>
                  <a:rPr lang="fr-BE">
                    <a:solidFill>
                      <a:srgbClr val="339933"/>
                    </a:solidFill>
                  </a:rPr>
                  <a:t>  setVolume(…)</a:t>
                </a:r>
              </a:p>
              <a:p>
                <a:pPr>
                  <a:lnSpc>
                    <a:spcPct val="60000"/>
                  </a:lnSpc>
                  <a:spcBef>
                    <a:spcPct val="30000"/>
                  </a:spcBef>
                </a:pPr>
                <a:r>
                  <a:rPr lang="fr-BE">
                    <a:solidFill>
                      <a:srgbClr val="339933"/>
                    </a:solidFill>
                  </a:rPr>
                  <a:t>  setSonStereo( )</a:t>
                </a:r>
                <a:endParaRPr lang="fr-BE" sz="1600">
                  <a:solidFill>
                    <a:srgbClr val="339933"/>
                  </a:solidFill>
                </a:endParaRPr>
              </a:p>
              <a:p>
                <a:pPr>
                  <a:lnSpc>
                    <a:spcPct val="60000"/>
                  </a:lnSpc>
                  <a:spcBef>
                    <a:spcPct val="30000"/>
                  </a:spcBef>
                </a:pPr>
                <a:r>
                  <a:rPr lang="fr-BE" sz="1600">
                    <a:solidFill>
                      <a:srgbClr val="339933"/>
                    </a:solidFill>
                  </a:rPr>
                  <a:t> …</a:t>
                </a:r>
                <a:endParaRPr lang="fr-FR" sz="1600">
                  <a:solidFill>
                    <a:srgbClr val="339933"/>
                  </a:solidFill>
                </a:endParaRPr>
              </a:p>
            </p:txBody>
          </p:sp>
          <p:sp>
            <p:nvSpPr>
              <p:cNvPr id="290839" name="Line 20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58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fr-BE"/>
              </a:p>
            </p:txBody>
          </p:sp>
        </p:grpSp>
        <p:sp>
          <p:nvSpPr>
            <p:cNvPr id="290837" name="Line 21"/>
            <p:cNvSpPr>
              <a:spLocks noChangeShapeType="1"/>
            </p:cNvSpPr>
            <p:nvPr/>
          </p:nvSpPr>
          <p:spPr bwMode="auto">
            <a:xfrm>
              <a:off x="4134" y="2440"/>
              <a:ext cx="1312" cy="0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32886" name="Line 22"/>
          <p:cNvSpPr>
            <a:spLocks noChangeShapeType="1"/>
          </p:cNvSpPr>
          <p:nvPr/>
        </p:nvSpPr>
        <p:spPr bwMode="auto">
          <a:xfrm>
            <a:off x="2692400" y="4673600"/>
            <a:ext cx="1016000" cy="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32887" name="Line 23"/>
          <p:cNvSpPr>
            <a:spLocks noChangeShapeType="1"/>
          </p:cNvSpPr>
          <p:nvPr/>
        </p:nvSpPr>
        <p:spPr bwMode="auto">
          <a:xfrm flipH="1">
            <a:off x="2692400" y="3759200"/>
            <a:ext cx="3860800" cy="1397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32888" name="Rectangle 24"/>
          <p:cNvSpPr>
            <a:spLocks noChangeArrowheads="1"/>
          </p:cNvSpPr>
          <p:nvPr/>
        </p:nvSpPr>
        <p:spPr bwMode="auto">
          <a:xfrm>
            <a:off x="203200" y="1816100"/>
            <a:ext cx="8661400" cy="4737100"/>
          </a:xfrm>
          <a:prstGeom prst="rect">
            <a:avLst/>
          </a:prstGeom>
          <a:noFill/>
          <a:ln w="28575" algn="ctr">
            <a:solidFill>
              <a:srgbClr val="339933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889" name="Line 25"/>
          <p:cNvSpPr>
            <a:spLocks noChangeShapeType="1"/>
          </p:cNvSpPr>
          <p:nvPr/>
        </p:nvSpPr>
        <p:spPr bwMode="auto">
          <a:xfrm flipH="1">
            <a:off x="2019300" y="1600200"/>
            <a:ext cx="2057400" cy="9144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32890" name="Line 26"/>
          <p:cNvSpPr>
            <a:spLocks noChangeShapeType="1"/>
          </p:cNvSpPr>
          <p:nvPr/>
        </p:nvSpPr>
        <p:spPr bwMode="auto">
          <a:xfrm flipH="1">
            <a:off x="2120900" y="1600200"/>
            <a:ext cx="2387600" cy="21082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32891" name="Line 27"/>
          <p:cNvSpPr>
            <a:spLocks noChangeShapeType="1"/>
          </p:cNvSpPr>
          <p:nvPr/>
        </p:nvSpPr>
        <p:spPr bwMode="auto">
          <a:xfrm>
            <a:off x="4762500" y="1587500"/>
            <a:ext cx="0" cy="6223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BE"/>
          </a:p>
        </p:txBody>
      </p:sp>
      <p:sp>
        <p:nvSpPr>
          <p:cNvPr id="932892" name="Line 28"/>
          <p:cNvSpPr>
            <a:spLocks noChangeShapeType="1"/>
          </p:cNvSpPr>
          <p:nvPr/>
        </p:nvSpPr>
        <p:spPr bwMode="auto">
          <a:xfrm>
            <a:off x="5118100" y="1600200"/>
            <a:ext cx="317500" cy="24892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BE"/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3938588" y="2220913"/>
            <a:ext cx="1919287" cy="1295400"/>
            <a:chOff x="340" y="1162"/>
            <a:chExt cx="1587" cy="894"/>
          </a:xfrm>
        </p:grpSpPr>
        <p:sp>
          <p:nvSpPr>
            <p:cNvPr id="290834" name="Text Box 30"/>
            <p:cNvSpPr txBox="1">
              <a:spLocks noChangeArrowheads="1"/>
            </p:cNvSpPr>
            <p:nvPr/>
          </p:nvSpPr>
          <p:spPr bwMode="auto">
            <a:xfrm>
              <a:off x="340" y="1162"/>
              <a:ext cx="1587" cy="89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BE" sz="2400" b="1">
                  <a:solidFill>
                    <a:srgbClr val="339933"/>
                  </a:solidFill>
                </a:rPr>
                <a:t>Ecran</a:t>
              </a:r>
            </a:p>
            <a:p>
              <a:pPr>
                <a:lnSpc>
                  <a:spcPct val="60000"/>
                </a:lnSpc>
              </a:pPr>
              <a:r>
                <a:rPr lang="fr-BE">
                  <a:solidFill>
                    <a:srgbClr val="339933"/>
                  </a:solidFill>
                </a:rPr>
                <a:t>  monter(</a:t>
              </a:r>
              <a:r>
                <a:rPr lang="fr-BE" sz="1800">
                  <a:solidFill>
                    <a:srgbClr val="339933"/>
                  </a:solidFill>
                </a:rPr>
                <a:t> </a:t>
              </a:r>
              <a:r>
                <a:rPr lang="fr-BE">
                  <a:solidFill>
                    <a:srgbClr val="339933"/>
                  </a:solidFill>
                </a:rPr>
                <a:t>)</a:t>
              </a:r>
            </a:p>
            <a:p>
              <a:pPr>
                <a:lnSpc>
                  <a:spcPct val="60000"/>
                </a:lnSpc>
                <a:spcBef>
                  <a:spcPct val="30000"/>
                </a:spcBef>
              </a:pPr>
              <a:r>
                <a:rPr lang="fr-BE">
                  <a:solidFill>
                    <a:srgbClr val="339933"/>
                  </a:solidFill>
                </a:rPr>
                <a:t>  baisser( )</a:t>
              </a:r>
              <a:endParaRPr lang="fr-BE" sz="1600">
                <a:solidFill>
                  <a:srgbClr val="339933"/>
                </a:solidFill>
              </a:endParaRPr>
            </a:p>
            <a:p>
              <a:pPr>
                <a:lnSpc>
                  <a:spcPct val="60000"/>
                </a:lnSpc>
                <a:spcBef>
                  <a:spcPct val="30000"/>
                </a:spcBef>
              </a:pPr>
              <a:r>
                <a:rPr lang="fr-BE" sz="1600">
                  <a:solidFill>
                    <a:srgbClr val="339933"/>
                  </a:solidFill>
                </a:rPr>
                <a:t> …</a:t>
              </a:r>
              <a:endParaRPr lang="fr-FR" sz="1600">
                <a:solidFill>
                  <a:srgbClr val="339933"/>
                </a:solidFill>
              </a:endParaRPr>
            </a:p>
          </p:txBody>
        </p:sp>
        <p:sp>
          <p:nvSpPr>
            <p:cNvPr id="290835" name="Line 31"/>
            <p:cNvSpPr>
              <a:spLocks noChangeShapeType="1"/>
            </p:cNvSpPr>
            <p:nvPr/>
          </p:nvSpPr>
          <p:spPr bwMode="auto">
            <a:xfrm>
              <a:off x="340" y="1480"/>
              <a:ext cx="1587" cy="0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32896" name="Line 32"/>
          <p:cNvSpPr>
            <a:spLocks noChangeShapeType="1"/>
          </p:cNvSpPr>
          <p:nvPr/>
        </p:nvSpPr>
        <p:spPr bwMode="auto">
          <a:xfrm>
            <a:off x="5956300" y="1600200"/>
            <a:ext cx="1079500" cy="13208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3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3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3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3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3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3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3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86" grpId="0" animBg="1"/>
      <p:bldP spid="932887" grpId="0" animBg="1"/>
      <p:bldP spid="932888" grpId="0" animBg="1"/>
      <p:bldP spid="932889" grpId="0" animBg="1"/>
      <p:bldP spid="932890" grpId="0" animBg="1"/>
      <p:bldP spid="932891" grpId="0" animBg="1"/>
      <p:bldP spid="932892" grpId="0" animBg="1"/>
      <p:bldP spid="93289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8D53D9-CAA8-4AE4-962F-1EF0B251F45A}" type="slidenum">
              <a:rPr lang="fr-FR" smtClean="0"/>
              <a:pPr/>
              <a:t>77</a:t>
            </a:fld>
            <a:endParaRPr lang="fr-FR" smtClean="0"/>
          </a:p>
        </p:txBody>
      </p:sp>
      <p:sp>
        <p:nvSpPr>
          <p:cNvPr id="933890" name="Text Box 2"/>
          <p:cNvSpPr txBox="1">
            <a:spLocks noChangeArrowheads="1"/>
          </p:cNvSpPr>
          <p:nvPr/>
        </p:nvSpPr>
        <p:spPr bwMode="auto">
          <a:xfrm>
            <a:off x="317500" y="520700"/>
            <a:ext cx="7835900" cy="6248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b="1" dirty="0" smtClean="0">
                <a:solidFill>
                  <a:schemeClr val="bg1">
                    <a:lumMod val="10000"/>
                  </a:schemeClr>
                </a:solidFill>
              </a:rPr>
              <a:t>public class </a:t>
            </a:r>
            <a:r>
              <a:rPr lang="fr-BE" b="1" dirty="0" err="1">
                <a:solidFill>
                  <a:schemeClr val="bg1">
                    <a:lumMod val="10000"/>
                  </a:schemeClr>
                </a:solidFill>
              </a:rPr>
              <a:t>MyHomeCinema</a:t>
            </a:r>
            <a:r>
              <a:rPr lang="fr-BE" b="1" dirty="0">
                <a:solidFill>
                  <a:schemeClr val="bg1">
                    <a:lumMod val="10000"/>
                  </a:schemeClr>
                </a:solidFill>
              </a:rPr>
              <a:t>  </a:t>
            </a:r>
            <a:r>
              <a:rPr lang="fr-BE" b="1" dirty="0" err="1">
                <a:solidFill>
                  <a:srgbClr val="FF00FF"/>
                </a:solidFill>
              </a:rPr>
              <a:t>implements</a:t>
            </a:r>
            <a:r>
              <a:rPr lang="fr-BE" b="1" dirty="0">
                <a:solidFill>
                  <a:srgbClr val="FF00FF"/>
                </a:solidFill>
              </a:rPr>
              <a:t>  </a:t>
            </a:r>
            <a:r>
              <a:rPr lang="fr-BE" b="1" dirty="0" err="1">
                <a:solidFill>
                  <a:srgbClr val="FF00FF"/>
                </a:solidFill>
              </a:rPr>
              <a:t>HomeCinema</a:t>
            </a:r>
            <a:endParaRPr lang="fr-BE" b="1" dirty="0">
              <a:solidFill>
                <a:srgbClr val="FF00FF"/>
              </a:solidFill>
            </a:endParaRPr>
          </a:p>
          <a:p>
            <a:pPr marL="342900" indent="-342900">
              <a:lnSpc>
                <a:spcPct val="6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dirty="0"/>
              <a:t>{</a:t>
            </a:r>
            <a:r>
              <a:rPr lang="fr-BE" dirty="0" err="1"/>
              <a:t>private</a:t>
            </a:r>
            <a:r>
              <a:rPr lang="fr-BE" dirty="0"/>
              <a:t> </a:t>
            </a:r>
            <a:r>
              <a:rPr lang="fr-BE" dirty="0" err="1"/>
              <a:t>LecteurDVD</a:t>
            </a:r>
            <a:r>
              <a:rPr lang="fr-BE" dirty="0"/>
              <a:t> </a:t>
            </a:r>
            <a:r>
              <a:rPr lang="fr-BE" b="1" dirty="0">
                <a:solidFill>
                  <a:srgbClr val="0033CC"/>
                </a:solidFill>
              </a:rPr>
              <a:t>dvd</a:t>
            </a:r>
            <a:r>
              <a:rPr lang="fr-BE" dirty="0"/>
              <a:t>;</a:t>
            </a:r>
          </a:p>
          <a:p>
            <a:pPr marL="342900" indent="-342900">
              <a:lnSpc>
                <a:spcPct val="6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dirty="0"/>
              <a:t>  </a:t>
            </a:r>
            <a:r>
              <a:rPr lang="fr-BE" dirty="0" err="1"/>
              <a:t>private</a:t>
            </a:r>
            <a:r>
              <a:rPr lang="fr-BE" dirty="0"/>
              <a:t> </a:t>
            </a:r>
            <a:r>
              <a:rPr lang="fr-BE" dirty="0" err="1"/>
              <a:t>Lumieres</a:t>
            </a:r>
            <a:r>
              <a:rPr lang="fr-BE" dirty="0"/>
              <a:t>  </a:t>
            </a:r>
            <a:r>
              <a:rPr lang="fr-BE" b="1" dirty="0" err="1">
                <a:solidFill>
                  <a:srgbClr val="A50021"/>
                </a:solidFill>
              </a:rPr>
              <a:t>lumiere</a:t>
            </a:r>
            <a:r>
              <a:rPr lang="fr-BE" dirty="0"/>
              <a:t>;</a:t>
            </a:r>
          </a:p>
          <a:p>
            <a:pPr marL="342900" indent="-342900">
              <a:lnSpc>
                <a:spcPct val="6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dirty="0"/>
              <a:t>  </a:t>
            </a:r>
            <a:r>
              <a:rPr lang="fr-BE" dirty="0" err="1"/>
              <a:t>private</a:t>
            </a:r>
            <a:r>
              <a:rPr lang="fr-BE" dirty="0"/>
              <a:t> Ecran  </a:t>
            </a:r>
            <a:r>
              <a:rPr lang="fr-BE" b="1" dirty="0" err="1">
                <a:solidFill>
                  <a:srgbClr val="FF0000"/>
                </a:solidFill>
              </a:rPr>
              <a:t>ecran</a:t>
            </a:r>
            <a:r>
              <a:rPr lang="fr-BE" dirty="0"/>
              <a:t>;</a:t>
            </a:r>
          </a:p>
          <a:p>
            <a:pPr marL="342900" indent="-342900">
              <a:lnSpc>
                <a:spcPct val="6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dirty="0"/>
              <a:t>  </a:t>
            </a:r>
            <a:r>
              <a:rPr lang="fr-BE" dirty="0" err="1"/>
              <a:t>private</a:t>
            </a:r>
            <a:r>
              <a:rPr lang="fr-BE" dirty="0"/>
              <a:t> Amplificateur  </a:t>
            </a:r>
            <a:r>
              <a:rPr lang="fr-BE" b="1" dirty="0">
                <a:solidFill>
                  <a:srgbClr val="008000"/>
                </a:solidFill>
              </a:rPr>
              <a:t>ampli</a:t>
            </a:r>
            <a:r>
              <a:rPr lang="fr-BE" dirty="0"/>
              <a:t>;</a:t>
            </a:r>
          </a:p>
          <a:p>
            <a:pPr marL="342900" indent="-342900">
              <a:lnSpc>
                <a:spcPct val="6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dirty="0"/>
              <a:t>  </a:t>
            </a:r>
            <a:r>
              <a:rPr lang="fr-BE" dirty="0" err="1"/>
              <a:t>private</a:t>
            </a:r>
            <a:r>
              <a:rPr lang="fr-BE" dirty="0"/>
              <a:t> Projecteur  </a:t>
            </a:r>
            <a:r>
              <a:rPr lang="fr-BE" b="1" dirty="0">
                <a:solidFill>
                  <a:srgbClr val="9933FF"/>
                </a:solidFill>
              </a:rPr>
              <a:t>projo</a:t>
            </a:r>
            <a:r>
              <a:rPr lang="fr-BE" dirty="0"/>
              <a:t>;</a:t>
            </a:r>
          </a:p>
          <a:p>
            <a:pPr marL="342900" indent="-342900">
              <a:lnSpc>
                <a:spcPct val="70000"/>
              </a:lnSpc>
              <a:spcBef>
                <a:spcPct val="100000"/>
              </a:spcBef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dirty="0"/>
              <a:t>  public </a:t>
            </a:r>
            <a:r>
              <a:rPr lang="fr-BE" b="1" dirty="0" err="1"/>
              <a:t>MyHomeCinema</a:t>
            </a:r>
            <a:r>
              <a:rPr lang="fr-BE" dirty="0"/>
              <a:t> (…) {…}</a:t>
            </a:r>
          </a:p>
          <a:p>
            <a:pPr marL="342900" indent="-342900">
              <a:lnSpc>
                <a:spcPct val="70000"/>
              </a:lnSpc>
              <a:spcBef>
                <a:spcPct val="100000"/>
              </a:spcBef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dirty="0"/>
              <a:t>  public </a:t>
            </a:r>
            <a:r>
              <a:rPr lang="fr-BE" dirty="0" err="1"/>
              <a:t>void</a:t>
            </a:r>
            <a:r>
              <a:rPr lang="fr-BE" dirty="0"/>
              <a:t> </a:t>
            </a:r>
            <a:r>
              <a:rPr lang="fr-BE" b="1" dirty="0" err="1">
                <a:solidFill>
                  <a:srgbClr val="FF3399"/>
                </a:solidFill>
              </a:rPr>
              <a:t>regarderFilm</a:t>
            </a:r>
            <a:r>
              <a:rPr lang="fr-BE" dirty="0"/>
              <a:t>(String film)</a:t>
            </a:r>
          </a:p>
          <a:p>
            <a:pPr marL="342900" indent="-342900">
              <a:lnSpc>
                <a:spcPct val="6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dirty="0"/>
              <a:t>	{</a:t>
            </a:r>
            <a:r>
              <a:rPr lang="fr-BE" b="1" dirty="0" err="1">
                <a:solidFill>
                  <a:srgbClr val="A50021"/>
                </a:solidFill>
              </a:rPr>
              <a:t>lumiere</a:t>
            </a:r>
            <a:r>
              <a:rPr lang="fr-BE" dirty="0" err="1"/>
              <a:t>.attenuer</a:t>
            </a:r>
            <a:r>
              <a:rPr lang="fr-BE" dirty="0"/>
              <a:t>(10);</a:t>
            </a:r>
          </a:p>
          <a:p>
            <a:pPr marL="342900" indent="-342900">
              <a:lnSpc>
                <a:spcPct val="6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dirty="0"/>
              <a:t>	  </a:t>
            </a:r>
            <a:r>
              <a:rPr lang="fr-BE" b="1" dirty="0" err="1">
                <a:solidFill>
                  <a:srgbClr val="FF0000"/>
                </a:solidFill>
              </a:rPr>
              <a:t>ecran</a:t>
            </a:r>
            <a:r>
              <a:rPr lang="fr-BE" dirty="0" err="1"/>
              <a:t>.baisser</a:t>
            </a:r>
            <a:r>
              <a:rPr lang="fr-BE" dirty="0"/>
              <a:t>( );</a:t>
            </a:r>
          </a:p>
          <a:p>
            <a:pPr marL="342900" indent="-342900">
              <a:lnSpc>
                <a:spcPct val="6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dirty="0"/>
              <a:t>	  </a:t>
            </a:r>
            <a:r>
              <a:rPr lang="fr-BE" b="1" dirty="0" err="1">
                <a:solidFill>
                  <a:srgbClr val="9933FF"/>
                </a:solidFill>
              </a:rPr>
              <a:t>projo</a:t>
            </a:r>
            <a:r>
              <a:rPr lang="fr-BE" dirty="0" err="1"/>
              <a:t>.marche</a:t>
            </a:r>
            <a:r>
              <a:rPr lang="fr-BE" dirty="0"/>
              <a:t>( );</a:t>
            </a:r>
          </a:p>
          <a:p>
            <a:pPr marL="342900" indent="-342900">
              <a:lnSpc>
                <a:spcPct val="6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dirty="0"/>
              <a:t>	  </a:t>
            </a:r>
            <a:r>
              <a:rPr lang="fr-BE" b="1" dirty="0" err="1">
                <a:solidFill>
                  <a:srgbClr val="008000"/>
                </a:solidFill>
              </a:rPr>
              <a:t>ampli</a:t>
            </a:r>
            <a:r>
              <a:rPr lang="fr-BE" dirty="0" err="1"/>
              <a:t>.marche</a:t>
            </a:r>
            <a:r>
              <a:rPr lang="fr-BE" dirty="0"/>
              <a:t>( );</a:t>
            </a:r>
          </a:p>
          <a:p>
            <a:pPr marL="342900" indent="-342900">
              <a:lnSpc>
                <a:spcPct val="6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dirty="0"/>
              <a:t>	  </a:t>
            </a:r>
            <a:r>
              <a:rPr lang="fr-BE" b="1" dirty="0" err="1">
                <a:solidFill>
                  <a:srgbClr val="008000"/>
                </a:solidFill>
              </a:rPr>
              <a:t>ampli</a:t>
            </a:r>
            <a:r>
              <a:rPr lang="fr-BE" dirty="0" err="1"/>
              <a:t>.setSonStereo</a:t>
            </a:r>
            <a:r>
              <a:rPr lang="fr-BE" dirty="0"/>
              <a:t>( );	</a:t>
            </a:r>
          </a:p>
          <a:p>
            <a:pPr marL="342900" indent="-342900">
              <a:lnSpc>
                <a:spcPct val="6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dirty="0"/>
              <a:t>	  </a:t>
            </a:r>
            <a:r>
              <a:rPr lang="fr-BE" b="1" dirty="0" err="1">
                <a:solidFill>
                  <a:srgbClr val="008000"/>
                </a:solidFill>
              </a:rPr>
              <a:t>ampli</a:t>
            </a:r>
            <a:r>
              <a:rPr lang="fr-BE" dirty="0" err="1"/>
              <a:t>.setVolume</a:t>
            </a:r>
            <a:r>
              <a:rPr lang="fr-BE" dirty="0"/>
              <a:t>(5);</a:t>
            </a:r>
          </a:p>
          <a:p>
            <a:pPr marL="342900" indent="-342900">
              <a:lnSpc>
                <a:spcPct val="6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dirty="0"/>
              <a:t>	  </a:t>
            </a:r>
            <a:r>
              <a:rPr lang="fr-BE" b="1" dirty="0" err="1">
                <a:solidFill>
                  <a:srgbClr val="0033CC"/>
                </a:solidFill>
              </a:rPr>
              <a:t>dvd</a:t>
            </a:r>
            <a:r>
              <a:rPr lang="fr-BE" dirty="0" err="1"/>
              <a:t>.marche</a:t>
            </a:r>
            <a:r>
              <a:rPr lang="fr-BE" dirty="0"/>
              <a:t>( );</a:t>
            </a:r>
          </a:p>
          <a:p>
            <a:pPr marL="342900" indent="-342900">
              <a:lnSpc>
                <a:spcPct val="6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dirty="0"/>
              <a:t>	  </a:t>
            </a:r>
            <a:r>
              <a:rPr lang="fr-BE" b="1" dirty="0" err="1">
                <a:solidFill>
                  <a:srgbClr val="0033CC"/>
                </a:solidFill>
              </a:rPr>
              <a:t>dvd</a:t>
            </a:r>
            <a:r>
              <a:rPr lang="fr-BE" dirty="0" err="1"/>
              <a:t>.jouerFilm</a:t>
            </a:r>
            <a:r>
              <a:rPr lang="fr-BE" dirty="0"/>
              <a:t>(film);	}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  <a:defRPr/>
            </a:pPr>
            <a:r>
              <a:rPr lang="fr-BE" dirty="0"/>
              <a:t>}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3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3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3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3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3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3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3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3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3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33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3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33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33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338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0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>
                <a:solidFill>
                  <a:srgbClr val="006600"/>
                </a:solidFill>
              </a:rPr>
              <a:t>10. Design Patterns</a:t>
            </a:r>
            <a:endParaRPr lang="fr-FR" dirty="0" smtClean="0">
              <a:solidFill>
                <a:srgbClr val="006600"/>
              </a:solidFill>
            </a:endParaRP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772400" cy="4968552"/>
          </a:xfrm>
        </p:spPr>
        <p:txBody>
          <a:bodyPr/>
          <a:lstStyle/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…</a:t>
            </a:r>
            <a:endParaRPr lang="fr-BE" sz="2800" dirty="0">
              <a:solidFill>
                <a:srgbClr val="000099"/>
              </a:solidFill>
            </a:endParaRPr>
          </a:p>
          <a:p>
            <a:pPr eaLnBrk="1" hangingPunct="1"/>
            <a:r>
              <a:rPr lang="fr-BE" sz="2800" dirty="0">
                <a:solidFill>
                  <a:srgbClr val="000099"/>
                </a:solidFill>
              </a:rPr>
              <a:t>10.5. </a:t>
            </a:r>
            <a:r>
              <a:rPr lang="fr-BE" sz="2800" dirty="0" smtClean="0">
                <a:solidFill>
                  <a:srgbClr val="000099"/>
                </a:solidFill>
              </a:rPr>
              <a:t>Observer Pattern</a:t>
            </a: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10.6. Composite</a:t>
            </a:r>
            <a:r>
              <a:rPr lang="fr-BE" sz="2800" dirty="0">
                <a:solidFill>
                  <a:srgbClr val="000099"/>
                </a:solidFill>
              </a:rPr>
              <a:t> </a:t>
            </a:r>
            <a:r>
              <a:rPr lang="fr-BE" sz="2800" dirty="0" smtClean="0">
                <a:solidFill>
                  <a:srgbClr val="000099"/>
                </a:solidFill>
              </a:rPr>
              <a:t>Pattern</a:t>
            </a:r>
            <a:endParaRPr lang="fr-BE" sz="2800" dirty="0">
              <a:solidFill>
                <a:srgbClr val="000099"/>
              </a:solidFill>
            </a:endParaRP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10.7. </a:t>
            </a:r>
            <a:r>
              <a:rPr lang="fr-BE" sz="2800" dirty="0" err="1" smtClean="0">
                <a:solidFill>
                  <a:srgbClr val="000099"/>
                </a:solidFill>
              </a:rPr>
              <a:t>Decorator</a:t>
            </a:r>
            <a:r>
              <a:rPr lang="fr-BE" sz="2800" dirty="0" smtClean="0">
                <a:solidFill>
                  <a:srgbClr val="000099"/>
                </a:solidFill>
              </a:rPr>
              <a:t> </a:t>
            </a:r>
            <a:r>
              <a:rPr lang="fr-BE" sz="2800" dirty="0">
                <a:solidFill>
                  <a:srgbClr val="000099"/>
                </a:solidFill>
              </a:rPr>
              <a:t>Pattern </a:t>
            </a:r>
            <a:endParaRPr lang="fr-BE" sz="2800" dirty="0" smtClean="0">
              <a:solidFill>
                <a:srgbClr val="000099"/>
              </a:solidFill>
            </a:endParaRP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10.8. Adapter Pattern </a:t>
            </a: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10.9. </a:t>
            </a:r>
            <a:r>
              <a:rPr lang="fr-BE" sz="2800" dirty="0" err="1" smtClean="0">
                <a:solidFill>
                  <a:srgbClr val="000099"/>
                </a:solidFill>
              </a:rPr>
              <a:t>Facade</a:t>
            </a:r>
            <a:r>
              <a:rPr lang="fr-BE" sz="2800" dirty="0" smtClean="0">
                <a:solidFill>
                  <a:srgbClr val="000099"/>
                </a:solidFill>
              </a:rPr>
              <a:t> </a:t>
            </a:r>
            <a:r>
              <a:rPr lang="fr-BE" dirty="0" smtClean="0">
                <a:solidFill>
                  <a:srgbClr val="000099"/>
                </a:solidFill>
              </a:rPr>
              <a:t>Pattern</a:t>
            </a:r>
          </a:p>
          <a:p>
            <a:pPr eaLnBrk="1" hangingPunct="1"/>
            <a:r>
              <a:rPr lang="fr-BE" sz="2800" dirty="0" smtClean="0">
                <a:solidFill>
                  <a:srgbClr val="000099"/>
                </a:solidFill>
              </a:rPr>
              <a:t>10.10. Template Method Pattern </a:t>
            </a:r>
            <a:endParaRPr lang="fr-BE" sz="2800" dirty="0">
              <a:solidFill>
                <a:srgbClr val="000099"/>
              </a:solidFill>
            </a:endParaRPr>
          </a:p>
          <a:p>
            <a:pPr marL="0" indent="0" eaLnBrk="1" hangingPunct="1">
              <a:buNone/>
            </a:pPr>
            <a:endParaRPr lang="fr-BE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fr-FR" dirty="0" smtClean="0"/>
          </a:p>
        </p:txBody>
      </p:sp>
      <p:sp>
        <p:nvSpPr>
          <p:cNvPr id="288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A654D-67A7-4AE1-9648-E49DE95E4687}" type="slidenum">
              <a:rPr lang="fr-FR" smtClean="0"/>
              <a:pPr/>
              <a:t>78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8165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8" grpId="0" autoUpdateAnimBg="0"/>
      <p:bldP spid="930819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706FA7-08F3-4D72-9570-D07E37DC9205}" type="slidenum">
              <a:rPr lang="fr-FR" smtClean="0"/>
              <a:pPr/>
              <a:t>79</a:t>
            </a:fld>
            <a:endParaRPr lang="fr-FR" smtClean="0"/>
          </a:p>
        </p:txBody>
      </p:sp>
      <p:sp>
        <p:nvSpPr>
          <p:cNvPr id="899074" name="Text Box 2"/>
          <p:cNvSpPr txBox="1">
            <a:spLocks noChangeArrowheads="1"/>
          </p:cNvSpPr>
          <p:nvPr/>
        </p:nvSpPr>
        <p:spPr bwMode="auto">
          <a:xfrm>
            <a:off x="412750" y="1889125"/>
            <a:ext cx="6985000" cy="1785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BE" dirty="0">
                <a:sym typeface="Wingdings" pitchFamily="2" charset="2"/>
              </a:rPr>
              <a:t></a:t>
            </a:r>
          </a:p>
          <a:p>
            <a:r>
              <a:rPr lang="fr-BE" dirty="0" smtClean="0">
                <a:sym typeface="Wingdings" pitchFamily="2" charset="2"/>
              </a:rPr>
              <a:t>Les sous-classes redéfinissent certaines étapes d’un algorithme</a:t>
            </a:r>
          </a:p>
          <a:p>
            <a:r>
              <a:rPr lang="fr-BE" dirty="0" smtClean="0">
                <a:sym typeface="Wingdings" pitchFamily="2" charset="2"/>
              </a:rPr>
              <a:t>sans modifier la structure de celui-ci</a:t>
            </a:r>
            <a:endParaRPr lang="fr-BE" dirty="0">
              <a:sym typeface="Wingdings" pitchFamily="2" charset="2"/>
            </a:endParaRPr>
          </a:p>
          <a:p>
            <a:endParaRPr lang="fr-BE" dirty="0">
              <a:sym typeface="Wingdings" pitchFamily="2" charset="2"/>
            </a:endParaRPr>
          </a:p>
        </p:txBody>
      </p:sp>
      <p:sp>
        <p:nvSpPr>
          <p:cNvPr id="899089" name="Text Box 17"/>
          <p:cNvSpPr txBox="1">
            <a:spLocks noChangeArrowheads="1"/>
          </p:cNvSpPr>
          <p:nvPr/>
        </p:nvSpPr>
        <p:spPr bwMode="auto">
          <a:xfrm>
            <a:off x="406400" y="609600"/>
            <a:ext cx="8280400" cy="1231106"/>
          </a:xfrm>
          <a:prstGeom prst="rect">
            <a:avLst/>
          </a:prstGeom>
          <a:noFill/>
          <a:ln w="9525" algn="ctr">
            <a:solidFill>
              <a:srgbClr val="FF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i="1" u="sng" dirty="0" smtClean="0"/>
              <a:t>Objectif du pattern </a:t>
            </a:r>
            <a:r>
              <a:rPr lang="fr-BE" b="1" i="1" u="sng" dirty="0" smtClean="0"/>
              <a:t>Patron de méthode</a:t>
            </a:r>
            <a:endParaRPr lang="fr-BE" b="1" dirty="0"/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 smtClean="0">
                <a:solidFill>
                  <a:srgbClr val="FF3399"/>
                </a:solidFill>
              </a:rPr>
              <a:t>Définir le squelette d’un algorithme dans une méthode,</a:t>
            </a:r>
          </a:p>
          <a:p>
            <a:pPr marL="342900" indent="-342900">
              <a:lnSpc>
                <a:spcPct val="90000"/>
              </a:lnSpc>
              <a:buSzPct val="80000"/>
              <a:tabLst>
                <a:tab pos="663575" algn="l"/>
                <a:tab pos="852488" algn="l"/>
              </a:tabLst>
            </a:pPr>
            <a:r>
              <a:rPr lang="fr-BE" dirty="0" smtClean="0">
                <a:solidFill>
                  <a:srgbClr val="FF3399"/>
                </a:solidFill>
              </a:rPr>
              <a:t>en déléguant certaines étapes aux sous-classes</a:t>
            </a:r>
            <a:endParaRPr lang="fr-FR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0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9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9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4" grpId="0" build="p"/>
      <p:bldP spid="8990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3C03F-7E0E-4303-BECC-6F77B54BF5A4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372737" name="AutoShape 1"/>
          <p:cNvSpPr>
            <a:spLocks noChangeArrowheads="1"/>
          </p:cNvSpPr>
          <p:nvPr/>
        </p:nvSpPr>
        <p:spPr bwMode="auto">
          <a:xfrm>
            <a:off x="611560" y="1196752"/>
            <a:ext cx="2808312" cy="5112567"/>
          </a:xfrm>
          <a:prstGeom prst="roundRect">
            <a:avLst>
              <a:gd name="adj" fmla="val 16667"/>
            </a:avLst>
          </a:prstGeom>
          <a:solidFill>
            <a:srgbClr val="C0FCB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739" name="AutoShape 3"/>
          <p:cNvSpPr>
            <a:spLocks noChangeArrowheads="1"/>
          </p:cNvSpPr>
          <p:nvPr/>
        </p:nvSpPr>
        <p:spPr bwMode="auto">
          <a:xfrm>
            <a:off x="3635896" y="1268760"/>
            <a:ext cx="1512168" cy="4968552"/>
          </a:xfrm>
          <a:prstGeom prst="roundRect">
            <a:avLst>
              <a:gd name="adj" fmla="val 16667"/>
            </a:avLst>
          </a:prstGeom>
          <a:solidFill>
            <a:srgbClr val="FBDBC1"/>
          </a:solidFill>
          <a:ln w="9525">
            <a:solidFill>
              <a:srgbClr val="FACDA8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740" name="AutoShape 4"/>
          <p:cNvSpPr>
            <a:spLocks noChangeArrowheads="1"/>
          </p:cNvSpPr>
          <p:nvPr/>
        </p:nvSpPr>
        <p:spPr bwMode="auto">
          <a:xfrm>
            <a:off x="5364088" y="1268760"/>
            <a:ext cx="1440160" cy="4896544"/>
          </a:xfrm>
          <a:prstGeom prst="roundRect">
            <a:avLst>
              <a:gd name="adj" fmla="val 16667"/>
            </a:avLst>
          </a:prstGeom>
          <a:solidFill>
            <a:srgbClr val="C5E4ED"/>
          </a:solidFill>
          <a:ln w="9525">
            <a:solidFill>
              <a:srgbClr val="FBD4B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547664" y="5589240"/>
            <a:ext cx="766400" cy="435886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600" b="1" i="0" u="none" strike="noStrike" cap="none" normalizeH="0" baseline="0" dirty="0" err="1" smtClean="0">
                <a:ln>
                  <a:noFill/>
                </a:ln>
                <a:solidFill>
                  <a:srgbClr val="4F6228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View</a:t>
            </a:r>
            <a:endParaRPr kumimoji="0" lang="fr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2738" name="AutoShape 2"/>
          <p:cNvSpPr>
            <a:spLocks noChangeArrowheads="1"/>
          </p:cNvSpPr>
          <p:nvPr/>
        </p:nvSpPr>
        <p:spPr bwMode="auto">
          <a:xfrm>
            <a:off x="7020272" y="1268760"/>
            <a:ext cx="1440160" cy="4824536"/>
          </a:xfrm>
          <a:prstGeom prst="roundRect">
            <a:avLst>
              <a:gd name="adj" fmla="val 16667"/>
            </a:avLst>
          </a:prstGeom>
          <a:solidFill>
            <a:srgbClr val="FECEF7"/>
          </a:solidFill>
          <a:ln w="9525">
            <a:solidFill>
              <a:srgbClr val="FECEF7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3851920" y="5517232"/>
            <a:ext cx="1057275" cy="432048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600" b="1" i="0" u="none" strike="noStrike" cap="none" normalizeH="0" baseline="0" dirty="0" smtClean="0">
                <a:ln>
                  <a:noFill/>
                </a:ln>
                <a:solidFill>
                  <a:srgbClr val="E3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endParaRPr kumimoji="0" lang="fr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2744" name="Text Box 8"/>
          <p:cNvSpPr txBox="1">
            <a:spLocks noChangeArrowheads="1"/>
          </p:cNvSpPr>
          <p:nvPr/>
        </p:nvSpPr>
        <p:spPr bwMode="auto">
          <a:xfrm>
            <a:off x="5508104" y="5517232"/>
            <a:ext cx="1057275" cy="42550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600" b="1" i="0" u="none" strike="noStrike" cap="none" normalizeH="0" baseline="0" dirty="0" smtClean="0">
                <a:ln>
                  <a:noFill/>
                </a:ln>
                <a:solidFill>
                  <a:srgbClr val="215868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Business</a:t>
            </a:r>
            <a:endParaRPr kumimoji="0" lang="fr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2745" name="Text Box 9"/>
          <p:cNvSpPr txBox="1">
            <a:spLocks noChangeArrowheads="1"/>
          </p:cNvSpPr>
          <p:nvPr/>
        </p:nvSpPr>
        <p:spPr bwMode="auto">
          <a:xfrm>
            <a:off x="7308304" y="5517232"/>
            <a:ext cx="628650" cy="3429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sz="1600" b="1" i="0" u="none" strike="noStrike" cap="none" normalizeH="0" baseline="0" dirty="0" smtClean="0">
                <a:ln>
                  <a:noFill/>
                </a:ln>
                <a:solidFill>
                  <a:srgbClr val="943634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</a:t>
            </a:r>
            <a:endParaRPr kumimoji="0" lang="fr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274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2751" name="Rectangle 1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2752" name="Rectangle 16"/>
          <p:cNvSpPr>
            <a:spLocks noChangeArrowheads="1"/>
          </p:cNvSpPr>
          <p:nvPr/>
        </p:nvSpPr>
        <p:spPr bwMode="auto">
          <a:xfrm>
            <a:off x="0" y="4086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27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8208912" cy="4320480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 bwMode="auto">
          <a:xfrm>
            <a:off x="683568" y="764704"/>
            <a:ext cx="7704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Afficher</a:t>
            </a:r>
            <a:r>
              <a:rPr kumimoji="0" lang="fr-BE" sz="2400" b="0" i="0" u="none" strike="noStrike" kern="0" cap="none" spc="0" normalizeH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 liste de tous les livres</a:t>
            </a:r>
            <a:endParaRPr kumimoji="0" lang="fr-BE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9C6C7-DF4C-4608-89BB-97A33D884D3D}" type="slidenum">
              <a:rPr lang="fr-FR" smtClean="0"/>
              <a:pPr/>
              <a:t>80</a:t>
            </a:fld>
            <a:endParaRPr lang="fr-FR" smtClean="0"/>
          </a:p>
        </p:txBody>
      </p:sp>
      <p:grpSp>
        <p:nvGrpSpPr>
          <p:cNvPr id="3" name="Groupe 2"/>
          <p:cNvGrpSpPr/>
          <p:nvPr/>
        </p:nvGrpSpPr>
        <p:grpSpPr>
          <a:xfrm>
            <a:off x="2338047" y="836613"/>
            <a:ext cx="4178314" cy="2831544"/>
            <a:chOff x="2338047" y="836613"/>
            <a:chExt cx="4178314" cy="2831544"/>
          </a:xfrm>
        </p:grpSpPr>
        <p:sp>
          <p:nvSpPr>
            <p:cNvPr id="252963" name="Text Box 15"/>
            <p:cNvSpPr txBox="1">
              <a:spLocks noChangeArrowheads="1"/>
            </p:cNvSpPr>
            <p:nvPr/>
          </p:nvSpPr>
          <p:spPr bwMode="auto">
            <a:xfrm>
              <a:off x="2339974" y="836613"/>
              <a:ext cx="4176387" cy="2831544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BE" dirty="0"/>
                <a:t>abstract    </a:t>
              </a:r>
              <a:r>
                <a:rPr lang="fr-BE" sz="2400" b="1" dirty="0" err="1" smtClean="0"/>
                <a:t>ClasseAbstraite</a:t>
              </a:r>
              <a:endParaRPr lang="fr-BE" sz="2400" b="1" dirty="0"/>
            </a:p>
            <a:p>
              <a:pPr>
                <a:spcBef>
                  <a:spcPts val="0"/>
                </a:spcBef>
              </a:pPr>
              <a:r>
                <a:rPr lang="fr-BE" dirty="0"/>
                <a:t> </a:t>
              </a:r>
              <a:r>
                <a:rPr lang="fr-BE" dirty="0" err="1" smtClean="0"/>
                <a:t>patronMethode</a:t>
              </a:r>
              <a:r>
                <a:rPr lang="fr-BE" dirty="0" smtClean="0"/>
                <a:t> ( )</a:t>
              </a:r>
            </a:p>
            <a:p>
              <a:pPr>
                <a:spcBef>
                  <a:spcPts val="0"/>
                </a:spcBef>
              </a:pPr>
              <a:r>
                <a:rPr lang="fr-BE" dirty="0" smtClean="0"/>
                <a:t>{  … </a:t>
              </a:r>
            </a:p>
            <a:p>
              <a:pPr>
                <a:spcBef>
                  <a:spcPts val="0"/>
                </a:spcBef>
              </a:pPr>
              <a:r>
                <a:rPr lang="fr-BE" sz="1800" dirty="0"/>
                <a:t> </a:t>
              </a:r>
              <a:r>
                <a:rPr lang="fr-BE" sz="1800" dirty="0" smtClean="0"/>
                <a:t>   </a:t>
              </a:r>
              <a:r>
                <a:rPr lang="fr-BE" sz="1800" dirty="0" smtClean="0">
                  <a:solidFill>
                    <a:srgbClr val="FF0066"/>
                  </a:solidFill>
                </a:rPr>
                <a:t>methode1( );</a:t>
              </a:r>
            </a:p>
            <a:p>
              <a:pPr>
                <a:spcBef>
                  <a:spcPts val="0"/>
                </a:spcBef>
              </a:pPr>
              <a:r>
                <a:rPr lang="fr-BE" sz="1800" dirty="0" smtClean="0"/>
                <a:t>    … </a:t>
              </a:r>
            </a:p>
            <a:p>
              <a:pPr>
                <a:spcBef>
                  <a:spcPts val="0"/>
                </a:spcBef>
              </a:pPr>
              <a:r>
                <a:rPr lang="fr-BE" sz="1800" dirty="0"/>
                <a:t> </a:t>
              </a:r>
              <a:r>
                <a:rPr lang="fr-BE" sz="1800" dirty="0" smtClean="0"/>
                <a:t>   </a:t>
              </a:r>
              <a:r>
                <a:rPr lang="fr-BE" sz="1800" dirty="0" smtClean="0">
                  <a:solidFill>
                    <a:srgbClr val="FF0066"/>
                  </a:solidFill>
                </a:rPr>
                <a:t>methode2( ); </a:t>
              </a:r>
            </a:p>
            <a:p>
              <a:pPr>
                <a:spcBef>
                  <a:spcPts val="0"/>
                </a:spcBef>
              </a:pPr>
              <a:r>
                <a:rPr lang="fr-BE" sz="1800" dirty="0"/>
                <a:t> </a:t>
              </a:r>
              <a:r>
                <a:rPr lang="fr-BE" sz="1800" dirty="0" smtClean="0"/>
                <a:t>   … </a:t>
              </a:r>
              <a:r>
                <a:rPr lang="fr-BE" dirty="0" smtClean="0"/>
                <a:t>}</a:t>
              </a:r>
              <a:endParaRPr lang="fr-BE" dirty="0"/>
            </a:p>
            <a:p>
              <a:pPr>
                <a:spcBef>
                  <a:spcPts val="0"/>
                </a:spcBef>
              </a:pPr>
              <a:r>
                <a:rPr lang="fr-BE" dirty="0" smtClean="0"/>
                <a:t>abstract   </a:t>
              </a:r>
              <a:r>
                <a:rPr lang="fr-BE" b="1" i="1" dirty="0" smtClean="0">
                  <a:solidFill>
                    <a:srgbClr val="FF0066"/>
                  </a:solidFill>
                </a:rPr>
                <a:t>methode1( ) </a:t>
              </a:r>
              <a:r>
                <a:rPr lang="fr-BE" b="1" dirty="0" smtClean="0"/>
                <a:t>;</a:t>
              </a:r>
            </a:p>
            <a:p>
              <a:pPr>
                <a:spcBef>
                  <a:spcPts val="0"/>
                </a:spcBef>
              </a:pPr>
              <a:r>
                <a:rPr lang="fr-BE" dirty="0"/>
                <a:t>abstract   </a:t>
              </a:r>
              <a:r>
                <a:rPr lang="fr-BE" b="1" i="1" dirty="0" smtClean="0">
                  <a:solidFill>
                    <a:srgbClr val="FF0066"/>
                  </a:solidFill>
                </a:rPr>
                <a:t>methode2( ) </a:t>
              </a:r>
              <a:r>
                <a:rPr lang="fr-BE" b="1" dirty="0" smtClean="0"/>
                <a:t>;</a:t>
              </a:r>
              <a:endParaRPr lang="fr-BE" b="1" dirty="0"/>
            </a:p>
          </p:txBody>
        </p:sp>
        <p:sp>
          <p:nvSpPr>
            <p:cNvPr id="252964" name="Line 16"/>
            <p:cNvSpPr>
              <a:spLocks noChangeShapeType="1"/>
            </p:cNvSpPr>
            <p:nvPr/>
          </p:nvSpPr>
          <p:spPr bwMode="auto">
            <a:xfrm>
              <a:off x="2338047" y="1268760"/>
              <a:ext cx="41763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</p:grpSp>
      <p:grpSp>
        <p:nvGrpSpPr>
          <p:cNvPr id="252953" name="Group 24"/>
          <p:cNvGrpSpPr>
            <a:grpSpLocks/>
          </p:cNvGrpSpPr>
          <p:nvPr/>
        </p:nvGrpSpPr>
        <p:grpSpPr bwMode="auto">
          <a:xfrm>
            <a:off x="5271444" y="4879516"/>
            <a:ext cx="2485980" cy="1230313"/>
            <a:chOff x="340" y="1162"/>
            <a:chExt cx="1587" cy="775"/>
          </a:xfrm>
        </p:grpSpPr>
        <p:sp>
          <p:nvSpPr>
            <p:cNvPr id="252955" name="Text Box 25"/>
            <p:cNvSpPr txBox="1">
              <a:spLocks noChangeArrowheads="1"/>
            </p:cNvSpPr>
            <p:nvPr/>
          </p:nvSpPr>
          <p:spPr bwMode="auto">
            <a:xfrm>
              <a:off x="340" y="1162"/>
              <a:ext cx="1587" cy="7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BE" sz="2400" b="1" dirty="0"/>
                <a:t> </a:t>
              </a:r>
              <a:r>
                <a:rPr lang="fr-BE" sz="2400" b="1" dirty="0" smtClean="0"/>
                <a:t>ClasseConcrete2</a:t>
              </a:r>
              <a:endParaRPr lang="fr-BE" sz="2400" b="1" dirty="0"/>
            </a:p>
            <a:p>
              <a:r>
                <a:rPr lang="fr-BE" b="1" i="1" dirty="0">
                  <a:solidFill>
                    <a:srgbClr val="FF0066"/>
                  </a:solidFill>
                </a:rPr>
                <a:t>methode1</a:t>
              </a:r>
              <a:r>
                <a:rPr lang="fr-BE" b="1" dirty="0" smtClean="0">
                  <a:solidFill>
                    <a:srgbClr val="FF0066"/>
                  </a:solidFill>
                </a:rPr>
                <a:t>( ) </a:t>
              </a:r>
              <a:r>
                <a:rPr lang="fr-BE" dirty="0" smtClean="0"/>
                <a:t>{ …}</a:t>
              </a:r>
              <a:endParaRPr lang="fr-BE" dirty="0"/>
            </a:p>
            <a:p>
              <a:pPr>
                <a:spcBef>
                  <a:spcPts val="0"/>
                </a:spcBef>
              </a:pPr>
              <a:r>
                <a:rPr lang="fr-BE" b="1" i="1" dirty="0" smtClean="0">
                  <a:solidFill>
                    <a:srgbClr val="FF0066"/>
                  </a:solidFill>
                </a:rPr>
                <a:t>methode2</a:t>
              </a:r>
              <a:r>
                <a:rPr lang="fr-BE" b="1" dirty="0" smtClean="0">
                  <a:solidFill>
                    <a:srgbClr val="FF0066"/>
                  </a:solidFill>
                </a:rPr>
                <a:t>( ) </a:t>
              </a:r>
              <a:r>
                <a:rPr lang="fr-BE" dirty="0"/>
                <a:t>{ </a:t>
              </a:r>
              <a:r>
                <a:rPr lang="fr-BE" dirty="0" smtClean="0"/>
                <a:t>…}</a:t>
              </a:r>
              <a:endParaRPr lang="fr-BE" dirty="0"/>
            </a:p>
          </p:txBody>
        </p:sp>
        <p:sp>
          <p:nvSpPr>
            <p:cNvPr id="252956" name="Line 26"/>
            <p:cNvSpPr>
              <a:spLocks noChangeShapeType="1"/>
            </p:cNvSpPr>
            <p:nvPr/>
          </p:nvSpPr>
          <p:spPr bwMode="auto">
            <a:xfrm>
              <a:off x="340" y="1480"/>
              <a:ext cx="1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900135" name="Line 39"/>
          <p:cNvSpPr>
            <a:spLocks noChangeShapeType="1"/>
          </p:cNvSpPr>
          <p:nvPr/>
        </p:nvSpPr>
        <p:spPr bwMode="auto">
          <a:xfrm flipV="1">
            <a:off x="2590620" y="3668157"/>
            <a:ext cx="1189291" cy="12022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900138" name="Line 42"/>
          <p:cNvSpPr>
            <a:spLocks noChangeShapeType="1"/>
          </p:cNvSpPr>
          <p:nvPr/>
        </p:nvSpPr>
        <p:spPr bwMode="auto">
          <a:xfrm flipH="1" flipV="1">
            <a:off x="5076055" y="3668157"/>
            <a:ext cx="1332147" cy="12022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grpSp>
        <p:nvGrpSpPr>
          <p:cNvPr id="51" name="Group 24"/>
          <p:cNvGrpSpPr>
            <a:grpSpLocks/>
          </p:cNvGrpSpPr>
          <p:nvPr/>
        </p:nvGrpSpPr>
        <p:grpSpPr bwMode="auto">
          <a:xfrm>
            <a:off x="1251209" y="4864096"/>
            <a:ext cx="2485980" cy="1230313"/>
            <a:chOff x="340" y="1162"/>
            <a:chExt cx="1587" cy="775"/>
          </a:xfrm>
        </p:grpSpPr>
        <p:sp>
          <p:nvSpPr>
            <p:cNvPr id="52" name="Text Box 25"/>
            <p:cNvSpPr txBox="1">
              <a:spLocks noChangeArrowheads="1"/>
            </p:cNvSpPr>
            <p:nvPr/>
          </p:nvSpPr>
          <p:spPr bwMode="auto">
            <a:xfrm>
              <a:off x="340" y="1162"/>
              <a:ext cx="1587" cy="7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BE" sz="2400" b="1" dirty="0"/>
                <a:t> </a:t>
              </a:r>
              <a:r>
                <a:rPr lang="fr-BE" sz="2400" b="1" dirty="0" smtClean="0"/>
                <a:t>ClasseConcrete1</a:t>
              </a:r>
              <a:endParaRPr lang="fr-BE" sz="2400" b="1" dirty="0"/>
            </a:p>
            <a:p>
              <a:r>
                <a:rPr lang="fr-BE" b="1" i="1" dirty="0">
                  <a:solidFill>
                    <a:srgbClr val="FF0066"/>
                  </a:solidFill>
                </a:rPr>
                <a:t>methode1</a:t>
              </a:r>
              <a:r>
                <a:rPr lang="fr-BE" b="1" dirty="0" smtClean="0">
                  <a:solidFill>
                    <a:srgbClr val="FF0066"/>
                  </a:solidFill>
                </a:rPr>
                <a:t>( ) </a:t>
              </a:r>
              <a:r>
                <a:rPr lang="fr-BE" dirty="0" smtClean="0"/>
                <a:t>{ …}</a:t>
              </a:r>
              <a:endParaRPr lang="fr-BE" dirty="0"/>
            </a:p>
            <a:p>
              <a:pPr>
                <a:spcBef>
                  <a:spcPts val="0"/>
                </a:spcBef>
              </a:pPr>
              <a:r>
                <a:rPr lang="fr-BE" b="1" i="1" dirty="0" smtClean="0">
                  <a:solidFill>
                    <a:srgbClr val="FF0066"/>
                  </a:solidFill>
                </a:rPr>
                <a:t>methode2</a:t>
              </a:r>
              <a:r>
                <a:rPr lang="fr-BE" b="1" dirty="0" smtClean="0">
                  <a:solidFill>
                    <a:srgbClr val="FF0066"/>
                  </a:solidFill>
                </a:rPr>
                <a:t>( ) </a:t>
              </a:r>
              <a:r>
                <a:rPr lang="fr-BE" dirty="0"/>
                <a:t>{ </a:t>
              </a:r>
              <a:r>
                <a:rPr lang="fr-BE" dirty="0" smtClean="0"/>
                <a:t>…}</a:t>
              </a:r>
              <a:endParaRPr lang="fr-BE" dirty="0"/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340" y="1480"/>
              <a:ext cx="1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357639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0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0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35" grpId="0" animBg="1"/>
      <p:bldP spid="90013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9C6C7-DF4C-4608-89BB-97A33D884D3D}" type="slidenum">
              <a:rPr lang="fr-FR" smtClean="0"/>
              <a:pPr/>
              <a:t>81</a:t>
            </a:fld>
            <a:endParaRPr lang="fr-FR" smtClean="0"/>
          </a:p>
        </p:txBody>
      </p:sp>
      <p:grpSp>
        <p:nvGrpSpPr>
          <p:cNvPr id="3" name="Groupe 2"/>
          <p:cNvGrpSpPr/>
          <p:nvPr/>
        </p:nvGrpSpPr>
        <p:grpSpPr>
          <a:xfrm>
            <a:off x="2339974" y="836613"/>
            <a:ext cx="5472386" cy="2000548"/>
            <a:chOff x="2339974" y="836613"/>
            <a:chExt cx="5472386" cy="2000548"/>
          </a:xfrm>
        </p:grpSpPr>
        <p:sp>
          <p:nvSpPr>
            <p:cNvPr id="252963" name="Text Box 15"/>
            <p:cNvSpPr txBox="1">
              <a:spLocks noChangeArrowheads="1"/>
            </p:cNvSpPr>
            <p:nvPr/>
          </p:nvSpPr>
          <p:spPr bwMode="auto">
            <a:xfrm>
              <a:off x="2339974" y="836613"/>
              <a:ext cx="5472386" cy="200054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BE" dirty="0"/>
                <a:t>abstract    </a:t>
              </a:r>
              <a:r>
                <a:rPr lang="fr-BE" sz="2400" b="1" dirty="0" err="1" smtClean="0"/>
                <a:t>ComparerLivre</a:t>
              </a:r>
              <a:endParaRPr lang="fr-BE" sz="2400" b="1" dirty="0"/>
            </a:p>
            <a:p>
              <a:pPr>
                <a:spcBef>
                  <a:spcPts val="0"/>
                </a:spcBef>
              </a:pPr>
              <a:r>
                <a:rPr lang="fr-BE" dirty="0"/>
                <a:t> </a:t>
              </a:r>
              <a:r>
                <a:rPr lang="fr-BE" dirty="0" smtClean="0"/>
                <a:t>Livre </a:t>
              </a:r>
              <a:r>
                <a:rPr lang="fr-BE" b="1" dirty="0" err="1" smtClean="0"/>
                <a:t>meilleurLivre</a:t>
              </a:r>
              <a:r>
                <a:rPr lang="fr-BE" dirty="0" smtClean="0"/>
                <a:t> (Livre livre1, Livre livre2)</a:t>
              </a:r>
            </a:p>
            <a:p>
              <a:pPr>
                <a:spcBef>
                  <a:spcPts val="0"/>
                </a:spcBef>
              </a:pPr>
              <a:r>
                <a:rPr lang="fr-BE" dirty="0" smtClean="0"/>
                <a:t>{  </a:t>
              </a:r>
              <a:r>
                <a:rPr lang="fr-BE" sz="1600" dirty="0" smtClean="0"/>
                <a:t>if (</a:t>
              </a:r>
              <a:r>
                <a:rPr lang="fr-BE" sz="1600" b="1" dirty="0" smtClean="0">
                  <a:solidFill>
                    <a:srgbClr val="FF0066"/>
                  </a:solidFill>
                </a:rPr>
                <a:t>comparer </a:t>
              </a:r>
              <a:r>
                <a:rPr lang="fr-BE" sz="1600" dirty="0" smtClean="0"/>
                <a:t>(livre1, livre2) &gt;=0) </a:t>
              </a:r>
            </a:p>
            <a:p>
              <a:pPr>
                <a:spcBef>
                  <a:spcPts val="0"/>
                </a:spcBef>
              </a:pPr>
              <a:r>
                <a:rPr lang="fr-BE" sz="1600" dirty="0"/>
                <a:t> </a:t>
              </a:r>
              <a:r>
                <a:rPr lang="fr-BE" sz="1600" dirty="0" smtClean="0"/>
                <a:t>   	return livre1;</a:t>
              </a:r>
            </a:p>
            <a:p>
              <a:pPr>
                <a:spcBef>
                  <a:spcPts val="0"/>
                </a:spcBef>
              </a:pPr>
              <a:r>
                <a:rPr lang="fr-BE" sz="1600" dirty="0" smtClean="0"/>
                <a:t>    </a:t>
              </a:r>
              <a:r>
                <a:rPr lang="fr-BE" sz="1600" dirty="0" err="1" smtClean="0"/>
                <a:t>else</a:t>
              </a:r>
              <a:r>
                <a:rPr lang="fr-BE" sz="1600" dirty="0" smtClean="0"/>
                <a:t> return livre2; </a:t>
              </a:r>
              <a:r>
                <a:rPr lang="fr-BE" dirty="0" smtClean="0"/>
                <a:t>}</a:t>
              </a:r>
              <a:endParaRPr lang="fr-BE" dirty="0"/>
            </a:p>
            <a:p>
              <a:pPr>
                <a:spcBef>
                  <a:spcPts val="0"/>
                </a:spcBef>
              </a:pPr>
              <a:r>
                <a:rPr lang="fr-BE" dirty="0" smtClean="0">
                  <a:solidFill>
                    <a:srgbClr val="FF0066"/>
                  </a:solidFill>
                </a:rPr>
                <a:t>abstract</a:t>
              </a:r>
              <a:r>
                <a:rPr lang="fr-BE" dirty="0" smtClean="0"/>
                <a:t>   </a:t>
              </a:r>
              <a:r>
                <a:rPr lang="fr-BE" dirty="0" err="1" smtClean="0"/>
                <a:t>int</a:t>
              </a:r>
              <a:r>
                <a:rPr lang="fr-BE" dirty="0" smtClean="0"/>
                <a:t> </a:t>
              </a:r>
              <a:r>
                <a:rPr lang="fr-BE" b="1" dirty="0" smtClean="0">
                  <a:solidFill>
                    <a:srgbClr val="FF0066"/>
                  </a:solidFill>
                </a:rPr>
                <a:t>comparer </a:t>
              </a:r>
              <a:r>
                <a:rPr lang="fr-BE" dirty="0" smtClean="0"/>
                <a:t>(Livre livre1, Livre livre2)</a:t>
              </a:r>
            </a:p>
          </p:txBody>
        </p:sp>
        <p:sp>
          <p:nvSpPr>
            <p:cNvPr id="252964" name="Line 16"/>
            <p:cNvSpPr>
              <a:spLocks noChangeShapeType="1"/>
            </p:cNvSpPr>
            <p:nvPr/>
          </p:nvSpPr>
          <p:spPr bwMode="auto">
            <a:xfrm flipV="1">
              <a:off x="2339974" y="1236723"/>
              <a:ext cx="54723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fr-BE"/>
            </a:p>
          </p:txBody>
        </p:sp>
      </p:grpSp>
      <p:sp>
        <p:nvSpPr>
          <p:cNvPr id="900135" name="Line 39"/>
          <p:cNvSpPr>
            <a:spLocks noChangeShapeType="1"/>
          </p:cNvSpPr>
          <p:nvPr/>
        </p:nvSpPr>
        <p:spPr bwMode="auto">
          <a:xfrm flipV="1">
            <a:off x="3131840" y="2837160"/>
            <a:ext cx="1242716" cy="75580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sp>
        <p:nvSpPr>
          <p:cNvPr id="900138" name="Line 42"/>
          <p:cNvSpPr>
            <a:spLocks noChangeShapeType="1"/>
          </p:cNvSpPr>
          <p:nvPr/>
        </p:nvSpPr>
        <p:spPr bwMode="auto">
          <a:xfrm flipH="1" flipV="1">
            <a:off x="5076054" y="2837160"/>
            <a:ext cx="1440162" cy="7558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BE"/>
          </a:p>
        </p:txBody>
      </p:sp>
      <p:grpSp>
        <p:nvGrpSpPr>
          <p:cNvPr id="51" name="Group 24"/>
          <p:cNvGrpSpPr>
            <a:grpSpLocks/>
          </p:cNvGrpSpPr>
          <p:nvPr/>
        </p:nvGrpSpPr>
        <p:grpSpPr bwMode="auto">
          <a:xfrm>
            <a:off x="323528" y="3592968"/>
            <a:ext cx="4032447" cy="2124077"/>
            <a:chOff x="340" y="1162"/>
            <a:chExt cx="1587" cy="1338"/>
          </a:xfrm>
        </p:grpSpPr>
        <p:sp>
          <p:nvSpPr>
            <p:cNvPr id="52" name="Text Box 25"/>
            <p:cNvSpPr txBox="1">
              <a:spLocks noChangeArrowheads="1"/>
            </p:cNvSpPr>
            <p:nvPr/>
          </p:nvSpPr>
          <p:spPr bwMode="auto">
            <a:xfrm>
              <a:off x="340" y="1162"/>
              <a:ext cx="1587" cy="133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fr-BE" sz="2400" b="1" dirty="0"/>
                <a:t> </a:t>
              </a:r>
              <a:r>
                <a:rPr lang="fr-BE" sz="2400" b="1" dirty="0" smtClean="0"/>
                <a:t>       </a:t>
              </a:r>
              <a:r>
                <a:rPr lang="fr-BE" sz="2400" b="1" dirty="0" err="1" smtClean="0"/>
                <a:t>ComparerLivrePrix</a:t>
              </a:r>
              <a:endParaRPr lang="fr-BE" sz="2400" b="1" dirty="0"/>
            </a:p>
            <a:p>
              <a:pPr>
                <a:spcBef>
                  <a:spcPts val="0"/>
                </a:spcBef>
              </a:pPr>
              <a:r>
                <a:rPr lang="fr-BE" sz="1800" dirty="0" err="1"/>
                <a:t>int</a:t>
              </a:r>
              <a:r>
                <a:rPr lang="fr-BE" sz="1800" dirty="0"/>
                <a:t> </a:t>
              </a:r>
              <a:r>
                <a:rPr lang="fr-BE" sz="1800" b="1" dirty="0" smtClean="0">
                  <a:solidFill>
                    <a:srgbClr val="FF0066"/>
                  </a:solidFill>
                </a:rPr>
                <a:t>comparer </a:t>
              </a:r>
              <a:r>
                <a:rPr lang="fr-BE" sz="1800" dirty="0" smtClean="0"/>
                <a:t>(</a:t>
              </a:r>
              <a:r>
                <a:rPr lang="fr-BE" sz="1800" dirty="0"/>
                <a:t>Livre livre1, Livre livre2</a:t>
              </a:r>
              <a:r>
                <a:rPr lang="fr-BE" sz="1800" dirty="0" smtClean="0"/>
                <a:t>)</a:t>
              </a:r>
            </a:p>
            <a:p>
              <a:pPr>
                <a:spcBef>
                  <a:spcPts val="0"/>
                </a:spcBef>
              </a:pPr>
              <a:r>
                <a:rPr lang="fr-BE" sz="1800" dirty="0" smtClean="0"/>
                <a:t>{ </a:t>
              </a:r>
              <a:r>
                <a:rPr lang="fr-BE" sz="1600" dirty="0" smtClean="0"/>
                <a:t>if (livre1.getPrix( ) &lt; livre2.getPrix( ) )</a:t>
              </a:r>
            </a:p>
            <a:p>
              <a:pPr>
                <a:spcBef>
                  <a:spcPts val="0"/>
                </a:spcBef>
              </a:pPr>
              <a:r>
                <a:rPr lang="fr-BE" sz="1600" dirty="0" smtClean="0"/>
                <a:t>           return +1;</a:t>
              </a:r>
            </a:p>
            <a:p>
              <a:pPr>
                <a:spcBef>
                  <a:spcPts val="0"/>
                </a:spcBef>
              </a:pPr>
              <a:r>
                <a:rPr lang="fr-BE" sz="1600" dirty="0"/>
                <a:t> </a:t>
              </a:r>
              <a:r>
                <a:rPr lang="fr-BE" sz="1600" dirty="0" smtClean="0"/>
                <a:t>   </a:t>
              </a:r>
              <a:r>
                <a:rPr lang="fr-BE" sz="1600" dirty="0" err="1" smtClean="0"/>
                <a:t>else</a:t>
              </a:r>
              <a:r>
                <a:rPr lang="fr-BE" sz="1600" dirty="0" smtClean="0"/>
                <a:t> return -1;</a:t>
              </a:r>
            </a:p>
            <a:p>
              <a:pPr>
                <a:spcBef>
                  <a:spcPts val="0"/>
                </a:spcBef>
              </a:pPr>
              <a:r>
                <a:rPr lang="fr-BE" sz="1800" dirty="0"/>
                <a:t>}</a:t>
              </a:r>
              <a:r>
                <a:rPr lang="fr-BE" sz="1800" dirty="0" smtClean="0"/>
                <a:t> </a:t>
              </a:r>
            </a:p>
            <a:p>
              <a:pPr>
                <a:spcBef>
                  <a:spcPts val="0"/>
                </a:spcBef>
              </a:pPr>
              <a:endParaRPr lang="fr-BE" sz="1800" dirty="0" smtClean="0"/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340" y="1422"/>
              <a:ext cx="1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  <p:sp>
        <p:nvSpPr>
          <p:cNvPr id="2" name="ZoneTexte 1"/>
          <p:cNvSpPr txBox="1"/>
          <p:nvPr/>
        </p:nvSpPr>
        <p:spPr bwMode="auto">
          <a:xfrm>
            <a:off x="323528" y="836613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Ex. 1:</a:t>
            </a:r>
          </a:p>
        </p:txBody>
      </p:sp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4730282" y="3592968"/>
            <a:ext cx="4032447" cy="2032002"/>
            <a:chOff x="340" y="1162"/>
            <a:chExt cx="1587" cy="1280"/>
          </a:xfrm>
        </p:grpSpPr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340" y="1162"/>
              <a:ext cx="1587" cy="12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fr-BE" sz="2400" b="1" dirty="0"/>
                <a:t> </a:t>
              </a:r>
              <a:r>
                <a:rPr lang="fr-BE" sz="2400" b="1" dirty="0" smtClean="0"/>
                <a:t>     </a:t>
              </a:r>
              <a:r>
                <a:rPr lang="fr-BE" sz="2400" b="1" dirty="0" err="1" smtClean="0"/>
                <a:t>ComparerLivrePages</a:t>
              </a:r>
              <a:endParaRPr lang="fr-BE" sz="2400" b="1" dirty="0"/>
            </a:p>
            <a:p>
              <a:pPr>
                <a:spcBef>
                  <a:spcPts val="0"/>
                </a:spcBef>
              </a:pPr>
              <a:r>
                <a:rPr lang="fr-BE" sz="1800" dirty="0" err="1"/>
                <a:t>int</a:t>
              </a:r>
              <a:r>
                <a:rPr lang="fr-BE" sz="1800" dirty="0"/>
                <a:t> </a:t>
              </a:r>
              <a:r>
                <a:rPr lang="fr-BE" sz="1800" b="1" dirty="0" smtClean="0">
                  <a:solidFill>
                    <a:srgbClr val="FF0066"/>
                  </a:solidFill>
                </a:rPr>
                <a:t>comparer </a:t>
              </a:r>
              <a:r>
                <a:rPr lang="fr-BE" sz="1800" dirty="0" smtClean="0"/>
                <a:t>(</a:t>
              </a:r>
              <a:r>
                <a:rPr lang="fr-BE" sz="1800" dirty="0"/>
                <a:t>Livre livre1, Livre livre2</a:t>
              </a:r>
              <a:r>
                <a:rPr lang="fr-BE" sz="1800" dirty="0" smtClean="0"/>
                <a:t>)</a:t>
              </a:r>
            </a:p>
            <a:p>
              <a:pPr>
                <a:spcBef>
                  <a:spcPts val="0"/>
                </a:spcBef>
              </a:pPr>
              <a:r>
                <a:rPr lang="fr-BE" sz="1800" dirty="0" smtClean="0"/>
                <a:t>{ </a:t>
              </a:r>
              <a:r>
                <a:rPr lang="fr-BE" sz="1600" dirty="0" smtClean="0"/>
                <a:t>if (livre1.getNbPages( ) </a:t>
              </a:r>
              <a:r>
                <a:rPr lang="fr-BE" sz="1600" dirty="0"/>
                <a:t>&gt;</a:t>
              </a:r>
              <a:r>
                <a:rPr lang="fr-BE" sz="1600" dirty="0" smtClean="0"/>
                <a:t> 		  	livre2.getNbPages( ) )</a:t>
              </a:r>
            </a:p>
            <a:p>
              <a:pPr>
                <a:spcBef>
                  <a:spcPts val="0"/>
                </a:spcBef>
              </a:pPr>
              <a:r>
                <a:rPr lang="fr-BE" sz="1600" dirty="0" smtClean="0"/>
                <a:t>           return +1;</a:t>
              </a:r>
            </a:p>
            <a:p>
              <a:pPr>
                <a:spcBef>
                  <a:spcPts val="0"/>
                </a:spcBef>
              </a:pPr>
              <a:r>
                <a:rPr lang="fr-BE" sz="1600" dirty="0"/>
                <a:t> </a:t>
              </a:r>
              <a:r>
                <a:rPr lang="fr-BE" sz="1600" dirty="0" smtClean="0"/>
                <a:t>   </a:t>
              </a:r>
              <a:r>
                <a:rPr lang="fr-BE" sz="1600" dirty="0" err="1" smtClean="0"/>
                <a:t>else</a:t>
              </a:r>
              <a:r>
                <a:rPr lang="fr-BE" sz="1600" dirty="0" smtClean="0"/>
                <a:t> return -1;</a:t>
              </a:r>
            </a:p>
            <a:p>
              <a:pPr>
                <a:spcBef>
                  <a:spcPts val="0"/>
                </a:spcBef>
              </a:pPr>
              <a:r>
                <a:rPr lang="fr-BE" sz="1800" dirty="0"/>
                <a:t>}</a:t>
              </a:r>
              <a:r>
                <a:rPr lang="fr-BE" sz="1800" dirty="0" smtClean="0"/>
                <a:t> </a:t>
              </a: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340" y="1422"/>
              <a:ext cx="1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37926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0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35" grpId="0" animBg="1"/>
      <p:bldP spid="900138" grpId="0" animBg="1"/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231C7-F868-4406-9FC6-D443AB3B9E3C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 bwMode="auto">
          <a:xfrm>
            <a:off x="395536" y="1052736"/>
            <a:ext cx="8856984" cy="291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</a:pPr>
            <a:r>
              <a:rPr lang="fr-BE" b="1" i="1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Utilisation</a:t>
            </a:r>
            <a:r>
              <a:rPr lang="fr-BE" b="1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:</a:t>
            </a:r>
          </a:p>
          <a:p>
            <a:pPr marL="342900" indent="-342900">
              <a:spcBef>
                <a:spcPct val="20000"/>
              </a:spcBef>
              <a:buSzPct val="80000"/>
            </a:pPr>
            <a:endParaRPr lang="fr-BE" sz="1600" kern="0" dirty="0">
              <a:solidFill>
                <a:schemeClr val="accent3">
                  <a:lumMod val="10000"/>
                </a:schemeClr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6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Livre 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livre1 = new Livre </a:t>
            </a:r>
            <a:r>
              <a:rPr lang="fr-BE" sz="16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(…);</a:t>
            </a:r>
            <a:endParaRPr lang="fr-BE" sz="1600" kern="0" dirty="0">
              <a:solidFill>
                <a:schemeClr val="accent3">
                  <a:lumMod val="10000"/>
                </a:schemeClr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6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Livre 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livre2 = new Livre </a:t>
            </a:r>
            <a:r>
              <a:rPr lang="fr-BE" sz="16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(…);</a:t>
            </a:r>
            <a:endParaRPr lang="fr-BE" sz="1600" kern="0" dirty="0">
              <a:solidFill>
                <a:schemeClr val="accent3">
                  <a:lumMod val="10000"/>
                </a:schemeClr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       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600" kern="0" dirty="0" err="1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System.out.println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("Meilleur prix</a:t>
            </a:r>
            <a:r>
              <a:rPr lang="fr-BE" sz="16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: "+ 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new </a:t>
            </a:r>
            <a:r>
              <a:rPr lang="fr-BE" sz="1600" kern="0" dirty="0" err="1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ComparerLivrePrix</a:t>
            </a:r>
            <a:r>
              <a:rPr lang="fr-BE" sz="16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( ).</a:t>
            </a:r>
            <a:r>
              <a:rPr lang="fr-BE" sz="1600" kern="0" dirty="0" err="1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meilleurLivre</a:t>
            </a:r>
            <a:r>
              <a:rPr lang="fr-BE" sz="16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(livre1,livre2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));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       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600" kern="0" dirty="0" err="1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System.out.println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("Meilleur nombre pages: " +new </a:t>
            </a:r>
            <a:r>
              <a:rPr lang="fr-BE" sz="1600" kern="0" dirty="0" err="1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ComparerLivrePages</a:t>
            </a:r>
            <a:r>
              <a:rPr lang="fr-BE" sz="16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( ).</a:t>
            </a:r>
            <a:r>
              <a:rPr lang="fr-BE" sz="1600" kern="0" dirty="0" err="1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meilleurLivre</a:t>
            </a:r>
            <a:r>
              <a:rPr lang="fr-BE" sz="16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(livre1,livre2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));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24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</a:t>
            </a:r>
            <a:endParaRPr kumimoji="0" lang="fr-BE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231C7-F868-4406-9FC6-D443AB3B9E3C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 bwMode="auto">
          <a:xfrm>
            <a:off x="670181" y="2636912"/>
            <a:ext cx="7704856" cy="424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BE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Times New Roman" pitchFamily="18" charset="0"/>
            </a:endParaRPr>
          </a:p>
          <a:p>
            <a:r>
              <a:rPr lang="fr-BE" sz="1600" dirty="0" err="1"/>
              <a:t>private</a:t>
            </a:r>
            <a:r>
              <a:rPr lang="fr-BE" sz="1600" dirty="0"/>
              <a:t> </a:t>
            </a:r>
            <a:r>
              <a:rPr lang="fr-BE" sz="1600" dirty="0" err="1"/>
              <a:t>static</a:t>
            </a:r>
            <a:r>
              <a:rPr lang="fr-BE" sz="1600" dirty="0"/>
              <a:t> </a:t>
            </a:r>
            <a:r>
              <a:rPr lang="fr-BE" sz="1600" dirty="0" err="1"/>
              <a:t>void</a:t>
            </a:r>
            <a:r>
              <a:rPr lang="fr-BE" sz="1600" dirty="0"/>
              <a:t> </a:t>
            </a:r>
            <a:r>
              <a:rPr lang="fr-BE" sz="1800" b="1" i="1" dirty="0" err="1" smtClean="0">
                <a:solidFill>
                  <a:srgbClr val="7030A0"/>
                </a:solidFill>
              </a:rPr>
              <a:t>mergeSort</a:t>
            </a:r>
            <a:r>
              <a:rPr lang="fr-BE" sz="1600" dirty="0" smtClean="0">
                <a:solidFill>
                  <a:srgbClr val="7030A0"/>
                </a:solidFill>
              </a:rPr>
              <a:t> </a:t>
            </a:r>
            <a:r>
              <a:rPr lang="fr-BE" sz="1600" dirty="0" smtClean="0"/>
              <a:t>(Object[]</a:t>
            </a:r>
            <a:r>
              <a:rPr lang="fr-BE" sz="1600" dirty="0"/>
              <a:t> </a:t>
            </a:r>
            <a:r>
              <a:rPr lang="fr-BE" sz="1600" dirty="0" err="1" smtClean="0"/>
              <a:t>src</a:t>
            </a:r>
            <a:r>
              <a:rPr lang="fr-BE" sz="1600" dirty="0" smtClean="0"/>
              <a:t>, Object</a:t>
            </a:r>
            <a:r>
              <a:rPr lang="fr-BE" sz="1600" dirty="0"/>
              <a:t>[] </a:t>
            </a:r>
            <a:r>
              <a:rPr lang="fr-BE" sz="1600" dirty="0" err="1"/>
              <a:t>dest</a:t>
            </a:r>
            <a:r>
              <a:rPr lang="fr-BE" sz="1600" dirty="0" smtClean="0"/>
              <a:t>,</a:t>
            </a:r>
            <a:r>
              <a:rPr lang="fr-BE" sz="1600" dirty="0"/>
              <a:t>  </a:t>
            </a:r>
            <a:r>
              <a:rPr lang="fr-BE" sz="1600" dirty="0" err="1"/>
              <a:t>int</a:t>
            </a:r>
            <a:r>
              <a:rPr lang="fr-BE" sz="1600" dirty="0"/>
              <a:t> </a:t>
            </a:r>
            <a:r>
              <a:rPr lang="fr-BE" sz="1600" dirty="0" err="1"/>
              <a:t>low</a:t>
            </a:r>
            <a:r>
              <a:rPr lang="fr-BE" sz="1600" dirty="0" smtClean="0"/>
              <a:t>,</a:t>
            </a:r>
            <a:r>
              <a:rPr lang="fr-BE" sz="1600" dirty="0"/>
              <a:t>  </a:t>
            </a:r>
            <a:r>
              <a:rPr lang="fr-BE" sz="1600" dirty="0" err="1" smtClean="0"/>
              <a:t>int</a:t>
            </a:r>
            <a:r>
              <a:rPr lang="fr-BE" sz="1600" dirty="0"/>
              <a:t> high</a:t>
            </a:r>
            <a:r>
              <a:rPr lang="fr-BE" sz="1600" dirty="0" smtClean="0"/>
              <a:t>,</a:t>
            </a:r>
            <a:r>
              <a:rPr lang="fr-BE" sz="1600" dirty="0"/>
              <a:t>  </a:t>
            </a:r>
            <a:r>
              <a:rPr lang="fr-BE" sz="1600" dirty="0" err="1"/>
              <a:t>int</a:t>
            </a:r>
            <a:r>
              <a:rPr lang="fr-BE" sz="1600" dirty="0"/>
              <a:t> off) </a:t>
            </a:r>
            <a:endParaRPr lang="fr-BE" sz="1600" dirty="0" smtClean="0"/>
          </a:p>
          <a:p>
            <a:r>
              <a:rPr lang="fr-BE" sz="1600" dirty="0" smtClean="0"/>
              <a:t>{ …</a:t>
            </a:r>
            <a:endParaRPr lang="fr-BE" sz="1600" dirty="0"/>
          </a:p>
          <a:p>
            <a:r>
              <a:rPr lang="fr-BE" sz="1600" dirty="0"/>
              <a:t>            for (</a:t>
            </a:r>
            <a:r>
              <a:rPr lang="fr-BE" sz="1600" dirty="0" err="1"/>
              <a:t>int</a:t>
            </a:r>
            <a:r>
              <a:rPr lang="fr-BE" sz="1600" dirty="0"/>
              <a:t> i=</a:t>
            </a:r>
            <a:r>
              <a:rPr lang="fr-BE" sz="1600" dirty="0" err="1"/>
              <a:t>low</a:t>
            </a:r>
            <a:r>
              <a:rPr lang="fr-BE" sz="1600" dirty="0"/>
              <a:t>; i&lt;high; i++)</a:t>
            </a:r>
          </a:p>
          <a:p>
            <a:r>
              <a:rPr lang="fr-BE" sz="1600" dirty="0"/>
              <a:t>                for (</a:t>
            </a:r>
            <a:r>
              <a:rPr lang="fr-BE" sz="1600" dirty="0" err="1"/>
              <a:t>int</a:t>
            </a:r>
            <a:r>
              <a:rPr lang="fr-BE" sz="1600" dirty="0"/>
              <a:t> j=i; j&gt;</a:t>
            </a:r>
            <a:r>
              <a:rPr lang="fr-BE" sz="1600" dirty="0" err="1"/>
              <a:t>low</a:t>
            </a:r>
            <a:r>
              <a:rPr lang="fr-BE" sz="1600" dirty="0"/>
              <a:t> &amp;&amp;</a:t>
            </a:r>
          </a:p>
          <a:p>
            <a:r>
              <a:rPr lang="fr-BE" sz="1600" dirty="0"/>
              <a:t>                         </a:t>
            </a:r>
            <a:r>
              <a:rPr lang="fr-BE" sz="1600" dirty="0" smtClean="0"/>
              <a:t>( </a:t>
            </a:r>
            <a:r>
              <a:rPr lang="fr-BE" sz="1600" b="1" dirty="0" smtClean="0">
                <a:solidFill>
                  <a:srgbClr val="FF0066"/>
                </a:solidFill>
              </a:rPr>
              <a:t>(</a:t>
            </a:r>
            <a:r>
              <a:rPr lang="fr-BE" sz="1600" b="1" dirty="0">
                <a:solidFill>
                  <a:srgbClr val="FF0066"/>
                </a:solidFill>
              </a:rPr>
              <a:t>Comparable)</a:t>
            </a:r>
            <a:r>
              <a:rPr lang="fr-BE" sz="1600" dirty="0"/>
              <a:t> </a:t>
            </a:r>
            <a:r>
              <a:rPr lang="fr-BE" sz="1600" dirty="0" err="1"/>
              <a:t>dest</a:t>
            </a:r>
            <a:r>
              <a:rPr lang="fr-BE" sz="1600" dirty="0"/>
              <a:t>[j-1]).</a:t>
            </a:r>
            <a:r>
              <a:rPr lang="fr-BE" sz="1800" b="1" i="1" dirty="0" err="1">
                <a:solidFill>
                  <a:srgbClr val="FF0066"/>
                </a:solidFill>
              </a:rPr>
              <a:t>compareTo</a:t>
            </a:r>
            <a:r>
              <a:rPr lang="fr-BE" sz="1600" dirty="0"/>
              <a:t>(</a:t>
            </a:r>
            <a:r>
              <a:rPr lang="fr-BE" sz="1600" dirty="0" err="1"/>
              <a:t>dest</a:t>
            </a:r>
            <a:r>
              <a:rPr lang="fr-BE" sz="1600" dirty="0"/>
              <a:t>[j])&gt;0; j--)</a:t>
            </a:r>
          </a:p>
          <a:p>
            <a:r>
              <a:rPr lang="fr-BE" sz="1600" dirty="0"/>
              <a:t>                    </a:t>
            </a:r>
            <a:r>
              <a:rPr lang="fr-BE" sz="1800" b="1" i="1" dirty="0" smtClean="0"/>
              <a:t>swap</a:t>
            </a:r>
            <a:r>
              <a:rPr lang="fr-BE" sz="1600" dirty="0" smtClean="0"/>
              <a:t> (</a:t>
            </a:r>
            <a:r>
              <a:rPr lang="fr-BE" sz="1600" dirty="0" err="1"/>
              <a:t>dest</a:t>
            </a:r>
            <a:r>
              <a:rPr lang="fr-BE" sz="1600" dirty="0"/>
              <a:t>, j, j-1</a:t>
            </a:r>
            <a:r>
              <a:rPr lang="fr-BE" sz="1600" dirty="0" smtClean="0"/>
              <a:t>);  // méthode d’inversion existante de la classe </a:t>
            </a:r>
            <a:r>
              <a:rPr lang="fr-BE" sz="1600" b="1" i="1" dirty="0" err="1" smtClean="0"/>
              <a:t>Arrays</a:t>
            </a:r>
            <a:endParaRPr lang="fr-BE" sz="1600" b="1" i="1" dirty="0"/>
          </a:p>
          <a:p>
            <a:r>
              <a:rPr lang="fr-BE" sz="1600" dirty="0"/>
              <a:t>            return</a:t>
            </a:r>
            <a:r>
              <a:rPr lang="fr-BE" sz="1600" dirty="0" smtClean="0"/>
              <a:t>;</a:t>
            </a:r>
          </a:p>
          <a:p>
            <a:r>
              <a:rPr lang="fr-BE" sz="1600" dirty="0" smtClean="0"/>
              <a:t>    …</a:t>
            </a:r>
            <a:endParaRPr lang="fr-BE" sz="1600" dirty="0"/>
          </a:p>
          <a:p>
            <a:r>
              <a:rPr lang="fr-BE" sz="1600" dirty="0"/>
              <a:t>        }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BE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 bwMode="auto">
          <a:xfrm>
            <a:off x="611560" y="620688"/>
            <a:ext cx="7344816" cy="262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</a:pPr>
            <a:r>
              <a:rPr lang="fr-BE" sz="1800" b="1" u="sng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Ex 2.  Variante du patron de méthode </a:t>
            </a:r>
            <a:endParaRPr lang="fr-BE" sz="1800" kern="0" dirty="0">
              <a:solidFill>
                <a:schemeClr val="accent3">
                  <a:lumMod val="10000"/>
                </a:schemeClr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8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	</a:t>
            </a:r>
            <a:r>
              <a:rPr lang="fr-BE" sz="18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Méthode </a:t>
            </a:r>
            <a:r>
              <a:rPr lang="fr-BE" sz="1800" b="1" i="1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sort</a:t>
            </a:r>
            <a:r>
              <a:rPr lang="fr-BE" sz="18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de la classe </a:t>
            </a:r>
            <a:r>
              <a:rPr lang="fr-BE" sz="1800" b="1" i="1" kern="0" dirty="0" err="1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Arrays</a:t>
            </a:r>
            <a:endParaRPr lang="fr-BE" sz="1800" b="1" i="1" kern="0" dirty="0">
              <a:solidFill>
                <a:schemeClr val="accent3">
                  <a:lumMod val="10000"/>
                </a:schemeClr>
              </a:solidFill>
              <a:cs typeface="Times New Roman" pitchFamily="18" charset="0"/>
            </a:endParaRPr>
          </a:p>
          <a:p>
            <a:endParaRPr lang="fr-BE" sz="1600" dirty="0" smtClean="0"/>
          </a:p>
          <a:p>
            <a:r>
              <a:rPr lang="fr-BE" sz="1600" dirty="0" smtClean="0"/>
              <a:t>public</a:t>
            </a:r>
            <a:r>
              <a:rPr lang="fr-BE" sz="1600" dirty="0"/>
              <a:t> </a:t>
            </a:r>
            <a:r>
              <a:rPr lang="fr-BE" sz="1600" dirty="0" err="1"/>
              <a:t>static</a:t>
            </a:r>
            <a:r>
              <a:rPr lang="fr-BE" sz="1600" dirty="0"/>
              <a:t> </a:t>
            </a:r>
            <a:r>
              <a:rPr lang="fr-BE" sz="1600" dirty="0" err="1"/>
              <a:t>void</a:t>
            </a:r>
            <a:r>
              <a:rPr lang="fr-BE" sz="1600" dirty="0"/>
              <a:t> </a:t>
            </a:r>
            <a:r>
              <a:rPr lang="fr-BE" sz="1600" b="1" i="1" dirty="0"/>
              <a:t>sort</a:t>
            </a:r>
            <a:r>
              <a:rPr lang="fr-BE" sz="1600" dirty="0"/>
              <a:t> (Object[] a) {</a:t>
            </a:r>
          </a:p>
          <a:p>
            <a:pPr>
              <a:spcBef>
                <a:spcPts val="0"/>
              </a:spcBef>
            </a:pPr>
            <a:r>
              <a:rPr lang="fr-BE" sz="1600" dirty="0"/>
              <a:t>        Object[] aux = (Object[]) </a:t>
            </a:r>
            <a:r>
              <a:rPr lang="fr-BE" sz="1600" dirty="0" err="1"/>
              <a:t>a.clone</a:t>
            </a:r>
            <a:r>
              <a:rPr lang="fr-BE" sz="1600" dirty="0"/>
              <a:t>();</a:t>
            </a:r>
          </a:p>
          <a:p>
            <a:pPr>
              <a:spcBef>
                <a:spcPts val="0"/>
              </a:spcBef>
            </a:pPr>
            <a:r>
              <a:rPr lang="fr-BE" sz="1600" dirty="0"/>
              <a:t>        </a:t>
            </a:r>
            <a:r>
              <a:rPr lang="fr-BE" sz="1600" b="1" i="1" dirty="0" err="1">
                <a:solidFill>
                  <a:srgbClr val="7030A0"/>
                </a:solidFill>
              </a:rPr>
              <a:t>mergeSort</a:t>
            </a:r>
            <a:r>
              <a:rPr lang="fr-BE" sz="1600" dirty="0"/>
              <a:t> (aux, a, 0, </a:t>
            </a:r>
            <a:r>
              <a:rPr lang="fr-BE" sz="1600" dirty="0" err="1"/>
              <a:t>a.length</a:t>
            </a:r>
            <a:r>
              <a:rPr lang="fr-BE" sz="1600" dirty="0"/>
              <a:t>, 0);</a:t>
            </a:r>
          </a:p>
          <a:p>
            <a:pPr>
              <a:spcBef>
                <a:spcPts val="0"/>
              </a:spcBef>
            </a:pPr>
            <a:r>
              <a:rPr lang="fr-BE" sz="1600" dirty="0"/>
              <a:t>    }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BE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 bwMode="auto">
          <a:xfrm>
            <a:off x="1691680" y="2467908"/>
            <a:ext cx="936104" cy="67306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ZoneTexte 8"/>
          <p:cNvSpPr txBox="1"/>
          <p:nvPr/>
        </p:nvSpPr>
        <p:spPr bwMode="auto">
          <a:xfrm>
            <a:off x="4283968" y="3418114"/>
            <a:ext cx="4536504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Appel de </a:t>
            </a:r>
            <a:r>
              <a:rPr kumimoji="0" lang="fr-BE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compareTo</a:t>
            </a:r>
            <a:r>
              <a:rPr kumimoji="0" lang="fr-B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BE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(…)</a:t>
            </a:r>
            <a:r>
              <a:rPr kumimoji="0" lang="fr-B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sur des objets de classes 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r>
              <a:rPr kumimoji="0" lang="fr-B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implémentant</a:t>
            </a:r>
            <a:r>
              <a:rPr kumimoji="0" lang="fr-BE" sz="1600" b="0" i="0" u="none" strike="noStrike" kern="0" cap="none" spc="0" normalizeH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l’interface </a:t>
            </a:r>
            <a:r>
              <a:rPr kumimoji="0" lang="fr-BE" sz="1600" b="1" i="1" u="none" strike="noStrike" kern="0" cap="none" spc="0" normalizeH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Comparable</a:t>
            </a:r>
            <a:endParaRPr kumimoji="0" lang="fr-BE" sz="1600" b="1" i="1" u="none" strike="noStrike" kern="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 flipV="1">
            <a:off x="4716016" y="4052134"/>
            <a:ext cx="432048" cy="299582"/>
          </a:xfrm>
          <a:prstGeom prst="straightConnector1">
            <a:avLst/>
          </a:prstGeom>
          <a:noFill/>
          <a:ln w="9525" cap="flat" cmpd="sng" algn="ctr">
            <a:solidFill>
              <a:srgbClr val="FF006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7125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4"/>
      <p:bldP spid="6" grpId="0" build="p" bldLvl="4"/>
      <p:bldP spid="9" grpId="0" build="p" bldLvl="4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231C7-F868-4406-9FC6-D443AB3B9E3C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 bwMode="auto">
          <a:xfrm>
            <a:off x="1475656" y="1988840"/>
            <a:ext cx="5616624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</a:pPr>
            <a:r>
              <a:rPr lang="fr-BE" sz="1800" dirty="0"/>
              <a:t>public interface </a:t>
            </a:r>
            <a:r>
              <a:rPr lang="fr-BE" sz="1800" b="1" dirty="0" smtClean="0">
                <a:solidFill>
                  <a:srgbClr val="FF0066"/>
                </a:solidFill>
              </a:rPr>
              <a:t>Comparable</a:t>
            </a:r>
            <a:r>
              <a:rPr lang="fr-BE" sz="1800" dirty="0" smtClean="0"/>
              <a:t> &lt;</a:t>
            </a:r>
            <a:r>
              <a:rPr lang="fr-BE" sz="1800" dirty="0"/>
              <a:t>T&gt; </a:t>
            </a:r>
            <a:r>
              <a:rPr lang="fr-BE" sz="1800" dirty="0" smtClean="0"/>
              <a:t>{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800" dirty="0" smtClean="0"/>
              <a:t>		public </a:t>
            </a:r>
            <a:r>
              <a:rPr lang="fr-BE" sz="1800" dirty="0" err="1"/>
              <a:t>int</a:t>
            </a:r>
            <a:r>
              <a:rPr lang="fr-BE" sz="1800" dirty="0"/>
              <a:t> </a:t>
            </a:r>
            <a:r>
              <a:rPr lang="fr-BE" sz="1800" b="1" i="1" dirty="0" err="1">
                <a:solidFill>
                  <a:srgbClr val="FF0066"/>
                </a:solidFill>
              </a:rPr>
              <a:t>compareTo</a:t>
            </a:r>
            <a:r>
              <a:rPr lang="fr-BE" sz="1800" dirty="0"/>
              <a:t>(T o); 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800" dirty="0"/>
              <a:t>  </a:t>
            </a:r>
            <a:r>
              <a:rPr lang="fr-BE" sz="1800" dirty="0" smtClean="0"/>
              <a:t>}</a:t>
            </a:r>
          </a:p>
          <a:p>
            <a:pPr marL="342900" indent="-342900">
              <a:spcBef>
                <a:spcPct val="20000"/>
              </a:spcBef>
              <a:buSzPct val="80000"/>
            </a:pPr>
            <a:endParaRPr kumimoji="0" lang="fr-BE" sz="18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uLnTx/>
              <a:uFillTx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7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231C7-F868-4406-9FC6-D443AB3B9E3C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 bwMode="auto">
          <a:xfrm>
            <a:off x="899592" y="824338"/>
            <a:ext cx="6768752" cy="505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</a:pPr>
            <a:r>
              <a:rPr lang="fr-BE" sz="1800" b="1" i="1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Utilisation: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8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public class Rectangle </a:t>
            </a:r>
            <a:r>
              <a:rPr lang="fr-BE" sz="1800" b="1" kern="0" dirty="0" err="1">
                <a:solidFill>
                  <a:srgbClr val="FF0066"/>
                </a:solidFill>
                <a:cs typeface="Times New Roman" pitchFamily="18" charset="0"/>
              </a:rPr>
              <a:t>implements</a:t>
            </a:r>
            <a:r>
              <a:rPr lang="fr-BE" sz="1800" b="1" kern="0" dirty="0">
                <a:solidFill>
                  <a:srgbClr val="FF0066"/>
                </a:solidFill>
                <a:cs typeface="Times New Roman" pitchFamily="18" charset="0"/>
              </a:rPr>
              <a:t> Comparable</a:t>
            </a:r>
            <a:r>
              <a:rPr lang="fr-BE" sz="18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{</a:t>
            </a:r>
            <a:endParaRPr lang="fr-BE" sz="1800" kern="0" dirty="0">
              <a:solidFill>
                <a:schemeClr val="accent3">
                  <a:lumMod val="10000"/>
                </a:schemeClr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8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   </a:t>
            </a:r>
            <a:r>
              <a:rPr lang="fr-BE" sz="1600" kern="0" dirty="0" err="1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private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</a:t>
            </a:r>
            <a:r>
              <a:rPr lang="fr-BE" sz="1600" kern="0" dirty="0" err="1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int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largeur, hauteur;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8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   </a:t>
            </a:r>
          </a:p>
          <a:p>
            <a:pPr marL="342900" indent="-342900">
              <a:spcBef>
                <a:spcPts val="0"/>
              </a:spcBef>
              <a:buSzPct val="80000"/>
            </a:pPr>
            <a:r>
              <a:rPr lang="fr-BE" sz="18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</a:t>
            </a:r>
            <a:r>
              <a:rPr lang="fr-BE" sz="18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  public </a:t>
            </a:r>
            <a:r>
              <a:rPr lang="fr-BE" sz="1800" kern="0" dirty="0" err="1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int</a:t>
            </a:r>
            <a:r>
              <a:rPr lang="fr-BE" sz="18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surface ()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8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   { 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return largeur * </a:t>
            </a:r>
            <a:r>
              <a:rPr lang="fr-BE" sz="16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hauteur; </a:t>
            </a:r>
            <a:r>
              <a:rPr lang="fr-BE" sz="18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}</a:t>
            </a:r>
            <a:endParaRPr lang="fr-BE" sz="1800" kern="0" dirty="0">
              <a:solidFill>
                <a:schemeClr val="accent3">
                  <a:lumMod val="10000"/>
                </a:schemeClr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SzPct val="80000"/>
            </a:pPr>
            <a:endParaRPr lang="fr-BE" sz="1800" kern="0" dirty="0">
              <a:solidFill>
                <a:schemeClr val="accent3">
                  <a:lumMod val="10000"/>
                </a:schemeClr>
              </a:solidFill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SzPct val="80000"/>
            </a:pPr>
            <a:r>
              <a:rPr lang="fr-BE" sz="18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   @</a:t>
            </a:r>
            <a:r>
              <a:rPr lang="fr-BE" sz="1800" kern="0" dirty="0" err="1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Override</a:t>
            </a:r>
            <a:endParaRPr lang="fr-BE" sz="1800" kern="0" dirty="0">
              <a:solidFill>
                <a:schemeClr val="accent3">
                  <a:lumMod val="10000"/>
                </a:schemeClr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8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   public </a:t>
            </a:r>
            <a:r>
              <a:rPr lang="fr-BE" sz="1800" kern="0" dirty="0" err="1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int</a:t>
            </a:r>
            <a:r>
              <a:rPr lang="fr-BE" sz="18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</a:t>
            </a:r>
            <a:r>
              <a:rPr lang="fr-BE" sz="1800" b="1" kern="0" dirty="0" err="1">
                <a:solidFill>
                  <a:srgbClr val="FF0066"/>
                </a:solidFill>
                <a:cs typeface="Times New Roman" pitchFamily="18" charset="0"/>
              </a:rPr>
              <a:t>compareTo</a:t>
            </a:r>
            <a:r>
              <a:rPr lang="fr-BE" sz="18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(Object objet) {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8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       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Rectangle </a:t>
            </a:r>
            <a:r>
              <a:rPr lang="fr-BE" sz="1600" kern="0" dirty="0" err="1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autreRectangle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= (Rectangle)objet;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       if (</a:t>
            </a:r>
            <a:r>
              <a:rPr lang="fr-BE" sz="1600" kern="0" dirty="0" err="1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this.surface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()&lt; </a:t>
            </a:r>
            <a:r>
              <a:rPr lang="fr-BE" sz="1600" kern="0" dirty="0" err="1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autreRectangle.surface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())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            return -1;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       </a:t>
            </a:r>
            <a:r>
              <a:rPr lang="fr-BE" sz="1600" kern="0" dirty="0" err="1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else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if (</a:t>
            </a:r>
            <a:r>
              <a:rPr lang="fr-BE" sz="1600" kern="0" dirty="0" err="1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this.surface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()== </a:t>
            </a:r>
            <a:r>
              <a:rPr lang="fr-BE" sz="1600" kern="0" dirty="0" err="1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autreRectangle.surface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())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           return 0;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       </a:t>
            </a:r>
            <a:r>
              <a:rPr lang="fr-BE" sz="1600" kern="0" dirty="0" err="1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else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return +1</a:t>
            </a:r>
            <a:r>
              <a:rPr lang="fr-BE" sz="16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; }</a:t>
            </a:r>
            <a:endParaRPr lang="fr-BE" sz="1600" kern="0" dirty="0">
              <a:solidFill>
                <a:schemeClr val="accent3">
                  <a:lumMod val="10000"/>
                </a:schemeClr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8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    }</a:t>
            </a:r>
            <a:endParaRPr kumimoji="0" lang="fr-BE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uLnTx/>
              <a:uFillTx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4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231C7-F868-4406-9FC6-D443AB3B9E3C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 bwMode="auto">
          <a:xfrm>
            <a:off x="899592" y="824338"/>
            <a:ext cx="6768752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</a:pPr>
            <a:endParaRPr lang="fr-BE" sz="1800" b="1" i="1" kern="0" dirty="0">
              <a:solidFill>
                <a:schemeClr val="accent3">
                  <a:lumMod val="10000"/>
                </a:schemeClr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Rectangle[] rectangles = { </a:t>
            </a:r>
            <a:r>
              <a:rPr lang="fr-BE" sz="16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… } </a:t>
            </a:r>
          </a:p>
          <a:p>
            <a:pPr marL="342900" indent="-342900">
              <a:spcBef>
                <a:spcPct val="20000"/>
              </a:spcBef>
              <a:buSzPct val="80000"/>
            </a:pPr>
            <a:endParaRPr lang="fr-BE" sz="1600" kern="0" dirty="0">
              <a:solidFill>
                <a:schemeClr val="accent3">
                  <a:lumMod val="10000"/>
                </a:schemeClr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fr-BE" sz="1600" b="1" kern="0" dirty="0" err="1" smtClean="0">
                <a:solidFill>
                  <a:srgbClr val="FF0066"/>
                </a:solidFill>
                <a:cs typeface="Times New Roman" pitchFamily="18" charset="0"/>
              </a:rPr>
              <a:t>Arrays.sort</a:t>
            </a:r>
            <a:r>
              <a:rPr lang="fr-BE" sz="1600" kern="0" dirty="0" smtClean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(rectangles</a:t>
            </a:r>
            <a:r>
              <a:rPr lang="fr-BE" sz="1600" kern="0" dirty="0">
                <a:solidFill>
                  <a:schemeClr val="accent3">
                    <a:lumMod val="10000"/>
                  </a:schemeClr>
                </a:solidFill>
                <a:cs typeface="Times New Roman" pitchFamily="18" charset="0"/>
              </a:rPr>
              <a:t>);</a:t>
            </a:r>
            <a:endParaRPr lang="fr-BE" sz="1600" kern="0" dirty="0" smtClean="0">
              <a:solidFill>
                <a:schemeClr val="accent3">
                  <a:lumMod val="10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6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611188" y="836613"/>
            <a:ext cx="69135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640763" cy="54168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/>
              <a:t>public class </a:t>
            </a:r>
            <a:r>
              <a:rPr lang="fr-FR" b="1" dirty="0" err="1">
                <a:solidFill>
                  <a:srgbClr val="FF00FF"/>
                </a:solidFill>
              </a:rPr>
              <a:t>BookDBAccess</a:t>
            </a:r>
            <a:r>
              <a:rPr lang="fr-FR" dirty="0">
                <a:solidFill>
                  <a:srgbClr val="FF00FF"/>
                </a:solidFill>
              </a:rPr>
              <a:t> </a:t>
            </a:r>
            <a:r>
              <a:rPr lang="fr-FR" dirty="0" smtClean="0"/>
              <a:t>{</a:t>
            </a:r>
          </a:p>
          <a:p>
            <a:endParaRPr lang="fr-FR" dirty="0"/>
          </a:p>
          <a:p>
            <a:r>
              <a:rPr lang="fr-FR" dirty="0"/>
              <a:t>     public </a:t>
            </a:r>
            <a:r>
              <a:rPr lang="fr-FR" dirty="0" smtClean="0"/>
              <a:t>ArrayList </a:t>
            </a:r>
            <a:r>
              <a:rPr lang="fr-FR" dirty="0"/>
              <a:t>&lt;Book&gt; </a:t>
            </a:r>
            <a:r>
              <a:rPr lang="fr-FR" b="1" dirty="0" err="1">
                <a:solidFill>
                  <a:srgbClr val="FF00FF"/>
                </a:solidFill>
              </a:rPr>
              <a:t>getAllBooks</a:t>
            </a:r>
            <a:r>
              <a:rPr lang="fr-FR" b="1" dirty="0">
                <a:solidFill>
                  <a:srgbClr val="FF00FF"/>
                </a:solidFill>
              </a:rPr>
              <a:t>( )</a:t>
            </a:r>
            <a:r>
              <a:rPr lang="fr-FR" dirty="0">
                <a:solidFill>
                  <a:srgbClr val="FF00FF"/>
                </a:solidFill>
              </a:rPr>
              <a:t> </a:t>
            </a:r>
            <a:r>
              <a:rPr lang="fr-FR" dirty="0" smtClean="0">
                <a:solidFill>
                  <a:srgbClr val="FF00FF"/>
                </a:solidFill>
              </a:rPr>
              <a:t> </a:t>
            </a:r>
            <a:r>
              <a:rPr lang="fr-FR" dirty="0" err="1" smtClean="0"/>
              <a:t>throws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9900FF"/>
                </a:solidFill>
              </a:rPr>
              <a:t>AllBooksException</a:t>
            </a:r>
            <a:r>
              <a:rPr lang="fr-BE" b="1" dirty="0" smtClean="0">
                <a:solidFill>
                  <a:srgbClr val="9900FF"/>
                </a:solidFill>
              </a:rPr>
              <a:t> 							</a:t>
            </a:r>
            <a:endParaRPr lang="fr-FR" b="1" dirty="0">
              <a:solidFill>
                <a:srgbClr val="9900FF"/>
              </a:solidFill>
            </a:endParaRPr>
          </a:p>
          <a:p>
            <a:r>
              <a:rPr lang="fr-FR" dirty="0"/>
              <a:t>     </a:t>
            </a:r>
            <a:r>
              <a:rPr lang="fr-FR" dirty="0" smtClean="0"/>
              <a:t>{	</a:t>
            </a:r>
            <a:endParaRPr lang="fr-FR" dirty="0"/>
          </a:p>
          <a:p>
            <a:r>
              <a:rPr lang="fr-FR" dirty="0"/>
              <a:t>         	</a:t>
            </a:r>
            <a:r>
              <a:rPr lang="fr-FR" i="1" dirty="0"/>
              <a:t>// </a:t>
            </a:r>
            <a:r>
              <a:rPr lang="fr-FR" i="1" dirty="0" smtClean="0"/>
              <a:t>essayer d’accéder </a:t>
            </a:r>
            <a:r>
              <a:rPr lang="fr-FR" i="1" dirty="0"/>
              <a:t>à la base de </a:t>
            </a:r>
            <a:r>
              <a:rPr lang="fr-FR" i="1" dirty="0" smtClean="0"/>
              <a:t>données</a:t>
            </a:r>
          </a:p>
          <a:p>
            <a:r>
              <a:rPr lang="fr-FR" i="1" dirty="0" smtClean="0"/>
              <a:t>		</a:t>
            </a:r>
            <a:r>
              <a:rPr lang="fr-FR" dirty="0" smtClean="0">
                <a:sym typeface="Wingdings"/>
              </a:rPr>
              <a:t> via </a:t>
            </a:r>
            <a:r>
              <a:rPr lang="fr-BE" b="1" dirty="0" err="1" smtClean="0">
                <a:solidFill>
                  <a:srgbClr val="FF33CC"/>
                </a:solidFill>
              </a:rPr>
              <a:t>SingletonConnexion</a:t>
            </a:r>
            <a:r>
              <a:rPr lang="fr-BE" b="1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  <a:r>
              <a:rPr lang="fr-BE" sz="2400" b="1" dirty="0" smtClean="0">
                <a:solidFill>
                  <a:srgbClr val="008080"/>
                </a:solidFill>
              </a:rPr>
              <a:t> </a:t>
            </a:r>
            <a:r>
              <a:rPr lang="fr-BE" b="1" dirty="0" err="1" smtClean="0">
                <a:solidFill>
                  <a:srgbClr val="008080"/>
                </a:solidFill>
              </a:rPr>
              <a:t>getInstance</a:t>
            </a:r>
            <a:r>
              <a:rPr lang="fr-BE" b="1" dirty="0" smtClean="0">
                <a:solidFill>
                  <a:srgbClr val="008080"/>
                </a:solidFill>
              </a:rPr>
              <a:t>( )</a:t>
            </a:r>
            <a:endParaRPr lang="fr-FR" i="1" dirty="0" smtClean="0"/>
          </a:p>
          <a:p>
            <a:r>
              <a:rPr lang="fr-FR" i="1" dirty="0" smtClean="0"/>
              <a:t>	// </a:t>
            </a:r>
            <a:r>
              <a:rPr lang="fr-BE" i="1" dirty="0" smtClean="0"/>
              <a:t>essayer de lire les livres dans la table Book</a:t>
            </a:r>
          </a:p>
          <a:p>
            <a:r>
              <a:rPr lang="fr-BE" i="1" dirty="0" smtClean="0"/>
              <a:t>	// créer et retourner une </a:t>
            </a:r>
            <a:r>
              <a:rPr lang="fr-BE" i="1" dirty="0" err="1" smtClean="0"/>
              <a:t>Array</a:t>
            </a:r>
            <a:r>
              <a:rPr lang="fr-BE" i="1" dirty="0" smtClean="0"/>
              <a:t> List de livres</a:t>
            </a:r>
            <a:endParaRPr lang="fr-FR" i="1" dirty="0"/>
          </a:p>
          <a:p>
            <a:r>
              <a:rPr lang="fr-FR" dirty="0"/>
              <a:t>         </a:t>
            </a:r>
            <a:endParaRPr lang="fr-FR" dirty="0" smtClean="0"/>
          </a:p>
          <a:p>
            <a:r>
              <a:rPr lang="fr-FR" dirty="0" smtClean="0"/>
              <a:t>     }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 bldLvl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</TotalTime>
  <Words>3269</Words>
  <Application>Microsoft Office PowerPoint</Application>
  <PresentationFormat>On-screen Show (4:3)</PresentationFormat>
  <Paragraphs>1159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10. 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 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 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 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 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 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 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 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 Design Patterns</vt:lpstr>
      <vt:lpstr>PowerPoint Presentation</vt:lpstr>
      <vt:lpstr>PowerPoint Presentation</vt:lpstr>
      <vt:lpstr>PowerPoint Presentation</vt:lpstr>
      <vt:lpstr>10. 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Les composants Swing</dc:title>
  <dc:creator>François-Xavier SMAL</dc:creator>
  <cp:lastModifiedBy>DUBISY Françoise</cp:lastModifiedBy>
  <cp:revision>566</cp:revision>
  <dcterms:created xsi:type="dcterms:W3CDTF">2005-09-26T09:40:31Z</dcterms:created>
  <dcterms:modified xsi:type="dcterms:W3CDTF">2015-05-08T12:55:27Z</dcterms:modified>
</cp:coreProperties>
</file>