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6" r:id="rId19"/>
    <p:sldId id="277" r:id="rId20"/>
    <p:sldId id="278" r:id="rId21"/>
    <p:sldId id="275" r:id="rId22"/>
    <p:sldId id="280" r:id="rId23"/>
    <p:sldId id="279" r:id="rId24"/>
    <p:sldId id="272" r:id="rId25"/>
    <p:sldId id="281" r:id="rId26"/>
    <p:sldId id="284" r:id="rId27"/>
    <p:sldId id="283" r:id="rId28"/>
    <p:sldId id="282" r:id="rId29"/>
    <p:sldId id="285" r:id="rId30"/>
    <p:sldId id="273" r:id="rId31"/>
    <p:sldId id="286" r:id="rId32"/>
    <p:sldId id="287" r:id="rId33"/>
    <p:sldId id="288" r:id="rId34"/>
    <p:sldId id="289" r:id="rId35"/>
    <p:sldId id="290" r:id="rId36"/>
  </p:sldIdLst>
  <p:sldSz cx="12192000" cy="6858000"/>
  <p:notesSz cx="6858000" cy="9144000"/>
  <p:embeddedFontLst>
    <p:embeddedFont>
      <p:font typeface="Century Schoolbook" panose="02040604050505020304"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jbVLnGMiiXYrijaBRphWXVwFbF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2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3T22:51:47.88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2,'57'-1,"-12"0,-1 2,75 10,75 10,29-3,-26 0,41-1,-134-12,62 11,77 3,-22-1,-46-19,-175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0:10:00.264"/>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1,'794'0,"-654"18,-125-18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0:10:01.506"/>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29,'743'0,"-621"-18,-76 11,-35 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0:10:03.579"/>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7,'195'19,"-37"-2,1113-18,-1193-9,-33 2,-34 6,0 0,0-1,0 0,14-6,-15 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0:10:15.692"/>
    </inkml:context>
    <inkml:brush xml:id="br0">
      <inkml:brushProperty name="width" value="0.05" units="cm"/>
      <inkml:brushProperty name="height" value="0.05" units="cm"/>
      <inkml:brushProperty name="color" value="#E71224"/>
    </inkml:brush>
  </inkml:definitions>
  <inkml:trace contextRef="#ctx0" brushRef="#br0">0 1 24575,'1'18'0,"1"1"0,0-1 0,1 0 0,1 0 0,9 23 0,39 88 0,-36-93 0,142 314 0,-41-138 0,-70-132 0,128 210 0,154 227 0,-280-433 0,46 73 0,-85-142-119,-4-5-20,0-1 1,0 1-1,1-1 1,1 0 0,-1-1-1,1 0 1,1 0-1,16 12 1,-15-16-6688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0:10:16.099"/>
    </inkml:context>
    <inkml:brush xml:id="br0">
      <inkml:brushProperty name="width" value="0.05" units="cm"/>
      <inkml:brushProperty name="height" value="0.05" units="cm"/>
      <inkml:brushProperty name="color" value="#E71224"/>
    </inkml:brush>
  </inkml:definitions>
  <inkml:trace contextRef="#ctx0" brushRef="#br0">1607 1 24575,'-45'43'0,"-49"54"0,-58 61 0,28-32 0,-45 49 0,-270 264-651,413-416 646,-72 69 54,-167 147 363,81-83-1582,174-147-5656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0:10:22.176"/>
    </inkml:context>
    <inkml:brush xml:id="br0">
      <inkml:brushProperty name="width" value="0.05" units="cm"/>
      <inkml:brushProperty name="height" value="0.05" units="cm"/>
      <inkml:brushProperty name="color" value="#66CC00"/>
    </inkml:brush>
  </inkml:definitions>
  <inkml:trace contextRef="#ctx0" brushRef="#br0">0 1363 24575,'1'5'0,"0"1"0,1-1 0,0 0 0,-1 0 0,2 0 0,3 7 0,2 7 0,0-3 0,1 0 0,0-1 0,1 0 0,1-1 0,1 0 0,-1-1 0,17 14 0,16 21 0,211 216 0,-246-256 0,1 0 0,0 0 0,0-1 0,0 0 0,1-1 0,0 0 0,0-1 0,1 0 0,0-1 0,0 0 0,0-1 0,0 0 0,0-1 0,0 0 0,1-1 0,-1-1 0,1 0 0,-1 0 0,1-1 0,-1-1 0,0 0 0,0-1 0,0 0 0,0-1 0,0 0 0,0-1 0,-1 0 0,21-13 0,34-34-208,-1-2 1,-3-3-1,76-91 0,-41 43 68,136-159-1091,-33 35 256,385-418-178,-290 329 499,-270 294-2553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0:12:16.825"/>
    </inkml:context>
    <inkml:brush xml:id="br0">
      <inkml:brushProperty name="width" value="0.05" units="cm"/>
      <inkml:brushProperty name="height" value="0.05" units="cm"/>
      <inkml:brushProperty name="color" value="#F6630D"/>
    </inkml:brush>
  </inkml:definitions>
  <inkml:trace contextRef="#ctx0" brushRef="#br0">1 37 24575,'123'-10'0,"-69"4"0,11-1 0,116-6 0,-110 13-1365,-56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0:12:17.230"/>
    </inkml:context>
    <inkml:brush xml:id="br0">
      <inkml:brushProperty name="width" value="0.05" units="cm"/>
      <inkml:brushProperty name="height" value="0.05" units="cm"/>
      <inkml:brushProperty name="color" value="#F6630D"/>
    </inkml:brush>
  </inkml:definitions>
  <inkml:trace contextRef="#ctx0" brushRef="#br0">0 19 24575,'121'2'0,"130"-5"0,-199-5 73,18-1-1511,-55 9-5388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0:12:17.557"/>
    </inkml:context>
    <inkml:brush xml:id="br0">
      <inkml:brushProperty name="width" value="0.05" units="cm"/>
      <inkml:brushProperty name="height" value="0.05" units="cm"/>
      <inkml:brushProperty name="color" value="#F6630D"/>
    </inkml:brush>
  </inkml:definitions>
  <inkml:trace contextRef="#ctx0" brushRef="#br0">1 33 24575,'63'1'0,"-18"1"0,0-3 0,85-12 0,-53-5-1365,-65 15-5461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0:12:18.432"/>
    </inkml:context>
    <inkml:brush xml:id="br0">
      <inkml:brushProperty name="width" value="0.05" units="cm"/>
      <inkml:brushProperty name="height" value="0.05" units="cm"/>
      <inkml:brushProperty name="color" value="#F6630D"/>
    </inkml:brush>
  </inkml:definitions>
  <inkml:trace contextRef="#ctx0" brushRef="#br0">0 65 24575,'105'-17'0,"71"19"0,74-5 0,-192-5 0,25-2 0,-59 9-273,-1-1 0,1-1 0,-1-1 0,34-10 0,-46 10-6553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3T22:51:49.02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1,'31'2,"1"1,46 11,28 4,-42-11,-22-2,47 0,236 12,567-17,-877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0:12:18.759"/>
    </inkml:context>
    <inkml:brush xml:id="br0">
      <inkml:brushProperty name="width" value="0.05" units="cm"/>
      <inkml:brushProperty name="height" value="0.05" units="cm"/>
      <inkml:brushProperty name="color" value="#F6630D"/>
    </inkml:brush>
  </inkml:definitions>
  <inkml:trace contextRef="#ctx0" brushRef="#br0">1 19 24575,'97'2'0,"106"-4"0,-80-16-1365,-107 18-5461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0:12:19.089"/>
    </inkml:context>
    <inkml:brush xml:id="br0">
      <inkml:brushProperty name="width" value="0.05" units="cm"/>
      <inkml:brushProperty name="height" value="0.05" units="cm"/>
      <inkml:brushProperty name="color" value="#F6630D"/>
    </inkml:brush>
  </inkml:definitions>
  <inkml:trace contextRef="#ctx0" brushRef="#br0">1 19 24575,'477'0'0,"-354"-18"-1365,-108 17-5461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0:12:19.875"/>
    </inkml:context>
    <inkml:brush xml:id="br0">
      <inkml:brushProperty name="width" value="0.05" units="cm"/>
      <inkml:brushProperty name="height" value="0.05" units="cm"/>
      <inkml:brushProperty name="color" value="#F6630D"/>
    </inkml:brush>
  </inkml:definitions>
  <inkml:trace contextRef="#ctx0" brushRef="#br0">0 19 24575,'36'-1'0,"1"-1"0,36-8 0,-41 6-15,0 2 1,44 3-1,-26 0-1306,-35-1-5505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0:12:20.647"/>
    </inkml:context>
    <inkml:brush xml:id="br0">
      <inkml:brushProperty name="width" value="0.05" units="cm"/>
      <inkml:brushProperty name="height" value="0.05" units="cm"/>
      <inkml:brushProperty name="color" value="#F6630D"/>
    </inkml:brush>
  </inkml:definitions>
  <inkml:trace contextRef="#ctx0" brushRef="#br0">1 1 24575,'22'1'0,"0"2"0,-1 0 0,1 2 0,-1 0 0,32 13 0,-32-10 0,1-1 0,0-1 0,0-1 0,0 0 0,26 0 0,147 12 0,-154-17 0,-1 2 0,59 10 0,-51-8-1365,-33-4-5461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3T22:51:50.75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1904 57,'-53'-16,"-160"1,165 10,-65 2,65 3,-64-7,22-1,-169 6,118 5,-406-3,370 18,159-17,0 0,-33 7,36-5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3T22:51:59.41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1,'16'1,"0"1,0 1,0 0,19 7,42 8,-30-12,-9-1,54 1,155 11,-160-19,126 4,-147 6,-34-3,47 0,167-5,-231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3T22:52:00.86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1586 1,'-954'0,"814"19,96-20,20 1,0 0,-1 1,-42 8,36-4,1-1,0-2,-1-1,-34-4,-6 1,36-1,20-1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0:08:32.02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1956 20,'-788'0,"568"18,177-19,2 0,0 1,-80 12,73-6,0-2,0-2,-60-5,7 1,62 0,0-2,-56-12,22 2,-15-3,73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0:09:56.643"/>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0,'10'1,"-1"1,0 0,0 0,0 1,14 7,12 2,29 4,1-3,88 6,133-11,313-8,-584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0:09:57.592"/>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1,'0'1,"1"1,0-1,0 0,0 0,0 0,0 0,1 0,-1 0,0 0,0 0,1 0,-1 0,0 0,1-1,-1 1,1-1,-1 1,1-1,2 1,34 9,-36-10,23 4,-1-1,38-1,-36-1,0 0,27 5,-5 1,1-3,0-2,57-5,-6 1,129 2,-214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00:09:58.766"/>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6,'34'0,"50"0,117 14,-137-8,1-3,66-6,-18 1,396 2,-507 0,24-2,-26 2,1 0,-1 0,1 0,-1 0,0 0,1 0,-1 0,0 0,1-1,-1 1,0 0,1 0,-1 0,0 0,1 0,-1-1,0 1,1 0,-1 0,0-1,1 1,-1 0,0 0,0-1,0 1,1 0,-1-1,0 1,0 0,0-1,0 1,1 0,-1-1,0 1,0-1,0 1,0 0,0-1,0 1,0 0,0-1,0 1,0 0,0-1,0 1,-1-1,1 1,0 0,0-1,0 1,0 0,-1-1,1 1,0 0,0 0,-1-1,-4-5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ee0d2a1b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2cee0d2a1b3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ee0d2a1b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2cee0d2a1b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cee0d2a1b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2cee0d2a1b3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cee0d2a1b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2cee0d2a1b3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ee0d2a1b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cee0d2a1b3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12"/>
        <p:cNvGrpSpPr/>
        <p:nvPr/>
      </p:nvGrpSpPr>
      <p:grpSpPr>
        <a:xfrm>
          <a:off x="0" y="0"/>
          <a:ext cx="0" cy="0"/>
          <a:chOff x="0" y="0"/>
          <a:chExt cx="0" cy="0"/>
        </a:xfrm>
      </p:grpSpPr>
      <p:sp>
        <p:nvSpPr>
          <p:cNvPr id="13" name="Google Shape;13;p18"/>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8"/>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5" name="Google Shape;15;p1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18" name="Google Shape;18;p18"/>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2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27"/>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7"/>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7"/>
          <p:cNvSpPr>
            <a:spLocks noGrp="1"/>
          </p:cNvSpPr>
          <p:nvPr>
            <p:ph type="pic" idx="2"/>
          </p:nvPr>
        </p:nvSpPr>
        <p:spPr>
          <a:xfrm>
            <a:off x="0" y="0"/>
            <a:ext cx="11292840" cy="5128923"/>
          </a:xfrm>
          <a:prstGeom prst="rect">
            <a:avLst/>
          </a:prstGeom>
          <a:solidFill>
            <a:schemeClr val="accent1"/>
          </a:solidFill>
          <a:ln>
            <a:noFill/>
          </a:ln>
        </p:spPr>
      </p:sp>
      <p:sp>
        <p:nvSpPr>
          <p:cNvPr id="88" name="Google Shape;88;p27"/>
          <p:cNvSpPr txBox="1">
            <a:spLocks noGrp="1"/>
          </p:cNvSpPr>
          <p:nvPr>
            <p:ph type="body" idx="1"/>
          </p:nvPr>
        </p:nvSpPr>
        <p:spPr>
          <a:xfrm>
            <a:off x="914400" y="6108589"/>
            <a:ext cx="9982200" cy="59701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9" name="Google Shape;89;p2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2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8"/>
          <p:cNvSpPr txBox="1">
            <a:spLocks noGrp="1"/>
          </p:cNvSpPr>
          <p:nvPr>
            <p:ph type="body" idx="1"/>
          </p:nvPr>
        </p:nvSpPr>
        <p:spPr>
          <a:xfrm rot="5400000">
            <a:off x="3383884" y="-293212"/>
            <a:ext cx="4351337" cy="859536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5" name="Google Shape;95;p2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29"/>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9"/>
          <p:cNvSpPr txBox="1">
            <a:spLocks noGrp="1"/>
          </p:cNvSpPr>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01" name="Google Shape;101;p2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22" name="Google Shape;22;p2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5" name="Google Shape;35;p1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20"/>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Schoolbook"/>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0"/>
          <p:cNvSpPr txBox="1">
            <a:spLocks noGrp="1"/>
          </p:cNvSpPr>
          <p:nvPr>
            <p:ph type="body" idx="1"/>
          </p:nvPr>
        </p:nvSpPr>
        <p:spPr>
          <a:xfrm>
            <a:off x="4504267" y="685800"/>
            <a:ext cx="6079066"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5000"/>
              </a:lnSpc>
              <a:spcBef>
                <a:spcPts val="1400"/>
              </a:spcBef>
              <a:spcAft>
                <a:spcPts val="0"/>
              </a:spcAft>
              <a:buSzPts val="1600"/>
              <a:buChar char="•"/>
              <a:defRPr sz="2000"/>
            </a:lvl1pPr>
            <a:lvl2pPr marL="914400" lvl="1" indent="-342900" algn="l">
              <a:lnSpc>
                <a:spcPct val="90000"/>
              </a:lnSpc>
              <a:spcBef>
                <a:spcPts val="300"/>
              </a:spcBef>
              <a:spcAft>
                <a:spcPts val="0"/>
              </a:spcAft>
              <a:buSzPts val="1800"/>
              <a:buChar char="●"/>
              <a:defRPr sz="1800"/>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41" name="Google Shape;41;p20"/>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42" name="Google Shape;42;p2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45"/>
        <p:cNvGrpSpPr/>
        <p:nvPr/>
      </p:nvGrpSpPr>
      <p:grpSpPr>
        <a:xfrm>
          <a:off x="0" y="0"/>
          <a:ext cx="0" cy="0"/>
          <a:chOff x="0" y="0"/>
          <a:chExt cx="0" cy="0"/>
        </a:xfrm>
      </p:grpSpPr>
      <p:sp>
        <p:nvSpPr>
          <p:cNvPr id="46" name="Google Shape;46;p17"/>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48" name="Google Shape;48;p1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1pPr>
            <a:lvl2pPr marL="0" lvl="1"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2pPr>
            <a:lvl3pPr marL="0" lvl="2"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3pPr>
            <a:lvl4pPr marL="0" lvl="3"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4pPr>
            <a:lvl5pPr marL="0" lvl="4"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5pPr>
            <a:lvl6pPr marL="0" lvl="5"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6pPr>
            <a:lvl7pPr marL="0" lvl="6"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7pPr>
            <a:lvl8pPr marL="0" lvl="7"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8pPr>
            <a:lvl9pPr marL="0" lvl="8" indent="0" algn="ctr">
              <a:spcBef>
                <a:spcPts val="0"/>
              </a:spcBef>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
        <p:nvSpPr>
          <p:cNvPr id="51" name="Google Shape;51;p17"/>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22"/>
          <p:cNvSpPr txBox="1">
            <a:spLocks noGrp="1"/>
          </p:cNvSpPr>
          <p:nvPr>
            <p:ph type="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7200"/>
              <a:buFont typeface="Century Schoolbook"/>
              <a:buNone/>
              <a:defRPr sz="7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2"/>
          <p:cNvSpPr txBox="1">
            <a:spLocks noGrp="1"/>
          </p:cNvSpPr>
          <p:nvPr>
            <p:ph type="body"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marL="457200" lvl="0" indent="-228600" algn="l">
              <a:lnSpc>
                <a:spcPct val="95000"/>
              </a:lnSpc>
              <a:spcBef>
                <a:spcPts val="1400"/>
              </a:spcBef>
              <a:spcAft>
                <a:spcPts val="0"/>
              </a:spcAft>
              <a:buSzPts val="1760"/>
              <a:buNone/>
              <a:defRPr sz="2200">
                <a:solidFill>
                  <a:srgbClr val="595959"/>
                </a:solidFill>
              </a:defRPr>
            </a:lvl1pPr>
            <a:lvl2pPr marL="914400" lvl="1" indent="-228600" algn="l">
              <a:lnSpc>
                <a:spcPct val="90000"/>
              </a:lnSpc>
              <a:spcBef>
                <a:spcPts val="300"/>
              </a:spcBef>
              <a:spcAft>
                <a:spcPts val="0"/>
              </a:spcAft>
              <a:buSzPts val="1800"/>
              <a:buNone/>
              <a:defRPr sz="1800">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0"/>
              <a:buNone/>
              <a:defRPr sz="1400">
                <a:solidFill>
                  <a:srgbClr val="888888"/>
                </a:solidFill>
              </a:defRPr>
            </a:lvl4pPr>
            <a:lvl5pPr marL="2286000" lvl="4" indent="-228600" algn="l">
              <a:lnSpc>
                <a:spcPct val="90000"/>
              </a:lnSpc>
              <a:spcBef>
                <a:spcPts val="300"/>
              </a:spcBef>
              <a:spcAft>
                <a:spcPts val="0"/>
              </a:spcAft>
              <a:buSzPts val="1400"/>
              <a:buNone/>
              <a:defRPr sz="1400">
                <a:solidFill>
                  <a:srgbClr val="888888"/>
                </a:solidFill>
              </a:defRPr>
            </a:lvl5pPr>
            <a:lvl6pPr marL="2743200" lvl="5" indent="-228600" algn="l">
              <a:lnSpc>
                <a:spcPct val="90000"/>
              </a:lnSpc>
              <a:spcBef>
                <a:spcPts val="300"/>
              </a:spcBef>
              <a:spcAft>
                <a:spcPts val="0"/>
              </a:spcAft>
              <a:buSzPts val="1400"/>
              <a:buNone/>
              <a:defRPr sz="1400">
                <a:solidFill>
                  <a:srgbClr val="888888"/>
                </a:solidFill>
              </a:defRPr>
            </a:lvl6pPr>
            <a:lvl7pPr marL="3200400" lvl="6" indent="-228600" algn="l">
              <a:lnSpc>
                <a:spcPct val="90000"/>
              </a:lnSpc>
              <a:spcBef>
                <a:spcPts val="300"/>
              </a:spcBef>
              <a:spcAft>
                <a:spcPts val="0"/>
              </a:spcAft>
              <a:buSzPts val="1400"/>
              <a:buNone/>
              <a:defRPr sz="1400">
                <a:solidFill>
                  <a:srgbClr val="888888"/>
                </a:solidFill>
              </a:defRPr>
            </a:lvl7pPr>
            <a:lvl8pPr marL="3657600" lvl="7" indent="-228600" algn="l">
              <a:lnSpc>
                <a:spcPct val="90000"/>
              </a:lnSpc>
              <a:spcBef>
                <a:spcPts val="300"/>
              </a:spcBef>
              <a:spcAft>
                <a:spcPts val="0"/>
              </a:spcAft>
              <a:buSzPts val="1400"/>
              <a:buNone/>
              <a:defRPr sz="1400">
                <a:solidFill>
                  <a:srgbClr val="888888"/>
                </a:solidFill>
              </a:defRPr>
            </a:lvl8pPr>
            <a:lvl9pPr marL="4114800" lvl="8" indent="-228600" algn="l">
              <a:lnSpc>
                <a:spcPct val="90000"/>
              </a:lnSpc>
              <a:spcBef>
                <a:spcPts val="300"/>
              </a:spcBef>
              <a:spcAft>
                <a:spcPts val="300"/>
              </a:spcAft>
              <a:buSzPts val="1400"/>
              <a:buNone/>
              <a:defRPr sz="1400">
                <a:solidFill>
                  <a:srgbClr val="888888"/>
                </a:solidFill>
              </a:defRPr>
            </a:lvl9pPr>
          </a:lstStyle>
          <a:p>
            <a:endParaRPr/>
          </a:p>
        </p:txBody>
      </p:sp>
      <p:sp>
        <p:nvSpPr>
          <p:cNvPr id="55" name="Google Shape;55;p2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
        <p:nvSpPr>
          <p:cNvPr id="58" name="Google Shape;58;p22"/>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2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3"/>
          <p:cNvSpPr txBox="1">
            <a:spLocks noGrp="1"/>
          </p:cNvSpPr>
          <p:nvPr>
            <p:ph type="body" idx="1"/>
          </p:nvPr>
        </p:nvSpPr>
        <p:spPr>
          <a:xfrm>
            <a:off x="1261872"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2" name="Google Shape;62;p23"/>
          <p:cNvSpPr txBox="1">
            <a:spLocks noGrp="1"/>
          </p:cNvSpPr>
          <p:nvPr>
            <p:ph type="body" idx="2"/>
          </p:nvPr>
        </p:nvSpPr>
        <p:spPr>
          <a:xfrm>
            <a:off x="6126480"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3" name="Google Shape;63;p2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2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4"/>
          <p:cNvSpPr txBox="1">
            <a:spLocks noGrp="1"/>
          </p:cNvSpPr>
          <p:nvPr>
            <p:ph type="body" idx="1"/>
          </p:nvPr>
        </p:nvSpPr>
        <p:spPr>
          <a:xfrm>
            <a:off x="1261872"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9" name="Google Shape;69;p24"/>
          <p:cNvSpPr txBox="1">
            <a:spLocks noGrp="1"/>
          </p:cNvSpPr>
          <p:nvPr>
            <p:ph type="body" idx="2"/>
          </p:nvPr>
        </p:nvSpPr>
        <p:spPr>
          <a:xfrm>
            <a:off x="1261872"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0" name="Google Shape;70;p24"/>
          <p:cNvSpPr txBox="1">
            <a:spLocks noGrp="1"/>
          </p:cNvSpPr>
          <p:nvPr>
            <p:ph type="body" idx="3"/>
          </p:nvPr>
        </p:nvSpPr>
        <p:spPr>
          <a:xfrm>
            <a:off x="6126480"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71" name="Google Shape;71;p24"/>
          <p:cNvSpPr txBox="1">
            <a:spLocks noGrp="1"/>
          </p:cNvSpPr>
          <p:nvPr>
            <p:ph type="body" idx="4"/>
          </p:nvPr>
        </p:nvSpPr>
        <p:spPr>
          <a:xfrm>
            <a:off x="6126480"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2" name="Google Shape;72;p2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25"/>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6"/>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6"/>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6"/>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9" name="Google Shape;9;p1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0" name="Google Shape;10;p1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F6F5F4"/>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1" name="Google Shape;11;p1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15"/>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5"/>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15"/>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9" name="Google Shape;29;p1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30" name="Google Shape;30;p1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DADADA"/>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31" name="Google Shape;31;p1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spcBef>
                <a:spcPts val="0"/>
              </a:spcBef>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customXml" Target="../ink/ink3.xml"/><Relationship Id="rId11" Type="http://schemas.openxmlformats.org/officeDocument/2006/relationships/image" Target="../media/image23.png"/><Relationship Id="rId5" Type="http://schemas.openxmlformats.org/officeDocument/2006/relationships/image" Target="../media/image2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3" Type="http://schemas.openxmlformats.org/officeDocument/2006/relationships/customXml" Target="../ink/ink11.xml"/><Relationship Id="rId18" Type="http://schemas.openxmlformats.org/officeDocument/2006/relationships/image" Target="../media/image52.png"/><Relationship Id="rId26" Type="http://schemas.openxmlformats.org/officeDocument/2006/relationships/image" Target="../media/image56.png"/><Relationship Id="rId21" Type="http://schemas.openxmlformats.org/officeDocument/2006/relationships/customXml" Target="../ink/ink15.xml"/><Relationship Id="rId34" Type="http://schemas.openxmlformats.org/officeDocument/2006/relationships/image" Target="../media/image60.png"/><Relationship Id="rId7" Type="http://schemas.openxmlformats.org/officeDocument/2006/relationships/customXml" Target="../ink/ink8.xml"/><Relationship Id="rId12" Type="http://schemas.openxmlformats.org/officeDocument/2006/relationships/image" Target="../media/image49.png"/><Relationship Id="rId17" Type="http://schemas.openxmlformats.org/officeDocument/2006/relationships/customXml" Target="../ink/ink13.xml"/><Relationship Id="rId25" Type="http://schemas.openxmlformats.org/officeDocument/2006/relationships/customXml" Target="../ink/ink17.xml"/><Relationship Id="rId33" Type="http://schemas.openxmlformats.org/officeDocument/2006/relationships/customXml" Target="../ink/ink21.xml"/><Relationship Id="rId38" Type="http://schemas.openxmlformats.org/officeDocument/2006/relationships/image" Target="../media/image62.png"/><Relationship Id="rId2" Type="http://schemas.openxmlformats.org/officeDocument/2006/relationships/image" Target="../media/image38.png"/><Relationship Id="rId16" Type="http://schemas.openxmlformats.org/officeDocument/2006/relationships/image" Target="../media/image51.png"/><Relationship Id="rId20" Type="http://schemas.openxmlformats.org/officeDocument/2006/relationships/image" Target="../media/image53.png"/><Relationship Id="rId29" Type="http://schemas.openxmlformats.org/officeDocument/2006/relationships/customXml" Target="../ink/ink19.xml"/><Relationship Id="rId1" Type="http://schemas.openxmlformats.org/officeDocument/2006/relationships/slideLayout" Target="../slideLayouts/slideLayout3.xml"/><Relationship Id="rId6" Type="http://schemas.openxmlformats.org/officeDocument/2006/relationships/image" Target="../media/image46.png"/><Relationship Id="rId11" Type="http://schemas.openxmlformats.org/officeDocument/2006/relationships/customXml" Target="../ink/ink10.xml"/><Relationship Id="rId24" Type="http://schemas.openxmlformats.org/officeDocument/2006/relationships/image" Target="../media/image55.png"/><Relationship Id="rId32" Type="http://schemas.openxmlformats.org/officeDocument/2006/relationships/image" Target="../media/image59.png"/><Relationship Id="rId37" Type="http://schemas.openxmlformats.org/officeDocument/2006/relationships/customXml" Target="../ink/ink23.xml"/><Relationship Id="rId5" Type="http://schemas.openxmlformats.org/officeDocument/2006/relationships/customXml" Target="../ink/ink7.xml"/><Relationship Id="rId15" Type="http://schemas.openxmlformats.org/officeDocument/2006/relationships/customXml" Target="../ink/ink12.xml"/><Relationship Id="rId23" Type="http://schemas.openxmlformats.org/officeDocument/2006/relationships/customXml" Target="../ink/ink16.xml"/><Relationship Id="rId28" Type="http://schemas.openxmlformats.org/officeDocument/2006/relationships/image" Target="../media/image57.png"/><Relationship Id="rId36" Type="http://schemas.openxmlformats.org/officeDocument/2006/relationships/image" Target="../media/image61.png"/><Relationship Id="rId10" Type="http://schemas.openxmlformats.org/officeDocument/2006/relationships/image" Target="../media/image48.png"/><Relationship Id="rId19" Type="http://schemas.openxmlformats.org/officeDocument/2006/relationships/customXml" Target="../ink/ink14.xml"/><Relationship Id="rId31" Type="http://schemas.openxmlformats.org/officeDocument/2006/relationships/customXml" Target="../ink/ink20.xml"/><Relationship Id="rId4" Type="http://schemas.openxmlformats.org/officeDocument/2006/relationships/image" Target="../media/image45.png"/><Relationship Id="rId9" Type="http://schemas.openxmlformats.org/officeDocument/2006/relationships/customXml" Target="../ink/ink9.xml"/><Relationship Id="rId14" Type="http://schemas.openxmlformats.org/officeDocument/2006/relationships/image" Target="../media/image50.png"/><Relationship Id="rId22" Type="http://schemas.openxmlformats.org/officeDocument/2006/relationships/image" Target="../media/image54.png"/><Relationship Id="rId27" Type="http://schemas.openxmlformats.org/officeDocument/2006/relationships/customXml" Target="../ink/ink18.xml"/><Relationship Id="rId30" Type="http://schemas.openxmlformats.org/officeDocument/2006/relationships/image" Target="../media/image58.png"/><Relationship Id="rId35" Type="http://schemas.openxmlformats.org/officeDocument/2006/relationships/customXml" Target="../ink/ink22.xml"/><Relationship Id="rId8" Type="http://schemas.openxmlformats.org/officeDocument/2006/relationships/image" Target="../media/image47.png"/><Relationship Id="rId3" Type="http://schemas.openxmlformats.org/officeDocument/2006/relationships/customXml" Target="../ink/ink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chemeClr val="lt1"/>
              </a:buClr>
              <a:buSzPts val="7200"/>
              <a:buFont typeface="Century Schoolbook"/>
              <a:buNone/>
            </a:pPr>
            <a:r>
              <a:rPr lang="en-GB"/>
              <a:t>Analysis and Evaluation of Dataset Using Machine Learning Algorithms</a:t>
            </a:r>
            <a:endParaRPr/>
          </a:p>
        </p:txBody>
      </p:sp>
      <p:sp>
        <p:nvSpPr>
          <p:cNvPr id="109" name="Google Shape;109;p1"/>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760"/>
              <a:buNone/>
            </a:pPr>
            <a:r>
              <a:rPr lang="en-GB"/>
              <a:t>Elliot Tuckerman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a:t>Metrics</a:t>
            </a:r>
            <a:endParaRPr/>
          </a:p>
        </p:txBody>
      </p:sp>
      <p:sp>
        <p:nvSpPr>
          <p:cNvPr id="171" name="Google Shape;171;p9"/>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r>
              <a:rPr lang="en-GB"/>
              <a:t>Recall (Sensitivity):</a:t>
            </a:r>
            <a:endParaRPr/>
          </a:p>
          <a:p>
            <a:pPr marL="182880" lvl="0" indent="-182880" algn="l" rtl="0">
              <a:lnSpc>
                <a:spcPct val="95000"/>
              </a:lnSpc>
              <a:spcBef>
                <a:spcPts val="1600"/>
              </a:spcBef>
              <a:spcAft>
                <a:spcPts val="0"/>
              </a:spcAft>
              <a:buSzPts val="1440"/>
              <a:buChar char="•"/>
            </a:pPr>
            <a:r>
              <a:rPr lang="en-GB"/>
              <a:t>Recall for class 1: 95.00%</a:t>
            </a:r>
            <a:endParaRPr/>
          </a:p>
          <a:p>
            <a:pPr marL="182880" lvl="0" indent="-182880" algn="l" rtl="0">
              <a:lnSpc>
                <a:spcPct val="95000"/>
              </a:lnSpc>
              <a:spcBef>
                <a:spcPts val="1600"/>
              </a:spcBef>
              <a:spcAft>
                <a:spcPts val="0"/>
              </a:spcAft>
              <a:buSzPts val="1440"/>
              <a:buChar char="•"/>
            </a:pPr>
            <a:r>
              <a:rPr lang="en-GB"/>
              <a:t>Recall for class 0: 75.00%</a:t>
            </a:r>
            <a:endParaRPr/>
          </a:p>
          <a:p>
            <a:pPr marL="182880" lvl="0" indent="-182880" algn="l" rtl="0">
              <a:lnSpc>
                <a:spcPct val="95000"/>
              </a:lnSpc>
              <a:spcBef>
                <a:spcPts val="1600"/>
              </a:spcBef>
              <a:spcAft>
                <a:spcPts val="0"/>
              </a:spcAft>
              <a:buSzPts val="1440"/>
              <a:buChar char="•"/>
            </a:pPr>
            <a:r>
              <a:rPr lang="en-GB"/>
              <a:t>Proportion of correctly predicted positive cases out of all actual positive cases.</a:t>
            </a:r>
            <a:endParaRPr/>
          </a:p>
          <a:p>
            <a:pPr marL="0" lvl="0" indent="0" algn="l" rtl="0">
              <a:lnSpc>
                <a:spcPct val="95000"/>
              </a:lnSpc>
              <a:spcBef>
                <a:spcPts val="1600"/>
              </a:spcBef>
              <a:spcAft>
                <a:spcPts val="0"/>
              </a:spcAft>
              <a:buNone/>
            </a:pPr>
            <a:endParaRPr/>
          </a:p>
          <a:p>
            <a:pPr marL="0" lvl="0" indent="0" algn="l" rtl="0">
              <a:lnSpc>
                <a:spcPct val="95000"/>
              </a:lnSpc>
              <a:spcBef>
                <a:spcPts val="1600"/>
              </a:spcBef>
              <a:spcAft>
                <a:spcPts val="0"/>
              </a:spcAft>
              <a:buNone/>
            </a:pPr>
            <a:r>
              <a:rPr lang="en-GB"/>
              <a:t>High recall values suggest that the model is good at capturing positive instances, but it's important to note that recall may have come at the expense of precision.</a:t>
            </a:r>
            <a:endParaRPr/>
          </a:p>
          <a:p>
            <a:pPr marL="182880" lvl="0" indent="0" algn="l" rtl="0">
              <a:lnSpc>
                <a:spcPct val="95000"/>
              </a:lnSpc>
              <a:spcBef>
                <a:spcPts val="16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cee0d2a1b3_0_21"/>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a:t>Metrics</a:t>
            </a:r>
            <a:endParaRPr/>
          </a:p>
        </p:txBody>
      </p:sp>
      <p:sp>
        <p:nvSpPr>
          <p:cNvPr id="177" name="Google Shape;177;g2cee0d2a1b3_0_21"/>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1600"/>
              </a:spcBef>
              <a:spcAft>
                <a:spcPts val="0"/>
              </a:spcAft>
              <a:buSzPts val="1440"/>
              <a:buNone/>
            </a:pPr>
            <a:r>
              <a:rPr lang="en-GB"/>
              <a:t>F1-score:</a:t>
            </a:r>
            <a:endParaRPr/>
          </a:p>
          <a:p>
            <a:pPr marL="182880" lvl="0" indent="-182880" algn="l" rtl="0">
              <a:lnSpc>
                <a:spcPct val="95000"/>
              </a:lnSpc>
              <a:spcBef>
                <a:spcPts val="1600"/>
              </a:spcBef>
              <a:spcAft>
                <a:spcPts val="0"/>
              </a:spcAft>
              <a:buSzPts val="1440"/>
              <a:buChar char="•"/>
            </a:pPr>
            <a:r>
              <a:rPr lang="en-GB"/>
              <a:t>F1-score for class 1: 88.37%</a:t>
            </a:r>
            <a:endParaRPr/>
          </a:p>
          <a:p>
            <a:pPr marL="182880" lvl="0" indent="-182880" algn="l" rtl="0">
              <a:lnSpc>
                <a:spcPct val="95000"/>
              </a:lnSpc>
              <a:spcBef>
                <a:spcPts val="1600"/>
              </a:spcBef>
              <a:spcAft>
                <a:spcPts val="0"/>
              </a:spcAft>
              <a:buSzPts val="1440"/>
              <a:buChar char="•"/>
            </a:pPr>
            <a:r>
              <a:rPr lang="en-GB"/>
              <a:t>F1-score for class 0: 83.15%</a:t>
            </a:r>
            <a:endParaRPr/>
          </a:p>
          <a:p>
            <a:pPr marL="182880" lvl="0" indent="-182880" algn="l" rtl="0">
              <a:lnSpc>
                <a:spcPct val="95000"/>
              </a:lnSpc>
              <a:spcBef>
                <a:spcPts val="1600"/>
              </a:spcBef>
              <a:spcAft>
                <a:spcPts val="0"/>
              </a:spcAft>
              <a:buSzPts val="1440"/>
              <a:buChar char="•"/>
            </a:pPr>
            <a:r>
              <a:rPr lang="en-GB"/>
              <a:t>Harmonic mean of precision and recall, provides balance between the two.</a:t>
            </a:r>
            <a:endParaRPr/>
          </a:p>
          <a:p>
            <a:pPr marL="0" lvl="0" indent="0" algn="l" rtl="0">
              <a:lnSpc>
                <a:spcPct val="95000"/>
              </a:lnSpc>
              <a:spcBef>
                <a:spcPts val="1600"/>
              </a:spcBef>
              <a:spcAft>
                <a:spcPts val="0"/>
              </a:spcAft>
              <a:buNone/>
            </a:pPr>
            <a:endParaRPr/>
          </a:p>
          <a:p>
            <a:pPr marL="0" lvl="0" indent="0" algn="l" rtl="0">
              <a:spcBef>
                <a:spcPts val="1400"/>
              </a:spcBef>
              <a:spcAft>
                <a:spcPts val="200"/>
              </a:spcAft>
              <a:buNone/>
            </a:pPr>
            <a:r>
              <a:rPr lang="en-GB"/>
              <a:t>The provided F1-score values indicate that the model achieves a good balance between precision and recall for both classes.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a:t>Metrics</a:t>
            </a:r>
            <a:endParaRPr/>
          </a:p>
        </p:txBody>
      </p:sp>
      <p:sp>
        <p:nvSpPr>
          <p:cNvPr id="183" name="Google Shape;183;p10"/>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r>
              <a:rPr lang="en-GB" dirty="0"/>
              <a:t>Confusion Matrix:</a:t>
            </a:r>
            <a:endParaRPr dirty="0"/>
          </a:p>
          <a:p>
            <a:pPr marL="182880" lvl="0" indent="-203454" algn="l" rtl="0">
              <a:lnSpc>
                <a:spcPct val="95000"/>
              </a:lnSpc>
              <a:spcBef>
                <a:spcPts val="1600"/>
              </a:spcBef>
              <a:spcAft>
                <a:spcPts val="0"/>
              </a:spcAft>
              <a:buSzPts val="1440"/>
              <a:buChar char="•"/>
            </a:pPr>
            <a:r>
              <a:rPr lang="en-GB" dirty="0"/>
              <a:t>True Positives (TP): 12</a:t>
            </a:r>
            <a:endParaRPr dirty="0"/>
          </a:p>
          <a:p>
            <a:pPr marL="182880" lvl="0" indent="-203454" algn="l" rtl="0">
              <a:lnSpc>
                <a:spcPct val="95000"/>
              </a:lnSpc>
              <a:spcBef>
                <a:spcPts val="1600"/>
              </a:spcBef>
              <a:spcAft>
                <a:spcPts val="0"/>
              </a:spcAft>
              <a:buSzPts val="1440"/>
              <a:buChar char="•"/>
            </a:pPr>
            <a:r>
              <a:rPr lang="en-GB" dirty="0"/>
              <a:t>True Negatives (TN</a:t>
            </a:r>
            <a:r>
              <a:rPr lang="en-GB"/>
              <a:t>): 19</a:t>
            </a:r>
            <a:endParaRPr dirty="0"/>
          </a:p>
          <a:p>
            <a:pPr marL="182880" lvl="0" indent="-203454" algn="l" rtl="0">
              <a:lnSpc>
                <a:spcPct val="95000"/>
              </a:lnSpc>
              <a:spcBef>
                <a:spcPts val="1600"/>
              </a:spcBef>
              <a:spcAft>
                <a:spcPts val="0"/>
              </a:spcAft>
              <a:buSzPts val="1440"/>
              <a:buChar char="•"/>
            </a:pPr>
            <a:r>
              <a:rPr lang="en-GB" dirty="0"/>
              <a:t>False Positives (FP): 4</a:t>
            </a:r>
            <a:endParaRPr dirty="0"/>
          </a:p>
          <a:p>
            <a:pPr marL="182880" lvl="0" indent="-203454" algn="l" rtl="0">
              <a:lnSpc>
                <a:spcPct val="95000"/>
              </a:lnSpc>
              <a:spcBef>
                <a:spcPts val="1600"/>
              </a:spcBef>
              <a:spcAft>
                <a:spcPts val="0"/>
              </a:spcAft>
              <a:buSzPts val="1440"/>
              <a:buChar char="•"/>
            </a:pPr>
            <a:r>
              <a:rPr lang="en-GB" dirty="0"/>
              <a:t>False Negatives (FN): 1</a:t>
            </a:r>
            <a:endParaRPr dirty="0"/>
          </a:p>
          <a:p>
            <a:pPr marL="182880" lvl="0" indent="-203454" algn="l" rtl="0">
              <a:lnSpc>
                <a:spcPct val="95000"/>
              </a:lnSpc>
              <a:spcBef>
                <a:spcPts val="1600"/>
              </a:spcBef>
              <a:spcAft>
                <a:spcPts val="0"/>
              </a:spcAft>
              <a:buSzPts val="1440"/>
              <a:buChar char="•"/>
            </a:pPr>
            <a:r>
              <a:rPr lang="en-GB" dirty="0"/>
              <a:t>Illustrates the distribution of correct and incorrect predictions.</a:t>
            </a:r>
            <a:endParaRPr dirty="0"/>
          </a:p>
          <a:p>
            <a:pPr marL="0" lvl="0" indent="0" algn="l" rtl="0">
              <a:lnSpc>
                <a:spcPct val="95000"/>
              </a:lnSpc>
              <a:spcBef>
                <a:spcPts val="1600"/>
              </a:spcBef>
              <a:spcAft>
                <a:spcPts val="0"/>
              </a:spcAft>
              <a:buNone/>
            </a:pPr>
            <a:r>
              <a:rPr lang="en-GB" dirty="0"/>
              <a:t>The confusion matrix shows that the KNN model made 12 correct predictions of class 0 (true negatives) and 19 correct predictions of class 1 (true positives). However, it also made 4 incorrect predictions of class 1 (false positives) and 1 incorrect prediction of class 0 (false negative).</a:t>
            </a:r>
            <a:endParaRPr dirty="0"/>
          </a:p>
          <a:p>
            <a:pPr marL="182880" lvl="0" indent="0" algn="l" rtl="0">
              <a:lnSpc>
                <a:spcPct val="95000"/>
              </a:lnSpc>
              <a:spcBef>
                <a:spcPts val="1600"/>
              </a:spcBef>
              <a:spcAft>
                <a:spcPts val="0"/>
              </a:spcAft>
              <a:buNone/>
            </a:pPr>
            <a:endParaRPr dirty="0"/>
          </a:p>
        </p:txBody>
      </p:sp>
      <p:pic>
        <p:nvPicPr>
          <p:cNvPr id="184" name="Google Shape;184;p10"/>
          <p:cNvPicPr preferRelativeResize="0"/>
          <p:nvPr/>
        </p:nvPicPr>
        <p:blipFill>
          <a:blip r:embed="rId3">
            <a:alphaModFix/>
          </a:blip>
          <a:stretch>
            <a:fillRect/>
          </a:stretch>
        </p:blipFill>
        <p:spPr>
          <a:xfrm>
            <a:off x="7088375" y="0"/>
            <a:ext cx="5103625" cy="404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cee0d2a1b3_0_33"/>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a:t>Metrics</a:t>
            </a:r>
            <a:endParaRPr/>
          </a:p>
        </p:txBody>
      </p:sp>
      <p:sp>
        <p:nvSpPr>
          <p:cNvPr id="190" name="Google Shape;190;g2cee0d2a1b3_0_33"/>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1600"/>
              </a:spcBef>
              <a:spcAft>
                <a:spcPts val="0"/>
              </a:spcAft>
              <a:buSzPts val="1440"/>
              <a:buNone/>
            </a:pPr>
            <a:r>
              <a:rPr lang="en-GB" dirty="0"/>
              <a:t>ROC Curve:</a:t>
            </a:r>
            <a:endParaRPr dirty="0"/>
          </a:p>
          <a:p>
            <a:pPr marL="182880" lvl="0" indent="-203454" algn="l" rtl="0">
              <a:lnSpc>
                <a:spcPct val="95000"/>
              </a:lnSpc>
              <a:spcBef>
                <a:spcPts val="1600"/>
              </a:spcBef>
              <a:spcAft>
                <a:spcPts val="0"/>
              </a:spcAft>
              <a:buSzPts val="1440"/>
              <a:buChar char="•"/>
            </a:pPr>
            <a:r>
              <a:rPr lang="en-GB" dirty="0"/>
              <a:t>Area Under Curve: 0.94</a:t>
            </a:r>
            <a:endParaRPr dirty="0"/>
          </a:p>
          <a:p>
            <a:pPr marL="182880" lvl="0" indent="-203454" algn="l" rtl="0">
              <a:lnSpc>
                <a:spcPct val="95000"/>
              </a:lnSpc>
              <a:spcBef>
                <a:spcPts val="1600"/>
              </a:spcBef>
              <a:spcAft>
                <a:spcPts val="0"/>
              </a:spcAft>
              <a:buSzPts val="1440"/>
              <a:buChar char="•"/>
            </a:pPr>
            <a:r>
              <a:rPr lang="en-GB" dirty="0"/>
              <a:t>Demonstrates model's discrimination power across different threshold settings.</a:t>
            </a:r>
            <a:endParaRPr dirty="0"/>
          </a:p>
          <a:p>
            <a:pPr marL="182880" lvl="0" indent="0" algn="l" rtl="0">
              <a:lnSpc>
                <a:spcPct val="95000"/>
              </a:lnSpc>
              <a:spcBef>
                <a:spcPts val="1600"/>
              </a:spcBef>
              <a:spcAft>
                <a:spcPts val="0"/>
              </a:spcAft>
              <a:buNone/>
            </a:pPr>
            <a:endParaRPr dirty="0"/>
          </a:p>
          <a:p>
            <a:pPr marL="182880" lvl="0" indent="0" algn="l" rtl="0">
              <a:lnSpc>
                <a:spcPct val="95000"/>
              </a:lnSpc>
              <a:spcBef>
                <a:spcPts val="1600"/>
              </a:spcBef>
              <a:spcAft>
                <a:spcPts val="0"/>
              </a:spcAft>
              <a:buNone/>
            </a:pPr>
            <a:r>
              <a:rPr lang="en-GB" dirty="0"/>
              <a:t>The area indicates that the model has good discriminatory power and performs well across various threshold settings.</a:t>
            </a:r>
            <a:endParaRPr dirty="0"/>
          </a:p>
        </p:txBody>
      </p:sp>
      <p:pic>
        <p:nvPicPr>
          <p:cNvPr id="191" name="Google Shape;191;g2cee0d2a1b3_0_33"/>
          <p:cNvPicPr preferRelativeResize="0"/>
          <p:nvPr/>
        </p:nvPicPr>
        <p:blipFill>
          <a:blip r:embed="rId3">
            <a:alphaModFix/>
          </a:blip>
          <a:stretch>
            <a:fillRect/>
          </a:stretch>
        </p:blipFill>
        <p:spPr>
          <a:xfrm>
            <a:off x="8622200" y="0"/>
            <a:ext cx="3569800" cy="278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cee0d2a1b3_0_41"/>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a:t>Metrics</a:t>
            </a:r>
            <a:endParaRPr/>
          </a:p>
        </p:txBody>
      </p:sp>
      <p:sp>
        <p:nvSpPr>
          <p:cNvPr id="197" name="Google Shape;197;g2cee0d2a1b3_0_41"/>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1600"/>
              </a:spcBef>
              <a:spcAft>
                <a:spcPts val="0"/>
              </a:spcAft>
              <a:buSzPts val="1440"/>
              <a:buNone/>
            </a:pPr>
            <a:r>
              <a:rPr lang="en-GB"/>
              <a:t>Precision-Recall Curve:</a:t>
            </a:r>
            <a:endParaRPr/>
          </a:p>
          <a:p>
            <a:pPr marL="182880" lvl="0" indent="-203454" algn="l" rtl="0">
              <a:lnSpc>
                <a:spcPct val="95000"/>
              </a:lnSpc>
              <a:spcBef>
                <a:spcPts val="1600"/>
              </a:spcBef>
              <a:spcAft>
                <a:spcPts val="0"/>
              </a:spcAft>
              <a:buSzPts val="1440"/>
              <a:buChar char="•"/>
            </a:pPr>
            <a:r>
              <a:rPr lang="en-GB"/>
              <a:t>Shows trade-off between precision and recall.</a:t>
            </a:r>
            <a:endParaRPr/>
          </a:p>
          <a:p>
            <a:pPr marL="182880" lvl="0" indent="-203454" algn="l" rtl="0">
              <a:lnSpc>
                <a:spcPct val="95000"/>
              </a:lnSpc>
              <a:spcBef>
                <a:spcPts val="1600"/>
              </a:spcBef>
              <a:spcAft>
                <a:spcPts val="0"/>
              </a:spcAft>
              <a:buSzPts val="1440"/>
              <a:buChar char="•"/>
            </a:pPr>
            <a:r>
              <a:rPr lang="en-GB"/>
              <a:t>Highlights model's ability to minimize false positives while maximizing true positives.</a:t>
            </a:r>
            <a:endParaRPr/>
          </a:p>
          <a:p>
            <a:pPr marL="0" lvl="0" indent="0" algn="l" rtl="0">
              <a:lnSpc>
                <a:spcPct val="95000"/>
              </a:lnSpc>
              <a:spcBef>
                <a:spcPts val="1600"/>
              </a:spcBef>
              <a:spcAft>
                <a:spcPts val="0"/>
              </a:spcAft>
              <a:buNone/>
            </a:pPr>
            <a:endParaRPr/>
          </a:p>
          <a:p>
            <a:pPr marL="0" lvl="0" indent="0" algn="l" rtl="0">
              <a:lnSpc>
                <a:spcPct val="95000"/>
              </a:lnSpc>
              <a:spcBef>
                <a:spcPts val="1600"/>
              </a:spcBef>
              <a:spcAft>
                <a:spcPts val="0"/>
              </a:spcAft>
              <a:buNone/>
            </a:pPr>
            <a:r>
              <a:rPr lang="en-GB"/>
              <a:t>The precision-recall curve showcases the trade-off between precision and recall across different threshold settings. The curve demonstrates high precision and recall values, suggesting that the model performs well in correctly identifying positive instances while minimizing false positives.</a:t>
            </a:r>
            <a:endParaRPr/>
          </a:p>
        </p:txBody>
      </p:sp>
      <p:pic>
        <p:nvPicPr>
          <p:cNvPr id="198" name="Google Shape;198;g2cee0d2a1b3_0_41"/>
          <p:cNvPicPr preferRelativeResize="0"/>
          <p:nvPr/>
        </p:nvPicPr>
        <p:blipFill>
          <a:blip r:embed="rId3">
            <a:alphaModFix/>
          </a:blip>
          <a:stretch>
            <a:fillRect/>
          </a:stretch>
        </p:blipFill>
        <p:spPr>
          <a:xfrm>
            <a:off x="8612375" y="0"/>
            <a:ext cx="3579625" cy="283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cee0d2a1b3_0_12"/>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a:t>Possible Improvements for KNN</a:t>
            </a:r>
            <a:endParaRPr/>
          </a:p>
        </p:txBody>
      </p:sp>
      <p:sp>
        <p:nvSpPr>
          <p:cNvPr id="204" name="Google Shape;204;g2cee0d2a1b3_0_12"/>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p>
            <a:pPr marL="182880" lvl="0" indent="0" algn="l" rtl="0">
              <a:lnSpc>
                <a:spcPct val="95000"/>
              </a:lnSpc>
              <a:spcBef>
                <a:spcPts val="1600"/>
              </a:spcBef>
              <a:spcAft>
                <a:spcPts val="0"/>
              </a:spcAft>
              <a:buNone/>
            </a:pPr>
            <a:endParaRPr dirty="0"/>
          </a:p>
          <a:p>
            <a:pPr marL="182880" lvl="0" indent="0" algn="l" rtl="0">
              <a:lnSpc>
                <a:spcPct val="95000"/>
              </a:lnSpc>
              <a:spcBef>
                <a:spcPts val="1600"/>
              </a:spcBef>
              <a:spcAft>
                <a:spcPts val="0"/>
              </a:spcAft>
              <a:buNone/>
            </a:pPr>
            <a:endParaRPr dirty="0"/>
          </a:p>
          <a:p>
            <a:pPr marL="182880" lvl="0" indent="-203454" algn="l" rtl="0">
              <a:lnSpc>
                <a:spcPct val="95000"/>
              </a:lnSpc>
              <a:spcBef>
                <a:spcPts val="1600"/>
              </a:spcBef>
              <a:spcAft>
                <a:spcPts val="0"/>
              </a:spcAft>
              <a:buSzPts val="1440"/>
              <a:buChar char="•"/>
            </a:pPr>
            <a:r>
              <a:rPr lang="en-GB" dirty="0"/>
              <a:t>The KNN model demonstrates strong predictive performance overall, with high accuracy and AUC. It effectively discriminates between the two classes and maintains a good balance between precision and recall. </a:t>
            </a:r>
            <a:endParaRPr dirty="0"/>
          </a:p>
          <a:p>
            <a:pPr marL="182880" lvl="0" indent="-203454" algn="l" rtl="0">
              <a:lnSpc>
                <a:spcPct val="95000"/>
              </a:lnSpc>
              <a:spcBef>
                <a:spcPts val="1600"/>
              </a:spcBef>
              <a:spcAft>
                <a:spcPts val="0"/>
              </a:spcAft>
              <a:buSzPts val="1440"/>
              <a:buChar char="•"/>
            </a:pPr>
            <a:r>
              <a:rPr lang="en-GB" dirty="0"/>
              <a:t>However, there are a few false positive and false negative predictions, indicating potential areas for improvement. </a:t>
            </a:r>
            <a:endParaRPr dirty="0"/>
          </a:p>
          <a:p>
            <a:pPr marL="182880" lvl="0" indent="-203454" algn="l" rtl="0">
              <a:lnSpc>
                <a:spcPct val="95000"/>
              </a:lnSpc>
              <a:spcBef>
                <a:spcPts val="1600"/>
              </a:spcBef>
              <a:spcAft>
                <a:spcPts val="0"/>
              </a:spcAft>
              <a:buSzPts val="1440"/>
              <a:buChar char="•"/>
            </a:pPr>
            <a:r>
              <a:rPr lang="en-GB" dirty="0"/>
              <a:t>Consider techniques to reduce overfitting, such as regularization, collecting more diverse training data, or simplifying the model architecture.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a:t>Supervised Learning: Support Vector Machine (SVM)</a:t>
            </a:r>
            <a:endParaRPr/>
          </a:p>
        </p:txBody>
      </p:sp>
      <p:sp>
        <p:nvSpPr>
          <p:cNvPr id="210" name="Google Shape;210;p1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182880" lvl="0" indent="-182880" algn="l" rtl="0">
              <a:lnSpc>
                <a:spcPct val="95000"/>
              </a:lnSpc>
              <a:spcBef>
                <a:spcPts val="0"/>
              </a:spcBef>
              <a:spcAft>
                <a:spcPts val="0"/>
              </a:spcAft>
              <a:buSzPts val="1440"/>
              <a:buChar char="•"/>
            </a:pPr>
            <a:r>
              <a:rPr lang="en-GB"/>
              <a:t>SVM is a powerful supervised learning algorithm used for classification tasks. It works by finding the hyperplane that best separates the classes in the feature space. The optimal hyperplane is the one that maximizes the margin, i.e., the distance between the hyperplane and the nearest data points (support vectors) from each class.</a:t>
            </a:r>
            <a:endParaRPr/>
          </a:p>
        </p:txBody>
      </p:sp>
      <p:pic>
        <p:nvPicPr>
          <p:cNvPr id="211" name="Google Shape;211;p11" descr="All You Need to Know About Support Vector Machines"/>
          <p:cNvPicPr preferRelativeResize="0"/>
          <p:nvPr/>
        </p:nvPicPr>
        <p:blipFill rotWithShape="1">
          <a:blip r:embed="rId3">
            <a:alphaModFix/>
          </a:blip>
          <a:srcRect/>
          <a:stretch/>
        </p:blipFill>
        <p:spPr>
          <a:xfrm>
            <a:off x="2334768" y="3429000"/>
            <a:ext cx="6453734" cy="32268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3E706A-2608-884B-7800-0BED9A55C63A}"/>
              </a:ext>
            </a:extLst>
          </p:cNvPr>
          <p:cNvSpPr>
            <a:spLocks noGrp="1"/>
          </p:cNvSpPr>
          <p:nvPr>
            <p:ph type="title"/>
          </p:nvPr>
        </p:nvSpPr>
        <p:spPr/>
        <p:txBody>
          <a:bodyPr/>
          <a:lstStyle/>
          <a:p>
            <a:r>
              <a:rPr lang="en-GB" dirty="0"/>
              <a:t>Supervised Learning: SVM</a:t>
            </a:r>
          </a:p>
        </p:txBody>
      </p:sp>
      <p:sp>
        <p:nvSpPr>
          <p:cNvPr id="6" name="Text Placeholder 5">
            <a:extLst>
              <a:ext uri="{FF2B5EF4-FFF2-40B4-BE49-F238E27FC236}">
                <a16:creationId xmlns:a16="http://schemas.microsoft.com/office/drawing/2014/main" id="{D707299A-4482-4F98-4D5D-0ABA8156ABC7}"/>
              </a:ext>
            </a:extLst>
          </p:cNvPr>
          <p:cNvSpPr>
            <a:spLocks noGrp="1"/>
          </p:cNvSpPr>
          <p:nvPr>
            <p:ph type="body" idx="1"/>
          </p:nvPr>
        </p:nvSpPr>
        <p:spPr/>
        <p:txBody>
          <a:bodyPr>
            <a:normAutofit/>
          </a:bodyPr>
          <a:lstStyle/>
          <a:p>
            <a:r>
              <a:rPr lang="en-GB" dirty="0"/>
              <a:t>Data Loading as before</a:t>
            </a:r>
          </a:p>
          <a:p>
            <a:r>
              <a:rPr lang="en-GB" dirty="0"/>
              <a:t>Data preprocessing - Separated the features (X) from the target variable (y) using </a:t>
            </a:r>
            <a:r>
              <a:rPr lang="en-GB" dirty="0" err="1"/>
              <a:t>DataFrame</a:t>
            </a:r>
            <a:r>
              <a:rPr lang="en-GB" dirty="0"/>
              <a:t> slicing.</a:t>
            </a:r>
          </a:p>
          <a:p>
            <a:r>
              <a:rPr lang="en-GB" dirty="0"/>
              <a:t>Conducted label encoding for categorical features to convert them into numerical representations using </a:t>
            </a:r>
            <a:r>
              <a:rPr lang="en-GB" dirty="0" err="1"/>
              <a:t>LabelEncoder</a:t>
            </a:r>
            <a:r>
              <a:rPr lang="en-GB" dirty="0"/>
              <a:t>.</a:t>
            </a:r>
          </a:p>
          <a:p>
            <a:r>
              <a:rPr lang="en-GB" dirty="0"/>
              <a:t>Split the dataset into training and testing sets using </a:t>
            </a:r>
            <a:r>
              <a:rPr lang="en-GB" dirty="0" err="1"/>
              <a:t>train_test_split</a:t>
            </a:r>
            <a:r>
              <a:rPr lang="en-GB" dirty="0"/>
              <a:t> from </a:t>
            </a:r>
            <a:r>
              <a:rPr lang="en-GB" dirty="0" err="1"/>
              <a:t>sklearn.model_selection</a:t>
            </a:r>
            <a:r>
              <a:rPr lang="en-GB" dirty="0"/>
              <a:t>.</a:t>
            </a:r>
          </a:p>
          <a:p>
            <a:r>
              <a:rPr lang="en-GB" dirty="0"/>
              <a:t>Scaled the numerical features using </a:t>
            </a:r>
            <a:r>
              <a:rPr lang="en-GB" dirty="0" err="1"/>
              <a:t>StandardScaler</a:t>
            </a:r>
            <a:r>
              <a:rPr lang="en-GB" dirty="0"/>
              <a:t> to ensure that all features have the same scale, which is crucial for SVM.</a:t>
            </a:r>
          </a:p>
          <a:p>
            <a:endParaRPr lang="en-GB" dirty="0"/>
          </a:p>
        </p:txBody>
      </p:sp>
      <p:pic>
        <p:nvPicPr>
          <p:cNvPr id="9" name="Picture 8">
            <a:extLst>
              <a:ext uri="{FF2B5EF4-FFF2-40B4-BE49-F238E27FC236}">
                <a16:creationId xmlns:a16="http://schemas.microsoft.com/office/drawing/2014/main" id="{B802BD9E-AD01-8FE9-B53F-3EF89FC3E841}"/>
              </a:ext>
            </a:extLst>
          </p:cNvPr>
          <p:cNvPicPr>
            <a:picLocks noChangeAspect="1"/>
          </p:cNvPicPr>
          <p:nvPr/>
        </p:nvPicPr>
        <p:blipFill rotWithShape="1">
          <a:blip r:embed="rId2"/>
          <a:srcRect l="6624" r="23252"/>
          <a:stretch/>
        </p:blipFill>
        <p:spPr>
          <a:xfrm>
            <a:off x="0" y="2155467"/>
            <a:ext cx="4703568" cy="2685766"/>
          </a:xfrm>
          <a:prstGeom prst="rect">
            <a:avLst/>
          </a:prstGeom>
        </p:spPr>
      </p:pic>
    </p:spTree>
    <p:extLst>
      <p:ext uri="{BB962C8B-B14F-4D97-AF65-F5344CB8AC3E}">
        <p14:creationId xmlns:p14="http://schemas.microsoft.com/office/powerpoint/2010/main" val="236138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3E706A-2608-884B-7800-0BED9A55C63A}"/>
              </a:ext>
            </a:extLst>
          </p:cNvPr>
          <p:cNvSpPr>
            <a:spLocks noGrp="1"/>
          </p:cNvSpPr>
          <p:nvPr>
            <p:ph type="title"/>
          </p:nvPr>
        </p:nvSpPr>
        <p:spPr>
          <a:xfrm>
            <a:off x="801778" y="206399"/>
            <a:ext cx="3200400" cy="958801"/>
          </a:xfrm>
        </p:spPr>
        <p:txBody>
          <a:bodyPr>
            <a:normAutofit fontScale="90000"/>
          </a:bodyPr>
          <a:lstStyle/>
          <a:p>
            <a:r>
              <a:rPr lang="en-GB" dirty="0"/>
              <a:t>Supervised Learning: SVM</a:t>
            </a:r>
          </a:p>
        </p:txBody>
      </p:sp>
      <p:sp>
        <p:nvSpPr>
          <p:cNvPr id="6" name="Text Placeholder 5">
            <a:extLst>
              <a:ext uri="{FF2B5EF4-FFF2-40B4-BE49-F238E27FC236}">
                <a16:creationId xmlns:a16="http://schemas.microsoft.com/office/drawing/2014/main" id="{D707299A-4482-4F98-4D5D-0ABA8156ABC7}"/>
              </a:ext>
            </a:extLst>
          </p:cNvPr>
          <p:cNvSpPr>
            <a:spLocks noGrp="1"/>
          </p:cNvSpPr>
          <p:nvPr>
            <p:ph type="body" idx="1"/>
          </p:nvPr>
        </p:nvSpPr>
        <p:spPr>
          <a:xfrm>
            <a:off x="4504267" y="900386"/>
            <a:ext cx="6079066" cy="5486400"/>
          </a:xfrm>
        </p:spPr>
        <p:txBody>
          <a:bodyPr>
            <a:normAutofit fontScale="85000" lnSpcReduction="10000"/>
          </a:bodyPr>
          <a:lstStyle/>
          <a:p>
            <a:r>
              <a:rPr lang="en-GB" dirty="0"/>
              <a:t>Initialized an SVM model with a linear kernel using SVC from </a:t>
            </a:r>
            <a:r>
              <a:rPr lang="en-GB" dirty="0" err="1"/>
              <a:t>sklearn.svm</a:t>
            </a:r>
            <a:r>
              <a:rPr lang="en-GB" dirty="0"/>
              <a:t>.</a:t>
            </a:r>
          </a:p>
          <a:p>
            <a:r>
              <a:rPr lang="en-GB" dirty="0"/>
              <a:t>Trained the SVM model on the training data using the fit() method.</a:t>
            </a:r>
          </a:p>
          <a:p>
            <a:r>
              <a:rPr lang="en-GB" dirty="0"/>
              <a:t>Performed cross-validation using </a:t>
            </a:r>
            <a:r>
              <a:rPr lang="en-GB" dirty="0" err="1"/>
              <a:t>cross_val_score</a:t>
            </a:r>
            <a:r>
              <a:rPr lang="en-GB" dirty="0"/>
              <a:t> to estimate the model's performance on unseen data.</a:t>
            </a:r>
          </a:p>
          <a:p>
            <a:r>
              <a:rPr lang="en-GB" dirty="0"/>
              <a:t>Evaluated the trained model's performance on the test set using score() method to calculate accuracy.</a:t>
            </a:r>
          </a:p>
          <a:p>
            <a:r>
              <a:rPr lang="en-GB" dirty="0"/>
              <a:t>Utilized classification metrics such as precision, recall, and F1-score using </a:t>
            </a:r>
            <a:r>
              <a:rPr lang="en-GB" dirty="0" err="1"/>
              <a:t>classification_report</a:t>
            </a:r>
            <a:r>
              <a:rPr lang="en-GB" dirty="0"/>
              <a:t>.</a:t>
            </a:r>
          </a:p>
          <a:p>
            <a:r>
              <a:rPr lang="en-GB" dirty="0"/>
              <a:t>Examined feature importance by analysing the coefficients of the SVM model using </a:t>
            </a:r>
            <a:r>
              <a:rPr lang="en-GB" dirty="0" err="1"/>
              <a:t>svm_model.coef</a:t>
            </a:r>
            <a:r>
              <a:rPr lang="en-GB" dirty="0"/>
              <a:t>_.</a:t>
            </a:r>
          </a:p>
          <a:p>
            <a:r>
              <a:rPr lang="en-GB" dirty="0"/>
              <a:t>Generated an ROC curve and calculated the AUC (Area Under the Curve) to assess the model's performance.</a:t>
            </a:r>
          </a:p>
          <a:p>
            <a:r>
              <a:rPr lang="en-GB" dirty="0"/>
              <a:t>Constructed a confusion matrix using </a:t>
            </a:r>
            <a:r>
              <a:rPr lang="en-GB" dirty="0" err="1"/>
              <a:t>confusion_matrix</a:t>
            </a:r>
            <a:r>
              <a:rPr lang="en-GB" dirty="0"/>
              <a:t> to visualize the model's predictions.</a:t>
            </a:r>
          </a:p>
        </p:txBody>
      </p:sp>
      <p:pic>
        <p:nvPicPr>
          <p:cNvPr id="7" name="Picture 6">
            <a:extLst>
              <a:ext uri="{FF2B5EF4-FFF2-40B4-BE49-F238E27FC236}">
                <a16:creationId xmlns:a16="http://schemas.microsoft.com/office/drawing/2014/main" id="{21C6C0BB-CCE3-4DF9-0805-4E81AD09BADD}"/>
              </a:ext>
            </a:extLst>
          </p:cNvPr>
          <p:cNvPicPr>
            <a:picLocks noChangeAspect="1"/>
          </p:cNvPicPr>
          <p:nvPr/>
        </p:nvPicPr>
        <p:blipFill>
          <a:blip r:embed="rId2"/>
          <a:stretch>
            <a:fillRect/>
          </a:stretch>
        </p:blipFill>
        <p:spPr>
          <a:xfrm>
            <a:off x="5843350" y="161884"/>
            <a:ext cx="3400900" cy="590632"/>
          </a:xfrm>
          <a:prstGeom prst="rect">
            <a:avLst/>
          </a:prstGeom>
        </p:spPr>
      </p:pic>
      <p:pic>
        <p:nvPicPr>
          <p:cNvPr id="10" name="Picture 9">
            <a:extLst>
              <a:ext uri="{FF2B5EF4-FFF2-40B4-BE49-F238E27FC236}">
                <a16:creationId xmlns:a16="http://schemas.microsoft.com/office/drawing/2014/main" id="{98007599-3D31-12E8-89AD-FC166DEA64E5}"/>
              </a:ext>
            </a:extLst>
          </p:cNvPr>
          <p:cNvPicPr>
            <a:picLocks noChangeAspect="1"/>
          </p:cNvPicPr>
          <p:nvPr/>
        </p:nvPicPr>
        <p:blipFill rotWithShape="1">
          <a:blip r:embed="rId3"/>
          <a:srcRect l="10393" t="4781" r="1680" b="986"/>
          <a:stretch/>
        </p:blipFill>
        <p:spPr>
          <a:xfrm>
            <a:off x="0" y="1165200"/>
            <a:ext cx="4657519" cy="2891070"/>
          </a:xfrm>
          <a:prstGeom prst="rect">
            <a:avLst/>
          </a:prstGeom>
        </p:spPr>
      </p:pic>
      <p:pic>
        <p:nvPicPr>
          <p:cNvPr id="12" name="Picture 11">
            <a:extLst>
              <a:ext uri="{FF2B5EF4-FFF2-40B4-BE49-F238E27FC236}">
                <a16:creationId xmlns:a16="http://schemas.microsoft.com/office/drawing/2014/main" id="{FBDD7C24-E879-25EC-D634-C8184717F37B}"/>
              </a:ext>
            </a:extLst>
          </p:cNvPr>
          <p:cNvPicPr>
            <a:picLocks noChangeAspect="1"/>
          </p:cNvPicPr>
          <p:nvPr/>
        </p:nvPicPr>
        <p:blipFill>
          <a:blip r:embed="rId4"/>
          <a:stretch>
            <a:fillRect/>
          </a:stretch>
        </p:blipFill>
        <p:spPr>
          <a:xfrm>
            <a:off x="-1" y="4056270"/>
            <a:ext cx="4498679" cy="2801730"/>
          </a:xfrm>
          <a:prstGeom prst="rect">
            <a:avLst/>
          </a:prstGeom>
        </p:spPr>
      </p:pic>
    </p:spTree>
    <p:extLst>
      <p:ext uri="{BB962C8B-B14F-4D97-AF65-F5344CB8AC3E}">
        <p14:creationId xmlns:p14="http://schemas.microsoft.com/office/powerpoint/2010/main" val="1106877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CDB2-7DAC-DBDC-D477-79F22F60B62C}"/>
              </a:ext>
            </a:extLst>
          </p:cNvPr>
          <p:cNvSpPr>
            <a:spLocks noGrp="1"/>
          </p:cNvSpPr>
          <p:nvPr>
            <p:ph type="title"/>
          </p:nvPr>
        </p:nvSpPr>
        <p:spPr/>
        <p:txBody>
          <a:bodyPr>
            <a:normAutofit fontScale="90000"/>
          </a:bodyPr>
          <a:lstStyle/>
          <a:p>
            <a:r>
              <a:rPr lang="en-GB" dirty="0"/>
              <a:t>The Feature Analysis (Random Forest Classifier)</a:t>
            </a:r>
          </a:p>
        </p:txBody>
      </p:sp>
      <p:sp>
        <p:nvSpPr>
          <p:cNvPr id="3" name="Text Placeholder 2">
            <a:extLst>
              <a:ext uri="{FF2B5EF4-FFF2-40B4-BE49-F238E27FC236}">
                <a16:creationId xmlns:a16="http://schemas.microsoft.com/office/drawing/2014/main" id="{CFAFAAF4-3EF6-40FA-D6B1-3A14F1A7BC2E}"/>
              </a:ext>
            </a:extLst>
          </p:cNvPr>
          <p:cNvSpPr>
            <a:spLocks noGrp="1"/>
          </p:cNvSpPr>
          <p:nvPr>
            <p:ph type="body" idx="1"/>
          </p:nvPr>
        </p:nvSpPr>
        <p:spPr/>
        <p:txBody>
          <a:bodyPr>
            <a:normAutofit lnSpcReduction="10000"/>
          </a:bodyPr>
          <a:lstStyle/>
          <a:p>
            <a:pPr marL="127000" indent="0">
              <a:buNone/>
            </a:pPr>
            <a:r>
              <a:rPr lang="en-GB" dirty="0"/>
              <a:t>The </a:t>
            </a:r>
            <a:r>
              <a:rPr lang="en-GB" dirty="0" err="1"/>
              <a:t>RandomForestClassifier</a:t>
            </a:r>
            <a:r>
              <a:rPr lang="en-GB" dirty="0"/>
              <a:t> was used to </a:t>
            </a:r>
            <a:r>
              <a:rPr lang="en-GB" dirty="0" err="1"/>
              <a:t>analyze</a:t>
            </a:r>
            <a:r>
              <a:rPr lang="en-GB" dirty="0"/>
              <a:t> feature importance in the dataset.</a:t>
            </a:r>
          </a:p>
          <a:p>
            <a:r>
              <a:rPr lang="en-GB" dirty="0"/>
              <a:t>Utilized </a:t>
            </a:r>
            <a:r>
              <a:rPr lang="en-GB" dirty="0" err="1"/>
              <a:t>RandomForestClassifier</a:t>
            </a:r>
            <a:r>
              <a:rPr lang="en-GB" dirty="0"/>
              <a:t> to assess feature importance.</a:t>
            </a:r>
          </a:p>
          <a:p>
            <a:r>
              <a:rPr lang="en-GB" dirty="0"/>
              <a:t>Trained the classifier with 100 decision trees and a fixed random state for reproducibility.</a:t>
            </a:r>
          </a:p>
          <a:p>
            <a:r>
              <a:rPr lang="en-GB" dirty="0"/>
              <a:t>Calculated feature importance scores using </a:t>
            </a:r>
            <a:r>
              <a:rPr lang="en-GB" dirty="0" err="1"/>
              <a:t>rf.feature_importances</a:t>
            </a:r>
            <a:r>
              <a:rPr lang="en-GB" dirty="0"/>
              <a:t>_.</a:t>
            </a:r>
          </a:p>
          <a:p>
            <a:r>
              <a:rPr lang="en-GB" dirty="0"/>
              <a:t>Plotted feature importance scores in a bar chart to visualize the importance of each feature.</a:t>
            </a:r>
          </a:p>
          <a:p>
            <a:r>
              <a:rPr lang="en-GB" dirty="0"/>
              <a:t>Income and age are the only numerical values in the dataset, but this can be used for other datasets which contain multiple numerical labels</a:t>
            </a:r>
          </a:p>
        </p:txBody>
      </p:sp>
      <p:sp>
        <p:nvSpPr>
          <p:cNvPr id="4" name="Text Placeholder 3">
            <a:extLst>
              <a:ext uri="{FF2B5EF4-FFF2-40B4-BE49-F238E27FC236}">
                <a16:creationId xmlns:a16="http://schemas.microsoft.com/office/drawing/2014/main" id="{6759A7D4-1485-8867-00D1-2FD1DD040A98}"/>
              </a:ext>
            </a:extLst>
          </p:cNvPr>
          <p:cNvSpPr>
            <a:spLocks noGrp="1"/>
          </p:cNvSpPr>
          <p:nvPr>
            <p:ph type="body" idx="2"/>
          </p:nvPr>
        </p:nvSpPr>
        <p:spPr/>
        <p:txBody>
          <a:bodyPr/>
          <a:lstStyle/>
          <a:p>
            <a:endParaRPr lang="en-GB"/>
          </a:p>
        </p:txBody>
      </p:sp>
      <p:pic>
        <p:nvPicPr>
          <p:cNvPr id="6" name="Picture 5">
            <a:extLst>
              <a:ext uri="{FF2B5EF4-FFF2-40B4-BE49-F238E27FC236}">
                <a16:creationId xmlns:a16="http://schemas.microsoft.com/office/drawing/2014/main" id="{2EEC44C4-3440-4253-B77C-BB4353BCBD1B}"/>
              </a:ext>
            </a:extLst>
          </p:cNvPr>
          <p:cNvPicPr>
            <a:picLocks noChangeAspect="1"/>
          </p:cNvPicPr>
          <p:nvPr/>
        </p:nvPicPr>
        <p:blipFill>
          <a:blip r:embed="rId2"/>
          <a:stretch>
            <a:fillRect/>
          </a:stretch>
        </p:blipFill>
        <p:spPr>
          <a:xfrm>
            <a:off x="0" y="2024472"/>
            <a:ext cx="4504267" cy="4833527"/>
          </a:xfrm>
          <a:prstGeom prst="rect">
            <a:avLst/>
          </a:prstGeom>
        </p:spPr>
      </p:pic>
    </p:spTree>
    <p:extLst>
      <p:ext uri="{BB962C8B-B14F-4D97-AF65-F5344CB8AC3E}">
        <p14:creationId xmlns:p14="http://schemas.microsoft.com/office/powerpoint/2010/main" val="316357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a:t>Introduction</a:t>
            </a:r>
            <a:endParaRPr/>
          </a:p>
        </p:txBody>
      </p:sp>
      <p:sp>
        <p:nvSpPr>
          <p:cNvPr id="115" name="Google Shape;115;p2"/>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182880" lvl="0" indent="-20319" algn="l" rtl="0">
              <a:lnSpc>
                <a:spcPct val="95000"/>
              </a:lnSpc>
              <a:spcBef>
                <a:spcPts val="0"/>
              </a:spcBef>
              <a:spcAft>
                <a:spcPts val="0"/>
              </a:spcAft>
              <a:buSzPts val="2560"/>
              <a:buNone/>
            </a:pPr>
            <a:endParaRPr sz="3200"/>
          </a:p>
          <a:p>
            <a:pPr marL="182880" lvl="0" indent="-182880" algn="l" rtl="0">
              <a:lnSpc>
                <a:spcPct val="95000"/>
              </a:lnSpc>
              <a:spcBef>
                <a:spcPts val="1600"/>
              </a:spcBef>
              <a:spcAft>
                <a:spcPts val="0"/>
              </a:spcAft>
              <a:buSzPts val="2560"/>
              <a:buChar char="•"/>
            </a:pPr>
            <a:r>
              <a:rPr lang="en-GB" sz="3200"/>
              <a:t>To discuss the analysis and evaluation of a dataset using various machine learning algorithms</a:t>
            </a:r>
            <a:endParaRPr/>
          </a:p>
          <a:p>
            <a:pPr marL="182880" lvl="0" indent="-182880" algn="l" rtl="0">
              <a:lnSpc>
                <a:spcPct val="95000"/>
              </a:lnSpc>
              <a:spcBef>
                <a:spcPts val="1600"/>
              </a:spcBef>
              <a:spcAft>
                <a:spcPts val="0"/>
              </a:spcAft>
              <a:buSzPts val="2560"/>
              <a:buChar char="•"/>
            </a:pPr>
            <a:r>
              <a:rPr lang="en-GB" sz="3200"/>
              <a:t>Decide which algorithms, supervised and unsupervised, performed better on the dataset</a:t>
            </a:r>
            <a:endParaRPr/>
          </a:p>
          <a:p>
            <a:pPr marL="182880" lvl="0" indent="-20319" algn="l" rtl="0">
              <a:lnSpc>
                <a:spcPct val="95000"/>
              </a:lnSpc>
              <a:spcBef>
                <a:spcPts val="1600"/>
              </a:spcBef>
              <a:spcAft>
                <a:spcPts val="0"/>
              </a:spcAft>
              <a:buSzPts val="2560"/>
              <a:buNone/>
            </a:pP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8AE4FC-E0BA-DB48-1231-C1EC7CAE08AF}"/>
              </a:ext>
            </a:extLst>
          </p:cNvPr>
          <p:cNvPicPr>
            <a:picLocks noChangeAspect="1"/>
          </p:cNvPicPr>
          <p:nvPr/>
        </p:nvPicPr>
        <p:blipFill>
          <a:blip r:embed="rId2"/>
          <a:stretch>
            <a:fillRect/>
          </a:stretch>
        </p:blipFill>
        <p:spPr>
          <a:xfrm>
            <a:off x="0" y="1257299"/>
            <a:ext cx="8751647" cy="5600699"/>
          </a:xfrm>
          <a:prstGeom prst="rect">
            <a:avLst/>
          </a:prstGeom>
        </p:spPr>
      </p:pic>
      <p:sp>
        <p:nvSpPr>
          <p:cNvPr id="5" name="Title 4">
            <a:extLst>
              <a:ext uri="{FF2B5EF4-FFF2-40B4-BE49-F238E27FC236}">
                <a16:creationId xmlns:a16="http://schemas.microsoft.com/office/drawing/2014/main" id="{0EA4E00A-0008-40F3-3B5B-69A8F2265B78}"/>
              </a:ext>
            </a:extLst>
          </p:cNvPr>
          <p:cNvSpPr>
            <a:spLocks noGrp="1"/>
          </p:cNvSpPr>
          <p:nvPr>
            <p:ph type="title"/>
          </p:nvPr>
        </p:nvSpPr>
        <p:spPr>
          <a:xfrm>
            <a:off x="1471422" y="317500"/>
            <a:ext cx="2275078" cy="802322"/>
          </a:xfrm>
        </p:spPr>
        <p:txBody>
          <a:bodyPr/>
          <a:lstStyle/>
          <a:p>
            <a:r>
              <a:rPr lang="en-GB" dirty="0"/>
              <a:t>Metrics</a:t>
            </a:r>
          </a:p>
        </p:txBody>
      </p:sp>
      <p:sp>
        <p:nvSpPr>
          <p:cNvPr id="6" name="Text Placeholder 5">
            <a:extLst>
              <a:ext uri="{FF2B5EF4-FFF2-40B4-BE49-F238E27FC236}">
                <a16:creationId xmlns:a16="http://schemas.microsoft.com/office/drawing/2014/main" id="{09341C21-DE8A-7B3F-7B04-ED47E67B0E06}"/>
              </a:ext>
            </a:extLst>
          </p:cNvPr>
          <p:cNvSpPr>
            <a:spLocks noGrp="1"/>
          </p:cNvSpPr>
          <p:nvPr>
            <p:ph type="body" idx="1"/>
          </p:nvPr>
        </p:nvSpPr>
        <p:spPr>
          <a:xfrm>
            <a:off x="5060950" y="761999"/>
            <a:ext cx="6216650" cy="3200401"/>
          </a:xfrm>
        </p:spPr>
        <p:txBody>
          <a:bodyPr/>
          <a:lstStyle/>
          <a:p>
            <a:r>
              <a:rPr lang="en-GB" dirty="0"/>
              <a:t>A misclassified instance refers to a data point in a classification task that is incorrectly labelled by the model. In other words, the model predicted a different class label for the instance than its true label.</a:t>
            </a:r>
          </a:p>
          <a:p>
            <a:r>
              <a:rPr lang="en-GB" dirty="0"/>
              <a:t>Misclassified instances include variations in features like "Income," "Area," and "Age."</a:t>
            </a:r>
          </a:p>
          <a:p>
            <a:r>
              <a:rPr lang="en-GB" dirty="0"/>
              <a:t>Features with higher importance in predicting true labels include "Income," "Age," and "Gender."</a:t>
            </a:r>
          </a:p>
        </p:txBody>
      </p:sp>
    </p:spTree>
    <p:extLst>
      <p:ext uri="{BB962C8B-B14F-4D97-AF65-F5344CB8AC3E}">
        <p14:creationId xmlns:p14="http://schemas.microsoft.com/office/powerpoint/2010/main" val="2608548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75C3-C23E-8868-14FF-BF1A60B39D4F}"/>
              </a:ext>
            </a:extLst>
          </p:cNvPr>
          <p:cNvSpPr>
            <a:spLocks noGrp="1"/>
          </p:cNvSpPr>
          <p:nvPr>
            <p:ph type="title"/>
          </p:nvPr>
        </p:nvSpPr>
        <p:spPr>
          <a:xfrm>
            <a:off x="1179904" y="228600"/>
            <a:ext cx="3200400" cy="1600197"/>
          </a:xfrm>
        </p:spPr>
        <p:txBody>
          <a:bodyPr/>
          <a:lstStyle/>
          <a:p>
            <a:r>
              <a:rPr lang="en-GB" dirty="0"/>
              <a:t>Metrics</a:t>
            </a:r>
          </a:p>
        </p:txBody>
      </p:sp>
      <p:sp>
        <p:nvSpPr>
          <p:cNvPr id="4" name="Text Placeholder 3">
            <a:extLst>
              <a:ext uri="{FF2B5EF4-FFF2-40B4-BE49-F238E27FC236}">
                <a16:creationId xmlns:a16="http://schemas.microsoft.com/office/drawing/2014/main" id="{F6954EB8-F3BF-FA27-C247-AD2323EC2607}"/>
              </a:ext>
            </a:extLst>
          </p:cNvPr>
          <p:cNvSpPr>
            <a:spLocks noGrp="1"/>
          </p:cNvSpPr>
          <p:nvPr>
            <p:ph type="body" idx="2"/>
          </p:nvPr>
        </p:nvSpPr>
        <p:spPr>
          <a:xfrm>
            <a:off x="317501" y="3407833"/>
            <a:ext cx="5524500" cy="3221567"/>
          </a:xfrm>
        </p:spPr>
        <p:txBody>
          <a:bodyPr>
            <a:normAutofit/>
          </a:bodyPr>
          <a:lstStyle/>
          <a:p>
            <a:pPr marL="514350" indent="-285750">
              <a:buFont typeface="Arial" panose="020B0604020202020204" pitchFamily="34" charset="0"/>
              <a:buChar char="•"/>
            </a:pPr>
            <a:r>
              <a:rPr lang="en-GB" sz="1400" dirty="0"/>
              <a:t>The calibration curve visualizes the relationship between the mean predicted probability of a model and the fraction of positives (or true positives) in the dataset. </a:t>
            </a:r>
          </a:p>
          <a:p>
            <a:pPr marL="514350" indent="-285750">
              <a:buFont typeface="Arial" panose="020B0604020202020204" pitchFamily="34" charset="0"/>
              <a:buChar char="•"/>
            </a:pPr>
            <a:r>
              <a:rPr lang="en-GB" sz="1400" dirty="0"/>
              <a:t>In binary classification tasks, the mean predicted probability represents the average probability assigned by the model for the positive class across different samples or instances.</a:t>
            </a:r>
          </a:p>
        </p:txBody>
      </p:sp>
      <p:pic>
        <p:nvPicPr>
          <p:cNvPr id="4098" name="Picture 2">
            <a:extLst>
              <a:ext uri="{FF2B5EF4-FFF2-40B4-BE49-F238E27FC236}">
                <a16:creationId xmlns:a16="http://schemas.microsoft.com/office/drawing/2014/main" id="{3212EAB9-1676-5628-62F5-7D31BDE33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2593" y="0"/>
            <a:ext cx="4261761" cy="33401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005F1C9-5B51-D673-ACBC-41348874C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068" y="3429000"/>
            <a:ext cx="4297259"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520E0E0-2B07-FF0F-2FF9-960A71ED6E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0741" y="0"/>
            <a:ext cx="4180655"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06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5212E-B48A-341F-0A0B-48EADD6EEB0F}"/>
              </a:ext>
            </a:extLst>
          </p:cNvPr>
          <p:cNvSpPr>
            <a:spLocks noGrp="1"/>
          </p:cNvSpPr>
          <p:nvPr>
            <p:ph type="title"/>
          </p:nvPr>
        </p:nvSpPr>
        <p:spPr/>
        <p:txBody>
          <a:bodyPr/>
          <a:lstStyle/>
          <a:p>
            <a:r>
              <a:rPr lang="en-GB" dirty="0"/>
              <a:t>Comparison so far</a:t>
            </a:r>
          </a:p>
        </p:txBody>
      </p:sp>
      <p:sp>
        <p:nvSpPr>
          <p:cNvPr id="6" name="Text Placeholder 5">
            <a:extLst>
              <a:ext uri="{FF2B5EF4-FFF2-40B4-BE49-F238E27FC236}">
                <a16:creationId xmlns:a16="http://schemas.microsoft.com/office/drawing/2014/main" id="{7412E993-8A07-9FF1-C324-1C5B2E56A544}"/>
              </a:ext>
            </a:extLst>
          </p:cNvPr>
          <p:cNvSpPr>
            <a:spLocks noGrp="1"/>
          </p:cNvSpPr>
          <p:nvPr>
            <p:ph type="body" idx="1"/>
          </p:nvPr>
        </p:nvSpPr>
        <p:spPr>
          <a:xfrm>
            <a:off x="1261872" y="1828800"/>
            <a:ext cx="4180078" cy="4351337"/>
          </a:xfrm>
        </p:spPr>
        <p:txBody>
          <a:bodyPr/>
          <a:lstStyle/>
          <a:p>
            <a:r>
              <a:rPr lang="en-GB" dirty="0"/>
              <a:t>1. K-Nearest Neighbours (KNN):</a:t>
            </a:r>
          </a:p>
          <a:p>
            <a:endParaRPr lang="en-GB" dirty="0"/>
          </a:p>
          <a:p>
            <a:r>
              <a:rPr lang="en-GB" dirty="0"/>
              <a:t>Training Accuracy: 0.872</a:t>
            </a:r>
          </a:p>
          <a:p>
            <a:r>
              <a:rPr lang="en-GB" dirty="0"/>
              <a:t>Testing Accuracy: 0.826</a:t>
            </a:r>
          </a:p>
          <a:p>
            <a:pPr marL="137160" indent="0">
              <a:buNone/>
            </a:pPr>
            <a:r>
              <a:rPr lang="en-GB" dirty="0"/>
              <a:t>Classification Report:</a:t>
            </a:r>
          </a:p>
          <a:p>
            <a:r>
              <a:rPr lang="en-GB" dirty="0"/>
              <a:t>Precision: 0.836</a:t>
            </a:r>
          </a:p>
          <a:p>
            <a:r>
              <a:rPr lang="en-GB" dirty="0"/>
              <a:t>Recall: 0.765</a:t>
            </a:r>
          </a:p>
          <a:p>
            <a:r>
              <a:rPr lang="en-GB" dirty="0"/>
              <a:t>F1-score: 0.799</a:t>
            </a:r>
          </a:p>
        </p:txBody>
      </p:sp>
      <p:sp>
        <p:nvSpPr>
          <p:cNvPr id="7" name="Text Placeholder 5">
            <a:extLst>
              <a:ext uri="{FF2B5EF4-FFF2-40B4-BE49-F238E27FC236}">
                <a16:creationId xmlns:a16="http://schemas.microsoft.com/office/drawing/2014/main" id="{CB75DDFB-FBEC-9A8A-059D-20751A2549BB}"/>
              </a:ext>
            </a:extLst>
          </p:cNvPr>
          <p:cNvSpPr txBox="1">
            <a:spLocks/>
          </p:cNvSpPr>
          <p:nvPr/>
        </p:nvSpPr>
        <p:spPr>
          <a:xfrm>
            <a:off x="5441950" y="1828800"/>
            <a:ext cx="4180078" cy="435133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42900" algn="l" rtl="0">
              <a:lnSpc>
                <a:spcPct val="90000"/>
              </a:lnSpc>
              <a:spcBef>
                <a:spcPts val="300"/>
              </a:spcBef>
              <a:spcAft>
                <a:spcPts val="0"/>
              </a:spcAft>
              <a:buClr>
                <a:schemeClr val="accent1"/>
              </a:buClr>
              <a:buSzPts val="18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42900" algn="l" rtl="0">
              <a:lnSpc>
                <a:spcPct val="90000"/>
              </a:lnSpc>
              <a:spcBef>
                <a:spcPts val="300"/>
              </a:spcBef>
              <a:spcAft>
                <a:spcPts val="30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r>
              <a:rPr lang="en-GB" dirty="0"/>
              <a:t> Support Vector Machine (SVM):</a:t>
            </a:r>
          </a:p>
          <a:p>
            <a:endParaRPr lang="en-GB" dirty="0"/>
          </a:p>
          <a:p>
            <a:r>
              <a:rPr lang="en-GB" dirty="0"/>
              <a:t>Training Accuracy: 0.882</a:t>
            </a:r>
          </a:p>
          <a:p>
            <a:r>
              <a:rPr lang="en-GB" dirty="0"/>
              <a:t>Testing Accuracy: 0.868</a:t>
            </a:r>
          </a:p>
          <a:p>
            <a:pPr marL="137160" indent="0">
              <a:buNone/>
            </a:pPr>
            <a:r>
              <a:rPr lang="en-GB" dirty="0"/>
              <a:t>Classification Report:</a:t>
            </a:r>
          </a:p>
          <a:p>
            <a:r>
              <a:rPr lang="en-GB" dirty="0"/>
              <a:t>Precision: 0.692 </a:t>
            </a:r>
          </a:p>
          <a:p>
            <a:r>
              <a:rPr lang="en-GB" dirty="0"/>
              <a:t>Recall: 0.773 </a:t>
            </a:r>
          </a:p>
          <a:p>
            <a:r>
              <a:rPr lang="en-GB" dirty="0"/>
              <a:t>F1-score: 0.721</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1072033B-C910-F99D-5B8A-DB857A03CE49}"/>
                  </a:ext>
                </a:extLst>
              </p14:cNvPr>
              <p14:cNvContentPartPr/>
              <p14:nvPr/>
            </p14:nvContentPartPr>
            <p14:xfrm>
              <a:off x="8070610" y="3079060"/>
              <a:ext cx="729720" cy="52200"/>
            </p14:xfrm>
          </p:contentPart>
        </mc:Choice>
        <mc:Fallback xmlns="">
          <p:pic>
            <p:nvPicPr>
              <p:cNvPr id="13" name="Ink 12">
                <a:extLst>
                  <a:ext uri="{FF2B5EF4-FFF2-40B4-BE49-F238E27FC236}">
                    <a16:creationId xmlns:a16="http://schemas.microsoft.com/office/drawing/2014/main" id="{1072033B-C910-F99D-5B8A-DB857A03CE49}"/>
                  </a:ext>
                </a:extLst>
              </p:cNvPr>
              <p:cNvPicPr/>
              <p:nvPr/>
            </p:nvPicPr>
            <p:blipFill>
              <a:blip r:embed="rId3"/>
              <a:stretch>
                <a:fillRect/>
              </a:stretch>
            </p:blipFill>
            <p:spPr>
              <a:xfrm>
                <a:off x="8016970" y="2971060"/>
                <a:ext cx="83736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F6FE40D0-C02C-E5B4-3925-4D3286C41C5F}"/>
                  </a:ext>
                </a:extLst>
              </p14:cNvPr>
              <p14:cNvContentPartPr/>
              <p14:nvPr/>
            </p14:nvContentPartPr>
            <p14:xfrm>
              <a:off x="7994290" y="3498460"/>
              <a:ext cx="603000" cy="25920"/>
            </p14:xfrm>
          </p:contentPart>
        </mc:Choice>
        <mc:Fallback xmlns="">
          <p:pic>
            <p:nvPicPr>
              <p:cNvPr id="14" name="Ink 13">
                <a:extLst>
                  <a:ext uri="{FF2B5EF4-FFF2-40B4-BE49-F238E27FC236}">
                    <a16:creationId xmlns:a16="http://schemas.microsoft.com/office/drawing/2014/main" id="{F6FE40D0-C02C-E5B4-3925-4D3286C41C5F}"/>
                  </a:ext>
                </a:extLst>
              </p:cNvPr>
              <p:cNvPicPr/>
              <p:nvPr/>
            </p:nvPicPr>
            <p:blipFill>
              <a:blip r:embed="rId5"/>
              <a:stretch>
                <a:fillRect/>
              </a:stretch>
            </p:blipFill>
            <p:spPr>
              <a:xfrm>
                <a:off x="7940650" y="3390820"/>
                <a:ext cx="7106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76C47D9A-AF21-DB40-E6D0-C912B79F7BF1}"/>
                  </a:ext>
                </a:extLst>
              </p14:cNvPr>
              <p14:cNvContentPartPr/>
              <p14:nvPr/>
            </p14:nvContentPartPr>
            <p14:xfrm>
              <a:off x="2794450" y="4399180"/>
              <a:ext cx="685440" cy="20520"/>
            </p14:xfrm>
          </p:contentPart>
        </mc:Choice>
        <mc:Fallback xmlns="">
          <p:pic>
            <p:nvPicPr>
              <p:cNvPr id="15" name="Ink 14">
                <a:extLst>
                  <a:ext uri="{FF2B5EF4-FFF2-40B4-BE49-F238E27FC236}">
                    <a16:creationId xmlns:a16="http://schemas.microsoft.com/office/drawing/2014/main" id="{76C47D9A-AF21-DB40-E6D0-C912B79F7BF1}"/>
                  </a:ext>
                </a:extLst>
              </p:cNvPr>
              <p:cNvPicPr/>
              <p:nvPr/>
            </p:nvPicPr>
            <p:blipFill>
              <a:blip r:embed="rId7"/>
              <a:stretch>
                <a:fillRect/>
              </a:stretch>
            </p:blipFill>
            <p:spPr>
              <a:xfrm>
                <a:off x="2740810" y="4291540"/>
                <a:ext cx="7930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9DE8F69D-D274-85B7-9C11-730EEF9742AF}"/>
                  </a:ext>
                </a:extLst>
              </p14:cNvPr>
              <p14:cNvContentPartPr/>
              <p14:nvPr/>
            </p14:nvContentPartPr>
            <p14:xfrm>
              <a:off x="6807010" y="4831900"/>
              <a:ext cx="482040" cy="32400"/>
            </p14:xfrm>
          </p:contentPart>
        </mc:Choice>
        <mc:Fallback xmlns="">
          <p:pic>
            <p:nvPicPr>
              <p:cNvPr id="16" name="Ink 15">
                <a:extLst>
                  <a:ext uri="{FF2B5EF4-FFF2-40B4-BE49-F238E27FC236}">
                    <a16:creationId xmlns:a16="http://schemas.microsoft.com/office/drawing/2014/main" id="{9DE8F69D-D274-85B7-9C11-730EEF9742AF}"/>
                  </a:ext>
                </a:extLst>
              </p:cNvPr>
              <p:cNvPicPr/>
              <p:nvPr/>
            </p:nvPicPr>
            <p:blipFill>
              <a:blip r:embed="rId9"/>
              <a:stretch>
                <a:fillRect/>
              </a:stretch>
            </p:blipFill>
            <p:spPr>
              <a:xfrm>
                <a:off x="6753370" y="4724260"/>
                <a:ext cx="5896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7AED6533-5619-DA5D-2238-1A1BC00B7190}"/>
                  </a:ext>
                </a:extLst>
              </p14:cNvPr>
              <p14:cNvContentPartPr/>
              <p14:nvPr/>
            </p14:nvContentPartPr>
            <p14:xfrm>
              <a:off x="2858170" y="5289100"/>
              <a:ext cx="571320" cy="14760"/>
            </p14:xfrm>
          </p:contentPart>
        </mc:Choice>
        <mc:Fallback xmlns="">
          <p:pic>
            <p:nvPicPr>
              <p:cNvPr id="17" name="Ink 16">
                <a:extLst>
                  <a:ext uri="{FF2B5EF4-FFF2-40B4-BE49-F238E27FC236}">
                    <a16:creationId xmlns:a16="http://schemas.microsoft.com/office/drawing/2014/main" id="{7AED6533-5619-DA5D-2238-1A1BC00B7190}"/>
                  </a:ext>
                </a:extLst>
              </p:cNvPr>
              <p:cNvPicPr/>
              <p:nvPr/>
            </p:nvPicPr>
            <p:blipFill>
              <a:blip r:embed="rId11"/>
              <a:stretch>
                <a:fillRect/>
              </a:stretch>
            </p:blipFill>
            <p:spPr>
              <a:xfrm>
                <a:off x="2804170" y="5181460"/>
                <a:ext cx="678960" cy="230400"/>
              </a:xfrm>
              <a:prstGeom prst="rect">
                <a:avLst/>
              </a:prstGeom>
            </p:spPr>
          </p:pic>
        </mc:Fallback>
      </mc:AlternateContent>
    </p:spTree>
    <p:extLst>
      <p:ext uri="{BB962C8B-B14F-4D97-AF65-F5344CB8AC3E}">
        <p14:creationId xmlns:p14="http://schemas.microsoft.com/office/powerpoint/2010/main" val="1760301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2"/>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dirty="0"/>
              <a:t>Unsupervised Learning Algorithms - K-Means Clustering</a:t>
            </a:r>
            <a:endParaRPr dirty="0"/>
          </a:p>
        </p:txBody>
      </p:sp>
      <p:sp>
        <p:nvSpPr>
          <p:cNvPr id="217" name="Google Shape;217;p12"/>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182880" lvl="0" indent="-182880" algn="l" rtl="0">
              <a:lnSpc>
                <a:spcPct val="95000"/>
              </a:lnSpc>
              <a:spcBef>
                <a:spcPts val="0"/>
              </a:spcBef>
              <a:spcAft>
                <a:spcPts val="0"/>
              </a:spcAft>
              <a:buSzPts val="1440"/>
              <a:buChar char="•"/>
            </a:pPr>
            <a:r>
              <a:rPr lang="en-GB"/>
              <a:t>K-Means is a popular unsupervised learning algorithm used for clustering tasks. It partitions the dataset into k clusters based on similarities in the feature space. The algorithm iteratively assigns data points to the nearest cluster centroid and updates the centroids until convergence.</a:t>
            </a:r>
            <a:endParaRPr/>
          </a:p>
        </p:txBody>
      </p:sp>
      <p:pic>
        <p:nvPicPr>
          <p:cNvPr id="218" name="Google Shape;218;p12" descr="K-means: A Complete Introduction. K-means is an unsupervised clustering… |  by Alan Jeffares | Towards Data Science"/>
          <p:cNvPicPr preferRelativeResize="0"/>
          <p:nvPr/>
        </p:nvPicPr>
        <p:blipFill rotWithShape="1">
          <a:blip r:embed="rId3">
            <a:alphaModFix/>
          </a:blip>
          <a:srcRect/>
          <a:stretch/>
        </p:blipFill>
        <p:spPr>
          <a:xfrm>
            <a:off x="1571660" y="2994372"/>
            <a:ext cx="7975783" cy="33232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D12C29-873A-BE71-ED88-ACF7B8B96D57}"/>
              </a:ext>
            </a:extLst>
          </p:cNvPr>
          <p:cNvSpPr>
            <a:spLocks noGrp="1"/>
          </p:cNvSpPr>
          <p:nvPr>
            <p:ph type="title"/>
          </p:nvPr>
        </p:nvSpPr>
        <p:spPr/>
        <p:txBody>
          <a:bodyPr/>
          <a:lstStyle/>
          <a:p>
            <a:r>
              <a:rPr lang="en-GB" dirty="0"/>
              <a:t>Unsupervised Learning Algorithms - K-Means Clustering</a:t>
            </a:r>
          </a:p>
        </p:txBody>
      </p:sp>
      <p:sp>
        <p:nvSpPr>
          <p:cNvPr id="6" name="Text Placeholder 5">
            <a:extLst>
              <a:ext uri="{FF2B5EF4-FFF2-40B4-BE49-F238E27FC236}">
                <a16:creationId xmlns:a16="http://schemas.microsoft.com/office/drawing/2014/main" id="{41265D42-8563-3289-EC81-7E17A4E946B4}"/>
              </a:ext>
            </a:extLst>
          </p:cNvPr>
          <p:cNvSpPr>
            <a:spLocks noGrp="1"/>
          </p:cNvSpPr>
          <p:nvPr>
            <p:ph type="body" idx="1"/>
          </p:nvPr>
        </p:nvSpPr>
        <p:spPr/>
        <p:txBody>
          <a:bodyPr/>
          <a:lstStyle/>
          <a:p>
            <a:r>
              <a:rPr lang="en-GB" dirty="0"/>
              <a:t>Data Preprocessing and drop “Stolen” </a:t>
            </a:r>
          </a:p>
          <a:p>
            <a:r>
              <a:rPr lang="en-GB" dirty="0"/>
              <a:t>Determining the Optimal Number of Clusters (K):</a:t>
            </a:r>
          </a:p>
        </p:txBody>
      </p:sp>
      <p:pic>
        <p:nvPicPr>
          <p:cNvPr id="8" name="Picture 7">
            <a:extLst>
              <a:ext uri="{FF2B5EF4-FFF2-40B4-BE49-F238E27FC236}">
                <a16:creationId xmlns:a16="http://schemas.microsoft.com/office/drawing/2014/main" id="{50526FD5-3999-B99D-665E-3C187F6D9701}"/>
              </a:ext>
            </a:extLst>
          </p:cNvPr>
          <p:cNvPicPr>
            <a:picLocks noChangeAspect="1"/>
          </p:cNvPicPr>
          <p:nvPr/>
        </p:nvPicPr>
        <p:blipFill rotWithShape="1">
          <a:blip r:embed="rId2"/>
          <a:srcRect l="11883" t="3016"/>
          <a:stretch/>
        </p:blipFill>
        <p:spPr>
          <a:xfrm>
            <a:off x="6677093" y="1026235"/>
            <a:ext cx="4611471" cy="1735656"/>
          </a:xfrm>
          <a:prstGeom prst="rect">
            <a:avLst/>
          </a:prstGeom>
        </p:spPr>
      </p:pic>
      <p:pic>
        <p:nvPicPr>
          <p:cNvPr id="10" name="Picture 9">
            <a:extLst>
              <a:ext uri="{FF2B5EF4-FFF2-40B4-BE49-F238E27FC236}">
                <a16:creationId xmlns:a16="http://schemas.microsoft.com/office/drawing/2014/main" id="{C7A84FB8-8ABA-C8DD-BD33-27A7B574070D}"/>
              </a:ext>
            </a:extLst>
          </p:cNvPr>
          <p:cNvPicPr>
            <a:picLocks noChangeAspect="1"/>
          </p:cNvPicPr>
          <p:nvPr/>
        </p:nvPicPr>
        <p:blipFill>
          <a:blip r:embed="rId3"/>
          <a:stretch>
            <a:fillRect/>
          </a:stretch>
        </p:blipFill>
        <p:spPr>
          <a:xfrm>
            <a:off x="0" y="2803425"/>
            <a:ext cx="3887845" cy="4054575"/>
          </a:xfrm>
          <a:prstGeom prst="rect">
            <a:avLst/>
          </a:prstGeom>
        </p:spPr>
      </p:pic>
      <p:pic>
        <p:nvPicPr>
          <p:cNvPr id="12" name="Picture 11">
            <a:extLst>
              <a:ext uri="{FF2B5EF4-FFF2-40B4-BE49-F238E27FC236}">
                <a16:creationId xmlns:a16="http://schemas.microsoft.com/office/drawing/2014/main" id="{57233D6A-EF45-BCFD-99AC-CB40034532AD}"/>
              </a:ext>
            </a:extLst>
          </p:cNvPr>
          <p:cNvPicPr>
            <a:picLocks noChangeAspect="1"/>
          </p:cNvPicPr>
          <p:nvPr/>
        </p:nvPicPr>
        <p:blipFill>
          <a:blip r:embed="rId4"/>
          <a:stretch>
            <a:fillRect/>
          </a:stretch>
        </p:blipFill>
        <p:spPr>
          <a:xfrm>
            <a:off x="4716724" y="2797352"/>
            <a:ext cx="6571839" cy="4060648"/>
          </a:xfrm>
          <a:prstGeom prst="rect">
            <a:avLst/>
          </a:prstGeom>
        </p:spPr>
      </p:pic>
    </p:spTree>
    <p:extLst>
      <p:ext uri="{BB962C8B-B14F-4D97-AF65-F5344CB8AC3E}">
        <p14:creationId xmlns:p14="http://schemas.microsoft.com/office/powerpoint/2010/main" val="3557473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D12C29-873A-BE71-ED88-ACF7B8B96D57}"/>
              </a:ext>
            </a:extLst>
          </p:cNvPr>
          <p:cNvSpPr>
            <a:spLocks noGrp="1"/>
          </p:cNvSpPr>
          <p:nvPr>
            <p:ph type="title"/>
          </p:nvPr>
        </p:nvSpPr>
        <p:spPr/>
        <p:txBody>
          <a:bodyPr/>
          <a:lstStyle/>
          <a:p>
            <a:r>
              <a:rPr lang="en-GB" dirty="0"/>
              <a:t>Unsupervised Learning Algorithms - K-Means Clustering</a:t>
            </a:r>
          </a:p>
        </p:txBody>
      </p:sp>
      <p:sp>
        <p:nvSpPr>
          <p:cNvPr id="6" name="Text Placeholder 5">
            <a:extLst>
              <a:ext uri="{FF2B5EF4-FFF2-40B4-BE49-F238E27FC236}">
                <a16:creationId xmlns:a16="http://schemas.microsoft.com/office/drawing/2014/main" id="{41265D42-8563-3289-EC81-7E17A4E946B4}"/>
              </a:ext>
            </a:extLst>
          </p:cNvPr>
          <p:cNvSpPr>
            <a:spLocks noGrp="1"/>
          </p:cNvSpPr>
          <p:nvPr>
            <p:ph type="body" idx="1"/>
          </p:nvPr>
        </p:nvSpPr>
        <p:spPr/>
        <p:txBody>
          <a:bodyPr/>
          <a:lstStyle/>
          <a:p>
            <a:r>
              <a:rPr lang="en-GB" dirty="0"/>
              <a:t>Ensure value of K is correct with silhouette graphs</a:t>
            </a:r>
          </a:p>
        </p:txBody>
      </p:sp>
      <p:pic>
        <p:nvPicPr>
          <p:cNvPr id="5124" name="Picture 4">
            <a:extLst>
              <a:ext uri="{FF2B5EF4-FFF2-40B4-BE49-F238E27FC236}">
                <a16:creationId xmlns:a16="http://schemas.microsoft.com/office/drawing/2014/main" id="{D60DF1D2-8B3C-D32A-19A2-F2F801699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32809"/>
            <a:ext cx="4249658" cy="312839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71E49408-8CF8-49A8-7EAB-23ECFB277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126" y="3729607"/>
            <a:ext cx="4249658" cy="3128393"/>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5">
            <a:extLst>
              <a:ext uri="{FF2B5EF4-FFF2-40B4-BE49-F238E27FC236}">
                <a16:creationId xmlns:a16="http://schemas.microsoft.com/office/drawing/2014/main" id="{3CD6FE57-7AEE-27DA-E33E-8E04ADE0EB4F}"/>
              </a:ext>
            </a:extLst>
          </p:cNvPr>
          <p:cNvSpPr txBox="1">
            <a:spLocks/>
          </p:cNvSpPr>
          <p:nvPr/>
        </p:nvSpPr>
        <p:spPr>
          <a:xfrm>
            <a:off x="3950292" y="3832509"/>
            <a:ext cx="3168058" cy="391318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42900" algn="l" rtl="0">
              <a:lnSpc>
                <a:spcPct val="90000"/>
              </a:lnSpc>
              <a:spcBef>
                <a:spcPts val="300"/>
              </a:spcBef>
              <a:spcAft>
                <a:spcPts val="0"/>
              </a:spcAft>
              <a:buClr>
                <a:schemeClr val="accent1"/>
              </a:buClr>
              <a:buSzPts val="18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42900" algn="l" rtl="0">
              <a:lnSpc>
                <a:spcPct val="90000"/>
              </a:lnSpc>
              <a:spcBef>
                <a:spcPts val="300"/>
              </a:spcBef>
              <a:spcAft>
                <a:spcPts val="30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pPr marL="137160" indent="0">
              <a:buNone/>
            </a:pPr>
            <a:r>
              <a:rPr lang="en-GB" sz="1600" dirty="0"/>
              <a:t>When a data point has a negative silhouette coefficient, it means that it is closer to neighbouring clusters than to its assigned cluster. This suggests poor clustering quality and indicates that the clusters may be overlapping or poorly separated.</a:t>
            </a:r>
          </a:p>
        </p:txBody>
      </p:sp>
      <p:cxnSp>
        <p:nvCxnSpPr>
          <p:cNvPr id="13" name="Straight Arrow Connector 12">
            <a:extLst>
              <a:ext uri="{FF2B5EF4-FFF2-40B4-BE49-F238E27FC236}">
                <a16:creationId xmlns:a16="http://schemas.microsoft.com/office/drawing/2014/main" id="{0CDD7158-DFA5-DB0E-54ED-1A4E34B78BFE}"/>
              </a:ext>
            </a:extLst>
          </p:cNvPr>
          <p:cNvCxnSpPr/>
          <p:nvPr/>
        </p:nvCxnSpPr>
        <p:spPr>
          <a:xfrm flipV="1">
            <a:off x="5988050" y="4343400"/>
            <a:ext cx="1778000" cy="6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397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D12C29-873A-BE71-ED88-ACF7B8B96D57}"/>
              </a:ext>
            </a:extLst>
          </p:cNvPr>
          <p:cNvSpPr>
            <a:spLocks noGrp="1"/>
          </p:cNvSpPr>
          <p:nvPr>
            <p:ph type="title"/>
          </p:nvPr>
        </p:nvSpPr>
        <p:spPr/>
        <p:txBody>
          <a:bodyPr/>
          <a:lstStyle/>
          <a:p>
            <a:r>
              <a:rPr lang="en-GB" dirty="0"/>
              <a:t>Unsupervised Learning Algorithms - K-Means Clustering</a:t>
            </a:r>
          </a:p>
        </p:txBody>
      </p:sp>
      <p:sp>
        <p:nvSpPr>
          <p:cNvPr id="6" name="Text Placeholder 5">
            <a:extLst>
              <a:ext uri="{FF2B5EF4-FFF2-40B4-BE49-F238E27FC236}">
                <a16:creationId xmlns:a16="http://schemas.microsoft.com/office/drawing/2014/main" id="{41265D42-8563-3289-EC81-7E17A4E946B4}"/>
              </a:ext>
            </a:extLst>
          </p:cNvPr>
          <p:cNvSpPr>
            <a:spLocks noGrp="1"/>
          </p:cNvSpPr>
          <p:nvPr>
            <p:ph type="body" idx="1"/>
          </p:nvPr>
        </p:nvSpPr>
        <p:spPr>
          <a:xfrm>
            <a:off x="-172212" y="1438318"/>
            <a:ext cx="8595360" cy="4351337"/>
          </a:xfrm>
        </p:spPr>
        <p:txBody>
          <a:bodyPr/>
          <a:lstStyle/>
          <a:p>
            <a:r>
              <a:rPr lang="en-GB" dirty="0"/>
              <a:t>Fitted a K-means clustering model with optimal K value to the scaled data.</a:t>
            </a:r>
          </a:p>
          <a:p>
            <a:r>
              <a:rPr lang="en-GB" dirty="0"/>
              <a:t>Added cluster labels to dataset</a:t>
            </a:r>
          </a:p>
          <a:p>
            <a:r>
              <a:rPr lang="en-GB" dirty="0"/>
              <a:t>Visualised clusters by plotting scatter plot of data points coloured by cluster labels and plotted centroids of clusters.</a:t>
            </a:r>
          </a:p>
        </p:txBody>
      </p:sp>
      <p:pic>
        <p:nvPicPr>
          <p:cNvPr id="3" name="Picture 2">
            <a:extLst>
              <a:ext uri="{FF2B5EF4-FFF2-40B4-BE49-F238E27FC236}">
                <a16:creationId xmlns:a16="http://schemas.microsoft.com/office/drawing/2014/main" id="{E7FD6B16-38C0-4D52-10EC-9F999100D345}"/>
              </a:ext>
            </a:extLst>
          </p:cNvPr>
          <p:cNvPicPr>
            <a:picLocks noChangeAspect="1"/>
          </p:cNvPicPr>
          <p:nvPr/>
        </p:nvPicPr>
        <p:blipFill>
          <a:blip r:embed="rId2"/>
          <a:stretch>
            <a:fillRect/>
          </a:stretch>
        </p:blipFill>
        <p:spPr>
          <a:xfrm>
            <a:off x="0" y="3151621"/>
            <a:ext cx="3987800" cy="1274208"/>
          </a:xfrm>
          <a:prstGeom prst="rect">
            <a:avLst/>
          </a:prstGeom>
        </p:spPr>
      </p:pic>
      <p:pic>
        <p:nvPicPr>
          <p:cNvPr id="7" name="Picture 6">
            <a:extLst>
              <a:ext uri="{FF2B5EF4-FFF2-40B4-BE49-F238E27FC236}">
                <a16:creationId xmlns:a16="http://schemas.microsoft.com/office/drawing/2014/main" id="{3234CB2F-59CF-658C-C452-DA057E327F9A}"/>
              </a:ext>
            </a:extLst>
          </p:cNvPr>
          <p:cNvPicPr>
            <a:picLocks noChangeAspect="1"/>
          </p:cNvPicPr>
          <p:nvPr/>
        </p:nvPicPr>
        <p:blipFill>
          <a:blip r:embed="rId3"/>
          <a:stretch>
            <a:fillRect/>
          </a:stretch>
        </p:blipFill>
        <p:spPr>
          <a:xfrm>
            <a:off x="59900" y="4425829"/>
            <a:ext cx="3927900" cy="686363"/>
          </a:xfrm>
          <a:prstGeom prst="rect">
            <a:avLst/>
          </a:prstGeom>
        </p:spPr>
      </p:pic>
      <p:pic>
        <p:nvPicPr>
          <p:cNvPr id="6146" name="Picture 2">
            <a:extLst>
              <a:ext uri="{FF2B5EF4-FFF2-40B4-BE49-F238E27FC236}">
                <a16:creationId xmlns:a16="http://schemas.microsoft.com/office/drawing/2014/main" id="{937D13DE-0446-E76D-29FA-F86096F5B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6878" y="1026838"/>
            <a:ext cx="2377401" cy="187908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38C9EF7-A995-7A53-C998-014EE01C05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4765" y="2905101"/>
            <a:ext cx="2292350" cy="187744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C9462A3-4539-C3B1-6F24-39CE502A04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2780" y="4782546"/>
            <a:ext cx="2245598" cy="181722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07315FA7-80FE-BBA6-8460-BB055E44E6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7446" y="4044951"/>
            <a:ext cx="4952099" cy="281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324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67A9FF-328E-E8FF-3D2D-CA09B9172F70}"/>
              </a:ext>
            </a:extLst>
          </p:cNvPr>
          <p:cNvSpPr>
            <a:spLocks noGrp="1"/>
          </p:cNvSpPr>
          <p:nvPr>
            <p:ph type="title"/>
          </p:nvPr>
        </p:nvSpPr>
        <p:spPr>
          <a:xfrm>
            <a:off x="1261872" y="133350"/>
            <a:ext cx="2357628" cy="935672"/>
          </a:xfrm>
        </p:spPr>
        <p:txBody>
          <a:bodyPr/>
          <a:lstStyle/>
          <a:p>
            <a:r>
              <a:rPr lang="en-GB" dirty="0"/>
              <a:t>Metrics</a:t>
            </a:r>
          </a:p>
        </p:txBody>
      </p:sp>
      <p:sp>
        <p:nvSpPr>
          <p:cNvPr id="6" name="Text Placeholder 5">
            <a:extLst>
              <a:ext uri="{FF2B5EF4-FFF2-40B4-BE49-F238E27FC236}">
                <a16:creationId xmlns:a16="http://schemas.microsoft.com/office/drawing/2014/main" id="{BF80BCF3-D817-00B1-0951-7EE78337EEFD}"/>
              </a:ext>
            </a:extLst>
          </p:cNvPr>
          <p:cNvSpPr>
            <a:spLocks noGrp="1"/>
          </p:cNvSpPr>
          <p:nvPr>
            <p:ph type="body" idx="1"/>
          </p:nvPr>
        </p:nvSpPr>
        <p:spPr>
          <a:xfrm>
            <a:off x="0" y="1069022"/>
            <a:ext cx="6356350" cy="5725478"/>
          </a:xfrm>
        </p:spPr>
        <p:txBody>
          <a:bodyPr>
            <a:normAutofit fontScale="85000" lnSpcReduction="10000"/>
          </a:bodyPr>
          <a:lstStyle/>
          <a:p>
            <a:r>
              <a:rPr lang="en-GB" dirty="0"/>
              <a:t>Since K-means clustering is unsupervised, it doesn't have precision, recall, and F1-score like supervised algorithms. </a:t>
            </a:r>
          </a:p>
          <a:p>
            <a:r>
              <a:rPr lang="en-GB" dirty="0"/>
              <a:t>However, you can still analyse the clusters to see if they align with your expectations and domain knowledge. </a:t>
            </a:r>
          </a:p>
          <a:p>
            <a:r>
              <a:rPr lang="en-GB" dirty="0"/>
              <a:t>Let’s examine whether the clusters represent distinct groups or if there is overlap between them.</a:t>
            </a:r>
          </a:p>
          <a:p>
            <a:r>
              <a:rPr lang="en-GB" dirty="0"/>
              <a:t>For accuracy we can check the silhouette score</a:t>
            </a:r>
          </a:p>
          <a:p>
            <a:endParaRPr lang="en-GB" dirty="0"/>
          </a:p>
          <a:p>
            <a:endParaRPr lang="en-GB" dirty="0"/>
          </a:p>
          <a:p>
            <a:r>
              <a:rPr lang="en-GB" dirty="0"/>
              <a:t>A silhouette score of 0.4585 indicates a reasonably good separation between the clusters. Here's how to interpret this score:</a:t>
            </a:r>
          </a:p>
          <a:p>
            <a:r>
              <a:rPr lang="en-GB" dirty="0"/>
              <a:t>The silhouette score ranges from -1 to 1.</a:t>
            </a:r>
          </a:p>
          <a:p>
            <a:r>
              <a:rPr lang="en-GB" dirty="0"/>
              <a:t>A score closer to 1 suggests that the clusters are well-separated.</a:t>
            </a:r>
          </a:p>
          <a:p>
            <a:r>
              <a:rPr lang="en-GB" dirty="0"/>
              <a:t>A score around 0 indicates overlapping clusters.</a:t>
            </a:r>
          </a:p>
          <a:p>
            <a:r>
              <a:rPr lang="en-GB" dirty="0"/>
              <a:t>A negative score suggests that data points may have been assigned to the wrong cluster.</a:t>
            </a:r>
          </a:p>
        </p:txBody>
      </p:sp>
      <p:pic>
        <p:nvPicPr>
          <p:cNvPr id="8" name="Picture 7">
            <a:extLst>
              <a:ext uri="{FF2B5EF4-FFF2-40B4-BE49-F238E27FC236}">
                <a16:creationId xmlns:a16="http://schemas.microsoft.com/office/drawing/2014/main" id="{DC4C8E7E-40B1-A6CC-1808-69E460C1732C}"/>
              </a:ext>
            </a:extLst>
          </p:cNvPr>
          <p:cNvPicPr>
            <a:picLocks noChangeAspect="1"/>
          </p:cNvPicPr>
          <p:nvPr/>
        </p:nvPicPr>
        <p:blipFill>
          <a:blip r:embed="rId2"/>
          <a:stretch>
            <a:fillRect/>
          </a:stretch>
        </p:blipFill>
        <p:spPr>
          <a:xfrm>
            <a:off x="518837" y="3232150"/>
            <a:ext cx="3481664" cy="872513"/>
          </a:xfrm>
          <a:prstGeom prst="rect">
            <a:avLst/>
          </a:prstGeom>
        </p:spPr>
      </p:pic>
      <p:pic>
        <p:nvPicPr>
          <p:cNvPr id="15" name="Picture 14">
            <a:extLst>
              <a:ext uri="{FF2B5EF4-FFF2-40B4-BE49-F238E27FC236}">
                <a16:creationId xmlns:a16="http://schemas.microsoft.com/office/drawing/2014/main" id="{FB1A5258-3D77-6C5C-2697-81C205E5EF8B}"/>
              </a:ext>
            </a:extLst>
          </p:cNvPr>
          <p:cNvPicPr>
            <a:picLocks noChangeAspect="1"/>
          </p:cNvPicPr>
          <p:nvPr/>
        </p:nvPicPr>
        <p:blipFill rotWithShape="1">
          <a:blip r:embed="rId3"/>
          <a:srcRect t="13196" b="74663"/>
          <a:stretch/>
        </p:blipFill>
        <p:spPr>
          <a:xfrm>
            <a:off x="6356350" y="2114550"/>
            <a:ext cx="4962700" cy="342900"/>
          </a:xfrm>
          <a:prstGeom prst="rect">
            <a:avLst/>
          </a:prstGeom>
        </p:spPr>
      </p:pic>
      <p:sp>
        <p:nvSpPr>
          <p:cNvPr id="16" name="Text Placeholder 5">
            <a:extLst>
              <a:ext uri="{FF2B5EF4-FFF2-40B4-BE49-F238E27FC236}">
                <a16:creationId xmlns:a16="http://schemas.microsoft.com/office/drawing/2014/main" id="{F85D6527-572B-84A5-BEAE-EEC360C385FC}"/>
              </a:ext>
            </a:extLst>
          </p:cNvPr>
          <p:cNvSpPr txBox="1">
            <a:spLocks/>
          </p:cNvSpPr>
          <p:nvPr/>
        </p:nvSpPr>
        <p:spPr>
          <a:xfrm>
            <a:off x="6267450" y="1069022"/>
            <a:ext cx="4746800" cy="536987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42900" algn="l" rtl="0">
              <a:lnSpc>
                <a:spcPct val="90000"/>
              </a:lnSpc>
              <a:spcBef>
                <a:spcPts val="300"/>
              </a:spcBef>
              <a:spcAft>
                <a:spcPts val="0"/>
              </a:spcAft>
              <a:buClr>
                <a:schemeClr val="accent1"/>
              </a:buClr>
              <a:buSzPts val="18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42900" algn="l" rtl="0">
              <a:lnSpc>
                <a:spcPct val="90000"/>
              </a:lnSpc>
              <a:spcBef>
                <a:spcPts val="300"/>
              </a:spcBef>
              <a:spcAft>
                <a:spcPts val="30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r>
              <a:rPr lang="en-GB" dirty="0"/>
              <a:t>To convert the silhouette score to a percentage, we typically use the formula:</a:t>
            </a:r>
          </a:p>
          <a:p>
            <a:endParaRPr lang="en-GB" dirty="0"/>
          </a:p>
          <a:p>
            <a:r>
              <a:rPr lang="en-GB" dirty="0"/>
              <a:t>Given the silhouette score of 0.46, the calculation would be:</a:t>
            </a:r>
          </a:p>
          <a:p>
            <a:endParaRPr lang="en-GB" dirty="0"/>
          </a:p>
          <a:p>
            <a:endParaRPr lang="en-GB" dirty="0"/>
          </a:p>
          <a:p>
            <a:endParaRPr lang="en-GB" dirty="0"/>
          </a:p>
          <a:p>
            <a:endParaRPr lang="en-GB" dirty="0"/>
          </a:p>
          <a:p>
            <a:endParaRPr lang="en-GB" dirty="0"/>
          </a:p>
          <a:p>
            <a:r>
              <a:rPr lang="en-GB" dirty="0"/>
              <a:t>So, the silhouette score converted to a percentage is approximately 72.92%</a:t>
            </a:r>
          </a:p>
        </p:txBody>
      </p:sp>
      <p:pic>
        <p:nvPicPr>
          <p:cNvPr id="17" name="Picture 16">
            <a:extLst>
              <a:ext uri="{FF2B5EF4-FFF2-40B4-BE49-F238E27FC236}">
                <a16:creationId xmlns:a16="http://schemas.microsoft.com/office/drawing/2014/main" id="{169114F1-AEC6-E869-535D-EA93C362439B}"/>
              </a:ext>
            </a:extLst>
          </p:cNvPr>
          <p:cNvPicPr>
            <a:picLocks noChangeAspect="1"/>
          </p:cNvPicPr>
          <p:nvPr/>
        </p:nvPicPr>
        <p:blipFill rotWithShape="1">
          <a:blip r:embed="rId3"/>
          <a:srcRect t="13196" b="15659"/>
          <a:stretch/>
        </p:blipFill>
        <p:spPr>
          <a:xfrm>
            <a:off x="6356349" y="3318236"/>
            <a:ext cx="4962700" cy="2009414"/>
          </a:xfrm>
          <a:prstGeom prst="rect">
            <a:avLst/>
          </a:prstGeom>
        </p:spPr>
      </p:pic>
      <p:cxnSp>
        <p:nvCxnSpPr>
          <p:cNvPr id="19" name="Straight Arrow Connector 18">
            <a:extLst>
              <a:ext uri="{FF2B5EF4-FFF2-40B4-BE49-F238E27FC236}">
                <a16:creationId xmlns:a16="http://schemas.microsoft.com/office/drawing/2014/main" id="{21712350-1464-4186-9964-6693805559C6}"/>
              </a:ext>
            </a:extLst>
          </p:cNvPr>
          <p:cNvCxnSpPr/>
          <p:nvPr/>
        </p:nvCxnSpPr>
        <p:spPr>
          <a:xfrm flipH="1">
            <a:off x="3829050" y="2330450"/>
            <a:ext cx="5822950" cy="254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383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5212E-B48A-341F-0A0B-48EADD6EEB0F}"/>
              </a:ext>
            </a:extLst>
          </p:cNvPr>
          <p:cNvSpPr>
            <a:spLocks noGrp="1"/>
          </p:cNvSpPr>
          <p:nvPr>
            <p:ph type="title"/>
          </p:nvPr>
        </p:nvSpPr>
        <p:spPr/>
        <p:txBody>
          <a:bodyPr/>
          <a:lstStyle/>
          <a:p>
            <a:r>
              <a:rPr lang="en-GB" dirty="0"/>
              <a:t>Comparison so far</a:t>
            </a:r>
          </a:p>
        </p:txBody>
      </p:sp>
      <p:pic>
        <p:nvPicPr>
          <p:cNvPr id="8" name="Picture 7">
            <a:extLst>
              <a:ext uri="{FF2B5EF4-FFF2-40B4-BE49-F238E27FC236}">
                <a16:creationId xmlns:a16="http://schemas.microsoft.com/office/drawing/2014/main" id="{3E61878D-B2E8-E6F7-4807-AE8E1CA86637}"/>
              </a:ext>
            </a:extLst>
          </p:cNvPr>
          <p:cNvPicPr>
            <a:picLocks noChangeAspect="1"/>
          </p:cNvPicPr>
          <p:nvPr/>
        </p:nvPicPr>
        <p:blipFill>
          <a:blip r:embed="rId2"/>
          <a:stretch>
            <a:fillRect/>
          </a:stretch>
        </p:blipFill>
        <p:spPr>
          <a:xfrm>
            <a:off x="-1" y="2587542"/>
            <a:ext cx="5832735" cy="2600408"/>
          </a:xfrm>
          <a:prstGeom prst="rect">
            <a:avLst/>
          </a:prstGeom>
        </p:spPr>
      </p:pic>
      <p:sp>
        <p:nvSpPr>
          <p:cNvPr id="9" name="Text Placeholder 5">
            <a:extLst>
              <a:ext uri="{FF2B5EF4-FFF2-40B4-BE49-F238E27FC236}">
                <a16:creationId xmlns:a16="http://schemas.microsoft.com/office/drawing/2014/main" id="{1796A5E6-F3CE-6399-8C0B-247FEC2DA1F5}"/>
              </a:ext>
            </a:extLst>
          </p:cNvPr>
          <p:cNvSpPr>
            <a:spLocks noGrp="1"/>
          </p:cNvSpPr>
          <p:nvPr>
            <p:ph type="body" idx="1"/>
          </p:nvPr>
        </p:nvSpPr>
        <p:spPr>
          <a:xfrm>
            <a:off x="5616318" y="2383749"/>
            <a:ext cx="3094228" cy="2782929"/>
          </a:xfrm>
        </p:spPr>
        <p:txBody>
          <a:bodyPr>
            <a:normAutofit/>
          </a:bodyPr>
          <a:lstStyle/>
          <a:p>
            <a:r>
              <a:rPr lang="en-GB" dirty="0"/>
              <a:t>K-Means Clustering</a:t>
            </a:r>
          </a:p>
          <a:p>
            <a:r>
              <a:rPr lang="en-GB" dirty="0"/>
              <a:t>Silhouette score as a percentage: 72.92%</a:t>
            </a:r>
          </a:p>
          <a:p>
            <a:endParaRPr lang="en-GB" dirty="0"/>
          </a:p>
        </p:txBody>
      </p:sp>
      <p:sp>
        <p:nvSpPr>
          <p:cNvPr id="10" name="Rectangle 9">
            <a:extLst>
              <a:ext uri="{FF2B5EF4-FFF2-40B4-BE49-F238E27FC236}">
                <a16:creationId xmlns:a16="http://schemas.microsoft.com/office/drawing/2014/main" id="{CF6269CF-9464-149D-3C13-44508630DFE9}"/>
              </a:ext>
            </a:extLst>
          </p:cNvPr>
          <p:cNvSpPr/>
          <p:nvPr/>
        </p:nvSpPr>
        <p:spPr>
          <a:xfrm>
            <a:off x="-153666" y="1691322"/>
            <a:ext cx="1164934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SUPERVISED       UNSUPERVISED</a:t>
            </a:r>
          </a:p>
        </p:txBody>
      </p:sp>
    </p:spTree>
    <p:extLst>
      <p:ext uri="{BB962C8B-B14F-4D97-AF65-F5344CB8AC3E}">
        <p14:creationId xmlns:p14="http://schemas.microsoft.com/office/powerpoint/2010/main" val="2804141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dirty="0"/>
              <a:t>Unsupervised Learning: Hierarchical Clustering</a:t>
            </a:r>
            <a:endParaRPr dirty="0"/>
          </a:p>
        </p:txBody>
      </p:sp>
      <p:sp>
        <p:nvSpPr>
          <p:cNvPr id="224" name="Google Shape;224;p13"/>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182880" lvl="0" indent="-182880" algn="l" rtl="0">
              <a:lnSpc>
                <a:spcPct val="95000"/>
              </a:lnSpc>
              <a:spcBef>
                <a:spcPts val="0"/>
              </a:spcBef>
              <a:spcAft>
                <a:spcPts val="0"/>
              </a:spcAft>
              <a:buSzPts val="1440"/>
              <a:buChar char="•"/>
            </a:pPr>
            <a:r>
              <a:rPr lang="en-GB"/>
              <a:t>Hierarchical Clustering is another unsupervised learning algorithm used for clustering tasks. It creates a hierarchy of clusters by recursively merging or splitting them based on the similarity between data points.</a:t>
            </a:r>
            <a:endParaRPr/>
          </a:p>
        </p:txBody>
      </p:sp>
      <p:pic>
        <p:nvPicPr>
          <p:cNvPr id="225" name="Google Shape;225;p13" descr="Hierarchical Clustering in Machine Learning - GeeksforGeeks"/>
          <p:cNvPicPr preferRelativeResize="0"/>
          <p:nvPr/>
        </p:nvPicPr>
        <p:blipFill rotWithShape="1">
          <a:blip r:embed="rId3">
            <a:alphaModFix/>
          </a:blip>
          <a:srcRect/>
          <a:stretch/>
        </p:blipFill>
        <p:spPr>
          <a:xfrm>
            <a:off x="3185388" y="2714116"/>
            <a:ext cx="4741605" cy="39285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entury Schoolbook"/>
              <a:buNone/>
            </a:pPr>
            <a:r>
              <a:rPr lang="en-GB"/>
              <a:t>The Dataset</a:t>
            </a:r>
            <a:endParaRPr/>
          </a:p>
        </p:txBody>
      </p:sp>
      <p:pic>
        <p:nvPicPr>
          <p:cNvPr id="121" name="Google Shape;121;p3"/>
          <p:cNvPicPr preferRelativeResize="0">
            <a:picLocks noGrp="1"/>
          </p:cNvPicPr>
          <p:nvPr>
            <p:ph type="body" idx="1"/>
          </p:nvPr>
        </p:nvPicPr>
        <p:blipFill rotWithShape="1">
          <a:blip r:embed="rId3">
            <a:alphaModFix/>
          </a:blip>
          <a:srcRect/>
          <a:stretch/>
        </p:blipFill>
        <p:spPr>
          <a:xfrm>
            <a:off x="5285936" y="685800"/>
            <a:ext cx="4515729" cy="5486400"/>
          </a:xfrm>
          <a:prstGeom prst="rect">
            <a:avLst/>
          </a:prstGeom>
          <a:noFill/>
          <a:ln>
            <a:noFill/>
          </a:ln>
        </p:spPr>
      </p:pic>
      <p:sp>
        <p:nvSpPr>
          <p:cNvPr id="122" name="Google Shape;122;p3"/>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14000"/>
              </a:lnSpc>
              <a:spcBef>
                <a:spcPts val="0"/>
              </a:spcBef>
              <a:spcAft>
                <a:spcPts val="0"/>
              </a:spcAft>
              <a:buSzPct val="80000"/>
              <a:buNone/>
            </a:pPr>
            <a:r>
              <a:rPr lang="en-GB" sz="1600"/>
              <a:t>The dataset consist of information about car owners' data and whether their car is marked as stolen or not.</a:t>
            </a:r>
            <a:endParaRPr/>
          </a:p>
          <a:p>
            <a:pPr marL="0" lvl="0" indent="0" algn="l" rtl="0">
              <a:lnSpc>
                <a:spcPct val="114000"/>
              </a:lnSpc>
              <a:spcBef>
                <a:spcPts val="1000"/>
              </a:spcBef>
              <a:spcAft>
                <a:spcPts val="0"/>
              </a:spcAft>
              <a:buSzPct val="80000"/>
              <a:buNone/>
            </a:pPr>
            <a:r>
              <a:rPr lang="en-GB" sz="1600"/>
              <a:t>As you can see the dataset is messy and unorganised, there are multiple different values for the same outcome I.E “1, Yes, Y, y, yes” all meaning the same thing</a:t>
            </a:r>
            <a:endParaRPr/>
          </a:p>
          <a:p>
            <a:pPr marL="0" lvl="0" indent="0" algn="l" rtl="0">
              <a:lnSpc>
                <a:spcPct val="114000"/>
              </a:lnSpc>
              <a:spcBef>
                <a:spcPts val="1000"/>
              </a:spcBef>
              <a:spcAft>
                <a:spcPts val="0"/>
              </a:spcAft>
              <a:buSzPct val="80000"/>
              <a:buNone/>
            </a:pPr>
            <a:r>
              <a:rPr lang="en-GB" sz="1600"/>
              <a:t>Before performing machine learning algorithms on a dataset, it is vital to thoroughly clean the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F76E9D-7BDA-3BA0-DCAB-A2674DCBAD65}"/>
              </a:ext>
            </a:extLst>
          </p:cNvPr>
          <p:cNvSpPr>
            <a:spLocks noGrp="1"/>
          </p:cNvSpPr>
          <p:nvPr>
            <p:ph type="title"/>
          </p:nvPr>
        </p:nvSpPr>
        <p:spPr/>
        <p:txBody>
          <a:bodyPr/>
          <a:lstStyle/>
          <a:p>
            <a:r>
              <a:rPr lang="en-GB" dirty="0"/>
              <a:t>Unsupervised Learning: Hierarchical Clustering</a:t>
            </a:r>
          </a:p>
        </p:txBody>
      </p:sp>
      <p:sp>
        <p:nvSpPr>
          <p:cNvPr id="6" name="Text Placeholder 5">
            <a:extLst>
              <a:ext uri="{FF2B5EF4-FFF2-40B4-BE49-F238E27FC236}">
                <a16:creationId xmlns:a16="http://schemas.microsoft.com/office/drawing/2014/main" id="{D4BEB9C7-6109-D53A-C9DD-0CD9B5513BE7}"/>
              </a:ext>
            </a:extLst>
          </p:cNvPr>
          <p:cNvSpPr>
            <a:spLocks noGrp="1"/>
          </p:cNvSpPr>
          <p:nvPr>
            <p:ph type="body" idx="1"/>
          </p:nvPr>
        </p:nvSpPr>
        <p:spPr>
          <a:xfrm>
            <a:off x="0" y="1460500"/>
            <a:ext cx="5626100" cy="5397500"/>
          </a:xfrm>
        </p:spPr>
        <p:txBody>
          <a:bodyPr>
            <a:normAutofit/>
          </a:bodyPr>
          <a:lstStyle/>
          <a:p>
            <a:r>
              <a:rPr lang="en-GB" dirty="0"/>
              <a:t>Loaded and pre-processed the dataset and dropped the 'Stolen' column since it represents the target variable.</a:t>
            </a:r>
          </a:p>
          <a:p>
            <a:r>
              <a:rPr lang="en-GB" dirty="0"/>
              <a:t>Performed hierarchical clustering on the scaled data using Ward's method for linkage, which minimizes the within-cluster variance.</a:t>
            </a:r>
          </a:p>
          <a:p>
            <a:r>
              <a:rPr lang="en-GB" dirty="0"/>
              <a:t>The dendrogram was plotted to visualize the hierarchical clustering structure.</a:t>
            </a:r>
          </a:p>
          <a:p>
            <a:r>
              <a:rPr lang="en-GB" dirty="0"/>
              <a:t>Specified the desired number of clusters (in this case, 2 clusters) based on prior knowledge or analysis.</a:t>
            </a:r>
          </a:p>
          <a:p>
            <a:r>
              <a:rPr lang="en-GB" dirty="0"/>
              <a:t>Cluster assignments were extracted using the </a:t>
            </a:r>
            <a:r>
              <a:rPr lang="en-GB" dirty="0" err="1"/>
              <a:t>fcluster</a:t>
            </a:r>
            <a:r>
              <a:rPr lang="en-GB" dirty="0"/>
              <a:t> function with the specified number of clusters.</a:t>
            </a:r>
          </a:p>
        </p:txBody>
      </p:sp>
      <p:pic>
        <p:nvPicPr>
          <p:cNvPr id="9" name="Picture 8">
            <a:extLst>
              <a:ext uri="{FF2B5EF4-FFF2-40B4-BE49-F238E27FC236}">
                <a16:creationId xmlns:a16="http://schemas.microsoft.com/office/drawing/2014/main" id="{64A564F1-F9CE-9A64-7EB9-CA38A5EBB2C9}"/>
              </a:ext>
            </a:extLst>
          </p:cNvPr>
          <p:cNvPicPr>
            <a:picLocks noChangeAspect="1"/>
          </p:cNvPicPr>
          <p:nvPr/>
        </p:nvPicPr>
        <p:blipFill>
          <a:blip r:embed="rId2"/>
          <a:stretch>
            <a:fillRect/>
          </a:stretch>
        </p:blipFill>
        <p:spPr>
          <a:xfrm>
            <a:off x="5576848" y="2458574"/>
            <a:ext cx="5687063" cy="4399426"/>
          </a:xfrm>
          <a:prstGeom prst="rect">
            <a:avLst/>
          </a:prstGeom>
        </p:spPr>
      </p:pic>
      <p:cxnSp>
        <p:nvCxnSpPr>
          <p:cNvPr id="11" name="Straight Arrow Connector 10">
            <a:extLst>
              <a:ext uri="{FF2B5EF4-FFF2-40B4-BE49-F238E27FC236}">
                <a16:creationId xmlns:a16="http://schemas.microsoft.com/office/drawing/2014/main" id="{C0ED4755-C815-60FD-1F21-6A2504A020F5}"/>
              </a:ext>
            </a:extLst>
          </p:cNvPr>
          <p:cNvCxnSpPr/>
          <p:nvPr/>
        </p:nvCxnSpPr>
        <p:spPr>
          <a:xfrm flipV="1">
            <a:off x="3219450" y="1524000"/>
            <a:ext cx="5086350" cy="1454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hought Bubble: Cloud 11">
            <a:extLst>
              <a:ext uri="{FF2B5EF4-FFF2-40B4-BE49-F238E27FC236}">
                <a16:creationId xmlns:a16="http://schemas.microsoft.com/office/drawing/2014/main" id="{ED613E0C-A65B-5597-BAF1-DA2F3D8EBFD3}"/>
              </a:ext>
            </a:extLst>
          </p:cNvPr>
          <p:cNvSpPr/>
          <p:nvPr/>
        </p:nvSpPr>
        <p:spPr>
          <a:xfrm>
            <a:off x="8420379" y="0"/>
            <a:ext cx="2843532" cy="1504950"/>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Accurate but sensitive to outliers</a:t>
            </a:r>
          </a:p>
        </p:txBody>
      </p:sp>
    </p:spTree>
    <p:extLst>
      <p:ext uri="{BB962C8B-B14F-4D97-AF65-F5344CB8AC3E}">
        <p14:creationId xmlns:p14="http://schemas.microsoft.com/office/powerpoint/2010/main" val="2768231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CF124C-6A5D-98F8-2CF1-77A8DCB37FEB}"/>
              </a:ext>
            </a:extLst>
          </p:cNvPr>
          <p:cNvSpPr>
            <a:spLocks noGrp="1"/>
          </p:cNvSpPr>
          <p:nvPr>
            <p:ph type="title"/>
          </p:nvPr>
        </p:nvSpPr>
        <p:spPr>
          <a:xfrm>
            <a:off x="1128522" y="196850"/>
            <a:ext cx="1989328" cy="649922"/>
          </a:xfrm>
        </p:spPr>
        <p:txBody>
          <a:bodyPr>
            <a:normAutofit fontScale="90000"/>
          </a:bodyPr>
          <a:lstStyle/>
          <a:p>
            <a:r>
              <a:rPr lang="en-GB" dirty="0"/>
              <a:t>Metrics</a:t>
            </a:r>
          </a:p>
        </p:txBody>
      </p:sp>
      <p:sp>
        <p:nvSpPr>
          <p:cNvPr id="6" name="Text Placeholder 5">
            <a:extLst>
              <a:ext uri="{FF2B5EF4-FFF2-40B4-BE49-F238E27FC236}">
                <a16:creationId xmlns:a16="http://schemas.microsoft.com/office/drawing/2014/main" id="{39AD744D-E5F3-F07F-8310-88E9181590E4}"/>
              </a:ext>
            </a:extLst>
          </p:cNvPr>
          <p:cNvSpPr>
            <a:spLocks noGrp="1"/>
          </p:cNvSpPr>
          <p:nvPr>
            <p:ph type="body" idx="1"/>
          </p:nvPr>
        </p:nvSpPr>
        <p:spPr>
          <a:xfrm>
            <a:off x="0" y="768350"/>
            <a:ext cx="5664200" cy="6089650"/>
          </a:xfrm>
        </p:spPr>
        <p:txBody>
          <a:bodyPr>
            <a:normAutofit fontScale="77500" lnSpcReduction="20000"/>
          </a:bodyPr>
          <a:lstStyle/>
          <a:p>
            <a:r>
              <a:rPr lang="en-GB" dirty="0"/>
              <a:t>Silhouette score was calculated as a metric to evaluate the quality of the clustering. The silhouette score measures the compactness and separation of clusters, with higher scores indicating better-defined clusters.</a:t>
            </a:r>
          </a:p>
          <a:p>
            <a:r>
              <a:rPr lang="en-GB" dirty="0"/>
              <a:t>Summary statistics and median values for each cluster were computed to understand the characteristics of the clusters.</a:t>
            </a:r>
          </a:p>
          <a:p>
            <a:r>
              <a:rPr lang="en-GB" dirty="0"/>
              <a:t>The silhouette score provides an overall assessment of the clustering quality. A higher silhouette score suggests better clustering performance.</a:t>
            </a:r>
          </a:p>
          <a:p>
            <a:r>
              <a:rPr lang="en-GB" dirty="0"/>
              <a:t>Summary statistics and visualizations help interpret the characteristics of each cluster, such as median income and age, providing insights into the differences between clusters.</a:t>
            </a:r>
          </a:p>
          <a:p>
            <a:endParaRPr lang="en-GB" dirty="0"/>
          </a:p>
          <a:p>
            <a:r>
              <a:rPr lang="en-GB" dirty="0"/>
              <a:t>A low silhouette score in hierarchical clustering (HC) compared to other clustering algorithms could be due to several factors, including:</a:t>
            </a:r>
          </a:p>
          <a:p>
            <a:r>
              <a:rPr lang="en-GB" dirty="0"/>
              <a:t>Sensitivity to noise and outliers: HC is sensitive to noise and outliers because it uses the distance between points to form clusters. Outliers or noisy data points can affect the clustering results and lead to lower silhouette scores.</a:t>
            </a:r>
          </a:p>
          <a:p>
            <a:r>
              <a:rPr lang="en-GB" dirty="0"/>
              <a:t>Difficulty in identifying the optimal number of clusters: Unlike algorithms like K-means, which require specifying the number of clusters beforehand, HC doesn't have an explicit mechanism for determining the optimal number of clusters. Choosing the appropriate number of clusters can be challenging and may result in suboptimal clustering solutions, leading to lower silhouette scores.</a:t>
            </a:r>
          </a:p>
        </p:txBody>
      </p:sp>
      <p:pic>
        <p:nvPicPr>
          <p:cNvPr id="8" name="Picture 7">
            <a:extLst>
              <a:ext uri="{FF2B5EF4-FFF2-40B4-BE49-F238E27FC236}">
                <a16:creationId xmlns:a16="http://schemas.microsoft.com/office/drawing/2014/main" id="{D54D6BF4-8B2C-467F-6232-927577DFE587}"/>
              </a:ext>
            </a:extLst>
          </p:cNvPr>
          <p:cNvPicPr>
            <a:picLocks noChangeAspect="1"/>
          </p:cNvPicPr>
          <p:nvPr/>
        </p:nvPicPr>
        <p:blipFill>
          <a:blip r:embed="rId2"/>
          <a:stretch>
            <a:fillRect/>
          </a:stretch>
        </p:blipFill>
        <p:spPr>
          <a:xfrm>
            <a:off x="5843587" y="0"/>
            <a:ext cx="5457825" cy="6858000"/>
          </a:xfrm>
          <a:prstGeom prst="rect">
            <a:avLst/>
          </a:prstGeom>
        </p:spPr>
      </p:pic>
    </p:spTree>
    <p:extLst>
      <p:ext uri="{BB962C8B-B14F-4D97-AF65-F5344CB8AC3E}">
        <p14:creationId xmlns:p14="http://schemas.microsoft.com/office/powerpoint/2010/main" val="3832900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7402-83E5-E992-B7CD-11337FF374C4}"/>
              </a:ext>
            </a:extLst>
          </p:cNvPr>
          <p:cNvSpPr>
            <a:spLocks noGrp="1"/>
          </p:cNvSpPr>
          <p:nvPr>
            <p:ph type="title"/>
          </p:nvPr>
        </p:nvSpPr>
        <p:spPr>
          <a:xfrm>
            <a:off x="1681099" y="65617"/>
            <a:ext cx="1870202" cy="882647"/>
          </a:xfrm>
        </p:spPr>
        <p:txBody>
          <a:bodyPr/>
          <a:lstStyle/>
          <a:p>
            <a:r>
              <a:rPr lang="en-GB" dirty="0"/>
              <a:t>Metrics</a:t>
            </a:r>
          </a:p>
        </p:txBody>
      </p:sp>
      <p:sp>
        <p:nvSpPr>
          <p:cNvPr id="4" name="Text Placeholder 3">
            <a:extLst>
              <a:ext uri="{FF2B5EF4-FFF2-40B4-BE49-F238E27FC236}">
                <a16:creationId xmlns:a16="http://schemas.microsoft.com/office/drawing/2014/main" id="{E25EDEFA-2596-BEAF-CF24-09925AD65CA4}"/>
              </a:ext>
            </a:extLst>
          </p:cNvPr>
          <p:cNvSpPr>
            <a:spLocks noGrp="1"/>
          </p:cNvSpPr>
          <p:nvPr>
            <p:ph type="body" idx="2"/>
          </p:nvPr>
        </p:nvSpPr>
        <p:spPr>
          <a:xfrm>
            <a:off x="241300" y="948264"/>
            <a:ext cx="4470400" cy="4284136"/>
          </a:xfrm>
        </p:spPr>
        <p:txBody>
          <a:bodyPr/>
          <a:lstStyle/>
          <a:p>
            <a:pPr marL="514350" indent="-285750">
              <a:buFont typeface="Arial" panose="020B0604020202020204" pitchFamily="34" charset="0"/>
              <a:buChar char="•"/>
            </a:pPr>
            <a:r>
              <a:rPr lang="en-GB" dirty="0"/>
              <a:t>Visualizations, such as scatterplots and bar charts, were created to visualize cluster profiles, including median income and age for each cluster.</a:t>
            </a:r>
          </a:p>
          <a:p>
            <a:pPr marL="514350" indent="-285750">
              <a:buFont typeface="Arial" panose="020B0604020202020204" pitchFamily="34" charset="0"/>
              <a:buChar char="•"/>
            </a:pPr>
            <a:r>
              <a:rPr lang="en-GB" dirty="0"/>
              <a:t>As the scatter shows, the clustering is quite inaccurate with multiple cluster overlaps.</a:t>
            </a:r>
          </a:p>
          <a:p>
            <a:pPr marL="514350" indent="-285750">
              <a:buFont typeface="Arial" panose="020B0604020202020204" pitchFamily="34" charset="0"/>
              <a:buChar char="•"/>
            </a:pPr>
            <a:r>
              <a:rPr lang="en-GB" dirty="0"/>
              <a:t>This could be due to the outliers present on the far right of the graph and the sensitivity of </a:t>
            </a:r>
            <a:r>
              <a:rPr lang="en-GB"/>
              <a:t>HC .</a:t>
            </a:r>
            <a:endParaRPr lang="en-GB" dirty="0"/>
          </a:p>
          <a:p>
            <a:endParaRPr lang="en-GB" dirty="0"/>
          </a:p>
        </p:txBody>
      </p:sp>
      <p:pic>
        <p:nvPicPr>
          <p:cNvPr id="8194" name="Picture 2">
            <a:extLst>
              <a:ext uri="{FF2B5EF4-FFF2-40B4-BE49-F238E27FC236}">
                <a16:creationId xmlns:a16="http://schemas.microsoft.com/office/drawing/2014/main" id="{99083D63-7379-F81F-8CC9-636140C73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605" y="3257550"/>
            <a:ext cx="5643671" cy="354354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6808E28-4B81-16FE-4027-1203712FE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3" y="3257550"/>
            <a:ext cx="5562528" cy="360044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87A92636-0ACB-A346-ABE8-F63DC00A2E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0"/>
            <a:ext cx="5695950" cy="326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624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5212E-B48A-341F-0A0B-48EADD6EEB0F}"/>
              </a:ext>
            </a:extLst>
          </p:cNvPr>
          <p:cNvSpPr>
            <a:spLocks noGrp="1"/>
          </p:cNvSpPr>
          <p:nvPr>
            <p:ph type="title"/>
          </p:nvPr>
        </p:nvSpPr>
        <p:spPr>
          <a:xfrm>
            <a:off x="4269486" y="0"/>
            <a:ext cx="2992627" cy="707072"/>
          </a:xfrm>
        </p:spPr>
        <p:txBody>
          <a:bodyPr>
            <a:normAutofit fontScale="90000"/>
          </a:bodyPr>
          <a:lstStyle/>
          <a:p>
            <a:r>
              <a:rPr lang="en-GB" dirty="0"/>
              <a:t>Conclusion</a:t>
            </a:r>
          </a:p>
        </p:txBody>
      </p:sp>
      <p:pic>
        <p:nvPicPr>
          <p:cNvPr id="8" name="Picture 7">
            <a:extLst>
              <a:ext uri="{FF2B5EF4-FFF2-40B4-BE49-F238E27FC236}">
                <a16:creationId xmlns:a16="http://schemas.microsoft.com/office/drawing/2014/main" id="{3E61878D-B2E8-E6F7-4807-AE8E1CA86637}"/>
              </a:ext>
            </a:extLst>
          </p:cNvPr>
          <p:cNvPicPr>
            <a:picLocks noChangeAspect="1"/>
          </p:cNvPicPr>
          <p:nvPr/>
        </p:nvPicPr>
        <p:blipFill>
          <a:blip r:embed="rId2"/>
          <a:stretch>
            <a:fillRect/>
          </a:stretch>
        </p:blipFill>
        <p:spPr>
          <a:xfrm>
            <a:off x="-1" y="1613539"/>
            <a:ext cx="5832735" cy="2600408"/>
          </a:xfrm>
          <a:prstGeom prst="rect">
            <a:avLst/>
          </a:prstGeom>
        </p:spPr>
      </p:pic>
      <p:sp>
        <p:nvSpPr>
          <p:cNvPr id="9" name="Text Placeholder 5">
            <a:extLst>
              <a:ext uri="{FF2B5EF4-FFF2-40B4-BE49-F238E27FC236}">
                <a16:creationId xmlns:a16="http://schemas.microsoft.com/office/drawing/2014/main" id="{1796A5E6-F3CE-6399-8C0B-247FEC2DA1F5}"/>
              </a:ext>
            </a:extLst>
          </p:cNvPr>
          <p:cNvSpPr>
            <a:spLocks noGrp="1"/>
          </p:cNvSpPr>
          <p:nvPr>
            <p:ph type="body" idx="1"/>
          </p:nvPr>
        </p:nvSpPr>
        <p:spPr>
          <a:xfrm>
            <a:off x="5540118" y="1409746"/>
            <a:ext cx="3094228" cy="2782929"/>
          </a:xfrm>
        </p:spPr>
        <p:txBody>
          <a:bodyPr>
            <a:normAutofit/>
          </a:bodyPr>
          <a:lstStyle/>
          <a:p>
            <a:r>
              <a:rPr lang="en-GB" sz="1600" dirty="0"/>
              <a:t>K-Means Clustering</a:t>
            </a:r>
          </a:p>
          <a:p>
            <a:endParaRPr lang="en-GB" sz="1600" dirty="0"/>
          </a:p>
          <a:p>
            <a:r>
              <a:rPr lang="fr-FR" sz="1600" dirty="0"/>
              <a:t>Silhouette score as a percentage: 72.92%</a:t>
            </a:r>
          </a:p>
          <a:p>
            <a:endParaRPr lang="en-GB" sz="1600" dirty="0"/>
          </a:p>
          <a:p>
            <a:endParaRPr lang="en-GB" sz="1600" dirty="0"/>
          </a:p>
        </p:txBody>
      </p:sp>
      <p:sp>
        <p:nvSpPr>
          <p:cNvPr id="10" name="Rectangle 9">
            <a:extLst>
              <a:ext uri="{FF2B5EF4-FFF2-40B4-BE49-F238E27FC236}">
                <a16:creationId xmlns:a16="http://schemas.microsoft.com/office/drawing/2014/main" id="{CF6269CF-9464-149D-3C13-44508630DFE9}"/>
              </a:ext>
            </a:extLst>
          </p:cNvPr>
          <p:cNvSpPr/>
          <p:nvPr/>
        </p:nvSpPr>
        <p:spPr>
          <a:xfrm>
            <a:off x="-153666" y="717319"/>
            <a:ext cx="1164934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SUPERVISED       UNSUPERVISED</a:t>
            </a:r>
          </a:p>
        </p:txBody>
      </p:sp>
      <p:sp>
        <p:nvSpPr>
          <p:cNvPr id="2" name="Text Placeholder 5">
            <a:extLst>
              <a:ext uri="{FF2B5EF4-FFF2-40B4-BE49-F238E27FC236}">
                <a16:creationId xmlns:a16="http://schemas.microsoft.com/office/drawing/2014/main" id="{32198DEF-6211-1831-491D-AD9136142555}"/>
              </a:ext>
            </a:extLst>
          </p:cNvPr>
          <p:cNvSpPr txBox="1">
            <a:spLocks/>
          </p:cNvSpPr>
          <p:nvPr/>
        </p:nvSpPr>
        <p:spPr>
          <a:xfrm>
            <a:off x="7975600" y="1431018"/>
            <a:ext cx="3152804" cy="278292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42900" algn="l" rtl="0">
              <a:lnSpc>
                <a:spcPct val="90000"/>
              </a:lnSpc>
              <a:spcBef>
                <a:spcPts val="300"/>
              </a:spcBef>
              <a:spcAft>
                <a:spcPts val="0"/>
              </a:spcAft>
              <a:buClr>
                <a:schemeClr val="accent1"/>
              </a:buClr>
              <a:buSzPts val="18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42900" algn="l" rtl="0">
              <a:lnSpc>
                <a:spcPct val="90000"/>
              </a:lnSpc>
              <a:spcBef>
                <a:spcPts val="300"/>
              </a:spcBef>
              <a:spcAft>
                <a:spcPts val="30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r>
              <a:rPr lang="en-GB" sz="1600" dirty="0"/>
              <a:t>Hierarchical Clustering</a:t>
            </a:r>
          </a:p>
          <a:p>
            <a:endParaRPr lang="en-GB" sz="1600" dirty="0"/>
          </a:p>
          <a:p>
            <a:r>
              <a:rPr lang="en-GB" sz="1600" dirty="0"/>
              <a:t>Silhouette score as a percentage: 56.35%</a:t>
            </a:r>
          </a:p>
        </p:txBody>
      </p:sp>
      <p:cxnSp>
        <p:nvCxnSpPr>
          <p:cNvPr id="4" name="Straight Connector 3">
            <a:extLst>
              <a:ext uri="{FF2B5EF4-FFF2-40B4-BE49-F238E27FC236}">
                <a16:creationId xmlns:a16="http://schemas.microsoft.com/office/drawing/2014/main" id="{A4E62A32-87CF-C668-3CFE-A3DC8AE13C8D}"/>
              </a:ext>
            </a:extLst>
          </p:cNvPr>
          <p:cNvCxnSpPr>
            <a:cxnSpLocks/>
          </p:cNvCxnSpPr>
          <p:nvPr/>
        </p:nvCxnSpPr>
        <p:spPr>
          <a:xfrm>
            <a:off x="5765800" y="816697"/>
            <a:ext cx="8408" cy="386486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FD6CE6D-DCA1-7AD2-104D-39BB9B80D2A6}"/>
                  </a:ext>
                </a:extLst>
              </p14:cNvPr>
              <p14:cNvContentPartPr/>
              <p14:nvPr/>
            </p14:nvContentPartPr>
            <p14:xfrm>
              <a:off x="7227130" y="2790857"/>
              <a:ext cx="704520" cy="21600"/>
            </p14:xfrm>
          </p:contentPart>
        </mc:Choice>
        <mc:Fallback xmlns="">
          <p:pic>
            <p:nvPicPr>
              <p:cNvPr id="7" name="Ink 6">
                <a:extLst>
                  <a:ext uri="{FF2B5EF4-FFF2-40B4-BE49-F238E27FC236}">
                    <a16:creationId xmlns:a16="http://schemas.microsoft.com/office/drawing/2014/main" id="{2FD6CE6D-DCA1-7AD2-104D-39BB9B80D2A6}"/>
                  </a:ext>
                </a:extLst>
              </p:cNvPr>
              <p:cNvPicPr/>
              <p:nvPr/>
            </p:nvPicPr>
            <p:blipFill>
              <a:blip r:embed="rId4"/>
              <a:stretch>
                <a:fillRect/>
              </a:stretch>
            </p:blipFill>
            <p:spPr>
              <a:xfrm>
                <a:off x="7173130" y="2683217"/>
                <a:ext cx="8121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7B29728E-038B-5E7F-AB1B-9901126A0010}"/>
                  </a:ext>
                </a:extLst>
              </p14:cNvPr>
              <p14:cNvContentPartPr/>
              <p14:nvPr/>
            </p14:nvContentPartPr>
            <p14:xfrm>
              <a:off x="1796890" y="2366057"/>
              <a:ext cx="463320" cy="32040"/>
            </p14:xfrm>
          </p:contentPart>
        </mc:Choice>
        <mc:Fallback xmlns="">
          <p:pic>
            <p:nvPicPr>
              <p:cNvPr id="21" name="Ink 20">
                <a:extLst>
                  <a:ext uri="{FF2B5EF4-FFF2-40B4-BE49-F238E27FC236}">
                    <a16:creationId xmlns:a16="http://schemas.microsoft.com/office/drawing/2014/main" id="{7B29728E-038B-5E7F-AB1B-9901126A0010}"/>
                  </a:ext>
                </a:extLst>
              </p:cNvPr>
              <p:cNvPicPr/>
              <p:nvPr/>
            </p:nvPicPr>
            <p:blipFill>
              <a:blip r:embed="rId6"/>
              <a:stretch>
                <a:fillRect/>
              </a:stretch>
            </p:blipFill>
            <p:spPr>
              <a:xfrm>
                <a:off x="1742890" y="2258057"/>
                <a:ext cx="5709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A8CA38D7-7A51-C30B-5B19-19F418006AB1}"/>
                  </a:ext>
                </a:extLst>
              </p14:cNvPr>
              <p14:cNvContentPartPr/>
              <p14:nvPr/>
            </p14:nvContentPartPr>
            <p14:xfrm>
              <a:off x="1746130" y="2708777"/>
              <a:ext cx="317160" cy="21240"/>
            </p14:xfrm>
          </p:contentPart>
        </mc:Choice>
        <mc:Fallback xmlns="">
          <p:pic>
            <p:nvPicPr>
              <p:cNvPr id="22" name="Ink 21">
                <a:extLst>
                  <a:ext uri="{FF2B5EF4-FFF2-40B4-BE49-F238E27FC236}">
                    <a16:creationId xmlns:a16="http://schemas.microsoft.com/office/drawing/2014/main" id="{A8CA38D7-7A51-C30B-5B19-19F418006AB1}"/>
                  </a:ext>
                </a:extLst>
              </p:cNvPr>
              <p:cNvPicPr/>
              <p:nvPr/>
            </p:nvPicPr>
            <p:blipFill>
              <a:blip r:embed="rId8"/>
              <a:stretch>
                <a:fillRect/>
              </a:stretch>
            </p:blipFill>
            <p:spPr>
              <a:xfrm>
                <a:off x="1692490" y="2601137"/>
                <a:ext cx="4248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37E7E189-DDCD-737D-8ED9-40B5C846A911}"/>
                  </a:ext>
                </a:extLst>
              </p14:cNvPr>
              <p14:cNvContentPartPr/>
              <p14:nvPr/>
            </p14:nvContentPartPr>
            <p14:xfrm>
              <a:off x="907690" y="3665657"/>
              <a:ext cx="446400" cy="10440"/>
            </p14:xfrm>
          </p:contentPart>
        </mc:Choice>
        <mc:Fallback xmlns="">
          <p:pic>
            <p:nvPicPr>
              <p:cNvPr id="23" name="Ink 22">
                <a:extLst>
                  <a:ext uri="{FF2B5EF4-FFF2-40B4-BE49-F238E27FC236}">
                    <a16:creationId xmlns:a16="http://schemas.microsoft.com/office/drawing/2014/main" id="{37E7E189-DDCD-737D-8ED9-40B5C846A911}"/>
                  </a:ext>
                </a:extLst>
              </p:cNvPr>
              <p:cNvPicPr/>
              <p:nvPr/>
            </p:nvPicPr>
            <p:blipFill>
              <a:blip r:embed="rId10"/>
              <a:stretch>
                <a:fillRect/>
              </a:stretch>
            </p:blipFill>
            <p:spPr>
              <a:xfrm>
                <a:off x="854050" y="3558017"/>
                <a:ext cx="5540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227ACB93-C36B-D098-47DB-FA11D068286E}"/>
                  </a:ext>
                </a:extLst>
              </p14:cNvPr>
              <p14:cNvContentPartPr/>
              <p14:nvPr/>
            </p14:nvContentPartPr>
            <p14:xfrm>
              <a:off x="4133650" y="3324737"/>
              <a:ext cx="342360" cy="6840"/>
            </p14:xfrm>
          </p:contentPart>
        </mc:Choice>
        <mc:Fallback xmlns="">
          <p:pic>
            <p:nvPicPr>
              <p:cNvPr id="24" name="Ink 23">
                <a:extLst>
                  <a:ext uri="{FF2B5EF4-FFF2-40B4-BE49-F238E27FC236}">
                    <a16:creationId xmlns:a16="http://schemas.microsoft.com/office/drawing/2014/main" id="{227ACB93-C36B-D098-47DB-FA11D068286E}"/>
                  </a:ext>
                </a:extLst>
              </p:cNvPr>
              <p:cNvPicPr/>
              <p:nvPr/>
            </p:nvPicPr>
            <p:blipFill>
              <a:blip r:embed="rId12"/>
              <a:stretch>
                <a:fillRect/>
              </a:stretch>
            </p:blipFill>
            <p:spPr>
              <a:xfrm>
                <a:off x="4080010" y="3217097"/>
                <a:ext cx="4500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FB11BA92-146B-D170-4E18-63FE108760D2}"/>
                  </a:ext>
                </a:extLst>
              </p14:cNvPr>
              <p14:cNvContentPartPr/>
              <p14:nvPr/>
            </p14:nvContentPartPr>
            <p14:xfrm>
              <a:off x="4044730" y="3974897"/>
              <a:ext cx="332280" cy="10800"/>
            </p14:xfrm>
          </p:contentPart>
        </mc:Choice>
        <mc:Fallback xmlns="">
          <p:pic>
            <p:nvPicPr>
              <p:cNvPr id="25" name="Ink 24">
                <a:extLst>
                  <a:ext uri="{FF2B5EF4-FFF2-40B4-BE49-F238E27FC236}">
                    <a16:creationId xmlns:a16="http://schemas.microsoft.com/office/drawing/2014/main" id="{FB11BA92-146B-D170-4E18-63FE108760D2}"/>
                  </a:ext>
                </a:extLst>
              </p:cNvPr>
              <p:cNvPicPr/>
              <p:nvPr/>
            </p:nvPicPr>
            <p:blipFill>
              <a:blip r:embed="rId14"/>
              <a:stretch>
                <a:fillRect/>
              </a:stretch>
            </p:blipFill>
            <p:spPr>
              <a:xfrm>
                <a:off x="3990730" y="3866897"/>
                <a:ext cx="4399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Ink 25">
                <a:extLst>
                  <a:ext uri="{FF2B5EF4-FFF2-40B4-BE49-F238E27FC236}">
                    <a16:creationId xmlns:a16="http://schemas.microsoft.com/office/drawing/2014/main" id="{3F2B0FF4-01A7-C2A8-0E16-A64FE7EF21BD}"/>
                  </a:ext>
                </a:extLst>
              </p14:cNvPr>
              <p14:cNvContentPartPr/>
              <p14:nvPr/>
            </p14:nvContentPartPr>
            <p14:xfrm>
              <a:off x="9696370" y="2839817"/>
              <a:ext cx="657720" cy="15840"/>
            </p14:xfrm>
          </p:contentPart>
        </mc:Choice>
        <mc:Fallback xmlns="">
          <p:pic>
            <p:nvPicPr>
              <p:cNvPr id="26" name="Ink 25">
                <a:extLst>
                  <a:ext uri="{FF2B5EF4-FFF2-40B4-BE49-F238E27FC236}">
                    <a16:creationId xmlns:a16="http://schemas.microsoft.com/office/drawing/2014/main" id="{3F2B0FF4-01A7-C2A8-0E16-A64FE7EF21BD}"/>
                  </a:ext>
                </a:extLst>
              </p:cNvPr>
              <p:cNvPicPr/>
              <p:nvPr/>
            </p:nvPicPr>
            <p:blipFill>
              <a:blip r:embed="rId16"/>
              <a:stretch>
                <a:fillRect/>
              </a:stretch>
            </p:blipFill>
            <p:spPr>
              <a:xfrm>
                <a:off x="9642370" y="2731817"/>
                <a:ext cx="765360" cy="231480"/>
              </a:xfrm>
              <a:prstGeom prst="rect">
                <a:avLst/>
              </a:prstGeom>
            </p:spPr>
          </p:pic>
        </mc:Fallback>
      </mc:AlternateContent>
      <p:grpSp>
        <p:nvGrpSpPr>
          <p:cNvPr id="32" name="Group 31">
            <a:extLst>
              <a:ext uri="{FF2B5EF4-FFF2-40B4-BE49-F238E27FC236}">
                <a16:creationId xmlns:a16="http://schemas.microsoft.com/office/drawing/2014/main" id="{67E0A4AD-EA37-EA99-4B0B-F61BF92A7B26}"/>
              </a:ext>
            </a:extLst>
          </p:cNvPr>
          <p:cNvGrpSpPr/>
          <p:nvPr/>
        </p:nvGrpSpPr>
        <p:grpSpPr>
          <a:xfrm>
            <a:off x="9308650" y="3961920"/>
            <a:ext cx="686880" cy="755280"/>
            <a:chOff x="9321250" y="5651260"/>
            <a:chExt cx="686880" cy="755280"/>
          </a:xfrm>
        </p:grpSpPr>
        <mc:AlternateContent xmlns:mc="http://schemas.openxmlformats.org/markup-compatibility/2006" xmlns:p14="http://schemas.microsoft.com/office/powerpoint/2010/main">
          <mc:Choice Requires="p14">
            <p:contentPart p14:bwMode="auto" r:id="rId17">
              <p14:nvContentPartPr>
                <p14:cNvPr id="30" name="Ink 29">
                  <a:extLst>
                    <a:ext uri="{FF2B5EF4-FFF2-40B4-BE49-F238E27FC236}">
                      <a16:creationId xmlns:a16="http://schemas.microsoft.com/office/drawing/2014/main" id="{53AEB8B6-9E5C-AE7F-D992-0623D01E6F65}"/>
                    </a:ext>
                  </a:extLst>
                </p14:cNvPr>
                <p14:cNvContentPartPr/>
                <p14:nvPr/>
              </p14:nvContentPartPr>
              <p14:xfrm>
                <a:off x="9588370" y="5651260"/>
                <a:ext cx="419760" cy="755280"/>
              </p14:xfrm>
            </p:contentPart>
          </mc:Choice>
          <mc:Fallback xmlns="">
            <p:pic>
              <p:nvPicPr>
                <p:cNvPr id="30" name="Ink 29">
                  <a:extLst>
                    <a:ext uri="{FF2B5EF4-FFF2-40B4-BE49-F238E27FC236}">
                      <a16:creationId xmlns:a16="http://schemas.microsoft.com/office/drawing/2014/main" id="{53AEB8B6-9E5C-AE7F-D992-0623D01E6F65}"/>
                    </a:ext>
                  </a:extLst>
                </p:cNvPr>
                <p:cNvPicPr/>
                <p:nvPr/>
              </p:nvPicPr>
              <p:blipFill>
                <a:blip r:embed="rId18"/>
                <a:stretch>
                  <a:fillRect/>
                </a:stretch>
              </p:blipFill>
              <p:spPr>
                <a:xfrm>
                  <a:off x="9579370" y="5642620"/>
                  <a:ext cx="437400" cy="772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Ink 30">
                  <a:extLst>
                    <a:ext uri="{FF2B5EF4-FFF2-40B4-BE49-F238E27FC236}">
                      <a16:creationId xmlns:a16="http://schemas.microsoft.com/office/drawing/2014/main" id="{799AA01E-BFB5-A0D0-D042-97A4A33875CE}"/>
                    </a:ext>
                  </a:extLst>
                </p14:cNvPr>
                <p14:cNvContentPartPr/>
                <p14:nvPr/>
              </p14:nvContentPartPr>
              <p14:xfrm>
                <a:off x="9321250" y="5810020"/>
                <a:ext cx="578520" cy="560880"/>
              </p14:xfrm>
            </p:contentPart>
          </mc:Choice>
          <mc:Fallback xmlns="">
            <p:pic>
              <p:nvPicPr>
                <p:cNvPr id="31" name="Ink 30">
                  <a:extLst>
                    <a:ext uri="{FF2B5EF4-FFF2-40B4-BE49-F238E27FC236}">
                      <a16:creationId xmlns:a16="http://schemas.microsoft.com/office/drawing/2014/main" id="{799AA01E-BFB5-A0D0-D042-97A4A33875CE}"/>
                    </a:ext>
                  </a:extLst>
                </p:cNvPr>
                <p:cNvPicPr/>
                <p:nvPr/>
              </p:nvPicPr>
              <p:blipFill>
                <a:blip r:embed="rId20"/>
                <a:stretch>
                  <a:fillRect/>
                </a:stretch>
              </p:blipFill>
              <p:spPr>
                <a:xfrm>
                  <a:off x="9312610" y="5801380"/>
                  <a:ext cx="596160" cy="57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34" name="Ink 33">
                <a:extLst>
                  <a:ext uri="{FF2B5EF4-FFF2-40B4-BE49-F238E27FC236}">
                    <a16:creationId xmlns:a16="http://schemas.microsoft.com/office/drawing/2014/main" id="{78FE5602-56FA-046E-A431-1BFB6026DE63}"/>
                  </a:ext>
                </a:extLst>
              </p14:cNvPr>
              <p14:cNvContentPartPr/>
              <p14:nvPr/>
            </p14:nvContentPartPr>
            <p14:xfrm>
              <a:off x="6769210" y="3750960"/>
              <a:ext cx="915840" cy="700560"/>
            </p14:xfrm>
          </p:contentPart>
        </mc:Choice>
        <mc:Fallback xmlns="">
          <p:pic>
            <p:nvPicPr>
              <p:cNvPr id="34" name="Ink 33">
                <a:extLst>
                  <a:ext uri="{FF2B5EF4-FFF2-40B4-BE49-F238E27FC236}">
                    <a16:creationId xmlns:a16="http://schemas.microsoft.com/office/drawing/2014/main" id="{78FE5602-56FA-046E-A431-1BFB6026DE63}"/>
                  </a:ext>
                </a:extLst>
              </p:cNvPr>
              <p:cNvPicPr/>
              <p:nvPr/>
            </p:nvPicPr>
            <p:blipFill>
              <a:blip r:embed="rId22"/>
              <a:stretch>
                <a:fillRect/>
              </a:stretch>
            </p:blipFill>
            <p:spPr>
              <a:xfrm>
                <a:off x="6760210" y="3742320"/>
                <a:ext cx="933480" cy="718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 name="Ink 34">
                <a:extLst>
                  <a:ext uri="{FF2B5EF4-FFF2-40B4-BE49-F238E27FC236}">
                    <a16:creationId xmlns:a16="http://schemas.microsoft.com/office/drawing/2014/main" id="{5C77E60B-81DF-49D8-1F56-DA8366C16ECF}"/>
                  </a:ext>
                </a:extLst>
              </p14:cNvPr>
              <p14:cNvContentPartPr/>
              <p14:nvPr/>
            </p14:nvContentPartPr>
            <p14:xfrm>
              <a:off x="361930" y="4317240"/>
              <a:ext cx="183600" cy="13320"/>
            </p14:xfrm>
          </p:contentPart>
        </mc:Choice>
        <mc:Fallback xmlns="">
          <p:pic>
            <p:nvPicPr>
              <p:cNvPr id="35" name="Ink 34">
                <a:extLst>
                  <a:ext uri="{FF2B5EF4-FFF2-40B4-BE49-F238E27FC236}">
                    <a16:creationId xmlns:a16="http://schemas.microsoft.com/office/drawing/2014/main" id="{5C77E60B-81DF-49D8-1F56-DA8366C16ECF}"/>
                  </a:ext>
                </a:extLst>
              </p:cNvPr>
              <p:cNvPicPr/>
              <p:nvPr/>
            </p:nvPicPr>
            <p:blipFill>
              <a:blip r:embed="rId24"/>
              <a:stretch>
                <a:fillRect/>
              </a:stretch>
            </p:blipFill>
            <p:spPr>
              <a:xfrm>
                <a:off x="353290" y="4308600"/>
                <a:ext cx="2012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6" name="Ink 35">
                <a:extLst>
                  <a:ext uri="{FF2B5EF4-FFF2-40B4-BE49-F238E27FC236}">
                    <a16:creationId xmlns:a16="http://schemas.microsoft.com/office/drawing/2014/main" id="{ACA2EC9C-1114-F9BE-BC11-3129AA701B2C}"/>
                  </a:ext>
                </a:extLst>
              </p14:cNvPr>
              <p14:cNvContentPartPr/>
              <p14:nvPr/>
            </p14:nvContentPartPr>
            <p14:xfrm>
              <a:off x="761890" y="4323720"/>
              <a:ext cx="183600" cy="7560"/>
            </p14:xfrm>
          </p:contentPart>
        </mc:Choice>
        <mc:Fallback xmlns="">
          <p:pic>
            <p:nvPicPr>
              <p:cNvPr id="36" name="Ink 35">
                <a:extLst>
                  <a:ext uri="{FF2B5EF4-FFF2-40B4-BE49-F238E27FC236}">
                    <a16:creationId xmlns:a16="http://schemas.microsoft.com/office/drawing/2014/main" id="{ACA2EC9C-1114-F9BE-BC11-3129AA701B2C}"/>
                  </a:ext>
                </a:extLst>
              </p:cNvPr>
              <p:cNvPicPr/>
              <p:nvPr/>
            </p:nvPicPr>
            <p:blipFill>
              <a:blip r:embed="rId26"/>
              <a:stretch>
                <a:fillRect/>
              </a:stretch>
            </p:blipFill>
            <p:spPr>
              <a:xfrm>
                <a:off x="752890" y="4315080"/>
                <a:ext cx="2012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EF09015F-82E4-4A8C-D286-C0F2CA8F272D}"/>
                  </a:ext>
                </a:extLst>
              </p14:cNvPr>
              <p14:cNvContentPartPr/>
              <p14:nvPr/>
            </p14:nvContentPartPr>
            <p14:xfrm>
              <a:off x="1244290" y="4242360"/>
              <a:ext cx="134280" cy="12960"/>
            </p14:xfrm>
          </p:contentPart>
        </mc:Choice>
        <mc:Fallback xmlns="">
          <p:pic>
            <p:nvPicPr>
              <p:cNvPr id="37" name="Ink 36">
                <a:extLst>
                  <a:ext uri="{FF2B5EF4-FFF2-40B4-BE49-F238E27FC236}">
                    <a16:creationId xmlns:a16="http://schemas.microsoft.com/office/drawing/2014/main" id="{EF09015F-82E4-4A8C-D286-C0F2CA8F272D}"/>
                  </a:ext>
                </a:extLst>
              </p:cNvPr>
              <p:cNvPicPr/>
              <p:nvPr/>
            </p:nvPicPr>
            <p:blipFill>
              <a:blip r:embed="rId28"/>
              <a:stretch>
                <a:fillRect/>
              </a:stretch>
            </p:blipFill>
            <p:spPr>
              <a:xfrm>
                <a:off x="1235650" y="4233720"/>
                <a:ext cx="151920" cy="30600"/>
              </a:xfrm>
              <a:prstGeom prst="rect">
                <a:avLst/>
              </a:prstGeom>
            </p:spPr>
          </p:pic>
        </mc:Fallback>
      </mc:AlternateContent>
      <p:grpSp>
        <p:nvGrpSpPr>
          <p:cNvPr id="43" name="Group 42">
            <a:extLst>
              <a:ext uri="{FF2B5EF4-FFF2-40B4-BE49-F238E27FC236}">
                <a16:creationId xmlns:a16="http://schemas.microsoft.com/office/drawing/2014/main" id="{50D27DA9-8E9A-95EB-7E47-25583F9E1F1C}"/>
              </a:ext>
            </a:extLst>
          </p:cNvPr>
          <p:cNvGrpSpPr/>
          <p:nvPr/>
        </p:nvGrpSpPr>
        <p:grpSpPr>
          <a:xfrm>
            <a:off x="3365410" y="4294200"/>
            <a:ext cx="1396440" cy="61920"/>
            <a:chOff x="3378010" y="5983540"/>
            <a:chExt cx="1396440" cy="61920"/>
          </a:xfrm>
        </p:grpSpPr>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EE61F03E-0D3E-0F87-7BC6-DA28C9A0D2F4}"/>
                    </a:ext>
                  </a:extLst>
                </p14:cNvPr>
                <p14:cNvContentPartPr/>
                <p14:nvPr/>
              </p14:nvContentPartPr>
              <p14:xfrm>
                <a:off x="3378010" y="5983540"/>
                <a:ext cx="300600" cy="23400"/>
              </p14:xfrm>
            </p:contentPart>
          </mc:Choice>
          <mc:Fallback xmlns="">
            <p:pic>
              <p:nvPicPr>
                <p:cNvPr id="38" name="Ink 37">
                  <a:extLst>
                    <a:ext uri="{FF2B5EF4-FFF2-40B4-BE49-F238E27FC236}">
                      <a16:creationId xmlns:a16="http://schemas.microsoft.com/office/drawing/2014/main" id="{EE61F03E-0D3E-0F87-7BC6-DA28C9A0D2F4}"/>
                    </a:ext>
                  </a:extLst>
                </p:cNvPr>
                <p:cNvPicPr/>
                <p:nvPr/>
              </p:nvPicPr>
              <p:blipFill>
                <a:blip r:embed="rId30"/>
                <a:stretch>
                  <a:fillRect/>
                </a:stretch>
              </p:blipFill>
              <p:spPr>
                <a:xfrm>
                  <a:off x="3369010" y="5974900"/>
                  <a:ext cx="3182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F2B4BE1D-070F-206D-03D2-E8A1F9B4FE79}"/>
                    </a:ext>
                  </a:extLst>
                </p14:cNvPr>
                <p14:cNvContentPartPr/>
                <p14:nvPr/>
              </p14:nvContentPartPr>
              <p14:xfrm>
                <a:off x="3924130" y="6006580"/>
                <a:ext cx="158400" cy="7560"/>
              </p14:xfrm>
            </p:contentPart>
          </mc:Choice>
          <mc:Fallback xmlns="">
            <p:pic>
              <p:nvPicPr>
                <p:cNvPr id="39" name="Ink 38">
                  <a:extLst>
                    <a:ext uri="{FF2B5EF4-FFF2-40B4-BE49-F238E27FC236}">
                      <a16:creationId xmlns:a16="http://schemas.microsoft.com/office/drawing/2014/main" id="{F2B4BE1D-070F-206D-03D2-E8A1F9B4FE79}"/>
                    </a:ext>
                  </a:extLst>
                </p:cNvPr>
                <p:cNvPicPr/>
                <p:nvPr/>
              </p:nvPicPr>
              <p:blipFill>
                <a:blip r:embed="rId32"/>
                <a:stretch>
                  <a:fillRect/>
                </a:stretch>
              </p:blipFill>
              <p:spPr>
                <a:xfrm>
                  <a:off x="3915490" y="5997940"/>
                  <a:ext cx="1760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3D14108E-A3E2-22A2-DB57-3F741DB1C602}"/>
                    </a:ext>
                  </a:extLst>
                </p14:cNvPr>
                <p14:cNvContentPartPr/>
                <p14:nvPr/>
              </p14:nvContentPartPr>
              <p14:xfrm>
                <a:off x="4552690" y="5993980"/>
                <a:ext cx="221760" cy="7200"/>
              </p14:xfrm>
            </p:contentPart>
          </mc:Choice>
          <mc:Fallback xmlns="">
            <p:pic>
              <p:nvPicPr>
                <p:cNvPr id="40" name="Ink 39">
                  <a:extLst>
                    <a:ext uri="{FF2B5EF4-FFF2-40B4-BE49-F238E27FC236}">
                      <a16:creationId xmlns:a16="http://schemas.microsoft.com/office/drawing/2014/main" id="{3D14108E-A3E2-22A2-DB57-3F741DB1C602}"/>
                    </a:ext>
                  </a:extLst>
                </p:cNvPr>
                <p:cNvPicPr/>
                <p:nvPr/>
              </p:nvPicPr>
              <p:blipFill>
                <a:blip r:embed="rId34"/>
                <a:stretch>
                  <a:fillRect/>
                </a:stretch>
              </p:blipFill>
              <p:spPr>
                <a:xfrm>
                  <a:off x="4544050" y="5984980"/>
                  <a:ext cx="2394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4788564D-7544-6203-954A-752093363936}"/>
                    </a:ext>
                  </a:extLst>
                </p14:cNvPr>
                <p14:cNvContentPartPr/>
                <p14:nvPr/>
              </p14:nvContentPartPr>
              <p14:xfrm>
                <a:off x="4317970" y="6038260"/>
                <a:ext cx="126720" cy="7200"/>
              </p14:xfrm>
            </p:contentPart>
          </mc:Choice>
          <mc:Fallback xmlns="">
            <p:pic>
              <p:nvPicPr>
                <p:cNvPr id="41" name="Ink 40">
                  <a:extLst>
                    <a:ext uri="{FF2B5EF4-FFF2-40B4-BE49-F238E27FC236}">
                      <a16:creationId xmlns:a16="http://schemas.microsoft.com/office/drawing/2014/main" id="{4788564D-7544-6203-954A-752093363936}"/>
                    </a:ext>
                  </a:extLst>
                </p:cNvPr>
                <p:cNvPicPr/>
                <p:nvPr/>
              </p:nvPicPr>
              <p:blipFill>
                <a:blip r:embed="rId36"/>
                <a:stretch>
                  <a:fillRect/>
                </a:stretch>
              </p:blipFill>
              <p:spPr>
                <a:xfrm>
                  <a:off x="4308970" y="6029260"/>
                  <a:ext cx="144360" cy="24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22EB5C1E-C507-6ABC-03C2-703887DAF9AF}"/>
                  </a:ext>
                </a:extLst>
              </p14:cNvPr>
              <p14:cNvContentPartPr/>
              <p14:nvPr/>
            </p14:nvContentPartPr>
            <p14:xfrm>
              <a:off x="1599970" y="4298520"/>
              <a:ext cx="272520" cy="38880"/>
            </p14:xfrm>
          </p:contentPart>
        </mc:Choice>
        <mc:Fallback xmlns="">
          <p:pic>
            <p:nvPicPr>
              <p:cNvPr id="42" name="Ink 41">
                <a:extLst>
                  <a:ext uri="{FF2B5EF4-FFF2-40B4-BE49-F238E27FC236}">
                    <a16:creationId xmlns:a16="http://schemas.microsoft.com/office/drawing/2014/main" id="{22EB5C1E-C507-6ABC-03C2-703887DAF9AF}"/>
                  </a:ext>
                </a:extLst>
              </p:cNvPr>
              <p:cNvPicPr/>
              <p:nvPr/>
            </p:nvPicPr>
            <p:blipFill>
              <a:blip r:embed="rId38"/>
              <a:stretch>
                <a:fillRect/>
              </a:stretch>
            </p:blipFill>
            <p:spPr>
              <a:xfrm>
                <a:off x="1591330" y="4289880"/>
                <a:ext cx="290160" cy="56520"/>
              </a:xfrm>
              <a:prstGeom prst="rect">
                <a:avLst/>
              </a:prstGeom>
            </p:spPr>
          </p:pic>
        </mc:Fallback>
      </mc:AlternateContent>
      <p:cxnSp>
        <p:nvCxnSpPr>
          <p:cNvPr id="48" name="Straight Connector 47">
            <a:extLst>
              <a:ext uri="{FF2B5EF4-FFF2-40B4-BE49-F238E27FC236}">
                <a16:creationId xmlns:a16="http://schemas.microsoft.com/office/drawing/2014/main" id="{3F951F27-F5E7-C271-EDE0-58A9FD64B9DE}"/>
              </a:ext>
            </a:extLst>
          </p:cNvPr>
          <p:cNvCxnSpPr>
            <a:cxnSpLocks/>
          </p:cNvCxnSpPr>
          <p:nvPr/>
        </p:nvCxnSpPr>
        <p:spPr>
          <a:xfrm flipV="1">
            <a:off x="0" y="800929"/>
            <a:ext cx="11290300" cy="30918"/>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 Placeholder 5">
            <a:extLst>
              <a:ext uri="{FF2B5EF4-FFF2-40B4-BE49-F238E27FC236}">
                <a16:creationId xmlns:a16="http://schemas.microsoft.com/office/drawing/2014/main" id="{D5B2F00A-13F4-1FE6-B131-49DA9DB8FCE0}"/>
              </a:ext>
            </a:extLst>
          </p:cNvPr>
          <p:cNvSpPr txBox="1">
            <a:spLocks/>
          </p:cNvSpPr>
          <p:nvPr/>
        </p:nvSpPr>
        <p:spPr>
          <a:xfrm>
            <a:off x="643778" y="4732016"/>
            <a:ext cx="10377911" cy="435133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42900" algn="l" rtl="0">
              <a:lnSpc>
                <a:spcPct val="90000"/>
              </a:lnSpc>
              <a:spcBef>
                <a:spcPts val="300"/>
              </a:spcBef>
              <a:spcAft>
                <a:spcPts val="0"/>
              </a:spcAft>
              <a:buClr>
                <a:schemeClr val="accent1"/>
              </a:buClr>
              <a:buSzPts val="18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42900" algn="l" rtl="0">
              <a:lnSpc>
                <a:spcPct val="90000"/>
              </a:lnSpc>
              <a:spcBef>
                <a:spcPts val="300"/>
              </a:spcBef>
              <a:spcAft>
                <a:spcPts val="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42900" algn="l" rtl="0">
              <a:lnSpc>
                <a:spcPct val="90000"/>
              </a:lnSpc>
              <a:spcBef>
                <a:spcPts val="300"/>
              </a:spcBef>
              <a:spcAft>
                <a:spcPts val="300"/>
              </a:spcAft>
              <a:buClr>
                <a:schemeClr val="accent1"/>
              </a:buClr>
              <a:buSzPts val="18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r>
              <a:rPr lang="en-GB" dirty="0"/>
              <a:t>Overall, for supervised algorithms, it’s open to personal interpretation which is better in this scenario as KNN carried the best F1-Score but lacked in both testing and training accuracy. Both KNN and SVM had similar and high results.</a:t>
            </a:r>
          </a:p>
          <a:p>
            <a:r>
              <a:rPr lang="en-GB" dirty="0"/>
              <a:t>However, among the supervised algorithms, Support Vector Machine (SVM) demonstrated the highest testing accuracy by far and is clearly the best for the car information dataset.</a:t>
            </a:r>
          </a:p>
        </p:txBody>
      </p:sp>
    </p:spTree>
    <p:extLst>
      <p:ext uri="{BB962C8B-B14F-4D97-AF65-F5344CB8AC3E}">
        <p14:creationId xmlns:p14="http://schemas.microsoft.com/office/powerpoint/2010/main" val="1427402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D0EA4B-E493-482B-8DE2-9B1F1981F116}"/>
              </a:ext>
            </a:extLst>
          </p:cNvPr>
          <p:cNvSpPr>
            <a:spLocks noGrp="1"/>
          </p:cNvSpPr>
          <p:nvPr>
            <p:ph type="title"/>
          </p:nvPr>
        </p:nvSpPr>
        <p:spPr/>
        <p:txBody>
          <a:bodyPr/>
          <a:lstStyle/>
          <a:p>
            <a:r>
              <a:rPr lang="en-GB" dirty="0"/>
              <a:t>Conclusion</a:t>
            </a:r>
          </a:p>
        </p:txBody>
      </p:sp>
      <p:sp>
        <p:nvSpPr>
          <p:cNvPr id="6" name="Text Placeholder 5">
            <a:extLst>
              <a:ext uri="{FF2B5EF4-FFF2-40B4-BE49-F238E27FC236}">
                <a16:creationId xmlns:a16="http://schemas.microsoft.com/office/drawing/2014/main" id="{2BDE6504-1E9E-30D3-6D1C-BCE13C733494}"/>
              </a:ext>
            </a:extLst>
          </p:cNvPr>
          <p:cNvSpPr>
            <a:spLocks noGrp="1"/>
          </p:cNvSpPr>
          <p:nvPr>
            <p:ph type="body" idx="1"/>
          </p:nvPr>
        </p:nvSpPr>
        <p:spPr/>
        <p:txBody>
          <a:bodyPr/>
          <a:lstStyle/>
          <a:p>
            <a:r>
              <a:rPr lang="en-GB" dirty="0"/>
              <a:t>Overall, for supervised algorithms, it’s open to personal interpretation which is better in this scenario as KNN carried the best F1-Score but lacked in both testing and training accuracy. Both KNN and SVM had similar and high results.</a:t>
            </a:r>
          </a:p>
          <a:p>
            <a:r>
              <a:rPr lang="en-GB" dirty="0"/>
              <a:t>However, among the supervised algorithms, Support Vector Machine (SVM) demonstrated the highest testing accuracy by far and is clearly the best for the car information dataset.</a:t>
            </a:r>
          </a:p>
        </p:txBody>
      </p:sp>
    </p:spTree>
    <p:extLst>
      <p:ext uri="{BB962C8B-B14F-4D97-AF65-F5344CB8AC3E}">
        <p14:creationId xmlns:p14="http://schemas.microsoft.com/office/powerpoint/2010/main" val="126844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6"/>
        <p:cNvGrpSpPr/>
        <p:nvPr/>
      </p:nvGrpSpPr>
      <p:grpSpPr>
        <a:xfrm>
          <a:off x="0" y="0"/>
          <a:ext cx="0" cy="0"/>
          <a:chOff x="0" y="0"/>
          <a:chExt cx="0" cy="0"/>
        </a:xfrm>
      </p:grpSpPr>
      <p:sp>
        <p:nvSpPr>
          <p:cNvPr id="127" name="Google Shape;127;p4"/>
          <p:cNvSpPr/>
          <p:nvPr/>
        </p:nvSpPr>
        <p:spPr>
          <a:xfrm>
            <a:off x="0" y="0"/>
            <a:ext cx="457200" cy="6858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8" name="Google Shape;128;p4"/>
          <p:cNvSpPr/>
          <p:nvPr/>
        </p:nvSpPr>
        <p:spPr>
          <a:xfrm>
            <a:off x="0" y="-1"/>
            <a:ext cx="12192000" cy="685800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pic>
        <p:nvPicPr>
          <p:cNvPr id="129" name="Google Shape;129;p4" descr="Hand spraying sanitiser"/>
          <p:cNvPicPr preferRelativeResize="0"/>
          <p:nvPr/>
        </p:nvPicPr>
        <p:blipFill rotWithShape="1">
          <a:blip r:embed="rId3">
            <a:alphaModFix amt="40000"/>
          </a:blip>
          <a:srcRect t="14882" b="848"/>
          <a:stretch/>
        </p:blipFill>
        <p:spPr>
          <a:xfrm>
            <a:off x="20" y="-2"/>
            <a:ext cx="12191980" cy="6858000"/>
          </a:xfrm>
          <a:prstGeom prst="rect">
            <a:avLst/>
          </a:prstGeom>
          <a:noFill/>
          <a:ln>
            <a:noFill/>
          </a:ln>
        </p:spPr>
      </p:pic>
      <p:sp>
        <p:nvSpPr>
          <p:cNvPr id="130" name="Google Shape;130;p4"/>
          <p:cNvSpPr txBox="1">
            <a:spLocks noGrp="1"/>
          </p:cNvSpPr>
          <p:nvPr>
            <p:ph type="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lt1"/>
              </a:buClr>
              <a:buSzPts val="7200"/>
              <a:buFont typeface="Century Schoolbook"/>
              <a:buNone/>
            </a:pPr>
            <a:r>
              <a:rPr lang="en-GB" sz="7200"/>
              <a:t>Data Cleaning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a:t>Supervised Learning: K-Nearest Neighbours (KNN)</a:t>
            </a:r>
            <a:endParaRPr/>
          </a:p>
        </p:txBody>
      </p:sp>
      <p:sp>
        <p:nvSpPr>
          <p:cNvPr id="136" name="Google Shape;136;p5"/>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182880" lvl="0" indent="-182880" algn="l" rtl="0">
              <a:lnSpc>
                <a:spcPct val="95000"/>
              </a:lnSpc>
              <a:spcBef>
                <a:spcPts val="0"/>
              </a:spcBef>
              <a:spcAft>
                <a:spcPts val="0"/>
              </a:spcAft>
              <a:buSzPts val="1440"/>
              <a:buChar char="•"/>
            </a:pPr>
            <a:r>
              <a:rPr lang="en-GB"/>
              <a:t>KNN is an algorithm that works based on the principle of similarity. It classifies data points based on the majority class of their k-nearest neighbours in the feature space. The choice of k determines the number of neighbours considered during classification.</a:t>
            </a:r>
            <a:endParaRPr/>
          </a:p>
        </p:txBody>
      </p:sp>
      <p:pic>
        <p:nvPicPr>
          <p:cNvPr id="137" name="Google Shape;137;p5" descr="K-nearest Neighbor: The maths behind it, how it works and an example | by  Nour Al-Rahman Al-Serw | Analytics Vidhya | Medium"/>
          <p:cNvPicPr preferRelativeResize="0"/>
          <p:nvPr/>
        </p:nvPicPr>
        <p:blipFill rotWithShape="1">
          <a:blip r:embed="rId3">
            <a:alphaModFix/>
          </a:blip>
          <a:srcRect/>
          <a:stretch/>
        </p:blipFill>
        <p:spPr>
          <a:xfrm>
            <a:off x="3630739" y="3021965"/>
            <a:ext cx="3857625" cy="329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1229032" y="365760"/>
            <a:ext cx="5997678" cy="1325562"/>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3700"/>
              <a:buFont typeface="Century Schoolbook"/>
              <a:buNone/>
            </a:pPr>
            <a:r>
              <a:rPr lang="en-GB" sz="3700"/>
              <a:t>Supervised Learning: K-Nearest Neighbours (KNN)</a:t>
            </a:r>
            <a:endParaRPr/>
          </a:p>
        </p:txBody>
      </p:sp>
      <p:sp>
        <p:nvSpPr>
          <p:cNvPr id="143" name="Google Shape;143;p6"/>
          <p:cNvSpPr/>
          <p:nvPr/>
        </p:nvSpPr>
        <p:spPr>
          <a:xfrm>
            <a:off x="0" y="0"/>
            <a:ext cx="914400" cy="6858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44" name="Google Shape;144;p6"/>
          <p:cNvSpPr txBox="1">
            <a:spLocks noGrp="1"/>
          </p:cNvSpPr>
          <p:nvPr>
            <p:ph type="body" idx="1"/>
          </p:nvPr>
        </p:nvSpPr>
        <p:spPr>
          <a:xfrm>
            <a:off x="1211139" y="2005739"/>
            <a:ext cx="6015571" cy="4174398"/>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r>
              <a:rPr lang="en-GB"/>
              <a:t>Data Preprocessing:</a:t>
            </a:r>
            <a:endParaRPr/>
          </a:p>
          <a:p>
            <a:pPr marL="182880" lvl="0" indent="-182880" algn="l" rtl="0">
              <a:lnSpc>
                <a:spcPct val="95000"/>
              </a:lnSpc>
              <a:spcBef>
                <a:spcPts val="1600"/>
              </a:spcBef>
              <a:spcAft>
                <a:spcPts val="0"/>
              </a:spcAft>
              <a:buSzPts val="1440"/>
              <a:buChar char="•"/>
            </a:pPr>
            <a:r>
              <a:rPr lang="en-GB"/>
              <a:t>Imported necessary libraries.</a:t>
            </a:r>
            <a:endParaRPr/>
          </a:p>
          <a:p>
            <a:pPr marL="182880" lvl="0" indent="-182880" algn="l" rtl="0">
              <a:lnSpc>
                <a:spcPct val="95000"/>
              </a:lnSpc>
              <a:spcBef>
                <a:spcPts val="1600"/>
              </a:spcBef>
              <a:spcAft>
                <a:spcPts val="0"/>
              </a:spcAft>
              <a:buSzPts val="1440"/>
              <a:buChar char="•"/>
            </a:pPr>
            <a:r>
              <a:rPr lang="en-GB"/>
              <a:t>Read the dataset using pandas.</a:t>
            </a:r>
            <a:endParaRPr/>
          </a:p>
          <a:p>
            <a:pPr marL="182880" lvl="0" indent="-182880" algn="l" rtl="0">
              <a:lnSpc>
                <a:spcPct val="95000"/>
              </a:lnSpc>
              <a:spcBef>
                <a:spcPts val="1600"/>
              </a:spcBef>
              <a:spcAft>
                <a:spcPts val="0"/>
              </a:spcAft>
              <a:buSzPts val="1440"/>
              <a:buChar char="•"/>
            </a:pPr>
            <a:r>
              <a:rPr lang="en-GB"/>
              <a:t>Encoded categorical variables using label encoding.</a:t>
            </a:r>
            <a:endParaRPr/>
          </a:p>
          <a:p>
            <a:pPr marL="182880" lvl="0" indent="-182880" algn="l" rtl="0">
              <a:lnSpc>
                <a:spcPct val="95000"/>
              </a:lnSpc>
              <a:spcBef>
                <a:spcPts val="1600"/>
              </a:spcBef>
              <a:spcAft>
                <a:spcPts val="0"/>
              </a:spcAft>
              <a:buSzPts val="1440"/>
              <a:buChar char="•"/>
            </a:pPr>
            <a:r>
              <a:rPr lang="en-GB"/>
              <a:t>Split the data into training and testing sets.</a:t>
            </a:r>
            <a:endParaRPr/>
          </a:p>
          <a:p>
            <a:pPr marL="182880" lvl="0" indent="-182880" algn="l" rtl="0">
              <a:lnSpc>
                <a:spcPct val="95000"/>
              </a:lnSpc>
              <a:spcBef>
                <a:spcPts val="1600"/>
              </a:spcBef>
              <a:spcAft>
                <a:spcPts val="0"/>
              </a:spcAft>
              <a:buSzPts val="1440"/>
              <a:buChar char="•"/>
            </a:pPr>
            <a:r>
              <a:rPr lang="en-GB"/>
              <a:t>Scaled the features using MinMaxScaler.</a:t>
            </a:r>
            <a:endParaRPr/>
          </a:p>
        </p:txBody>
      </p:sp>
      <p:pic>
        <p:nvPicPr>
          <p:cNvPr id="145" name="Google Shape;145;p6"/>
          <p:cNvPicPr preferRelativeResize="0"/>
          <p:nvPr/>
        </p:nvPicPr>
        <p:blipFill rotWithShape="1">
          <a:blip r:embed="rId3">
            <a:alphaModFix/>
          </a:blip>
          <a:srcRect r="14110"/>
          <a:stretch/>
        </p:blipFill>
        <p:spPr>
          <a:xfrm>
            <a:off x="7538689" y="10"/>
            <a:ext cx="4653311" cy="6857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1229032" y="365760"/>
            <a:ext cx="5997678" cy="1325562"/>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3700"/>
              <a:buFont typeface="Century Schoolbook"/>
              <a:buNone/>
            </a:pPr>
            <a:r>
              <a:rPr lang="en-GB" sz="3700"/>
              <a:t>Supervised Learning: K-Nearest Neighbours (KNN)</a:t>
            </a:r>
            <a:endParaRPr/>
          </a:p>
        </p:txBody>
      </p:sp>
      <p:sp>
        <p:nvSpPr>
          <p:cNvPr id="151" name="Google Shape;151;p7"/>
          <p:cNvSpPr/>
          <p:nvPr/>
        </p:nvSpPr>
        <p:spPr>
          <a:xfrm>
            <a:off x="0" y="0"/>
            <a:ext cx="914400" cy="6858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52" name="Google Shape;152;p7"/>
          <p:cNvSpPr txBox="1">
            <a:spLocks noGrp="1"/>
          </p:cNvSpPr>
          <p:nvPr>
            <p:ph type="body" idx="1"/>
          </p:nvPr>
        </p:nvSpPr>
        <p:spPr>
          <a:xfrm>
            <a:off x="1211139" y="2005739"/>
            <a:ext cx="6015571" cy="4174398"/>
          </a:xfrm>
          <a:prstGeom prst="rect">
            <a:avLst/>
          </a:prstGeom>
          <a:noFill/>
          <a:ln>
            <a:noFill/>
          </a:ln>
        </p:spPr>
        <p:txBody>
          <a:bodyPr spcFirstLastPara="1" wrap="square" lIns="91425" tIns="45700" rIns="91425" bIns="45700" anchor="t" anchorCtr="0">
            <a:normAutofit/>
          </a:bodyPr>
          <a:lstStyle/>
          <a:p>
            <a:pPr marL="182880" lvl="0" indent="-182880" algn="l" rtl="0">
              <a:lnSpc>
                <a:spcPct val="95000"/>
              </a:lnSpc>
              <a:spcBef>
                <a:spcPts val="0"/>
              </a:spcBef>
              <a:spcAft>
                <a:spcPts val="0"/>
              </a:spcAft>
              <a:buSzPts val="1440"/>
              <a:buChar char="•"/>
            </a:pPr>
            <a:r>
              <a:rPr lang="en-GB"/>
              <a:t>Used GridSearchCV to find the best value for the hyperparameter n_neighbors.</a:t>
            </a:r>
            <a:endParaRPr/>
          </a:p>
          <a:p>
            <a:pPr marL="182880" lvl="0" indent="0" algn="l" rtl="0">
              <a:lnSpc>
                <a:spcPct val="95000"/>
              </a:lnSpc>
              <a:spcBef>
                <a:spcPts val="0"/>
              </a:spcBef>
              <a:spcAft>
                <a:spcPts val="0"/>
              </a:spcAft>
              <a:buNone/>
            </a:pPr>
            <a:endParaRPr/>
          </a:p>
          <a:p>
            <a:pPr marL="182880" lvl="0" indent="-182880" algn="l" rtl="0">
              <a:lnSpc>
                <a:spcPct val="95000"/>
              </a:lnSpc>
              <a:spcBef>
                <a:spcPts val="0"/>
              </a:spcBef>
              <a:spcAft>
                <a:spcPts val="0"/>
              </a:spcAft>
              <a:buSzPts val="1440"/>
              <a:buChar char="•"/>
            </a:pPr>
            <a:r>
              <a:rPr lang="en-GB"/>
              <a:t>Split your dataset into training and validation sets for each iteration of cross-validation. Let's say you choose 5-fold cross-validation. In each fold, 80% of the data will be used for training, and 20% will be used for validation.</a:t>
            </a:r>
            <a:endParaRPr/>
          </a:p>
          <a:p>
            <a:pPr marL="182880" lvl="0" indent="-182880" algn="l" rtl="0">
              <a:lnSpc>
                <a:spcPct val="95000"/>
              </a:lnSpc>
              <a:spcBef>
                <a:spcPts val="1600"/>
              </a:spcBef>
              <a:spcAft>
                <a:spcPts val="0"/>
              </a:spcAft>
              <a:buSzPts val="1440"/>
              <a:buChar char="•"/>
            </a:pPr>
            <a:r>
              <a:rPr lang="en-GB"/>
              <a:t>Initialized and trained the KNN classifier with the best parameter.</a:t>
            </a:r>
            <a:endParaRPr/>
          </a:p>
          <a:p>
            <a:pPr marL="182880" lvl="0" indent="-182880" algn="l" rtl="0">
              <a:lnSpc>
                <a:spcPct val="95000"/>
              </a:lnSpc>
              <a:spcBef>
                <a:spcPts val="1600"/>
              </a:spcBef>
              <a:spcAft>
                <a:spcPts val="0"/>
              </a:spcAft>
              <a:buSzPts val="1440"/>
              <a:buChar char="•"/>
            </a:pPr>
            <a:r>
              <a:rPr lang="en-GB"/>
              <a:t>Evaluated the model's performance on the training and testing sets.</a:t>
            </a:r>
            <a:endParaRPr/>
          </a:p>
        </p:txBody>
      </p:sp>
      <p:pic>
        <p:nvPicPr>
          <p:cNvPr id="153" name="Google Shape;153;p7"/>
          <p:cNvPicPr preferRelativeResize="0"/>
          <p:nvPr/>
        </p:nvPicPr>
        <p:blipFill rotWithShape="1">
          <a:blip r:embed="rId3">
            <a:alphaModFix/>
          </a:blip>
          <a:srcRect l="-4918" t="2" r="26124"/>
          <a:stretch/>
        </p:blipFill>
        <p:spPr>
          <a:xfrm>
            <a:off x="6606747" y="0"/>
            <a:ext cx="5585253" cy="6857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a:t>Metrics</a:t>
            </a:r>
            <a:endParaRPr/>
          </a:p>
        </p:txBody>
      </p:sp>
      <p:sp>
        <p:nvSpPr>
          <p:cNvPr id="159" name="Google Shape;159;p8"/>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r>
              <a:rPr lang="en-GB"/>
              <a:t>Accuracy:</a:t>
            </a:r>
            <a:endParaRPr/>
          </a:p>
          <a:p>
            <a:pPr marL="182880" lvl="0" indent="-182880" algn="l" rtl="0">
              <a:lnSpc>
                <a:spcPct val="95000"/>
              </a:lnSpc>
              <a:spcBef>
                <a:spcPts val="1600"/>
              </a:spcBef>
              <a:spcAft>
                <a:spcPts val="0"/>
              </a:spcAft>
              <a:buSzPts val="1440"/>
              <a:buChar char="•"/>
            </a:pPr>
            <a:r>
              <a:rPr lang="en-GB"/>
              <a:t>Training Set: 70.73%</a:t>
            </a:r>
            <a:endParaRPr/>
          </a:p>
          <a:p>
            <a:pPr marL="182880" lvl="0" indent="-182880" algn="l" rtl="0">
              <a:lnSpc>
                <a:spcPct val="95000"/>
              </a:lnSpc>
              <a:spcBef>
                <a:spcPts val="1600"/>
              </a:spcBef>
              <a:spcAft>
                <a:spcPts val="0"/>
              </a:spcAft>
              <a:buSzPts val="1440"/>
              <a:buChar char="•"/>
            </a:pPr>
            <a:r>
              <a:rPr lang="en-GB"/>
              <a:t>Testing Set: 86.11%</a:t>
            </a:r>
            <a:endParaRPr/>
          </a:p>
          <a:p>
            <a:pPr marL="182880" lvl="0" indent="-182880" algn="l" rtl="0">
              <a:lnSpc>
                <a:spcPct val="95000"/>
              </a:lnSpc>
              <a:spcBef>
                <a:spcPts val="1600"/>
              </a:spcBef>
              <a:spcAft>
                <a:spcPts val="0"/>
              </a:spcAft>
              <a:buSzPts val="1440"/>
              <a:buChar char="•"/>
            </a:pPr>
            <a:r>
              <a:rPr lang="en-GB"/>
              <a:t>Indicates the overall correctness of the model's predictions.</a:t>
            </a:r>
            <a:endParaRPr/>
          </a:p>
          <a:p>
            <a:pPr marL="0" lvl="0" indent="0" algn="l" rtl="0">
              <a:lnSpc>
                <a:spcPct val="95000"/>
              </a:lnSpc>
              <a:spcBef>
                <a:spcPts val="1600"/>
              </a:spcBef>
              <a:spcAft>
                <a:spcPts val="0"/>
              </a:spcAft>
              <a:buNone/>
            </a:pPr>
            <a:r>
              <a:rPr lang="en-GB"/>
              <a:t>While the testing set accuracy is reasonably high, the large gap between training and testing accuracies indicates that the model might be overfitting to the training data.</a:t>
            </a:r>
            <a:endParaRPr/>
          </a:p>
          <a:p>
            <a:pPr marL="0" lvl="0" indent="0" algn="l" rtl="0">
              <a:lnSpc>
                <a:spcPct val="95000"/>
              </a:lnSpc>
              <a:spcBef>
                <a:spcPts val="1600"/>
              </a:spcBef>
              <a:spcAft>
                <a:spcPts val="0"/>
              </a:spcAft>
              <a:buNone/>
            </a:pPr>
            <a:r>
              <a:rPr lang="en-GB"/>
              <a:t>Despite this, the model seems to generalize reasonably well to unseen data. An accuracy of 86.11% on the testing set suggests that the model is performing well on new, unseen samples.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cee0d2a1b3_0_3"/>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GB"/>
              <a:t>Metrics</a:t>
            </a:r>
            <a:endParaRPr/>
          </a:p>
        </p:txBody>
      </p:sp>
      <p:sp>
        <p:nvSpPr>
          <p:cNvPr id="165" name="Google Shape;165;g2cee0d2a1b3_0_3"/>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1600"/>
              </a:spcBef>
              <a:spcAft>
                <a:spcPts val="0"/>
              </a:spcAft>
              <a:buSzPts val="1440"/>
              <a:buNone/>
            </a:pPr>
            <a:r>
              <a:rPr lang="en-GB"/>
              <a:t>Precision:</a:t>
            </a:r>
            <a:endParaRPr/>
          </a:p>
          <a:p>
            <a:pPr marL="182880" lvl="0" indent="-182880" algn="l" rtl="0">
              <a:lnSpc>
                <a:spcPct val="95000"/>
              </a:lnSpc>
              <a:spcBef>
                <a:spcPts val="1600"/>
              </a:spcBef>
              <a:spcAft>
                <a:spcPts val="0"/>
              </a:spcAft>
              <a:buSzPts val="1440"/>
              <a:buChar char="•"/>
            </a:pPr>
            <a:r>
              <a:rPr lang="en-GB"/>
              <a:t>Precision for class 1: 82.61%</a:t>
            </a:r>
            <a:endParaRPr/>
          </a:p>
          <a:p>
            <a:pPr marL="182880" lvl="0" indent="-182880" algn="l" rtl="0">
              <a:lnSpc>
                <a:spcPct val="95000"/>
              </a:lnSpc>
              <a:spcBef>
                <a:spcPts val="1600"/>
              </a:spcBef>
              <a:spcAft>
                <a:spcPts val="0"/>
              </a:spcAft>
              <a:buSzPts val="1440"/>
              <a:buChar char="•"/>
            </a:pPr>
            <a:r>
              <a:rPr lang="en-GB"/>
              <a:t>Precision for class 0: 92.31%</a:t>
            </a:r>
            <a:endParaRPr/>
          </a:p>
          <a:p>
            <a:pPr marL="182880" lvl="0" indent="-182880" algn="l" rtl="0">
              <a:lnSpc>
                <a:spcPct val="95000"/>
              </a:lnSpc>
              <a:spcBef>
                <a:spcPts val="1600"/>
              </a:spcBef>
              <a:spcAft>
                <a:spcPts val="0"/>
              </a:spcAft>
              <a:buSzPts val="1440"/>
              <a:buChar char="•"/>
            </a:pPr>
            <a:r>
              <a:rPr lang="en-GB"/>
              <a:t>Proportion of correctly predicted positive cases out of all predicted positive cases.</a:t>
            </a:r>
            <a:endParaRPr/>
          </a:p>
          <a:p>
            <a:pPr marL="0" lvl="0" indent="0" algn="l" rtl="0">
              <a:lnSpc>
                <a:spcPct val="95000"/>
              </a:lnSpc>
              <a:spcBef>
                <a:spcPts val="1600"/>
              </a:spcBef>
              <a:spcAft>
                <a:spcPts val="0"/>
              </a:spcAft>
              <a:buNone/>
            </a:pPr>
            <a:r>
              <a:rPr lang="en-GB"/>
              <a:t> The precision values indicate that the model performs well in terms of making accurate positive predictions for both classes</a:t>
            </a:r>
            <a:endParaRP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2345</Words>
  <Application>Microsoft Office PowerPoint</Application>
  <PresentationFormat>Widescreen</PresentationFormat>
  <Paragraphs>199</Paragraphs>
  <Slides>34</Slides>
  <Notes>18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34</vt:i4>
      </vt:variant>
    </vt:vector>
  </HeadingPairs>
  <TitlesOfParts>
    <vt:vector size="38" baseType="lpstr">
      <vt:lpstr>Century Schoolbook</vt:lpstr>
      <vt:lpstr>Arial</vt:lpstr>
      <vt:lpstr>View</vt:lpstr>
      <vt:lpstr>View</vt:lpstr>
      <vt:lpstr>Analysis and Evaluation of Dataset Using Machine Learning Algorithms</vt:lpstr>
      <vt:lpstr>Introduction</vt:lpstr>
      <vt:lpstr>The Dataset</vt:lpstr>
      <vt:lpstr>Data Cleaning</vt:lpstr>
      <vt:lpstr>Supervised Learning: K-Nearest Neighbours (KNN)</vt:lpstr>
      <vt:lpstr>Supervised Learning: K-Nearest Neighbours (KNN)</vt:lpstr>
      <vt:lpstr>Supervised Learning: K-Nearest Neighbours (KNN)</vt:lpstr>
      <vt:lpstr>Metrics</vt:lpstr>
      <vt:lpstr>Metrics</vt:lpstr>
      <vt:lpstr>Metrics</vt:lpstr>
      <vt:lpstr>Metrics</vt:lpstr>
      <vt:lpstr>Metrics</vt:lpstr>
      <vt:lpstr>Metrics</vt:lpstr>
      <vt:lpstr>Metrics</vt:lpstr>
      <vt:lpstr>Possible Improvements for KNN</vt:lpstr>
      <vt:lpstr>Supervised Learning: Support Vector Machine (SVM)</vt:lpstr>
      <vt:lpstr>Supervised Learning: SVM</vt:lpstr>
      <vt:lpstr>Supervised Learning: SVM</vt:lpstr>
      <vt:lpstr>The Feature Analysis (Random Forest Classifier)</vt:lpstr>
      <vt:lpstr>Metrics</vt:lpstr>
      <vt:lpstr>Metrics</vt:lpstr>
      <vt:lpstr>Comparison so far</vt:lpstr>
      <vt:lpstr>Unsupervised Learning Algorithms - K-Means Clustering</vt:lpstr>
      <vt:lpstr>Unsupervised Learning Algorithms - K-Means Clustering</vt:lpstr>
      <vt:lpstr>Unsupervised Learning Algorithms - K-Means Clustering</vt:lpstr>
      <vt:lpstr>Unsupervised Learning Algorithms - K-Means Clustering</vt:lpstr>
      <vt:lpstr>Metrics</vt:lpstr>
      <vt:lpstr>Comparison so far</vt:lpstr>
      <vt:lpstr>Unsupervised Learning: Hierarchical Clustering</vt:lpstr>
      <vt:lpstr>Unsupervised Learning: Hierarchical Clustering</vt:lpstr>
      <vt:lpstr>Metrics</vt:lpstr>
      <vt:lpstr>Metrics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Evaluation of Dataset Using Machine Learning Algorithms</dc:title>
  <dc:creator>Tuckerman, Elliot (Student)</dc:creator>
  <cp:lastModifiedBy>Tuckerman, Elliot (Student)</cp:lastModifiedBy>
  <cp:revision>12</cp:revision>
  <dcterms:created xsi:type="dcterms:W3CDTF">2024-04-22T17:34:51Z</dcterms:created>
  <dcterms:modified xsi:type="dcterms:W3CDTF">2024-04-25T11:29:45Z</dcterms:modified>
</cp:coreProperties>
</file>