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Nunito"/>
      <p:regular r:id="rId29"/>
      <p:bold r:id="rId30"/>
      <p:italic r:id="rId31"/>
      <p:boldItalic r:id="rId32"/>
    </p:embeddedFont>
    <p:embeddedFont>
      <p:font typeface="Maven Pro"/>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33" Type="http://schemas.openxmlformats.org/officeDocument/2006/relationships/font" Target="fonts/MavenPro-regular.fntdata"/><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avenPro-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154e9df6c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154e9df6c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154e9df6c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154e9df6c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154e9df6c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154e9df6c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154e9df6c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154e9df6c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154e9df6c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154e9df6c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14bf1aaa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14bf1aaa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154e9df6c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154e9df6c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154e9df6c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154e9df6c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154e9df6c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154e9df6c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154e9df6c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154e9df6c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6154e9df6c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154e9df6c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6154e9df6c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154e9df6c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154e9df6c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154e9df6c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154e9df6c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154e9df6c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154e9df6c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154e9df6c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154e9df6c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154e9df6c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154e9df6c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154e9df6c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154e9df6c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154e9df6c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154e9df6c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154e9df6c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154e9df6c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154e9df6c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154e9df6c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154e9df6c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154e9df6c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154e9df6c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002356"/>
              </a:buClr>
              <a:buSzPts val="2800"/>
              <a:buFont typeface="Maven Pro"/>
              <a:buNone/>
              <a:defRPr b="1">
                <a:solidFill>
                  <a:srgbClr val="002356"/>
                </a:solidFill>
                <a:latin typeface="Maven Pro"/>
                <a:ea typeface="Maven Pro"/>
                <a:cs typeface="Maven Pro"/>
                <a:sym typeface="Maven Pro"/>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lgn="just">
              <a:spcBef>
                <a:spcPts val="0"/>
              </a:spcBef>
              <a:spcAft>
                <a:spcPts val="0"/>
              </a:spcAft>
              <a:buSzPts val="1800"/>
              <a:buFont typeface="Nunito"/>
              <a:buChar char="●"/>
              <a:defRPr>
                <a:latin typeface="Nunito"/>
                <a:ea typeface="Nunito"/>
                <a:cs typeface="Nunito"/>
                <a:sym typeface="Nunito"/>
              </a:defRPr>
            </a:lvl1pPr>
            <a:lvl2pPr indent="-342900" lvl="1" marL="914400" algn="just">
              <a:spcBef>
                <a:spcPts val="1600"/>
              </a:spcBef>
              <a:spcAft>
                <a:spcPts val="0"/>
              </a:spcAft>
              <a:buSzPts val="1800"/>
              <a:buFont typeface="Nunito"/>
              <a:buChar char="○"/>
              <a:defRPr sz="1800">
                <a:latin typeface="Nunito"/>
                <a:ea typeface="Nunito"/>
                <a:cs typeface="Nunito"/>
                <a:sym typeface="Nunito"/>
              </a:defRPr>
            </a:lvl2pPr>
            <a:lvl3pPr indent="-342900" lvl="2" marL="1371600" algn="just">
              <a:spcBef>
                <a:spcPts val="1600"/>
              </a:spcBef>
              <a:spcAft>
                <a:spcPts val="0"/>
              </a:spcAft>
              <a:buSzPts val="1800"/>
              <a:buFont typeface="Nunito"/>
              <a:buChar char="■"/>
              <a:defRPr sz="1800">
                <a:latin typeface="Nunito"/>
                <a:ea typeface="Nunito"/>
                <a:cs typeface="Nunito"/>
                <a:sym typeface="Nunito"/>
              </a:defRPr>
            </a:lvl3pPr>
            <a:lvl4pPr indent="-342900" lvl="3" marL="1828800" algn="just">
              <a:spcBef>
                <a:spcPts val="1600"/>
              </a:spcBef>
              <a:spcAft>
                <a:spcPts val="0"/>
              </a:spcAft>
              <a:buSzPts val="1800"/>
              <a:buFont typeface="Nunito"/>
              <a:buChar char="●"/>
              <a:defRPr sz="1800">
                <a:latin typeface="Nunito"/>
                <a:ea typeface="Nunito"/>
                <a:cs typeface="Nunito"/>
                <a:sym typeface="Nunito"/>
              </a:defRPr>
            </a:lvl4pPr>
            <a:lvl5pPr indent="-342900" lvl="4" marL="2286000" algn="just">
              <a:spcBef>
                <a:spcPts val="1600"/>
              </a:spcBef>
              <a:spcAft>
                <a:spcPts val="0"/>
              </a:spcAft>
              <a:buSzPts val="1800"/>
              <a:buFont typeface="Nunito"/>
              <a:buChar char="○"/>
              <a:defRPr sz="1800">
                <a:latin typeface="Nunito"/>
                <a:ea typeface="Nunito"/>
                <a:cs typeface="Nunito"/>
                <a:sym typeface="Nunito"/>
              </a:defRPr>
            </a:lvl5pPr>
            <a:lvl6pPr indent="-342900" lvl="5" marL="2743200" algn="just">
              <a:spcBef>
                <a:spcPts val="1600"/>
              </a:spcBef>
              <a:spcAft>
                <a:spcPts val="0"/>
              </a:spcAft>
              <a:buSzPts val="1800"/>
              <a:buFont typeface="Nunito"/>
              <a:buChar char="■"/>
              <a:defRPr sz="1800">
                <a:latin typeface="Nunito"/>
                <a:ea typeface="Nunito"/>
                <a:cs typeface="Nunito"/>
                <a:sym typeface="Nunito"/>
              </a:defRPr>
            </a:lvl6pPr>
            <a:lvl7pPr indent="-342900" lvl="6" marL="3200400" algn="just">
              <a:spcBef>
                <a:spcPts val="1600"/>
              </a:spcBef>
              <a:spcAft>
                <a:spcPts val="0"/>
              </a:spcAft>
              <a:buSzPts val="1800"/>
              <a:buFont typeface="Nunito"/>
              <a:buChar char="●"/>
              <a:defRPr sz="1800">
                <a:latin typeface="Nunito"/>
                <a:ea typeface="Nunito"/>
                <a:cs typeface="Nunito"/>
                <a:sym typeface="Nunito"/>
              </a:defRPr>
            </a:lvl7pPr>
            <a:lvl8pPr indent="-342900" lvl="7" marL="3657600" algn="just">
              <a:spcBef>
                <a:spcPts val="1600"/>
              </a:spcBef>
              <a:spcAft>
                <a:spcPts val="0"/>
              </a:spcAft>
              <a:buSzPts val="1800"/>
              <a:buFont typeface="Nunito"/>
              <a:buChar char="○"/>
              <a:defRPr sz="1800">
                <a:latin typeface="Nunito"/>
                <a:ea typeface="Nunito"/>
                <a:cs typeface="Nunito"/>
                <a:sym typeface="Nunito"/>
              </a:defRPr>
            </a:lvl8pPr>
            <a:lvl9pPr indent="-342900" lvl="8" marL="4114800" algn="just">
              <a:spcBef>
                <a:spcPts val="1600"/>
              </a:spcBef>
              <a:spcAft>
                <a:spcPts val="1600"/>
              </a:spcAft>
              <a:buSzPts val="1800"/>
              <a:buFont typeface="Nunito"/>
              <a:buChar char="■"/>
              <a:defRPr sz="1800">
                <a:latin typeface="Nunito"/>
                <a:ea typeface="Nunito"/>
                <a:cs typeface="Nunito"/>
                <a:sym typeface="Nunito"/>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b="1">
                <a:solidFill>
                  <a:schemeClr val="dk2"/>
                </a:solidFill>
              </a:defRPr>
            </a:lvl1pPr>
            <a:lvl2pPr lvl="1" algn="r">
              <a:buNone/>
              <a:defRPr b="1">
                <a:solidFill>
                  <a:schemeClr val="dk2"/>
                </a:solidFill>
              </a:defRPr>
            </a:lvl2pPr>
            <a:lvl3pPr lvl="2" algn="r">
              <a:buNone/>
              <a:defRPr b="1">
                <a:solidFill>
                  <a:schemeClr val="dk2"/>
                </a:solidFill>
              </a:defRPr>
            </a:lvl3pPr>
            <a:lvl4pPr lvl="3" algn="r">
              <a:buNone/>
              <a:defRPr b="1">
                <a:solidFill>
                  <a:schemeClr val="dk2"/>
                </a:solidFill>
              </a:defRPr>
            </a:lvl4pPr>
            <a:lvl5pPr lvl="4" algn="r">
              <a:buNone/>
              <a:defRPr b="1">
                <a:solidFill>
                  <a:schemeClr val="dk2"/>
                </a:solidFill>
              </a:defRPr>
            </a:lvl5pPr>
            <a:lvl6pPr lvl="5" algn="r">
              <a:buNone/>
              <a:defRPr b="1">
                <a:solidFill>
                  <a:schemeClr val="dk2"/>
                </a:solidFill>
              </a:defRPr>
            </a:lvl6pPr>
            <a:lvl7pPr lvl="6" algn="r">
              <a:buNone/>
              <a:defRPr b="1">
                <a:solidFill>
                  <a:schemeClr val="dk2"/>
                </a:solidFill>
              </a:defRPr>
            </a:lvl7pPr>
            <a:lvl8pPr lvl="7" algn="r">
              <a:buNone/>
              <a:defRPr b="1">
                <a:solidFill>
                  <a:schemeClr val="dk2"/>
                </a:solidFill>
              </a:defRPr>
            </a:lvl8pPr>
            <a:lvl9pPr lvl="8" algn="r">
              <a:buNone/>
              <a:defRPr b="1">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jpg"/><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8924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tr" sz="4000">
                <a:solidFill>
                  <a:srgbClr val="FFFFFF"/>
                </a:solidFill>
                <a:latin typeface="Maven Pro"/>
                <a:ea typeface="Maven Pro"/>
                <a:cs typeface="Maven Pro"/>
                <a:sym typeface="Maven Pro"/>
              </a:rPr>
              <a:t>ETÜ Siber Güvenlik Topluluğu Network 101</a:t>
            </a:r>
            <a:endParaRPr b="1" sz="4000">
              <a:solidFill>
                <a:srgbClr val="FFFFFF"/>
              </a:solidFill>
              <a:latin typeface="Maven Pro"/>
              <a:ea typeface="Maven Pro"/>
              <a:cs typeface="Maven Pro"/>
              <a:sym typeface="Maven Pro"/>
            </a:endParaRPr>
          </a:p>
          <a:p>
            <a:pPr indent="0" lvl="0" marL="0" rtl="0" algn="ctr">
              <a:spcBef>
                <a:spcPts val="0"/>
              </a:spcBef>
              <a:spcAft>
                <a:spcPts val="0"/>
              </a:spcAft>
              <a:buNone/>
            </a:pPr>
            <a:r>
              <a:t/>
            </a:r>
            <a:endParaRPr b="1" sz="4000">
              <a:solidFill>
                <a:srgbClr val="FFFFFF"/>
              </a:solidFill>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IPv4 Başlığı</a:t>
            </a:r>
            <a:endParaRPr/>
          </a:p>
        </p:txBody>
      </p:sp>
      <p:sp>
        <p:nvSpPr>
          <p:cNvPr id="124" name="Google Shape;12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tr"/>
              <a:t>Version : 4 bit’lik ilk alandır. IPv4 için bu değer her zaman ”4”tür.</a:t>
            </a:r>
            <a:endParaRPr/>
          </a:p>
          <a:p>
            <a:pPr indent="-342900" lvl="0" marL="457200" rtl="0" algn="just">
              <a:spcBef>
                <a:spcPts val="0"/>
              </a:spcBef>
              <a:spcAft>
                <a:spcPts val="0"/>
              </a:spcAft>
              <a:buSzPts val="1800"/>
              <a:buChar char="-"/>
            </a:pPr>
            <a:r>
              <a:rPr lang="tr"/>
              <a:t>IP Header Length : Byte offset 0’ın ikinci 4 bit’lik alanıdır. IPv4 Header’ının toplam büyüklüğünün ne kadar olduğunu söyler.</a:t>
            </a:r>
            <a:endParaRPr/>
          </a:p>
          <a:p>
            <a:pPr indent="-342900" lvl="0" marL="457200" rtl="0" algn="just">
              <a:spcBef>
                <a:spcPts val="0"/>
              </a:spcBef>
              <a:spcAft>
                <a:spcPts val="0"/>
              </a:spcAft>
              <a:buSzPts val="1800"/>
              <a:buChar char="-"/>
            </a:pPr>
            <a:r>
              <a:rPr lang="tr"/>
              <a:t>Total Length: Toplam paket büyüklüğünü byte cinsinden belirtir.</a:t>
            </a:r>
            <a:endParaRPr/>
          </a:p>
          <a:p>
            <a:pPr indent="-342900" lvl="0" marL="457200" rtl="0" algn="just">
              <a:spcBef>
                <a:spcPts val="0"/>
              </a:spcBef>
              <a:spcAft>
                <a:spcPts val="0"/>
              </a:spcAft>
              <a:buSzPts val="1800"/>
              <a:buChar char="-"/>
            </a:pPr>
            <a:r>
              <a:rPr lang="tr"/>
              <a:t>IP Identification Number: Verilen kaynak adresi, hedef adresi ve protokol dahilinde parçalanan IP Datagramları bu alandaki numaraya göre eşleştirilir.</a:t>
            </a:r>
            <a:endParaRPr/>
          </a:p>
        </p:txBody>
      </p:sp>
      <p:pic>
        <p:nvPicPr>
          <p:cNvPr id="125" name="Google Shape;125;p22"/>
          <p:cNvPicPr preferRelativeResize="0"/>
          <p:nvPr/>
        </p:nvPicPr>
        <p:blipFill>
          <a:blip r:embed="rId3">
            <a:alphaModFix/>
          </a:blip>
          <a:stretch>
            <a:fillRect/>
          </a:stretch>
        </p:blipFill>
        <p:spPr>
          <a:xfrm>
            <a:off x="7702500" y="10625"/>
            <a:ext cx="1441500" cy="1441500"/>
          </a:xfrm>
          <a:prstGeom prst="rect">
            <a:avLst/>
          </a:prstGeom>
          <a:noFill/>
          <a:ln>
            <a:noFill/>
          </a:ln>
        </p:spPr>
      </p:pic>
      <p:sp>
        <p:nvSpPr>
          <p:cNvPr id="126" name="Google Shape;12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202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IPv4 Başlığı</a:t>
            </a:r>
            <a:endParaRPr/>
          </a:p>
        </p:txBody>
      </p:sp>
      <p:pic>
        <p:nvPicPr>
          <p:cNvPr id="132" name="Google Shape;132;p23"/>
          <p:cNvPicPr preferRelativeResize="0"/>
          <p:nvPr/>
        </p:nvPicPr>
        <p:blipFill>
          <a:blip r:embed="rId3">
            <a:alphaModFix/>
          </a:blip>
          <a:stretch>
            <a:fillRect/>
          </a:stretch>
        </p:blipFill>
        <p:spPr>
          <a:xfrm>
            <a:off x="7702500" y="10625"/>
            <a:ext cx="1441500" cy="1441500"/>
          </a:xfrm>
          <a:prstGeom prst="rect">
            <a:avLst/>
          </a:prstGeom>
          <a:noFill/>
          <a:ln>
            <a:noFill/>
          </a:ln>
        </p:spPr>
      </p:pic>
      <p:sp>
        <p:nvSpPr>
          <p:cNvPr id="133" name="Google Shape;133;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
        <p:nvSpPr>
          <p:cNvPr id="134" name="Google Shape;134;p23"/>
          <p:cNvSpPr txBox="1"/>
          <p:nvPr>
            <p:ph idx="1" type="body"/>
          </p:nvPr>
        </p:nvSpPr>
        <p:spPr>
          <a:xfrm>
            <a:off x="311700" y="1010863"/>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tr"/>
              <a:t>Flags (R, DF, MF): 3 bit’lik bu alan, parçaları (fragments) tanımlamak veya kontrol etmek için kullanılır.</a:t>
            </a:r>
            <a:endParaRPr/>
          </a:p>
          <a:p>
            <a:pPr indent="-342900" lvl="1" marL="914400" rtl="0" algn="just">
              <a:spcBef>
                <a:spcPts val="0"/>
              </a:spcBef>
              <a:spcAft>
                <a:spcPts val="0"/>
              </a:spcAft>
              <a:buSzPts val="1800"/>
              <a:buChar char="-"/>
            </a:pPr>
            <a:r>
              <a:rPr lang="tr"/>
              <a:t>Bit 0 : Reserved (R) : Rezerve edilmiş bir alandır, 0 olmak zorundadır.</a:t>
            </a:r>
            <a:endParaRPr/>
          </a:p>
          <a:p>
            <a:pPr indent="-342900" lvl="1" marL="914400" rtl="0" algn="just">
              <a:spcBef>
                <a:spcPts val="0"/>
              </a:spcBef>
              <a:spcAft>
                <a:spcPts val="0"/>
              </a:spcAft>
              <a:buSzPts val="1800"/>
              <a:buChar char="-"/>
            </a:pPr>
            <a:r>
              <a:rPr lang="tr"/>
              <a:t>Bit 1 : Don’t Fragment (DF): Değeri 1 olarak atandığı durumda “Paketi daha küçük parçalara bölme” anlamına gelmektedir.</a:t>
            </a:r>
            <a:endParaRPr/>
          </a:p>
          <a:p>
            <a:pPr indent="-342900" lvl="1" marL="914400" rtl="0" algn="just">
              <a:spcBef>
                <a:spcPts val="0"/>
              </a:spcBef>
              <a:spcAft>
                <a:spcPts val="0"/>
              </a:spcAft>
              <a:buSzPts val="1800"/>
              <a:buChar char="-"/>
            </a:pPr>
            <a:r>
              <a:rPr lang="tr"/>
              <a:t>Bit 2 : More Fragment (MF): Bu alandaki değer 1 olduğu takdirde bu paketin ardından paket gelmeye devam edecek demektir, ta ki bu değer 0 oluncaya dek.</a:t>
            </a:r>
            <a:endParaRPr/>
          </a:p>
          <a:p>
            <a:pPr indent="-342900" lvl="0" marL="457200" rtl="0" algn="just">
              <a:spcBef>
                <a:spcPts val="0"/>
              </a:spcBef>
              <a:spcAft>
                <a:spcPts val="0"/>
              </a:spcAft>
              <a:buSzPts val="1800"/>
              <a:buChar char="-"/>
            </a:pPr>
            <a:r>
              <a:rPr lang="tr"/>
              <a:t>Fragment Offset : Paketi alacak tarafa, parçalanmış IP Datagramı’nın, parçalanmamış orjinal IP datagramdaki yerini belirtir.</a:t>
            </a:r>
            <a:endParaRPr/>
          </a:p>
          <a:p>
            <a:pPr indent="-342900" lvl="0" marL="457200" rtl="0" algn="just">
              <a:spcBef>
                <a:spcPts val="0"/>
              </a:spcBef>
              <a:spcAft>
                <a:spcPts val="0"/>
              </a:spcAft>
              <a:buSzPts val="1800"/>
              <a:buChar char="-"/>
            </a:pPr>
            <a:r>
              <a:rPr lang="tr"/>
              <a:t>Time To Live : “Hop count” olarak da bilinir. IP Datagramı’nın ”drop” edilmeden önce ne kadar “hop” geçebileceğini belirleyen değerdir. Böylelikle IP Datagramı’nın sonsuz bir döngüye girmesinin önüne geçilir.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IPv4 Başlığı</a:t>
            </a:r>
            <a:endParaRPr/>
          </a:p>
        </p:txBody>
      </p:sp>
      <p:pic>
        <p:nvPicPr>
          <p:cNvPr id="140" name="Google Shape;140;p24"/>
          <p:cNvPicPr preferRelativeResize="0"/>
          <p:nvPr/>
        </p:nvPicPr>
        <p:blipFill>
          <a:blip r:embed="rId3">
            <a:alphaModFix/>
          </a:blip>
          <a:stretch>
            <a:fillRect/>
          </a:stretch>
        </p:blipFill>
        <p:spPr>
          <a:xfrm>
            <a:off x="7702500" y="10625"/>
            <a:ext cx="1441500" cy="1441500"/>
          </a:xfrm>
          <a:prstGeom prst="rect">
            <a:avLst/>
          </a:prstGeom>
          <a:noFill/>
          <a:ln>
            <a:noFill/>
          </a:ln>
        </p:spPr>
      </p:pic>
      <p:sp>
        <p:nvSpPr>
          <p:cNvPr id="141" name="Google Shape;14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
        <p:nvSpPr>
          <p:cNvPr id="142" name="Google Shape;14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tr"/>
              <a:t>Protocol : IP Datagramı’nın, data kısmında kullanılacak protokolü belirleyen alandır. Bazı protokol numaraları:</a:t>
            </a:r>
            <a:endParaRPr/>
          </a:p>
          <a:p>
            <a:pPr indent="-342900" lvl="1" marL="914400" rtl="0" algn="just">
              <a:spcBef>
                <a:spcPts val="0"/>
              </a:spcBef>
              <a:spcAft>
                <a:spcPts val="0"/>
              </a:spcAft>
              <a:buSzPts val="1800"/>
              <a:buChar char="-"/>
            </a:pPr>
            <a:r>
              <a:rPr lang="tr"/>
              <a:t>1 : ICMP</a:t>
            </a:r>
            <a:endParaRPr/>
          </a:p>
          <a:p>
            <a:pPr indent="-342900" lvl="1" marL="914400" rtl="0" algn="just">
              <a:spcBef>
                <a:spcPts val="0"/>
              </a:spcBef>
              <a:spcAft>
                <a:spcPts val="0"/>
              </a:spcAft>
              <a:buSzPts val="1800"/>
              <a:buChar char="-"/>
            </a:pPr>
            <a:r>
              <a:rPr lang="tr"/>
              <a:t>6 : TCP</a:t>
            </a:r>
            <a:endParaRPr/>
          </a:p>
          <a:p>
            <a:pPr indent="-342900" lvl="1" marL="914400" rtl="0" algn="just">
              <a:spcBef>
                <a:spcPts val="0"/>
              </a:spcBef>
              <a:spcAft>
                <a:spcPts val="0"/>
              </a:spcAft>
              <a:buSzPts val="1800"/>
              <a:buChar char="-"/>
            </a:pPr>
            <a:r>
              <a:rPr lang="tr"/>
              <a:t>17 : UDP</a:t>
            </a:r>
            <a:endParaRPr/>
          </a:p>
          <a:p>
            <a:pPr indent="-342900" lvl="0" marL="457200" rtl="0" algn="just">
              <a:spcBef>
                <a:spcPts val="0"/>
              </a:spcBef>
              <a:spcAft>
                <a:spcPts val="0"/>
              </a:spcAft>
              <a:buSzPts val="1800"/>
              <a:buChar char="-"/>
            </a:pPr>
            <a:r>
              <a:rPr lang="tr"/>
              <a:t>Header Checksum: IPv4 Headerının veri bütünlüğünün bozulmasına karşı koruma önlemidir. Her yönlendiricide yeniden hesaplanır.</a:t>
            </a:r>
            <a:endParaRPr/>
          </a:p>
          <a:p>
            <a:pPr indent="-342900" lvl="0" marL="457200" rtl="0" algn="just">
              <a:spcBef>
                <a:spcPts val="0"/>
              </a:spcBef>
              <a:spcAft>
                <a:spcPts val="0"/>
              </a:spcAft>
              <a:buSzPts val="1800"/>
              <a:buChar char="-"/>
            </a:pPr>
            <a:r>
              <a:rPr lang="tr"/>
              <a:t>Source IP Address : Paketi gönderenin IPv4 adresidir.</a:t>
            </a:r>
            <a:endParaRPr/>
          </a:p>
          <a:p>
            <a:pPr indent="-342900" lvl="0" marL="457200" rtl="0" algn="just">
              <a:spcBef>
                <a:spcPts val="0"/>
              </a:spcBef>
              <a:spcAft>
                <a:spcPts val="0"/>
              </a:spcAft>
              <a:buSzPts val="1800"/>
              <a:buChar char="-"/>
            </a:pPr>
            <a:r>
              <a:rPr lang="tr"/>
              <a:t>Destination IP Address : Paketin alıcısının IPv4 adresidir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IPv6 neden gerekti?</a:t>
            </a:r>
            <a:endParaRPr/>
          </a:p>
        </p:txBody>
      </p:sp>
      <p:pic>
        <p:nvPicPr>
          <p:cNvPr id="148" name="Google Shape;148;p25"/>
          <p:cNvPicPr preferRelativeResize="0"/>
          <p:nvPr/>
        </p:nvPicPr>
        <p:blipFill>
          <a:blip r:embed="rId3">
            <a:alphaModFix/>
          </a:blip>
          <a:stretch>
            <a:fillRect/>
          </a:stretch>
        </p:blipFill>
        <p:spPr>
          <a:xfrm>
            <a:off x="7702500" y="10625"/>
            <a:ext cx="1441500" cy="1441500"/>
          </a:xfrm>
          <a:prstGeom prst="rect">
            <a:avLst/>
          </a:prstGeom>
          <a:noFill/>
          <a:ln>
            <a:noFill/>
          </a:ln>
        </p:spPr>
      </p:pic>
      <p:sp>
        <p:nvSpPr>
          <p:cNvPr id="149" name="Google Shape;149;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
        <p:nvSpPr>
          <p:cNvPr id="150" name="Google Shape;15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tr"/>
              <a:t>IPv4, standart Internet protokolüdür ve 32 bitten oluşur. Başka bir ifadeyle sekiz bitlik 4 rakamdan oluşur. Bu rakamlar, 0 ila 255 arasında değişir. IPv4 protokolündeki bir adres 1.0.0.0 ile 255.255.255.255 arasında herhangi bir numara olabilir. Bu protokol kullanılarak 2^32= 4.294.967.296 adres üretilebilmektedir.</a:t>
            </a:r>
            <a:endParaRPr/>
          </a:p>
          <a:p>
            <a:pPr indent="-342900" lvl="0" marL="457200" rtl="0" algn="just">
              <a:spcBef>
                <a:spcPts val="0"/>
              </a:spcBef>
              <a:spcAft>
                <a:spcPts val="0"/>
              </a:spcAft>
              <a:buSzPts val="1800"/>
              <a:buChar char="-"/>
            </a:pPr>
            <a:r>
              <a:rPr lang="tr"/>
              <a:t>Günümüzde bütün cihazların (cep telefonları, IP telefon, sayısal fotoğraf makineleri vb.)  akıllı olduğunu düşünürseniz artık bu adresler yeterli değildir. Bu sebeple, donanım, yazılım ve servislerin bağlantı sağlayabileceği 128 bitlik IPv6 yeni nesil adresleme sistemi oluşturulmuştur.</a:t>
            </a:r>
            <a:endParaRPr/>
          </a:p>
          <a:p>
            <a:pPr indent="-342900" lvl="0" marL="457200" rtl="0" algn="just">
              <a:spcBef>
                <a:spcPts val="0"/>
              </a:spcBef>
              <a:spcAft>
                <a:spcPts val="0"/>
              </a:spcAft>
              <a:buSzPts val="1800"/>
              <a:buChar char="-"/>
            </a:pPr>
            <a:r>
              <a:rPr lang="tr"/>
              <a:t>IPv6 kullanılarak 2^128=340.282.366.920.938.463.463.374.607.431.768.211.456 adres üretilmektedir.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IP Adresi</a:t>
            </a:r>
            <a:endParaRPr/>
          </a:p>
        </p:txBody>
      </p:sp>
      <p:sp>
        <p:nvSpPr>
          <p:cNvPr id="156" name="Google Shape;156;p26"/>
          <p:cNvSpPr txBox="1"/>
          <p:nvPr>
            <p:ph idx="1" type="body"/>
          </p:nvPr>
        </p:nvSpPr>
        <p:spPr>
          <a:xfrm>
            <a:off x="311700" y="145212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tr"/>
              <a:t>IP adresi, internete ya da diğer herhangi bir bilgisayar ağına bağlı cihazların, ağ üzerinden birbirlerine veri yollamak için kullandıkları adrestir.</a:t>
            </a:r>
            <a:endParaRPr/>
          </a:p>
          <a:p>
            <a:pPr indent="-342900" lvl="0" marL="457200" rtl="0" algn="just">
              <a:spcBef>
                <a:spcPts val="0"/>
              </a:spcBef>
              <a:spcAft>
                <a:spcPts val="0"/>
              </a:spcAft>
              <a:buSzPts val="1800"/>
              <a:buChar char="-"/>
            </a:pPr>
            <a:r>
              <a:rPr lang="tr"/>
              <a:t>İnternet’e bağlanan her bilgisayara bir IP adresi atanır, diğer bilgisayarlar bu bilgisayara bu adres ile ulaşırlar. İki farklı cihaz aynı yerel ağda olmasa dahi, IP adresi birbirleri ile iletişim imkânı sağlar.</a:t>
            </a:r>
            <a:endParaRPr/>
          </a:p>
          <a:p>
            <a:pPr indent="0" lvl="0" marL="457200" rtl="0" algn="just">
              <a:spcBef>
                <a:spcPts val="1600"/>
              </a:spcBef>
              <a:spcAft>
                <a:spcPts val="1600"/>
              </a:spcAft>
              <a:buNone/>
            </a:pPr>
            <a:r>
              <a:t/>
            </a:r>
            <a:endParaRPr/>
          </a:p>
        </p:txBody>
      </p:sp>
      <p:pic>
        <p:nvPicPr>
          <p:cNvPr id="157" name="Google Shape;157;p26"/>
          <p:cNvPicPr preferRelativeResize="0"/>
          <p:nvPr/>
        </p:nvPicPr>
        <p:blipFill>
          <a:blip r:embed="rId3">
            <a:alphaModFix/>
          </a:blip>
          <a:stretch>
            <a:fillRect/>
          </a:stretch>
        </p:blipFill>
        <p:spPr>
          <a:xfrm>
            <a:off x="7702500" y="10625"/>
            <a:ext cx="1441500" cy="1441500"/>
          </a:xfrm>
          <a:prstGeom prst="rect">
            <a:avLst/>
          </a:prstGeom>
          <a:noFill/>
          <a:ln>
            <a:noFill/>
          </a:ln>
        </p:spPr>
      </p:pic>
      <p:sp>
        <p:nvSpPr>
          <p:cNvPr id="158" name="Google Shape;158;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164" name="Google Shape;164;p27"/>
          <p:cNvPicPr preferRelativeResize="0"/>
          <p:nvPr/>
        </p:nvPicPr>
        <p:blipFill>
          <a:blip r:embed="rId3">
            <a:alphaModFix/>
          </a:blip>
          <a:stretch>
            <a:fillRect/>
          </a:stretch>
        </p:blipFill>
        <p:spPr>
          <a:xfrm>
            <a:off x="7702500" y="10625"/>
            <a:ext cx="1441500" cy="1441500"/>
          </a:xfrm>
          <a:prstGeom prst="rect">
            <a:avLst/>
          </a:prstGeom>
          <a:noFill/>
          <a:ln>
            <a:noFill/>
          </a:ln>
        </p:spPr>
      </p:pic>
      <p:sp>
        <p:nvSpPr>
          <p:cNvPr id="165" name="Google Shape;165;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tr"/>
              <a:t>IP adresleri genellikle blok olarak bölgelere atandığı için, IP adresinden kullanıcının genel bilgilerine ulaşılabilir.</a:t>
            </a:r>
            <a:endParaRPr/>
          </a:p>
          <a:p>
            <a:pPr indent="-342900" lvl="0" marL="457200" rtl="0" algn="just">
              <a:spcBef>
                <a:spcPts val="0"/>
              </a:spcBef>
              <a:spcAft>
                <a:spcPts val="0"/>
              </a:spcAft>
              <a:buSzPts val="1800"/>
              <a:buChar char="-"/>
            </a:pPr>
            <a:r>
              <a:rPr lang="tr"/>
              <a:t>IP adresleri şu anda yaygın kullanımda olan IPv4 için 32 bit boyunda olup, noktalarla ayrılmış 4 adet 8 bitlik sayıyla gösterilirler. Örneğin: 192.167.10.5</a:t>
            </a:r>
            <a:endParaRPr/>
          </a:p>
          <a:p>
            <a:pPr indent="-342900" lvl="0" marL="457200" rtl="0" algn="just">
              <a:spcBef>
                <a:spcPts val="0"/>
              </a:spcBef>
              <a:spcAft>
                <a:spcPts val="0"/>
              </a:spcAft>
              <a:buSzPts val="1800"/>
              <a:buChar char="-"/>
            </a:pPr>
            <a:r>
              <a:rPr lang="tr"/>
              <a:t>Bir internet sayfası sunucusuna, ağ tarayıcısı IP adresi yazarak da bağlanılabilir; ancak bu rakamları yazmak pratik olmadığından IP adresine karşılık gelen bir alan adı sistemi kullanılmaktadır. İnternet Servis Sağlayıcılarında bulunan Alan Adı Sunucularından (DNS -Domain Name System) oluşan bir ağ, hangi alan adının hangi IP adresine karşılık geldiği bilgisini eşler ve kullanıcıları doğru adreslere yönlendirir.</a:t>
            </a:r>
            <a:endParaRPr/>
          </a:p>
          <a:p>
            <a:pPr indent="0" lvl="0" marL="0" rtl="0" algn="just">
              <a:spcBef>
                <a:spcPts val="1600"/>
              </a:spcBef>
              <a:spcAft>
                <a:spcPts val="1600"/>
              </a:spcAft>
              <a:buNone/>
            </a:pPr>
            <a:r>
              <a:t/>
            </a:r>
            <a:endParaRPr/>
          </a:p>
        </p:txBody>
      </p:sp>
      <p:sp>
        <p:nvSpPr>
          <p:cNvPr id="166" name="Google Shape;16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Google Shape;171;p28"/>
          <p:cNvPicPr preferRelativeResize="0"/>
          <p:nvPr/>
        </p:nvPicPr>
        <p:blipFill>
          <a:blip r:embed="rId3">
            <a:alphaModFix/>
          </a:blip>
          <a:stretch>
            <a:fillRect/>
          </a:stretch>
        </p:blipFill>
        <p:spPr>
          <a:xfrm>
            <a:off x="762000" y="33325"/>
            <a:ext cx="7620000" cy="5076825"/>
          </a:xfrm>
          <a:prstGeom prst="rect">
            <a:avLst/>
          </a:prstGeom>
          <a:noFill/>
          <a:ln>
            <a:noFill/>
          </a:ln>
        </p:spPr>
      </p:pic>
      <p:sp>
        <p:nvSpPr>
          <p:cNvPr id="172" name="Google Shape;17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NAT(Network Address Translation)</a:t>
            </a:r>
            <a:endParaRPr/>
          </a:p>
        </p:txBody>
      </p:sp>
      <p:pic>
        <p:nvPicPr>
          <p:cNvPr id="178" name="Google Shape;178;p29"/>
          <p:cNvPicPr preferRelativeResize="0"/>
          <p:nvPr/>
        </p:nvPicPr>
        <p:blipFill>
          <a:blip r:embed="rId3">
            <a:alphaModFix/>
          </a:blip>
          <a:stretch>
            <a:fillRect/>
          </a:stretch>
        </p:blipFill>
        <p:spPr>
          <a:xfrm>
            <a:off x="7702500" y="10625"/>
            <a:ext cx="1441500" cy="1441500"/>
          </a:xfrm>
          <a:prstGeom prst="rect">
            <a:avLst/>
          </a:prstGeom>
          <a:noFill/>
          <a:ln>
            <a:noFill/>
          </a:ln>
        </p:spPr>
      </p:pic>
      <p:sp>
        <p:nvSpPr>
          <p:cNvPr id="179" name="Google Shape;179;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
        <p:nvSpPr>
          <p:cNvPr id="180" name="Google Shape;180;p29"/>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tr"/>
              <a:t>NAT (Network Address Translation), aynı ağ içerisinde bulunan birden fazla cihazın aynı public IP’yi kullanarak internete erişebilmesini sağlayan yöntemdir.</a:t>
            </a:r>
            <a:endParaRPr/>
          </a:p>
          <a:p>
            <a:pPr indent="-342900" lvl="0" marL="457200" rtl="0" algn="just">
              <a:spcBef>
                <a:spcPts val="0"/>
              </a:spcBef>
              <a:spcAft>
                <a:spcPts val="0"/>
              </a:spcAft>
              <a:buSzPts val="1800"/>
              <a:buChar char="-"/>
            </a:pPr>
            <a:r>
              <a:rPr lang="tr"/>
              <a:t>NAT sayesinde evimizde bulunan ve internete bağlanan bütün cihazlar için ayrı birer public IP adresine ihtiyacımız kalmaz.</a:t>
            </a:r>
            <a:endParaRPr/>
          </a:p>
          <a:p>
            <a:pPr indent="-342900" lvl="0" marL="457200" rtl="0" algn="just">
              <a:spcBef>
                <a:spcPts val="0"/>
              </a:spcBef>
              <a:spcAft>
                <a:spcPts val="0"/>
              </a:spcAft>
              <a:buSzPts val="1800"/>
              <a:buChar char="-"/>
            </a:pPr>
            <a:r>
              <a:rPr lang="tr"/>
              <a:t>Anlaşılacağı üzere NAT, IP’den IP’ye dönüşüm yapmaktadır dolayısıyla public IP sayısı yeterli olsa bile NAT, servislerin sunulduğu sunucuları dış dünyadan soyutlamak amacı ile de kullanılabilir. Örneğin web sunucu olarak internete açmak istediğimiz bir sunucuyu elimizdeki public IP’lerden biri (örn: 47.102.40.22) üzerinden açmak yerine ona bir yerel ağ IP adresi (örn: 10.24.2.20) vererek NAT üzerinden public IP’yi yerel IP’ye yönlendirebiliriz. Böylece yerel ağdaki değişikliklerden NAT dönüşümü yapıldığı sürece dış dünyanın haberdar olması gerekmez.</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Google Shape;185;p30"/>
          <p:cNvPicPr preferRelativeResize="0"/>
          <p:nvPr/>
        </p:nvPicPr>
        <p:blipFill>
          <a:blip r:embed="rId3">
            <a:alphaModFix/>
          </a:blip>
          <a:stretch>
            <a:fillRect/>
          </a:stretch>
        </p:blipFill>
        <p:spPr>
          <a:xfrm>
            <a:off x="647700" y="962025"/>
            <a:ext cx="7848600" cy="3219450"/>
          </a:xfrm>
          <a:prstGeom prst="rect">
            <a:avLst/>
          </a:prstGeom>
          <a:noFill/>
          <a:ln>
            <a:noFill/>
          </a:ln>
        </p:spPr>
      </p:pic>
      <p:sp>
        <p:nvSpPr>
          <p:cNvPr id="186" name="Google Shape;186;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
        <p:nvSpPr>
          <p:cNvPr id="187" name="Google Shape;18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Yönlendirici</a:t>
            </a:r>
            <a:endParaRPr/>
          </a:p>
        </p:txBody>
      </p:sp>
      <p:pic>
        <p:nvPicPr>
          <p:cNvPr id="194" name="Google Shape;194;p31"/>
          <p:cNvPicPr preferRelativeResize="0"/>
          <p:nvPr/>
        </p:nvPicPr>
        <p:blipFill>
          <a:blip r:embed="rId3">
            <a:alphaModFix/>
          </a:blip>
          <a:stretch>
            <a:fillRect/>
          </a:stretch>
        </p:blipFill>
        <p:spPr>
          <a:xfrm>
            <a:off x="7702500" y="10625"/>
            <a:ext cx="1441500" cy="1441500"/>
          </a:xfrm>
          <a:prstGeom prst="rect">
            <a:avLst/>
          </a:prstGeom>
          <a:noFill/>
          <a:ln>
            <a:noFill/>
          </a:ln>
        </p:spPr>
      </p:pic>
      <p:sp>
        <p:nvSpPr>
          <p:cNvPr id="195" name="Google Shape;195;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
        <p:nvSpPr>
          <p:cNvPr id="196" name="Google Shape;19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tr"/>
              <a:t>Router, bir ağdan gelen veri paketlerini analiz eden, alan ve görüntüleyen yada farklı bir ağa aktaran donanımdır. Veri paketlerini analiz etme ve görüntüleme hatta çevirme gibi fonksiyonlara sahiptir.</a:t>
            </a:r>
            <a:endParaRPr/>
          </a:p>
          <a:p>
            <a:pPr indent="-342900" lvl="0" marL="457200" rtl="0" algn="just">
              <a:spcBef>
                <a:spcPts val="0"/>
              </a:spcBef>
              <a:spcAft>
                <a:spcPts val="0"/>
              </a:spcAft>
              <a:buSzPts val="1800"/>
              <a:buChar char="-"/>
            </a:pPr>
            <a:r>
              <a:rPr lang="tr"/>
              <a:t>Yönlendiriciler yönlendirme işlemini sahip oldukları yönlendirme tablosuna göre yaparlar.</a:t>
            </a:r>
            <a:endParaRPr/>
          </a:p>
          <a:p>
            <a:pPr indent="-342900" lvl="0" marL="457200" rtl="0" algn="just">
              <a:spcBef>
                <a:spcPts val="0"/>
              </a:spcBef>
              <a:spcAft>
                <a:spcPts val="0"/>
              </a:spcAft>
              <a:buSzPts val="1800"/>
              <a:buChar char="-"/>
            </a:pPr>
            <a:r>
              <a:rPr lang="tr"/>
              <a:t>Yönlendirme Tablosu (Routing Table), yönlendiriciye (router) bir paket geldiğinde, yönlendiricinin o paketi nereye yönlendirmesi gerektiğine dair rotaları içeren tablodur.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Ağ Katmanı</a:t>
            </a:r>
            <a:endParaRPr/>
          </a:p>
        </p:txBody>
      </p:sp>
      <p:pic>
        <p:nvPicPr>
          <p:cNvPr id="60" name="Google Shape;60;p14"/>
          <p:cNvPicPr preferRelativeResize="0"/>
          <p:nvPr/>
        </p:nvPicPr>
        <p:blipFill>
          <a:blip r:embed="rId3">
            <a:alphaModFix/>
          </a:blip>
          <a:stretch>
            <a:fillRect/>
          </a:stretch>
        </p:blipFill>
        <p:spPr>
          <a:xfrm>
            <a:off x="7702500" y="10625"/>
            <a:ext cx="1441500" cy="1441500"/>
          </a:xfrm>
          <a:prstGeom prst="rect">
            <a:avLst/>
          </a:prstGeom>
          <a:noFill/>
          <a:ln>
            <a:noFill/>
          </a:ln>
        </p:spPr>
      </p:pic>
      <p:sp>
        <p:nvSpPr>
          <p:cNvPr id="61" name="Google Shape;6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tr"/>
              <a:t>V</a:t>
            </a:r>
            <a:r>
              <a:rPr lang="tr"/>
              <a:t>eri paketinin farklı bir ağa gönderilmesi gerektiğinde, veri paketine yönlendiricilerin(router) kullanacağı bilginin eklendiği katmandır.</a:t>
            </a:r>
            <a:endParaRPr/>
          </a:p>
          <a:p>
            <a:pPr indent="-342900" lvl="0" marL="457200" rtl="0" algn="just">
              <a:spcBef>
                <a:spcPts val="0"/>
              </a:spcBef>
              <a:spcAft>
                <a:spcPts val="0"/>
              </a:spcAft>
              <a:buSzPts val="1800"/>
              <a:buChar char="-"/>
            </a:pPr>
            <a:r>
              <a:rPr lang="tr"/>
              <a:t>Ağ katmanı, sunucular arası yönlendirme dahil olmak üzere kaynaktan hedefe paketin iletilmesinden sorumludur.</a:t>
            </a:r>
            <a:endParaRPr/>
          </a:p>
          <a:p>
            <a:pPr indent="-342900" lvl="0" marL="457200" rtl="0" algn="just">
              <a:spcBef>
                <a:spcPts val="0"/>
              </a:spcBef>
              <a:spcAft>
                <a:spcPts val="0"/>
              </a:spcAft>
              <a:buSzPts val="1800"/>
              <a:buChar char="-"/>
            </a:pPr>
            <a:r>
              <a:rPr lang="tr"/>
              <a:t>Verinin kaynaktan varışa ulaşması sırasında takip edeceği yolun bulunması için yönlendirme tablolarından faydalanılarak iletim sağlanır.</a:t>
            </a:r>
            <a:endParaRPr/>
          </a:p>
          <a:p>
            <a:pPr indent="-342900" lvl="0" marL="457200" rtl="0" algn="just">
              <a:spcBef>
                <a:spcPts val="0"/>
              </a:spcBef>
              <a:spcAft>
                <a:spcPts val="0"/>
              </a:spcAft>
              <a:buSzPts val="1800"/>
              <a:buChar char="-"/>
            </a:pPr>
            <a:r>
              <a:rPr lang="tr"/>
              <a:t>Paketin doğru bir şekilde iletilebilmesi için eşsiz(unique) adresler(IP adresi) kullanılarak mantıksal adresleme yapılır.</a:t>
            </a:r>
            <a:endParaRPr/>
          </a:p>
          <a:p>
            <a:pPr indent="-342900" lvl="0" marL="457200" rtl="0" algn="just">
              <a:spcBef>
                <a:spcPts val="0"/>
              </a:spcBef>
              <a:spcAft>
                <a:spcPts val="0"/>
              </a:spcAft>
              <a:buSzPts val="1800"/>
              <a:buChar char="-"/>
            </a:pPr>
            <a:r>
              <a:rPr lang="tr"/>
              <a:t>IP ve ICMP bu katmanda çalışmaktadır.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pic>
        <p:nvPicPr>
          <p:cNvPr id="201" name="Google Shape;201;p32"/>
          <p:cNvPicPr preferRelativeResize="0"/>
          <p:nvPr/>
        </p:nvPicPr>
        <p:blipFill>
          <a:blip r:embed="rId3">
            <a:alphaModFix/>
          </a:blip>
          <a:stretch>
            <a:fillRect/>
          </a:stretch>
        </p:blipFill>
        <p:spPr>
          <a:xfrm>
            <a:off x="1190625" y="619125"/>
            <a:ext cx="6762750" cy="3905250"/>
          </a:xfrm>
          <a:prstGeom prst="rect">
            <a:avLst/>
          </a:prstGeom>
          <a:noFill/>
          <a:ln>
            <a:noFill/>
          </a:ln>
        </p:spPr>
      </p:pic>
      <p:pic>
        <p:nvPicPr>
          <p:cNvPr id="202" name="Google Shape;202;p32"/>
          <p:cNvPicPr preferRelativeResize="0"/>
          <p:nvPr/>
        </p:nvPicPr>
        <p:blipFill>
          <a:blip r:embed="rId4">
            <a:alphaModFix/>
          </a:blip>
          <a:stretch>
            <a:fillRect/>
          </a:stretch>
        </p:blipFill>
        <p:spPr>
          <a:xfrm>
            <a:off x="7702500" y="10625"/>
            <a:ext cx="1441500" cy="1441500"/>
          </a:xfrm>
          <a:prstGeom prst="rect">
            <a:avLst/>
          </a:prstGeom>
          <a:noFill/>
          <a:ln>
            <a:noFill/>
          </a:ln>
        </p:spPr>
      </p:pic>
      <p:sp>
        <p:nvSpPr>
          <p:cNvPr id="203" name="Google Shape;203;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
        <p:nvSpPr>
          <p:cNvPr id="204" name="Google Shape;20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pic>
        <p:nvPicPr>
          <p:cNvPr id="210" name="Google Shape;210;p33"/>
          <p:cNvPicPr preferRelativeResize="0"/>
          <p:nvPr/>
        </p:nvPicPr>
        <p:blipFill>
          <a:blip r:embed="rId3">
            <a:alphaModFix/>
          </a:blip>
          <a:stretch>
            <a:fillRect/>
          </a:stretch>
        </p:blipFill>
        <p:spPr>
          <a:xfrm>
            <a:off x="1581150" y="871538"/>
            <a:ext cx="5981700" cy="3400425"/>
          </a:xfrm>
          <a:prstGeom prst="rect">
            <a:avLst/>
          </a:prstGeom>
          <a:noFill/>
          <a:ln>
            <a:noFill/>
          </a:ln>
        </p:spPr>
      </p:pic>
      <p:pic>
        <p:nvPicPr>
          <p:cNvPr id="211" name="Google Shape;211;p33"/>
          <p:cNvPicPr preferRelativeResize="0"/>
          <p:nvPr/>
        </p:nvPicPr>
        <p:blipFill>
          <a:blip r:embed="rId4">
            <a:alphaModFix/>
          </a:blip>
          <a:stretch>
            <a:fillRect/>
          </a:stretch>
        </p:blipFill>
        <p:spPr>
          <a:xfrm>
            <a:off x="7702500" y="10625"/>
            <a:ext cx="1441500" cy="1441500"/>
          </a:xfrm>
          <a:prstGeom prst="rect">
            <a:avLst/>
          </a:prstGeom>
          <a:noFill/>
          <a:ln>
            <a:noFill/>
          </a:ln>
        </p:spPr>
      </p:pic>
      <p:sp>
        <p:nvSpPr>
          <p:cNvPr id="212" name="Google Shape;212;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
        <p:nvSpPr>
          <p:cNvPr id="213" name="Google Shape;21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ICMP</a:t>
            </a:r>
            <a:endParaRPr/>
          </a:p>
        </p:txBody>
      </p:sp>
      <p:pic>
        <p:nvPicPr>
          <p:cNvPr id="220" name="Google Shape;220;p34"/>
          <p:cNvPicPr preferRelativeResize="0"/>
          <p:nvPr/>
        </p:nvPicPr>
        <p:blipFill>
          <a:blip r:embed="rId3">
            <a:alphaModFix/>
          </a:blip>
          <a:stretch>
            <a:fillRect/>
          </a:stretch>
        </p:blipFill>
        <p:spPr>
          <a:xfrm>
            <a:off x="7702500" y="10625"/>
            <a:ext cx="1441500" cy="1441500"/>
          </a:xfrm>
          <a:prstGeom prst="rect">
            <a:avLst/>
          </a:prstGeom>
          <a:noFill/>
          <a:ln>
            <a:noFill/>
          </a:ln>
        </p:spPr>
      </p:pic>
      <p:sp>
        <p:nvSpPr>
          <p:cNvPr id="221" name="Google Shape;221;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
        <p:nvSpPr>
          <p:cNvPr id="222" name="Google Shape;22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tr"/>
              <a:t>İngilizce, Internet Control Message Protocol kelimelerinin baş harflerinden oluşan kısaltmadır.</a:t>
            </a:r>
            <a:endParaRPr/>
          </a:p>
          <a:p>
            <a:pPr indent="-342900" lvl="0" marL="457200" rtl="0" algn="just">
              <a:spcBef>
                <a:spcPts val="0"/>
              </a:spcBef>
              <a:spcAft>
                <a:spcPts val="0"/>
              </a:spcAft>
              <a:buSzPts val="1800"/>
              <a:buChar char="-"/>
            </a:pPr>
            <a:r>
              <a:rPr lang="tr"/>
              <a:t>Genel olarak işletim sistemleri tarafından, ağda bulunan cihazların durumunu tespit amaçlı kullanılan bir protokoldür.</a:t>
            </a:r>
            <a:endParaRPr/>
          </a:p>
          <a:p>
            <a:pPr indent="-342900" lvl="0" marL="457200" rtl="0" algn="just">
              <a:spcBef>
                <a:spcPts val="0"/>
              </a:spcBef>
              <a:spcAft>
                <a:spcPts val="0"/>
              </a:spcAft>
              <a:buSzPts val="1800"/>
              <a:buChar char="-"/>
            </a:pPr>
            <a:r>
              <a:rPr lang="tr"/>
              <a:t>İnternet Protokolü (IP) bilgisayarlar arasında veya ağ geçitlerinde hata raporlama, hata düzeltme ya da durum bildirme yeteneklerine sahip değildir.</a:t>
            </a:r>
            <a:endParaRPr/>
          </a:p>
          <a:p>
            <a:pPr indent="-342900" lvl="0" marL="457200" rtl="0" algn="just">
              <a:spcBef>
                <a:spcPts val="0"/>
              </a:spcBef>
              <a:spcAft>
                <a:spcPts val="0"/>
              </a:spcAft>
              <a:buSzPts val="1800"/>
              <a:buChar char="-"/>
            </a:pPr>
            <a:r>
              <a:rPr lang="tr"/>
              <a:t>İnternet Katmanında IP paketinin veri bölümünde çalışıp, sorunları haberleşen birimlere bildirerek bir geri besleme mekanizması oluşturur.</a:t>
            </a:r>
            <a:endParaRPr/>
          </a:p>
          <a:p>
            <a:pPr indent="-342900" lvl="0" marL="457200" rtl="0" algn="just">
              <a:spcBef>
                <a:spcPts val="0"/>
              </a:spcBef>
              <a:spcAft>
                <a:spcPts val="0"/>
              </a:spcAft>
              <a:buSzPts val="1800"/>
              <a:buChar char="-"/>
            </a:pPr>
            <a:r>
              <a:rPr lang="tr"/>
              <a:t>ICMP genel olarak; TTL süresi dolduğu zaman, herhangi bir durumda yok edilen paket hakkında, hata oluşumlarında, paket başka bir yoldan gideceği zaman geribildirim sağlama görevlerini üstlenir.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id="227" name="Google Shape;227;p35"/>
          <p:cNvPicPr preferRelativeResize="0"/>
          <p:nvPr/>
        </p:nvPicPr>
        <p:blipFill>
          <a:blip r:embed="rId3">
            <a:alphaModFix/>
          </a:blip>
          <a:stretch>
            <a:fillRect/>
          </a:stretch>
        </p:blipFill>
        <p:spPr>
          <a:xfrm>
            <a:off x="2381700" y="152400"/>
            <a:ext cx="4380598" cy="4838700"/>
          </a:xfrm>
          <a:prstGeom prst="rect">
            <a:avLst/>
          </a:prstGeom>
          <a:noFill/>
          <a:ln>
            <a:noFill/>
          </a:ln>
        </p:spPr>
      </p:pic>
      <p:pic>
        <p:nvPicPr>
          <p:cNvPr id="228" name="Google Shape;228;p35"/>
          <p:cNvPicPr preferRelativeResize="0"/>
          <p:nvPr/>
        </p:nvPicPr>
        <p:blipFill>
          <a:blip r:embed="rId4">
            <a:alphaModFix/>
          </a:blip>
          <a:stretch>
            <a:fillRect/>
          </a:stretch>
        </p:blipFill>
        <p:spPr>
          <a:xfrm>
            <a:off x="7702500" y="10625"/>
            <a:ext cx="1441500" cy="1441500"/>
          </a:xfrm>
          <a:prstGeom prst="rect">
            <a:avLst/>
          </a:prstGeom>
          <a:noFill/>
          <a:ln>
            <a:noFill/>
          </a:ln>
        </p:spPr>
      </p:pic>
      <p:sp>
        <p:nvSpPr>
          <p:cNvPr id="229" name="Google Shape;229;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Ağ Katmanının Temel Görevleri</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tr"/>
              <a:t>Ağ Katmanı’nın yaptığı 4 temel işlem bulunmaktadır:</a:t>
            </a:r>
            <a:endParaRPr/>
          </a:p>
          <a:p>
            <a:pPr indent="-342900" lvl="0" marL="457200" rtl="0" algn="just">
              <a:spcBef>
                <a:spcPts val="1600"/>
              </a:spcBef>
              <a:spcAft>
                <a:spcPts val="0"/>
              </a:spcAft>
              <a:buSzPts val="1800"/>
              <a:buChar char="-"/>
            </a:pPr>
            <a:r>
              <a:rPr lang="tr"/>
              <a:t>Adresleme</a:t>
            </a:r>
            <a:endParaRPr/>
          </a:p>
          <a:p>
            <a:pPr indent="-342900" lvl="0" marL="457200" rtl="0" algn="just">
              <a:spcBef>
                <a:spcPts val="0"/>
              </a:spcBef>
              <a:spcAft>
                <a:spcPts val="0"/>
              </a:spcAft>
              <a:buSzPts val="1800"/>
              <a:buChar char="-"/>
            </a:pPr>
            <a:r>
              <a:rPr lang="tr"/>
              <a:t>Kapsülleme(Encapsulation)</a:t>
            </a:r>
            <a:endParaRPr/>
          </a:p>
          <a:p>
            <a:pPr indent="-342900" lvl="0" marL="457200" rtl="0" algn="just">
              <a:spcBef>
                <a:spcPts val="0"/>
              </a:spcBef>
              <a:spcAft>
                <a:spcPts val="0"/>
              </a:spcAft>
              <a:buSzPts val="1800"/>
              <a:buChar char="-"/>
            </a:pPr>
            <a:r>
              <a:rPr lang="tr"/>
              <a:t>Yönlendirme</a:t>
            </a:r>
            <a:endParaRPr/>
          </a:p>
          <a:p>
            <a:pPr indent="-342900" lvl="0" marL="457200" rtl="0" algn="just">
              <a:spcBef>
                <a:spcPts val="0"/>
              </a:spcBef>
              <a:spcAft>
                <a:spcPts val="0"/>
              </a:spcAft>
              <a:buSzPts val="1800"/>
              <a:buChar char="-"/>
            </a:pPr>
            <a:r>
              <a:rPr lang="tr"/>
              <a:t>Kapsüllenmiş Paketi Açma(Decapsulation)</a:t>
            </a:r>
            <a:endParaRPr/>
          </a:p>
        </p:txBody>
      </p:sp>
      <p:pic>
        <p:nvPicPr>
          <p:cNvPr id="69" name="Google Shape;69;p15"/>
          <p:cNvPicPr preferRelativeResize="0"/>
          <p:nvPr/>
        </p:nvPicPr>
        <p:blipFill>
          <a:blip r:embed="rId3">
            <a:alphaModFix/>
          </a:blip>
          <a:stretch>
            <a:fillRect/>
          </a:stretch>
        </p:blipFill>
        <p:spPr>
          <a:xfrm>
            <a:off x="7702500" y="10625"/>
            <a:ext cx="1441500" cy="1441500"/>
          </a:xfrm>
          <a:prstGeom prst="rect">
            <a:avLst/>
          </a:prstGeom>
          <a:noFill/>
          <a:ln>
            <a:noFill/>
          </a:ln>
        </p:spPr>
      </p:pic>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Adresleme</a:t>
            </a:r>
            <a:endParaRPr/>
          </a:p>
        </p:txBody>
      </p:sp>
      <p:pic>
        <p:nvPicPr>
          <p:cNvPr id="76" name="Google Shape;76;p16"/>
          <p:cNvPicPr preferRelativeResize="0"/>
          <p:nvPr/>
        </p:nvPicPr>
        <p:blipFill>
          <a:blip r:embed="rId3">
            <a:alphaModFix/>
          </a:blip>
          <a:stretch>
            <a:fillRect/>
          </a:stretch>
        </p:blipFill>
        <p:spPr>
          <a:xfrm>
            <a:off x="7702500" y="10625"/>
            <a:ext cx="1441500" cy="1441500"/>
          </a:xfrm>
          <a:prstGeom prst="rect">
            <a:avLst/>
          </a:prstGeom>
          <a:noFill/>
          <a:ln>
            <a:noFill/>
          </a:ln>
        </p:spPr>
      </p:pic>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tr"/>
              <a:t>Ağ katmanı, veriyi gönderecek olan kaynak cihaz ve veriyi alacak olan hedef cihaz için bir adresleme mekanizması sağlar. Her bir veri parçasının doğru hedefe gönderilmesini sağlamak için her cihazın kendine özgü bir adresi olmalıdır. Ağ katmanında bu adresler IP (Internet Protocol) adresleridir. Bu adresler bir üst katmandan gelen segmentin üzerine enkapsülasyon işlemiyle yerleştirilir. Bu işlem sayesinde hedef cihaz gönderilen paketin kendisine geldiğini anlar ve hedefi yönlendirmek için kullanılan ara cihazlar veriyi göndereceği yolu belirler.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Kapsülleme(Encapsulation)</a:t>
            </a:r>
            <a:endParaRPr/>
          </a:p>
        </p:txBody>
      </p:sp>
      <p:pic>
        <p:nvPicPr>
          <p:cNvPr id="84" name="Google Shape;84;p17"/>
          <p:cNvPicPr preferRelativeResize="0"/>
          <p:nvPr/>
        </p:nvPicPr>
        <p:blipFill>
          <a:blip r:embed="rId3">
            <a:alphaModFix/>
          </a:blip>
          <a:stretch>
            <a:fillRect/>
          </a:stretch>
        </p:blipFill>
        <p:spPr>
          <a:xfrm>
            <a:off x="7702500" y="10625"/>
            <a:ext cx="1441500" cy="1441500"/>
          </a:xfrm>
          <a:prstGeom prst="rect">
            <a:avLst/>
          </a:prstGeom>
          <a:noFill/>
          <a:ln>
            <a:noFill/>
          </a:ln>
        </p:spPr>
      </p:pic>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tr"/>
              <a:t>Enkapsülasyon işleminde taşıma katmanından alınan segmentin üzerine ağ katmanı başlığı eklenir ve segment diye adlandırdığımız veri bütünü artık paket (packet) ismini alır. Ağ katmanı başlığı, hedef adresi (destination address) ve kaynak adresi (source address) gibi bilgileri içerir.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Yönlendirme</a:t>
            </a:r>
            <a:endParaRPr/>
          </a:p>
        </p:txBody>
      </p:sp>
      <p:pic>
        <p:nvPicPr>
          <p:cNvPr id="92" name="Google Shape;92;p18"/>
          <p:cNvPicPr preferRelativeResize="0"/>
          <p:nvPr/>
        </p:nvPicPr>
        <p:blipFill>
          <a:blip r:embed="rId3">
            <a:alphaModFix/>
          </a:blip>
          <a:stretch>
            <a:fillRect/>
          </a:stretch>
        </p:blipFill>
        <p:spPr>
          <a:xfrm>
            <a:off x="7702500" y="10625"/>
            <a:ext cx="1441500" cy="1441500"/>
          </a:xfrm>
          <a:prstGeom prst="rect">
            <a:avLst/>
          </a:prstGeom>
          <a:noFill/>
          <a:ln>
            <a:noFill/>
          </a:ln>
        </p:spPr>
      </p:pic>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tr"/>
              <a:t>Paketi gönderecek olan kaynak ve alacak olan hedef cihazlar her zaman aynı ağda yer almazlar. Böyle durumlarda bir ağdan başka bir ağa veri göndermek için yönlendirme işlemi yapılır. Bu yönlendirme işlemini yapan ara cihaza Router (Yönlendirici) adı verilir. Router, verinin hedefe ulaşması için gidebileceği en iyi yolu belirler ve yönlendirir. Bu yönlendirme işlemi için ağ katmanı başlığı altında bulunan bilgileri kullanır. Kullanılan en önemli bilgi hiç şüphesiz hedef ve kaynak adresidir.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Kapsüllenmiş Paketi Açma(Decapsulation)</a:t>
            </a:r>
            <a:endParaRPr/>
          </a:p>
        </p:txBody>
      </p:sp>
      <p:pic>
        <p:nvPicPr>
          <p:cNvPr id="100" name="Google Shape;100;p19"/>
          <p:cNvPicPr preferRelativeResize="0"/>
          <p:nvPr/>
        </p:nvPicPr>
        <p:blipFill>
          <a:blip r:embed="rId3">
            <a:alphaModFix/>
          </a:blip>
          <a:stretch>
            <a:fillRect/>
          </a:stretch>
        </p:blipFill>
        <p:spPr>
          <a:xfrm>
            <a:off x="7702500" y="10625"/>
            <a:ext cx="1441500" cy="1441500"/>
          </a:xfrm>
          <a:prstGeom prst="rect">
            <a:avLst/>
          </a:prstGeom>
          <a:noFill/>
          <a:ln>
            <a:noFill/>
          </a:ln>
        </p:spPr>
      </p:pic>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tr"/>
              <a:t>Paket hedef cihaza vardığında çeşitli işlemlerden geçerek ağ katmanına ulaşır. Bu katmanda hedef adresi kontrol edilir ve paketin doğru hedefe ulaştığı doğrulanır. Doğrulama işleminden sonra paket dekapsülasyon işleminden geçerek ağ katmanı başlığı çıkarılır ve taşıma katmanına geçer.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IP (Internet Protocol)</a:t>
            </a:r>
            <a:endParaRPr/>
          </a:p>
        </p:txBody>
      </p:sp>
      <p:pic>
        <p:nvPicPr>
          <p:cNvPr id="108" name="Google Shape;108;p20"/>
          <p:cNvPicPr preferRelativeResize="0"/>
          <p:nvPr/>
        </p:nvPicPr>
        <p:blipFill>
          <a:blip r:embed="rId3">
            <a:alphaModFix/>
          </a:blip>
          <a:stretch>
            <a:fillRect/>
          </a:stretch>
        </p:blipFill>
        <p:spPr>
          <a:xfrm>
            <a:off x="7702500" y="10625"/>
            <a:ext cx="1441500" cy="1441500"/>
          </a:xfrm>
          <a:prstGeom prst="rect">
            <a:avLst/>
          </a:prstGeom>
          <a:noFill/>
          <a:ln>
            <a:noFill/>
          </a:ln>
        </p:spPr>
      </p:pic>
      <p:sp>
        <p:nvSpPr>
          <p:cNvPr id="109" name="Google Shape;10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tr"/>
              <a:t>Yönlendirme işlevi sayesinde internetin çalışmasını sağlar ve internetin olmazsa olmazıdır. IP, paket teslim görevini paket başlıklarındaki IP adreslerine dayalı olarak kaynak adresten hedef adrese doğru gerçekleştirir.</a:t>
            </a:r>
            <a:endParaRPr/>
          </a:p>
          <a:p>
            <a:pPr indent="-342900" lvl="0" marL="457200" rtl="0" algn="just">
              <a:spcBef>
                <a:spcPts val="0"/>
              </a:spcBef>
              <a:spcAft>
                <a:spcPts val="0"/>
              </a:spcAft>
              <a:buSzPts val="1800"/>
              <a:buChar char="-"/>
            </a:pPr>
            <a:r>
              <a:rPr lang="tr"/>
              <a:t>IP katmanı, kendisine üst katmandan gelen segmentin içinde ne olduğu ile ilgilenmez. Sadece kendisine verilen bu bilgiyi ilgili IP adresine yollamak amacındadır. Ağ katmanın görevi bu segment için ulaşılmak istenen noktaya gidecek bir “yol” (route) bulmaktır.</a:t>
            </a:r>
            <a:endParaRPr/>
          </a:p>
          <a:p>
            <a:pPr indent="-342900" lvl="0" marL="457200" rtl="0" algn="just">
              <a:spcBef>
                <a:spcPts val="0"/>
              </a:spcBef>
              <a:spcAft>
                <a:spcPts val="0"/>
              </a:spcAft>
              <a:buSzPts val="1800"/>
              <a:buChar char="-"/>
            </a:pPr>
            <a:r>
              <a:rPr lang="tr"/>
              <a:t>İnternet Protokolü üst katmandan gelen veriyi gideceği adrese ulaştırma sırasında sadece veriye IP başlığını ekleyip yollar. IP, alıcının bu veriyi kabul edeceği konusunda hiçbir kontrol yapmaz.</a:t>
            </a:r>
            <a:endParaRPr/>
          </a:p>
          <a:p>
            <a:pPr indent="-342900" lvl="0" marL="457200" rtl="0" algn="just">
              <a:spcBef>
                <a:spcPts val="0"/>
              </a:spcBef>
              <a:spcAft>
                <a:spcPts val="0"/>
              </a:spcAft>
              <a:buSzPts val="1800"/>
              <a:buChar char="-"/>
            </a:pPr>
            <a:r>
              <a:rPr lang="tr"/>
              <a:t>Günümüzde kullanılan 2 versiyonu bulunmaktadır: IPv4 ve IPv6</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IPv4 Başlığı</a:t>
            </a:r>
            <a:endParaRPr/>
          </a:p>
        </p:txBody>
      </p:sp>
      <p:pic>
        <p:nvPicPr>
          <p:cNvPr id="116" name="Google Shape;116;p21"/>
          <p:cNvPicPr preferRelativeResize="0"/>
          <p:nvPr/>
        </p:nvPicPr>
        <p:blipFill>
          <a:blip r:embed="rId3">
            <a:alphaModFix/>
          </a:blip>
          <a:stretch>
            <a:fillRect/>
          </a:stretch>
        </p:blipFill>
        <p:spPr>
          <a:xfrm>
            <a:off x="2181225" y="1597875"/>
            <a:ext cx="4781550" cy="2714625"/>
          </a:xfrm>
          <a:prstGeom prst="rect">
            <a:avLst/>
          </a:prstGeom>
          <a:noFill/>
          <a:ln>
            <a:noFill/>
          </a:ln>
        </p:spPr>
      </p:pic>
      <p:pic>
        <p:nvPicPr>
          <p:cNvPr id="117" name="Google Shape;117;p21"/>
          <p:cNvPicPr preferRelativeResize="0"/>
          <p:nvPr/>
        </p:nvPicPr>
        <p:blipFill>
          <a:blip r:embed="rId4">
            <a:alphaModFix/>
          </a:blip>
          <a:stretch>
            <a:fillRect/>
          </a:stretch>
        </p:blipFill>
        <p:spPr>
          <a:xfrm>
            <a:off x="7702500" y="10625"/>
            <a:ext cx="1441500" cy="1441500"/>
          </a:xfrm>
          <a:prstGeom prst="rect">
            <a:avLst/>
          </a:prstGeom>
          <a:noFill/>
          <a:ln>
            <a:noFill/>
          </a:ln>
        </p:spPr>
      </p:pic>
      <p:sp>
        <p:nvSpPr>
          <p:cNvPr id="118" name="Google Shape;11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