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1bdaf3c1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1bdaf3c1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1bdaf3c1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1bdaf3c1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1bdaf3c1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1bdaf3c1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1bdaf3c1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1bdaf3c1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1bdaf3c1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1bdaf3c1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1bdaf3c1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1bdaf3c1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1bdaf3c1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1bdaf3c1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1bdaf3c1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1bdaf3c1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1bdaf3c1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1bdaf3c1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1bdaf3c1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1bdaf3c1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1bdaf3c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1bdaf3c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1bdaf3c1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1bdaf3c1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1bdaf3c1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1bdaf3c1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1c709f0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1c709f0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1bdaf3c1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1bdaf3c1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1c709f0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1c709f0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1c709f0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1c709f0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42900" lvl="1" marL="914400" algn="ctr">
              <a:spcBef>
                <a:spcPts val="1600"/>
              </a:spcBef>
              <a:spcAft>
                <a:spcPts val="0"/>
              </a:spcAft>
              <a:buSzPts val="1800"/>
              <a:buChar char="○"/>
              <a:defRPr/>
            </a:lvl2pPr>
            <a:lvl3pPr indent="-342900" lvl="2" marL="1371600" algn="ctr">
              <a:spcBef>
                <a:spcPts val="1600"/>
              </a:spcBef>
              <a:spcAft>
                <a:spcPts val="0"/>
              </a:spcAft>
              <a:buSzPts val="1800"/>
              <a:buChar char="■"/>
              <a:defRPr/>
            </a:lvl3pPr>
            <a:lvl4pPr indent="-342900" lvl="3" marL="1828800" algn="ctr">
              <a:spcBef>
                <a:spcPts val="1600"/>
              </a:spcBef>
              <a:spcAft>
                <a:spcPts val="0"/>
              </a:spcAft>
              <a:buSzPts val="1800"/>
              <a:buChar char="●"/>
              <a:defRPr/>
            </a:lvl4pPr>
            <a:lvl5pPr indent="-342900" lvl="4" marL="2286000" algn="ctr">
              <a:spcBef>
                <a:spcPts val="1600"/>
              </a:spcBef>
              <a:spcAft>
                <a:spcPts val="0"/>
              </a:spcAft>
              <a:buSzPts val="1800"/>
              <a:buChar char="○"/>
              <a:defRPr/>
            </a:lvl5pPr>
            <a:lvl6pPr indent="-342900" lvl="5" marL="2743200" algn="ctr">
              <a:spcBef>
                <a:spcPts val="1600"/>
              </a:spcBef>
              <a:spcAft>
                <a:spcPts val="0"/>
              </a:spcAft>
              <a:buSzPts val="1800"/>
              <a:buChar char="■"/>
              <a:defRPr/>
            </a:lvl6pPr>
            <a:lvl7pPr indent="-342900" lvl="6" marL="3200400" algn="ctr">
              <a:spcBef>
                <a:spcPts val="1600"/>
              </a:spcBef>
              <a:spcAft>
                <a:spcPts val="0"/>
              </a:spcAft>
              <a:buSzPts val="1800"/>
              <a:buChar char="●"/>
              <a:defRPr/>
            </a:lvl7pPr>
            <a:lvl8pPr indent="-342900" lvl="7" marL="3657600" algn="ctr">
              <a:spcBef>
                <a:spcPts val="1600"/>
              </a:spcBef>
              <a:spcAft>
                <a:spcPts val="0"/>
              </a:spcAft>
              <a:buSzPts val="1800"/>
              <a:buChar char="○"/>
              <a:defRPr/>
            </a:lvl8pPr>
            <a:lvl9pPr indent="-342900" lvl="8" marL="4114800" algn="ctr">
              <a:spcBef>
                <a:spcPts val="1600"/>
              </a:spcBef>
              <a:spcAft>
                <a:spcPts val="1600"/>
              </a:spcAft>
              <a:buSzPts val="18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b="1" sz="1400"/>
            </a:lvl1pPr>
            <a:lvl2pPr lvl="1">
              <a:buNone/>
              <a:defRPr b="1" sz="1400"/>
            </a:lvl2pPr>
            <a:lvl3pPr lvl="2">
              <a:buNone/>
              <a:defRPr b="1" sz="1400"/>
            </a:lvl3pPr>
            <a:lvl4pPr lvl="3">
              <a:buNone/>
              <a:defRPr b="1" sz="1400"/>
            </a:lvl4pPr>
            <a:lvl5pPr lvl="4">
              <a:buNone/>
              <a:defRPr b="1" sz="1400"/>
            </a:lvl5pPr>
            <a:lvl6pPr lvl="5">
              <a:buNone/>
              <a:defRPr b="1" sz="1400"/>
            </a:lvl6pPr>
            <a:lvl7pPr lvl="6">
              <a:buNone/>
              <a:defRPr b="1" sz="1400"/>
            </a:lvl7pPr>
            <a:lvl8pPr lvl="7">
              <a:buNone/>
              <a:defRPr b="1" sz="1400"/>
            </a:lvl8pPr>
            <a:lvl9pPr lvl="8">
              <a:buNone/>
              <a:defRPr b="1" sz="1400"/>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002356"/>
              </a:buClr>
              <a:buSzPts val="2800"/>
              <a:buFont typeface="Maven Pro"/>
              <a:buNone/>
              <a:defRPr b="1" sz="2800">
                <a:solidFill>
                  <a:srgbClr val="002356"/>
                </a:solidFill>
                <a:latin typeface="Maven Pro"/>
                <a:ea typeface="Maven Pro"/>
                <a:cs typeface="Maven Pro"/>
                <a:sym typeface="Maven Pr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42900" lvl="1" marL="9144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2pPr>
            <a:lvl3pPr indent="-342900" lvl="2" marL="13716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3pPr>
            <a:lvl4pPr indent="-342900" lvl="3" marL="18288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4pPr>
            <a:lvl5pPr indent="-342900" lvl="4" marL="22860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5pPr>
            <a:lvl6pPr indent="-342900" lvl="5" marL="27432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6pPr>
            <a:lvl7pPr indent="-342900" lvl="6" marL="32004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7pPr>
            <a:lvl8pPr indent="-342900" lvl="7" marL="36576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8pPr>
            <a:lvl9pPr indent="-342900" lvl="8" marL="4114800">
              <a:lnSpc>
                <a:spcPct val="115000"/>
              </a:lnSpc>
              <a:spcBef>
                <a:spcPts val="1600"/>
              </a:spcBef>
              <a:spcAft>
                <a:spcPts val="1600"/>
              </a:spcAft>
              <a:buClr>
                <a:schemeClr val="dk2"/>
              </a:buClr>
              <a:buSzPts val="1800"/>
              <a:buFont typeface="Nunito"/>
              <a:buChar char="■"/>
              <a:defRPr sz="18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464108" y="2044875"/>
            <a:ext cx="8520600" cy="205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tr" sz="4000">
                <a:solidFill>
                  <a:srgbClr val="FFFFFF"/>
                </a:solidFill>
                <a:latin typeface="Maven Pro"/>
                <a:ea typeface="Maven Pro"/>
                <a:cs typeface="Maven Pro"/>
                <a:sym typeface="Maven Pro"/>
              </a:rPr>
              <a:t>ETÜ Siber Güvenlik Topluluğu Network 101</a:t>
            </a:r>
            <a:endParaRPr b="1" sz="4000">
              <a:solidFill>
                <a:srgbClr val="FFFFFF"/>
              </a:solidFill>
              <a:latin typeface="Maven Pro"/>
              <a:ea typeface="Maven Pro"/>
              <a:cs typeface="Maven Pro"/>
              <a:sym typeface="Maven Pro"/>
            </a:endParaRPr>
          </a:p>
          <a:p>
            <a:pPr indent="0" lvl="0" marL="0" rtl="0" algn="ctr">
              <a:spcBef>
                <a:spcPts val="0"/>
              </a:spcBef>
              <a:spcAft>
                <a:spcPts val="0"/>
              </a:spcAft>
              <a:buNone/>
            </a:pPr>
            <a:r>
              <a:t/>
            </a:r>
            <a:endParaRPr b="1" sz="4000">
              <a:solidFill>
                <a:srgbClr val="FFFFFF"/>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Ethernet</a:t>
            </a:r>
            <a:endParaRPr/>
          </a:p>
        </p:txBody>
      </p:sp>
      <p:sp>
        <p:nvSpPr>
          <p:cNvPr id="122" name="Google Shape;122;p22"/>
          <p:cNvSpPr txBox="1"/>
          <p:nvPr>
            <p:ph idx="1" type="body"/>
          </p:nvPr>
        </p:nvSpPr>
        <p:spPr>
          <a:xfrm>
            <a:off x="311700" y="1340100"/>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tr"/>
              <a:t>Ethernet,yerel alan ağları için kullanılan,veri çerçevesi olan,OSI katmanında Veribağı Katmanında yer alan,MAC(Media Access Control) adresleri üzerinden ağ erişim yoluyla kablolama ve sinyalleşme standardı ve ortak bir adresleme formatı olan protokoldür.</a:t>
            </a:r>
            <a:endParaRPr/>
          </a:p>
        </p:txBody>
      </p:sp>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24" name="Google Shape;124;p22"/>
          <p:cNvPicPr preferRelativeResize="0"/>
          <p:nvPr/>
        </p:nvPicPr>
        <p:blipFill>
          <a:blip r:embed="rId3">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30" name="Google Shape;130;p23"/>
          <p:cNvPicPr preferRelativeResize="0"/>
          <p:nvPr/>
        </p:nvPicPr>
        <p:blipFill>
          <a:blip r:embed="rId3">
            <a:alphaModFix/>
          </a:blip>
          <a:stretch>
            <a:fillRect/>
          </a:stretch>
        </p:blipFill>
        <p:spPr>
          <a:xfrm>
            <a:off x="2079475" y="830100"/>
            <a:ext cx="4985049" cy="3738775"/>
          </a:xfrm>
          <a:prstGeom prst="rect">
            <a:avLst/>
          </a:prstGeom>
          <a:noFill/>
          <a:ln>
            <a:noFill/>
          </a:ln>
        </p:spPr>
      </p:pic>
      <p:pic>
        <p:nvPicPr>
          <p:cNvPr id="131" name="Google Shape;131;p23"/>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Switch</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Veri Bağı Katmanı cihazıdır.</a:t>
            </a:r>
            <a:endParaRPr/>
          </a:p>
          <a:p>
            <a:pPr indent="0" lvl="0" marL="0" rtl="0" algn="l">
              <a:spcBef>
                <a:spcPts val="1600"/>
              </a:spcBef>
              <a:spcAft>
                <a:spcPts val="0"/>
              </a:spcAft>
              <a:buNone/>
            </a:pPr>
            <a:r>
              <a:rPr lang="tr"/>
              <a:t>MAC adresi ile haberleşme sağlanır.</a:t>
            </a:r>
            <a:endParaRPr/>
          </a:p>
          <a:p>
            <a:pPr indent="0" lvl="0" marL="0" rtl="0" algn="l">
              <a:spcBef>
                <a:spcPts val="1600"/>
              </a:spcBef>
              <a:spcAft>
                <a:spcPts val="1600"/>
              </a:spcAft>
              <a:buNone/>
            </a:pPr>
            <a:r>
              <a:t/>
            </a:r>
            <a:endParaRPr/>
          </a:p>
        </p:txBody>
      </p:sp>
      <p:sp>
        <p:nvSpPr>
          <p:cNvPr id="138" name="Google Shape;13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39" name="Google Shape;139;p24"/>
          <p:cNvPicPr preferRelativeResize="0"/>
          <p:nvPr/>
        </p:nvPicPr>
        <p:blipFill>
          <a:blip r:embed="rId3">
            <a:alphaModFix/>
          </a:blip>
          <a:stretch>
            <a:fillRect/>
          </a:stretch>
        </p:blipFill>
        <p:spPr>
          <a:xfrm>
            <a:off x="4868688" y="371475"/>
            <a:ext cx="3667125" cy="440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Switch vs. Router</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Router ağ katmanı cihazı iken switch veri bağı katmanı cihazıdır.</a:t>
            </a:r>
            <a:endParaRPr/>
          </a:p>
          <a:p>
            <a:pPr indent="0" lvl="0" marL="0" rtl="0" algn="l">
              <a:spcBef>
                <a:spcPts val="1600"/>
              </a:spcBef>
              <a:spcAft>
                <a:spcPts val="0"/>
              </a:spcAft>
              <a:buNone/>
            </a:pPr>
            <a:r>
              <a:rPr lang="tr"/>
              <a:t>Her ikisi de store-forward(depola-ilet) mantığı ile çalışır.</a:t>
            </a:r>
            <a:endParaRPr/>
          </a:p>
          <a:p>
            <a:pPr indent="0" lvl="0" marL="0" rtl="0" algn="l">
              <a:spcBef>
                <a:spcPts val="1600"/>
              </a:spcBef>
              <a:spcAft>
                <a:spcPts val="1600"/>
              </a:spcAft>
              <a:buNone/>
            </a:pPr>
            <a:r>
              <a:rPr lang="tr"/>
              <a:t>Her ikisinde de yönlendirme tabloları vardır.Ancak router IP adreslerini kullanırken switch MAC adreslerini kullanır. </a:t>
            </a:r>
            <a:endParaRPr/>
          </a:p>
        </p:txBody>
      </p:sp>
      <p:sp>
        <p:nvSpPr>
          <p:cNvPr id="146" name="Google Shape;14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47" name="Google Shape;147;p25"/>
          <p:cNvPicPr preferRelativeResize="0"/>
          <p:nvPr/>
        </p:nvPicPr>
        <p:blipFill>
          <a:blip r:embed="rId3">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53" name="Google Shape;153;p26"/>
          <p:cNvPicPr preferRelativeResize="0"/>
          <p:nvPr/>
        </p:nvPicPr>
        <p:blipFill>
          <a:blip r:embed="rId3">
            <a:alphaModFix/>
          </a:blip>
          <a:stretch>
            <a:fillRect/>
          </a:stretch>
        </p:blipFill>
        <p:spPr>
          <a:xfrm>
            <a:off x="2947737" y="0"/>
            <a:ext cx="3248527" cy="5143500"/>
          </a:xfrm>
          <a:prstGeom prst="rect">
            <a:avLst/>
          </a:prstGeom>
          <a:noFill/>
          <a:ln>
            <a:noFill/>
          </a:ln>
        </p:spPr>
      </p:pic>
      <p:pic>
        <p:nvPicPr>
          <p:cNvPr id="154" name="Google Shape;154;p26"/>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VLAN</a:t>
            </a:r>
            <a:endParaRPr/>
          </a:p>
        </p:txBody>
      </p:sp>
      <p:sp>
        <p:nvSpPr>
          <p:cNvPr id="160" name="Google Shape;160;p27"/>
          <p:cNvSpPr txBox="1"/>
          <p:nvPr>
            <p:ph idx="1" type="body"/>
          </p:nvPr>
        </p:nvSpPr>
        <p:spPr>
          <a:xfrm>
            <a:off x="311700" y="1390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Switch’ler, tek bir fiziksel LAN içinde farklı sanal ağlar oluşturabilecek VLAN yeteneklerini desteklemektedir.</a:t>
            </a:r>
            <a:endParaRPr/>
          </a:p>
        </p:txBody>
      </p:sp>
      <p:sp>
        <p:nvSpPr>
          <p:cNvPr id="161" name="Google Shape;16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62" name="Google Shape;162;p27"/>
          <p:cNvPicPr preferRelativeResize="0"/>
          <p:nvPr/>
        </p:nvPicPr>
        <p:blipFill>
          <a:blip r:embed="rId3">
            <a:alphaModFix/>
          </a:blip>
          <a:stretch>
            <a:fillRect/>
          </a:stretch>
        </p:blipFill>
        <p:spPr>
          <a:xfrm>
            <a:off x="2590800" y="2169150"/>
            <a:ext cx="3962400" cy="2019300"/>
          </a:xfrm>
          <a:prstGeom prst="rect">
            <a:avLst/>
          </a:prstGeom>
          <a:noFill/>
          <a:ln>
            <a:noFill/>
          </a:ln>
        </p:spPr>
      </p:pic>
      <p:pic>
        <p:nvPicPr>
          <p:cNvPr id="163" name="Google Shape;163;p27"/>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69" name="Google Shape;169;p28"/>
          <p:cNvPicPr preferRelativeResize="0"/>
          <p:nvPr/>
        </p:nvPicPr>
        <p:blipFill>
          <a:blip r:embed="rId3">
            <a:alphaModFix/>
          </a:blip>
          <a:stretch>
            <a:fillRect/>
          </a:stretch>
        </p:blipFill>
        <p:spPr>
          <a:xfrm>
            <a:off x="488175" y="162288"/>
            <a:ext cx="8167658" cy="48189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Fiziksel Katman</a:t>
            </a:r>
            <a:endParaRPr/>
          </a:p>
        </p:txBody>
      </p:sp>
      <p:sp>
        <p:nvSpPr>
          <p:cNvPr id="175" name="Google Shape;175;p29"/>
          <p:cNvSpPr txBox="1"/>
          <p:nvPr>
            <p:ph idx="1" type="body"/>
          </p:nvPr>
        </p:nvSpPr>
        <p:spPr>
          <a:xfrm>
            <a:off x="311700" y="134012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tr"/>
              <a:t>Fiziksel Katman bilgisayar ağlarında veri aktarımı için gerekli olan fiziksel ve elektriksel altyapının ne olacağını tanımlamaktadır. Aktarılan veri elektriksel mi, ışıkla mı yoksa radyo sinyalleriyle mi aktarılacak, işte buna fiziksel katmanda karar verilir.</a:t>
            </a:r>
            <a:endParaRPr/>
          </a:p>
          <a:p>
            <a:pPr indent="0" lvl="0" marL="0" rtl="0" algn="just">
              <a:spcBef>
                <a:spcPts val="1600"/>
              </a:spcBef>
              <a:spcAft>
                <a:spcPts val="1600"/>
              </a:spcAft>
              <a:buNone/>
            </a:pPr>
            <a:r>
              <a:rPr lang="tr"/>
              <a:t>Fiziksel katmanda verinin taşınacağı ölçü bit’tir. Yani veriler bu katmanda 1 ve 0 şeklinde kodlanarak taşınırlar. Gönderici bilgisayar verileri 0 ve 1’lere dönüştürerek uygun iletim yöntemiyle alıcı bilgisayara gönderir, alıcı bilgisayar da aldığı 1 ve 0’ları tekrardan verilere dönüştürür ve aktarım işlemi tamamlanır. Bu noktada aynı standardın kullanılması önem taşımaktadır.</a:t>
            </a:r>
            <a:endParaRPr/>
          </a:p>
        </p:txBody>
      </p:sp>
      <p:sp>
        <p:nvSpPr>
          <p:cNvPr id="176" name="Google Shape;17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77" name="Google Shape;177;p29"/>
          <p:cNvPicPr preferRelativeResize="0"/>
          <p:nvPr/>
        </p:nvPicPr>
        <p:blipFill>
          <a:blip r:embed="rId3">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83" name="Google Shape;183;p30"/>
          <p:cNvPicPr preferRelativeResize="0"/>
          <p:nvPr/>
        </p:nvPicPr>
        <p:blipFill>
          <a:blip r:embed="rId3">
            <a:alphaModFix/>
          </a:blip>
          <a:stretch>
            <a:fillRect/>
          </a:stretch>
        </p:blipFill>
        <p:spPr>
          <a:xfrm>
            <a:off x="714375" y="1281050"/>
            <a:ext cx="7715250" cy="3067050"/>
          </a:xfrm>
          <a:prstGeom prst="rect">
            <a:avLst/>
          </a:prstGeom>
          <a:noFill/>
          <a:ln>
            <a:noFill/>
          </a:ln>
        </p:spPr>
      </p:pic>
      <p:pic>
        <p:nvPicPr>
          <p:cNvPr id="184" name="Google Shape;184;p30"/>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60" name="Google Shape;60;p14"/>
          <p:cNvPicPr preferRelativeResize="0"/>
          <p:nvPr/>
        </p:nvPicPr>
        <p:blipFill>
          <a:blip r:embed="rId3">
            <a:alphaModFix/>
          </a:blip>
          <a:stretch>
            <a:fillRect/>
          </a:stretch>
        </p:blipFill>
        <p:spPr>
          <a:xfrm>
            <a:off x="7702500" y="10625"/>
            <a:ext cx="1441500" cy="1441500"/>
          </a:xfrm>
          <a:prstGeom prst="rect">
            <a:avLst/>
          </a:prstGeom>
          <a:noFill/>
          <a:ln>
            <a:noFill/>
          </a:ln>
        </p:spPr>
      </p:pic>
      <p:pic>
        <p:nvPicPr>
          <p:cNvPr id="61" name="Google Shape;61;p14"/>
          <p:cNvPicPr preferRelativeResize="0"/>
          <p:nvPr/>
        </p:nvPicPr>
        <p:blipFill>
          <a:blip r:embed="rId4">
            <a:alphaModFix/>
          </a:blip>
          <a:stretch>
            <a:fillRect/>
          </a:stretch>
        </p:blipFill>
        <p:spPr>
          <a:xfrm>
            <a:off x="1856083" y="0"/>
            <a:ext cx="5431834"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Veri Bağı Katmanı</a:t>
            </a:r>
            <a:endParaRPr/>
          </a:p>
        </p:txBody>
      </p:sp>
      <p:sp>
        <p:nvSpPr>
          <p:cNvPr id="67" name="Google Shape;67;p15"/>
          <p:cNvSpPr txBox="1"/>
          <p:nvPr>
            <p:ph idx="1" type="body"/>
          </p:nvPr>
        </p:nvSpPr>
        <p:spPr>
          <a:xfrm>
            <a:off x="311700" y="1313050"/>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tr">
                <a:solidFill>
                  <a:schemeClr val="dk1"/>
                </a:solidFill>
              </a:rPr>
              <a:t>Veri bağlantısı katmanı </a:t>
            </a:r>
            <a:r>
              <a:rPr b="1" lang="tr">
                <a:solidFill>
                  <a:schemeClr val="dk1"/>
                </a:solidFill>
              </a:rPr>
              <a:t>fiziksel katmana </a:t>
            </a:r>
            <a:r>
              <a:rPr lang="tr">
                <a:solidFill>
                  <a:schemeClr val="dk1"/>
                </a:solidFill>
              </a:rPr>
              <a:t>erişmek ve kullanmak ile ilgili kuralları belirler. Veri bağlantısı katmanının büyük bir bölümü ağ kartı içinde gerçekleşir. Veri bağlantısı katmanı ağ üzerindeki diğer bilgisayarları tanımlama, kablonun o anda kimin tarafından kullanıldığının tespiti ve fiziksel katmandan gelen verinin hatalara karşı kontrolü görevini yerine getirir. </a:t>
            </a:r>
            <a:endParaRPr/>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69" name="Google Shape;69;p15"/>
          <p:cNvPicPr preferRelativeResize="0"/>
          <p:nvPr/>
        </p:nvPicPr>
        <p:blipFill>
          <a:blip r:embed="rId3">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Servisleri</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tr"/>
              <a:t>Frame’leme ve link erişimi</a:t>
            </a:r>
            <a:endParaRPr/>
          </a:p>
          <a:p>
            <a:pPr indent="-342900" lvl="0" marL="457200" rtl="0" algn="l">
              <a:lnSpc>
                <a:spcPct val="150000"/>
              </a:lnSpc>
              <a:spcBef>
                <a:spcPts val="0"/>
              </a:spcBef>
              <a:spcAft>
                <a:spcPts val="0"/>
              </a:spcAft>
              <a:buSzPts val="1800"/>
              <a:buChar char="★"/>
            </a:pPr>
            <a:r>
              <a:rPr lang="tr"/>
              <a:t>Komşu node’lar arasında güvenilir iletişim</a:t>
            </a:r>
            <a:endParaRPr/>
          </a:p>
          <a:p>
            <a:pPr indent="-342900" lvl="0" marL="457200" rtl="0" algn="l">
              <a:lnSpc>
                <a:spcPct val="150000"/>
              </a:lnSpc>
              <a:spcBef>
                <a:spcPts val="0"/>
              </a:spcBef>
              <a:spcAft>
                <a:spcPts val="0"/>
              </a:spcAft>
              <a:buSzPts val="1800"/>
              <a:buChar char="★"/>
            </a:pPr>
            <a:r>
              <a:rPr lang="tr"/>
              <a:t>Akış Kontrolü</a:t>
            </a:r>
            <a:endParaRPr/>
          </a:p>
          <a:p>
            <a:pPr indent="-342900" lvl="0" marL="457200" rtl="0" algn="l">
              <a:lnSpc>
                <a:spcPct val="150000"/>
              </a:lnSpc>
              <a:spcBef>
                <a:spcPts val="0"/>
              </a:spcBef>
              <a:spcAft>
                <a:spcPts val="0"/>
              </a:spcAft>
              <a:buSzPts val="1800"/>
              <a:buChar char="★"/>
            </a:pPr>
            <a:r>
              <a:rPr lang="tr"/>
              <a:t>Hata Tespiti &amp; Düzeltilmesi</a:t>
            </a:r>
            <a:endParaRPr/>
          </a:p>
          <a:p>
            <a:pPr indent="-342900" lvl="0" marL="457200" rtl="0" algn="l">
              <a:lnSpc>
                <a:spcPct val="150000"/>
              </a:lnSpc>
              <a:spcBef>
                <a:spcPts val="0"/>
              </a:spcBef>
              <a:spcAft>
                <a:spcPts val="0"/>
              </a:spcAft>
              <a:buSzPts val="1800"/>
              <a:buChar char="★"/>
            </a:pPr>
            <a:r>
              <a:rPr lang="tr"/>
              <a:t>Half Duplex &amp; Full Duplex</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77" name="Google Shape;77;p16"/>
          <p:cNvPicPr preferRelativeResize="0"/>
          <p:nvPr/>
        </p:nvPicPr>
        <p:blipFill>
          <a:blip r:embed="rId3">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MAC Adresi</a:t>
            </a:r>
            <a:endParaRPr/>
          </a:p>
        </p:txBody>
      </p:sp>
      <p:sp>
        <p:nvSpPr>
          <p:cNvPr id="83" name="Google Shape;83;p17"/>
          <p:cNvSpPr txBox="1"/>
          <p:nvPr>
            <p:ph idx="1" type="body"/>
          </p:nvPr>
        </p:nvSpPr>
        <p:spPr>
          <a:xfrm>
            <a:off x="311688" y="4134650"/>
            <a:ext cx="8520600" cy="68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Network Interface Card (NIC) 48 bit’ten oluşan ve eşsiz bir MAC adresine sahiptir.</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85" name="Google Shape;85;p17"/>
          <p:cNvPicPr preferRelativeResize="0"/>
          <p:nvPr/>
        </p:nvPicPr>
        <p:blipFill>
          <a:blip r:embed="rId3">
            <a:alphaModFix/>
          </a:blip>
          <a:stretch>
            <a:fillRect/>
          </a:stretch>
        </p:blipFill>
        <p:spPr>
          <a:xfrm>
            <a:off x="1727125" y="950650"/>
            <a:ext cx="5689725" cy="2844850"/>
          </a:xfrm>
          <a:prstGeom prst="rect">
            <a:avLst/>
          </a:prstGeom>
          <a:noFill/>
          <a:ln>
            <a:noFill/>
          </a:ln>
        </p:spPr>
      </p:pic>
      <p:pic>
        <p:nvPicPr>
          <p:cNvPr id="86" name="Google Shape;86;p17"/>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92" name="Google Shape;92;p18"/>
          <p:cNvPicPr preferRelativeResize="0"/>
          <p:nvPr/>
        </p:nvPicPr>
        <p:blipFill>
          <a:blip r:embed="rId3">
            <a:alphaModFix/>
          </a:blip>
          <a:stretch>
            <a:fillRect/>
          </a:stretch>
        </p:blipFill>
        <p:spPr>
          <a:xfrm>
            <a:off x="272975" y="937563"/>
            <a:ext cx="8251850" cy="3268375"/>
          </a:xfrm>
          <a:prstGeom prst="rect">
            <a:avLst/>
          </a:prstGeom>
          <a:noFill/>
          <a:ln>
            <a:noFill/>
          </a:ln>
        </p:spPr>
      </p:pic>
      <p:pic>
        <p:nvPicPr>
          <p:cNvPr id="93" name="Google Shape;93;p18"/>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ARP Protokolü</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ARP tablosu IP/MAC Adresi eşleştirmesi yapar.</a:t>
            </a:r>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01" name="Google Shape;101;p19"/>
          <p:cNvPicPr preferRelativeResize="0"/>
          <p:nvPr/>
        </p:nvPicPr>
        <p:blipFill>
          <a:blip r:embed="rId3">
            <a:alphaModFix/>
          </a:blip>
          <a:stretch>
            <a:fillRect/>
          </a:stretch>
        </p:blipFill>
        <p:spPr>
          <a:xfrm>
            <a:off x="2162175" y="1685500"/>
            <a:ext cx="4819650" cy="3295650"/>
          </a:xfrm>
          <a:prstGeom prst="rect">
            <a:avLst/>
          </a:prstGeom>
          <a:noFill/>
          <a:ln>
            <a:noFill/>
          </a:ln>
        </p:spPr>
      </p:pic>
      <p:pic>
        <p:nvPicPr>
          <p:cNvPr id="102" name="Google Shape;102;p19"/>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08" name="Google Shape;108;p20"/>
          <p:cNvPicPr preferRelativeResize="0"/>
          <p:nvPr/>
        </p:nvPicPr>
        <p:blipFill>
          <a:blip r:embed="rId3">
            <a:alphaModFix/>
          </a:blip>
          <a:stretch>
            <a:fillRect/>
          </a:stretch>
        </p:blipFill>
        <p:spPr>
          <a:xfrm>
            <a:off x="1129400" y="152400"/>
            <a:ext cx="6573090" cy="4838699"/>
          </a:xfrm>
          <a:prstGeom prst="rect">
            <a:avLst/>
          </a:prstGeom>
          <a:noFill/>
          <a:ln>
            <a:noFill/>
          </a:ln>
        </p:spPr>
      </p:pic>
      <p:pic>
        <p:nvPicPr>
          <p:cNvPr id="109" name="Google Shape;109;p20"/>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15" name="Google Shape;115;p21"/>
          <p:cNvPicPr preferRelativeResize="0"/>
          <p:nvPr/>
        </p:nvPicPr>
        <p:blipFill>
          <a:blip r:embed="rId3">
            <a:alphaModFix/>
          </a:blip>
          <a:stretch>
            <a:fillRect/>
          </a:stretch>
        </p:blipFill>
        <p:spPr>
          <a:xfrm>
            <a:off x="2090238" y="204625"/>
            <a:ext cx="4963525" cy="4734250"/>
          </a:xfrm>
          <a:prstGeom prst="rect">
            <a:avLst/>
          </a:prstGeom>
          <a:noFill/>
          <a:ln>
            <a:noFill/>
          </a:ln>
        </p:spPr>
      </p:pic>
      <p:pic>
        <p:nvPicPr>
          <p:cNvPr id="116" name="Google Shape;116;p21"/>
          <p:cNvPicPr preferRelativeResize="0"/>
          <p:nvPr/>
        </p:nvPicPr>
        <p:blipFill>
          <a:blip r:embed="rId4">
            <a:alphaModFix/>
          </a:blip>
          <a:stretch>
            <a:fillRect/>
          </a:stretch>
        </p:blipFill>
        <p:spPr>
          <a:xfrm>
            <a:off x="7702500" y="10625"/>
            <a:ext cx="1441500" cy="144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