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Nunito"/>
      <p:regular r:id="rId46"/>
      <p:bold r:id="rId47"/>
      <p:italic r:id="rId48"/>
      <p:boldItalic r:id="rId49"/>
    </p:embeddedFont>
    <p:embeddedFont>
      <p:font typeface="Maven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bold.fntdata"/><Relationship Id="rId5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20ec72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20ec7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020ec725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20ec725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020ec725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020ec725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020ec725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020ec725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02d818f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2d818f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020ec725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020ec725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20ec725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20ec725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032a922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032a922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32a922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32a922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032a922b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032a922b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02d818f1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02d818f1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020ec725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020ec725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02d818f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02d818f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02d818f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02d818f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02d818f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02d818f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02d818f1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02d818f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02d818f1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02d818f1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032a922b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032a922b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032a922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032a922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02d818f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02d818f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02d818f1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02d818f1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02d818f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02d818f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020ec725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020ec72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02d818f1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02d818f1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02d818f1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02d818f1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02d818f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02d818f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02d818f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02d818f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020ec725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020ec725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Connectionless=Birden fazla host aynı sokete datagram gönderebilir.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020ec725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020ec725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020ec72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020ec72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020ec725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020ec725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6020ec725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020ec725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Neden var?: Çünkü UDP paket bütünlüğünü(integrity) önemser.Hatalı checksum’ı olan segmentleri kabul etmez.</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02d818f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02d818f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20ec725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20ec725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020ec72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020ec72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020ec725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020ec725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020ec725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020ec725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020ec725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020ec725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020ec72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020ec725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Maven Pro"/>
              <a:buNone/>
              <a:defRPr sz="5200">
                <a:latin typeface="Maven Pro"/>
                <a:ea typeface="Maven Pro"/>
                <a:cs typeface="Maven Pro"/>
                <a:sym typeface="Maven Pr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Maven Pro"/>
              <a:buNone/>
              <a:defRPr sz="3600">
                <a:latin typeface="Maven Pro"/>
                <a:ea typeface="Maven Pro"/>
                <a:cs typeface="Maven Pro"/>
                <a:sym typeface="Maven Pr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2356"/>
              </a:buClr>
              <a:buSzPts val="2800"/>
              <a:buFont typeface="Maven Pro"/>
              <a:buNone/>
              <a:defRPr b="1">
                <a:solidFill>
                  <a:srgbClr val="002356"/>
                </a:solidFill>
                <a:latin typeface="Maven Pro"/>
                <a:ea typeface="Maven Pro"/>
                <a:cs typeface="Maven Pro"/>
                <a:sym typeface="Maven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Nunito"/>
              <a:buChar char="●"/>
              <a:defRPr>
                <a:solidFill>
                  <a:srgbClr val="000000"/>
                </a:solidFill>
                <a:latin typeface="Nunito"/>
                <a:ea typeface="Nunito"/>
                <a:cs typeface="Nunito"/>
                <a:sym typeface="Nunito"/>
              </a:defRPr>
            </a:lvl1pPr>
            <a:lvl2pPr indent="-317500" lvl="1" marL="9144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2pPr>
            <a:lvl3pPr indent="-317500" lvl="2" marL="13716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3pPr>
            <a:lvl4pPr indent="-317500" lvl="3" marL="18288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4pPr>
            <a:lvl5pPr indent="-317500" lvl="4" marL="22860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5pPr>
            <a:lvl6pPr indent="-317500" lvl="5" marL="27432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6pPr>
            <a:lvl7pPr indent="-317500" lvl="6" marL="32004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7pPr>
            <a:lvl8pPr indent="-317500" lvl="7" marL="3657600" rtl="0">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8pPr>
            <a:lvl9pPr indent="-317500" lvl="8" marL="4114800" rtl="0">
              <a:spcBef>
                <a:spcPts val="1600"/>
              </a:spcBef>
              <a:spcAft>
                <a:spcPts val="1600"/>
              </a:spcAft>
              <a:buClr>
                <a:srgbClr val="000000"/>
              </a:buClr>
              <a:buSzPts val="1400"/>
              <a:buFont typeface="Nunito"/>
              <a:buChar char="■"/>
              <a:defRPr>
                <a:solidFill>
                  <a:srgbClr val="000000"/>
                </a:solidFill>
                <a:latin typeface="Nunito"/>
                <a:ea typeface="Nunito"/>
                <a:cs typeface="Nunito"/>
                <a:sym typeface="Nunito"/>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rgbClr val="002356"/>
                </a:solidFill>
              </a:defRPr>
            </a:lvl1pPr>
            <a:lvl2pPr lvl="1" rtl="0">
              <a:buNone/>
              <a:defRPr b="1" sz="1400">
                <a:solidFill>
                  <a:srgbClr val="002356"/>
                </a:solidFill>
              </a:defRPr>
            </a:lvl2pPr>
            <a:lvl3pPr lvl="2" rtl="0">
              <a:buNone/>
              <a:defRPr b="1" sz="1400">
                <a:solidFill>
                  <a:srgbClr val="002356"/>
                </a:solidFill>
              </a:defRPr>
            </a:lvl3pPr>
            <a:lvl4pPr lvl="3" rtl="0">
              <a:buNone/>
              <a:defRPr b="1" sz="1400">
                <a:solidFill>
                  <a:srgbClr val="002356"/>
                </a:solidFill>
              </a:defRPr>
            </a:lvl4pPr>
            <a:lvl5pPr lvl="4" rtl="0">
              <a:buNone/>
              <a:defRPr b="1" sz="1400">
                <a:solidFill>
                  <a:srgbClr val="002356"/>
                </a:solidFill>
              </a:defRPr>
            </a:lvl5pPr>
            <a:lvl6pPr lvl="5" rtl="0">
              <a:buNone/>
              <a:defRPr b="1" sz="1400">
                <a:solidFill>
                  <a:srgbClr val="002356"/>
                </a:solidFill>
              </a:defRPr>
            </a:lvl6pPr>
            <a:lvl7pPr lvl="6" rtl="0">
              <a:buNone/>
              <a:defRPr b="1" sz="1400">
                <a:solidFill>
                  <a:srgbClr val="002356"/>
                </a:solidFill>
              </a:defRPr>
            </a:lvl7pPr>
            <a:lvl8pPr lvl="7" rtl="0">
              <a:buNone/>
              <a:defRPr b="1" sz="1400">
                <a:solidFill>
                  <a:srgbClr val="002356"/>
                </a:solidFill>
              </a:defRPr>
            </a:lvl8pPr>
            <a:lvl9pPr lvl="8" rtl="0">
              <a:buNone/>
              <a:defRPr b="1" sz="1400">
                <a:solidFill>
                  <a:srgbClr val="002356"/>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aven Pro"/>
              <a:buNone/>
              <a:defRPr>
                <a:latin typeface="Maven Pro"/>
                <a:ea typeface="Maven Pro"/>
                <a:cs typeface="Maven Pro"/>
                <a:sym typeface="Maven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a:buChar char="●"/>
              <a:defRPr sz="1400">
                <a:latin typeface="Nunito"/>
                <a:ea typeface="Nunito"/>
                <a:cs typeface="Nunito"/>
                <a:sym typeface="Nunito"/>
              </a:defRPr>
            </a:lvl1pPr>
            <a:lvl2pPr indent="-304800" lvl="1" marL="914400" rtl="0">
              <a:spcBef>
                <a:spcPts val="1600"/>
              </a:spcBef>
              <a:spcAft>
                <a:spcPts val="0"/>
              </a:spcAft>
              <a:buSzPts val="1200"/>
              <a:buFont typeface="Nunito"/>
              <a:buChar char="○"/>
              <a:defRPr sz="1200">
                <a:latin typeface="Nunito"/>
                <a:ea typeface="Nunito"/>
                <a:cs typeface="Nunito"/>
                <a:sym typeface="Nunito"/>
              </a:defRPr>
            </a:lvl2pPr>
            <a:lvl3pPr indent="-304800" lvl="2" marL="1371600" rtl="0">
              <a:spcBef>
                <a:spcPts val="1600"/>
              </a:spcBef>
              <a:spcAft>
                <a:spcPts val="0"/>
              </a:spcAft>
              <a:buSzPts val="1200"/>
              <a:buFont typeface="Nunito"/>
              <a:buChar char="■"/>
              <a:defRPr sz="1200">
                <a:latin typeface="Nunito"/>
                <a:ea typeface="Nunito"/>
                <a:cs typeface="Nunito"/>
                <a:sym typeface="Nunito"/>
              </a:defRPr>
            </a:lvl3pPr>
            <a:lvl4pPr indent="-304800" lvl="3" marL="1828800" rtl="0">
              <a:spcBef>
                <a:spcPts val="1600"/>
              </a:spcBef>
              <a:spcAft>
                <a:spcPts val="0"/>
              </a:spcAft>
              <a:buSzPts val="1200"/>
              <a:buFont typeface="Nunito"/>
              <a:buChar char="●"/>
              <a:defRPr sz="1200">
                <a:latin typeface="Nunito"/>
                <a:ea typeface="Nunito"/>
                <a:cs typeface="Nunito"/>
                <a:sym typeface="Nunito"/>
              </a:defRPr>
            </a:lvl4pPr>
            <a:lvl5pPr indent="-304800" lvl="4" marL="2286000" rtl="0">
              <a:spcBef>
                <a:spcPts val="1600"/>
              </a:spcBef>
              <a:spcAft>
                <a:spcPts val="0"/>
              </a:spcAft>
              <a:buSzPts val="1200"/>
              <a:buFont typeface="Nunito"/>
              <a:buChar char="○"/>
              <a:defRPr sz="1200">
                <a:latin typeface="Nunito"/>
                <a:ea typeface="Nunito"/>
                <a:cs typeface="Nunito"/>
                <a:sym typeface="Nunito"/>
              </a:defRPr>
            </a:lvl5pPr>
            <a:lvl6pPr indent="-304800" lvl="5" marL="2743200" rtl="0">
              <a:spcBef>
                <a:spcPts val="1600"/>
              </a:spcBef>
              <a:spcAft>
                <a:spcPts val="0"/>
              </a:spcAft>
              <a:buSzPts val="1200"/>
              <a:buFont typeface="Nunito"/>
              <a:buChar char="■"/>
              <a:defRPr sz="1200">
                <a:latin typeface="Nunito"/>
                <a:ea typeface="Nunito"/>
                <a:cs typeface="Nunito"/>
                <a:sym typeface="Nunito"/>
              </a:defRPr>
            </a:lvl6pPr>
            <a:lvl7pPr indent="-304800" lvl="6" marL="3200400" rtl="0">
              <a:spcBef>
                <a:spcPts val="1600"/>
              </a:spcBef>
              <a:spcAft>
                <a:spcPts val="0"/>
              </a:spcAft>
              <a:buSzPts val="1200"/>
              <a:buFont typeface="Nunito"/>
              <a:buChar char="●"/>
              <a:defRPr sz="1200">
                <a:latin typeface="Nunito"/>
                <a:ea typeface="Nunito"/>
                <a:cs typeface="Nunito"/>
                <a:sym typeface="Nunito"/>
              </a:defRPr>
            </a:lvl7pPr>
            <a:lvl8pPr indent="-304800" lvl="7" marL="3657600" rtl="0">
              <a:spcBef>
                <a:spcPts val="1600"/>
              </a:spcBef>
              <a:spcAft>
                <a:spcPts val="0"/>
              </a:spcAft>
              <a:buSzPts val="1200"/>
              <a:buFont typeface="Nunito"/>
              <a:buChar char="○"/>
              <a:defRPr sz="1200">
                <a:latin typeface="Nunito"/>
                <a:ea typeface="Nunito"/>
                <a:cs typeface="Nunito"/>
                <a:sym typeface="Nunito"/>
              </a:defRPr>
            </a:lvl8pPr>
            <a:lvl9pPr indent="-304800" lvl="8" marL="4114800" rtl="0">
              <a:spcBef>
                <a:spcPts val="1600"/>
              </a:spcBef>
              <a:spcAft>
                <a:spcPts val="1600"/>
              </a:spcAft>
              <a:buSzPts val="1200"/>
              <a:buFont typeface="Nunito"/>
              <a:buChar char="■"/>
              <a:defRPr sz="1200">
                <a:latin typeface="Nunito"/>
                <a:ea typeface="Nunito"/>
                <a:cs typeface="Nunito"/>
                <a:sym typeface="Nunito"/>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a:buChar char="●"/>
              <a:defRPr sz="1400">
                <a:latin typeface="Nunito"/>
                <a:ea typeface="Nunito"/>
                <a:cs typeface="Nunito"/>
                <a:sym typeface="Nunito"/>
              </a:defRPr>
            </a:lvl1pPr>
            <a:lvl2pPr indent="-304800" lvl="1" marL="914400" rtl="0">
              <a:spcBef>
                <a:spcPts val="1600"/>
              </a:spcBef>
              <a:spcAft>
                <a:spcPts val="0"/>
              </a:spcAft>
              <a:buSzPts val="1200"/>
              <a:buFont typeface="Nunito"/>
              <a:buChar char="○"/>
              <a:defRPr sz="1200">
                <a:latin typeface="Nunito"/>
                <a:ea typeface="Nunito"/>
                <a:cs typeface="Nunito"/>
                <a:sym typeface="Nunito"/>
              </a:defRPr>
            </a:lvl2pPr>
            <a:lvl3pPr indent="-304800" lvl="2" marL="1371600" rtl="0">
              <a:spcBef>
                <a:spcPts val="1600"/>
              </a:spcBef>
              <a:spcAft>
                <a:spcPts val="0"/>
              </a:spcAft>
              <a:buSzPts val="1200"/>
              <a:buFont typeface="Nunito"/>
              <a:buChar char="■"/>
              <a:defRPr sz="1200">
                <a:latin typeface="Nunito"/>
                <a:ea typeface="Nunito"/>
                <a:cs typeface="Nunito"/>
                <a:sym typeface="Nunito"/>
              </a:defRPr>
            </a:lvl3pPr>
            <a:lvl4pPr indent="-304800" lvl="3" marL="1828800" rtl="0">
              <a:spcBef>
                <a:spcPts val="1600"/>
              </a:spcBef>
              <a:spcAft>
                <a:spcPts val="0"/>
              </a:spcAft>
              <a:buSzPts val="1200"/>
              <a:buFont typeface="Nunito"/>
              <a:buChar char="●"/>
              <a:defRPr sz="1200">
                <a:latin typeface="Nunito"/>
                <a:ea typeface="Nunito"/>
                <a:cs typeface="Nunito"/>
                <a:sym typeface="Nunito"/>
              </a:defRPr>
            </a:lvl4pPr>
            <a:lvl5pPr indent="-304800" lvl="4" marL="2286000" rtl="0">
              <a:spcBef>
                <a:spcPts val="1600"/>
              </a:spcBef>
              <a:spcAft>
                <a:spcPts val="0"/>
              </a:spcAft>
              <a:buSzPts val="1200"/>
              <a:buFont typeface="Nunito"/>
              <a:buChar char="○"/>
              <a:defRPr sz="1200">
                <a:latin typeface="Nunito"/>
                <a:ea typeface="Nunito"/>
                <a:cs typeface="Nunito"/>
                <a:sym typeface="Nunito"/>
              </a:defRPr>
            </a:lvl5pPr>
            <a:lvl6pPr indent="-304800" lvl="5" marL="2743200" rtl="0">
              <a:spcBef>
                <a:spcPts val="1600"/>
              </a:spcBef>
              <a:spcAft>
                <a:spcPts val="0"/>
              </a:spcAft>
              <a:buSzPts val="1200"/>
              <a:buFont typeface="Nunito"/>
              <a:buChar char="■"/>
              <a:defRPr sz="1200">
                <a:latin typeface="Nunito"/>
                <a:ea typeface="Nunito"/>
                <a:cs typeface="Nunito"/>
                <a:sym typeface="Nunito"/>
              </a:defRPr>
            </a:lvl6pPr>
            <a:lvl7pPr indent="-304800" lvl="6" marL="3200400" rtl="0">
              <a:spcBef>
                <a:spcPts val="1600"/>
              </a:spcBef>
              <a:spcAft>
                <a:spcPts val="0"/>
              </a:spcAft>
              <a:buSzPts val="1200"/>
              <a:buFont typeface="Nunito"/>
              <a:buChar char="●"/>
              <a:defRPr sz="1200">
                <a:latin typeface="Nunito"/>
                <a:ea typeface="Nunito"/>
                <a:cs typeface="Nunito"/>
                <a:sym typeface="Nunito"/>
              </a:defRPr>
            </a:lvl7pPr>
            <a:lvl8pPr indent="-304800" lvl="7" marL="3657600" rtl="0">
              <a:spcBef>
                <a:spcPts val="1600"/>
              </a:spcBef>
              <a:spcAft>
                <a:spcPts val="0"/>
              </a:spcAft>
              <a:buSzPts val="1200"/>
              <a:buFont typeface="Nunito"/>
              <a:buChar char="○"/>
              <a:defRPr sz="1200">
                <a:latin typeface="Nunito"/>
                <a:ea typeface="Nunito"/>
                <a:cs typeface="Nunito"/>
                <a:sym typeface="Nunito"/>
              </a:defRPr>
            </a:lvl8pPr>
            <a:lvl9pPr indent="-304800" lvl="8" marL="4114800" rtl="0">
              <a:spcBef>
                <a:spcPts val="1600"/>
              </a:spcBef>
              <a:spcAft>
                <a:spcPts val="1600"/>
              </a:spcAft>
              <a:buSzPts val="1200"/>
              <a:buFont typeface="Nunito"/>
              <a:buChar char="■"/>
              <a:defRPr sz="1200">
                <a:latin typeface="Nunito"/>
                <a:ea typeface="Nunito"/>
                <a:cs typeface="Nunito"/>
                <a:sym typeface="Nunito"/>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aven Pro"/>
              <a:buNone/>
              <a:defRPr>
                <a:latin typeface="Maven Pro"/>
                <a:ea typeface="Maven Pro"/>
                <a:cs typeface="Maven Pro"/>
                <a:sym typeface="Maven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Maven Pro"/>
              <a:buNone/>
              <a:defRPr sz="2400">
                <a:latin typeface="Maven Pro"/>
                <a:ea typeface="Maven Pro"/>
                <a:cs typeface="Maven Pro"/>
                <a:sym typeface="Maven Pr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a:buChar char="●"/>
              <a:defRPr sz="1200">
                <a:latin typeface="Nunito"/>
                <a:ea typeface="Nunito"/>
                <a:cs typeface="Nunito"/>
                <a:sym typeface="Nunito"/>
              </a:defRPr>
            </a:lvl1pPr>
            <a:lvl2pPr indent="-304800" lvl="1" marL="914400" rtl="0">
              <a:spcBef>
                <a:spcPts val="1600"/>
              </a:spcBef>
              <a:spcAft>
                <a:spcPts val="0"/>
              </a:spcAft>
              <a:buSzPts val="1200"/>
              <a:buFont typeface="Nunito"/>
              <a:buChar char="○"/>
              <a:defRPr sz="1200">
                <a:latin typeface="Nunito"/>
                <a:ea typeface="Nunito"/>
                <a:cs typeface="Nunito"/>
                <a:sym typeface="Nunito"/>
              </a:defRPr>
            </a:lvl2pPr>
            <a:lvl3pPr indent="-304800" lvl="2" marL="1371600" rtl="0">
              <a:spcBef>
                <a:spcPts val="1600"/>
              </a:spcBef>
              <a:spcAft>
                <a:spcPts val="0"/>
              </a:spcAft>
              <a:buSzPts val="1200"/>
              <a:buFont typeface="Nunito"/>
              <a:buChar char="■"/>
              <a:defRPr sz="1200">
                <a:latin typeface="Nunito"/>
                <a:ea typeface="Nunito"/>
                <a:cs typeface="Nunito"/>
                <a:sym typeface="Nunito"/>
              </a:defRPr>
            </a:lvl3pPr>
            <a:lvl4pPr indent="-304800" lvl="3" marL="1828800" rtl="0">
              <a:spcBef>
                <a:spcPts val="1600"/>
              </a:spcBef>
              <a:spcAft>
                <a:spcPts val="0"/>
              </a:spcAft>
              <a:buSzPts val="1200"/>
              <a:buFont typeface="Nunito"/>
              <a:buChar char="●"/>
              <a:defRPr sz="1200">
                <a:latin typeface="Nunito"/>
                <a:ea typeface="Nunito"/>
                <a:cs typeface="Nunito"/>
                <a:sym typeface="Nunito"/>
              </a:defRPr>
            </a:lvl4pPr>
            <a:lvl5pPr indent="-304800" lvl="4" marL="2286000" rtl="0">
              <a:spcBef>
                <a:spcPts val="1600"/>
              </a:spcBef>
              <a:spcAft>
                <a:spcPts val="0"/>
              </a:spcAft>
              <a:buSzPts val="1200"/>
              <a:buFont typeface="Nunito"/>
              <a:buChar char="○"/>
              <a:defRPr sz="1200">
                <a:latin typeface="Nunito"/>
                <a:ea typeface="Nunito"/>
                <a:cs typeface="Nunito"/>
                <a:sym typeface="Nunito"/>
              </a:defRPr>
            </a:lvl5pPr>
            <a:lvl6pPr indent="-304800" lvl="5" marL="2743200" rtl="0">
              <a:spcBef>
                <a:spcPts val="1600"/>
              </a:spcBef>
              <a:spcAft>
                <a:spcPts val="0"/>
              </a:spcAft>
              <a:buSzPts val="1200"/>
              <a:buFont typeface="Nunito"/>
              <a:buChar char="■"/>
              <a:defRPr sz="1200">
                <a:latin typeface="Nunito"/>
                <a:ea typeface="Nunito"/>
                <a:cs typeface="Nunito"/>
                <a:sym typeface="Nunito"/>
              </a:defRPr>
            </a:lvl6pPr>
            <a:lvl7pPr indent="-304800" lvl="6" marL="3200400" rtl="0">
              <a:spcBef>
                <a:spcPts val="1600"/>
              </a:spcBef>
              <a:spcAft>
                <a:spcPts val="0"/>
              </a:spcAft>
              <a:buSzPts val="1200"/>
              <a:buFont typeface="Nunito"/>
              <a:buChar char="●"/>
              <a:defRPr sz="1200">
                <a:latin typeface="Nunito"/>
                <a:ea typeface="Nunito"/>
                <a:cs typeface="Nunito"/>
                <a:sym typeface="Nunito"/>
              </a:defRPr>
            </a:lvl7pPr>
            <a:lvl8pPr indent="-304800" lvl="7" marL="3657600" rtl="0">
              <a:spcBef>
                <a:spcPts val="1600"/>
              </a:spcBef>
              <a:spcAft>
                <a:spcPts val="0"/>
              </a:spcAft>
              <a:buSzPts val="1200"/>
              <a:buFont typeface="Nunito"/>
              <a:buChar char="○"/>
              <a:defRPr sz="1200">
                <a:latin typeface="Nunito"/>
                <a:ea typeface="Nunito"/>
                <a:cs typeface="Nunito"/>
                <a:sym typeface="Nunito"/>
              </a:defRPr>
            </a:lvl8pPr>
            <a:lvl9pPr indent="-304800" lvl="8" marL="4114800" rtl="0">
              <a:spcBef>
                <a:spcPts val="1600"/>
              </a:spcBef>
              <a:spcAft>
                <a:spcPts val="1600"/>
              </a:spcAft>
              <a:buSzPts val="1200"/>
              <a:buFont typeface="Nunito"/>
              <a:buChar char="■"/>
              <a:defRPr sz="1200">
                <a:latin typeface="Nunito"/>
                <a:ea typeface="Nunito"/>
                <a:cs typeface="Nunito"/>
                <a:sym typeface="Nunito"/>
              </a:defRPr>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Font typeface="Maven Pro"/>
              <a:buNone/>
              <a:defRPr sz="4800">
                <a:latin typeface="Maven Pro"/>
                <a:ea typeface="Maven Pro"/>
                <a:cs typeface="Maven Pro"/>
                <a:sym typeface="Maven Pro"/>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Nunito"/>
              <a:buNone/>
              <a:defRPr>
                <a:latin typeface="Nunito"/>
                <a:ea typeface="Nunito"/>
                <a:cs typeface="Nunito"/>
                <a:sym typeface="Nunito"/>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lvl1pPr>
            <a:lvl2pPr lvl="1" rtl="0">
              <a:buNone/>
              <a:defRPr b="1" sz="1400"/>
            </a:lvl2pPr>
            <a:lvl3pPr lvl="2" rtl="0">
              <a:buNone/>
              <a:defRPr b="1" sz="1400"/>
            </a:lvl3pPr>
            <a:lvl4pPr lvl="3" rtl="0">
              <a:buNone/>
              <a:defRPr b="1" sz="1400"/>
            </a:lvl4pPr>
            <a:lvl5pPr lvl="4" rtl="0">
              <a:buNone/>
              <a:defRPr b="1" sz="1400"/>
            </a:lvl5pPr>
            <a:lvl6pPr lvl="5" rtl="0">
              <a:buNone/>
              <a:defRPr b="1" sz="1400"/>
            </a:lvl6pPr>
            <a:lvl7pPr lvl="6" rtl="0">
              <a:buNone/>
              <a:defRPr b="1" sz="1400"/>
            </a:lvl7pPr>
            <a:lvl8pPr lvl="7" rtl="0">
              <a:buNone/>
              <a:defRPr b="1" sz="1400"/>
            </a:lvl8pPr>
            <a:lvl9pPr lvl="8" rtl="0">
              <a:buNone/>
              <a:defRPr b="1" sz="1400"/>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b="1">
                <a:solidFill>
                  <a:schemeClr val="dk2"/>
                </a:solidFill>
              </a:defRPr>
            </a:lvl1pPr>
            <a:lvl2pPr lvl="1" rtl="0" algn="r">
              <a:buNone/>
              <a:defRPr b="1">
                <a:solidFill>
                  <a:schemeClr val="dk2"/>
                </a:solidFill>
              </a:defRPr>
            </a:lvl2pPr>
            <a:lvl3pPr lvl="2" rtl="0" algn="r">
              <a:buNone/>
              <a:defRPr b="1">
                <a:solidFill>
                  <a:schemeClr val="dk2"/>
                </a:solidFill>
              </a:defRPr>
            </a:lvl3pPr>
            <a:lvl4pPr lvl="3" rtl="0" algn="r">
              <a:buNone/>
              <a:defRPr b="1">
                <a:solidFill>
                  <a:schemeClr val="dk2"/>
                </a:solidFill>
              </a:defRPr>
            </a:lvl4pPr>
            <a:lvl5pPr lvl="4" rtl="0" algn="r">
              <a:buNone/>
              <a:defRPr b="1">
                <a:solidFill>
                  <a:schemeClr val="dk2"/>
                </a:solidFill>
              </a:defRPr>
            </a:lvl5pPr>
            <a:lvl6pPr lvl="5" rtl="0" algn="r">
              <a:buNone/>
              <a:defRPr b="1">
                <a:solidFill>
                  <a:schemeClr val="dk2"/>
                </a:solidFill>
              </a:defRPr>
            </a:lvl6pPr>
            <a:lvl7pPr lvl="6" rtl="0" algn="r">
              <a:buNone/>
              <a:defRPr b="1">
                <a:solidFill>
                  <a:schemeClr val="dk2"/>
                </a:solidFill>
              </a:defRPr>
            </a:lvl7pPr>
            <a:lvl8pPr lvl="7" rtl="0" algn="r">
              <a:buNone/>
              <a:defRPr b="1">
                <a:solidFill>
                  <a:schemeClr val="dk2"/>
                </a:solidFill>
              </a:defRPr>
            </a:lvl8pPr>
            <a:lvl9pPr lvl="8" rtl="0" algn="r">
              <a:buNone/>
              <a:defRPr b="1">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8.jp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84700" y="1972050"/>
            <a:ext cx="7753500" cy="11994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b="1" lang="tr" sz="4000">
                <a:solidFill>
                  <a:srgbClr val="FFFFFF"/>
                </a:solidFill>
              </a:rPr>
              <a:t>ETÜ Siber Güvenlik Topluluğu Network 101</a:t>
            </a:r>
            <a:endParaRPr b="1" sz="4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TCP Header</a:t>
            </a:r>
            <a:endParaRPr/>
          </a:p>
        </p:txBody>
      </p:sp>
      <p:sp>
        <p:nvSpPr>
          <p:cNvPr id="166" name="Google Shape;16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67" name="Google Shape;167;p34"/>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68" name="Google Shape;16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tr"/>
              <a:t>Reserved : </a:t>
            </a:r>
            <a:r>
              <a:rPr lang="tr"/>
              <a:t>Gelecek kullanımlar için ayrılmıştır. 4 bit, 0 olmak zorunda.</a:t>
            </a:r>
            <a:endParaRPr/>
          </a:p>
          <a:p>
            <a:pPr indent="-342900" lvl="0" marL="457200" rtl="0" algn="l">
              <a:lnSpc>
                <a:spcPct val="150000"/>
              </a:lnSpc>
              <a:spcBef>
                <a:spcPts val="0"/>
              </a:spcBef>
              <a:spcAft>
                <a:spcPts val="0"/>
              </a:spcAft>
              <a:buSzPts val="1800"/>
              <a:buChar char="★"/>
            </a:pPr>
            <a:r>
              <a:rPr b="1" lang="tr"/>
              <a:t>Congestion Control Mechanism</a:t>
            </a:r>
            <a:r>
              <a:rPr lang="tr"/>
              <a:t> (1 = gönderici congestion window’u yarıya düşürür).</a:t>
            </a:r>
            <a:endParaRPr/>
          </a:p>
          <a:p>
            <a:pPr indent="-342900" lvl="0" marL="457200" rtl="0" algn="l">
              <a:lnSpc>
                <a:spcPct val="150000"/>
              </a:lnSpc>
              <a:spcBef>
                <a:spcPts val="0"/>
              </a:spcBef>
              <a:spcAft>
                <a:spcPts val="0"/>
              </a:spcAft>
              <a:buSzPts val="1800"/>
              <a:buChar char="★"/>
            </a:pPr>
            <a:r>
              <a:rPr b="1" lang="tr"/>
              <a:t>Explicit Congestion Notification Echo (ECE) :</a:t>
            </a:r>
            <a:r>
              <a:rPr lang="tr"/>
              <a:t> Uçtan uca network congestion olduğunun bilgisini iletmeyi sağlamaktadır.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TCP Header</a:t>
            </a:r>
            <a:endParaRPr/>
          </a:p>
          <a:p>
            <a:pPr indent="0" lvl="0" marL="0" rtl="0" algn="l">
              <a:spcBef>
                <a:spcPts val="0"/>
              </a:spcBef>
              <a:spcAft>
                <a:spcPts val="0"/>
              </a:spcAft>
              <a:buNone/>
            </a:pPr>
            <a:r>
              <a:t/>
            </a:r>
            <a:endParaRPr/>
          </a:p>
        </p:txBody>
      </p:sp>
      <p:sp>
        <p:nvSpPr>
          <p:cNvPr id="174" name="Google Shape;174;p35"/>
          <p:cNvSpPr txBox="1"/>
          <p:nvPr>
            <p:ph idx="1" type="body"/>
          </p:nvPr>
        </p:nvSpPr>
        <p:spPr>
          <a:xfrm>
            <a:off x="311700" y="1662250"/>
            <a:ext cx="8520600" cy="2906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tr"/>
              <a:t>Flags : </a:t>
            </a:r>
            <a:r>
              <a:rPr lang="tr"/>
              <a:t>Urgent, Acknowledgment, Push, Reset, Syncronize ve Finish.</a:t>
            </a:r>
            <a:endParaRPr/>
          </a:p>
          <a:p>
            <a:pPr indent="-342900" lvl="0" marL="457200" rtl="0" algn="l">
              <a:lnSpc>
                <a:spcPct val="150000"/>
              </a:lnSpc>
              <a:spcBef>
                <a:spcPts val="0"/>
              </a:spcBef>
              <a:spcAft>
                <a:spcPts val="0"/>
              </a:spcAft>
              <a:buSzPts val="1800"/>
              <a:buChar char="★"/>
            </a:pPr>
            <a:r>
              <a:rPr b="1" lang="tr"/>
              <a:t>Window Size: </a:t>
            </a:r>
            <a:r>
              <a:rPr lang="tr"/>
              <a:t>Flow control görevi görmektedir. Window size dinamik bir şekilde değişmektedir. Eğer window size 0 gönderilir ise ilgili tarafa bekle komutu verilmiştir.</a:t>
            </a:r>
            <a:endParaRPr/>
          </a:p>
          <a:p>
            <a:pPr indent="-342900" lvl="0" marL="457200" rtl="0" algn="l">
              <a:lnSpc>
                <a:spcPct val="150000"/>
              </a:lnSpc>
              <a:spcBef>
                <a:spcPts val="0"/>
              </a:spcBef>
              <a:spcAft>
                <a:spcPts val="0"/>
              </a:spcAft>
              <a:buSzPts val="1800"/>
              <a:buChar char="★"/>
            </a:pPr>
            <a:r>
              <a:rPr b="1" lang="tr"/>
              <a:t>Checksum : </a:t>
            </a:r>
            <a:r>
              <a:rPr lang="tr"/>
              <a:t>16 bit’lik hata control alanı.</a:t>
            </a:r>
            <a:endParaRPr/>
          </a:p>
          <a:p>
            <a:pPr indent="0" lvl="0" marL="457200" rtl="0" algn="l">
              <a:spcBef>
                <a:spcPts val="1600"/>
              </a:spcBef>
              <a:spcAft>
                <a:spcPts val="1600"/>
              </a:spcAft>
              <a:buNone/>
            </a:pPr>
            <a:r>
              <a:t/>
            </a:r>
            <a:endParaRPr/>
          </a:p>
        </p:txBody>
      </p:sp>
      <p:sp>
        <p:nvSpPr>
          <p:cNvPr id="175" name="Google Shape;17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76" name="Google Shape;176;p35"/>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TCP Header</a:t>
            </a:r>
            <a:endParaRPr/>
          </a:p>
          <a:p>
            <a:pPr indent="0" lvl="0" marL="0" rtl="0" algn="l">
              <a:spcBef>
                <a:spcPts val="0"/>
              </a:spcBef>
              <a:spcAft>
                <a:spcPts val="0"/>
              </a:spcAft>
              <a:buNone/>
            </a:pPr>
            <a:r>
              <a:t/>
            </a:r>
            <a:endParaRPr/>
          </a:p>
        </p:txBody>
      </p:sp>
      <p:sp>
        <p:nvSpPr>
          <p:cNvPr id="182" name="Google Shape;182;p36"/>
          <p:cNvSpPr txBox="1"/>
          <p:nvPr>
            <p:ph idx="1" type="body"/>
          </p:nvPr>
        </p:nvSpPr>
        <p:spPr>
          <a:xfrm>
            <a:off x="311700" y="1660425"/>
            <a:ext cx="8520600" cy="2908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tr"/>
              <a:t>Urgent Pointer : </a:t>
            </a:r>
            <a:r>
              <a:rPr lang="tr"/>
              <a:t>“Urgent” olarak gelecek olan verinin sıra numarasını iletir.</a:t>
            </a:r>
            <a:endParaRPr/>
          </a:p>
          <a:p>
            <a:pPr indent="-342900" lvl="0" marL="457200" rtl="0" algn="l">
              <a:lnSpc>
                <a:spcPct val="200000"/>
              </a:lnSpc>
              <a:spcBef>
                <a:spcPts val="0"/>
              </a:spcBef>
              <a:spcAft>
                <a:spcPts val="0"/>
              </a:spcAft>
              <a:buSzPts val="1800"/>
              <a:buChar char="★"/>
            </a:pPr>
            <a:r>
              <a:rPr b="1" lang="tr"/>
              <a:t> Options</a:t>
            </a:r>
            <a:endParaRPr b="1"/>
          </a:p>
        </p:txBody>
      </p:sp>
      <p:sp>
        <p:nvSpPr>
          <p:cNvPr id="183" name="Google Shape;18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84" name="Google Shape;184;p36"/>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90" name="Google Shape;190;p37"/>
          <p:cNvPicPr preferRelativeResize="0"/>
          <p:nvPr/>
        </p:nvPicPr>
        <p:blipFill>
          <a:blip r:embed="rId3">
            <a:alphaModFix/>
          </a:blip>
          <a:stretch>
            <a:fillRect/>
          </a:stretch>
        </p:blipFill>
        <p:spPr>
          <a:xfrm>
            <a:off x="955988" y="152400"/>
            <a:ext cx="7232035" cy="4838700"/>
          </a:xfrm>
          <a:prstGeom prst="rect">
            <a:avLst/>
          </a:prstGeom>
          <a:noFill/>
          <a:ln>
            <a:noFill/>
          </a:ln>
        </p:spPr>
      </p:pic>
      <p:pic>
        <p:nvPicPr>
          <p:cNvPr id="191" name="Google Shape;191;p37"/>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3-Way Handshake</a:t>
            </a:r>
            <a:endParaRPr/>
          </a:p>
        </p:txBody>
      </p:sp>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98" name="Google Shape;198;p38"/>
          <p:cNvPicPr preferRelativeResize="0"/>
          <p:nvPr/>
        </p:nvPicPr>
        <p:blipFill>
          <a:blip r:embed="rId3">
            <a:alphaModFix/>
          </a:blip>
          <a:stretch>
            <a:fillRect/>
          </a:stretch>
        </p:blipFill>
        <p:spPr>
          <a:xfrm>
            <a:off x="7702500" y="10625"/>
            <a:ext cx="1441500" cy="1441500"/>
          </a:xfrm>
          <a:prstGeom prst="rect">
            <a:avLst/>
          </a:prstGeom>
          <a:noFill/>
          <a:ln>
            <a:noFill/>
          </a:ln>
        </p:spPr>
      </p:pic>
      <p:pic>
        <p:nvPicPr>
          <p:cNvPr id="199" name="Google Shape;199;p38"/>
          <p:cNvPicPr preferRelativeResize="0"/>
          <p:nvPr/>
        </p:nvPicPr>
        <p:blipFill>
          <a:blip r:embed="rId4">
            <a:alphaModFix/>
          </a:blip>
          <a:stretch>
            <a:fillRect/>
          </a:stretch>
        </p:blipFill>
        <p:spPr>
          <a:xfrm>
            <a:off x="873150" y="1291525"/>
            <a:ext cx="7397700" cy="31717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Sequence Number, ACK</a:t>
            </a:r>
            <a:endParaRPr/>
          </a:p>
        </p:txBody>
      </p:sp>
      <p:sp>
        <p:nvSpPr>
          <p:cNvPr id="205" name="Google Shape;20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206" name="Google Shape;206;p39"/>
          <p:cNvPicPr preferRelativeResize="0"/>
          <p:nvPr/>
        </p:nvPicPr>
        <p:blipFill>
          <a:blip r:embed="rId3">
            <a:alphaModFix/>
          </a:blip>
          <a:stretch>
            <a:fillRect/>
          </a:stretch>
        </p:blipFill>
        <p:spPr>
          <a:xfrm>
            <a:off x="2095500" y="1125975"/>
            <a:ext cx="4953000" cy="3714750"/>
          </a:xfrm>
          <a:prstGeom prst="rect">
            <a:avLst/>
          </a:prstGeom>
          <a:noFill/>
          <a:ln>
            <a:noFill/>
          </a:ln>
        </p:spPr>
      </p:pic>
      <p:pic>
        <p:nvPicPr>
          <p:cNvPr id="207" name="Google Shape;207;p39"/>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Sıra(Sequence) ve Onay(ACK) Numaraları</a:t>
            </a:r>
            <a:endParaRPr/>
          </a:p>
        </p:txBody>
      </p:sp>
      <p:sp>
        <p:nvSpPr>
          <p:cNvPr id="213" name="Google Shape;21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TCP bağlantısını başlatan taraf, göndereceği TCP segmentinin başlığının (header) içerisindeki SYN bitinin değerini "1" yapar ve TCP bağlantısı için bir başlangıç sıra numarası (ISN = Initial Sequence Number) üretir. Bu sıra numarası , her işletim sisteminde farklı algoritmalarla, rastgele olacak şekilde üretilen bir sayıdır. Sıra ve onay numaralarının her birinin uzunluğu 32 bittir.</a:t>
            </a:r>
            <a:endParaRPr/>
          </a:p>
          <a:p>
            <a:pPr indent="-342900" lvl="0" marL="457200" rtl="0" algn="l">
              <a:spcBef>
                <a:spcPts val="0"/>
              </a:spcBef>
              <a:spcAft>
                <a:spcPts val="0"/>
              </a:spcAft>
              <a:buSzPts val="1800"/>
              <a:buChar char="-"/>
            </a:pPr>
            <a:r>
              <a:rPr lang="tr"/>
              <a:t>Gönderici TCP bağlantısını başlattığı anda alıcıdan henüz herhangi bir cevap almamış olduğu için göndereceği segmentin onay numarasının (acknowledgment number) değeri "0"dır (sıfır).</a:t>
            </a:r>
            <a:endParaRPr/>
          </a:p>
        </p:txBody>
      </p:sp>
      <p:sp>
        <p:nvSpPr>
          <p:cNvPr id="214" name="Google Shape;21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Sıra(Sequence) ve Onay(ACK) Numaraları</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Alıcı taraf</a:t>
            </a:r>
            <a:r>
              <a:rPr lang="tr"/>
              <a:t> aldığı bu TCP segmentine, kendi ISN'sini (Initial Sequence Number) içeren bir başka TCP segmentiyle cevap verir. Alıcının gönderdiği bu TCP segmentinin başlığındaki SYN ve ACK bayraklarının değeri "1" olarak belirlenmiştir. Ayrıca bu segment, içerisinde göndericiden almış olduğu paketin onay numarasının bir fazlasını da içermektedir.</a:t>
            </a:r>
            <a:endParaRPr/>
          </a:p>
          <a:p>
            <a:pPr indent="-342900" lvl="0" marL="457200" rtl="0" algn="l">
              <a:spcBef>
                <a:spcPts val="0"/>
              </a:spcBef>
              <a:spcAft>
                <a:spcPts val="0"/>
              </a:spcAft>
              <a:buSzPts val="1800"/>
              <a:buChar char="-"/>
            </a:pPr>
            <a:r>
              <a:rPr lang="tr"/>
              <a:t>Son aşamada gönderici, bağlantının kurulması için alıcıya son olarak bir segment daha gönderir. Bu segmentin başlığı içindeki ACK bayrağının değeri "1" olarak belirlenir. Ayrıca gönderici, alıcının göndermiş olduğu segmenti aldığını da bir onay numarası (acknowledgment number) göndererek bildirir. Bu onay numarasının değeri almış olduğu TCP segmentinin içerisinde yer alan alıcıya ait olan sıra numarasının (sequence number) "bir" fazlasıdır.</a:t>
            </a:r>
            <a:endParaRPr/>
          </a:p>
        </p:txBody>
      </p:sp>
      <p:sp>
        <p:nvSpPr>
          <p:cNvPr id="221" name="Google Shape;2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Sıra(Sequence) ve Onay(ACK) Numaraları</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Bu örnekte dikkat edilirse sıra ve onay numaralarının birer birer arttığı görülür. Fakat gerçek hayattaki bir TCP bağlantısında bu numaralar birer birer artmazlar. Bu numaralar, segmentin içerdiği verinin büyüklüğüne bağlı olarak bir artış gösterirler.</a:t>
            </a:r>
            <a:endParaRPr/>
          </a:p>
        </p:txBody>
      </p:sp>
      <p:sp>
        <p:nvSpPr>
          <p:cNvPr id="228" name="Google Shape;22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Pencere Büyüklüğü</a:t>
            </a:r>
            <a:endParaRPr/>
          </a:p>
        </p:txBody>
      </p:sp>
      <p:sp>
        <p:nvSpPr>
          <p:cNvPr id="234" name="Google Shape;23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Alıcı tarafından alınan her bir paket için göndericiye ayrı ayrı ACK göndermek yerine birkaç paket için toplu ACK gönderilebilir. Bu şekilde hem alıcının hem göndericinin yükü hem de ağda dolaşan paket sayısı azaltılmış olur.</a:t>
            </a:r>
            <a:endParaRPr/>
          </a:p>
          <a:p>
            <a:pPr indent="-342900" lvl="0" marL="457200" rtl="0" algn="l">
              <a:spcBef>
                <a:spcPts val="0"/>
              </a:spcBef>
              <a:spcAft>
                <a:spcPts val="0"/>
              </a:spcAft>
              <a:buSzPts val="1800"/>
              <a:buChar char="-"/>
            </a:pPr>
            <a:r>
              <a:rPr lang="tr"/>
              <a:t>Pencere büyüklüğü dinamik olarak değişebilir. Ağda sıkışıklık olduğu zaman azabildiği gibi, hızlı bir ağda büyüklüğü artabilir.</a:t>
            </a:r>
            <a:endParaRPr/>
          </a:p>
        </p:txBody>
      </p:sp>
      <p:sp>
        <p:nvSpPr>
          <p:cNvPr id="235" name="Google Shape;23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181375"/>
            <a:ext cx="8520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Taşıma vs. Ağ Katmanı</a:t>
            </a:r>
            <a:endParaRPr/>
          </a:p>
        </p:txBody>
      </p:sp>
      <p:sp>
        <p:nvSpPr>
          <p:cNvPr id="105" name="Google Shape;10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06" name="Google Shape;106;p26"/>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07" name="Google Shape;107;p26"/>
          <p:cNvSpPr txBox="1"/>
          <p:nvPr>
            <p:ph idx="1" type="body"/>
          </p:nvPr>
        </p:nvSpPr>
        <p:spPr>
          <a:xfrm>
            <a:off x="311700" y="972400"/>
            <a:ext cx="8520600" cy="3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Ağ katmanı </a:t>
            </a:r>
            <a:r>
              <a:rPr b="1" lang="tr"/>
              <a:t>host</a:t>
            </a:r>
            <a:r>
              <a:rPr lang="tr"/>
              <a:t>’lar arasındaki mantıksal iletişimi sağlarken, Taşıma Katmanı </a:t>
            </a:r>
            <a:r>
              <a:rPr b="1" lang="tr"/>
              <a:t>process</a:t>
            </a:r>
            <a:r>
              <a:rPr lang="tr"/>
              <a:t>’ler arasındaki iletişimi sağlar.</a:t>
            </a:r>
            <a:endParaRPr/>
          </a:p>
          <a:p>
            <a:pPr indent="0" lvl="0" marL="0" rtl="0" algn="l">
              <a:spcBef>
                <a:spcPts val="1600"/>
              </a:spcBef>
              <a:spcAft>
                <a:spcPts val="0"/>
              </a:spcAft>
              <a:buNone/>
            </a:pPr>
            <a:r>
              <a:rPr b="1" lang="tr"/>
              <a:t>Analoji:</a:t>
            </a:r>
            <a:r>
              <a:rPr lang="tr"/>
              <a:t> Ayşe’nin evindeki 12 çocuk Barış’ın evindeki 12 çocuğa mektup gönderecek.</a:t>
            </a:r>
            <a:endParaRPr/>
          </a:p>
          <a:p>
            <a:pPr indent="0" lvl="0" marL="0" rtl="0" algn="l">
              <a:spcBef>
                <a:spcPts val="1600"/>
              </a:spcBef>
              <a:spcAft>
                <a:spcPts val="0"/>
              </a:spcAft>
              <a:buNone/>
            </a:pPr>
            <a:r>
              <a:rPr lang="tr"/>
              <a:t>Host’lar=Evler</a:t>
            </a:r>
            <a:endParaRPr/>
          </a:p>
          <a:p>
            <a:pPr indent="0" lvl="0" marL="0" rtl="0" algn="l">
              <a:spcBef>
                <a:spcPts val="1600"/>
              </a:spcBef>
              <a:spcAft>
                <a:spcPts val="0"/>
              </a:spcAft>
              <a:buNone/>
            </a:pPr>
            <a:r>
              <a:rPr lang="tr"/>
              <a:t>Process’ler=Çocuklar</a:t>
            </a:r>
            <a:endParaRPr/>
          </a:p>
          <a:p>
            <a:pPr indent="0" lvl="0" marL="0" rtl="0" algn="l">
              <a:spcBef>
                <a:spcPts val="1600"/>
              </a:spcBef>
              <a:spcAft>
                <a:spcPts val="0"/>
              </a:spcAft>
              <a:buNone/>
            </a:pPr>
            <a:r>
              <a:rPr lang="tr"/>
              <a:t>Uygulama Mesajları=Gönderilecek Mektuplar</a:t>
            </a:r>
            <a:endParaRPr/>
          </a:p>
          <a:p>
            <a:pPr indent="0" lvl="0" marL="0" rtl="0" algn="l">
              <a:spcBef>
                <a:spcPts val="1600"/>
              </a:spcBef>
              <a:spcAft>
                <a:spcPts val="0"/>
              </a:spcAft>
              <a:buNone/>
            </a:pPr>
            <a:r>
              <a:rPr lang="tr"/>
              <a:t>Taşıma Katmanı Protokolü=Mesajları çocuklara dağıtan Ayşe ve Barış</a:t>
            </a:r>
            <a:endParaRPr/>
          </a:p>
          <a:p>
            <a:pPr indent="0" lvl="0" marL="0" rtl="0" algn="l">
              <a:spcBef>
                <a:spcPts val="1600"/>
              </a:spcBef>
              <a:spcAft>
                <a:spcPts val="0"/>
              </a:spcAft>
              <a:buNone/>
            </a:pPr>
            <a:r>
              <a:rPr lang="tr"/>
              <a:t>Ağ Katmanı Protokolü=Posta Servisi</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241" name="Google Shape;241;p44"/>
          <p:cNvPicPr preferRelativeResize="0"/>
          <p:nvPr/>
        </p:nvPicPr>
        <p:blipFill>
          <a:blip r:embed="rId3">
            <a:alphaModFix/>
          </a:blip>
          <a:stretch>
            <a:fillRect/>
          </a:stretch>
        </p:blipFill>
        <p:spPr>
          <a:xfrm>
            <a:off x="488175" y="160913"/>
            <a:ext cx="8167658" cy="4821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Akış Kontrolü</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tr"/>
              <a:t>Eğer gönderici sistemin gönderim hızı alıcı sistemin bu verileri alma ve işleme hızından fazla olursa alıcı sistemde tıkanıklık oluşacaktır. Bu durum güvenli veri transferi için istemediğimiz bir durumdur.</a:t>
            </a:r>
            <a:endParaRPr/>
          </a:p>
          <a:p>
            <a:pPr indent="-342900" lvl="0" marL="457200" rtl="0" algn="l">
              <a:lnSpc>
                <a:spcPct val="150000"/>
              </a:lnSpc>
              <a:spcBef>
                <a:spcPts val="0"/>
              </a:spcBef>
              <a:spcAft>
                <a:spcPts val="0"/>
              </a:spcAft>
              <a:buSzPts val="1800"/>
              <a:buChar char="★"/>
            </a:pPr>
            <a:r>
              <a:rPr lang="tr"/>
              <a:t>Hedef sistemde tıkanıklık oluşmaya başladığında TCP’nin Akış Kontrolü mekanizması devreye girer ve alıcı cihazdan gönderici cihaza uyarı gönderilir.</a:t>
            </a:r>
            <a:endParaRPr/>
          </a:p>
        </p:txBody>
      </p:sp>
      <p:sp>
        <p:nvSpPr>
          <p:cNvPr id="248" name="Google Shape;248;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254" name="Google Shape;254;p46"/>
          <p:cNvPicPr preferRelativeResize="0"/>
          <p:nvPr/>
        </p:nvPicPr>
        <p:blipFill>
          <a:blip r:embed="rId3">
            <a:alphaModFix/>
          </a:blip>
          <a:stretch>
            <a:fillRect/>
          </a:stretch>
        </p:blipFill>
        <p:spPr>
          <a:xfrm>
            <a:off x="1024713" y="152400"/>
            <a:ext cx="7094581"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Sıkışıklık Kontrolü</a:t>
            </a:r>
            <a:endParaRPr/>
          </a:p>
        </p:txBody>
      </p:sp>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tr"/>
              <a:t>Alıcı ve gönderici arasında veri alışverişinde hiçbir problem olmayabilir fakat ağdaki cihazlarda doluluk(yoğunluk) bulunabilir. Eğer göndericinin gönderim hızı ağdaki rotalama cihazlarının bu paketleri işleme hızından yüksek olursa Akış Kontrolü’ne benzer bir mekanizma yönlendiriciler ile gönderici arasında olacaktır.</a:t>
            </a:r>
            <a:endParaRPr/>
          </a:p>
        </p:txBody>
      </p:sp>
      <p:sp>
        <p:nvSpPr>
          <p:cNvPr id="261" name="Google Shape;26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267" name="Google Shape;267;p48"/>
          <p:cNvPicPr preferRelativeResize="0"/>
          <p:nvPr/>
        </p:nvPicPr>
        <p:blipFill>
          <a:blip r:embed="rId3">
            <a:alphaModFix/>
          </a:blip>
          <a:stretch>
            <a:fillRect/>
          </a:stretch>
        </p:blipFill>
        <p:spPr>
          <a:xfrm>
            <a:off x="2345038" y="966430"/>
            <a:ext cx="4453923" cy="3210650"/>
          </a:xfrm>
          <a:prstGeom prst="rect">
            <a:avLst/>
          </a:prstGeom>
          <a:noFill/>
          <a:ln>
            <a:noFill/>
          </a:ln>
        </p:spPr>
      </p:pic>
      <p:pic>
        <p:nvPicPr>
          <p:cNvPr id="268" name="Google Shape;268;p48"/>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Zaman Aşımı ve Yeniden Gönderme</a:t>
            </a:r>
            <a:endParaRPr/>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TCP protokolü vasıtasıyla gönderilen her paket ya da paket serisi için hedef sistemden ACK bilgisi belirli bir zaman içinde gelmelidir. Eğer bu belirlenen zaman içinde karşı taraftan “paketini aldım” bilgisi gelmiyorsa paketi yeniden göndermek gerekir.</a:t>
            </a:r>
            <a:endParaRPr/>
          </a:p>
          <a:p>
            <a:pPr indent="-342900" lvl="0" marL="457200" rtl="0" algn="l">
              <a:spcBef>
                <a:spcPts val="0"/>
              </a:spcBef>
              <a:spcAft>
                <a:spcPts val="0"/>
              </a:spcAft>
              <a:buSzPts val="1800"/>
              <a:buChar char="-"/>
            </a:pPr>
            <a:r>
              <a:rPr lang="tr"/>
              <a:t>Yeniden gönderme işlemine genelde 2 durum sebep olmaktadır.</a:t>
            </a:r>
            <a:endParaRPr/>
          </a:p>
          <a:p>
            <a:pPr indent="-317500" lvl="1" marL="914400" rtl="0" algn="l">
              <a:spcBef>
                <a:spcPts val="0"/>
              </a:spcBef>
              <a:spcAft>
                <a:spcPts val="0"/>
              </a:spcAft>
              <a:buClr>
                <a:schemeClr val="dk1"/>
              </a:buClr>
              <a:buSzPts val="1400"/>
              <a:buChar char="-"/>
            </a:pPr>
            <a:r>
              <a:rPr lang="tr">
                <a:solidFill>
                  <a:schemeClr val="dk1"/>
                </a:solidFill>
              </a:rPr>
              <a:t>Paketin ağda kaybolması</a:t>
            </a:r>
            <a:endParaRPr>
              <a:solidFill>
                <a:schemeClr val="dk1"/>
              </a:solidFill>
            </a:endParaRPr>
          </a:p>
          <a:p>
            <a:pPr indent="-317500" lvl="1" marL="914400" rtl="0" algn="l">
              <a:spcBef>
                <a:spcPts val="0"/>
              </a:spcBef>
              <a:spcAft>
                <a:spcPts val="0"/>
              </a:spcAft>
              <a:buClr>
                <a:schemeClr val="dk1"/>
              </a:buClr>
              <a:buSzPts val="1400"/>
              <a:buChar char="-"/>
            </a:pPr>
            <a:r>
              <a:rPr lang="tr">
                <a:solidFill>
                  <a:schemeClr val="dk1"/>
                </a:solidFill>
              </a:rPr>
              <a:t>Paketin hedefe hatalı bir şekilde ulaşması</a:t>
            </a:r>
            <a:endParaRPr/>
          </a:p>
          <a:p>
            <a:pPr indent="-342900" lvl="0" marL="457200" rtl="0" algn="l">
              <a:spcBef>
                <a:spcPts val="0"/>
              </a:spcBef>
              <a:spcAft>
                <a:spcPts val="0"/>
              </a:spcAft>
              <a:buSzPts val="1800"/>
              <a:buChar char="-"/>
            </a:pPr>
            <a:r>
              <a:rPr lang="tr"/>
              <a:t>Gönderilen her paket ya da paket serisi için saat tutulur. Belirli bir süre içinde ACK gelmezse paket/ler zaman aşımına uğrar ve yeniden gönderilir.</a:t>
            </a:r>
            <a:endParaRPr/>
          </a:p>
          <a:p>
            <a:pPr indent="-342900" lvl="0" marL="457200" rtl="0" algn="l">
              <a:spcBef>
                <a:spcPts val="0"/>
              </a:spcBef>
              <a:spcAft>
                <a:spcPts val="0"/>
              </a:spcAft>
              <a:buSzPts val="1800"/>
              <a:buChar char="-"/>
            </a:pPr>
            <a:r>
              <a:rPr lang="tr"/>
              <a:t>Benzer durum ACK içeren paketin ağda kaybolması veya hatalı iletimi sonucunda da olur.</a:t>
            </a:r>
            <a:endParaRPr/>
          </a:p>
        </p:txBody>
      </p:sp>
      <p:sp>
        <p:nvSpPr>
          <p:cNvPr id="275" name="Google Shape;27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281" name="Google Shape;281;p50"/>
          <p:cNvPicPr preferRelativeResize="0"/>
          <p:nvPr/>
        </p:nvPicPr>
        <p:blipFill>
          <a:blip r:embed="rId3">
            <a:alphaModFix/>
          </a:blip>
          <a:stretch>
            <a:fillRect/>
          </a:stretch>
        </p:blipFill>
        <p:spPr>
          <a:xfrm>
            <a:off x="1474288" y="152400"/>
            <a:ext cx="619543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Hata Kontrolü ve Yeniden Paket Gönderme</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Kaybolan ve bozulan paketlerin tespiti ve yeniden iletimini ilgilendiren hata kontrol yöntemleri Automatic Repeat Request (ARQ) error control olarak tanımlanmaktadır. Yaygın olarak kullanılan ARQ yeniden iletim yöntemleri:</a:t>
            </a:r>
            <a:endParaRPr/>
          </a:p>
          <a:p>
            <a:pPr indent="-317500" lvl="1" marL="914400" rtl="0" algn="l">
              <a:spcBef>
                <a:spcPts val="0"/>
              </a:spcBef>
              <a:spcAft>
                <a:spcPts val="0"/>
              </a:spcAft>
              <a:buSzPts val="1400"/>
              <a:buChar char="-"/>
            </a:pPr>
            <a:r>
              <a:rPr lang="tr"/>
              <a:t>Go Back N</a:t>
            </a:r>
            <a:endParaRPr/>
          </a:p>
          <a:p>
            <a:pPr indent="-317500" lvl="1" marL="914400" rtl="0" algn="l">
              <a:spcBef>
                <a:spcPts val="0"/>
              </a:spcBef>
              <a:spcAft>
                <a:spcPts val="0"/>
              </a:spcAft>
              <a:buSzPts val="1400"/>
              <a:buChar char="-"/>
            </a:pPr>
            <a:r>
              <a:rPr lang="tr"/>
              <a:t>Selective Repeat</a:t>
            </a:r>
            <a:endParaRPr/>
          </a:p>
        </p:txBody>
      </p:sp>
      <p:sp>
        <p:nvSpPr>
          <p:cNvPr id="288" name="Google Shape;28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Go Back N Algoritması</a:t>
            </a:r>
            <a:endParaRPr/>
          </a:p>
        </p:txBody>
      </p:sp>
      <p:sp>
        <p:nvSpPr>
          <p:cNvPr id="294" name="Google Shape;29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G</a:t>
            </a:r>
            <a:r>
              <a:rPr lang="tr"/>
              <a:t>öndericinin 10 paket gönderdiğini ve gönderim sırasında aradaki 5. paketin kaybolduğunu düşünelim. Alıcı aldığı 4 paket için ACK onaylarını gönderecektir. 5. paketi almadan 6, 7, 8, 9 ve 10.'cu paketler alıcıya geldiğinde alıcı bu paketler için onay göndermeyecektir. Bu paketler elimine edilecektir (yok edilecek) ve alıcı 5. paket için göndericiye sürekli ACK gönderecektir. Ve ben 5. pakete kadar olanı aldım bana 5 ve sonrası gönder diyecektir. 5. paket gönderici tarafından yeniden gönderildikten sonra  gönderici daha önce göndermiş olduğu 6, 7, 8, 9 ve 10.'cu paketleri yeniden gönderecektir. Bu durumun hem avantaj hem de dez avantajları bulunmaktadır.</a:t>
            </a:r>
            <a:endParaRPr/>
          </a:p>
        </p:txBody>
      </p:sp>
      <p:sp>
        <p:nvSpPr>
          <p:cNvPr id="295" name="Google Shape;295;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Go Back N Avantaj ve Dezavantajları</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Avantajı, alıcı sisteme her paket sıralı bir şekilde gelmiş ve sıralı gelmeyen paketler elimine edilmiş olduğundan dolayı alıcının tamponu daha yavaş dolacaktır ve esnek bir şekilde kullanılmış olacaktır.</a:t>
            </a:r>
            <a:endParaRPr/>
          </a:p>
          <a:p>
            <a:pPr indent="-342900" lvl="0" marL="457200" rtl="0" algn="l">
              <a:spcBef>
                <a:spcPts val="0"/>
              </a:spcBef>
              <a:spcAft>
                <a:spcPts val="0"/>
              </a:spcAft>
              <a:buSzPts val="1800"/>
              <a:buChar char="-"/>
            </a:pPr>
            <a:r>
              <a:rPr lang="tr"/>
              <a:t>Dezavantajı ise </a:t>
            </a:r>
            <a:r>
              <a:rPr lang="tr">
                <a:solidFill>
                  <a:schemeClr val="dk1"/>
                </a:solidFill>
              </a:rPr>
              <a:t>gönderici gönderdiği paketleri tekrar gönderdiğinden dolayı</a:t>
            </a:r>
            <a:r>
              <a:rPr lang="tr"/>
              <a:t> iletim ortamı etkin kullanılmamış olacaktır.</a:t>
            </a:r>
            <a:endParaRPr/>
          </a:p>
        </p:txBody>
      </p:sp>
      <p:sp>
        <p:nvSpPr>
          <p:cNvPr id="302" name="Google Shape;302;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Taşıma Katmanı Protokolleri</a:t>
            </a:r>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tr"/>
              <a:t>Güvenilir, sıralı teslimat (TCP)</a:t>
            </a:r>
            <a:endParaRPr/>
          </a:p>
          <a:p>
            <a:pPr indent="-317500" lvl="1" marL="914400" rtl="0" algn="l">
              <a:lnSpc>
                <a:spcPct val="200000"/>
              </a:lnSpc>
              <a:spcBef>
                <a:spcPts val="0"/>
              </a:spcBef>
              <a:spcAft>
                <a:spcPts val="0"/>
              </a:spcAft>
              <a:buSzPts val="1400"/>
              <a:buChar char="○"/>
            </a:pPr>
            <a:r>
              <a:rPr lang="tr"/>
              <a:t>Tıkanıklık Kontrolü (Congestion Control)</a:t>
            </a:r>
            <a:endParaRPr/>
          </a:p>
          <a:p>
            <a:pPr indent="-317500" lvl="1" marL="914400" rtl="0" algn="l">
              <a:lnSpc>
                <a:spcPct val="200000"/>
              </a:lnSpc>
              <a:spcBef>
                <a:spcPts val="0"/>
              </a:spcBef>
              <a:spcAft>
                <a:spcPts val="0"/>
              </a:spcAft>
              <a:buSzPts val="1400"/>
              <a:buChar char="○"/>
            </a:pPr>
            <a:r>
              <a:rPr lang="tr"/>
              <a:t>Akış Kontrolü (Flow Control)</a:t>
            </a:r>
            <a:endParaRPr/>
          </a:p>
          <a:p>
            <a:pPr indent="-317500" lvl="1" marL="914400" rtl="0" algn="l">
              <a:lnSpc>
                <a:spcPct val="200000"/>
              </a:lnSpc>
              <a:spcBef>
                <a:spcPts val="0"/>
              </a:spcBef>
              <a:spcAft>
                <a:spcPts val="0"/>
              </a:spcAft>
              <a:buSzPts val="1400"/>
              <a:buChar char="○"/>
            </a:pPr>
            <a:r>
              <a:rPr lang="tr"/>
              <a:t>Bağlantı Kurulması (Connection Setup)</a:t>
            </a:r>
            <a:endParaRPr/>
          </a:p>
          <a:p>
            <a:pPr indent="-342900" lvl="0" marL="457200" rtl="0" algn="l">
              <a:lnSpc>
                <a:spcPct val="200000"/>
              </a:lnSpc>
              <a:spcBef>
                <a:spcPts val="0"/>
              </a:spcBef>
              <a:spcAft>
                <a:spcPts val="0"/>
              </a:spcAft>
              <a:buSzPts val="1800"/>
              <a:buChar char="★"/>
            </a:pPr>
            <a:r>
              <a:rPr lang="tr"/>
              <a:t>Güvenilmez, sırasız teslimat (UDP)</a:t>
            </a:r>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15" name="Google Shape;115;p27"/>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308" name="Google Shape;308;p54"/>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314" name="Google Shape;314;p55"/>
          <p:cNvPicPr preferRelativeResize="0"/>
          <p:nvPr/>
        </p:nvPicPr>
        <p:blipFill>
          <a:blip r:embed="rId3">
            <a:alphaModFix/>
          </a:blip>
          <a:stretch>
            <a:fillRect/>
          </a:stretch>
        </p:blipFill>
        <p:spPr>
          <a:xfrm>
            <a:off x="1346200" y="152400"/>
            <a:ext cx="6451600" cy="4838700"/>
          </a:xfrm>
          <a:prstGeom prst="rect">
            <a:avLst/>
          </a:prstGeom>
          <a:noFill/>
          <a:ln>
            <a:noFill/>
          </a:ln>
        </p:spPr>
      </p:pic>
      <p:pic>
        <p:nvPicPr>
          <p:cNvPr id="315" name="Google Shape;315;p55"/>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Selective Repeat</a:t>
            </a:r>
            <a:endParaRPr/>
          </a:p>
        </p:txBody>
      </p:sp>
      <p:sp>
        <p:nvSpPr>
          <p:cNvPr id="321" name="Google Shape;321;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Alıcı sisteme paketlerin sıralı bir şekilde gelmesi şart değildir. Paket serisi boyunca arada eksik paket bulunuyorsa karşıya bu paketin eksik olduğu bildirilir. Bu paketin hemen sonrasında olması gereken paketler geldiği takdirde reddedilmeden tampon(buffer)’a kaydedilir.</a:t>
            </a:r>
            <a:endParaRPr/>
          </a:p>
          <a:p>
            <a:pPr indent="-342900" lvl="0" marL="457200" rtl="0" algn="l">
              <a:spcBef>
                <a:spcPts val="0"/>
              </a:spcBef>
              <a:spcAft>
                <a:spcPts val="0"/>
              </a:spcAft>
              <a:buSzPts val="1800"/>
              <a:buChar char="-"/>
            </a:pPr>
            <a:r>
              <a:rPr lang="tr"/>
              <a:t>Avantajı, gönderici taraf sadece eksik paketi yeniden göndereceği için gereksiz bant genişliği tüketmemiş olacaktır.</a:t>
            </a:r>
            <a:endParaRPr/>
          </a:p>
          <a:p>
            <a:pPr indent="-342900" lvl="0" marL="457200" rtl="0" algn="l">
              <a:spcBef>
                <a:spcPts val="0"/>
              </a:spcBef>
              <a:spcAft>
                <a:spcPts val="0"/>
              </a:spcAft>
              <a:buSzPts val="1800"/>
              <a:buChar char="-"/>
            </a:pPr>
            <a:r>
              <a:rPr lang="tr"/>
              <a:t>Dezavantajı ise alıcı sistemde fazladan tampon bölge kullanımı oluşacaktır.</a:t>
            </a:r>
            <a:endParaRPr/>
          </a:p>
        </p:txBody>
      </p:sp>
      <p:sp>
        <p:nvSpPr>
          <p:cNvPr id="322" name="Google Shape;32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328" name="Google Shape;328;p57"/>
          <p:cNvPicPr preferRelativeResize="0"/>
          <p:nvPr/>
        </p:nvPicPr>
        <p:blipFill>
          <a:blip r:embed="rId3">
            <a:alphaModFix/>
          </a:blip>
          <a:stretch>
            <a:fillRect/>
          </a:stretch>
        </p:blipFill>
        <p:spPr>
          <a:xfrm>
            <a:off x="963200" y="152400"/>
            <a:ext cx="7217591" cy="4838699"/>
          </a:xfrm>
          <a:prstGeom prst="rect">
            <a:avLst/>
          </a:prstGeom>
          <a:noFill/>
          <a:ln>
            <a:noFill/>
          </a:ln>
        </p:spPr>
      </p:pic>
      <p:pic>
        <p:nvPicPr>
          <p:cNvPr id="329" name="Google Shape;329;p57"/>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UDP</a:t>
            </a:r>
            <a:endParaRPr/>
          </a:p>
        </p:txBody>
      </p:sp>
      <p:sp>
        <p:nvSpPr>
          <p:cNvPr id="335" name="Google Shape;33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tr"/>
              <a:t>User Datagram Protocol</a:t>
            </a:r>
            <a:endParaRPr/>
          </a:p>
          <a:p>
            <a:pPr indent="-342900" lvl="0" marL="457200" rtl="0" algn="l">
              <a:lnSpc>
                <a:spcPct val="200000"/>
              </a:lnSpc>
              <a:spcBef>
                <a:spcPts val="0"/>
              </a:spcBef>
              <a:spcAft>
                <a:spcPts val="0"/>
              </a:spcAft>
              <a:buSzPts val="1800"/>
              <a:buChar char="★"/>
            </a:pPr>
            <a:r>
              <a:rPr lang="tr"/>
              <a:t>Bağlantı kurulmaz</a:t>
            </a:r>
            <a:endParaRPr/>
          </a:p>
          <a:p>
            <a:pPr indent="-342900" lvl="0" marL="457200" rtl="0" algn="l">
              <a:lnSpc>
                <a:spcPct val="200000"/>
              </a:lnSpc>
              <a:spcBef>
                <a:spcPts val="0"/>
              </a:spcBef>
              <a:spcAft>
                <a:spcPts val="0"/>
              </a:spcAft>
              <a:buSzPts val="1800"/>
              <a:buChar char="★"/>
            </a:pPr>
            <a:r>
              <a:rPr lang="tr"/>
              <a:t>Segmentler kaybolabilir, zaman aşımına uğrayabilir.</a:t>
            </a:r>
            <a:endParaRPr/>
          </a:p>
          <a:p>
            <a:pPr indent="-342900" lvl="0" marL="457200" rtl="0" algn="l">
              <a:lnSpc>
                <a:spcPct val="200000"/>
              </a:lnSpc>
              <a:spcBef>
                <a:spcPts val="0"/>
              </a:spcBef>
              <a:spcAft>
                <a:spcPts val="0"/>
              </a:spcAft>
              <a:buSzPts val="1800"/>
              <a:buChar char="★"/>
            </a:pPr>
            <a:r>
              <a:rPr lang="tr"/>
              <a:t>Gönderici ve alıcı arasında handshaking yok.</a:t>
            </a:r>
            <a:endParaRPr/>
          </a:p>
          <a:p>
            <a:pPr indent="-342900" lvl="0" marL="457200" rtl="0" algn="l">
              <a:lnSpc>
                <a:spcPct val="200000"/>
              </a:lnSpc>
              <a:spcBef>
                <a:spcPts val="0"/>
              </a:spcBef>
              <a:spcAft>
                <a:spcPts val="0"/>
              </a:spcAft>
              <a:buSzPts val="1800"/>
              <a:buChar char="★"/>
            </a:pPr>
            <a:r>
              <a:rPr lang="tr"/>
              <a:t>Her segment diğerlerinden bağımsız olarak ele alınır.</a:t>
            </a:r>
            <a:endParaRPr/>
          </a:p>
          <a:p>
            <a:pPr indent="0" lvl="0" marL="457200" rtl="0" algn="l">
              <a:spcBef>
                <a:spcPts val="1600"/>
              </a:spcBef>
              <a:spcAft>
                <a:spcPts val="1600"/>
              </a:spcAft>
              <a:buNone/>
            </a:pPr>
            <a:r>
              <a:t/>
            </a:r>
            <a:endParaRPr/>
          </a:p>
        </p:txBody>
      </p:sp>
      <p:sp>
        <p:nvSpPr>
          <p:cNvPr id="336" name="Google Shape;336;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337" name="Google Shape;337;p58"/>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solidFill>
                  <a:schemeClr val="dk2"/>
                </a:solidFill>
              </a:rPr>
              <a:t>‹#›</a:t>
            </a:fld>
            <a:endParaRPr>
              <a:solidFill>
                <a:schemeClr val="dk2"/>
              </a:solidFill>
            </a:endParaRPr>
          </a:p>
        </p:txBody>
      </p:sp>
      <p:pic>
        <p:nvPicPr>
          <p:cNvPr id="343" name="Google Shape;343;p59"/>
          <p:cNvPicPr preferRelativeResize="0"/>
          <p:nvPr/>
        </p:nvPicPr>
        <p:blipFill>
          <a:blip r:embed="rId3">
            <a:alphaModFix/>
          </a:blip>
          <a:stretch>
            <a:fillRect/>
          </a:stretch>
        </p:blipFill>
        <p:spPr>
          <a:xfrm>
            <a:off x="488175" y="194213"/>
            <a:ext cx="8167658" cy="475508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0"/>
          <p:cNvSpPr txBox="1"/>
          <p:nvPr>
            <p:ph idx="1" type="body"/>
          </p:nvPr>
        </p:nvSpPr>
        <p:spPr>
          <a:xfrm>
            <a:off x="311700" y="646800"/>
            <a:ext cx="3377100" cy="3922200"/>
          </a:xfrm>
          <a:prstGeom prst="rect">
            <a:avLst/>
          </a:prstGeom>
          <a:ln cap="flat" cmpd="sng" w="19050">
            <a:solidFill>
              <a:srgbClr val="002356"/>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tr" sz="2400">
                <a:solidFill>
                  <a:srgbClr val="002356"/>
                </a:solidFill>
              </a:rPr>
              <a:t>Nerelerde Kullanılır?</a:t>
            </a:r>
            <a:endParaRPr b="1" sz="2400">
              <a:solidFill>
                <a:srgbClr val="002356"/>
              </a:solidFill>
            </a:endParaRPr>
          </a:p>
          <a:p>
            <a:pPr indent="-342900" lvl="0" marL="457200" rtl="0" algn="l">
              <a:lnSpc>
                <a:spcPct val="200000"/>
              </a:lnSpc>
              <a:spcBef>
                <a:spcPts val="1600"/>
              </a:spcBef>
              <a:spcAft>
                <a:spcPts val="0"/>
              </a:spcAft>
              <a:buClr>
                <a:srgbClr val="000000"/>
              </a:buClr>
              <a:buSzPts val="1800"/>
              <a:buChar char="★"/>
            </a:pPr>
            <a:r>
              <a:rPr lang="tr" sz="1800">
                <a:solidFill>
                  <a:srgbClr val="000000"/>
                </a:solidFill>
              </a:rPr>
              <a:t>Streaming Multimedia</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tr" sz="1800">
                <a:solidFill>
                  <a:srgbClr val="000000"/>
                </a:solidFill>
              </a:rPr>
              <a:t>DNS</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tr" sz="1800">
                <a:solidFill>
                  <a:srgbClr val="000000"/>
                </a:solidFill>
              </a:rPr>
              <a:t>SNMP</a:t>
            </a:r>
            <a:endParaRPr sz="1800">
              <a:solidFill>
                <a:srgbClr val="000000"/>
              </a:solidFill>
            </a:endParaRPr>
          </a:p>
        </p:txBody>
      </p:sp>
      <p:sp>
        <p:nvSpPr>
          <p:cNvPr id="349" name="Google Shape;349;p60"/>
          <p:cNvSpPr txBox="1"/>
          <p:nvPr>
            <p:ph idx="2" type="body"/>
          </p:nvPr>
        </p:nvSpPr>
        <p:spPr>
          <a:xfrm>
            <a:off x="3964700" y="646800"/>
            <a:ext cx="4867500" cy="3922200"/>
          </a:xfrm>
          <a:prstGeom prst="rect">
            <a:avLst/>
          </a:prstGeom>
          <a:ln cap="flat" cmpd="sng" w="19050">
            <a:solidFill>
              <a:srgbClr val="002356"/>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tr" sz="2400">
                <a:solidFill>
                  <a:srgbClr val="002356"/>
                </a:solidFill>
              </a:rPr>
              <a:t>Neden UDP?</a:t>
            </a:r>
            <a:endParaRPr b="1" sz="2400">
              <a:solidFill>
                <a:srgbClr val="002356"/>
              </a:solidFill>
            </a:endParaRPr>
          </a:p>
          <a:p>
            <a:pPr indent="-342900" lvl="0" marL="457200" rtl="0" algn="l">
              <a:lnSpc>
                <a:spcPct val="200000"/>
              </a:lnSpc>
              <a:spcBef>
                <a:spcPts val="1600"/>
              </a:spcBef>
              <a:spcAft>
                <a:spcPts val="0"/>
              </a:spcAft>
              <a:buClr>
                <a:srgbClr val="000000"/>
              </a:buClr>
              <a:buSzPts val="1800"/>
              <a:buChar char="★"/>
            </a:pPr>
            <a:r>
              <a:rPr lang="tr" sz="1800">
                <a:solidFill>
                  <a:srgbClr val="000000"/>
                </a:solidFill>
              </a:rPr>
              <a:t>Bağlantı kurmaya gerek yok. (Bağlantılar gecikmeye sebep olur)</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tr" sz="1800">
                <a:solidFill>
                  <a:srgbClr val="000000"/>
                </a:solidFill>
              </a:rPr>
              <a:t>Sade (Simple)</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tr" sz="1800">
                <a:solidFill>
                  <a:srgbClr val="000000"/>
                </a:solidFill>
              </a:rPr>
              <a:t>Küçük header boyutu var</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tr" sz="1800">
                <a:solidFill>
                  <a:srgbClr val="000000"/>
                </a:solidFill>
              </a:rPr>
              <a:t>Tıkanıklık Kontrolü (Congestion Control) yok</a:t>
            </a:r>
            <a:endParaRPr sz="1800">
              <a:solidFill>
                <a:srgbClr val="000000"/>
              </a:solidFill>
            </a:endParaRPr>
          </a:p>
        </p:txBody>
      </p:sp>
      <p:sp>
        <p:nvSpPr>
          <p:cNvPr id="350" name="Google Shape;35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356" name="Google Shape;356;p61"/>
          <p:cNvPicPr preferRelativeResize="0"/>
          <p:nvPr/>
        </p:nvPicPr>
        <p:blipFill>
          <a:blip r:embed="rId3">
            <a:alphaModFix/>
          </a:blip>
          <a:stretch>
            <a:fillRect/>
          </a:stretch>
        </p:blipFill>
        <p:spPr>
          <a:xfrm>
            <a:off x="7702500" y="10625"/>
            <a:ext cx="1441500" cy="1441500"/>
          </a:xfrm>
          <a:prstGeom prst="rect">
            <a:avLst/>
          </a:prstGeom>
          <a:noFill/>
          <a:ln>
            <a:noFill/>
          </a:ln>
        </p:spPr>
      </p:pic>
      <p:pic>
        <p:nvPicPr>
          <p:cNvPr id="357" name="Google Shape;357;p61"/>
          <p:cNvPicPr preferRelativeResize="0"/>
          <p:nvPr/>
        </p:nvPicPr>
        <p:blipFill>
          <a:blip r:embed="rId4">
            <a:alphaModFix/>
          </a:blip>
          <a:stretch>
            <a:fillRect/>
          </a:stretch>
        </p:blipFill>
        <p:spPr>
          <a:xfrm>
            <a:off x="1819275" y="1647825"/>
            <a:ext cx="5505450" cy="1847850"/>
          </a:xfrm>
          <a:prstGeom prst="rect">
            <a:avLst/>
          </a:prstGeom>
          <a:noFill/>
          <a:ln>
            <a:noFill/>
          </a:ln>
        </p:spPr>
      </p:pic>
      <p:sp>
        <p:nvSpPr>
          <p:cNvPr id="358" name="Google Shape;358;p61"/>
          <p:cNvSpPr txBox="1"/>
          <p:nvPr>
            <p:ph type="title"/>
          </p:nvPr>
        </p:nvSpPr>
        <p:spPr>
          <a:xfrm>
            <a:off x="245025" y="310475"/>
            <a:ext cx="8366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tr" sz="2800">
                <a:solidFill>
                  <a:srgbClr val="002356"/>
                </a:solidFill>
              </a:rPr>
              <a:t>UDP Header</a:t>
            </a:r>
            <a:endParaRPr b="1" sz="2800">
              <a:solidFill>
                <a:srgbClr val="00235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solidFill>
                  <a:srgbClr val="002356"/>
                </a:solidFill>
              </a:rPr>
              <a:t>‹#›</a:t>
            </a:fld>
            <a:endParaRPr>
              <a:solidFill>
                <a:srgbClr val="002356"/>
              </a:solidFill>
            </a:endParaRPr>
          </a:p>
        </p:txBody>
      </p:sp>
      <p:sp>
        <p:nvSpPr>
          <p:cNvPr id="364" name="Google Shape;36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UDP Checksum</a:t>
            </a:r>
            <a:endParaRPr/>
          </a:p>
        </p:txBody>
      </p:sp>
      <p:pic>
        <p:nvPicPr>
          <p:cNvPr id="365" name="Google Shape;365;p62"/>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366" name="Google Shape;36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Amaç: </a:t>
            </a:r>
            <a:r>
              <a:rPr lang="tr"/>
              <a:t>Hatalı gönderilen segmentleri tespit etmek (Tespit eder ama düzeltmez)</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7" name="Google Shape;367;p62"/>
          <p:cNvPicPr preferRelativeResize="0"/>
          <p:nvPr/>
        </p:nvPicPr>
        <p:blipFill>
          <a:blip r:embed="rId4">
            <a:alphaModFix/>
          </a:blip>
          <a:stretch>
            <a:fillRect/>
          </a:stretch>
        </p:blipFill>
        <p:spPr>
          <a:xfrm>
            <a:off x="533400" y="2001925"/>
            <a:ext cx="8077200" cy="2495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373" name="Google Shape;373;p63"/>
          <p:cNvPicPr preferRelativeResize="0"/>
          <p:nvPr/>
        </p:nvPicPr>
        <p:blipFill>
          <a:blip r:embed="rId3">
            <a:alphaModFix/>
          </a:blip>
          <a:stretch>
            <a:fillRect/>
          </a:stretch>
        </p:blipFill>
        <p:spPr>
          <a:xfrm>
            <a:off x="488175" y="271513"/>
            <a:ext cx="8167658" cy="4600485"/>
          </a:xfrm>
          <a:prstGeom prst="rect">
            <a:avLst/>
          </a:prstGeom>
          <a:noFill/>
          <a:ln>
            <a:noFill/>
          </a:ln>
        </p:spPr>
      </p:pic>
      <p:pic>
        <p:nvPicPr>
          <p:cNvPr id="374" name="Google Shape;374;p63"/>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Multiplexing/Demultiplexing</a:t>
            </a:r>
            <a:endParaRPr/>
          </a:p>
        </p:txBody>
      </p:sp>
      <p:sp>
        <p:nvSpPr>
          <p:cNvPr id="121" name="Google Shape;12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22" name="Google Shape;122;p28"/>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23" name="Google Shape;12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Multiplexing</a:t>
            </a:r>
            <a:r>
              <a:rPr lang="tr"/>
              <a:t> gönderici tarafında yapılır. Birden çok soketten veri alarak onlara transport header ekler.</a:t>
            </a:r>
            <a:endParaRPr/>
          </a:p>
          <a:p>
            <a:pPr indent="0" lvl="0" marL="0" rtl="0" algn="l">
              <a:spcBef>
                <a:spcPts val="1600"/>
              </a:spcBef>
              <a:spcAft>
                <a:spcPts val="0"/>
              </a:spcAft>
              <a:buNone/>
            </a:pPr>
            <a:r>
              <a:rPr b="1" lang="tr"/>
              <a:t>Demultiplexing</a:t>
            </a:r>
            <a:r>
              <a:rPr lang="tr"/>
              <a:t> alıcı tarafında yapılır. Header bilgisini kullanarak alınan mesajları doğru soketlere iletir.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9"/>
          <p:cNvPicPr preferRelativeResize="0"/>
          <p:nvPr/>
        </p:nvPicPr>
        <p:blipFill>
          <a:blip r:embed="rId3">
            <a:alphaModFix/>
          </a:blip>
          <a:stretch>
            <a:fillRect/>
          </a:stretch>
        </p:blipFill>
        <p:spPr>
          <a:xfrm>
            <a:off x="190500" y="1242350"/>
            <a:ext cx="8763000" cy="2857500"/>
          </a:xfrm>
          <a:prstGeom prst="rect">
            <a:avLst/>
          </a:prstGeom>
          <a:noFill/>
          <a:ln>
            <a:noFill/>
          </a:ln>
        </p:spPr>
      </p:pic>
      <p:sp>
        <p:nvSpPr>
          <p:cNvPr id="129" name="Google Shape;1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30" name="Google Shape;130;p29"/>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a:t>
            </a:r>
            <a:endParaRPr/>
          </a:p>
        </p:txBody>
      </p:sp>
      <p:sp>
        <p:nvSpPr>
          <p:cNvPr id="136" name="Google Shape;13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tr"/>
              <a:t>Point to point (1 gönderici, 1 alıcı)</a:t>
            </a:r>
            <a:endParaRPr/>
          </a:p>
          <a:p>
            <a:pPr indent="-342900" lvl="0" marL="457200" rtl="0" algn="l">
              <a:lnSpc>
                <a:spcPct val="200000"/>
              </a:lnSpc>
              <a:spcBef>
                <a:spcPts val="0"/>
              </a:spcBef>
              <a:spcAft>
                <a:spcPts val="0"/>
              </a:spcAft>
              <a:buSzPts val="1800"/>
              <a:buChar char="★"/>
            </a:pPr>
            <a:r>
              <a:rPr lang="tr"/>
              <a:t>Güvenilir, sıralı veri akışı</a:t>
            </a:r>
            <a:endParaRPr/>
          </a:p>
          <a:p>
            <a:pPr indent="-342900" lvl="0" marL="457200" rtl="0" algn="l">
              <a:lnSpc>
                <a:spcPct val="200000"/>
              </a:lnSpc>
              <a:spcBef>
                <a:spcPts val="0"/>
              </a:spcBef>
              <a:spcAft>
                <a:spcPts val="0"/>
              </a:spcAft>
              <a:buSzPts val="1800"/>
              <a:buChar char="★"/>
            </a:pPr>
            <a:r>
              <a:rPr lang="tr"/>
              <a:t>Aynı bağlantı üzerinde çift yönlü veri akışı</a:t>
            </a:r>
            <a:endParaRPr/>
          </a:p>
          <a:p>
            <a:pPr indent="-342900" lvl="0" marL="457200" rtl="0" algn="l">
              <a:lnSpc>
                <a:spcPct val="200000"/>
              </a:lnSpc>
              <a:spcBef>
                <a:spcPts val="0"/>
              </a:spcBef>
              <a:spcAft>
                <a:spcPts val="0"/>
              </a:spcAft>
              <a:buSzPts val="1800"/>
              <a:buChar char="★"/>
            </a:pPr>
            <a:r>
              <a:rPr lang="tr"/>
              <a:t>Handshaking var</a:t>
            </a:r>
            <a:endParaRPr/>
          </a:p>
          <a:p>
            <a:pPr indent="-342900" lvl="0" marL="457200" rtl="0" algn="l">
              <a:lnSpc>
                <a:spcPct val="200000"/>
              </a:lnSpc>
              <a:spcBef>
                <a:spcPts val="0"/>
              </a:spcBef>
              <a:spcAft>
                <a:spcPts val="0"/>
              </a:spcAft>
              <a:buSzPts val="1800"/>
              <a:buChar char="★"/>
            </a:pPr>
            <a:r>
              <a:rPr lang="tr"/>
              <a:t>Akış kontrolü (Flow Control) var</a:t>
            </a:r>
            <a:endParaRPr/>
          </a:p>
          <a:p>
            <a:pPr indent="-342900" lvl="0" marL="457200" rtl="0" algn="l">
              <a:lnSpc>
                <a:spcPct val="200000"/>
              </a:lnSpc>
              <a:spcBef>
                <a:spcPts val="0"/>
              </a:spcBef>
              <a:spcAft>
                <a:spcPts val="0"/>
              </a:spcAft>
              <a:buSzPts val="1800"/>
              <a:buChar char="★"/>
            </a:pPr>
            <a:r>
              <a:rPr lang="tr"/>
              <a:t>Tıkanıklık Kontrolü (Congestion Control) var</a:t>
            </a:r>
            <a:endParaRPr/>
          </a:p>
          <a:p>
            <a:pPr indent="0" lvl="0" marL="457200" rtl="0" algn="l">
              <a:spcBef>
                <a:spcPts val="1600"/>
              </a:spcBef>
              <a:spcAft>
                <a:spcPts val="1600"/>
              </a:spcAft>
              <a:buNone/>
            </a:pPr>
            <a:r>
              <a:t/>
            </a:r>
            <a:endParaRPr/>
          </a:p>
        </p:txBody>
      </p:sp>
      <p:sp>
        <p:nvSpPr>
          <p:cNvPr id="137" name="Google Shape;1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38" name="Google Shape;138;p30"/>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solidFill>
                  <a:schemeClr val="dk2"/>
                </a:solidFill>
              </a:rPr>
              <a:t>‹#›</a:t>
            </a:fld>
            <a:endParaRPr>
              <a:solidFill>
                <a:schemeClr val="dk2"/>
              </a:solidFill>
            </a:endParaRPr>
          </a:p>
        </p:txBody>
      </p:sp>
      <p:pic>
        <p:nvPicPr>
          <p:cNvPr id="144" name="Google Shape;144;p31"/>
          <p:cNvPicPr preferRelativeResize="0"/>
          <p:nvPr/>
        </p:nvPicPr>
        <p:blipFill>
          <a:blip r:embed="rId3">
            <a:alphaModFix/>
          </a:blip>
          <a:stretch>
            <a:fillRect/>
          </a:stretch>
        </p:blipFill>
        <p:spPr>
          <a:xfrm>
            <a:off x="488175" y="262363"/>
            <a:ext cx="8167657" cy="4618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TCP Header</a:t>
            </a:r>
            <a:endParaRPr/>
          </a:p>
        </p:txBody>
      </p:sp>
      <p:sp>
        <p:nvSpPr>
          <p:cNvPr id="150" name="Google Shape;15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51" name="Google Shape;151;p32"/>
          <p:cNvPicPr preferRelativeResize="0"/>
          <p:nvPr/>
        </p:nvPicPr>
        <p:blipFill>
          <a:blip r:embed="rId3">
            <a:alphaModFix/>
          </a:blip>
          <a:stretch>
            <a:fillRect/>
          </a:stretch>
        </p:blipFill>
        <p:spPr>
          <a:xfrm>
            <a:off x="1361913" y="1017725"/>
            <a:ext cx="6420173" cy="3820976"/>
          </a:xfrm>
          <a:prstGeom prst="rect">
            <a:avLst/>
          </a:prstGeom>
          <a:noFill/>
          <a:ln>
            <a:noFill/>
          </a:ln>
        </p:spPr>
      </p:pic>
      <p:pic>
        <p:nvPicPr>
          <p:cNvPr id="152" name="Google Shape;152;p32"/>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TCP Header</a:t>
            </a:r>
            <a:endParaRPr/>
          </a:p>
        </p:txBody>
      </p:sp>
      <p:sp>
        <p:nvSpPr>
          <p:cNvPr id="158" name="Google Shape;158;p33"/>
          <p:cNvSpPr txBox="1"/>
          <p:nvPr>
            <p:ph idx="1" type="body"/>
          </p:nvPr>
        </p:nvSpPr>
        <p:spPr>
          <a:xfrm>
            <a:off x="311700" y="1573950"/>
            <a:ext cx="8520600" cy="2994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tr"/>
              <a:t>Source/Destination Port :</a:t>
            </a:r>
            <a:r>
              <a:rPr lang="tr"/>
              <a:t> 16 bit’lik alanlardır. Offset 0-3.</a:t>
            </a:r>
            <a:endParaRPr/>
          </a:p>
          <a:p>
            <a:pPr indent="-342900" lvl="0" marL="457200" rtl="0" algn="l">
              <a:lnSpc>
                <a:spcPct val="150000"/>
              </a:lnSpc>
              <a:spcBef>
                <a:spcPts val="0"/>
              </a:spcBef>
              <a:spcAft>
                <a:spcPts val="0"/>
              </a:spcAft>
              <a:buSzPts val="1800"/>
              <a:buChar char="★"/>
            </a:pPr>
            <a:r>
              <a:rPr b="1" lang="tr"/>
              <a:t>Sequence Number : </a:t>
            </a:r>
            <a:r>
              <a:rPr lang="tr"/>
              <a:t>Segment verilerinin ilk byte’ını tanımlayan 32 bit’lik sayı.</a:t>
            </a:r>
            <a:endParaRPr/>
          </a:p>
          <a:p>
            <a:pPr indent="-342900" lvl="0" marL="457200" rtl="0" algn="l">
              <a:lnSpc>
                <a:spcPct val="150000"/>
              </a:lnSpc>
              <a:spcBef>
                <a:spcPts val="0"/>
              </a:spcBef>
              <a:spcAft>
                <a:spcPts val="0"/>
              </a:spcAft>
              <a:buSzPts val="1800"/>
              <a:buChar char="★"/>
            </a:pPr>
            <a:r>
              <a:rPr b="1" lang="tr"/>
              <a:t>Acknowledgement Number :</a:t>
            </a:r>
            <a:r>
              <a:rPr lang="tr"/>
              <a:t> Alıcı sunucunun beklediği bir sonraki byte’ı gösterir. 32 bit.</a:t>
            </a:r>
            <a:endParaRPr/>
          </a:p>
          <a:p>
            <a:pPr indent="-342900" lvl="0" marL="457200" rtl="0" algn="l">
              <a:lnSpc>
                <a:spcPct val="150000"/>
              </a:lnSpc>
              <a:spcBef>
                <a:spcPts val="0"/>
              </a:spcBef>
              <a:spcAft>
                <a:spcPts val="0"/>
              </a:spcAft>
              <a:buSzPts val="1800"/>
              <a:buChar char="★"/>
            </a:pPr>
            <a:r>
              <a:rPr b="1" lang="tr"/>
              <a:t>Header Length: </a:t>
            </a:r>
            <a:r>
              <a:rPr lang="tr"/>
              <a:t>Min değer 5 (5x4=20bytes).</a:t>
            </a:r>
            <a:endParaRPr/>
          </a:p>
          <a:p>
            <a:pPr indent="0" lvl="0" marL="457200" rtl="0" algn="l">
              <a:spcBef>
                <a:spcPts val="1600"/>
              </a:spcBef>
              <a:spcAft>
                <a:spcPts val="1600"/>
              </a:spcAft>
              <a:buNone/>
            </a:pPr>
            <a:r>
              <a:t/>
            </a:r>
            <a:endParaRPr/>
          </a:p>
        </p:txBody>
      </p:sp>
      <p:sp>
        <p:nvSpPr>
          <p:cNvPr id="159" name="Google Shape;15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60" name="Google Shape;160;p33"/>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