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Sorts Mill Goudy"/>
      <p:regular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mF+Ii7oUUf6p0GMTuNID7eh2X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9650FC-2477-4F8B-96DF-9EC95635C355}">
  <a:tblStyle styleId="{C69650FC-2477-4F8B-96DF-9EC95635C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ortsMillGoud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rtsMillGoud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ebdfa1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03ebdfa15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ebdfa15e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3ebdfa15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3ebdfa15e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3ebdfa15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3ebdfa15e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3ebdfa15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3ebdfa1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03ebdfa15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4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Sorts Mill Goudy"/>
              <a:buNone/>
              <a:defRPr b="0" sz="6800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1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Google Shape;49;p1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" name="Google Shape;52;p13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Sorts Mill Goudy"/>
              <a:buNone/>
              <a:defRPr b="0" sz="6800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Sorts Mill Goudy"/>
              <a:buNone/>
              <a:defRPr sz="6800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" name="Google Shape;63;p1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4" name="Google Shape;64;p1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2" name="Google Shape;82;p18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8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sz="32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Sorts Mill Goudy"/>
              <a:buNone/>
              <a:defRPr b="0" i="1" sz="48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Garamond"/>
              <a:buChar char="◦"/>
              <a:defRPr b="0" i="0" sz="17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111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Sorts Mill Goudy"/>
              <a:buNone/>
              <a:defRPr b="0" i="1" sz="48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  <a:defRPr b="0" i="0" sz="17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111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www.kaggle.com/johndddddd/customer-satisfaction" TargetMode="Externa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5" Type="http://schemas.openxmlformats.org/officeDocument/2006/relationships/image" Target="../media/image12.jpg"/><Relationship Id="rId6" Type="http://schemas.openxmlformats.org/officeDocument/2006/relationships/image" Target="../media/image9.jpg"/><Relationship Id="rId7" Type="http://schemas.openxmlformats.org/officeDocument/2006/relationships/image" Target="../media/image11.jpg"/><Relationship Id="rId8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3" Type="http://schemas.openxmlformats.org/officeDocument/2006/relationships/image" Target="../media/image14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12.jpg"/><Relationship Id="rId6" Type="http://schemas.openxmlformats.org/officeDocument/2006/relationships/image" Target="../media/image9.jpg"/><Relationship Id="rId7" Type="http://schemas.openxmlformats.org/officeDocument/2006/relationships/image" Target="../media/image11.jpg"/><Relationship Id="rId8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A person sitting in a chair&#10;&#10;Description automatically generated with low confidence" id="131" name="Google Shape;131;p1"/>
          <p:cNvPicPr preferRelativeResize="0"/>
          <p:nvPr/>
        </p:nvPicPr>
        <p:blipFill rotWithShape="1">
          <a:blip r:embed="rId3">
            <a:alphaModFix amt="45000"/>
          </a:blip>
          <a:srcRect b="14690" l="0" r="0" t="1040"/>
          <a:stretch/>
        </p:blipFill>
        <p:spPr>
          <a:xfrm>
            <a:off x="1132" y="10"/>
            <a:ext cx="12191979" cy="685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"/>
          <p:cNvSpPr txBox="1"/>
          <p:nvPr>
            <p:ph type="ctrTitle"/>
          </p:nvPr>
        </p:nvSpPr>
        <p:spPr>
          <a:xfrm>
            <a:off x="1769532" y="2190953"/>
            <a:ext cx="8655200" cy="230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Sorts Mill Goudy"/>
              <a:buNone/>
            </a:pPr>
            <a:r>
              <a:rPr lang="en-GB" sz="6000"/>
              <a:t>Predicting Customer Satisfaction for a US Airline</a:t>
            </a:r>
            <a:endParaRPr/>
          </a:p>
        </p:txBody>
      </p:sp>
      <p:sp>
        <p:nvSpPr>
          <p:cNvPr id="134" name="Google Shape;134;p1"/>
          <p:cNvSpPr txBox="1"/>
          <p:nvPr>
            <p:ph idx="1" type="subTitle"/>
          </p:nvPr>
        </p:nvSpPr>
        <p:spPr>
          <a:xfrm>
            <a:off x="1769532" y="4599977"/>
            <a:ext cx="86552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chemeClr val="lt1"/>
                </a:solidFill>
              </a:rPr>
              <a:t>Fushu Beauthier, Rachel Liu, Emma Tuhabonye</a:t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 txBox="1"/>
          <p:nvPr/>
        </p:nvSpPr>
        <p:spPr>
          <a:xfrm>
            <a:off x="4784475" y="6106500"/>
            <a:ext cx="6099600" cy="41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 source: </a:t>
            </a:r>
            <a:r>
              <a:rPr lang="en-GB" sz="1500" u="sng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https://www.kaggle.com/johndddddd/customer-satisfaction</a:t>
            </a:r>
            <a:endParaRPr sz="15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ebdfa15e_0_73"/>
          <p:cNvSpPr txBox="1"/>
          <p:nvPr/>
        </p:nvSpPr>
        <p:spPr>
          <a:xfrm>
            <a:off x="694600" y="669850"/>
            <a:ext cx="41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38" name="Google Shape;238;g103ebdfa15e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00" y="822250"/>
            <a:ext cx="580886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03ebdfa15e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75" y="822250"/>
            <a:ext cx="9751150" cy="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3ebdfa15e_0_73"/>
          <p:cNvSpPr txBox="1"/>
          <p:nvPr/>
        </p:nvSpPr>
        <p:spPr>
          <a:xfrm>
            <a:off x="1605625" y="796750"/>
            <a:ext cx="913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Variable</a:t>
            </a: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Importance</a:t>
            </a: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of Each Classification Models</a:t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1" name="Google Shape;241;g103ebdfa15e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3475" y="1642738"/>
            <a:ext cx="2723174" cy="256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03ebdfa15e_0_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350" y="1642750"/>
            <a:ext cx="2723166" cy="25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03ebdfa15e_0_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4100" y="1642750"/>
            <a:ext cx="2723174" cy="256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03ebdfa15e_0_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4725" y="1642750"/>
            <a:ext cx="2723174" cy="256218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03ebdfa15e_0_73"/>
          <p:cNvSpPr txBox="1"/>
          <p:nvPr/>
        </p:nvSpPr>
        <p:spPr>
          <a:xfrm>
            <a:off x="535350" y="42530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K-Nearest Neighbors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Top Three Variables: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Inflight Entertainment        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Ease of Online Booking                 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Online Support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g103ebdfa15e_0_73"/>
          <p:cNvSpPr txBox="1"/>
          <p:nvPr/>
        </p:nvSpPr>
        <p:spPr>
          <a:xfrm>
            <a:off x="3196300" y="42530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Trees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Top Three Variables: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Inflight Entertainment       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Ease of Online Booking            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Seat Comfort  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g103ebdfa15e_0_73"/>
          <p:cNvSpPr txBox="1"/>
          <p:nvPr/>
        </p:nvSpPr>
        <p:spPr>
          <a:xfrm>
            <a:off x="6057900" y="42530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Extreme Gradient Boost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Top Three Variables: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Inflight Entertainment          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Seat Comfort                 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Online Support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g103ebdfa15e_0_73"/>
          <p:cNvSpPr txBox="1"/>
          <p:nvPr/>
        </p:nvSpPr>
        <p:spPr>
          <a:xfrm>
            <a:off x="8795063" y="4253025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Artificial Neural Network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Top Three Variables: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Seat Comfort                     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Customer Type (Loyal)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Departure Arrival Time Convenient 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9" name="Google Shape;249;g103ebdfa15e_0_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33475" y="1642750"/>
            <a:ext cx="2723174" cy="256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03ebdfa15e_0_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350" y="1642750"/>
            <a:ext cx="2723174" cy="256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03ebdfa15e_0_7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34100" y="1642775"/>
            <a:ext cx="2723174" cy="256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03ebdfa15e_0_73"/>
          <p:cNvSpPr/>
          <p:nvPr/>
        </p:nvSpPr>
        <p:spPr>
          <a:xfrm>
            <a:off x="9339900" y="2231950"/>
            <a:ext cx="580800" cy="7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5283"/>
              </a:solidFill>
            </a:endParaRPr>
          </a:p>
        </p:txBody>
      </p:sp>
      <p:sp>
        <p:nvSpPr>
          <p:cNvPr id="253" name="Google Shape;253;g103ebdfa15e_0_73"/>
          <p:cNvSpPr txBox="1"/>
          <p:nvPr/>
        </p:nvSpPr>
        <p:spPr>
          <a:xfrm>
            <a:off x="535350" y="5915325"/>
            <a:ext cx="91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1C458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Important Factors: Seat Comfort (3), </a:t>
            </a:r>
            <a:r>
              <a:rPr b="1" lang="en-GB" sz="1500">
                <a:solidFill>
                  <a:srgbClr val="1C458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Inflight</a:t>
            </a:r>
            <a:r>
              <a:rPr b="1" lang="en-GB" sz="1500">
                <a:solidFill>
                  <a:srgbClr val="1C458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Entertainment (3), Online Support (2</a:t>
            </a:r>
            <a:r>
              <a:rPr b="1" lang="en-GB" sz="1500">
                <a:solidFill>
                  <a:srgbClr val="1C458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), Ease of Online Booking (2)</a:t>
            </a:r>
            <a:endParaRPr b="1" sz="1500">
              <a:solidFill>
                <a:srgbClr val="1C4587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54" name="Google Shape;254;g103ebdfa15e_0_7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4725" y="1642750"/>
            <a:ext cx="2723174" cy="25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idx="1" type="body"/>
          </p:nvPr>
        </p:nvSpPr>
        <p:spPr>
          <a:xfrm>
            <a:off x="1253888" y="1364188"/>
            <a:ext cx="4583700" cy="49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GB"/>
              <a:t>Some of the most important variables for predicting overall customer satisfaction included: </a:t>
            </a:r>
            <a:r>
              <a:rPr lang="en-GB" u="sng"/>
              <a:t>Seat comfort</a:t>
            </a:r>
            <a:r>
              <a:rPr lang="en-GB"/>
              <a:t>, </a:t>
            </a:r>
            <a:r>
              <a:rPr lang="en-GB" u="sng"/>
              <a:t>in-flight entertainment</a:t>
            </a:r>
            <a:br>
              <a:rPr lang="en-GB"/>
            </a:br>
            <a:r>
              <a:rPr lang="en-GB"/>
              <a:t>If survey feedback is published (e.g., on the airline website), future passengers could quickly look at these few variables to predict whether they will be satisfied with the airline or not.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GB"/>
              <a:t>The airline should consider focusing on </a:t>
            </a:r>
            <a:r>
              <a:rPr lang="en-GB" u="sng"/>
              <a:t>maintaining a high level of seat comfort</a:t>
            </a:r>
            <a:r>
              <a:rPr lang="en-GB"/>
              <a:t> and   </a:t>
            </a:r>
            <a:r>
              <a:rPr lang="en-GB" u="sng"/>
              <a:t>keeping up to date with the latest entertainment  products</a:t>
            </a:r>
            <a:r>
              <a:rPr lang="en-GB"/>
              <a:t> to keep high overall satisfaction ratings!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6394010" y="1362804"/>
            <a:ext cx="4583700" cy="49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78307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We thought the survey was </a:t>
            </a:r>
            <a:r>
              <a:rPr b="0" i="0" lang="en-GB" sz="1500" u="sng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missing some other relevant factors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, which could also affect passengers’ overall satisfaction with the airline.</a:t>
            </a:r>
            <a:r>
              <a:rPr lang="en-GB" sz="15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For example:</a:t>
            </a:r>
            <a:b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GB" sz="15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1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) Covid-19 travel guidelines &gt;&gt; </a:t>
            </a:r>
            <a:b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including a satisfaction rating measuring </a:t>
            </a:r>
            <a:r>
              <a:rPr b="1" i="0" lang="en-GB" sz="1500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how safe passengers felt travelling with the airline/whether they were happy with how the airline dealt with the travel guidelines 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would be relevant</a:t>
            </a:r>
            <a:b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endParaRPr sz="1500"/>
          </a:p>
          <a:p>
            <a:pPr indent="-178307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rts Mill Goudy"/>
              <a:buChar char="◦"/>
            </a:pPr>
            <a:r>
              <a:rPr lang="en-GB" sz="1500">
                <a:latin typeface="Sorts Mill Goudy"/>
                <a:ea typeface="Sorts Mill Goudy"/>
                <a:cs typeface="Sorts Mill Goudy"/>
                <a:sym typeface="Sorts Mill Goudy"/>
              </a:rPr>
              <a:t>Improvements for the future: study correlation/collinearity between variables further</a:t>
            </a:r>
            <a:endParaRPr sz="15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cxnSp>
        <p:nvCxnSpPr>
          <p:cNvPr id="261" name="Google Shape;261;p10"/>
          <p:cNvCxnSpPr/>
          <p:nvPr/>
        </p:nvCxnSpPr>
        <p:spPr>
          <a:xfrm flipH="1">
            <a:off x="1265113" y="1363438"/>
            <a:ext cx="6000" cy="4946100"/>
          </a:xfrm>
          <a:prstGeom prst="straightConnector1">
            <a:avLst/>
          </a:prstGeom>
          <a:noFill/>
          <a:ln cap="flat" cmpd="sng" w="38100">
            <a:solidFill>
              <a:srgbClr val="71D8EE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2700">
              <a:srgbClr val="000000">
                <a:alpha val="62745"/>
              </a:srgbClr>
            </a:outerShdw>
          </a:effectLst>
        </p:spPr>
      </p:cxnSp>
      <p:cxnSp>
        <p:nvCxnSpPr>
          <p:cNvPr id="262" name="Google Shape;262;p10"/>
          <p:cNvCxnSpPr/>
          <p:nvPr/>
        </p:nvCxnSpPr>
        <p:spPr>
          <a:xfrm>
            <a:off x="5854713" y="1373763"/>
            <a:ext cx="26400" cy="4918200"/>
          </a:xfrm>
          <a:prstGeom prst="straightConnector1">
            <a:avLst/>
          </a:prstGeom>
          <a:noFill/>
          <a:ln cap="flat" cmpd="sng" w="38100">
            <a:solidFill>
              <a:srgbClr val="71D8EE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2700">
              <a:srgbClr val="000000">
                <a:alpha val="62745"/>
              </a:srgbClr>
            </a:outerShdw>
          </a:effectLst>
        </p:spPr>
      </p:cxnSp>
      <p:pic>
        <p:nvPicPr>
          <p:cNvPr id="263" name="Google Shape;2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00" y="746050"/>
            <a:ext cx="580886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75" y="746050"/>
            <a:ext cx="9751150" cy="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0"/>
          <p:cNvSpPr txBox="1"/>
          <p:nvPr/>
        </p:nvSpPr>
        <p:spPr>
          <a:xfrm>
            <a:off x="1910425" y="720550"/>
            <a:ext cx="561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Implications &amp; Limitations</a:t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6" name="Google Shape;266;p10"/>
          <p:cNvCxnSpPr/>
          <p:nvPr/>
        </p:nvCxnSpPr>
        <p:spPr>
          <a:xfrm flipH="1">
            <a:off x="6377863" y="1363438"/>
            <a:ext cx="6000" cy="4946100"/>
          </a:xfrm>
          <a:prstGeom prst="straightConnector1">
            <a:avLst/>
          </a:prstGeom>
          <a:noFill/>
          <a:ln cap="flat" cmpd="sng" w="38100">
            <a:solidFill>
              <a:srgbClr val="71D8EE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2700">
              <a:srgbClr val="000000">
                <a:alpha val="62750"/>
              </a:srgbClr>
            </a:outerShdw>
          </a:effectLst>
        </p:spPr>
      </p:cxnSp>
      <p:cxnSp>
        <p:nvCxnSpPr>
          <p:cNvPr id="267" name="Google Shape;267;p10"/>
          <p:cNvCxnSpPr/>
          <p:nvPr/>
        </p:nvCxnSpPr>
        <p:spPr>
          <a:xfrm>
            <a:off x="10977688" y="1372700"/>
            <a:ext cx="26400" cy="4918200"/>
          </a:xfrm>
          <a:prstGeom prst="straightConnector1">
            <a:avLst/>
          </a:prstGeom>
          <a:noFill/>
          <a:ln cap="flat" cmpd="sng" w="38100">
            <a:solidFill>
              <a:srgbClr val="71D8EE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2700">
              <a:srgbClr val="000000">
                <a:alpha val="6275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066800" y="1886675"/>
            <a:ext cx="103977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After their flight, passengers have given a US airline their </a:t>
            </a:r>
            <a:r>
              <a:rPr b="1" lang="en-GB" sz="2400" u="sng">
                <a:solidFill>
                  <a:srgbClr val="1C4587"/>
                </a:solidFill>
              </a:rPr>
              <a:t>customer feedback</a:t>
            </a:r>
            <a:r>
              <a:rPr lang="en-GB" sz="2400"/>
              <a:t>, via a survey asking them to</a:t>
            </a:r>
            <a:r>
              <a:rPr lang="en-GB" sz="2400">
                <a:solidFill>
                  <a:srgbClr val="1C4587"/>
                </a:solidFill>
              </a:rPr>
              <a:t> </a:t>
            </a:r>
            <a:r>
              <a:rPr b="1" lang="en-GB" sz="2400" u="sng">
                <a:solidFill>
                  <a:srgbClr val="1C4587"/>
                </a:solidFill>
              </a:rPr>
              <a:t>rate the quality of various services</a:t>
            </a:r>
            <a:r>
              <a:rPr lang="en-GB" sz="2400"/>
              <a:t>, along with their </a:t>
            </a:r>
            <a:r>
              <a:rPr b="1" lang="en-GB" sz="2400" u="sng">
                <a:solidFill>
                  <a:srgbClr val="1C4587"/>
                </a:solidFill>
              </a:rPr>
              <a:t>overall satisfaction ratings</a:t>
            </a:r>
            <a:r>
              <a:rPr lang="en-GB" sz="2400">
                <a:solidFill>
                  <a:srgbClr val="1C4587"/>
                </a:solidFill>
              </a:rPr>
              <a:t> </a:t>
            </a:r>
            <a:r>
              <a:rPr lang="en-GB" sz="2400"/>
              <a:t>(satisfied vs. neutral/dissatisfied)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The problem we are interested in is finding out whether we can accurately </a:t>
            </a:r>
            <a:r>
              <a:rPr b="1" lang="en-GB" sz="2400" u="sng">
                <a:solidFill>
                  <a:srgbClr val="1C4587"/>
                </a:solidFill>
              </a:rPr>
              <a:t>predict future passengers’ overall satisfaction ratings</a:t>
            </a:r>
            <a:r>
              <a:rPr lang="en-GB" sz="2400">
                <a:solidFill>
                  <a:srgbClr val="1C4587"/>
                </a:solidFill>
              </a:rPr>
              <a:t> </a:t>
            </a:r>
            <a:r>
              <a:rPr lang="en-GB" sz="2400"/>
              <a:t>for this airline, based on </a:t>
            </a:r>
            <a:r>
              <a:rPr b="1" lang="en-GB" sz="2400" u="sng">
                <a:solidFill>
                  <a:srgbClr val="1C4587"/>
                </a:solidFill>
              </a:rPr>
              <a:t>different combinations of ratings for the various services</a:t>
            </a:r>
            <a:r>
              <a:rPr lang="en-GB" sz="2400"/>
              <a:t> related to the whole flight experience.</a:t>
            </a:r>
            <a:endParaRPr sz="2400"/>
          </a:p>
        </p:txBody>
      </p:sp>
      <p:sp>
        <p:nvSpPr>
          <p:cNvPr id="142" name="Google Shape;142;p2"/>
          <p:cNvSpPr txBox="1"/>
          <p:nvPr/>
        </p:nvSpPr>
        <p:spPr>
          <a:xfrm>
            <a:off x="694600" y="669850"/>
            <a:ext cx="41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43" name="Google Shape;14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00" y="822250"/>
            <a:ext cx="580886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75" y="822250"/>
            <a:ext cx="9751150" cy="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1681825" y="796750"/>
            <a:ext cx="832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Airline</a:t>
            </a: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Satisfaction for a U.S. </a:t>
            </a: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Airline</a:t>
            </a: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: The Problem</a:t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573461" y="1196534"/>
            <a:ext cx="11045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was collected from a US Airline passenger satisfaction survey, and it measured key factors such as age, gender, class, customer type, flight distance, rating of different services, and minutes delayed.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542550" y="1908300"/>
            <a:ext cx="5258100" cy="224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sng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Continuous/numerical variables: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- Age</a:t>
            </a: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Mean = 39.43, max = 85, and min = 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- Flight distance</a:t>
            </a: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Mean = 1981.01 mi, max = 6951 mi, and min = 50 mi.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- Departure Delay in Minutes: M</a:t>
            </a: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ean = 14.64 mins,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max = 1592 mins, and min = 0 mins.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- Arrival Delay in Minutes</a:t>
            </a: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Mean = 15.09 mins, </a:t>
            </a:r>
            <a:b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max = 1584 mins, and min = 0 mins.</a:t>
            </a:r>
            <a:endParaRPr b="0" i="0" sz="1400" u="none" cap="none" strike="noStrik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542550" y="4269300"/>
            <a:ext cx="5258100" cy="21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sng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Categorical variables: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Gender: </a:t>
            </a:r>
            <a:r>
              <a:rPr lang="en-GB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Female or Male, 65703 females and 63784 males.</a:t>
            </a:r>
            <a:endParaRPr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“Type” of Travel</a:t>
            </a: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Purpose of the flight of the passengers </a:t>
            </a:r>
            <a:b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(e.g. Personal Travel, Business Travel)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Class</a:t>
            </a: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Travel class in the plane of the passengers </a:t>
            </a:r>
            <a:b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(Business, Eco, Eco Plus)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Customer Type</a:t>
            </a: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The customer type </a:t>
            </a:r>
            <a:b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(Loyal customer, Disloyal customer)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5909825" y="1908300"/>
            <a:ext cx="5770500" cy="4479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0-5 Ratings: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In-flight Wi-fi service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Satisfaction level of the in-flight wi-fi service </a:t>
            </a:r>
            <a:b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(0=Not Applicable; 1-5)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Ease of Online booking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Satisfaction level of online booking</a:t>
            </a:r>
            <a:b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(mean = 3.47)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Online boarding/check-in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Satisfaction level of online boarding</a:t>
            </a:r>
            <a:b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(mean = 3.35)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Food and drink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Satisfaction level of refreshments (mean = 2.85)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Seat comfort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Satisfaction level of seat comfort (mean = 2.84)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On-board service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Satisfaction level of on-board service (mean = 3.47)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Leg room service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Satisfaction level of leg room service (mean = 3.49)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Cleanliness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Satisfaction level of cleanliness (mean = 3.71)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Check-in service</a:t>
            </a:r>
            <a:r>
              <a:rPr b="0" i="0" lang="en-GB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 Satisfaction level of check-in service (mean = 3.34)</a:t>
            </a:r>
            <a:endParaRPr/>
          </a:p>
        </p:txBody>
      </p:sp>
      <p:pic>
        <p:nvPicPr>
          <p:cNvPr id="154" name="Google Shape;15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00" y="669850"/>
            <a:ext cx="580886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75" y="669850"/>
            <a:ext cx="9751150" cy="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1605625" y="644350"/>
            <a:ext cx="911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Description of the Data</a:t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4929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5"/>
          <p:cNvGraphicFramePr/>
          <p:nvPr/>
        </p:nvGraphicFramePr>
        <p:xfrm>
          <a:off x="737263" y="210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{C69650FC-2477-4F8B-96DF-9EC95635C355}</a:tableStyleId>
              </a:tblPr>
              <a:tblGrid>
                <a:gridCol w="2106250"/>
                <a:gridCol w="1260375"/>
                <a:gridCol w="1260375"/>
                <a:gridCol w="1260375"/>
                <a:gridCol w="1260375"/>
                <a:gridCol w="1260375"/>
              </a:tblGrid>
              <a:tr h="124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Sensitivity</a:t>
                      </a:r>
                      <a:endParaRPr b="1"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Specificity</a:t>
                      </a:r>
                      <a:endParaRPr b="1"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Positive Predictive Value</a:t>
                      </a:r>
                      <a:endParaRPr b="1" sz="13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Negative Predictive Value</a:t>
                      </a:r>
                      <a:endParaRPr b="1" sz="13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0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 b="1" sz="18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.9318</a:t>
                      </a:r>
                      <a:endParaRPr b="1" sz="1500">
                        <a:solidFill>
                          <a:srgbClr val="FF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0.9374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r>
                        <a:rPr b="1" lang="en-GB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9249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0.9379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0.9244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5"/>
          <p:cNvSpPr txBox="1"/>
          <p:nvPr/>
        </p:nvSpPr>
        <p:spPr>
          <a:xfrm>
            <a:off x="694600" y="669850"/>
            <a:ext cx="41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00" y="822250"/>
            <a:ext cx="580886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75" y="822250"/>
            <a:ext cx="9751150" cy="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1681825" y="796750"/>
            <a:ext cx="88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Major Model: Random Forest</a:t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9307425" y="2103125"/>
            <a:ext cx="2118000" cy="12315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Selection of </a:t>
            </a:r>
            <a:endParaRPr b="1" sz="1700">
              <a:solidFill>
                <a:srgbClr val="FEFEF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Primary Tuning Parameters </a:t>
            </a:r>
            <a:endParaRPr b="1" sz="1700">
              <a:solidFill>
                <a:srgbClr val="FEFEF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9307425" y="3457825"/>
            <a:ext cx="2118000" cy="338700"/>
          </a:xfrm>
          <a:prstGeom prst="rect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Cross Validated (15 fold)</a:t>
            </a:r>
            <a:endParaRPr b="1" sz="10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9307425" y="3946175"/>
            <a:ext cx="2118000" cy="492600"/>
          </a:xfrm>
          <a:prstGeom prst="rect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Mtry held a constant value</a:t>
            </a:r>
            <a:br>
              <a:rPr b="1" lang="en-GB" sz="10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GB" sz="10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of 4</a:t>
            </a:r>
            <a:endParaRPr b="1" sz="10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3ebdfa15e_3_8"/>
          <p:cNvSpPr txBox="1"/>
          <p:nvPr>
            <p:ph type="title"/>
          </p:nvPr>
        </p:nvSpPr>
        <p:spPr>
          <a:xfrm>
            <a:off x="8477250" y="603504"/>
            <a:ext cx="3144900" cy="164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Receiver Operating Characteristic (ROC)</a:t>
            </a:r>
            <a:endParaRPr/>
          </a:p>
        </p:txBody>
      </p:sp>
      <p:sp>
        <p:nvSpPr>
          <p:cNvPr id="175" name="Google Shape;175;g103ebdfa15e_3_8"/>
          <p:cNvSpPr txBox="1"/>
          <p:nvPr>
            <p:ph idx="1" type="body"/>
          </p:nvPr>
        </p:nvSpPr>
        <p:spPr>
          <a:xfrm>
            <a:off x="8477250" y="2386584"/>
            <a:ext cx="3144900" cy="35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AUC = 1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Could be overfitting of training</a:t>
            </a:r>
            <a:endParaRPr/>
          </a:p>
        </p:txBody>
      </p:sp>
      <p:pic>
        <p:nvPicPr>
          <p:cNvPr id="176" name="Google Shape;176;g103ebdfa15e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925" y="2058657"/>
            <a:ext cx="5922722" cy="39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03ebdfa15e_3_8"/>
          <p:cNvSpPr/>
          <p:nvPr>
            <p:ph idx="2" type="pic"/>
          </p:nvPr>
        </p:nvSpPr>
        <p:spPr>
          <a:xfrm>
            <a:off x="228599" y="237744"/>
            <a:ext cx="7696200" cy="6382500"/>
          </a:xfrm>
          <a:prstGeom prst="rect">
            <a:avLst/>
          </a:prstGeom>
        </p:spPr>
      </p:sp>
      <p:pic>
        <p:nvPicPr>
          <p:cNvPr id="178" name="Google Shape;178;g103ebdfa15e_3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8" y="1041800"/>
            <a:ext cx="6753825" cy="4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03ebdfa15e_3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400" y="1482549"/>
            <a:ext cx="7488180" cy="47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03ebdfa15e_3_20"/>
          <p:cNvSpPr txBox="1"/>
          <p:nvPr/>
        </p:nvSpPr>
        <p:spPr>
          <a:xfrm>
            <a:off x="714150" y="1050850"/>
            <a:ext cx="41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85" name="Google Shape;185;g103ebdfa15e_3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188" y="847750"/>
            <a:ext cx="580886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03ebdfa15e_3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5075" y="822250"/>
            <a:ext cx="9751150" cy="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03ebdfa15e_3_20"/>
          <p:cNvSpPr txBox="1"/>
          <p:nvPr/>
        </p:nvSpPr>
        <p:spPr>
          <a:xfrm>
            <a:off x="1714025" y="822250"/>
            <a:ext cx="915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Variable Importance of The Major Classification Models</a:t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ebdfa15e_3_1"/>
          <p:cNvSpPr txBox="1"/>
          <p:nvPr/>
        </p:nvSpPr>
        <p:spPr>
          <a:xfrm>
            <a:off x="714150" y="1050850"/>
            <a:ext cx="41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93" name="Google Shape;193;g103ebdfa15e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88" y="847750"/>
            <a:ext cx="580886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03ebdfa15e_3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75" y="822250"/>
            <a:ext cx="9751150" cy="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03ebdfa15e_3_1"/>
          <p:cNvSpPr txBox="1"/>
          <p:nvPr/>
        </p:nvSpPr>
        <p:spPr>
          <a:xfrm>
            <a:off x="1714025" y="822250"/>
            <a:ext cx="915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Gain and Lift Charts</a:t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6" name="Google Shape;196;g103ebdfa15e_3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00" y="1852975"/>
            <a:ext cx="5791375" cy="36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03ebdfa15e_3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6175" y="1852975"/>
            <a:ext cx="5546938" cy="36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7"/>
          <p:cNvGraphicFramePr/>
          <p:nvPr/>
        </p:nvGraphicFramePr>
        <p:xfrm>
          <a:off x="901938" y="17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{C69650FC-2477-4F8B-96DF-9EC95635C355}</a:tableStyleId>
              </a:tblPr>
              <a:tblGrid>
                <a:gridCol w="1809975"/>
                <a:gridCol w="1083075"/>
                <a:gridCol w="1083075"/>
                <a:gridCol w="1083075"/>
                <a:gridCol w="1083075"/>
                <a:gridCol w="1083075"/>
              </a:tblGrid>
              <a:tr h="6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Sensitivity</a:t>
                      </a:r>
                      <a:endParaRPr b="1"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Specificity</a:t>
                      </a:r>
                      <a:endParaRPr b="1"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Positive Predictive Value</a:t>
                      </a:r>
                      <a:endParaRPr b="1" sz="13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Negative Predictive Value</a:t>
                      </a:r>
                      <a:endParaRPr b="1" sz="13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K-Nearest Neighbors</a:t>
                      </a:r>
                      <a:endParaRPr b="1" sz="18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0.8924</a:t>
                      </a:r>
                      <a:endParaRPr sz="1500">
                        <a:solidFill>
                          <a:srgbClr val="FF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0.8754</a:t>
                      </a:r>
                      <a:endParaRPr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0.9130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0.9240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0.8583</a:t>
                      </a:r>
                      <a:endParaRPr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Classification Trees</a:t>
                      </a:r>
                      <a:endParaRPr b="1"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0.8867</a:t>
                      </a:r>
                      <a:endParaRPr sz="1500">
                        <a:solidFill>
                          <a:srgbClr val="FF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0.9064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0.8629</a:t>
                      </a:r>
                      <a:endParaRPr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0.8888</a:t>
                      </a:r>
                      <a:endParaRPr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0.8840</a:t>
                      </a:r>
                      <a:endParaRPr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Extreme Gradient Boost</a:t>
                      </a:r>
                      <a:endParaRPr b="1"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0.9372 </a:t>
                      </a:r>
                      <a:r>
                        <a:rPr b="1" lang="en-GB" sz="1500">
                          <a:solidFill>
                            <a:srgbClr val="99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✓</a:t>
                      </a:r>
                      <a:endParaRPr b="1"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0.9323 </a:t>
                      </a:r>
                      <a:r>
                        <a:rPr b="1" lang="en-GB" sz="1500">
                          <a:solidFill>
                            <a:srgbClr val="99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✓</a:t>
                      </a:r>
                      <a:endParaRPr b="1"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0.9412 </a:t>
                      </a:r>
                      <a:r>
                        <a:rPr b="1" lang="en-GB" sz="1500">
                          <a:solidFill>
                            <a:srgbClr val="99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✓</a:t>
                      </a:r>
                      <a:r>
                        <a:rPr b="1" lang="en-GB" sz="150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endParaRPr b="1"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0.9291</a:t>
                      </a:r>
                      <a:endParaRPr b="1"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0.9439</a:t>
                      </a:r>
                      <a:endParaRPr b="1"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Artificial</a:t>
                      </a: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Neural</a:t>
                      </a:r>
                      <a:r>
                        <a:rPr b="1" lang="en-GB" sz="12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Network</a:t>
                      </a:r>
                      <a:endParaRPr b="1" sz="12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0.9217</a:t>
                      </a:r>
                      <a:endParaRPr b="1" sz="1500">
                        <a:solidFill>
                          <a:srgbClr val="FF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0.9219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0.9215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0.9342 </a:t>
                      </a:r>
                      <a:r>
                        <a:rPr b="1" lang="en-GB" sz="1500">
                          <a:solidFill>
                            <a:srgbClr val="99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✓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0.9861 </a:t>
                      </a:r>
                      <a:r>
                        <a:rPr b="1" lang="en-GB" sz="1500">
                          <a:solidFill>
                            <a:srgbClr val="99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✓</a:t>
                      </a:r>
                      <a:endParaRPr b="1" sz="1500">
                        <a:solidFill>
                          <a:srgbClr val="99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7"/>
          <p:cNvSpPr txBox="1"/>
          <p:nvPr/>
        </p:nvSpPr>
        <p:spPr>
          <a:xfrm>
            <a:off x="8357325" y="2517525"/>
            <a:ext cx="2838900" cy="585000"/>
          </a:xfrm>
          <a:prstGeom prst="rect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The final value used for the model was</a:t>
            </a:r>
            <a:r>
              <a:rPr b="1" lang="en-GB" sz="130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300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k = 6</a:t>
            </a:r>
            <a:r>
              <a:rPr b="1" lang="en-GB" sz="13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3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8357325" y="3195088"/>
            <a:ext cx="2838900" cy="585000"/>
          </a:xfrm>
          <a:prstGeom prst="rect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The final value used for the model was</a:t>
            </a:r>
            <a:r>
              <a:rPr b="1" lang="en-GB" sz="130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300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cp = 0.002437241</a:t>
            </a:r>
            <a:r>
              <a:rPr b="1" lang="en-GB" sz="13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3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8357325" y="3879100"/>
            <a:ext cx="2838900" cy="585000"/>
          </a:xfrm>
          <a:prstGeom prst="rect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max_depth = 3, eta = 0.4, </a:t>
            </a:r>
            <a:r>
              <a:rPr b="1" lang="en-GB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b="1" lang="en-GB" sz="1300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 colsample_bytree = 0.6</a:t>
            </a:r>
            <a:r>
              <a:rPr b="1" lang="en-GB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8357325" y="4563100"/>
            <a:ext cx="2838900" cy="585000"/>
          </a:xfrm>
          <a:prstGeom prst="rect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final values used were </a:t>
            </a:r>
            <a:r>
              <a:rPr b="1" lang="en-GB" sz="13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size = 9</a:t>
            </a:r>
            <a:r>
              <a:rPr b="1" lang="en-GB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GB" sz="13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decay = 0.01.</a:t>
            </a:r>
            <a:endParaRPr b="1" sz="13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694600" y="669850"/>
            <a:ext cx="41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08" name="Google Shape;20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00" y="822250"/>
            <a:ext cx="580886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75" y="822250"/>
            <a:ext cx="9751150" cy="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 txBox="1"/>
          <p:nvPr/>
        </p:nvSpPr>
        <p:spPr>
          <a:xfrm>
            <a:off x="1529425" y="796750"/>
            <a:ext cx="961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Confusion Matrices: Performance Evaluation of Other Classification Models</a:t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8357325" y="1701650"/>
            <a:ext cx="2838900" cy="7233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Selection of </a:t>
            </a:r>
            <a:endParaRPr b="1">
              <a:solidFill>
                <a:srgbClr val="FEFEF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Primary Tuning Parameters </a:t>
            </a:r>
            <a:endParaRPr b="1">
              <a:solidFill>
                <a:srgbClr val="FEFEF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3ebdfa15e_0_31"/>
          <p:cNvSpPr txBox="1"/>
          <p:nvPr/>
        </p:nvSpPr>
        <p:spPr>
          <a:xfrm>
            <a:off x="694600" y="669850"/>
            <a:ext cx="41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17" name="Google Shape;217;g103ebdfa15e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00" y="822250"/>
            <a:ext cx="580886" cy="4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03ebdfa15e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75" y="822250"/>
            <a:ext cx="9751150" cy="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03ebdfa15e_0_31"/>
          <p:cNvSpPr txBox="1"/>
          <p:nvPr/>
        </p:nvSpPr>
        <p:spPr>
          <a:xfrm>
            <a:off x="1758025" y="796750"/>
            <a:ext cx="913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ROC of Each Classification Model On Training Data</a:t>
            </a:r>
            <a:endParaRPr b="1" sz="19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0" name="Google Shape;220;g103ebdfa15e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3475" y="1642738"/>
            <a:ext cx="2723174" cy="256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03ebdfa15e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350" y="1642750"/>
            <a:ext cx="2723166" cy="25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03ebdfa15e_0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4100" y="1642750"/>
            <a:ext cx="2723174" cy="256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03ebdfa15e_0_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4725" y="1642750"/>
            <a:ext cx="2723174" cy="256218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03ebdfa15e_0_31"/>
          <p:cNvSpPr txBox="1"/>
          <p:nvPr/>
        </p:nvSpPr>
        <p:spPr>
          <a:xfrm>
            <a:off x="535350" y="4481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K-Nearest Neighbors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Area under the curve: 0.9849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g103ebdfa15e_0_31"/>
          <p:cNvSpPr txBox="1"/>
          <p:nvPr/>
        </p:nvSpPr>
        <p:spPr>
          <a:xfrm>
            <a:off x="3196300" y="4481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Trees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Area under the curve: 0.9372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g103ebdfa15e_0_31"/>
          <p:cNvSpPr txBox="1"/>
          <p:nvPr/>
        </p:nvSpPr>
        <p:spPr>
          <a:xfrm>
            <a:off x="5995688" y="4481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Extreme Gradient Boost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Area under the curve: 0.994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g103ebdfa15e_0_31"/>
          <p:cNvSpPr txBox="1"/>
          <p:nvPr/>
        </p:nvSpPr>
        <p:spPr>
          <a:xfrm>
            <a:off x="8795063" y="4481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Artificial Neural Network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Area under the curve: 0.9861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8" name="Google Shape;228;g103ebdfa15e_0_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33475" y="1658600"/>
            <a:ext cx="2723174" cy="256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03ebdfa15e_0_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350" y="1642750"/>
            <a:ext cx="2723174" cy="256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03ebdfa15e_0_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34100" y="1642750"/>
            <a:ext cx="2723174" cy="256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03ebdfa15e_0_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4725" y="1658600"/>
            <a:ext cx="2723174" cy="256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03ebdfa15e_0_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07675" y="1658600"/>
            <a:ext cx="2723174" cy="256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2021-12-06T16:15:31Z</dcterms:created>
  <dc:creator>Microsoft Office User</dc:creator>
</cp:coreProperties>
</file>