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1" r:id="rId7"/>
    <p:sldId id="258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bitcoin.org/bitcoin.pdf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bitcoin.org/bitcoin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0A131-238C-4731-9BD4-8AA4D85966D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DFA74DE-B66E-4874-A461-741FFF6E7A37}">
      <dgm:prSet/>
      <dgm:spPr/>
      <dgm:t>
        <a:bodyPr/>
        <a:lstStyle/>
        <a:p>
          <a:r>
            <a:rPr lang="tr-TR"/>
            <a:t>Satoshi Nakamoto</a:t>
          </a:r>
          <a:endParaRPr lang="en-US"/>
        </a:p>
      </dgm:t>
    </dgm:pt>
    <dgm:pt modelId="{4BAE2070-5D37-4AFA-B747-0F79F16B2EBC}" type="parTrans" cxnId="{F8D0C54B-499D-405E-A7E2-7BE68604C424}">
      <dgm:prSet/>
      <dgm:spPr/>
      <dgm:t>
        <a:bodyPr/>
        <a:lstStyle/>
        <a:p>
          <a:endParaRPr lang="en-US"/>
        </a:p>
      </dgm:t>
    </dgm:pt>
    <dgm:pt modelId="{D0E57951-637B-4004-B524-AB8D1D5A04EB}" type="sibTrans" cxnId="{F8D0C54B-499D-405E-A7E2-7BE68604C424}">
      <dgm:prSet/>
      <dgm:spPr/>
      <dgm:t>
        <a:bodyPr/>
        <a:lstStyle/>
        <a:p>
          <a:endParaRPr lang="en-US"/>
        </a:p>
      </dgm:t>
    </dgm:pt>
    <dgm:pt modelId="{470BE27D-9492-4552-B019-26D97BB8D972}">
      <dgm:prSet/>
      <dgm:spPr/>
      <dgm:t>
        <a:bodyPr/>
        <a:lstStyle/>
        <a:p>
          <a:r>
            <a:rPr lang="tr-TR"/>
            <a:t>Bitcoin: A Peer-to-Peer Electronic Cash System (Bitcoin: Eşler Arası Elektronik Nakit Sistemi) </a:t>
          </a:r>
          <a:r>
            <a:rPr lang="tr-TR" u="sng">
              <a:hlinkClick xmlns:r="http://schemas.openxmlformats.org/officeDocument/2006/relationships" r:id="rId1"/>
            </a:rPr>
            <a:t>https://bitcoin.org/bitcoin.pdf</a:t>
          </a:r>
          <a:r>
            <a:rPr lang="tr-TR"/>
            <a:t>.</a:t>
          </a:r>
          <a:endParaRPr lang="en-US"/>
        </a:p>
      </dgm:t>
    </dgm:pt>
    <dgm:pt modelId="{FD1AFDBC-8A02-42C9-9C12-023EBDA77219}" type="parTrans" cxnId="{230BE416-71A0-4A4B-A6CA-9EDF716BCDFA}">
      <dgm:prSet/>
      <dgm:spPr/>
      <dgm:t>
        <a:bodyPr/>
        <a:lstStyle/>
        <a:p>
          <a:endParaRPr lang="en-US"/>
        </a:p>
      </dgm:t>
    </dgm:pt>
    <dgm:pt modelId="{4A72DEBD-7352-4918-8E2E-B224675B90EB}" type="sibTrans" cxnId="{230BE416-71A0-4A4B-A6CA-9EDF716BCDFA}">
      <dgm:prSet/>
      <dgm:spPr/>
      <dgm:t>
        <a:bodyPr/>
        <a:lstStyle/>
        <a:p>
          <a:endParaRPr lang="en-US"/>
        </a:p>
      </dgm:t>
    </dgm:pt>
    <dgm:pt modelId="{E385921E-AABF-47A5-A16A-8A68F1E3B7A6}">
      <dgm:prSet/>
      <dgm:spPr/>
      <dgm:t>
        <a:bodyPr/>
        <a:lstStyle/>
        <a:p>
          <a:r>
            <a:rPr lang="tr-TR"/>
            <a:t>2009 yılında açık kaynak kodlu bir yazılım olarak gitgub.com a yüklendi. https://github.com/bitcoin/bitcoin</a:t>
          </a:r>
          <a:endParaRPr lang="en-US"/>
        </a:p>
      </dgm:t>
    </dgm:pt>
    <dgm:pt modelId="{84468FC5-F9E8-4FB3-90A0-761B15BF8323}" type="parTrans" cxnId="{B5C83B82-122D-4160-B0E9-BFB60E4DC624}">
      <dgm:prSet/>
      <dgm:spPr/>
      <dgm:t>
        <a:bodyPr/>
        <a:lstStyle/>
        <a:p>
          <a:endParaRPr lang="en-US"/>
        </a:p>
      </dgm:t>
    </dgm:pt>
    <dgm:pt modelId="{49977A0C-BDE1-4B5D-8A67-840671C135D9}" type="sibTrans" cxnId="{B5C83B82-122D-4160-B0E9-BFB60E4DC624}">
      <dgm:prSet/>
      <dgm:spPr/>
      <dgm:t>
        <a:bodyPr/>
        <a:lstStyle/>
        <a:p>
          <a:endParaRPr lang="en-US"/>
        </a:p>
      </dgm:t>
    </dgm:pt>
    <dgm:pt modelId="{9620816E-B735-4661-8C65-FCA32E45EE1F}" type="pres">
      <dgm:prSet presAssocID="{2960A131-238C-4731-9BD4-8AA4D85966D4}" presName="vert0" presStyleCnt="0">
        <dgm:presLayoutVars>
          <dgm:dir/>
          <dgm:animOne val="branch"/>
          <dgm:animLvl val="lvl"/>
        </dgm:presLayoutVars>
      </dgm:prSet>
      <dgm:spPr/>
    </dgm:pt>
    <dgm:pt modelId="{BC6CACC1-35C9-4B50-AE05-281B6FD3E35C}" type="pres">
      <dgm:prSet presAssocID="{6DFA74DE-B66E-4874-A461-741FFF6E7A37}" presName="thickLine" presStyleLbl="alignNode1" presStyleIdx="0" presStyleCnt="3"/>
      <dgm:spPr/>
    </dgm:pt>
    <dgm:pt modelId="{670444AD-96B4-47AD-8A34-6601D07D27E6}" type="pres">
      <dgm:prSet presAssocID="{6DFA74DE-B66E-4874-A461-741FFF6E7A37}" presName="horz1" presStyleCnt="0"/>
      <dgm:spPr/>
    </dgm:pt>
    <dgm:pt modelId="{8CA2280F-90E9-4C4A-9635-611AE70E23C6}" type="pres">
      <dgm:prSet presAssocID="{6DFA74DE-B66E-4874-A461-741FFF6E7A37}" presName="tx1" presStyleLbl="revTx" presStyleIdx="0" presStyleCnt="3"/>
      <dgm:spPr/>
    </dgm:pt>
    <dgm:pt modelId="{010C2923-7F3F-4FD7-9CC0-BD2FC0F5EC8A}" type="pres">
      <dgm:prSet presAssocID="{6DFA74DE-B66E-4874-A461-741FFF6E7A37}" presName="vert1" presStyleCnt="0"/>
      <dgm:spPr/>
    </dgm:pt>
    <dgm:pt modelId="{A4D47431-3D1F-4201-BA04-68B0522EFFCD}" type="pres">
      <dgm:prSet presAssocID="{470BE27D-9492-4552-B019-26D97BB8D972}" presName="thickLine" presStyleLbl="alignNode1" presStyleIdx="1" presStyleCnt="3"/>
      <dgm:spPr/>
    </dgm:pt>
    <dgm:pt modelId="{25945CE2-7CF1-404F-9650-E9DC008C4859}" type="pres">
      <dgm:prSet presAssocID="{470BE27D-9492-4552-B019-26D97BB8D972}" presName="horz1" presStyleCnt="0"/>
      <dgm:spPr/>
    </dgm:pt>
    <dgm:pt modelId="{702FB87A-7368-48E9-9650-4FCC7C421B1C}" type="pres">
      <dgm:prSet presAssocID="{470BE27D-9492-4552-B019-26D97BB8D972}" presName="tx1" presStyleLbl="revTx" presStyleIdx="1" presStyleCnt="3"/>
      <dgm:spPr/>
    </dgm:pt>
    <dgm:pt modelId="{57A058FB-976C-44BA-B7BC-19D823448E45}" type="pres">
      <dgm:prSet presAssocID="{470BE27D-9492-4552-B019-26D97BB8D972}" presName="vert1" presStyleCnt="0"/>
      <dgm:spPr/>
    </dgm:pt>
    <dgm:pt modelId="{899A1E19-FD2A-4ED6-9A3A-B4079B121C7F}" type="pres">
      <dgm:prSet presAssocID="{E385921E-AABF-47A5-A16A-8A68F1E3B7A6}" presName="thickLine" presStyleLbl="alignNode1" presStyleIdx="2" presStyleCnt="3"/>
      <dgm:spPr/>
    </dgm:pt>
    <dgm:pt modelId="{9B0253F1-DA97-4A3E-AE78-C1665FCF4EE2}" type="pres">
      <dgm:prSet presAssocID="{E385921E-AABF-47A5-A16A-8A68F1E3B7A6}" presName="horz1" presStyleCnt="0"/>
      <dgm:spPr/>
    </dgm:pt>
    <dgm:pt modelId="{EB029F14-F92D-4EFC-99C2-67DBE40AD395}" type="pres">
      <dgm:prSet presAssocID="{E385921E-AABF-47A5-A16A-8A68F1E3B7A6}" presName="tx1" presStyleLbl="revTx" presStyleIdx="2" presStyleCnt="3"/>
      <dgm:spPr/>
    </dgm:pt>
    <dgm:pt modelId="{DA204EF3-DCDE-44E4-9C86-0F23CCEB5384}" type="pres">
      <dgm:prSet presAssocID="{E385921E-AABF-47A5-A16A-8A68F1E3B7A6}" presName="vert1" presStyleCnt="0"/>
      <dgm:spPr/>
    </dgm:pt>
  </dgm:ptLst>
  <dgm:cxnLst>
    <dgm:cxn modelId="{230BE416-71A0-4A4B-A6CA-9EDF716BCDFA}" srcId="{2960A131-238C-4731-9BD4-8AA4D85966D4}" destId="{470BE27D-9492-4552-B019-26D97BB8D972}" srcOrd="1" destOrd="0" parTransId="{FD1AFDBC-8A02-42C9-9C12-023EBDA77219}" sibTransId="{4A72DEBD-7352-4918-8E2E-B224675B90EB}"/>
    <dgm:cxn modelId="{E0816631-ED0B-4DB2-980D-F927A5498D50}" type="presOf" srcId="{6DFA74DE-B66E-4874-A461-741FFF6E7A37}" destId="{8CA2280F-90E9-4C4A-9635-611AE70E23C6}" srcOrd="0" destOrd="0" presId="urn:microsoft.com/office/officeart/2008/layout/LinedList"/>
    <dgm:cxn modelId="{7778DC33-485B-432E-8C6D-2F699691E581}" type="presOf" srcId="{470BE27D-9492-4552-B019-26D97BB8D972}" destId="{702FB87A-7368-48E9-9650-4FCC7C421B1C}" srcOrd="0" destOrd="0" presId="urn:microsoft.com/office/officeart/2008/layout/LinedList"/>
    <dgm:cxn modelId="{4B58806B-A1D4-48FD-B7E8-6DB90838B14B}" type="presOf" srcId="{E385921E-AABF-47A5-A16A-8A68F1E3B7A6}" destId="{EB029F14-F92D-4EFC-99C2-67DBE40AD395}" srcOrd="0" destOrd="0" presId="urn:microsoft.com/office/officeart/2008/layout/LinedList"/>
    <dgm:cxn modelId="{F8D0C54B-499D-405E-A7E2-7BE68604C424}" srcId="{2960A131-238C-4731-9BD4-8AA4D85966D4}" destId="{6DFA74DE-B66E-4874-A461-741FFF6E7A37}" srcOrd="0" destOrd="0" parTransId="{4BAE2070-5D37-4AFA-B747-0F79F16B2EBC}" sibTransId="{D0E57951-637B-4004-B524-AB8D1D5A04EB}"/>
    <dgm:cxn modelId="{B5C83B82-122D-4160-B0E9-BFB60E4DC624}" srcId="{2960A131-238C-4731-9BD4-8AA4D85966D4}" destId="{E385921E-AABF-47A5-A16A-8A68F1E3B7A6}" srcOrd="2" destOrd="0" parTransId="{84468FC5-F9E8-4FB3-90A0-761B15BF8323}" sibTransId="{49977A0C-BDE1-4B5D-8A67-840671C135D9}"/>
    <dgm:cxn modelId="{8554AEDC-C720-43EE-A7F7-CB37536607A0}" type="presOf" srcId="{2960A131-238C-4731-9BD4-8AA4D85966D4}" destId="{9620816E-B735-4661-8C65-FCA32E45EE1F}" srcOrd="0" destOrd="0" presId="urn:microsoft.com/office/officeart/2008/layout/LinedList"/>
    <dgm:cxn modelId="{D5432A80-31DA-480D-93FB-892251721498}" type="presParOf" srcId="{9620816E-B735-4661-8C65-FCA32E45EE1F}" destId="{BC6CACC1-35C9-4B50-AE05-281B6FD3E35C}" srcOrd="0" destOrd="0" presId="urn:microsoft.com/office/officeart/2008/layout/LinedList"/>
    <dgm:cxn modelId="{5EDE5BD8-5E18-46C0-AFAA-413993D02F65}" type="presParOf" srcId="{9620816E-B735-4661-8C65-FCA32E45EE1F}" destId="{670444AD-96B4-47AD-8A34-6601D07D27E6}" srcOrd="1" destOrd="0" presId="urn:microsoft.com/office/officeart/2008/layout/LinedList"/>
    <dgm:cxn modelId="{A9430823-207A-44EF-9E2D-52D370CDEF83}" type="presParOf" srcId="{670444AD-96B4-47AD-8A34-6601D07D27E6}" destId="{8CA2280F-90E9-4C4A-9635-611AE70E23C6}" srcOrd="0" destOrd="0" presId="urn:microsoft.com/office/officeart/2008/layout/LinedList"/>
    <dgm:cxn modelId="{09D9BC6A-BE4A-453A-B98D-A0EBE145198C}" type="presParOf" srcId="{670444AD-96B4-47AD-8A34-6601D07D27E6}" destId="{010C2923-7F3F-4FD7-9CC0-BD2FC0F5EC8A}" srcOrd="1" destOrd="0" presId="urn:microsoft.com/office/officeart/2008/layout/LinedList"/>
    <dgm:cxn modelId="{7996B175-6665-4B31-8D88-DFCB1353621D}" type="presParOf" srcId="{9620816E-B735-4661-8C65-FCA32E45EE1F}" destId="{A4D47431-3D1F-4201-BA04-68B0522EFFCD}" srcOrd="2" destOrd="0" presId="urn:microsoft.com/office/officeart/2008/layout/LinedList"/>
    <dgm:cxn modelId="{3C4CA21A-CB67-431C-AEC3-2ABD24A435B5}" type="presParOf" srcId="{9620816E-B735-4661-8C65-FCA32E45EE1F}" destId="{25945CE2-7CF1-404F-9650-E9DC008C4859}" srcOrd="3" destOrd="0" presId="urn:microsoft.com/office/officeart/2008/layout/LinedList"/>
    <dgm:cxn modelId="{867F4EF3-DE5C-4C6D-A796-F33512A96E3C}" type="presParOf" srcId="{25945CE2-7CF1-404F-9650-E9DC008C4859}" destId="{702FB87A-7368-48E9-9650-4FCC7C421B1C}" srcOrd="0" destOrd="0" presId="urn:microsoft.com/office/officeart/2008/layout/LinedList"/>
    <dgm:cxn modelId="{D1E88E5F-0CBA-4632-993B-75448B61DA2A}" type="presParOf" srcId="{25945CE2-7CF1-404F-9650-E9DC008C4859}" destId="{57A058FB-976C-44BA-B7BC-19D823448E45}" srcOrd="1" destOrd="0" presId="urn:microsoft.com/office/officeart/2008/layout/LinedList"/>
    <dgm:cxn modelId="{82343C5D-85E4-4C4D-A4C8-A3E72FE59E57}" type="presParOf" srcId="{9620816E-B735-4661-8C65-FCA32E45EE1F}" destId="{899A1E19-FD2A-4ED6-9A3A-B4079B121C7F}" srcOrd="4" destOrd="0" presId="urn:microsoft.com/office/officeart/2008/layout/LinedList"/>
    <dgm:cxn modelId="{A6397614-5D7D-4D8C-9BF7-C6D281DACE56}" type="presParOf" srcId="{9620816E-B735-4661-8C65-FCA32E45EE1F}" destId="{9B0253F1-DA97-4A3E-AE78-C1665FCF4EE2}" srcOrd="5" destOrd="0" presId="urn:microsoft.com/office/officeart/2008/layout/LinedList"/>
    <dgm:cxn modelId="{26C10940-5B71-4ACF-A964-26D2FE4AD576}" type="presParOf" srcId="{9B0253F1-DA97-4A3E-AE78-C1665FCF4EE2}" destId="{EB029F14-F92D-4EFC-99C2-67DBE40AD395}" srcOrd="0" destOrd="0" presId="urn:microsoft.com/office/officeart/2008/layout/LinedList"/>
    <dgm:cxn modelId="{4EE0B988-ACA1-402E-9AB1-B6AAF8709EBA}" type="presParOf" srcId="{9B0253F1-DA97-4A3E-AE78-C1665FCF4EE2}" destId="{DA204EF3-DCDE-44E4-9C86-0F23CCEB53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CACC1-35C9-4B50-AE05-281B6FD3E35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2280F-90E9-4C4A-9635-611AE70E23C6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Satoshi Nakamoto</a:t>
          </a:r>
          <a:endParaRPr lang="en-US" sz="2800" kern="1200"/>
        </a:p>
      </dsp:txBody>
      <dsp:txXfrm>
        <a:off x="0" y="2492"/>
        <a:ext cx="6492875" cy="1700138"/>
      </dsp:txXfrm>
    </dsp:sp>
    <dsp:sp modelId="{A4D47431-3D1F-4201-BA04-68B0522EFFCD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FB87A-7368-48E9-9650-4FCC7C421B1C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Bitcoin: A Peer-to-Peer Electronic Cash System (Bitcoin: Eşler Arası Elektronik Nakit Sistemi) </a:t>
          </a:r>
          <a:r>
            <a:rPr lang="tr-TR" sz="2800" u="sng" kern="1200">
              <a:hlinkClick xmlns:r="http://schemas.openxmlformats.org/officeDocument/2006/relationships" r:id="rId1"/>
            </a:rPr>
            <a:t>https://bitcoin.org/bitcoin.pdf</a:t>
          </a:r>
          <a:r>
            <a:rPr lang="tr-TR" sz="2800" kern="1200"/>
            <a:t>.</a:t>
          </a:r>
          <a:endParaRPr lang="en-US" sz="2800" kern="1200"/>
        </a:p>
      </dsp:txBody>
      <dsp:txXfrm>
        <a:off x="0" y="1702630"/>
        <a:ext cx="6492875" cy="1700138"/>
      </dsp:txXfrm>
    </dsp:sp>
    <dsp:sp modelId="{899A1E19-FD2A-4ED6-9A3A-B4079B121C7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29F14-F92D-4EFC-99C2-67DBE40AD395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2009 yılında açık kaynak kodlu bir yazılım olarak gitgub.com a yüklendi. https://github.com/bitcoin/bitcoin</a:t>
          </a:r>
          <a:endParaRPr lang="en-US" sz="2800" kern="120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54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8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51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00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103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65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8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645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878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100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408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496B8-B485-4728-BA92-89D697A28790}" type="datetimeFigureOut">
              <a:rPr lang="tr-TR" smtClean="0"/>
              <a:t>8.08.2021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9C23-0C09-409D-9057-3E4C7CA544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87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stackoverflow.com/questions/4948322/fundamental-difference-between-hashing-and-encryption-algorithm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50DA57F-CE61-4FEA-83A1-F5C33651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1C33DCC-BFA3-4393-A84D-8368B7672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Blockchain</a:t>
            </a:r>
            <a:r>
              <a:rPr lang="tr-TR" dirty="0">
                <a:solidFill>
                  <a:srgbClr val="FFFFFF"/>
                </a:solidFill>
              </a:rPr>
              <a:t> ve Kavramları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E162E4E-38B2-4AA7-A915-772B77CA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1. Gün</a:t>
            </a:r>
          </a:p>
        </p:txBody>
      </p:sp>
    </p:spTree>
    <p:extLst>
      <p:ext uri="{BB962C8B-B14F-4D97-AF65-F5344CB8AC3E}">
        <p14:creationId xmlns:p14="http://schemas.microsoft.com/office/powerpoint/2010/main" val="2016161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FCD14C-A857-4603-9AC1-0B5364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b="0" dirty="0" err="1">
                <a:effectLst/>
              </a:rPr>
              <a:t>Bitcoin</a:t>
            </a:r>
            <a:r>
              <a:rPr lang="tr-TR" sz="5400" b="0" dirty="0">
                <a:effectLst/>
              </a:rPr>
              <a:t> Nedir ?</a:t>
            </a:r>
            <a:endParaRPr lang="tr-TR" sz="5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D5EB7A-1DD1-40A2-A6C0-682CDF9E1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effectLst/>
              </a:rPr>
              <a:t>Satoshi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Nakamoto</a:t>
            </a:r>
            <a:endParaRPr lang="tr-TR" dirty="0">
              <a:effectLst/>
            </a:endParaRPr>
          </a:p>
          <a:p>
            <a:r>
              <a:rPr lang="tr-TR" dirty="0"/>
              <a:t>2008 yılında </a:t>
            </a:r>
            <a:r>
              <a:rPr lang="tr-TR" dirty="0" err="1">
                <a:effectLst/>
              </a:rPr>
              <a:t>Bitcoin</a:t>
            </a:r>
            <a:r>
              <a:rPr lang="tr-TR" dirty="0">
                <a:effectLst/>
              </a:rPr>
              <a:t>: A Peer-</a:t>
            </a:r>
            <a:r>
              <a:rPr lang="tr-TR" dirty="0" err="1">
                <a:effectLst/>
              </a:rPr>
              <a:t>to</a:t>
            </a:r>
            <a:r>
              <a:rPr lang="tr-TR" dirty="0">
                <a:effectLst/>
              </a:rPr>
              <a:t>-Peer Electronic Cash </a:t>
            </a:r>
            <a:r>
              <a:rPr lang="tr-TR" dirty="0" err="1">
                <a:effectLst/>
              </a:rPr>
              <a:t>System</a:t>
            </a:r>
            <a:r>
              <a:rPr lang="tr-TR" dirty="0">
                <a:effectLst/>
              </a:rPr>
              <a:t> (</a:t>
            </a:r>
            <a:r>
              <a:rPr lang="tr-TR" dirty="0" err="1">
                <a:effectLst/>
              </a:rPr>
              <a:t>Bitcoin</a:t>
            </a:r>
            <a:r>
              <a:rPr lang="tr-TR" dirty="0">
                <a:effectLst/>
              </a:rPr>
              <a:t>: Eşler Arası Elektronik Nakit Sistemi) </a:t>
            </a:r>
          </a:p>
          <a:p>
            <a:r>
              <a:rPr lang="tr-TR" dirty="0"/>
              <a:t>2009 yılında github.com da </a:t>
            </a:r>
            <a:r>
              <a:rPr lang="tr-TR" dirty="0" err="1"/>
              <a:t>bitcoin</a:t>
            </a:r>
            <a:r>
              <a:rPr lang="tr-TR" dirty="0"/>
              <a:t> yayınlanmıştır.</a:t>
            </a:r>
          </a:p>
          <a:p>
            <a:r>
              <a:rPr lang="tr-TR" dirty="0" err="1">
                <a:effectLst/>
              </a:rPr>
              <a:t>Genesis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Block</a:t>
            </a:r>
            <a:endParaRPr lang="tr-TR" dirty="0">
              <a:effectLst/>
            </a:endParaRPr>
          </a:p>
          <a:p>
            <a:r>
              <a:rPr lang="tr-TR" dirty="0"/>
              <a:t>Zorluk</a:t>
            </a:r>
          </a:p>
        </p:txBody>
      </p:sp>
    </p:spTree>
    <p:extLst>
      <p:ext uri="{BB962C8B-B14F-4D97-AF65-F5344CB8AC3E}">
        <p14:creationId xmlns:p14="http://schemas.microsoft.com/office/powerpoint/2010/main" val="80263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6174A9-3FCA-4BBD-BB8B-1B373A42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tr-TR" sz="5000">
                <a:effectLst/>
              </a:rPr>
              <a:t>Bitcoin yarılanma (halving)</a:t>
            </a:r>
            <a:endParaRPr lang="tr-TR" sz="500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0FA27B9-CDCE-4915-8425-44FB15036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1695778"/>
            <a:ext cx="5458968" cy="3466444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4D7A7D-224E-45B0-9286-DBBF65F6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tr-TR" sz="2200">
                <a:effectLst/>
              </a:rPr>
              <a:t>4 yılda bir</a:t>
            </a:r>
          </a:p>
          <a:p>
            <a:r>
              <a:rPr lang="tr-TR" sz="2200"/>
              <a:t>Ortalama 21000 block</a:t>
            </a:r>
          </a:p>
          <a:p>
            <a:r>
              <a:rPr lang="tr-TR" sz="2200">
                <a:effectLst/>
              </a:rPr>
              <a:t>2009 yılında 50 BTC</a:t>
            </a:r>
          </a:p>
          <a:p>
            <a:r>
              <a:rPr lang="tr-TR" sz="2200"/>
              <a:t>İlk yarılanma 2012 yılında 25 BTC</a:t>
            </a:r>
          </a:p>
          <a:p>
            <a:r>
              <a:rPr lang="tr-TR" sz="2200">
                <a:effectLst/>
              </a:rPr>
              <a:t>Son Yarılanma 2020 </a:t>
            </a:r>
            <a:r>
              <a:rPr lang="tr-TR" sz="2200"/>
              <a:t>yılında</a:t>
            </a:r>
            <a:r>
              <a:rPr lang="tr-TR" sz="2200">
                <a:effectLst/>
              </a:rPr>
              <a:t> 6,25 BTC</a:t>
            </a:r>
          </a:p>
          <a:p>
            <a:r>
              <a:rPr lang="tr-TR" sz="2200"/>
              <a:t>Son BTC 2140 yılında</a:t>
            </a:r>
          </a:p>
          <a:p>
            <a:r>
              <a:rPr lang="tr-TR" sz="2200">
                <a:effectLst/>
              </a:rPr>
              <a:t>Toplamda 2100.000</a:t>
            </a:r>
          </a:p>
          <a:p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681601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lektronik eşyalar içeren bir resim&#10;&#10;Açıklama otomatik olarak oluşturuldu">
            <a:extLst>
              <a:ext uri="{FF2B5EF4-FFF2-40B4-BE49-F238E27FC236}">
                <a16:creationId xmlns:a16="http://schemas.microsoft.com/office/drawing/2014/main" id="{39D4C50A-71FE-49CB-BD97-0E9D9BBD4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7" b="108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CD10AD-890E-4562-B61E-02ECA465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3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Blockchainin</a:t>
            </a:r>
            <a:r>
              <a:rPr lang="tr-TR" sz="3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Hukuki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durumu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vergi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ve</a:t>
            </a:r>
            <a:r>
              <a:rPr lang="en-US" sz="3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sz="36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yönetmelik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96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10FBF43-342D-4340-B504-D66C438F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tr-TR" sz="5400" dirty="0"/>
              <a:t>Suç Aktiviteleri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AB47E5-D42A-412C-BAA8-F877C1013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Kara </a:t>
            </a:r>
            <a:r>
              <a:rPr lang="en-US" sz="2200" dirty="0" err="1"/>
              <a:t>borsa</a:t>
            </a:r>
            <a:endParaRPr lang="tr-TR" sz="2200" dirty="0"/>
          </a:p>
          <a:p>
            <a:r>
              <a:rPr lang="en-US" sz="2200" dirty="0" err="1"/>
              <a:t>Kötücül</a:t>
            </a:r>
            <a:r>
              <a:rPr lang="en-US" sz="2200" dirty="0"/>
              <a:t> </a:t>
            </a:r>
            <a:r>
              <a:rPr lang="en-US" sz="2200" dirty="0" err="1"/>
              <a:t>Yazılımlar</a:t>
            </a:r>
            <a:endParaRPr lang="tr-TR" sz="2200" dirty="0"/>
          </a:p>
          <a:p>
            <a:r>
              <a:rPr lang="en-US" sz="2200" dirty="0"/>
              <a:t>Kara para </a:t>
            </a:r>
            <a:r>
              <a:rPr lang="en-US" sz="2200" dirty="0" err="1"/>
              <a:t>aklama</a:t>
            </a:r>
            <a:endParaRPr lang="tr-TR" sz="2200" dirty="0"/>
          </a:p>
          <a:p>
            <a:r>
              <a:rPr lang="en-US" sz="2200" dirty="0"/>
              <a:t>Ponzi </a:t>
            </a:r>
            <a:r>
              <a:rPr lang="en-US" sz="2200" dirty="0" err="1"/>
              <a:t>oyunu</a:t>
            </a:r>
            <a:endParaRPr lang="tr-TR" sz="2200" dirty="0"/>
          </a:p>
          <a:p>
            <a:r>
              <a:rPr lang="en-US" sz="2200" dirty="0" err="1"/>
              <a:t>Yetkisiz</a:t>
            </a:r>
            <a:r>
              <a:rPr lang="en-US" sz="2200" dirty="0"/>
              <a:t> </a:t>
            </a:r>
            <a:r>
              <a:rPr lang="en-US" sz="2200" dirty="0" err="1"/>
              <a:t>Madencilik</a:t>
            </a:r>
            <a:endParaRPr lang="tr-TR" sz="2200" dirty="0"/>
          </a:p>
          <a:p>
            <a:r>
              <a:rPr lang="en-US" sz="2200" dirty="0" err="1"/>
              <a:t>Hırsızlık</a:t>
            </a:r>
            <a:endParaRPr lang="en-US" sz="2200" dirty="0"/>
          </a:p>
        </p:txBody>
      </p:sp>
      <p:pic>
        <p:nvPicPr>
          <p:cNvPr id="5" name="İçerik Yer Tutucusu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6B77F05-A38B-48B7-8963-BC1DF6B730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" r="330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916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5935EA-638D-4B13-BD68-F6406A81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rtl="0"/>
            <a:br>
              <a:rPr lang="tr-TR" sz="5400"/>
            </a:br>
            <a:r>
              <a:rPr lang="tr-TR" sz="5400" b="0">
                <a:effectLst/>
              </a:rPr>
              <a:t>Güvenlik</a:t>
            </a:r>
            <a:endParaRPr lang="tr-TR" sz="5400" dirty="0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EF497E8-1C08-4D38-82B8-6F28D9B1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 err="1"/>
              <a:t>Yetkisiz</a:t>
            </a:r>
            <a:r>
              <a:rPr lang="en-US" sz="2200" dirty="0"/>
              <a:t> </a:t>
            </a:r>
            <a:r>
              <a:rPr lang="en-US" sz="2200" dirty="0" err="1"/>
              <a:t>harcama</a:t>
            </a:r>
            <a:endParaRPr lang="tr-TR" sz="2200" dirty="0"/>
          </a:p>
          <a:p>
            <a:r>
              <a:rPr lang="en-US" sz="2200" dirty="0" err="1"/>
              <a:t>Çift</a:t>
            </a:r>
            <a:r>
              <a:rPr lang="en-US" sz="2200" dirty="0"/>
              <a:t> </a:t>
            </a:r>
            <a:r>
              <a:rPr lang="en-US" sz="2200" dirty="0" err="1"/>
              <a:t>Harcama</a:t>
            </a:r>
            <a:endParaRPr lang="tr-TR" sz="2200" dirty="0"/>
          </a:p>
          <a:p>
            <a:r>
              <a:rPr lang="en-US" sz="2200" dirty="0" err="1"/>
              <a:t>Yarış</a:t>
            </a:r>
            <a:r>
              <a:rPr lang="en-US" sz="2200" dirty="0"/>
              <a:t> </a:t>
            </a:r>
            <a:r>
              <a:rPr lang="en-US" sz="2200" dirty="0" err="1"/>
              <a:t>Saldırısı</a:t>
            </a:r>
            <a:endParaRPr lang="tr-TR" sz="2200" dirty="0"/>
          </a:p>
          <a:p>
            <a:r>
              <a:rPr lang="en-US" sz="2200" dirty="0"/>
              <a:t>%51 </a:t>
            </a:r>
            <a:r>
              <a:rPr lang="en-US" sz="2200" dirty="0" err="1"/>
              <a:t>Saldırısı</a:t>
            </a:r>
            <a:endParaRPr lang="en-US" sz="2200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B6B6A6B6-8C0D-4A8D-9091-6EF61FA9F2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1" r="26957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38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82810F-4987-499D-B0E6-1F55713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Blockchain </a:t>
            </a:r>
            <a:r>
              <a:rPr lang="en-US" sz="5400" dirty="0" err="1"/>
              <a:t>nedir</a:t>
            </a:r>
            <a:r>
              <a:rPr lang="en-US" sz="5400" dirty="0"/>
              <a:t> ?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9159D37-4EFB-4D7A-BC7D-D8EA85F05833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Birbirini takip eden bloklardan oluşmuş bir veritabanıdır.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Bloklar birbirine şifreli (hash) bir yapıda bağlanmıştır.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Dağıtık bir yapıdadır.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CBB9348-8090-4EBA-B98B-01F83505F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9" r="1859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02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ABD1B697-69DC-4FBF-A82A-49800E24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tr-TR" sz="5400" dirty="0" err="1">
                <a:solidFill>
                  <a:srgbClr val="FFFFFF"/>
                </a:solidFill>
              </a:rPr>
              <a:t>Blockchain</a:t>
            </a:r>
            <a:r>
              <a:rPr lang="tr-TR" sz="5400" dirty="0">
                <a:solidFill>
                  <a:srgbClr val="FFFFFF"/>
                </a:solidFill>
              </a:rPr>
              <a:t> ne zaman çıktı?</a:t>
            </a:r>
          </a:p>
        </p:txBody>
      </p:sp>
      <p:graphicFrame>
        <p:nvGraphicFramePr>
          <p:cNvPr id="45" name="İçerik Yer Tutucusu 2">
            <a:extLst>
              <a:ext uri="{FF2B5EF4-FFF2-40B4-BE49-F238E27FC236}">
                <a16:creationId xmlns:a16="http://schemas.microsoft.com/office/drawing/2014/main" id="{5210D9E2-BA66-4EB6-901F-7B3251E0E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61915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714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D4C6FD-69AD-407B-85D8-5ABE36CB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9F12719-FE4B-483B-80BA-12D2F5C10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6897"/>
            <a:ext cx="12192000" cy="7871793"/>
          </a:xfrm>
        </p:spPr>
      </p:pic>
    </p:spTree>
    <p:extLst>
      <p:ext uri="{BB962C8B-B14F-4D97-AF65-F5344CB8AC3E}">
        <p14:creationId xmlns:p14="http://schemas.microsoft.com/office/powerpoint/2010/main" val="426843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E77661-FD97-4A74-A7D9-7D405D9B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914" y="609600"/>
            <a:ext cx="5558973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Blockchain</a:t>
            </a:r>
            <a:r>
              <a:rPr lang="tr-TR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Neden Önemli?</a:t>
            </a:r>
            <a:endParaRPr lang="en-US" sz="3600" dirty="0"/>
          </a:p>
        </p:txBody>
      </p:sp>
      <p:pic>
        <p:nvPicPr>
          <p:cNvPr id="5" name="İçerik Yer Tutucusu 4" descr="Tablodaki Araçlar">
            <a:extLst>
              <a:ext uri="{FF2B5EF4-FFF2-40B4-BE49-F238E27FC236}">
                <a16:creationId xmlns:a16="http://schemas.microsoft.com/office/drawing/2014/main" id="{0E3D4611-6175-44BF-AFE3-8E85DA6D0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6" r="21247" b="-1"/>
          <a:stretch/>
        </p:blipFill>
        <p:spPr>
          <a:xfrm>
            <a:off x="-275751" y="-1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9B2C1E2-9C5C-4E50-AE50-825B6B03D1F6}"/>
              </a:ext>
            </a:extLst>
          </p:cNvPr>
          <p:cNvSpPr txBox="1"/>
          <p:nvPr/>
        </p:nvSpPr>
        <p:spPr>
          <a:xfrm>
            <a:off x="901079" y="2658559"/>
            <a:ext cx="4140013" cy="2653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Güvenilirdir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Şeffaftır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Değiştirilemez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Dağıtık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yapıya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sahiptir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3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D365C2-944A-4D34-87C1-4E60012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6000" dirty="0">
                <a:effectLst/>
              </a:rPr>
              <a:t>Dağıtık ağ / Sistem nedir</a:t>
            </a:r>
            <a:br>
              <a:rPr lang="tr-TR" dirty="0">
                <a:effectLst/>
              </a:rPr>
            </a:b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4D3F79B-F1C5-48C3-B255-A4CD9B58C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12" y="1825625"/>
            <a:ext cx="9049576" cy="4351338"/>
          </a:xfrm>
        </p:spPr>
      </p:pic>
    </p:spTree>
    <p:extLst>
      <p:ext uri="{BB962C8B-B14F-4D97-AF65-F5344CB8AC3E}">
        <p14:creationId xmlns:p14="http://schemas.microsoft.com/office/powerpoint/2010/main" val="399811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9682AF-206E-4129-B8D2-0621255B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tr-TR" sz="5400" dirty="0"/>
              <a:t>Blok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3D9948-A1D5-499F-AD51-3DF876601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000" dirty="0" err="1"/>
              <a:t>Hash</a:t>
            </a:r>
            <a:endParaRPr lang="tr-TR" sz="2000" dirty="0"/>
          </a:p>
          <a:p>
            <a:pPr marL="514350" indent="-514350">
              <a:buFont typeface="+mj-lt"/>
              <a:buAutoNum type="arabicPeriod"/>
            </a:pPr>
            <a:r>
              <a:rPr lang="tr-TR" sz="2000" dirty="0" err="1"/>
              <a:t>Previous</a:t>
            </a:r>
            <a:r>
              <a:rPr lang="tr-TR" sz="2000" dirty="0"/>
              <a:t> </a:t>
            </a:r>
            <a:r>
              <a:rPr lang="tr-TR" sz="2000" dirty="0" err="1"/>
              <a:t>Hash</a:t>
            </a:r>
            <a:endParaRPr lang="tr-TR" sz="2000" dirty="0"/>
          </a:p>
          <a:p>
            <a:pPr marL="514350" indent="-514350">
              <a:buFont typeface="+mj-lt"/>
              <a:buAutoNum type="arabicPeriod"/>
            </a:pPr>
            <a:r>
              <a:rPr lang="tr-TR" sz="2000" dirty="0" err="1"/>
              <a:t>Timestamp</a:t>
            </a:r>
            <a:endParaRPr lang="tr-TR" sz="2000" dirty="0"/>
          </a:p>
          <a:p>
            <a:pPr marL="514350" indent="-514350">
              <a:buFont typeface="+mj-lt"/>
              <a:buAutoNum type="arabicPeriod"/>
            </a:pPr>
            <a:r>
              <a:rPr lang="tr-TR" sz="2000" dirty="0" err="1"/>
              <a:t>Nonce</a:t>
            </a:r>
            <a:endParaRPr lang="tr-TR" sz="2000" dirty="0"/>
          </a:p>
          <a:p>
            <a:pPr marL="514350" indent="-514350">
              <a:buFont typeface="+mj-lt"/>
              <a:buAutoNum type="arabicPeriod"/>
            </a:pPr>
            <a:r>
              <a:rPr lang="tr-TR" sz="2000" dirty="0"/>
              <a:t>Data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304BCFD-F550-4B73-B162-F67D5FF55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554574"/>
            <a:ext cx="6019331" cy="174560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5910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A7DFC8-5A6C-4735-9F12-FCA1232E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tr-TR" sz="4000">
                <a:solidFill>
                  <a:schemeClr val="bg1"/>
                </a:solidFill>
              </a:rPr>
              <a:t>Hash Nedir?</a:t>
            </a:r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8" name="Group 14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D30627EB-6980-4FD7-9CA8-99DB14520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73091" y="2102225"/>
            <a:ext cx="4369112" cy="287501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9934C7-CA5B-44F2-B679-16A75FA2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4543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400">
                <a:solidFill>
                  <a:schemeClr val="bg1">
                    <a:alpha val="80000"/>
                  </a:schemeClr>
                </a:solidFill>
              </a:rPr>
              <a:t>Oluşturulması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>
                <a:solidFill>
                  <a:schemeClr val="bg1">
                    <a:alpha val="80000"/>
                  </a:schemeClr>
                </a:solidFill>
              </a:rPr>
              <a:t>Doğrulanması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97921EC-8E57-426B-B600-BFAFD1D0C3D5}"/>
              </a:ext>
            </a:extLst>
          </p:cNvPr>
          <p:cNvSpPr txBox="1"/>
          <p:nvPr/>
        </p:nvSpPr>
        <p:spPr>
          <a:xfrm>
            <a:off x="3173257" y="4777181"/>
            <a:ext cx="24689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tr-TR" sz="700">
                <a:solidFill>
                  <a:srgbClr val="FFFFFF"/>
                </a:solidFill>
                <a:hlinkClick r:id="rId4" tooltip="http://stackoverflow.com/questions/4948322/fundamental-difference-between-hashing-and-encryption-algorith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 Fotoğraf</a:t>
            </a:r>
            <a:r>
              <a:rPr lang="tr-TR" sz="700">
                <a:solidFill>
                  <a:srgbClr val="FFFFFF"/>
                </a:solidFill>
              </a:rPr>
              <a:t>, Bilinmeyen Yazar, </a:t>
            </a:r>
            <a:r>
              <a:rPr lang="tr-T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tr-TR" sz="700">
                <a:solidFill>
                  <a:srgbClr val="FFFFFF"/>
                </a:solidFill>
              </a:rPr>
              <a:t> altında lisanslanmıştır</a:t>
            </a:r>
          </a:p>
        </p:txBody>
      </p:sp>
    </p:spTree>
    <p:extLst>
      <p:ext uri="{BB962C8B-B14F-4D97-AF65-F5344CB8AC3E}">
        <p14:creationId xmlns:p14="http://schemas.microsoft.com/office/powerpoint/2010/main" val="10221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C4BCDC-994F-4CD1-AA8D-F0B787AB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5400" dirty="0" err="1">
                <a:effectLst/>
              </a:rPr>
              <a:t>Blockchain</a:t>
            </a:r>
            <a:r>
              <a:rPr lang="tr-TR" sz="5400" dirty="0">
                <a:effectLst/>
              </a:rPr>
              <a:t> nasıl çalışır.</a:t>
            </a:r>
            <a:endParaRPr lang="tr-TR" sz="5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373E63-DC80-49A5-BE83-54BEA019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Madenciler Bilgisayarlar veya özelleştirilmiş ASIC makineleri kullanır.</a:t>
            </a:r>
          </a:p>
          <a:p>
            <a:r>
              <a:rPr lang="tr-TR" dirty="0"/>
              <a:t>Veriler şifrelenerek özet bilgi olan </a:t>
            </a:r>
            <a:r>
              <a:rPr lang="tr-TR" dirty="0" err="1"/>
              <a:t>Hash</a:t>
            </a:r>
            <a:r>
              <a:rPr lang="tr-TR" dirty="0"/>
              <a:t> üretilir.</a:t>
            </a:r>
          </a:p>
          <a:p>
            <a:r>
              <a:rPr lang="tr-TR" dirty="0"/>
              <a:t>SHA-256, MD5</a:t>
            </a:r>
          </a:p>
          <a:p>
            <a:r>
              <a:rPr lang="tr-TR" dirty="0"/>
              <a:t>Data olarak dijital her bilgi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369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3C4378907EE07449E961B08E945489C" ma:contentTypeVersion="12" ma:contentTypeDescription="Yeni belge oluşturun." ma:contentTypeScope="" ma:versionID="bf7f4200c7c726be407b7d3718d8b2ee">
  <xsd:schema xmlns:xsd="http://www.w3.org/2001/XMLSchema" xmlns:xs="http://www.w3.org/2001/XMLSchema" xmlns:p="http://schemas.microsoft.com/office/2006/metadata/properties" xmlns:ns3="c73a6290-6f85-4a91-870d-c6b0cf50cad6" xmlns:ns4="e2e4b95a-52b0-4305-9eb6-4ed684f81f46" targetNamespace="http://schemas.microsoft.com/office/2006/metadata/properties" ma:root="true" ma:fieldsID="aa1e8deb4efb6ebd9d211fb7a43a9eba" ns3:_="" ns4:_="">
    <xsd:import namespace="c73a6290-6f85-4a91-870d-c6b0cf50cad6"/>
    <xsd:import namespace="e2e4b95a-52b0-4305-9eb6-4ed684f81f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a6290-6f85-4a91-870d-c6b0cf50c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4b95a-52b0-4305-9eb6-4ed684f81f4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AFAD8E-E8BF-4D5C-84FC-355AE7F70D42}">
  <ds:schemaRefs>
    <ds:schemaRef ds:uri="http://purl.org/dc/terms/"/>
    <ds:schemaRef ds:uri="http://schemas.microsoft.com/office/infopath/2007/PartnerControls"/>
    <ds:schemaRef ds:uri="http://purl.org/dc/elements/1.1/"/>
    <ds:schemaRef ds:uri="c73a6290-6f85-4a91-870d-c6b0cf50cad6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e2e4b95a-52b0-4305-9eb6-4ed684f81f46"/>
  </ds:schemaRefs>
</ds:datastoreItem>
</file>

<file path=customXml/itemProps2.xml><?xml version="1.0" encoding="utf-8"?>
<ds:datastoreItem xmlns:ds="http://schemas.openxmlformats.org/officeDocument/2006/customXml" ds:itemID="{9A085D17-C379-40A9-8522-7B4AFA201E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544FAF-DF97-44CE-BF96-AF4FF183F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3a6290-6f85-4a91-870d-c6b0cf50cad6"/>
    <ds:schemaRef ds:uri="e2e4b95a-52b0-4305-9eb6-4ed684f81f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259</Words>
  <Application>Microsoft Office PowerPoint</Application>
  <PresentationFormat>Geniş ekran</PresentationFormat>
  <Paragraphs>58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Blockchain ve Kavramları</vt:lpstr>
      <vt:lpstr>Blockchain nedir ?</vt:lpstr>
      <vt:lpstr>Blockchain ne zaman çıktı?</vt:lpstr>
      <vt:lpstr>PowerPoint Sunusu</vt:lpstr>
      <vt:lpstr>Blockchain Neden Önemli?</vt:lpstr>
      <vt:lpstr>Dağıtık ağ / Sistem nedir </vt:lpstr>
      <vt:lpstr>Blok Nedir?</vt:lpstr>
      <vt:lpstr>Hash Nedir?</vt:lpstr>
      <vt:lpstr>Blockchain nasıl çalışır.</vt:lpstr>
      <vt:lpstr>Bitcoin Nedir ?</vt:lpstr>
      <vt:lpstr>Bitcoin yarılanma (halving)</vt:lpstr>
      <vt:lpstr>Blockchainin Hukuki durumu, vergi ve yönetmelik</vt:lpstr>
      <vt:lpstr>Suç Aktiviteleri</vt:lpstr>
      <vt:lpstr> Güvenlik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ve Kavramları</dc:title>
  <dc:creator>Emrullah TUNCAY</dc:creator>
  <cp:lastModifiedBy>Emrullah TUNCAY</cp:lastModifiedBy>
  <cp:revision>30</cp:revision>
  <dcterms:created xsi:type="dcterms:W3CDTF">2021-08-07T14:27:27Z</dcterms:created>
  <dcterms:modified xsi:type="dcterms:W3CDTF">2021-08-08T13:23:56Z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0x01010023C4378907EE07449E961B08E945489C</vt:lpwstr>
  </property>
</Properties>
</file>