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handoutMasterIdLst>
    <p:handoutMasterId r:id="rId24"/>
  </p:handoutMasterIdLst>
  <p:sldIdLst>
    <p:sldId id="257" r:id="rId2"/>
    <p:sldId id="262" r:id="rId3"/>
    <p:sldId id="263" r:id="rId4"/>
    <p:sldId id="264" r:id="rId5"/>
    <p:sldId id="270" r:id="rId6"/>
    <p:sldId id="265" r:id="rId7"/>
    <p:sldId id="271" r:id="rId8"/>
    <p:sldId id="283" r:id="rId9"/>
    <p:sldId id="267" r:id="rId10"/>
    <p:sldId id="273" r:id="rId11"/>
    <p:sldId id="274" r:id="rId12"/>
    <p:sldId id="276" r:id="rId13"/>
    <p:sldId id="268" r:id="rId14"/>
    <p:sldId id="277" r:id="rId15"/>
    <p:sldId id="275" r:id="rId16"/>
    <p:sldId id="278" r:id="rId17"/>
    <p:sldId id="279" r:id="rId18"/>
    <p:sldId id="269" r:id="rId19"/>
    <p:sldId id="282" r:id="rId20"/>
    <p:sldId id="280" r:id="rId21"/>
    <p:sldId id="281" r:id="rId22"/>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EA058D90-7EF0-4424-B6E1-A5BC42DDAA25}">
          <p14:sldIdLst>
            <p14:sldId id="257"/>
            <p14:sldId id="262"/>
            <p14:sldId id="263"/>
            <p14:sldId id="264"/>
            <p14:sldId id="270"/>
            <p14:sldId id="265"/>
            <p14:sldId id="271"/>
            <p14:sldId id="283"/>
            <p14:sldId id="267"/>
            <p14:sldId id="273"/>
            <p14:sldId id="274"/>
            <p14:sldId id="276"/>
            <p14:sldId id="268"/>
            <p14:sldId id="277"/>
            <p14:sldId id="275"/>
            <p14:sldId id="278"/>
            <p14:sldId id="279"/>
            <p14:sldId id="269"/>
            <p14:sldId id="282"/>
            <p14:sldId id="280"/>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21.08.2021</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21.08.2021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en-US"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1B0951D9-850C-477F-AF83-3FB30EA67492}" type="datetime1">
              <a:rPr lang="tr-TR" smtClean="0"/>
              <a:t>21.08.2021</a:t>
            </a:fld>
            <a:endParaRPr lang="en-US"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7F1C87B0-0BF1-4D20-8B57-A71E86EF9595}" type="datetime1">
              <a:rPr lang="tr-TR" smtClean="0"/>
              <a:t>21.08.2021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991600" y="762000"/>
            <a:ext cx="2362200" cy="5257800"/>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762000"/>
            <a:ext cx="8077200" cy="5257800"/>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AA52BFC5-D222-482D-B154-0698E276F0F9}" type="datetime1">
              <a:rPr lang="tr-TR" smtClean="0"/>
              <a:t>21.08.2021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FE387474-1390-41C9-9718-AAC5629B5D0B}" type="datetime1">
              <a:rPr lang="tr-TR" smtClean="0"/>
              <a:t>21.08.2021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4A148F7-A76F-401F-AD5E-B004E6B76CB0}" type="datetime1">
              <a:rPr lang="tr-TR" smtClean="0"/>
              <a:t>21.08.2021</a:t>
            </a:fld>
            <a:endParaRPr lang="en-US"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8C3045A1-20C0-4B0A-AD84-4C1E818C0034}" type="datetime1">
              <a:rPr lang="tr-TR" smtClean="0"/>
              <a:t>21.08.2021</a:t>
            </a:fld>
            <a:endParaRPr lang="en-US"/>
          </a:p>
        </p:txBody>
      </p:sp>
      <p:sp>
        <p:nvSpPr>
          <p:cNvPr id="6" name="Alt Bilgi Yer Tutucusu 5"/>
          <p:cNvSpPr>
            <a:spLocks noGrp="1"/>
          </p:cNvSpPr>
          <p:nvPr>
            <p:ph type="ftr" sz="quarter" idx="11"/>
          </p:nvPr>
        </p:nvSpPr>
        <p:spPr/>
        <p:txBody>
          <a:bodyPr rtlCol="0"/>
          <a:lstStyle/>
          <a:p>
            <a:pPr rtl="0"/>
            <a:endParaRPr lang="en-US"/>
          </a:p>
        </p:txBody>
      </p:sp>
      <p:sp>
        <p:nvSpPr>
          <p:cNvPr id="7" name="Slayt Numarası Yer Tutucusu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7" name="Tarih Yer Tutucusu 6"/>
          <p:cNvSpPr>
            <a:spLocks noGrp="1"/>
          </p:cNvSpPr>
          <p:nvPr>
            <p:ph type="dt" sz="half" idx="10"/>
          </p:nvPr>
        </p:nvSpPr>
        <p:spPr/>
        <p:txBody>
          <a:bodyPr rtlCol="0"/>
          <a:lstStyle/>
          <a:p>
            <a:pPr rtl="0"/>
            <a:fld id="{7283C5DB-0E5C-47AB-804D-13751DF54259}" type="datetime1">
              <a:rPr lang="tr-TR" smtClean="0"/>
              <a:t>21.08.2021</a:t>
            </a:fld>
            <a:endParaRPr lang="en-US"/>
          </a:p>
        </p:txBody>
      </p:sp>
      <p:sp>
        <p:nvSpPr>
          <p:cNvPr id="8" name="Alt Bilgi Yer Tutucusu 7"/>
          <p:cNvSpPr>
            <a:spLocks noGrp="1"/>
          </p:cNvSpPr>
          <p:nvPr>
            <p:ph type="ftr" sz="quarter" idx="11"/>
          </p:nvPr>
        </p:nvSpPr>
        <p:spPr/>
        <p:txBody>
          <a:bodyPr rtlCol="0"/>
          <a:lstStyle/>
          <a:p>
            <a:pPr rtl="0"/>
            <a:endParaRPr lang="en-US"/>
          </a:p>
        </p:txBody>
      </p:sp>
      <p:sp>
        <p:nvSpPr>
          <p:cNvPr id="9" name="Slayt Numarası Yer Tutucus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8B912638-4A84-4EE0-98F1-3BC2BFB48209}" type="datetime1">
              <a:rPr lang="tr-TR" smtClean="0"/>
              <a:t>21.08.2021</a:t>
            </a:fld>
            <a:endParaRPr lang="en-US"/>
          </a:p>
        </p:txBody>
      </p:sp>
      <p:sp>
        <p:nvSpPr>
          <p:cNvPr id="4" name="Alt Bilgi Yer Tutucusu 3"/>
          <p:cNvSpPr>
            <a:spLocks noGrp="1"/>
          </p:cNvSpPr>
          <p:nvPr>
            <p:ph type="ftr" sz="quarter" idx="11"/>
          </p:nvPr>
        </p:nvSpPr>
        <p:spPr/>
        <p:txBody>
          <a:bodyPr rtlCol="0"/>
          <a:lstStyle/>
          <a:p>
            <a:pPr rtl="0"/>
            <a:endParaRPr lang="en-US"/>
          </a:p>
        </p:txBody>
      </p:sp>
      <p:sp>
        <p:nvSpPr>
          <p:cNvPr id="5" name="Slayt Numarası Yer Tutucus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07545FB2-DB73-4453-9716-EA32A8F7CEFF}" type="datetime1">
              <a:rPr lang="tr-TR" smtClean="0"/>
              <a:t>21.08.2021</a:t>
            </a:fld>
            <a:endParaRPr lang="en-US"/>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FA75E80-C511-491E-AC9E-79B0B38D1D0B}" type="datetime1">
              <a:rPr lang="tr-TR" smtClean="0"/>
              <a:t>21.08.2021</a:t>
            </a:fld>
            <a:endParaRPr lang="en-US"/>
          </a:p>
        </p:txBody>
      </p:sp>
      <p:sp>
        <p:nvSpPr>
          <p:cNvPr id="9" name="Alt Bilgi Yer Tutucusu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sı İçeren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5" name="Tarih Yer Tutucusu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F49DBFF-013E-4A49-8439-D50202EB6B14}" type="datetime1">
              <a:rPr lang="tr-TR" smtClean="0"/>
              <a:t>21.08.2021</a:t>
            </a:fld>
            <a:endParaRPr lang="en-US"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ayt Numarası Yer Tutucus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tr" dirty="0"/>
              <a:t>Asıl başlık stilini düzenlemek için tıklayın</a:t>
            </a:r>
            <a:endParaRPr lang="en-US" dirty="0"/>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EF5B999-57E2-470C-85A4-8AC7B2DA0B4E}" type="datetime1">
              <a:rPr lang="tr-TR" smtClean="0"/>
              <a:t>21.08.2021</a:t>
            </a:fld>
            <a:endParaRPr lang="en-US"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further.netwo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niftygateway/status/1364745727889530883?ref_src=twsrc%5Etfw%7Ctwcamp%5Etweetembed%7Ctwterm%5E1364745727889530883%7Ctwgr%5E%7Ctwcon%5Es1_&amp;ref_url=https%3A%2F%2Fwebrazzi.com%2F2021%2F03%2F12%2Fnft-eserini-69-milyon-dolara-satan-beeple-yeni-bir-rekora-imza-atti%2F" TargetMode="External"/><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hyperlink" Target="https://twitter.com/beeple?ref_src=twsrc%5Etfw%7Ctwcamp%5Etweetembed%7Ctwterm%5E1364745727889530883%7Ctwgr%5E%7Ctwcon%5Es1_&amp;ref_url=https%3A%2F%2Fwebrazzi.com%2F2021%2F03%2F12%2Fnft-eserini-69-milyon-dolara-satan-beeple-yeni-bir-rekora-imza-atti%2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witter.com/beeple?ref_src=twsrc%5Etfw%7Ctwcamp%5Etweetembed%7Ctwterm%5E1364745727889530883%7Ctwgr%5E%7Ctwcon%5Es1_&amp;ref_url=https%3A%2F%2Fwebrazzi.com%2F2021%2F03%2F12%2Fnft-eserini-69-milyon-dolara-satan-beeple-yeni-bir-rekora-imza-atti%2F" TargetMode="External"/><Relationship Id="rId1" Type="http://schemas.openxmlformats.org/officeDocument/2006/relationships/slideLayout" Target="../slideLayouts/slideLayout8.xml"/><Relationship Id="rId4" Type="http://schemas.openxmlformats.org/officeDocument/2006/relationships/hyperlink" Target="https://twitter.com/ChristiesInc/status/136167058860817612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613546"/>
            <a:ext cx="4775075" cy="1630907"/>
          </a:xfrm>
        </p:spPr>
        <p:txBody>
          <a:bodyPr rtlCol="0">
            <a:normAutofit/>
          </a:bodyPr>
          <a:lstStyle/>
          <a:p>
            <a:pPr rtl="0"/>
            <a:r>
              <a:rPr lang="tr" sz="4400" dirty="0">
                <a:solidFill>
                  <a:schemeClr val="tx1"/>
                </a:solidFill>
              </a:rPr>
              <a:t>Finansal Süreçlerde</a:t>
            </a: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tr" dirty="0">
              <a:solidFill>
                <a:schemeClr val="tx1"/>
              </a:solidFill>
            </a:endParaRPr>
          </a:p>
          <a:p>
            <a:pPr rtl="0">
              <a:spcAft>
                <a:spcPts val="600"/>
              </a:spcAft>
            </a:pPr>
            <a:endParaRPr lang="tr"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49AA93D6-B68E-47FB-B353-06BEB6A7A79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228599" y="1562671"/>
            <a:ext cx="7696201" cy="3732657"/>
          </a:xfrm>
          <a:noFill/>
        </p:spPr>
      </p:pic>
      <p:sp>
        <p:nvSpPr>
          <p:cNvPr id="4" name="Veri Yer Tutucusu 3">
            <a:extLst>
              <a:ext uri="{FF2B5EF4-FFF2-40B4-BE49-F238E27FC236}">
                <a16:creationId xmlns:a16="http://schemas.microsoft.com/office/drawing/2014/main" id="{E0B6EAEE-56B2-48CB-9C96-60755615023B}"/>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FE387474-1390-41C9-9718-AAC5629B5D0B}" type="datetime1">
              <a:rPr lang="tr-TR" smtClean="0"/>
              <a:pPr rtl="0">
                <a:spcAft>
                  <a:spcPts val="600"/>
                </a:spcAft>
              </a:pPr>
              <a:t>21.08.2021</a:t>
            </a:fld>
            <a:endParaRPr lang="en-US"/>
          </a:p>
        </p:txBody>
      </p:sp>
      <p:sp>
        <p:nvSpPr>
          <p:cNvPr id="13" name="Text Placeholder 4">
            <a:extLst>
              <a:ext uri="{FF2B5EF4-FFF2-40B4-BE49-F238E27FC236}">
                <a16:creationId xmlns:a16="http://schemas.microsoft.com/office/drawing/2014/main" id="{EC66E1B1-EAB0-4C4B-8CAA-3EA8BC2C0D0E}"/>
              </a:ext>
            </a:extLst>
          </p:cNvPr>
          <p:cNvSpPr>
            <a:spLocks noGrp="1"/>
          </p:cNvSpPr>
          <p:nvPr>
            <p:ph type="body" sz="half" idx="2"/>
          </p:nvPr>
        </p:nvSpPr>
        <p:spPr>
          <a:xfrm>
            <a:off x="8477250" y="858129"/>
            <a:ext cx="3144774" cy="5039751"/>
          </a:xfrm>
        </p:spPr>
        <p:txBody>
          <a:bodyPr/>
          <a:lstStyle/>
          <a:p>
            <a:r>
              <a:rPr lang="tr-TR" dirty="0"/>
              <a:t>Hava Yolları</a:t>
            </a:r>
          </a:p>
          <a:p>
            <a:r>
              <a:rPr lang="tr-TR" dirty="0"/>
              <a:t>Acenteler</a:t>
            </a:r>
          </a:p>
          <a:p>
            <a:r>
              <a:rPr lang="tr-TR" dirty="0" err="1"/>
              <a:t>Rent</a:t>
            </a:r>
            <a:r>
              <a:rPr lang="tr-TR" dirty="0"/>
              <a:t> a car</a:t>
            </a:r>
          </a:p>
          <a:p>
            <a:r>
              <a:rPr lang="tr-TR" dirty="0"/>
              <a:t>Otel hizmetleri</a:t>
            </a:r>
          </a:p>
          <a:p>
            <a:endParaRPr lang="tr-TR" dirty="0"/>
          </a:p>
          <a:p>
            <a:r>
              <a:rPr lang="tr-TR" dirty="0"/>
              <a:t>IATA üye değilsen hava yolları birbirlerine kaparo ödemek zorunda kalıyorlar.</a:t>
            </a:r>
          </a:p>
          <a:p>
            <a:endParaRPr lang="tr-TR" dirty="0"/>
          </a:p>
          <a:p>
            <a:endParaRPr lang="en-US" dirty="0"/>
          </a:p>
        </p:txBody>
      </p:sp>
    </p:spTree>
    <p:extLst>
      <p:ext uri="{BB962C8B-B14F-4D97-AF65-F5344CB8AC3E}">
        <p14:creationId xmlns:p14="http://schemas.microsoft.com/office/powerpoint/2010/main" val="204028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DBCF0F-735C-4479-B408-2DD3CE999B8B}"/>
              </a:ext>
            </a:extLst>
          </p:cNvPr>
          <p:cNvSpPr>
            <a:spLocks noGrp="1"/>
          </p:cNvSpPr>
          <p:nvPr>
            <p:ph type="title"/>
          </p:nvPr>
        </p:nvSpPr>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IATA Nedir</a:t>
            </a:r>
            <a:endParaRPr lang="tr-TR" dirty="0"/>
          </a:p>
        </p:txBody>
      </p:sp>
      <p:sp>
        <p:nvSpPr>
          <p:cNvPr id="3" name="İçerik Yer Tutucusu 2">
            <a:extLst>
              <a:ext uri="{FF2B5EF4-FFF2-40B4-BE49-F238E27FC236}">
                <a16:creationId xmlns:a16="http://schemas.microsoft.com/office/drawing/2014/main" id="{66307130-E47B-4CFC-A5AC-1DC0273CC55E}"/>
              </a:ext>
            </a:extLst>
          </p:cNvPr>
          <p:cNvSpPr>
            <a:spLocks noGrp="1"/>
          </p:cNvSpPr>
          <p:nvPr>
            <p:ph idx="1"/>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IATA (International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Air</a:t>
            </a:r>
            <a:r>
              <a:rPr lang="tr-TR" sz="1800" dirty="0">
                <a:effectLst/>
                <a:latin typeface="Calibri" panose="020F0502020204030204" pitchFamily="34" charset="0"/>
                <a:ea typeface="Calibri" panose="020F0502020204030204" pitchFamily="34" charset="0"/>
                <a:cs typeface="Times New Roman" panose="02020603050405020304" pitchFamily="18" charset="0"/>
              </a:rPr>
              <a:t> Transport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Association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Türkçe: Uluslararası Hava Taşımacılığı Birliği), sadece havayolu şirketlerinin üye olabildiği, uluslararası bir ticaret kuruluşudur. Kurumun merkezi Kanada'nın Montreal şehrindedir.</a:t>
            </a:r>
          </a:p>
          <a:p>
            <a:endParaRPr lang="tr-TR" dirty="0"/>
          </a:p>
        </p:txBody>
      </p:sp>
      <p:sp>
        <p:nvSpPr>
          <p:cNvPr id="4" name="Veri Yer Tutucusu 3">
            <a:extLst>
              <a:ext uri="{FF2B5EF4-FFF2-40B4-BE49-F238E27FC236}">
                <a16:creationId xmlns:a16="http://schemas.microsoft.com/office/drawing/2014/main" id="{E0B6EAEE-56B2-48CB-9C96-60755615023B}"/>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282456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DBCF0F-735C-4479-B408-2DD3CE999B8B}"/>
              </a:ext>
            </a:extLst>
          </p:cNvPr>
          <p:cNvSpPr>
            <a:spLocks noGrp="1"/>
          </p:cNvSpPr>
          <p:nvPr>
            <p:ph type="title"/>
          </p:nvPr>
        </p:nvSpPr>
        <p:spPr/>
        <p:txBody>
          <a:bodyPr/>
          <a:lstStyle/>
          <a:p>
            <a:pPr>
              <a:lnSpc>
                <a:spcPct val="107000"/>
              </a:lnSpc>
              <a:spcAft>
                <a:spcPts val="800"/>
              </a:spcAft>
            </a:pP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Further</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Network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66307130-E47B-4CFC-A5AC-1DC0273CC55E}"/>
              </a:ext>
            </a:extLst>
          </p:cNvPr>
          <p:cNvSpPr>
            <a:spLocks noGrp="1"/>
          </p:cNvSpPr>
          <p:nvPr>
            <p:ph idx="1"/>
          </p:nvPr>
        </p:nvSpPr>
        <p:spPr/>
        <p:txBody>
          <a:bodyPr/>
          <a:lstStyle/>
          <a:p>
            <a:r>
              <a:rPr lang="tr-TR" sz="1800" dirty="0">
                <a:latin typeface="Calibri" panose="020F0502020204030204" pitchFamily="34" charset="0"/>
                <a:ea typeface="Calibri" panose="020F0502020204030204" pitchFamily="34" charset="0"/>
                <a:cs typeface="Times New Roman" panose="02020603050405020304" pitchFamily="18" charset="0"/>
              </a:rPr>
              <a:t>Seyahat sorunlarına çözüm üretmek için 2016 yılında Türkiye de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Further</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Network kurulmuştur. </a:t>
            </a:r>
          </a:p>
          <a:p>
            <a:r>
              <a:rPr lang="tr-TR" sz="1800" dirty="0">
                <a:effectLst/>
                <a:latin typeface="Calibri" panose="020F0502020204030204" pitchFamily="34" charset="0"/>
                <a:ea typeface="Calibri" panose="020F0502020204030204" pitchFamily="34" charset="0"/>
                <a:cs typeface="Times New Roman" panose="02020603050405020304" pitchFamily="18" charset="0"/>
                <a:hlinkClick r:id="rId2"/>
              </a:rPr>
              <a:t>https://further.network/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latin typeface="Calibri" panose="020F0502020204030204" pitchFamily="34" charset="0"/>
                <a:ea typeface="Calibri" panose="020F0502020204030204" pitchFamily="34" charset="0"/>
                <a:cs typeface="Times New Roman" panose="02020603050405020304" pitchFamily="18" charset="0"/>
              </a:rPr>
              <a:t>Bilet Akıllı kontrat haline dönüşmektedir.</a:t>
            </a:r>
          </a:p>
          <a:p>
            <a:r>
              <a:rPr lang="tr-TR" sz="1800" dirty="0">
                <a:effectLst/>
                <a:latin typeface="Calibri" panose="020F0502020204030204" pitchFamily="34" charset="0"/>
                <a:ea typeface="Calibri" panose="020F0502020204030204" pitchFamily="34" charset="0"/>
                <a:cs typeface="Times New Roman" panose="02020603050405020304" pitchFamily="18" charset="0"/>
              </a:rPr>
              <a:t>Bu işlemlerde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Aton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Token</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kullanılmaktadır.</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
        <p:nvSpPr>
          <p:cNvPr id="4" name="Veri Yer Tutucusu 3">
            <a:extLst>
              <a:ext uri="{FF2B5EF4-FFF2-40B4-BE49-F238E27FC236}">
                <a16:creationId xmlns:a16="http://schemas.microsoft.com/office/drawing/2014/main" id="{E0B6EAEE-56B2-48CB-9C96-60755615023B}"/>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353446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613546"/>
            <a:ext cx="4775075" cy="1630907"/>
          </a:xfrm>
        </p:spPr>
        <p:txBody>
          <a:bodyPr rtlCol="0">
            <a:normAutofit/>
          </a:bodyPr>
          <a:lstStyle/>
          <a:p>
            <a:pPr rtl="0"/>
            <a:r>
              <a:rPr lang="tr-TR" sz="4400" dirty="0">
                <a:solidFill>
                  <a:schemeClr val="tx1"/>
                </a:solidFill>
              </a:rPr>
              <a:t>Sosyal fayda için</a:t>
            </a:r>
            <a:endParaRPr lang="tr" sz="4400" dirty="0">
              <a:solidFill>
                <a:schemeClr val="tx1"/>
              </a:solidFill>
            </a:endParaRP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tr" dirty="0">
              <a:solidFill>
                <a:schemeClr val="tx1"/>
              </a:solidFill>
            </a:endParaRPr>
          </a:p>
          <a:p>
            <a:pPr rtl="0">
              <a:spcAft>
                <a:spcPts val="600"/>
              </a:spcAft>
            </a:pPr>
            <a:endParaRPr lang="tr" dirty="0">
              <a:solidFill>
                <a:schemeClr val="tx1"/>
              </a:solidFill>
            </a:endParaRPr>
          </a:p>
        </p:txBody>
      </p:sp>
    </p:spTree>
    <p:extLst>
      <p:ext uri="{BB962C8B-B14F-4D97-AF65-F5344CB8AC3E}">
        <p14:creationId xmlns:p14="http://schemas.microsoft.com/office/powerpoint/2010/main" val="19451440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Yer Tutucusu 6">
            <a:extLst>
              <a:ext uri="{FF2B5EF4-FFF2-40B4-BE49-F238E27FC236}">
                <a16:creationId xmlns:a16="http://schemas.microsoft.com/office/drawing/2014/main" id="{A5F7CB88-FE9C-4475-BBFB-B12C962E1CB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502" r="5361" b="1"/>
          <a:stretch/>
        </p:blipFill>
        <p:spPr>
          <a:xfrm>
            <a:off x="228599" y="237744"/>
            <a:ext cx="7696201" cy="6382512"/>
          </a:xfrm>
          <a:noFill/>
        </p:spPr>
      </p:pic>
      <p:sp>
        <p:nvSpPr>
          <p:cNvPr id="3" name="Veri Yer Tutucusu 2">
            <a:extLst>
              <a:ext uri="{FF2B5EF4-FFF2-40B4-BE49-F238E27FC236}">
                <a16:creationId xmlns:a16="http://schemas.microsoft.com/office/drawing/2014/main" id="{CE982E72-4FC7-46B7-AF78-594CBE6A39F3}"/>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7F49DBFF-013E-4A49-8439-D50202EB6B14}" type="datetime1">
              <a:rPr lang="tr-TR" smtClean="0"/>
              <a:pPr rtl="0">
                <a:spcAft>
                  <a:spcPts val="600"/>
                </a:spcAft>
              </a:pPr>
              <a:t>21.08.2021</a:t>
            </a:fld>
            <a:endParaRPr lang="en-US"/>
          </a:p>
        </p:txBody>
      </p:sp>
      <p:sp>
        <p:nvSpPr>
          <p:cNvPr id="17" name="Text Placeholder 4">
            <a:extLst>
              <a:ext uri="{FF2B5EF4-FFF2-40B4-BE49-F238E27FC236}">
                <a16:creationId xmlns:a16="http://schemas.microsoft.com/office/drawing/2014/main" id="{ADDFCC1C-FAD2-4A2C-927B-2B30FD997CC9}"/>
              </a:ext>
            </a:extLst>
          </p:cNvPr>
          <p:cNvSpPr>
            <a:spLocks noGrp="1"/>
          </p:cNvSpPr>
          <p:nvPr>
            <p:ph type="body" sz="half" idx="2"/>
          </p:nvPr>
        </p:nvSpPr>
        <p:spPr>
          <a:xfrm>
            <a:off x="8477250" y="1047750"/>
            <a:ext cx="3144774" cy="4850130"/>
          </a:xfrm>
        </p:spPr>
        <p:txBody>
          <a:bodyPr/>
          <a:lstStyle/>
          <a:p>
            <a:pPr marL="342900" indent="-342900">
              <a:buFont typeface="+mj-lt"/>
              <a:buAutoNum type="arabicPeriod"/>
            </a:pPr>
            <a:r>
              <a:rPr lang="tr-TR" dirty="0"/>
              <a:t>Yardımlaşma kampanyalarında aracıları çıkararak hızlı ve tüm paranın güvenilir bir şekilde yardıma gitmesi</a:t>
            </a:r>
          </a:p>
          <a:p>
            <a:pPr marL="342900" indent="-342900">
              <a:buFont typeface="+mj-lt"/>
              <a:buAutoNum type="arabicPeriod"/>
            </a:pPr>
            <a:r>
              <a:rPr lang="tr-TR" dirty="0"/>
              <a:t>Gönderilen yardımların kuponlara dönüştürülerek nerelerde kullanıldığının takibinin yapılması</a:t>
            </a:r>
          </a:p>
          <a:p>
            <a:pPr marL="342900" indent="-342900">
              <a:buFont typeface="+mj-lt"/>
              <a:buAutoNum type="arabicPeriod"/>
            </a:pPr>
            <a:r>
              <a:rPr lang="tr-TR" dirty="0"/>
              <a:t>Mültecilerin kayıt altına alınmasında</a:t>
            </a:r>
            <a:endParaRPr lang="en-US" dirty="0"/>
          </a:p>
        </p:txBody>
      </p:sp>
    </p:spTree>
    <p:extLst>
      <p:ext uri="{BB962C8B-B14F-4D97-AF65-F5344CB8AC3E}">
        <p14:creationId xmlns:p14="http://schemas.microsoft.com/office/powerpoint/2010/main" val="102264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37674A44-68A9-4DF2-A3A3-3240FA871090}"/>
              </a:ext>
            </a:extLst>
          </p:cNvPr>
          <p:cNvSpPr>
            <a:spLocks noGrp="1"/>
          </p:cNvSpPr>
          <p:nvPr>
            <p:ph type="title"/>
          </p:nvPr>
        </p:nvSpPr>
        <p:spPr>
          <a:xfrm>
            <a:off x="1066800" y="642594"/>
            <a:ext cx="10058400" cy="1371600"/>
          </a:xfrm>
        </p:spPr>
        <p:txBody>
          <a:bodyPr>
            <a:normAutofit/>
          </a:bodyPr>
          <a:lstStyle/>
          <a:p>
            <a:r>
              <a:rPr lang="tr-TR" sz="3600" dirty="0">
                <a:effectLst/>
                <a:latin typeface="Calibri" panose="020F0502020204030204" pitchFamily="34" charset="0"/>
                <a:ea typeface="Calibri" panose="020F0502020204030204" pitchFamily="34" charset="0"/>
                <a:cs typeface="Times New Roman" panose="02020603050405020304" pitchFamily="18" charset="0"/>
              </a:rPr>
              <a:t>Birleşmiş Milletler Dünya Gıda Programı (WFP) </a:t>
            </a:r>
            <a:endParaRPr lang="en-US" sz="3600" dirty="0"/>
          </a:p>
        </p:txBody>
      </p:sp>
      <p:pic>
        <p:nvPicPr>
          <p:cNvPr id="10" name="Resim Yer Tutucusu 9" descr="metin içeren bir resim&#10;&#10;Açıklama otomatik olarak oluşturuldu">
            <a:extLst>
              <a:ext uri="{FF2B5EF4-FFF2-40B4-BE49-F238E27FC236}">
                <a16:creationId xmlns:a16="http://schemas.microsoft.com/office/drawing/2014/main" id="{E03D1B1A-1F66-4577-B59B-5928B4F62A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67" r="10522" b="-1"/>
          <a:stretch/>
        </p:blipFill>
        <p:spPr>
          <a:xfrm>
            <a:off x="1066800" y="2103120"/>
            <a:ext cx="10058400" cy="3849624"/>
          </a:xfrm>
          <a:noFill/>
        </p:spPr>
      </p:pic>
      <p:sp>
        <p:nvSpPr>
          <p:cNvPr id="4" name="Veri Yer Tutucusu 3">
            <a:extLst>
              <a:ext uri="{FF2B5EF4-FFF2-40B4-BE49-F238E27FC236}">
                <a16:creationId xmlns:a16="http://schemas.microsoft.com/office/drawing/2014/main" id="{E0B6EAEE-56B2-48CB-9C96-60755615023B}"/>
              </a:ext>
            </a:extLst>
          </p:cNvPr>
          <p:cNvSpPr>
            <a:spLocks noGrp="1"/>
          </p:cNvSpPr>
          <p:nvPr>
            <p:ph type="dt" sz="half" idx="10"/>
          </p:nvPr>
        </p:nvSpPr>
        <p:spPr>
          <a:xfrm>
            <a:off x="7256794" y="6035040"/>
            <a:ext cx="2893045" cy="365760"/>
          </a:xfrm>
        </p:spPr>
        <p:txBody>
          <a:bodyPr anchor="b">
            <a:normAutofit/>
          </a:bodyPr>
          <a:lstStyle/>
          <a:p>
            <a:pPr rtl="0">
              <a:spcAft>
                <a:spcPts val="600"/>
              </a:spcAft>
            </a:pPr>
            <a:fld id="{FE387474-1390-41C9-9718-AAC5629B5D0B}" type="datetime1">
              <a:rPr lang="tr-TR" smtClean="0"/>
              <a:pPr rtl="0">
                <a:spcAft>
                  <a:spcPts val="600"/>
                </a:spcAft>
              </a:pPr>
              <a:t>21.08.2021</a:t>
            </a:fld>
            <a:endParaRPr lang="en-US"/>
          </a:p>
        </p:txBody>
      </p:sp>
    </p:spTree>
    <p:extLst>
      <p:ext uri="{BB962C8B-B14F-4D97-AF65-F5344CB8AC3E}">
        <p14:creationId xmlns:p14="http://schemas.microsoft.com/office/powerpoint/2010/main" val="3632201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793FB6-D831-480C-AF4F-BD839DA8A60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8E31CD52-8A5E-4D09-9EBD-B175BDE973E3}"/>
              </a:ext>
            </a:extLst>
          </p:cNvPr>
          <p:cNvSpPr>
            <a:spLocks noGrp="1"/>
          </p:cNvSpPr>
          <p:nvPr>
            <p:ph idx="1"/>
          </p:nvPr>
        </p:nvSpPr>
        <p:spPr/>
        <p:txBody>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Birleşmiş Milletler Dünya Gıda Programı (WFP) geçtiğimiz yıl Mayıs ayında Ürdün’de yeni bir program başlatır.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Azrak</a:t>
            </a:r>
            <a:r>
              <a:rPr lang="tr-TR" sz="1800" dirty="0">
                <a:effectLst/>
                <a:latin typeface="Calibri" panose="020F0502020204030204" pitchFamily="34" charset="0"/>
                <a:ea typeface="Calibri" panose="020F0502020204030204" pitchFamily="34" charset="0"/>
                <a:cs typeface="Times New Roman" panose="02020603050405020304" pitchFamily="18" charset="0"/>
              </a:rPr>
              <a:t> Göçmen Kampı’nda bulunan mültecilere o bölgede bulunan bir marketten alışveriş yapmaları için kuponlar dağıtır.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WFP, bu kuponları halihazırda kullandığı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biyometrik</a:t>
            </a:r>
            <a:r>
              <a:rPr lang="tr-TR" sz="1800" dirty="0">
                <a:effectLst/>
                <a:latin typeface="Calibri" panose="020F0502020204030204" pitchFamily="34" charset="0"/>
                <a:ea typeface="Calibri" panose="020F0502020204030204" pitchFamily="34" charset="0"/>
                <a:cs typeface="Times New Roman" panose="02020603050405020304" pitchFamily="18" charset="0"/>
              </a:rPr>
              <a:t> tanımlama teknolojisinin içine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Blockchain’i</a:t>
            </a:r>
            <a:r>
              <a:rPr lang="tr-TR" sz="1800" dirty="0">
                <a:effectLst/>
                <a:latin typeface="Calibri" panose="020F0502020204030204" pitchFamily="34" charset="0"/>
                <a:ea typeface="Calibri" panose="020F0502020204030204" pitchFamily="34" charset="0"/>
                <a:cs typeface="Times New Roman" panose="02020603050405020304" pitchFamily="18" charset="0"/>
              </a:rPr>
              <a:t> entegre eder, dolayısıyla mülteciler süpermarkette retina okuyucuya bakarak46 bu kuponları kullanırlar. Bu sayede, mültecilerin bütün işlemleri sorunsuz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Blockchain</a:t>
            </a:r>
            <a:r>
              <a:rPr lang="tr-TR" sz="1800" dirty="0">
                <a:effectLst/>
                <a:latin typeface="Calibri" panose="020F0502020204030204" pitchFamily="34" charset="0"/>
                <a:ea typeface="Calibri" panose="020F0502020204030204" pitchFamily="34" charset="0"/>
                <a:cs typeface="Times New Roman" panose="02020603050405020304" pitchFamily="18" charset="0"/>
              </a:rPr>
              <a:t> üzerinde tutularak, hem bürokrasi ve kâğıt masrafından hem de bankalara verilen komisyonlardan tasarruf sağlanır. Proje o kadar başarılı olur ki, WFP projeyi tüm Ürdün’e yayarak, ayda 100.000 ABD Doları tasarruf sağlamayı planlamakta</a:t>
            </a:r>
          </a:p>
          <a:p>
            <a:endParaRPr lang="tr-TR" dirty="0"/>
          </a:p>
        </p:txBody>
      </p:sp>
      <p:sp>
        <p:nvSpPr>
          <p:cNvPr id="4" name="Veri Yer Tutucusu 3">
            <a:extLst>
              <a:ext uri="{FF2B5EF4-FFF2-40B4-BE49-F238E27FC236}">
                <a16:creationId xmlns:a16="http://schemas.microsoft.com/office/drawing/2014/main" id="{15AC260A-F948-4825-B19F-D937EC9E6CDD}"/>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4007680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42DBF2-E177-4854-BFBC-D465A1B8C034}"/>
              </a:ext>
            </a:extLst>
          </p:cNvPr>
          <p:cNvSpPr>
            <a:spLocks noGrp="1"/>
          </p:cNvSpPr>
          <p:nvPr>
            <p:ph type="title"/>
          </p:nvPr>
        </p:nvSpPr>
        <p:spPr/>
        <p:txBody>
          <a:bodyPr>
            <a:normAutofit/>
          </a:bodyPr>
          <a:lstStyle/>
          <a:p>
            <a:r>
              <a:rPr lang="tr-TR" dirty="0" err="1">
                <a:effectLst/>
                <a:latin typeface="Calibri" panose="020F0502020204030204" pitchFamily="34" charset="0"/>
                <a:ea typeface="Calibri" panose="020F0502020204030204" pitchFamily="34" charset="0"/>
                <a:cs typeface="Times New Roman" panose="02020603050405020304" pitchFamily="18" charset="0"/>
              </a:rPr>
              <a:t>BitGive</a:t>
            </a:r>
            <a:r>
              <a:rPr lang="tr-TR" dirty="0">
                <a:effectLst/>
                <a:latin typeface="Calibri" panose="020F0502020204030204" pitchFamily="34" charset="0"/>
                <a:ea typeface="Calibri" panose="020F0502020204030204" pitchFamily="34" charset="0"/>
                <a:cs typeface="Times New Roman" panose="02020603050405020304" pitchFamily="18" charset="0"/>
              </a:rPr>
              <a:t> </a:t>
            </a:r>
            <a:endParaRPr lang="tr-TR" dirty="0"/>
          </a:p>
        </p:txBody>
      </p:sp>
      <p:sp>
        <p:nvSpPr>
          <p:cNvPr id="3" name="İçerik Yer Tutucusu 2">
            <a:extLst>
              <a:ext uri="{FF2B5EF4-FFF2-40B4-BE49-F238E27FC236}">
                <a16:creationId xmlns:a16="http://schemas.microsoft.com/office/drawing/2014/main" id="{6E9F2C4D-7B76-4F5C-B917-5E92DCD8B67D}"/>
              </a:ext>
            </a:extLst>
          </p:cNvPr>
          <p:cNvSpPr>
            <a:spLocks noGrp="1"/>
          </p:cNvSpPr>
          <p:nvPr>
            <p:ph idx="1"/>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2013 yılında ABD’de kurulan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BitGive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kâr amacı gütmeyen ilk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Bitcoin</a:t>
            </a:r>
            <a:r>
              <a:rPr lang="tr-TR" sz="1800" dirty="0">
                <a:effectLst/>
                <a:latin typeface="Calibri" panose="020F0502020204030204" pitchFamily="34" charset="0"/>
                <a:ea typeface="Calibri" panose="020F0502020204030204" pitchFamily="34" charset="0"/>
                <a:cs typeface="Times New Roman" panose="02020603050405020304" pitchFamily="18" charset="0"/>
              </a:rPr>
              <a:t> bazlı yardım kuruluşu. Bağış kampanyaları düzenleyen bu kuruluş, aynı zamanda ihtiyacı olanlara ulaşması için toplanan paraların izlediği tüm yolu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Blockchain</a:t>
            </a:r>
            <a:r>
              <a:rPr lang="tr-TR" sz="1800" dirty="0">
                <a:effectLst/>
                <a:latin typeface="Calibri" panose="020F0502020204030204" pitchFamily="34" charset="0"/>
                <a:ea typeface="Calibri" panose="020F0502020204030204" pitchFamily="34" charset="0"/>
                <a:cs typeface="Times New Roman" panose="02020603050405020304" pitchFamily="18" charset="0"/>
              </a:rPr>
              <a:t> üzerinden takip ediyor. Böylece bu bilgiler kesinlikle değiştirilemiyor ve anlık olarak gözlemlenebiliyor. Kurum bağışçılardan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Bitcoin</a:t>
            </a:r>
            <a:r>
              <a:rPr lang="tr-TR" sz="1800" dirty="0">
                <a:effectLst/>
                <a:latin typeface="Calibri" panose="020F0502020204030204" pitchFamily="34" charset="0"/>
                <a:ea typeface="Calibri" panose="020F0502020204030204" pitchFamily="34" charset="0"/>
                <a:cs typeface="Times New Roman" panose="02020603050405020304" pitchFamily="18" charset="0"/>
              </a:rPr>
              <a:t> toplayarak, Nepal’deki depremde kırsal bölgeler ile merkezler arasında irtibatın kurulumuna yardımcı olacak mobil telefon alınmasından, Kenya’daki bir kız okuluna kuyu açılmasına; Filipinler'den, Brezilya ve Meksika’ya, küçük ama insanların hayatlarına dokunan projeler için kampanyalar düzenliyor</a:t>
            </a:r>
          </a:p>
          <a:p>
            <a:endParaRPr lang="tr-TR" dirty="0"/>
          </a:p>
        </p:txBody>
      </p:sp>
      <p:sp>
        <p:nvSpPr>
          <p:cNvPr id="4" name="Veri Yer Tutucusu 3">
            <a:extLst>
              <a:ext uri="{FF2B5EF4-FFF2-40B4-BE49-F238E27FC236}">
                <a16:creationId xmlns:a16="http://schemas.microsoft.com/office/drawing/2014/main" id="{2B0DEC34-987B-4D53-B54F-9A2BBE7F346D}"/>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51193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613546"/>
            <a:ext cx="4775075" cy="1630907"/>
          </a:xfrm>
        </p:spPr>
        <p:txBody>
          <a:bodyPr rtlCol="0">
            <a:normAutofit/>
          </a:bodyPr>
          <a:lstStyle/>
          <a:p>
            <a:pPr rtl="0"/>
            <a:r>
              <a:rPr lang="tr-TR" sz="4400" dirty="0">
                <a:solidFill>
                  <a:schemeClr val="tx1"/>
                </a:solidFill>
              </a:rPr>
              <a:t>Sanat dünyasında</a:t>
            </a:r>
            <a:endParaRPr lang="tr" sz="4400" dirty="0">
              <a:solidFill>
                <a:schemeClr val="tx1"/>
              </a:solidFill>
            </a:endParaRP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tr" dirty="0">
              <a:solidFill>
                <a:schemeClr val="tx1"/>
              </a:solidFill>
            </a:endParaRPr>
          </a:p>
          <a:p>
            <a:pPr rtl="0">
              <a:spcAft>
                <a:spcPts val="600"/>
              </a:spcAft>
            </a:pPr>
            <a:endParaRPr lang="tr" dirty="0">
              <a:solidFill>
                <a:schemeClr val="tx1"/>
              </a:solidFill>
            </a:endParaRPr>
          </a:p>
        </p:txBody>
      </p:sp>
    </p:spTree>
    <p:extLst>
      <p:ext uri="{BB962C8B-B14F-4D97-AF65-F5344CB8AC3E}">
        <p14:creationId xmlns:p14="http://schemas.microsoft.com/office/powerpoint/2010/main" val="309873278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F271D04-E1AA-4E95-AAF1-2A02668584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19" r="-1" b="39218"/>
          <a:stretch/>
        </p:blipFill>
        <p:spPr bwMode="auto">
          <a:xfrm>
            <a:off x="228599" y="237744"/>
            <a:ext cx="7696201" cy="6382512"/>
          </a:xfrm>
          <a:prstGeom prst="rect">
            <a:avLst/>
          </a:prstGeom>
          <a:solidFill>
            <a:srgbClr val="FFFFFF"/>
          </a:solidFill>
          <a:ln>
            <a:noFill/>
          </a:ln>
        </p:spPr>
      </p:pic>
      <p:sp>
        <p:nvSpPr>
          <p:cNvPr id="5" name="Veri Yer Tutucusu 4">
            <a:extLst>
              <a:ext uri="{FF2B5EF4-FFF2-40B4-BE49-F238E27FC236}">
                <a16:creationId xmlns:a16="http://schemas.microsoft.com/office/drawing/2014/main" id="{E193CFCE-DFCE-477F-B4F0-DA8E0BF86135}"/>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BFA75E80-C511-491E-AC9E-79B0B38D1D0B}" type="datetime1">
              <a:rPr lang="tr-TR" smtClean="0"/>
              <a:pPr rtl="0">
                <a:spcAft>
                  <a:spcPts val="600"/>
                </a:spcAft>
              </a:pPr>
              <a:t>21.08.2021</a:t>
            </a:fld>
            <a:endParaRPr lang="en-US"/>
          </a:p>
        </p:txBody>
      </p:sp>
      <p:sp>
        <p:nvSpPr>
          <p:cNvPr id="71" name="Title 3">
            <a:extLst>
              <a:ext uri="{FF2B5EF4-FFF2-40B4-BE49-F238E27FC236}">
                <a16:creationId xmlns:a16="http://schemas.microsoft.com/office/drawing/2014/main" id="{6C19BC5F-6723-467C-84EC-29C04C1560C4}"/>
              </a:ext>
            </a:extLst>
          </p:cNvPr>
          <p:cNvSpPr>
            <a:spLocks noGrp="1"/>
          </p:cNvSpPr>
          <p:nvPr>
            <p:ph type="title"/>
          </p:nvPr>
        </p:nvSpPr>
        <p:spPr>
          <a:xfrm>
            <a:off x="8477250" y="603504"/>
            <a:ext cx="3144774" cy="1645920"/>
          </a:xfrm>
        </p:spPr>
        <p:txBody>
          <a:bodyPr/>
          <a:lstStyle/>
          <a:p>
            <a:r>
              <a:rPr lang="tr-TR" dirty="0"/>
              <a:t>Dijital Sanat</a:t>
            </a:r>
            <a:endParaRPr lang="en-US" dirty="0"/>
          </a:p>
        </p:txBody>
      </p:sp>
      <p:sp>
        <p:nvSpPr>
          <p:cNvPr id="73" name="Text Placeholder 4">
            <a:extLst>
              <a:ext uri="{FF2B5EF4-FFF2-40B4-BE49-F238E27FC236}">
                <a16:creationId xmlns:a16="http://schemas.microsoft.com/office/drawing/2014/main" id="{D9E2CBAC-715C-41C3-9F0D-A4B102CCABDD}"/>
              </a:ext>
            </a:extLst>
          </p:cNvPr>
          <p:cNvSpPr>
            <a:spLocks noGrp="1"/>
          </p:cNvSpPr>
          <p:nvPr>
            <p:ph type="body" sz="half" idx="2"/>
          </p:nvPr>
        </p:nvSpPr>
        <p:spPr>
          <a:xfrm>
            <a:off x="8477250" y="2386584"/>
            <a:ext cx="3144774" cy="3511296"/>
          </a:xfrm>
        </p:spPr>
        <p:txBody>
          <a:bodyPr/>
          <a:lstStyle/>
          <a:p>
            <a:pPr marL="342900" indent="-342900">
              <a:buFont typeface="+mj-lt"/>
              <a:buAutoNum type="arabicPeriod"/>
            </a:pPr>
            <a:r>
              <a:rPr lang="tr-TR" dirty="0"/>
              <a:t>Resimleri parçalı olarak </a:t>
            </a:r>
            <a:r>
              <a:rPr lang="tr-TR" dirty="0" err="1"/>
              <a:t>blockchain</a:t>
            </a:r>
            <a:r>
              <a:rPr lang="tr-TR" dirty="0"/>
              <a:t> ağında satış.</a:t>
            </a:r>
          </a:p>
          <a:p>
            <a:pPr marL="342900" indent="-342900">
              <a:buFont typeface="+mj-lt"/>
              <a:buAutoNum type="arabicPeriod"/>
            </a:pPr>
            <a:r>
              <a:rPr lang="tr-TR" dirty="0"/>
              <a:t>Üretilen müziklerin </a:t>
            </a:r>
            <a:r>
              <a:rPr lang="tr-TR" dirty="0" err="1"/>
              <a:t>blockchain</a:t>
            </a:r>
            <a:r>
              <a:rPr lang="tr-TR" dirty="0"/>
              <a:t> ağı üzerinden satışı</a:t>
            </a:r>
          </a:p>
          <a:p>
            <a:pPr marL="342900" indent="-342900">
              <a:buFont typeface="+mj-lt"/>
              <a:buAutoNum type="arabicPeriod"/>
            </a:pPr>
            <a:endParaRPr lang="tr-TR" dirty="0"/>
          </a:p>
          <a:p>
            <a:endParaRPr lang="en-US" dirty="0"/>
          </a:p>
        </p:txBody>
      </p:sp>
    </p:spTree>
    <p:extLst>
      <p:ext uri="{BB962C8B-B14F-4D97-AF65-F5344CB8AC3E}">
        <p14:creationId xmlns:p14="http://schemas.microsoft.com/office/powerpoint/2010/main" val="380992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DD973436-DAB8-4C73-AEBF-AE1591B33A1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228599" y="860393"/>
            <a:ext cx="7696201" cy="5137214"/>
          </a:xfrm>
          <a:noFill/>
        </p:spPr>
      </p:pic>
      <p:sp>
        <p:nvSpPr>
          <p:cNvPr id="4" name="Veri Yer Tutucusu 3">
            <a:extLst>
              <a:ext uri="{FF2B5EF4-FFF2-40B4-BE49-F238E27FC236}">
                <a16:creationId xmlns:a16="http://schemas.microsoft.com/office/drawing/2014/main" id="{42DD91D9-753D-4564-9A82-F23E31E6ADFD}"/>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FE387474-1390-41C9-9718-AAC5629B5D0B}" type="datetime1">
              <a:rPr lang="tr-TR" smtClean="0"/>
              <a:pPr rtl="0">
                <a:spcAft>
                  <a:spcPts val="600"/>
                </a:spcAft>
              </a:pPr>
              <a:t>21.08.2021</a:t>
            </a:fld>
            <a:endParaRPr lang="en-US"/>
          </a:p>
        </p:txBody>
      </p:sp>
      <p:sp>
        <p:nvSpPr>
          <p:cNvPr id="18" name="Title 3">
            <a:extLst>
              <a:ext uri="{FF2B5EF4-FFF2-40B4-BE49-F238E27FC236}">
                <a16:creationId xmlns:a16="http://schemas.microsoft.com/office/drawing/2014/main" id="{EA4A66B2-0C91-4B78-B102-A69B023229AD}"/>
              </a:ext>
            </a:extLst>
          </p:cNvPr>
          <p:cNvSpPr>
            <a:spLocks noGrp="1"/>
          </p:cNvSpPr>
          <p:nvPr>
            <p:ph type="title"/>
          </p:nvPr>
        </p:nvSpPr>
        <p:spPr>
          <a:xfrm>
            <a:off x="8477250" y="603504"/>
            <a:ext cx="3144774" cy="1645920"/>
          </a:xfrm>
        </p:spPr>
        <p:txBody>
          <a:bodyPr anchor="b">
            <a:normAutofit/>
          </a:bodyPr>
          <a:lstStyle/>
          <a:p>
            <a:pPr>
              <a:lnSpc>
                <a:spcPct val="90000"/>
              </a:lnSpc>
            </a:pPr>
            <a:endParaRPr lang="en-US" sz="2700" dirty="0"/>
          </a:p>
        </p:txBody>
      </p:sp>
      <p:sp>
        <p:nvSpPr>
          <p:cNvPr id="23" name="Text Placeholder 4">
            <a:extLst>
              <a:ext uri="{FF2B5EF4-FFF2-40B4-BE49-F238E27FC236}">
                <a16:creationId xmlns:a16="http://schemas.microsoft.com/office/drawing/2014/main" id="{566A2D53-6ED9-463B-AE1C-F8CC50710AA5}"/>
              </a:ext>
            </a:extLst>
          </p:cNvPr>
          <p:cNvSpPr>
            <a:spLocks noGrp="1"/>
          </p:cNvSpPr>
          <p:nvPr>
            <p:ph type="body" sz="half" idx="2"/>
          </p:nvPr>
        </p:nvSpPr>
        <p:spPr>
          <a:xfrm>
            <a:off x="8477250" y="2386584"/>
            <a:ext cx="3144774" cy="3511296"/>
          </a:xfrm>
        </p:spPr>
        <p:txBody>
          <a:bodyPr/>
          <a:lstStyle/>
          <a:p>
            <a:r>
              <a:rPr lang="tr-TR" sz="1800" dirty="0"/>
              <a:t>Güvenli</a:t>
            </a:r>
          </a:p>
          <a:p>
            <a:r>
              <a:rPr lang="tr-TR" sz="1800" dirty="0"/>
              <a:t>Merkezi olmayan</a:t>
            </a:r>
            <a:endParaRPr lang="tr-TR" dirty="0"/>
          </a:p>
          <a:p>
            <a:r>
              <a:rPr lang="tr-TR" sz="1800" dirty="0"/>
              <a:t>Düşük masraflı</a:t>
            </a:r>
          </a:p>
          <a:p>
            <a:r>
              <a:rPr lang="tr-TR" dirty="0"/>
              <a:t>Ülkeler arası SWIFT işleminin maliyetli ve yavaş ve sorunlu durumları</a:t>
            </a:r>
            <a:endParaRPr lang="tr-TR" sz="1800" dirty="0"/>
          </a:p>
        </p:txBody>
      </p:sp>
    </p:spTree>
    <p:extLst>
      <p:ext uri="{BB962C8B-B14F-4D97-AF65-F5344CB8AC3E}">
        <p14:creationId xmlns:p14="http://schemas.microsoft.com/office/powerpoint/2010/main" val="628776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ağaç, açık hava, kişi içeren bir resim&#10;&#10;Açıklama otomatik olarak oluşturuldu">
            <a:extLst>
              <a:ext uri="{FF2B5EF4-FFF2-40B4-BE49-F238E27FC236}">
                <a16:creationId xmlns:a16="http://schemas.microsoft.com/office/drawing/2014/main" id="{C389A8F0-8F84-4101-9599-6181C23BD71D}"/>
              </a:ext>
            </a:extLst>
          </p:cNvPr>
          <p:cNvPicPr>
            <a:picLocks noChangeAspect="1"/>
          </p:cNvPicPr>
          <p:nvPr/>
        </p:nvPicPr>
        <p:blipFill rotWithShape="1">
          <a:blip r:embed="rId2"/>
          <a:srcRect t="16861" r="3" b="3"/>
          <a:stretch/>
        </p:blipFill>
        <p:spPr>
          <a:xfrm>
            <a:off x="228599" y="237744"/>
            <a:ext cx="7696201" cy="6382512"/>
          </a:xfrm>
          <a:prstGeom prst="rect">
            <a:avLst/>
          </a:prstGeom>
          <a:noFill/>
          <a:ln>
            <a:noFill/>
          </a:ln>
        </p:spPr>
      </p:pic>
      <p:sp>
        <p:nvSpPr>
          <p:cNvPr id="4" name="Veri Yer Tutucusu 3">
            <a:extLst>
              <a:ext uri="{FF2B5EF4-FFF2-40B4-BE49-F238E27FC236}">
                <a16:creationId xmlns:a16="http://schemas.microsoft.com/office/drawing/2014/main" id="{51424AB3-290C-464A-AE85-49AC9AFA9F66}"/>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FE387474-1390-41C9-9718-AAC5629B5D0B}" type="datetime1">
              <a:rPr lang="tr-TR" smtClean="0"/>
              <a:pPr rtl="0">
                <a:spcAft>
                  <a:spcPts val="600"/>
                </a:spcAft>
              </a:pPr>
              <a:t>21.08.2021</a:t>
            </a:fld>
            <a:endParaRPr lang="en-US"/>
          </a:p>
        </p:txBody>
      </p:sp>
      <p:sp>
        <p:nvSpPr>
          <p:cNvPr id="13" name="Text Placeholder 4">
            <a:extLst>
              <a:ext uri="{FF2B5EF4-FFF2-40B4-BE49-F238E27FC236}">
                <a16:creationId xmlns:a16="http://schemas.microsoft.com/office/drawing/2014/main" id="{F4FD3A3B-E4E0-4AEA-AFBD-41B1B689692A}"/>
              </a:ext>
            </a:extLst>
          </p:cNvPr>
          <p:cNvSpPr>
            <a:spLocks noGrp="1"/>
          </p:cNvSpPr>
          <p:nvPr>
            <p:ph type="body" sz="half" idx="2"/>
          </p:nvPr>
        </p:nvSpPr>
        <p:spPr>
          <a:xfrm>
            <a:off x="8477250" y="2386584"/>
            <a:ext cx="3144774" cy="3511296"/>
          </a:xfrm>
        </p:spPr>
        <p:txBody>
          <a:bodyPr/>
          <a:lstStyle/>
          <a:p>
            <a:r>
              <a:rPr lang="tr-TR" dirty="0">
                <a:hlinkClick r:id="rId3"/>
              </a:rPr>
              <a:t>Link</a:t>
            </a:r>
            <a:endParaRPr lang="en-US" dirty="0"/>
          </a:p>
        </p:txBody>
      </p:sp>
      <p:sp>
        <p:nvSpPr>
          <p:cNvPr id="8" name="Başlık 7">
            <a:extLst>
              <a:ext uri="{FF2B5EF4-FFF2-40B4-BE49-F238E27FC236}">
                <a16:creationId xmlns:a16="http://schemas.microsoft.com/office/drawing/2014/main" id="{12DD7F41-F641-43AA-BB4D-281D4A9C6D8E}"/>
              </a:ext>
            </a:extLst>
          </p:cNvPr>
          <p:cNvSpPr>
            <a:spLocks noGrp="1"/>
          </p:cNvSpPr>
          <p:nvPr>
            <p:ph type="title"/>
          </p:nvPr>
        </p:nvSpPr>
        <p:spPr/>
        <p:txBody>
          <a:bodyPr/>
          <a:lstStyle/>
          <a:p>
            <a:r>
              <a:rPr lang="tr-TR" sz="1800" u="sng" dirty="0">
                <a:solidFill>
                  <a:srgbClr val="1B95E0"/>
                </a:solidFill>
                <a:effectLst/>
                <a:latin typeface="Segoe UI" panose="020B0502040204020203" pitchFamily="34" charset="0"/>
                <a:ea typeface="Calibri" panose="020F0502020204030204" pitchFamily="34" charset="0"/>
                <a:cs typeface="Times New Roman" panose="02020603050405020304" pitchFamily="18" charset="0"/>
                <a:hlinkClick r:id="rId4"/>
              </a:rPr>
              <a:t>@beeple</a:t>
            </a:r>
            <a:br>
              <a:rPr lang="tr-TR" sz="1800" u="sng" dirty="0">
                <a:solidFill>
                  <a:srgbClr val="1B95E0"/>
                </a:solidFill>
                <a:latin typeface="Calibri" panose="020F0502020204030204" pitchFamily="34" charset="0"/>
                <a:ea typeface="Calibri" panose="020F0502020204030204" pitchFamily="34" charset="0"/>
                <a:cs typeface="Times New Roman" panose="02020603050405020304" pitchFamily="18" charset="0"/>
              </a:rPr>
            </a:br>
            <a:br>
              <a:rPr lang="tr-TR" dirty="0"/>
            </a:br>
            <a:r>
              <a:rPr lang="tr-TR" dirty="0"/>
              <a:t>6.6 milyon $</a:t>
            </a:r>
          </a:p>
        </p:txBody>
      </p:sp>
    </p:spTree>
    <p:extLst>
      <p:ext uri="{BB962C8B-B14F-4D97-AF65-F5344CB8AC3E}">
        <p14:creationId xmlns:p14="http://schemas.microsoft.com/office/powerpoint/2010/main" val="3984493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C69D350-98AC-4A70-B4AC-D4BA865ADACB}"/>
              </a:ext>
            </a:extLst>
          </p:cNvPr>
          <p:cNvSpPr>
            <a:spLocks noGrp="1"/>
          </p:cNvSpPr>
          <p:nvPr>
            <p:ph type="title"/>
          </p:nvPr>
        </p:nvSpPr>
        <p:spPr>
          <a:xfrm>
            <a:off x="8458200" y="607392"/>
            <a:ext cx="3161963" cy="1645920"/>
          </a:xfrm>
        </p:spPr>
        <p:txBody>
          <a:bodyPr/>
          <a:lstStyle/>
          <a:p>
            <a:r>
              <a:rPr lang="tr-TR" sz="1800" u="sng" dirty="0">
                <a:solidFill>
                  <a:srgbClr val="1B95E0"/>
                </a:solidFill>
                <a:effectLst/>
                <a:latin typeface="Segoe UI" panose="020B0502040204020203" pitchFamily="34" charset="0"/>
                <a:ea typeface="Calibri" panose="020F0502020204030204" pitchFamily="34" charset="0"/>
                <a:cs typeface="Times New Roman" panose="02020603050405020304" pitchFamily="18" charset="0"/>
                <a:hlinkClick r:id="rId2"/>
              </a:rPr>
              <a:t>@beeple</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br>
              <a:rPr lang="tr-TR" dirty="0"/>
            </a:br>
            <a:r>
              <a:rPr lang="tr-TR" dirty="0"/>
              <a:t>69 milyon $</a:t>
            </a:r>
            <a:endParaRPr lang="en-US" dirty="0"/>
          </a:p>
        </p:txBody>
      </p:sp>
      <p:pic>
        <p:nvPicPr>
          <p:cNvPr id="7" name="Resim Yer Tutucusu 6" descr="harita içeren bir resim&#10;&#10;Açıklama otomatik olarak oluşturuldu">
            <a:extLst>
              <a:ext uri="{FF2B5EF4-FFF2-40B4-BE49-F238E27FC236}">
                <a16:creationId xmlns:a16="http://schemas.microsoft.com/office/drawing/2014/main" id="{1FE49880-BFC1-4F8A-9D89-E9099832BFF8}"/>
              </a:ext>
            </a:extLst>
          </p:cNvPr>
          <p:cNvPicPr>
            <a:picLocks noGrp="1" noChangeAspect="1"/>
          </p:cNvPicPr>
          <p:nvPr>
            <p:ph idx="1"/>
          </p:nvPr>
        </p:nvPicPr>
        <p:blipFill rotWithShape="1">
          <a:blip r:embed="rId3"/>
          <a:stretch/>
        </p:blipFill>
        <p:spPr>
          <a:xfrm>
            <a:off x="2054542" y="609600"/>
            <a:ext cx="4120515" cy="5334000"/>
          </a:xfrm>
          <a:noFill/>
        </p:spPr>
      </p:pic>
      <p:sp>
        <p:nvSpPr>
          <p:cNvPr id="14" name="Text Placeholder 3">
            <a:extLst>
              <a:ext uri="{FF2B5EF4-FFF2-40B4-BE49-F238E27FC236}">
                <a16:creationId xmlns:a16="http://schemas.microsoft.com/office/drawing/2014/main" id="{1BD74583-1CAD-4F99-810E-09420506B6D4}"/>
              </a:ext>
            </a:extLst>
          </p:cNvPr>
          <p:cNvSpPr>
            <a:spLocks noGrp="1"/>
          </p:cNvSpPr>
          <p:nvPr>
            <p:ph type="body" sz="half" idx="2"/>
          </p:nvPr>
        </p:nvSpPr>
        <p:spPr>
          <a:xfrm>
            <a:off x="8458200" y="2336800"/>
            <a:ext cx="3161963" cy="3606800"/>
          </a:xfrm>
        </p:spPr>
        <p:txBody>
          <a:bodyPr/>
          <a:lstStyle/>
          <a:p>
            <a:r>
              <a:rPr lang="tr-TR" dirty="0">
                <a:hlinkClick r:id="rId4"/>
              </a:rPr>
              <a:t>Link</a:t>
            </a:r>
            <a:endParaRPr lang="en-US" dirty="0"/>
          </a:p>
        </p:txBody>
      </p:sp>
      <p:sp>
        <p:nvSpPr>
          <p:cNvPr id="3" name="Veri Yer Tutucusu 2">
            <a:extLst>
              <a:ext uri="{FF2B5EF4-FFF2-40B4-BE49-F238E27FC236}">
                <a16:creationId xmlns:a16="http://schemas.microsoft.com/office/drawing/2014/main" id="{27096F8B-AC3F-40C7-A9A2-7039A744277B}"/>
              </a:ext>
            </a:extLst>
          </p:cNvPr>
          <p:cNvSpPr>
            <a:spLocks noGrp="1"/>
          </p:cNvSpPr>
          <p:nvPr>
            <p:ph type="dt" sz="half" idx="10"/>
          </p:nvPr>
        </p:nvSpPr>
        <p:spPr>
          <a:xfrm>
            <a:off x="5588000" y="6035040"/>
            <a:ext cx="1955800" cy="365760"/>
          </a:xfrm>
        </p:spPr>
        <p:txBody>
          <a:bodyPr anchor="b">
            <a:normAutofit/>
          </a:bodyPr>
          <a:lstStyle/>
          <a:p>
            <a:pPr rtl="0">
              <a:spcAft>
                <a:spcPts val="600"/>
              </a:spcAft>
            </a:pPr>
            <a:fld id="{7F49DBFF-013E-4A49-8439-D50202EB6B14}" type="datetime1">
              <a:rPr lang="tr-TR" smtClean="0"/>
              <a:pPr rtl="0">
                <a:spcAft>
                  <a:spcPts val="600"/>
                </a:spcAft>
              </a:pPr>
              <a:t>21.08.2021</a:t>
            </a:fld>
            <a:endParaRPr lang="en-US"/>
          </a:p>
        </p:txBody>
      </p:sp>
    </p:spTree>
    <p:extLst>
      <p:ext uri="{BB962C8B-B14F-4D97-AF65-F5344CB8AC3E}">
        <p14:creationId xmlns:p14="http://schemas.microsoft.com/office/powerpoint/2010/main" val="53367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8798611C-429D-471E-893F-D4939961AFC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228599" y="860393"/>
            <a:ext cx="7696201" cy="5137214"/>
          </a:xfrm>
          <a:noFill/>
        </p:spPr>
      </p:pic>
      <p:sp>
        <p:nvSpPr>
          <p:cNvPr id="4" name="Veri Yer Tutucusu 3">
            <a:extLst>
              <a:ext uri="{FF2B5EF4-FFF2-40B4-BE49-F238E27FC236}">
                <a16:creationId xmlns:a16="http://schemas.microsoft.com/office/drawing/2014/main" id="{7F07C733-E734-462A-BD3B-EA074528D498}"/>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FE387474-1390-41C9-9718-AAC5629B5D0B}" type="datetime1">
              <a:rPr lang="tr-TR" smtClean="0"/>
              <a:pPr rtl="0">
                <a:spcAft>
                  <a:spcPts val="600"/>
                </a:spcAft>
              </a:pPr>
              <a:t>21.08.2021</a:t>
            </a:fld>
            <a:endParaRPr lang="en-US"/>
          </a:p>
        </p:txBody>
      </p:sp>
      <p:sp>
        <p:nvSpPr>
          <p:cNvPr id="15" name="Title 3">
            <a:extLst>
              <a:ext uri="{FF2B5EF4-FFF2-40B4-BE49-F238E27FC236}">
                <a16:creationId xmlns:a16="http://schemas.microsoft.com/office/drawing/2014/main" id="{964CDC21-D458-4366-9F71-8FC74443C2F1}"/>
              </a:ext>
            </a:extLst>
          </p:cNvPr>
          <p:cNvSpPr>
            <a:spLocks noGrp="1"/>
          </p:cNvSpPr>
          <p:nvPr>
            <p:ph type="title"/>
          </p:nvPr>
        </p:nvSpPr>
        <p:spPr>
          <a:xfrm>
            <a:off x="8477250" y="603504"/>
            <a:ext cx="3144774" cy="1645920"/>
          </a:xfrm>
        </p:spPr>
        <p:txBody>
          <a:bodyPr/>
          <a:lstStyle/>
          <a:p>
            <a:endParaRPr lang="en-US" dirty="0"/>
          </a:p>
        </p:txBody>
      </p:sp>
      <p:sp>
        <p:nvSpPr>
          <p:cNvPr id="16" name="Text Placeholder 4">
            <a:extLst>
              <a:ext uri="{FF2B5EF4-FFF2-40B4-BE49-F238E27FC236}">
                <a16:creationId xmlns:a16="http://schemas.microsoft.com/office/drawing/2014/main" id="{C38236BA-630F-4A5A-9C74-456B826FBCC7}"/>
              </a:ext>
            </a:extLst>
          </p:cNvPr>
          <p:cNvSpPr>
            <a:spLocks noGrp="1"/>
          </p:cNvSpPr>
          <p:nvPr>
            <p:ph type="body" sz="half" idx="2"/>
          </p:nvPr>
        </p:nvSpPr>
        <p:spPr>
          <a:xfrm>
            <a:off x="8477250" y="2386584"/>
            <a:ext cx="3144774" cy="3511296"/>
          </a:xfrm>
        </p:spPr>
        <p:txBody>
          <a:bodyPr/>
          <a:lstStyle/>
          <a:p>
            <a:r>
              <a:rPr lang="tr-TR" dirty="0"/>
              <a:t>Bir kişinin</a:t>
            </a:r>
          </a:p>
          <a:p>
            <a:r>
              <a:rPr lang="tr-TR" dirty="0"/>
              <a:t>Şirketin</a:t>
            </a:r>
          </a:p>
          <a:p>
            <a:r>
              <a:rPr lang="tr-TR" dirty="0"/>
              <a:t>Ülkenin tekelinde olmaması</a:t>
            </a:r>
            <a:endParaRPr lang="en-US" dirty="0"/>
          </a:p>
        </p:txBody>
      </p:sp>
    </p:spTree>
    <p:extLst>
      <p:ext uri="{BB962C8B-B14F-4D97-AF65-F5344CB8AC3E}">
        <p14:creationId xmlns:p14="http://schemas.microsoft.com/office/powerpoint/2010/main" val="305851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613546"/>
            <a:ext cx="4775075" cy="1630907"/>
          </a:xfrm>
        </p:spPr>
        <p:txBody>
          <a:bodyPr rtlCol="0">
            <a:normAutofit/>
          </a:bodyPr>
          <a:lstStyle/>
          <a:p>
            <a:pPr rtl="0"/>
            <a:r>
              <a:rPr lang="tr" sz="4400" dirty="0">
                <a:solidFill>
                  <a:schemeClr val="tx1"/>
                </a:solidFill>
              </a:rPr>
              <a:t>Tedarik süreçlerinde</a:t>
            </a: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tr" dirty="0">
              <a:solidFill>
                <a:schemeClr val="tx1"/>
              </a:solidFill>
            </a:endParaRPr>
          </a:p>
          <a:p>
            <a:pPr rtl="0">
              <a:spcAft>
                <a:spcPts val="600"/>
              </a:spcAft>
            </a:pPr>
            <a:endParaRPr lang="tr" dirty="0">
              <a:solidFill>
                <a:schemeClr val="tx1"/>
              </a:solidFill>
            </a:endParaRPr>
          </a:p>
        </p:txBody>
      </p:sp>
    </p:spTree>
    <p:extLst>
      <p:ext uri="{BB962C8B-B14F-4D97-AF65-F5344CB8AC3E}">
        <p14:creationId xmlns:p14="http://schemas.microsoft.com/office/powerpoint/2010/main" val="3575702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5" descr="oyuncak içeren bir resim&#10;&#10;Açıklama otomatik olarak oluşturuldu">
            <a:extLst>
              <a:ext uri="{FF2B5EF4-FFF2-40B4-BE49-F238E27FC236}">
                <a16:creationId xmlns:a16="http://schemas.microsoft.com/office/drawing/2014/main" id="{C3FC333A-D79D-4861-A971-4B0C0D2D7A5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228599" y="860393"/>
            <a:ext cx="7696201" cy="5137214"/>
          </a:xfrm>
          <a:noFill/>
        </p:spPr>
      </p:pic>
      <p:sp>
        <p:nvSpPr>
          <p:cNvPr id="4" name="Veri Yer Tutucusu 3">
            <a:extLst>
              <a:ext uri="{FF2B5EF4-FFF2-40B4-BE49-F238E27FC236}">
                <a16:creationId xmlns:a16="http://schemas.microsoft.com/office/drawing/2014/main" id="{E0B6EAEE-56B2-48CB-9C96-60755615023B}"/>
              </a:ext>
            </a:extLst>
          </p:cNvPr>
          <p:cNvSpPr>
            <a:spLocks noGrp="1"/>
          </p:cNvSpPr>
          <p:nvPr>
            <p:ph type="dt" sz="half" idx="10"/>
          </p:nvPr>
        </p:nvSpPr>
        <p:spPr>
          <a:xfrm>
            <a:off x="5662337" y="6035040"/>
            <a:ext cx="2071963" cy="365760"/>
          </a:xfrm>
        </p:spPr>
        <p:txBody>
          <a:bodyPr anchor="b">
            <a:normAutofit/>
          </a:bodyPr>
          <a:lstStyle/>
          <a:p>
            <a:pPr rtl="0">
              <a:spcAft>
                <a:spcPts val="600"/>
              </a:spcAft>
            </a:pPr>
            <a:fld id="{FE387474-1390-41C9-9718-AAC5629B5D0B}" type="datetime1">
              <a:rPr lang="tr-TR" smtClean="0"/>
              <a:pPr rtl="0">
                <a:spcAft>
                  <a:spcPts val="600"/>
                </a:spcAft>
              </a:pPr>
              <a:t>21.08.2021</a:t>
            </a:fld>
            <a:endParaRPr lang="en-US"/>
          </a:p>
        </p:txBody>
      </p:sp>
      <p:sp>
        <p:nvSpPr>
          <p:cNvPr id="12" name="Text Placeholder 4">
            <a:extLst>
              <a:ext uri="{FF2B5EF4-FFF2-40B4-BE49-F238E27FC236}">
                <a16:creationId xmlns:a16="http://schemas.microsoft.com/office/drawing/2014/main" id="{B867CEC6-9BFC-4BA7-84DA-0B5FE68277EC}"/>
              </a:ext>
            </a:extLst>
          </p:cNvPr>
          <p:cNvSpPr>
            <a:spLocks noGrp="1"/>
          </p:cNvSpPr>
          <p:nvPr>
            <p:ph type="body" sz="half" idx="2"/>
          </p:nvPr>
        </p:nvSpPr>
        <p:spPr>
          <a:xfrm>
            <a:off x="8477250" y="662473"/>
            <a:ext cx="3144774" cy="5235407"/>
          </a:xfrm>
        </p:spPr>
        <p:txBody>
          <a:bodyPr/>
          <a:lstStyle/>
          <a:p>
            <a:pPr marL="342900" indent="-342900">
              <a:buFont typeface="+mj-lt"/>
              <a:buAutoNum type="arabicPeriod"/>
            </a:pPr>
            <a:r>
              <a:rPr lang="tr-TR" dirty="0"/>
              <a:t>Ürünün üretilmesinden son tüketiciye kadar sürecin izlenmesi</a:t>
            </a:r>
          </a:p>
          <a:p>
            <a:pPr marL="342900" indent="-342900">
              <a:buFont typeface="+mj-lt"/>
              <a:buAutoNum type="arabicPeriod"/>
            </a:pPr>
            <a:r>
              <a:rPr lang="tr-TR" dirty="0"/>
              <a:t>Bürokrasi ve maliyetleri azaltmak</a:t>
            </a:r>
          </a:p>
          <a:p>
            <a:pPr marL="342900" indent="-342900">
              <a:buFont typeface="+mj-lt"/>
              <a:buAutoNum type="arabicPeriod"/>
            </a:pPr>
            <a:r>
              <a:rPr lang="tr-TR" dirty="0"/>
              <a:t>Ürün süreç takibini yapmak (</a:t>
            </a:r>
            <a:r>
              <a:rPr lang="tr-TR" dirty="0" err="1"/>
              <a:t>gönderildimi</a:t>
            </a:r>
            <a:r>
              <a:rPr lang="tr-TR" dirty="0"/>
              <a:t>, </a:t>
            </a:r>
            <a:r>
              <a:rPr lang="tr-TR" dirty="0" err="1"/>
              <a:t>nezaman</a:t>
            </a:r>
            <a:r>
              <a:rPr lang="tr-TR" dirty="0"/>
              <a:t> gönderildi)</a:t>
            </a:r>
          </a:p>
          <a:p>
            <a:pPr marL="342900" indent="-342900">
              <a:buFont typeface="+mj-lt"/>
              <a:buAutoNum type="arabicPeriod"/>
            </a:pPr>
            <a:r>
              <a:rPr lang="tr-TR" dirty="0"/>
              <a:t>Son kullanım tarihlerini takip edebilmek</a:t>
            </a:r>
            <a:endParaRPr lang="en-US" dirty="0"/>
          </a:p>
        </p:txBody>
      </p:sp>
    </p:spTree>
    <p:extLst>
      <p:ext uri="{BB962C8B-B14F-4D97-AF65-F5344CB8AC3E}">
        <p14:creationId xmlns:p14="http://schemas.microsoft.com/office/powerpoint/2010/main" val="107141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613546"/>
            <a:ext cx="4775075" cy="1630907"/>
          </a:xfrm>
        </p:spPr>
        <p:txBody>
          <a:bodyPr rtlCol="0">
            <a:normAutofit/>
          </a:bodyPr>
          <a:lstStyle/>
          <a:p>
            <a:pPr rtl="0"/>
            <a:r>
              <a:rPr lang="tr-TR" sz="4400" dirty="0">
                <a:solidFill>
                  <a:schemeClr val="tx1"/>
                </a:solidFill>
              </a:rPr>
              <a:t>S</a:t>
            </a:r>
            <a:r>
              <a:rPr lang="tr" sz="4400" dirty="0">
                <a:solidFill>
                  <a:schemeClr val="tx1"/>
                </a:solidFill>
              </a:rPr>
              <a:t>ağlık alanında</a:t>
            </a: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tr" dirty="0">
              <a:solidFill>
                <a:schemeClr val="tx1"/>
              </a:solidFill>
            </a:endParaRPr>
          </a:p>
          <a:p>
            <a:pPr rtl="0">
              <a:spcAft>
                <a:spcPts val="600"/>
              </a:spcAft>
            </a:pPr>
            <a:endParaRPr lang="tr" dirty="0">
              <a:solidFill>
                <a:schemeClr val="tx1"/>
              </a:solidFill>
            </a:endParaRPr>
          </a:p>
        </p:txBody>
      </p:sp>
    </p:spTree>
    <p:extLst>
      <p:ext uri="{BB962C8B-B14F-4D97-AF65-F5344CB8AC3E}">
        <p14:creationId xmlns:p14="http://schemas.microsoft.com/office/powerpoint/2010/main" val="36238296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metin içeren bir resim&#10;&#10;Açıklama otomatik olarak oluşturuldu">
            <a:extLst>
              <a:ext uri="{FF2B5EF4-FFF2-40B4-BE49-F238E27FC236}">
                <a16:creationId xmlns:a16="http://schemas.microsoft.com/office/drawing/2014/main" id="{FE6522A3-AD69-40DA-9A9C-2C6678DACF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47787"/>
            <a:ext cx="6858000" cy="3857625"/>
          </a:xfrm>
          <a:noFill/>
        </p:spPr>
      </p:pic>
      <p:sp>
        <p:nvSpPr>
          <p:cNvPr id="16" name="Text Placeholder 3">
            <a:extLst>
              <a:ext uri="{FF2B5EF4-FFF2-40B4-BE49-F238E27FC236}">
                <a16:creationId xmlns:a16="http://schemas.microsoft.com/office/drawing/2014/main" id="{05596D36-6C55-40EB-B7B3-280348F54928}"/>
              </a:ext>
            </a:extLst>
          </p:cNvPr>
          <p:cNvSpPr>
            <a:spLocks noGrp="1"/>
          </p:cNvSpPr>
          <p:nvPr>
            <p:ph type="body" sz="half" idx="2"/>
          </p:nvPr>
        </p:nvSpPr>
        <p:spPr>
          <a:xfrm>
            <a:off x="8458200" y="531845"/>
            <a:ext cx="3161963" cy="5411755"/>
          </a:xfrm>
        </p:spPr>
        <p:txBody>
          <a:bodyPr/>
          <a:lstStyle/>
          <a:p>
            <a:pPr marL="342900" indent="-342900">
              <a:buFont typeface="+mj-lt"/>
              <a:buAutoNum type="arabicPeriod"/>
            </a:pPr>
            <a:r>
              <a:rPr lang="tr-TR" dirty="0"/>
              <a:t>Sağlık sektöründeki paydaşların hasta verisine hızlı ulaşmasını sağlamak</a:t>
            </a:r>
          </a:p>
          <a:p>
            <a:pPr marL="342900" indent="-342900">
              <a:buFont typeface="+mj-lt"/>
              <a:buAutoNum type="arabicPeriod"/>
            </a:pPr>
            <a:r>
              <a:rPr lang="tr-TR" dirty="0"/>
              <a:t>Hastanın izin verilen verilerini görmesini sağlamak</a:t>
            </a:r>
          </a:p>
          <a:p>
            <a:pPr marL="342900" indent="-342900">
              <a:buFont typeface="+mj-lt"/>
              <a:buAutoNum type="arabicPeriod"/>
            </a:pPr>
            <a:r>
              <a:rPr lang="tr-TR" dirty="0" err="1"/>
              <a:t>Healthureum</a:t>
            </a:r>
            <a:r>
              <a:rPr lang="tr-TR" dirty="0"/>
              <a:t> veriler kişilerin iznine tabi</a:t>
            </a:r>
          </a:p>
          <a:p>
            <a:pPr marL="342900" indent="-342900">
              <a:buFont typeface="+mj-lt"/>
              <a:buAutoNum type="arabicPeriod"/>
            </a:pPr>
            <a:r>
              <a:rPr lang="tr-TR" dirty="0" err="1"/>
              <a:t>ScalaMed</a:t>
            </a:r>
            <a:r>
              <a:rPr lang="tr-TR" dirty="0"/>
              <a:t> reçete sahteciliğini önlemek</a:t>
            </a:r>
          </a:p>
          <a:p>
            <a:pPr marL="342900" indent="-342900">
              <a:buFont typeface="+mj-lt"/>
              <a:buAutoNum type="arabicPeriod"/>
            </a:pPr>
            <a:endParaRPr lang="en-US" dirty="0"/>
          </a:p>
        </p:txBody>
      </p:sp>
      <p:sp>
        <p:nvSpPr>
          <p:cNvPr id="4" name="Veri Yer Tutucusu 3">
            <a:extLst>
              <a:ext uri="{FF2B5EF4-FFF2-40B4-BE49-F238E27FC236}">
                <a16:creationId xmlns:a16="http://schemas.microsoft.com/office/drawing/2014/main" id="{E0B6EAEE-56B2-48CB-9C96-60755615023B}"/>
              </a:ext>
            </a:extLst>
          </p:cNvPr>
          <p:cNvSpPr>
            <a:spLocks noGrp="1"/>
          </p:cNvSpPr>
          <p:nvPr>
            <p:ph type="dt" sz="half" idx="10"/>
          </p:nvPr>
        </p:nvSpPr>
        <p:spPr>
          <a:xfrm>
            <a:off x="5588000" y="6035040"/>
            <a:ext cx="1955800" cy="365760"/>
          </a:xfrm>
        </p:spPr>
        <p:txBody>
          <a:bodyPr anchor="b">
            <a:normAutofit/>
          </a:bodyPr>
          <a:lstStyle/>
          <a:p>
            <a:pPr rtl="0">
              <a:spcAft>
                <a:spcPts val="600"/>
              </a:spcAft>
            </a:pPr>
            <a:fld id="{FE387474-1390-41C9-9718-AAC5629B5D0B}" type="datetime1">
              <a:rPr lang="tr-TR" smtClean="0"/>
              <a:pPr rtl="0">
                <a:spcAft>
                  <a:spcPts val="600"/>
                </a:spcAft>
              </a:pPr>
              <a:t>21.08.2021</a:t>
            </a:fld>
            <a:endParaRPr lang="en-US"/>
          </a:p>
        </p:txBody>
      </p:sp>
    </p:spTree>
    <p:extLst>
      <p:ext uri="{BB962C8B-B14F-4D97-AF65-F5344CB8AC3E}">
        <p14:creationId xmlns:p14="http://schemas.microsoft.com/office/powerpoint/2010/main" val="33887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E9F2C4D-7B76-4F5C-B917-5E92DCD8B67D}"/>
              </a:ext>
            </a:extLst>
          </p:cNvPr>
          <p:cNvSpPr>
            <a:spLocks noGrp="1"/>
          </p:cNvSpPr>
          <p:nvPr>
            <p:ph idx="1"/>
          </p:nvPr>
        </p:nvSpPr>
        <p:spPr>
          <a:xfrm>
            <a:off x="1066800" y="1105593"/>
            <a:ext cx="10058400" cy="4847151"/>
          </a:xfrm>
        </p:spPr>
        <p:txBody>
          <a:bodyPr>
            <a:norm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Bu alt yapıyı oluşturmuş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Healthureum</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Ethereum</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Blockchain</a:t>
            </a:r>
            <a:r>
              <a:rPr lang="tr-TR" sz="1800" dirty="0">
                <a:effectLst/>
                <a:latin typeface="Calibri" panose="020F0502020204030204" pitchFamily="34" charset="0"/>
                <a:ea typeface="Calibri" panose="020F0502020204030204" pitchFamily="34" charset="0"/>
                <a:cs typeface="Times New Roman" panose="02020603050405020304" pitchFamily="18" charset="0"/>
              </a:rPr>
              <a:t> platformu oluşturulmuş. Medikal veriler üzerinde kişileri tam sahipliğiniz olmasını sağlamakta. Kayıtlarınız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Blockchain</a:t>
            </a:r>
            <a:r>
              <a:rPr lang="tr-TR" sz="1800" dirty="0">
                <a:effectLst/>
                <a:latin typeface="Calibri" panose="020F0502020204030204" pitchFamily="34" charset="0"/>
                <a:ea typeface="Calibri" panose="020F0502020204030204" pitchFamily="34" charset="0"/>
                <a:cs typeface="Times New Roman" panose="02020603050405020304" pitchFamily="18" charset="0"/>
              </a:rPr>
              <a:t> üzerinde şifreli olarak saklanmaktadır. Sizin izin verdiğiniz kuruluşlar izin verilen ölçüde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Healthureum</a:t>
            </a:r>
            <a:r>
              <a:rPr lang="tr-TR" sz="1800" dirty="0">
                <a:effectLst/>
                <a:latin typeface="Calibri" panose="020F0502020204030204" pitchFamily="34" charset="0"/>
                <a:ea typeface="Calibri" panose="020F0502020204030204" pitchFamily="34" charset="0"/>
                <a:cs typeface="Times New Roman" panose="02020603050405020304" pitchFamily="18" charset="0"/>
              </a:rPr>
              <a:t> platformu üzerinden bu kayıtlara erişim sağlamaktadır.</a:t>
            </a:r>
          </a:p>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ScalaMed</a:t>
            </a:r>
            <a:r>
              <a:rPr lang="tr-TR" sz="1800" dirty="0">
                <a:effectLst/>
                <a:latin typeface="Calibri" panose="020F0502020204030204" pitchFamily="34" charset="0"/>
                <a:ea typeface="Calibri" panose="020F0502020204030204" pitchFamily="34" charset="0"/>
                <a:cs typeface="Times New Roman" panose="02020603050405020304" pitchFamily="18" charset="0"/>
              </a:rPr>
              <a:t> ilaçlar ve reçeteler üzerinde yapılan sahteciliği önlemek amacıyla ilaç üreticileri dağıtıcılar, hastaneler ve eczane zincirlerini bir araya getiren ve ilaçların kayıt, teyit ve transferinin güvenli, kaçağa yol açmayacak şekilde yapılmasını sağlayacak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Blockchain</a:t>
            </a:r>
            <a:r>
              <a:rPr lang="tr-TR" sz="1800" dirty="0">
                <a:effectLst/>
                <a:latin typeface="Calibri" panose="020F0502020204030204" pitchFamily="34" charset="0"/>
                <a:ea typeface="Calibri" panose="020F0502020204030204" pitchFamily="34" charset="0"/>
                <a:cs typeface="Times New Roman" panose="02020603050405020304" pitchFamily="18" charset="0"/>
              </a:rPr>
              <a:t> alt yapılı bir sistem geliştiriyorlar</a:t>
            </a:r>
            <a:r>
              <a:rPr lang="tr-TR" sz="1800">
                <a:effectLst/>
                <a:latin typeface="Calibri" panose="020F0502020204030204" pitchFamily="34" charset="0"/>
                <a:ea typeface="Calibri" panose="020F0502020204030204" pitchFamily="34"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Veri Yer Tutucusu 3">
            <a:extLst>
              <a:ext uri="{FF2B5EF4-FFF2-40B4-BE49-F238E27FC236}">
                <a16:creationId xmlns:a16="http://schemas.microsoft.com/office/drawing/2014/main" id="{2B0DEC34-987B-4D53-B54F-9A2BBE7F346D}"/>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292603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1"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613546"/>
            <a:ext cx="4775075" cy="1630907"/>
          </a:xfrm>
        </p:spPr>
        <p:txBody>
          <a:bodyPr rtlCol="0">
            <a:normAutofit/>
          </a:bodyPr>
          <a:lstStyle/>
          <a:p>
            <a:pPr rtl="0"/>
            <a:r>
              <a:rPr lang="tr-TR" sz="4400" dirty="0">
                <a:solidFill>
                  <a:schemeClr val="tx1"/>
                </a:solidFill>
              </a:rPr>
              <a:t>Seyahat sektöründe</a:t>
            </a:r>
            <a:endParaRPr lang="tr" sz="4400" dirty="0">
              <a:solidFill>
                <a:schemeClr val="tx1"/>
              </a:solidFill>
            </a:endParaRP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tr" dirty="0">
              <a:solidFill>
                <a:schemeClr val="tx1"/>
              </a:solidFill>
            </a:endParaRPr>
          </a:p>
          <a:p>
            <a:pPr rtl="0">
              <a:spcAft>
                <a:spcPts val="600"/>
              </a:spcAft>
            </a:pPr>
            <a:endParaRPr lang="tr" dirty="0">
              <a:solidFill>
                <a:schemeClr val="tx1"/>
              </a:solidFill>
            </a:endParaRPr>
          </a:p>
        </p:txBody>
      </p:sp>
    </p:spTree>
    <p:extLst>
      <p:ext uri="{BB962C8B-B14F-4D97-AF65-F5344CB8AC3E}">
        <p14:creationId xmlns:p14="http://schemas.microsoft.com/office/powerpoint/2010/main" val="47895690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094_TF78438558.potx" id="{331D76EE-CBE5-4448-9BD9-A6268519B9FD}" vid="{23FB2CC5-E433-4EFB-8AC9-A965FA993A4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{04ADCD54-18F0-4925-B8FB-FD2B2CF79869}tf78438558_win32</Template>
  <TotalTime>90</TotalTime>
  <Words>524</Words>
  <Application>Microsoft Office PowerPoint</Application>
  <PresentationFormat>Geniş ekran</PresentationFormat>
  <Paragraphs>66</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Calibri</vt:lpstr>
      <vt:lpstr>Century Gothic</vt:lpstr>
      <vt:lpstr>Garamond</vt:lpstr>
      <vt:lpstr>Segoe UI</vt:lpstr>
      <vt:lpstr>SavonVTI</vt:lpstr>
      <vt:lpstr>Finansal Süreçlerde</vt:lpstr>
      <vt:lpstr>PowerPoint Sunusu</vt:lpstr>
      <vt:lpstr>PowerPoint Sunusu</vt:lpstr>
      <vt:lpstr>Tedarik süreçlerinde</vt:lpstr>
      <vt:lpstr>PowerPoint Sunusu</vt:lpstr>
      <vt:lpstr>Sağlık alanında</vt:lpstr>
      <vt:lpstr>PowerPoint Sunusu</vt:lpstr>
      <vt:lpstr>PowerPoint Sunusu</vt:lpstr>
      <vt:lpstr>Seyahat sektöründe</vt:lpstr>
      <vt:lpstr>PowerPoint Sunusu</vt:lpstr>
      <vt:lpstr>IATA Nedir</vt:lpstr>
      <vt:lpstr>Further Network</vt:lpstr>
      <vt:lpstr>Sosyal fayda için</vt:lpstr>
      <vt:lpstr>PowerPoint Sunusu</vt:lpstr>
      <vt:lpstr>Birleşmiş Milletler Dünya Gıda Programı (WFP) </vt:lpstr>
      <vt:lpstr>PowerPoint Sunusu</vt:lpstr>
      <vt:lpstr>BitGive </vt:lpstr>
      <vt:lpstr>Sanat dünyasında</vt:lpstr>
      <vt:lpstr>Dijital Sanat</vt:lpstr>
      <vt:lpstr>@beeple  6.6 milyon $</vt:lpstr>
      <vt:lpstr>@beeple  69 milyon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Finansal Süreçlerde</dc:title>
  <dc:creator>Emrullah TUNCAY</dc:creator>
  <cp:lastModifiedBy>Emrullah TUNCAY</cp:lastModifiedBy>
  <cp:revision>15</cp:revision>
  <dcterms:created xsi:type="dcterms:W3CDTF">2021-08-21T12:40:28Z</dcterms:created>
  <dcterms:modified xsi:type="dcterms:W3CDTF">2021-08-21T17:00:33Z</dcterms:modified>
</cp:coreProperties>
</file>