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7"/>
  </p:notesMasterIdLst>
  <p:handoutMasterIdLst>
    <p:handoutMasterId r:id="rId1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78" y="109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4D3CDC-3F0F-4E7D-A9FE-D29078F267AD}" type="datetime1">
              <a:rPr lang="tr-TR" smtClean="0"/>
              <a:t>21.08.2021</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0094158-4469-4125-8F9C-7F0A160A9CEC}" type="datetime1">
              <a:rPr lang="tr-TR" smtClean="0"/>
              <a:t>21.08.2021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Dikdörtgen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ikdörtgen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ikdörtgen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Düz Bağlayıcı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tıklayın</a:t>
            </a:r>
            <a:endParaRPr lang="en-US" dirty="0"/>
          </a:p>
        </p:txBody>
      </p:sp>
      <p:sp>
        <p:nvSpPr>
          <p:cNvPr id="20" name="Tarih Yer Tutucusu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1B0951D9-850C-477F-AF83-3FB30EA67492}" type="datetime1">
              <a:rPr lang="tr-TR" smtClean="0"/>
              <a:t>21.08.2021</a:t>
            </a:fld>
            <a:endParaRPr lang="en-US" dirty="0"/>
          </a:p>
        </p:txBody>
      </p:sp>
      <p:sp>
        <p:nvSpPr>
          <p:cNvPr id="21" name="Alt Bilgi Yer Tutucusu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ayt Numarası Yer Tutucusu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7F1C87B0-0BF1-4D20-8B57-A71E86EF9595}" type="datetime1">
              <a:rPr lang="tr-TR" smtClean="0"/>
              <a:t>21.08.2021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991600" y="762000"/>
            <a:ext cx="2362200" cy="5257800"/>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762000"/>
            <a:ext cx="8077200" cy="5257800"/>
          </a:xfrm>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AA52BFC5-D222-482D-B154-0698E276F0F9}" type="datetime1">
              <a:rPr lang="tr-TR" smtClean="0"/>
              <a:t>21.08.2021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FE387474-1390-41C9-9718-AAC5629B5D0B}" type="datetime1">
              <a:rPr lang="tr-TR" smtClean="0"/>
              <a:t>21.08.2021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Dikdörtgen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ikdörtgen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ikdörtgen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Düz Bağlayıcı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etin Yer Tutucusu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4A148F7-A76F-401F-AD5E-B004E6B76CB0}" type="datetime1">
              <a:rPr lang="tr-TR" smtClean="0"/>
              <a:t>21.08.2021</a:t>
            </a:fld>
            <a:endParaRPr lang="en-US" dirty="0"/>
          </a:p>
        </p:txBody>
      </p:sp>
      <p:sp>
        <p:nvSpPr>
          <p:cNvPr id="5" name="Alt Bilgi Yer Tutucusu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8C3045A1-20C0-4B0A-AD84-4C1E818C0034}" type="datetime1">
              <a:rPr lang="tr-TR" smtClean="0"/>
              <a:t>21.08.2021</a:t>
            </a:fld>
            <a:endParaRPr lang="en-US"/>
          </a:p>
        </p:txBody>
      </p:sp>
      <p:sp>
        <p:nvSpPr>
          <p:cNvPr id="6" name="Alt Bilgi Yer Tutucusu 5"/>
          <p:cNvSpPr>
            <a:spLocks noGrp="1"/>
          </p:cNvSpPr>
          <p:nvPr>
            <p:ph type="ftr" sz="quarter" idx="11"/>
          </p:nvPr>
        </p:nvSpPr>
        <p:spPr/>
        <p:txBody>
          <a:bodyPr rtlCol="0"/>
          <a:lstStyle/>
          <a:p>
            <a:pPr rtl="0"/>
            <a:endParaRPr lang="en-US"/>
          </a:p>
        </p:txBody>
      </p:sp>
      <p:sp>
        <p:nvSpPr>
          <p:cNvPr id="7" name="Slayt Numarası Yer Tutucusu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5" name="Metin Yer Tutucusu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7" name="Tarih Yer Tutucusu 6"/>
          <p:cNvSpPr>
            <a:spLocks noGrp="1"/>
          </p:cNvSpPr>
          <p:nvPr>
            <p:ph type="dt" sz="half" idx="10"/>
          </p:nvPr>
        </p:nvSpPr>
        <p:spPr/>
        <p:txBody>
          <a:bodyPr rtlCol="0"/>
          <a:lstStyle/>
          <a:p>
            <a:pPr rtl="0"/>
            <a:fld id="{7283C5DB-0E5C-47AB-804D-13751DF54259}" type="datetime1">
              <a:rPr lang="tr-TR" smtClean="0"/>
              <a:t>21.08.2021</a:t>
            </a:fld>
            <a:endParaRPr lang="en-US"/>
          </a:p>
        </p:txBody>
      </p:sp>
      <p:sp>
        <p:nvSpPr>
          <p:cNvPr id="8" name="Alt Bilgi Yer Tutucusu 7"/>
          <p:cNvSpPr>
            <a:spLocks noGrp="1"/>
          </p:cNvSpPr>
          <p:nvPr>
            <p:ph type="ftr" sz="quarter" idx="11"/>
          </p:nvPr>
        </p:nvSpPr>
        <p:spPr/>
        <p:txBody>
          <a:bodyPr rtlCol="0"/>
          <a:lstStyle/>
          <a:p>
            <a:pPr rtl="0"/>
            <a:endParaRPr lang="en-US"/>
          </a:p>
        </p:txBody>
      </p:sp>
      <p:sp>
        <p:nvSpPr>
          <p:cNvPr id="9" name="Slayt Numarası Yer Tutucusu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8B912638-4A84-4EE0-98F1-3BC2BFB48209}" type="datetime1">
              <a:rPr lang="tr-TR" smtClean="0"/>
              <a:t>21.08.2021</a:t>
            </a:fld>
            <a:endParaRPr lang="en-US"/>
          </a:p>
        </p:txBody>
      </p:sp>
      <p:sp>
        <p:nvSpPr>
          <p:cNvPr id="4" name="Alt Bilgi Yer Tutucusu 3"/>
          <p:cNvSpPr>
            <a:spLocks noGrp="1"/>
          </p:cNvSpPr>
          <p:nvPr>
            <p:ph type="ftr" sz="quarter" idx="11"/>
          </p:nvPr>
        </p:nvSpPr>
        <p:spPr/>
        <p:txBody>
          <a:bodyPr rtlCol="0"/>
          <a:lstStyle/>
          <a:p>
            <a:pPr rtl="0"/>
            <a:endParaRPr lang="en-US"/>
          </a:p>
        </p:txBody>
      </p:sp>
      <p:sp>
        <p:nvSpPr>
          <p:cNvPr id="5" name="Slayt Numarası Yer Tutucusu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07545FB2-DB73-4453-9716-EA32A8F7CEFF}" type="datetime1">
              <a:rPr lang="tr-TR" smtClean="0"/>
              <a:t>21.08.2021</a:t>
            </a:fld>
            <a:endParaRPr lang="en-US"/>
          </a:p>
        </p:txBody>
      </p:sp>
      <p:sp>
        <p:nvSpPr>
          <p:cNvPr id="3" name="Alt Bilgi Yer Tutucusu 2"/>
          <p:cNvSpPr>
            <a:spLocks noGrp="1"/>
          </p:cNvSpPr>
          <p:nvPr>
            <p:ph type="ftr" sz="quarter" idx="11"/>
          </p:nvPr>
        </p:nvSpPr>
        <p:spPr/>
        <p:txBody>
          <a:bodyPr rtlCol="0"/>
          <a:lstStyle/>
          <a:p>
            <a:pPr rtl="0"/>
            <a:endParaRPr lang="en-US"/>
          </a:p>
        </p:txBody>
      </p:sp>
      <p:sp>
        <p:nvSpPr>
          <p:cNvPr id="4" name="Slayt Numarası Yer Tutucusu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FA75E80-C511-491E-AC9E-79B0B38D1D0B}" type="datetime1">
              <a:rPr lang="tr-TR" smtClean="0"/>
              <a:t>21.08.2021</a:t>
            </a:fld>
            <a:endParaRPr lang="en-US"/>
          </a:p>
        </p:txBody>
      </p:sp>
      <p:sp>
        <p:nvSpPr>
          <p:cNvPr id="9" name="Alt Bilgi Yer Tutucusu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sı İçeren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5" name="Tarih Yer Tutucusu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F49DBFF-013E-4A49-8439-D50202EB6B14}" type="datetime1">
              <a:rPr lang="tr-TR" smtClean="0"/>
              <a:t>21.08.2021</a:t>
            </a:fld>
            <a:endParaRPr lang="en-US" dirty="0"/>
          </a:p>
        </p:txBody>
      </p:sp>
      <p:sp>
        <p:nvSpPr>
          <p:cNvPr id="6" name="Alt Bilgi Yer Tutucusu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ayt Numarası Yer Tutucusu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Dikdörtgen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Dikdörtgen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ikdörtgen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Başlık Yer Tutucus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tr" dirty="0"/>
              <a:t>Asıl başlık stilini düzenlemek için tıklayın</a:t>
            </a:r>
            <a:endParaRPr lang="en-US" dirty="0"/>
          </a:p>
        </p:txBody>
      </p:sp>
      <p:sp>
        <p:nvSpPr>
          <p:cNvPr id="3" name="Metin Yer Tutucusu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2EF5B999-57E2-470C-85A4-8AC7B2DA0B4E}" type="datetime1">
              <a:rPr lang="tr-TR" smtClean="0"/>
              <a:t>21.08.2021</a:t>
            </a:fld>
            <a:endParaRPr lang="en-US" dirty="0"/>
          </a:p>
        </p:txBody>
      </p:sp>
      <p:sp>
        <p:nvSpPr>
          <p:cNvPr id="5" name="Alt Bilgi Yer Tutucusu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tr" sz="4400" dirty="0">
                <a:solidFill>
                  <a:schemeClr val="tx1"/>
                </a:solidFill>
              </a:rPr>
              <a:t>Kripto paralar</a:t>
            </a: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tr">
                <a:solidFill>
                  <a:schemeClr val="tx1"/>
                </a:solidFill>
              </a:rPr>
              <a:t>Sit Dolor Amet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94161B-A14D-4D23-95A9-4803FE32731F}"/>
              </a:ext>
            </a:extLst>
          </p:cNvPr>
          <p:cNvSpPr>
            <a:spLocks noGrp="1"/>
          </p:cNvSpPr>
          <p:nvPr>
            <p:ph type="title"/>
          </p:nvPr>
        </p:nvSpPr>
        <p:spPr/>
        <p:txBody>
          <a:bodyPr/>
          <a:lstStyle/>
          <a:p>
            <a:r>
              <a:rPr lang="tr-TR" dirty="0" err="1"/>
              <a:t>Lite</a:t>
            </a:r>
            <a:r>
              <a:rPr lang="tr-TR" dirty="0"/>
              <a:t> </a:t>
            </a:r>
            <a:r>
              <a:rPr lang="tr-TR" dirty="0" err="1"/>
              <a:t>Coin</a:t>
            </a:r>
            <a:endParaRPr lang="tr-TR" dirty="0"/>
          </a:p>
        </p:txBody>
      </p:sp>
      <p:sp>
        <p:nvSpPr>
          <p:cNvPr id="3" name="İçerik Yer Tutucusu 2">
            <a:extLst>
              <a:ext uri="{FF2B5EF4-FFF2-40B4-BE49-F238E27FC236}">
                <a16:creationId xmlns:a16="http://schemas.microsoft.com/office/drawing/2014/main" id="{2B8A22D0-0939-42F8-8EB9-1F0BB2F05C41}"/>
              </a:ext>
            </a:extLst>
          </p:cNvPr>
          <p:cNvSpPr>
            <a:spLocks noGrp="1"/>
          </p:cNvSpPr>
          <p:nvPr>
            <p:ph idx="1"/>
          </p:nvPr>
        </p:nvSpPr>
        <p:spPr/>
        <p:txBody>
          <a:bodyPr/>
          <a:lstStyle/>
          <a:p>
            <a:r>
              <a:rPr lang="tr-TR" dirty="0" err="1"/>
              <a:t>Litecoin</a:t>
            </a:r>
            <a:r>
              <a:rPr lang="tr-TR" dirty="0"/>
              <a:t>, 2011 yılında eski bir Google çalışanı Charlie Lee tarafından geliştirilmiştir. Temelde </a:t>
            </a:r>
            <a:r>
              <a:rPr lang="tr-TR" dirty="0" err="1"/>
              <a:t>Bitcoin</a:t>
            </a:r>
            <a:r>
              <a:rPr lang="tr-TR" dirty="0"/>
              <a:t> ile aynı çalışma prensibine sahip olsa da aralarında bazı farklılıklar bulunmaktadır. </a:t>
            </a:r>
          </a:p>
          <a:p>
            <a:r>
              <a:rPr lang="tr-TR" dirty="0"/>
              <a:t>İlk alt </a:t>
            </a:r>
            <a:r>
              <a:rPr lang="tr-TR" dirty="0" err="1"/>
              <a:t>coin</a:t>
            </a:r>
            <a:r>
              <a:rPr lang="tr-TR" dirty="0"/>
              <a:t> olma özelliği bulunmaktadır.</a:t>
            </a:r>
          </a:p>
          <a:p>
            <a:r>
              <a:rPr lang="tr-TR" dirty="0" err="1"/>
              <a:t>Bitcoin</a:t>
            </a:r>
            <a:r>
              <a:rPr lang="tr-TR" dirty="0"/>
              <a:t> işlemlerinde </a:t>
            </a:r>
            <a:r>
              <a:rPr lang="tr-TR" dirty="0" err="1"/>
              <a:t>herbir</a:t>
            </a:r>
            <a:r>
              <a:rPr lang="tr-TR" dirty="0"/>
              <a:t> blokun oluşma süresi 10 dakika iken, </a:t>
            </a:r>
            <a:r>
              <a:rPr lang="tr-TR" dirty="0" err="1"/>
              <a:t>Litecoin</a:t>
            </a:r>
            <a:r>
              <a:rPr lang="tr-TR" dirty="0"/>
              <a:t> sisteminde bu süre 2.5 dakikadır. </a:t>
            </a:r>
          </a:p>
          <a:p>
            <a:r>
              <a:rPr lang="tr-TR" dirty="0"/>
              <a:t>Dolaşımda  bulunacak toplam  84 milyondur. </a:t>
            </a:r>
          </a:p>
        </p:txBody>
      </p:sp>
      <p:sp>
        <p:nvSpPr>
          <p:cNvPr id="4" name="Veri Yer Tutucusu 3">
            <a:extLst>
              <a:ext uri="{FF2B5EF4-FFF2-40B4-BE49-F238E27FC236}">
                <a16:creationId xmlns:a16="http://schemas.microsoft.com/office/drawing/2014/main" id="{D40A239E-C275-4EB5-9F17-9A48F3448072}"/>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256910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A3504F-DF3F-474D-9B94-635E5165E694}"/>
              </a:ext>
            </a:extLst>
          </p:cNvPr>
          <p:cNvSpPr>
            <a:spLocks noGrp="1"/>
          </p:cNvSpPr>
          <p:nvPr>
            <p:ph type="title"/>
          </p:nvPr>
        </p:nvSpPr>
        <p:spPr/>
        <p:txBody>
          <a:bodyPr/>
          <a:lstStyle/>
          <a:p>
            <a:r>
              <a:rPr lang="tr-TR" dirty="0"/>
              <a:t>IOTA</a:t>
            </a:r>
          </a:p>
        </p:txBody>
      </p:sp>
      <p:sp>
        <p:nvSpPr>
          <p:cNvPr id="3" name="İçerik Yer Tutucusu 2">
            <a:extLst>
              <a:ext uri="{FF2B5EF4-FFF2-40B4-BE49-F238E27FC236}">
                <a16:creationId xmlns:a16="http://schemas.microsoft.com/office/drawing/2014/main" id="{A4716213-6C56-4738-ADBD-4F53485B7BE7}"/>
              </a:ext>
            </a:extLst>
          </p:cNvPr>
          <p:cNvSpPr>
            <a:spLocks noGrp="1"/>
          </p:cNvSpPr>
          <p:nvPr>
            <p:ph idx="1"/>
          </p:nvPr>
        </p:nvSpPr>
        <p:spPr/>
        <p:txBody>
          <a:bodyPr/>
          <a:lstStyle/>
          <a:p>
            <a:r>
              <a:rPr lang="tr-TR" dirty="0"/>
              <a:t>OTA </a:t>
            </a:r>
            <a:r>
              <a:rPr lang="tr-TR" dirty="0" err="1"/>
              <a:t>coin</a:t>
            </a:r>
            <a:r>
              <a:rPr lang="tr-TR" dirty="0"/>
              <a:t>; nesnelerin interneti (</a:t>
            </a:r>
            <a:r>
              <a:rPr lang="tr-TR" dirty="0" err="1"/>
              <a:t>IoT</a:t>
            </a:r>
            <a:r>
              <a:rPr lang="tr-TR" dirty="0"/>
              <a:t>) sektörüne yönelik faaliyet gösteren, ölçeklenebilir, merkezsiz, modüler ve işlem ücreti olmayan bir kripto paradır.</a:t>
            </a:r>
          </a:p>
          <a:p>
            <a:r>
              <a:rPr lang="tr-TR" dirty="0" err="1"/>
              <a:t>OTA’nın</a:t>
            </a:r>
            <a:r>
              <a:rPr lang="tr-TR" dirty="0"/>
              <a:t> ardındaki asıl yenilik </a:t>
            </a:r>
            <a:r>
              <a:rPr lang="tr-TR" dirty="0" err="1"/>
              <a:t>Tangle</a:t>
            </a:r>
            <a:r>
              <a:rPr lang="tr-TR" dirty="0"/>
              <a:t> adı verilen; ölçeklenebilir, hedefe odaklı ve devrim niteliğinde bir bloksuz dağıtımlı teknolojidir.</a:t>
            </a:r>
          </a:p>
          <a:p>
            <a:r>
              <a:rPr lang="tr-TR" dirty="0"/>
              <a:t>Hiçbir işlem ücreti olmadan varlık transfer edilebildiğinden küçük miktarlarda işlem yapmak mümkün hale geliyor.</a:t>
            </a:r>
          </a:p>
          <a:p>
            <a:r>
              <a:rPr lang="tr-TR" dirty="0" err="1"/>
              <a:t>IOTA'nın</a:t>
            </a:r>
            <a:r>
              <a:rPr lang="tr-TR" dirty="0"/>
              <a:t> ortakları arasında </a:t>
            </a:r>
            <a:r>
              <a:rPr lang="tr-TR" dirty="0" err="1"/>
              <a:t>Samsung</a:t>
            </a:r>
            <a:r>
              <a:rPr lang="tr-TR" dirty="0"/>
              <a:t>, Cisco, Volkswagen, </a:t>
            </a:r>
            <a:r>
              <a:rPr lang="tr-TR" dirty="0" err="1"/>
              <a:t>Deutsche</a:t>
            </a:r>
            <a:r>
              <a:rPr lang="tr-TR" dirty="0"/>
              <a:t> Telekom, </a:t>
            </a:r>
            <a:r>
              <a:rPr lang="tr-TR" dirty="0" err="1"/>
              <a:t>PwC</a:t>
            </a:r>
            <a:r>
              <a:rPr lang="tr-TR" dirty="0"/>
              <a:t>, </a:t>
            </a:r>
            <a:r>
              <a:rPr lang="tr-TR" dirty="0" err="1"/>
              <a:t>Fujitsu</a:t>
            </a:r>
            <a:r>
              <a:rPr lang="tr-TR" dirty="0"/>
              <a:t>, </a:t>
            </a:r>
            <a:r>
              <a:rPr lang="tr-TR" dirty="0" err="1"/>
              <a:t>Bosch</a:t>
            </a:r>
            <a:r>
              <a:rPr lang="tr-TR" dirty="0"/>
              <a:t> ve </a:t>
            </a:r>
            <a:r>
              <a:rPr lang="tr-TR" dirty="0" err="1"/>
              <a:t>Orange'ın</a:t>
            </a:r>
            <a:r>
              <a:rPr lang="tr-TR" dirty="0"/>
              <a:t> dahil olduğu 20'den fazla firma ve kurum yer almaktadır.</a:t>
            </a:r>
          </a:p>
          <a:p>
            <a:r>
              <a:rPr lang="tr-TR" dirty="0"/>
              <a:t>Madencilik yapılmaz</a:t>
            </a:r>
          </a:p>
          <a:p>
            <a:r>
              <a:rPr lang="tr-TR" dirty="0"/>
              <a:t>Her işlem kendinden önceki iki işlemi doğrulaması gerekmektedir. Bu sistemden dolayı da işlem ücreti yoktur.</a:t>
            </a:r>
          </a:p>
        </p:txBody>
      </p:sp>
      <p:sp>
        <p:nvSpPr>
          <p:cNvPr id="4" name="Veri Yer Tutucusu 3">
            <a:extLst>
              <a:ext uri="{FF2B5EF4-FFF2-40B4-BE49-F238E27FC236}">
                <a16:creationId xmlns:a16="http://schemas.microsoft.com/office/drawing/2014/main" id="{04B27855-C1E5-4D71-BBDD-1AAD268646E9}"/>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173870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6C254B-8837-4ADE-A449-A0AA7E33D63C}"/>
              </a:ext>
            </a:extLst>
          </p:cNvPr>
          <p:cNvSpPr>
            <a:spLocks noGrp="1"/>
          </p:cNvSpPr>
          <p:nvPr>
            <p:ph type="title"/>
          </p:nvPr>
        </p:nvSpPr>
        <p:spPr/>
        <p:txBody>
          <a:bodyPr/>
          <a:lstStyle/>
          <a:p>
            <a:r>
              <a:rPr lang="tr-TR" dirty="0" err="1"/>
              <a:t>Chia</a:t>
            </a:r>
            <a:endParaRPr lang="tr-TR" dirty="0"/>
          </a:p>
        </p:txBody>
      </p:sp>
      <p:sp>
        <p:nvSpPr>
          <p:cNvPr id="3" name="İçerik Yer Tutucusu 2">
            <a:extLst>
              <a:ext uri="{FF2B5EF4-FFF2-40B4-BE49-F238E27FC236}">
                <a16:creationId xmlns:a16="http://schemas.microsoft.com/office/drawing/2014/main" id="{8D045FF3-0038-4F95-841C-EF3380B90602}"/>
              </a:ext>
            </a:extLst>
          </p:cNvPr>
          <p:cNvSpPr>
            <a:spLocks noGrp="1"/>
          </p:cNvSpPr>
          <p:nvPr>
            <p:ph idx="1"/>
          </p:nvPr>
        </p:nvSpPr>
        <p:spPr/>
        <p:txBody>
          <a:bodyPr/>
          <a:lstStyle/>
          <a:p>
            <a:r>
              <a:rPr lang="tr-TR" dirty="0" err="1"/>
              <a:t>Chia</a:t>
            </a:r>
            <a:r>
              <a:rPr lang="tr-TR" dirty="0"/>
              <a:t> Network, 2017 yılında </a:t>
            </a:r>
            <a:r>
              <a:rPr lang="tr-TR" dirty="0" err="1"/>
              <a:t>BitTorrent</a:t>
            </a:r>
            <a:r>
              <a:rPr lang="tr-TR" dirty="0"/>
              <a:t> protokolünün programcısı olan </a:t>
            </a:r>
            <a:r>
              <a:rPr lang="tr-TR" dirty="0" err="1"/>
              <a:t>Bram</a:t>
            </a:r>
            <a:r>
              <a:rPr lang="tr-TR" dirty="0"/>
              <a:t> </a:t>
            </a:r>
            <a:r>
              <a:rPr lang="tr-TR" dirty="0" err="1"/>
              <a:t>Cohen</a:t>
            </a:r>
            <a:r>
              <a:rPr lang="tr-TR" dirty="0"/>
              <a:t> tarafından oluşturuldu</a:t>
            </a:r>
          </a:p>
          <a:p>
            <a:r>
              <a:rPr lang="tr-TR" dirty="0" err="1"/>
              <a:t>Proof</a:t>
            </a:r>
            <a:r>
              <a:rPr lang="tr-TR" dirty="0"/>
              <a:t>-of-</a:t>
            </a:r>
            <a:r>
              <a:rPr lang="tr-TR" dirty="0" err="1"/>
              <a:t>space</a:t>
            </a:r>
            <a:r>
              <a:rPr lang="tr-TR" dirty="0"/>
              <a:t> mantığıyla madencilerini ödüllendiren sistem, HDD ve SSD sabit disklerle kazım yapılmasını sağlıyor.</a:t>
            </a:r>
          </a:p>
          <a:p>
            <a:r>
              <a:rPr lang="tr-TR" dirty="0"/>
              <a:t>Borsalarda XCH</a:t>
            </a:r>
          </a:p>
          <a:p>
            <a:r>
              <a:rPr lang="tr-TR" dirty="0" err="1"/>
              <a:t>Chia</a:t>
            </a:r>
            <a:r>
              <a:rPr lang="tr-TR" dirty="0"/>
              <a:t> </a:t>
            </a:r>
            <a:r>
              <a:rPr lang="tr-TR" dirty="0" err="1"/>
              <a:t>Coin</a:t>
            </a:r>
            <a:r>
              <a:rPr lang="tr-TR" dirty="0"/>
              <a:t> tarımcılığı yapabilmek için Windows, Linux ya da </a:t>
            </a:r>
            <a:r>
              <a:rPr lang="tr-TR" dirty="0" err="1"/>
              <a:t>macOS</a:t>
            </a:r>
            <a:r>
              <a:rPr lang="tr-TR" dirty="0"/>
              <a:t> bir bilgisayara sahip olmalısınız. Daha sonra bu bağlantıya giderek resmi </a:t>
            </a:r>
            <a:r>
              <a:rPr lang="tr-TR" dirty="0" err="1"/>
              <a:t>farming</a:t>
            </a:r>
            <a:r>
              <a:rPr lang="tr-TR" dirty="0"/>
              <a:t> yazılımını indirmelisiniz. Giriş yaptıktan sonra bir cüzdan oluşturmanız istenecek, tarım ödülleriniz bu hesaba yatırılacağı için bu adımlara dikkat etmekte fayda var.</a:t>
            </a:r>
          </a:p>
          <a:p>
            <a:r>
              <a:rPr lang="tr-TR" dirty="0" err="1"/>
              <a:t>Farming</a:t>
            </a:r>
            <a:r>
              <a:rPr lang="tr-TR" dirty="0"/>
              <a:t> için iki farklı yol bulunuyor. Bunlardan yaygın ve XCH cinsinden sabit kazanç getireni havuz mantığıdır. Havuz sistemine dahil olduğunuzda bloklar sadece siz tarafından değil, dünyadaki rastgele birkaç kullanıcıyla birlikte kazılır. Bu ortak işin sonucunda elde </a:t>
            </a:r>
            <a:r>
              <a:rPr lang="tr-TR" dirty="0" err="1"/>
              <a:t>edien</a:t>
            </a:r>
            <a:r>
              <a:rPr lang="tr-TR" dirty="0"/>
              <a:t> </a:t>
            </a:r>
            <a:r>
              <a:rPr lang="tr-TR" dirty="0" err="1"/>
              <a:t>Chia</a:t>
            </a:r>
            <a:r>
              <a:rPr lang="tr-TR" dirty="0"/>
              <a:t>, çiftçiler arasında paylaştırılır.</a:t>
            </a:r>
          </a:p>
        </p:txBody>
      </p:sp>
      <p:sp>
        <p:nvSpPr>
          <p:cNvPr id="4" name="Veri Yer Tutucusu 3">
            <a:extLst>
              <a:ext uri="{FF2B5EF4-FFF2-40B4-BE49-F238E27FC236}">
                <a16:creationId xmlns:a16="http://schemas.microsoft.com/office/drawing/2014/main" id="{DEE6FD91-C2F9-471D-9092-636D791F3684}"/>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217224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58A5BC-6805-48F0-9957-50D1CBC880DC}"/>
              </a:ext>
            </a:extLst>
          </p:cNvPr>
          <p:cNvSpPr>
            <a:spLocks noGrp="1"/>
          </p:cNvSpPr>
          <p:nvPr>
            <p:ph type="title"/>
          </p:nvPr>
        </p:nvSpPr>
        <p:spPr/>
        <p:txBody>
          <a:bodyPr/>
          <a:lstStyle/>
          <a:p>
            <a:r>
              <a:rPr lang="tr-TR" dirty="0" err="1"/>
              <a:t>Dash</a:t>
            </a:r>
            <a:endParaRPr lang="tr-TR" dirty="0"/>
          </a:p>
        </p:txBody>
      </p:sp>
      <p:sp>
        <p:nvSpPr>
          <p:cNvPr id="3" name="İçerik Yer Tutucusu 2">
            <a:extLst>
              <a:ext uri="{FF2B5EF4-FFF2-40B4-BE49-F238E27FC236}">
                <a16:creationId xmlns:a16="http://schemas.microsoft.com/office/drawing/2014/main" id="{45326E10-574F-4A74-8820-6FE3F109810D}"/>
              </a:ext>
            </a:extLst>
          </p:cNvPr>
          <p:cNvSpPr>
            <a:spLocks noGrp="1"/>
          </p:cNvSpPr>
          <p:nvPr>
            <p:ph idx="1"/>
          </p:nvPr>
        </p:nvSpPr>
        <p:spPr/>
        <p:txBody>
          <a:bodyPr/>
          <a:lstStyle/>
          <a:p>
            <a:r>
              <a:rPr lang="tr-TR" dirty="0"/>
              <a:t>2014 yılında ortaya </a:t>
            </a:r>
            <a:r>
              <a:rPr lang="tr-TR" dirty="0" err="1"/>
              <a:t>çıkmıtır</a:t>
            </a:r>
            <a:r>
              <a:rPr lang="tr-TR" dirty="0"/>
              <a:t>.</a:t>
            </a:r>
          </a:p>
          <a:p>
            <a:r>
              <a:rPr lang="tr-TR" dirty="0"/>
              <a:t>İlk çıktığında adı </a:t>
            </a:r>
            <a:r>
              <a:rPr lang="tr-TR" dirty="0" err="1"/>
              <a:t>Darkcoin</a:t>
            </a:r>
            <a:r>
              <a:rPr lang="tr-TR" dirty="0"/>
              <a:t> olan </a:t>
            </a:r>
            <a:r>
              <a:rPr lang="tr-TR" dirty="0" err="1"/>
              <a:t>Dash</a:t>
            </a:r>
            <a:r>
              <a:rPr lang="tr-TR" dirty="0"/>
              <a:t> daha sonra adını </a:t>
            </a:r>
            <a:r>
              <a:rPr lang="tr-TR" dirty="0" err="1"/>
              <a:t>Digital</a:t>
            </a:r>
            <a:r>
              <a:rPr lang="tr-TR" dirty="0"/>
              <a:t> Cash kelimelerinin birleşiminden oluşan </a:t>
            </a:r>
            <a:r>
              <a:rPr lang="tr-TR" dirty="0" err="1"/>
              <a:t>Dash</a:t>
            </a:r>
            <a:r>
              <a:rPr lang="tr-TR" dirty="0"/>
              <a:t> olarak değiştirmiştir.</a:t>
            </a:r>
          </a:p>
          <a:p>
            <a:r>
              <a:rPr lang="tr-TR" dirty="0" err="1"/>
              <a:t>Dash’in</a:t>
            </a:r>
            <a:r>
              <a:rPr lang="tr-TR" dirty="0"/>
              <a:t> en önemli özelliği gizlilik.</a:t>
            </a:r>
          </a:p>
          <a:p>
            <a:r>
              <a:rPr lang="tr-TR" dirty="0" err="1"/>
              <a:t>Dash’in</a:t>
            </a:r>
            <a:r>
              <a:rPr lang="tr-TR" dirty="0"/>
              <a:t> </a:t>
            </a:r>
            <a:r>
              <a:rPr lang="tr-TR" dirty="0" err="1"/>
              <a:t>coin</a:t>
            </a:r>
            <a:r>
              <a:rPr lang="tr-TR" dirty="0"/>
              <a:t> karıştırıcı servisleri kullanarak sağladığı gizlilik avantajı sayesinde kendini açık etmek istemeyen kullanıcılar hem kendi kimliklerini koruyabiliyor hem de gizlilik sayesinde </a:t>
            </a:r>
            <a:r>
              <a:rPr lang="tr-TR" dirty="0" err="1"/>
              <a:t>Dash</a:t>
            </a:r>
            <a:r>
              <a:rPr lang="tr-TR" dirty="0"/>
              <a:t> </a:t>
            </a:r>
            <a:r>
              <a:rPr lang="tr-TR" dirty="0" err="1"/>
              <a:t>coinlerini</a:t>
            </a:r>
            <a:r>
              <a:rPr lang="tr-TR" dirty="0"/>
              <a:t> daha rahat bir şekilde muhafaza edilebiliyor.</a:t>
            </a:r>
          </a:p>
          <a:p>
            <a:r>
              <a:rPr lang="tr-TR" dirty="0" err="1"/>
              <a:t>Dash</a:t>
            </a:r>
            <a:r>
              <a:rPr lang="tr-TR" dirty="0"/>
              <a:t> sistemi kendi kendini idare etmesi üzerine kurulmuş bir sistemdir ve dışa kapalı özerk bir yapıyor sahiptir. Kendi kendini yönetebilen </a:t>
            </a:r>
            <a:r>
              <a:rPr lang="tr-TR" dirty="0" err="1"/>
              <a:t>Dash</a:t>
            </a:r>
            <a:r>
              <a:rPr lang="tr-TR" dirty="0"/>
              <a:t> dışarında bir yardım almaması sebebiyle kullanıcılarından aldığı ek masrafları mümkün olduğunca aşağıda tutuyor.</a:t>
            </a:r>
          </a:p>
        </p:txBody>
      </p:sp>
      <p:sp>
        <p:nvSpPr>
          <p:cNvPr id="4" name="Veri Yer Tutucusu 3">
            <a:extLst>
              <a:ext uri="{FF2B5EF4-FFF2-40B4-BE49-F238E27FC236}">
                <a16:creationId xmlns:a16="http://schemas.microsoft.com/office/drawing/2014/main" id="{6545F9ED-4FF0-4673-A6F5-592458370366}"/>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135986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E5FDC9-24E5-4C9B-A49F-B89071AA2D23}"/>
              </a:ext>
            </a:extLst>
          </p:cNvPr>
          <p:cNvSpPr>
            <a:spLocks noGrp="1"/>
          </p:cNvSpPr>
          <p:nvPr>
            <p:ph type="title"/>
          </p:nvPr>
        </p:nvSpPr>
        <p:spPr/>
        <p:txBody>
          <a:bodyPr/>
          <a:lstStyle/>
          <a:p>
            <a:r>
              <a:rPr lang="tr-TR" dirty="0" err="1"/>
              <a:t>Monero</a:t>
            </a:r>
            <a:endParaRPr lang="tr-TR" dirty="0"/>
          </a:p>
        </p:txBody>
      </p:sp>
      <p:sp>
        <p:nvSpPr>
          <p:cNvPr id="3" name="İçerik Yer Tutucusu 2">
            <a:extLst>
              <a:ext uri="{FF2B5EF4-FFF2-40B4-BE49-F238E27FC236}">
                <a16:creationId xmlns:a16="http://schemas.microsoft.com/office/drawing/2014/main" id="{ACA12C3A-B882-47DE-8D3C-AAEC25EF6343}"/>
              </a:ext>
            </a:extLst>
          </p:cNvPr>
          <p:cNvSpPr>
            <a:spLocks noGrp="1"/>
          </p:cNvSpPr>
          <p:nvPr>
            <p:ph idx="1"/>
          </p:nvPr>
        </p:nvSpPr>
        <p:spPr/>
        <p:txBody>
          <a:bodyPr/>
          <a:lstStyle/>
          <a:p>
            <a:r>
              <a:rPr lang="tr-TR" dirty="0" err="1"/>
              <a:t>Dash</a:t>
            </a:r>
            <a:r>
              <a:rPr lang="tr-TR" dirty="0"/>
              <a:t> gibi </a:t>
            </a:r>
          </a:p>
          <a:p>
            <a:r>
              <a:rPr lang="tr-TR" dirty="0"/>
              <a:t>Paranın kimden geldiği belli değil</a:t>
            </a:r>
          </a:p>
          <a:p>
            <a:r>
              <a:rPr lang="tr-TR" dirty="0"/>
              <a:t>Bir hesaptan diğer hesaba para gönderildiğinde, gönderilen parayı sadece gönderen parti değil onunla birlikte on farklı (rastgele) taraf da imzalıyor. Gerçekten paranın sahibi imzaladığı için işlem gerçekleşiyor ama on kişiden hangisi olduğu bilinmediği için paranın gerçek sahibinin adresini anlamak mümkün değil!</a:t>
            </a:r>
          </a:p>
        </p:txBody>
      </p:sp>
      <p:sp>
        <p:nvSpPr>
          <p:cNvPr id="4" name="Veri Yer Tutucusu 3">
            <a:extLst>
              <a:ext uri="{FF2B5EF4-FFF2-40B4-BE49-F238E27FC236}">
                <a16:creationId xmlns:a16="http://schemas.microsoft.com/office/drawing/2014/main" id="{8A7F6844-E9FF-4FED-88DA-58CEDDA92CB3}"/>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428346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1EE27D-7105-465D-A97B-DB8FB5A567CA}"/>
              </a:ext>
            </a:extLst>
          </p:cNvPr>
          <p:cNvSpPr>
            <a:spLocks noGrp="1"/>
          </p:cNvSpPr>
          <p:nvPr>
            <p:ph type="title"/>
          </p:nvPr>
        </p:nvSpPr>
        <p:spPr/>
        <p:txBody>
          <a:bodyPr/>
          <a:lstStyle/>
          <a:p>
            <a:r>
              <a:rPr lang="tr-TR" dirty="0" err="1"/>
              <a:t>Zcash</a:t>
            </a:r>
            <a:endParaRPr lang="tr-TR" dirty="0"/>
          </a:p>
        </p:txBody>
      </p:sp>
      <p:sp>
        <p:nvSpPr>
          <p:cNvPr id="3" name="İçerik Yer Tutucusu 2">
            <a:extLst>
              <a:ext uri="{FF2B5EF4-FFF2-40B4-BE49-F238E27FC236}">
                <a16:creationId xmlns:a16="http://schemas.microsoft.com/office/drawing/2014/main" id="{7A518BFE-6875-4D94-91FC-B46664E1BBF1}"/>
              </a:ext>
            </a:extLst>
          </p:cNvPr>
          <p:cNvSpPr>
            <a:spLocks noGrp="1"/>
          </p:cNvSpPr>
          <p:nvPr>
            <p:ph idx="1"/>
          </p:nvPr>
        </p:nvSpPr>
        <p:spPr/>
        <p:txBody>
          <a:bodyPr/>
          <a:lstStyle/>
          <a:p>
            <a:r>
              <a:rPr lang="tr-TR" dirty="0"/>
              <a:t>Paranın kimden geldiği belli değil </a:t>
            </a:r>
            <a:r>
              <a:rPr lang="tr-TR" dirty="0" err="1"/>
              <a:t>Dash</a:t>
            </a:r>
            <a:r>
              <a:rPr lang="tr-TR" dirty="0"/>
              <a:t> ve </a:t>
            </a:r>
            <a:r>
              <a:rPr lang="tr-TR" dirty="0" err="1"/>
              <a:t>Monero</a:t>
            </a:r>
            <a:r>
              <a:rPr lang="tr-TR" dirty="0"/>
              <a:t> gibi</a:t>
            </a:r>
          </a:p>
          <a:p>
            <a:r>
              <a:rPr lang="tr-TR" dirty="0"/>
              <a:t>Paranın </a:t>
            </a:r>
            <a:r>
              <a:rPr lang="tr-TR" dirty="0" err="1"/>
              <a:t>miktarıda</a:t>
            </a:r>
            <a:r>
              <a:rPr lang="tr-TR" dirty="0"/>
              <a:t> da belli değil.</a:t>
            </a:r>
          </a:p>
        </p:txBody>
      </p:sp>
      <p:sp>
        <p:nvSpPr>
          <p:cNvPr id="4" name="Veri Yer Tutucusu 3">
            <a:extLst>
              <a:ext uri="{FF2B5EF4-FFF2-40B4-BE49-F238E27FC236}">
                <a16:creationId xmlns:a16="http://schemas.microsoft.com/office/drawing/2014/main" id="{7F553DCA-05A7-442F-8AC3-06AE598AE473}"/>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235237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3E6AC6-0ED3-44BF-96E9-C18B19CCD045}"/>
              </a:ext>
            </a:extLst>
          </p:cNvPr>
          <p:cNvSpPr>
            <a:spLocks noGrp="1"/>
          </p:cNvSpPr>
          <p:nvPr>
            <p:ph type="title"/>
          </p:nvPr>
        </p:nvSpPr>
        <p:spPr/>
        <p:txBody>
          <a:bodyPr/>
          <a:lstStyle/>
          <a:p>
            <a:r>
              <a:rPr lang="tr-TR" dirty="0"/>
              <a:t>Kripto Para Nedir ?</a:t>
            </a:r>
          </a:p>
        </p:txBody>
      </p:sp>
      <p:sp>
        <p:nvSpPr>
          <p:cNvPr id="3" name="İçerik Yer Tutucusu 2">
            <a:extLst>
              <a:ext uri="{FF2B5EF4-FFF2-40B4-BE49-F238E27FC236}">
                <a16:creationId xmlns:a16="http://schemas.microsoft.com/office/drawing/2014/main" id="{930E6B11-A6EB-4010-B8F8-3A849B0BF121}"/>
              </a:ext>
            </a:extLst>
          </p:cNvPr>
          <p:cNvSpPr>
            <a:spLocks noGrp="1"/>
          </p:cNvSpPr>
          <p:nvPr>
            <p:ph idx="1"/>
          </p:nvPr>
        </p:nvSpPr>
        <p:spPr/>
        <p:txBody>
          <a:bodyPr/>
          <a:lstStyle/>
          <a:p>
            <a:r>
              <a:rPr lang="tr-TR" dirty="0"/>
              <a:t>Ödeme işlemlerinde kullanılabilen tamamen dijital, şifreli, sanal para birimidir.</a:t>
            </a:r>
          </a:p>
          <a:p>
            <a:r>
              <a:rPr lang="tr-TR" dirty="0"/>
              <a:t>Geleceğin para birimi olarak görülmektedir.</a:t>
            </a:r>
          </a:p>
          <a:p>
            <a:r>
              <a:rPr lang="tr-TR" dirty="0"/>
              <a:t>Dijital bir varlıktır.</a:t>
            </a:r>
          </a:p>
          <a:p>
            <a:endParaRPr lang="tr-TR" dirty="0"/>
          </a:p>
        </p:txBody>
      </p:sp>
      <p:sp>
        <p:nvSpPr>
          <p:cNvPr id="4" name="Veri Yer Tutucusu 3">
            <a:extLst>
              <a:ext uri="{FF2B5EF4-FFF2-40B4-BE49-F238E27FC236}">
                <a16:creationId xmlns:a16="http://schemas.microsoft.com/office/drawing/2014/main" id="{2A80FE5F-A54A-47A6-A514-16BABF0A2091}"/>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217775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3BAB14-B32B-4E01-A0AF-CEB9F18661B3}"/>
              </a:ext>
            </a:extLst>
          </p:cNvPr>
          <p:cNvSpPr>
            <a:spLocks noGrp="1"/>
          </p:cNvSpPr>
          <p:nvPr>
            <p:ph type="title"/>
          </p:nvPr>
        </p:nvSpPr>
        <p:spPr/>
        <p:txBody>
          <a:bodyPr/>
          <a:lstStyle/>
          <a:p>
            <a:r>
              <a:rPr lang="tr-TR" dirty="0"/>
              <a:t>Kripto Paranın Özellikleri</a:t>
            </a:r>
          </a:p>
        </p:txBody>
      </p:sp>
      <p:sp>
        <p:nvSpPr>
          <p:cNvPr id="3" name="İçerik Yer Tutucusu 2">
            <a:extLst>
              <a:ext uri="{FF2B5EF4-FFF2-40B4-BE49-F238E27FC236}">
                <a16:creationId xmlns:a16="http://schemas.microsoft.com/office/drawing/2014/main" id="{C7240B88-DBD9-4CD4-BF21-98564D534344}"/>
              </a:ext>
            </a:extLst>
          </p:cNvPr>
          <p:cNvSpPr>
            <a:spLocks noGrp="1"/>
          </p:cNvSpPr>
          <p:nvPr>
            <p:ph idx="1"/>
          </p:nvPr>
        </p:nvSpPr>
        <p:spPr/>
        <p:txBody>
          <a:bodyPr/>
          <a:lstStyle/>
          <a:p>
            <a:r>
              <a:rPr lang="tr-TR" dirty="0" err="1"/>
              <a:t>Merkeziyetsizlik</a:t>
            </a:r>
            <a:endParaRPr lang="tr-TR" dirty="0"/>
          </a:p>
          <a:p>
            <a:r>
              <a:rPr lang="tr-TR" dirty="0"/>
              <a:t>İşlem ve sahip kayıtları</a:t>
            </a:r>
          </a:p>
          <a:p>
            <a:r>
              <a:rPr lang="tr-TR" dirty="0"/>
              <a:t>Yeni arz oluşturma kuralları</a:t>
            </a:r>
          </a:p>
          <a:p>
            <a:r>
              <a:rPr lang="tr-TR" dirty="0"/>
              <a:t>Sahipliğinin </a:t>
            </a:r>
            <a:r>
              <a:rPr lang="tr-TR" dirty="0" err="1"/>
              <a:t>kriptografik</a:t>
            </a:r>
            <a:r>
              <a:rPr lang="tr-TR" dirty="0"/>
              <a:t> tekniklerle sadece sahibince ispat edilmesi</a:t>
            </a:r>
          </a:p>
          <a:p>
            <a:r>
              <a:rPr lang="tr-TR" dirty="0"/>
              <a:t>Sahibinin emriyle el değiştirmesi</a:t>
            </a:r>
          </a:p>
          <a:p>
            <a:r>
              <a:rPr lang="tr-TR" dirty="0"/>
              <a:t>Aynı kripto paranın birden fazla işlemde kullanılmaması</a:t>
            </a:r>
          </a:p>
        </p:txBody>
      </p:sp>
      <p:sp>
        <p:nvSpPr>
          <p:cNvPr id="4" name="Veri Yer Tutucusu 3">
            <a:extLst>
              <a:ext uri="{FF2B5EF4-FFF2-40B4-BE49-F238E27FC236}">
                <a16:creationId xmlns:a16="http://schemas.microsoft.com/office/drawing/2014/main" id="{6428FB2A-276C-4F38-8F08-8AFA814FBBF2}"/>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287722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882E26-53E6-46DC-99CD-801E3D9DD08A}"/>
              </a:ext>
            </a:extLst>
          </p:cNvPr>
          <p:cNvSpPr>
            <a:spLocks noGrp="1"/>
          </p:cNvSpPr>
          <p:nvPr>
            <p:ph type="title"/>
          </p:nvPr>
        </p:nvSpPr>
        <p:spPr/>
        <p:txBody>
          <a:bodyPr/>
          <a:lstStyle/>
          <a:p>
            <a:r>
              <a:rPr lang="tr-TR" dirty="0"/>
              <a:t>Kripto para çeşitleri</a:t>
            </a:r>
          </a:p>
        </p:txBody>
      </p:sp>
      <p:sp>
        <p:nvSpPr>
          <p:cNvPr id="3" name="İçerik Yer Tutucusu 2">
            <a:extLst>
              <a:ext uri="{FF2B5EF4-FFF2-40B4-BE49-F238E27FC236}">
                <a16:creationId xmlns:a16="http://schemas.microsoft.com/office/drawing/2014/main" id="{2F3697CE-1B6B-4E90-A755-F09AEE9C0498}"/>
              </a:ext>
            </a:extLst>
          </p:cNvPr>
          <p:cNvSpPr>
            <a:spLocks noGrp="1"/>
          </p:cNvSpPr>
          <p:nvPr>
            <p:ph idx="1"/>
          </p:nvPr>
        </p:nvSpPr>
        <p:spPr/>
        <p:txBody>
          <a:bodyPr/>
          <a:lstStyle/>
          <a:p>
            <a:r>
              <a:rPr lang="tr-TR" dirty="0" err="1"/>
              <a:t>Bitcoin</a:t>
            </a:r>
            <a:endParaRPr lang="tr-TR" dirty="0"/>
          </a:p>
          <a:p>
            <a:r>
              <a:rPr lang="tr-TR" dirty="0" err="1"/>
              <a:t>Ethereum</a:t>
            </a:r>
            <a:endParaRPr lang="tr-TR" dirty="0"/>
          </a:p>
          <a:p>
            <a:r>
              <a:rPr lang="tr-TR" dirty="0" err="1"/>
              <a:t>Ripple</a:t>
            </a:r>
            <a:endParaRPr lang="tr-TR" dirty="0"/>
          </a:p>
          <a:p>
            <a:r>
              <a:rPr lang="tr-TR" dirty="0" err="1"/>
              <a:t>Doge</a:t>
            </a:r>
            <a:r>
              <a:rPr lang="tr-TR" dirty="0"/>
              <a:t> </a:t>
            </a:r>
            <a:r>
              <a:rPr lang="tr-TR" dirty="0" err="1"/>
              <a:t>Coin</a:t>
            </a:r>
            <a:endParaRPr lang="tr-TR" dirty="0"/>
          </a:p>
          <a:p>
            <a:r>
              <a:rPr lang="tr-TR" dirty="0"/>
              <a:t>Bat </a:t>
            </a:r>
            <a:r>
              <a:rPr lang="tr-TR" dirty="0" err="1"/>
              <a:t>Coin</a:t>
            </a:r>
            <a:endParaRPr lang="tr-TR" dirty="0"/>
          </a:p>
          <a:p>
            <a:r>
              <a:rPr lang="tr-TR" dirty="0" err="1"/>
              <a:t>Lite</a:t>
            </a:r>
            <a:r>
              <a:rPr lang="tr-TR" dirty="0"/>
              <a:t> </a:t>
            </a:r>
            <a:r>
              <a:rPr lang="tr-TR" dirty="0" err="1"/>
              <a:t>Coin</a:t>
            </a:r>
            <a:endParaRPr lang="tr-TR" dirty="0"/>
          </a:p>
          <a:p>
            <a:r>
              <a:rPr lang="tr-TR" dirty="0"/>
              <a:t>IOTA</a:t>
            </a:r>
          </a:p>
          <a:p>
            <a:r>
              <a:rPr lang="tr-TR" dirty="0" err="1"/>
              <a:t>Chia</a:t>
            </a:r>
            <a:endParaRPr lang="tr-TR" dirty="0"/>
          </a:p>
          <a:p>
            <a:r>
              <a:rPr lang="tr-TR" dirty="0" err="1"/>
              <a:t>Dash</a:t>
            </a:r>
            <a:endParaRPr lang="tr-TR" dirty="0"/>
          </a:p>
          <a:p>
            <a:endParaRPr lang="tr-TR" dirty="0"/>
          </a:p>
        </p:txBody>
      </p:sp>
      <p:sp>
        <p:nvSpPr>
          <p:cNvPr id="4" name="Veri Yer Tutucusu 3">
            <a:extLst>
              <a:ext uri="{FF2B5EF4-FFF2-40B4-BE49-F238E27FC236}">
                <a16:creationId xmlns:a16="http://schemas.microsoft.com/office/drawing/2014/main" id="{BC9F8CB0-C7E6-4AC0-B2B2-99ACD31E8B8C}"/>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324892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0B3432-F429-44EB-A182-8F384A25CB29}"/>
              </a:ext>
            </a:extLst>
          </p:cNvPr>
          <p:cNvSpPr>
            <a:spLocks noGrp="1"/>
          </p:cNvSpPr>
          <p:nvPr>
            <p:ph type="title"/>
          </p:nvPr>
        </p:nvSpPr>
        <p:spPr/>
        <p:txBody>
          <a:bodyPr/>
          <a:lstStyle/>
          <a:p>
            <a:r>
              <a:rPr lang="tr-TR" dirty="0" err="1"/>
              <a:t>Bitcoin</a:t>
            </a:r>
            <a:endParaRPr lang="tr-TR" dirty="0"/>
          </a:p>
        </p:txBody>
      </p:sp>
      <p:sp>
        <p:nvSpPr>
          <p:cNvPr id="3" name="İçerik Yer Tutucusu 2">
            <a:extLst>
              <a:ext uri="{FF2B5EF4-FFF2-40B4-BE49-F238E27FC236}">
                <a16:creationId xmlns:a16="http://schemas.microsoft.com/office/drawing/2014/main" id="{357615ED-34B3-4961-82EB-9822153FAD8D}"/>
              </a:ext>
            </a:extLst>
          </p:cNvPr>
          <p:cNvSpPr>
            <a:spLocks noGrp="1"/>
          </p:cNvSpPr>
          <p:nvPr>
            <p:ph idx="1"/>
          </p:nvPr>
        </p:nvSpPr>
        <p:spPr/>
        <p:txBody>
          <a:bodyPr/>
          <a:lstStyle/>
          <a:p>
            <a:r>
              <a:rPr lang="tr-TR" dirty="0" err="1"/>
              <a:t>Satoshi</a:t>
            </a:r>
            <a:r>
              <a:rPr lang="tr-TR" dirty="0"/>
              <a:t> </a:t>
            </a:r>
            <a:r>
              <a:rPr lang="tr-TR" dirty="0" err="1"/>
              <a:t>Nakamoto</a:t>
            </a:r>
            <a:r>
              <a:rPr lang="tr-TR" dirty="0"/>
              <a:t> kişi ya da grubun 2008 yılında yayınladığı </a:t>
            </a:r>
            <a:r>
              <a:rPr lang="tr-TR" dirty="0" err="1"/>
              <a:t>yayınladığı</a:t>
            </a:r>
            <a:r>
              <a:rPr lang="tr-TR" dirty="0"/>
              <a:t> </a:t>
            </a:r>
            <a:r>
              <a:rPr lang="tr-TR" dirty="0" err="1"/>
              <a:t>Bitcoin</a:t>
            </a:r>
            <a:r>
              <a:rPr lang="tr-TR" dirty="0"/>
              <a:t>: A Peer-</a:t>
            </a:r>
            <a:r>
              <a:rPr lang="tr-TR" dirty="0" err="1"/>
              <a:t>to</a:t>
            </a:r>
            <a:r>
              <a:rPr lang="tr-TR" dirty="0"/>
              <a:t>-Peer Electronic Cash </a:t>
            </a:r>
            <a:r>
              <a:rPr lang="tr-TR" dirty="0" err="1"/>
              <a:t>System</a:t>
            </a:r>
            <a:r>
              <a:rPr lang="tr-TR" dirty="0"/>
              <a:t> (</a:t>
            </a:r>
            <a:r>
              <a:rPr lang="tr-TR" dirty="0" err="1"/>
              <a:t>Bitcoin</a:t>
            </a:r>
            <a:r>
              <a:rPr lang="tr-TR" dirty="0"/>
              <a:t>: Eşler Arası Elektronik Nakit Sistemi) isimli makale ile ortaya çıkmıştır. 2009 yılında ise açık kaynak kodlu yazılımı yayınlamıştır. Belirli bir süre sonrada ortadan kaybolmuştur. Şuan hala kim olduğu tartışılmaktadır.</a:t>
            </a:r>
          </a:p>
        </p:txBody>
      </p:sp>
      <p:sp>
        <p:nvSpPr>
          <p:cNvPr id="4" name="Veri Yer Tutucusu 3">
            <a:extLst>
              <a:ext uri="{FF2B5EF4-FFF2-40B4-BE49-F238E27FC236}">
                <a16:creationId xmlns:a16="http://schemas.microsoft.com/office/drawing/2014/main" id="{7FCDC773-10E1-451C-81EA-C5E2B5BE307F}"/>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1708075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AF168B-0768-41C2-9A90-8D18497E49E0}"/>
              </a:ext>
            </a:extLst>
          </p:cNvPr>
          <p:cNvSpPr>
            <a:spLocks noGrp="1"/>
          </p:cNvSpPr>
          <p:nvPr>
            <p:ph type="title"/>
          </p:nvPr>
        </p:nvSpPr>
        <p:spPr/>
        <p:txBody>
          <a:bodyPr/>
          <a:lstStyle/>
          <a:p>
            <a:r>
              <a:rPr lang="tr-TR" dirty="0" err="1"/>
              <a:t>Ethereum</a:t>
            </a:r>
            <a:endParaRPr lang="tr-TR" dirty="0"/>
          </a:p>
        </p:txBody>
      </p:sp>
      <p:sp>
        <p:nvSpPr>
          <p:cNvPr id="3" name="İçerik Yer Tutucusu 2">
            <a:extLst>
              <a:ext uri="{FF2B5EF4-FFF2-40B4-BE49-F238E27FC236}">
                <a16:creationId xmlns:a16="http://schemas.microsoft.com/office/drawing/2014/main" id="{B87FB2D2-47E5-419E-84BD-4DFD64B929A3}"/>
              </a:ext>
            </a:extLst>
          </p:cNvPr>
          <p:cNvSpPr>
            <a:spLocks noGrp="1"/>
          </p:cNvSpPr>
          <p:nvPr>
            <p:ph idx="1"/>
          </p:nvPr>
        </p:nvSpPr>
        <p:spPr/>
        <p:txBody>
          <a:bodyPr/>
          <a:lstStyle/>
          <a:p>
            <a:r>
              <a:rPr lang="tr-TR" dirty="0"/>
              <a:t> Kuzey Amerika </a:t>
            </a:r>
            <a:r>
              <a:rPr lang="tr-TR" dirty="0" err="1"/>
              <a:t>Bitcoin</a:t>
            </a:r>
            <a:r>
              <a:rPr lang="tr-TR" dirty="0"/>
              <a:t> Konferansında, </a:t>
            </a:r>
            <a:r>
              <a:rPr lang="tr-TR" dirty="0" err="1"/>
              <a:t>Ethereum</a:t>
            </a:r>
            <a:r>
              <a:rPr lang="tr-TR" dirty="0"/>
              <a:t> kurucusu </a:t>
            </a:r>
            <a:r>
              <a:rPr lang="tr-TR" dirty="0" err="1"/>
              <a:t>Vitalik</a:t>
            </a:r>
            <a:r>
              <a:rPr lang="tr-TR" dirty="0"/>
              <a:t> </a:t>
            </a:r>
            <a:r>
              <a:rPr lang="tr-TR" dirty="0" err="1"/>
              <a:t>Buterin</a:t>
            </a:r>
            <a:r>
              <a:rPr lang="tr-TR" dirty="0"/>
              <a:t> tarafından tanıtımı yapılan bir sistemdir.  Bir </a:t>
            </a:r>
            <a:r>
              <a:rPr lang="tr-TR" dirty="0" err="1"/>
              <a:t>altcoin</a:t>
            </a:r>
            <a:r>
              <a:rPr lang="tr-TR" dirty="0"/>
              <a:t> statüsünde </a:t>
            </a:r>
            <a:r>
              <a:rPr lang="tr-TR" dirty="0" err="1"/>
              <a:t>olsada</a:t>
            </a:r>
            <a:r>
              <a:rPr lang="tr-TR" dirty="0"/>
              <a:t> </a:t>
            </a:r>
            <a:r>
              <a:rPr lang="tr-TR" dirty="0" err="1"/>
              <a:t>Ethereum</a:t>
            </a:r>
            <a:r>
              <a:rPr lang="tr-TR" dirty="0"/>
              <a:t> </a:t>
            </a:r>
            <a:r>
              <a:rPr lang="tr-TR" dirty="0" err="1"/>
              <a:t>blockchain</a:t>
            </a:r>
            <a:r>
              <a:rPr lang="tr-TR" dirty="0"/>
              <a:t> teknolojisinin gelişmesinde ve daha fazla alanda kullanılmasını amaçlayan bir yenilikçi bir sistemdir. </a:t>
            </a:r>
          </a:p>
          <a:p>
            <a:r>
              <a:rPr lang="tr-TR" dirty="0" err="1"/>
              <a:t>Ethereum</a:t>
            </a:r>
            <a:r>
              <a:rPr lang="tr-TR" dirty="0"/>
              <a:t> kısaca, güç kaynağı olarak </a:t>
            </a:r>
            <a:r>
              <a:rPr lang="tr-TR" dirty="0" err="1"/>
              <a:t>Ether</a:t>
            </a:r>
            <a:r>
              <a:rPr lang="tr-TR" dirty="0"/>
              <a:t> (ETH) kripto para birimini alan bir Kripto İşletim Sistemidir. Kullanıcılarına </a:t>
            </a:r>
            <a:r>
              <a:rPr lang="tr-TR" dirty="0" err="1"/>
              <a:t>blockchain</a:t>
            </a:r>
            <a:r>
              <a:rPr lang="tr-TR" dirty="0"/>
              <a:t> sistemi üzerinde yeni yazılım oluşturulmasını sağlar. </a:t>
            </a:r>
            <a:r>
              <a:rPr lang="tr-TR" dirty="0" err="1"/>
              <a:t>Ethereum’un</a:t>
            </a:r>
            <a:r>
              <a:rPr lang="tr-TR" dirty="0"/>
              <a:t> kullanıcılara sağladığı bu özgürlük sayesinde bir çok alt </a:t>
            </a:r>
            <a:r>
              <a:rPr lang="tr-TR" dirty="0" err="1"/>
              <a:t>coin</a:t>
            </a:r>
            <a:r>
              <a:rPr lang="tr-TR" dirty="0"/>
              <a:t> çıkarılmasına olanak sağlar. </a:t>
            </a:r>
          </a:p>
          <a:p>
            <a:r>
              <a:rPr lang="tr-TR" dirty="0"/>
              <a:t> </a:t>
            </a:r>
            <a:r>
              <a:rPr lang="tr-TR" dirty="0" err="1"/>
              <a:t>Ethereum</a:t>
            </a:r>
            <a:r>
              <a:rPr lang="tr-TR" dirty="0"/>
              <a:t> ve Alt </a:t>
            </a:r>
            <a:r>
              <a:rPr lang="tr-TR" dirty="0" err="1"/>
              <a:t>Coinlerin</a:t>
            </a:r>
            <a:r>
              <a:rPr lang="tr-TR" dirty="0"/>
              <a:t> İlişkisi ; </a:t>
            </a:r>
            <a:r>
              <a:rPr lang="tr-TR" dirty="0" err="1"/>
              <a:t>Ethereum</a:t>
            </a:r>
            <a:r>
              <a:rPr lang="tr-TR" dirty="0"/>
              <a:t> sistemi bir çok yeni yazılımın yaratılmasına müsait bir ortam olması nedeniyle, sonradan ortaya çıkan bir çok yeni </a:t>
            </a:r>
            <a:r>
              <a:rPr lang="tr-TR" dirty="0" err="1"/>
              <a:t>coinin</a:t>
            </a:r>
            <a:r>
              <a:rPr lang="tr-TR" dirty="0"/>
              <a:t> işlem gördüğü sistemdir. Yeni bir </a:t>
            </a:r>
            <a:r>
              <a:rPr lang="tr-TR" dirty="0" err="1"/>
              <a:t>coini</a:t>
            </a:r>
            <a:r>
              <a:rPr lang="tr-TR" dirty="0"/>
              <a:t> piyasaya sürmek için ICO adı verilen İlk Para </a:t>
            </a:r>
            <a:r>
              <a:rPr lang="tr-TR" dirty="0" err="1"/>
              <a:t>Teklif’lerinin</a:t>
            </a:r>
            <a:r>
              <a:rPr lang="tr-TR" dirty="0"/>
              <a:t>, henüz piyasaya sürülmeden önce kitlesel olarak fon topladıkları sistemde, fonlar </a:t>
            </a:r>
            <a:r>
              <a:rPr lang="tr-TR" dirty="0" err="1"/>
              <a:t>Ethereum</a:t>
            </a:r>
            <a:r>
              <a:rPr lang="tr-TR" dirty="0"/>
              <a:t> sisteminin para değeri olan </a:t>
            </a:r>
            <a:r>
              <a:rPr lang="tr-TR" dirty="0" err="1"/>
              <a:t>Ether</a:t>
            </a:r>
            <a:r>
              <a:rPr lang="tr-TR" dirty="0"/>
              <a:t> ile yapılmaktadır.</a:t>
            </a:r>
          </a:p>
          <a:p>
            <a:endParaRPr lang="tr-TR" dirty="0"/>
          </a:p>
        </p:txBody>
      </p:sp>
      <p:sp>
        <p:nvSpPr>
          <p:cNvPr id="4" name="Veri Yer Tutucusu 3">
            <a:extLst>
              <a:ext uri="{FF2B5EF4-FFF2-40B4-BE49-F238E27FC236}">
                <a16:creationId xmlns:a16="http://schemas.microsoft.com/office/drawing/2014/main" id="{56581E2D-13B8-45B1-B610-F13D42738739}"/>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821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BCF944-5D29-41DE-8204-28E9D60162BB}"/>
              </a:ext>
            </a:extLst>
          </p:cNvPr>
          <p:cNvSpPr>
            <a:spLocks noGrp="1"/>
          </p:cNvSpPr>
          <p:nvPr>
            <p:ph type="title"/>
          </p:nvPr>
        </p:nvSpPr>
        <p:spPr/>
        <p:txBody>
          <a:bodyPr/>
          <a:lstStyle/>
          <a:p>
            <a:r>
              <a:rPr lang="tr-TR" dirty="0" err="1"/>
              <a:t>Ripple</a:t>
            </a:r>
            <a:endParaRPr lang="tr-TR" dirty="0"/>
          </a:p>
        </p:txBody>
      </p:sp>
      <p:sp>
        <p:nvSpPr>
          <p:cNvPr id="3" name="İçerik Yer Tutucusu 2">
            <a:extLst>
              <a:ext uri="{FF2B5EF4-FFF2-40B4-BE49-F238E27FC236}">
                <a16:creationId xmlns:a16="http://schemas.microsoft.com/office/drawing/2014/main" id="{5B7F875A-FB0A-4FD8-A8D9-D1966F31FDD0}"/>
              </a:ext>
            </a:extLst>
          </p:cNvPr>
          <p:cNvSpPr>
            <a:spLocks noGrp="1"/>
          </p:cNvSpPr>
          <p:nvPr>
            <p:ph idx="1"/>
          </p:nvPr>
        </p:nvSpPr>
        <p:spPr/>
        <p:txBody>
          <a:bodyPr>
            <a:normAutofit fontScale="77500" lnSpcReduction="20000"/>
          </a:bodyPr>
          <a:lstStyle/>
          <a:p>
            <a:r>
              <a:rPr lang="tr-TR" dirty="0" err="1"/>
              <a:t>Ripple</a:t>
            </a:r>
            <a:r>
              <a:rPr lang="tr-TR" dirty="0"/>
              <a:t>, 2012 yılında ortaya çıkmış bir ödeme ağı sistemi (</a:t>
            </a:r>
            <a:r>
              <a:rPr lang="tr-TR" dirty="0" err="1"/>
              <a:t>RippleNet</a:t>
            </a:r>
            <a:r>
              <a:rPr lang="tr-TR" dirty="0"/>
              <a:t>) ve kripto para değeridir (XRP).</a:t>
            </a:r>
          </a:p>
          <a:p>
            <a:r>
              <a:rPr lang="tr-TR" dirty="0" err="1"/>
              <a:t>Ripple</a:t>
            </a:r>
            <a:r>
              <a:rPr lang="tr-TR" dirty="0"/>
              <a:t> diğer birçok kripto para birimlerinin aksine merkezi olan bir kripto para birimidir. </a:t>
            </a:r>
            <a:r>
              <a:rPr lang="tr-TR" dirty="0" err="1"/>
              <a:t>Blockchain</a:t>
            </a:r>
            <a:r>
              <a:rPr lang="tr-TR" dirty="0"/>
              <a:t> sistemi üzerinde işlem görmesine rağmen işlem gören bütün defterler şirket tarafından yönetilmektedir. </a:t>
            </a:r>
          </a:p>
          <a:p>
            <a:r>
              <a:rPr lang="tr-TR" dirty="0" err="1"/>
              <a:t>Ripple</a:t>
            </a:r>
            <a:r>
              <a:rPr lang="tr-TR" dirty="0"/>
              <a:t> ile amaç büyük miktarlardaki varlık ve para transferlerinin hızlı, güvenilir ve ucuz bir şekilde, </a:t>
            </a:r>
            <a:r>
              <a:rPr lang="tr-TR" dirty="0" err="1"/>
              <a:t>blockchain</a:t>
            </a:r>
            <a:r>
              <a:rPr lang="tr-TR" dirty="0"/>
              <a:t> sistemi üzerinden yapılmasıdır. </a:t>
            </a:r>
          </a:p>
          <a:p>
            <a:r>
              <a:rPr lang="tr-TR" dirty="0" err="1"/>
              <a:t>Ripple</a:t>
            </a:r>
            <a:r>
              <a:rPr lang="tr-TR" dirty="0"/>
              <a:t> şu anda kripto para değerleri arasında </a:t>
            </a:r>
            <a:r>
              <a:rPr lang="tr-TR" dirty="0" err="1"/>
              <a:t>Bitcoin</a:t>
            </a:r>
            <a:r>
              <a:rPr lang="tr-TR" dirty="0"/>
              <a:t> ve </a:t>
            </a:r>
            <a:r>
              <a:rPr lang="tr-TR" dirty="0" err="1"/>
              <a:t>Ethereum’dan</a:t>
            </a:r>
            <a:r>
              <a:rPr lang="tr-TR" dirty="0"/>
              <a:t> sonra üçüncü en çok piyasa değeri olan kripto </a:t>
            </a:r>
            <a:r>
              <a:rPr lang="tr-TR" dirty="0" err="1"/>
              <a:t>pardır</a:t>
            </a:r>
            <a:r>
              <a:rPr lang="tr-TR" dirty="0"/>
              <a:t>. </a:t>
            </a:r>
          </a:p>
          <a:p>
            <a:r>
              <a:rPr lang="tr-TR" dirty="0"/>
              <a:t>Kurumsal bir merkeze sahip olması </a:t>
            </a:r>
            <a:r>
              <a:rPr lang="tr-TR" dirty="0" err="1"/>
              <a:t>Ripple</a:t>
            </a:r>
            <a:r>
              <a:rPr lang="tr-TR" dirty="0"/>
              <a:t> kripto para değerinin, ödeme sistemleri sağlayıcısı şirketlerin ve bankaların tercih ettiği bir kripto para ve transfer sistemi olmasını sağlamıştır. </a:t>
            </a:r>
          </a:p>
          <a:p>
            <a:r>
              <a:rPr lang="tr-TR" dirty="0"/>
              <a:t> </a:t>
            </a:r>
            <a:r>
              <a:rPr lang="tr-TR" dirty="0" err="1"/>
              <a:t>Ripple</a:t>
            </a:r>
            <a:r>
              <a:rPr lang="tr-TR" dirty="0"/>
              <a:t>, varlık ve para transferlerinde </a:t>
            </a:r>
            <a:r>
              <a:rPr lang="tr-TR" dirty="0" err="1"/>
              <a:t>blockchain</a:t>
            </a:r>
            <a:r>
              <a:rPr lang="tr-TR" dirty="0"/>
              <a:t> teknolojisi sayesinde çok düşük maliyetlere ve çok kısa sürelerde uluslararası gönderim imkanı sunmaktadır </a:t>
            </a:r>
          </a:p>
          <a:p>
            <a:r>
              <a:rPr lang="tr-TR" dirty="0"/>
              <a:t>Büyük ödeme sistemleri sağlayıcı şirketler ve bankalarla yaptığı anlaşmalar ile günden güne değerini arttırmaya devam etmektedir. </a:t>
            </a:r>
          </a:p>
          <a:p>
            <a:r>
              <a:rPr lang="tr-TR" dirty="0" err="1"/>
              <a:t>Ripple</a:t>
            </a:r>
            <a:r>
              <a:rPr lang="tr-TR" dirty="0"/>
              <a:t> Madenciliği Nasıl Yapılır? </a:t>
            </a:r>
          </a:p>
          <a:p>
            <a:pPr lvl="1"/>
            <a:r>
              <a:rPr lang="tr-TR" dirty="0" err="1"/>
              <a:t>Ripple’ın</a:t>
            </a:r>
            <a:r>
              <a:rPr lang="tr-TR" dirty="0"/>
              <a:t>, diğer kripto para birimlerinin aksine madenciliği veya üretimi yapılmamaktadır. Dolaşımdaki bütün </a:t>
            </a:r>
            <a:r>
              <a:rPr lang="tr-TR" dirty="0" err="1"/>
              <a:t>Ripple</a:t>
            </a:r>
            <a:r>
              <a:rPr lang="tr-TR" dirty="0"/>
              <a:t> değerlerini şirket üretmektedir. Toplam üretilen </a:t>
            </a:r>
            <a:r>
              <a:rPr lang="tr-TR" dirty="0" err="1"/>
              <a:t>Ripple</a:t>
            </a:r>
            <a:r>
              <a:rPr lang="tr-TR" dirty="0"/>
              <a:t> miktarı 100 milyar adet olsa da, şirket piyasaya sadece 46 milyar adet </a:t>
            </a:r>
            <a:r>
              <a:rPr lang="tr-TR" dirty="0" err="1"/>
              <a:t>Ripple</a:t>
            </a:r>
            <a:r>
              <a:rPr lang="tr-TR" dirty="0"/>
              <a:t> sunulmuştur. </a:t>
            </a:r>
          </a:p>
          <a:p>
            <a:pPr lvl="1"/>
            <a:r>
              <a:rPr lang="tr-TR" dirty="0" err="1"/>
              <a:t>Bitcoin</a:t>
            </a:r>
            <a:r>
              <a:rPr lang="tr-TR" dirty="0"/>
              <a:t> ve diğer kripto para birimlerinden farklı bir politika izleyen şirket madencilikten farklı bir üretim sistemi benimsemiştir. Üretilen </a:t>
            </a:r>
            <a:r>
              <a:rPr lang="tr-TR" dirty="0" err="1"/>
              <a:t>Ripple’lar</a:t>
            </a:r>
            <a:r>
              <a:rPr lang="tr-TR" dirty="0"/>
              <a:t> belli aralıklarla piyasaya sürülmeye devam etmektedir </a:t>
            </a:r>
          </a:p>
        </p:txBody>
      </p:sp>
      <p:sp>
        <p:nvSpPr>
          <p:cNvPr id="4" name="Veri Yer Tutucusu 3">
            <a:extLst>
              <a:ext uri="{FF2B5EF4-FFF2-40B4-BE49-F238E27FC236}">
                <a16:creationId xmlns:a16="http://schemas.microsoft.com/office/drawing/2014/main" id="{A39B51D4-874A-43A2-850D-D6C2074AD461}"/>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183680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5042BA-F836-4856-AC79-BCA34771EB40}"/>
              </a:ext>
            </a:extLst>
          </p:cNvPr>
          <p:cNvSpPr>
            <a:spLocks noGrp="1"/>
          </p:cNvSpPr>
          <p:nvPr>
            <p:ph type="title"/>
          </p:nvPr>
        </p:nvSpPr>
        <p:spPr/>
        <p:txBody>
          <a:bodyPr/>
          <a:lstStyle/>
          <a:p>
            <a:r>
              <a:rPr lang="tr-TR" dirty="0" err="1"/>
              <a:t>Doge</a:t>
            </a:r>
            <a:r>
              <a:rPr lang="tr-TR" dirty="0"/>
              <a:t> </a:t>
            </a:r>
            <a:r>
              <a:rPr lang="tr-TR" dirty="0" err="1"/>
              <a:t>Coin</a:t>
            </a:r>
            <a:endParaRPr lang="tr-TR" dirty="0"/>
          </a:p>
        </p:txBody>
      </p:sp>
      <p:sp>
        <p:nvSpPr>
          <p:cNvPr id="3" name="İçerik Yer Tutucusu 2">
            <a:extLst>
              <a:ext uri="{FF2B5EF4-FFF2-40B4-BE49-F238E27FC236}">
                <a16:creationId xmlns:a16="http://schemas.microsoft.com/office/drawing/2014/main" id="{C3F11556-144F-4EB4-B38C-2A70388E853E}"/>
              </a:ext>
            </a:extLst>
          </p:cNvPr>
          <p:cNvSpPr>
            <a:spLocks noGrp="1"/>
          </p:cNvSpPr>
          <p:nvPr>
            <p:ph idx="1"/>
          </p:nvPr>
        </p:nvSpPr>
        <p:spPr/>
        <p:txBody>
          <a:bodyPr/>
          <a:lstStyle/>
          <a:p>
            <a:r>
              <a:rPr lang="tr-TR" dirty="0" err="1"/>
              <a:t>Dogecoin</a:t>
            </a:r>
            <a:r>
              <a:rPr lang="tr-TR" dirty="0"/>
              <a:t> (DOGE) 2013 yılının parodi olarak ortaya çıkmıştır </a:t>
            </a:r>
          </a:p>
          <a:p>
            <a:r>
              <a:rPr lang="tr-TR" dirty="0"/>
              <a:t>Üzerinde maskot olarak Japon </a:t>
            </a:r>
            <a:r>
              <a:rPr lang="tr-TR" dirty="0" err="1"/>
              <a:t>shiba</a:t>
            </a:r>
            <a:r>
              <a:rPr lang="tr-TR" dirty="0"/>
              <a:t> </a:t>
            </a:r>
            <a:r>
              <a:rPr lang="tr-TR" dirty="0" err="1"/>
              <a:t>inu</a:t>
            </a:r>
            <a:r>
              <a:rPr lang="tr-TR" dirty="0"/>
              <a:t> köpeğidir.</a:t>
            </a:r>
          </a:p>
          <a:p>
            <a:r>
              <a:rPr lang="tr-TR" dirty="0"/>
              <a:t>İlk ortaya çıktığında </a:t>
            </a:r>
            <a:r>
              <a:rPr lang="tr-TR" dirty="0" err="1"/>
              <a:t>Dogecoin</a:t>
            </a:r>
            <a:r>
              <a:rPr lang="tr-TR" dirty="0"/>
              <a:t> (DOGE) yatırım amacıyla her bir blok madenciliği için kullanıcıya rastgele bir ödül verilmekte iken ilerleyen zamanlarda bu ödül statik hale dönüştürülmüştür. </a:t>
            </a:r>
          </a:p>
          <a:p>
            <a:r>
              <a:rPr lang="tr-TR" dirty="0"/>
              <a:t>Yani dolaşımdaki </a:t>
            </a:r>
            <a:r>
              <a:rPr lang="tr-TR" dirty="0" err="1"/>
              <a:t>Dogecoin</a:t>
            </a:r>
            <a:r>
              <a:rPr lang="tr-TR" dirty="0"/>
              <a:t> (DOGE) ile ilgili herhangi bir sınırlama yoktur </a:t>
            </a:r>
          </a:p>
        </p:txBody>
      </p:sp>
      <p:sp>
        <p:nvSpPr>
          <p:cNvPr id="4" name="Veri Yer Tutucusu 3">
            <a:extLst>
              <a:ext uri="{FF2B5EF4-FFF2-40B4-BE49-F238E27FC236}">
                <a16:creationId xmlns:a16="http://schemas.microsoft.com/office/drawing/2014/main" id="{EC438450-0C38-4908-A7E7-52FB6D2459DB}"/>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405994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7557DA-CE27-4CAA-97F5-F57B8D3D4791}"/>
              </a:ext>
            </a:extLst>
          </p:cNvPr>
          <p:cNvSpPr>
            <a:spLocks noGrp="1"/>
          </p:cNvSpPr>
          <p:nvPr>
            <p:ph type="title"/>
          </p:nvPr>
        </p:nvSpPr>
        <p:spPr/>
        <p:txBody>
          <a:bodyPr/>
          <a:lstStyle/>
          <a:p>
            <a:r>
              <a:rPr lang="tr-TR" dirty="0"/>
              <a:t>Bat </a:t>
            </a:r>
            <a:r>
              <a:rPr lang="tr-TR" dirty="0" err="1"/>
              <a:t>Coin</a:t>
            </a:r>
            <a:endParaRPr lang="tr-TR" dirty="0"/>
          </a:p>
        </p:txBody>
      </p:sp>
      <p:sp>
        <p:nvSpPr>
          <p:cNvPr id="3" name="İçerik Yer Tutucusu 2">
            <a:extLst>
              <a:ext uri="{FF2B5EF4-FFF2-40B4-BE49-F238E27FC236}">
                <a16:creationId xmlns:a16="http://schemas.microsoft.com/office/drawing/2014/main" id="{97BEBDB7-DA7C-4E1F-A7AA-9779F22C2534}"/>
              </a:ext>
            </a:extLst>
          </p:cNvPr>
          <p:cNvSpPr>
            <a:spLocks noGrp="1"/>
          </p:cNvSpPr>
          <p:nvPr>
            <p:ph idx="1"/>
          </p:nvPr>
        </p:nvSpPr>
        <p:spPr/>
        <p:txBody>
          <a:bodyPr/>
          <a:lstStyle/>
          <a:p>
            <a:r>
              <a:rPr lang="tr-TR" dirty="0"/>
              <a:t>Basic </a:t>
            </a:r>
            <a:r>
              <a:rPr lang="tr-TR" dirty="0" err="1"/>
              <a:t>Attention</a:t>
            </a:r>
            <a:r>
              <a:rPr lang="tr-TR" dirty="0"/>
              <a:t> </a:t>
            </a:r>
            <a:r>
              <a:rPr lang="tr-TR" dirty="0" err="1"/>
              <a:t>Token</a:t>
            </a:r>
            <a:endParaRPr lang="tr-TR" dirty="0"/>
          </a:p>
          <a:p>
            <a:r>
              <a:rPr lang="tr-TR" dirty="0" err="1"/>
              <a:t>Ethereum</a:t>
            </a:r>
            <a:r>
              <a:rPr lang="tr-TR" dirty="0"/>
              <a:t> </a:t>
            </a:r>
            <a:r>
              <a:rPr lang="tr-TR" dirty="0" err="1"/>
              <a:t>blockchain</a:t>
            </a:r>
            <a:r>
              <a:rPr lang="tr-TR" dirty="0"/>
              <a:t> ağına bağlı ERC-20 tabanlı ve kısaltması BAT olan bir kripto para birimidir. Dijital reklamcılık alanında faaliyet gösterme amacıyla </a:t>
            </a:r>
            <a:r>
              <a:rPr lang="tr-TR" dirty="0" err="1"/>
              <a:t>Javascript</a:t>
            </a:r>
            <a:r>
              <a:rPr lang="tr-TR" dirty="0"/>
              <a:t>, </a:t>
            </a:r>
            <a:r>
              <a:rPr lang="tr-TR" dirty="0" err="1"/>
              <a:t>Mozilla</a:t>
            </a:r>
            <a:r>
              <a:rPr lang="tr-TR" dirty="0"/>
              <a:t> ve Netscape kurucularından </a:t>
            </a:r>
            <a:r>
              <a:rPr lang="tr-TR" dirty="0" err="1"/>
              <a:t>Brendan</a:t>
            </a:r>
            <a:r>
              <a:rPr lang="tr-TR" dirty="0"/>
              <a:t> </a:t>
            </a:r>
            <a:r>
              <a:rPr lang="tr-TR" dirty="0" err="1"/>
              <a:t>Eich</a:t>
            </a:r>
            <a:r>
              <a:rPr lang="tr-TR" dirty="0"/>
              <a:t> öncülüğünde piyasaya sunulmuştur.</a:t>
            </a:r>
          </a:p>
          <a:p>
            <a:r>
              <a:rPr lang="tr-TR" dirty="0"/>
              <a:t>Basic </a:t>
            </a:r>
            <a:r>
              <a:rPr lang="tr-TR" dirty="0" err="1"/>
              <a:t>Attention</a:t>
            </a:r>
            <a:r>
              <a:rPr lang="tr-TR" dirty="0"/>
              <a:t> </a:t>
            </a:r>
            <a:r>
              <a:rPr lang="tr-TR" dirty="0" err="1"/>
              <a:t>Token</a:t>
            </a:r>
            <a:r>
              <a:rPr lang="tr-TR" dirty="0"/>
              <a:t> (BAT), dijital reklamcılık alanında, reklam verenlere, reklam harcamalarını en verimli şekilde ve doğru kitleye ulaştırmalarında fayda sağlamaktadır. Yayıncı sitelerde gereksiz reklamı önleme ve reklam gelirlerinin adil olması yönünden avantaj sağlamaktadır. Kullanıcı yönünden ise gereksiz ve ilgi alanı dışında reklamlarla karşılaşmamasına ve izlediği reklamlarda BAT üzerinde kazanç elde etmesini sağlamaktadır.</a:t>
            </a:r>
          </a:p>
          <a:p>
            <a:r>
              <a:rPr lang="tr-TR" dirty="0"/>
              <a:t>https://brave.com/</a:t>
            </a:r>
          </a:p>
        </p:txBody>
      </p:sp>
      <p:sp>
        <p:nvSpPr>
          <p:cNvPr id="4" name="Veri Yer Tutucusu 3">
            <a:extLst>
              <a:ext uri="{FF2B5EF4-FFF2-40B4-BE49-F238E27FC236}">
                <a16:creationId xmlns:a16="http://schemas.microsoft.com/office/drawing/2014/main" id="{7C8FBAEB-0390-4AB4-A997-0CEBA95B6C4E}"/>
              </a:ext>
            </a:extLst>
          </p:cNvPr>
          <p:cNvSpPr>
            <a:spLocks noGrp="1"/>
          </p:cNvSpPr>
          <p:nvPr>
            <p:ph type="dt" sz="half" idx="10"/>
          </p:nvPr>
        </p:nvSpPr>
        <p:spPr/>
        <p:txBody>
          <a:bodyPr/>
          <a:lstStyle/>
          <a:p>
            <a:pPr rtl="0"/>
            <a:fld id="{FE387474-1390-41C9-9718-AAC5629B5D0B}" type="datetime1">
              <a:rPr lang="tr-TR" smtClean="0"/>
              <a:t>21.08.2021</a:t>
            </a:fld>
            <a:endParaRPr lang="en-US"/>
          </a:p>
        </p:txBody>
      </p:sp>
    </p:spTree>
    <p:extLst>
      <p:ext uri="{BB962C8B-B14F-4D97-AF65-F5344CB8AC3E}">
        <p14:creationId xmlns:p14="http://schemas.microsoft.com/office/powerpoint/2010/main" val="1043255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094_TF78438558.potx" id="{331D76EE-CBE5-4448-9BD9-A6268519B9FD}" vid="{23FB2CC5-E433-4EFB-8AC9-A965FA993A4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{04ADCD54-18F0-4925-B8FB-FD2B2CF79869}tf78438558_win32</Template>
  <TotalTime>23</TotalTime>
  <Words>1136</Words>
  <Application>Microsoft Office PowerPoint</Application>
  <PresentationFormat>Geniş ekran</PresentationFormat>
  <Paragraphs>95</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Calibri</vt:lpstr>
      <vt:lpstr>Century Gothic</vt:lpstr>
      <vt:lpstr>Garamond</vt:lpstr>
      <vt:lpstr>SavonVTI</vt:lpstr>
      <vt:lpstr>Kripto paralar</vt:lpstr>
      <vt:lpstr>Kripto Para Nedir ?</vt:lpstr>
      <vt:lpstr>Kripto Paranın Özellikleri</vt:lpstr>
      <vt:lpstr>Kripto para çeşitleri</vt:lpstr>
      <vt:lpstr>Bitcoin</vt:lpstr>
      <vt:lpstr>Ethereum</vt:lpstr>
      <vt:lpstr>Ripple</vt:lpstr>
      <vt:lpstr>Doge Coin</vt:lpstr>
      <vt:lpstr>Bat Coin</vt:lpstr>
      <vt:lpstr>Lite Coin</vt:lpstr>
      <vt:lpstr>IOTA</vt:lpstr>
      <vt:lpstr>Chia</vt:lpstr>
      <vt:lpstr>Dash</vt:lpstr>
      <vt:lpstr>Monero</vt:lpstr>
      <vt:lpstr>Zcash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Kripto paralar</dc:title>
  <dc:creator>Emrullah TUNCAY</dc:creator>
  <cp:lastModifiedBy>Emrullah TUNCAY</cp:lastModifiedBy>
  <cp:revision>7</cp:revision>
  <dcterms:created xsi:type="dcterms:W3CDTF">2021-08-21T15:01:14Z</dcterms:created>
  <dcterms:modified xsi:type="dcterms:W3CDTF">2021-08-21T15:25:12Z</dcterms:modified>
</cp:coreProperties>
</file>