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156D4F2C-3DED-4DB3-AA43-25E7F6DDE0E8}">
          <p14:sldIdLst>
            <p14:sldId id="256"/>
          </p14:sldIdLst>
        </p14:section>
        <p14:section name="KÜGİM Hakkında" id="{C196A96A-0526-4E58-AB0E-CC5B374FDB49}">
          <p14:sldIdLst>
            <p14:sldId id="257"/>
            <p14:sldId id="258"/>
          </p14:sldIdLst>
        </p14:section>
        <p14:section name="Başlıksız Bölüm" id="{8AD542F0-F864-4504-AC5A-FE1F6E698010}">
          <p14:sldIdLst>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41006C-E814-4103-8064-936FB614254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58BDBA6-9094-464A-8722-B831BC5E8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3AA715A-73AF-44E6-9522-2C6303EE1256}"/>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5" name="Alt Bilgi Yer Tutucusu 4">
            <a:extLst>
              <a:ext uri="{FF2B5EF4-FFF2-40B4-BE49-F238E27FC236}">
                <a16:creationId xmlns:a16="http://schemas.microsoft.com/office/drawing/2014/main" id="{9CC659D9-AF44-48BD-A351-CBA1CE0FAA5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101868C-3349-487B-AB3A-88EB7C379B57}"/>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333033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5DA5B9-A1D9-4DBB-B42E-566C4DEC51A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59E83FA-819B-4F10-85A4-75B2A32F145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6A1A524-5DC3-4DCE-B7FB-57C865AB84FF}"/>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5" name="Alt Bilgi Yer Tutucusu 4">
            <a:extLst>
              <a:ext uri="{FF2B5EF4-FFF2-40B4-BE49-F238E27FC236}">
                <a16:creationId xmlns:a16="http://schemas.microsoft.com/office/drawing/2014/main" id="{E69A4606-4461-4D03-A398-5A9EFC895FE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49F1414-15BE-4CBC-B4B8-FE2F2778611D}"/>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353234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87A0A4B-7B3C-4981-A2CD-DFD7E810BE4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327CDAF-CD42-4F84-B822-2B24A0DAECF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5A7F458-5647-47F5-9044-2634F7A03470}"/>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5" name="Alt Bilgi Yer Tutucusu 4">
            <a:extLst>
              <a:ext uri="{FF2B5EF4-FFF2-40B4-BE49-F238E27FC236}">
                <a16:creationId xmlns:a16="http://schemas.microsoft.com/office/drawing/2014/main" id="{E29ECD16-8278-4765-AEF7-9B56847E431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44818DD-057B-4CDE-A57E-F331864E09A1}"/>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210465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F9D535-D3BA-46EB-B447-84C52DD19D8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3F6335F-D01D-4406-B165-EB50211A417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AADC7E2-2319-4133-AB6F-1F8F6E59FA30}"/>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5" name="Alt Bilgi Yer Tutucusu 4">
            <a:extLst>
              <a:ext uri="{FF2B5EF4-FFF2-40B4-BE49-F238E27FC236}">
                <a16:creationId xmlns:a16="http://schemas.microsoft.com/office/drawing/2014/main" id="{8C287D3A-F1FF-486C-9DA2-6A5320E76E3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3313FF-1DD1-4BB2-A3C3-2A3BD8AB5FF3}"/>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74737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BFEB75-2585-4B41-807F-40A226C9C53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D624F8D-1A01-41B2-9072-5490FCDCB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9D7CF7C-98A7-4E16-8B0B-EE90C68400D7}"/>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5" name="Alt Bilgi Yer Tutucusu 4">
            <a:extLst>
              <a:ext uri="{FF2B5EF4-FFF2-40B4-BE49-F238E27FC236}">
                <a16:creationId xmlns:a16="http://schemas.microsoft.com/office/drawing/2014/main" id="{404514CE-BC08-4FA6-B360-536D6AD984F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974861-009A-4D68-8178-1422A3B7C0FA}"/>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167331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527758-93FB-4A09-B95D-A4517D1A9A1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3561323-41EA-4E93-8455-39570C2ADBE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4B99D3D-6AED-4B58-AE96-36AC9EC6978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3DD77DB-FFD7-4456-BDDC-3D9D26C1DE65}"/>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6" name="Alt Bilgi Yer Tutucusu 5">
            <a:extLst>
              <a:ext uri="{FF2B5EF4-FFF2-40B4-BE49-F238E27FC236}">
                <a16:creationId xmlns:a16="http://schemas.microsoft.com/office/drawing/2014/main" id="{F7C07AEB-F221-4618-960D-98AAE592CB3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8620D6F-50EF-4C80-BAF6-6DAACB7B46F0}"/>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254632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D9C6AD-AB0C-4F0B-B79D-A819B6D4449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E169085-E969-42CF-BCFA-82135C5D2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244EE33-2337-4B21-ABB9-A81B58398EC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AF92F60-4AE2-4BED-BCD0-7A4A6C919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00D25FC-28F4-4735-9049-20E4F82D5DD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FFF1B61-E18C-4E68-BDC7-53B307AE649E}"/>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8" name="Alt Bilgi Yer Tutucusu 7">
            <a:extLst>
              <a:ext uri="{FF2B5EF4-FFF2-40B4-BE49-F238E27FC236}">
                <a16:creationId xmlns:a16="http://schemas.microsoft.com/office/drawing/2014/main" id="{3D7F79DE-C846-466E-B00F-561797A63E4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D1CB8B9-C29B-4AB3-B298-29A353BDF8D8}"/>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57735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E23856-6F9B-45DA-8488-083E82672F7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31F4434-9C70-47B5-94AB-EE1362ECA4BD}"/>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4" name="Alt Bilgi Yer Tutucusu 3">
            <a:extLst>
              <a:ext uri="{FF2B5EF4-FFF2-40B4-BE49-F238E27FC236}">
                <a16:creationId xmlns:a16="http://schemas.microsoft.com/office/drawing/2014/main" id="{57F9EEEF-41BE-4D1A-A436-7D4A4E9D9A9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E17E7BE-6CB9-457E-BBD6-97D4FC81C862}"/>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68021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7BAECDE-8C22-447D-B6CB-F443A24D82FE}"/>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3" name="Alt Bilgi Yer Tutucusu 2">
            <a:extLst>
              <a:ext uri="{FF2B5EF4-FFF2-40B4-BE49-F238E27FC236}">
                <a16:creationId xmlns:a16="http://schemas.microsoft.com/office/drawing/2014/main" id="{A84AD44E-C025-4E5E-9705-96587F3C782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61D987B-E80A-45E8-851D-7E650148E541}"/>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71149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58C005-B1BF-4DC8-A21D-49881CFC9BC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B4CDB64-BB22-4F90-AFFC-9F8B21DEE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1BE7B4B-0DB9-4579-A2E4-42692027F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F37C488-3F44-4AB1-BD68-6A0BA3B927C9}"/>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6" name="Alt Bilgi Yer Tutucusu 5">
            <a:extLst>
              <a:ext uri="{FF2B5EF4-FFF2-40B4-BE49-F238E27FC236}">
                <a16:creationId xmlns:a16="http://schemas.microsoft.com/office/drawing/2014/main" id="{2B432C76-15BE-44A6-8985-A856755DA93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CC2813B-D024-4854-A717-E163D1EE7C98}"/>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327003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608280-30AF-45DD-A3BC-15FD00876FE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07F6AF9-5C69-4EE9-AA0C-AEF736771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9AD2D78-7A78-4AE9-89C6-9F5F07404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5A85C63-0035-460C-A3B1-972BD4F5966C}"/>
              </a:ext>
            </a:extLst>
          </p:cNvPr>
          <p:cNvSpPr>
            <a:spLocks noGrp="1"/>
          </p:cNvSpPr>
          <p:nvPr>
            <p:ph type="dt" sz="half" idx="10"/>
          </p:nvPr>
        </p:nvSpPr>
        <p:spPr/>
        <p:txBody>
          <a:bodyPr/>
          <a:lstStyle/>
          <a:p>
            <a:fld id="{85AD25DC-7826-4534-A492-323CD3E90AEF}" type="datetimeFigureOut">
              <a:rPr lang="tr-TR" smtClean="0"/>
              <a:t>2.10.2020</a:t>
            </a:fld>
            <a:endParaRPr lang="tr-TR"/>
          </a:p>
        </p:txBody>
      </p:sp>
      <p:sp>
        <p:nvSpPr>
          <p:cNvPr id="6" name="Alt Bilgi Yer Tutucusu 5">
            <a:extLst>
              <a:ext uri="{FF2B5EF4-FFF2-40B4-BE49-F238E27FC236}">
                <a16:creationId xmlns:a16="http://schemas.microsoft.com/office/drawing/2014/main" id="{958FAD96-62F1-4637-A8A6-7641039E291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25D6AF6-AB81-4016-B6F6-F39EA2C84D6D}"/>
              </a:ext>
            </a:extLst>
          </p:cNvPr>
          <p:cNvSpPr>
            <a:spLocks noGrp="1"/>
          </p:cNvSpPr>
          <p:nvPr>
            <p:ph type="sldNum" sz="quarter" idx="12"/>
          </p:nvPr>
        </p:nvSpPr>
        <p:spPr/>
        <p:txBody>
          <a:bodyPr/>
          <a:lstStyle/>
          <a:p>
            <a:fld id="{49F6CA28-2698-4EAE-BCEC-7C7B1C051D5D}" type="slidenum">
              <a:rPr lang="tr-TR" smtClean="0"/>
              <a:t>‹#›</a:t>
            </a:fld>
            <a:endParaRPr lang="tr-TR"/>
          </a:p>
        </p:txBody>
      </p:sp>
    </p:spTree>
    <p:extLst>
      <p:ext uri="{BB962C8B-B14F-4D97-AF65-F5344CB8AC3E}">
        <p14:creationId xmlns:p14="http://schemas.microsoft.com/office/powerpoint/2010/main" val="68076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1A4190B-8911-41F2-8AA2-CB89BE111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36DBF7D-0574-45F3-B14F-ADE1622FC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082ABB6-3CC1-4064-A417-FCC7DD737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D25DC-7826-4534-A492-323CD3E90AEF}" type="datetimeFigureOut">
              <a:rPr lang="tr-TR" smtClean="0"/>
              <a:t>2.10.2020</a:t>
            </a:fld>
            <a:endParaRPr lang="tr-TR"/>
          </a:p>
        </p:txBody>
      </p:sp>
      <p:sp>
        <p:nvSpPr>
          <p:cNvPr id="5" name="Alt Bilgi Yer Tutucusu 4">
            <a:extLst>
              <a:ext uri="{FF2B5EF4-FFF2-40B4-BE49-F238E27FC236}">
                <a16:creationId xmlns:a16="http://schemas.microsoft.com/office/drawing/2014/main" id="{22CFC654-07D4-48C2-8408-A8964E2B5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E6417BC-670E-42D1-81DF-7835E3295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6CA28-2698-4EAE-BCEC-7C7B1C051D5D}" type="slidenum">
              <a:rPr lang="tr-TR" smtClean="0"/>
              <a:t>‹#›</a:t>
            </a:fld>
            <a:endParaRPr lang="tr-TR"/>
          </a:p>
        </p:txBody>
      </p:sp>
    </p:spTree>
    <p:extLst>
      <p:ext uri="{BB962C8B-B14F-4D97-AF65-F5344CB8AC3E}">
        <p14:creationId xmlns:p14="http://schemas.microsoft.com/office/powerpoint/2010/main" val="724464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4EC427F-916B-4776-8214-52B4150C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342" y="1112837"/>
            <a:ext cx="4286250" cy="4286250"/>
          </a:xfrm>
          <a:prstGeom prst="rect">
            <a:avLst/>
          </a:prstGeom>
        </p:spPr>
      </p:pic>
      <p:pic>
        <p:nvPicPr>
          <p:cNvPr id="7" name="Resim 6">
            <a:extLst>
              <a:ext uri="{FF2B5EF4-FFF2-40B4-BE49-F238E27FC236}">
                <a16:creationId xmlns:a16="http://schemas.microsoft.com/office/drawing/2014/main" id="{B7C72704-8F25-4148-A518-C30800FD7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868" y="2574924"/>
            <a:ext cx="5667375" cy="1362075"/>
          </a:xfrm>
          <a:prstGeom prst="rect">
            <a:avLst/>
          </a:prstGeom>
        </p:spPr>
      </p:pic>
    </p:spTree>
    <p:extLst>
      <p:ext uri="{BB962C8B-B14F-4D97-AF65-F5344CB8AC3E}">
        <p14:creationId xmlns:p14="http://schemas.microsoft.com/office/powerpoint/2010/main" val="19324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1CE2C1-C574-4168-B22A-434A275E62F0}"/>
              </a:ext>
            </a:extLst>
          </p:cNvPr>
          <p:cNvSpPr>
            <a:spLocks noGrp="1"/>
          </p:cNvSpPr>
          <p:nvPr>
            <p:ph type="title"/>
          </p:nvPr>
        </p:nvSpPr>
        <p:spPr/>
        <p:txBody>
          <a:bodyPr/>
          <a:lstStyle/>
          <a:p>
            <a:r>
              <a:rPr lang="tr-TR" dirty="0"/>
              <a:t>KÜGİM</a:t>
            </a:r>
          </a:p>
        </p:txBody>
      </p:sp>
      <p:sp>
        <p:nvSpPr>
          <p:cNvPr id="3" name="İçerik Yer Tutucusu 2">
            <a:extLst>
              <a:ext uri="{FF2B5EF4-FFF2-40B4-BE49-F238E27FC236}">
                <a16:creationId xmlns:a16="http://schemas.microsoft.com/office/drawing/2014/main" id="{D9318C8D-8350-4D7F-8F28-79CE9C046545}"/>
              </a:ext>
            </a:extLst>
          </p:cNvPr>
          <p:cNvSpPr>
            <a:spLocks noGrp="1"/>
          </p:cNvSpPr>
          <p:nvPr>
            <p:ph idx="1"/>
          </p:nvPr>
        </p:nvSpPr>
        <p:spPr>
          <a:xfrm>
            <a:off x="838200" y="1433689"/>
            <a:ext cx="10515600" cy="4743274"/>
          </a:xfrm>
        </p:spPr>
        <p:txBody>
          <a:bodyPr>
            <a:normAutofit/>
          </a:bodyPr>
          <a:lstStyle/>
          <a:p>
            <a:r>
              <a:rPr lang="tr-TR" sz="1900" dirty="0"/>
              <a:t>“Girişimciliğin Yolunu Küçükçekmece Aydınlatıyor" Projesi T.C. Kalkınma Bakanlığı, İstanbul Kalkınma Ajansı 2016 yılı Girişimcilik Mali Destek Programı tarafından fonlanan bir projedir. Bu proje Küçükçekmece Belediyesi Strateji Geliştirme Müdürlüğünün koordinatörlüğünde, İstanbul Üniversitesi ve Küçükçekmece Kaymakamlığı ortaklığında sürdürülmektedir. KÜGİM, “Girişimciliğin Yolunu Küçükçekmece Aydınlatıyor” Projesi kapsamında kurulmuş olan Girişimcilik ve inovasyon Merkezidir. Küçükçekmece Yahya Kemal Beyatlı Kültür Merkezinde faaliyet göstermektedir.</a:t>
            </a:r>
          </a:p>
          <a:p>
            <a:r>
              <a:rPr lang="tr-TR" sz="1900" dirty="0"/>
              <a:t>Proje ile ilçede yasayan girişimci adaylarının yenilikçi ve yaratıcı girişimcilik eğitimleri, proje hazırlama desteği ve açık girişimcilik ofisi altyapısı kurulması ile islerini kurmaya teşvik edilmesi, KOSGEB ve Halk Eğitim Merkezi onaylı modüllerde yaratıcı girişimcilik eğitimlerini alması ve Belediyeye bağlı iş edindirme merkezi İstihdam Merkezi kapasitesinin artırılarak ve etkinlikleri çeşitlendirilerek istihdam edilmesine katkı sağlanması amaçlanmaktadır. Bu bağlamda; projenin genel amacı; Küçükçekmece'deki girişimci adaylarının yenilikçi ve yaratıcı eğitimler sayesinde bütüncül yaklaşımlar ile işlerini kurmalarının ve istihdam edilmelerinin desteklenmesi ve ilçede ekonomik – sosyal bütünleşmeye katkı sağlanmasıdır.</a:t>
            </a:r>
          </a:p>
        </p:txBody>
      </p:sp>
    </p:spTree>
    <p:extLst>
      <p:ext uri="{BB962C8B-B14F-4D97-AF65-F5344CB8AC3E}">
        <p14:creationId xmlns:p14="http://schemas.microsoft.com/office/powerpoint/2010/main" val="52548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5CEFEE-265F-4458-AB65-2848FF5DD40C}"/>
              </a:ext>
            </a:extLst>
          </p:cNvPr>
          <p:cNvSpPr>
            <a:spLocks noGrp="1"/>
          </p:cNvSpPr>
          <p:nvPr>
            <p:ph type="title"/>
          </p:nvPr>
        </p:nvSpPr>
        <p:spPr/>
        <p:txBody>
          <a:bodyPr/>
          <a:lstStyle/>
          <a:p>
            <a:r>
              <a:rPr lang="tr-TR" dirty="0"/>
              <a:t>Projenin Amacı</a:t>
            </a:r>
          </a:p>
        </p:txBody>
      </p:sp>
      <p:sp>
        <p:nvSpPr>
          <p:cNvPr id="3" name="İçerik Yer Tutucusu 2">
            <a:extLst>
              <a:ext uri="{FF2B5EF4-FFF2-40B4-BE49-F238E27FC236}">
                <a16:creationId xmlns:a16="http://schemas.microsoft.com/office/drawing/2014/main" id="{06F8EB29-23E2-4212-9316-F56703D02E5D}"/>
              </a:ext>
            </a:extLst>
          </p:cNvPr>
          <p:cNvSpPr>
            <a:spLocks noGrp="1"/>
          </p:cNvSpPr>
          <p:nvPr>
            <p:ph idx="1"/>
          </p:nvPr>
        </p:nvSpPr>
        <p:spPr/>
        <p:txBody>
          <a:bodyPr>
            <a:normAutofit/>
          </a:bodyPr>
          <a:lstStyle/>
          <a:p>
            <a:pPr marL="0" indent="0">
              <a:buNone/>
            </a:pPr>
            <a:r>
              <a:rPr lang="tr-TR" sz="1900" dirty="0"/>
              <a:t>“Girişimciliğin Yolunu Küçükçekmece Aydınlatıyor" projesi, </a:t>
            </a:r>
            <a:r>
              <a:rPr lang="tr-TR" sz="1900" dirty="0" err="1"/>
              <a:t>Küçükçekmeceli</a:t>
            </a:r>
            <a:r>
              <a:rPr lang="tr-TR" sz="1900" dirty="0"/>
              <a:t> girişimci adaylarına verdiği yenilikçi ve yaratıcı girişimcilik eğitimleri ile Küçükçekmece'de istihdama katkı sağlamayı amaçlamaktadır. Bu kapsamda </a:t>
            </a:r>
            <a:r>
              <a:rPr lang="tr-TR" sz="1900" dirty="0" err="1"/>
              <a:t>Küçükçekmeceli</a:t>
            </a:r>
            <a:r>
              <a:rPr lang="tr-TR" sz="1900" dirty="0"/>
              <a:t> gençlere sunulan proje geliştirme desteği ve açık girişimcilik ofisi altyapısıyla, girişimci adaylarının iş fikirlerini hayata geçirmelerine katkı sağlanmaktadır.</a:t>
            </a:r>
          </a:p>
          <a:p>
            <a:pPr marL="0" indent="0">
              <a:buNone/>
            </a:pPr>
            <a:r>
              <a:rPr lang="tr-TR" sz="1900" dirty="0"/>
              <a:t>Projelerini geliştirme imkanı bulan girişimci adaylarına verilecek işletme geliştirme koçluğu eğitimleri ile adayların iş hayatına atılmalarının önündeki engellerin ortadan kaldırılması hedeflenmiştir. Başarılı kişilere planladıkları işi geliştirmeleri için açık ofiste yer verilerek finans kaynaklarına erişim imkanı, iş yeri mekanı, ortak ofis ekipmanı, ofis hizmetleri gibi iş geliştirme desteği sağlanacaktır. İşletmelerin en kırılgan oldukları ilk yıllarını sağlıklı bir şekilde aşmaları ve büyümeleri sağlanarak, girişimci motivasyonunun artırılması öngörülmektedir.</a:t>
            </a:r>
          </a:p>
          <a:p>
            <a:pPr marL="0" indent="0">
              <a:buNone/>
            </a:pPr>
            <a:r>
              <a:rPr lang="tr-TR" sz="1900" dirty="0"/>
              <a:t>Bu sayede başarılı girişimci adaylarına verilen destekle ülke istihdamına katkı sağlayacak iş geliştirme fikirlerinin hayata geçmesine destek olarak, ekonomik gelişmelerin önü açılacaktır. </a:t>
            </a:r>
          </a:p>
        </p:txBody>
      </p:sp>
    </p:spTree>
    <p:extLst>
      <p:ext uri="{BB962C8B-B14F-4D97-AF65-F5344CB8AC3E}">
        <p14:creationId xmlns:p14="http://schemas.microsoft.com/office/powerpoint/2010/main" val="9371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4623C0-6D3F-48E7-8CCD-81CB896FC588}"/>
              </a:ext>
            </a:extLst>
          </p:cNvPr>
          <p:cNvSpPr>
            <a:spLocks noGrp="1"/>
          </p:cNvSpPr>
          <p:nvPr>
            <p:ph type="title"/>
          </p:nvPr>
        </p:nvSpPr>
        <p:spPr/>
        <p:txBody>
          <a:bodyPr/>
          <a:lstStyle/>
          <a:p>
            <a:r>
              <a:rPr lang="tr-TR" dirty="0"/>
              <a:t>İmkanlar</a:t>
            </a:r>
          </a:p>
        </p:txBody>
      </p:sp>
      <p:sp>
        <p:nvSpPr>
          <p:cNvPr id="3" name="İçerik Yer Tutucusu 2">
            <a:extLst>
              <a:ext uri="{FF2B5EF4-FFF2-40B4-BE49-F238E27FC236}">
                <a16:creationId xmlns:a16="http://schemas.microsoft.com/office/drawing/2014/main" id="{21823F3C-872B-4FB5-9FC8-6A3B52439FF3}"/>
              </a:ext>
            </a:extLst>
          </p:cNvPr>
          <p:cNvSpPr>
            <a:spLocks noGrp="1"/>
          </p:cNvSpPr>
          <p:nvPr>
            <p:ph idx="1"/>
          </p:nvPr>
        </p:nvSpPr>
        <p:spPr>
          <a:xfrm>
            <a:off x="838200" y="1557866"/>
            <a:ext cx="10515600" cy="5091289"/>
          </a:xfrm>
        </p:spPr>
        <p:txBody>
          <a:bodyPr>
            <a:normAutofit fontScale="62500" lnSpcReduction="20000"/>
          </a:bodyPr>
          <a:lstStyle/>
          <a:p>
            <a:pPr algn="l"/>
            <a:r>
              <a:rPr lang="tr-TR" sz="2200" b="1" i="0" dirty="0">
                <a:solidFill>
                  <a:srgbClr val="A52A2A"/>
                </a:solidFill>
                <a:effectLst/>
                <a:latin typeface="arial" panose="020B0604020202020204" pitchFamily="34" charset="0"/>
              </a:rPr>
              <a:t>Açık Ofis</a:t>
            </a:r>
            <a:endParaRPr lang="tr-TR" sz="2200" b="0" i="0" dirty="0">
              <a:solidFill>
                <a:srgbClr val="242623"/>
              </a:solidFill>
              <a:effectLst/>
              <a:latin typeface="Helvetica Neue"/>
            </a:endParaRPr>
          </a:p>
          <a:p>
            <a:pPr marL="0" indent="0" algn="l">
              <a:buNone/>
            </a:pPr>
            <a:r>
              <a:rPr lang="tr-TR" sz="2200" b="0" i="0" dirty="0">
                <a:solidFill>
                  <a:srgbClr val="242623"/>
                </a:solidFill>
                <a:effectLst/>
                <a:latin typeface="arial" panose="020B0604020202020204" pitchFamily="34" charset="0"/>
              </a:rPr>
              <a:t>20 girişimcinin ve 1 sekreterin yer aldığı açık ofiste; 21 adet ofis masası ve sandalyesi, 42 misafir koltuğu ve 21 sehpa, 21 evrak dolabı, 3 vestiyer dolabı, 21 bilgisayar, 1 adet yazıcı/fotokopi makinası, 22 adet IP telefon hizmete sunulmuştur.</a:t>
            </a:r>
            <a:endParaRPr lang="tr-TR" sz="2200" b="0" i="0" dirty="0">
              <a:solidFill>
                <a:srgbClr val="242623"/>
              </a:solidFill>
              <a:effectLst/>
              <a:latin typeface="Helvetica Neue"/>
            </a:endParaRPr>
          </a:p>
          <a:p>
            <a:r>
              <a:rPr lang="tr-TR" sz="2200" b="1" i="0" dirty="0">
                <a:solidFill>
                  <a:srgbClr val="800000"/>
                </a:solidFill>
                <a:effectLst/>
                <a:latin typeface="arial" panose="020B0604020202020204" pitchFamily="34" charset="0"/>
              </a:rPr>
              <a:t>Laboratuvarlar</a:t>
            </a:r>
          </a:p>
          <a:p>
            <a:pPr marL="0" indent="0" algn="l">
              <a:buNone/>
            </a:pPr>
            <a:r>
              <a:rPr lang="tr-TR" sz="2200" b="0" i="0" dirty="0" err="1">
                <a:solidFill>
                  <a:srgbClr val="242623"/>
                </a:solidFill>
                <a:effectLst/>
                <a:latin typeface="arial" panose="020B0604020202020204" pitchFamily="34" charset="0"/>
              </a:rPr>
              <a:t>iOS</a:t>
            </a:r>
            <a:r>
              <a:rPr lang="tr-TR" sz="2200" b="0" i="0" dirty="0">
                <a:solidFill>
                  <a:srgbClr val="242623"/>
                </a:solidFill>
                <a:effectLst/>
                <a:latin typeface="arial" panose="020B0604020202020204" pitchFamily="34" charset="0"/>
              </a:rPr>
              <a:t> ile Mobil Programlama Eğitimleri için kurulan </a:t>
            </a:r>
            <a:r>
              <a:rPr lang="tr-TR" sz="2200" b="0" i="0" dirty="0" err="1">
                <a:solidFill>
                  <a:srgbClr val="242623"/>
                </a:solidFill>
                <a:effectLst/>
                <a:latin typeface="arial" panose="020B0604020202020204" pitchFamily="34" charset="0"/>
              </a:rPr>
              <a:t>iOS</a:t>
            </a:r>
            <a:r>
              <a:rPr lang="tr-TR" sz="2200" b="0" i="0" dirty="0">
                <a:solidFill>
                  <a:srgbClr val="242623"/>
                </a:solidFill>
                <a:effectLst/>
                <a:latin typeface="arial" panose="020B0604020202020204" pitchFamily="34" charset="0"/>
              </a:rPr>
              <a:t> Laboratuvarı için; 20 Mac bilgisayar, 1 adet eğitmen için Mac bilgisayar 20 adet bilgisayar masası, 20 adet bilgisayar sandalyesi, 1 adet eğitmen masası, 1 adet eğitmen sandalyesi mevcuttur.</a:t>
            </a:r>
            <a:endParaRPr lang="tr-TR" sz="2200" b="0" i="0" dirty="0">
              <a:solidFill>
                <a:srgbClr val="242623"/>
              </a:solidFill>
              <a:effectLst/>
              <a:latin typeface="Helvetica Neue"/>
            </a:endParaRPr>
          </a:p>
          <a:p>
            <a:pPr marL="0" indent="0" algn="l">
              <a:buNone/>
            </a:pPr>
            <a:r>
              <a:rPr lang="tr-TR" sz="2200" b="0" i="0" dirty="0" err="1">
                <a:solidFill>
                  <a:srgbClr val="242623"/>
                </a:solidFill>
                <a:effectLst/>
                <a:latin typeface="arial" panose="020B0604020202020204" pitchFamily="34" charset="0"/>
              </a:rPr>
              <a:t>Android</a:t>
            </a:r>
            <a:r>
              <a:rPr lang="tr-TR" sz="2200" b="0" i="0" dirty="0">
                <a:solidFill>
                  <a:srgbClr val="242623"/>
                </a:solidFill>
                <a:effectLst/>
                <a:latin typeface="arial" panose="020B0604020202020204" pitchFamily="34" charset="0"/>
              </a:rPr>
              <a:t> ile Mobil Programlama Eğitimleri için kurulan Bilgisayar Laboratuvarı için; 20 masaüstü bilgisayar, 1 adet eğitmen için masaüstü bilgisayar, 20 adet bilgisayar masası, 20 adet bilgisayar sandalyesi, 1 adet eğitmen masası, 1 adet eğitmen sandalyesi bulunmaktadır.</a:t>
            </a:r>
            <a:endParaRPr lang="tr-TR" sz="2200" b="0" i="0" dirty="0">
              <a:solidFill>
                <a:srgbClr val="242623"/>
              </a:solidFill>
              <a:effectLst/>
              <a:latin typeface="Helvetica Neue"/>
            </a:endParaRPr>
          </a:p>
          <a:p>
            <a:pPr algn="l"/>
            <a:r>
              <a:rPr lang="tr-TR" sz="2200" b="1" i="0" dirty="0">
                <a:solidFill>
                  <a:srgbClr val="A52A2A"/>
                </a:solidFill>
                <a:effectLst/>
                <a:latin typeface="arial" panose="020B0604020202020204" pitchFamily="34" charset="0"/>
              </a:rPr>
              <a:t>Toplantı Salonları</a:t>
            </a:r>
            <a:endParaRPr lang="tr-TR" sz="2200" b="0" i="0" dirty="0">
              <a:solidFill>
                <a:srgbClr val="242623"/>
              </a:solidFill>
              <a:effectLst/>
              <a:latin typeface="Helvetica Neue"/>
            </a:endParaRPr>
          </a:p>
          <a:p>
            <a:pPr marL="0" indent="0" algn="l">
              <a:buNone/>
            </a:pPr>
            <a:r>
              <a:rPr lang="tr-TR" sz="2200" b="0" i="0" dirty="0">
                <a:solidFill>
                  <a:srgbClr val="242623"/>
                </a:solidFill>
                <a:effectLst/>
                <a:latin typeface="arial" panose="020B0604020202020204" pitchFamily="34" charset="0"/>
              </a:rPr>
              <a:t>Girişimcilerimizin kullanımına hizmet veren 2 adet toplantı salonu bulunmaktadır.</a:t>
            </a:r>
            <a:endParaRPr lang="tr-TR" sz="2200" b="0" i="0" dirty="0">
              <a:solidFill>
                <a:srgbClr val="242623"/>
              </a:solidFill>
              <a:effectLst/>
              <a:latin typeface="Helvetica Neue"/>
            </a:endParaRPr>
          </a:p>
          <a:p>
            <a:pPr marL="0" indent="0" algn="l">
              <a:buNone/>
            </a:pPr>
            <a:r>
              <a:rPr lang="tr-TR" sz="2200" b="0" i="0" dirty="0">
                <a:solidFill>
                  <a:srgbClr val="242623"/>
                </a:solidFill>
                <a:effectLst/>
                <a:latin typeface="arial" panose="020B0604020202020204" pitchFamily="34" charset="0"/>
              </a:rPr>
              <a:t>57m</a:t>
            </a:r>
            <a:r>
              <a:rPr lang="tr-TR" sz="2200" b="0" i="0" baseline="30000" dirty="0">
                <a:solidFill>
                  <a:srgbClr val="242623"/>
                </a:solidFill>
                <a:effectLst/>
                <a:latin typeface="arial" panose="020B0604020202020204" pitchFamily="34" charset="0"/>
              </a:rPr>
              <a:t>2</a:t>
            </a:r>
            <a:r>
              <a:rPr lang="tr-TR" sz="2200" b="0" i="0" dirty="0">
                <a:solidFill>
                  <a:srgbClr val="242623"/>
                </a:solidFill>
                <a:effectLst/>
                <a:latin typeface="arial" panose="020B0604020202020204" pitchFamily="34" charset="0"/>
              </a:rPr>
              <a:t>’lik alana sahip toplantı salonumuzda iç ve dış paydaşlar ile görüşme ve toplantı yapma imkânı sunulmaktadır. 20 m</a:t>
            </a:r>
            <a:r>
              <a:rPr lang="tr-TR" sz="2200" b="0" i="0" baseline="30000" dirty="0">
                <a:solidFill>
                  <a:srgbClr val="242623"/>
                </a:solidFill>
                <a:effectLst/>
                <a:latin typeface="arial" panose="020B0604020202020204" pitchFamily="34" charset="0"/>
              </a:rPr>
              <a:t>2</a:t>
            </a:r>
            <a:r>
              <a:rPr lang="tr-TR" sz="2200" b="0" i="0" dirty="0">
                <a:solidFill>
                  <a:srgbClr val="242623"/>
                </a:solidFill>
                <a:effectLst/>
                <a:latin typeface="arial" panose="020B0604020202020204" pitchFamily="34" charset="0"/>
              </a:rPr>
              <a:t>’lik toplantı salonu birlikte çalışma amaçlı yapılacak daha küçük toplantıların yapılması için hizmet vermektedir.</a:t>
            </a:r>
            <a:endParaRPr lang="tr-TR" sz="2200" b="0" i="0" dirty="0">
              <a:solidFill>
                <a:srgbClr val="242623"/>
              </a:solidFill>
              <a:effectLst/>
              <a:latin typeface="Helvetica Neue"/>
            </a:endParaRPr>
          </a:p>
          <a:p>
            <a:pPr algn="l"/>
            <a:r>
              <a:rPr lang="tr-TR" sz="2200" b="1" i="0" dirty="0">
                <a:solidFill>
                  <a:srgbClr val="800000"/>
                </a:solidFill>
                <a:effectLst/>
                <a:latin typeface="arial" panose="020B0604020202020204" pitchFamily="34" charset="0"/>
              </a:rPr>
              <a:t>Derslik</a:t>
            </a:r>
            <a:endParaRPr lang="tr-TR" sz="2200" b="0" i="0" dirty="0">
              <a:solidFill>
                <a:srgbClr val="242623"/>
              </a:solidFill>
              <a:effectLst/>
              <a:latin typeface="Helvetica Neue"/>
            </a:endParaRPr>
          </a:p>
          <a:p>
            <a:pPr marL="0" indent="0" algn="l">
              <a:buNone/>
            </a:pPr>
            <a:r>
              <a:rPr lang="tr-TR" sz="2200" b="0" i="0" dirty="0">
                <a:solidFill>
                  <a:srgbClr val="242623"/>
                </a:solidFill>
                <a:effectLst/>
                <a:latin typeface="arial" panose="020B0604020202020204" pitchFamily="34" charset="0"/>
              </a:rPr>
              <a:t>Teorik derslerin verildiği 20 kişilik sınıfımız KOSGEB Girişimcilik eğitimleri için hizmet vermektedir.</a:t>
            </a:r>
            <a:endParaRPr lang="tr-TR" sz="2200" b="0" i="0" dirty="0">
              <a:solidFill>
                <a:srgbClr val="242623"/>
              </a:solidFill>
              <a:effectLst/>
              <a:latin typeface="Helvetica Neue"/>
            </a:endParaRPr>
          </a:p>
          <a:p>
            <a:pPr algn="l"/>
            <a:r>
              <a:rPr lang="tr-TR" sz="2200" b="1" i="0" dirty="0">
                <a:solidFill>
                  <a:srgbClr val="800000"/>
                </a:solidFill>
                <a:effectLst/>
                <a:latin typeface="arial" panose="020B0604020202020204" pitchFamily="34" charset="0"/>
              </a:rPr>
              <a:t>Kütüphane</a:t>
            </a:r>
            <a:endParaRPr lang="tr-TR" sz="2200" b="0" i="0" dirty="0">
              <a:solidFill>
                <a:srgbClr val="242623"/>
              </a:solidFill>
              <a:effectLst/>
              <a:latin typeface="Helvetica Neue"/>
            </a:endParaRPr>
          </a:p>
          <a:p>
            <a:pPr marL="0" indent="0" algn="l">
              <a:buNone/>
            </a:pPr>
            <a:r>
              <a:rPr lang="tr-TR" sz="2200" b="0" i="0" dirty="0">
                <a:solidFill>
                  <a:srgbClr val="242623"/>
                </a:solidFill>
                <a:effectLst/>
                <a:latin typeface="arial" panose="020B0604020202020204" pitchFamily="34" charset="0"/>
              </a:rPr>
              <a:t>Kitaplık ve oturma alanlarının bulunduğu bir okuma salonu olarak hizmet vermektedir.</a:t>
            </a:r>
            <a:endParaRPr lang="tr-TR" sz="2200" b="0" i="0" dirty="0">
              <a:solidFill>
                <a:srgbClr val="242623"/>
              </a:solidFill>
              <a:effectLst/>
              <a:latin typeface="Helvetica Neue"/>
            </a:endParaRPr>
          </a:p>
          <a:p>
            <a:pPr algn="l"/>
            <a:r>
              <a:rPr lang="tr-TR" sz="2200" b="1" i="0" dirty="0">
                <a:solidFill>
                  <a:srgbClr val="800000"/>
                </a:solidFill>
                <a:effectLst/>
                <a:latin typeface="arial" panose="020B0604020202020204" pitchFamily="34" charset="0"/>
              </a:rPr>
              <a:t>Dinlenme Odası</a:t>
            </a:r>
            <a:endParaRPr lang="tr-TR" sz="2200" b="0" i="0" dirty="0">
              <a:solidFill>
                <a:srgbClr val="242623"/>
              </a:solidFill>
              <a:effectLst/>
              <a:latin typeface="Helvetica Neue"/>
            </a:endParaRPr>
          </a:p>
          <a:p>
            <a:pPr marL="0" indent="0" algn="l">
              <a:buNone/>
            </a:pPr>
            <a:r>
              <a:rPr lang="tr-TR" sz="2200" b="0" i="0" dirty="0">
                <a:solidFill>
                  <a:srgbClr val="242623"/>
                </a:solidFill>
                <a:effectLst/>
                <a:latin typeface="arial" panose="020B0604020202020204" pitchFamily="34" charset="0"/>
              </a:rPr>
              <a:t>Bilardo ve Masa Tenisinin bulunduğu, günün stresinden kurtulmak için girişimcilerimizin hizmetine sunulmuş bir dinlenme alanı bulunmaktadır.</a:t>
            </a:r>
            <a:endParaRPr lang="tr-TR" sz="2200" b="0" i="0" dirty="0">
              <a:solidFill>
                <a:srgbClr val="242623"/>
              </a:solidFill>
              <a:effectLst/>
              <a:latin typeface="Helvetica Neue"/>
            </a:endParaRPr>
          </a:p>
          <a:p>
            <a:pPr marL="0" indent="0">
              <a:buNone/>
            </a:pPr>
            <a:endParaRPr lang="tr-TR" sz="1800" dirty="0"/>
          </a:p>
        </p:txBody>
      </p:sp>
    </p:spTree>
    <p:extLst>
      <p:ext uri="{BB962C8B-B14F-4D97-AF65-F5344CB8AC3E}">
        <p14:creationId xmlns:p14="http://schemas.microsoft.com/office/powerpoint/2010/main" val="231185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Resim 18">
            <a:extLst>
              <a:ext uri="{FF2B5EF4-FFF2-40B4-BE49-F238E27FC236}">
                <a16:creationId xmlns:a16="http://schemas.microsoft.com/office/drawing/2014/main" id="{8A8FC1E8-20CD-4053-85FC-1F58BEA8D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21" y="463363"/>
            <a:ext cx="4130955" cy="2753970"/>
          </a:xfrm>
          <a:prstGeom prst="rect">
            <a:avLst/>
          </a:prstGeom>
        </p:spPr>
      </p:pic>
      <p:pic>
        <p:nvPicPr>
          <p:cNvPr id="21" name="Resim 20">
            <a:extLst>
              <a:ext uri="{FF2B5EF4-FFF2-40B4-BE49-F238E27FC236}">
                <a16:creationId xmlns:a16="http://schemas.microsoft.com/office/drawing/2014/main" id="{B6023DFF-7A59-4FE3-9535-9BA4A095F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106" y="474134"/>
            <a:ext cx="6176750" cy="2779538"/>
          </a:xfrm>
          <a:prstGeom prst="rect">
            <a:avLst/>
          </a:prstGeom>
        </p:spPr>
      </p:pic>
      <p:pic>
        <p:nvPicPr>
          <p:cNvPr id="23" name="Resim 22">
            <a:extLst>
              <a:ext uri="{FF2B5EF4-FFF2-40B4-BE49-F238E27FC236}">
                <a16:creationId xmlns:a16="http://schemas.microsoft.com/office/drawing/2014/main" id="{ADDB8909-61D1-4C5D-972E-D076191839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148" y="3615619"/>
            <a:ext cx="3596341" cy="2397560"/>
          </a:xfrm>
          <a:prstGeom prst="rect">
            <a:avLst/>
          </a:prstGeom>
        </p:spPr>
      </p:pic>
      <p:pic>
        <p:nvPicPr>
          <p:cNvPr id="25" name="Resim 24">
            <a:extLst>
              <a:ext uri="{FF2B5EF4-FFF2-40B4-BE49-F238E27FC236}">
                <a16:creationId xmlns:a16="http://schemas.microsoft.com/office/drawing/2014/main" id="{0F8023CD-D584-40D3-A6B4-7A3C932697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5122" y="3610216"/>
            <a:ext cx="3136482" cy="2397561"/>
          </a:xfrm>
          <a:prstGeom prst="rect">
            <a:avLst/>
          </a:prstGeom>
        </p:spPr>
      </p:pic>
      <p:pic>
        <p:nvPicPr>
          <p:cNvPr id="27" name="Resim 26">
            <a:extLst>
              <a:ext uri="{FF2B5EF4-FFF2-40B4-BE49-F238E27FC236}">
                <a16:creationId xmlns:a16="http://schemas.microsoft.com/office/drawing/2014/main" id="{A7BBC123-29C6-48EE-AB7C-08C92D688D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6532" y="3586404"/>
            <a:ext cx="3855870" cy="2397560"/>
          </a:xfrm>
          <a:prstGeom prst="rect">
            <a:avLst/>
          </a:prstGeom>
        </p:spPr>
      </p:pic>
    </p:spTree>
    <p:extLst>
      <p:ext uri="{BB962C8B-B14F-4D97-AF65-F5344CB8AC3E}">
        <p14:creationId xmlns:p14="http://schemas.microsoft.com/office/powerpoint/2010/main" val="341774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6FD6227-AD82-43EF-9828-264D48D07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83" y="1591735"/>
            <a:ext cx="4862330" cy="3381914"/>
          </a:xfrm>
          <a:prstGeom prst="rect">
            <a:avLst/>
          </a:prstGeom>
        </p:spPr>
      </p:pic>
      <p:pic>
        <p:nvPicPr>
          <p:cNvPr id="7" name="Resim 6">
            <a:extLst>
              <a:ext uri="{FF2B5EF4-FFF2-40B4-BE49-F238E27FC236}">
                <a16:creationId xmlns:a16="http://schemas.microsoft.com/office/drawing/2014/main" id="{6B140134-E97A-49ED-9966-2997A3183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2133" y="1591735"/>
            <a:ext cx="5547150" cy="3429000"/>
          </a:xfrm>
          <a:prstGeom prst="rect">
            <a:avLst/>
          </a:prstGeom>
        </p:spPr>
      </p:pic>
    </p:spTree>
    <p:extLst>
      <p:ext uri="{BB962C8B-B14F-4D97-AF65-F5344CB8AC3E}">
        <p14:creationId xmlns:p14="http://schemas.microsoft.com/office/powerpoint/2010/main" val="124494466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537</Words>
  <Application>Microsoft Office PowerPoint</Application>
  <PresentationFormat>Geniş ekran</PresentationFormat>
  <Paragraphs>22</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Arial</vt:lpstr>
      <vt:lpstr>Calibri</vt:lpstr>
      <vt:lpstr>Calibri Light</vt:lpstr>
      <vt:lpstr>Helvetica Neue</vt:lpstr>
      <vt:lpstr>Office Teması</vt:lpstr>
      <vt:lpstr>PowerPoint Sunusu</vt:lpstr>
      <vt:lpstr>KÜGİM</vt:lpstr>
      <vt:lpstr>Projenin Amacı</vt:lpstr>
      <vt:lpstr>İmkanlar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user20</dc:creator>
  <cp:lastModifiedBy>user20</cp:lastModifiedBy>
  <cp:revision>5</cp:revision>
  <dcterms:created xsi:type="dcterms:W3CDTF">2020-10-02T11:50:27Z</dcterms:created>
  <dcterms:modified xsi:type="dcterms:W3CDTF">2020-10-02T12:31:58Z</dcterms:modified>
</cp:coreProperties>
</file>