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5" r:id="rId6"/>
    <p:sldId id="276" r:id="rId7"/>
    <p:sldId id="277" r:id="rId8"/>
    <p:sldId id="282" r:id="rId9"/>
    <p:sldId id="283" r:id="rId10"/>
    <p:sldId id="287" r:id="rId11"/>
    <p:sldId id="286" r:id="rId12"/>
    <p:sldId id="288" r:id="rId13"/>
    <p:sldId id="289" r:id="rId14"/>
    <p:sldId id="290" r:id="rId15"/>
    <p:sldId id="284" r:id="rId16"/>
    <p:sldId id="285" r:id="rId17"/>
    <p:sldId id="291" r:id="rId18"/>
    <p:sldId id="292" r:id="rId19"/>
    <p:sldId id="293" r:id="rId20"/>
    <p:sldId id="294" r:id="rId21"/>
    <p:sldId id="295" r:id="rId22"/>
    <p:sldId id="278" r:id="rId23"/>
    <p:sldId id="296" r:id="rId24"/>
    <p:sldId id="297" r:id="rId25"/>
    <p:sldId id="279" r:id="rId26"/>
    <p:sldId id="280" r:id="rId27"/>
    <p:sldId id="281" r:id="rId28"/>
    <p:sldId id="274" r:id="rId29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20.09.2021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20.09.2021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20.09.2021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Sürücüler (Driver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İşletim sistemi ile donanım aygıtları arasında iletişim sağlayan programlardır.</a:t>
            </a:r>
          </a:p>
          <a:p>
            <a:r>
              <a:rPr lang="tr-TR" dirty="0" smtClean="0"/>
              <a:t>Klavyeden basılan karakterin, Mouse hareketlerinin iletilmesi, ekran kartının çalışması ve görüntüyü doğru bir şekilde iletebilmesi için gereklidir.</a:t>
            </a:r>
          </a:p>
        </p:txBody>
      </p:sp>
    </p:spTree>
    <p:extLst>
      <p:ext uri="{BB962C8B-B14F-4D97-AF65-F5344CB8AC3E}">
        <p14:creationId xmlns:p14="http://schemas.microsoft.com/office/powerpoint/2010/main" val="138221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 programları ve sürücüler haricinde kalan işletim sistemini kullanan kullanıcının ihtiyaç duyduğu tüm programlardır.</a:t>
            </a:r>
          </a:p>
          <a:p>
            <a:r>
              <a:rPr lang="tr-TR" dirty="0" smtClean="0"/>
              <a:t>Masaüstü uygulamaları</a:t>
            </a:r>
          </a:p>
          <a:p>
            <a:r>
              <a:rPr lang="tr-TR" dirty="0" smtClean="0"/>
              <a:t>Web Site Uygulamaları</a:t>
            </a:r>
          </a:p>
          <a:p>
            <a:r>
              <a:rPr lang="tr-TR" dirty="0" smtClean="0"/>
              <a:t>Cep Telefonu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327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Programcı nedir 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Yapılması gereken işlemleri kodlayarak programlayan uzman kişidir. </a:t>
            </a:r>
          </a:p>
          <a:p>
            <a:r>
              <a:rPr lang="tr-TR" dirty="0" smtClean="0"/>
              <a:t>Programcı çalıştığı platformu çok iyi tanımalıdır. </a:t>
            </a:r>
          </a:p>
          <a:p>
            <a:r>
              <a:rPr lang="tr-TR" dirty="0" smtClean="0"/>
              <a:t>Masaüstü, web, mobil veya gömülü sistem olsun sistemin kullanıcıya verdiği imkanları çok iyi tanıması başarılı programlar çıkarmasını </a:t>
            </a:r>
            <a:r>
              <a:rPr lang="tr-TR" dirty="0" smtClean="0"/>
              <a:t>sağlayacaktır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124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 nedir, nelerdir 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 ile programcının haberleşmesini sağlayan kodlama dilidir.</a:t>
            </a:r>
          </a:p>
          <a:p>
            <a:r>
              <a:rPr lang="tr-TR" dirty="0" smtClean="0"/>
              <a:t>Programa dilleri birbirinden farklı yazılma sözdizimine sahip olsa da sonunda makine dili olan 0 ve 1 </a:t>
            </a:r>
            <a:r>
              <a:rPr lang="tr-TR" dirty="0" err="1" smtClean="0"/>
              <a:t>lere</a:t>
            </a:r>
            <a:r>
              <a:rPr lang="tr-TR" dirty="0" smtClean="0"/>
              <a:t> dönüşür.</a:t>
            </a:r>
          </a:p>
          <a:p>
            <a:r>
              <a:rPr lang="tr-TR" dirty="0" smtClean="0"/>
              <a:t>Bazı programlama dilleri direk makine diline çevrilirken bazıları ara kod a çevrilir. </a:t>
            </a:r>
          </a:p>
          <a:p>
            <a:r>
              <a:rPr lang="tr-TR" dirty="0" smtClean="0"/>
              <a:t>JAVA = JVM (Java Virtual Machine)</a:t>
            </a:r>
          </a:p>
          <a:p>
            <a:r>
              <a:rPr lang="tr-TR" dirty="0" smtClean="0"/>
              <a:t>.Net(C#, VB.NET, Visual C++ </a:t>
            </a:r>
            <a:r>
              <a:rPr lang="tr-TR" dirty="0" err="1" smtClean="0"/>
              <a:t>vb</a:t>
            </a:r>
            <a:r>
              <a:rPr lang="tr-TR" dirty="0" smtClean="0"/>
              <a:t>) =CLR (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smtClean="0"/>
              <a:t>Language Runtime)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240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JVM</a:t>
            </a: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89" y="1566772"/>
            <a:ext cx="6246102" cy="48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CLR</a:t>
            </a:r>
            <a:endParaRPr lang="tr-TR" dirty="0"/>
          </a:p>
        </p:txBody>
      </p:sp>
      <p:pic>
        <p:nvPicPr>
          <p:cNvPr id="2050" name="Picture 2" descr="CLR+Architecture.PNG (762×699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88" y="1565346"/>
            <a:ext cx="5234850" cy="480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Programlama Dillerinin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Sözdizimi (</a:t>
            </a:r>
            <a:r>
              <a:rPr lang="tr-TR" dirty="0" err="1" smtClean="0"/>
              <a:t>Syntax</a:t>
            </a:r>
            <a:r>
              <a:rPr lang="tr-TR" dirty="0" smtClean="0"/>
              <a:t>) </a:t>
            </a:r>
          </a:p>
          <a:p>
            <a:pPr lvl="1"/>
            <a:r>
              <a:rPr lang="tr-TR" dirty="0" smtClean="0"/>
              <a:t>Konuşma dilleri kendine ait kelimelerden oluşuyorsa, programlama dillerinin de kendine ait kelimeleri bulunmaktadır. Bu kelimelerin tamamı komut setini oluşturmaktadır</a:t>
            </a:r>
          </a:p>
          <a:p>
            <a:r>
              <a:rPr lang="tr-TR" dirty="0" smtClean="0"/>
              <a:t>Gramer</a:t>
            </a:r>
          </a:p>
          <a:p>
            <a:pPr lvl="1"/>
            <a:r>
              <a:rPr lang="tr-TR" dirty="0" smtClean="0"/>
              <a:t>Kelimelerin mantıksal olarak bir araya gelmesidir.  </a:t>
            </a:r>
          </a:p>
          <a:p>
            <a:r>
              <a:rPr lang="tr-TR" dirty="0" smtClean="0"/>
              <a:t>Semantik</a:t>
            </a:r>
          </a:p>
          <a:p>
            <a:pPr lvl="1"/>
            <a:r>
              <a:rPr lang="tr-TR" dirty="0" smtClean="0"/>
              <a:t>Mantıksal olarak bir araya gelmiş kelimelerin anlamlı bir dizi şeklinde olabilmesidir.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605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Programlama dilleri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Fortran</a:t>
            </a:r>
          </a:p>
          <a:p>
            <a:r>
              <a:rPr lang="tr-TR" dirty="0" err="1" smtClean="0"/>
              <a:t>Cobol</a:t>
            </a:r>
            <a:endParaRPr lang="tr-TR" dirty="0" smtClean="0"/>
          </a:p>
          <a:p>
            <a:r>
              <a:rPr lang="tr-TR" dirty="0" smtClean="0"/>
              <a:t>Pascal</a:t>
            </a:r>
          </a:p>
          <a:p>
            <a:r>
              <a:rPr lang="tr-TR" dirty="0" smtClean="0"/>
              <a:t>C</a:t>
            </a:r>
          </a:p>
          <a:p>
            <a:r>
              <a:rPr lang="tr-TR" dirty="0" smtClean="0"/>
              <a:t>C++</a:t>
            </a:r>
          </a:p>
          <a:p>
            <a:r>
              <a:rPr lang="tr-TR" dirty="0" smtClean="0"/>
              <a:t>JAVA</a:t>
            </a:r>
          </a:p>
          <a:p>
            <a:r>
              <a:rPr lang="tr-TR" dirty="0" smtClean="0"/>
              <a:t>C#</a:t>
            </a:r>
          </a:p>
          <a:p>
            <a:r>
              <a:rPr lang="tr-TR" dirty="0" smtClean="0"/>
              <a:t>PHP</a:t>
            </a:r>
          </a:p>
          <a:p>
            <a:r>
              <a:rPr lang="tr-TR" dirty="0" smtClean="0"/>
              <a:t>Assembly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94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Assembly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Makine dili, anlaşılması zor bir dil olduğundan makine diline en yakın dil olarak Assembly ile yazılabilir.</a:t>
            </a:r>
          </a:p>
          <a:p>
            <a:r>
              <a:rPr lang="tr-TR" dirty="0" smtClean="0"/>
              <a:t>Kullanıcı donanım üzerinde maksimum kontrole sahiptir.</a:t>
            </a:r>
          </a:p>
          <a:p>
            <a:r>
              <a:rPr lang="tr-TR" dirty="0"/>
              <a:t>Düşük seviyeli bir dildir.</a:t>
            </a:r>
            <a:endParaRPr lang="tr-TR" dirty="0" smtClean="0"/>
          </a:p>
          <a:p>
            <a:r>
              <a:rPr lang="tr-TR" dirty="0" smtClean="0"/>
              <a:t>Kullanıcı bilgisayarın yapacağı her adımı kendisi yazması gerekmektedir. </a:t>
            </a:r>
          </a:p>
          <a:p>
            <a:r>
              <a:rPr lang="tr-TR" dirty="0" smtClean="0"/>
              <a:t>Taşınabilir değildir. Bilgisayar mimarisine bağlıdır.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593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 – 1 - </a:t>
            </a:r>
            <a:r>
              <a:rPr lang="tr-TR" dirty="0"/>
              <a:t>JAVA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Sun </a:t>
            </a:r>
            <a:r>
              <a:rPr lang="tr-TR" dirty="0" err="1"/>
              <a:t>MicroSystems</a:t>
            </a:r>
            <a:r>
              <a:rPr lang="tr-TR" dirty="0"/>
              <a:t> mühendisi olarak görev yapan James </a:t>
            </a:r>
            <a:r>
              <a:rPr lang="tr-TR" dirty="0" err="1"/>
              <a:t>Gosling</a:t>
            </a:r>
            <a:r>
              <a:rPr lang="tr-TR" dirty="0"/>
              <a:t> tarafından geliştirilmeye başlanmıştır. 1995 yılında piyasaya sürülen Java sözdizimlerini C ve C++’dan almasına rağmen, bu iki dil daha basit düzeyde nesne modeli olanağı ve Java’ya göre düşük seviyeye sahiptir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Sahip Olunan Özellikler</a:t>
            </a:r>
          </a:p>
          <a:p>
            <a:pPr lvl="1"/>
            <a:r>
              <a:rPr lang="tr-TR" i="1" dirty="0"/>
              <a:t>Nesne yönelimli</a:t>
            </a:r>
            <a:endParaRPr lang="tr-TR" dirty="0"/>
          </a:p>
          <a:p>
            <a:pPr lvl="1"/>
            <a:r>
              <a:rPr lang="tr-TR" i="1" dirty="0"/>
              <a:t>Açık kaynak kodlu</a:t>
            </a:r>
            <a:endParaRPr lang="tr-TR" dirty="0"/>
          </a:p>
          <a:p>
            <a:pPr lvl="1"/>
            <a:r>
              <a:rPr lang="tr-TR" i="1" dirty="0"/>
              <a:t>Platform bağımsız</a:t>
            </a:r>
            <a:endParaRPr lang="tr-TR" dirty="0"/>
          </a:p>
          <a:p>
            <a:pPr lvl="1"/>
            <a:r>
              <a:rPr lang="tr-TR" i="1" dirty="0"/>
              <a:t>Yüksek verime sahip</a:t>
            </a:r>
            <a:endParaRPr lang="tr-TR" dirty="0"/>
          </a:p>
          <a:p>
            <a:pPr lvl="1"/>
            <a:r>
              <a:rPr lang="tr-TR" i="1" dirty="0"/>
              <a:t>Yüksek seviyeli bir dil</a:t>
            </a:r>
            <a:endParaRPr lang="tr-TR" dirty="0"/>
          </a:p>
          <a:p>
            <a:pPr lvl="1"/>
            <a:r>
              <a:rPr lang="tr-TR" i="1" dirty="0" smtClean="0"/>
              <a:t>Çok fonksiyonlu</a:t>
            </a: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74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  - 1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JAVA</a:t>
            </a:r>
          </a:p>
          <a:p>
            <a:r>
              <a:rPr lang="tr-TR" dirty="0"/>
              <a:t>TEMEL C# </a:t>
            </a:r>
            <a:r>
              <a:rPr lang="tr-TR" dirty="0" smtClean="0"/>
              <a:t>EĞİTİMİ</a:t>
            </a:r>
          </a:p>
          <a:p>
            <a:r>
              <a:rPr lang="tr-TR" dirty="0"/>
              <a:t>İLERİ C# (OOP</a:t>
            </a:r>
            <a:r>
              <a:rPr lang="tr-TR" dirty="0" smtClean="0"/>
              <a:t>)</a:t>
            </a:r>
          </a:p>
          <a:p>
            <a:r>
              <a:rPr lang="tr-TR" dirty="0"/>
              <a:t>WİNDOWS FORM(C#)</a:t>
            </a:r>
          </a:p>
        </p:txBody>
      </p:sp>
    </p:spTree>
    <p:extLst>
      <p:ext uri="{BB962C8B-B14F-4D97-AF65-F5344CB8AC3E}">
        <p14:creationId xmlns:p14="http://schemas.microsoft.com/office/powerpoint/2010/main" val="39873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tr-TR" i="1" dirty="0"/>
              <a:t>Platform bağımsız ne demek </a:t>
            </a:r>
            <a:r>
              <a:rPr lang="tr-TR" i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tr-TR" dirty="0" smtClean="0"/>
              <a:t>Java </a:t>
            </a:r>
            <a:r>
              <a:rPr lang="tr-TR" dirty="0"/>
              <a:t>ile yazılan kodlar </a:t>
            </a:r>
            <a:r>
              <a:rPr lang="tr-TR" dirty="0" err="1"/>
              <a:t>JVM’de</a:t>
            </a:r>
            <a:r>
              <a:rPr lang="tr-TR" dirty="0"/>
              <a:t> çalıştırılabilen tipik </a:t>
            </a:r>
            <a:r>
              <a:rPr lang="tr-TR" dirty="0" err="1" smtClean="0"/>
              <a:t>bytecode</a:t>
            </a:r>
            <a:r>
              <a:rPr lang="tr-TR" dirty="0" smtClean="0"/>
              <a:t> (ara koda) dönüştürülür.</a:t>
            </a:r>
          </a:p>
          <a:p>
            <a:pPr marL="285750" lvl="1"/>
            <a:r>
              <a:rPr lang="tr-TR" dirty="0"/>
              <a:t>Java Virtual Machine ( JVM) olarak bilinen Java Sanal </a:t>
            </a:r>
            <a:r>
              <a:rPr lang="tr-TR" dirty="0" smtClean="0"/>
              <a:t>Makinesi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26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Neye </a:t>
            </a:r>
            <a:r>
              <a:rPr lang="tr-TR" dirty="0" smtClean="0"/>
              <a:t>Yarar ve nerelerde Kullanılır.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Masaüstü Uygulaması</a:t>
            </a:r>
          </a:p>
          <a:p>
            <a:r>
              <a:rPr lang="tr-TR" dirty="0" smtClean="0"/>
              <a:t>Web Uygulaması</a:t>
            </a:r>
          </a:p>
          <a:p>
            <a:r>
              <a:rPr lang="tr-TR" dirty="0" smtClean="0"/>
              <a:t>Cep Telefonu</a:t>
            </a:r>
          </a:p>
          <a:p>
            <a:r>
              <a:rPr lang="tr-TR" dirty="0" smtClean="0"/>
              <a:t>Akıllı Telefonlar</a:t>
            </a:r>
          </a:p>
          <a:p>
            <a:r>
              <a:rPr lang="tr-TR" dirty="0" smtClean="0"/>
              <a:t>Gömülü Cihazlar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387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 – 1 - </a:t>
            </a:r>
            <a:r>
              <a:rPr lang="tr-TR" dirty="0"/>
              <a:t>TEMEL C# </a:t>
            </a:r>
            <a:r>
              <a:rPr lang="tr-TR" dirty="0" smtClean="0"/>
              <a:t>EĞİTİMİ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Değişkenler</a:t>
            </a:r>
          </a:p>
          <a:p>
            <a:r>
              <a:rPr lang="tr-TR" dirty="0" smtClean="0"/>
              <a:t>Operatörler</a:t>
            </a:r>
          </a:p>
          <a:p>
            <a:r>
              <a:rPr lang="tr-TR" dirty="0" smtClean="0"/>
              <a:t>Karar Yapıları</a:t>
            </a:r>
          </a:p>
          <a:p>
            <a:r>
              <a:rPr lang="tr-TR" dirty="0" smtClean="0"/>
              <a:t>Döngünler</a:t>
            </a:r>
          </a:p>
          <a:p>
            <a:r>
              <a:rPr lang="tr-TR" dirty="0" smtClean="0"/>
              <a:t>Diziler</a:t>
            </a:r>
          </a:p>
          <a:p>
            <a:r>
              <a:rPr lang="tr-TR" dirty="0" smtClean="0"/>
              <a:t>Metotlar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104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 – 1 </a:t>
            </a:r>
            <a:r>
              <a:rPr lang="tr-TR" dirty="0" smtClean="0"/>
              <a:t>- </a:t>
            </a:r>
            <a:r>
              <a:rPr lang="tr-TR" dirty="0"/>
              <a:t>İLERİ C# (OOP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Sınıflar</a:t>
            </a:r>
          </a:p>
          <a:p>
            <a:r>
              <a:rPr lang="tr-TR" dirty="0" err="1" smtClean="0"/>
              <a:t>Interface</a:t>
            </a:r>
            <a:endParaRPr lang="tr-TR" dirty="0" smtClean="0"/>
          </a:p>
          <a:p>
            <a:r>
              <a:rPr lang="tr-TR" dirty="0" err="1" smtClean="0"/>
              <a:t>Polymorphism</a:t>
            </a:r>
            <a:r>
              <a:rPr lang="tr-TR" dirty="0" smtClean="0"/>
              <a:t> (Çok Biçimlilik)</a:t>
            </a:r>
          </a:p>
          <a:p>
            <a:r>
              <a:rPr lang="tr-TR" dirty="0" err="1" smtClean="0"/>
              <a:t>Inheritance</a:t>
            </a:r>
            <a:r>
              <a:rPr lang="tr-TR" dirty="0" smtClean="0"/>
              <a:t> (Kalıtım)</a:t>
            </a:r>
          </a:p>
          <a:p>
            <a:r>
              <a:rPr lang="tr-TR" dirty="0" err="1" smtClean="0"/>
              <a:t>Overloading</a:t>
            </a:r>
            <a:endParaRPr lang="tr-TR" dirty="0" smtClean="0"/>
          </a:p>
          <a:p>
            <a:r>
              <a:rPr lang="tr-TR" dirty="0" err="1" smtClean="0"/>
              <a:t>Abstract</a:t>
            </a:r>
            <a:r>
              <a:rPr lang="tr-TR" dirty="0" smtClean="0"/>
              <a:t> 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96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 – 1 - </a:t>
            </a:r>
            <a:r>
              <a:rPr lang="tr-TR" dirty="0"/>
              <a:t>WİNDOWS FORM(C</a:t>
            </a:r>
            <a:r>
              <a:rPr lang="tr-TR" dirty="0" smtClean="0"/>
              <a:t>#)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019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 - 2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SQL SERVER VERİTABANI PROGRAMLAMA (MS-SQL</a:t>
            </a:r>
            <a:r>
              <a:rPr lang="tr-TR" dirty="0" smtClean="0"/>
              <a:t>)</a:t>
            </a:r>
          </a:p>
          <a:p>
            <a:r>
              <a:rPr lang="tr-TR" dirty="0"/>
              <a:t>WEB TASARIM</a:t>
            </a:r>
          </a:p>
        </p:txBody>
      </p:sp>
    </p:spTree>
    <p:extLst>
      <p:ext uri="{BB962C8B-B14F-4D97-AF65-F5344CB8AC3E}">
        <p14:creationId xmlns:p14="http://schemas.microsoft.com/office/powerpoint/2010/main" val="2650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 - 3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ASP.NET </a:t>
            </a:r>
            <a:r>
              <a:rPr lang="tr-TR" dirty="0" smtClean="0"/>
              <a:t>MVC-5</a:t>
            </a:r>
          </a:p>
          <a:p>
            <a:r>
              <a:rPr lang="tr-TR" dirty="0"/>
              <a:t>ASP.NET CORE </a:t>
            </a:r>
            <a:r>
              <a:rPr lang="tr-TR" dirty="0" smtClean="0"/>
              <a:t>MVC</a:t>
            </a:r>
          </a:p>
          <a:p>
            <a:r>
              <a:rPr lang="tr-TR" dirty="0" smtClean="0"/>
              <a:t>ORTA </a:t>
            </a:r>
            <a:r>
              <a:rPr lang="tr-TR" dirty="0"/>
              <a:t>SEVİYE</a:t>
            </a:r>
          </a:p>
        </p:txBody>
      </p:sp>
    </p:spTree>
    <p:extLst>
      <p:ext uri="{BB962C8B-B14F-4D97-AF65-F5344CB8AC3E}">
        <p14:creationId xmlns:p14="http://schemas.microsoft.com/office/powerpoint/2010/main" val="38174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Programlamaya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 nedir ?</a:t>
            </a:r>
          </a:p>
          <a:p>
            <a:r>
              <a:rPr lang="tr-TR" dirty="0" smtClean="0"/>
              <a:t>Programcı nedir ?</a:t>
            </a:r>
          </a:p>
          <a:p>
            <a:r>
              <a:rPr lang="tr-TR" dirty="0" smtClean="0"/>
              <a:t>Programlama dilleri nedir, nelerdir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7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nedir 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Bilgisayarın, bir işi yapması için tasarlanan komutlar zinciridir.</a:t>
            </a:r>
          </a:p>
          <a:p>
            <a:r>
              <a:rPr lang="tr-TR" dirty="0" smtClean="0"/>
              <a:t>Bilgisayarın anladığı tek dil makine dilidir. </a:t>
            </a:r>
          </a:p>
          <a:p>
            <a:r>
              <a:rPr lang="tr-TR" dirty="0" smtClean="0"/>
              <a:t>Makine dili 0 ve 1’lerden oluşmaktadır.</a:t>
            </a:r>
          </a:p>
          <a:p>
            <a:r>
              <a:rPr lang="tr-TR" dirty="0" smtClean="0"/>
              <a:t>Sayısal Elektronikte 0 gerilim/akım yok, 1 ise gerilim akım var anlamına gelir.</a:t>
            </a:r>
          </a:p>
          <a:p>
            <a:r>
              <a:rPr lang="tr-TR" dirty="0" smtClean="0"/>
              <a:t>Programlar kullanıcıdan alınan verinin (klavye, </a:t>
            </a:r>
            <a:r>
              <a:rPr lang="tr-TR" dirty="0" err="1" smtClean="0"/>
              <a:t>mouse</a:t>
            </a:r>
            <a:r>
              <a:rPr lang="tr-TR" dirty="0" smtClean="0"/>
              <a:t>, dokunmatik ekran </a:t>
            </a:r>
            <a:r>
              <a:rPr lang="tr-TR" dirty="0" err="1" smtClean="0"/>
              <a:t>vs</a:t>
            </a:r>
            <a:r>
              <a:rPr lang="tr-TR" dirty="0" smtClean="0"/>
              <a:t>) bilgisayar tarafından işlenip tekrar kullanıcıya bir arabirimle iletilmesidir. En çok kullanılan arabirim ekrandır.</a:t>
            </a:r>
          </a:p>
          <a:p>
            <a:r>
              <a:rPr lang="tr-TR" dirty="0" smtClean="0"/>
              <a:t>0 ve 1 </a:t>
            </a:r>
            <a:r>
              <a:rPr lang="tr-TR" dirty="0" err="1" smtClean="0"/>
              <a:t>lerin</a:t>
            </a:r>
            <a:r>
              <a:rPr lang="tr-TR" dirty="0" smtClean="0"/>
              <a:t> her </a:t>
            </a:r>
            <a:r>
              <a:rPr lang="tr-TR" dirty="0" err="1" smtClean="0"/>
              <a:t>birinine</a:t>
            </a:r>
            <a:r>
              <a:rPr lang="tr-TR" dirty="0" smtClean="0"/>
              <a:t> bit 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1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 ve türevleri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 </a:t>
            </a:r>
            <a:r>
              <a:rPr lang="tr-TR" dirty="0" err="1" smtClean="0"/>
              <a:t>Byte</a:t>
            </a:r>
            <a:r>
              <a:rPr lang="tr-TR" dirty="0" smtClean="0"/>
              <a:t> = 8 bit</a:t>
            </a:r>
          </a:p>
          <a:p>
            <a:r>
              <a:rPr lang="tr-TR" dirty="0" smtClean="0"/>
              <a:t>1 KB(</a:t>
            </a:r>
            <a:r>
              <a:rPr lang="tr-TR" dirty="0" err="1" smtClean="0"/>
              <a:t>kilobyte</a:t>
            </a:r>
            <a:r>
              <a:rPr lang="tr-TR" dirty="0" smtClean="0"/>
              <a:t>) = 2^10 </a:t>
            </a:r>
            <a:r>
              <a:rPr lang="tr-TR" dirty="0" err="1" smtClean="0"/>
              <a:t>byte</a:t>
            </a:r>
            <a:r>
              <a:rPr lang="tr-TR" dirty="0" smtClean="0"/>
              <a:t> = 1024</a:t>
            </a:r>
          </a:p>
          <a:p>
            <a:r>
              <a:rPr lang="tr-TR" dirty="0"/>
              <a:t>1 </a:t>
            </a:r>
            <a:r>
              <a:rPr lang="tr-TR" dirty="0" smtClean="0"/>
              <a:t>MB(</a:t>
            </a:r>
            <a:r>
              <a:rPr lang="tr-TR" dirty="0" err="1" smtClean="0"/>
              <a:t>megabyte</a:t>
            </a:r>
            <a:r>
              <a:rPr lang="tr-TR" dirty="0"/>
              <a:t>) = </a:t>
            </a:r>
            <a:r>
              <a:rPr lang="tr-TR" dirty="0" smtClean="0"/>
              <a:t>2^20 </a:t>
            </a:r>
            <a:r>
              <a:rPr lang="tr-TR" dirty="0" err="1"/>
              <a:t>byte</a:t>
            </a:r>
            <a:r>
              <a:rPr lang="tr-TR" dirty="0"/>
              <a:t> = </a:t>
            </a:r>
            <a:r>
              <a:rPr lang="tr-TR" dirty="0" smtClean="0"/>
              <a:t>1,048,576 </a:t>
            </a:r>
            <a:r>
              <a:rPr lang="tr-TR" dirty="0" err="1"/>
              <a:t>byte</a:t>
            </a:r>
            <a:r>
              <a:rPr lang="tr-TR" dirty="0" smtClean="0"/>
              <a:t> (1024 KB)</a:t>
            </a:r>
          </a:p>
          <a:p>
            <a:r>
              <a:rPr lang="tr-TR" dirty="0"/>
              <a:t>1 </a:t>
            </a:r>
            <a:r>
              <a:rPr lang="tr-TR" dirty="0" smtClean="0"/>
              <a:t>GB(</a:t>
            </a:r>
            <a:r>
              <a:rPr lang="tr-TR" dirty="0" err="1" smtClean="0"/>
              <a:t>gigabyte</a:t>
            </a:r>
            <a:r>
              <a:rPr lang="tr-TR" dirty="0"/>
              <a:t>) = </a:t>
            </a:r>
            <a:r>
              <a:rPr lang="tr-TR" dirty="0" smtClean="0"/>
              <a:t>2^30 </a:t>
            </a:r>
            <a:r>
              <a:rPr lang="tr-TR" dirty="0" err="1"/>
              <a:t>byte</a:t>
            </a:r>
            <a:r>
              <a:rPr lang="tr-TR" dirty="0"/>
              <a:t> = </a:t>
            </a:r>
            <a:r>
              <a:rPr lang="tr-TR" dirty="0" smtClean="0"/>
              <a:t>1,073,741,824 </a:t>
            </a:r>
            <a:r>
              <a:rPr lang="tr-TR" dirty="0" err="1"/>
              <a:t>byte</a:t>
            </a:r>
            <a:r>
              <a:rPr lang="tr-TR" dirty="0" smtClean="0"/>
              <a:t> (</a:t>
            </a:r>
            <a:r>
              <a:rPr lang="tr-TR" dirty="0"/>
              <a:t>1024 </a:t>
            </a:r>
            <a:r>
              <a:rPr lang="tr-TR" dirty="0" smtClean="0"/>
              <a:t>MB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1 </a:t>
            </a:r>
            <a:r>
              <a:rPr lang="tr-TR" dirty="0" smtClean="0"/>
              <a:t>TB(</a:t>
            </a:r>
            <a:r>
              <a:rPr lang="tr-TR" dirty="0" err="1" smtClean="0"/>
              <a:t>terabyte</a:t>
            </a:r>
            <a:r>
              <a:rPr lang="tr-TR" dirty="0"/>
              <a:t>) = </a:t>
            </a:r>
            <a:r>
              <a:rPr lang="tr-TR" dirty="0" smtClean="0"/>
              <a:t>2^40 </a:t>
            </a:r>
            <a:r>
              <a:rPr lang="tr-TR" dirty="0" err="1"/>
              <a:t>byte</a:t>
            </a:r>
            <a:r>
              <a:rPr lang="tr-TR" dirty="0"/>
              <a:t> = </a:t>
            </a:r>
            <a:r>
              <a:rPr lang="tr-TR" dirty="0" smtClean="0"/>
              <a:t>1,099,511,627,776 </a:t>
            </a:r>
            <a:r>
              <a:rPr lang="tr-TR" dirty="0" err="1"/>
              <a:t>byte</a:t>
            </a:r>
            <a:r>
              <a:rPr lang="tr-TR" dirty="0" smtClean="0"/>
              <a:t> </a:t>
            </a:r>
            <a:r>
              <a:rPr lang="tr-TR" dirty="0"/>
              <a:t>(1024 </a:t>
            </a:r>
            <a:r>
              <a:rPr lang="tr-TR" dirty="0" smtClean="0"/>
              <a:t>GB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1 </a:t>
            </a:r>
            <a:r>
              <a:rPr lang="tr-TR" dirty="0" smtClean="0"/>
              <a:t>PB(</a:t>
            </a:r>
            <a:r>
              <a:rPr lang="tr-TR" dirty="0" err="1" smtClean="0"/>
              <a:t>petabyte</a:t>
            </a:r>
            <a:r>
              <a:rPr lang="tr-TR" dirty="0"/>
              <a:t>) = </a:t>
            </a:r>
            <a:r>
              <a:rPr lang="tr-TR" dirty="0" smtClean="0"/>
              <a:t>2^50 </a:t>
            </a:r>
            <a:r>
              <a:rPr lang="tr-TR" dirty="0" err="1"/>
              <a:t>byte</a:t>
            </a:r>
            <a:r>
              <a:rPr lang="tr-TR" dirty="0"/>
              <a:t> = </a:t>
            </a:r>
            <a:r>
              <a:rPr lang="tr-TR" dirty="0" smtClean="0"/>
              <a:t>1,125,899,906,842,624 </a:t>
            </a:r>
            <a:r>
              <a:rPr lang="tr-TR" dirty="0" err="1"/>
              <a:t>byte</a:t>
            </a:r>
            <a:r>
              <a:rPr lang="tr-TR" dirty="0" smtClean="0"/>
              <a:t> </a:t>
            </a:r>
            <a:r>
              <a:rPr lang="tr-TR" dirty="0"/>
              <a:t>(1024 </a:t>
            </a:r>
            <a:r>
              <a:rPr lang="tr-TR" dirty="0" smtClean="0"/>
              <a:t>TB</a:t>
            </a:r>
            <a:r>
              <a:rPr lang="tr-TR" dirty="0"/>
              <a:t>)</a:t>
            </a:r>
          </a:p>
          <a:p>
            <a:r>
              <a:rPr lang="tr-TR" dirty="0"/>
              <a:t>1 </a:t>
            </a:r>
            <a:r>
              <a:rPr lang="tr-TR" dirty="0" smtClean="0"/>
              <a:t>EB(</a:t>
            </a:r>
            <a:r>
              <a:rPr lang="tr-TR" dirty="0" err="1" smtClean="0"/>
              <a:t>exabyte</a:t>
            </a:r>
            <a:r>
              <a:rPr lang="tr-TR" dirty="0"/>
              <a:t>) = </a:t>
            </a:r>
            <a:r>
              <a:rPr lang="tr-TR" dirty="0" smtClean="0"/>
              <a:t>2^60 </a:t>
            </a:r>
            <a:r>
              <a:rPr lang="tr-TR" dirty="0" err="1"/>
              <a:t>byte</a:t>
            </a:r>
            <a:r>
              <a:rPr lang="tr-TR" dirty="0"/>
              <a:t> = </a:t>
            </a:r>
            <a:r>
              <a:rPr lang="tr-TR" dirty="0" smtClean="0"/>
              <a:t>1,152,921,504,606,846,976 </a:t>
            </a:r>
            <a:r>
              <a:rPr lang="tr-TR" dirty="0" err="1"/>
              <a:t>byte</a:t>
            </a:r>
            <a:r>
              <a:rPr lang="tr-TR" dirty="0" smtClean="0"/>
              <a:t> </a:t>
            </a:r>
            <a:r>
              <a:rPr lang="tr-TR" dirty="0"/>
              <a:t>(1024 </a:t>
            </a:r>
            <a:r>
              <a:rPr lang="tr-TR" dirty="0" smtClean="0"/>
              <a:t>PB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1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 Programlar (İşletim Sistemleri)</a:t>
            </a:r>
          </a:p>
          <a:p>
            <a:r>
              <a:rPr lang="tr-TR" dirty="0" smtClean="0"/>
              <a:t>Sürücüler (Driver)</a:t>
            </a:r>
          </a:p>
          <a:p>
            <a:r>
              <a:rPr lang="tr-TR" dirty="0" smtClean="0"/>
              <a:t>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95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Programlar (İşletim Sistemleri)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İşletim sistemleridir.</a:t>
            </a:r>
          </a:p>
          <a:p>
            <a:r>
              <a:rPr lang="tr-TR" dirty="0" smtClean="0"/>
              <a:t>Diğer programların çalışması için gerekli olan kaynakları ve ortamı sağlar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849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690</Words>
  <Application>Microsoft Office PowerPoint</Application>
  <PresentationFormat>Geniş ekran</PresentationFormat>
  <Paragraphs>120</Paragraphs>
  <Slides>25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Uzay</vt:lpstr>
      <vt:lpstr>GENÇ YAZILIMCILAR EĞİTİM PROGRAMI</vt:lpstr>
      <vt:lpstr>Kur  - 1</vt:lpstr>
      <vt:lpstr>Kur - 2</vt:lpstr>
      <vt:lpstr>Kur - 3</vt:lpstr>
      <vt:lpstr>Programlamaya giriş</vt:lpstr>
      <vt:lpstr>Program nedir ?</vt:lpstr>
      <vt:lpstr>Bit ve türevleri</vt:lpstr>
      <vt:lpstr>Program Türleri</vt:lpstr>
      <vt:lpstr>Sistem Programlar (İşletim Sistemleri)</vt:lpstr>
      <vt:lpstr>Sürücüler (Driver)</vt:lpstr>
      <vt:lpstr>Uygulamalar</vt:lpstr>
      <vt:lpstr>Programcı nedir ?</vt:lpstr>
      <vt:lpstr>Programlama dilleri nedir, nelerdir ?</vt:lpstr>
      <vt:lpstr>JVM</vt:lpstr>
      <vt:lpstr>CLR</vt:lpstr>
      <vt:lpstr>Programlama Dillerinin Özellikleri</vt:lpstr>
      <vt:lpstr>Programlama dilleri</vt:lpstr>
      <vt:lpstr>Assembly</vt:lpstr>
      <vt:lpstr>Kur – 1 - JAVA</vt:lpstr>
      <vt:lpstr>Platform bağımsız ne demek ?</vt:lpstr>
      <vt:lpstr>Java Neye Yarar ve nerelerde Kullanılır.</vt:lpstr>
      <vt:lpstr>Kur – 1 - TEMEL C# EĞİTİMİ</vt:lpstr>
      <vt:lpstr>Kur – 1 - İLERİ C# (OOP) </vt:lpstr>
      <vt:lpstr>Kur – 1 - WİNDOWS FORM(C#)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2021-09-20T16:04:00Z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