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8C79C5D-2A6F-F04D-97DA-BEF2467B64E4}" type="datetimeFigureOut">
              <a:rPr lang="en-US" dirty="0"/>
              <a:pPr/>
              <a:t>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smtClean="0"/>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smtClean="0"/>
              <a:t>Editar el estilo de texto del patrón</a:t>
            </a:r>
          </a:p>
        </p:txBody>
      </p:sp>
      <p:sp>
        <p:nvSpPr>
          <p:cNvPr id="2" name="Date Placeholder 1"/>
          <p:cNvSpPr>
            <a:spLocks noGrp="1"/>
          </p:cNvSpPr>
          <p:nvPr>
            <p:ph type="dt" sz="half" idx="10"/>
          </p:nvPr>
        </p:nvSpPr>
        <p:spPr/>
        <p:txBody>
          <a:bodyPr/>
          <a:lstStyle/>
          <a:p>
            <a:fld id="{FBF54567-0DE4-3F47-BF90-CB84690072F9}" type="datetimeFigureOut">
              <a:rPr lang="en-US" dirty="0"/>
              <a:pPr/>
              <a:t>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D0DF5E60-9974-AC48-9591-99C2BB44B7CF}" type="datetimeFigureOut">
              <a:rPr lang="en-US" dirty="0"/>
              <a:pPr/>
              <a:t>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smtClean="0"/>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2/7/2019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2/7/2019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10001" y="836023"/>
            <a:ext cx="10572000" cy="4263444"/>
          </a:xfrm>
        </p:spPr>
        <p:txBody>
          <a:bodyPr/>
          <a:lstStyle/>
          <a:p>
            <a:r>
              <a:rPr lang="es-EC" dirty="0"/>
              <a:t>Desarrollo de un Software Web para el control de inventario, con aplicación móvil de </a:t>
            </a:r>
            <a:r>
              <a:rPr lang="es-EC" dirty="0" smtClean="0"/>
              <a:t>consulta.</a:t>
            </a:r>
            <a:br>
              <a:rPr lang="es-EC" dirty="0" smtClean="0"/>
            </a:br>
            <a:endParaRPr lang="es-EC" dirty="0"/>
          </a:p>
        </p:txBody>
      </p:sp>
      <p:sp>
        <p:nvSpPr>
          <p:cNvPr id="3" name="Subtítulo 2"/>
          <p:cNvSpPr>
            <a:spLocks noGrp="1"/>
          </p:cNvSpPr>
          <p:nvPr>
            <p:ph type="subTitle" idx="1"/>
          </p:nvPr>
        </p:nvSpPr>
        <p:spPr/>
        <p:txBody>
          <a:bodyPr>
            <a:normAutofit/>
          </a:bodyPr>
          <a:lstStyle/>
          <a:p>
            <a:r>
              <a:rPr lang="es-EC" dirty="0" smtClean="0"/>
              <a:t>Fundamentos de Redes y Telecomunicaciones.</a:t>
            </a:r>
          </a:p>
        </p:txBody>
      </p:sp>
    </p:spTree>
    <p:extLst>
      <p:ext uri="{BB962C8B-B14F-4D97-AF65-F5344CB8AC3E}">
        <p14:creationId xmlns:p14="http://schemas.microsoft.com/office/powerpoint/2010/main" val="2717975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Resultados</a:t>
            </a:r>
            <a:endParaRPr lang="es-EC"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73104" y="2222500"/>
            <a:ext cx="2045791" cy="3636963"/>
          </a:xfrm>
        </p:spPr>
      </p:pic>
      <p:sp>
        <p:nvSpPr>
          <p:cNvPr id="5" name="Título 1"/>
          <p:cNvSpPr txBox="1">
            <a:spLocks/>
          </p:cNvSpPr>
          <p:nvPr/>
        </p:nvSpPr>
        <p:spPr>
          <a:xfrm>
            <a:off x="3783977" y="5693875"/>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C" dirty="0" smtClean="0"/>
              <a:t>Menú Principal</a:t>
            </a:r>
            <a:endParaRPr lang="es-EC" dirty="0"/>
          </a:p>
        </p:txBody>
      </p:sp>
    </p:spTree>
    <p:extLst>
      <p:ext uri="{BB962C8B-B14F-4D97-AF65-F5344CB8AC3E}">
        <p14:creationId xmlns:p14="http://schemas.microsoft.com/office/powerpoint/2010/main" val="3247452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Conclusiones</a:t>
            </a:r>
            <a:endParaRPr lang="es-EC" dirty="0"/>
          </a:p>
        </p:txBody>
      </p:sp>
      <p:sp>
        <p:nvSpPr>
          <p:cNvPr id="3" name="Marcador de contenido 2"/>
          <p:cNvSpPr>
            <a:spLocks noGrp="1"/>
          </p:cNvSpPr>
          <p:nvPr>
            <p:ph idx="1"/>
          </p:nvPr>
        </p:nvSpPr>
        <p:spPr/>
        <p:txBody>
          <a:bodyPr/>
          <a:lstStyle/>
          <a:p>
            <a:r>
              <a:rPr lang="es-ES" dirty="0"/>
              <a:t>Con la realización del presente proyecto, hemos concluido que se pueden mejorar de manera significativa las plataformas de comercio en </a:t>
            </a:r>
            <a:r>
              <a:rPr lang="es-ES" dirty="0" smtClean="0"/>
              <a:t>línea, </a:t>
            </a:r>
            <a:r>
              <a:rPr lang="es-ES" dirty="0"/>
              <a:t>si se añaden sistemas de gestión de inventario que faciliten la administración de productos, </a:t>
            </a:r>
            <a:r>
              <a:rPr lang="es-ES" dirty="0" smtClean="0"/>
              <a:t>así </a:t>
            </a:r>
            <a:r>
              <a:rPr lang="es-ES" dirty="0"/>
              <a:t>mismo se pueden desarrollar aplicativos que permitan medir el desempeño de la tienda en base a las ventas realizadas , de manera en que el proveedor pueda saber las preferencias de sus clientes, </a:t>
            </a:r>
            <a:r>
              <a:rPr lang="es-ES" dirty="0" smtClean="0"/>
              <a:t>así </a:t>
            </a:r>
            <a:r>
              <a:rPr lang="es-ES" dirty="0"/>
              <a:t>como también pueda </a:t>
            </a:r>
            <a:r>
              <a:rPr lang="es-ES" dirty="0" err="1" smtClean="0"/>
              <a:t>monitorelar</a:t>
            </a:r>
            <a:r>
              <a:rPr lang="es-ES" dirty="0" smtClean="0"/>
              <a:t> </a:t>
            </a:r>
            <a:r>
              <a:rPr lang="es-ES" dirty="0"/>
              <a:t>el estado de sus productos.</a:t>
            </a:r>
            <a:endParaRPr lang="es-EC" dirty="0"/>
          </a:p>
        </p:txBody>
      </p:sp>
    </p:spTree>
    <p:extLst>
      <p:ext uri="{BB962C8B-B14F-4D97-AF65-F5344CB8AC3E}">
        <p14:creationId xmlns:p14="http://schemas.microsoft.com/office/powerpoint/2010/main" val="2858718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1" algn="l" defTabSz="457200" rtl="0">
              <a:spcBef>
                <a:spcPct val="0"/>
              </a:spcBef>
            </a:pPr>
            <a:r>
              <a:rPr lang="pt-PT" i="1" dirty="0" smtClean="0"/>
              <a:t>Marco Teorico</a:t>
            </a:r>
            <a:r>
              <a:rPr lang="en-US" i="1" dirty="0">
                <a:effectLst>
                  <a:outerShdw sx="0" sy="0">
                    <a:srgbClr val="000000"/>
                  </a:outerShdw>
                </a:effectLst>
              </a:rPr>
              <a:t/>
            </a:r>
            <a:br>
              <a:rPr lang="en-US" i="1" dirty="0">
                <a:effectLst>
                  <a:outerShdw sx="0" sy="0">
                    <a:srgbClr val="000000"/>
                  </a:outerShdw>
                </a:effectLst>
              </a:rPr>
            </a:br>
            <a:endParaRPr lang="es-EC" dirty="0"/>
          </a:p>
        </p:txBody>
      </p:sp>
      <p:sp>
        <p:nvSpPr>
          <p:cNvPr id="3" name="Marcador de contenido 2"/>
          <p:cNvSpPr>
            <a:spLocks noGrp="1"/>
          </p:cNvSpPr>
          <p:nvPr>
            <p:ph idx="1"/>
          </p:nvPr>
        </p:nvSpPr>
        <p:spPr/>
        <p:txBody>
          <a:bodyPr>
            <a:normAutofit fontScale="92500" lnSpcReduction="20000"/>
          </a:bodyPr>
          <a:lstStyle/>
          <a:p>
            <a:pPr marL="0" indent="0">
              <a:buNone/>
            </a:pPr>
            <a:r>
              <a:rPr lang="es-EC" dirty="0" smtClean="0"/>
              <a:t>Servicios Web</a:t>
            </a:r>
          </a:p>
          <a:p>
            <a:pPr marL="0" indent="0">
              <a:buNone/>
            </a:pPr>
            <a:r>
              <a:rPr lang="es-EC" dirty="0" smtClean="0"/>
              <a:t>El </a:t>
            </a:r>
            <a:r>
              <a:rPr lang="es-EC" dirty="0"/>
              <a:t>consorcio W3C define los Servicios Web como sistemas software diseñados para soportar una interacción interoperable máquina a máquina sobre una red. Los Servicios Web suelen ser </a:t>
            </a:r>
            <a:r>
              <a:rPr lang="es-EC" dirty="0" err="1"/>
              <a:t>APIs</a:t>
            </a:r>
            <a:r>
              <a:rPr lang="es-EC" dirty="0"/>
              <a:t> Web que pueden ser accedidas dentro de una red (principalmente </a:t>
            </a:r>
            <a:r>
              <a:rPr lang="es-EC" dirty="0" smtClean="0"/>
              <a:t>Internet</a:t>
            </a:r>
            <a:r>
              <a:rPr lang="es-EC" dirty="0"/>
              <a:t>) y son ejecutados en el sistema que los </a:t>
            </a:r>
            <a:r>
              <a:rPr lang="es-EC" dirty="0" smtClean="0"/>
              <a:t>aloja.</a:t>
            </a:r>
          </a:p>
          <a:p>
            <a:pPr marL="0" lvl="1" indent="0">
              <a:buNone/>
            </a:pPr>
            <a:r>
              <a:rPr lang="es-EC" i="1" dirty="0" smtClean="0">
                <a:effectLst>
                  <a:outerShdw sx="0" sy="0">
                    <a:srgbClr val="000000"/>
                  </a:outerShdw>
                </a:effectLst>
              </a:rPr>
              <a:t>REST</a:t>
            </a:r>
          </a:p>
          <a:p>
            <a:pPr marL="0" lvl="1" indent="0">
              <a:buNone/>
            </a:pPr>
            <a:r>
              <a:rPr lang="es-EC" dirty="0"/>
              <a:t>E</a:t>
            </a:r>
            <a:r>
              <a:rPr lang="es-ES" dirty="0"/>
              <a:t>s un estilo de arquitectura basado en un conjunto de principios que describe cómo se definen y se abordan los recursos en red.  Los servicios </a:t>
            </a:r>
            <a:r>
              <a:rPr lang="es-ES" dirty="0" err="1"/>
              <a:t>RESTful</a:t>
            </a:r>
            <a:r>
              <a:rPr lang="es-ES" dirty="0"/>
              <a:t> ofrecen una alternativa simple, liviana y escalable a los servicios basados ​​en SOAP</a:t>
            </a:r>
            <a:r>
              <a:rPr lang="es-ES" dirty="0" smtClean="0"/>
              <a:t>.</a:t>
            </a:r>
          </a:p>
          <a:p>
            <a:pPr marL="0" lvl="1" indent="0">
              <a:buNone/>
            </a:pPr>
            <a:r>
              <a:rPr lang="es-EC" i="1" dirty="0" err="1">
                <a:effectLst>
                  <a:outerShdw sx="0" sy="0">
                    <a:srgbClr val="000000"/>
                  </a:outerShdw>
                </a:effectLst>
              </a:rPr>
              <a:t>Hypertext</a:t>
            </a:r>
            <a:r>
              <a:rPr lang="es-EC" i="1" dirty="0">
                <a:effectLst>
                  <a:outerShdw sx="0" sy="0">
                    <a:srgbClr val="000000"/>
                  </a:outerShdw>
                </a:effectLst>
              </a:rPr>
              <a:t> Transfer </a:t>
            </a:r>
            <a:r>
              <a:rPr lang="es-EC" i="1" dirty="0" err="1">
                <a:effectLst>
                  <a:outerShdw sx="0" sy="0">
                    <a:srgbClr val="000000"/>
                  </a:outerShdw>
                </a:effectLst>
              </a:rPr>
              <a:t>Protocol</a:t>
            </a:r>
            <a:endParaRPr lang="en-US" i="1" dirty="0">
              <a:effectLst>
                <a:outerShdw sx="0" sy="0">
                  <a:srgbClr val="000000"/>
                </a:outerShdw>
              </a:effectLst>
            </a:endParaRPr>
          </a:p>
          <a:p>
            <a:pPr marL="0" lvl="1" indent="0">
              <a:buNone/>
            </a:pPr>
            <a:r>
              <a:rPr lang="es-EC" dirty="0"/>
              <a:t>La mayoría de las aplicaciones incluyen funcionalidades HTTP, el protocolo seguro de transferencia de hipertexto, este es un protocolo de comunicaciones utilizado para la comunicación segura. HTTPS se usa frecuentemente para mensajes basados en XML, pero también se puede usar para archivos binarios o sin formato.</a:t>
            </a:r>
            <a:endParaRPr lang="en-US" i="1" dirty="0">
              <a:effectLst>
                <a:outerShdw sx="0" sy="0">
                  <a:srgbClr val="000000"/>
                </a:outerShdw>
              </a:effectLst>
            </a:endParaRPr>
          </a:p>
          <a:p>
            <a:endParaRPr lang="es-EC" dirty="0"/>
          </a:p>
        </p:txBody>
      </p:sp>
    </p:spTree>
    <p:extLst>
      <p:ext uri="{BB962C8B-B14F-4D97-AF65-F5344CB8AC3E}">
        <p14:creationId xmlns:p14="http://schemas.microsoft.com/office/powerpoint/2010/main" val="972199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Herramientas</a:t>
            </a:r>
            <a:endParaRPr lang="es-EC" dirty="0"/>
          </a:p>
        </p:txBody>
      </p:sp>
      <p:pic>
        <p:nvPicPr>
          <p:cNvPr id="1026" name="Picture 2" descr="Resultado de imagen para jav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7147" y="2672050"/>
            <a:ext cx="2001356" cy="9754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androi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1324" y="2568332"/>
            <a:ext cx="1866841" cy="9754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n para gs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3281" y="4161035"/>
            <a:ext cx="2605416" cy="146554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sultado de imagen para retrofi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05104" y="3882919"/>
            <a:ext cx="1623061" cy="162306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sultado de imagen para restfu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951" y="3922396"/>
            <a:ext cx="2719958" cy="194282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esultado de imagen para glassfish"/>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3489" y="2103544"/>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5003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Metodología</a:t>
            </a:r>
            <a:endParaRPr lang="es-EC" dirty="0"/>
          </a:p>
        </p:txBody>
      </p:sp>
      <p:sp>
        <p:nvSpPr>
          <p:cNvPr id="3" name="Marcador de contenido 2"/>
          <p:cNvSpPr>
            <a:spLocks noGrp="1"/>
          </p:cNvSpPr>
          <p:nvPr>
            <p:ph idx="1"/>
          </p:nvPr>
        </p:nvSpPr>
        <p:spPr/>
        <p:txBody>
          <a:bodyPr/>
          <a:lstStyle/>
          <a:p>
            <a:r>
              <a:rPr lang="es-EC" dirty="0" smtClean="0"/>
              <a:t>Casos de Uso</a:t>
            </a:r>
          </a:p>
          <a:p>
            <a:endParaRPr lang="es-EC" dirty="0"/>
          </a:p>
          <a:p>
            <a:endParaRPr lang="es-EC" dirty="0" smtClean="0"/>
          </a:p>
          <a:p>
            <a:endParaRPr lang="es-EC" dirty="0"/>
          </a:p>
          <a:p>
            <a:endParaRPr lang="es-EC" dirty="0" smtClean="0"/>
          </a:p>
          <a:p>
            <a:endParaRPr lang="es-EC" dirty="0"/>
          </a:p>
          <a:p>
            <a:endParaRPr lang="es-EC" dirty="0" smtClean="0"/>
          </a:p>
          <a:p>
            <a:endParaRPr lang="es-EC" dirty="0"/>
          </a:p>
          <a:p>
            <a:endParaRPr lang="es-EC" dirty="0" smtClean="0"/>
          </a:p>
        </p:txBody>
      </p:sp>
      <p:pic>
        <p:nvPicPr>
          <p:cNvPr id="4" name="Imagen 3"/>
          <p:cNvPicPr/>
          <p:nvPr/>
        </p:nvPicPr>
        <p:blipFill rotWithShape="1">
          <a:blip r:embed="rId2">
            <a:extLst>
              <a:ext uri="{28A0092B-C50C-407E-A947-70E740481C1C}">
                <a14:useLocalDpi xmlns:a14="http://schemas.microsoft.com/office/drawing/2010/main" val="0"/>
              </a:ext>
            </a:extLst>
          </a:blip>
          <a:srcRect r="7304" b="10042"/>
          <a:stretch/>
        </p:blipFill>
        <p:spPr bwMode="auto">
          <a:xfrm>
            <a:off x="1698987" y="2992700"/>
            <a:ext cx="3852727" cy="2728831"/>
          </a:xfrm>
          <a:prstGeom prst="rect">
            <a:avLst/>
          </a:prstGeom>
          <a:ln>
            <a:noFill/>
          </a:ln>
          <a:extLst>
            <a:ext uri="{53640926-AAD7-44D8-BBD7-CCE9431645EC}">
              <a14:shadowObscured xmlns:a14="http://schemas.microsoft.com/office/drawing/2010/main"/>
            </a:ext>
          </a:extLst>
        </p:spPr>
      </p:pic>
      <p:pic>
        <p:nvPicPr>
          <p:cNvPr id="5" name="Imagen 4"/>
          <p:cNvPicPr/>
          <p:nvPr/>
        </p:nvPicPr>
        <p:blipFill rotWithShape="1">
          <a:blip r:embed="rId3">
            <a:extLst>
              <a:ext uri="{28A0092B-C50C-407E-A947-70E740481C1C}">
                <a14:useLocalDpi xmlns:a14="http://schemas.microsoft.com/office/drawing/2010/main" val="0"/>
              </a:ext>
            </a:extLst>
          </a:blip>
          <a:srcRect r="6548" b="15478"/>
          <a:stretch/>
        </p:blipFill>
        <p:spPr bwMode="auto">
          <a:xfrm>
            <a:off x="6431989" y="3497689"/>
            <a:ext cx="3505191" cy="151844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13181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Metodología</a:t>
            </a:r>
            <a:endParaRPr lang="es-EC" dirty="0"/>
          </a:p>
        </p:txBody>
      </p:sp>
      <p:sp>
        <p:nvSpPr>
          <p:cNvPr id="3" name="Marcador de contenido 2"/>
          <p:cNvSpPr>
            <a:spLocks noGrp="1"/>
          </p:cNvSpPr>
          <p:nvPr>
            <p:ph idx="1"/>
          </p:nvPr>
        </p:nvSpPr>
        <p:spPr/>
        <p:txBody>
          <a:bodyPr/>
          <a:lstStyle/>
          <a:p>
            <a:r>
              <a:rPr lang="es-EC" dirty="0" smtClean="0"/>
              <a:t>Arquitectura</a:t>
            </a:r>
          </a:p>
          <a:p>
            <a:endParaRPr lang="es-EC" dirty="0"/>
          </a:p>
          <a:p>
            <a:endParaRPr lang="es-EC" dirty="0" smtClean="0"/>
          </a:p>
          <a:p>
            <a:endParaRPr lang="es-EC" dirty="0"/>
          </a:p>
          <a:p>
            <a:endParaRPr lang="es-EC" dirty="0" smtClean="0"/>
          </a:p>
          <a:p>
            <a:endParaRPr lang="es-EC" dirty="0" smtClean="0"/>
          </a:p>
          <a:p>
            <a:endParaRPr lang="es-EC" dirty="0"/>
          </a:p>
        </p:txBody>
      </p:sp>
      <p:pic>
        <p:nvPicPr>
          <p:cNvPr id="4" name="Imagen 3"/>
          <p:cNvPicPr/>
          <p:nvPr/>
        </p:nvPicPr>
        <p:blipFill>
          <a:blip r:embed="rId2">
            <a:extLst>
              <a:ext uri="{28A0092B-C50C-407E-A947-70E740481C1C}">
                <a14:useLocalDpi xmlns:a14="http://schemas.microsoft.com/office/drawing/2010/main" val="0"/>
              </a:ext>
            </a:extLst>
          </a:blip>
          <a:stretch>
            <a:fillRect/>
          </a:stretch>
        </p:blipFill>
        <p:spPr>
          <a:xfrm>
            <a:off x="2403566" y="3344092"/>
            <a:ext cx="6217919" cy="2658398"/>
          </a:xfrm>
          <a:prstGeom prst="rect">
            <a:avLst/>
          </a:prstGeom>
        </p:spPr>
      </p:pic>
    </p:spTree>
    <p:extLst>
      <p:ext uri="{BB962C8B-B14F-4D97-AF65-F5344CB8AC3E}">
        <p14:creationId xmlns:p14="http://schemas.microsoft.com/office/powerpoint/2010/main" val="696797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Resultados</a:t>
            </a:r>
            <a:endParaRPr lang="es-EC"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4934" y="2222500"/>
            <a:ext cx="8562132" cy="3636963"/>
          </a:xfrm>
        </p:spPr>
      </p:pic>
      <p:sp>
        <p:nvSpPr>
          <p:cNvPr id="6" name="Título 1"/>
          <p:cNvSpPr txBox="1">
            <a:spLocks/>
          </p:cNvSpPr>
          <p:nvPr/>
        </p:nvSpPr>
        <p:spPr>
          <a:xfrm>
            <a:off x="2847911" y="5693875"/>
            <a:ext cx="6178524"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C" dirty="0" smtClean="0"/>
              <a:t>Portal de compras</a:t>
            </a:r>
            <a:endParaRPr lang="es-EC" dirty="0"/>
          </a:p>
        </p:txBody>
      </p:sp>
    </p:spTree>
    <p:extLst>
      <p:ext uri="{BB962C8B-B14F-4D97-AF65-F5344CB8AC3E}">
        <p14:creationId xmlns:p14="http://schemas.microsoft.com/office/powerpoint/2010/main" val="2356766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Resultados</a:t>
            </a:r>
            <a:endParaRPr lang="es-EC"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5169" y="2157186"/>
            <a:ext cx="5928153" cy="3636963"/>
          </a:xfrm>
        </p:spPr>
      </p:pic>
      <p:sp>
        <p:nvSpPr>
          <p:cNvPr id="5" name="Título 1"/>
          <p:cNvSpPr txBox="1">
            <a:spLocks/>
          </p:cNvSpPr>
          <p:nvPr/>
        </p:nvSpPr>
        <p:spPr>
          <a:xfrm>
            <a:off x="3170023" y="5794149"/>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C" dirty="0" smtClean="0"/>
              <a:t>Acceso  proveedor</a:t>
            </a:r>
            <a:endParaRPr lang="es-EC" dirty="0"/>
          </a:p>
        </p:txBody>
      </p:sp>
    </p:spTree>
    <p:extLst>
      <p:ext uri="{BB962C8B-B14F-4D97-AF65-F5344CB8AC3E}">
        <p14:creationId xmlns:p14="http://schemas.microsoft.com/office/powerpoint/2010/main" val="2035718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Resultados</a:t>
            </a:r>
            <a:endParaRPr lang="es-EC"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9447" y="2222500"/>
            <a:ext cx="7673105" cy="3636963"/>
          </a:xfrm>
        </p:spPr>
      </p:pic>
      <p:sp>
        <p:nvSpPr>
          <p:cNvPr id="5" name="Título 1"/>
          <p:cNvSpPr txBox="1">
            <a:spLocks/>
          </p:cNvSpPr>
          <p:nvPr/>
        </p:nvSpPr>
        <p:spPr>
          <a:xfrm>
            <a:off x="2386251" y="5693875"/>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C" dirty="0" smtClean="0"/>
              <a:t>Menú del Proveedor</a:t>
            </a:r>
            <a:endParaRPr lang="es-EC" dirty="0"/>
          </a:p>
        </p:txBody>
      </p:sp>
    </p:spTree>
    <p:extLst>
      <p:ext uri="{BB962C8B-B14F-4D97-AF65-F5344CB8AC3E}">
        <p14:creationId xmlns:p14="http://schemas.microsoft.com/office/powerpoint/2010/main" val="2464651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	Resultados</a:t>
            </a:r>
            <a:endParaRPr lang="es-EC"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02841" y="2144123"/>
            <a:ext cx="2045791" cy="3636963"/>
          </a:xfrm>
        </p:spPr>
      </p:pic>
      <p:sp>
        <p:nvSpPr>
          <p:cNvPr id="5" name="Título 1"/>
          <p:cNvSpPr txBox="1">
            <a:spLocks/>
          </p:cNvSpPr>
          <p:nvPr/>
        </p:nvSpPr>
        <p:spPr>
          <a:xfrm>
            <a:off x="1620002" y="5622801"/>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C" dirty="0" smtClean="0"/>
              <a:t>Acceso Proveedor Aplicación</a:t>
            </a:r>
            <a:endParaRPr lang="es-EC" dirty="0"/>
          </a:p>
        </p:txBody>
      </p:sp>
    </p:spTree>
    <p:extLst>
      <p:ext uri="{BB962C8B-B14F-4D97-AF65-F5344CB8AC3E}">
        <p14:creationId xmlns:p14="http://schemas.microsoft.com/office/powerpoint/2010/main" val="33402497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TM03457503[[fn=Citable]]</Template>
  <TotalTime>133</TotalTime>
  <Words>287</Words>
  <Application>Microsoft Office PowerPoint</Application>
  <PresentationFormat>Panorámica</PresentationFormat>
  <Paragraphs>36</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Century Gothic</vt:lpstr>
      <vt:lpstr>Wingdings 2</vt:lpstr>
      <vt:lpstr>Citable</vt:lpstr>
      <vt:lpstr>Desarrollo de un Software Web para el control de inventario, con aplicación móvil de consulta. </vt:lpstr>
      <vt:lpstr>Marco Teorico </vt:lpstr>
      <vt:lpstr>Herramientas</vt:lpstr>
      <vt:lpstr>Metodología</vt:lpstr>
      <vt:lpstr>Metodología</vt:lpstr>
      <vt:lpstr>Resultados</vt:lpstr>
      <vt:lpstr>Resultados</vt:lpstr>
      <vt:lpstr>Resultados</vt:lpstr>
      <vt:lpstr> Resultados</vt:lpstr>
      <vt:lpstr>Resultados</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Desarrollo de un Software Web para el control de inventario, con aplicación móvil de consulta.</dc:title>
  <dc:creator>Windows User</dc:creator>
  <cp:lastModifiedBy>Windows User</cp:lastModifiedBy>
  <cp:revision>5</cp:revision>
  <dcterms:created xsi:type="dcterms:W3CDTF">2019-02-07T18:48:11Z</dcterms:created>
  <dcterms:modified xsi:type="dcterms:W3CDTF">2019-02-07T21:01:20Z</dcterms:modified>
</cp:coreProperties>
</file>