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y="5143500" cx="9144000"/>
  <p:notesSz cx="6858000" cy="9144000"/>
  <p:embeddedFontLst>
    <p:embeddedFont>
      <p:font typeface="Economica"/>
      <p:regular r:id="rId61"/>
      <p:bold r:id="rId62"/>
      <p:italic r:id="rId63"/>
      <p:boldItalic r:id="rId64"/>
    </p:embeddedFont>
    <p:embeddedFont>
      <p:font typeface="Roboto"/>
      <p:regular r:id="rId65"/>
      <p:bold r:id="rId66"/>
      <p:italic r:id="rId67"/>
      <p:boldItalic r:id="rId68"/>
    </p:embeddedFont>
    <p:embeddedFont>
      <p:font typeface="Nunito"/>
      <p:regular r:id="rId69"/>
      <p:bold r:id="rId70"/>
      <p:italic r:id="rId71"/>
      <p:boldItalic r:id="rId72"/>
    </p:embeddedFont>
    <p:embeddedFont>
      <p:font typeface="Open Sans"/>
      <p:regular r:id="rId73"/>
      <p:bold r:id="rId74"/>
      <p:italic r:id="rId75"/>
      <p:boldItalic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B87254-5278-4145-ADAB-6DE33BC3A788}">
  <a:tblStyle styleId="{5AB87254-5278-4145-ADAB-6DE33BC3A7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OpenSans-regular.fntdata"/><Relationship Id="rId72" Type="http://schemas.openxmlformats.org/officeDocument/2006/relationships/font" Target="fonts/Nunito-boldItalic.fntdata"/><Relationship Id="rId31" Type="http://schemas.openxmlformats.org/officeDocument/2006/relationships/slide" Target="slides/slide26.xml"/><Relationship Id="rId75" Type="http://schemas.openxmlformats.org/officeDocument/2006/relationships/font" Target="fonts/OpenSans-italic.fntdata"/><Relationship Id="rId30" Type="http://schemas.openxmlformats.org/officeDocument/2006/relationships/slide" Target="slides/slide25.xml"/><Relationship Id="rId74" Type="http://schemas.openxmlformats.org/officeDocument/2006/relationships/font" Target="fonts/OpenSans-bold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76" Type="http://schemas.openxmlformats.org/officeDocument/2006/relationships/font" Target="fonts/OpenSans-boldItalic.fntdata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Nunito-italic.fntdata"/><Relationship Id="rId70" Type="http://schemas.openxmlformats.org/officeDocument/2006/relationships/font" Target="fonts/Nunito-bold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Economica-bold.fntdata"/><Relationship Id="rId61" Type="http://schemas.openxmlformats.org/officeDocument/2006/relationships/font" Target="fonts/Economica-regular.fntdata"/><Relationship Id="rId20" Type="http://schemas.openxmlformats.org/officeDocument/2006/relationships/slide" Target="slides/slide15.xml"/><Relationship Id="rId64" Type="http://schemas.openxmlformats.org/officeDocument/2006/relationships/font" Target="fonts/Economica-boldItalic.fntdata"/><Relationship Id="rId63" Type="http://schemas.openxmlformats.org/officeDocument/2006/relationships/font" Target="fonts/Economica-italic.fntdata"/><Relationship Id="rId22" Type="http://schemas.openxmlformats.org/officeDocument/2006/relationships/slide" Target="slides/slide17.xml"/><Relationship Id="rId66" Type="http://schemas.openxmlformats.org/officeDocument/2006/relationships/font" Target="fonts/Roboto-bold.fntdata"/><Relationship Id="rId21" Type="http://schemas.openxmlformats.org/officeDocument/2006/relationships/slide" Target="slides/slide16.xml"/><Relationship Id="rId65" Type="http://schemas.openxmlformats.org/officeDocument/2006/relationships/font" Target="fonts/Roboto-regular.fntdata"/><Relationship Id="rId24" Type="http://schemas.openxmlformats.org/officeDocument/2006/relationships/slide" Target="slides/slide19.xml"/><Relationship Id="rId68" Type="http://schemas.openxmlformats.org/officeDocument/2006/relationships/font" Target="fonts/Roboto-boldItalic.fntdata"/><Relationship Id="rId23" Type="http://schemas.openxmlformats.org/officeDocument/2006/relationships/slide" Target="slides/slide18.xml"/><Relationship Id="rId67" Type="http://schemas.openxmlformats.org/officeDocument/2006/relationships/font" Target="fonts/Roboto-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Nunito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.hswstatic.com/gif/batteries-3.gif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90341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9034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6eef86be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6eef86be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c442da20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c442da20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Lots of text that has some structure associated with is, which often lends itself to rich machine learning tasks. For example: summarization data is (historically) often derived from news headlines, paired with the articles. Or reddit, which has upvotes and comment thread structure.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442da20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c442da20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e61145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e61145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&amp; processing takes more time than you think - don’t leave it to the last minute and find yourself without time to do the fun parts (experiments)!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6eef86beb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6eef86beb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d6345883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d6345883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d6345883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d6345883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is just the surface!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66a5d1dc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66a5d1dc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Pink = input (4 observations)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H1 = blue (4 hidden states but W and b are same size as they get re-used for each observation)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H2 = yellow (4 hidden states </a:t>
            </a:r>
            <a:r>
              <a:rPr lang="en">
                <a:solidFill>
                  <a:schemeClr val="dk1"/>
                </a:solidFill>
              </a:rPr>
              <a:t>but W and b are same size as they get re-used for each observation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= green (4 predictions)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d6345883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d6345883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is just the surface!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4d6345883a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4d6345883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to be confused with </a:t>
            </a:r>
            <a:r>
              <a:rPr lang="en" u="sng">
                <a:solidFill>
                  <a:schemeClr val="hlink"/>
                </a:solidFill>
                <a:hlinkClick r:id="rId2"/>
              </a:rPr>
              <a:t>how batteries work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348cb3f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348cb3f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eebd46fba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eebd46fba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eebd46fba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eebd46fba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this is just the surface!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eebd46fba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eebd46fba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For tagging and parsing and other </a:t>
            </a:r>
            <a:r>
              <a:rPr i="1" lang="en"/>
              <a:t>structured prediction</a:t>
            </a:r>
            <a:r>
              <a:rPr lang="en"/>
              <a:t> tasks (which we’ll discuss in weeks 4, 9-13), simple classifiers are often a key component of high-performing systems. The classifier runs in a loop and extracts features from some state machine in order to make decisions that contribute to the final output.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reinforcement learning systems also work this way, where a simple classifier on the world state predicts an action to take.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418868d967_5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418868d967_5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in async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4d6345883a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4d6345883a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41023af756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41023af75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in async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789d45dd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789d45dd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789d45dd9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789d45dd9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Would be nice if we can bridge between contexts, by multi-hop reasoning: {beijing, boston, honolulu} are similar, and {boston, london} are similar, so maybe {london, beijing} are similar, transitively?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57ad235205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57ad235205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57ad235205_8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57ad235205_8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348cb3ff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348cb3ff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4d6345883a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4d6345883a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Would be nice if we can bridge between contexts, by multi-hop reasoning: {beijing, boston, honolulu} are similar, and {boston, london} are similar, so maybe {london, beijing} are similar, transitively?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4d6345883a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4d6345883a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Would be nice if we can bridge between contexts, by multi-hop reasoning: {beijing, boston, honolulu} are similar, and {boston, london} are similar, so maybe {london, beijing} are similar, transitively?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5ac85a9e0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5ac85a9e0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idea: map discrete things (words) into a continuous feature space.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Conceptually, just a big matrix multiply. But since one-hot vector is very sparse, convenient to just extract the column by indexing. So often we’ll refer to this as a “lookup”. </a:t>
            </a:r>
            <a:r>
              <a:rPr i="1" lang="en"/>
              <a:t>(In fact, you can even shard embeddings across different servers, and just pull in the one you need!)</a:t>
            </a:r>
            <a:endParaRPr i="1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418868d967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418868d967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418868d967_5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418868d967_5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Common words can have large vectors, but this doesn't mean they are more similar to all other words.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\overrightarrow{w}_{1} \cdot\overrightarrow{w}_{2}  = \sum_i w_{1i}*w_{2i}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\cos \theta = \frac{\overrightarrow{w}_{1} \cdot\overrightarrow{w}_{2} }{\|\overrightarrow{w}_{1}\| \|\overrightarrow{w}_{2}\|}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\theta = \arccos \frac{\overrightarrow{w}_{1} \cdot\overrightarrow{w}_{2} }{\|\overrightarrow{w}_{1}\| \|\overrightarrow{w}_{2}\|}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4d6345883a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4d6345883a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Would be nice if we can bridge between contexts, by multi-hop reasoning: {beijing, boston, honolulu} are similar, and {boston, london} are similar, so maybe {london, beijing} are similar, transitively?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4d6345883a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4d6345883a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Would be nice if we can bridge between contexts, by multi-hop reasoning: {beijing, boston, honolulu} are similar, and {boston, london} are similar, so maybe {london, beijing} are similar, transitively?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418868d967_5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418868d967_5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Distributional hypothesis: let’s try to learn meaning of words (as vector representation), by </a:t>
            </a:r>
            <a:r>
              <a:rPr i="1" lang="en" u="sng"/>
              <a:t>predicting</a:t>
            </a:r>
            <a:r>
              <a:rPr lang="en"/>
              <a:t> the words around them.</a:t>
            </a:r>
            <a:endParaRPr b="1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804f21ae4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804f21ae4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= “Someone give me a sentence”</a:t>
            </a:r>
            <a:br>
              <a:rPr lang="en"/>
            </a:br>
            <a:r>
              <a:rPr lang="en"/>
              <a:t>y = “me”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[“someone”, “give”, ….., …”sentence”]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804f21ae47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804f21ae4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c4981f2d2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c4981f2d2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4d6345883a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4d6345883a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discussion of grounding problem, ambiguity in language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418868d967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418868d967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Others include: LexVec, Paragram, C-PHRASE 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4d6345883a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4d6345883a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2ee611458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2ee611458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course, must always be careful to avoid overfitting. Neural networks can be very powerful, and overfit in more subtle ways than big sparse models.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ee6114583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ee6114583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2-4 minute slide. Discuss network end-to-end starting with input word embeddings, summation to get sentence representation, feed through DNN layers and then used for softmax classification.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418868d967_5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418868d967_5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418868d967_5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418868d967_5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418868d967_5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418868d967_5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41023af756_5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41023af756_5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41023af756_5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41023af756_5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418868d967_5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418868d967_5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418868d967_5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418868d967_5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96eef86b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96eef86b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afa379cbc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afa379cbc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96eef86beb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96eef86beb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41023af756_5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41023af756_5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are broken - update!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c442da20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c442da20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Applied projects more common, but you’re encouraged to explore more abstract or fundamental computational linguistics tasks! (these tend to be fun projects)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projects will require reading the literature for background, related work, and importantly, ideas.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c442da20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c442da20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c442da20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c442da20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c442da20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c442da20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Color coded by difficulty. </a:t>
            </a:r>
            <a:b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Intuition and domain understanding are very important! Pick a problem that you find exciting. Don’t be afraid to skip ahead in the course readings &amp; async to learn more about a topic of interest.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Semantics, NLI, and dialog aren’t covered in this course - but we’re happy to talk about them!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atasetsearch.research.google.com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oskicat.berkeley.edu/search~S1?/aLinguistic+Data+Consortium%7C" TargetMode="External"/><Relationship Id="rId4" Type="http://schemas.openxmlformats.org/officeDocument/2006/relationships/hyperlink" Target="http://blc.berkeley.edu/collections_and_archives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rive.google.com/drive/folders/1Q_B7NkpqodZqcFmaOW-k7c_CWw13pYsk?usp=sharin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hyperlink" Target="https://www.aclweb.org/anthology/D13-1170.pdf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aclweb.org/anthology/2020.acl-main.463" TargetMode="External"/><Relationship Id="rId4" Type="http://schemas.openxmlformats.org/officeDocument/2006/relationships/hyperlink" Target="https://www.theguardian.com/commentisfree/2020/sep/08/robot-wrote-this-article-gpt-3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Relationship Id="rId4" Type="http://schemas.openxmlformats.org/officeDocument/2006/relationships/hyperlink" Target="https://colah.github.io/posts/2015-01-Visualizing-Representations/" TargetMode="External"/><Relationship Id="rId5" Type="http://schemas.openxmlformats.org/officeDocument/2006/relationships/hyperlink" Target="http://projector.tensorflow.org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arxiv.org/pdf/1411.2738v3.pdf" TargetMode="External"/><Relationship Id="rId4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arxiv.org/pdf/1411.2738v3.pdf" TargetMode="External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arxiv.org/pdf/1301.3781.pdf" TargetMode="External"/><Relationship Id="rId4" Type="http://schemas.openxmlformats.org/officeDocument/2006/relationships/hyperlink" Target="https://arxiv.org/pdf/1411.2738v3.pdf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www.aclweb.org/anthology/P15-1162.pdf" TargetMode="External"/><Relationship Id="rId4" Type="http://schemas.openxmlformats.org/officeDocument/2006/relationships/image" Target="../media/image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0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www.tensorflow.org/versions/master/api_docs/python/tf/nn/embedding_lookup" TargetMode="External"/><Relationship Id="rId4" Type="http://schemas.openxmlformats.org/officeDocument/2006/relationships/hyperlink" Target="https://www.tensorflow.org/api_docs/python/tf/nn/dynamic_rnn" TargetMode="External"/><Relationship Id="rId5" Type="http://schemas.openxmlformats.org/officeDocument/2006/relationships/hyperlink" Target="https://www.tensorflow.org/versions/master/api_docs/python/tf/nn/sparse_softmax_cross_entropy_with_logit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datasci-w266/2021-spring-main/tree/master/projec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https://scholar.google.com/" TargetMode="External"/><Relationship Id="rId10" Type="http://schemas.openxmlformats.org/officeDocument/2006/relationships/hyperlink" Target="http://www.wsdm-conference.org/" TargetMode="External"/><Relationship Id="rId13" Type="http://schemas.openxmlformats.org/officeDocument/2006/relationships/hyperlink" Target="https://github.com/datasci-w266/2021-spring-main/tree/master/project#project-proposal" TargetMode="External"/><Relationship Id="rId12" Type="http://schemas.openxmlformats.org/officeDocument/2006/relationships/hyperlink" Target="https://arxiv.org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aclweb.org/anthology/" TargetMode="External"/><Relationship Id="rId4" Type="http://schemas.openxmlformats.org/officeDocument/2006/relationships/hyperlink" Target="https://www.aclweb.org/anthology/events/naacl-2019/" TargetMode="External"/><Relationship Id="rId9" Type="http://schemas.openxmlformats.org/officeDocument/2006/relationships/hyperlink" Target="http://www.kdd.org/" TargetMode="External"/><Relationship Id="rId15" Type="http://schemas.openxmlformats.org/officeDocument/2006/relationships/hyperlink" Target="http://nlp.stanford.edu/courses/cs224n/" TargetMode="External"/><Relationship Id="rId14" Type="http://schemas.openxmlformats.org/officeDocument/2006/relationships/hyperlink" Target="https://web.stanford.edu/class/cs224n/index.html" TargetMode="External"/><Relationship Id="rId17" Type="http://schemas.openxmlformats.org/officeDocument/2006/relationships/hyperlink" Target="http://cs224d.stanford.edu/reports_2015.html" TargetMode="External"/><Relationship Id="rId16" Type="http://schemas.openxmlformats.org/officeDocument/2006/relationships/hyperlink" Target="http://cs224d.stanford.edu/" TargetMode="External"/><Relationship Id="rId5" Type="http://schemas.openxmlformats.org/officeDocument/2006/relationships/hyperlink" Target="https://www.aclweb.org/anthology/events/acl-2020/" TargetMode="External"/><Relationship Id="rId19" Type="http://schemas.openxmlformats.org/officeDocument/2006/relationships/hyperlink" Target="https://web.stanford.edu/class/archive/cs/cs224n/cs224n.1174/reports.html" TargetMode="External"/><Relationship Id="rId6" Type="http://schemas.openxmlformats.org/officeDocument/2006/relationships/hyperlink" Target="https://www.aclweb.org/anthology/events/emnlp-2019/" TargetMode="External"/><Relationship Id="rId18" Type="http://schemas.openxmlformats.org/officeDocument/2006/relationships/hyperlink" Target="http://cs224d.stanford.edu/reports_2016.html" TargetMode="External"/><Relationship Id="rId7" Type="http://schemas.openxmlformats.org/officeDocument/2006/relationships/hyperlink" Target="https://papers.nips.cc/" TargetMode="External"/><Relationship Id="rId8" Type="http://schemas.openxmlformats.org/officeDocument/2006/relationships/hyperlink" Target="https://icml.cc/virtual/2020/papers.html?filter=keyword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and Sentiment</a:t>
            </a:r>
            <a:endParaRPr sz="40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W266: Natural Language Processing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-&gt; problem structures -&gt; Architectures*</a:t>
            </a:r>
            <a:endParaRPr/>
          </a:p>
        </p:txBody>
      </p:sp>
      <p:graphicFrame>
        <p:nvGraphicFramePr>
          <p:cNvPr id="118" name="Google Shape;118;p22"/>
          <p:cNvGraphicFramePr/>
          <p:nvPr/>
        </p:nvGraphicFramePr>
        <p:xfrm>
          <a:off x="3921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{5AB87254-5278-4145-ADAB-6DE33BC3A788}</a:tableStyleId>
              </a:tblPr>
              <a:tblGrid>
                <a:gridCol w="2813375"/>
                <a:gridCol w="2813375"/>
                <a:gridCol w="2813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Task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Standard Problem Structure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Architectures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1C232"/>
                          </a:solidFill>
                        </a:rPr>
                        <a:t>Question Answering</a:t>
                      </a:r>
                      <a:endParaRPr sz="1200"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Span Detection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Transformers, Sequence labeling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</a:rPr>
                        <a:t>Machine translation</a:t>
                      </a:r>
                      <a:endParaRPr sz="12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Sequence to sequence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Transformers, </a:t>
                      </a:r>
                      <a:r>
                        <a:rPr lang="en"/>
                        <a:t>Encoder - decoder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</a:rPr>
                        <a:t>Abstractive Summarization</a:t>
                      </a:r>
                      <a:endParaRPr sz="12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Sequence to sequence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Transformers, </a:t>
                      </a:r>
                      <a:r>
                        <a:rPr lang="en"/>
                        <a:t>Encoder - decoder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Natural Language Inference (NLI)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 Pair Classification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Various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Sentiment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Classification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Transformers, </a:t>
                      </a:r>
                      <a:r>
                        <a:rPr lang="en"/>
                        <a:t>CNN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1C232"/>
                          </a:solidFill>
                        </a:rPr>
                        <a:t>Semantic Role Labeling (SRL)</a:t>
                      </a:r>
                      <a:endParaRPr sz="1200"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Sequence Labeling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LSTM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1C232"/>
                          </a:solidFill>
                        </a:rPr>
                        <a:t>Relation Extraction</a:t>
                      </a:r>
                      <a:endParaRPr sz="1200"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Classification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various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</a:rPr>
                        <a:t>Goal Directed Dialog</a:t>
                      </a:r>
                      <a:endParaRPr sz="12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Sequence to sequence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Encoder - decoder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9" name="Google Shape;119;p22"/>
          <p:cNvSpPr txBox="1"/>
          <p:nvPr/>
        </p:nvSpPr>
        <p:spPr>
          <a:xfrm>
            <a:off x="497425" y="4785350"/>
            <a:ext cx="6984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*No claim of completeness is made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Data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usually the limiting factor in NLP problems (as with most ML)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tasks in the async have lots of data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Interested in a new domain? Be sure you can get data!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Potential data types / sources: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Labeled corpora (Penn Treebank, sentiment data, much, much more)*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corpora (Gigaword, Wikipedia, Common Crawl, Google Web 1T)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News articles (NYT, WSJ, Reuters,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media (reddit, Twitter,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https://datasetsearch.research.google.com/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???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Data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access to many paywalled corpora through UC Berkeley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Linguistic Data Consortium corpora: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Recent corpora: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http://oskicat.berkeley.edu/search~S1?/aLinguistic+Data+Consortium%7C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Older corpora: </a:t>
            </a:r>
            <a:r>
              <a:rPr lang="en" u="sng">
                <a:solidFill>
                  <a:schemeClr val="hlink"/>
                </a:solidFill>
                <a:hlinkClick r:id="rId4"/>
              </a:rPr>
              <a:t>Collections and Archives</a:t>
            </a:r>
            <a:r>
              <a:rPr lang="en"/>
              <a:t> 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pitfalls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you only remember two things…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Read existing research.  (Do not start from scratch!)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Look at your data before you submit your proposal.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(Corollary: if you want to scrape data, start working on that now)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Six sample projects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</a:t>
            </a:r>
            <a:r>
              <a:rPr lang="en" u="sng">
                <a:solidFill>
                  <a:schemeClr val="hlink"/>
                </a:solidFill>
                <a:hlinkClick r:id="rId3"/>
              </a:rPr>
              <a:t>folder</a:t>
            </a:r>
            <a:r>
              <a:rPr lang="en"/>
              <a:t> contains copies of six successful project papers from earlier semesters that the authors agreed to share: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Comparison of Unsupervised Data Augmentation with BERT and XLNet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Evaluating World Knowledge Representation in Language Models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Transformers to the Rescue: Extracting Insight and Understanding from a RoBERTa Model Tuned for Classifying Disaster Information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Propaganda Span Identification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Semantic Similarity and Response Prediction for Programming QandA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Unsupervised Data Augmentation Experimentation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</a:t>
            </a:r>
            <a:br>
              <a:rPr lang="en"/>
            </a:br>
            <a:r>
              <a:rPr lang="en"/>
              <a:t>Key Concepts from Weeks 1,2</a:t>
            </a:r>
            <a:endParaRPr/>
          </a:p>
        </p:txBody>
      </p:sp>
      <p:sp>
        <p:nvSpPr>
          <p:cNvPr id="149" name="Google Shape;149;p27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W266: Natural Language Processing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Theory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we learn?</a:t>
            </a:r>
            <a:r>
              <a:rPr lang="en"/>
              <a:t>: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Information I ~ -log(p).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/>
              <a:t>Entropy S = Expected(Information) = - ∑ p log(p)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/>
              <a:t>Cross-entropy, if our anticipated probabilities q are different than the true probabilities p (i.e., q ≠ p):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</a:t>
            </a:r>
            <a:r>
              <a:rPr b="1" lang="en" sz="2400"/>
              <a:t>H =  - ∑ p log(q)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2759675" y="3250925"/>
            <a:ext cx="2720700" cy="73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28"/>
          <p:cNvCxnSpPr>
            <a:endCxn id="156" idx="3"/>
          </p:cNvCxnSpPr>
          <p:nvPr/>
        </p:nvCxnSpPr>
        <p:spPr>
          <a:xfrm rot="10800000">
            <a:off x="5480375" y="3620225"/>
            <a:ext cx="712500" cy="654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8"/>
          <p:cNvSpPr txBox="1"/>
          <p:nvPr/>
        </p:nvSpPr>
        <p:spPr>
          <a:xfrm>
            <a:off x="6274450" y="3989525"/>
            <a:ext cx="20082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Often our cost function! Minimizing drives q → p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258600" y="6502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Networks and Matrices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Mini-batch size = 4</a:t>
            </a:r>
            <a:endParaRPr sz="2800"/>
          </a:p>
        </p:txBody>
      </p:sp>
      <p:grpSp>
        <p:nvGrpSpPr>
          <p:cNvPr id="164" name="Google Shape;164;p29"/>
          <p:cNvGrpSpPr/>
          <p:nvPr/>
        </p:nvGrpSpPr>
        <p:grpSpPr>
          <a:xfrm>
            <a:off x="4391975" y="302150"/>
            <a:ext cx="4240507" cy="1806881"/>
            <a:chOff x="4471850" y="371025"/>
            <a:chExt cx="4240507" cy="1806881"/>
          </a:xfrm>
        </p:grpSpPr>
        <p:sp>
          <p:nvSpPr>
            <p:cNvPr id="165" name="Google Shape;165;p29"/>
            <p:cNvSpPr/>
            <p:nvPr/>
          </p:nvSpPr>
          <p:spPr>
            <a:xfrm>
              <a:off x="4471850" y="723108"/>
              <a:ext cx="401100" cy="399000"/>
            </a:xfrm>
            <a:prstGeom prst="flowChartConnector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X</a:t>
              </a:r>
              <a:endParaRPr baseline="-25000" sz="1000"/>
            </a:p>
          </p:txBody>
        </p:sp>
        <p:sp>
          <p:nvSpPr>
            <p:cNvPr id="166" name="Google Shape;166;p29"/>
            <p:cNvSpPr/>
            <p:nvPr/>
          </p:nvSpPr>
          <p:spPr>
            <a:xfrm>
              <a:off x="4471850" y="1621750"/>
              <a:ext cx="401100" cy="399000"/>
            </a:xfrm>
            <a:prstGeom prst="flowChartConnector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X</a:t>
              </a:r>
              <a:endParaRPr baseline="-25000" sz="1000"/>
            </a:p>
          </p:txBody>
        </p:sp>
        <p:sp>
          <p:nvSpPr>
            <p:cNvPr id="167" name="Google Shape;167;p29"/>
            <p:cNvSpPr/>
            <p:nvPr/>
          </p:nvSpPr>
          <p:spPr>
            <a:xfrm>
              <a:off x="5716068" y="371025"/>
              <a:ext cx="401100" cy="399000"/>
            </a:xfrm>
            <a:prstGeom prst="flowChartConnector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endParaRPr/>
            </a:p>
          </p:txBody>
        </p:sp>
        <p:cxnSp>
          <p:nvCxnSpPr>
            <p:cNvPr id="168" name="Google Shape;168;p29"/>
            <p:cNvCxnSpPr>
              <a:stCxn id="165" idx="6"/>
              <a:endCxn id="167" idx="2"/>
            </p:cNvCxnSpPr>
            <p:nvPr/>
          </p:nvCxnSpPr>
          <p:spPr>
            <a:xfrm flipH="1" rot="10800000">
              <a:off x="4872950" y="570408"/>
              <a:ext cx="843000" cy="35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9" name="Google Shape;169;p29"/>
            <p:cNvCxnSpPr>
              <a:stCxn id="166" idx="6"/>
              <a:endCxn id="167" idx="2"/>
            </p:cNvCxnSpPr>
            <p:nvPr/>
          </p:nvCxnSpPr>
          <p:spPr>
            <a:xfrm flipH="1" rot="10800000">
              <a:off x="4872950" y="570550"/>
              <a:ext cx="843000" cy="1250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0" name="Google Shape;170;p29"/>
            <p:cNvCxnSpPr>
              <a:stCxn id="167" idx="6"/>
              <a:endCxn id="171" idx="2"/>
            </p:cNvCxnSpPr>
            <p:nvPr/>
          </p:nvCxnSpPr>
          <p:spPr>
            <a:xfrm>
              <a:off x="6117168" y="570525"/>
              <a:ext cx="949800" cy="38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2" name="Google Shape;172;p29"/>
            <p:cNvSpPr/>
            <p:nvPr/>
          </p:nvSpPr>
          <p:spPr>
            <a:xfrm>
              <a:off x="5716068" y="1074965"/>
              <a:ext cx="401100" cy="399000"/>
            </a:xfrm>
            <a:prstGeom prst="flowChartConnector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endParaRPr/>
            </a:p>
          </p:txBody>
        </p:sp>
        <p:cxnSp>
          <p:nvCxnSpPr>
            <p:cNvPr id="173" name="Google Shape;173;p29"/>
            <p:cNvCxnSpPr>
              <a:stCxn id="165" idx="6"/>
              <a:endCxn id="172" idx="2"/>
            </p:cNvCxnSpPr>
            <p:nvPr/>
          </p:nvCxnSpPr>
          <p:spPr>
            <a:xfrm>
              <a:off x="4872950" y="922608"/>
              <a:ext cx="843000" cy="35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4" name="Google Shape;174;p29"/>
            <p:cNvCxnSpPr>
              <a:stCxn id="166" idx="6"/>
              <a:endCxn id="172" idx="2"/>
            </p:cNvCxnSpPr>
            <p:nvPr/>
          </p:nvCxnSpPr>
          <p:spPr>
            <a:xfrm flipH="1" rot="10800000">
              <a:off x="4872950" y="1274350"/>
              <a:ext cx="843000" cy="54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5" name="Google Shape;175;p29"/>
            <p:cNvSpPr/>
            <p:nvPr/>
          </p:nvSpPr>
          <p:spPr>
            <a:xfrm>
              <a:off x="5716068" y="1778906"/>
              <a:ext cx="401100" cy="399000"/>
            </a:xfrm>
            <a:prstGeom prst="flowChartConnector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endParaRPr/>
            </a:p>
          </p:txBody>
        </p:sp>
        <p:cxnSp>
          <p:nvCxnSpPr>
            <p:cNvPr id="176" name="Google Shape;176;p29"/>
            <p:cNvCxnSpPr>
              <a:endCxn id="175" idx="2"/>
            </p:cNvCxnSpPr>
            <p:nvPr/>
          </p:nvCxnSpPr>
          <p:spPr>
            <a:xfrm>
              <a:off x="4872768" y="922706"/>
              <a:ext cx="843300" cy="105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7" name="Google Shape;177;p29"/>
            <p:cNvCxnSpPr>
              <a:endCxn id="175" idx="2"/>
            </p:cNvCxnSpPr>
            <p:nvPr/>
          </p:nvCxnSpPr>
          <p:spPr>
            <a:xfrm>
              <a:off x="4872768" y="1821206"/>
              <a:ext cx="843300" cy="15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8" name="Google Shape;178;p29"/>
            <p:cNvCxnSpPr>
              <a:stCxn id="167" idx="6"/>
              <a:endCxn id="179" idx="2"/>
            </p:cNvCxnSpPr>
            <p:nvPr/>
          </p:nvCxnSpPr>
          <p:spPr>
            <a:xfrm>
              <a:off x="6117168" y="570525"/>
              <a:ext cx="949800" cy="1115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0" name="Google Shape;180;p29"/>
            <p:cNvCxnSpPr>
              <a:stCxn id="175" idx="6"/>
              <a:endCxn id="179" idx="2"/>
            </p:cNvCxnSpPr>
            <p:nvPr/>
          </p:nvCxnSpPr>
          <p:spPr>
            <a:xfrm flipH="1" rot="10800000">
              <a:off x="6117168" y="1686206"/>
              <a:ext cx="949800" cy="29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1" name="Google Shape;181;p29"/>
            <p:cNvCxnSpPr>
              <a:stCxn id="172" idx="6"/>
              <a:endCxn id="171" idx="2"/>
            </p:cNvCxnSpPr>
            <p:nvPr/>
          </p:nvCxnSpPr>
          <p:spPr>
            <a:xfrm flipH="1" rot="10800000">
              <a:off x="6117168" y="951365"/>
              <a:ext cx="949800" cy="3231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2" name="Google Shape;182;p29"/>
            <p:cNvCxnSpPr>
              <a:stCxn id="175" idx="6"/>
              <a:endCxn id="171" idx="2"/>
            </p:cNvCxnSpPr>
            <p:nvPr/>
          </p:nvCxnSpPr>
          <p:spPr>
            <a:xfrm flipH="1" rot="10800000">
              <a:off x="6117168" y="951506"/>
              <a:ext cx="949800" cy="10269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1" name="Google Shape;171;p29"/>
            <p:cNvSpPr/>
            <p:nvPr/>
          </p:nvSpPr>
          <p:spPr>
            <a:xfrm>
              <a:off x="7067019" y="752000"/>
              <a:ext cx="401100" cy="399000"/>
            </a:xfrm>
            <a:prstGeom prst="flowChartConnector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endParaRPr/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7067011" y="1486733"/>
              <a:ext cx="401100" cy="399000"/>
            </a:xfrm>
            <a:prstGeom prst="flowChartConnector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endParaRPr/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8311257" y="723023"/>
              <a:ext cx="401100" cy="399000"/>
            </a:xfrm>
            <a:prstGeom prst="flowChartConnector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</a:t>
              </a:r>
              <a:endParaRPr/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8311200" y="1457731"/>
              <a:ext cx="401100" cy="399000"/>
            </a:xfrm>
            <a:prstGeom prst="flowChartConnector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</a:t>
              </a:r>
              <a:endParaRPr/>
            </a:p>
          </p:txBody>
        </p:sp>
        <p:cxnSp>
          <p:nvCxnSpPr>
            <p:cNvPr id="185" name="Google Shape;185;p29"/>
            <p:cNvCxnSpPr>
              <a:stCxn id="171" idx="6"/>
              <a:endCxn id="183" idx="2"/>
            </p:cNvCxnSpPr>
            <p:nvPr/>
          </p:nvCxnSpPr>
          <p:spPr>
            <a:xfrm flipH="1" rot="10800000">
              <a:off x="7468119" y="922400"/>
              <a:ext cx="843000" cy="29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6" name="Google Shape;186;p29"/>
            <p:cNvCxnSpPr>
              <a:stCxn id="171" idx="6"/>
              <a:endCxn id="184" idx="2"/>
            </p:cNvCxnSpPr>
            <p:nvPr/>
          </p:nvCxnSpPr>
          <p:spPr>
            <a:xfrm>
              <a:off x="7468119" y="951500"/>
              <a:ext cx="843000" cy="705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7" name="Google Shape;187;p29"/>
            <p:cNvCxnSpPr>
              <a:stCxn id="179" idx="6"/>
              <a:endCxn id="183" idx="2"/>
            </p:cNvCxnSpPr>
            <p:nvPr/>
          </p:nvCxnSpPr>
          <p:spPr>
            <a:xfrm flipH="1" rot="10800000">
              <a:off x="7468111" y="922433"/>
              <a:ext cx="843000" cy="763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8" name="Google Shape;188;p29"/>
            <p:cNvCxnSpPr>
              <a:stCxn id="179" idx="6"/>
              <a:endCxn id="184" idx="2"/>
            </p:cNvCxnSpPr>
            <p:nvPr/>
          </p:nvCxnSpPr>
          <p:spPr>
            <a:xfrm flipH="1" rot="10800000">
              <a:off x="7468111" y="1657133"/>
              <a:ext cx="843000" cy="29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89" name="Google Shape;189;p29"/>
          <p:cNvGrpSpPr/>
          <p:nvPr/>
        </p:nvGrpSpPr>
        <p:grpSpPr>
          <a:xfrm>
            <a:off x="97057" y="2922491"/>
            <a:ext cx="489600" cy="221700"/>
            <a:chOff x="769775" y="2822500"/>
            <a:chExt cx="489600" cy="221700"/>
          </a:xfrm>
        </p:grpSpPr>
        <p:sp>
          <p:nvSpPr>
            <p:cNvPr id="190" name="Google Shape;190;p29"/>
            <p:cNvSpPr/>
            <p:nvPr/>
          </p:nvSpPr>
          <p:spPr>
            <a:xfrm>
              <a:off x="7697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9"/>
            <p:cNvSpPr/>
            <p:nvPr/>
          </p:nvSpPr>
          <p:spPr>
            <a:xfrm>
              <a:off x="10145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29"/>
          <p:cNvGrpSpPr/>
          <p:nvPr/>
        </p:nvGrpSpPr>
        <p:grpSpPr>
          <a:xfrm>
            <a:off x="6039733" y="2881760"/>
            <a:ext cx="489600" cy="221700"/>
            <a:chOff x="4761450" y="2839800"/>
            <a:chExt cx="489600" cy="221700"/>
          </a:xfrm>
        </p:grpSpPr>
        <p:sp>
          <p:nvSpPr>
            <p:cNvPr id="193" name="Google Shape;193;p29"/>
            <p:cNvSpPr/>
            <p:nvPr/>
          </p:nvSpPr>
          <p:spPr>
            <a:xfrm>
              <a:off x="4761450" y="2839800"/>
              <a:ext cx="244800" cy="2217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9"/>
            <p:cNvSpPr/>
            <p:nvPr/>
          </p:nvSpPr>
          <p:spPr>
            <a:xfrm>
              <a:off x="5006250" y="2839800"/>
              <a:ext cx="244800" cy="2217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29"/>
          <p:cNvGrpSpPr/>
          <p:nvPr/>
        </p:nvGrpSpPr>
        <p:grpSpPr>
          <a:xfrm>
            <a:off x="3024569" y="2893759"/>
            <a:ext cx="734400" cy="221700"/>
            <a:chOff x="2659500" y="2822500"/>
            <a:chExt cx="734400" cy="221700"/>
          </a:xfrm>
        </p:grpSpPr>
        <p:sp>
          <p:nvSpPr>
            <p:cNvPr id="196" name="Google Shape;196;p29"/>
            <p:cNvSpPr/>
            <p:nvPr/>
          </p:nvSpPr>
          <p:spPr>
            <a:xfrm>
              <a:off x="2659500" y="2822500"/>
              <a:ext cx="244800" cy="221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2904300" y="2822500"/>
              <a:ext cx="244800" cy="221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9"/>
            <p:cNvSpPr/>
            <p:nvPr/>
          </p:nvSpPr>
          <p:spPr>
            <a:xfrm>
              <a:off x="3149100" y="2822500"/>
              <a:ext cx="244800" cy="221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29"/>
          <p:cNvSpPr/>
          <p:nvPr/>
        </p:nvSpPr>
        <p:spPr>
          <a:xfrm>
            <a:off x="678725" y="2437625"/>
            <a:ext cx="2246400" cy="2227800"/>
          </a:xfrm>
          <a:prstGeom prst="roundRect">
            <a:avLst>
              <a:gd fmla="val 16667" name="adj"/>
            </a:avLst>
          </a:prstGeom>
          <a:solidFill>
            <a:srgbClr val="CFE2F3">
              <a:alpha val="11170"/>
            </a:srgbClr>
          </a:solidFill>
          <a:ln cap="flat" cmpd="sng" w="3810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" name="Google Shape;200;p29"/>
          <p:cNvGrpSpPr/>
          <p:nvPr/>
        </p:nvGrpSpPr>
        <p:grpSpPr>
          <a:xfrm>
            <a:off x="2026944" y="3345902"/>
            <a:ext cx="734400" cy="221700"/>
            <a:chOff x="2659500" y="2822500"/>
            <a:chExt cx="734400" cy="221700"/>
          </a:xfrm>
        </p:grpSpPr>
        <p:sp>
          <p:nvSpPr>
            <p:cNvPr id="201" name="Google Shape;201;p29"/>
            <p:cNvSpPr/>
            <p:nvPr/>
          </p:nvSpPr>
          <p:spPr>
            <a:xfrm>
              <a:off x="2659500" y="2822500"/>
              <a:ext cx="244800" cy="221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2904300" y="2822500"/>
              <a:ext cx="244800" cy="221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3149100" y="2822500"/>
              <a:ext cx="244800" cy="221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29"/>
          <p:cNvSpPr/>
          <p:nvPr/>
        </p:nvSpPr>
        <p:spPr>
          <a:xfrm>
            <a:off x="992613" y="2828013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9"/>
          <p:cNvSpPr/>
          <p:nvPr/>
        </p:nvSpPr>
        <p:spPr>
          <a:xfrm>
            <a:off x="1237413" y="2828013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/>
          <p:nvPr/>
        </p:nvSpPr>
        <p:spPr>
          <a:xfrm>
            <a:off x="1482213" y="2828013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9"/>
          <p:cNvSpPr/>
          <p:nvPr/>
        </p:nvSpPr>
        <p:spPr>
          <a:xfrm>
            <a:off x="992613" y="3049713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/>
          <p:nvPr/>
        </p:nvSpPr>
        <p:spPr>
          <a:xfrm>
            <a:off x="1237413" y="3049713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9"/>
          <p:cNvSpPr/>
          <p:nvPr/>
        </p:nvSpPr>
        <p:spPr>
          <a:xfrm>
            <a:off x="1482213" y="3049713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9"/>
          <p:cNvSpPr/>
          <p:nvPr/>
        </p:nvSpPr>
        <p:spPr>
          <a:xfrm>
            <a:off x="992613" y="3533863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9"/>
          <p:cNvSpPr txBox="1"/>
          <p:nvPr/>
        </p:nvSpPr>
        <p:spPr>
          <a:xfrm>
            <a:off x="1038463" y="2460888"/>
            <a:ext cx="6885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2245413" y="4239990"/>
            <a:ext cx="303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z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1910238" y="2594029"/>
            <a:ext cx="94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relu(z)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29"/>
          <p:cNvSpPr/>
          <p:nvPr/>
        </p:nvSpPr>
        <p:spPr>
          <a:xfrm>
            <a:off x="3863650" y="2437625"/>
            <a:ext cx="2028000" cy="2198700"/>
          </a:xfrm>
          <a:prstGeom prst="roundRect">
            <a:avLst>
              <a:gd fmla="val 16667" name="adj"/>
            </a:avLst>
          </a:prstGeom>
          <a:solidFill>
            <a:srgbClr val="FFD966">
              <a:alpha val="17880"/>
            </a:srgbClr>
          </a:solidFill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" name="Google Shape;215;p29"/>
          <p:cNvGrpSpPr/>
          <p:nvPr/>
        </p:nvGrpSpPr>
        <p:grpSpPr>
          <a:xfrm>
            <a:off x="5226675" y="3444200"/>
            <a:ext cx="489600" cy="221700"/>
            <a:chOff x="4761450" y="2839800"/>
            <a:chExt cx="489600" cy="221700"/>
          </a:xfrm>
        </p:grpSpPr>
        <p:sp>
          <p:nvSpPr>
            <p:cNvPr id="216" name="Google Shape;216;p29"/>
            <p:cNvSpPr/>
            <p:nvPr/>
          </p:nvSpPr>
          <p:spPr>
            <a:xfrm>
              <a:off x="4761450" y="2839800"/>
              <a:ext cx="244800" cy="2217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5006250" y="2839800"/>
              <a:ext cx="244800" cy="2217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29"/>
          <p:cNvSpPr/>
          <p:nvPr/>
        </p:nvSpPr>
        <p:spPr>
          <a:xfrm>
            <a:off x="4497588" y="3056338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/>
          <p:nvPr/>
        </p:nvSpPr>
        <p:spPr>
          <a:xfrm>
            <a:off x="4252788" y="2829488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4497588" y="2829488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4252788" y="3051188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4252788" y="3272888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4497588" y="3272888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4268988" y="3716288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4252788" y="2460888"/>
            <a:ext cx="6885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5319835" y="4239988"/>
            <a:ext cx="303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z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6671208" y="2455681"/>
            <a:ext cx="1722000" cy="2198700"/>
          </a:xfrm>
          <a:prstGeom prst="roundRect">
            <a:avLst>
              <a:gd fmla="val 16667" name="adj"/>
            </a:avLst>
          </a:prstGeom>
          <a:solidFill>
            <a:srgbClr val="B6D7A8">
              <a:alpha val="12290"/>
            </a:srgbClr>
          </a:solidFill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" name="Google Shape;228;p29"/>
          <p:cNvGrpSpPr/>
          <p:nvPr/>
        </p:nvGrpSpPr>
        <p:grpSpPr>
          <a:xfrm>
            <a:off x="7747118" y="3360114"/>
            <a:ext cx="528572" cy="260897"/>
            <a:chOff x="6546825" y="3449400"/>
            <a:chExt cx="489600" cy="221700"/>
          </a:xfrm>
        </p:grpSpPr>
        <p:sp>
          <p:nvSpPr>
            <p:cNvPr id="229" name="Google Shape;229;p29"/>
            <p:cNvSpPr/>
            <p:nvPr/>
          </p:nvSpPr>
          <p:spPr>
            <a:xfrm>
              <a:off x="6546825" y="3449400"/>
              <a:ext cx="244800" cy="2217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6791625" y="3449400"/>
              <a:ext cx="244800" cy="2217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29"/>
          <p:cNvGrpSpPr/>
          <p:nvPr/>
        </p:nvGrpSpPr>
        <p:grpSpPr>
          <a:xfrm>
            <a:off x="6851414" y="2488396"/>
            <a:ext cx="743305" cy="926362"/>
            <a:chOff x="7335650" y="2665438"/>
            <a:chExt cx="688500" cy="787188"/>
          </a:xfrm>
        </p:grpSpPr>
        <p:sp>
          <p:nvSpPr>
            <p:cNvPr id="232" name="Google Shape;232;p29"/>
            <p:cNvSpPr/>
            <p:nvPr/>
          </p:nvSpPr>
          <p:spPr>
            <a:xfrm>
              <a:off x="7626300" y="3230925"/>
              <a:ext cx="244800" cy="2217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3" name="Google Shape;233;p29"/>
            <p:cNvGrpSpPr/>
            <p:nvPr/>
          </p:nvGrpSpPr>
          <p:grpSpPr>
            <a:xfrm>
              <a:off x="7335650" y="2665438"/>
              <a:ext cx="688500" cy="787188"/>
              <a:chOff x="5963050" y="2618788"/>
              <a:chExt cx="688500" cy="787188"/>
            </a:xfrm>
          </p:grpSpPr>
          <p:sp>
            <p:nvSpPr>
              <p:cNvPr id="234" name="Google Shape;234;p29"/>
              <p:cNvSpPr/>
              <p:nvPr/>
            </p:nvSpPr>
            <p:spPr>
              <a:xfrm>
                <a:off x="6008900" y="2962575"/>
                <a:ext cx="244800" cy="22170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9"/>
              <p:cNvSpPr/>
              <p:nvPr/>
            </p:nvSpPr>
            <p:spPr>
              <a:xfrm>
                <a:off x="6253700" y="2962575"/>
                <a:ext cx="244800" cy="22170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9"/>
              <p:cNvSpPr/>
              <p:nvPr/>
            </p:nvSpPr>
            <p:spPr>
              <a:xfrm>
                <a:off x="6008900" y="3184275"/>
                <a:ext cx="244800" cy="22170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9"/>
              <p:cNvSpPr txBox="1"/>
              <p:nvPr/>
            </p:nvSpPr>
            <p:spPr>
              <a:xfrm>
                <a:off x="5963050" y="2618788"/>
                <a:ext cx="688500" cy="1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pen Sans"/>
                    <a:ea typeface="Open Sans"/>
                    <a:cs typeface="Open Sans"/>
                    <a:sym typeface="Open Sans"/>
                  </a:rPr>
                  <a:t>W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38" name="Google Shape;238;p29"/>
          <p:cNvSpPr txBox="1"/>
          <p:nvPr/>
        </p:nvSpPr>
        <p:spPr>
          <a:xfrm>
            <a:off x="7400113" y="2494264"/>
            <a:ext cx="12324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softmax(z)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29"/>
          <p:cNvSpPr txBox="1"/>
          <p:nvPr/>
        </p:nvSpPr>
        <p:spPr>
          <a:xfrm>
            <a:off x="7885900" y="4315450"/>
            <a:ext cx="489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z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29"/>
          <p:cNvSpPr/>
          <p:nvPr/>
        </p:nvSpPr>
        <p:spPr>
          <a:xfrm>
            <a:off x="1237413" y="3533863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9"/>
          <p:cNvSpPr/>
          <p:nvPr/>
        </p:nvSpPr>
        <p:spPr>
          <a:xfrm>
            <a:off x="1482213" y="3533863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9"/>
          <p:cNvSpPr/>
          <p:nvPr/>
        </p:nvSpPr>
        <p:spPr>
          <a:xfrm>
            <a:off x="4529563" y="3716288"/>
            <a:ext cx="244800" cy="22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" name="Google Shape;243;p29"/>
          <p:cNvGrpSpPr/>
          <p:nvPr/>
        </p:nvGrpSpPr>
        <p:grpSpPr>
          <a:xfrm>
            <a:off x="6941626" y="3758839"/>
            <a:ext cx="509087" cy="262188"/>
            <a:chOff x="6942288" y="3995051"/>
            <a:chExt cx="509087" cy="262188"/>
          </a:xfrm>
        </p:grpSpPr>
        <p:sp>
          <p:nvSpPr>
            <p:cNvPr id="244" name="Google Shape;244;p29"/>
            <p:cNvSpPr/>
            <p:nvPr/>
          </p:nvSpPr>
          <p:spPr>
            <a:xfrm>
              <a:off x="6942288" y="3995051"/>
              <a:ext cx="264300" cy="2610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7206575" y="3996239"/>
              <a:ext cx="244800" cy="2610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" name="Google Shape;246;p29"/>
          <p:cNvSpPr txBox="1"/>
          <p:nvPr/>
        </p:nvSpPr>
        <p:spPr>
          <a:xfrm>
            <a:off x="1015063" y="3830738"/>
            <a:ext cx="6885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p29"/>
          <p:cNvSpPr txBox="1"/>
          <p:nvPr/>
        </p:nvSpPr>
        <p:spPr>
          <a:xfrm>
            <a:off x="4207533" y="3999927"/>
            <a:ext cx="6885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" name="Google Shape;248;p29"/>
          <p:cNvSpPr txBox="1"/>
          <p:nvPr/>
        </p:nvSpPr>
        <p:spPr>
          <a:xfrm>
            <a:off x="3704117" y="2916217"/>
            <a:ext cx="6885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" name="Google Shape;249;p29"/>
          <p:cNvSpPr txBox="1"/>
          <p:nvPr/>
        </p:nvSpPr>
        <p:spPr>
          <a:xfrm>
            <a:off x="443769" y="2968438"/>
            <a:ext cx="6885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29"/>
          <p:cNvSpPr txBox="1"/>
          <p:nvPr/>
        </p:nvSpPr>
        <p:spPr>
          <a:xfrm>
            <a:off x="1038463" y="3324038"/>
            <a:ext cx="6885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29"/>
          <p:cNvSpPr txBox="1"/>
          <p:nvPr/>
        </p:nvSpPr>
        <p:spPr>
          <a:xfrm>
            <a:off x="1571863" y="3400238"/>
            <a:ext cx="6885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=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" name="Google Shape;252;p29"/>
          <p:cNvSpPr txBox="1"/>
          <p:nvPr/>
        </p:nvSpPr>
        <p:spPr>
          <a:xfrm>
            <a:off x="4174652" y="3512406"/>
            <a:ext cx="6885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4696063" y="3476438"/>
            <a:ext cx="6885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=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" name="Google Shape;254;p29"/>
          <p:cNvSpPr/>
          <p:nvPr/>
        </p:nvSpPr>
        <p:spPr>
          <a:xfrm>
            <a:off x="2507875" y="2918350"/>
            <a:ext cx="303300" cy="373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9"/>
          <p:cNvSpPr txBox="1"/>
          <p:nvPr/>
        </p:nvSpPr>
        <p:spPr>
          <a:xfrm>
            <a:off x="4882038" y="2594029"/>
            <a:ext cx="94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relu(z)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29"/>
          <p:cNvSpPr/>
          <p:nvPr/>
        </p:nvSpPr>
        <p:spPr>
          <a:xfrm>
            <a:off x="5479675" y="2918350"/>
            <a:ext cx="303300" cy="373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9"/>
          <p:cNvSpPr txBox="1"/>
          <p:nvPr/>
        </p:nvSpPr>
        <p:spPr>
          <a:xfrm>
            <a:off x="6435327" y="2892238"/>
            <a:ext cx="6885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" name="Google Shape;258;p29"/>
          <p:cNvSpPr txBox="1"/>
          <p:nvPr/>
        </p:nvSpPr>
        <p:spPr>
          <a:xfrm>
            <a:off x="6851927" y="3476456"/>
            <a:ext cx="6885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59" name="Google Shape;259;p29"/>
          <p:cNvGrpSpPr/>
          <p:nvPr/>
        </p:nvGrpSpPr>
        <p:grpSpPr>
          <a:xfrm>
            <a:off x="8535185" y="2875425"/>
            <a:ext cx="514276" cy="221700"/>
            <a:chOff x="6546825" y="3449400"/>
            <a:chExt cx="489600" cy="221700"/>
          </a:xfrm>
        </p:grpSpPr>
        <p:sp>
          <p:nvSpPr>
            <p:cNvPr id="260" name="Google Shape;260;p29"/>
            <p:cNvSpPr/>
            <p:nvPr/>
          </p:nvSpPr>
          <p:spPr>
            <a:xfrm>
              <a:off x="6546825" y="3449400"/>
              <a:ext cx="244800" cy="2217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6791625" y="3449400"/>
              <a:ext cx="244800" cy="2217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29"/>
          <p:cNvSpPr txBox="1"/>
          <p:nvPr/>
        </p:nvSpPr>
        <p:spPr>
          <a:xfrm>
            <a:off x="8632513" y="3871700"/>
            <a:ext cx="489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3" name="Google Shape;263;p29"/>
          <p:cNvSpPr/>
          <p:nvPr/>
        </p:nvSpPr>
        <p:spPr>
          <a:xfrm>
            <a:off x="7902850" y="2860450"/>
            <a:ext cx="303300" cy="373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9"/>
          <p:cNvSpPr txBox="1"/>
          <p:nvPr/>
        </p:nvSpPr>
        <p:spPr>
          <a:xfrm>
            <a:off x="6830158" y="4147427"/>
            <a:ext cx="6885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65" name="Google Shape;265;p29"/>
          <p:cNvGrpSpPr/>
          <p:nvPr/>
        </p:nvGrpSpPr>
        <p:grpSpPr>
          <a:xfrm>
            <a:off x="97057" y="3136916"/>
            <a:ext cx="489600" cy="221700"/>
            <a:chOff x="769775" y="2822500"/>
            <a:chExt cx="489600" cy="221700"/>
          </a:xfrm>
        </p:grpSpPr>
        <p:sp>
          <p:nvSpPr>
            <p:cNvPr id="266" name="Google Shape;266;p29"/>
            <p:cNvSpPr/>
            <p:nvPr/>
          </p:nvSpPr>
          <p:spPr>
            <a:xfrm>
              <a:off x="7697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10145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29"/>
          <p:cNvGrpSpPr/>
          <p:nvPr/>
        </p:nvGrpSpPr>
        <p:grpSpPr>
          <a:xfrm>
            <a:off x="97057" y="3358616"/>
            <a:ext cx="489600" cy="221700"/>
            <a:chOff x="769775" y="2822500"/>
            <a:chExt cx="489600" cy="221700"/>
          </a:xfrm>
        </p:grpSpPr>
        <p:sp>
          <p:nvSpPr>
            <p:cNvPr id="269" name="Google Shape;269;p29"/>
            <p:cNvSpPr/>
            <p:nvPr/>
          </p:nvSpPr>
          <p:spPr>
            <a:xfrm>
              <a:off x="7697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10145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29"/>
          <p:cNvGrpSpPr/>
          <p:nvPr/>
        </p:nvGrpSpPr>
        <p:grpSpPr>
          <a:xfrm>
            <a:off x="97057" y="3580316"/>
            <a:ext cx="489600" cy="221700"/>
            <a:chOff x="769775" y="2822500"/>
            <a:chExt cx="489600" cy="221700"/>
          </a:xfrm>
        </p:grpSpPr>
        <p:sp>
          <p:nvSpPr>
            <p:cNvPr id="272" name="Google Shape;272;p29"/>
            <p:cNvSpPr/>
            <p:nvPr/>
          </p:nvSpPr>
          <p:spPr>
            <a:xfrm>
              <a:off x="7697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1014575" y="2822500"/>
              <a:ext cx="244800" cy="221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" name="Google Shape;274;p29"/>
          <p:cNvGrpSpPr/>
          <p:nvPr/>
        </p:nvGrpSpPr>
        <p:grpSpPr>
          <a:xfrm>
            <a:off x="2026944" y="3569427"/>
            <a:ext cx="734400" cy="221700"/>
            <a:chOff x="2659500" y="2822500"/>
            <a:chExt cx="734400" cy="221700"/>
          </a:xfrm>
        </p:grpSpPr>
        <p:sp>
          <p:nvSpPr>
            <p:cNvPr id="275" name="Google Shape;275;p29"/>
            <p:cNvSpPr/>
            <p:nvPr/>
          </p:nvSpPr>
          <p:spPr>
            <a:xfrm>
              <a:off x="2659500" y="2822500"/>
              <a:ext cx="244800" cy="221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2904300" y="2822500"/>
              <a:ext cx="244800" cy="221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3149100" y="2822500"/>
              <a:ext cx="244800" cy="221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" name="Google Shape;278;p29"/>
          <p:cNvGrpSpPr/>
          <p:nvPr/>
        </p:nvGrpSpPr>
        <p:grpSpPr>
          <a:xfrm>
            <a:off x="2029881" y="3792952"/>
            <a:ext cx="734400" cy="221700"/>
            <a:chOff x="2659500" y="2822500"/>
            <a:chExt cx="734400" cy="221700"/>
          </a:xfrm>
        </p:grpSpPr>
        <p:sp>
          <p:nvSpPr>
            <p:cNvPr id="279" name="Google Shape;279;p29"/>
            <p:cNvSpPr/>
            <p:nvPr/>
          </p:nvSpPr>
          <p:spPr>
            <a:xfrm>
              <a:off x="2659500" y="2822500"/>
              <a:ext cx="244800" cy="221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2904300" y="2822500"/>
              <a:ext cx="244800" cy="221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3149100" y="2822500"/>
              <a:ext cx="244800" cy="221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" name="Google Shape;282;p29"/>
          <p:cNvGrpSpPr/>
          <p:nvPr/>
        </p:nvGrpSpPr>
        <p:grpSpPr>
          <a:xfrm>
            <a:off x="2029869" y="4014652"/>
            <a:ext cx="734400" cy="221700"/>
            <a:chOff x="2659500" y="2822500"/>
            <a:chExt cx="734400" cy="221700"/>
          </a:xfrm>
        </p:grpSpPr>
        <p:sp>
          <p:nvSpPr>
            <p:cNvPr id="283" name="Google Shape;283;p29"/>
            <p:cNvSpPr/>
            <p:nvPr/>
          </p:nvSpPr>
          <p:spPr>
            <a:xfrm>
              <a:off x="2659500" y="2822500"/>
              <a:ext cx="244800" cy="221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2904300" y="2822500"/>
              <a:ext cx="244800" cy="221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3149100" y="2822500"/>
              <a:ext cx="244800" cy="221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29"/>
          <p:cNvGrpSpPr/>
          <p:nvPr/>
        </p:nvGrpSpPr>
        <p:grpSpPr>
          <a:xfrm>
            <a:off x="3027181" y="3115459"/>
            <a:ext cx="734400" cy="221700"/>
            <a:chOff x="2659500" y="2822500"/>
            <a:chExt cx="734400" cy="221700"/>
          </a:xfrm>
        </p:grpSpPr>
        <p:sp>
          <p:nvSpPr>
            <p:cNvPr id="287" name="Google Shape;287;p29"/>
            <p:cNvSpPr/>
            <p:nvPr/>
          </p:nvSpPr>
          <p:spPr>
            <a:xfrm>
              <a:off x="2659500" y="2822500"/>
              <a:ext cx="244800" cy="221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2904300" y="2822500"/>
              <a:ext cx="244800" cy="221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3149100" y="2822500"/>
              <a:ext cx="244800" cy="221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" name="Google Shape;290;p29"/>
          <p:cNvGrpSpPr/>
          <p:nvPr/>
        </p:nvGrpSpPr>
        <p:grpSpPr>
          <a:xfrm>
            <a:off x="3027181" y="3327759"/>
            <a:ext cx="734400" cy="221700"/>
            <a:chOff x="2659500" y="2822500"/>
            <a:chExt cx="734400" cy="221700"/>
          </a:xfrm>
        </p:grpSpPr>
        <p:sp>
          <p:nvSpPr>
            <p:cNvPr id="291" name="Google Shape;291;p29"/>
            <p:cNvSpPr/>
            <p:nvPr/>
          </p:nvSpPr>
          <p:spPr>
            <a:xfrm>
              <a:off x="2659500" y="2822500"/>
              <a:ext cx="244800" cy="221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2904300" y="2822500"/>
              <a:ext cx="244800" cy="221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3149100" y="2822500"/>
              <a:ext cx="244800" cy="221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" name="Google Shape;294;p29"/>
          <p:cNvGrpSpPr/>
          <p:nvPr/>
        </p:nvGrpSpPr>
        <p:grpSpPr>
          <a:xfrm>
            <a:off x="3027181" y="3549459"/>
            <a:ext cx="734400" cy="221700"/>
            <a:chOff x="2659500" y="2822500"/>
            <a:chExt cx="734400" cy="221700"/>
          </a:xfrm>
        </p:grpSpPr>
        <p:sp>
          <p:nvSpPr>
            <p:cNvPr id="295" name="Google Shape;295;p29"/>
            <p:cNvSpPr/>
            <p:nvPr/>
          </p:nvSpPr>
          <p:spPr>
            <a:xfrm>
              <a:off x="2659500" y="2822500"/>
              <a:ext cx="244800" cy="221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2904300" y="2822500"/>
              <a:ext cx="244800" cy="221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3149100" y="2822500"/>
              <a:ext cx="244800" cy="221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" name="Google Shape;298;p29"/>
          <p:cNvGrpSpPr/>
          <p:nvPr/>
        </p:nvGrpSpPr>
        <p:grpSpPr>
          <a:xfrm>
            <a:off x="5226675" y="3669600"/>
            <a:ext cx="489600" cy="221700"/>
            <a:chOff x="4761450" y="2839800"/>
            <a:chExt cx="489600" cy="221700"/>
          </a:xfrm>
        </p:grpSpPr>
        <p:sp>
          <p:nvSpPr>
            <p:cNvPr id="299" name="Google Shape;299;p29"/>
            <p:cNvSpPr/>
            <p:nvPr/>
          </p:nvSpPr>
          <p:spPr>
            <a:xfrm>
              <a:off x="4761450" y="2839800"/>
              <a:ext cx="244800" cy="2217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5006250" y="2839800"/>
              <a:ext cx="244800" cy="2217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" name="Google Shape;301;p29"/>
          <p:cNvGrpSpPr/>
          <p:nvPr/>
        </p:nvGrpSpPr>
        <p:grpSpPr>
          <a:xfrm>
            <a:off x="5226675" y="3891300"/>
            <a:ext cx="489600" cy="221700"/>
            <a:chOff x="4761450" y="2839800"/>
            <a:chExt cx="489600" cy="221700"/>
          </a:xfrm>
        </p:grpSpPr>
        <p:sp>
          <p:nvSpPr>
            <p:cNvPr id="302" name="Google Shape;302;p29"/>
            <p:cNvSpPr/>
            <p:nvPr/>
          </p:nvSpPr>
          <p:spPr>
            <a:xfrm>
              <a:off x="4761450" y="2839800"/>
              <a:ext cx="244800" cy="2217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5006250" y="2839800"/>
              <a:ext cx="244800" cy="2217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Google Shape;304;p29"/>
          <p:cNvGrpSpPr/>
          <p:nvPr/>
        </p:nvGrpSpPr>
        <p:grpSpPr>
          <a:xfrm>
            <a:off x="5226675" y="4113000"/>
            <a:ext cx="489600" cy="221700"/>
            <a:chOff x="4761450" y="2839800"/>
            <a:chExt cx="489600" cy="221700"/>
          </a:xfrm>
        </p:grpSpPr>
        <p:sp>
          <p:nvSpPr>
            <p:cNvPr id="305" name="Google Shape;305;p29"/>
            <p:cNvSpPr/>
            <p:nvPr/>
          </p:nvSpPr>
          <p:spPr>
            <a:xfrm>
              <a:off x="4761450" y="2839800"/>
              <a:ext cx="244800" cy="2217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5006250" y="2839800"/>
              <a:ext cx="244800" cy="2217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" name="Google Shape;307;p29"/>
          <p:cNvGrpSpPr/>
          <p:nvPr/>
        </p:nvGrpSpPr>
        <p:grpSpPr>
          <a:xfrm>
            <a:off x="6039308" y="3103460"/>
            <a:ext cx="489600" cy="221700"/>
            <a:chOff x="4761450" y="2839800"/>
            <a:chExt cx="489600" cy="221700"/>
          </a:xfrm>
        </p:grpSpPr>
        <p:sp>
          <p:nvSpPr>
            <p:cNvPr id="308" name="Google Shape;308;p29"/>
            <p:cNvSpPr/>
            <p:nvPr/>
          </p:nvSpPr>
          <p:spPr>
            <a:xfrm>
              <a:off x="4761450" y="2839800"/>
              <a:ext cx="244800" cy="2217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5006250" y="2839800"/>
              <a:ext cx="244800" cy="2217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29"/>
          <p:cNvGrpSpPr/>
          <p:nvPr/>
        </p:nvGrpSpPr>
        <p:grpSpPr>
          <a:xfrm>
            <a:off x="6039308" y="3327760"/>
            <a:ext cx="489600" cy="221700"/>
            <a:chOff x="4761450" y="2839800"/>
            <a:chExt cx="489600" cy="221700"/>
          </a:xfrm>
        </p:grpSpPr>
        <p:sp>
          <p:nvSpPr>
            <p:cNvPr id="311" name="Google Shape;311;p29"/>
            <p:cNvSpPr/>
            <p:nvPr/>
          </p:nvSpPr>
          <p:spPr>
            <a:xfrm>
              <a:off x="4761450" y="2839800"/>
              <a:ext cx="244800" cy="2217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5006250" y="2839800"/>
              <a:ext cx="244800" cy="2217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29"/>
          <p:cNvGrpSpPr/>
          <p:nvPr/>
        </p:nvGrpSpPr>
        <p:grpSpPr>
          <a:xfrm>
            <a:off x="6039308" y="3552060"/>
            <a:ext cx="489600" cy="221700"/>
            <a:chOff x="4761450" y="2839800"/>
            <a:chExt cx="489600" cy="221700"/>
          </a:xfrm>
        </p:grpSpPr>
        <p:sp>
          <p:nvSpPr>
            <p:cNvPr id="314" name="Google Shape;314;p29"/>
            <p:cNvSpPr/>
            <p:nvPr/>
          </p:nvSpPr>
          <p:spPr>
            <a:xfrm>
              <a:off x="4761450" y="2839800"/>
              <a:ext cx="244800" cy="2217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5006250" y="2839800"/>
              <a:ext cx="244800" cy="2217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29"/>
          <p:cNvGrpSpPr/>
          <p:nvPr/>
        </p:nvGrpSpPr>
        <p:grpSpPr>
          <a:xfrm>
            <a:off x="7747118" y="3621001"/>
            <a:ext cx="530535" cy="260897"/>
            <a:chOff x="6556759" y="3449400"/>
            <a:chExt cx="491418" cy="221700"/>
          </a:xfrm>
        </p:grpSpPr>
        <p:sp>
          <p:nvSpPr>
            <p:cNvPr id="317" name="Google Shape;317;p29"/>
            <p:cNvSpPr/>
            <p:nvPr/>
          </p:nvSpPr>
          <p:spPr>
            <a:xfrm>
              <a:off x="6556759" y="3449400"/>
              <a:ext cx="244800" cy="2217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6803377" y="3449400"/>
              <a:ext cx="244800" cy="2217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29"/>
          <p:cNvGrpSpPr/>
          <p:nvPr/>
        </p:nvGrpSpPr>
        <p:grpSpPr>
          <a:xfrm>
            <a:off x="7747131" y="3881901"/>
            <a:ext cx="528572" cy="260897"/>
            <a:chOff x="6546825" y="3449400"/>
            <a:chExt cx="489600" cy="221700"/>
          </a:xfrm>
        </p:grpSpPr>
        <p:sp>
          <p:nvSpPr>
            <p:cNvPr id="320" name="Google Shape;320;p29"/>
            <p:cNvSpPr/>
            <p:nvPr/>
          </p:nvSpPr>
          <p:spPr>
            <a:xfrm>
              <a:off x="6546825" y="3449400"/>
              <a:ext cx="244800" cy="2217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6791625" y="3449400"/>
              <a:ext cx="244800" cy="2217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" name="Google Shape;322;p29"/>
          <p:cNvGrpSpPr/>
          <p:nvPr/>
        </p:nvGrpSpPr>
        <p:grpSpPr>
          <a:xfrm>
            <a:off x="7747118" y="4137551"/>
            <a:ext cx="528572" cy="260897"/>
            <a:chOff x="6546825" y="3459512"/>
            <a:chExt cx="489600" cy="221700"/>
          </a:xfrm>
        </p:grpSpPr>
        <p:sp>
          <p:nvSpPr>
            <p:cNvPr id="323" name="Google Shape;323;p29"/>
            <p:cNvSpPr/>
            <p:nvPr/>
          </p:nvSpPr>
          <p:spPr>
            <a:xfrm>
              <a:off x="6546825" y="3459512"/>
              <a:ext cx="244800" cy="2217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6791625" y="3459512"/>
              <a:ext cx="244800" cy="2217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29"/>
          <p:cNvGrpSpPr/>
          <p:nvPr/>
        </p:nvGrpSpPr>
        <p:grpSpPr>
          <a:xfrm>
            <a:off x="8535085" y="3103450"/>
            <a:ext cx="514276" cy="221700"/>
            <a:chOff x="6546825" y="3449400"/>
            <a:chExt cx="489600" cy="221700"/>
          </a:xfrm>
        </p:grpSpPr>
        <p:sp>
          <p:nvSpPr>
            <p:cNvPr id="326" name="Google Shape;326;p29"/>
            <p:cNvSpPr/>
            <p:nvPr/>
          </p:nvSpPr>
          <p:spPr>
            <a:xfrm>
              <a:off x="6546825" y="3449400"/>
              <a:ext cx="244800" cy="2217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6791625" y="3449400"/>
              <a:ext cx="244800" cy="2217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29"/>
          <p:cNvGrpSpPr/>
          <p:nvPr/>
        </p:nvGrpSpPr>
        <p:grpSpPr>
          <a:xfrm>
            <a:off x="8535510" y="3331475"/>
            <a:ext cx="514276" cy="221700"/>
            <a:chOff x="6546825" y="3449400"/>
            <a:chExt cx="489600" cy="221700"/>
          </a:xfrm>
        </p:grpSpPr>
        <p:sp>
          <p:nvSpPr>
            <p:cNvPr id="329" name="Google Shape;329;p29"/>
            <p:cNvSpPr/>
            <p:nvPr/>
          </p:nvSpPr>
          <p:spPr>
            <a:xfrm>
              <a:off x="6546825" y="3449400"/>
              <a:ext cx="244800" cy="2217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6791625" y="3449400"/>
              <a:ext cx="244800" cy="2217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29"/>
          <p:cNvGrpSpPr/>
          <p:nvPr/>
        </p:nvGrpSpPr>
        <p:grpSpPr>
          <a:xfrm>
            <a:off x="8535510" y="3559500"/>
            <a:ext cx="514276" cy="221700"/>
            <a:chOff x="6546825" y="3449400"/>
            <a:chExt cx="489600" cy="221700"/>
          </a:xfrm>
        </p:grpSpPr>
        <p:sp>
          <p:nvSpPr>
            <p:cNvPr id="332" name="Google Shape;332;p29"/>
            <p:cNvSpPr/>
            <p:nvPr/>
          </p:nvSpPr>
          <p:spPr>
            <a:xfrm>
              <a:off x="6546825" y="3449400"/>
              <a:ext cx="244800" cy="2217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6791625" y="3449400"/>
              <a:ext cx="244800" cy="2217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4" name="Google Shape;334;p29"/>
          <p:cNvCxnSpPr>
            <a:stCxn id="172" idx="6"/>
            <a:endCxn id="179" idx="2"/>
          </p:cNvCxnSpPr>
          <p:nvPr/>
        </p:nvCxnSpPr>
        <p:spPr>
          <a:xfrm>
            <a:off x="6037293" y="1205590"/>
            <a:ext cx="949800" cy="411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29"/>
          <p:cNvSpPr txBox="1"/>
          <p:nvPr/>
        </p:nvSpPr>
        <p:spPr>
          <a:xfrm>
            <a:off x="7286863" y="3552638"/>
            <a:ext cx="6885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=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"/>
          <p:cNvSpPr txBox="1"/>
          <p:nvPr/>
        </p:nvSpPr>
        <p:spPr>
          <a:xfrm rot="-5400000">
            <a:off x="3891868" y="2847131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</a:rPr>
              <a:t>{</a:t>
            </a:r>
            <a:endParaRPr/>
          </a:p>
        </p:txBody>
      </p:sp>
      <p:sp>
        <p:nvSpPr>
          <p:cNvPr id="341" name="Google Shape;341;p30"/>
          <p:cNvSpPr txBox="1"/>
          <p:nvPr/>
        </p:nvSpPr>
        <p:spPr>
          <a:xfrm rot="10800000">
            <a:off x="3896256" y="1390863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</a:rPr>
              <a:t>{</a:t>
            </a:r>
            <a:endParaRPr/>
          </a:p>
        </p:txBody>
      </p:sp>
      <p:sp>
        <p:nvSpPr>
          <p:cNvPr id="342" name="Google Shape;342;p30"/>
          <p:cNvSpPr/>
          <p:nvPr/>
        </p:nvSpPr>
        <p:spPr>
          <a:xfrm>
            <a:off x="1514400" y="1233975"/>
            <a:ext cx="6115200" cy="3613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343" name="Google Shape;343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Nets</a:t>
            </a:r>
            <a:endParaRPr/>
          </a:p>
        </p:txBody>
      </p:sp>
      <p:sp>
        <p:nvSpPr>
          <p:cNvPr id="344" name="Google Shape;344;p30"/>
          <p:cNvSpPr txBox="1"/>
          <p:nvPr>
            <p:ph idx="1" type="body"/>
          </p:nvPr>
        </p:nvSpPr>
        <p:spPr>
          <a:xfrm>
            <a:off x="194475" y="21752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5" name="Google Shape;345;p30"/>
          <p:cNvSpPr/>
          <p:nvPr/>
        </p:nvSpPr>
        <p:spPr>
          <a:xfrm>
            <a:off x="1643675" y="2899025"/>
            <a:ext cx="5895300" cy="152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6" name="Google Shape;346;p30"/>
          <p:cNvCxnSpPr>
            <a:stCxn id="347" idx="3"/>
          </p:cNvCxnSpPr>
          <p:nvPr/>
        </p:nvCxnSpPr>
        <p:spPr>
          <a:xfrm>
            <a:off x="1131075" y="1838500"/>
            <a:ext cx="162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30"/>
          <p:cNvSpPr/>
          <p:nvPr/>
        </p:nvSpPr>
        <p:spPr>
          <a:xfrm>
            <a:off x="2821625" y="1538500"/>
            <a:ext cx="1326000" cy="60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30000" lang="en"/>
              <a:t>A</a:t>
            </a:r>
            <a:r>
              <a:rPr baseline="-25000" lang="en"/>
              <a:t>i</a:t>
            </a:r>
            <a:r>
              <a:rPr baseline="-25000" lang="en"/>
              <a:t> </a:t>
            </a:r>
            <a:r>
              <a:rPr lang="en"/>
              <a:t>W</a:t>
            </a:r>
            <a:r>
              <a:rPr baseline="-25000" lang="en"/>
              <a:t>im</a:t>
            </a:r>
            <a:r>
              <a:rPr lang="en"/>
              <a:t> + b</a:t>
            </a:r>
            <a:r>
              <a:rPr baseline="-25000" lang="en"/>
              <a:t>m</a:t>
            </a:r>
            <a:endParaRPr baseline="-25000"/>
          </a:p>
        </p:txBody>
      </p:sp>
      <p:cxnSp>
        <p:nvCxnSpPr>
          <p:cNvPr id="349" name="Google Shape;349;p30"/>
          <p:cNvCxnSpPr/>
          <p:nvPr/>
        </p:nvCxnSpPr>
        <p:spPr>
          <a:xfrm>
            <a:off x="5815875" y="1838500"/>
            <a:ext cx="17115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30"/>
          <p:cNvSpPr txBox="1"/>
          <p:nvPr/>
        </p:nvSpPr>
        <p:spPr>
          <a:xfrm>
            <a:off x="590175" y="1538500"/>
            <a:ext cx="5409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30000" lang="en"/>
              <a:t>A</a:t>
            </a:r>
            <a:r>
              <a:rPr baseline="-25000" lang="en"/>
              <a:t>i</a:t>
            </a:r>
            <a:endParaRPr baseline="-25000"/>
          </a:p>
        </p:txBody>
      </p:sp>
      <p:sp>
        <p:nvSpPr>
          <p:cNvPr id="350" name="Google Shape;350;p30"/>
          <p:cNvSpPr txBox="1"/>
          <p:nvPr/>
        </p:nvSpPr>
        <p:spPr>
          <a:xfrm>
            <a:off x="8623750" y="1538500"/>
            <a:ext cx="3441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y’</a:t>
            </a:r>
            <a:endParaRPr/>
          </a:p>
        </p:txBody>
      </p:sp>
      <p:sp>
        <p:nvSpPr>
          <p:cNvPr id="351" name="Google Shape;351;p30"/>
          <p:cNvSpPr/>
          <p:nvPr/>
        </p:nvSpPr>
        <p:spPr>
          <a:xfrm>
            <a:off x="4804575" y="1538500"/>
            <a:ext cx="1011300" cy="60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Relu</a:t>
            </a:r>
            <a:r>
              <a:rPr lang="en"/>
              <a:t>(z</a:t>
            </a:r>
            <a:r>
              <a:rPr baseline="-25000" lang="en"/>
              <a:t>m</a:t>
            </a:r>
            <a:r>
              <a:rPr lang="en"/>
              <a:t>)</a:t>
            </a:r>
            <a:endParaRPr/>
          </a:p>
        </p:txBody>
      </p:sp>
      <p:cxnSp>
        <p:nvCxnSpPr>
          <p:cNvPr id="352" name="Google Shape;352;p30"/>
          <p:cNvCxnSpPr>
            <a:stCxn id="348" idx="3"/>
            <a:endCxn id="351" idx="1"/>
          </p:cNvCxnSpPr>
          <p:nvPr/>
        </p:nvCxnSpPr>
        <p:spPr>
          <a:xfrm>
            <a:off x="4147625" y="1838500"/>
            <a:ext cx="65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30"/>
          <p:cNvSpPr txBox="1"/>
          <p:nvPr/>
        </p:nvSpPr>
        <p:spPr>
          <a:xfrm>
            <a:off x="4304025" y="1398725"/>
            <a:ext cx="5409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r>
              <a:rPr baseline="-25000" lang="en"/>
              <a:t>m</a:t>
            </a:r>
            <a:endParaRPr baseline="-25000"/>
          </a:p>
        </p:txBody>
      </p:sp>
      <p:cxnSp>
        <p:nvCxnSpPr>
          <p:cNvPr id="354" name="Google Shape;354;p30"/>
          <p:cNvCxnSpPr/>
          <p:nvPr/>
        </p:nvCxnSpPr>
        <p:spPr>
          <a:xfrm rot="10800000">
            <a:off x="2931125" y="3107900"/>
            <a:ext cx="42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30"/>
          <p:cNvCxnSpPr/>
          <p:nvPr/>
        </p:nvCxnSpPr>
        <p:spPr>
          <a:xfrm rot="10800000">
            <a:off x="2931000" y="3107900"/>
            <a:ext cx="0" cy="10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0"/>
          <p:cNvCxnSpPr/>
          <p:nvPr/>
        </p:nvCxnSpPr>
        <p:spPr>
          <a:xfrm rot="10800000">
            <a:off x="2931125" y="4187300"/>
            <a:ext cx="42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30"/>
          <p:cNvCxnSpPr/>
          <p:nvPr/>
        </p:nvCxnSpPr>
        <p:spPr>
          <a:xfrm>
            <a:off x="3540600" y="3107900"/>
            <a:ext cx="42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30"/>
          <p:cNvCxnSpPr/>
          <p:nvPr/>
        </p:nvCxnSpPr>
        <p:spPr>
          <a:xfrm rot="10800000">
            <a:off x="3964625" y="3107900"/>
            <a:ext cx="0" cy="10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30"/>
          <p:cNvCxnSpPr/>
          <p:nvPr/>
        </p:nvCxnSpPr>
        <p:spPr>
          <a:xfrm>
            <a:off x="3540600" y="4187300"/>
            <a:ext cx="42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" name="Google Shape;360;p30"/>
          <p:cNvSpPr txBox="1"/>
          <p:nvPr/>
        </p:nvSpPr>
        <p:spPr>
          <a:xfrm>
            <a:off x="2931125" y="3415575"/>
            <a:ext cx="1033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 baseline="30000"/>
          </a:p>
        </p:txBody>
      </p:sp>
      <p:cxnSp>
        <p:nvCxnSpPr>
          <p:cNvPr id="361" name="Google Shape;361;p30"/>
          <p:cNvCxnSpPr/>
          <p:nvPr/>
        </p:nvCxnSpPr>
        <p:spPr>
          <a:xfrm rot="10800000">
            <a:off x="4150325" y="3107900"/>
            <a:ext cx="42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30"/>
          <p:cNvCxnSpPr/>
          <p:nvPr/>
        </p:nvCxnSpPr>
        <p:spPr>
          <a:xfrm rot="10800000">
            <a:off x="4150200" y="3107900"/>
            <a:ext cx="0" cy="10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30"/>
          <p:cNvCxnSpPr/>
          <p:nvPr/>
        </p:nvCxnSpPr>
        <p:spPr>
          <a:xfrm rot="10800000">
            <a:off x="4150325" y="4187300"/>
            <a:ext cx="42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30"/>
          <p:cNvCxnSpPr/>
          <p:nvPr/>
        </p:nvCxnSpPr>
        <p:spPr>
          <a:xfrm>
            <a:off x="4759800" y="3107900"/>
            <a:ext cx="42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30"/>
          <p:cNvCxnSpPr/>
          <p:nvPr/>
        </p:nvCxnSpPr>
        <p:spPr>
          <a:xfrm rot="10800000">
            <a:off x="5183825" y="3107900"/>
            <a:ext cx="0" cy="10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30"/>
          <p:cNvCxnSpPr/>
          <p:nvPr/>
        </p:nvCxnSpPr>
        <p:spPr>
          <a:xfrm>
            <a:off x="4759800" y="4187300"/>
            <a:ext cx="42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30"/>
          <p:cNvSpPr txBox="1"/>
          <p:nvPr/>
        </p:nvSpPr>
        <p:spPr>
          <a:xfrm>
            <a:off x="4150325" y="3491775"/>
            <a:ext cx="1033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 baseline="30000"/>
          </a:p>
        </p:txBody>
      </p:sp>
      <p:cxnSp>
        <p:nvCxnSpPr>
          <p:cNvPr id="368" name="Google Shape;368;p30"/>
          <p:cNvCxnSpPr/>
          <p:nvPr/>
        </p:nvCxnSpPr>
        <p:spPr>
          <a:xfrm rot="10800000">
            <a:off x="6077775" y="3107900"/>
            <a:ext cx="42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30"/>
          <p:cNvCxnSpPr/>
          <p:nvPr/>
        </p:nvCxnSpPr>
        <p:spPr>
          <a:xfrm rot="10800000">
            <a:off x="6077650" y="3107900"/>
            <a:ext cx="0" cy="10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30"/>
          <p:cNvCxnSpPr/>
          <p:nvPr/>
        </p:nvCxnSpPr>
        <p:spPr>
          <a:xfrm rot="10800000">
            <a:off x="6077775" y="4187300"/>
            <a:ext cx="42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30"/>
          <p:cNvCxnSpPr/>
          <p:nvPr/>
        </p:nvCxnSpPr>
        <p:spPr>
          <a:xfrm>
            <a:off x="6687250" y="3107900"/>
            <a:ext cx="42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30"/>
          <p:cNvCxnSpPr/>
          <p:nvPr/>
        </p:nvCxnSpPr>
        <p:spPr>
          <a:xfrm rot="10800000">
            <a:off x="7111275" y="3107900"/>
            <a:ext cx="0" cy="10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30"/>
          <p:cNvCxnSpPr/>
          <p:nvPr/>
        </p:nvCxnSpPr>
        <p:spPr>
          <a:xfrm>
            <a:off x="6687250" y="4187300"/>
            <a:ext cx="42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" name="Google Shape;374;p30"/>
          <p:cNvSpPr txBox="1"/>
          <p:nvPr/>
        </p:nvSpPr>
        <p:spPr>
          <a:xfrm>
            <a:off x="6077775" y="3491775"/>
            <a:ext cx="1033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 baseline="30000"/>
          </a:p>
        </p:txBody>
      </p:sp>
      <p:sp>
        <p:nvSpPr>
          <p:cNvPr id="375" name="Google Shape;375;p30"/>
          <p:cNvSpPr txBox="1"/>
          <p:nvPr/>
        </p:nvSpPr>
        <p:spPr>
          <a:xfrm>
            <a:off x="1788125" y="3491775"/>
            <a:ext cx="1033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 =</a:t>
            </a:r>
            <a:endParaRPr baseline="30000"/>
          </a:p>
        </p:txBody>
      </p:sp>
      <p:sp>
        <p:nvSpPr>
          <p:cNvPr id="376" name="Google Shape;376;p30"/>
          <p:cNvSpPr txBox="1"/>
          <p:nvPr/>
        </p:nvSpPr>
        <p:spPr>
          <a:xfrm>
            <a:off x="5140925" y="3491775"/>
            <a:ext cx="1033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 baseline="30000"/>
          </a:p>
        </p:txBody>
      </p:sp>
      <p:cxnSp>
        <p:nvCxnSpPr>
          <p:cNvPr id="377" name="Google Shape;377;p30"/>
          <p:cNvCxnSpPr/>
          <p:nvPr/>
        </p:nvCxnSpPr>
        <p:spPr>
          <a:xfrm flipH="1" rot="10800000">
            <a:off x="1643675" y="2146925"/>
            <a:ext cx="1495800" cy="7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30"/>
          <p:cNvCxnSpPr/>
          <p:nvPr/>
        </p:nvCxnSpPr>
        <p:spPr>
          <a:xfrm>
            <a:off x="4155425" y="2139100"/>
            <a:ext cx="3391800" cy="75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30"/>
          <p:cNvCxnSpPr>
            <a:stCxn id="360" idx="1"/>
          </p:cNvCxnSpPr>
          <p:nvPr/>
        </p:nvCxnSpPr>
        <p:spPr>
          <a:xfrm>
            <a:off x="2931125" y="3615525"/>
            <a:ext cx="10335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30"/>
          <p:cNvCxnSpPr/>
          <p:nvPr/>
        </p:nvCxnSpPr>
        <p:spPr>
          <a:xfrm>
            <a:off x="4683375" y="3107000"/>
            <a:ext cx="0" cy="1087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30"/>
          <p:cNvSpPr/>
          <p:nvPr/>
        </p:nvSpPr>
        <p:spPr>
          <a:xfrm>
            <a:off x="6507200" y="3594950"/>
            <a:ext cx="180000" cy="180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2" name="Google Shape;382;p30"/>
          <p:cNvCxnSpPr/>
          <p:nvPr/>
        </p:nvCxnSpPr>
        <p:spPr>
          <a:xfrm>
            <a:off x="2931125" y="3767925"/>
            <a:ext cx="10335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30"/>
          <p:cNvCxnSpPr/>
          <p:nvPr/>
        </p:nvCxnSpPr>
        <p:spPr>
          <a:xfrm>
            <a:off x="2931125" y="3920325"/>
            <a:ext cx="10335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30"/>
          <p:cNvCxnSpPr/>
          <p:nvPr/>
        </p:nvCxnSpPr>
        <p:spPr>
          <a:xfrm>
            <a:off x="2931125" y="4072725"/>
            <a:ext cx="10335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30"/>
          <p:cNvCxnSpPr/>
          <p:nvPr/>
        </p:nvCxnSpPr>
        <p:spPr>
          <a:xfrm>
            <a:off x="2931125" y="3158325"/>
            <a:ext cx="10335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30"/>
          <p:cNvCxnSpPr/>
          <p:nvPr/>
        </p:nvCxnSpPr>
        <p:spPr>
          <a:xfrm>
            <a:off x="2931125" y="3310725"/>
            <a:ext cx="10335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30"/>
          <p:cNvCxnSpPr/>
          <p:nvPr/>
        </p:nvCxnSpPr>
        <p:spPr>
          <a:xfrm>
            <a:off x="2931125" y="3463125"/>
            <a:ext cx="10335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30"/>
          <p:cNvCxnSpPr/>
          <p:nvPr/>
        </p:nvCxnSpPr>
        <p:spPr>
          <a:xfrm flipH="1" rot="10800000">
            <a:off x="7792650" y="1831300"/>
            <a:ext cx="7545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89" name="Google Shape;389;p30"/>
          <p:cNvSpPr/>
          <p:nvPr/>
        </p:nvSpPr>
        <p:spPr>
          <a:xfrm>
            <a:off x="6812000" y="3594950"/>
            <a:ext cx="180000" cy="180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0"/>
          <p:cNvSpPr/>
          <p:nvPr/>
        </p:nvSpPr>
        <p:spPr>
          <a:xfrm>
            <a:off x="6202400" y="3594950"/>
            <a:ext cx="180000" cy="180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1" name="Google Shape;391;p30"/>
          <p:cNvCxnSpPr/>
          <p:nvPr/>
        </p:nvCxnSpPr>
        <p:spPr>
          <a:xfrm>
            <a:off x="4454775" y="3107000"/>
            <a:ext cx="0" cy="1087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30"/>
          <p:cNvCxnSpPr/>
          <p:nvPr/>
        </p:nvCxnSpPr>
        <p:spPr>
          <a:xfrm>
            <a:off x="4911975" y="3107000"/>
            <a:ext cx="0" cy="1087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" name="Google Shape;393;p30"/>
          <p:cNvSpPr txBox="1"/>
          <p:nvPr/>
        </p:nvSpPr>
        <p:spPr>
          <a:xfrm>
            <a:off x="0" y="2272525"/>
            <a:ext cx="16242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index </a:t>
            </a:r>
            <a:r>
              <a:rPr b="1" lang="en"/>
              <a:t>i</a:t>
            </a:r>
            <a:endParaRPr b="1"/>
          </a:p>
        </p:txBody>
      </p:sp>
      <p:sp>
        <p:nvSpPr>
          <p:cNvPr id="394" name="Google Shape;394;p30"/>
          <p:cNvSpPr txBox="1"/>
          <p:nvPr/>
        </p:nvSpPr>
        <p:spPr>
          <a:xfrm>
            <a:off x="159300" y="1053963"/>
            <a:ext cx="16242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</a:t>
            </a:r>
            <a:r>
              <a:rPr lang="en"/>
              <a:t> index </a:t>
            </a:r>
            <a:r>
              <a:rPr b="1" lang="en"/>
              <a:t>A</a:t>
            </a:r>
            <a:endParaRPr b="1"/>
          </a:p>
        </p:txBody>
      </p:sp>
      <p:sp>
        <p:nvSpPr>
          <p:cNvPr id="395" name="Google Shape;395;p30"/>
          <p:cNvSpPr txBox="1"/>
          <p:nvPr/>
        </p:nvSpPr>
        <p:spPr>
          <a:xfrm>
            <a:off x="3373125" y="645375"/>
            <a:ext cx="19629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index </a:t>
            </a:r>
            <a:r>
              <a:rPr b="1" lang="en">
                <a:solidFill>
                  <a:schemeClr val="dk1"/>
                </a:solidFill>
              </a:rPr>
              <a:t>m </a:t>
            </a:r>
            <a:r>
              <a:rPr lang="en"/>
              <a:t>of first NN layer </a:t>
            </a:r>
            <a:endParaRPr b="1"/>
          </a:p>
        </p:txBody>
      </p:sp>
      <p:cxnSp>
        <p:nvCxnSpPr>
          <p:cNvPr id="396" name="Google Shape;396;p30"/>
          <p:cNvCxnSpPr/>
          <p:nvPr/>
        </p:nvCxnSpPr>
        <p:spPr>
          <a:xfrm flipH="1">
            <a:off x="833100" y="1386363"/>
            <a:ext cx="138300" cy="350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30"/>
          <p:cNvCxnSpPr/>
          <p:nvPr/>
        </p:nvCxnSpPr>
        <p:spPr>
          <a:xfrm flipH="1" rot="10800000">
            <a:off x="544200" y="1970600"/>
            <a:ext cx="289200" cy="36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p30"/>
          <p:cNvCxnSpPr/>
          <p:nvPr/>
        </p:nvCxnSpPr>
        <p:spPr>
          <a:xfrm flipH="1">
            <a:off x="3576000" y="1147213"/>
            <a:ext cx="388500" cy="70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p30"/>
          <p:cNvCxnSpPr/>
          <p:nvPr/>
        </p:nvCxnSpPr>
        <p:spPr>
          <a:xfrm flipH="1">
            <a:off x="3899525" y="1166650"/>
            <a:ext cx="78000" cy="686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" name="Google Shape;400;p30"/>
          <p:cNvCxnSpPr/>
          <p:nvPr/>
        </p:nvCxnSpPr>
        <p:spPr>
          <a:xfrm flipH="1">
            <a:off x="4533000" y="1157775"/>
            <a:ext cx="115200" cy="54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1" name="Google Shape;401;p30"/>
          <p:cNvSpPr txBox="1"/>
          <p:nvPr/>
        </p:nvSpPr>
        <p:spPr>
          <a:xfrm>
            <a:off x="4468325" y="4378200"/>
            <a:ext cx="5409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402" name="Google Shape;402;p30"/>
          <p:cNvSpPr txBox="1"/>
          <p:nvPr/>
        </p:nvSpPr>
        <p:spPr>
          <a:xfrm>
            <a:off x="6323037" y="4378200"/>
            <a:ext cx="5409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m</a:t>
            </a:r>
            <a:endParaRPr/>
          </a:p>
        </p:txBody>
      </p:sp>
      <p:sp>
        <p:nvSpPr>
          <p:cNvPr id="403" name="Google Shape;403;p30"/>
          <p:cNvSpPr txBox="1"/>
          <p:nvPr/>
        </p:nvSpPr>
        <p:spPr>
          <a:xfrm>
            <a:off x="2195275" y="2985063"/>
            <a:ext cx="11166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dk1"/>
                </a:solidFill>
              </a:rPr>
              <a:t>{</a:t>
            </a:r>
            <a:endParaRPr sz="7200"/>
          </a:p>
        </p:txBody>
      </p:sp>
      <p:sp>
        <p:nvSpPr>
          <p:cNvPr id="404" name="Google Shape;404;p30"/>
          <p:cNvSpPr txBox="1"/>
          <p:nvPr/>
        </p:nvSpPr>
        <p:spPr>
          <a:xfrm>
            <a:off x="2204650" y="3055038"/>
            <a:ext cx="5409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05" name="Google Shape;405;p30"/>
          <p:cNvSpPr txBox="1"/>
          <p:nvPr/>
        </p:nvSpPr>
        <p:spPr>
          <a:xfrm rot="5400000">
            <a:off x="2776699" y="2213681"/>
            <a:ext cx="1421400" cy="14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</a:rPr>
              <a:t>{</a:t>
            </a:r>
            <a:endParaRPr/>
          </a:p>
        </p:txBody>
      </p:sp>
      <p:sp>
        <p:nvSpPr>
          <p:cNvPr id="406" name="Google Shape;406;p30"/>
          <p:cNvSpPr txBox="1"/>
          <p:nvPr/>
        </p:nvSpPr>
        <p:spPr>
          <a:xfrm>
            <a:off x="3355155" y="2424086"/>
            <a:ext cx="5409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407" name="Google Shape;407;p30"/>
          <p:cNvSpPr txBox="1"/>
          <p:nvPr/>
        </p:nvSpPr>
        <p:spPr>
          <a:xfrm rot="-5400000">
            <a:off x="6276275" y="3691475"/>
            <a:ext cx="498300" cy="13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</a:rPr>
              <a:t>{</a:t>
            </a:r>
            <a:endParaRPr/>
          </a:p>
        </p:txBody>
      </p:sp>
      <p:sp>
        <p:nvSpPr>
          <p:cNvPr id="408" name="Google Shape;408;p30"/>
          <p:cNvSpPr txBox="1"/>
          <p:nvPr/>
        </p:nvSpPr>
        <p:spPr>
          <a:xfrm>
            <a:off x="5488755" y="3186086"/>
            <a:ext cx="5409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409" name="Google Shape;409;p30"/>
          <p:cNvSpPr txBox="1"/>
          <p:nvPr/>
        </p:nvSpPr>
        <p:spPr>
          <a:xfrm>
            <a:off x="107775" y="4543200"/>
            <a:ext cx="19629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First </a:t>
            </a:r>
            <a:r>
              <a:rPr lang="en">
                <a:solidFill>
                  <a:srgbClr val="9900FF"/>
                </a:solidFill>
              </a:rPr>
              <a:t>NN Layer</a:t>
            </a:r>
            <a:endParaRPr b="1">
              <a:solidFill>
                <a:srgbClr val="9900FF"/>
              </a:solidFill>
            </a:endParaRPr>
          </a:p>
        </p:txBody>
      </p:sp>
      <p:sp>
        <p:nvSpPr>
          <p:cNvPr id="410" name="Google Shape;410;p30"/>
          <p:cNvSpPr txBox="1"/>
          <p:nvPr/>
        </p:nvSpPr>
        <p:spPr>
          <a:xfrm>
            <a:off x="6296200" y="3202925"/>
            <a:ext cx="5409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Nets</a:t>
            </a:r>
            <a:endParaRPr/>
          </a:p>
        </p:txBody>
      </p:sp>
      <p:sp>
        <p:nvSpPr>
          <p:cNvPr id="416" name="Google Shape;416;p31"/>
          <p:cNvSpPr/>
          <p:nvPr/>
        </p:nvSpPr>
        <p:spPr>
          <a:xfrm>
            <a:off x="3617725" y="3788725"/>
            <a:ext cx="14115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Affine</a:t>
            </a:r>
            <a:endParaRPr/>
          </a:p>
        </p:txBody>
      </p:sp>
      <p:sp>
        <p:nvSpPr>
          <p:cNvPr id="417" name="Google Shape;417;p31"/>
          <p:cNvSpPr/>
          <p:nvPr/>
        </p:nvSpPr>
        <p:spPr>
          <a:xfrm>
            <a:off x="3617725" y="3331525"/>
            <a:ext cx="1411500" cy="334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Nonlinearity</a:t>
            </a:r>
            <a:endParaRPr/>
          </a:p>
        </p:txBody>
      </p:sp>
      <p:sp>
        <p:nvSpPr>
          <p:cNvPr id="418" name="Google Shape;418;p31"/>
          <p:cNvSpPr/>
          <p:nvPr/>
        </p:nvSpPr>
        <p:spPr>
          <a:xfrm>
            <a:off x="3617725" y="2874325"/>
            <a:ext cx="14115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Affine</a:t>
            </a:r>
            <a:endParaRPr/>
          </a:p>
        </p:txBody>
      </p:sp>
      <p:sp>
        <p:nvSpPr>
          <p:cNvPr id="419" name="Google Shape;419;p31"/>
          <p:cNvSpPr/>
          <p:nvPr/>
        </p:nvSpPr>
        <p:spPr>
          <a:xfrm>
            <a:off x="3617725" y="2417125"/>
            <a:ext cx="1411500" cy="334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Nonlinearity</a:t>
            </a:r>
            <a:endParaRPr/>
          </a:p>
        </p:txBody>
      </p:sp>
      <p:sp>
        <p:nvSpPr>
          <p:cNvPr id="420" name="Google Shape;420;p31"/>
          <p:cNvSpPr/>
          <p:nvPr/>
        </p:nvSpPr>
        <p:spPr>
          <a:xfrm>
            <a:off x="3617725" y="4245925"/>
            <a:ext cx="1411500" cy="334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-25000" lang="en"/>
              <a:t>1      </a:t>
            </a:r>
            <a:r>
              <a:rPr lang="en"/>
              <a:t>       x</a:t>
            </a:r>
            <a:r>
              <a:rPr baseline="-25000" lang="en"/>
              <a:t>2</a:t>
            </a:r>
            <a:endParaRPr baseline="-25000"/>
          </a:p>
        </p:txBody>
      </p:sp>
      <p:sp>
        <p:nvSpPr>
          <p:cNvPr id="421" name="Google Shape;421;p31"/>
          <p:cNvSpPr/>
          <p:nvPr/>
        </p:nvSpPr>
        <p:spPr>
          <a:xfrm>
            <a:off x="3617725" y="1959925"/>
            <a:ext cx="14115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Affine</a:t>
            </a:r>
            <a:endParaRPr/>
          </a:p>
        </p:txBody>
      </p:sp>
      <p:sp>
        <p:nvSpPr>
          <p:cNvPr id="422" name="Google Shape;422;p31"/>
          <p:cNvSpPr/>
          <p:nvPr/>
        </p:nvSpPr>
        <p:spPr>
          <a:xfrm>
            <a:off x="3617725" y="1225225"/>
            <a:ext cx="1411500" cy="612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Sigmoid Or Softmax</a:t>
            </a:r>
            <a:endParaRPr/>
          </a:p>
        </p:txBody>
      </p:sp>
      <p:cxnSp>
        <p:nvCxnSpPr>
          <p:cNvPr id="423" name="Google Shape;423;p31"/>
          <p:cNvCxnSpPr>
            <a:stCxn id="420" idx="0"/>
            <a:endCxn id="422" idx="2"/>
          </p:cNvCxnSpPr>
          <p:nvPr/>
        </p:nvCxnSpPr>
        <p:spPr>
          <a:xfrm rot="10800000">
            <a:off x="4323475" y="1837525"/>
            <a:ext cx="0" cy="24084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4" name="Google Shape;424;p31"/>
          <p:cNvSpPr/>
          <p:nvPr/>
        </p:nvSpPr>
        <p:spPr>
          <a:xfrm>
            <a:off x="5824850" y="2751925"/>
            <a:ext cx="2955000" cy="157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 = xW + 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E599"/>
                </a:solidFill>
              </a:rPr>
              <a:t>dim(x) = k</a:t>
            </a:r>
            <a:endParaRPr>
              <a:solidFill>
                <a:srgbClr val="FFE5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E599"/>
                </a:solidFill>
              </a:rPr>
              <a:t>dim(z) = m</a:t>
            </a:r>
            <a:endParaRPr>
              <a:solidFill>
                <a:srgbClr val="FFE5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E599"/>
                </a:solidFill>
              </a:rPr>
              <a:t>shape(W) = k x m</a:t>
            </a:r>
            <a:endParaRPr>
              <a:solidFill>
                <a:srgbClr val="FFE5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E599"/>
                </a:solidFill>
              </a:rPr>
              <a:t>dim</a:t>
            </a:r>
            <a:r>
              <a:rPr lang="en">
                <a:solidFill>
                  <a:srgbClr val="FFE599"/>
                </a:solidFill>
              </a:rPr>
              <a:t>(b) = m</a:t>
            </a:r>
            <a:endParaRPr>
              <a:solidFill>
                <a:srgbClr val="FFE599"/>
              </a:solidFill>
            </a:endParaRPr>
          </a:p>
        </p:txBody>
      </p:sp>
      <p:cxnSp>
        <p:nvCxnSpPr>
          <p:cNvPr id="425" name="Google Shape;425;p31"/>
          <p:cNvCxnSpPr>
            <a:stCxn id="416" idx="3"/>
          </p:cNvCxnSpPr>
          <p:nvPr/>
        </p:nvCxnSpPr>
        <p:spPr>
          <a:xfrm flipH="1" rot="10800000">
            <a:off x="5029225" y="2775025"/>
            <a:ext cx="823800" cy="118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31"/>
          <p:cNvCxnSpPr>
            <a:stCxn id="416" idx="3"/>
          </p:cNvCxnSpPr>
          <p:nvPr/>
        </p:nvCxnSpPr>
        <p:spPr>
          <a:xfrm>
            <a:off x="5029225" y="3956125"/>
            <a:ext cx="784200" cy="37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7" name="Google Shape;427;p31"/>
          <p:cNvSpPr/>
          <p:nvPr/>
        </p:nvSpPr>
        <p:spPr>
          <a:xfrm>
            <a:off x="4251775" y="42459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1"/>
          <p:cNvSpPr/>
          <p:nvPr/>
        </p:nvSpPr>
        <p:spPr>
          <a:xfrm>
            <a:off x="3357475" y="3295550"/>
            <a:ext cx="85200" cy="8973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1"/>
          <p:cNvSpPr txBox="1"/>
          <p:nvPr/>
        </p:nvSpPr>
        <p:spPr>
          <a:xfrm>
            <a:off x="1554950" y="3566325"/>
            <a:ext cx="18024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Fully-connected layer 1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430" name="Google Shape;430;p31"/>
          <p:cNvSpPr/>
          <p:nvPr/>
        </p:nvSpPr>
        <p:spPr>
          <a:xfrm>
            <a:off x="3357475" y="2398250"/>
            <a:ext cx="85200" cy="8973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1"/>
          <p:cNvSpPr txBox="1"/>
          <p:nvPr/>
        </p:nvSpPr>
        <p:spPr>
          <a:xfrm>
            <a:off x="1554950" y="2669025"/>
            <a:ext cx="18024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Fully-connected layer 2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432" name="Google Shape;432;p31"/>
          <p:cNvSpPr/>
          <p:nvPr/>
        </p:nvSpPr>
        <p:spPr>
          <a:xfrm>
            <a:off x="3357475" y="1225225"/>
            <a:ext cx="85200" cy="11730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1"/>
          <p:cNvSpPr txBox="1"/>
          <p:nvPr/>
        </p:nvSpPr>
        <p:spPr>
          <a:xfrm>
            <a:off x="1554950" y="1599025"/>
            <a:ext cx="18024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Output layer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(“softmax layer”)</a:t>
            </a:r>
            <a:endParaRPr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Peeking ahead...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Week 1- 2: NN Basics &amp; Training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Week 3: Classification &amp; Sentiment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Week 4: Part of Speech + Parsing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Week 5: Convolutional Neural Networks (CNNs)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Week 6 - 7: Language Models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○"/>
            </a:pPr>
            <a:r>
              <a:rPr lang="en">
                <a:solidFill>
                  <a:srgbClr val="0000FF"/>
                </a:solidFill>
              </a:rPr>
              <a:t>Project Proposal Due Feb 6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8: Machine Translation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9: Advanced MT: Transformers &amp; Transfer Learning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Week 10: Entities/Information Extraction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Week 11: Summarization and a touch of question answering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Week 12: Document Classification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/>
              <a:t>Week 13: Information Retrieval  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Classification</a:t>
            </a:r>
            <a:endParaRPr/>
          </a:p>
        </p:txBody>
      </p:sp>
      <p:sp>
        <p:nvSpPr>
          <p:cNvPr id="439" name="Google Shape;439;p3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W266: Natural Language Processing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Classification from an ML perspective</a:t>
            </a:r>
            <a:endParaRPr/>
          </a:p>
        </p:txBody>
      </p:sp>
      <p:sp>
        <p:nvSpPr>
          <p:cNvPr id="445" name="Google Shape;445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this is a sentence, and we want to classify it.”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∈ {0, 1} </a:t>
            </a:r>
            <a:r>
              <a:rPr lang="en"/>
              <a:t>or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y ∈ {0,...,k-1}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Applications: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Sentiment polarity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y ∈ {negative, positive}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Document classification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y ∈ {topic1, topic2, topicN}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(...)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4"/>
          <p:cNvSpPr txBox="1"/>
          <p:nvPr>
            <p:ph type="title"/>
          </p:nvPr>
        </p:nvSpPr>
        <p:spPr>
          <a:xfrm>
            <a:off x="311700" y="4675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Text Classification Tasks and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 Problem Structures</a:t>
            </a:r>
            <a:endParaRPr sz="3300"/>
          </a:p>
        </p:txBody>
      </p:sp>
      <p:sp>
        <p:nvSpPr>
          <p:cNvPr id="451" name="Google Shape;451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Paraphrase detection: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x = (sentence_1, sentence_2)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∈ {0,1}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Entailment: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x = (sentence_1, sentence_2)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y ∈ {L-entail, R-entail, contradict, other}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 or entity tagging*: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x = (word, nearby words)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∈ {NOUN, VERB, ADJ, …} or y ∈ {PER, LOC, ORG, …}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Parsing*: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x = (stack, buffer), y ∈ {shift, L-reduce, R-reduce}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52" name="Google Shape;4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475" y="381000"/>
            <a:ext cx="3262276" cy="2377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34"/>
          <p:cNvSpPr txBox="1"/>
          <p:nvPr/>
        </p:nvSpPr>
        <p:spPr>
          <a:xfrm>
            <a:off x="5535475" y="381000"/>
            <a:ext cx="19707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Example: named entity tagger (NER)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459" name="Google Shape;459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text, predict whether it expresses positive or negative sentiment.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	</a:t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b="1" lang="en">
                <a:solidFill>
                  <a:schemeClr val="lt2"/>
                </a:solidFill>
              </a:rPr>
            </a:b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Variants</a:t>
            </a:r>
            <a:r>
              <a:rPr lang="en"/>
              <a:t> </a:t>
            </a:r>
            <a:br>
              <a:rPr lang="en"/>
            </a:br>
            <a:r>
              <a:rPr lang="en" sz="1400"/>
              <a:t>Binary; star rating; Aspect Based Sentiment Analysis (ABSA); Distributional</a:t>
            </a:r>
            <a:r>
              <a:rPr b="1" lang="en" sz="1400"/>
              <a:t> 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Applications</a:t>
            </a:r>
            <a:br>
              <a:rPr b="1" lang="en"/>
            </a:br>
            <a:r>
              <a:rPr lang="en" sz="1400"/>
              <a:t>Market research; customer service; financial market predictions</a:t>
            </a:r>
            <a:endParaRPr sz="1400"/>
          </a:p>
        </p:txBody>
      </p:sp>
      <p:pic>
        <p:nvPicPr>
          <p:cNvPr id="460" name="Google Shape;4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62750"/>
            <a:ext cx="2966785" cy="181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5"/>
          <p:cNvSpPr txBox="1"/>
          <p:nvPr/>
        </p:nvSpPr>
        <p:spPr>
          <a:xfrm>
            <a:off x="3939725" y="1704550"/>
            <a:ext cx="4299600" cy="18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r>
              <a:rPr i="1" lang="en">
                <a:solidFill>
                  <a:schemeClr val="lt2"/>
                </a:solidFill>
              </a:rPr>
              <a:t>Tricky for complex sentences!</a:t>
            </a:r>
            <a:endParaRPr i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In practice, simple methods work well.</a:t>
            </a:r>
            <a:r>
              <a:rPr lang="en">
                <a:solidFill>
                  <a:schemeClr val="lt2"/>
                </a:solidFill>
              </a:rPr>
              <a:t> 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62" name="Google Shape;462;p35"/>
          <p:cNvSpPr txBox="1"/>
          <p:nvPr/>
        </p:nvSpPr>
        <p:spPr>
          <a:xfrm>
            <a:off x="1935825" y="3405825"/>
            <a:ext cx="56031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Socher et al. (2013)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6"/>
          <p:cNvSpPr txBox="1"/>
          <p:nvPr>
            <p:ph type="ctrTitle"/>
          </p:nvPr>
        </p:nvSpPr>
        <p:spPr>
          <a:xfrm>
            <a:off x="3044700" y="1825255"/>
            <a:ext cx="3054600" cy="15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Text Representation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and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Word Embeddings</a:t>
            </a:r>
            <a:endParaRPr sz="3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 words with</a:t>
            </a:r>
            <a:r>
              <a:rPr lang="en"/>
              <a:t> simple tokens</a:t>
            </a:r>
            <a:endParaRPr/>
          </a:p>
        </p:txBody>
      </p:sp>
      <p:sp>
        <p:nvSpPr>
          <p:cNvPr id="473" name="Google Shape;473;p3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 (process) also called Segmentation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04040"/>
                </a:solidFill>
                <a:highlight>
                  <a:schemeClr val="lt1"/>
                </a:highlight>
              </a:rPr>
              <a:t>Split raw text into a sequence of word forms (types) that occur in your vocabulary</a:t>
            </a:r>
            <a:endParaRPr sz="1400">
              <a:solidFill>
                <a:srgbClr val="404040"/>
              </a:solidFill>
              <a:highlight>
                <a:schemeClr val="lt1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04040"/>
                </a:solidFill>
                <a:highlight>
                  <a:schemeClr val="lt1"/>
                </a:highlight>
              </a:rPr>
              <a:t>Don’t underestimate the difficulty of tokenizing $50,000.</a:t>
            </a:r>
            <a:endParaRPr sz="1400">
              <a:solidFill>
                <a:srgbClr val="404040"/>
              </a:solidFill>
              <a:highlight>
                <a:schemeClr val="lt1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04040"/>
                </a:solidFill>
                <a:highlight>
                  <a:schemeClr val="lt1"/>
                </a:highlight>
              </a:rPr>
              <a:t>Do ⧫ n’t ⧫ underestimate ⧫ the ⧫ difficulty ⧫ of ⧫ tokenizing ⧫ $</a:t>
            </a:r>
            <a:r>
              <a:rPr lang="en" sz="1400">
                <a:solidFill>
                  <a:srgbClr val="404040"/>
                </a:solidFill>
                <a:highlight>
                  <a:schemeClr val="lt1"/>
                </a:highlight>
              </a:rPr>
              <a:t> ⧫ </a:t>
            </a:r>
            <a:r>
              <a:rPr lang="en" sz="1400">
                <a:solidFill>
                  <a:srgbClr val="404040"/>
                </a:solidFill>
                <a:highlight>
                  <a:schemeClr val="lt1"/>
                </a:highlight>
              </a:rPr>
              <a:t>50</a:t>
            </a:r>
            <a:r>
              <a:rPr lang="en" sz="1400">
                <a:solidFill>
                  <a:srgbClr val="404040"/>
                </a:solidFill>
                <a:highlight>
                  <a:schemeClr val="lt1"/>
                </a:highlight>
              </a:rPr>
              <a:t> ⧫ , ⧫ 000 ⧫ </a:t>
            </a:r>
            <a:r>
              <a:rPr lang="en" sz="1400">
                <a:solidFill>
                  <a:srgbClr val="404040"/>
                </a:solidFill>
                <a:highlight>
                  <a:schemeClr val="lt1"/>
                </a:highlight>
              </a:rPr>
              <a:t>.</a:t>
            </a:r>
            <a:endParaRPr sz="1400">
              <a:solidFill>
                <a:srgbClr val="40404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04040"/>
                </a:solidFill>
                <a:highlight>
                  <a:schemeClr val="lt1"/>
                </a:highlight>
              </a:rPr>
              <a:t>Different algorithms perform tokenization</a:t>
            </a:r>
            <a:endParaRPr sz="1400">
              <a:solidFill>
                <a:srgbClr val="404040"/>
              </a:solidFill>
              <a:highlight>
                <a:schemeClr val="lt1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04040"/>
                </a:solidFill>
                <a:highlight>
                  <a:schemeClr val="lt1"/>
                </a:highlight>
              </a:rPr>
              <a:t>Split on white space, </a:t>
            </a:r>
            <a:r>
              <a:rPr lang="en" sz="1400">
                <a:solidFill>
                  <a:srgbClr val="404040"/>
                </a:solidFill>
                <a:highlight>
                  <a:srgbClr val="FFFFFF"/>
                </a:highlight>
              </a:rPr>
              <a:t>Maximum Matching Segmentation, </a:t>
            </a:r>
            <a:r>
              <a:rPr lang="en" sz="1400">
                <a:solidFill>
                  <a:srgbClr val="404040"/>
                </a:solidFill>
                <a:highlight>
                  <a:schemeClr val="lt1"/>
                </a:highlight>
              </a:rPr>
              <a:t>BPE (byte-pair encoding), wordpiece</a:t>
            </a:r>
            <a:endParaRPr sz="1400">
              <a:solidFill>
                <a:srgbClr val="404040"/>
              </a:solidFill>
              <a:highlight>
                <a:schemeClr val="lt1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04040"/>
                </a:solidFill>
                <a:highlight>
                  <a:schemeClr val="lt1"/>
                </a:highlight>
              </a:rPr>
              <a:t>The unique “tokens” make up the “vocabulary”</a:t>
            </a:r>
            <a:endParaRPr sz="1400">
              <a:solidFill>
                <a:srgbClr val="404040"/>
              </a:solidFill>
              <a:highlight>
                <a:schemeClr val="lt1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04040"/>
                </a:solidFill>
                <a:highlight>
                  <a:schemeClr val="lt1"/>
                </a:highlight>
              </a:rPr>
              <a:t>Vocabulary size affects softmax computation</a:t>
            </a:r>
            <a:endParaRPr sz="1400">
              <a:solidFill>
                <a:srgbClr val="40404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04040"/>
                </a:solidFill>
                <a:highlight>
                  <a:schemeClr val="lt1"/>
                </a:highlight>
              </a:rPr>
              <a:t>	</a:t>
            </a:r>
            <a:endParaRPr sz="1400">
              <a:solidFill>
                <a:srgbClr val="40404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04040"/>
                </a:solidFill>
                <a:highlight>
                  <a:schemeClr val="lt1"/>
                </a:highlight>
              </a:rPr>
              <a:t>	</a:t>
            </a:r>
            <a:endParaRPr sz="1400">
              <a:solidFill>
                <a:srgbClr val="40404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br>
              <a:rPr b="1" lang="en"/>
            </a:br>
            <a:br>
              <a:rPr b="1" lang="en"/>
            </a:b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 adjacency relations with</a:t>
            </a:r>
            <a:r>
              <a:rPr lang="en"/>
              <a:t> n-grams</a:t>
            </a:r>
            <a:endParaRPr/>
          </a:p>
        </p:txBody>
      </p:sp>
      <p:sp>
        <p:nvSpPr>
          <p:cNvPr id="479" name="Google Shape;479;p38"/>
          <p:cNvSpPr txBox="1"/>
          <p:nvPr>
            <p:ph idx="1" type="body"/>
          </p:nvPr>
        </p:nvSpPr>
        <p:spPr>
          <a:xfrm>
            <a:off x="311700" y="1225225"/>
            <a:ext cx="8225700" cy="3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Problem</a:t>
            </a:r>
            <a:endParaRPr b="1"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Many words co-occur frequently in phrases</a:t>
            </a:r>
            <a:r>
              <a:rPr lang="en" sz="1600"/>
              <a:t> 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How can we capture these relations in a simple/cheap way?</a:t>
            </a:r>
            <a:endParaRPr sz="16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/>
              <a:t>Approach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Instead of a token for each word we have a token for each word pair (bi-gram) or multi-word grouping (n-gram)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‘Can we learn relations from context’ becomes: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‘can we’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‘we learn’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‘learn </a:t>
            </a:r>
            <a:r>
              <a:rPr lang="en" sz="1600"/>
              <a:t>relations’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‘r</a:t>
            </a:r>
            <a:r>
              <a:rPr lang="en" sz="1600"/>
              <a:t>elations</a:t>
            </a:r>
            <a:r>
              <a:rPr lang="en" sz="1600"/>
              <a:t> from’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‘from context’</a:t>
            </a:r>
            <a:endParaRPr sz="16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Sparsity: drawbacks to simple tokens</a:t>
            </a:r>
            <a:endParaRPr/>
          </a:p>
        </p:txBody>
      </p:sp>
      <p:sp>
        <p:nvSpPr>
          <p:cNvPr id="485" name="Google Shape;485;p39"/>
          <p:cNvSpPr txBox="1"/>
          <p:nvPr>
            <p:ph idx="1" type="body"/>
          </p:nvPr>
        </p:nvSpPr>
        <p:spPr>
          <a:xfrm>
            <a:off x="398600" y="1299600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Train</a:t>
            </a:r>
            <a:br>
              <a:rPr b="1" lang="en" sz="1200"/>
            </a:br>
            <a:r>
              <a:rPr lang="en" sz="1200"/>
              <a:t>like to fly to honolulu			20</a:t>
            </a:r>
            <a:br>
              <a:rPr lang="en" sz="1200"/>
            </a:br>
            <a:r>
              <a:rPr lang="en" sz="1200"/>
              <a:t>just flew back from </a:t>
            </a:r>
            <a:r>
              <a:rPr b="1" lang="en" sz="1200">
                <a:solidFill>
                  <a:srgbClr val="FF9900"/>
                </a:solidFill>
              </a:rPr>
              <a:t>beijing </a:t>
            </a:r>
            <a:r>
              <a:rPr lang="en" sz="1200"/>
              <a:t>		10</a:t>
            </a:r>
            <a:br>
              <a:rPr lang="en" sz="1200"/>
            </a:br>
            <a:r>
              <a:rPr lang="en" sz="1200"/>
              <a:t>just flew back from boston		35</a:t>
            </a:r>
            <a:br>
              <a:rPr lang="en" sz="1200"/>
            </a:br>
            <a:r>
              <a:rPr lang="en" sz="1200"/>
              <a:t>just flew back from honolulu		65</a:t>
            </a:r>
            <a:br>
              <a:rPr lang="en" sz="1200"/>
            </a:br>
            <a:r>
              <a:rPr lang="en" sz="1200"/>
              <a:t>i grew up near dallas			5</a:t>
            </a:r>
            <a:br>
              <a:rPr lang="en" sz="1200"/>
            </a:br>
            <a:r>
              <a:rPr lang="en" sz="1200"/>
              <a:t>I grew up near boston			3</a:t>
            </a:r>
            <a:br>
              <a:rPr lang="en" sz="1200"/>
            </a:br>
            <a:r>
              <a:rPr lang="en" sz="1200"/>
              <a:t>moved back home from chicago 	8</a:t>
            </a:r>
            <a:br>
              <a:rPr lang="en" sz="1200"/>
            </a:br>
            <a:r>
              <a:rPr lang="en" sz="1200"/>
              <a:t>moved back home from dallas 		8</a:t>
            </a:r>
            <a:br>
              <a:rPr lang="en" sz="1200"/>
            </a:br>
            <a:r>
              <a:rPr b="1" lang="en" sz="1200">
                <a:solidFill>
                  <a:srgbClr val="FF9900"/>
                </a:solidFill>
              </a:rPr>
              <a:t>always wanted to visit</a:t>
            </a:r>
            <a:r>
              <a:rPr lang="en" sz="1200"/>
              <a:t> london    	7</a:t>
            </a:r>
            <a:br>
              <a:rPr lang="en" sz="1200"/>
            </a:br>
            <a:r>
              <a:rPr b="1" lang="en" sz="1200">
                <a:solidFill>
                  <a:srgbClr val="FF9900"/>
                </a:solidFill>
              </a:rPr>
              <a:t>always wanted to visit</a:t>
            </a:r>
            <a:r>
              <a:rPr lang="en" sz="1200">
                <a:solidFill>
                  <a:srgbClr val="FF9900"/>
                </a:solidFill>
              </a:rPr>
              <a:t> </a:t>
            </a:r>
            <a:r>
              <a:rPr lang="en" sz="1200"/>
              <a:t>boston		5</a:t>
            </a:r>
            <a:br>
              <a:rPr lang="en"/>
            </a:br>
            <a:br>
              <a:rPr lang="en"/>
            </a:br>
            <a:r>
              <a:rPr b="1" lang="en"/>
              <a:t>Evaluation/Application</a:t>
            </a:r>
            <a:br>
              <a:rPr b="1" lang="en"/>
            </a:br>
            <a:r>
              <a:rPr b="1" lang="en" sz="1200">
                <a:solidFill>
                  <a:srgbClr val="E06666"/>
                </a:solidFill>
              </a:rPr>
              <a:t>always wanted to visit </a:t>
            </a:r>
            <a:r>
              <a:rPr b="1" lang="en" sz="1200">
                <a:solidFill>
                  <a:srgbClr val="E06666"/>
                </a:solidFill>
              </a:rPr>
              <a:t>beijing</a:t>
            </a:r>
            <a:r>
              <a:rPr lang="en" sz="1200"/>
              <a:t>		?</a:t>
            </a:r>
            <a:br>
              <a:rPr lang="en" sz="1200"/>
            </a:br>
            <a:br>
              <a:rPr lang="en"/>
            </a:br>
            <a:br>
              <a:rPr b="1" lang="en"/>
            </a:br>
            <a:br>
              <a:rPr b="1" lang="en"/>
            </a:br>
            <a:endParaRPr/>
          </a:p>
        </p:txBody>
      </p:sp>
      <p:sp>
        <p:nvSpPr>
          <p:cNvPr id="486" name="Google Shape;486;p39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F6000"/>
                </a:solidFill>
              </a:rPr>
              <a:t>Are there drawbacks of modeling all words separately?</a:t>
            </a:r>
            <a:endParaRPr b="1" sz="1200">
              <a:solidFill>
                <a:srgbClr val="7F6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Words that described similar types of things can </a:t>
            </a:r>
            <a:br>
              <a:rPr lang="en" sz="1200"/>
            </a:br>
            <a:r>
              <a:rPr lang="en" sz="1200"/>
              <a:t>be used in similar contexts.</a:t>
            </a:r>
            <a:br>
              <a:rPr lang="en" sz="1200"/>
            </a:br>
            <a:br>
              <a:rPr lang="en" sz="1200"/>
            </a:br>
            <a:r>
              <a:rPr b="1" i="1" lang="en" sz="1200"/>
              <a:t>Specific contexts will not be observed with all words having the same type (e.g. city names)</a:t>
            </a:r>
            <a:endParaRPr b="1" i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What if we modeled: </a:t>
            </a:r>
            <a:br>
              <a:rPr lang="en" sz="1200"/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P(&lt;city name&gt; | "always wanted to visit")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Document Matrix</a:t>
            </a:r>
            <a:endParaRPr/>
          </a:p>
        </p:txBody>
      </p:sp>
      <p:sp>
        <p:nvSpPr>
          <p:cNvPr id="492" name="Google Shape;492;p40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Three documents: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I like dogs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I prefer cats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I like dogs and cats and fish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Each doc represented by a vector (a bag of words)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Vectors contain counts (tf) or weights (tf*idf from information retrieval)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Each word in doc is treated as a dimension so can compute “similarity” as cosine of angle between vectors. (Vector Space Model)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93" name="Google Shape;493;p40"/>
          <p:cNvSpPr/>
          <p:nvPr/>
        </p:nvSpPr>
        <p:spPr>
          <a:xfrm>
            <a:off x="931975" y="1439225"/>
            <a:ext cx="3550800" cy="212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0"/>
          <p:cNvSpPr/>
          <p:nvPr/>
        </p:nvSpPr>
        <p:spPr>
          <a:xfrm>
            <a:off x="931975" y="1780375"/>
            <a:ext cx="3550800" cy="212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0"/>
          <p:cNvSpPr/>
          <p:nvPr/>
        </p:nvSpPr>
        <p:spPr>
          <a:xfrm>
            <a:off x="931975" y="2121525"/>
            <a:ext cx="3550800" cy="212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0"/>
          <p:cNvSpPr/>
          <p:nvPr/>
        </p:nvSpPr>
        <p:spPr>
          <a:xfrm>
            <a:off x="931975" y="2462675"/>
            <a:ext cx="3550800" cy="212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0"/>
          <p:cNvSpPr/>
          <p:nvPr/>
        </p:nvSpPr>
        <p:spPr>
          <a:xfrm>
            <a:off x="931975" y="2803825"/>
            <a:ext cx="3550800" cy="212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0"/>
          <p:cNvSpPr txBox="1"/>
          <p:nvPr/>
        </p:nvSpPr>
        <p:spPr>
          <a:xfrm>
            <a:off x="271325" y="1439225"/>
            <a:ext cx="5073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and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9" name="Google Shape;499;p40"/>
          <p:cNvSpPr txBox="1"/>
          <p:nvPr/>
        </p:nvSpPr>
        <p:spPr>
          <a:xfrm>
            <a:off x="271325" y="1780375"/>
            <a:ext cx="5073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cats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0" name="Google Shape;500;p40"/>
          <p:cNvSpPr txBox="1"/>
          <p:nvPr/>
        </p:nvSpPr>
        <p:spPr>
          <a:xfrm>
            <a:off x="271325" y="2121525"/>
            <a:ext cx="5073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dogs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1" name="Google Shape;501;p40"/>
          <p:cNvSpPr txBox="1"/>
          <p:nvPr/>
        </p:nvSpPr>
        <p:spPr>
          <a:xfrm>
            <a:off x="271325" y="2462675"/>
            <a:ext cx="5073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I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2" name="Google Shape;502;p40"/>
          <p:cNvSpPr txBox="1"/>
          <p:nvPr/>
        </p:nvSpPr>
        <p:spPr>
          <a:xfrm>
            <a:off x="271325" y="2803825"/>
            <a:ext cx="5073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like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3" name="Google Shape;503;p40"/>
          <p:cNvSpPr txBox="1"/>
          <p:nvPr/>
        </p:nvSpPr>
        <p:spPr>
          <a:xfrm>
            <a:off x="1284900" y="1098075"/>
            <a:ext cx="5073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doc1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4" name="Google Shape;504;p40"/>
          <p:cNvSpPr txBox="1"/>
          <p:nvPr/>
        </p:nvSpPr>
        <p:spPr>
          <a:xfrm>
            <a:off x="2227700" y="1098075"/>
            <a:ext cx="5073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doc2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5" name="Google Shape;505;p40"/>
          <p:cNvSpPr txBox="1"/>
          <p:nvPr/>
        </p:nvSpPr>
        <p:spPr>
          <a:xfrm>
            <a:off x="3347450" y="1098075"/>
            <a:ext cx="5073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doc3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6" name="Google Shape;506;p40"/>
          <p:cNvSpPr/>
          <p:nvPr/>
        </p:nvSpPr>
        <p:spPr>
          <a:xfrm>
            <a:off x="1380250" y="2839225"/>
            <a:ext cx="165300" cy="141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0"/>
          <p:cNvSpPr/>
          <p:nvPr/>
        </p:nvSpPr>
        <p:spPr>
          <a:xfrm>
            <a:off x="1380250" y="2498075"/>
            <a:ext cx="165300" cy="141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0"/>
          <p:cNvSpPr/>
          <p:nvPr/>
        </p:nvSpPr>
        <p:spPr>
          <a:xfrm>
            <a:off x="1380250" y="2156925"/>
            <a:ext cx="165300" cy="141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0"/>
          <p:cNvSpPr/>
          <p:nvPr/>
        </p:nvSpPr>
        <p:spPr>
          <a:xfrm>
            <a:off x="2398700" y="2498075"/>
            <a:ext cx="165300" cy="141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0"/>
          <p:cNvSpPr/>
          <p:nvPr/>
        </p:nvSpPr>
        <p:spPr>
          <a:xfrm>
            <a:off x="2398700" y="1815775"/>
            <a:ext cx="165300" cy="141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0"/>
          <p:cNvSpPr/>
          <p:nvPr/>
        </p:nvSpPr>
        <p:spPr>
          <a:xfrm>
            <a:off x="3518450" y="2839225"/>
            <a:ext cx="165300" cy="141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0"/>
          <p:cNvSpPr/>
          <p:nvPr/>
        </p:nvSpPr>
        <p:spPr>
          <a:xfrm>
            <a:off x="3518450" y="2498075"/>
            <a:ext cx="165300" cy="141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0"/>
          <p:cNvSpPr/>
          <p:nvPr/>
        </p:nvSpPr>
        <p:spPr>
          <a:xfrm>
            <a:off x="3518450" y="2156925"/>
            <a:ext cx="165300" cy="141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0"/>
          <p:cNvSpPr/>
          <p:nvPr/>
        </p:nvSpPr>
        <p:spPr>
          <a:xfrm>
            <a:off x="3518450" y="1815775"/>
            <a:ext cx="165300" cy="141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0"/>
          <p:cNvSpPr/>
          <p:nvPr/>
        </p:nvSpPr>
        <p:spPr>
          <a:xfrm>
            <a:off x="3518450" y="1474625"/>
            <a:ext cx="165300" cy="141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0"/>
          <p:cNvSpPr/>
          <p:nvPr/>
        </p:nvSpPr>
        <p:spPr>
          <a:xfrm>
            <a:off x="931963" y="3144975"/>
            <a:ext cx="3550800" cy="212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0"/>
          <p:cNvSpPr txBox="1"/>
          <p:nvPr/>
        </p:nvSpPr>
        <p:spPr>
          <a:xfrm>
            <a:off x="271327" y="3144975"/>
            <a:ext cx="5898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prefer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8" name="Google Shape;518;p40"/>
          <p:cNvSpPr/>
          <p:nvPr/>
        </p:nvSpPr>
        <p:spPr>
          <a:xfrm>
            <a:off x="2398688" y="3180375"/>
            <a:ext cx="165300" cy="141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0"/>
          <p:cNvSpPr/>
          <p:nvPr/>
        </p:nvSpPr>
        <p:spPr>
          <a:xfrm>
            <a:off x="931963" y="3486125"/>
            <a:ext cx="3550800" cy="212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0"/>
          <p:cNvSpPr txBox="1"/>
          <p:nvPr/>
        </p:nvSpPr>
        <p:spPr>
          <a:xfrm>
            <a:off x="271327" y="3486125"/>
            <a:ext cx="5898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fish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1" name="Google Shape;521;p40"/>
          <p:cNvSpPr/>
          <p:nvPr/>
        </p:nvSpPr>
        <p:spPr>
          <a:xfrm>
            <a:off x="3518450" y="3521525"/>
            <a:ext cx="165300" cy="141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Term Matrix</a:t>
            </a:r>
            <a:endParaRPr/>
          </a:p>
        </p:txBody>
      </p:sp>
      <p:sp>
        <p:nvSpPr>
          <p:cNvPr id="527" name="Google Shape;527;p41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Represent each word as a vector based on co-occurring words (distributional hypothesis):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What size context window?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Sentence, paragraph, document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What kinds of weighting schemes can I use?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tf, PMI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Do we represent words or lemmas or parts of words or multi-words?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Vocabulary size issue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How do we deal with sparseness of large vocabulary matrix?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Dimension reduction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Embeddings</a:t>
            </a:r>
            <a:endParaRPr/>
          </a:p>
        </p:txBody>
      </p:sp>
      <p:sp>
        <p:nvSpPr>
          <p:cNvPr id="528" name="Google Shape;528;p41"/>
          <p:cNvSpPr/>
          <p:nvPr/>
        </p:nvSpPr>
        <p:spPr>
          <a:xfrm>
            <a:off x="931975" y="1439225"/>
            <a:ext cx="3550800" cy="212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1"/>
          <p:cNvSpPr/>
          <p:nvPr/>
        </p:nvSpPr>
        <p:spPr>
          <a:xfrm>
            <a:off x="931975" y="1780375"/>
            <a:ext cx="3550800" cy="212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1"/>
          <p:cNvSpPr/>
          <p:nvPr/>
        </p:nvSpPr>
        <p:spPr>
          <a:xfrm>
            <a:off x="931975" y="2121525"/>
            <a:ext cx="3550800" cy="212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1"/>
          <p:cNvSpPr/>
          <p:nvPr/>
        </p:nvSpPr>
        <p:spPr>
          <a:xfrm>
            <a:off x="931975" y="2462675"/>
            <a:ext cx="3550800" cy="212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1"/>
          <p:cNvSpPr/>
          <p:nvPr/>
        </p:nvSpPr>
        <p:spPr>
          <a:xfrm>
            <a:off x="931975" y="2803825"/>
            <a:ext cx="3550800" cy="212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1"/>
          <p:cNvSpPr txBox="1"/>
          <p:nvPr/>
        </p:nvSpPr>
        <p:spPr>
          <a:xfrm>
            <a:off x="271325" y="1439225"/>
            <a:ext cx="5073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and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4" name="Google Shape;534;p41"/>
          <p:cNvSpPr txBox="1"/>
          <p:nvPr/>
        </p:nvSpPr>
        <p:spPr>
          <a:xfrm>
            <a:off x="271325" y="1780375"/>
            <a:ext cx="5073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cats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5" name="Google Shape;535;p41"/>
          <p:cNvSpPr txBox="1"/>
          <p:nvPr/>
        </p:nvSpPr>
        <p:spPr>
          <a:xfrm>
            <a:off x="271325" y="2121525"/>
            <a:ext cx="5073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dogs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6" name="Google Shape;536;p41"/>
          <p:cNvSpPr txBox="1"/>
          <p:nvPr/>
        </p:nvSpPr>
        <p:spPr>
          <a:xfrm>
            <a:off x="271325" y="2462675"/>
            <a:ext cx="5073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I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7" name="Google Shape;537;p41"/>
          <p:cNvSpPr txBox="1"/>
          <p:nvPr/>
        </p:nvSpPr>
        <p:spPr>
          <a:xfrm>
            <a:off x="271325" y="2803825"/>
            <a:ext cx="5073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like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8" name="Google Shape;538;p41"/>
          <p:cNvSpPr txBox="1"/>
          <p:nvPr/>
        </p:nvSpPr>
        <p:spPr>
          <a:xfrm>
            <a:off x="1038250" y="1098075"/>
            <a:ext cx="5073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and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9" name="Google Shape;539;p41"/>
          <p:cNvSpPr txBox="1"/>
          <p:nvPr/>
        </p:nvSpPr>
        <p:spPr>
          <a:xfrm>
            <a:off x="2052850" y="1098075"/>
            <a:ext cx="5073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dogs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0" name="Google Shape;540;p41"/>
          <p:cNvSpPr txBox="1"/>
          <p:nvPr/>
        </p:nvSpPr>
        <p:spPr>
          <a:xfrm>
            <a:off x="3442625" y="1098075"/>
            <a:ext cx="6786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prefer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1" name="Google Shape;541;p41"/>
          <p:cNvSpPr/>
          <p:nvPr/>
        </p:nvSpPr>
        <p:spPr>
          <a:xfrm>
            <a:off x="931963" y="3144975"/>
            <a:ext cx="3550800" cy="212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1"/>
          <p:cNvSpPr txBox="1"/>
          <p:nvPr/>
        </p:nvSpPr>
        <p:spPr>
          <a:xfrm>
            <a:off x="271327" y="3144975"/>
            <a:ext cx="5898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prefer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3" name="Google Shape;543;p41"/>
          <p:cNvSpPr txBox="1"/>
          <p:nvPr/>
        </p:nvSpPr>
        <p:spPr>
          <a:xfrm>
            <a:off x="1545550" y="1098075"/>
            <a:ext cx="5073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cats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4" name="Google Shape;544;p41"/>
          <p:cNvSpPr txBox="1"/>
          <p:nvPr/>
        </p:nvSpPr>
        <p:spPr>
          <a:xfrm>
            <a:off x="2621875" y="1098075"/>
            <a:ext cx="5073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I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5" name="Google Shape;545;p41"/>
          <p:cNvSpPr txBox="1"/>
          <p:nvPr/>
        </p:nvSpPr>
        <p:spPr>
          <a:xfrm>
            <a:off x="2935325" y="1098075"/>
            <a:ext cx="5073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like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6" name="Google Shape;546;p41"/>
          <p:cNvSpPr/>
          <p:nvPr/>
        </p:nvSpPr>
        <p:spPr>
          <a:xfrm>
            <a:off x="931963" y="3521525"/>
            <a:ext cx="3550800" cy="212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1"/>
          <p:cNvSpPr txBox="1"/>
          <p:nvPr/>
        </p:nvSpPr>
        <p:spPr>
          <a:xfrm>
            <a:off x="271327" y="3486125"/>
            <a:ext cx="5898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fish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8" name="Google Shape;548;p41"/>
          <p:cNvSpPr txBox="1"/>
          <p:nvPr/>
        </p:nvSpPr>
        <p:spPr>
          <a:xfrm>
            <a:off x="4010052" y="1098075"/>
            <a:ext cx="5898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fish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9" name="Google Shape;549;p41"/>
          <p:cNvSpPr txBox="1"/>
          <p:nvPr/>
        </p:nvSpPr>
        <p:spPr>
          <a:xfrm>
            <a:off x="1143325" y="1482725"/>
            <a:ext cx="1653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0" name="Google Shape;550;p41"/>
          <p:cNvSpPr txBox="1"/>
          <p:nvPr/>
        </p:nvSpPr>
        <p:spPr>
          <a:xfrm>
            <a:off x="1148450" y="1841575"/>
            <a:ext cx="1653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1" name="Google Shape;551;p41"/>
          <p:cNvSpPr txBox="1"/>
          <p:nvPr/>
        </p:nvSpPr>
        <p:spPr>
          <a:xfrm>
            <a:off x="1148463" y="2165025"/>
            <a:ext cx="1653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2" name="Google Shape;552;p41"/>
          <p:cNvSpPr txBox="1"/>
          <p:nvPr/>
        </p:nvSpPr>
        <p:spPr>
          <a:xfrm>
            <a:off x="1148463" y="2506175"/>
            <a:ext cx="1653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3" name="Google Shape;553;p41"/>
          <p:cNvSpPr txBox="1"/>
          <p:nvPr/>
        </p:nvSpPr>
        <p:spPr>
          <a:xfrm>
            <a:off x="1143625" y="2847325"/>
            <a:ext cx="1653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4" name="Google Shape;554;p41"/>
          <p:cNvSpPr txBox="1"/>
          <p:nvPr/>
        </p:nvSpPr>
        <p:spPr>
          <a:xfrm>
            <a:off x="1148475" y="3565025"/>
            <a:ext cx="1653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5" name="Google Shape;555;p41"/>
          <p:cNvSpPr txBox="1"/>
          <p:nvPr/>
        </p:nvSpPr>
        <p:spPr>
          <a:xfrm>
            <a:off x="1683600" y="1482725"/>
            <a:ext cx="1653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6" name="Google Shape;556;p41"/>
          <p:cNvSpPr txBox="1"/>
          <p:nvPr/>
        </p:nvSpPr>
        <p:spPr>
          <a:xfrm>
            <a:off x="1686150" y="1823875"/>
            <a:ext cx="1653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7" name="Google Shape;557;p41"/>
          <p:cNvSpPr txBox="1"/>
          <p:nvPr/>
        </p:nvSpPr>
        <p:spPr>
          <a:xfrm>
            <a:off x="1686175" y="2165025"/>
            <a:ext cx="1653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8" name="Google Shape;558;p41"/>
          <p:cNvSpPr txBox="1"/>
          <p:nvPr/>
        </p:nvSpPr>
        <p:spPr>
          <a:xfrm>
            <a:off x="1676488" y="2506175"/>
            <a:ext cx="1653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9" name="Google Shape;559;p41"/>
          <p:cNvSpPr txBox="1"/>
          <p:nvPr/>
        </p:nvSpPr>
        <p:spPr>
          <a:xfrm>
            <a:off x="1674063" y="2847325"/>
            <a:ext cx="1653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0" name="Google Shape;560;p41"/>
          <p:cNvSpPr txBox="1"/>
          <p:nvPr/>
        </p:nvSpPr>
        <p:spPr>
          <a:xfrm>
            <a:off x="1673325" y="3184425"/>
            <a:ext cx="1653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1" name="Google Shape;561;p41"/>
          <p:cNvSpPr txBox="1"/>
          <p:nvPr/>
        </p:nvSpPr>
        <p:spPr>
          <a:xfrm>
            <a:off x="1686163" y="3565025"/>
            <a:ext cx="1653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2" name="Google Shape;562;p41"/>
          <p:cNvSpPr txBox="1"/>
          <p:nvPr/>
        </p:nvSpPr>
        <p:spPr>
          <a:xfrm>
            <a:off x="2204500" y="1482725"/>
            <a:ext cx="1653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3" name="Google Shape;563;p41"/>
          <p:cNvSpPr txBox="1"/>
          <p:nvPr/>
        </p:nvSpPr>
        <p:spPr>
          <a:xfrm>
            <a:off x="2223850" y="1823875"/>
            <a:ext cx="1653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4" name="Google Shape;564;p41"/>
          <p:cNvSpPr txBox="1"/>
          <p:nvPr/>
        </p:nvSpPr>
        <p:spPr>
          <a:xfrm>
            <a:off x="2223875" y="2165025"/>
            <a:ext cx="1653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5" name="Google Shape;565;p41"/>
          <p:cNvSpPr txBox="1"/>
          <p:nvPr/>
        </p:nvSpPr>
        <p:spPr>
          <a:xfrm>
            <a:off x="2204525" y="2506175"/>
            <a:ext cx="1653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6" name="Google Shape;566;p41"/>
          <p:cNvSpPr txBox="1"/>
          <p:nvPr/>
        </p:nvSpPr>
        <p:spPr>
          <a:xfrm>
            <a:off x="2204513" y="2847325"/>
            <a:ext cx="1653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7" name="Google Shape;567;p41"/>
          <p:cNvSpPr txBox="1"/>
          <p:nvPr/>
        </p:nvSpPr>
        <p:spPr>
          <a:xfrm>
            <a:off x="2184925" y="3565025"/>
            <a:ext cx="1653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8" name="Google Shape;568;p41"/>
          <p:cNvSpPr txBox="1"/>
          <p:nvPr/>
        </p:nvSpPr>
        <p:spPr>
          <a:xfrm>
            <a:off x="2598925" y="1482725"/>
            <a:ext cx="1653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9" name="Google Shape;569;p41"/>
          <p:cNvSpPr txBox="1"/>
          <p:nvPr/>
        </p:nvSpPr>
        <p:spPr>
          <a:xfrm>
            <a:off x="2598925" y="1823875"/>
            <a:ext cx="1653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0" name="Google Shape;570;p41"/>
          <p:cNvSpPr txBox="1"/>
          <p:nvPr/>
        </p:nvSpPr>
        <p:spPr>
          <a:xfrm>
            <a:off x="2598925" y="2165025"/>
            <a:ext cx="1653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1" name="Google Shape;571;p41"/>
          <p:cNvSpPr txBox="1"/>
          <p:nvPr/>
        </p:nvSpPr>
        <p:spPr>
          <a:xfrm>
            <a:off x="2598925" y="2506175"/>
            <a:ext cx="1653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2" name="Google Shape;572;p41"/>
          <p:cNvSpPr txBox="1"/>
          <p:nvPr/>
        </p:nvSpPr>
        <p:spPr>
          <a:xfrm>
            <a:off x="2598925" y="2847325"/>
            <a:ext cx="1653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3" name="Google Shape;573;p41"/>
          <p:cNvSpPr txBox="1"/>
          <p:nvPr/>
        </p:nvSpPr>
        <p:spPr>
          <a:xfrm>
            <a:off x="2598925" y="3184425"/>
            <a:ext cx="1653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4" name="Google Shape;574;p41"/>
          <p:cNvSpPr txBox="1"/>
          <p:nvPr/>
        </p:nvSpPr>
        <p:spPr>
          <a:xfrm>
            <a:off x="2598925" y="3565025"/>
            <a:ext cx="1653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5" name="Google Shape;575;p41"/>
          <p:cNvSpPr txBox="1"/>
          <p:nvPr/>
        </p:nvSpPr>
        <p:spPr>
          <a:xfrm>
            <a:off x="3013650" y="1482725"/>
            <a:ext cx="1653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6" name="Google Shape;576;p41"/>
          <p:cNvSpPr txBox="1"/>
          <p:nvPr/>
        </p:nvSpPr>
        <p:spPr>
          <a:xfrm>
            <a:off x="3013650" y="1823875"/>
            <a:ext cx="1653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7" name="Google Shape;577;p41"/>
          <p:cNvSpPr txBox="1"/>
          <p:nvPr/>
        </p:nvSpPr>
        <p:spPr>
          <a:xfrm>
            <a:off x="3013650" y="2165025"/>
            <a:ext cx="1653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8" name="Google Shape;578;p41"/>
          <p:cNvSpPr txBox="1"/>
          <p:nvPr/>
        </p:nvSpPr>
        <p:spPr>
          <a:xfrm>
            <a:off x="3013650" y="2506175"/>
            <a:ext cx="1653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9" name="Google Shape;579;p41"/>
          <p:cNvSpPr txBox="1"/>
          <p:nvPr/>
        </p:nvSpPr>
        <p:spPr>
          <a:xfrm>
            <a:off x="3013638" y="2847325"/>
            <a:ext cx="1653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0" name="Google Shape;580;p41"/>
          <p:cNvSpPr txBox="1"/>
          <p:nvPr/>
        </p:nvSpPr>
        <p:spPr>
          <a:xfrm>
            <a:off x="2990438" y="3565025"/>
            <a:ext cx="1653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1" name="Google Shape;581;p41"/>
          <p:cNvSpPr txBox="1"/>
          <p:nvPr/>
        </p:nvSpPr>
        <p:spPr>
          <a:xfrm>
            <a:off x="3599425" y="1823875"/>
            <a:ext cx="1653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2" name="Google Shape;582;p41"/>
          <p:cNvSpPr txBox="1"/>
          <p:nvPr/>
        </p:nvSpPr>
        <p:spPr>
          <a:xfrm>
            <a:off x="3599413" y="2506175"/>
            <a:ext cx="1653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3" name="Google Shape;583;p41"/>
          <p:cNvSpPr txBox="1"/>
          <p:nvPr/>
        </p:nvSpPr>
        <p:spPr>
          <a:xfrm>
            <a:off x="3599425" y="3188475"/>
            <a:ext cx="1653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4" name="Google Shape;584;p41"/>
          <p:cNvSpPr txBox="1"/>
          <p:nvPr/>
        </p:nvSpPr>
        <p:spPr>
          <a:xfrm>
            <a:off x="4121225" y="1482725"/>
            <a:ext cx="1653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5" name="Google Shape;585;p41"/>
          <p:cNvSpPr txBox="1"/>
          <p:nvPr/>
        </p:nvSpPr>
        <p:spPr>
          <a:xfrm>
            <a:off x="4121225" y="3565025"/>
            <a:ext cx="1653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6" name="Google Shape;586;p41"/>
          <p:cNvSpPr txBox="1"/>
          <p:nvPr/>
        </p:nvSpPr>
        <p:spPr>
          <a:xfrm>
            <a:off x="4121225" y="1823875"/>
            <a:ext cx="1653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7" name="Google Shape;587;p41"/>
          <p:cNvSpPr txBox="1"/>
          <p:nvPr/>
        </p:nvSpPr>
        <p:spPr>
          <a:xfrm>
            <a:off x="4121225" y="2165025"/>
            <a:ext cx="1653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8" name="Google Shape;588;p41"/>
          <p:cNvSpPr txBox="1"/>
          <p:nvPr/>
        </p:nvSpPr>
        <p:spPr>
          <a:xfrm>
            <a:off x="4121225" y="2847325"/>
            <a:ext cx="1653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9" name="Google Shape;589;p41"/>
          <p:cNvSpPr txBox="1"/>
          <p:nvPr/>
        </p:nvSpPr>
        <p:spPr>
          <a:xfrm>
            <a:off x="4121225" y="2506175"/>
            <a:ext cx="1653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Assignment 2</a:t>
            </a:r>
            <a:r>
              <a:rPr lang="en"/>
              <a:t> (Neural Networks) - released this past Saturday 01/16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Due Sunday, Jan 24 (Tuesday 01/26 if you use late days)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Assignment 3</a:t>
            </a:r>
            <a:r>
              <a:rPr lang="en"/>
              <a:t> to be released Saturday 01/23.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Paper reading sessions: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None this week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Mark: </a:t>
            </a:r>
            <a:r>
              <a:rPr b="1" lang="en" sz="1500">
                <a:solidFill>
                  <a:srgbClr val="FF0000"/>
                </a:solidFill>
              </a:rPr>
              <a:t>Next Friday 1/29 5:40 pm PST</a:t>
            </a:r>
            <a:endParaRPr b="1" sz="1500">
              <a:solidFill>
                <a:srgbClr val="FF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Climbing toward NLU: On Meaning, Form, and Understanding in the Age of Data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A robot wrote this entire article. Are you scared yet, human? GPT-3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Project Proposals </a:t>
            </a:r>
            <a:r>
              <a:rPr b="1" lang="en">
                <a:solidFill>
                  <a:srgbClr val="9900FF"/>
                </a:solidFill>
              </a:rPr>
              <a:t>- Due 02/06! </a:t>
            </a:r>
            <a:endParaRPr b="1">
              <a:solidFill>
                <a:srgbClr val="9900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>
                <a:solidFill>
                  <a:srgbClr val="9900FF"/>
                </a:solidFill>
              </a:rPr>
              <a:t>Details today.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Concerns?</a:t>
            </a: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2"/>
          <p:cNvSpPr txBox="1"/>
          <p:nvPr>
            <p:ph idx="1" type="body"/>
          </p:nvPr>
        </p:nvSpPr>
        <p:spPr>
          <a:xfrm>
            <a:off x="311700" y="1225225"/>
            <a:ext cx="6263400" cy="3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Goal</a:t>
            </a:r>
            <a:endParaRPr b="1"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Represent words in a way that we can bridge between contexts! 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Similar words should have similar representation</a:t>
            </a:r>
            <a:endParaRPr sz="16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/>
              <a:t>Approach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Map words to vectors, called ‘embeddings’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Learn embeddings from context</a:t>
            </a:r>
            <a:endParaRPr sz="16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95" name="Google Shape;595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3"/>
          <p:cNvSpPr txBox="1"/>
          <p:nvPr>
            <p:ph idx="1" type="body"/>
          </p:nvPr>
        </p:nvSpPr>
        <p:spPr>
          <a:xfrm>
            <a:off x="311700" y="1225225"/>
            <a:ext cx="6263400" cy="3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Goal</a:t>
            </a:r>
            <a:endParaRPr b="1"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Represent words in a way that we can bridge between contexts! 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Similar words should have similar representation</a:t>
            </a:r>
            <a:endParaRPr sz="16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Approach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Map words to vectors, called ‘embeddings’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Learn embeddings from context</a:t>
            </a:r>
            <a:endParaRPr sz="16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Benefits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Natural solution to sparsity problems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Good basis for synonym &amp; word relationship analysis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Also good input format for ML models</a:t>
            </a:r>
            <a:endParaRPr sz="1600"/>
          </a:p>
        </p:txBody>
      </p:sp>
      <p:sp>
        <p:nvSpPr>
          <p:cNvPr id="601" name="Google Shape;601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Embeddings</a:t>
            </a:r>
            <a:endParaRPr/>
          </a:p>
        </p:txBody>
      </p:sp>
      <p:cxnSp>
        <p:nvCxnSpPr>
          <p:cNvPr id="602" name="Google Shape;602;p43"/>
          <p:cNvCxnSpPr/>
          <p:nvPr/>
        </p:nvCxnSpPr>
        <p:spPr>
          <a:xfrm flipH="1" rot="10800000">
            <a:off x="7159450" y="1686350"/>
            <a:ext cx="456000" cy="20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3" name="Google Shape;603;p43"/>
          <p:cNvCxnSpPr/>
          <p:nvPr/>
        </p:nvCxnSpPr>
        <p:spPr>
          <a:xfrm flipH="1" rot="10800000">
            <a:off x="7172125" y="1826100"/>
            <a:ext cx="659400" cy="18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4" name="Google Shape;604;p43"/>
          <p:cNvCxnSpPr/>
          <p:nvPr/>
        </p:nvCxnSpPr>
        <p:spPr>
          <a:xfrm>
            <a:off x="7159450" y="3751506"/>
            <a:ext cx="747600" cy="27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5" name="Google Shape;605;p43"/>
          <p:cNvSpPr txBox="1"/>
          <p:nvPr/>
        </p:nvSpPr>
        <p:spPr>
          <a:xfrm>
            <a:off x="6727500" y="1535850"/>
            <a:ext cx="13431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“london”</a:t>
            </a:r>
            <a:endParaRPr/>
          </a:p>
        </p:txBody>
      </p:sp>
      <p:sp>
        <p:nvSpPr>
          <p:cNvPr id="606" name="Google Shape;606;p43"/>
          <p:cNvSpPr txBox="1"/>
          <p:nvPr/>
        </p:nvSpPr>
        <p:spPr>
          <a:xfrm>
            <a:off x="7918200" y="1686350"/>
            <a:ext cx="13431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berlin</a:t>
            </a:r>
            <a:r>
              <a:rPr lang="en"/>
              <a:t>”</a:t>
            </a:r>
            <a:endParaRPr/>
          </a:p>
        </p:txBody>
      </p:sp>
      <p:sp>
        <p:nvSpPr>
          <p:cNvPr id="607" name="Google Shape;607;p43"/>
          <p:cNvSpPr txBox="1"/>
          <p:nvPr/>
        </p:nvSpPr>
        <p:spPr>
          <a:xfrm>
            <a:off x="7172125" y="4043050"/>
            <a:ext cx="13431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“spaceship”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4"/>
          <p:cNvSpPr/>
          <p:nvPr/>
        </p:nvSpPr>
        <p:spPr>
          <a:xfrm>
            <a:off x="1314225" y="2881825"/>
            <a:ext cx="149700" cy="227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3" name="Google Shape;613;p44"/>
          <p:cNvSpPr txBox="1"/>
          <p:nvPr/>
        </p:nvSpPr>
        <p:spPr>
          <a:xfrm>
            <a:off x="885899" y="2822575"/>
            <a:ext cx="167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0 0 1 0 0 0 0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4" name="Google Shape;614;p44"/>
          <p:cNvSpPr txBox="1"/>
          <p:nvPr>
            <p:ph idx="1" type="body"/>
          </p:nvPr>
        </p:nvSpPr>
        <p:spPr>
          <a:xfrm>
            <a:off x="387900" y="1489825"/>
            <a:ext cx="8368200" cy="88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presented as a “lookup” in some table, but…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(</a:t>
            </a:r>
            <a:r>
              <a:rPr b="1" lang="en" u="sng"/>
              <a:t>Only</a:t>
            </a:r>
            <a:r>
              <a:rPr b="1" lang="en"/>
              <a:t>) think </a:t>
            </a:r>
            <a:r>
              <a:rPr lang="en"/>
              <a:t>of a word as a one-hot vector: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 = [0 0 1 … 0 0 …. 0 0 0]  ← 10k dimension?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we do matrix multiplication:</a:t>
            </a:r>
            <a:endParaRPr/>
          </a:p>
        </p:txBody>
      </p:sp>
      <p:sp>
        <p:nvSpPr>
          <p:cNvPr id="615" name="Google Shape;615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Mathematically equivalent: one-hot &amp; word vectors</a:t>
            </a:r>
            <a:endParaRPr/>
          </a:p>
        </p:txBody>
      </p:sp>
      <p:sp>
        <p:nvSpPr>
          <p:cNvPr id="616" name="Google Shape;616;p44"/>
          <p:cNvSpPr/>
          <p:nvPr/>
        </p:nvSpPr>
        <p:spPr>
          <a:xfrm>
            <a:off x="2773450" y="2201175"/>
            <a:ext cx="395150" cy="1962300"/>
          </a:xfrm>
          <a:custGeom>
            <a:rect b="b" l="l" r="r" t="t"/>
            <a:pathLst>
              <a:path extrusionOk="0" h="78492" w="15806">
                <a:moveTo>
                  <a:pt x="15806" y="0"/>
                </a:moveTo>
                <a:lnTo>
                  <a:pt x="0" y="0"/>
                </a:lnTo>
                <a:lnTo>
                  <a:pt x="0" y="78492"/>
                </a:lnTo>
                <a:lnTo>
                  <a:pt x="15270" y="78492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7" name="Google Shape;617;p44"/>
          <p:cNvSpPr/>
          <p:nvPr/>
        </p:nvSpPr>
        <p:spPr>
          <a:xfrm flipH="1">
            <a:off x="4586138" y="2201175"/>
            <a:ext cx="395150" cy="1962300"/>
          </a:xfrm>
          <a:custGeom>
            <a:rect b="b" l="l" r="r" t="t"/>
            <a:pathLst>
              <a:path extrusionOk="0" h="78492" w="15806">
                <a:moveTo>
                  <a:pt x="15806" y="0"/>
                </a:moveTo>
                <a:lnTo>
                  <a:pt x="0" y="0"/>
                </a:lnTo>
                <a:lnTo>
                  <a:pt x="0" y="78492"/>
                </a:lnTo>
                <a:lnTo>
                  <a:pt x="15270" y="78492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8" name="Google Shape;618;p44"/>
          <p:cNvSpPr/>
          <p:nvPr/>
        </p:nvSpPr>
        <p:spPr>
          <a:xfrm>
            <a:off x="858725" y="2752578"/>
            <a:ext cx="395150" cy="644027"/>
          </a:xfrm>
          <a:custGeom>
            <a:rect b="b" l="l" r="r" t="t"/>
            <a:pathLst>
              <a:path extrusionOk="0" h="78492" w="15806">
                <a:moveTo>
                  <a:pt x="15806" y="0"/>
                </a:moveTo>
                <a:lnTo>
                  <a:pt x="0" y="0"/>
                </a:lnTo>
                <a:lnTo>
                  <a:pt x="0" y="78492"/>
                </a:lnTo>
                <a:lnTo>
                  <a:pt x="15270" y="78492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9" name="Google Shape;619;p44"/>
          <p:cNvSpPr/>
          <p:nvPr/>
        </p:nvSpPr>
        <p:spPr>
          <a:xfrm flipH="1">
            <a:off x="2254400" y="2762179"/>
            <a:ext cx="395150" cy="644027"/>
          </a:xfrm>
          <a:custGeom>
            <a:rect b="b" l="l" r="r" t="t"/>
            <a:pathLst>
              <a:path extrusionOk="0" h="78492" w="15806">
                <a:moveTo>
                  <a:pt x="15806" y="0"/>
                </a:moveTo>
                <a:lnTo>
                  <a:pt x="0" y="0"/>
                </a:lnTo>
                <a:lnTo>
                  <a:pt x="0" y="78492"/>
                </a:lnTo>
                <a:lnTo>
                  <a:pt x="15270" y="78492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0" name="Google Shape;620;p44"/>
          <p:cNvSpPr txBox="1"/>
          <p:nvPr/>
        </p:nvSpPr>
        <p:spPr>
          <a:xfrm>
            <a:off x="3739650" y="2814850"/>
            <a:ext cx="4338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</a:t>
            </a:r>
            <a:endParaRPr baseline="30000">
              <a:solidFill>
                <a:schemeClr val="dk1"/>
              </a:solidFill>
            </a:endParaRPr>
          </a:p>
        </p:txBody>
      </p:sp>
      <p:cxnSp>
        <p:nvCxnSpPr>
          <p:cNvPr id="621" name="Google Shape;621;p44"/>
          <p:cNvCxnSpPr>
            <a:stCxn id="622" idx="2"/>
            <a:endCxn id="612" idx="3"/>
          </p:cNvCxnSpPr>
          <p:nvPr/>
        </p:nvCxnSpPr>
        <p:spPr>
          <a:xfrm flipH="1">
            <a:off x="1463875" y="2625925"/>
            <a:ext cx="127500" cy="369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3" name="Google Shape;623;p44"/>
          <p:cNvCxnSpPr>
            <a:stCxn id="622" idx="0"/>
          </p:cNvCxnSpPr>
          <p:nvPr/>
        </p:nvCxnSpPr>
        <p:spPr>
          <a:xfrm flipH="1" rot="10800000">
            <a:off x="1591375" y="1942225"/>
            <a:ext cx="731400" cy="338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4" name="Google Shape;624;p44"/>
          <p:cNvSpPr txBox="1"/>
          <p:nvPr/>
        </p:nvSpPr>
        <p:spPr>
          <a:xfrm>
            <a:off x="1423975" y="3093175"/>
            <a:ext cx="3348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2" name="Google Shape;622;p44"/>
          <p:cNvSpPr txBox="1"/>
          <p:nvPr/>
        </p:nvSpPr>
        <p:spPr>
          <a:xfrm>
            <a:off x="1290025" y="2280325"/>
            <a:ext cx="602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“the”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5" name="Google Shape;625;p44"/>
          <p:cNvSpPr/>
          <p:nvPr/>
        </p:nvSpPr>
        <p:spPr>
          <a:xfrm rot="5400000">
            <a:off x="3846413" y="2261475"/>
            <a:ext cx="107100" cy="1841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44"/>
          <p:cNvSpPr txBox="1"/>
          <p:nvPr/>
        </p:nvSpPr>
        <p:spPr>
          <a:xfrm>
            <a:off x="283525" y="2822575"/>
            <a:ext cx="522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 =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7" name="Google Shape;627;p44"/>
          <p:cNvSpPr txBox="1"/>
          <p:nvPr>
            <p:ph idx="1" type="body"/>
          </p:nvPr>
        </p:nvSpPr>
        <p:spPr>
          <a:xfrm>
            <a:off x="387900" y="4309225"/>
            <a:ext cx="83682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Reasonable that similar words end up with similar vectors</a:t>
            </a:r>
            <a:endParaRPr/>
          </a:p>
        </p:txBody>
      </p:sp>
      <p:sp>
        <p:nvSpPr>
          <p:cNvPr id="628" name="Google Shape;628;p44"/>
          <p:cNvSpPr txBox="1"/>
          <p:nvPr/>
        </p:nvSpPr>
        <p:spPr>
          <a:xfrm>
            <a:off x="4170563" y="3276763"/>
            <a:ext cx="763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Vector for </a:t>
            </a:r>
            <a:r>
              <a:rPr lang="en" sz="1200">
                <a:solidFill>
                  <a:schemeClr val="dk1"/>
                </a:solidFill>
              </a:rPr>
              <a:t>“the”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629" name="Google Shape;629;p44"/>
          <p:cNvCxnSpPr>
            <a:stCxn id="628" idx="1"/>
          </p:cNvCxnSpPr>
          <p:nvPr/>
        </p:nvCxnSpPr>
        <p:spPr>
          <a:xfrm rot="10800000">
            <a:off x="3650063" y="3168163"/>
            <a:ext cx="520500" cy="281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0" name="Google Shape;630;p44"/>
          <p:cNvSpPr txBox="1"/>
          <p:nvPr/>
        </p:nvSpPr>
        <p:spPr>
          <a:xfrm>
            <a:off x="6362400" y="3406350"/>
            <a:ext cx="246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lt2"/>
                </a:solidFill>
              </a:rPr>
              <a:t>Word Embeddings!</a:t>
            </a:r>
            <a:endParaRPr b="1" i="1"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" name="Google Shape;63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1350" y="550775"/>
            <a:ext cx="5189200" cy="4248551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</a:t>
            </a:r>
            <a:r>
              <a:rPr lang="en"/>
              <a:t>Representations</a:t>
            </a:r>
            <a:endParaRPr/>
          </a:p>
        </p:txBody>
      </p:sp>
      <p:sp>
        <p:nvSpPr>
          <p:cNvPr id="637" name="Google Shape;637;p45"/>
          <p:cNvSpPr txBox="1"/>
          <p:nvPr>
            <p:ph idx="1" type="body"/>
          </p:nvPr>
        </p:nvSpPr>
        <p:spPr>
          <a:xfrm>
            <a:off x="311700" y="1225225"/>
            <a:ext cx="3560400" cy="33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words appear nearby in embedding space.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i="1" lang="en"/>
              <a:t>Note: visualization is approximate! (typically, d = 50-300)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Image from </a:t>
            </a:r>
            <a:r>
              <a:rPr lang="en" u="sng">
                <a:solidFill>
                  <a:schemeClr val="hlink"/>
                </a:solidFill>
                <a:hlinkClick r:id="rId4"/>
              </a:rPr>
              <a:t>Visualizing Representations</a:t>
            </a:r>
            <a:r>
              <a:rPr lang="en"/>
              <a:t> (Chris Olah, 2015)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Also see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http://projector.tensorflow.org/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6"/>
          <p:cNvSpPr/>
          <p:nvPr/>
        </p:nvSpPr>
        <p:spPr>
          <a:xfrm>
            <a:off x="404050" y="1225225"/>
            <a:ext cx="4121100" cy="3505800"/>
          </a:xfrm>
          <a:prstGeom prst="rect">
            <a:avLst/>
          </a:prstGeom>
          <a:solidFill>
            <a:srgbClr val="98B6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Word-to-Word Similarity</a:t>
            </a:r>
            <a:endParaRPr/>
          </a:p>
        </p:txBody>
      </p:sp>
      <p:sp>
        <p:nvSpPr>
          <p:cNvPr id="644" name="Google Shape;644;p46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Dot product</a:t>
            </a:r>
            <a:r>
              <a:rPr lang="en">
                <a:solidFill>
                  <a:schemeClr val="accent6"/>
                </a:solidFill>
              </a:rPr>
              <a:t> </a:t>
            </a:r>
            <a:br>
              <a:rPr lang="en"/>
            </a:br>
            <a:r>
              <a:rPr lang="en"/>
              <a:t>Scores overlap between individual words</a:t>
            </a:r>
            <a:br>
              <a:rPr lang="en"/>
            </a:br>
            <a:r>
              <a:rPr i="1" lang="en"/>
              <a:t>However...</a:t>
            </a:r>
            <a:r>
              <a:rPr lang="en"/>
              <a:t>score is unnormalized</a:t>
            </a:r>
            <a:br>
              <a:rPr lang="en"/>
            </a:br>
            <a:r>
              <a:rPr lang="en"/>
              <a:t>Larger vectors get higher scores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Cosine</a:t>
            </a:r>
            <a:br>
              <a:rPr lang="en"/>
            </a:br>
            <a:r>
              <a:rPr lang="en"/>
              <a:t>Normalizes dot product by vector length</a:t>
            </a:r>
            <a:br>
              <a:rPr lang="en"/>
            </a:br>
            <a:r>
              <a:rPr i="1" lang="en"/>
              <a:t>However...</a:t>
            </a:r>
            <a:r>
              <a:rPr lang="en"/>
              <a:t>scores can violate triangle inequality</a:t>
            </a:r>
            <a:br>
              <a:rPr lang="en"/>
            </a:br>
            <a:r>
              <a:rPr lang="en"/>
              <a:t>    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sim (a, c) ≤ sim(a,b) + sim(b,c)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Arccosine</a:t>
            </a:r>
            <a:br>
              <a:rPr b="1" lang="en"/>
            </a:br>
            <a:r>
              <a:rPr lang="en"/>
              <a:t>Converts to angular distance</a:t>
            </a:r>
            <a:br>
              <a:rPr lang="en"/>
            </a:br>
            <a:r>
              <a:rPr lang="en"/>
              <a:t>Triangle inequality now holds!  </a:t>
            </a:r>
            <a:endParaRPr/>
          </a:p>
        </p:txBody>
      </p:sp>
      <p:cxnSp>
        <p:nvCxnSpPr>
          <p:cNvPr id="645" name="Google Shape;645;p46"/>
          <p:cNvCxnSpPr/>
          <p:nvPr/>
        </p:nvCxnSpPr>
        <p:spPr>
          <a:xfrm>
            <a:off x="521075" y="1403525"/>
            <a:ext cx="8400" cy="1109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p46"/>
          <p:cNvCxnSpPr/>
          <p:nvPr/>
        </p:nvCxnSpPr>
        <p:spPr>
          <a:xfrm>
            <a:off x="529475" y="2512925"/>
            <a:ext cx="1311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46"/>
          <p:cNvCxnSpPr/>
          <p:nvPr/>
        </p:nvCxnSpPr>
        <p:spPr>
          <a:xfrm flipH="1" rot="10800000">
            <a:off x="546275" y="1857400"/>
            <a:ext cx="243900" cy="638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8" name="Google Shape;648;p46"/>
          <p:cNvSpPr/>
          <p:nvPr/>
        </p:nvSpPr>
        <p:spPr>
          <a:xfrm>
            <a:off x="756400" y="1782325"/>
            <a:ext cx="109200" cy="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46"/>
          <p:cNvSpPr txBox="1"/>
          <p:nvPr/>
        </p:nvSpPr>
        <p:spPr>
          <a:xfrm>
            <a:off x="516850" y="1546275"/>
            <a:ext cx="5883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bike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650" name="Google Shape;650;p46"/>
          <p:cNvCxnSpPr/>
          <p:nvPr/>
        </p:nvCxnSpPr>
        <p:spPr>
          <a:xfrm flipH="1" rot="10800000">
            <a:off x="529475" y="2017025"/>
            <a:ext cx="537900" cy="487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1" name="Google Shape;651;p46"/>
          <p:cNvSpPr/>
          <p:nvPr/>
        </p:nvSpPr>
        <p:spPr>
          <a:xfrm>
            <a:off x="1067375" y="1964150"/>
            <a:ext cx="109200" cy="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46"/>
          <p:cNvSpPr txBox="1"/>
          <p:nvPr/>
        </p:nvSpPr>
        <p:spPr>
          <a:xfrm>
            <a:off x="1092525" y="1782325"/>
            <a:ext cx="5883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car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653" name="Google Shape;653;p46"/>
          <p:cNvCxnSpPr>
            <a:endCxn id="654" idx="3"/>
          </p:cNvCxnSpPr>
          <p:nvPr/>
        </p:nvCxnSpPr>
        <p:spPr>
          <a:xfrm flipH="1" rot="10800000">
            <a:off x="554817" y="2327443"/>
            <a:ext cx="646200" cy="16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4" name="Google Shape;654;p46"/>
          <p:cNvSpPr/>
          <p:nvPr/>
        </p:nvSpPr>
        <p:spPr>
          <a:xfrm>
            <a:off x="1185025" y="2248575"/>
            <a:ext cx="109200" cy="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6"/>
          <p:cNvSpPr txBox="1"/>
          <p:nvPr/>
        </p:nvSpPr>
        <p:spPr>
          <a:xfrm>
            <a:off x="1294225" y="2113625"/>
            <a:ext cx="5883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truck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656" name="Google Shape;656;p46"/>
          <p:cNvSpPr/>
          <p:nvPr/>
        </p:nvSpPr>
        <p:spPr>
          <a:xfrm>
            <a:off x="516845" y="2772327"/>
            <a:ext cx="3895500" cy="183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pic>
        <p:nvPicPr>
          <p:cNvPr id="657" name="Google Shape;65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675" y="3445425"/>
            <a:ext cx="1525101" cy="4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1675" y="3954225"/>
            <a:ext cx="2081162" cy="5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1675" y="2862000"/>
            <a:ext cx="2081150" cy="443878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46"/>
          <p:cNvSpPr/>
          <p:nvPr/>
        </p:nvSpPr>
        <p:spPr>
          <a:xfrm>
            <a:off x="4977600" y="3216225"/>
            <a:ext cx="243900" cy="229200"/>
          </a:xfrm>
          <a:prstGeom prst="noSmoking">
            <a:avLst>
              <a:gd fmla="val 0" name="adj"/>
            </a:avLst>
          </a:prstGeom>
          <a:solidFill>
            <a:srgbClr val="E06666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7"/>
          <p:cNvSpPr txBox="1"/>
          <p:nvPr>
            <p:ph idx="1" type="body"/>
          </p:nvPr>
        </p:nvSpPr>
        <p:spPr>
          <a:xfrm>
            <a:off x="311700" y="1225225"/>
            <a:ext cx="6263400" cy="3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Word Vectors</a:t>
            </a:r>
            <a:endParaRPr b="1"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E(“dog”)       = [3  0] 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E(“cat”)        =  [2  1]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E(“mouse”) =  [2 -1]</a:t>
            </a:r>
            <a:endParaRPr sz="16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Question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Is “Cat” closer to “Mouse” or “Dog”</a:t>
            </a:r>
            <a:endParaRPr sz="16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Answer?</a:t>
            </a:r>
            <a:br>
              <a:rPr b="1" lang="en" sz="1600"/>
            </a:br>
            <a:r>
              <a:rPr b="1" lang="en" sz="1600"/>
              <a:t> &lt;&lt;</a:t>
            </a:r>
            <a:r>
              <a:rPr lang="en" sz="1600"/>
              <a:t>Please calculate &amp; put in chat!&gt;&gt;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66" name="Google Shape;666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pic>
        <p:nvPicPr>
          <p:cNvPr id="667" name="Google Shape;66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3625" y="944475"/>
            <a:ext cx="1525101" cy="4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48"/>
          <p:cNvSpPr txBox="1"/>
          <p:nvPr>
            <p:ph idx="1" type="body"/>
          </p:nvPr>
        </p:nvSpPr>
        <p:spPr>
          <a:xfrm>
            <a:off x="311700" y="1225225"/>
            <a:ext cx="6263400" cy="3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Word Vectors</a:t>
            </a:r>
            <a:endParaRPr b="1"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E(“dog”)       = [3  0]</a:t>
            </a:r>
            <a:r>
              <a:rPr lang="en" sz="1600"/>
              <a:t> 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E(“cat”)        =  [2  1]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E(“mouse”) =  [2 -1]</a:t>
            </a:r>
            <a:endParaRPr sz="16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Question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Is “cat” closer to “mouse” or “dog”</a:t>
            </a:r>
            <a:endParaRPr sz="16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Answer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cos(“dog”, “cat”)       = 0.89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cos(“mouse”, “cat”)  = 0.60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➣ “‘Cat’ is closer to ‘dog’ than ‘mouse’”!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73" name="Google Shape;673;p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cxnSp>
        <p:nvCxnSpPr>
          <p:cNvPr id="674" name="Google Shape;674;p48"/>
          <p:cNvCxnSpPr/>
          <p:nvPr/>
        </p:nvCxnSpPr>
        <p:spPr>
          <a:xfrm flipH="1" rot="10800000">
            <a:off x="7159450" y="3737750"/>
            <a:ext cx="1214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5" name="Google Shape;675;p48"/>
          <p:cNvSpPr txBox="1"/>
          <p:nvPr/>
        </p:nvSpPr>
        <p:spPr>
          <a:xfrm>
            <a:off x="7664625" y="2988325"/>
            <a:ext cx="13431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“cat”</a:t>
            </a:r>
            <a:endParaRPr/>
          </a:p>
        </p:txBody>
      </p:sp>
      <p:cxnSp>
        <p:nvCxnSpPr>
          <p:cNvPr id="676" name="Google Shape;676;p48"/>
          <p:cNvCxnSpPr/>
          <p:nvPr/>
        </p:nvCxnSpPr>
        <p:spPr>
          <a:xfrm flipH="1" rot="10800000">
            <a:off x="7159450" y="3345050"/>
            <a:ext cx="822000" cy="393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7" name="Google Shape;677;p48"/>
          <p:cNvCxnSpPr/>
          <p:nvPr/>
        </p:nvCxnSpPr>
        <p:spPr>
          <a:xfrm>
            <a:off x="7159438" y="3737738"/>
            <a:ext cx="785400" cy="3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8" name="Google Shape;678;p48"/>
          <p:cNvSpPr txBox="1"/>
          <p:nvPr/>
        </p:nvSpPr>
        <p:spPr>
          <a:xfrm>
            <a:off x="8184050" y="3484550"/>
            <a:ext cx="13431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“dog”</a:t>
            </a:r>
            <a:endParaRPr/>
          </a:p>
        </p:txBody>
      </p:sp>
      <p:sp>
        <p:nvSpPr>
          <p:cNvPr id="679" name="Google Shape;679;p48"/>
          <p:cNvSpPr txBox="1"/>
          <p:nvPr/>
        </p:nvSpPr>
        <p:spPr>
          <a:xfrm>
            <a:off x="7664625" y="4105875"/>
            <a:ext cx="13431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“mouse”</a:t>
            </a:r>
            <a:endParaRPr/>
          </a:p>
        </p:txBody>
      </p:sp>
      <p:sp>
        <p:nvSpPr>
          <p:cNvPr id="680" name="Google Shape;680;p48"/>
          <p:cNvSpPr/>
          <p:nvPr/>
        </p:nvSpPr>
        <p:spPr>
          <a:xfrm>
            <a:off x="6911425" y="3465800"/>
            <a:ext cx="575400" cy="544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1" name="Google Shape;681;p48"/>
          <p:cNvCxnSpPr/>
          <p:nvPr/>
        </p:nvCxnSpPr>
        <p:spPr>
          <a:xfrm flipH="1">
            <a:off x="7446775" y="3613850"/>
            <a:ext cx="900" cy="1248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2" name="Google Shape;682;p48"/>
          <p:cNvCxnSpPr/>
          <p:nvPr/>
        </p:nvCxnSpPr>
        <p:spPr>
          <a:xfrm flipH="1">
            <a:off x="7358275" y="3609950"/>
            <a:ext cx="88500" cy="204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train? </a:t>
            </a:r>
            <a:r>
              <a:rPr lang="en"/>
              <a:t>Unsupervised training</a:t>
            </a:r>
            <a:endParaRPr/>
          </a:p>
        </p:txBody>
      </p:sp>
      <p:sp>
        <p:nvSpPr>
          <p:cNvPr id="688" name="Google Shape;688;p4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2"/>
                </a:solidFill>
              </a:rPr>
              <a:t>Training word representations without a supervised task!!!</a:t>
            </a:r>
            <a:endParaRPr b="1" i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b="1" lang="en"/>
            </a:br>
            <a:r>
              <a:rPr b="1" lang="en" sz="1600">
                <a:solidFill>
                  <a:schemeClr val="lt2"/>
                </a:solidFill>
              </a:rPr>
              <a:t>Key idea</a:t>
            </a:r>
            <a:r>
              <a:rPr b="1" lang="en" sz="1600"/>
              <a:t> </a:t>
            </a:r>
            <a:r>
              <a:rPr lang="en" sz="1600"/>
              <a:t>Word representations should predict their context and vice versa.</a:t>
            </a:r>
            <a:br>
              <a:rPr lang="en" sz="1600"/>
            </a:br>
            <a:br>
              <a:rPr lang="en"/>
            </a:br>
            <a:r>
              <a:rPr b="1" lang="en" sz="1600">
                <a:solidFill>
                  <a:schemeClr val="lt2"/>
                </a:solidFill>
              </a:rPr>
              <a:t>Mechanisms</a:t>
            </a:r>
            <a:endParaRPr b="1"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i="1" lang="en" sz="1600" u="sng"/>
              <a:t>Skip-gram</a:t>
            </a:r>
            <a:r>
              <a:rPr i="1" lang="en" sz="1600"/>
              <a:t>:</a:t>
            </a:r>
            <a:r>
              <a:rPr lang="en" sz="1600"/>
              <a:t> Train representations to predict context around a word</a:t>
            </a:r>
            <a:br>
              <a:rPr lang="en" sz="1600"/>
            </a:br>
            <a:r>
              <a:rPr lang="en" sz="1600"/>
              <a:t>	</a:t>
            </a:r>
            <a:r>
              <a:rPr i="1" lang="en" sz="1600" u="sng"/>
              <a:t>CBOW:</a:t>
            </a:r>
            <a:r>
              <a:rPr lang="en" sz="1600"/>
              <a:t> Train representation to predict word from surrounding context </a:t>
            </a:r>
            <a:endParaRPr sz="1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CBOW - Continuous Bag-of-Words</a:t>
            </a:r>
            <a:endParaRPr/>
          </a:p>
        </p:txBody>
      </p:sp>
      <p:sp>
        <p:nvSpPr>
          <p:cNvPr id="694" name="Google Shape;694;p50"/>
          <p:cNvSpPr txBox="1"/>
          <p:nvPr>
            <p:ph idx="2" type="body"/>
          </p:nvPr>
        </p:nvSpPr>
        <p:spPr>
          <a:xfrm>
            <a:off x="5493400" y="1205550"/>
            <a:ext cx="32745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Predicts a word given its context - P(word|context)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“Embeddings empower 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more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accurate classification”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2.“Embeddings empower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less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accurate classification”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3.“Embeddings empower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spaceship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accurate classification”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Mechanism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Predict middle word  using avg. context representation.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Maximizes 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P(word</a:t>
            </a:r>
            <a:r>
              <a:rPr baseline="-25000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 avg(context))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P(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more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(embeddings, empower, accurate, classification))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Learn W and W’ matrices - W is embedding matrix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200"/>
            </a:b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50"/>
          <p:cNvSpPr txBox="1"/>
          <p:nvPr/>
        </p:nvSpPr>
        <p:spPr>
          <a:xfrm>
            <a:off x="466525" y="4676975"/>
            <a:ext cx="37788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Word2vec parameter learning explained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96" name="Google Shape;69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7025" y="1046150"/>
            <a:ext cx="3043325" cy="37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1"/>
          <p:cNvSpPr txBox="1"/>
          <p:nvPr>
            <p:ph idx="2" type="body"/>
          </p:nvPr>
        </p:nvSpPr>
        <p:spPr>
          <a:xfrm>
            <a:off x="5446750" y="929975"/>
            <a:ext cx="3309300" cy="3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Predicts context around a word - P(context|word)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“Embeddings empower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more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accurate classification”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Mechanism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Randomly samples R words from context window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Positive word pairs 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more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embeddings)(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more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empower)</a:t>
            </a:r>
            <a:r>
              <a:rPr lang="en" sz="1200">
                <a:solidFill>
                  <a:srgbClr val="000000"/>
                </a:solidFill>
              </a:rPr>
              <a:t> AND negative word pairs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Maximizes 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P(context</a:t>
            </a:r>
            <a:r>
              <a:rPr baseline="-25000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i∈R 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 word</a:t>
            </a:r>
            <a:r>
              <a:rPr baseline="-25000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Learn W and W’ matrices - W is embedding matrix</a:t>
            </a:r>
            <a:br>
              <a:rPr lang="en" sz="1200"/>
            </a:br>
            <a:endParaRPr b="1" sz="12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Skip-Gram Model</a:t>
            </a:r>
            <a:endParaRPr/>
          </a:p>
        </p:txBody>
      </p:sp>
      <p:sp>
        <p:nvSpPr>
          <p:cNvPr id="703" name="Google Shape;703;p51"/>
          <p:cNvSpPr txBox="1"/>
          <p:nvPr/>
        </p:nvSpPr>
        <p:spPr>
          <a:xfrm>
            <a:off x="466525" y="4676975"/>
            <a:ext cx="37788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Word2vec parameter learning explained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04" name="Google Shape;70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6025" y="1147225"/>
            <a:ext cx="3309300" cy="3640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87900" y="1225225"/>
            <a:ext cx="8520600" cy="3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Final Project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Review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Classification problems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Text Representation and Embeddings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Classification and Neural Networks</a:t>
            </a:r>
            <a:endParaRPr/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plan...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Peek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-&gt;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Efficient Estimation of Word Representations in Vector Space </a:t>
            </a:r>
            <a:r>
              <a:rPr lang="en" sz="2400"/>
              <a:t> &lt;-</a:t>
            </a:r>
            <a:endParaRPr sz="2400"/>
          </a:p>
        </p:txBody>
      </p:sp>
      <p:sp>
        <p:nvSpPr>
          <p:cNvPr id="710" name="Google Shape;710;p52"/>
          <p:cNvSpPr txBox="1"/>
          <p:nvPr/>
        </p:nvSpPr>
        <p:spPr>
          <a:xfrm>
            <a:off x="1116425" y="4213150"/>
            <a:ext cx="71769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See also: </a:t>
            </a: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word2vec Parameter Learning Explained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for detailed explanation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Embeddings Summary</a:t>
            </a:r>
            <a:endParaRPr/>
          </a:p>
        </p:txBody>
      </p:sp>
      <p:sp>
        <p:nvSpPr>
          <p:cNvPr id="716" name="Google Shape;716;p5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Independently useful - captures semantic similarity between words.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Natural product of training a neural network on some natural language task.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However, d</a:t>
            </a:r>
            <a:r>
              <a:rPr lang="en"/>
              <a:t>oes not require labeled data!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2"/>
                </a:solidFill>
              </a:rPr>
              <a:t>Unsupervised Methods</a:t>
            </a:r>
            <a:br>
              <a:rPr i="1" lang="en">
                <a:solidFill>
                  <a:schemeClr val="lt2"/>
                </a:solidFill>
              </a:rPr>
            </a:br>
            <a:r>
              <a:rPr i="1" lang="en">
                <a:solidFill>
                  <a:schemeClr val="lt2"/>
                </a:solidFill>
              </a:rPr>
              <a:t>	</a:t>
            </a:r>
            <a:r>
              <a:rPr lang="en"/>
              <a:t>Word2Vec</a:t>
            </a:r>
            <a:br>
              <a:rPr lang="en"/>
            </a:br>
            <a:r>
              <a:rPr lang="en"/>
              <a:t>	GloVe</a:t>
            </a:r>
            <a:br>
              <a:rPr lang="en"/>
            </a:br>
            <a:r>
              <a:rPr lang="en"/>
              <a:t>	FastText</a:t>
            </a:r>
            <a:br>
              <a:rPr lang="en"/>
            </a:br>
            <a:r>
              <a:rPr lang="en"/>
              <a:t>	Misc. </a:t>
            </a:r>
            <a:r>
              <a:rPr i="1" lang="en"/>
              <a:t>o</a:t>
            </a:r>
            <a:r>
              <a:rPr i="1" lang="en"/>
              <a:t>thers...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Allows for combination of supervised and unsupervised training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4"/>
          <p:cNvSpPr txBox="1"/>
          <p:nvPr>
            <p:ph type="ctrTitle"/>
          </p:nvPr>
        </p:nvSpPr>
        <p:spPr>
          <a:xfrm>
            <a:off x="3044700" y="1825255"/>
            <a:ext cx="3054600" cy="15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Now we are ready: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Classification with NNs</a:t>
            </a:r>
            <a:endParaRPr sz="3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Neural Nets?</a:t>
            </a:r>
            <a:endParaRPr/>
          </a:p>
        </p:txBody>
      </p:sp>
      <p:sp>
        <p:nvSpPr>
          <p:cNvPr id="727" name="Google Shape;727;p5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Powerful l</a:t>
            </a:r>
            <a:r>
              <a:rPr lang="en"/>
              <a:t>earned representations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Input: </a:t>
            </a:r>
            <a:r>
              <a:rPr lang="en"/>
              <a:t>Word embeddings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Internal Transforms: </a:t>
            </a:r>
            <a:r>
              <a:rPr lang="en"/>
              <a:t>Multiple hidden layers to refine representation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"/>
              <a:t>Both learn jointly with task objective!</a:t>
            </a:r>
            <a:endParaRPr i="1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computation (multiple layers) allows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Complex decision boundary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Fewer parameters than big shallow network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Key:</a:t>
            </a:r>
            <a:r>
              <a:rPr lang="en"/>
              <a:t> avoid sparsity problem by computing in dense space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Without sacrificing representation power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Neural Bag of Words Model</a:t>
            </a:r>
            <a:endParaRPr/>
          </a:p>
        </p:txBody>
      </p:sp>
      <p:sp>
        <p:nvSpPr>
          <p:cNvPr id="733" name="Google Shape;733;p56"/>
          <p:cNvSpPr/>
          <p:nvPr/>
        </p:nvSpPr>
        <p:spPr>
          <a:xfrm>
            <a:off x="2655625" y="4703125"/>
            <a:ext cx="3335700" cy="334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baseline="-25000" lang="en"/>
              <a:t>1      </a:t>
            </a:r>
            <a:r>
              <a:rPr lang="en"/>
              <a:t>       w</a:t>
            </a:r>
            <a:r>
              <a:rPr baseline="-25000" lang="en"/>
              <a:t>2</a:t>
            </a:r>
            <a:r>
              <a:rPr baseline="-25000" lang="en"/>
              <a:t>      </a:t>
            </a:r>
            <a:r>
              <a:rPr lang="en"/>
              <a:t>       w</a:t>
            </a:r>
            <a:r>
              <a:rPr baseline="-25000" lang="en"/>
              <a:t>3      </a:t>
            </a:r>
            <a:r>
              <a:rPr lang="en"/>
              <a:t>       w</a:t>
            </a:r>
            <a:r>
              <a:rPr baseline="-25000" lang="en"/>
              <a:t>4      </a:t>
            </a:r>
            <a:r>
              <a:rPr lang="en"/>
              <a:t>       w</a:t>
            </a:r>
            <a:r>
              <a:rPr baseline="-25000" lang="en"/>
              <a:t>5</a:t>
            </a:r>
            <a:endParaRPr baseline="-25000"/>
          </a:p>
        </p:txBody>
      </p:sp>
      <p:sp>
        <p:nvSpPr>
          <p:cNvPr id="734" name="Google Shape;734;p56"/>
          <p:cNvSpPr/>
          <p:nvPr/>
        </p:nvSpPr>
        <p:spPr>
          <a:xfrm>
            <a:off x="3617725" y="1225225"/>
            <a:ext cx="1411500" cy="612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Sigmoid Or Softmax</a:t>
            </a:r>
            <a:endParaRPr/>
          </a:p>
        </p:txBody>
      </p:sp>
      <p:cxnSp>
        <p:nvCxnSpPr>
          <p:cNvPr id="735" name="Google Shape;735;p56"/>
          <p:cNvCxnSpPr>
            <a:stCxn id="736" idx="0"/>
            <a:endCxn id="734" idx="2"/>
          </p:cNvCxnSpPr>
          <p:nvPr/>
        </p:nvCxnSpPr>
        <p:spPr>
          <a:xfrm rot="10800000">
            <a:off x="4323475" y="1837375"/>
            <a:ext cx="0" cy="17133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7" name="Google Shape;737;p56"/>
          <p:cNvSpPr/>
          <p:nvPr/>
        </p:nvSpPr>
        <p:spPr>
          <a:xfrm>
            <a:off x="5892750" y="1837525"/>
            <a:ext cx="2955000" cy="132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 = xW + b</a:t>
            </a:r>
            <a:endParaRPr/>
          </a:p>
        </p:txBody>
      </p:sp>
      <p:cxnSp>
        <p:nvCxnSpPr>
          <p:cNvPr id="738" name="Google Shape;738;p56"/>
          <p:cNvCxnSpPr>
            <a:stCxn id="739" idx="3"/>
          </p:cNvCxnSpPr>
          <p:nvPr/>
        </p:nvCxnSpPr>
        <p:spPr>
          <a:xfrm flipH="1" rot="10800000">
            <a:off x="5029225" y="1850425"/>
            <a:ext cx="878100" cy="119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0" name="Google Shape;740;p56"/>
          <p:cNvCxnSpPr>
            <a:stCxn id="739" idx="3"/>
          </p:cNvCxnSpPr>
          <p:nvPr/>
        </p:nvCxnSpPr>
        <p:spPr>
          <a:xfrm>
            <a:off x="5029225" y="3041725"/>
            <a:ext cx="895200" cy="13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1" name="Google Shape;741;p56"/>
          <p:cNvSpPr/>
          <p:nvPr/>
        </p:nvSpPr>
        <p:spPr>
          <a:xfrm>
            <a:off x="3206200" y="4703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56"/>
          <p:cNvSpPr/>
          <p:nvPr/>
        </p:nvSpPr>
        <p:spPr>
          <a:xfrm>
            <a:off x="3918775" y="4703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56"/>
          <p:cNvSpPr/>
          <p:nvPr/>
        </p:nvSpPr>
        <p:spPr>
          <a:xfrm>
            <a:off x="4563450" y="4703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56"/>
          <p:cNvSpPr/>
          <p:nvPr/>
        </p:nvSpPr>
        <p:spPr>
          <a:xfrm>
            <a:off x="5310000" y="4703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56"/>
          <p:cNvSpPr/>
          <p:nvPr/>
        </p:nvSpPr>
        <p:spPr>
          <a:xfrm>
            <a:off x="2655625" y="4322125"/>
            <a:ext cx="3335700" cy="334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baseline="-25000" lang="en"/>
              <a:t>1      </a:t>
            </a:r>
            <a:r>
              <a:rPr lang="en"/>
              <a:t>       e</a:t>
            </a:r>
            <a:r>
              <a:rPr baseline="-25000" lang="en"/>
              <a:t>2      </a:t>
            </a:r>
            <a:r>
              <a:rPr lang="en"/>
              <a:t>       e</a:t>
            </a:r>
            <a:r>
              <a:rPr baseline="-25000" lang="en"/>
              <a:t>3      </a:t>
            </a:r>
            <a:r>
              <a:rPr lang="en"/>
              <a:t>       e</a:t>
            </a:r>
            <a:r>
              <a:rPr baseline="-25000" lang="en"/>
              <a:t>4      </a:t>
            </a:r>
            <a:r>
              <a:rPr lang="en"/>
              <a:t>       e</a:t>
            </a:r>
            <a:r>
              <a:rPr baseline="-25000" lang="en"/>
              <a:t>5</a:t>
            </a:r>
            <a:endParaRPr baseline="-25000"/>
          </a:p>
        </p:txBody>
      </p:sp>
      <p:sp>
        <p:nvSpPr>
          <p:cNvPr id="746" name="Google Shape;746;p56"/>
          <p:cNvSpPr/>
          <p:nvPr/>
        </p:nvSpPr>
        <p:spPr>
          <a:xfrm>
            <a:off x="3206200" y="4322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56"/>
          <p:cNvSpPr/>
          <p:nvPr/>
        </p:nvSpPr>
        <p:spPr>
          <a:xfrm>
            <a:off x="3918775" y="4322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56"/>
          <p:cNvSpPr/>
          <p:nvPr/>
        </p:nvSpPr>
        <p:spPr>
          <a:xfrm>
            <a:off x="4563450" y="4322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56"/>
          <p:cNvSpPr/>
          <p:nvPr/>
        </p:nvSpPr>
        <p:spPr>
          <a:xfrm>
            <a:off x="5310000" y="4322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56"/>
          <p:cNvSpPr/>
          <p:nvPr/>
        </p:nvSpPr>
        <p:spPr>
          <a:xfrm>
            <a:off x="4108525" y="3550675"/>
            <a:ext cx="429900" cy="42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cxnSp>
        <p:nvCxnSpPr>
          <p:cNvPr id="750" name="Google Shape;750;p56"/>
          <p:cNvCxnSpPr>
            <a:endCxn id="736" idx="3"/>
          </p:cNvCxnSpPr>
          <p:nvPr/>
        </p:nvCxnSpPr>
        <p:spPr>
          <a:xfrm flipH="1" rot="10800000">
            <a:off x="2979282" y="3917618"/>
            <a:ext cx="1192200" cy="4026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1" name="Google Shape;751;p56"/>
          <p:cNvCxnSpPr>
            <a:endCxn id="736" idx="3"/>
          </p:cNvCxnSpPr>
          <p:nvPr/>
        </p:nvCxnSpPr>
        <p:spPr>
          <a:xfrm flipH="1" rot="10800000">
            <a:off x="3692082" y="3917618"/>
            <a:ext cx="479400" cy="4197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2" name="Google Shape;752;p56"/>
          <p:cNvCxnSpPr>
            <a:stCxn id="745" idx="0"/>
            <a:endCxn id="736" idx="4"/>
          </p:cNvCxnSpPr>
          <p:nvPr/>
        </p:nvCxnSpPr>
        <p:spPr>
          <a:xfrm rot="10800000">
            <a:off x="4323475" y="3980725"/>
            <a:ext cx="0" cy="3414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3" name="Google Shape;753;p56"/>
          <p:cNvCxnSpPr>
            <a:endCxn id="736" idx="5"/>
          </p:cNvCxnSpPr>
          <p:nvPr/>
        </p:nvCxnSpPr>
        <p:spPr>
          <a:xfrm rot="10800000">
            <a:off x="4475468" y="3917618"/>
            <a:ext cx="566100" cy="4026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4" name="Google Shape;754;p56"/>
          <p:cNvCxnSpPr>
            <a:endCxn id="736" idx="5"/>
          </p:cNvCxnSpPr>
          <p:nvPr/>
        </p:nvCxnSpPr>
        <p:spPr>
          <a:xfrm rot="10800000">
            <a:off x="4475468" y="3917618"/>
            <a:ext cx="1245300" cy="4026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9" name="Google Shape;739;p56"/>
          <p:cNvSpPr/>
          <p:nvPr/>
        </p:nvSpPr>
        <p:spPr>
          <a:xfrm>
            <a:off x="3617725" y="2874325"/>
            <a:ext cx="14115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Affine</a:t>
            </a:r>
            <a:endParaRPr/>
          </a:p>
        </p:txBody>
      </p:sp>
      <p:sp>
        <p:nvSpPr>
          <p:cNvPr id="755" name="Google Shape;755;p56"/>
          <p:cNvSpPr/>
          <p:nvPr/>
        </p:nvSpPr>
        <p:spPr>
          <a:xfrm>
            <a:off x="3617725" y="2417125"/>
            <a:ext cx="1411500" cy="334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Nonlinearity</a:t>
            </a:r>
            <a:endParaRPr/>
          </a:p>
        </p:txBody>
      </p:sp>
      <p:sp>
        <p:nvSpPr>
          <p:cNvPr id="756" name="Google Shape;756;p56"/>
          <p:cNvSpPr/>
          <p:nvPr/>
        </p:nvSpPr>
        <p:spPr>
          <a:xfrm>
            <a:off x="3617725" y="1959925"/>
            <a:ext cx="14115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Affine</a:t>
            </a:r>
            <a:endParaRPr/>
          </a:p>
        </p:txBody>
      </p:sp>
      <p:sp>
        <p:nvSpPr>
          <p:cNvPr id="757" name="Google Shape;757;p56"/>
          <p:cNvSpPr txBox="1"/>
          <p:nvPr/>
        </p:nvSpPr>
        <p:spPr>
          <a:xfrm>
            <a:off x="1241650" y="3564325"/>
            <a:ext cx="24504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/>
              <a:t>Literally</a:t>
            </a:r>
            <a:r>
              <a:rPr lang="en"/>
              <a:t>) s</a:t>
            </a:r>
            <a:r>
              <a:rPr lang="en"/>
              <a:t>um vectors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(“bag of words”)</a:t>
            </a:r>
            <a:endParaRPr/>
          </a:p>
        </p:txBody>
      </p:sp>
      <p:sp>
        <p:nvSpPr>
          <p:cNvPr id="758" name="Google Shape;758;p56"/>
          <p:cNvSpPr txBox="1"/>
          <p:nvPr/>
        </p:nvSpPr>
        <p:spPr>
          <a:xfrm>
            <a:off x="0" y="1242325"/>
            <a:ext cx="32820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Discussion</a:t>
            </a:r>
            <a:r>
              <a:rPr b="1" lang="en"/>
              <a:t>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to use for binary decisions, what for multi-class classification?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is the dimension of the last affine layer?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do we interpret the softmax output?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5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Supervised+Unsupervised</a:t>
            </a:r>
            <a:endParaRPr/>
          </a:p>
        </p:txBody>
      </p:sp>
      <p:sp>
        <p:nvSpPr>
          <p:cNvPr id="764" name="Google Shape;764;p5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Supervised task</a:t>
            </a:r>
            <a:br>
              <a:rPr lang="en"/>
            </a:br>
            <a:r>
              <a:rPr lang="en"/>
              <a:t>T</a:t>
            </a:r>
            <a:r>
              <a:rPr lang="en"/>
              <a:t>rains hidden and output layers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2"/>
                </a:solidFill>
              </a:rPr>
              <a:t>Uns</a:t>
            </a:r>
            <a:r>
              <a:rPr b="1" lang="en">
                <a:solidFill>
                  <a:schemeClr val="lt2"/>
                </a:solidFill>
              </a:rPr>
              <a:t>upervised task</a:t>
            </a:r>
            <a:br>
              <a:rPr lang="en"/>
            </a:br>
            <a:r>
              <a:rPr lang="en"/>
              <a:t>Trains word embeddings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Why?</a:t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   </a:t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 </a:t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57"/>
          <p:cNvSpPr/>
          <p:nvPr/>
        </p:nvSpPr>
        <p:spPr>
          <a:xfrm>
            <a:off x="476950" y="4703125"/>
            <a:ext cx="3335700" cy="334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baseline="-25000" lang="en"/>
              <a:t>1      </a:t>
            </a:r>
            <a:r>
              <a:rPr lang="en"/>
              <a:t>       w</a:t>
            </a:r>
            <a:r>
              <a:rPr baseline="-25000" lang="en"/>
              <a:t>2      </a:t>
            </a:r>
            <a:r>
              <a:rPr lang="en"/>
              <a:t>       w</a:t>
            </a:r>
            <a:r>
              <a:rPr baseline="-25000" lang="en"/>
              <a:t>3      </a:t>
            </a:r>
            <a:r>
              <a:rPr lang="en"/>
              <a:t>       w</a:t>
            </a:r>
            <a:r>
              <a:rPr baseline="-25000" lang="en"/>
              <a:t>4      </a:t>
            </a:r>
            <a:r>
              <a:rPr lang="en"/>
              <a:t>       w</a:t>
            </a:r>
            <a:r>
              <a:rPr baseline="-25000" lang="en"/>
              <a:t>5</a:t>
            </a:r>
            <a:endParaRPr baseline="-25000"/>
          </a:p>
        </p:txBody>
      </p:sp>
      <p:sp>
        <p:nvSpPr>
          <p:cNvPr id="766" name="Google Shape;766;p57"/>
          <p:cNvSpPr/>
          <p:nvPr/>
        </p:nvSpPr>
        <p:spPr>
          <a:xfrm>
            <a:off x="1439050" y="1225225"/>
            <a:ext cx="1411500" cy="612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Sigmoid Or Softmax</a:t>
            </a:r>
            <a:endParaRPr/>
          </a:p>
        </p:txBody>
      </p:sp>
      <p:cxnSp>
        <p:nvCxnSpPr>
          <p:cNvPr id="767" name="Google Shape;767;p57"/>
          <p:cNvCxnSpPr>
            <a:stCxn id="768" idx="0"/>
            <a:endCxn id="766" idx="2"/>
          </p:cNvCxnSpPr>
          <p:nvPr/>
        </p:nvCxnSpPr>
        <p:spPr>
          <a:xfrm rot="10800000">
            <a:off x="2144800" y="1837375"/>
            <a:ext cx="0" cy="17133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9" name="Google Shape;769;p57"/>
          <p:cNvSpPr/>
          <p:nvPr/>
        </p:nvSpPr>
        <p:spPr>
          <a:xfrm>
            <a:off x="1027525" y="4703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57"/>
          <p:cNvSpPr/>
          <p:nvPr/>
        </p:nvSpPr>
        <p:spPr>
          <a:xfrm>
            <a:off x="1740100" y="4703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57"/>
          <p:cNvSpPr/>
          <p:nvPr/>
        </p:nvSpPr>
        <p:spPr>
          <a:xfrm>
            <a:off x="2384775" y="4703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57"/>
          <p:cNvSpPr/>
          <p:nvPr/>
        </p:nvSpPr>
        <p:spPr>
          <a:xfrm>
            <a:off x="3131325" y="4703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57"/>
          <p:cNvSpPr/>
          <p:nvPr/>
        </p:nvSpPr>
        <p:spPr>
          <a:xfrm>
            <a:off x="476950" y="4322125"/>
            <a:ext cx="3335700" cy="334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baseline="-25000" lang="en"/>
              <a:t>1      </a:t>
            </a:r>
            <a:r>
              <a:rPr lang="en"/>
              <a:t>       e</a:t>
            </a:r>
            <a:r>
              <a:rPr baseline="-25000" lang="en"/>
              <a:t>2      </a:t>
            </a:r>
            <a:r>
              <a:rPr lang="en"/>
              <a:t>       e</a:t>
            </a:r>
            <a:r>
              <a:rPr baseline="-25000" lang="en"/>
              <a:t>3      </a:t>
            </a:r>
            <a:r>
              <a:rPr lang="en"/>
              <a:t>       e</a:t>
            </a:r>
            <a:r>
              <a:rPr baseline="-25000" lang="en"/>
              <a:t>4      </a:t>
            </a:r>
            <a:r>
              <a:rPr lang="en"/>
              <a:t>       e</a:t>
            </a:r>
            <a:r>
              <a:rPr baseline="-25000" lang="en"/>
              <a:t>5</a:t>
            </a:r>
            <a:endParaRPr baseline="-25000"/>
          </a:p>
        </p:txBody>
      </p:sp>
      <p:sp>
        <p:nvSpPr>
          <p:cNvPr id="774" name="Google Shape;774;p57"/>
          <p:cNvSpPr/>
          <p:nvPr/>
        </p:nvSpPr>
        <p:spPr>
          <a:xfrm>
            <a:off x="1027525" y="4322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57"/>
          <p:cNvSpPr/>
          <p:nvPr/>
        </p:nvSpPr>
        <p:spPr>
          <a:xfrm>
            <a:off x="1740100" y="4322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57"/>
          <p:cNvSpPr/>
          <p:nvPr/>
        </p:nvSpPr>
        <p:spPr>
          <a:xfrm>
            <a:off x="2384775" y="4322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57"/>
          <p:cNvSpPr/>
          <p:nvPr/>
        </p:nvSpPr>
        <p:spPr>
          <a:xfrm>
            <a:off x="3131325" y="4322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57"/>
          <p:cNvSpPr/>
          <p:nvPr/>
        </p:nvSpPr>
        <p:spPr>
          <a:xfrm>
            <a:off x="1929850" y="3550675"/>
            <a:ext cx="429900" cy="42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cxnSp>
        <p:nvCxnSpPr>
          <p:cNvPr id="778" name="Google Shape;778;p57"/>
          <p:cNvCxnSpPr>
            <a:endCxn id="768" idx="3"/>
          </p:cNvCxnSpPr>
          <p:nvPr/>
        </p:nvCxnSpPr>
        <p:spPr>
          <a:xfrm flipH="1" rot="10800000">
            <a:off x="800607" y="3917618"/>
            <a:ext cx="1192200" cy="4026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9" name="Google Shape;779;p57"/>
          <p:cNvCxnSpPr>
            <a:endCxn id="768" idx="3"/>
          </p:cNvCxnSpPr>
          <p:nvPr/>
        </p:nvCxnSpPr>
        <p:spPr>
          <a:xfrm flipH="1" rot="10800000">
            <a:off x="1513407" y="3917618"/>
            <a:ext cx="479400" cy="4197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0" name="Google Shape;780;p57"/>
          <p:cNvCxnSpPr>
            <a:stCxn id="773" idx="0"/>
            <a:endCxn id="768" idx="4"/>
          </p:cNvCxnSpPr>
          <p:nvPr/>
        </p:nvCxnSpPr>
        <p:spPr>
          <a:xfrm rot="10800000">
            <a:off x="2144800" y="3980725"/>
            <a:ext cx="0" cy="3414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1" name="Google Shape;781;p57"/>
          <p:cNvCxnSpPr>
            <a:endCxn id="768" idx="5"/>
          </p:cNvCxnSpPr>
          <p:nvPr/>
        </p:nvCxnSpPr>
        <p:spPr>
          <a:xfrm rot="10800000">
            <a:off x="2296793" y="3917618"/>
            <a:ext cx="566100" cy="4026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2" name="Google Shape;782;p57"/>
          <p:cNvCxnSpPr>
            <a:endCxn id="768" idx="5"/>
          </p:cNvCxnSpPr>
          <p:nvPr/>
        </p:nvCxnSpPr>
        <p:spPr>
          <a:xfrm rot="10800000">
            <a:off x="2296793" y="3917618"/>
            <a:ext cx="1245300" cy="4026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3" name="Google Shape;783;p57"/>
          <p:cNvSpPr/>
          <p:nvPr/>
        </p:nvSpPr>
        <p:spPr>
          <a:xfrm>
            <a:off x="1439050" y="2874325"/>
            <a:ext cx="14115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Affine</a:t>
            </a:r>
            <a:endParaRPr/>
          </a:p>
        </p:txBody>
      </p:sp>
      <p:sp>
        <p:nvSpPr>
          <p:cNvPr id="784" name="Google Shape;784;p57"/>
          <p:cNvSpPr/>
          <p:nvPr/>
        </p:nvSpPr>
        <p:spPr>
          <a:xfrm>
            <a:off x="1439050" y="2417125"/>
            <a:ext cx="1411500" cy="334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Nonlinearity</a:t>
            </a:r>
            <a:endParaRPr/>
          </a:p>
        </p:txBody>
      </p:sp>
      <p:sp>
        <p:nvSpPr>
          <p:cNvPr id="785" name="Google Shape;785;p57"/>
          <p:cNvSpPr/>
          <p:nvPr/>
        </p:nvSpPr>
        <p:spPr>
          <a:xfrm>
            <a:off x="1439050" y="1959925"/>
            <a:ext cx="14115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Affine</a:t>
            </a:r>
            <a:endParaRPr/>
          </a:p>
        </p:txBody>
      </p:sp>
      <p:sp>
        <p:nvSpPr>
          <p:cNvPr id="786" name="Google Shape;786;p57"/>
          <p:cNvSpPr txBox="1"/>
          <p:nvPr/>
        </p:nvSpPr>
        <p:spPr>
          <a:xfrm>
            <a:off x="-145900" y="3564325"/>
            <a:ext cx="16593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vectors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(“bag of words”)</a:t>
            </a:r>
            <a:endParaRPr/>
          </a:p>
        </p:txBody>
      </p:sp>
      <p:sp>
        <p:nvSpPr>
          <p:cNvPr id="787" name="Google Shape;787;p57"/>
          <p:cNvSpPr/>
          <p:nvPr/>
        </p:nvSpPr>
        <p:spPr>
          <a:xfrm>
            <a:off x="3131325" y="1352150"/>
            <a:ext cx="331800" cy="2482200"/>
          </a:xfrm>
          <a:prstGeom prst="rightBrace">
            <a:avLst>
              <a:gd fmla="val 8333" name="adj1"/>
              <a:gd fmla="val 49731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57"/>
          <p:cNvSpPr txBox="1"/>
          <p:nvPr/>
        </p:nvSpPr>
        <p:spPr>
          <a:xfrm>
            <a:off x="3463125" y="2367175"/>
            <a:ext cx="1369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Supervised</a:t>
            </a:r>
            <a:br>
              <a:rPr lang="en" sz="1200">
                <a:solidFill>
                  <a:schemeClr val="lt2"/>
                </a:solidFill>
              </a:rPr>
            </a:br>
            <a:r>
              <a:rPr lang="en" sz="1200">
                <a:solidFill>
                  <a:schemeClr val="lt2"/>
                </a:solidFill>
              </a:rPr>
              <a:t>(e.g., Sentiment)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789" name="Google Shape;789;p57"/>
          <p:cNvSpPr/>
          <p:nvPr/>
        </p:nvSpPr>
        <p:spPr>
          <a:xfrm>
            <a:off x="4061925" y="4322125"/>
            <a:ext cx="249600" cy="715800"/>
          </a:xfrm>
          <a:prstGeom prst="rightBrace">
            <a:avLst>
              <a:gd fmla="val 8333" name="adj1"/>
              <a:gd fmla="val 49731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57"/>
          <p:cNvSpPr txBox="1"/>
          <p:nvPr/>
        </p:nvSpPr>
        <p:spPr>
          <a:xfrm>
            <a:off x="4262900" y="4489800"/>
            <a:ext cx="1369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Unsupervised</a:t>
            </a:r>
            <a:br>
              <a:rPr lang="en" sz="1200">
                <a:solidFill>
                  <a:schemeClr val="lt2"/>
                </a:solidFill>
              </a:rPr>
            </a:br>
            <a:r>
              <a:rPr lang="en" sz="1200">
                <a:solidFill>
                  <a:schemeClr val="lt2"/>
                </a:solidFill>
              </a:rPr>
              <a:t>(e.g., Word2Vec)</a:t>
            </a:r>
            <a:endParaRPr sz="1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5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</a:t>
            </a:r>
            <a:r>
              <a:rPr lang="en"/>
              <a:t>Supervised+Unsupervised</a:t>
            </a:r>
            <a:endParaRPr/>
          </a:p>
        </p:txBody>
      </p:sp>
      <p:sp>
        <p:nvSpPr>
          <p:cNvPr id="796" name="Google Shape;796;p5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Supervised task</a:t>
            </a:r>
            <a:br>
              <a:rPr lang="en"/>
            </a:br>
            <a:r>
              <a:rPr lang="en"/>
              <a:t>Trains hidden and output layers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Unsupervised task</a:t>
            </a:r>
            <a:br>
              <a:rPr lang="en"/>
            </a:br>
            <a:r>
              <a:rPr lang="en"/>
              <a:t>Trains word embeddings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Why?</a:t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More unsupervised than supervised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Word level task transfer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Effectiveness depends on task and quantity of supervised data.</a:t>
            </a:r>
            <a:endParaRPr/>
          </a:p>
        </p:txBody>
      </p:sp>
      <p:sp>
        <p:nvSpPr>
          <p:cNvPr id="797" name="Google Shape;797;p58"/>
          <p:cNvSpPr/>
          <p:nvPr/>
        </p:nvSpPr>
        <p:spPr>
          <a:xfrm>
            <a:off x="476950" y="4703125"/>
            <a:ext cx="3335700" cy="334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baseline="-25000" lang="en"/>
              <a:t>1      </a:t>
            </a:r>
            <a:r>
              <a:rPr lang="en"/>
              <a:t>       w</a:t>
            </a:r>
            <a:r>
              <a:rPr baseline="-25000" lang="en"/>
              <a:t>2      </a:t>
            </a:r>
            <a:r>
              <a:rPr lang="en"/>
              <a:t>       w</a:t>
            </a:r>
            <a:r>
              <a:rPr baseline="-25000" lang="en"/>
              <a:t>3      </a:t>
            </a:r>
            <a:r>
              <a:rPr lang="en"/>
              <a:t>       w</a:t>
            </a:r>
            <a:r>
              <a:rPr baseline="-25000" lang="en"/>
              <a:t>4      </a:t>
            </a:r>
            <a:r>
              <a:rPr lang="en"/>
              <a:t>       w</a:t>
            </a:r>
            <a:r>
              <a:rPr baseline="-25000" lang="en"/>
              <a:t>5</a:t>
            </a:r>
            <a:endParaRPr baseline="-25000"/>
          </a:p>
        </p:txBody>
      </p:sp>
      <p:sp>
        <p:nvSpPr>
          <p:cNvPr id="798" name="Google Shape;798;p58"/>
          <p:cNvSpPr/>
          <p:nvPr/>
        </p:nvSpPr>
        <p:spPr>
          <a:xfrm>
            <a:off x="1439050" y="1225225"/>
            <a:ext cx="1411500" cy="612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Sigmoid Or Softmax</a:t>
            </a:r>
            <a:endParaRPr/>
          </a:p>
        </p:txBody>
      </p:sp>
      <p:cxnSp>
        <p:nvCxnSpPr>
          <p:cNvPr id="799" name="Google Shape;799;p58"/>
          <p:cNvCxnSpPr>
            <a:stCxn id="800" idx="0"/>
            <a:endCxn id="798" idx="2"/>
          </p:cNvCxnSpPr>
          <p:nvPr/>
        </p:nvCxnSpPr>
        <p:spPr>
          <a:xfrm rot="10800000">
            <a:off x="2144800" y="1837375"/>
            <a:ext cx="0" cy="17133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1" name="Google Shape;801;p58"/>
          <p:cNvSpPr/>
          <p:nvPr/>
        </p:nvSpPr>
        <p:spPr>
          <a:xfrm>
            <a:off x="1027525" y="4703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58"/>
          <p:cNvSpPr/>
          <p:nvPr/>
        </p:nvSpPr>
        <p:spPr>
          <a:xfrm>
            <a:off x="1740100" y="4703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58"/>
          <p:cNvSpPr/>
          <p:nvPr/>
        </p:nvSpPr>
        <p:spPr>
          <a:xfrm>
            <a:off x="2384775" y="4703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58"/>
          <p:cNvSpPr/>
          <p:nvPr/>
        </p:nvSpPr>
        <p:spPr>
          <a:xfrm>
            <a:off x="3131325" y="4703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58"/>
          <p:cNvSpPr/>
          <p:nvPr/>
        </p:nvSpPr>
        <p:spPr>
          <a:xfrm>
            <a:off x="476950" y="4322125"/>
            <a:ext cx="3335700" cy="334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baseline="-25000" lang="en"/>
              <a:t>1      </a:t>
            </a:r>
            <a:r>
              <a:rPr lang="en"/>
              <a:t>       e</a:t>
            </a:r>
            <a:r>
              <a:rPr baseline="-25000" lang="en"/>
              <a:t>2      </a:t>
            </a:r>
            <a:r>
              <a:rPr lang="en"/>
              <a:t>       e</a:t>
            </a:r>
            <a:r>
              <a:rPr baseline="-25000" lang="en"/>
              <a:t>3      </a:t>
            </a:r>
            <a:r>
              <a:rPr lang="en"/>
              <a:t>       e</a:t>
            </a:r>
            <a:r>
              <a:rPr baseline="-25000" lang="en"/>
              <a:t>4      </a:t>
            </a:r>
            <a:r>
              <a:rPr lang="en"/>
              <a:t>       e</a:t>
            </a:r>
            <a:r>
              <a:rPr baseline="-25000" lang="en"/>
              <a:t>5</a:t>
            </a:r>
            <a:endParaRPr baseline="-25000"/>
          </a:p>
        </p:txBody>
      </p:sp>
      <p:sp>
        <p:nvSpPr>
          <p:cNvPr id="806" name="Google Shape;806;p58"/>
          <p:cNvSpPr/>
          <p:nvPr/>
        </p:nvSpPr>
        <p:spPr>
          <a:xfrm>
            <a:off x="1027525" y="4322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58"/>
          <p:cNvSpPr/>
          <p:nvPr/>
        </p:nvSpPr>
        <p:spPr>
          <a:xfrm>
            <a:off x="1740100" y="4322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58"/>
          <p:cNvSpPr/>
          <p:nvPr/>
        </p:nvSpPr>
        <p:spPr>
          <a:xfrm>
            <a:off x="2384775" y="4322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58"/>
          <p:cNvSpPr/>
          <p:nvPr/>
        </p:nvSpPr>
        <p:spPr>
          <a:xfrm>
            <a:off x="3131325" y="43221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58"/>
          <p:cNvSpPr/>
          <p:nvPr/>
        </p:nvSpPr>
        <p:spPr>
          <a:xfrm>
            <a:off x="1929850" y="3550675"/>
            <a:ext cx="429900" cy="42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cxnSp>
        <p:nvCxnSpPr>
          <p:cNvPr id="810" name="Google Shape;810;p58"/>
          <p:cNvCxnSpPr>
            <a:endCxn id="800" idx="3"/>
          </p:cNvCxnSpPr>
          <p:nvPr/>
        </p:nvCxnSpPr>
        <p:spPr>
          <a:xfrm flipH="1" rot="10800000">
            <a:off x="800607" y="3917618"/>
            <a:ext cx="1192200" cy="4026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1" name="Google Shape;811;p58"/>
          <p:cNvCxnSpPr>
            <a:endCxn id="800" idx="3"/>
          </p:cNvCxnSpPr>
          <p:nvPr/>
        </p:nvCxnSpPr>
        <p:spPr>
          <a:xfrm flipH="1" rot="10800000">
            <a:off x="1513407" y="3917618"/>
            <a:ext cx="479400" cy="4197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2" name="Google Shape;812;p58"/>
          <p:cNvCxnSpPr>
            <a:stCxn id="805" idx="0"/>
            <a:endCxn id="800" idx="4"/>
          </p:cNvCxnSpPr>
          <p:nvPr/>
        </p:nvCxnSpPr>
        <p:spPr>
          <a:xfrm rot="10800000">
            <a:off x="2144800" y="3980725"/>
            <a:ext cx="0" cy="3414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3" name="Google Shape;813;p58"/>
          <p:cNvCxnSpPr>
            <a:endCxn id="800" idx="5"/>
          </p:cNvCxnSpPr>
          <p:nvPr/>
        </p:nvCxnSpPr>
        <p:spPr>
          <a:xfrm rot="10800000">
            <a:off x="2296793" y="3917618"/>
            <a:ext cx="566100" cy="4026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4" name="Google Shape;814;p58"/>
          <p:cNvCxnSpPr>
            <a:endCxn id="800" idx="5"/>
          </p:cNvCxnSpPr>
          <p:nvPr/>
        </p:nvCxnSpPr>
        <p:spPr>
          <a:xfrm rot="10800000">
            <a:off x="2296793" y="3917618"/>
            <a:ext cx="1245300" cy="4026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5" name="Google Shape;815;p58"/>
          <p:cNvSpPr/>
          <p:nvPr/>
        </p:nvSpPr>
        <p:spPr>
          <a:xfrm>
            <a:off x="1439050" y="2874325"/>
            <a:ext cx="14115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Affine</a:t>
            </a:r>
            <a:endParaRPr/>
          </a:p>
        </p:txBody>
      </p:sp>
      <p:sp>
        <p:nvSpPr>
          <p:cNvPr id="816" name="Google Shape;816;p58"/>
          <p:cNvSpPr/>
          <p:nvPr/>
        </p:nvSpPr>
        <p:spPr>
          <a:xfrm>
            <a:off x="1439050" y="2417125"/>
            <a:ext cx="1411500" cy="334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Nonlinearity</a:t>
            </a:r>
            <a:endParaRPr/>
          </a:p>
        </p:txBody>
      </p:sp>
      <p:sp>
        <p:nvSpPr>
          <p:cNvPr id="817" name="Google Shape;817;p58"/>
          <p:cNvSpPr/>
          <p:nvPr/>
        </p:nvSpPr>
        <p:spPr>
          <a:xfrm>
            <a:off x="1439050" y="1959925"/>
            <a:ext cx="14115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Affine</a:t>
            </a:r>
            <a:endParaRPr/>
          </a:p>
        </p:txBody>
      </p:sp>
      <p:sp>
        <p:nvSpPr>
          <p:cNvPr id="818" name="Google Shape;818;p58"/>
          <p:cNvSpPr txBox="1"/>
          <p:nvPr/>
        </p:nvSpPr>
        <p:spPr>
          <a:xfrm>
            <a:off x="-145900" y="3564325"/>
            <a:ext cx="16593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vectors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(“bag of words”)</a:t>
            </a:r>
            <a:endParaRPr/>
          </a:p>
        </p:txBody>
      </p:sp>
      <p:sp>
        <p:nvSpPr>
          <p:cNvPr id="819" name="Google Shape;819;p58"/>
          <p:cNvSpPr/>
          <p:nvPr/>
        </p:nvSpPr>
        <p:spPr>
          <a:xfrm>
            <a:off x="3131325" y="1352150"/>
            <a:ext cx="331800" cy="2482200"/>
          </a:xfrm>
          <a:prstGeom prst="rightBrace">
            <a:avLst>
              <a:gd fmla="val 8333" name="adj1"/>
              <a:gd fmla="val 49731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58"/>
          <p:cNvSpPr txBox="1"/>
          <p:nvPr/>
        </p:nvSpPr>
        <p:spPr>
          <a:xfrm>
            <a:off x="3463125" y="2367175"/>
            <a:ext cx="1369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Supervised</a:t>
            </a:r>
            <a:br>
              <a:rPr lang="en" sz="1200">
                <a:solidFill>
                  <a:schemeClr val="lt2"/>
                </a:solidFill>
              </a:rPr>
            </a:br>
            <a:r>
              <a:rPr lang="en" sz="1200">
                <a:solidFill>
                  <a:schemeClr val="lt2"/>
                </a:solidFill>
              </a:rPr>
              <a:t>(e.g., Sentiment)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821" name="Google Shape;821;p58"/>
          <p:cNvSpPr/>
          <p:nvPr/>
        </p:nvSpPr>
        <p:spPr>
          <a:xfrm>
            <a:off x="4061925" y="4322125"/>
            <a:ext cx="249600" cy="715800"/>
          </a:xfrm>
          <a:prstGeom prst="rightBrace">
            <a:avLst>
              <a:gd fmla="val 8333" name="adj1"/>
              <a:gd fmla="val 49731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58"/>
          <p:cNvSpPr txBox="1"/>
          <p:nvPr/>
        </p:nvSpPr>
        <p:spPr>
          <a:xfrm>
            <a:off x="4262900" y="4489800"/>
            <a:ext cx="1369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Unsupervised</a:t>
            </a:r>
            <a:br>
              <a:rPr lang="en" sz="1200">
                <a:solidFill>
                  <a:schemeClr val="lt2"/>
                </a:solidFill>
              </a:rPr>
            </a:br>
            <a:r>
              <a:rPr lang="en" sz="1200">
                <a:solidFill>
                  <a:schemeClr val="lt2"/>
                </a:solidFill>
              </a:rPr>
              <a:t>(e.g., Word2Vec)</a:t>
            </a:r>
            <a:endParaRPr sz="1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5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Effectiveness</a:t>
            </a:r>
            <a:endParaRPr/>
          </a:p>
        </p:txBody>
      </p:sp>
      <p:sp>
        <p:nvSpPr>
          <p:cNvPr id="828" name="Google Shape;828;p5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Deep Unordered Composition Rivals Syntactic Methods for Text Classification (Iyyer et al., 2015)</a:t>
            </a:r>
            <a:endParaRPr/>
          </a:p>
        </p:txBody>
      </p:sp>
      <p:pic>
        <p:nvPicPr>
          <p:cNvPr id="829" name="Google Shape;829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125" y="1665325"/>
            <a:ext cx="3495026" cy="3108525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59"/>
          <p:cNvSpPr txBox="1"/>
          <p:nvPr>
            <p:ph idx="4294967295" type="body"/>
          </p:nvPr>
        </p:nvSpPr>
        <p:spPr>
          <a:xfrm>
            <a:off x="4832400" y="1789900"/>
            <a:ext cx="4146300" cy="27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Deep Averaging Network (DAN) </a:t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/>
              <a:t>Fast! Easy to Implement!</a:t>
            </a:r>
            <a:br>
              <a:rPr lang="en"/>
            </a:br>
            <a:r>
              <a:rPr lang="en" sz="1400"/>
              <a:t>+ Competitive with more sophisticated models</a:t>
            </a:r>
            <a:br>
              <a:rPr lang="en" sz="1400"/>
            </a:b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6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Details: </a:t>
            </a:r>
            <a:r>
              <a:rPr lang="en"/>
              <a:t>Tuning Hyperparameters</a:t>
            </a:r>
            <a:endParaRPr/>
          </a:p>
        </p:txBody>
      </p:sp>
      <p:sp>
        <p:nvSpPr>
          <p:cNvPr id="836" name="Google Shape;836;p6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Many things to try: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Vocabulary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Word vector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Hidden layer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Learning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Minibatch size and training schedule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Sampled loss functions?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Dropout?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Optimizer (SGD, AdaGrad, Adam, RMSProp, etc.)?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True for non-neural algorithms too! But </a:t>
            </a:r>
            <a:r>
              <a:rPr b="1" lang="en"/>
              <a:t>NNs can be very sensitive.</a:t>
            </a:r>
            <a:endParaRPr b="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Details: Tuning Hyperparameters</a:t>
            </a:r>
            <a:endParaRPr/>
          </a:p>
        </p:txBody>
      </p:sp>
      <p:sp>
        <p:nvSpPr>
          <p:cNvPr id="842" name="Google Shape;842;p6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to tune?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Guess sensible defaults, based on similar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We’ll give you these for assignments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Grid search: try all combinations </a:t>
            </a:r>
            <a:r>
              <a:rPr b="1" lang="en"/>
              <a:t>(slow!)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Alpha = [0.1, 0.01, 0.001]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Lambda = [1.0, 0.1, 0.01]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 = [50, 100, 200, 500]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Random search (</a:t>
            </a:r>
            <a:r>
              <a:rPr b="1" lang="en"/>
              <a:t>much better!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"/>
              <a:t>Fancy: automatic tuning (gaussian processes, etc.)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 perfect solution...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2156100" y="1247950"/>
            <a:ext cx="48318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+ Model Zoo</a:t>
            </a:r>
            <a:endParaRPr/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W266: Natural Language Processing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62"/>
          <p:cNvSpPr txBox="1"/>
          <p:nvPr>
            <p:ph type="title"/>
          </p:nvPr>
        </p:nvSpPr>
        <p:spPr>
          <a:xfrm>
            <a:off x="311700" y="315925"/>
            <a:ext cx="42213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Classification</a:t>
            </a:r>
            <a:endParaRPr/>
          </a:p>
        </p:txBody>
      </p:sp>
      <p:sp>
        <p:nvSpPr>
          <p:cNvPr id="848" name="Google Shape;848;p6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2"/>
                </a:solidFill>
              </a:rPr>
              <a:t>Beyond Neural Bag-of-Words</a:t>
            </a:r>
            <a:endParaRPr b="1" i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Convolutional Neural Networks 		</a:t>
            </a:r>
            <a:r>
              <a:rPr b="1" lang="en">
                <a:solidFill>
                  <a:schemeClr val="lt2"/>
                </a:solidFill>
              </a:rPr>
              <a:t>Week 5</a:t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Shared weights and incremental local pooling for better representations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Recurrent Neural Networks				</a:t>
            </a:r>
            <a:r>
              <a:rPr b="1" lang="en">
                <a:solidFill>
                  <a:schemeClr val="lt2"/>
                </a:solidFill>
              </a:rPr>
              <a:t>Week 6</a:t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Sequentially processes text with hidden state tracking current interpretation</a:t>
            </a:r>
            <a:endParaRPr/>
          </a:p>
        </p:txBody>
      </p:sp>
      <p:sp>
        <p:nvSpPr>
          <p:cNvPr id="849" name="Google Shape;849;p62"/>
          <p:cNvSpPr/>
          <p:nvPr/>
        </p:nvSpPr>
        <p:spPr>
          <a:xfrm>
            <a:off x="826825" y="3706225"/>
            <a:ext cx="3600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62"/>
          <p:cNvSpPr/>
          <p:nvPr/>
        </p:nvSpPr>
        <p:spPr>
          <a:xfrm>
            <a:off x="1426700" y="3706225"/>
            <a:ext cx="3600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62"/>
          <p:cNvSpPr/>
          <p:nvPr/>
        </p:nvSpPr>
        <p:spPr>
          <a:xfrm>
            <a:off x="2002250" y="3709525"/>
            <a:ext cx="3600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62"/>
          <p:cNvSpPr/>
          <p:nvPr/>
        </p:nvSpPr>
        <p:spPr>
          <a:xfrm>
            <a:off x="729625" y="4062900"/>
            <a:ext cx="554400" cy="28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sp>
        <p:nvSpPr>
          <p:cNvPr id="853" name="Google Shape;853;p62"/>
          <p:cNvSpPr/>
          <p:nvPr/>
        </p:nvSpPr>
        <p:spPr>
          <a:xfrm>
            <a:off x="1329500" y="4062900"/>
            <a:ext cx="554400" cy="28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</a:t>
            </a:r>
            <a:endParaRPr/>
          </a:p>
        </p:txBody>
      </p:sp>
      <p:sp>
        <p:nvSpPr>
          <p:cNvPr id="854" name="Google Shape;854;p62"/>
          <p:cNvSpPr/>
          <p:nvPr/>
        </p:nvSpPr>
        <p:spPr>
          <a:xfrm>
            <a:off x="1929375" y="4062900"/>
            <a:ext cx="554400" cy="28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</a:t>
            </a:r>
            <a:endParaRPr/>
          </a:p>
        </p:txBody>
      </p:sp>
      <p:sp>
        <p:nvSpPr>
          <p:cNvPr id="855" name="Google Shape;855;p62"/>
          <p:cNvSpPr/>
          <p:nvPr/>
        </p:nvSpPr>
        <p:spPr>
          <a:xfrm>
            <a:off x="2529250" y="4062900"/>
            <a:ext cx="554400" cy="28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sp>
        <p:nvSpPr>
          <p:cNvPr id="856" name="Google Shape;856;p62"/>
          <p:cNvSpPr/>
          <p:nvPr/>
        </p:nvSpPr>
        <p:spPr>
          <a:xfrm>
            <a:off x="2577800" y="3709525"/>
            <a:ext cx="3600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7" name="Google Shape;857;p62"/>
          <p:cNvCxnSpPr>
            <a:stCxn id="849" idx="3"/>
            <a:endCxn id="850" idx="1"/>
          </p:cNvCxnSpPr>
          <p:nvPr/>
        </p:nvCxnSpPr>
        <p:spPr>
          <a:xfrm>
            <a:off x="1186825" y="3847225"/>
            <a:ext cx="24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8" name="Google Shape;858;p62"/>
          <p:cNvCxnSpPr>
            <a:stCxn id="850" idx="3"/>
            <a:endCxn id="851" idx="1"/>
          </p:cNvCxnSpPr>
          <p:nvPr/>
        </p:nvCxnSpPr>
        <p:spPr>
          <a:xfrm>
            <a:off x="1786700" y="3847225"/>
            <a:ext cx="2157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9" name="Google Shape;859;p62"/>
          <p:cNvCxnSpPr>
            <a:stCxn id="851" idx="3"/>
            <a:endCxn id="856" idx="1"/>
          </p:cNvCxnSpPr>
          <p:nvPr/>
        </p:nvCxnSpPr>
        <p:spPr>
          <a:xfrm>
            <a:off x="2362250" y="3850525"/>
            <a:ext cx="2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0" name="Google Shape;860;p62"/>
          <p:cNvSpPr/>
          <p:nvPr/>
        </p:nvSpPr>
        <p:spPr>
          <a:xfrm>
            <a:off x="966100" y="2395525"/>
            <a:ext cx="826800" cy="16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62"/>
          <p:cNvSpPr/>
          <p:nvPr/>
        </p:nvSpPr>
        <p:spPr>
          <a:xfrm>
            <a:off x="2084850" y="2395525"/>
            <a:ext cx="875400" cy="16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62"/>
          <p:cNvSpPr/>
          <p:nvPr/>
        </p:nvSpPr>
        <p:spPr>
          <a:xfrm>
            <a:off x="826825" y="2630375"/>
            <a:ext cx="554400" cy="28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sp>
        <p:nvSpPr>
          <p:cNvPr id="863" name="Google Shape;863;p62"/>
          <p:cNvSpPr/>
          <p:nvPr/>
        </p:nvSpPr>
        <p:spPr>
          <a:xfrm>
            <a:off x="1426700" y="2630375"/>
            <a:ext cx="554400" cy="28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</a:t>
            </a:r>
            <a:endParaRPr/>
          </a:p>
        </p:txBody>
      </p:sp>
      <p:sp>
        <p:nvSpPr>
          <p:cNvPr id="864" name="Google Shape;864;p62"/>
          <p:cNvSpPr/>
          <p:nvPr/>
        </p:nvSpPr>
        <p:spPr>
          <a:xfrm>
            <a:off x="2026575" y="2630375"/>
            <a:ext cx="554400" cy="28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</a:t>
            </a:r>
            <a:endParaRPr/>
          </a:p>
        </p:txBody>
      </p:sp>
      <p:sp>
        <p:nvSpPr>
          <p:cNvPr id="865" name="Google Shape;865;p62"/>
          <p:cNvSpPr/>
          <p:nvPr/>
        </p:nvSpPr>
        <p:spPr>
          <a:xfrm>
            <a:off x="2626450" y="2630375"/>
            <a:ext cx="554400" cy="28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sp>
        <p:nvSpPr>
          <p:cNvPr id="866" name="Google Shape;866;p62"/>
          <p:cNvSpPr/>
          <p:nvPr/>
        </p:nvSpPr>
        <p:spPr>
          <a:xfrm>
            <a:off x="1154050" y="2317700"/>
            <a:ext cx="450900" cy="1194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62"/>
          <p:cNvSpPr/>
          <p:nvPr/>
        </p:nvSpPr>
        <p:spPr>
          <a:xfrm>
            <a:off x="2297100" y="2317700"/>
            <a:ext cx="450900" cy="1194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62"/>
          <p:cNvSpPr/>
          <p:nvPr/>
        </p:nvSpPr>
        <p:spPr>
          <a:xfrm>
            <a:off x="1089325" y="2204775"/>
            <a:ext cx="1705800" cy="1194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62"/>
          <p:cNvSpPr/>
          <p:nvPr/>
        </p:nvSpPr>
        <p:spPr>
          <a:xfrm>
            <a:off x="1676100" y="2085375"/>
            <a:ext cx="450900" cy="1194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62"/>
          <p:cNvSpPr/>
          <p:nvPr/>
        </p:nvSpPr>
        <p:spPr>
          <a:xfrm>
            <a:off x="4190750" y="2286075"/>
            <a:ext cx="450900" cy="1194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62"/>
          <p:cNvSpPr/>
          <p:nvPr/>
        </p:nvSpPr>
        <p:spPr>
          <a:xfrm>
            <a:off x="4190750" y="2630375"/>
            <a:ext cx="450900" cy="11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62"/>
          <p:cNvSpPr/>
          <p:nvPr/>
        </p:nvSpPr>
        <p:spPr>
          <a:xfrm>
            <a:off x="4860575" y="2204775"/>
            <a:ext cx="826800" cy="28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Pooling</a:t>
            </a:r>
            <a:endParaRPr/>
          </a:p>
        </p:txBody>
      </p:sp>
      <p:sp>
        <p:nvSpPr>
          <p:cNvPr id="873" name="Google Shape;873;p62"/>
          <p:cNvSpPr/>
          <p:nvPr/>
        </p:nvSpPr>
        <p:spPr>
          <a:xfrm>
            <a:off x="4860575" y="2549075"/>
            <a:ext cx="1764000" cy="28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Weights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6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End.</a:t>
            </a:r>
            <a:endParaRPr/>
          </a:p>
        </p:txBody>
      </p:sp>
      <p:sp>
        <p:nvSpPr>
          <p:cNvPr id="879" name="Google Shape;879;p6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Next week</a:t>
            </a:r>
            <a:r>
              <a:rPr lang="en"/>
              <a:t> Part of Speech tagging and Parsing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64"/>
          <p:cNvSpPr txBox="1"/>
          <p:nvPr>
            <p:ph type="title"/>
          </p:nvPr>
        </p:nvSpPr>
        <p:spPr>
          <a:xfrm>
            <a:off x="265500" y="17424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Halp! Where should I start?</a:t>
            </a:r>
            <a:endParaRPr/>
          </a:p>
        </p:txBody>
      </p:sp>
      <p:pic>
        <p:nvPicPr>
          <p:cNvPr descr="Halp_o_127938.jpg" id="885" name="Google Shape;88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400" y="785800"/>
            <a:ext cx="3305175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6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Thought </a:t>
            </a:r>
            <a:r>
              <a:rPr lang="en"/>
              <a:t>Exercise on Sentence Classification</a:t>
            </a:r>
            <a:r>
              <a:rPr lang="en"/>
              <a:t>  </a:t>
            </a:r>
            <a:endParaRPr/>
          </a:p>
        </p:txBody>
      </p:sp>
      <p:sp>
        <p:nvSpPr>
          <p:cNvPr id="891" name="Google Shape;891;p6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classify as positive or negative:  </a:t>
            </a:r>
            <a:br>
              <a:rPr lang="en"/>
            </a:br>
            <a:r>
              <a:rPr lang="en"/>
              <a:t>                                      </a:t>
            </a:r>
            <a:r>
              <a:rPr b="1" i="1" lang="en"/>
              <a:t>“This movie could be better”  -&gt; -</a:t>
            </a:r>
            <a:br>
              <a:rPr b="1" i="1" lang="en"/>
            </a:br>
            <a:r>
              <a:rPr b="1" i="1" lang="en"/>
              <a:t>                            “That flick should have been stronger”   -&gt; -</a:t>
            </a:r>
            <a:br>
              <a:rPr b="1" i="1" lang="en"/>
            </a:br>
            <a:r>
              <a:rPr b="1" i="1" lang="en"/>
              <a:t>                                  </a:t>
            </a:r>
            <a:r>
              <a:rPr b="1" i="1" lang="en"/>
              <a:t>“The film could have been  strong”  -&gt; ?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How to approach programmatically?</a:t>
            </a:r>
            <a:endParaRPr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Simplest approach: 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 with this: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approach: 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Remaining Problem: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6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Models</a:t>
            </a:r>
            <a:endParaRPr/>
          </a:p>
        </p:txBody>
      </p:sp>
      <p:sp>
        <p:nvSpPr>
          <p:cNvPr id="897" name="Google Shape;897;p6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sure to use the right tool for the job! The literature is a great resource here, but there are many models we won’t see until later in the course.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Different problems use different ML architectures: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 or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Sequence labeling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Retrieval, extraction, and similarity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Sequence prediction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6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Details: Debugging TensorFlow</a:t>
            </a:r>
            <a:endParaRPr/>
          </a:p>
        </p:txBody>
      </p:sp>
      <p:sp>
        <p:nvSpPr>
          <p:cNvPr id="903" name="Google Shape;903;p6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to debug?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Many errors checked at graph construction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Look at Tensor shape: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tf.shape(x_) or x_.get_shape()</a:t>
            </a:r>
            <a:r>
              <a:rPr lang="en"/>
              <a:t>, like in NumPy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 on small data: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output = session.run(output_, feed_dict={input_: inputs[:3]})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TF does a lot for you! Use high-level functions instead of rolling your own.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Consolas"/>
              <a:buChar char="-"/>
            </a:pPr>
            <a:r>
              <a:rPr lang="en" sz="14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tf.nn.embedding_lookup(...)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-"/>
            </a:pPr>
            <a:r>
              <a:rPr lang="en" sz="14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tf.nn.dynamic_rnn(...)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-"/>
            </a:pPr>
            <a:r>
              <a:rPr lang="en" sz="14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tf.nn.sparse_softmax_cross_entropy_with_logits(...)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And many more!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Open-ended final project - your chance to explore &amp; apply NLP!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Some project types: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existing NLP algorithm(s) to a new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a new NLP algorithm or technique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 techniques from a recent paper to a new domain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NLP algorithms to find patterns or trends in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One requirement: </a:t>
            </a:r>
            <a:r>
              <a:rPr b="1" lang="en" u="sng"/>
              <a:t>language</a:t>
            </a:r>
            <a:r>
              <a:rPr lang="en"/>
              <a:t> must be the main part of your project.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5415100" y="314050"/>
            <a:ext cx="35988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all on the course GitHub!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-&gt; </a:t>
            </a:r>
            <a:r>
              <a:rPr lang="en" u="sng">
                <a:solidFill>
                  <a:schemeClr val="hlink"/>
                </a:solidFill>
                <a:hlinkClick r:id="rId3"/>
              </a:rPr>
              <a:t>Final Project Guidelines</a:t>
            </a:r>
            <a:r>
              <a:rPr lang="en"/>
              <a:t> &lt;-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Project: Timeline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Paper Reading Sessions (Coming Soon!)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Project proposal</a:t>
            </a:r>
            <a:r>
              <a:rPr lang="en"/>
              <a:t> (</a:t>
            </a:r>
            <a:r>
              <a:rPr lang="en"/>
              <a:t>Feb 6th</a:t>
            </a:r>
            <a:r>
              <a:rPr lang="en"/>
              <a:t>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Write-up Milestone</a:t>
            </a:r>
            <a:r>
              <a:rPr lang="en"/>
              <a:t> (Optional - Mar 13)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Project write up</a:t>
            </a:r>
            <a:r>
              <a:rPr lang="en"/>
              <a:t> (due Apr 10 - HARD DEADLINE)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Final presentations</a:t>
            </a:r>
            <a:r>
              <a:rPr lang="en"/>
              <a:t> (in-class Apr 12 - 17)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total, </a:t>
            </a:r>
            <a:r>
              <a:rPr b="1" lang="en"/>
              <a:t>60%</a:t>
            </a:r>
            <a:r>
              <a:rPr lang="en"/>
              <a:t> of course grade! Important to start early.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Ideas </a:t>
            </a:r>
            <a:r>
              <a:rPr lang="en" u="sng"/>
              <a:t>and</a:t>
            </a:r>
            <a:r>
              <a:rPr lang="en"/>
              <a:t> Datasets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source: </a:t>
            </a:r>
            <a:r>
              <a:rPr b="1" lang="en"/>
              <a:t>read papers! </a:t>
            </a:r>
            <a:r>
              <a:rPr lang="en"/>
              <a:t>See what people have tried, what data they used.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The Association of Computational Linguistics (ACL) Anthology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NAACL</a:t>
            </a:r>
            <a:r>
              <a:rPr lang="en"/>
              <a:t>, </a:t>
            </a:r>
            <a:r>
              <a:rPr b="1" lang="en" u="sng">
                <a:solidFill>
                  <a:schemeClr val="hlink"/>
                </a:solidFill>
                <a:hlinkClick r:id="rId5"/>
              </a:rPr>
              <a:t>ACL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6"/>
              </a:rPr>
              <a:t>EMNLP</a:t>
            </a:r>
            <a:r>
              <a:rPr lang="en"/>
              <a:t>, </a:t>
            </a:r>
            <a:r>
              <a:rPr b="1" lang="en" u="sng">
                <a:solidFill>
                  <a:schemeClr val="hlink"/>
                </a:solidFill>
                <a:hlinkClick r:id="rId7"/>
              </a:rPr>
              <a:t>NeurIPS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8"/>
              </a:rPr>
              <a:t>ICML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9"/>
              </a:rPr>
              <a:t>SigKDD</a:t>
            </a:r>
            <a:r>
              <a:rPr lang="en"/>
              <a:t>,  </a:t>
            </a:r>
            <a:r>
              <a:rPr lang="en" u="sng">
                <a:solidFill>
                  <a:schemeClr val="hlink"/>
                </a:solidFill>
                <a:hlinkClick r:id="rId10"/>
              </a:rPr>
              <a:t>WSDM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11"/>
              </a:rPr>
              <a:t>Google Scholar</a:t>
            </a:r>
            <a:r>
              <a:rPr lang="en"/>
              <a:t> and the </a:t>
            </a:r>
            <a:r>
              <a:rPr lang="en" u="sng">
                <a:solidFill>
                  <a:schemeClr val="hlink"/>
                </a:solidFill>
                <a:hlinkClick r:id="rId12"/>
              </a:rPr>
              <a:t>arXiv</a:t>
            </a:r>
            <a:r>
              <a:rPr lang="en"/>
              <a:t> (quality may vary)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here: </a:t>
            </a:r>
            <a:r>
              <a:rPr lang="en" u="sng">
                <a:solidFill>
                  <a:schemeClr val="hlink"/>
                </a:solidFill>
                <a:hlinkClick r:id="rId13"/>
              </a:rPr>
              <a:t>Project Proposal Guidelines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Stanford posts open lists of class projects: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14"/>
              </a:rPr>
              <a:t>cs224n</a:t>
            </a:r>
            <a:r>
              <a:rPr lang="en"/>
              <a:t> (</a:t>
            </a:r>
            <a:r>
              <a:rPr lang="en" u="sng">
                <a:solidFill>
                  <a:schemeClr val="hlink"/>
                </a:solidFill>
                <a:hlinkClick r:id="rId15"/>
              </a:rPr>
              <a:t>2000-2017</a:t>
            </a:r>
            <a:r>
              <a:rPr lang="en"/>
              <a:t>), </a:t>
            </a:r>
            <a:r>
              <a:rPr lang="en" u="sng">
                <a:solidFill>
                  <a:schemeClr val="hlink"/>
                </a:solidFill>
                <a:hlinkClick r:id="rId16"/>
              </a:rPr>
              <a:t>cs224d</a:t>
            </a:r>
            <a:r>
              <a:rPr lang="en"/>
              <a:t> (</a:t>
            </a:r>
            <a:r>
              <a:rPr lang="en" u="sng">
                <a:solidFill>
                  <a:schemeClr val="hlink"/>
                </a:solidFill>
                <a:hlinkClick r:id="rId17"/>
              </a:rPr>
              <a:t>2015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18"/>
              </a:rPr>
              <a:t>2016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19"/>
              </a:rPr>
              <a:t>2017</a:t>
            </a:r>
            <a:r>
              <a:rPr lang="en"/>
              <a:t>)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Problems/Tasks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≈ (machine learning) + (linguistics) + (all sorts of algorithms) + (data)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93C47D"/>
              </a:buClr>
              <a:buSzPts val="1800"/>
              <a:buChar char="●"/>
            </a:pPr>
            <a:r>
              <a:rPr lang="en">
                <a:solidFill>
                  <a:srgbClr val="93C47D"/>
                </a:solidFill>
              </a:rPr>
              <a:t>Text classification / regression</a:t>
            </a:r>
            <a:endParaRPr>
              <a:solidFill>
                <a:srgbClr val="93C47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Char char="●"/>
            </a:pPr>
            <a:r>
              <a:rPr lang="en">
                <a:solidFill>
                  <a:srgbClr val="93C47D"/>
                </a:solidFill>
              </a:rPr>
              <a:t>Textual similarity</a:t>
            </a:r>
            <a:endParaRPr>
              <a:solidFill>
                <a:srgbClr val="93C47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Char char="●"/>
            </a:pPr>
            <a:r>
              <a:rPr lang="en">
                <a:solidFill>
                  <a:srgbClr val="93C47D"/>
                </a:solidFill>
              </a:rPr>
              <a:t>Sequence labeling</a:t>
            </a:r>
            <a:endParaRPr>
              <a:solidFill>
                <a:srgbClr val="93C47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●"/>
            </a:pPr>
            <a:r>
              <a:rPr lang="en">
                <a:solidFill>
                  <a:srgbClr val="F1C232"/>
                </a:solidFill>
              </a:rPr>
              <a:t>Information retrieval / information extraction</a:t>
            </a:r>
            <a:endParaRPr>
              <a:solidFill>
                <a:srgbClr val="F1C23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●"/>
            </a:pPr>
            <a:r>
              <a:rPr lang="en">
                <a:solidFill>
                  <a:srgbClr val="F1C232"/>
                </a:solidFill>
              </a:rPr>
              <a:t>Question answering</a:t>
            </a:r>
            <a:endParaRPr>
              <a:solidFill>
                <a:srgbClr val="F1C23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1C232"/>
                </a:solidFill>
              </a:rPr>
              <a:t>Semantics,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natural language inference</a:t>
            </a:r>
            <a:endParaRPr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>
                <a:solidFill>
                  <a:srgbClr val="CC0000"/>
                </a:solidFill>
              </a:rPr>
              <a:t>Summarization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>
                <a:solidFill>
                  <a:srgbClr val="CC0000"/>
                </a:solidFill>
              </a:rPr>
              <a:t>Machine translation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>
                <a:solidFill>
                  <a:srgbClr val="CC0000"/>
                </a:solidFill>
              </a:rPr>
              <a:t>Dialog 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