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 id="352" r:id="rId101"/>
    <p:sldId id="353" r:id="rId102"/>
    <p:sldId id="354" r:id="rId103"/>
    <p:sldId id="355" r:id="rId104"/>
    <p:sldId id="356" r:id="rId105"/>
  </p:sldIdLst>
  <p:sldSz cy="5143500" cx="9144000"/>
  <p:notesSz cx="6858000" cy="9144000"/>
  <p:embeddedFontLst>
    <p:embeddedFont>
      <p:font typeface="Economica"/>
      <p:regular r:id="rId106"/>
      <p:bold r:id="rId107"/>
      <p:italic r:id="rId108"/>
      <p:boldItalic r:id="rId109"/>
    </p:embeddedFont>
    <p:embeddedFont>
      <p:font typeface="Roboto"/>
      <p:regular r:id="rId110"/>
      <p:bold r:id="rId111"/>
      <p:italic r:id="rId112"/>
      <p:boldItalic r:id="rId113"/>
    </p:embeddedFont>
    <p:embeddedFont>
      <p:font typeface="Open Sans"/>
      <p:regular r:id="rId114"/>
      <p:bold r:id="rId115"/>
      <p:italic r:id="rId116"/>
      <p:boldItalic r:id="rId1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07" Type="http://schemas.openxmlformats.org/officeDocument/2006/relationships/font" Target="fonts/Economica-bold.fntdata"/><Relationship Id="rId106" Type="http://schemas.openxmlformats.org/officeDocument/2006/relationships/font" Target="fonts/Economica-regular.fntdata"/><Relationship Id="rId105" Type="http://schemas.openxmlformats.org/officeDocument/2006/relationships/slide" Target="slides/slide101.xml"/><Relationship Id="rId104" Type="http://schemas.openxmlformats.org/officeDocument/2006/relationships/slide" Target="slides/slide100.xml"/><Relationship Id="rId109" Type="http://schemas.openxmlformats.org/officeDocument/2006/relationships/font" Target="fonts/Economica-boldItalic.fntdata"/><Relationship Id="rId108" Type="http://schemas.openxmlformats.org/officeDocument/2006/relationships/font" Target="fonts/Economica-italic.fntdata"/><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95" Type="http://schemas.openxmlformats.org/officeDocument/2006/relationships/slide" Target="slides/slide91.xml"/><Relationship Id="rId94" Type="http://schemas.openxmlformats.org/officeDocument/2006/relationships/slide" Target="slides/slide90.xml"/><Relationship Id="rId97" Type="http://schemas.openxmlformats.org/officeDocument/2006/relationships/slide" Target="slides/slide93.xml"/><Relationship Id="rId96" Type="http://schemas.openxmlformats.org/officeDocument/2006/relationships/slide" Target="slides/slide92.xml"/><Relationship Id="rId11" Type="http://schemas.openxmlformats.org/officeDocument/2006/relationships/slide" Target="slides/slide7.xml"/><Relationship Id="rId99" Type="http://schemas.openxmlformats.org/officeDocument/2006/relationships/slide" Target="slides/slide95.xml"/><Relationship Id="rId10" Type="http://schemas.openxmlformats.org/officeDocument/2006/relationships/slide" Target="slides/slide6.xml"/><Relationship Id="rId98" Type="http://schemas.openxmlformats.org/officeDocument/2006/relationships/slide" Target="slides/slide94.xml"/><Relationship Id="rId13" Type="http://schemas.openxmlformats.org/officeDocument/2006/relationships/slide" Target="slides/slide9.xml"/><Relationship Id="rId12" Type="http://schemas.openxmlformats.org/officeDocument/2006/relationships/slide" Target="slides/slide8.xml"/><Relationship Id="rId91" Type="http://schemas.openxmlformats.org/officeDocument/2006/relationships/slide" Target="slides/slide87.xml"/><Relationship Id="rId90" Type="http://schemas.openxmlformats.org/officeDocument/2006/relationships/slide" Target="slides/slide86.xml"/><Relationship Id="rId93" Type="http://schemas.openxmlformats.org/officeDocument/2006/relationships/slide" Target="slides/slide89.xml"/><Relationship Id="rId92" Type="http://schemas.openxmlformats.org/officeDocument/2006/relationships/slide" Target="slides/slide88.xml"/><Relationship Id="rId117" Type="http://schemas.openxmlformats.org/officeDocument/2006/relationships/font" Target="fonts/OpenSans-boldItalic.fntdata"/><Relationship Id="rId116" Type="http://schemas.openxmlformats.org/officeDocument/2006/relationships/font" Target="fonts/OpenSans-italic.fntdata"/><Relationship Id="rId115" Type="http://schemas.openxmlformats.org/officeDocument/2006/relationships/font" Target="fonts/OpenSans-bold.fntdata"/><Relationship Id="rId15" Type="http://schemas.openxmlformats.org/officeDocument/2006/relationships/slide" Target="slides/slide11.xml"/><Relationship Id="rId110" Type="http://schemas.openxmlformats.org/officeDocument/2006/relationships/font" Target="fonts/Roboto-regular.fntdata"/><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14" Type="http://schemas.openxmlformats.org/officeDocument/2006/relationships/font" Target="fonts/OpenSans-regular.fntdata"/><Relationship Id="rId18" Type="http://schemas.openxmlformats.org/officeDocument/2006/relationships/slide" Target="slides/slide14.xml"/><Relationship Id="rId113" Type="http://schemas.openxmlformats.org/officeDocument/2006/relationships/font" Target="fonts/Roboto-boldItalic.fntdata"/><Relationship Id="rId112" Type="http://schemas.openxmlformats.org/officeDocument/2006/relationships/font" Target="fonts/Roboto-italic.fntdata"/><Relationship Id="rId111" Type="http://schemas.openxmlformats.org/officeDocument/2006/relationships/font" Target="fonts/Roboto-bold.fntdata"/><Relationship Id="rId84" Type="http://schemas.openxmlformats.org/officeDocument/2006/relationships/slide" Target="slides/slide80.xml"/><Relationship Id="rId83" Type="http://schemas.openxmlformats.org/officeDocument/2006/relationships/slide" Target="slides/slide79.xml"/><Relationship Id="rId86" Type="http://schemas.openxmlformats.org/officeDocument/2006/relationships/slide" Target="slides/slide82.xml"/><Relationship Id="rId85" Type="http://schemas.openxmlformats.org/officeDocument/2006/relationships/slide" Target="slides/slide81.xml"/><Relationship Id="rId88" Type="http://schemas.openxmlformats.org/officeDocument/2006/relationships/slide" Target="slides/slide84.xml"/><Relationship Id="rId87" Type="http://schemas.openxmlformats.org/officeDocument/2006/relationships/slide" Target="slides/slide83.xml"/><Relationship Id="rId89" Type="http://schemas.openxmlformats.org/officeDocument/2006/relationships/slide" Target="slides/slide85.xml"/><Relationship Id="rId80" Type="http://schemas.openxmlformats.org/officeDocument/2006/relationships/slide" Target="slides/slide76.xml"/><Relationship Id="rId82" Type="http://schemas.openxmlformats.org/officeDocument/2006/relationships/slide" Target="slides/slide78.xml"/><Relationship Id="rId81" Type="http://schemas.openxmlformats.org/officeDocument/2006/relationships/slide" Target="slides/slide7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75" Type="http://schemas.openxmlformats.org/officeDocument/2006/relationships/slide" Target="slides/slide71.xml"/><Relationship Id="rId74" Type="http://schemas.openxmlformats.org/officeDocument/2006/relationships/slide" Target="slides/slide70.xml"/><Relationship Id="rId77" Type="http://schemas.openxmlformats.org/officeDocument/2006/relationships/slide" Target="slides/slide73.xml"/><Relationship Id="rId76" Type="http://schemas.openxmlformats.org/officeDocument/2006/relationships/slide" Target="slides/slide72.xml"/><Relationship Id="rId79" Type="http://schemas.openxmlformats.org/officeDocument/2006/relationships/slide" Target="slides/slide75.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62" Type="http://schemas.openxmlformats.org/officeDocument/2006/relationships/slide" Target="slides/slide58.xml"/><Relationship Id="rId61" Type="http://schemas.openxmlformats.org/officeDocument/2006/relationships/slide" Target="slides/slide57.xml"/><Relationship Id="rId64" Type="http://schemas.openxmlformats.org/officeDocument/2006/relationships/slide" Target="slides/slide60.xml"/><Relationship Id="rId63" Type="http://schemas.openxmlformats.org/officeDocument/2006/relationships/slide" Target="slides/slide59.xml"/><Relationship Id="rId66" Type="http://schemas.openxmlformats.org/officeDocument/2006/relationships/slide" Target="slides/slide62.xml"/><Relationship Id="rId65" Type="http://schemas.openxmlformats.org/officeDocument/2006/relationships/slide" Target="slides/slide61.xml"/><Relationship Id="rId68" Type="http://schemas.openxmlformats.org/officeDocument/2006/relationships/slide" Target="slides/slide64.xml"/><Relationship Id="rId67" Type="http://schemas.openxmlformats.org/officeDocument/2006/relationships/slide" Target="slides/slide63.xml"/><Relationship Id="rId60" Type="http://schemas.openxmlformats.org/officeDocument/2006/relationships/slide" Target="slides/slide56.xml"/><Relationship Id="rId69" Type="http://schemas.openxmlformats.org/officeDocument/2006/relationships/slide" Target="slides/slide6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55" Type="http://schemas.openxmlformats.org/officeDocument/2006/relationships/slide" Target="slides/slide51.xml"/><Relationship Id="rId54" Type="http://schemas.openxmlformats.org/officeDocument/2006/relationships/slide" Target="slides/slide50.xml"/><Relationship Id="rId57" Type="http://schemas.openxmlformats.org/officeDocument/2006/relationships/slide" Target="slides/slide53.xml"/><Relationship Id="rId56" Type="http://schemas.openxmlformats.org/officeDocument/2006/relationships/slide" Target="slides/slide52.xml"/><Relationship Id="rId59" Type="http://schemas.openxmlformats.org/officeDocument/2006/relationships/slide" Target="slides/slide55.xml"/><Relationship Id="rId58"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surdeanu.info/mihai/teaching/ista555-fall13/readings/PennTreebankConstituents.html#Word"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hswstatic.com/gif/batteries-3.gif" TargetMode="Externa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b8b376b35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b8b376b35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7" name="Shape 1587"/>
        <p:cNvGrpSpPr/>
        <p:nvPr/>
      </p:nvGrpSpPr>
      <p:grpSpPr>
        <a:xfrm>
          <a:off x="0" y="0"/>
          <a:ext cx="0" cy="0"/>
          <a:chOff x="0" y="0"/>
          <a:chExt cx="0" cy="0"/>
        </a:xfrm>
      </p:grpSpPr>
      <p:sp>
        <p:nvSpPr>
          <p:cNvPr id="1588" name="Google Shape;1588;g7f7911984d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9" name="Google Shape;1589;g7f7911984d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6" name="Shape 1596"/>
        <p:cNvGrpSpPr/>
        <p:nvPr/>
      </p:nvGrpSpPr>
      <p:grpSpPr>
        <a:xfrm>
          <a:off x="0" y="0"/>
          <a:ext cx="0" cy="0"/>
          <a:chOff x="0" y="0"/>
          <a:chExt cx="0" cy="0"/>
        </a:xfrm>
      </p:grpSpPr>
      <p:sp>
        <p:nvSpPr>
          <p:cNvPr id="1597" name="Google Shape;1597;g7f7911984d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8" name="Google Shape;1598;g7f7911984d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b8b376b35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b8b376b3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Duck Duck Go is the object, Google competitor a modifier</a:t>
            </a:r>
            <a:endParaRPr/>
          </a:p>
          <a:p>
            <a:pPr indent="0" lvl="0" marL="0" rtl="0" algn="l">
              <a:spcBef>
                <a:spcPts val="0"/>
              </a:spcBef>
              <a:spcAft>
                <a:spcPts val="0"/>
              </a:spcAft>
              <a:buNone/>
            </a:pPr>
            <a:r>
              <a:rPr lang="en"/>
              <a:t>I was wearing the pyjamas, not the elephant</a:t>
            </a:r>
            <a:endParaRPr/>
          </a:p>
          <a:p>
            <a:pPr indent="0" lvl="0" marL="0" rtl="0" algn="l">
              <a:spcBef>
                <a:spcPts val="0"/>
              </a:spcBef>
              <a:spcAft>
                <a:spcPts val="0"/>
              </a:spcAft>
              <a:buNone/>
            </a:pPr>
            <a:r>
              <a:rPr lang="en"/>
              <a:t>Not necessarily negates enjoy the movie</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212153d18_1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212153d18_1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cbbaceb3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cbbaceb3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Scroll down for the test console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c96146ba3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c96146ba3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212153d18_1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212153d18_1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986d473a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986d473a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cbbaceb3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cbbaceb3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Penn Treebank has another commonly used tagset, with more categories: </a:t>
            </a:r>
            <a:r>
              <a:rPr lang="en" u="sng">
                <a:solidFill>
                  <a:schemeClr val="hlink"/>
                </a:solidFill>
                <a:hlinkClick r:id="rId2"/>
              </a:rPr>
              <a:t>http://www.surdeanu.info/mihai/teaching/ista555-fall13/readings/PennTreebankConstituents.html#Word</a:t>
            </a:r>
            <a:r>
              <a:rPr lang="en"/>
              <a:t>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b8b376b35d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b8b376b35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794003ba79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794003ba79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Dependency </a:t>
            </a:r>
            <a:r>
              <a:rPr lang="en"/>
              <a:t>vs  phrase structure grammars &amp; probabilistic CFGs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9337e516e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9337e516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794003ba79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794003ba79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794003ba79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794003ba79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aa13280f0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aa13280f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Also top-down vs. bottom-up. We’ll mostly consider bottom-up in this class, but top-down algorithms are similar.</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10499adaa_2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10499adaa_2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794003ba79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794003ba79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“Pasta: With chopsticks vs. with sauce” in async</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794003ba79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794003ba79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“Pasta: With chopsticks vs. with sauce” in async</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794003ba79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794003ba79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794003ba79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794003ba79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ROOT (loves) -&gt;(nsubj) john</a:t>
            </a:r>
            <a:endParaRPr/>
          </a:p>
          <a:p>
            <a:pPr indent="0" lvl="0" marL="0" rtl="0" algn="l">
              <a:spcBef>
                <a:spcPts val="0"/>
              </a:spcBef>
              <a:spcAft>
                <a:spcPts val="0"/>
              </a:spcAft>
              <a:buClr>
                <a:schemeClr val="dk1"/>
              </a:buClr>
              <a:buSzPts val="1100"/>
              <a:buFont typeface="Arial"/>
              <a:buNone/>
            </a:pPr>
            <a:r>
              <a:rPr lang="en">
                <a:solidFill>
                  <a:schemeClr val="dk1"/>
                </a:solidFill>
              </a:rPr>
              <a:t>                       -&gt;(dobj) mary</a:t>
            </a:r>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794003ba79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794003ba79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794003ba79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794003ba79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9337e516e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9337e516e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794003ba79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794003ba79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794003ba79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794003ba79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794003ba79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794003ba79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examples and definitions - https://nlp.stanford.edu/software/dependencies_manual.pdf</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794003ba79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794003ba79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794003ba79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794003ba79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794003ba79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794003ba79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Related to algorithms for parsing deterministic grammars such as programming languages (e.g. LALR parsers). More generally, any context-free grammar (we’ll discuss next week) can be parsed using a transition system.</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794003ba79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794003ba79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794003ba79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794003ba79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794003ba79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794003ba79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794003ba79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794003ba79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44378c82d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44378c82d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794003ba79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794003ba79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794003ba79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794003ba79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794003ba79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794003ba79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794003ba79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794003ba79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794003ba79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794003ba79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794003ba79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794003ba79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794003ba79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794003ba79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794003ba79_0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794003ba79_0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794003ba79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794003ba79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 off parse tree from edges.</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794003ba79_0_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794003ba79_0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99827ec64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99827ec6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794003ba79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794003ba79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794003ba79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794003ba79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794003ba79_0_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794003ba79_0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wait, what if multi-path?  Dynamic oracle.</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794003ba79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794003ba79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794003ba79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794003ba79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aa13280f0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aa13280f0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aa13280f0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aa13280f0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aa13280f0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aa13280f0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aa13280f0b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aa13280f0b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aa13280f0b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aa13280f0b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99827ec649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99827ec649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 to be confused with </a:t>
            </a:r>
            <a:r>
              <a:rPr lang="en" u="sng">
                <a:solidFill>
                  <a:schemeClr val="hlink"/>
                </a:solidFill>
                <a:hlinkClick r:id="rId2"/>
              </a:rPr>
              <a:t>how batteries work</a:t>
            </a:r>
            <a:r>
              <a:rPr lang="en"/>
              <a:t>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aa13280f0b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aa13280f0b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gaa13280f0b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1" name="Google Shape;681;gaa13280f0b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aa13280f0b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9" name="Google Shape;689;gaa13280f0b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gb8b376b35d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6" name="Google Shape;696;gb8b376b35d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gb8b376b35d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6" name="Google Shape;706;gb8b376b35d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gb8b376b35d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8" name="Google Shape;718;gb8b376b35d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g794003ba79_0_8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7" name="Google Shape;727;g794003ba79_0_8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g6bc2170cda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2" name="Google Shape;732;g6bc2170cd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Also top-down vs. bottom-up. We’ll mostly consider bottom-up in this class, but top-down algorithms are similar.</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986d473ac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986d473ac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g6bc2170cda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9" name="Google Shape;769;g6bc2170cda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99827ec649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99827ec649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g6bc2170cda_3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8" name="Google Shape;798;g6bc2170cda_3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g6bc2170cda_3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7" name="Google Shape;827;g6bc2170cda_3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g6bc2170cda_3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6" name="Google Shape;856;g6bc2170cda_3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g6bc2170cda_3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5" name="Google Shape;885;g6bc2170cda_3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9" name="Shape 889"/>
        <p:cNvGrpSpPr/>
        <p:nvPr/>
      </p:nvGrpSpPr>
      <p:grpSpPr>
        <a:xfrm>
          <a:off x="0" y="0"/>
          <a:ext cx="0" cy="0"/>
          <a:chOff x="0" y="0"/>
          <a:chExt cx="0" cy="0"/>
        </a:xfrm>
      </p:grpSpPr>
      <p:sp>
        <p:nvSpPr>
          <p:cNvPr id="890" name="Google Shape;890;g6bc2170cda_3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1" name="Google Shape;891;g6bc2170cda_3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5" name="Shape 895"/>
        <p:cNvGrpSpPr/>
        <p:nvPr/>
      </p:nvGrpSpPr>
      <p:grpSpPr>
        <a:xfrm>
          <a:off x="0" y="0"/>
          <a:ext cx="0" cy="0"/>
          <a:chOff x="0" y="0"/>
          <a:chExt cx="0" cy="0"/>
        </a:xfrm>
      </p:grpSpPr>
      <p:sp>
        <p:nvSpPr>
          <p:cNvPr id="896" name="Google Shape;896;g6bc2170cda_3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7" name="Google Shape;897;g6bc2170cda_3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g6bc2170cda_3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3" name="Google Shape;903;g6bc2170cda_3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+ 2 + 3 + …. + n) = n(n+1)/2</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8" name="Shape 938"/>
        <p:cNvGrpSpPr/>
        <p:nvPr/>
      </p:nvGrpSpPr>
      <p:grpSpPr>
        <a:xfrm>
          <a:off x="0" y="0"/>
          <a:ext cx="0" cy="0"/>
          <a:chOff x="0" y="0"/>
          <a:chExt cx="0" cy="0"/>
        </a:xfrm>
      </p:grpSpPr>
      <p:sp>
        <p:nvSpPr>
          <p:cNvPr id="939" name="Google Shape;939;g6bc2170cda_3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0" name="Google Shape;940;g6bc2170cda_3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5" name="Shape 975"/>
        <p:cNvGrpSpPr/>
        <p:nvPr/>
      </p:nvGrpSpPr>
      <p:grpSpPr>
        <a:xfrm>
          <a:off x="0" y="0"/>
          <a:ext cx="0" cy="0"/>
          <a:chOff x="0" y="0"/>
          <a:chExt cx="0" cy="0"/>
        </a:xfrm>
      </p:grpSpPr>
      <p:sp>
        <p:nvSpPr>
          <p:cNvPr id="976" name="Google Shape;976;g6bc2170cda_3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7" name="Google Shape;977;g6bc2170cda_3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X -&gt; VBD DT</a:t>
            </a:r>
            <a:endParaRPr/>
          </a:p>
          <a:p>
            <a:pPr indent="0" lvl="0" marL="0" rtl="0" algn="l">
              <a:spcBef>
                <a:spcPts val="0"/>
              </a:spcBef>
              <a:spcAft>
                <a:spcPts val="0"/>
              </a:spcAft>
              <a:buNone/>
            </a:pPr>
            <a:r>
              <a:rPr lang="en"/>
              <a:t>Y -&gt; X NN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 NP/NNP: there’s an unary rule NP -&gt; NNP that we have to apply in-cell.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i=0, j=2</a:t>
            </a:r>
            <a:endParaRPr/>
          </a:p>
          <a:p>
            <a:pPr indent="0" lvl="0" marL="0" rtl="0" algn="l">
              <a:spcBef>
                <a:spcPts val="0"/>
              </a:spcBef>
              <a:spcAft>
                <a:spcPts val="0"/>
              </a:spcAft>
              <a:buNone/>
            </a:pPr>
            <a:r>
              <a:rPr lang="en"/>
              <a:t>i=0, l=1, j=2</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i=0, l=2, j=2</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2" name="Shape 1012"/>
        <p:cNvGrpSpPr/>
        <p:nvPr/>
      </p:nvGrpSpPr>
      <p:grpSpPr>
        <a:xfrm>
          <a:off x="0" y="0"/>
          <a:ext cx="0" cy="0"/>
          <a:chOff x="0" y="0"/>
          <a:chExt cx="0" cy="0"/>
        </a:xfrm>
      </p:grpSpPr>
      <p:sp>
        <p:nvSpPr>
          <p:cNvPr id="1013" name="Google Shape;1013;g6bc2170cda_3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4" name="Google Shape;1014;g6bc2170cda_3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99827ec649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99827ec649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8" name="Shape 1048"/>
        <p:cNvGrpSpPr/>
        <p:nvPr/>
      </p:nvGrpSpPr>
      <p:grpSpPr>
        <a:xfrm>
          <a:off x="0" y="0"/>
          <a:ext cx="0" cy="0"/>
          <a:chOff x="0" y="0"/>
          <a:chExt cx="0" cy="0"/>
        </a:xfrm>
      </p:grpSpPr>
      <p:sp>
        <p:nvSpPr>
          <p:cNvPr id="1049" name="Google Shape;1049;g6bc2170cda_3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0" name="Google Shape;1050;g6bc2170cda_3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4" name="Shape 1084"/>
        <p:cNvGrpSpPr/>
        <p:nvPr/>
      </p:nvGrpSpPr>
      <p:grpSpPr>
        <a:xfrm>
          <a:off x="0" y="0"/>
          <a:ext cx="0" cy="0"/>
          <a:chOff x="0" y="0"/>
          <a:chExt cx="0" cy="0"/>
        </a:xfrm>
      </p:grpSpPr>
      <p:sp>
        <p:nvSpPr>
          <p:cNvPr id="1085" name="Google Shape;1085;g6bc2170cda_3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6" name="Google Shape;1086;g6bc2170cda_3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0" name="Shape 1120"/>
        <p:cNvGrpSpPr/>
        <p:nvPr/>
      </p:nvGrpSpPr>
      <p:grpSpPr>
        <a:xfrm>
          <a:off x="0" y="0"/>
          <a:ext cx="0" cy="0"/>
          <a:chOff x="0" y="0"/>
          <a:chExt cx="0" cy="0"/>
        </a:xfrm>
      </p:grpSpPr>
      <p:sp>
        <p:nvSpPr>
          <p:cNvPr id="1121" name="Google Shape;1121;g6bc2170cda_3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2" name="Google Shape;1122;g6bc2170cda_3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6" name="Shape 1156"/>
        <p:cNvGrpSpPr/>
        <p:nvPr/>
      </p:nvGrpSpPr>
      <p:grpSpPr>
        <a:xfrm>
          <a:off x="0" y="0"/>
          <a:ext cx="0" cy="0"/>
          <a:chOff x="0" y="0"/>
          <a:chExt cx="0" cy="0"/>
        </a:xfrm>
      </p:grpSpPr>
      <p:sp>
        <p:nvSpPr>
          <p:cNvPr id="1157" name="Google Shape;1157;g6bc2170cda_3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8" name="Google Shape;1158;g6bc2170cda_3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3" name="Shape 1193"/>
        <p:cNvGrpSpPr/>
        <p:nvPr/>
      </p:nvGrpSpPr>
      <p:grpSpPr>
        <a:xfrm>
          <a:off x="0" y="0"/>
          <a:ext cx="0" cy="0"/>
          <a:chOff x="0" y="0"/>
          <a:chExt cx="0" cy="0"/>
        </a:xfrm>
      </p:grpSpPr>
      <p:sp>
        <p:nvSpPr>
          <p:cNvPr id="1194" name="Google Shape;1194;g6bc2170cda_3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5" name="Google Shape;1195;g6bc2170cda_3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4" name="Shape 1234"/>
        <p:cNvGrpSpPr/>
        <p:nvPr/>
      </p:nvGrpSpPr>
      <p:grpSpPr>
        <a:xfrm>
          <a:off x="0" y="0"/>
          <a:ext cx="0" cy="0"/>
          <a:chOff x="0" y="0"/>
          <a:chExt cx="0" cy="0"/>
        </a:xfrm>
      </p:grpSpPr>
      <p:sp>
        <p:nvSpPr>
          <p:cNvPr id="1235" name="Google Shape;1235;g6bc2170cda_3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6" name="Google Shape;1236;g6bc2170cda_3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6" name="Shape 1276"/>
        <p:cNvGrpSpPr/>
        <p:nvPr/>
      </p:nvGrpSpPr>
      <p:grpSpPr>
        <a:xfrm>
          <a:off x="0" y="0"/>
          <a:ext cx="0" cy="0"/>
          <a:chOff x="0" y="0"/>
          <a:chExt cx="0" cy="0"/>
        </a:xfrm>
      </p:grpSpPr>
      <p:sp>
        <p:nvSpPr>
          <p:cNvPr id="1277" name="Google Shape;1277;g6bc2170cda_3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8" name="Google Shape;1278;g6bc2170cda_3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8" name="Shape 1318"/>
        <p:cNvGrpSpPr/>
        <p:nvPr/>
      </p:nvGrpSpPr>
      <p:grpSpPr>
        <a:xfrm>
          <a:off x="0" y="0"/>
          <a:ext cx="0" cy="0"/>
          <a:chOff x="0" y="0"/>
          <a:chExt cx="0" cy="0"/>
        </a:xfrm>
      </p:grpSpPr>
      <p:sp>
        <p:nvSpPr>
          <p:cNvPr id="1319" name="Google Shape;1319;g6bc2170cda_3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0" name="Google Shape;1320;g6bc2170cda_3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1" name="Shape 1361"/>
        <p:cNvGrpSpPr/>
        <p:nvPr/>
      </p:nvGrpSpPr>
      <p:grpSpPr>
        <a:xfrm>
          <a:off x="0" y="0"/>
          <a:ext cx="0" cy="0"/>
          <a:chOff x="0" y="0"/>
          <a:chExt cx="0" cy="0"/>
        </a:xfrm>
      </p:grpSpPr>
      <p:sp>
        <p:nvSpPr>
          <p:cNvPr id="1362" name="Google Shape;1362;g6bc2170cda_3_5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3" name="Google Shape;1363;g6bc2170cda_3_5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chart[(1,4)]</a:t>
            </a:r>
            <a:endParaRPr/>
          </a:p>
          <a:p>
            <a:pPr indent="0" lvl="0" marL="0" rtl="0" algn="l">
              <a:spcBef>
                <a:spcPts val="0"/>
              </a:spcBef>
              <a:spcAft>
                <a:spcPts val="0"/>
              </a:spcAft>
              <a:buNone/>
            </a:pPr>
            <a:r>
              <a:rPr lang="en"/>
              <a:t>Split = 2</a:t>
            </a:r>
            <a:endParaRPr/>
          </a:p>
          <a:p>
            <a:pPr indent="0" lvl="0" marL="0" rtl="0" algn="l">
              <a:spcBef>
                <a:spcPts val="0"/>
              </a:spcBef>
              <a:spcAft>
                <a:spcPts val="0"/>
              </a:spcAft>
              <a:buNone/>
            </a:pPr>
            <a:r>
              <a:rPr lang="en"/>
              <a:t>Look at chart[(1,2)] and chart[(2,4)]</a:t>
            </a:r>
            <a:endParaRPr/>
          </a:p>
          <a:p>
            <a:pPr indent="0" lvl="0" marL="0" rtl="0" algn="l">
              <a:spcBef>
                <a:spcPts val="0"/>
              </a:spcBef>
              <a:spcAft>
                <a:spcPts val="0"/>
              </a:spcAft>
              <a:buNone/>
            </a:pPr>
            <a:r>
              <a:rPr lang="en"/>
              <a:t>In chart[(1,2)][VBD] -&gt; tree_B = ProbabilisticTree(VBD, [“ate”], logprob=...)</a:t>
            </a:r>
            <a:endParaRPr/>
          </a:p>
          <a:p>
            <a:pPr indent="0" lvl="0" marL="0" rtl="0" algn="l">
              <a:spcBef>
                <a:spcPts val="0"/>
              </a:spcBef>
              <a:spcAft>
                <a:spcPts val="0"/>
              </a:spcAft>
              <a:buNone/>
            </a:pPr>
            <a:r>
              <a:rPr lang="en"/>
              <a:t>In chart[(2,4)][NP] -&gt; tree_C = ProbabilisticTree(NP, [ProbabilisticTree(DT, [“the”], …), ProbabilisticTree(NN, [“food”], …), …)</a:t>
            </a:r>
            <a:endParaRPr/>
          </a:p>
          <a:p>
            <a:pPr indent="0" lvl="0" marL="0" rtl="0" algn="l">
              <a:spcBef>
                <a:spcPts val="0"/>
              </a:spcBef>
              <a:spcAft>
                <a:spcPts val="0"/>
              </a:spcAft>
              <a:buNone/>
            </a:pPr>
            <a:r>
              <a:rPr lang="en"/>
              <a:t>A = VP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A = NP ?</a:t>
            </a:r>
            <a:endParaRPr/>
          </a:p>
          <a:p>
            <a:pPr indent="0" lvl="0" marL="0" rtl="0" algn="l">
              <a:spcBef>
                <a:spcPts val="0"/>
              </a:spcBef>
              <a:spcAft>
                <a:spcPts val="0"/>
              </a:spcAft>
              <a:buNone/>
            </a:pPr>
            <a:r>
              <a:rPr lang="en"/>
              <a:t>If new_score &gt; chart[(i,j)][A].logprob():  # replace with new, better derivation (tree_A)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chart[(i,j)][A] = ProbabilisticTree(A, [tree_B, tree_C], logprob=new_score)</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6" name="Shape 1406"/>
        <p:cNvGrpSpPr/>
        <p:nvPr/>
      </p:nvGrpSpPr>
      <p:grpSpPr>
        <a:xfrm>
          <a:off x="0" y="0"/>
          <a:ext cx="0" cy="0"/>
          <a:chOff x="0" y="0"/>
          <a:chExt cx="0" cy="0"/>
        </a:xfrm>
      </p:grpSpPr>
      <p:sp>
        <p:nvSpPr>
          <p:cNvPr id="1407" name="Google Shape;1407;g6bc2170cda_3_6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8" name="Google Shape;1408;g6bc2170cda_3_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986d473ac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986d473ac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7" name="Shape 1457"/>
        <p:cNvGrpSpPr/>
        <p:nvPr/>
      </p:nvGrpSpPr>
      <p:grpSpPr>
        <a:xfrm>
          <a:off x="0" y="0"/>
          <a:ext cx="0" cy="0"/>
          <a:chOff x="0" y="0"/>
          <a:chExt cx="0" cy="0"/>
        </a:xfrm>
      </p:grpSpPr>
      <p:sp>
        <p:nvSpPr>
          <p:cNvPr id="1458" name="Google Shape;1458;g6bc2170cda_3_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9" name="Google Shape;1459;g6bc2170cda_3_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0" name="Shape 1500"/>
        <p:cNvGrpSpPr/>
        <p:nvPr/>
      </p:nvGrpSpPr>
      <p:grpSpPr>
        <a:xfrm>
          <a:off x="0" y="0"/>
          <a:ext cx="0" cy="0"/>
          <a:chOff x="0" y="0"/>
          <a:chExt cx="0" cy="0"/>
        </a:xfrm>
      </p:grpSpPr>
      <p:sp>
        <p:nvSpPr>
          <p:cNvPr id="1501" name="Google Shape;1501;g7f7911984d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2" name="Google Shape;1502;g7f7911984d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5" name="Shape 1505"/>
        <p:cNvGrpSpPr/>
        <p:nvPr/>
      </p:nvGrpSpPr>
      <p:grpSpPr>
        <a:xfrm>
          <a:off x="0" y="0"/>
          <a:ext cx="0" cy="0"/>
          <a:chOff x="0" y="0"/>
          <a:chExt cx="0" cy="0"/>
        </a:xfrm>
      </p:grpSpPr>
      <p:sp>
        <p:nvSpPr>
          <p:cNvPr id="1506" name="Google Shape;1506;g97aeda99f5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7" name="Google Shape;1507;g97aeda99f5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0" name="Shape 1510"/>
        <p:cNvGrpSpPr/>
        <p:nvPr/>
      </p:nvGrpSpPr>
      <p:grpSpPr>
        <a:xfrm>
          <a:off x="0" y="0"/>
          <a:ext cx="0" cy="0"/>
          <a:chOff x="0" y="0"/>
          <a:chExt cx="0" cy="0"/>
        </a:xfrm>
      </p:grpSpPr>
      <p:sp>
        <p:nvSpPr>
          <p:cNvPr id="1511" name="Google Shape;1511;g794003ba79_0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2" name="Google Shape;1512;g794003ba79_0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general, not possible to do exact inference for transition systems (too many possibilities). But, beam search works very well. Next week, we’ll look at the CKY algorithm, which uses DP for exact inference in parsing.</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6" name="Shape 1516"/>
        <p:cNvGrpSpPr/>
        <p:nvPr/>
      </p:nvGrpSpPr>
      <p:grpSpPr>
        <a:xfrm>
          <a:off x="0" y="0"/>
          <a:ext cx="0" cy="0"/>
          <a:chOff x="0" y="0"/>
          <a:chExt cx="0" cy="0"/>
        </a:xfrm>
      </p:grpSpPr>
      <p:sp>
        <p:nvSpPr>
          <p:cNvPr id="1517" name="Google Shape;1517;gb8b376b35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8" name="Google Shape;1518;gb8b376b35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2" name="Shape 1522"/>
        <p:cNvGrpSpPr/>
        <p:nvPr/>
      </p:nvGrpSpPr>
      <p:grpSpPr>
        <a:xfrm>
          <a:off x="0" y="0"/>
          <a:ext cx="0" cy="0"/>
          <a:chOff x="0" y="0"/>
          <a:chExt cx="0" cy="0"/>
        </a:xfrm>
      </p:grpSpPr>
      <p:sp>
        <p:nvSpPr>
          <p:cNvPr id="1523" name="Google Shape;1523;g7f7911984d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4" name="Google Shape;1524;g7f7911984d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8" name="Shape 1528"/>
        <p:cNvGrpSpPr/>
        <p:nvPr/>
      </p:nvGrpSpPr>
      <p:grpSpPr>
        <a:xfrm>
          <a:off x="0" y="0"/>
          <a:ext cx="0" cy="0"/>
          <a:chOff x="0" y="0"/>
          <a:chExt cx="0" cy="0"/>
        </a:xfrm>
      </p:grpSpPr>
      <p:sp>
        <p:nvSpPr>
          <p:cNvPr id="1529" name="Google Shape;1529;g7f7911984d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0" name="Google Shape;1530;g7f7911984d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9" name="Shape 1539"/>
        <p:cNvGrpSpPr/>
        <p:nvPr/>
      </p:nvGrpSpPr>
      <p:grpSpPr>
        <a:xfrm>
          <a:off x="0" y="0"/>
          <a:ext cx="0" cy="0"/>
          <a:chOff x="0" y="0"/>
          <a:chExt cx="0" cy="0"/>
        </a:xfrm>
      </p:grpSpPr>
      <p:sp>
        <p:nvSpPr>
          <p:cNvPr id="1540" name="Google Shape;1540;g7f7911984d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1" name="Google Shape;1541;g7f7911984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3" name="Shape 1553"/>
        <p:cNvGrpSpPr/>
        <p:nvPr/>
      </p:nvGrpSpPr>
      <p:grpSpPr>
        <a:xfrm>
          <a:off x="0" y="0"/>
          <a:ext cx="0" cy="0"/>
          <a:chOff x="0" y="0"/>
          <a:chExt cx="0" cy="0"/>
        </a:xfrm>
      </p:grpSpPr>
      <p:sp>
        <p:nvSpPr>
          <p:cNvPr id="1554" name="Google Shape;1554;g7f7911984d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5" name="Google Shape;1555;g7f7911984d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9" name="Shape 1569"/>
        <p:cNvGrpSpPr/>
        <p:nvPr/>
      </p:nvGrpSpPr>
      <p:grpSpPr>
        <a:xfrm>
          <a:off x="0" y="0"/>
          <a:ext cx="0" cy="0"/>
          <a:chOff x="0" y="0"/>
          <a:chExt cx="0" cy="0"/>
        </a:xfrm>
      </p:grpSpPr>
      <p:sp>
        <p:nvSpPr>
          <p:cNvPr id="1570" name="Google Shape;1570;g7f7911984d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1" name="Google Shape;1571;g7f7911984d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image" Target="../media/image18.png"/><Relationship Id="rId4" Type="http://schemas.openxmlformats.org/officeDocument/2006/relationships/hyperlink" Target="https://arxiv.org/pdf/1905.06316.pdf" TargetMode="External"/><Relationship Id="rId5" Type="http://schemas.openxmlformats.org/officeDocument/2006/relationships/image" Target="../media/image16.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hyperlink" Target="https://arxiv.org/pdf/1905.05950.pdf"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cloud.google.com/natural-language/" TargetMode="Externa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20" Type="http://schemas.openxmlformats.org/officeDocument/2006/relationships/hyperlink" Target="http://universaldependencies.org/u/pos/X.html" TargetMode="External"/><Relationship Id="rId11" Type="http://schemas.openxmlformats.org/officeDocument/2006/relationships/hyperlink" Target="http://universaldependencies.org/u/pos/NOUN.html" TargetMode="External"/><Relationship Id="rId10" Type="http://schemas.openxmlformats.org/officeDocument/2006/relationships/hyperlink" Target="http://universaldependencies.org/u/pos/INTJ.html" TargetMode="External"/><Relationship Id="rId13" Type="http://schemas.openxmlformats.org/officeDocument/2006/relationships/hyperlink" Target="http://universaldependencies.org/u/pos/PART.html" TargetMode="External"/><Relationship Id="rId12" Type="http://schemas.openxmlformats.org/officeDocument/2006/relationships/hyperlink" Target="http://universaldependencies.org/u/pos/NUM.html" TargetMode="External"/><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hyperlink" Target="http://universaldependencies.org/u/pos/index.html" TargetMode="External"/><Relationship Id="rId4" Type="http://schemas.openxmlformats.org/officeDocument/2006/relationships/hyperlink" Target="http://universaldependencies.org/u/pos/ADJ.html" TargetMode="External"/><Relationship Id="rId9" Type="http://schemas.openxmlformats.org/officeDocument/2006/relationships/hyperlink" Target="http://universaldependencies.org/u/pos/DET.html" TargetMode="External"/><Relationship Id="rId15" Type="http://schemas.openxmlformats.org/officeDocument/2006/relationships/hyperlink" Target="http://universaldependencies.org/u/pos/PROPN.html" TargetMode="External"/><Relationship Id="rId14" Type="http://schemas.openxmlformats.org/officeDocument/2006/relationships/hyperlink" Target="http://universaldependencies.org/u/pos/PRON.html" TargetMode="External"/><Relationship Id="rId17" Type="http://schemas.openxmlformats.org/officeDocument/2006/relationships/hyperlink" Target="http://universaldependencies.org/u/pos/SCONJ.html" TargetMode="External"/><Relationship Id="rId16" Type="http://schemas.openxmlformats.org/officeDocument/2006/relationships/hyperlink" Target="http://universaldependencies.org/u/pos/PUNCT.html" TargetMode="External"/><Relationship Id="rId5" Type="http://schemas.openxmlformats.org/officeDocument/2006/relationships/hyperlink" Target="http://universaldependencies.org/u/pos/ADP.html" TargetMode="External"/><Relationship Id="rId19" Type="http://schemas.openxmlformats.org/officeDocument/2006/relationships/hyperlink" Target="http://universaldependencies.org/u/pos/VERB.html" TargetMode="External"/><Relationship Id="rId6" Type="http://schemas.openxmlformats.org/officeDocument/2006/relationships/hyperlink" Target="http://universaldependencies.org/u/pos/ADV.html" TargetMode="External"/><Relationship Id="rId18" Type="http://schemas.openxmlformats.org/officeDocument/2006/relationships/hyperlink" Target="http://universaldependencies.org/u/pos/SYM.html" TargetMode="External"/><Relationship Id="rId7" Type="http://schemas.openxmlformats.org/officeDocument/2006/relationships/hyperlink" Target="http://universaldependencies.org/u/pos/AUX_.html" TargetMode="External"/><Relationship Id="rId8" Type="http://schemas.openxmlformats.org/officeDocument/2006/relationships/hyperlink" Target="http://universaldependencies.org/u/pos/CCONJ.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6.png"/><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6.png"/><Relationship Id="rId4" Type="http://schemas.openxmlformats.org/officeDocument/2006/relationships/image" Target="../media/image11.png"/><Relationship Id="rId5"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aclweb.org/anthology/2020.acl-main.463" TargetMode="External"/><Relationship Id="rId4" Type="http://schemas.openxmlformats.org/officeDocument/2006/relationships/hyperlink" Target="https://www.theguardian.com/commentisfree/2020/sep/08/robot-wrote-this-article-gpt-3"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png"/><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png"/><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research.googleblog.com/2016/05/announcing-syntaxnet-worlds-most.html" TargetMode="External"/><Relationship Id="rId4" Type="http://schemas.openxmlformats.org/officeDocument/2006/relationships/image" Target="../media/image13.gi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 Id="rId3" Type="http://schemas.openxmlformats.org/officeDocument/2006/relationships/hyperlink" Target="https://arxiv.org/pdf/1905.05950.pdf" TargetMode="Externa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 Id="rId3" Type="http://schemas.openxmlformats.org/officeDocument/2006/relationships/image" Target="../media/image21.png"/><Relationship Id="rId4" Type="http://schemas.openxmlformats.org/officeDocument/2006/relationships/hyperlink" Target="https://arxiv.org/pdf/1905.06316.pdf" TargetMode="External"/><Relationship Id="rId5" Type="http://schemas.openxmlformats.org/officeDocument/2006/relationships/image" Target="../media/image15.png"/><Relationship Id="rId6" Type="http://schemas.openxmlformats.org/officeDocument/2006/relationships/hyperlink" Target="https://arxiv.org/pdf/1810.04805.pdf" TargetMode="Externa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 Id="rId3" Type="http://schemas.openxmlformats.org/officeDocument/2006/relationships/image" Target="../media/image18.png"/><Relationship Id="rId4" Type="http://schemas.openxmlformats.org/officeDocument/2006/relationships/hyperlink" Target="https://arxiv.org/pdf/1905.06316.pdf" TargetMode="External"/><Relationship Id="rId5" Type="http://schemas.openxmlformats.org/officeDocument/2006/relationships/image" Target="../media/image17.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 Id="rId3" Type="http://schemas.openxmlformats.org/officeDocument/2006/relationships/image" Target="../media/image18.png"/><Relationship Id="rId4" Type="http://schemas.openxmlformats.org/officeDocument/2006/relationships/hyperlink" Target="https://arxiv.org/pdf/1905.06316.pdf" TargetMode="External"/><Relationship Id="rId5" Type="http://schemas.openxmlformats.org/officeDocument/2006/relationships/image" Target="../media/image17.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 Id="rId3" Type="http://schemas.openxmlformats.org/officeDocument/2006/relationships/image" Target="../media/image18.png"/><Relationship Id="rId4" Type="http://schemas.openxmlformats.org/officeDocument/2006/relationships/hyperlink" Target="https://arxiv.org/pdf/1905.06316.pdf" TargetMode="External"/><Relationship Id="rId5"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Syntactic Analysis and Parsing</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W266: Natural Language Processing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Let’s step back...</a:t>
            </a:r>
            <a:endParaRPr/>
          </a:p>
        </p:txBody>
      </p:sp>
      <p:sp>
        <p:nvSpPr>
          <p:cNvPr id="163" name="Google Shape;163;p22"/>
          <p:cNvSpPr txBox="1"/>
          <p:nvPr>
            <p:ph idx="1" type="body"/>
          </p:nvPr>
        </p:nvSpPr>
        <p:spPr>
          <a:xfrm>
            <a:off x="3564900" y="1045725"/>
            <a:ext cx="55791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What info did we (not) give the network?</a:t>
            </a:r>
            <a:endParaRPr b="1"/>
          </a:p>
          <a:p>
            <a:pPr indent="-342900" lvl="0" marL="457200" rtl="0" algn="l">
              <a:spcBef>
                <a:spcPts val="1600"/>
              </a:spcBef>
              <a:spcAft>
                <a:spcPts val="0"/>
              </a:spcAft>
              <a:buSzPts val="1800"/>
              <a:buChar char="-"/>
            </a:pPr>
            <a:r>
              <a:rPr lang="en"/>
              <a:t>Whether tokens are nouns, verbs,..?  </a:t>
            </a:r>
            <a:r>
              <a:rPr b="1" lang="en"/>
              <a:t>No</a:t>
            </a:r>
            <a:endParaRPr b="1"/>
          </a:p>
          <a:p>
            <a:pPr indent="-342900" lvl="0" marL="457200" rtl="0" algn="l">
              <a:spcBef>
                <a:spcPts val="0"/>
              </a:spcBef>
              <a:spcAft>
                <a:spcPts val="0"/>
              </a:spcAft>
              <a:buSzPts val="1800"/>
              <a:buChar char="-"/>
            </a:pPr>
            <a:r>
              <a:rPr lang="en"/>
              <a:t>Whether tokens are entities (locations, persons, etc...)?  </a:t>
            </a:r>
            <a:r>
              <a:rPr b="1" lang="en"/>
              <a:t>No</a:t>
            </a:r>
            <a:endParaRPr b="1"/>
          </a:p>
          <a:p>
            <a:pPr indent="-342900" lvl="0" marL="457200" rtl="0" algn="l">
              <a:spcBef>
                <a:spcPts val="0"/>
              </a:spcBef>
              <a:spcAft>
                <a:spcPts val="0"/>
              </a:spcAft>
              <a:buSzPts val="1800"/>
              <a:buChar char="-"/>
            </a:pPr>
            <a:r>
              <a:rPr lang="en"/>
              <a:t>What the grammatical structure of the sentence is? </a:t>
            </a:r>
            <a:r>
              <a:rPr b="1" lang="en"/>
              <a:t>No</a:t>
            </a:r>
            <a:endParaRPr b="1"/>
          </a:p>
          <a:p>
            <a:pPr indent="-342900" lvl="0" marL="457200" rtl="0" algn="l">
              <a:spcBef>
                <a:spcPts val="0"/>
              </a:spcBef>
              <a:spcAft>
                <a:spcPts val="0"/>
              </a:spcAft>
              <a:buSzPts val="1800"/>
              <a:buChar char="-"/>
            </a:pPr>
            <a:r>
              <a:rPr lang="en"/>
              <a:t>... </a:t>
            </a:r>
            <a:endParaRPr/>
          </a:p>
          <a:p>
            <a:pPr indent="0" lvl="0" marL="0" rtl="0" algn="l">
              <a:spcBef>
                <a:spcPts val="1600"/>
              </a:spcBef>
              <a:spcAft>
                <a:spcPts val="0"/>
              </a:spcAft>
              <a:buNone/>
            </a:pPr>
            <a:r>
              <a:rPr b="1" lang="en"/>
              <a:t>Could that be useful?</a:t>
            </a:r>
            <a:endParaRPr b="1"/>
          </a:p>
          <a:p>
            <a:pPr indent="-342900" lvl="0" marL="457200" rtl="0" algn="l">
              <a:spcBef>
                <a:spcPts val="1600"/>
              </a:spcBef>
              <a:spcAft>
                <a:spcPts val="0"/>
              </a:spcAft>
              <a:buSzPts val="1800"/>
              <a:buChar char="-"/>
            </a:pPr>
            <a:r>
              <a:rPr lang="en"/>
              <a:t>Certainly could!</a:t>
            </a:r>
            <a:endParaRPr/>
          </a:p>
          <a:p>
            <a:pPr indent="-342900" lvl="0" marL="457200" rtl="0" algn="l">
              <a:spcBef>
                <a:spcPts val="0"/>
              </a:spcBef>
              <a:spcAft>
                <a:spcPts val="0"/>
              </a:spcAft>
              <a:buSzPts val="1800"/>
              <a:buChar char="-"/>
            </a:pPr>
            <a:r>
              <a:rPr lang="en"/>
              <a:t>Pre-(transformer)-neural-nets: ESSENTIAL!</a:t>
            </a:r>
            <a:endParaRPr/>
          </a:p>
          <a:p>
            <a:pPr indent="0" lvl="0" marL="0" rtl="0" algn="l">
              <a:spcBef>
                <a:spcPts val="1600"/>
              </a:spcBef>
              <a:spcAft>
                <a:spcPts val="1600"/>
              </a:spcAft>
              <a:buNone/>
            </a:pPr>
            <a:r>
              <a:t/>
            </a:r>
            <a:endParaRPr/>
          </a:p>
        </p:txBody>
      </p:sp>
      <p:pic>
        <p:nvPicPr>
          <p:cNvPr id="164" name="Google Shape;164;p22"/>
          <p:cNvPicPr preferRelativeResize="0"/>
          <p:nvPr/>
        </p:nvPicPr>
        <p:blipFill>
          <a:blip r:embed="rId3">
            <a:alphaModFix/>
          </a:blip>
          <a:stretch>
            <a:fillRect/>
          </a:stretch>
        </p:blipFill>
        <p:spPr>
          <a:xfrm>
            <a:off x="446916" y="1482700"/>
            <a:ext cx="2030208" cy="2292313"/>
          </a:xfrm>
          <a:prstGeom prst="rect">
            <a:avLst/>
          </a:prstGeom>
          <a:noFill/>
          <a:ln>
            <a:noFill/>
          </a:ln>
        </p:spPr>
      </p:pic>
      <p:sp>
        <p:nvSpPr>
          <p:cNvPr id="165" name="Google Shape;165;p22"/>
          <p:cNvSpPr txBox="1"/>
          <p:nvPr/>
        </p:nvSpPr>
        <p:spPr>
          <a:xfrm>
            <a:off x="527955" y="3807012"/>
            <a:ext cx="2575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Open Sans"/>
                <a:ea typeface="Open Sans"/>
                <a:cs typeface="Open Sans"/>
                <a:sym typeface="Open Sans"/>
              </a:rPr>
              <a:t>‘I’      ‘bank’   ‘into’      ‘a’       ‘turn’</a:t>
            </a:r>
            <a:endParaRPr sz="1000">
              <a:latin typeface="Open Sans"/>
              <a:ea typeface="Open Sans"/>
              <a:cs typeface="Open Sans"/>
              <a:sym typeface="Open Sans"/>
            </a:endParaRPr>
          </a:p>
        </p:txBody>
      </p:sp>
      <p:sp>
        <p:nvSpPr>
          <p:cNvPr id="166" name="Google Shape;166;p22"/>
          <p:cNvSpPr txBox="1"/>
          <p:nvPr/>
        </p:nvSpPr>
        <p:spPr>
          <a:xfrm>
            <a:off x="451755" y="4035612"/>
            <a:ext cx="2575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Open Sans"/>
                <a:ea typeface="Open Sans"/>
                <a:cs typeface="Open Sans"/>
                <a:sym typeface="Open Sans"/>
              </a:rPr>
              <a:t>‘I’         ‘will’        ‘visit’   ‘Washington’   ‘tomorrow’</a:t>
            </a:r>
            <a:endParaRPr sz="800">
              <a:latin typeface="Open Sans"/>
              <a:ea typeface="Open Sans"/>
              <a:cs typeface="Open Sans"/>
              <a:sym typeface="Open Sans"/>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0" name="Shape 1590"/>
        <p:cNvGrpSpPr/>
        <p:nvPr/>
      </p:nvGrpSpPr>
      <p:grpSpPr>
        <a:xfrm>
          <a:off x="0" y="0"/>
          <a:ext cx="0" cy="0"/>
          <a:chOff x="0" y="0"/>
          <a:chExt cx="0" cy="0"/>
        </a:xfrm>
      </p:grpSpPr>
      <p:sp>
        <p:nvSpPr>
          <p:cNvPr id="1591" name="Google Shape;1591;p112"/>
          <p:cNvSpPr txBox="1"/>
          <p:nvPr>
            <p:ph idx="1" type="body"/>
          </p:nvPr>
        </p:nvSpPr>
        <p:spPr>
          <a:xfrm>
            <a:off x="311700" y="1384200"/>
            <a:ext cx="4063800" cy="318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“Which” embeddings?</a:t>
            </a:r>
            <a:endParaRPr/>
          </a:p>
          <a:p>
            <a:pPr indent="-317500" lvl="0" marL="457200" rtl="0" algn="l">
              <a:spcBef>
                <a:spcPts val="0"/>
              </a:spcBef>
              <a:spcAft>
                <a:spcPts val="0"/>
              </a:spcAft>
              <a:buSzPts val="1400"/>
              <a:buChar char="●"/>
            </a:pPr>
            <a:r>
              <a:rPr lang="en" sz="1400"/>
              <a:t>Use linear combination of tokens from  level 0 to level L with </a:t>
            </a:r>
            <a:r>
              <a:rPr lang="en" sz="1400" u="sng"/>
              <a:t>learned</a:t>
            </a:r>
            <a:r>
              <a:rPr lang="en" sz="1400"/>
              <a:t> weight factors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a:t>Metrics? Two!</a:t>
            </a:r>
            <a:endParaRPr/>
          </a:p>
          <a:p>
            <a:pPr indent="-317500" lvl="0" marL="457200" rtl="0" algn="l">
              <a:spcBef>
                <a:spcPts val="0"/>
              </a:spcBef>
              <a:spcAft>
                <a:spcPts val="0"/>
              </a:spcAft>
              <a:buSzPts val="1400"/>
              <a:buAutoNum type="arabicPeriod"/>
            </a:pPr>
            <a:r>
              <a:rPr lang="en" sz="1400"/>
              <a:t>~ Which layers get the largest weights?</a:t>
            </a:r>
            <a:endParaRPr sz="1400"/>
          </a:p>
          <a:p>
            <a:pPr indent="-317500" lvl="0" marL="457200" rtl="0" algn="l">
              <a:spcBef>
                <a:spcPts val="0"/>
              </a:spcBef>
              <a:spcAft>
                <a:spcPts val="0"/>
              </a:spcAft>
              <a:buSzPts val="1400"/>
              <a:buAutoNum type="arabicPeriod"/>
            </a:pPr>
            <a:r>
              <a:rPr lang="en" sz="1400"/>
              <a:t>~ At which layer (ignoring everything later) can the language task be completed ‘well’? (‘~ where is biggest bang for the buck for pred task?’)</a:t>
            </a:r>
            <a:br>
              <a:rPr lang="en" sz="1400"/>
            </a:br>
            <a:endParaRPr sz="1400"/>
          </a:p>
          <a:p>
            <a:pPr indent="0" lvl="0" marL="0" rtl="0" algn="l">
              <a:spcBef>
                <a:spcPts val="0"/>
              </a:spcBef>
              <a:spcAft>
                <a:spcPts val="0"/>
              </a:spcAft>
              <a:buNone/>
            </a:pPr>
            <a:r>
              <a:t/>
            </a:r>
            <a:endParaRPr b="1" sz="1400"/>
          </a:p>
        </p:txBody>
      </p:sp>
      <p:pic>
        <p:nvPicPr>
          <p:cNvPr id="1592" name="Google Shape;1592;p112"/>
          <p:cNvPicPr preferRelativeResize="0"/>
          <p:nvPr/>
        </p:nvPicPr>
        <p:blipFill>
          <a:blip r:embed="rId3">
            <a:alphaModFix/>
          </a:blip>
          <a:stretch>
            <a:fillRect/>
          </a:stretch>
        </p:blipFill>
        <p:spPr>
          <a:xfrm>
            <a:off x="4458798" y="1825825"/>
            <a:ext cx="4618050" cy="2932976"/>
          </a:xfrm>
          <a:prstGeom prst="rect">
            <a:avLst/>
          </a:prstGeom>
          <a:noFill/>
          <a:ln>
            <a:noFill/>
          </a:ln>
        </p:spPr>
      </p:pic>
      <p:sp>
        <p:nvSpPr>
          <p:cNvPr id="1593" name="Google Shape;1593;p112"/>
          <p:cNvSpPr txBox="1"/>
          <p:nvPr/>
        </p:nvSpPr>
        <p:spPr>
          <a:xfrm>
            <a:off x="4274600" y="4660575"/>
            <a:ext cx="4247700" cy="67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Open Sans"/>
                <a:ea typeface="Open Sans"/>
                <a:cs typeface="Open Sans"/>
                <a:sym typeface="Open Sans"/>
              </a:rPr>
              <a:t>Source: “</a:t>
            </a:r>
            <a:r>
              <a:rPr lang="en" sz="1000">
                <a:solidFill>
                  <a:schemeClr val="dk1"/>
                </a:solidFill>
                <a:latin typeface="Open Sans"/>
                <a:ea typeface="Open Sans"/>
                <a:cs typeface="Open Sans"/>
                <a:sym typeface="Open Sans"/>
              </a:rPr>
              <a:t>What Do You Learn from Context? Probing for Sentence Structure in  Contextualized Word Representations</a:t>
            </a:r>
            <a:r>
              <a:rPr lang="en" sz="1000">
                <a:latin typeface="Open Sans"/>
                <a:ea typeface="Open Sans"/>
                <a:cs typeface="Open Sans"/>
                <a:sym typeface="Open Sans"/>
              </a:rPr>
              <a:t>”  </a:t>
            </a:r>
            <a:r>
              <a:rPr lang="en" sz="1000" u="sng">
                <a:solidFill>
                  <a:schemeClr val="hlink"/>
                </a:solidFill>
                <a:latin typeface="Open Sans"/>
                <a:ea typeface="Open Sans"/>
                <a:cs typeface="Open Sans"/>
                <a:sym typeface="Open Sans"/>
                <a:hlinkClick r:id="rId4"/>
              </a:rPr>
              <a:t>Tenney et al</a:t>
            </a:r>
            <a:endParaRPr sz="1000">
              <a:latin typeface="Open Sans"/>
              <a:ea typeface="Open Sans"/>
              <a:cs typeface="Open Sans"/>
              <a:sym typeface="Open Sans"/>
            </a:endParaRPr>
          </a:p>
        </p:txBody>
      </p:sp>
      <p:sp>
        <p:nvSpPr>
          <p:cNvPr id="1594" name="Google Shape;1594;p11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Types of Sentence Features Are Learned?</a:t>
            </a:r>
            <a:endParaRPr/>
          </a:p>
        </p:txBody>
      </p:sp>
      <p:pic>
        <p:nvPicPr>
          <p:cNvPr id="1595" name="Google Shape;1595;p112"/>
          <p:cNvPicPr preferRelativeResize="0"/>
          <p:nvPr/>
        </p:nvPicPr>
        <p:blipFill>
          <a:blip r:embed="rId5">
            <a:alphaModFix/>
          </a:blip>
          <a:stretch>
            <a:fillRect/>
          </a:stretch>
        </p:blipFill>
        <p:spPr>
          <a:xfrm>
            <a:off x="1579750" y="2448925"/>
            <a:ext cx="1714525" cy="497125"/>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9" name="Shape 1599"/>
        <p:cNvGrpSpPr/>
        <p:nvPr/>
      </p:nvGrpSpPr>
      <p:grpSpPr>
        <a:xfrm>
          <a:off x="0" y="0"/>
          <a:ext cx="0" cy="0"/>
          <a:chOff x="0" y="0"/>
          <a:chExt cx="0" cy="0"/>
        </a:xfrm>
      </p:grpSpPr>
      <p:sp>
        <p:nvSpPr>
          <p:cNvPr id="1600" name="Google Shape;1600;p113"/>
          <p:cNvSpPr txBox="1"/>
          <p:nvPr>
            <p:ph type="title"/>
          </p:nvPr>
        </p:nvSpPr>
        <p:spPr>
          <a:xfrm>
            <a:off x="311700" y="-65075"/>
            <a:ext cx="8520600" cy="118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Contextual Embeddings &amp; Sentence Structures </a:t>
            </a:r>
            <a:endParaRPr/>
          </a:p>
        </p:txBody>
      </p:sp>
      <p:pic>
        <p:nvPicPr>
          <p:cNvPr id="1601" name="Google Shape;1601;p113"/>
          <p:cNvPicPr preferRelativeResize="0"/>
          <p:nvPr/>
        </p:nvPicPr>
        <p:blipFill>
          <a:blip r:embed="rId3">
            <a:alphaModFix/>
          </a:blip>
          <a:stretch>
            <a:fillRect/>
          </a:stretch>
        </p:blipFill>
        <p:spPr>
          <a:xfrm>
            <a:off x="432151" y="1342325"/>
            <a:ext cx="3132601" cy="2970074"/>
          </a:xfrm>
          <a:prstGeom prst="rect">
            <a:avLst/>
          </a:prstGeom>
          <a:noFill/>
          <a:ln>
            <a:noFill/>
          </a:ln>
        </p:spPr>
      </p:pic>
      <p:pic>
        <p:nvPicPr>
          <p:cNvPr id="1602" name="Google Shape;1602;p113"/>
          <p:cNvPicPr preferRelativeResize="0"/>
          <p:nvPr/>
        </p:nvPicPr>
        <p:blipFill>
          <a:blip r:embed="rId4">
            <a:alphaModFix/>
          </a:blip>
          <a:stretch>
            <a:fillRect/>
          </a:stretch>
        </p:blipFill>
        <p:spPr>
          <a:xfrm>
            <a:off x="3773127" y="1219475"/>
            <a:ext cx="1815661" cy="3336277"/>
          </a:xfrm>
          <a:prstGeom prst="rect">
            <a:avLst/>
          </a:prstGeom>
          <a:noFill/>
          <a:ln>
            <a:noFill/>
          </a:ln>
        </p:spPr>
      </p:pic>
      <p:sp>
        <p:nvSpPr>
          <p:cNvPr id="1603" name="Google Shape;1603;p113"/>
          <p:cNvSpPr txBox="1"/>
          <p:nvPr/>
        </p:nvSpPr>
        <p:spPr>
          <a:xfrm>
            <a:off x="-165800" y="4578425"/>
            <a:ext cx="7649700" cy="91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u="sng">
                <a:solidFill>
                  <a:schemeClr val="hlink"/>
                </a:solidFill>
                <a:latin typeface="Open Sans"/>
                <a:ea typeface="Open Sans"/>
                <a:cs typeface="Open Sans"/>
                <a:sym typeface="Open Sans"/>
                <a:hlinkClick r:id="rId5"/>
              </a:rPr>
              <a:t>“BERT Rediscovers the Classical NLP Pipeline”,</a:t>
            </a:r>
            <a:r>
              <a:rPr lang="en" sz="1100">
                <a:latin typeface="Open Sans"/>
                <a:ea typeface="Open Sans"/>
                <a:cs typeface="Open Sans"/>
                <a:sym typeface="Open Sans"/>
              </a:rPr>
              <a:t> I. Tenney et al, Google.</a:t>
            </a:r>
            <a:br>
              <a:rPr lang="en" sz="1100">
                <a:latin typeface="Open Sans"/>
                <a:ea typeface="Open Sans"/>
                <a:cs typeface="Open Sans"/>
                <a:sym typeface="Open Sans"/>
              </a:rPr>
            </a:br>
            <a:r>
              <a:rPr lang="en" sz="1100">
                <a:latin typeface="Open Sans"/>
                <a:ea typeface="Open Sans"/>
                <a:cs typeface="Open Sans"/>
                <a:sym typeface="Open Sans"/>
              </a:rPr>
              <a:t>See details for metrics, etc.</a:t>
            </a:r>
            <a:endParaRPr sz="1100">
              <a:latin typeface="Open Sans"/>
              <a:ea typeface="Open Sans"/>
              <a:cs typeface="Open Sans"/>
              <a:sym typeface="Open Sans"/>
            </a:endParaRPr>
          </a:p>
        </p:txBody>
      </p:sp>
      <p:sp>
        <p:nvSpPr>
          <p:cNvPr id="1604" name="Google Shape;1604;p113"/>
          <p:cNvSpPr txBox="1"/>
          <p:nvPr>
            <p:ph idx="1" type="body"/>
          </p:nvPr>
        </p:nvSpPr>
        <p:spPr>
          <a:xfrm>
            <a:off x="5748250" y="1191075"/>
            <a:ext cx="3471900" cy="232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Main Take-Aways:</a:t>
            </a:r>
            <a:endParaRPr sz="1800"/>
          </a:p>
          <a:p>
            <a:pPr indent="-342900" lvl="0" marL="457200" rtl="0" algn="l">
              <a:lnSpc>
                <a:spcPct val="150000"/>
              </a:lnSpc>
              <a:spcBef>
                <a:spcPts val="1600"/>
              </a:spcBef>
              <a:spcAft>
                <a:spcPts val="0"/>
              </a:spcAft>
              <a:buSzPts val="1800"/>
              <a:buAutoNum type="arabicPeriod"/>
            </a:pPr>
            <a:r>
              <a:rPr lang="en"/>
              <a:t>Context-based embed-</a:t>
            </a:r>
            <a:br>
              <a:rPr lang="en"/>
            </a:br>
            <a:r>
              <a:rPr lang="en"/>
              <a:t>dings do learn about linguistic structures</a:t>
            </a:r>
            <a:br>
              <a:rPr lang="en"/>
            </a:br>
            <a:r>
              <a:rPr lang="en"/>
              <a:t> </a:t>
            </a:r>
            <a:endParaRPr/>
          </a:p>
          <a:p>
            <a:pPr indent="-342900" lvl="0" marL="457200" rtl="0" algn="l">
              <a:lnSpc>
                <a:spcPct val="150000"/>
              </a:lnSpc>
              <a:spcBef>
                <a:spcPts val="0"/>
              </a:spcBef>
              <a:spcAft>
                <a:spcPts val="0"/>
              </a:spcAft>
              <a:buSzPts val="1800"/>
              <a:buAutoNum type="arabicPeriod"/>
            </a:pPr>
            <a:r>
              <a:rPr lang="en"/>
              <a:t>POS comes “early”, more</a:t>
            </a:r>
            <a:br>
              <a:rPr lang="en"/>
            </a:br>
            <a:r>
              <a:rPr lang="en"/>
              <a:t>Complex aspects are </a:t>
            </a:r>
            <a:br>
              <a:rPr lang="en"/>
            </a:br>
            <a:r>
              <a:rPr lang="en"/>
              <a:t>learned in later layers</a:t>
            </a:r>
            <a:endParaRPr>
              <a:solidFill>
                <a:srgbClr val="666666"/>
              </a:solidFill>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Parsing Use Cases</a:t>
            </a:r>
            <a:endParaRPr/>
          </a:p>
        </p:txBody>
      </p:sp>
      <p:sp>
        <p:nvSpPr>
          <p:cNvPr id="172" name="Google Shape;172;p2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a:t>
            </a:r>
            <a:endParaRPr/>
          </a:p>
          <a:p>
            <a:pPr indent="-342900" lvl="0" marL="457200" rtl="0" algn="l">
              <a:spcBef>
                <a:spcPts val="1600"/>
              </a:spcBef>
              <a:spcAft>
                <a:spcPts val="0"/>
              </a:spcAft>
              <a:buSzPts val="1800"/>
              <a:buChar char="-"/>
            </a:pPr>
            <a:r>
              <a:rPr lang="en"/>
              <a:t>Given a sentence, what are roles and relations of words?</a:t>
            </a:r>
            <a:endParaRPr/>
          </a:p>
          <a:p>
            <a:pPr indent="-342900" lvl="0" marL="457200" rtl="0" algn="l">
              <a:spcBef>
                <a:spcPts val="0"/>
              </a:spcBef>
              <a:spcAft>
                <a:spcPts val="0"/>
              </a:spcAft>
              <a:buSzPts val="1800"/>
              <a:buChar char="-"/>
            </a:pPr>
            <a:r>
              <a:rPr lang="en"/>
              <a:t>Grade school:   </a:t>
            </a:r>
            <a:r>
              <a:rPr lang="en">
                <a:solidFill>
                  <a:srgbClr val="980000"/>
                </a:solidFill>
                <a:latin typeface="Consolas"/>
                <a:ea typeface="Consolas"/>
                <a:cs typeface="Consolas"/>
                <a:sym typeface="Consolas"/>
              </a:rPr>
              <a:t>NOUN, PRONOUN, ADJ, VERB, SUBJECT, OBJECT…</a:t>
            </a:r>
            <a:endParaRPr>
              <a:solidFill>
                <a:srgbClr val="980000"/>
              </a:solidFill>
              <a:latin typeface="Consolas"/>
              <a:ea typeface="Consolas"/>
              <a:cs typeface="Consolas"/>
              <a:sym typeface="Consolas"/>
            </a:endParaRPr>
          </a:p>
          <a:p>
            <a:pPr indent="0" lvl="0" marL="0" rtl="0" algn="l">
              <a:spcBef>
                <a:spcPts val="1600"/>
              </a:spcBef>
              <a:spcAft>
                <a:spcPts val="0"/>
              </a:spcAft>
              <a:buNone/>
            </a:pPr>
            <a:r>
              <a:rPr lang="en"/>
              <a:t>Why is this useful? (Some tricky examples)</a:t>
            </a:r>
            <a:endParaRPr>
              <a:latin typeface="Consolas"/>
              <a:ea typeface="Consolas"/>
              <a:cs typeface="Consolas"/>
              <a:sym typeface="Consolas"/>
            </a:endParaRPr>
          </a:p>
          <a:p>
            <a:pPr indent="-317500" lvl="1" marL="914400" rtl="0" algn="l">
              <a:spcBef>
                <a:spcPts val="1600"/>
              </a:spcBef>
              <a:spcAft>
                <a:spcPts val="0"/>
              </a:spcAft>
              <a:buSzPts val="1400"/>
              <a:buFont typeface="Consolas"/>
              <a:buChar char="-"/>
            </a:pPr>
            <a:r>
              <a:rPr lang="en">
                <a:latin typeface="Consolas"/>
                <a:ea typeface="Consolas"/>
                <a:cs typeface="Consolas"/>
                <a:sym typeface="Consolas"/>
              </a:rPr>
              <a:t>“Microsoft to buy Google competitor Duck Duck Go in the coming weeks.”</a:t>
            </a:r>
            <a:endParaRPr>
              <a:latin typeface="Consolas"/>
              <a:ea typeface="Consolas"/>
              <a:cs typeface="Consolas"/>
              <a:sym typeface="Consolas"/>
            </a:endParaRPr>
          </a:p>
          <a:p>
            <a:pPr indent="-317500" lvl="1" marL="914400" rtl="0" algn="l">
              <a:spcBef>
                <a:spcPts val="0"/>
              </a:spcBef>
              <a:spcAft>
                <a:spcPts val="0"/>
              </a:spcAft>
              <a:buSzPts val="1400"/>
              <a:buFont typeface="Consolas"/>
              <a:buChar char="-"/>
            </a:pPr>
            <a:r>
              <a:rPr lang="en">
                <a:latin typeface="Consolas"/>
                <a:ea typeface="Consolas"/>
                <a:cs typeface="Consolas"/>
                <a:sym typeface="Consolas"/>
              </a:rPr>
              <a:t>“I saw an elephant in my pyjamas this morning.”</a:t>
            </a:r>
            <a:endParaRPr>
              <a:latin typeface="Consolas"/>
              <a:ea typeface="Consolas"/>
              <a:cs typeface="Consolas"/>
              <a:sym typeface="Consolas"/>
            </a:endParaRPr>
          </a:p>
          <a:p>
            <a:pPr indent="-317500" lvl="1" marL="914400" rtl="0" algn="l">
              <a:spcBef>
                <a:spcPts val="0"/>
              </a:spcBef>
              <a:spcAft>
                <a:spcPts val="0"/>
              </a:spcAft>
              <a:buSzPts val="1400"/>
              <a:buFont typeface="Consolas"/>
              <a:buChar char="-"/>
            </a:pPr>
            <a:r>
              <a:rPr lang="en">
                <a:latin typeface="Consolas"/>
                <a:ea typeface="Consolas"/>
                <a:cs typeface="Consolas"/>
                <a:sym typeface="Consolas"/>
              </a:rPr>
              <a:t>“They will not necessarily enjoy the movie.”</a:t>
            </a:r>
            <a:endParaRPr>
              <a:latin typeface="Consolas"/>
              <a:ea typeface="Consolas"/>
              <a:cs typeface="Consolas"/>
              <a:sym typeface="Consolas"/>
            </a:endParaRPr>
          </a:p>
          <a:p>
            <a:pPr indent="0" lvl="0" marL="45720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Parsing Use Cases</a:t>
            </a:r>
            <a:endParaRPr/>
          </a:p>
        </p:txBody>
      </p:sp>
      <p:sp>
        <p:nvSpPr>
          <p:cNvPr id="178" name="Google Shape;178;p2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a:t>Identify grammatical phrases (rather than n-grams)</a:t>
            </a:r>
            <a:endParaRPr/>
          </a:p>
          <a:p>
            <a:pPr indent="-342900" lvl="0" marL="457200" rtl="0" algn="l">
              <a:spcBef>
                <a:spcPts val="0"/>
              </a:spcBef>
              <a:spcAft>
                <a:spcPts val="0"/>
              </a:spcAft>
              <a:buSzPts val="1800"/>
              <a:buChar char="-"/>
            </a:pPr>
            <a:r>
              <a:rPr lang="en"/>
              <a:t>Identify entities (proper nouns)</a:t>
            </a:r>
            <a:endParaRPr/>
          </a:p>
          <a:p>
            <a:pPr indent="-342900" lvl="0" marL="457200" rtl="0" algn="l">
              <a:spcBef>
                <a:spcPts val="0"/>
              </a:spcBef>
              <a:spcAft>
                <a:spcPts val="0"/>
              </a:spcAft>
              <a:buSzPts val="1800"/>
              <a:buChar char="-"/>
            </a:pPr>
            <a:r>
              <a:rPr lang="en"/>
              <a:t>Identify relations between objects (modifiers and prepositional phrases)</a:t>
            </a:r>
            <a:endParaRPr/>
          </a:p>
          <a:p>
            <a:pPr indent="-342900" lvl="0" marL="457200" rtl="0" algn="l">
              <a:spcBef>
                <a:spcPts val="0"/>
              </a:spcBef>
              <a:spcAft>
                <a:spcPts val="0"/>
              </a:spcAft>
              <a:buSzPts val="1800"/>
              <a:buChar char="-"/>
            </a:pPr>
            <a:r>
              <a:rPr lang="en"/>
              <a:t>Identify subject-verb-object triples </a:t>
            </a:r>
            <a:endParaRPr/>
          </a:p>
          <a:p>
            <a:pPr indent="-342900" lvl="0" marL="457200" rtl="0" algn="l">
              <a:spcBef>
                <a:spcPts val="0"/>
              </a:spcBef>
              <a:spcAft>
                <a:spcPts val="0"/>
              </a:spcAft>
              <a:buSzPts val="1800"/>
              <a:buChar char="-"/>
            </a:pPr>
            <a:r>
              <a:rPr lang="en"/>
              <a:t>Count occurences for analytics</a:t>
            </a:r>
            <a:endParaRPr/>
          </a:p>
          <a:p>
            <a:pPr indent="-342900" lvl="0" marL="457200" rtl="0" algn="l">
              <a:spcBef>
                <a:spcPts val="0"/>
              </a:spcBef>
              <a:spcAft>
                <a:spcPts val="0"/>
              </a:spcAft>
              <a:buSzPts val="1800"/>
              <a:buChar char="-"/>
            </a:pPr>
            <a:r>
              <a:rPr lang="en"/>
              <a:t>Leverage as features for other processing</a:t>
            </a:r>
            <a:endParaRPr/>
          </a:p>
          <a:p>
            <a:pPr indent="-342900" lvl="0" marL="457200" rtl="0" algn="l">
              <a:spcBef>
                <a:spcPts val="0"/>
              </a:spcBef>
              <a:spcAft>
                <a:spcPts val="0"/>
              </a:spcAft>
              <a:buSzPts val="1800"/>
              <a:buChar char="-"/>
            </a:pPr>
            <a:r>
              <a:rPr lang="en"/>
              <a:t>Leverage tree structure for other processing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Parsey McParseface: </a:t>
            </a:r>
            <a:r>
              <a:rPr lang="en" u="sng">
                <a:solidFill>
                  <a:schemeClr val="hlink"/>
                </a:solidFill>
                <a:hlinkClick r:id="rId3"/>
              </a:rPr>
              <a:t>https://cloud.google.com/natural-language/</a:t>
            </a:r>
            <a:endParaRPr/>
          </a:p>
          <a:p>
            <a:pPr indent="0" lvl="0" marL="0" rtl="0" algn="l">
              <a:spcBef>
                <a:spcPts val="1600"/>
              </a:spcBef>
              <a:spcAft>
                <a:spcPts val="1600"/>
              </a:spcAft>
              <a:buNone/>
            </a:pPr>
            <a:r>
              <a:rPr lang="en"/>
              <a:t> </a:t>
            </a:r>
            <a:endParaRPr/>
          </a:p>
        </p:txBody>
      </p:sp>
      <p:sp>
        <p:nvSpPr>
          <p:cNvPr id="184" name="Google Shape;184;p2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Syntactic Analysis</a:t>
            </a:r>
            <a:endParaRPr/>
          </a:p>
        </p:txBody>
      </p:sp>
      <p:pic>
        <p:nvPicPr>
          <p:cNvPr descr="eCnDiTDuG08.png" id="185" name="Google Shape;185;p25"/>
          <p:cNvPicPr preferRelativeResize="0"/>
          <p:nvPr/>
        </p:nvPicPr>
        <p:blipFill rotWithShape="1">
          <a:blip r:embed="rId4">
            <a:alphaModFix/>
          </a:blip>
          <a:srcRect b="10440" l="0" r="0" t="6894"/>
          <a:stretch/>
        </p:blipFill>
        <p:spPr>
          <a:xfrm>
            <a:off x="311700" y="1757425"/>
            <a:ext cx="6121901" cy="2530351"/>
          </a:xfrm>
          <a:prstGeom prst="rect">
            <a:avLst/>
          </a:prstGeom>
          <a:noFill/>
          <a:ln>
            <a:noFill/>
          </a:ln>
        </p:spPr>
      </p:pic>
      <p:sp>
        <p:nvSpPr>
          <p:cNvPr id="186" name="Google Shape;186;p25"/>
          <p:cNvSpPr txBox="1"/>
          <p:nvPr/>
        </p:nvSpPr>
        <p:spPr>
          <a:xfrm>
            <a:off x="6433600" y="1895450"/>
            <a:ext cx="1932300" cy="83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rgbClr val="6AA84F"/>
                </a:solidFill>
              </a:rPr>
              <a:t>Dependency Parse</a:t>
            </a:r>
            <a:endParaRPr i="1">
              <a:solidFill>
                <a:srgbClr val="6AA84F"/>
              </a:solidFill>
            </a:endParaRPr>
          </a:p>
          <a:p>
            <a:pPr indent="0" lvl="0" marL="0" rtl="0" algn="l">
              <a:spcBef>
                <a:spcPts val="0"/>
              </a:spcBef>
              <a:spcAft>
                <a:spcPts val="0"/>
              </a:spcAft>
              <a:buNone/>
            </a:pPr>
            <a:r>
              <a:rPr i="1" lang="en">
                <a:solidFill>
                  <a:srgbClr val="FF9900"/>
                </a:solidFill>
              </a:rPr>
              <a:t>(+ dependency types)</a:t>
            </a:r>
            <a:endParaRPr i="1">
              <a:solidFill>
                <a:srgbClr val="6AA84F"/>
              </a:solidFill>
            </a:endParaRPr>
          </a:p>
        </p:txBody>
      </p:sp>
      <p:sp>
        <p:nvSpPr>
          <p:cNvPr id="187" name="Google Shape;187;p25"/>
          <p:cNvSpPr txBox="1"/>
          <p:nvPr/>
        </p:nvSpPr>
        <p:spPr>
          <a:xfrm>
            <a:off x="6433600" y="3332000"/>
            <a:ext cx="1932300" cy="83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CC0000"/>
                </a:solidFill>
              </a:rPr>
              <a:t>Part-of-Speech Tags</a:t>
            </a:r>
            <a:endParaRPr b="1">
              <a:solidFill>
                <a:srgbClr val="CC0000"/>
              </a:solidFill>
            </a:endParaRPr>
          </a:p>
        </p:txBody>
      </p:sp>
      <p:sp>
        <p:nvSpPr>
          <p:cNvPr id="188" name="Google Shape;188;p25"/>
          <p:cNvSpPr txBox="1"/>
          <p:nvPr/>
        </p:nvSpPr>
        <p:spPr>
          <a:xfrm>
            <a:off x="6433600" y="3976525"/>
            <a:ext cx="1932300" cy="83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rgbClr val="3C78D8"/>
                </a:solidFill>
              </a:rPr>
              <a:t>Morphology</a:t>
            </a:r>
            <a:endParaRPr i="1">
              <a:solidFill>
                <a:srgbClr val="3C78D8"/>
              </a:solidFill>
            </a:endParaRPr>
          </a:p>
        </p:txBody>
      </p:sp>
      <p:sp>
        <p:nvSpPr>
          <p:cNvPr id="189" name="Google Shape;189;p25"/>
          <p:cNvSpPr txBox="1"/>
          <p:nvPr/>
        </p:nvSpPr>
        <p:spPr>
          <a:xfrm>
            <a:off x="6433600" y="2988125"/>
            <a:ext cx="1932300" cy="3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rgbClr val="9900FF"/>
                </a:solidFill>
              </a:rPr>
              <a:t>Lemmas</a:t>
            </a:r>
            <a:endParaRPr i="1">
              <a:solidFill>
                <a:srgbClr val="9900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6"/>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Part of Speech Tagging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Part of Speech</a:t>
            </a:r>
            <a:endParaRPr/>
          </a:p>
        </p:txBody>
      </p:sp>
      <p:sp>
        <p:nvSpPr>
          <p:cNvPr id="200" name="Google Shape;200;p2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a:t>
            </a:r>
            <a:endParaRPr/>
          </a:p>
          <a:p>
            <a:pPr indent="-342900" lvl="0" marL="457200" rtl="0" algn="l">
              <a:spcBef>
                <a:spcPts val="1600"/>
              </a:spcBef>
              <a:spcAft>
                <a:spcPts val="0"/>
              </a:spcAft>
              <a:buSzPts val="1800"/>
              <a:buChar char="-"/>
            </a:pPr>
            <a:r>
              <a:rPr lang="en"/>
              <a:t>Given a sentence, what role does each word play?</a:t>
            </a:r>
            <a:endParaRPr/>
          </a:p>
          <a:p>
            <a:pPr indent="-342900" lvl="0" marL="457200" rtl="0" algn="l">
              <a:spcBef>
                <a:spcPts val="0"/>
              </a:spcBef>
              <a:spcAft>
                <a:spcPts val="0"/>
              </a:spcAft>
              <a:buSzPts val="1800"/>
              <a:buChar char="-"/>
            </a:pPr>
            <a:r>
              <a:rPr lang="en"/>
              <a:t>Grade school:   </a:t>
            </a:r>
            <a:r>
              <a:rPr lang="en">
                <a:solidFill>
                  <a:srgbClr val="980000"/>
                </a:solidFill>
                <a:latin typeface="Consolas"/>
                <a:ea typeface="Consolas"/>
                <a:cs typeface="Consolas"/>
                <a:sym typeface="Consolas"/>
              </a:rPr>
              <a:t>NOUN, PRONOUN, ADJ, VERB, ...</a:t>
            </a:r>
            <a:endParaRPr>
              <a:solidFill>
                <a:srgbClr val="980000"/>
              </a:solidFill>
              <a:latin typeface="Consolas"/>
              <a:ea typeface="Consolas"/>
              <a:cs typeface="Consolas"/>
              <a:sym typeface="Consolas"/>
            </a:endParaRPr>
          </a:p>
          <a:p>
            <a:pPr indent="0" lvl="0" marL="0" rtl="0" algn="l">
              <a:spcBef>
                <a:spcPts val="1600"/>
              </a:spcBef>
              <a:spcAft>
                <a:spcPts val="0"/>
              </a:spcAft>
              <a:buNone/>
            </a:pPr>
            <a:r>
              <a:rPr lang="en"/>
              <a:t>Why is this useful?</a:t>
            </a:r>
            <a:endParaRPr/>
          </a:p>
          <a:p>
            <a:pPr indent="-342900" lvl="0" marL="457200" rtl="0" algn="l">
              <a:spcBef>
                <a:spcPts val="1600"/>
              </a:spcBef>
              <a:spcAft>
                <a:spcPts val="0"/>
              </a:spcAft>
              <a:buSzPts val="1800"/>
              <a:buChar char="-"/>
            </a:pPr>
            <a:r>
              <a:rPr lang="en"/>
              <a:t> </a:t>
            </a:r>
            <a:endParaRPr/>
          </a:p>
          <a:p>
            <a:pPr indent="-342900" lvl="0" marL="457200" rtl="0" algn="l">
              <a:spcBef>
                <a:spcPts val="0"/>
              </a:spcBef>
              <a:spcAft>
                <a:spcPts val="0"/>
              </a:spcAft>
              <a:buSzPts val="1800"/>
              <a:buChar char="-"/>
            </a:pPr>
            <a:r>
              <a:rPr lang="en"/>
              <a:t> </a:t>
            </a:r>
            <a:endParaRPr/>
          </a:p>
          <a:p>
            <a:pPr indent="-342900" lvl="0" marL="457200" rtl="0" algn="l">
              <a:spcBef>
                <a:spcPts val="0"/>
              </a:spcBef>
              <a:spcAft>
                <a:spcPts val="0"/>
              </a:spcAft>
              <a:buSzPts val="1800"/>
              <a:buChar char="-"/>
            </a:pPr>
            <a:r>
              <a:rPr lang="en"/>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Part of Speech</a:t>
            </a:r>
            <a:endParaRPr/>
          </a:p>
        </p:txBody>
      </p:sp>
      <p:sp>
        <p:nvSpPr>
          <p:cNvPr id="206" name="Google Shape;206;p2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a:t>
            </a:r>
            <a:endParaRPr/>
          </a:p>
          <a:p>
            <a:pPr indent="-342900" lvl="0" marL="457200" rtl="0" algn="l">
              <a:spcBef>
                <a:spcPts val="1600"/>
              </a:spcBef>
              <a:spcAft>
                <a:spcPts val="0"/>
              </a:spcAft>
              <a:buSzPts val="1800"/>
              <a:buChar char="-"/>
            </a:pPr>
            <a:r>
              <a:rPr lang="en"/>
              <a:t>Given a sentence, what role does each word play?</a:t>
            </a:r>
            <a:endParaRPr/>
          </a:p>
          <a:p>
            <a:pPr indent="-342900" lvl="0" marL="457200" rtl="0" algn="l">
              <a:spcBef>
                <a:spcPts val="0"/>
              </a:spcBef>
              <a:spcAft>
                <a:spcPts val="0"/>
              </a:spcAft>
              <a:buSzPts val="1800"/>
              <a:buChar char="-"/>
            </a:pPr>
            <a:r>
              <a:rPr lang="en"/>
              <a:t>Grade school:   </a:t>
            </a:r>
            <a:r>
              <a:rPr lang="en">
                <a:solidFill>
                  <a:srgbClr val="980000"/>
                </a:solidFill>
                <a:latin typeface="Consolas"/>
                <a:ea typeface="Consolas"/>
                <a:cs typeface="Consolas"/>
                <a:sym typeface="Consolas"/>
              </a:rPr>
              <a:t>NOUN, PRONOUN, ADJ, VERB, ...</a:t>
            </a:r>
            <a:endParaRPr>
              <a:solidFill>
                <a:srgbClr val="980000"/>
              </a:solidFill>
              <a:latin typeface="Consolas"/>
              <a:ea typeface="Consolas"/>
              <a:cs typeface="Consolas"/>
              <a:sym typeface="Consolas"/>
            </a:endParaRPr>
          </a:p>
          <a:p>
            <a:pPr indent="0" lvl="0" marL="0" rtl="0" algn="l">
              <a:spcBef>
                <a:spcPts val="1600"/>
              </a:spcBef>
              <a:spcAft>
                <a:spcPts val="0"/>
              </a:spcAft>
              <a:buNone/>
            </a:pPr>
            <a:r>
              <a:rPr lang="en"/>
              <a:t>Why is this useful?</a:t>
            </a:r>
            <a:endParaRPr/>
          </a:p>
          <a:p>
            <a:pPr indent="-342900" lvl="0" marL="457200" rtl="0" algn="l">
              <a:spcBef>
                <a:spcPts val="1600"/>
              </a:spcBef>
              <a:spcAft>
                <a:spcPts val="0"/>
              </a:spcAft>
              <a:buSzPts val="1800"/>
              <a:buChar char="-"/>
            </a:pPr>
            <a:r>
              <a:rPr lang="en"/>
              <a:t>Resolve ambiguity: </a:t>
            </a:r>
            <a:endParaRPr>
              <a:latin typeface="Consolas"/>
              <a:ea typeface="Consolas"/>
              <a:cs typeface="Consolas"/>
              <a:sym typeface="Consolas"/>
            </a:endParaRPr>
          </a:p>
          <a:p>
            <a:pPr indent="-317500" lvl="1" marL="914400" rtl="0" algn="l">
              <a:spcBef>
                <a:spcPts val="0"/>
              </a:spcBef>
              <a:spcAft>
                <a:spcPts val="0"/>
              </a:spcAft>
              <a:buSzPts val="1400"/>
              <a:buFont typeface="Consolas"/>
              <a:buChar char="-"/>
            </a:pPr>
            <a:r>
              <a:rPr lang="en">
                <a:latin typeface="Consolas"/>
                <a:ea typeface="Consolas"/>
                <a:cs typeface="Consolas"/>
                <a:sym typeface="Consolas"/>
              </a:rPr>
              <a:t>“Time </a:t>
            </a:r>
            <a:r>
              <a:rPr lang="en" u="sng">
                <a:latin typeface="Consolas"/>
                <a:ea typeface="Consolas"/>
                <a:cs typeface="Consolas"/>
                <a:sym typeface="Consolas"/>
              </a:rPr>
              <a:t>flies.v</a:t>
            </a:r>
            <a:r>
              <a:rPr lang="en">
                <a:latin typeface="Consolas"/>
                <a:ea typeface="Consolas"/>
                <a:cs typeface="Consolas"/>
                <a:sym typeface="Consolas"/>
              </a:rPr>
              <a:t> like an arrow, fruit </a:t>
            </a:r>
            <a:r>
              <a:rPr lang="en" u="sng">
                <a:latin typeface="Consolas"/>
                <a:ea typeface="Consolas"/>
                <a:cs typeface="Consolas"/>
                <a:sym typeface="Consolas"/>
              </a:rPr>
              <a:t>flies.n</a:t>
            </a:r>
            <a:r>
              <a:rPr lang="en">
                <a:latin typeface="Consolas"/>
                <a:ea typeface="Consolas"/>
                <a:cs typeface="Consolas"/>
                <a:sym typeface="Consolas"/>
              </a:rPr>
              <a:t> like a banana.”</a:t>
            </a:r>
            <a:endParaRPr>
              <a:latin typeface="Consolas"/>
              <a:ea typeface="Consolas"/>
              <a:cs typeface="Consolas"/>
              <a:sym typeface="Consolas"/>
            </a:endParaRPr>
          </a:p>
          <a:p>
            <a:pPr indent="-317500" lvl="1" marL="914400" rtl="0" algn="l">
              <a:spcBef>
                <a:spcPts val="0"/>
              </a:spcBef>
              <a:spcAft>
                <a:spcPts val="0"/>
              </a:spcAft>
              <a:buSzPts val="1400"/>
              <a:buFont typeface="Consolas"/>
              <a:buChar char="-"/>
            </a:pPr>
            <a:r>
              <a:rPr lang="en">
                <a:latin typeface="Consolas"/>
                <a:ea typeface="Consolas"/>
                <a:cs typeface="Consolas"/>
                <a:sym typeface="Consolas"/>
              </a:rPr>
              <a:t>“</a:t>
            </a:r>
            <a:r>
              <a:rPr lang="en" u="sng">
                <a:latin typeface="Consolas"/>
                <a:ea typeface="Consolas"/>
                <a:cs typeface="Consolas"/>
                <a:sym typeface="Consolas"/>
              </a:rPr>
              <a:t>bank.v</a:t>
            </a:r>
            <a:r>
              <a:rPr lang="en">
                <a:latin typeface="Consolas"/>
                <a:ea typeface="Consolas"/>
                <a:cs typeface="Consolas"/>
                <a:sym typeface="Consolas"/>
              </a:rPr>
              <a:t> into a turn” / “go to the </a:t>
            </a:r>
            <a:r>
              <a:rPr lang="en" u="sng">
                <a:latin typeface="Consolas"/>
                <a:ea typeface="Consolas"/>
                <a:cs typeface="Consolas"/>
                <a:sym typeface="Consolas"/>
              </a:rPr>
              <a:t>bank.n</a:t>
            </a:r>
            <a:r>
              <a:rPr lang="en">
                <a:latin typeface="Consolas"/>
                <a:ea typeface="Consolas"/>
                <a:cs typeface="Consolas"/>
                <a:sym typeface="Consolas"/>
              </a:rPr>
              <a:t>”</a:t>
            </a:r>
            <a:endParaRPr>
              <a:latin typeface="Consolas"/>
              <a:ea typeface="Consolas"/>
              <a:cs typeface="Consolas"/>
              <a:sym typeface="Consolas"/>
            </a:endParaRPr>
          </a:p>
          <a:p>
            <a:pPr indent="-342900" lvl="0" marL="457200" rtl="0" algn="l">
              <a:spcBef>
                <a:spcPts val="0"/>
              </a:spcBef>
              <a:spcAft>
                <a:spcPts val="0"/>
              </a:spcAft>
              <a:buSzPts val="1800"/>
              <a:buChar char="-"/>
            </a:pPr>
            <a:r>
              <a:rPr lang="en"/>
              <a:t>Abstract from words -&gt; syntactic patterns</a:t>
            </a:r>
            <a:endParaRPr/>
          </a:p>
          <a:p>
            <a:pPr indent="-342900" lvl="0" marL="457200" rtl="0" algn="l">
              <a:spcBef>
                <a:spcPts val="0"/>
              </a:spcBef>
              <a:spcAft>
                <a:spcPts val="0"/>
              </a:spcAft>
              <a:buSzPts val="1800"/>
              <a:buChar char="-"/>
            </a:pPr>
            <a:r>
              <a:rPr lang="en"/>
              <a:t>Useful as input to other systems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Universal Dependencies Tagset</a:t>
            </a:r>
            <a:endParaRPr/>
          </a:p>
        </p:txBody>
      </p:sp>
      <p:sp>
        <p:nvSpPr>
          <p:cNvPr id="212" name="Google Shape;212;p29"/>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marR="165100" rtl="0" algn="l">
              <a:lnSpc>
                <a:spcPct val="140000"/>
              </a:lnSpc>
              <a:spcBef>
                <a:spcPts val="1100"/>
              </a:spcBef>
              <a:spcAft>
                <a:spcPts val="0"/>
              </a:spcAft>
              <a:buNone/>
            </a:pPr>
            <a:r>
              <a:rPr lang="en" sz="1200" u="sng">
                <a:solidFill>
                  <a:schemeClr val="hlink"/>
                </a:solidFill>
                <a:hlinkClick r:id="rId3"/>
              </a:rPr>
              <a:t>http://universaldependencies.org/u/pos/index.html</a:t>
            </a:r>
            <a:endParaRPr sz="1200"/>
          </a:p>
          <a:p>
            <a:pPr indent="-317500" lvl="0" marL="622300" marR="165100" rtl="0" algn="l">
              <a:lnSpc>
                <a:spcPct val="140000"/>
              </a:lnSpc>
              <a:spcBef>
                <a:spcPts val="1100"/>
              </a:spcBef>
              <a:spcAft>
                <a:spcPts val="0"/>
              </a:spcAft>
              <a:buSzPts val="1400"/>
              <a:buFont typeface="Arial"/>
              <a:buChar char="●"/>
            </a:pPr>
            <a:r>
              <a:rPr b="1" lang="en" u="sng">
                <a:solidFill>
                  <a:schemeClr val="hlink"/>
                </a:solidFill>
                <a:hlinkClick r:id="rId4"/>
              </a:rPr>
              <a:t>ADJ</a:t>
            </a:r>
            <a:r>
              <a:rPr b="1" lang="en"/>
              <a:t>: adjective</a:t>
            </a:r>
            <a:endParaRPr b="1"/>
          </a:p>
          <a:p>
            <a:pPr indent="-317500" lvl="0" marL="622300" marR="165100" rtl="0" algn="l">
              <a:lnSpc>
                <a:spcPct val="140000"/>
              </a:lnSpc>
              <a:spcBef>
                <a:spcPts val="0"/>
              </a:spcBef>
              <a:spcAft>
                <a:spcPts val="0"/>
              </a:spcAft>
              <a:buSzPts val="1400"/>
              <a:buFont typeface="Arial"/>
              <a:buChar char="●"/>
            </a:pPr>
            <a:r>
              <a:rPr b="1" lang="en" u="sng">
                <a:solidFill>
                  <a:schemeClr val="hlink"/>
                </a:solidFill>
                <a:hlinkClick r:id="rId5"/>
              </a:rPr>
              <a:t>ADP</a:t>
            </a:r>
            <a:r>
              <a:rPr b="1" lang="en"/>
              <a:t>: adposition</a:t>
            </a:r>
            <a:endParaRPr b="1"/>
          </a:p>
          <a:p>
            <a:pPr indent="-317500" lvl="0" marL="622300" marR="165100" rtl="0" algn="l">
              <a:lnSpc>
                <a:spcPct val="140000"/>
              </a:lnSpc>
              <a:spcBef>
                <a:spcPts val="0"/>
              </a:spcBef>
              <a:spcAft>
                <a:spcPts val="0"/>
              </a:spcAft>
              <a:buSzPts val="1400"/>
              <a:buFont typeface="Arial"/>
              <a:buChar char="●"/>
            </a:pPr>
            <a:r>
              <a:rPr b="1" lang="en" u="sng">
                <a:solidFill>
                  <a:schemeClr val="hlink"/>
                </a:solidFill>
                <a:hlinkClick r:id="rId6"/>
              </a:rPr>
              <a:t>ADV</a:t>
            </a:r>
            <a:r>
              <a:rPr b="1" lang="en"/>
              <a:t>: adverb</a:t>
            </a:r>
            <a:endParaRPr b="1"/>
          </a:p>
          <a:p>
            <a:pPr indent="-317500" lvl="0" marL="622300" marR="165100" rtl="0" algn="l">
              <a:lnSpc>
                <a:spcPct val="140000"/>
              </a:lnSpc>
              <a:spcBef>
                <a:spcPts val="0"/>
              </a:spcBef>
              <a:spcAft>
                <a:spcPts val="0"/>
              </a:spcAft>
              <a:buSzPts val="1400"/>
              <a:buFont typeface="Arial"/>
              <a:buChar char="●"/>
            </a:pPr>
            <a:r>
              <a:rPr b="1" lang="en" u="sng">
                <a:solidFill>
                  <a:schemeClr val="hlink"/>
                </a:solidFill>
                <a:hlinkClick r:id="rId7"/>
              </a:rPr>
              <a:t>AUX</a:t>
            </a:r>
            <a:r>
              <a:rPr b="1" lang="en"/>
              <a:t>: auxiliary</a:t>
            </a:r>
            <a:endParaRPr b="1"/>
          </a:p>
          <a:p>
            <a:pPr indent="-317500" lvl="0" marL="622300" marR="165100" rtl="0" algn="l">
              <a:lnSpc>
                <a:spcPct val="140000"/>
              </a:lnSpc>
              <a:spcBef>
                <a:spcPts val="0"/>
              </a:spcBef>
              <a:spcAft>
                <a:spcPts val="0"/>
              </a:spcAft>
              <a:buSzPts val="1400"/>
              <a:buFont typeface="Arial"/>
              <a:buChar char="●"/>
            </a:pPr>
            <a:r>
              <a:rPr b="1" lang="en" u="sng">
                <a:solidFill>
                  <a:schemeClr val="hlink"/>
                </a:solidFill>
                <a:hlinkClick r:id="rId8"/>
              </a:rPr>
              <a:t>CCONJ</a:t>
            </a:r>
            <a:r>
              <a:rPr b="1" lang="en"/>
              <a:t>: coordinating conjunction</a:t>
            </a:r>
            <a:endParaRPr b="1"/>
          </a:p>
          <a:p>
            <a:pPr indent="-317500" lvl="0" marL="622300" marR="165100" rtl="0" algn="l">
              <a:lnSpc>
                <a:spcPct val="140000"/>
              </a:lnSpc>
              <a:spcBef>
                <a:spcPts val="0"/>
              </a:spcBef>
              <a:spcAft>
                <a:spcPts val="0"/>
              </a:spcAft>
              <a:buSzPts val="1400"/>
              <a:buFont typeface="Arial"/>
              <a:buChar char="●"/>
            </a:pPr>
            <a:r>
              <a:rPr b="1" lang="en" u="sng">
                <a:solidFill>
                  <a:schemeClr val="hlink"/>
                </a:solidFill>
                <a:hlinkClick r:id="rId9"/>
              </a:rPr>
              <a:t>DET</a:t>
            </a:r>
            <a:r>
              <a:rPr b="1" lang="en"/>
              <a:t>: determiner</a:t>
            </a:r>
            <a:endParaRPr b="1"/>
          </a:p>
          <a:p>
            <a:pPr indent="-317500" lvl="0" marL="622300" marR="165100" rtl="0" algn="l">
              <a:lnSpc>
                <a:spcPct val="140000"/>
              </a:lnSpc>
              <a:spcBef>
                <a:spcPts val="0"/>
              </a:spcBef>
              <a:spcAft>
                <a:spcPts val="0"/>
              </a:spcAft>
              <a:buSzPts val="1400"/>
              <a:buFont typeface="Arial"/>
              <a:buChar char="●"/>
            </a:pPr>
            <a:r>
              <a:rPr b="1" lang="en" u="sng">
                <a:solidFill>
                  <a:schemeClr val="hlink"/>
                </a:solidFill>
                <a:hlinkClick r:id="rId10"/>
              </a:rPr>
              <a:t>INTJ</a:t>
            </a:r>
            <a:r>
              <a:rPr b="1" lang="en"/>
              <a:t>: interjection</a:t>
            </a:r>
            <a:endParaRPr b="1"/>
          </a:p>
          <a:p>
            <a:pPr indent="-317500" lvl="0" marL="622300" marR="165100" rtl="0" algn="l">
              <a:lnSpc>
                <a:spcPct val="140000"/>
              </a:lnSpc>
              <a:spcBef>
                <a:spcPts val="0"/>
              </a:spcBef>
              <a:spcAft>
                <a:spcPts val="0"/>
              </a:spcAft>
              <a:buSzPts val="1400"/>
              <a:buFont typeface="Arial"/>
              <a:buChar char="●"/>
            </a:pPr>
            <a:r>
              <a:rPr b="1" lang="en" u="sng">
                <a:solidFill>
                  <a:schemeClr val="hlink"/>
                </a:solidFill>
                <a:hlinkClick r:id="rId11"/>
              </a:rPr>
              <a:t>NOUN</a:t>
            </a:r>
            <a:r>
              <a:rPr b="1" lang="en"/>
              <a:t>: noun</a:t>
            </a:r>
            <a:endParaRPr b="1"/>
          </a:p>
        </p:txBody>
      </p:sp>
      <p:sp>
        <p:nvSpPr>
          <p:cNvPr id="213" name="Google Shape;213;p29"/>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p>
            <a:pPr indent="-317500" lvl="0" marL="622300" marR="165100" rtl="0" algn="l">
              <a:lnSpc>
                <a:spcPct val="140000"/>
              </a:lnSpc>
              <a:spcBef>
                <a:spcPts val="1100"/>
              </a:spcBef>
              <a:spcAft>
                <a:spcPts val="0"/>
              </a:spcAft>
              <a:buSzPts val="1400"/>
              <a:buFont typeface="Arial"/>
              <a:buChar char="●"/>
            </a:pPr>
            <a:r>
              <a:rPr b="1" lang="en" u="sng">
                <a:solidFill>
                  <a:schemeClr val="accent5"/>
                </a:solidFill>
                <a:hlinkClick r:id="rId12">
                  <a:extLst>
                    <a:ext uri="{A12FA001-AC4F-418D-AE19-62706E023703}">
                      <ahyp:hlinkClr val="tx"/>
                    </a:ext>
                  </a:extLst>
                </a:hlinkClick>
              </a:rPr>
              <a:t>NUM</a:t>
            </a:r>
            <a:r>
              <a:rPr b="1" lang="en"/>
              <a:t>: numeral</a:t>
            </a:r>
            <a:endParaRPr b="1"/>
          </a:p>
          <a:p>
            <a:pPr indent="-317500" lvl="0" marL="622300" marR="165100" rtl="0" algn="l">
              <a:lnSpc>
                <a:spcPct val="140000"/>
              </a:lnSpc>
              <a:spcBef>
                <a:spcPts val="0"/>
              </a:spcBef>
              <a:spcAft>
                <a:spcPts val="0"/>
              </a:spcAft>
              <a:buSzPts val="1400"/>
              <a:buFont typeface="Arial"/>
              <a:buChar char="●"/>
            </a:pPr>
            <a:r>
              <a:rPr b="1" lang="en" u="sng">
                <a:solidFill>
                  <a:schemeClr val="accent5"/>
                </a:solidFill>
                <a:hlinkClick r:id="rId13">
                  <a:extLst>
                    <a:ext uri="{A12FA001-AC4F-418D-AE19-62706E023703}">
                      <ahyp:hlinkClr val="tx"/>
                    </a:ext>
                  </a:extLst>
                </a:hlinkClick>
              </a:rPr>
              <a:t>PART</a:t>
            </a:r>
            <a:r>
              <a:rPr b="1" lang="en"/>
              <a:t>: particle</a:t>
            </a:r>
            <a:endParaRPr b="1"/>
          </a:p>
          <a:p>
            <a:pPr indent="-317500" lvl="0" marL="622300" marR="165100" rtl="0" algn="l">
              <a:lnSpc>
                <a:spcPct val="140000"/>
              </a:lnSpc>
              <a:spcBef>
                <a:spcPts val="0"/>
              </a:spcBef>
              <a:spcAft>
                <a:spcPts val="0"/>
              </a:spcAft>
              <a:buSzPts val="1400"/>
              <a:buFont typeface="Arial"/>
              <a:buChar char="●"/>
            </a:pPr>
            <a:r>
              <a:rPr b="1" lang="en" u="sng">
                <a:solidFill>
                  <a:schemeClr val="accent5"/>
                </a:solidFill>
                <a:hlinkClick r:id="rId14">
                  <a:extLst>
                    <a:ext uri="{A12FA001-AC4F-418D-AE19-62706E023703}">
                      <ahyp:hlinkClr val="tx"/>
                    </a:ext>
                  </a:extLst>
                </a:hlinkClick>
              </a:rPr>
              <a:t>PRON</a:t>
            </a:r>
            <a:r>
              <a:rPr b="1" lang="en"/>
              <a:t>: pronoun</a:t>
            </a:r>
            <a:endParaRPr b="1"/>
          </a:p>
          <a:p>
            <a:pPr indent="-317500" lvl="0" marL="622300" marR="165100" rtl="0" algn="l">
              <a:lnSpc>
                <a:spcPct val="140000"/>
              </a:lnSpc>
              <a:spcBef>
                <a:spcPts val="0"/>
              </a:spcBef>
              <a:spcAft>
                <a:spcPts val="0"/>
              </a:spcAft>
              <a:buSzPts val="1400"/>
              <a:buFont typeface="Arial"/>
              <a:buChar char="●"/>
            </a:pPr>
            <a:r>
              <a:rPr b="1" lang="en" u="sng">
                <a:solidFill>
                  <a:schemeClr val="accent5"/>
                </a:solidFill>
                <a:hlinkClick r:id="rId15">
                  <a:extLst>
                    <a:ext uri="{A12FA001-AC4F-418D-AE19-62706E023703}">
                      <ahyp:hlinkClr val="tx"/>
                    </a:ext>
                  </a:extLst>
                </a:hlinkClick>
              </a:rPr>
              <a:t>PROPN</a:t>
            </a:r>
            <a:r>
              <a:rPr b="1" lang="en"/>
              <a:t>: proper noun</a:t>
            </a:r>
            <a:endParaRPr b="1"/>
          </a:p>
          <a:p>
            <a:pPr indent="-317500" lvl="0" marL="622300" marR="165100" rtl="0" algn="l">
              <a:lnSpc>
                <a:spcPct val="140000"/>
              </a:lnSpc>
              <a:spcBef>
                <a:spcPts val="0"/>
              </a:spcBef>
              <a:spcAft>
                <a:spcPts val="0"/>
              </a:spcAft>
              <a:buSzPts val="1400"/>
              <a:buFont typeface="Arial"/>
              <a:buChar char="●"/>
            </a:pPr>
            <a:r>
              <a:rPr b="1" lang="en" u="sng">
                <a:solidFill>
                  <a:schemeClr val="accent5"/>
                </a:solidFill>
                <a:hlinkClick r:id="rId16">
                  <a:extLst>
                    <a:ext uri="{A12FA001-AC4F-418D-AE19-62706E023703}">
                      <ahyp:hlinkClr val="tx"/>
                    </a:ext>
                  </a:extLst>
                </a:hlinkClick>
              </a:rPr>
              <a:t>PUNCT</a:t>
            </a:r>
            <a:r>
              <a:rPr b="1" lang="en"/>
              <a:t>: punctuation</a:t>
            </a:r>
            <a:endParaRPr b="1"/>
          </a:p>
          <a:p>
            <a:pPr indent="-317500" lvl="0" marL="622300" marR="165100" rtl="0" algn="l">
              <a:lnSpc>
                <a:spcPct val="140000"/>
              </a:lnSpc>
              <a:spcBef>
                <a:spcPts val="0"/>
              </a:spcBef>
              <a:spcAft>
                <a:spcPts val="0"/>
              </a:spcAft>
              <a:buSzPts val="1400"/>
              <a:buFont typeface="Arial"/>
              <a:buChar char="●"/>
            </a:pPr>
            <a:r>
              <a:rPr b="1" lang="en" u="sng">
                <a:solidFill>
                  <a:schemeClr val="accent5"/>
                </a:solidFill>
                <a:hlinkClick r:id="rId17">
                  <a:extLst>
                    <a:ext uri="{A12FA001-AC4F-418D-AE19-62706E023703}">
                      <ahyp:hlinkClr val="tx"/>
                    </a:ext>
                  </a:extLst>
                </a:hlinkClick>
              </a:rPr>
              <a:t>SCONJ</a:t>
            </a:r>
            <a:r>
              <a:rPr b="1" lang="en"/>
              <a:t>: subordinating conjunction</a:t>
            </a:r>
            <a:endParaRPr b="1"/>
          </a:p>
          <a:p>
            <a:pPr indent="-317500" lvl="0" marL="622300" marR="165100" rtl="0" algn="l">
              <a:lnSpc>
                <a:spcPct val="140000"/>
              </a:lnSpc>
              <a:spcBef>
                <a:spcPts val="0"/>
              </a:spcBef>
              <a:spcAft>
                <a:spcPts val="0"/>
              </a:spcAft>
              <a:buSzPts val="1400"/>
              <a:buFont typeface="Arial"/>
              <a:buChar char="●"/>
            </a:pPr>
            <a:r>
              <a:rPr b="1" lang="en" u="sng">
                <a:solidFill>
                  <a:schemeClr val="accent5"/>
                </a:solidFill>
                <a:hlinkClick r:id="rId18">
                  <a:extLst>
                    <a:ext uri="{A12FA001-AC4F-418D-AE19-62706E023703}">
                      <ahyp:hlinkClr val="tx"/>
                    </a:ext>
                  </a:extLst>
                </a:hlinkClick>
              </a:rPr>
              <a:t>SYM</a:t>
            </a:r>
            <a:r>
              <a:rPr b="1" lang="en"/>
              <a:t>: symbol</a:t>
            </a:r>
            <a:endParaRPr b="1"/>
          </a:p>
          <a:p>
            <a:pPr indent="-317500" lvl="0" marL="622300" marR="165100" rtl="0" algn="l">
              <a:lnSpc>
                <a:spcPct val="140000"/>
              </a:lnSpc>
              <a:spcBef>
                <a:spcPts val="0"/>
              </a:spcBef>
              <a:spcAft>
                <a:spcPts val="0"/>
              </a:spcAft>
              <a:buSzPts val="1400"/>
              <a:buFont typeface="Arial"/>
              <a:buChar char="●"/>
            </a:pPr>
            <a:r>
              <a:rPr b="1" lang="en" u="sng">
                <a:solidFill>
                  <a:schemeClr val="accent5"/>
                </a:solidFill>
                <a:hlinkClick r:id="rId19">
                  <a:extLst>
                    <a:ext uri="{A12FA001-AC4F-418D-AE19-62706E023703}">
                      <ahyp:hlinkClr val="tx"/>
                    </a:ext>
                  </a:extLst>
                </a:hlinkClick>
              </a:rPr>
              <a:t>VERB</a:t>
            </a:r>
            <a:r>
              <a:rPr b="1" lang="en"/>
              <a:t>: verb</a:t>
            </a:r>
            <a:endParaRPr b="1"/>
          </a:p>
          <a:p>
            <a:pPr indent="-317500" lvl="0" marL="622300" marR="165100" rtl="0" algn="l">
              <a:lnSpc>
                <a:spcPct val="140000"/>
              </a:lnSpc>
              <a:spcBef>
                <a:spcPts val="0"/>
              </a:spcBef>
              <a:spcAft>
                <a:spcPts val="0"/>
              </a:spcAft>
              <a:buSzPts val="1400"/>
              <a:buFont typeface="Arial"/>
              <a:buChar char="●"/>
            </a:pPr>
            <a:r>
              <a:rPr b="1" lang="en" u="sng">
                <a:solidFill>
                  <a:schemeClr val="accent5"/>
                </a:solidFill>
                <a:hlinkClick r:id="rId20">
                  <a:extLst>
                    <a:ext uri="{A12FA001-AC4F-418D-AE19-62706E023703}">
                      <ahyp:hlinkClr val="tx"/>
                    </a:ext>
                  </a:extLst>
                </a:hlinkClick>
              </a:rPr>
              <a:t>X</a:t>
            </a:r>
            <a:r>
              <a:rPr b="1" lang="en"/>
              <a:t>: other</a:t>
            </a:r>
            <a:endParaRPr b="1"/>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Can We Build a Simple POS Classifier?</a:t>
            </a:r>
            <a:endParaRPr/>
          </a:p>
        </p:txBody>
      </p:sp>
      <p:sp>
        <p:nvSpPr>
          <p:cNvPr id="219" name="Google Shape;219;p3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use what we know and brainstorm..</a:t>
            </a:r>
            <a:endParaRPr/>
          </a:p>
          <a:p>
            <a:pPr indent="0" lvl="0" marL="0" rtl="0" algn="l">
              <a:spcBef>
                <a:spcPts val="1600"/>
              </a:spcBef>
              <a:spcAft>
                <a:spcPts val="0"/>
              </a:spcAft>
              <a:buNone/>
            </a:pPr>
            <a:r>
              <a:rPr b="1" lang="en"/>
              <a:t>Architecture</a:t>
            </a:r>
            <a:r>
              <a:rPr b="1" lang="en"/>
              <a:t>:</a:t>
            </a:r>
            <a:endParaRPr b="1"/>
          </a:p>
          <a:p>
            <a:pPr indent="-342900" lvl="0" marL="457200" rtl="0" algn="l">
              <a:spcBef>
                <a:spcPts val="1600"/>
              </a:spcBef>
              <a:spcAft>
                <a:spcPts val="0"/>
              </a:spcAft>
              <a:buSzPts val="1800"/>
              <a:buChar char="-"/>
            </a:pPr>
            <a:r>
              <a:rPr lang="en"/>
              <a:t>Input: ..</a:t>
            </a:r>
            <a:endParaRPr/>
          </a:p>
          <a:p>
            <a:pPr indent="-342900" lvl="0" marL="457200" rtl="0" algn="l">
              <a:spcBef>
                <a:spcPts val="0"/>
              </a:spcBef>
              <a:spcAft>
                <a:spcPts val="0"/>
              </a:spcAft>
              <a:buSzPts val="1800"/>
              <a:buChar char="-"/>
            </a:pPr>
            <a:r>
              <a:rPr lang="en"/>
              <a:t>...</a:t>
            </a:r>
            <a:endParaRPr>
              <a:solidFill>
                <a:srgbClr val="980000"/>
              </a:solidFill>
              <a:latin typeface="Consolas"/>
              <a:ea typeface="Consolas"/>
              <a:cs typeface="Consolas"/>
              <a:sym typeface="Consolas"/>
            </a:endParaRPr>
          </a:p>
          <a:p>
            <a:pPr indent="0" lvl="0" marL="0" rtl="0" algn="l">
              <a:spcBef>
                <a:spcPts val="1600"/>
              </a:spcBef>
              <a:spcAft>
                <a:spcPts val="0"/>
              </a:spcAft>
              <a:buNone/>
            </a:pPr>
            <a:br>
              <a:rPr lang="en"/>
            </a:br>
            <a:r>
              <a:rPr b="1" lang="en"/>
              <a:t>Limitations of proposed architecture</a:t>
            </a:r>
            <a:r>
              <a:rPr b="1" lang="en"/>
              <a:t>?</a:t>
            </a:r>
            <a:endParaRPr b="1"/>
          </a:p>
          <a:p>
            <a:pPr indent="-342900" lvl="0" marL="457200" rtl="0" algn="l">
              <a:spcBef>
                <a:spcPts val="1600"/>
              </a:spcBef>
              <a:spcAft>
                <a:spcPts val="0"/>
              </a:spcAft>
              <a:buSzPts val="1800"/>
              <a:buChar char="-"/>
            </a:pPr>
            <a:r>
              <a:rPr lang="en"/>
              <a: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1"/>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Parsing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Peeking ahead...</a:t>
            </a:r>
            <a:endParaRPr/>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38761D"/>
              </a:buClr>
              <a:buSzPts val="1800"/>
              <a:buChar char="●"/>
            </a:pPr>
            <a:r>
              <a:rPr lang="en">
                <a:solidFill>
                  <a:srgbClr val="38761D"/>
                </a:solidFill>
              </a:rPr>
              <a:t>Week 1- 2: NN Basics &amp; Training</a:t>
            </a:r>
            <a:endParaRPr>
              <a:solidFill>
                <a:srgbClr val="38761D"/>
              </a:solidFill>
            </a:endParaRPr>
          </a:p>
          <a:p>
            <a:pPr indent="-342900" lvl="0" marL="457200" rtl="0" algn="l">
              <a:spcBef>
                <a:spcPts val="0"/>
              </a:spcBef>
              <a:spcAft>
                <a:spcPts val="0"/>
              </a:spcAft>
              <a:buClr>
                <a:srgbClr val="38761D"/>
              </a:buClr>
              <a:buSzPts val="1800"/>
              <a:buChar char="●"/>
            </a:pPr>
            <a:r>
              <a:rPr lang="en">
                <a:solidFill>
                  <a:srgbClr val="38761D"/>
                </a:solidFill>
              </a:rPr>
              <a:t>Week 3: Classification &amp; Sentiment</a:t>
            </a:r>
            <a:endParaRPr>
              <a:solidFill>
                <a:srgbClr val="38761D"/>
              </a:solidFill>
            </a:endParaRPr>
          </a:p>
          <a:p>
            <a:pPr indent="-342900" lvl="0" marL="457200" rtl="0" algn="l">
              <a:spcBef>
                <a:spcPts val="0"/>
              </a:spcBef>
              <a:spcAft>
                <a:spcPts val="0"/>
              </a:spcAft>
              <a:buClr>
                <a:srgbClr val="FF9900"/>
              </a:buClr>
              <a:buSzPts val="1800"/>
              <a:buChar char="●"/>
            </a:pPr>
            <a:r>
              <a:rPr lang="en">
                <a:solidFill>
                  <a:srgbClr val="FF9900"/>
                </a:solidFill>
              </a:rPr>
              <a:t>Week 4: Part of Speech + Parsing</a:t>
            </a:r>
            <a:endParaRPr>
              <a:solidFill>
                <a:srgbClr val="FF9900"/>
              </a:solidFill>
            </a:endParaRPr>
          </a:p>
          <a:p>
            <a:pPr indent="-342900" lvl="0" marL="457200" rtl="0" algn="l">
              <a:spcBef>
                <a:spcPts val="0"/>
              </a:spcBef>
              <a:spcAft>
                <a:spcPts val="0"/>
              </a:spcAft>
              <a:buClr>
                <a:srgbClr val="000000"/>
              </a:buClr>
              <a:buSzPts val="1800"/>
              <a:buChar char="●"/>
            </a:pPr>
            <a:r>
              <a:rPr lang="en">
                <a:solidFill>
                  <a:srgbClr val="000000"/>
                </a:solidFill>
              </a:rPr>
              <a:t>Week 5: Convolutional Neural Networks (CNNs)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Week 6 - 7: Language Models</a:t>
            </a:r>
            <a:endParaRPr>
              <a:solidFill>
                <a:srgbClr val="000000"/>
              </a:solidFill>
            </a:endParaRPr>
          </a:p>
          <a:p>
            <a:pPr indent="-317500" lvl="1" marL="914400" rtl="0" algn="l">
              <a:spcBef>
                <a:spcPts val="0"/>
              </a:spcBef>
              <a:spcAft>
                <a:spcPts val="0"/>
              </a:spcAft>
              <a:buClr>
                <a:srgbClr val="0000FF"/>
              </a:buClr>
              <a:buSzPts val="1400"/>
              <a:buChar char="○"/>
            </a:pPr>
            <a:r>
              <a:rPr lang="en">
                <a:solidFill>
                  <a:srgbClr val="0000FF"/>
                </a:solidFill>
              </a:rPr>
              <a:t>Project Proposal Due Feb 6</a:t>
            </a:r>
            <a:endParaRPr>
              <a:solidFill>
                <a:srgbClr val="0000FF"/>
              </a:solidFill>
            </a:endParaRPr>
          </a:p>
          <a:p>
            <a:pPr indent="-342900" lvl="0" marL="457200" rtl="0" algn="l">
              <a:spcBef>
                <a:spcPts val="0"/>
              </a:spcBef>
              <a:spcAft>
                <a:spcPts val="0"/>
              </a:spcAft>
              <a:buSzPts val="1800"/>
              <a:buChar char="●"/>
            </a:pPr>
            <a:r>
              <a:rPr lang="en"/>
              <a:t>Week 8: Machine Translation</a:t>
            </a:r>
            <a:endParaRPr/>
          </a:p>
          <a:p>
            <a:pPr indent="-342900" lvl="0" marL="457200" rtl="0" algn="l">
              <a:spcBef>
                <a:spcPts val="0"/>
              </a:spcBef>
              <a:spcAft>
                <a:spcPts val="0"/>
              </a:spcAft>
              <a:buSzPts val="1800"/>
              <a:buChar char="●"/>
            </a:pPr>
            <a:r>
              <a:rPr lang="en"/>
              <a:t>Week 9: Advanced MT: Transformers &amp; Transfer Learning</a:t>
            </a:r>
            <a:endParaRPr/>
          </a:p>
          <a:p>
            <a:pPr indent="-336550" lvl="0" marL="457200" rtl="0" algn="l">
              <a:spcBef>
                <a:spcPts val="0"/>
              </a:spcBef>
              <a:spcAft>
                <a:spcPts val="0"/>
              </a:spcAft>
              <a:buSzPts val="1700"/>
              <a:buChar char="●"/>
            </a:pPr>
            <a:r>
              <a:rPr lang="en" sz="1700"/>
              <a:t>Week 10: Entities/Information Extraction</a:t>
            </a:r>
            <a:endParaRPr sz="1700"/>
          </a:p>
          <a:p>
            <a:pPr indent="-336550" lvl="0" marL="457200" rtl="0" algn="l">
              <a:spcBef>
                <a:spcPts val="0"/>
              </a:spcBef>
              <a:spcAft>
                <a:spcPts val="0"/>
              </a:spcAft>
              <a:buSzPts val="1700"/>
              <a:buChar char="●"/>
            </a:pPr>
            <a:r>
              <a:rPr lang="en" sz="1700"/>
              <a:t>Week 11: Summarization and a touch of question answering</a:t>
            </a:r>
            <a:endParaRPr sz="1700"/>
          </a:p>
          <a:p>
            <a:pPr indent="-336550" lvl="0" marL="457200" rtl="0" algn="l">
              <a:spcBef>
                <a:spcPts val="0"/>
              </a:spcBef>
              <a:spcAft>
                <a:spcPts val="0"/>
              </a:spcAft>
              <a:buSzPts val="1700"/>
              <a:buChar char="●"/>
            </a:pPr>
            <a:r>
              <a:rPr lang="en" sz="1700"/>
              <a:t>Week 12: Document Classification</a:t>
            </a:r>
            <a:endParaRPr sz="1700"/>
          </a:p>
          <a:p>
            <a:pPr indent="-336550" lvl="0" marL="457200" rtl="0" algn="l">
              <a:spcBef>
                <a:spcPts val="0"/>
              </a:spcBef>
              <a:spcAft>
                <a:spcPts val="0"/>
              </a:spcAft>
              <a:buSzPts val="1700"/>
              <a:buChar char="●"/>
            </a:pPr>
            <a:r>
              <a:rPr lang="en" sz="1700"/>
              <a:t>Week 13: Information Retrieval </a:t>
            </a:r>
            <a:endParaRPr sz="1700"/>
          </a:p>
          <a:p>
            <a:pPr indent="0" lvl="0" marL="457200" rtl="0" algn="l">
              <a:spcBef>
                <a:spcPts val="1600"/>
              </a:spcBef>
              <a:spcAft>
                <a:spcPts val="1600"/>
              </a:spcAft>
              <a:buNone/>
            </a:pPr>
            <a:r>
              <a:t/>
            </a:r>
            <a:endParaRPr>
              <a:solidFill>
                <a:srgbClr val="38761D"/>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rgbClr val="000000"/>
              </a:solidFill>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b="1"/>
          </a:p>
          <a:p>
            <a:pPr indent="0" lvl="0" marL="0" rtl="0" algn="l">
              <a:spcBef>
                <a:spcPts val="1600"/>
              </a:spcBef>
              <a:spcAft>
                <a:spcPts val="1600"/>
              </a:spcAft>
              <a:buNone/>
            </a:pPr>
            <a:r>
              <a:t/>
            </a:r>
            <a:endParaRPr b="1">
              <a:solidFill>
                <a:srgbClr val="9900FF"/>
              </a:solidFill>
            </a:endParaRPr>
          </a:p>
        </p:txBody>
      </p:sp>
      <p:pic>
        <p:nvPicPr>
          <p:cNvPr descr="eCnDiTDuG08.png" id="230" name="Google Shape;230;p32"/>
          <p:cNvPicPr preferRelativeResize="0"/>
          <p:nvPr/>
        </p:nvPicPr>
        <p:blipFill rotWithShape="1">
          <a:blip r:embed="rId3">
            <a:alphaModFix/>
          </a:blip>
          <a:srcRect b="47714" l="0" r="0" t="6894"/>
          <a:stretch/>
        </p:blipFill>
        <p:spPr>
          <a:xfrm>
            <a:off x="1511050" y="1996675"/>
            <a:ext cx="6121901" cy="1389401"/>
          </a:xfrm>
          <a:prstGeom prst="rect">
            <a:avLst/>
          </a:prstGeom>
          <a:noFill/>
          <a:ln>
            <a:noFill/>
          </a:ln>
        </p:spPr>
      </p:pic>
      <p:sp>
        <p:nvSpPr>
          <p:cNvPr id="231" name="Google Shape;231;p3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2 Types of Parsing: Dependency Parsing</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3"/>
          <p:cNvSpPr txBox="1"/>
          <p:nvPr>
            <p:ph idx="1" type="body"/>
          </p:nvPr>
        </p:nvSpPr>
        <p:spPr>
          <a:xfrm>
            <a:off x="123775" y="1392250"/>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Phrase-Structure Parsing</a:t>
            </a:r>
            <a:br>
              <a:rPr b="1" lang="en">
                <a:solidFill>
                  <a:srgbClr val="000000"/>
                </a:solidFill>
              </a:rPr>
            </a:br>
            <a:endParaRPr b="1">
              <a:solidFill>
                <a:srgbClr val="000000"/>
              </a:solidFill>
            </a:endParaRPr>
          </a:p>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b="1"/>
          </a:p>
          <a:p>
            <a:pPr indent="0" lvl="0" marL="0" rtl="0" algn="l">
              <a:spcBef>
                <a:spcPts val="1600"/>
              </a:spcBef>
              <a:spcAft>
                <a:spcPts val="1600"/>
              </a:spcAft>
              <a:buNone/>
            </a:pPr>
            <a:r>
              <a:t/>
            </a:r>
            <a:endParaRPr b="1">
              <a:solidFill>
                <a:srgbClr val="9900FF"/>
              </a:solidFill>
            </a:endParaRPr>
          </a:p>
        </p:txBody>
      </p:sp>
      <p:sp>
        <p:nvSpPr>
          <p:cNvPr id="237" name="Google Shape;237;p3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2 Types of Parsing: Constituency Parsing</a:t>
            </a:r>
            <a:endParaRPr/>
          </a:p>
        </p:txBody>
      </p:sp>
      <p:sp>
        <p:nvSpPr>
          <p:cNvPr id="238" name="Google Shape;238;p33"/>
          <p:cNvSpPr/>
          <p:nvPr/>
        </p:nvSpPr>
        <p:spPr>
          <a:xfrm>
            <a:off x="1371000" y="4203500"/>
            <a:ext cx="1398600" cy="4140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James</a:t>
            </a:r>
            <a:endParaRPr/>
          </a:p>
        </p:txBody>
      </p:sp>
      <p:sp>
        <p:nvSpPr>
          <p:cNvPr id="239" name="Google Shape;239;p33"/>
          <p:cNvSpPr/>
          <p:nvPr/>
        </p:nvSpPr>
        <p:spPr>
          <a:xfrm>
            <a:off x="1608350" y="3293300"/>
            <a:ext cx="924000" cy="4140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NNP</a:t>
            </a:r>
            <a:endParaRPr/>
          </a:p>
        </p:txBody>
      </p:sp>
      <p:sp>
        <p:nvSpPr>
          <p:cNvPr id="240" name="Google Shape;240;p33"/>
          <p:cNvSpPr/>
          <p:nvPr/>
        </p:nvSpPr>
        <p:spPr>
          <a:xfrm>
            <a:off x="3133617" y="4203500"/>
            <a:ext cx="1398600" cy="4140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ate</a:t>
            </a:r>
            <a:endParaRPr/>
          </a:p>
        </p:txBody>
      </p:sp>
      <p:sp>
        <p:nvSpPr>
          <p:cNvPr id="241" name="Google Shape;241;p33"/>
          <p:cNvSpPr/>
          <p:nvPr/>
        </p:nvSpPr>
        <p:spPr>
          <a:xfrm>
            <a:off x="4896233" y="4203500"/>
            <a:ext cx="1398600" cy="4140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the</a:t>
            </a:r>
            <a:endParaRPr/>
          </a:p>
        </p:txBody>
      </p:sp>
      <p:sp>
        <p:nvSpPr>
          <p:cNvPr id="242" name="Google Shape;242;p33"/>
          <p:cNvSpPr/>
          <p:nvPr/>
        </p:nvSpPr>
        <p:spPr>
          <a:xfrm>
            <a:off x="6658850" y="4203500"/>
            <a:ext cx="1398600" cy="4140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food</a:t>
            </a:r>
            <a:endParaRPr/>
          </a:p>
        </p:txBody>
      </p:sp>
      <p:sp>
        <p:nvSpPr>
          <p:cNvPr id="243" name="Google Shape;243;p33"/>
          <p:cNvSpPr/>
          <p:nvPr/>
        </p:nvSpPr>
        <p:spPr>
          <a:xfrm>
            <a:off x="3370950" y="3293300"/>
            <a:ext cx="924000" cy="4140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VBD</a:t>
            </a:r>
            <a:endParaRPr/>
          </a:p>
        </p:txBody>
      </p:sp>
      <p:sp>
        <p:nvSpPr>
          <p:cNvPr id="244" name="Google Shape;244;p33"/>
          <p:cNvSpPr/>
          <p:nvPr/>
        </p:nvSpPr>
        <p:spPr>
          <a:xfrm>
            <a:off x="5133538" y="3293300"/>
            <a:ext cx="924000" cy="4140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DT</a:t>
            </a:r>
            <a:endParaRPr/>
          </a:p>
        </p:txBody>
      </p:sp>
      <p:sp>
        <p:nvSpPr>
          <p:cNvPr id="245" name="Google Shape;245;p33"/>
          <p:cNvSpPr/>
          <p:nvPr/>
        </p:nvSpPr>
        <p:spPr>
          <a:xfrm>
            <a:off x="6896150" y="3293300"/>
            <a:ext cx="924000" cy="4140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NN</a:t>
            </a:r>
            <a:endParaRPr/>
          </a:p>
        </p:txBody>
      </p:sp>
      <p:sp>
        <p:nvSpPr>
          <p:cNvPr id="246" name="Google Shape;246;p33"/>
          <p:cNvSpPr/>
          <p:nvPr/>
        </p:nvSpPr>
        <p:spPr>
          <a:xfrm>
            <a:off x="5972150" y="2611700"/>
            <a:ext cx="924000" cy="4140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NP</a:t>
            </a:r>
            <a:endParaRPr/>
          </a:p>
        </p:txBody>
      </p:sp>
      <p:sp>
        <p:nvSpPr>
          <p:cNvPr id="247" name="Google Shape;247;p33"/>
          <p:cNvSpPr/>
          <p:nvPr/>
        </p:nvSpPr>
        <p:spPr>
          <a:xfrm>
            <a:off x="5133525" y="1827200"/>
            <a:ext cx="924000" cy="4140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VP</a:t>
            </a:r>
            <a:endParaRPr/>
          </a:p>
        </p:txBody>
      </p:sp>
      <p:sp>
        <p:nvSpPr>
          <p:cNvPr id="248" name="Google Shape;248;p33"/>
          <p:cNvSpPr/>
          <p:nvPr/>
        </p:nvSpPr>
        <p:spPr>
          <a:xfrm>
            <a:off x="1608300" y="2611700"/>
            <a:ext cx="924000" cy="4140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NP</a:t>
            </a:r>
            <a:endParaRPr/>
          </a:p>
        </p:txBody>
      </p:sp>
      <p:sp>
        <p:nvSpPr>
          <p:cNvPr id="249" name="Google Shape;249;p33"/>
          <p:cNvSpPr/>
          <p:nvPr/>
        </p:nvSpPr>
        <p:spPr>
          <a:xfrm>
            <a:off x="4014975" y="1147213"/>
            <a:ext cx="1398600" cy="4140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t>
            </a:r>
            <a:endParaRPr/>
          </a:p>
        </p:txBody>
      </p:sp>
      <p:cxnSp>
        <p:nvCxnSpPr>
          <p:cNvPr id="250" name="Google Shape;250;p33"/>
          <p:cNvCxnSpPr>
            <a:stCxn id="239" idx="4"/>
            <a:endCxn id="238" idx="0"/>
          </p:cNvCxnSpPr>
          <p:nvPr/>
        </p:nvCxnSpPr>
        <p:spPr>
          <a:xfrm>
            <a:off x="2070350" y="3707300"/>
            <a:ext cx="0" cy="496200"/>
          </a:xfrm>
          <a:prstGeom prst="straightConnector1">
            <a:avLst/>
          </a:prstGeom>
          <a:noFill/>
          <a:ln cap="flat" cmpd="sng" w="19050">
            <a:solidFill>
              <a:srgbClr val="666666"/>
            </a:solidFill>
            <a:prstDash val="solid"/>
            <a:round/>
            <a:headEnd len="med" w="med" type="none"/>
            <a:tailEnd len="med" w="med" type="triangle"/>
          </a:ln>
        </p:spPr>
      </p:cxnSp>
      <p:cxnSp>
        <p:nvCxnSpPr>
          <p:cNvPr id="251" name="Google Shape;251;p33"/>
          <p:cNvCxnSpPr>
            <a:stCxn id="248" idx="4"/>
            <a:endCxn id="239" idx="0"/>
          </p:cNvCxnSpPr>
          <p:nvPr/>
        </p:nvCxnSpPr>
        <p:spPr>
          <a:xfrm>
            <a:off x="2070300" y="3025700"/>
            <a:ext cx="0" cy="267600"/>
          </a:xfrm>
          <a:prstGeom prst="straightConnector1">
            <a:avLst/>
          </a:prstGeom>
          <a:noFill/>
          <a:ln cap="flat" cmpd="sng" w="19050">
            <a:solidFill>
              <a:srgbClr val="666666"/>
            </a:solidFill>
            <a:prstDash val="solid"/>
            <a:round/>
            <a:headEnd len="med" w="med" type="none"/>
            <a:tailEnd len="med" w="med" type="triangle"/>
          </a:ln>
        </p:spPr>
      </p:cxnSp>
      <p:cxnSp>
        <p:nvCxnSpPr>
          <p:cNvPr id="252" name="Google Shape;252;p33"/>
          <p:cNvCxnSpPr>
            <a:stCxn id="247" idx="4"/>
            <a:endCxn id="243" idx="0"/>
          </p:cNvCxnSpPr>
          <p:nvPr/>
        </p:nvCxnSpPr>
        <p:spPr>
          <a:xfrm flipH="1">
            <a:off x="3833025" y="2241200"/>
            <a:ext cx="1762500" cy="1052100"/>
          </a:xfrm>
          <a:prstGeom prst="straightConnector1">
            <a:avLst/>
          </a:prstGeom>
          <a:noFill/>
          <a:ln cap="flat" cmpd="sng" w="19050">
            <a:solidFill>
              <a:srgbClr val="666666"/>
            </a:solidFill>
            <a:prstDash val="solid"/>
            <a:round/>
            <a:headEnd len="med" w="med" type="none"/>
            <a:tailEnd len="med" w="med" type="triangle"/>
          </a:ln>
        </p:spPr>
      </p:cxnSp>
      <p:cxnSp>
        <p:nvCxnSpPr>
          <p:cNvPr id="253" name="Google Shape;253;p33"/>
          <p:cNvCxnSpPr>
            <a:stCxn id="243" idx="4"/>
            <a:endCxn id="240" idx="0"/>
          </p:cNvCxnSpPr>
          <p:nvPr/>
        </p:nvCxnSpPr>
        <p:spPr>
          <a:xfrm>
            <a:off x="3832950" y="3707300"/>
            <a:ext cx="0" cy="496200"/>
          </a:xfrm>
          <a:prstGeom prst="straightConnector1">
            <a:avLst/>
          </a:prstGeom>
          <a:noFill/>
          <a:ln cap="flat" cmpd="sng" w="19050">
            <a:solidFill>
              <a:srgbClr val="666666"/>
            </a:solidFill>
            <a:prstDash val="solid"/>
            <a:round/>
            <a:headEnd len="med" w="med" type="none"/>
            <a:tailEnd len="med" w="med" type="triangle"/>
          </a:ln>
        </p:spPr>
      </p:cxnSp>
      <p:cxnSp>
        <p:nvCxnSpPr>
          <p:cNvPr id="254" name="Google Shape;254;p33"/>
          <p:cNvCxnSpPr>
            <a:stCxn id="249" idx="4"/>
            <a:endCxn id="248" idx="7"/>
          </p:cNvCxnSpPr>
          <p:nvPr/>
        </p:nvCxnSpPr>
        <p:spPr>
          <a:xfrm flipH="1">
            <a:off x="2397075" y="1561213"/>
            <a:ext cx="2317200" cy="1111200"/>
          </a:xfrm>
          <a:prstGeom prst="straightConnector1">
            <a:avLst/>
          </a:prstGeom>
          <a:noFill/>
          <a:ln cap="flat" cmpd="sng" w="19050">
            <a:solidFill>
              <a:srgbClr val="666666"/>
            </a:solidFill>
            <a:prstDash val="solid"/>
            <a:round/>
            <a:headEnd len="med" w="med" type="none"/>
            <a:tailEnd len="med" w="med" type="triangle"/>
          </a:ln>
        </p:spPr>
      </p:cxnSp>
      <p:cxnSp>
        <p:nvCxnSpPr>
          <p:cNvPr id="255" name="Google Shape;255;p33"/>
          <p:cNvCxnSpPr>
            <a:stCxn id="249" idx="4"/>
            <a:endCxn id="247" idx="1"/>
          </p:cNvCxnSpPr>
          <p:nvPr/>
        </p:nvCxnSpPr>
        <p:spPr>
          <a:xfrm>
            <a:off x="4714275" y="1561213"/>
            <a:ext cx="554700" cy="326700"/>
          </a:xfrm>
          <a:prstGeom prst="straightConnector1">
            <a:avLst/>
          </a:prstGeom>
          <a:noFill/>
          <a:ln cap="flat" cmpd="sng" w="19050">
            <a:solidFill>
              <a:srgbClr val="666666"/>
            </a:solidFill>
            <a:prstDash val="solid"/>
            <a:round/>
            <a:headEnd len="med" w="med" type="none"/>
            <a:tailEnd len="med" w="med" type="triangle"/>
          </a:ln>
        </p:spPr>
      </p:cxnSp>
      <p:cxnSp>
        <p:nvCxnSpPr>
          <p:cNvPr id="256" name="Google Shape;256;p33"/>
          <p:cNvCxnSpPr>
            <a:stCxn id="247" idx="4"/>
            <a:endCxn id="246" idx="1"/>
          </p:cNvCxnSpPr>
          <p:nvPr/>
        </p:nvCxnSpPr>
        <p:spPr>
          <a:xfrm>
            <a:off x="5595525" y="2241200"/>
            <a:ext cx="511800" cy="431100"/>
          </a:xfrm>
          <a:prstGeom prst="straightConnector1">
            <a:avLst/>
          </a:prstGeom>
          <a:noFill/>
          <a:ln cap="flat" cmpd="sng" w="19050">
            <a:solidFill>
              <a:srgbClr val="666666"/>
            </a:solidFill>
            <a:prstDash val="solid"/>
            <a:round/>
            <a:headEnd len="med" w="med" type="none"/>
            <a:tailEnd len="med" w="med" type="triangle"/>
          </a:ln>
        </p:spPr>
      </p:cxnSp>
      <p:cxnSp>
        <p:nvCxnSpPr>
          <p:cNvPr id="257" name="Google Shape;257;p33"/>
          <p:cNvCxnSpPr>
            <a:stCxn id="244" idx="4"/>
            <a:endCxn id="241" idx="0"/>
          </p:cNvCxnSpPr>
          <p:nvPr/>
        </p:nvCxnSpPr>
        <p:spPr>
          <a:xfrm>
            <a:off x="5595538" y="3707300"/>
            <a:ext cx="0" cy="496200"/>
          </a:xfrm>
          <a:prstGeom prst="straightConnector1">
            <a:avLst/>
          </a:prstGeom>
          <a:noFill/>
          <a:ln cap="flat" cmpd="sng" w="19050">
            <a:solidFill>
              <a:srgbClr val="666666"/>
            </a:solidFill>
            <a:prstDash val="solid"/>
            <a:round/>
            <a:headEnd len="med" w="med" type="none"/>
            <a:tailEnd len="med" w="med" type="triangle"/>
          </a:ln>
        </p:spPr>
      </p:cxnSp>
      <p:cxnSp>
        <p:nvCxnSpPr>
          <p:cNvPr id="258" name="Google Shape;258;p33"/>
          <p:cNvCxnSpPr>
            <a:stCxn id="245" idx="4"/>
            <a:endCxn id="242" idx="0"/>
          </p:cNvCxnSpPr>
          <p:nvPr/>
        </p:nvCxnSpPr>
        <p:spPr>
          <a:xfrm>
            <a:off x="7358150" y="3707300"/>
            <a:ext cx="0" cy="496200"/>
          </a:xfrm>
          <a:prstGeom prst="straightConnector1">
            <a:avLst/>
          </a:prstGeom>
          <a:noFill/>
          <a:ln cap="flat" cmpd="sng" w="19050">
            <a:solidFill>
              <a:srgbClr val="666666"/>
            </a:solidFill>
            <a:prstDash val="solid"/>
            <a:round/>
            <a:headEnd len="med" w="med" type="none"/>
            <a:tailEnd len="med" w="med" type="triangle"/>
          </a:ln>
        </p:spPr>
      </p:cxnSp>
      <p:cxnSp>
        <p:nvCxnSpPr>
          <p:cNvPr id="259" name="Google Shape;259;p33"/>
          <p:cNvCxnSpPr>
            <a:stCxn id="246" idx="3"/>
            <a:endCxn id="244" idx="0"/>
          </p:cNvCxnSpPr>
          <p:nvPr/>
        </p:nvCxnSpPr>
        <p:spPr>
          <a:xfrm flipH="1">
            <a:off x="5595667" y="2965071"/>
            <a:ext cx="511800" cy="328200"/>
          </a:xfrm>
          <a:prstGeom prst="straightConnector1">
            <a:avLst/>
          </a:prstGeom>
          <a:noFill/>
          <a:ln cap="flat" cmpd="sng" w="19050">
            <a:solidFill>
              <a:srgbClr val="666666"/>
            </a:solidFill>
            <a:prstDash val="solid"/>
            <a:round/>
            <a:headEnd len="med" w="med" type="none"/>
            <a:tailEnd len="med" w="med" type="triangle"/>
          </a:ln>
        </p:spPr>
      </p:cxnSp>
      <p:cxnSp>
        <p:nvCxnSpPr>
          <p:cNvPr id="260" name="Google Shape;260;p33"/>
          <p:cNvCxnSpPr>
            <a:stCxn id="246" idx="5"/>
            <a:endCxn id="245" idx="0"/>
          </p:cNvCxnSpPr>
          <p:nvPr/>
        </p:nvCxnSpPr>
        <p:spPr>
          <a:xfrm>
            <a:off x="6760833" y="2965071"/>
            <a:ext cx="597300" cy="328200"/>
          </a:xfrm>
          <a:prstGeom prst="straightConnector1">
            <a:avLst/>
          </a:prstGeom>
          <a:noFill/>
          <a:ln cap="flat" cmpd="sng" w="19050">
            <a:solidFill>
              <a:srgbClr val="666666"/>
            </a:solidFill>
            <a:prstDash val="solid"/>
            <a:round/>
            <a:headEnd len="med" w="med" type="none"/>
            <a:tailEnd len="med" w="med" type="triangl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Parsing: Overview</a:t>
            </a:r>
            <a:endParaRPr/>
          </a:p>
        </p:txBody>
      </p:sp>
      <p:sp>
        <p:nvSpPr>
          <p:cNvPr id="266" name="Google Shape;266;p34"/>
          <p:cNvSpPr txBox="1"/>
          <p:nvPr>
            <p:ph idx="1" type="body"/>
          </p:nvPr>
        </p:nvSpPr>
        <p:spPr>
          <a:xfrm>
            <a:off x="311700" y="1225225"/>
            <a:ext cx="3999900" cy="232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Parsing Task:</a:t>
            </a:r>
            <a:r>
              <a:rPr lang="en"/>
              <a:t> tree-structured prediction</a:t>
            </a:r>
            <a:endParaRPr/>
          </a:p>
          <a:p>
            <a:pPr indent="0" lvl="0" marL="0" rtl="0" algn="l">
              <a:spcBef>
                <a:spcPts val="1600"/>
              </a:spcBef>
              <a:spcAft>
                <a:spcPts val="0"/>
              </a:spcAft>
              <a:buNone/>
            </a:pPr>
            <a:r>
              <a:rPr lang="en" sz="1800"/>
              <a:t>Types of Parsing:</a:t>
            </a:r>
            <a:endParaRPr sz="1800"/>
          </a:p>
          <a:p>
            <a:pPr indent="-317500" lvl="0" marL="457200" rtl="0" algn="l">
              <a:lnSpc>
                <a:spcPct val="150000"/>
              </a:lnSpc>
              <a:spcBef>
                <a:spcPts val="1600"/>
              </a:spcBef>
              <a:spcAft>
                <a:spcPts val="0"/>
              </a:spcAft>
              <a:buSzPts val="1400"/>
              <a:buChar char="●"/>
            </a:pPr>
            <a:r>
              <a:rPr b="1" lang="en"/>
              <a:t>Dependency</a:t>
            </a:r>
            <a:endParaRPr b="1"/>
          </a:p>
          <a:p>
            <a:pPr indent="-317500" lvl="0" marL="457200" rtl="0" algn="l">
              <a:lnSpc>
                <a:spcPct val="150000"/>
              </a:lnSpc>
              <a:spcBef>
                <a:spcPts val="0"/>
              </a:spcBef>
              <a:spcAft>
                <a:spcPts val="0"/>
              </a:spcAft>
              <a:buSzPts val="1400"/>
              <a:buChar char="●"/>
            </a:pPr>
            <a:r>
              <a:rPr lang="en"/>
              <a:t>Constituency </a:t>
            </a:r>
            <a:r>
              <a:rPr lang="en"/>
              <a:t>/ phrase-structure</a:t>
            </a:r>
            <a:endParaRPr/>
          </a:p>
          <a:p>
            <a:pPr indent="-317500" lvl="0" marL="457200" rtl="0" algn="l">
              <a:lnSpc>
                <a:spcPct val="150000"/>
              </a:lnSpc>
              <a:spcBef>
                <a:spcPts val="0"/>
              </a:spcBef>
              <a:spcAft>
                <a:spcPts val="0"/>
              </a:spcAft>
              <a:buClr>
                <a:srgbClr val="666666"/>
              </a:buClr>
              <a:buSzPts val="1400"/>
              <a:buChar char="●"/>
            </a:pPr>
            <a:r>
              <a:rPr lang="en">
                <a:solidFill>
                  <a:srgbClr val="666666"/>
                </a:solidFill>
              </a:rPr>
              <a:t>(Semantic)</a:t>
            </a:r>
            <a:endParaRPr>
              <a:solidFill>
                <a:srgbClr val="666666"/>
              </a:solidFill>
            </a:endParaRPr>
          </a:p>
          <a:p>
            <a:pPr indent="0" lvl="0" marL="0" rtl="0" algn="l">
              <a:spcBef>
                <a:spcPts val="1600"/>
              </a:spcBef>
              <a:spcAft>
                <a:spcPts val="1600"/>
              </a:spcAft>
              <a:buNone/>
            </a:pPr>
            <a:r>
              <a:t/>
            </a:r>
            <a:endParaRPr/>
          </a:p>
        </p:txBody>
      </p:sp>
      <p:sp>
        <p:nvSpPr>
          <p:cNvPr id="267" name="Google Shape;267;p34"/>
          <p:cNvSpPr txBox="1"/>
          <p:nvPr>
            <p:ph idx="2" type="body"/>
          </p:nvPr>
        </p:nvSpPr>
        <p:spPr>
          <a:xfrm>
            <a:off x="4832400" y="1225225"/>
            <a:ext cx="3999900" cy="232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0" lvl="0" marL="0" rtl="0" algn="l">
              <a:spcBef>
                <a:spcPts val="1600"/>
              </a:spcBef>
              <a:spcAft>
                <a:spcPts val="0"/>
              </a:spcAft>
              <a:buNone/>
            </a:pPr>
            <a:r>
              <a:rPr lang="en" sz="1800"/>
              <a:t>Parsing Techniques / Algorithms:</a:t>
            </a:r>
            <a:endParaRPr sz="1800"/>
          </a:p>
          <a:p>
            <a:pPr indent="-317500" lvl="0" marL="457200" rtl="0" algn="l">
              <a:lnSpc>
                <a:spcPct val="150000"/>
              </a:lnSpc>
              <a:spcBef>
                <a:spcPts val="1600"/>
              </a:spcBef>
              <a:spcAft>
                <a:spcPts val="0"/>
              </a:spcAft>
              <a:buSzPts val="1400"/>
              <a:buChar char="●"/>
            </a:pPr>
            <a:r>
              <a:rPr b="1" lang="en"/>
              <a:t>Transition-based</a:t>
            </a:r>
            <a:endParaRPr b="1"/>
          </a:p>
          <a:p>
            <a:pPr indent="-317500" lvl="0" marL="457200" rtl="0" algn="l">
              <a:lnSpc>
                <a:spcPct val="150000"/>
              </a:lnSpc>
              <a:spcBef>
                <a:spcPts val="0"/>
              </a:spcBef>
              <a:spcAft>
                <a:spcPts val="0"/>
              </a:spcAft>
              <a:buSzPts val="1400"/>
              <a:buChar char="●"/>
            </a:pPr>
            <a:r>
              <a:rPr lang="en"/>
              <a:t>Graph-based</a:t>
            </a:r>
            <a:endParaRPr/>
          </a:p>
          <a:p>
            <a:pPr indent="-317500" lvl="0" marL="457200" rtl="0" algn="l">
              <a:lnSpc>
                <a:spcPct val="150000"/>
              </a:lnSpc>
              <a:spcBef>
                <a:spcPts val="0"/>
              </a:spcBef>
              <a:spcAft>
                <a:spcPts val="0"/>
              </a:spcAft>
              <a:buSzPts val="1400"/>
              <a:buChar char="●"/>
            </a:pPr>
            <a:r>
              <a:rPr lang="en"/>
              <a:t>Chart-based</a:t>
            </a:r>
            <a:endParaRPr/>
          </a:p>
        </p:txBody>
      </p:sp>
      <p:sp>
        <p:nvSpPr>
          <p:cNvPr id="268" name="Google Shape;268;p34"/>
          <p:cNvSpPr txBox="1"/>
          <p:nvPr/>
        </p:nvSpPr>
        <p:spPr>
          <a:xfrm>
            <a:off x="311800" y="3632100"/>
            <a:ext cx="8520600" cy="117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Similar goal: find the best tree. Different formalisms, but similar algorithms used for all types.</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5"/>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Dependency Parsing</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Parsing!</a:t>
            </a:r>
            <a:endParaRPr/>
          </a:p>
        </p:txBody>
      </p:sp>
      <p:sp>
        <p:nvSpPr>
          <p:cNvPr id="279" name="Google Shape;279;p36"/>
          <p:cNvSpPr txBox="1"/>
          <p:nvPr>
            <p:ph idx="1" type="body"/>
          </p:nvPr>
        </p:nvSpPr>
        <p:spPr>
          <a:xfrm>
            <a:off x="311700" y="13014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What’s the goal?</a:t>
            </a:r>
            <a:endParaRPr>
              <a:solidFill>
                <a:srgbClr val="000000"/>
              </a:solidFill>
            </a:endParaRPr>
          </a:p>
          <a:p>
            <a:pPr indent="-342900" lvl="0" marL="457200" rtl="0" algn="l">
              <a:spcBef>
                <a:spcPts val="1600"/>
              </a:spcBef>
              <a:spcAft>
                <a:spcPts val="0"/>
              </a:spcAft>
              <a:buClr>
                <a:srgbClr val="000000"/>
              </a:buClr>
              <a:buSzPts val="1800"/>
              <a:buChar char="-"/>
            </a:pPr>
            <a:r>
              <a:rPr lang="en">
                <a:solidFill>
                  <a:srgbClr val="000000"/>
                </a:solidFill>
              </a:rPr>
              <a:t>I </a:t>
            </a:r>
            <a:r>
              <a:rPr b="1" lang="en">
                <a:solidFill>
                  <a:srgbClr val="000000"/>
                </a:solidFill>
              </a:rPr>
              <a:t>ate</a:t>
            </a:r>
            <a:r>
              <a:rPr lang="en">
                <a:solidFill>
                  <a:srgbClr val="000000"/>
                </a:solidFill>
              </a:rPr>
              <a:t> the ice_cream with the spoon.</a:t>
            </a:r>
            <a:endParaRPr>
              <a:solidFill>
                <a:srgbClr val="000000"/>
              </a:solidFill>
            </a:endParaRPr>
          </a:p>
          <a:p>
            <a:pPr indent="-342900" lvl="0" marL="457200" rtl="0" algn="l">
              <a:spcBef>
                <a:spcPts val="0"/>
              </a:spcBef>
              <a:spcAft>
                <a:spcPts val="0"/>
              </a:spcAft>
              <a:buClr>
                <a:srgbClr val="000000"/>
              </a:buClr>
              <a:buSzPts val="1800"/>
              <a:buChar char="-"/>
            </a:pPr>
            <a:r>
              <a:rPr lang="en"/>
              <a:t>I </a:t>
            </a:r>
            <a:r>
              <a:rPr b="1" lang="en"/>
              <a:t>ate</a:t>
            </a:r>
            <a:r>
              <a:rPr lang="en"/>
              <a:t> the ice_cream with the cherry</a:t>
            </a:r>
            <a:r>
              <a:rPr lang="en">
                <a:solidFill>
                  <a:srgbClr val="000000"/>
                </a:solidFill>
              </a:rPr>
              <a:t>.</a:t>
            </a:r>
            <a:endParaRPr>
              <a:solidFill>
                <a:srgbClr val="000000"/>
              </a:solidFill>
            </a:endParaRPr>
          </a:p>
        </p:txBody>
      </p:sp>
      <p:pic>
        <p:nvPicPr>
          <p:cNvPr descr="ice_cream_with_the_spoon.png" id="280" name="Google Shape;280;p36"/>
          <p:cNvPicPr preferRelativeResize="0"/>
          <p:nvPr/>
        </p:nvPicPr>
        <p:blipFill rotWithShape="1">
          <a:blip r:embed="rId3">
            <a:alphaModFix/>
          </a:blip>
          <a:srcRect b="8334" l="0" r="0" t="8325"/>
          <a:stretch/>
        </p:blipFill>
        <p:spPr>
          <a:xfrm>
            <a:off x="3969150" y="2844150"/>
            <a:ext cx="4949098" cy="17350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Parsing!</a:t>
            </a:r>
            <a:endParaRPr/>
          </a:p>
        </p:txBody>
      </p:sp>
      <p:sp>
        <p:nvSpPr>
          <p:cNvPr id="286" name="Google Shape;286;p3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What’s the goal?</a:t>
            </a:r>
            <a:endParaRPr>
              <a:solidFill>
                <a:srgbClr val="000000"/>
              </a:solidFill>
            </a:endParaRPr>
          </a:p>
          <a:p>
            <a:pPr indent="-342900" lvl="0" marL="457200" rtl="0" algn="l">
              <a:spcBef>
                <a:spcPts val="1600"/>
              </a:spcBef>
              <a:spcAft>
                <a:spcPts val="0"/>
              </a:spcAft>
              <a:buClr>
                <a:srgbClr val="000000"/>
              </a:buClr>
              <a:buSzPts val="1800"/>
              <a:buChar char="-"/>
            </a:pPr>
            <a:r>
              <a:rPr lang="en">
                <a:solidFill>
                  <a:srgbClr val="000000"/>
                </a:solidFill>
              </a:rPr>
              <a:t>I </a:t>
            </a:r>
            <a:r>
              <a:rPr b="1" lang="en">
                <a:solidFill>
                  <a:srgbClr val="000000"/>
                </a:solidFill>
              </a:rPr>
              <a:t>ate</a:t>
            </a:r>
            <a:r>
              <a:rPr lang="en">
                <a:solidFill>
                  <a:srgbClr val="000000"/>
                </a:solidFill>
              </a:rPr>
              <a:t> the ice_cream with the spoon.</a:t>
            </a:r>
            <a:endParaRPr>
              <a:solidFill>
                <a:srgbClr val="000000"/>
              </a:solidFill>
            </a:endParaRPr>
          </a:p>
          <a:p>
            <a:pPr indent="-342900" lvl="0" marL="457200" rtl="0" algn="l">
              <a:spcBef>
                <a:spcPts val="0"/>
              </a:spcBef>
              <a:spcAft>
                <a:spcPts val="0"/>
              </a:spcAft>
              <a:buClr>
                <a:srgbClr val="000000"/>
              </a:buClr>
              <a:buSzPts val="1800"/>
              <a:buChar char="-"/>
            </a:pPr>
            <a:r>
              <a:rPr lang="en"/>
              <a:t>I </a:t>
            </a:r>
            <a:r>
              <a:rPr b="1" lang="en"/>
              <a:t>ate</a:t>
            </a:r>
            <a:r>
              <a:rPr lang="en"/>
              <a:t> the ice_cream with the cherry</a:t>
            </a:r>
            <a:r>
              <a:rPr lang="en">
                <a:solidFill>
                  <a:srgbClr val="000000"/>
                </a:solidFill>
              </a:rPr>
              <a:t>.</a:t>
            </a:r>
            <a:endParaRPr>
              <a:solidFill>
                <a:srgbClr val="000000"/>
              </a:solidFill>
            </a:endParaRPr>
          </a:p>
        </p:txBody>
      </p:sp>
      <p:pic>
        <p:nvPicPr>
          <p:cNvPr descr="ice_cream_with_the_cherry_LOSS.png" id="287" name="Google Shape;287;p37"/>
          <p:cNvPicPr preferRelativeResize="0"/>
          <p:nvPr/>
        </p:nvPicPr>
        <p:blipFill rotWithShape="1">
          <a:blip r:embed="rId3">
            <a:alphaModFix/>
          </a:blip>
          <a:srcRect b="4573" l="0" r="0" t="5924"/>
          <a:stretch/>
        </p:blipFill>
        <p:spPr>
          <a:xfrm>
            <a:off x="3989800" y="2816975"/>
            <a:ext cx="4904400" cy="1794300"/>
          </a:xfrm>
          <a:prstGeom prst="rect">
            <a:avLst/>
          </a:prstGeom>
          <a:noFill/>
          <a:ln>
            <a:noFill/>
          </a:ln>
        </p:spPr>
      </p:pic>
      <p:sp>
        <p:nvSpPr>
          <p:cNvPr id="288" name="Google Shape;288;p37"/>
          <p:cNvSpPr/>
          <p:nvPr/>
        </p:nvSpPr>
        <p:spPr>
          <a:xfrm>
            <a:off x="6393325" y="3356888"/>
            <a:ext cx="640925" cy="560825"/>
          </a:xfrm>
          <a:custGeom>
            <a:rect b="b" l="l" r="r" t="t"/>
            <a:pathLst>
              <a:path extrusionOk="0" h="22433" w="25637">
                <a:moveTo>
                  <a:pt x="0" y="22433"/>
                </a:moveTo>
                <a:cubicBezTo>
                  <a:pt x="2083" y="18694"/>
                  <a:pt x="8225" y="107"/>
                  <a:pt x="12498" y="0"/>
                </a:cubicBezTo>
                <a:cubicBezTo>
                  <a:pt x="16771" y="-107"/>
                  <a:pt x="23447" y="18160"/>
                  <a:pt x="25637" y="21792"/>
                </a:cubicBezTo>
              </a:path>
            </a:pathLst>
          </a:custGeom>
          <a:noFill/>
          <a:ln cap="flat" cmpd="sng" w="28575">
            <a:solidFill>
              <a:srgbClr val="9900FF"/>
            </a:solidFill>
            <a:prstDash val="solid"/>
            <a:round/>
            <a:headEnd len="med" w="med" type="none"/>
            <a:tailEnd len="med" w="med" type="triangle"/>
          </a:ln>
        </p:spPr>
      </p:sp>
      <p:sp>
        <p:nvSpPr>
          <p:cNvPr id="289" name="Google Shape;289;p37"/>
          <p:cNvSpPr/>
          <p:nvPr/>
        </p:nvSpPr>
        <p:spPr>
          <a:xfrm>
            <a:off x="6054525" y="2900475"/>
            <a:ext cx="587100" cy="560700"/>
          </a:xfrm>
          <a:prstGeom prst="noSmoking">
            <a:avLst>
              <a:gd fmla="val 18750"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Formal definition of Dependency Parsing</a:t>
            </a:r>
            <a:endParaRPr/>
          </a:p>
        </p:txBody>
      </p:sp>
      <p:sp>
        <p:nvSpPr>
          <p:cNvPr id="295" name="Google Shape;295;p3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Formally, a dependency structure for a given sentence is a directed graph originating out of a unique and artificially inserted root node.</a:t>
            </a:r>
            <a:endParaRPr/>
          </a:p>
          <a:p>
            <a:pPr indent="0" lvl="0" marL="0" rtl="0" algn="l">
              <a:spcBef>
                <a:spcPts val="1600"/>
              </a:spcBef>
              <a:spcAft>
                <a:spcPts val="0"/>
              </a:spcAft>
              <a:buNone/>
            </a:pPr>
            <a:r>
              <a:rPr lang="en"/>
              <a:t>In the most common case, every valid dependency graph has the following properties, </a:t>
            </a:r>
            <a:endParaRPr/>
          </a:p>
          <a:p>
            <a:pPr indent="-342900" lvl="0" marL="457200" rtl="0" algn="l">
              <a:spcBef>
                <a:spcPts val="1600"/>
              </a:spcBef>
              <a:spcAft>
                <a:spcPts val="0"/>
              </a:spcAft>
              <a:buSzPts val="1800"/>
              <a:buAutoNum type="arabicPeriod"/>
            </a:pPr>
            <a:r>
              <a:rPr lang="en"/>
              <a:t>It is weakly connected (in the directed sense). </a:t>
            </a:r>
            <a:endParaRPr/>
          </a:p>
          <a:p>
            <a:pPr indent="-342900" lvl="0" marL="457200" rtl="0" algn="l">
              <a:spcBef>
                <a:spcPts val="0"/>
              </a:spcBef>
              <a:spcAft>
                <a:spcPts val="0"/>
              </a:spcAft>
              <a:buSzPts val="1800"/>
              <a:buAutoNum type="arabicPeriod"/>
            </a:pPr>
            <a:r>
              <a:rPr lang="en"/>
              <a:t>Each word has exactly one incoming edge in the graph (except the root, which has no incoming edge).</a:t>
            </a:r>
            <a:endParaRPr/>
          </a:p>
          <a:p>
            <a:pPr indent="-342900" lvl="0" marL="457200" rtl="0" algn="l">
              <a:spcBef>
                <a:spcPts val="0"/>
              </a:spcBef>
              <a:spcAft>
                <a:spcPts val="0"/>
              </a:spcAft>
              <a:buSzPts val="1800"/>
              <a:buAutoNum type="arabicPeriod"/>
            </a:pPr>
            <a:r>
              <a:rPr lang="en"/>
              <a:t>There are no cycles.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Examples of dependency trees</a:t>
            </a:r>
            <a:endParaRPr/>
          </a:p>
        </p:txBody>
      </p:sp>
      <p:sp>
        <p:nvSpPr>
          <p:cNvPr id="301" name="Google Shape;301;p3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 word has an incoming edge </a:t>
            </a:r>
            <a:br>
              <a:rPr lang="en"/>
            </a:br>
            <a:r>
              <a:rPr lang="en"/>
              <a:t>	-  except ROOT (not drawn)</a:t>
            </a:r>
            <a:endParaRPr/>
          </a:p>
          <a:p>
            <a:pPr indent="0" lvl="0" marL="0" rtl="0" algn="l">
              <a:spcBef>
                <a:spcPts val="1600"/>
              </a:spcBef>
              <a:spcAft>
                <a:spcPts val="0"/>
              </a:spcAft>
              <a:buNone/>
            </a:pPr>
            <a:r>
              <a:rPr lang="en"/>
              <a:t>The graphs are connected</a:t>
            </a:r>
            <a:endParaRPr/>
          </a:p>
          <a:p>
            <a:pPr indent="0" lvl="0" marL="0" rtl="0" algn="l">
              <a:spcBef>
                <a:spcPts val="1600"/>
              </a:spcBef>
              <a:spcAft>
                <a:spcPts val="1600"/>
              </a:spcAft>
              <a:buNone/>
            </a:pPr>
            <a:r>
              <a:rPr lang="en"/>
              <a:t>There are function labels (which we sometimes leave out)</a:t>
            </a:r>
            <a:endParaRPr/>
          </a:p>
        </p:txBody>
      </p:sp>
      <p:pic>
        <p:nvPicPr>
          <p:cNvPr id="302" name="Google Shape;302;p39"/>
          <p:cNvPicPr preferRelativeResize="0"/>
          <p:nvPr/>
        </p:nvPicPr>
        <p:blipFill>
          <a:blip r:embed="rId3">
            <a:alphaModFix/>
          </a:blip>
          <a:stretch>
            <a:fillRect/>
          </a:stretch>
        </p:blipFill>
        <p:spPr>
          <a:xfrm>
            <a:off x="6174813" y="1152475"/>
            <a:ext cx="2657475" cy="990600"/>
          </a:xfrm>
          <a:prstGeom prst="rect">
            <a:avLst/>
          </a:prstGeom>
          <a:noFill/>
          <a:ln>
            <a:noFill/>
          </a:ln>
        </p:spPr>
      </p:pic>
      <p:pic>
        <p:nvPicPr>
          <p:cNvPr id="303" name="Google Shape;303;p39"/>
          <p:cNvPicPr preferRelativeResize="0"/>
          <p:nvPr/>
        </p:nvPicPr>
        <p:blipFill>
          <a:blip r:embed="rId4">
            <a:alphaModFix/>
          </a:blip>
          <a:stretch>
            <a:fillRect/>
          </a:stretch>
        </p:blipFill>
        <p:spPr>
          <a:xfrm>
            <a:off x="4279350" y="2940088"/>
            <a:ext cx="4552950" cy="16287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Some linguistic phenomena you can capture</a:t>
            </a:r>
            <a:endParaRPr/>
          </a:p>
        </p:txBody>
      </p:sp>
      <p:sp>
        <p:nvSpPr>
          <p:cNvPr id="309" name="Google Shape;309;p4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Who did what to whom:</a:t>
            </a:r>
            <a:endParaRPr/>
          </a:p>
          <a:p>
            <a:pPr indent="-317500" lvl="1" marL="914400" rtl="0" algn="l">
              <a:spcBef>
                <a:spcPts val="0"/>
              </a:spcBef>
              <a:spcAft>
                <a:spcPts val="0"/>
              </a:spcAft>
              <a:buSzPts val="1400"/>
              <a:buChar char="○"/>
            </a:pPr>
            <a:r>
              <a:rPr lang="en"/>
              <a:t>Subject, direct object, indirect object</a:t>
            </a:r>
            <a:endParaRPr/>
          </a:p>
        </p:txBody>
      </p:sp>
      <p:pic>
        <p:nvPicPr>
          <p:cNvPr id="310" name="Google Shape;310;p40"/>
          <p:cNvPicPr preferRelativeResize="0"/>
          <p:nvPr/>
        </p:nvPicPr>
        <p:blipFill>
          <a:blip r:embed="rId3">
            <a:alphaModFix/>
          </a:blip>
          <a:stretch>
            <a:fillRect/>
          </a:stretch>
        </p:blipFill>
        <p:spPr>
          <a:xfrm>
            <a:off x="-12" y="3655750"/>
            <a:ext cx="2657475" cy="990600"/>
          </a:xfrm>
          <a:prstGeom prst="rect">
            <a:avLst/>
          </a:prstGeom>
          <a:noFill/>
          <a:ln>
            <a:noFill/>
          </a:ln>
        </p:spPr>
      </p:pic>
      <p:pic>
        <p:nvPicPr>
          <p:cNvPr id="311" name="Google Shape;311;p40"/>
          <p:cNvPicPr preferRelativeResize="0"/>
          <p:nvPr/>
        </p:nvPicPr>
        <p:blipFill>
          <a:blip r:embed="rId4">
            <a:alphaModFix/>
          </a:blip>
          <a:stretch>
            <a:fillRect/>
          </a:stretch>
        </p:blipFill>
        <p:spPr>
          <a:xfrm>
            <a:off x="4279350" y="3172563"/>
            <a:ext cx="4552950" cy="1628775"/>
          </a:xfrm>
          <a:prstGeom prst="rect">
            <a:avLst/>
          </a:prstGeom>
          <a:noFill/>
          <a:ln>
            <a:noFill/>
          </a:ln>
        </p:spPr>
      </p:pic>
      <p:cxnSp>
        <p:nvCxnSpPr>
          <p:cNvPr id="312" name="Google Shape;312;p40"/>
          <p:cNvCxnSpPr/>
          <p:nvPr/>
        </p:nvCxnSpPr>
        <p:spPr>
          <a:xfrm flipH="1">
            <a:off x="1207050" y="1801575"/>
            <a:ext cx="333300" cy="1891800"/>
          </a:xfrm>
          <a:prstGeom prst="straightConnector1">
            <a:avLst/>
          </a:prstGeom>
          <a:noFill/>
          <a:ln cap="flat" cmpd="sng" w="9525">
            <a:solidFill>
              <a:schemeClr val="dk2"/>
            </a:solidFill>
            <a:prstDash val="solid"/>
            <a:round/>
            <a:headEnd len="med" w="med" type="none"/>
            <a:tailEnd len="med" w="med" type="none"/>
          </a:ln>
        </p:spPr>
      </p:cxnSp>
      <p:cxnSp>
        <p:nvCxnSpPr>
          <p:cNvPr id="313" name="Google Shape;313;p40"/>
          <p:cNvCxnSpPr/>
          <p:nvPr/>
        </p:nvCxnSpPr>
        <p:spPr>
          <a:xfrm>
            <a:off x="1693475" y="1801575"/>
            <a:ext cx="2711400" cy="2270100"/>
          </a:xfrm>
          <a:prstGeom prst="straightConnector1">
            <a:avLst/>
          </a:prstGeom>
          <a:noFill/>
          <a:ln cap="flat" cmpd="sng" w="9525">
            <a:solidFill>
              <a:schemeClr val="dk2"/>
            </a:solidFill>
            <a:prstDash val="solid"/>
            <a:round/>
            <a:headEnd len="med" w="med" type="none"/>
            <a:tailEnd len="med" w="med" type="none"/>
          </a:ln>
        </p:spPr>
      </p:cxnSp>
      <p:cxnSp>
        <p:nvCxnSpPr>
          <p:cNvPr id="314" name="Google Shape;314;p40"/>
          <p:cNvCxnSpPr/>
          <p:nvPr/>
        </p:nvCxnSpPr>
        <p:spPr>
          <a:xfrm>
            <a:off x="1828600" y="1792575"/>
            <a:ext cx="3837300" cy="2315100"/>
          </a:xfrm>
          <a:prstGeom prst="straightConnector1">
            <a:avLst/>
          </a:prstGeom>
          <a:noFill/>
          <a:ln cap="flat" cmpd="sng" w="9525">
            <a:solidFill>
              <a:schemeClr val="dk2"/>
            </a:solidFill>
            <a:prstDash val="solid"/>
            <a:round/>
            <a:headEnd len="med" w="med" type="none"/>
            <a:tailEnd len="med" w="med" type="none"/>
          </a:ln>
        </p:spPr>
      </p:cxnSp>
      <p:pic>
        <p:nvPicPr>
          <p:cNvPr id="315" name="Google Shape;315;p40"/>
          <p:cNvPicPr preferRelativeResize="0"/>
          <p:nvPr/>
        </p:nvPicPr>
        <p:blipFill>
          <a:blip r:embed="rId5">
            <a:alphaModFix/>
          </a:blip>
          <a:stretch>
            <a:fillRect/>
          </a:stretch>
        </p:blipFill>
        <p:spPr>
          <a:xfrm>
            <a:off x="5419038" y="1611838"/>
            <a:ext cx="3095625" cy="1438275"/>
          </a:xfrm>
          <a:prstGeom prst="rect">
            <a:avLst/>
          </a:prstGeom>
          <a:noFill/>
          <a:ln>
            <a:noFill/>
          </a:ln>
        </p:spPr>
      </p:pic>
      <p:cxnSp>
        <p:nvCxnSpPr>
          <p:cNvPr id="316" name="Google Shape;316;p40"/>
          <p:cNvCxnSpPr/>
          <p:nvPr/>
        </p:nvCxnSpPr>
        <p:spPr>
          <a:xfrm>
            <a:off x="1846625" y="1783550"/>
            <a:ext cx="5729100" cy="2369100"/>
          </a:xfrm>
          <a:prstGeom prst="straightConnector1">
            <a:avLst/>
          </a:prstGeom>
          <a:noFill/>
          <a:ln cap="flat" cmpd="sng" w="9525">
            <a:solidFill>
              <a:schemeClr val="dk2"/>
            </a:solidFill>
            <a:prstDash val="solid"/>
            <a:round/>
            <a:headEnd len="med" w="med" type="none"/>
            <a:tailEnd len="med" w="med" type="none"/>
          </a:ln>
        </p:spPr>
      </p:cxnSp>
      <p:cxnSp>
        <p:nvCxnSpPr>
          <p:cNvPr id="317" name="Google Shape;317;p40"/>
          <p:cNvCxnSpPr/>
          <p:nvPr/>
        </p:nvCxnSpPr>
        <p:spPr>
          <a:xfrm>
            <a:off x="1711500" y="1765550"/>
            <a:ext cx="3840900" cy="924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1"/>
          <p:cNvSpPr txBox="1"/>
          <p:nvPr>
            <p:ph type="title"/>
          </p:nvPr>
        </p:nvSpPr>
        <p:spPr>
          <a:xfrm>
            <a:off x="304800" y="579775"/>
            <a:ext cx="85206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Some linguistic phenomena you can capture</a:t>
            </a:r>
            <a:endParaRPr/>
          </a:p>
        </p:txBody>
      </p:sp>
      <p:sp>
        <p:nvSpPr>
          <p:cNvPr id="323" name="Google Shape;323;p4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Who did what to whom:</a:t>
            </a:r>
            <a:endParaRPr/>
          </a:p>
          <a:p>
            <a:pPr indent="-317500" lvl="1" marL="914400" rtl="0" algn="l">
              <a:spcBef>
                <a:spcPts val="0"/>
              </a:spcBef>
              <a:spcAft>
                <a:spcPts val="0"/>
              </a:spcAft>
              <a:buSzPts val="1400"/>
              <a:buChar char="○"/>
            </a:pPr>
            <a:r>
              <a:rPr lang="en"/>
              <a:t>Subject, direct object, indirect object</a:t>
            </a:r>
            <a:endParaRPr/>
          </a:p>
        </p:txBody>
      </p:sp>
      <p:pic>
        <p:nvPicPr>
          <p:cNvPr id="324" name="Google Shape;324;p41"/>
          <p:cNvPicPr preferRelativeResize="0"/>
          <p:nvPr/>
        </p:nvPicPr>
        <p:blipFill>
          <a:blip r:embed="rId3">
            <a:alphaModFix/>
          </a:blip>
          <a:stretch>
            <a:fillRect/>
          </a:stretch>
        </p:blipFill>
        <p:spPr>
          <a:xfrm>
            <a:off x="5454738" y="1614450"/>
            <a:ext cx="3095625" cy="1438275"/>
          </a:xfrm>
          <a:prstGeom prst="rect">
            <a:avLst/>
          </a:prstGeom>
          <a:noFill/>
          <a:ln>
            <a:noFill/>
          </a:ln>
        </p:spPr>
      </p:pic>
      <p:cxnSp>
        <p:nvCxnSpPr>
          <p:cNvPr id="325" name="Google Shape;325;p41"/>
          <p:cNvCxnSpPr/>
          <p:nvPr/>
        </p:nvCxnSpPr>
        <p:spPr>
          <a:xfrm flipH="1">
            <a:off x="2360175" y="1810575"/>
            <a:ext cx="117000" cy="2324100"/>
          </a:xfrm>
          <a:prstGeom prst="straightConnector1">
            <a:avLst/>
          </a:prstGeom>
          <a:noFill/>
          <a:ln cap="flat" cmpd="sng" w="9525">
            <a:solidFill>
              <a:schemeClr val="dk2"/>
            </a:solidFill>
            <a:prstDash val="solid"/>
            <a:round/>
            <a:headEnd len="med" w="med" type="none"/>
            <a:tailEnd len="med" w="med" type="none"/>
          </a:ln>
        </p:spPr>
      </p:cxnSp>
      <p:cxnSp>
        <p:nvCxnSpPr>
          <p:cNvPr id="326" name="Google Shape;326;p41"/>
          <p:cNvCxnSpPr/>
          <p:nvPr/>
        </p:nvCxnSpPr>
        <p:spPr>
          <a:xfrm>
            <a:off x="2504200" y="1810575"/>
            <a:ext cx="5497200" cy="694800"/>
          </a:xfrm>
          <a:prstGeom prst="straightConnector1">
            <a:avLst/>
          </a:prstGeom>
          <a:noFill/>
          <a:ln cap="flat" cmpd="sng" w="9525">
            <a:solidFill>
              <a:schemeClr val="dk2"/>
            </a:solidFill>
            <a:prstDash val="solid"/>
            <a:round/>
            <a:headEnd len="med" w="med" type="none"/>
            <a:tailEnd len="med" w="med" type="none"/>
          </a:ln>
        </p:spPr>
      </p:cxnSp>
      <p:pic>
        <p:nvPicPr>
          <p:cNvPr id="327" name="Google Shape;327;p41"/>
          <p:cNvPicPr preferRelativeResize="0"/>
          <p:nvPr/>
        </p:nvPicPr>
        <p:blipFill>
          <a:blip r:embed="rId4">
            <a:alphaModFix/>
          </a:blip>
          <a:stretch>
            <a:fillRect/>
          </a:stretch>
        </p:blipFill>
        <p:spPr>
          <a:xfrm>
            <a:off x="-12" y="3655750"/>
            <a:ext cx="2657475" cy="990600"/>
          </a:xfrm>
          <a:prstGeom prst="rect">
            <a:avLst/>
          </a:prstGeom>
          <a:noFill/>
          <a:ln>
            <a:noFill/>
          </a:ln>
        </p:spPr>
      </p:pic>
      <p:pic>
        <p:nvPicPr>
          <p:cNvPr id="328" name="Google Shape;328;p41"/>
          <p:cNvPicPr preferRelativeResize="0"/>
          <p:nvPr/>
        </p:nvPicPr>
        <p:blipFill>
          <a:blip r:embed="rId5">
            <a:alphaModFix/>
          </a:blip>
          <a:stretch>
            <a:fillRect/>
          </a:stretch>
        </p:blipFill>
        <p:spPr>
          <a:xfrm>
            <a:off x="4279350" y="3247913"/>
            <a:ext cx="4552950" cy="1628775"/>
          </a:xfrm>
          <a:prstGeom prst="rect">
            <a:avLst/>
          </a:prstGeom>
          <a:noFill/>
          <a:ln>
            <a:noFill/>
          </a:ln>
        </p:spPr>
      </p:pic>
      <p:cxnSp>
        <p:nvCxnSpPr>
          <p:cNvPr id="329" name="Google Shape;329;p41"/>
          <p:cNvCxnSpPr/>
          <p:nvPr/>
        </p:nvCxnSpPr>
        <p:spPr>
          <a:xfrm>
            <a:off x="2477175" y="1810575"/>
            <a:ext cx="4411500" cy="2768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Announcements</a:t>
            </a:r>
            <a:endParaRPr/>
          </a:p>
        </p:txBody>
      </p:sp>
      <p:sp>
        <p:nvSpPr>
          <p:cNvPr id="75" name="Google Shape;75;p15"/>
          <p:cNvSpPr txBox="1"/>
          <p:nvPr>
            <p:ph idx="1" type="body"/>
          </p:nvPr>
        </p:nvSpPr>
        <p:spPr>
          <a:xfrm>
            <a:off x="311700" y="1225225"/>
            <a:ext cx="8520600" cy="3571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a:p>
            <a:pPr indent="-342900" lvl="0" marL="457200" rtl="0" algn="l">
              <a:lnSpc>
                <a:spcPct val="115000"/>
              </a:lnSpc>
              <a:spcBef>
                <a:spcPts val="0"/>
              </a:spcBef>
              <a:spcAft>
                <a:spcPts val="0"/>
              </a:spcAft>
              <a:buSzPts val="1800"/>
              <a:buChar char="-"/>
            </a:pPr>
            <a:r>
              <a:rPr b="1" lang="en"/>
              <a:t>Assignment 3</a:t>
            </a:r>
            <a:r>
              <a:rPr lang="en"/>
              <a:t> (Embeddings) - released this past Saturday 01/23</a:t>
            </a:r>
            <a:endParaRPr/>
          </a:p>
          <a:p>
            <a:pPr indent="-317500" lvl="1" marL="914400" rtl="0" algn="l">
              <a:lnSpc>
                <a:spcPct val="115000"/>
              </a:lnSpc>
              <a:spcBef>
                <a:spcPts val="0"/>
              </a:spcBef>
              <a:spcAft>
                <a:spcPts val="0"/>
              </a:spcAft>
              <a:buSzPts val="1400"/>
              <a:buChar char="-"/>
            </a:pPr>
            <a:r>
              <a:rPr lang="en"/>
              <a:t>Due Sunday, Jan 31 (Tuesday 2/2 if you use late days)</a:t>
            </a:r>
            <a:endParaRPr/>
          </a:p>
          <a:p>
            <a:pPr indent="-342900" lvl="0" marL="457200" rtl="0" algn="l">
              <a:lnSpc>
                <a:spcPct val="115000"/>
              </a:lnSpc>
              <a:spcBef>
                <a:spcPts val="0"/>
              </a:spcBef>
              <a:spcAft>
                <a:spcPts val="0"/>
              </a:spcAft>
              <a:buSzPts val="1800"/>
              <a:buChar char="-"/>
            </a:pPr>
            <a:r>
              <a:rPr b="1" lang="en"/>
              <a:t>Assignment 4</a:t>
            </a:r>
            <a:r>
              <a:rPr lang="en"/>
              <a:t> to be released Saturday 02/06.</a:t>
            </a:r>
            <a:endParaRPr/>
          </a:p>
          <a:p>
            <a:pPr indent="-342900" lvl="0" marL="457200" rtl="0" algn="l">
              <a:spcBef>
                <a:spcPts val="0"/>
              </a:spcBef>
              <a:spcAft>
                <a:spcPts val="0"/>
              </a:spcAft>
              <a:buSzPts val="1800"/>
              <a:buChar char="-"/>
            </a:pPr>
            <a:r>
              <a:rPr b="1" lang="en"/>
              <a:t>Paper reading sessions:</a:t>
            </a:r>
            <a:r>
              <a:rPr lang="en"/>
              <a:t> </a:t>
            </a:r>
            <a:endParaRPr/>
          </a:p>
          <a:p>
            <a:pPr indent="-317500" lvl="1" marL="914400" rtl="0" algn="l">
              <a:spcBef>
                <a:spcPts val="0"/>
              </a:spcBef>
              <a:spcAft>
                <a:spcPts val="0"/>
              </a:spcAft>
              <a:buSzPts val="1400"/>
              <a:buChar char="-"/>
            </a:pPr>
            <a:r>
              <a:rPr lang="en"/>
              <a:t> </a:t>
            </a:r>
            <a:r>
              <a:rPr b="1" lang="en" sz="1500">
                <a:solidFill>
                  <a:srgbClr val="FF0000"/>
                </a:solidFill>
              </a:rPr>
              <a:t>This Friday 1/29 5:40 pm PST</a:t>
            </a:r>
            <a:endParaRPr b="1" sz="1500">
              <a:solidFill>
                <a:srgbClr val="FF0000"/>
              </a:solidFill>
            </a:endParaRPr>
          </a:p>
          <a:p>
            <a:pPr indent="-317500" lvl="2" marL="1371600" rtl="0" algn="l">
              <a:spcBef>
                <a:spcPts val="0"/>
              </a:spcBef>
              <a:spcAft>
                <a:spcPts val="0"/>
              </a:spcAft>
              <a:buSzPts val="1400"/>
              <a:buChar char="-"/>
            </a:pPr>
            <a:r>
              <a:rPr lang="en" sz="1500">
                <a:solidFill>
                  <a:srgbClr val="000000"/>
                </a:solidFill>
              </a:rPr>
              <a:t>Mark: </a:t>
            </a:r>
            <a:r>
              <a:rPr lang="en" u="sng">
                <a:solidFill>
                  <a:schemeClr val="accent5"/>
                </a:solidFill>
                <a:hlinkClick r:id="rId3">
                  <a:extLst>
                    <a:ext uri="{A12FA001-AC4F-418D-AE19-62706E023703}">
                      <ahyp:hlinkClr val="tx"/>
                    </a:ext>
                  </a:extLst>
                </a:hlinkClick>
              </a:rPr>
              <a:t>Climbing toward NLU: On Meaning, Form, and Understanding in the Age of Data</a:t>
            </a:r>
            <a:r>
              <a:rPr lang="en"/>
              <a:t> and </a:t>
            </a:r>
            <a:r>
              <a:rPr lang="en" u="sng">
                <a:solidFill>
                  <a:schemeClr val="accent5"/>
                </a:solidFill>
                <a:highlight>
                  <a:schemeClr val="lt1"/>
                </a:highlight>
                <a:latin typeface="Roboto"/>
                <a:ea typeface="Roboto"/>
                <a:cs typeface="Roboto"/>
                <a:sym typeface="Roboto"/>
                <a:hlinkClick r:id="rId4">
                  <a:extLst>
                    <a:ext uri="{A12FA001-AC4F-418D-AE19-62706E023703}">
                      <ahyp:hlinkClr val="tx"/>
                    </a:ext>
                  </a:extLst>
                </a:hlinkClick>
              </a:rPr>
              <a:t>A robot wrote this entire article. Are you scared yet, human? GPT-3</a:t>
            </a:r>
            <a:r>
              <a:rPr lang="en" sz="1800"/>
              <a:t> </a:t>
            </a:r>
            <a:endParaRPr sz="1800"/>
          </a:p>
          <a:p>
            <a:pPr indent="-317500" lvl="1" marL="914400" rtl="0" algn="l">
              <a:spcBef>
                <a:spcPts val="0"/>
              </a:spcBef>
              <a:spcAft>
                <a:spcPts val="0"/>
              </a:spcAft>
              <a:buSzPts val="1400"/>
              <a:buChar char="-"/>
            </a:pPr>
            <a:r>
              <a:rPr lang="en"/>
              <a:t>Next week: None</a:t>
            </a:r>
            <a:endParaRPr/>
          </a:p>
          <a:p>
            <a:pPr indent="-342900" lvl="0" marL="457200" rtl="0" algn="l">
              <a:spcBef>
                <a:spcPts val="0"/>
              </a:spcBef>
              <a:spcAft>
                <a:spcPts val="0"/>
              </a:spcAft>
              <a:buSzPts val="1800"/>
              <a:buChar char="-"/>
            </a:pPr>
            <a:r>
              <a:rPr b="1" lang="en"/>
              <a:t>Project Proposals </a:t>
            </a:r>
            <a:r>
              <a:rPr b="1" lang="en">
                <a:solidFill>
                  <a:srgbClr val="9900FF"/>
                </a:solidFill>
              </a:rPr>
              <a:t>- Due </a:t>
            </a:r>
            <a:r>
              <a:rPr b="1" lang="en">
                <a:solidFill>
                  <a:srgbClr val="9900FF"/>
                </a:solidFill>
              </a:rPr>
              <a:t>02/06</a:t>
            </a:r>
            <a:r>
              <a:rPr b="1" lang="en">
                <a:solidFill>
                  <a:srgbClr val="9900FF"/>
                </a:solidFill>
              </a:rPr>
              <a:t>! </a:t>
            </a:r>
            <a:endParaRPr b="1">
              <a:solidFill>
                <a:srgbClr val="9900FF"/>
              </a:solidFill>
            </a:endParaRPr>
          </a:p>
          <a:p>
            <a:pPr indent="-317500" lvl="1" marL="914400" rtl="0" algn="l">
              <a:spcBef>
                <a:spcPts val="0"/>
              </a:spcBef>
              <a:spcAft>
                <a:spcPts val="0"/>
              </a:spcAft>
              <a:buSzPts val="1400"/>
              <a:buChar char="-"/>
            </a:pPr>
            <a:r>
              <a:rPr b="1" lang="en">
                <a:solidFill>
                  <a:srgbClr val="9900FF"/>
                </a:solidFill>
              </a:rPr>
              <a:t>Questions?</a:t>
            </a:r>
            <a:endParaRPr/>
          </a:p>
          <a:p>
            <a:pPr indent="-342900" lvl="0" marL="457200" rtl="0" algn="l">
              <a:lnSpc>
                <a:spcPct val="115000"/>
              </a:lnSpc>
              <a:spcBef>
                <a:spcPts val="0"/>
              </a:spcBef>
              <a:spcAft>
                <a:spcPts val="0"/>
              </a:spcAft>
              <a:buSzPts val="1800"/>
              <a:buChar char="-"/>
            </a:pPr>
            <a:r>
              <a:rPr b="1" lang="en"/>
              <a:t>Concerns?</a:t>
            </a:r>
            <a:endParaRPr b="1"/>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Some linguistic phenomena you can capture</a:t>
            </a:r>
            <a:endParaRPr/>
          </a:p>
        </p:txBody>
      </p:sp>
      <p:sp>
        <p:nvSpPr>
          <p:cNvPr id="335" name="Google Shape;335;p4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Who did what to whom:</a:t>
            </a:r>
            <a:endParaRPr/>
          </a:p>
          <a:p>
            <a:pPr indent="-317500" lvl="1" marL="914400" rtl="0" algn="l">
              <a:spcBef>
                <a:spcPts val="0"/>
              </a:spcBef>
              <a:spcAft>
                <a:spcPts val="0"/>
              </a:spcAft>
              <a:buSzPts val="1400"/>
              <a:buChar char="○"/>
            </a:pPr>
            <a:r>
              <a:rPr lang="en"/>
              <a:t>Subject, direct object, indirect object</a:t>
            </a:r>
            <a:endParaRPr/>
          </a:p>
        </p:txBody>
      </p:sp>
      <p:pic>
        <p:nvPicPr>
          <p:cNvPr id="336" name="Google Shape;336;p42"/>
          <p:cNvPicPr preferRelativeResize="0"/>
          <p:nvPr/>
        </p:nvPicPr>
        <p:blipFill>
          <a:blip r:embed="rId3">
            <a:alphaModFix/>
          </a:blip>
          <a:stretch>
            <a:fillRect/>
          </a:stretch>
        </p:blipFill>
        <p:spPr>
          <a:xfrm>
            <a:off x="4194463" y="1929225"/>
            <a:ext cx="3095625" cy="1438275"/>
          </a:xfrm>
          <a:prstGeom prst="rect">
            <a:avLst/>
          </a:prstGeom>
          <a:noFill/>
          <a:ln>
            <a:noFill/>
          </a:ln>
        </p:spPr>
      </p:pic>
      <p:cxnSp>
        <p:nvCxnSpPr>
          <p:cNvPr id="337" name="Google Shape;337;p42"/>
          <p:cNvCxnSpPr/>
          <p:nvPr/>
        </p:nvCxnSpPr>
        <p:spPr>
          <a:xfrm>
            <a:off x="3413975" y="1783550"/>
            <a:ext cx="2216100" cy="1071900"/>
          </a:xfrm>
          <a:prstGeom prst="straightConnector1">
            <a:avLst/>
          </a:prstGeom>
          <a:noFill/>
          <a:ln cap="flat" cmpd="sng" w="9525">
            <a:solidFill>
              <a:schemeClr val="dk2"/>
            </a:solidFill>
            <a:prstDash val="solid"/>
            <a:round/>
            <a:headEnd len="med" w="med" type="none"/>
            <a:tailEnd len="med" w="med" type="none"/>
          </a:ln>
        </p:spPr>
      </p:cxnSp>
      <p:pic>
        <p:nvPicPr>
          <p:cNvPr id="338" name="Google Shape;338;p42"/>
          <p:cNvPicPr preferRelativeResize="0"/>
          <p:nvPr/>
        </p:nvPicPr>
        <p:blipFill>
          <a:blip r:embed="rId4">
            <a:alphaModFix/>
          </a:blip>
          <a:stretch>
            <a:fillRect/>
          </a:stretch>
        </p:blipFill>
        <p:spPr>
          <a:xfrm>
            <a:off x="-12" y="3655750"/>
            <a:ext cx="2657475" cy="990600"/>
          </a:xfrm>
          <a:prstGeom prst="rect">
            <a:avLst/>
          </a:prstGeom>
          <a:noFill/>
          <a:ln>
            <a:noFill/>
          </a:ln>
        </p:spPr>
      </p:pic>
      <p:pic>
        <p:nvPicPr>
          <p:cNvPr id="339" name="Google Shape;339;p42"/>
          <p:cNvPicPr preferRelativeResize="0"/>
          <p:nvPr/>
        </p:nvPicPr>
        <p:blipFill>
          <a:blip r:embed="rId5">
            <a:alphaModFix/>
          </a:blip>
          <a:stretch>
            <a:fillRect/>
          </a:stretch>
        </p:blipFill>
        <p:spPr>
          <a:xfrm>
            <a:off x="4279350" y="3514713"/>
            <a:ext cx="4552950" cy="16287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Prepositional phrase attachment</a:t>
            </a:r>
            <a:endParaRPr/>
          </a:p>
        </p:txBody>
      </p:sp>
      <p:sp>
        <p:nvSpPr>
          <p:cNvPr id="345" name="Google Shape;345;p43"/>
          <p:cNvSpPr txBox="1"/>
          <p:nvPr>
            <p:ph idx="1" type="body"/>
          </p:nvPr>
        </p:nvSpPr>
        <p:spPr>
          <a:xfrm>
            <a:off x="836725" y="2852725"/>
            <a:ext cx="7539300" cy="174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Eat → with → chopsticks       		vs 		pasta → with → sauce</a:t>
            </a:r>
            <a:endParaRPr/>
          </a:p>
          <a:p>
            <a:pPr indent="0" lvl="0" marL="0" rtl="0" algn="l">
              <a:spcBef>
                <a:spcPts val="1600"/>
              </a:spcBef>
              <a:spcAft>
                <a:spcPts val="1600"/>
              </a:spcAft>
              <a:buNone/>
            </a:pPr>
            <a:r>
              <a:t/>
            </a:r>
            <a:endParaRPr/>
          </a:p>
        </p:txBody>
      </p:sp>
      <p:pic>
        <p:nvPicPr>
          <p:cNvPr id="346" name="Google Shape;346;p43"/>
          <p:cNvPicPr preferRelativeResize="0"/>
          <p:nvPr/>
        </p:nvPicPr>
        <p:blipFill>
          <a:blip r:embed="rId3">
            <a:alphaModFix/>
          </a:blip>
          <a:stretch>
            <a:fillRect/>
          </a:stretch>
        </p:blipFill>
        <p:spPr>
          <a:xfrm>
            <a:off x="5450913" y="1017713"/>
            <a:ext cx="3381375" cy="1457325"/>
          </a:xfrm>
          <a:prstGeom prst="rect">
            <a:avLst/>
          </a:prstGeom>
          <a:noFill/>
          <a:ln>
            <a:noFill/>
          </a:ln>
        </p:spPr>
      </p:pic>
      <p:pic>
        <p:nvPicPr>
          <p:cNvPr id="347" name="Google Shape;347;p43"/>
          <p:cNvPicPr preferRelativeResize="0"/>
          <p:nvPr/>
        </p:nvPicPr>
        <p:blipFill>
          <a:blip r:embed="rId4">
            <a:alphaModFix/>
          </a:blip>
          <a:stretch>
            <a:fillRect/>
          </a:stretch>
        </p:blipFill>
        <p:spPr>
          <a:xfrm>
            <a:off x="400725" y="1148300"/>
            <a:ext cx="3848100" cy="13906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Coordination</a:t>
            </a:r>
            <a:endParaRPr/>
          </a:p>
        </p:txBody>
      </p:sp>
      <p:sp>
        <p:nvSpPr>
          <p:cNvPr id="353" name="Google Shape;353;p44"/>
          <p:cNvSpPr txBox="1"/>
          <p:nvPr>
            <p:ph idx="1" type="body"/>
          </p:nvPr>
        </p:nvSpPr>
        <p:spPr>
          <a:xfrm>
            <a:off x="311700" y="2837475"/>
            <a:ext cx="8520600" cy="173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one case, we have cats and dogs, where the cats have whiskers</a:t>
            </a:r>
            <a:endParaRPr/>
          </a:p>
          <a:p>
            <a:pPr indent="0" lvl="0" marL="0" rtl="0" algn="l">
              <a:spcBef>
                <a:spcPts val="1600"/>
              </a:spcBef>
              <a:spcAft>
                <a:spcPts val="1600"/>
              </a:spcAft>
              <a:buNone/>
            </a:pPr>
            <a:r>
              <a:rPr lang="en"/>
              <a:t>In the other, we have cats who have both whiskers and fleas</a:t>
            </a:r>
            <a:endParaRPr/>
          </a:p>
        </p:txBody>
      </p:sp>
      <p:pic>
        <p:nvPicPr>
          <p:cNvPr id="354" name="Google Shape;354;p44"/>
          <p:cNvPicPr preferRelativeResize="0"/>
          <p:nvPr/>
        </p:nvPicPr>
        <p:blipFill>
          <a:blip r:embed="rId3">
            <a:alphaModFix/>
          </a:blip>
          <a:stretch>
            <a:fillRect/>
          </a:stretch>
        </p:blipFill>
        <p:spPr>
          <a:xfrm>
            <a:off x="311688" y="1152475"/>
            <a:ext cx="3400425" cy="1333500"/>
          </a:xfrm>
          <a:prstGeom prst="rect">
            <a:avLst/>
          </a:prstGeom>
          <a:noFill/>
          <a:ln>
            <a:noFill/>
          </a:ln>
        </p:spPr>
      </p:pic>
      <p:pic>
        <p:nvPicPr>
          <p:cNvPr id="355" name="Google Shape;355;p44"/>
          <p:cNvPicPr preferRelativeResize="0"/>
          <p:nvPr/>
        </p:nvPicPr>
        <p:blipFill>
          <a:blip r:embed="rId4">
            <a:alphaModFix/>
          </a:blip>
          <a:stretch>
            <a:fillRect/>
          </a:stretch>
        </p:blipFill>
        <p:spPr>
          <a:xfrm>
            <a:off x="4934388" y="1266775"/>
            <a:ext cx="3381375" cy="1104900"/>
          </a:xfrm>
          <a:prstGeom prst="rect">
            <a:avLst/>
          </a:prstGeom>
          <a:noFill/>
          <a:ln>
            <a:noFill/>
          </a:ln>
        </p:spPr>
      </p:pic>
      <p:sp>
        <p:nvSpPr>
          <p:cNvPr id="356" name="Google Shape;356;p44"/>
          <p:cNvSpPr/>
          <p:nvPr/>
        </p:nvSpPr>
        <p:spPr>
          <a:xfrm>
            <a:off x="297613" y="1077000"/>
            <a:ext cx="3641975" cy="1639725"/>
          </a:xfrm>
          <a:custGeom>
            <a:rect b="b" l="l" r="r" t="t"/>
            <a:pathLst>
              <a:path extrusionOk="0" h="65589" w="145679">
                <a:moveTo>
                  <a:pt x="24127" y="37825"/>
                </a:moveTo>
                <a:cubicBezTo>
                  <a:pt x="23320" y="45086"/>
                  <a:pt x="19982" y="53035"/>
                  <a:pt x="14038" y="57282"/>
                </a:cubicBezTo>
                <a:cubicBezTo>
                  <a:pt x="10354" y="59914"/>
                  <a:pt x="2975" y="56493"/>
                  <a:pt x="1427" y="52238"/>
                </a:cubicBezTo>
                <a:cubicBezTo>
                  <a:pt x="-2039" y="42711"/>
                  <a:pt x="1131" y="29510"/>
                  <a:pt x="8633" y="22692"/>
                </a:cubicBezTo>
                <a:cubicBezTo>
                  <a:pt x="18665" y="13574"/>
                  <a:pt x="30925" y="6295"/>
                  <a:pt x="43944" y="2515"/>
                </a:cubicBezTo>
                <a:cubicBezTo>
                  <a:pt x="57789" y="-1505"/>
                  <a:pt x="72809" y="311"/>
                  <a:pt x="87182" y="1434"/>
                </a:cubicBezTo>
                <a:cubicBezTo>
                  <a:pt x="97935" y="2274"/>
                  <a:pt x="109079" y="2167"/>
                  <a:pt x="119250" y="5757"/>
                </a:cubicBezTo>
                <a:cubicBezTo>
                  <a:pt x="127182" y="8556"/>
                  <a:pt x="132029" y="17037"/>
                  <a:pt x="136545" y="24133"/>
                </a:cubicBezTo>
                <a:cubicBezTo>
                  <a:pt x="141135" y="31344"/>
                  <a:pt x="147414" y="40021"/>
                  <a:pt x="145192" y="48275"/>
                </a:cubicBezTo>
                <a:cubicBezTo>
                  <a:pt x="143821" y="53367"/>
                  <a:pt x="140793" y="58047"/>
                  <a:pt x="137266" y="61967"/>
                </a:cubicBezTo>
                <a:cubicBezTo>
                  <a:pt x="130500" y="69486"/>
                  <a:pt x="116451" y="63405"/>
                  <a:pt x="106999" y="59805"/>
                </a:cubicBezTo>
                <a:cubicBezTo>
                  <a:pt x="101022" y="57528"/>
                  <a:pt x="94319" y="54548"/>
                  <a:pt x="91145" y="48995"/>
                </a:cubicBezTo>
                <a:cubicBezTo>
                  <a:pt x="88201" y="43844"/>
                  <a:pt x="87083" y="36515"/>
                  <a:pt x="81777" y="33862"/>
                </a:cubicBezTo>
                <a:cubicBezTo>
                  <a:pt x="67525" y="26736"/>
                  <a:pt x="49549" y="15568"/>
                  <a:pt x="35296" y="22692"/>
                </a:cubicBezTo>
                <a:cubicBezTo>
                  <a:pt x="32844" y="23918"/>
                  <a:pt x="32978" y="27706"/>
                  <a:pt x="31333" y="29899"/>
                </a:cubicBezTo>
                <a:cubicBezTo>
                  <a:pt x="29088" y="32891"/>
                  <a:pt x="25441" y="34841"/>
                  <a:pt x="23766" y="38186"/>
                </a:cubicBezTo>
              </a:path>
            </a:pathLst>
          </a:custGeom>
          <a:noFill/>
          <a:ln cap="flat" cmpd="sng" w="9525">
            <a:solidFill>
              <a:srgbClr val="980000"/>
            </a:solidFill>
            <a:prstDash val="solid"/>
            <a:round/>
            <a:headEnd len="med" w="med" type="none"/>
            <a:tailEnd len="med" w="med" type="none"/>
          </a:ln>
        </p:spPr>
      </p:sp>
      <p:sp>
        <p:nvSpPr>
          <p:cNvPr id="357" name="Google Shape;357;p44"/>
          <p:cNvSpPr/>
          <p:nvPr/>
        </p:nvSpPr>
        <p:spPr>
          <a:xfrm>
            <a:off x="6127523" y="1412371"/>
            <a:ext cx="2329700" cy="1198625"/>
          </a:xfrm>
          <a:custGeom>
            <a:rect b="b" l="l" r="r" t="t"/>
            <a:pathLst>
              <a:path extrusionOk="0" h="47945" w="93188">
                <a:moveTo>
                  <a:pt x="6399" y="42952"/>
                </a:moveTo>
                <a:cubicBezTo>
                  <a:pt x="-4724" y="35251"/>
                  <a:pt x="85" y="10955"/>
                  <a:pt x="10723" y="2597"/>
                </a:cubicBezTo>
                <a:cubicBezTo>
                  <a:pt x="16503" y="-1945"/>
                  <a:pt x="25354" y="1005"/>
                  <a:pt x="32702" y="795"/>
                </a:cubicBezTo>
                <a:cubicBezTo>
                  <a:pt x="48442" y="346"/>
                  <a:pt x="65458" y="-121"/>
                  <a:pt x="79543" y="6920"/>
                </a:cubicBezTo>
                <a:cubicBezTo>
                  <a:pt x="87672" y="10984"/>
                  <a:pt x="92119" y="21645"/>
                  <a:pt x="92875" y="30701"/>
                </a:cubicBezTo>
                <a:cubicBezTo>
                  <a:pt x="93149" y="33988"/>
                  <a:pt x="93577" y="38284"/>
                  <a:pt x="91073" y="40430"/>
                </a:cubicBezTo>
                <a:cubicBezTo>
                  <a:pt x="82556" y="47728"/>
                  <a:pt x="69140" y="46195"/>
                  <a:pt x="57924" y="46195"/>
                </a:cubicBezTo>
                <a:cubicBezTo>
                  <a:pt x="46631" y="46195"/>
                  <a:pt x="35345" y="47089"/>
                  <a:pt x="24054" y="46915"/>
                </a:cubicBezTo>
                <a:cubicBezTo>
                  <a:pt x="18405" y="46828"/>
                  <a:pt x="11641" y="49584"/>
                  <a:pt x="7120" y="46195"/>
                </a:cubicBezTo>
                <a:cubicBezTo>
                  <a:pt x="5653" y="45095"/>
                  <a:pt x="5877" y="42330"/>
                  <a:pt x="4237" y="41511"/>
                </a:cubicBezTo>
              </a:path>
            </a:pathLst>
          </a:custGeom>
          <a:noFill/>
          <a:ln cap="flat" cmpd="sng" w="9525">
            <a:solidFill>
              <a:srgbClr val="980000"/>
            </a:solidFill>
            <a:prstDash val="solid"/>
            <a:round/>
            <a:headEnd len="med" w="med" type="none"/>
            <a:tailEnd len="med" w="med" type="none"/>
          </a:ln>
        </p:spPr>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5"/>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Transition-Based Parsing</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Animation from </a:t>
            </a:r>
            <a:r>
              <a:rPr lang="en" u="sng">
                <a:solidFill>
                  <a:schemeClr val="hlink"/>
                </a:solidFill>
                <a:hlinkClick r:id="rId3"/>
              </a:rPr>
              <a:t>Google Research Blog</a:t>
            </a:r>
            <a:endParaRPr/>
          </a:p>
        </p:txBody>
      </p:sp>
      <p:sp>
        <p:nvSpPr>
          <p:cNvPr id="368" name="Google Shape;368;p4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SyntaxNet / Parsey McParseface</a:t>
            </a:r>
            <a:endParaRPr>
              <a:solidFill>
                <a:srgbClr val="000000"/>
              </a:solidFill>
            </a:endParaRPr>
          </a:p>
        </p:txBody>
      </p:sp>
      <p:pic>
        <p:nvPicPr>
          <p:cNvPr descr="image04.gif" id="369" name="Google Shape;369;p46"/>
          <p:cNvPicPr preferRelativeResize="0"/>
          <p:nvPr/>
        </p:nvPicPr>
        <p:blipFill>
          <a:blip r:embed="rId4">
            <a:alphaModFix/>
          </a:blip>
          <a:stretch>
            <a:fillRect/>
          </a:stretch>
        </p:blipFill>
        <p:spPr>
          <a:xfrm>
            <a:off x="1714500" y="1776025"/>
            <a:ext cx="5715000" cy="30099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7"/>
          <p:cNvSpPr txBox="1"/>
          <p:nvPr>
            <p:ph idx="1" type="body"/>
          </p:nvPr>
        </p:nvSpPr>
        <p:spPr>
          <a:xfrm>
            <a:off x="311700" y="1225225"/>
            <a:ext cx="8520600" cy="26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Mechanism: build parse tree by sequence of </a:t>
            </a:r>
            <a:r>
              <a:rPr lang="en" u="sng">
                <a:solidFill>
                  <a:srgbClr val="000000"/>
                </a:solidFill>
              </a:rPr>
              <a:t>actions</a:t>
            </a:r>
            <a:r>
              <a:rPr lang="en">
                <a:solidFill>
                  <a:srgbClr val="000000"/>
                </a:solidFill>
              </a:rPr>
              <a:t> (transitions)</a:t>
            </a:r>
            <a:endParaRPr>
              <a:solidFill>
                <a:srgbClr val="000000"/>
              </a:solidFill>
            </a:endParaRPr>
          </a:p>
          <a:p>
            <a:pPr indent="0" lvl="0" marL="0" rtl="0" algn="l">
              <a:spcBef>
                <a:spcPts val="1600"/>
              </a:spcBef>
              <a:spcAft>
                <a:spcPts val="0"/>
              </a:spcAft>
              <a:buNone/>
            </a:pPr>
            <a:r>
              <a:rPr lang="en">
                <a:solidFill>
                  <a:srgbClr val="000000"/>
                </a:solidFill>
              </a:rPr>
              <a:t>Set-up (</a:t>
            </a:r>
            <a:r>
              <a:rPr b="1" lang="en">
                <a:solidFill>
                  <a:srgbClr val="000000"/>
                </a:solidFill>
              </a:rPr>
              <a:t>state</a:t>
            </a:r>
            <a:r>
              <a:rPr lang="en">
                <a:solidFill>
                  <a:srgbClr val="000000"/>
                </a:solidFill>
              </a:rPr>
              <a:t>):</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A </a:t>
            </a:r>
            <a:r>
              <a:rPr b="1" lang="en">
                <a:solidFill>
                  <a:schemeClr val="accent5"/>
                </a:solidFill>
              </a:rPr>
              <a:t>buffer</a:t>
            </a:r>
            <a:r>
              <a:rPr b="1" lang="en">
                <a:solidFill>
                  <a:srgbClr val="000000"/>
                </a:solidFill>
              </a:rPr>
              <a:t> </a:t>
            </a:r>
            <a:r>
              <a:rPr lang="en">
                <a:solidFill>
                  <a:srgbClr val="000000"/>
                </a:solidFill>
              </a:rPr>
              <a:t>initialized with the words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A </a:t>
            </a:r>
            <a:r>
              <a:rPr b="1" lang="en">
                <a:solidFill>
                  <a:srgbClr val="980000"/>
                </a:solidFill>
              </a:rPr>
              <a:t>stack</a:t>
            </a:r>
            <a:r>
              <a:rPr lang="en">
                <a:solidFill>
                  <a:srgbClr val="000000"/>
                </a:solidFill>
              </a:rPr>
              <a:t> to store state:</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Words under consideration for more edges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Dependency </a:t>
            </a:r>
            <a:r>
              <a:rPr b="1" lang="en">
                <a:solidFill>
                  <a:srgbClr val="000000"/>
                </a:solidFill>
              </a:rPr>
              <a:t>arcs</a:t>
            </a:r>
            <a:r>
              <a:rPr lang="en">
                <a:solidFill>
                  <a:srgbClr val="000000"/>
                </a:solidFill>
              </a:rPr>
              <a:t> (edges)</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The partially-constructed tree</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
        <p:nvSpPr>
          <p:cNvPr id="375" name="Google Shape;375;p4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Transition based parsing</a:t>
            </a:r>
            <a:endParaRPr/>
          </a:p>
        </p:txBody>
      </p:sp>
      <p:sp>
        <p:nvSpPr>
          <p:cNvPr id="376" name="Google Shape;376;p47"/>
          <p:cNvSpPr/>
          <p:nvPr/>
        </p:nvSpPr>
        <p:spPr>
          <a:xfrm>
            <a:off x="805575" y="3975675"/>
            <a:ext cx="1131000" cy="509700"/>
          </a:xfrm>
          <a:prstGeom prst="rect">
            <a:avLst/>
          </a:prstGeom>
          <a:solidFill>
            <a:srgbClr val="EFEFEF"/>
          </a:solid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ROOT</a:t>
            </a:r>
            <a:endParaRPr/>
          </a:p>
        </p:txBody>
      </p:sp>
      <p:sp>
        <p:nvSpPr>
          <p:cNvPr id="377" name="Google Shape;377;p47"/>
          <p:cNvSpPr/>
          <p:nvPr/>
        </p:nvSpPr>
        <p:spPr>
          <a:xfrm>
            <a:off x="2905725" y="3975675"/>
            <a:ext cx="1131000" cy="509700"/>
          </a:xfrm>
          <a:prstGeom prst="rect">
            <a:avLst/>
          </a:prstGeom>
          <a:solidFill>
            <a:srgbClr val="EFEFEF"/>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John</a:t>
            </a:r>
            <a:endParaRPr/>
          </a:p>
        </p:txBody>
      </p:sp>
      <p:sp>
        <p:nvSpPr>
          <p:cNvPr id="378" name="Google Shape;378;p47"/>
          <p:cNvSpPr/>
          <p:nvPr/>
        </p:nvSpPr>
        <p:spPr>
          <a:xfrm>
            <a:off x="4396275" y="3975675"/>
            <a:ext cx="1131000" cy="509700"/>
          </a:xfrm>
          <a:prstGeom prst="rect">
            <a:avLst/>
          </a:prstGeom>
          <a:solidFill>
            <a:srgbClr val="EFEFEF"/>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loves</a:t>
            </a:r>
            <a:endParaRPr/>
          </a:p>
        </p:txBody>
      </p:sp>
      <p:sp>
        <p:nvSpPr>
          <p:cNvPr id="379" name="Google Shape;379;p47"/>
          <p:cNvSpPr/>
          <p:nvPr/>
        </p:nvSpPr>
        <p:spPr>
          <a:xfrm>
            <a:off x="5886825" y="3975675"/>
            <a:ext cx="1131000" cy="509700"/>
          </a:xfrm>
          <a:prstGeom prst="rect">
            <a:avLst/>
          </a:prstGeom>
          <a:solidFill>
            <a:srgbClr val="EFEFEF"/>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Mary</a:t>
            </a:r>
            <a:endParaRPr/>
          </a:p>
        </p:txBody>
      </p:sp>
      <p:sp>
        <p:nvSpPr>
          <p:cNvPr id="380" name="Google Shape;380;p47"/>
          <p:cNvSpPr/>
          <p:nvPr/>
        </p:nvSpPr>
        <p:spPr>
          <a:xfrm>
            <a:off x="7377375" y="3975675"/>
            <a:ext cx="1131000" cy="509700"/>
          </a:xfrm>
          <a:prstGeom prst="rect">
            <a:avLst/>
          </a:prstGeom>
          <a:solidFill>
            <a:srgbClr val="EFEFEF"/>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381" name="Google Shape;381;p47"/>
          <p:cNvSpPr txBox="1"/>
          <p:nvPr/>
        </p:nvSpPr>
        <p:spPr>
          <a:xfrm>
            <a:off x="805575" y="4579225"/>
            <a:ext cx="2102700" cy="36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980000"/>
                </a:solidFill>
              </a:rPr>
              <a:t>Stack</a:t>
            </a:r>
            <a:endParaRPr b="1">
              <a:solidFill>
                <a:srgbClr val="980000"/>
              </a:solidFill>
            </a:endParaRPr>
          </a:p>
        </p:txBody>
      </p:sp>
      <p:sp>
        <p:nvSpPr>
          <p:cNvPr id="382" name="Google Shape;382;p47"/>
          <p:cNvSpPr txBox="1"/>
          <p:nvPr/>
        </p:nvSpPr>
        <p:spPr>
          <a:xfrm>
            <a:off x="6405675" y="4579225"/>
            <a:ext cx="2102700" cy="366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a:solidFill>
                  <a:schemeClr val="accent5"/>
                </a:solidFill>
              </a:rPr>
              <a:t>Buffer</a:t>
            </a:r>
            <a:endParaRPr b="1">
              <a:solidFill>
                <a:schemeClr val="accent5"/>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Mechanism: build parse tree by sequence of </a:t>
            </a:r>
            <a:r>
              <a:rPr lang="en" u="sng">
                <a:solidFill>
                  <a:srgbClr val="000000"/>
                </a:solidFill>
              </a:rPr>
              <a:t>actions</a:t>
            </a:r>
            <a:r>
              <a:rPr lang="en">
                <a:solidFill>
                  <a:srgbClr val="000000"/>
                </a:solidFill>
              </a:rPr>
              <a:t> (transitions)</a:t>
            </a:r>
            <a:endParaRPr>
              <a:solidFill>
                <a:srgbClr val="000000"/>
              </a:solidFill>
            </a:endParaRPr>
          </a:p>
          <a:p>
            <a:pPr indent="0" lvl="0" marL="0" rtl="0" algn="l">
              <a:spcBef>
                <a:spcPts val="1600"/>
              </a:spcBef>
              <a:spcAft>
                <a:spcPts val="0"/>
              </a:spcAft>
              <a:buNone/>
            </a:pPr>
            <a:r>
              <a:rPr b="1" lang="en" u="sng">
                <a:solidFill>
                  <a:srgbClr val="000000"/>
                </a:solidFill>
              </a:rPr>
              <a:t>Arc-Standard</a:t>
            </a:r>
            <a:r>
              <a:rPr lang="en">
                <a:solidFill>
                  <a:srgbClr val="000000"/>
                </a:solidFill>
              </a:rPr>
              <a:t> parsing:</a:t>
            </a:r>
            <a:endParaRPr>
              <a:solidFill>
                <a:srgbClr val="000000"/>
              </a:solidFill>
            </a:endParaRPr>
          </a:p>
          <a:p>
            <a:pPr indent="-342900" lvl="0" marL="457200" rtl="0" algn="l">
              <a:spcBef>
                <a:spcPts val="1600"/>
              </a:spcBef>
              <a:spcAft>
                <a:spcPts val="0"/>
              </a:spcAft>
              <a:buClr>
                <a:srgbClr val="000000"/>
              </a:buClr>
              <a:buSzPts val="1800"/>
              <a:buChar char="-"/>
            </a:pPr>
            <a:r>
              <a:rPr b="1" lang="en">
                <a:solidFill>
                  <a:srgbClr val="000000"/>
                </a:solidFill>
              </a:rPr>
              <a:t>Shift:</a:t>
            </a:r>
            <a:r>
              <a:rPr lang="en">
                <a:solidFill>
                  <a:srgbClr val="000000"/>
                </a:solidFill>
              </a:rPr>
              <a:t> consume from buffer, push to stack</a:t>
            </a:r>
            <a:endParaRPr>
              <a:solidFill>
                <a:srgbClr val="000000"/>
              </a:solidFill>
            </a:endParaRPr>
          </a:p>
          <a:p>
            <a:pPr indent="-342900" lvl="0" marL="457200" marR="0" rtl="0" algn="l">
              <a:lnSpc>
                <a:spcPct val="115000"/>
              </a:lnSpc>
              <a:spcBef>
                <a:spcPts val="0"/>
              </a:spcBef>
              <a:spcAft>
                <a:spcPts val="0"/>
              </a:spcAft>
              <a:buClr>
                <a:srgbClr val="000000"/>
              </a:buClr>
              <a:buSzPts val="1800"/>
              <a:buFont typeface="Open Sans"/>
              <a:buChar char="-"/>
            </a:pPr>
            <a:r>
              <a:rPr b="1" lang="en">
                <a:solidFill>
                  <a:srgbClr val="000000"/>
                </a:solidFill>
              </a:rPr>
              <a:t>Left-arc:</a:t>
            </a:r>
            <a:r>
              <a:rPr lang="en">
                <a:solidFill>
                  <a:srgbClr val="000000"/>
                </a:solidFill>
              </a:rPr>
              <a:t> add left edge</a:t>
            </a:r>
            <a:endParaRPr>
              <a:solidFill>
                <a:srgbClr val="000000"/>
              </a:solidFill>
            </a:endParaRPr>
          </a:p>
          <a:p>
            <a:pPr indent="-342900" lvl="0" marL="457200" marR="0" rtl="0" algn="l">
              <a:lnSpc>
                <a:spcPct val="115000"/>
              </a:lnSpc>
              <a:spcBef>
                <a:spcPts val="0"/>
              </a:spcBef>
              <a:spcAft>
                <a:spcPts val="0"/>
              </a:spcAft>
              <a:buClr>
                <a:srgbClr val="000000"/>
              </a:buClr>
              <a:buSzPts val="1800"/>
              <a:buChar char="-"/>
            </a:pPr>
            <a:r>
              <a:rPr b="1" lang="en">
                <a:solidFill>
                  <a:srgbClr val="000000"/>
                </a:solidFill>
              </a:rPr>
              <a:t>Right-arc: </a:t>
            </a:r>
            <a:r>
              <a:rPr lang="en">
                <a:solidFill>
                  <a:srgbClr val="000000"/>
                </a:solidFill>
              </a:rPr>
              <a:t>add right edge</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
        <p:nvSpPr>
          <p:cNvPr id="388" name="Google Shape;388;p4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Transition based parsing</a:t>
            </a:r>
            <a:endParaRPr/>
          </a:p>
        </p:txBody>
      </p:sp>
      <p:sp>
        <p:nvSpPr>
          <p:cNvPr id="389" name="Google Shape;389;p48"/>
          <p:cNvSpPr/>
          <p:nvPr/>
        </p:nvSpPr>
        <p:spPr>
          <a:xfrm>
            <a:off x="805575" y="3975675"/>
            <a:ext cx="1131000" cy="509700"/>
          </a:xfrm>
          <a:prstGeom prst="rect">
            <a:avLst/>
          </a:prstGeom>
          <a:solidFill>
            <a:srgbClr val="EFEFEF"/>
          </a:solid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ROOT</a:t>
            </a:r>
            <a:endParaRPr/>
          </a:p>
        </p:txBody>
      </p:sp>
      <p:sp>
        <p:nvSpPr>
          <p:cNvPr id="390" name="Google Shape;390;p48"/>
          <p:cNvSpPr/>
          <p:nvPr/>
        </p:nvSpPr>
        <p:spPr>
          <a:xfrm>
            <a:off x="2905725" y="3975675"/>
            <a:ext cx="1131000" cy="509700"/>
          </a:xfrm>
          <a:prstGeom prst="rect">
            <a:avLst/>
          </a:prstGeom>
          <a:solidFill>
            <a:srgbClr val="EFEFEF"/>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John</a:t>
            </a:r>
            <a:endParaRPr/>
          </a:p>
        </p:txBody>
      </p:sp>
      <p:sp>
        <p:nvSpPr>
          <p:cNvPr id="391" name="Google Shape;391;p48"/>
          <p:cNvSpPr/>
          <p:nvPr/>
        </p:nvSpPr>
        <p:spPr>
          <a:xfrm>
            <a:off x="4396275" y="3975675"/>
            <a:ext cx="1131000" cy="509700"/>
          </a:xfrm>
          <a:prstGeom prst="rect">
            <a:avLst/>
          </a:prstGeom>
          <a:solidFill>
            <a:srgbClr val="EFEFEF"/>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loves</a:t>
            </a:r>
            <a:endParaRPr/>
          </a:p>
        </p:txBody>
      </p:sp>
      <p:sp>
        <p:nvSpPr>
          <p:cNvPr id="392" name="Google Shape;392;p48"/>
          <p:cNvSpPr/>
          <p:nvPr/>
        </p:nvSpPr>
        <p:spPr>
          <a:xfrm>
            <a:off x="5886825" y="3975675"/>
            <a:ext cx="1131000" cy="509700"/>
          </a:xfrm>
          <a:prstGeom prst="rect">
            <a:avLst/>
          </a:prstGeom>
          <a:solidFill>
            <a:srgbClr val="EFEFEF"/>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Mary</a:t>
            </a:r>
            <a:endParaRPr/>
          </a:p>
        </p:txBody>
      </p:sp>
      <p:sp>
        <p:nvSpPr>
          <p:cNvPr id="393" name="Google Shape;393;p48"/>
          <p:cNvSpPr/>
          <p:nvPr/>
        </p:nvSpPr>
        <p:spPr>
          <a:xfrm>
            <a:off x="7377375" y="3975675"/>
            <a:ext cx="1131000" cy="509700"/>
          </a:xfrm>
          <a:prstGeom prst="rect">
            <a:avLst/>
          </a:prstGeom>
          <a:solidFill>
            <a:srgbClr val="EFEFEF"/>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394" name="Google Shape;394;p48"/>
          <p:cNvSpPr txBox="1"/>
          <p:nvPr/>
        </p:nvSpPr>
        <p:spPr>
          <a:xfrm>
            <a:off x="805575" y="4579225"/>
            <a:ext cx="2102700" cy="36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980000"/>
                </a:solidFill>
              </a:rPr>
              <a:t>Stack</a:t>
            </a:r>
            <a:endParaRPr b="1">
              <a:solidFill>
                <a:srgbClr val="980000"/>
              </a:solidFill>
            </a:endParaRPr>
          </a:p>
        </p:txBody>
      </p:sp>
      <p:sp>
        <p:nvSpPr>
          <p:cNvPr id="395" name="Google Shape;395;p48"/>
          <p:cNvSpPr txBox="1"/>
          <p:nvPr/>
        </p:nvSpPr>
        <p:spPr>
          <a:xfrm>
            <a:off x="6405675" y="4579225"/>
            <a:ext cx="2102700" cy="366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a:solidFill>
                  <a:schemeClr val="accent5"/>
                </a:solidFill>
              </a:rPr>
              <a:t>Buffer</a:t>
            </a:r>
            <a:endParaRPr b="1">
              <a:solidFill>
                <a:schemeClr val="accent5"/>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4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rgbClr val="000000"/>
                </a:solidFill>
              </a:rPr>
              <a:t>Arc-Standard</a:t>
            </a:r>
            <a:r>
              <a:rPr lang="en">
                <a:solidFill>
                  <a:srgbClr val="000000"/>
                </a:solidFill>
              </a:rPr>
              <a:t> parsing:</a:t>
            </a:r>
            <a:endParaRPr>
              <a:solidFill>
                <a:srgbClr val="000000"/>
              </a:solidFill>
            </a:endParaRPr>
          </a:p>
          <a:p>
            <a:pPr indent="-381000" lvl="0" marL="457200" rtl="0" algn="l">
              <a:spcBef>
                <a:spcPts val="1600"/>
              </a:spcBef>
              <a:spcAft>
                <a:spcPts val="0"/>
              </a:spcAft>
              <a:buClr>
                <a:srgbClr val="000000"/>
              </a:buClr>
              <a:buSzPts val="2400"/>
              <a:buChar char="-"/>
            </a:pPr>
            <a:r>
              <a:rPr b="1" lang="en" sz="2400">
                <a:solidFill>
                  <a:srgbClr val="000000"/>
                </a:solidFill>
              </a:rPr>
              <a:t>Shift:</a:t>
            </a:r>
            <a:r>
              <a:rPr lang="en" sz="2400">
                <a:solidFill>
                  <a:srgbClr val="000000"/>
                </a:solidFill>
              </a:rPr>
              <a:t> consume from buffer, push to stack</a:t>
            </a:r>
            <a:endParaRPr sz="2400">
              <a:solidFill>
                <a:srgbClr val="000000"/>
              </a:solidFill>
            </a:endParaRPr>
          </a:p>
          <a:p>
            <a:pPr indent="-342900" lvl="0" marL="457200" marR="0" rtl="0" algn="l">
              <a:lnSpc>
                <a:spcPct val="115000"/>
              </a:lnSpc>
              <a:spcBef>
                <a:spcPts val="0"/>
              </a:spcBef>
              <a:spcAft>
                <a:spcPts val="0"/>
              </a:spcAft>
              <a:buClr>
                <a:srgbClr val="000000"/>
              </a:buClr>
              <a:buSzPts val="1800"/>
              <a:buFont typeface="Open Sans"/>
              <a:buChar char="-"/>
            </a:pPr>
            <a:r>
              <a:rPr b="1" lang="en">
                <a:solidFill>
                  <a:srgbClr val="000000"/>
                </a:solidFill>
              </a:rPr>
              <a:t>Left-arc:</a:t>
            </a:r>
            <a:r>
              <a:rPr lang="en">
                <a:solidFill>
                  <a:srgbClr val="000000"/>
                </a:solidFill>
              </a:rPr>
              <a:t> add left edge</a:t>
            </a:r>
            <a:endParaRPr>
              <a:solidFill>
                <a:srgbClr val="000000"/>
              </a:solidFill>
            </a:endParaRPr>
          </a:p>
          <a:p>
            <a:pPr indent="-342900" lvl="0" marL="457200" marR="0" rtl="0" algn="l">
              <a:lnSpc>
                <a:spcPct val="115000"/>
              </a:lnSpc>
              <a:spcBef>
                <a:spcPts val="0"/>
              </a:spcBef>
              <a:spcAft>
                <a:spcPts val="0"/>
              </a:spcAft>
              <a:buClr>
                <a:srgbClr val="000000"/>
              </a:buClr>
              <a:buSzPts val="1800"/>
              <a:buChar char="-"/>
            </a:pPr>
            <a:r>
              <a:rPr b="1" lang="en">
                <a:solidFill>
                  <a:srgbClr val="000000"/>
                </a:solidFill>
              </a:rPr>
              <a:t>Right-arc: </a:t>
            </a:r>
            <a:r>
              <a:rPr lang="en">
                <a:solidFill>
                  <a:srgbClr val="000000"/>
                </a:solidFill>
              </a:rPr>
              <a:t>add right edge</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
        <p:nvSpPr>
          <p:cNvPr id="401" name="Google Shape;401;p4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Arc-Standard Parsing Example</a:t>
            </a:r>
            <a:endParaRPr/>
          </a:p>
        </p:txBody>
      </p:sp>
      <p:sp>
        <p:nvSpPr>
          <p:cNvPr id="402" name="Google Shape;402;p49"/>
          <p:cNvSpPr/>
          <p:nvPr/>
        </p:nvSpPr>
        <p:spPr>
          <a:xfrm>
            <a:off x="805575" y="3975675"/>
            <a:ext cx="1131000" cy="509700"/>
          </a:xfrm>
          <a:prstGeom prst="rect">
            <a:avLst/>
          </a:prstGeom>
          <a:solidFill>
            <a:srgbClr val="EFEFEF"/>
          </a:solid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ROOT</a:t>
            </a:r>
            <a:endParaRPr/>
          </a:p>
        </p:txBody>
      </p:sp>
      <p:sp>
        <p:nvSpPr>
          <p:cNvPr id="403" name="Google Shape;403;p49"/>
          <p:cNvSpPr/>
          <p:nvPr/>
        </p:nvSpPr>
        <p:spPr>
          <a:xfrm>
            <a:off x="2252575" y="3975675"/>
            <a:ext cx="1131000" cy="509700"/>
          </a:xfrm>
          <a:prstGeom prst="rect">
            <a:avLst/>
          </a:prstGeom>
          <a:solidFill>
            <a:srgbClr val="EFEFEF"/>
          </a:solid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John</a:t>
            </a:r>
            <a:endParaRPr/>
          </a:p>
        </p:txBody>
      </p:sp>
      <p:sp>
        <p:nvSpPr>
          <p:cNvPr id="404" name="Google Shape;404;p49"/>
          <p:cNvSpPr/>
          <p:nvPr/>
        </p:nvSpPr>
        <p:spPr>
          <a:xfrm>
            <a:off x="4396275" y="3975675"/>
            <a:ext cx="1131000" cy="509700"/>
          </a:xfrm>
          <a:prstGeom prst="rect">
            <a:avLst/>
          </a:prstGeom>
          <a:solidFill>
            <a:srgbClr val="EFEFEF"/>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loves</a:t>
            </a:r>
            <a:endParaRPr/>
          </a:p>
        </p:txBody>
      </p:sp>
      <p:sp>
        <p:nvSpPr>
          <p:cNvPr id="405" name="Google Shape;405;p49"/>
          <p:cNvSpPr/>
          <p:nvPr/>
        </p:nvSpPr>
        <p:spPr>
          <a:xfrm>
            <a:off x="5886825" y="3975675"/>
            <a:ext cx="1131000" cy="509700"/>
          </a:xfrm>
          <a:prstGeom prst="rect">
            <a:avLst/>
          </a:prstGeom>
          <a:solidFill>
            <a:srgbClr val="EFEFEF"/>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Mary</a:t>
            </a:r>
            <a:endParaRPr/>
          </a:p>
        </p:txBody>
      </p:sp>
      <p:sp>
        <p:nvSpPr>
          <p:cNvPr id="406" name="Google Shape;406;p49"/>
          <p:cNvSpPr/>
          <p:nvPr/>
        </p:nvSpPr>
        <p:spPr>
          <a:xfrm>
            <a:off x="7377375" y="3975675"/>
            <a:ext cx="1131000" cy="509700"/>
          </a:xfrm>
          <a:prstGeom prst="rect">
            <a:avLst/>
          </a:prstGeom>
          <a:solidFill>
            <a:srgbClr val="EFEFEF"/>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407" name="Google Shape;407;p49"/>
          <p:cNvSpPr txBox="1"/>
          <p:nvPr/>
        </p:nvSpPr>
        <p:spPr>
          <a:xfrm>
            <a:off x="805575" y="4579225"/>
            <a:ext cx="2102700" cy="36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980000"/>
                </a:solidFill>
              </a:rPr>
              <a:t>Stack</a:t>
            </a:r>
            <a:endParaRPr b="1">
              <a:solidFill>
                <a:srgbClr val="980000"/>
              </a:solidFill>
            </a:endParaRPr>
          </a:p>
        </p:txBody>
      </p:sp>
      <p:sp>
        <p:nvSpPr>
          <p:cNvPr id="408" name="Google Shape;408;p49"/>
          <p:cNvSpPr txBox="1"/>
          <p:nvPr/>
        </p:nvSpPr>
        <p:spPr>
          <a:xfrm>
            <a:off x="6405675" y="4579225"/>
            <a:ext cx="2102700" cy="366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a:solidFill>
                  <a:schemeClr val="accent5"/>
                </a:solidFill>
              </a:rPr>
              <a:t>Buffer</a:t>
            </a:r>
            <a:endParaRPr b="1">
              <a:solidFill>
                <a:schemeClr val="accent5"/>
              </a:solidFill>
            </a:endParaRPr>
          </a:p>
        </p:txBody>
      </p:sp>
      <p:pic>
        <p:nvPicPr>
          <p:cNvPr id="409" name="Google Shape;409;p49"/>
          <p:cNvPicPr preferRelativeResize="0"/>
          <p:nvPr/>
        </p:nvPicPr>
        <p:blipFill>
          <a:blip r:embed="rId3">
            <a:alphaModFix/>
          </a:blip>
          <a:stretch>
            <a:fillRect/>
          </a:stretch>
        </p:blipFill>
        <p:spPr>
          <a:xfrm>
            <a:off x="3932513" y="2513450"/>
            <a:ext cx="2657475" cy="9906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5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rgbClr val="000000"/>
                </a:solidFill>
              </a:rPr>
              <a:t>Arc-Standard</a:t>
            </a:r>
            <a:r>
              <a:rPr lang="en">
                <a:solidFill>
                  <a:srgbClr val="000000"/>
                </a:solidFill>
              </a:rPr>
              <a:t> parsing:</a:t>
            </a:r>
            <a:endParaRPr>
              <a:solidFill>
                <a:srgbClr val="000000"/>
              </a:solidFill>
            </a:endParaRPr>
          </a:p>
          <a:p>
            <a:pPr indent="-381000" lvl="0" marL="457200" rtl="0" algn="l">
              <a:spcBef>
                <a:spcPts val="1600"/>
              </a:spcBef>
              <a:spcAft>
                <a:spcPts val="0"/>
              </a:spcAft>
              <a:buClr>
                <a:srgbClr val="000000"/>
              </a:buClr>
              <a:buSzPts val="2400"/>
              <a:buChar char="-"/>
            </a:pPr>
            <a:r>
              <a:rPr b="1" lang="en" sz="2400">
                <a:solidFill>
                  <a:srgbClr val="000000"/>
                </a:solidFill>
              </a:rPr>
              <a:t>Shift:</a:t>
            </a:r>
            <a:r>
              <a:rPr lang="en" sz="2400">
                <a:solidFill>
                  <a:srgbClr val="000000"/>
                </a:solidFill>
              </a:rPr>
              <a:t> consume from buffer, push to stack</a:t>
            </a:r>
            <a:endParaRPr sz="2400">
              <a:solidFill>
                <a:srgbClr val="000000"/>
              </a:solidFill>
            </a:endParaRPr>
          </a:p>
          <a:p>
            <a:pPr indent="-342900" lvl="0" marL="457200" marR="0" rtl="0" algn="l">
              <a:lnSpc>
                <a:spcPct val="115000"/>
              </a:lnSpc>
              <a:spcBef>
                <a:spcPts val="0"/>
              </a:spcBef>
              <a:spcAft>
                <a:spcPts val="0"/>
              </a:spcAft>
              <a:buClr>
                <a:srgbClr val="000000"/>
              </a:buClr>
              <a:buSzPts val="1800"/>
              <a:buFont typeface="Open Sans"/>
              <a:buChar char="-"/>
            </a:pPr>
            <a:r>
              <a:rPr b="1" lang="en">
                <a:solidFill>
                  <a:srgbClr val="000000"/>
                </a:solidFill>
              </a:rPr>
              <a:t>Left-arc:</a:t>
            </a:r>
            <a:r>
              <a:rPr lang="en">
                <a:solidFill>
                  <a:srgbClr val="000000"/>
                </a:solidFill>
              </a:rPr>
              <a:t> add left edge</a:t>
            </a:r>
            <a:endParaRPr>
              <a:solidFill>
                <a:srgbClr val="000000"/>
              </a:solidFill>
            </a:endParaRPr>
          </a:p>
          <a:p>
            <a:pPr indent="-342900" lvl="0" marL="457200" marR="0" rtl="0" algn="l">
              <a:lnSpc>
                <a:spcPct val="115000"/>
              </a:lnSpc>
              <a:spcBef>
                <a:spcPts val="0"/>
              </a:spcBef>
              <a:spcAft>
                <a:spcPts val="0"/>
              </a:spcAft>
              <a:buClr>
                <a:srgbClr val="000000"/>
              </a:buClr>
              <a:buSzPts val="1800"/>
              <a:buChar char="-"/>
            </a:pPr>
            <a:r>
              <a:rPr b="1" lang="en">
                <a:solidFill>
                  <a:srgbClr val="000000"/>
                </a:solidFill>
              </a:rPr>
              <a:t>Right-arc: </a:t>
            </a:r>
            <a:r>
              <a:rPr lang="en">
                <a:solidFill>
                  <a:srgbClr val="000000"/>
                </a:solidFill>
              </a:rPr>
              <a:t>add right edge</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
        <p:nvSpPr>
          <p:cNvPr id="415" name="Google Shape;415;p5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Arc-Standard Parsing Example</a:t>
            </a:r>
            <a:endParaRPr/>
          </a:p>
        </p:txBody>
      </p:sp>
      <p:sp>
        <p:nvSpPr>
          <p:cNvPr id="416" name="Google Shape;416;p50"/>
          <p:cNvSpPr/>
          <p:nvPr/>
        </p:nvSpPr>
        <p:spPr>
          <a:xfrm>
            <a:off x="805575" y="3975675"/>
            <a:ext cx="1131000" cy="509700"/>
          </a:xfrm>
          <a:prstGeom prst="rect">
            <a:avLst/>
          </a:prstGeom>
          <a:solidFill>
            <a:srgbClr val="EFEFEF"/>
          </a:solid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ROOT</a:t>
            </a:r>
            <a:endParaRPr/>
          </a:p>
        </p:txBody>
      </p:sp>
      <p:sp>
        <p:nvSpPr>
          <p:cNvPr id="417" name="Google Shape;417;p50"/>
          <p:cNvSpPr/>
          <p:nvPr/>
        </p:nvSpPr>
        <p:spPr>
          <a:xfrm>
            <a:off x="2252575" y="3975675"/>
            <a:ext cx="1131000" cy="509700"/>
          </a:xfrm>
          <a:prstGeom prst="rect">
            <a:avLst/>
          </a:prstGeom>
          <a:solidFill>
            <a:srgbClr val="EFEFEF"/>
          </a:solid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John</a:t>
            </a:r>
            <a:endParaRPr/>
          </a:p>
        </p:txBody>
      </p:sp>
      <p:sp>
        <p:nvSpPr>
          <p:cNvPr id="418" name="Google Shape;418;p50"/>
          <p:cNvSpPr/>
          <p:nvPr/>
        </p:nvSpPr>
        <p:spPr>
          <a:xfrm>
            <a:off x="3699575" y="3975675"/>
            <a:ext cx="1131000" cy="509700"/>
          </a:xfrm>
          <a:prstGeom prst="rect">
            <a:avLst/>
          </a:prstGeom>
          <a:solidFill>
            <a:srgbClr val="EFEFEF"/>
          </a:solid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loves</a:t>
            </a:r>
            <a:endParaRPr/>
          </a:p>
        </p:txBody>
      </p:sp>
      <p:sp>
        <p:nvSpPr>
          <p:cNvPr id="419" name="Google Shape;419;p50"/>
          <p:cNvSpPr/>
          <p:nvPr/>
        </p:nvSpPr>
        <p:spPr>
          <a:xfrm>
            <a:off x="5886825" y="3975675"/>
            <a:ext cx="1131000" cy="509700"/>
          </a:xfrm>
          <a:prstGeom prst="rect">
            <a:avLst/>
          </a:prstGeom>
          <a:solidFill>
            <a:srgbClr val="EFEFEF"/>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Mary</a:t>
            </a:r>
            <a:endParaRPr/>
          </a:p>
        </p:txBody>
      </p:sp>
      <p:sp>
        <p:nvSpPr>
          <p:cNvPr id="420" name="Google Shape;420;p50"/>
          <p:cNvSpPr/>
          <p:nvPr/>
        </p:nvSpPr>
        <p:spPr>
          <a:xfrm>
            <a:off x="7377375" y="3975675"/>
            <a:ext cx="1131000" cy="509700"/>
          </a:xfrm>
          <a:prstGeom prst="rect">
            <a:avLst/>
          </a:prstGeom>
          <a:solidFill>
            <a:srgbClr val="EFEFEF"/>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421" name="Google Shape;421;p50"/>
          <p:cNvSpPr txBox="1"/>
          <p:nvPr/>
        </p:nvSpPr>
        <p:spPr>
          <a:xfrm>
            <a:off x="805575" y="4579225"/>
            <a:ext cx="2102700" cy="36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980000"/>
                </a:solidFill>
              </a:rPr>
              <a:t>Stack</a:t>
            </a:r>
            <a:endParaRPr b="1">
              <a:solidFill>
                <a:srgbClr val="980000"/>
              </a:solidFill>
            </a:endParaRPr>
          </a:p>
        </p:txBody>
      </p:sp>
      <p:sp>
        <p:nvSpPr>
          <p:cNvPr id="422" name="Google Shape;422;p50"/>
          <p:cNvSpPr txBox="1"/>
          <p:nvPr/>
        </p:nvSpPr>
        <p:spPr>
          <a:xfrm>
            <a:off x="6405675" y="4579225"/>
            <a:ext cx="2102700" cy="366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a:solidFill>
                  <a:schemeClr val="accent5"/>
                </a:solidFill>
              </a:rPr>
              <a:t>Buffer</a:t>
            </a:r>
            <a:endParaRPr b="1">
              <a:solidFill>
                <a:schemeClr val="accent5"/>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5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rgbClr val="000000"/>
                </a:solidFill>
              </a:rPr>
              <a:t>Arc-Standard</a:t>
            </a:r>
            <a:r>
              <a:rPr lang="en">
                <a:solidFill>
                  <a:srgbClr val="000000"/>
                </a:solidFill>
              </a:rPr>
              <a:t> parsing:</a:t>
            </a:r>
            <a:endParaRPr>
              <a:solidFill>
                <a:srgbClr val="000000"/>
              </a:solidFill>
            </a:endParaRPr>
          </a:p>
          <a:p>
            <a:pPr indent="-381000" lvl="0" marL="457200" rtl="0" algn="l">
              <a:spcBef>
                <a:spcPts val="1600"/>
              </a:spcBef>
              <a:spcAft>
                <a:spcPts val="0"/>
              </a:spcAft>
              <a:buClr>
                <a:srgbClr val="000000"/>
              </a:buClr>
              <a:buSzPts val="2400"/>
              <a:buChar char="-"/>
            </a:pPr>
            <a:r>
              <a:rPr b="1" lang="en" sz="2400">
                <a:solidFill>
                  <a:srgbClr val="000000"/>
                </a:solidFill>
              </a:rPr>
              <a:t>Shift:</a:t>
            </a:r>
            <a:r>
              <a:rPr lang="en" sz="2400">
                <a:solidFill>
                  <a:srgbClr val="000000"/>
                </a:solidFill>
              </a:rPr>
              <a:t> consume from buffer, push to stack</a:t>
            </a:r>
            <a:endParaRPr sz="2400">
              <a:solidFill>
                <a:srgbClr val="000000"/>
              </a:solidFill>
            </a:endParaRPr>
          </a:p>
          <a:p>
            <a:pPr indent="-342900" lvl="0" marL="457200" marR="0" rtl="0" algn="l">
              <a:lnSpc>
                <a:spcPct val="115000"/>
              </a:lnSpc>
              <a:spcBef>
                <a:spcPts val="0"/>
              </a:spcBef>
              <a:spcAft>
                <a:spcPts val="0"/>
              </a:spcAft>
              <a:buClr>
                <a:srgbClr val="000000"/>
              </a:buClr>
              <a:buSzPts val="1800"/>
              <a:buFont typeface="Open Sans"/>
              <a:buChar char="-"/>
            </a:pPr>
            <a:r>
              <a:rPr b="1" lang="en">
                <a:solidFill>
                  <a:srgbClr val="000000"/>
                </a:solidFill>
              </a:rPr>
              <a:t>Left-arc:</a:t>
            </a:r>
            <a:r>
              <a:rPr lang="en">
                <a:solidFill>
                  <a:srgbClr val="000000"/>
                </a:solidFill>
              </a:rPr>
              <a:t> add left edge</a:t>
            </a:r>
            <a:endParaRPr>
              <a:solidFill>
                <a:srgbClr val="000000"/>
              </a:solidFill>
            </a:endParaRPr>
          </a:p>
          <a:p>
            <a:pPr indent="-342900" lvl="0" marL="457200" marR="0" rtl="0" algn="l">
              <a:lnSpc>
                <a:spcPct val="115000"/>
              </a:lnSpc>
              <a:spcBef>
                <a:spcPts val="0"/>
              </a:spcBef>
              <a:spcAft>
                <a:spcPts val="0"/>
              </a:spcAft>
              <a:buClr>
                <a:srgbClr val="000000"/>
              </a:buClr>
              <a:buSzPts val="1800"/>
              <a:buChar char="-"/>
            </a:pPr>
            <a:r>
              <a:rPr b="1" lang="en">
                <a:solidFill>
                  <a:srgbClr val="000000"/>
                </a:solidFill>
              </a:rPr>
              <a:t>Right-arc: </a:t>
            </a:r>
            <a:r>
              <a:rPr lang="en">
                <a:solidFill>
                  <a:srgbClr val="000000"/>
                </a:solidFill>
              </a:rPr>
              <a:t>add right edge</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
        <p:nvSpPr>
          <p:cNvPr id="428" name="Google Shape;428;p5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Arc-Standard Parsing Example</a:t>
            </a:r>
            <a:endParaRPr/>
          </a:p>
        </p:txBody>
      </p:sp>
      <p:sp>
        <p:nvSpPr>
          <p:cNvPr id="429" name="Google Shape;429;p51"/>
          <p:cNvSpPr/>
          <p:nvPr/>
        </p:nvSpPr>
        <p:spPr>
          <a:xfrm>
            <a:off x="805575" y="3975675"/>
            <a:ext cx="1131000" cy="509700"/>
          </a:xfrm>
          <a:prstGeom prst="rect">
            <a:avLst/>
          </a:prstGeom>
          <a:solidFill>
            <a:srgbClr val="EFEFEF"/>
          </a:solid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ROOT</a:t>
            </a:r>
            <a:endParaRPr/>
          </a:p>
        </p:txBody>
      </p:sp>
      <p:sp>
        <p:nvSpPr>
          <p:cNvPr id="430" name="Google Shape;430;p51"/>
          <p:cNvSpPr/>
          <p:nvPr/>
        </p:nvSpPr>
        <p:spPr>
          <a:xfrm>
            <a:off x="2252575" y="3975675"/>
            <a:ext cx="1131000" cy="509700"/>
          </a:xfrm>
          <a:prstGeom prst="rect">
            <a:avLst/>
          </a:prstGeom>
          <a:solidFill>
            <a:srgbClr val="EFEFEF"/>
          </a:solid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John</a:t>
            </a:r>
            <a:endParaRPr/>
          </a:p>
        </p:txBody>
      </p:sp>
      <p:sp>
        <p:nvSpPr>
          <p:cNvPr id="431" name="Google Shape;431;p51"/>
          <p:cNvSpPr/>
          <p:nvPr/>
        </p:nvSpPr>
        <p:spPr>
          <a:xfrm>
            <a:off x="3699575" y="3975675"/>
            <a:ext cx="1131000" cy="509700"/>
          </a:xfrm>
          <a:prstGeom prst="rect">
            <a:avLst/>
          </a:prstGeom>
          <a:solidFill>
            <a:srgbClr val="EFEFEF"/>
          </a:solid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loves</a:t>
            </a:r>
            <a:endParaRPr/>
          </a:p>
        </p:txBody>
      </p:sp>
      <p:sp>
        <p:nvSpPr>
          <p:cNvPr id="432" name="Google Shape;432;p51"/>
          <p:cNvSpPr/>
          <p:nvPr/>
        </p:nvSpPr>
        <p:spPr>
          <a:xfrm>
            <a:off x="5146575" y="3975675"/>
            <a:ext cx="1131000" cy="509700"/>
          </a:xfrm>
          <a:prstGeom prst="rect">
            <a:avLst/>
          </a:prstGeom>
          <a:solidFill>
            <a:srgbClr val="EFEFEF"/>
          </a:solid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Mary</a:t>
            </a:r>
            <a:endParaRPr/>
          </a:p>
        </p:txBody>
      </p:sp>
      <p:sp>
        <p:nvSpPr>
          <p:cNvPr id="433" name="Google Shape;433;p51"/>
          <p:cNvSpPr/>
          <p:nvPr/>
        </p:nvSpPr>
        <p:spPr>
          <a:xfrm>
            <a:off x="7377375" y="3975675"/>
            <a:ext cx="1131000" cy="509700"/>
          </a:xfrm>
          <a:prstGeom prst="rect">
            <a:avLst/>
          </a:prstGeom>
          <a:solidFill>
            <a:srgbClr val="EFEFEF"/>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434" name="Google Shape;434;p51"/>
          <p:cNvSpPr txBox="1"/>
          <p:nvPr/>
        </p:nvSpPr>
        <p:spPr>
          <a:xfrm>
            <a:off x="805575" y="4579225"/>
            <a:ext cx="2102700" cy="36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980000"/>
                </a:solidFill>
              </a:rPr>
              <a:t>Stack</a:t>
            </a:r>
            <a:endParaRPr b="1">
              <a:solidFill>
                <a:srgbClr val="980000"/>
              </a:solidFill>
            </a:endParaRPr>
          </a:p>
        </p:txBody>
      </p:sp>
      <p:sp>
        <p:nvSpPr>
          <p:cNvPr id="435" name="Google Shape;435;p51"/>
          <p:cNvSpPr txBox="1"/>
          <p:nvPr/>
        </p:nvSpPr>
        <p:spPr>
          <a:xfrm>
            <a:off x="6405675" y="4579225"/>
            <a:ext cx="2102700" cy="366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a:solidFill>
                  <a:schemeClr val="accent5"/>
                </a:solidFill>
              </a:rPr>
              <a:t>Buffer</a:t>
            </a:r>
            <a:endParaRPr b="1">
              <a:solidFill>
                <a:schemeClr val="accent5"/>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idx="1" type="body"/>
          </p:nvPr>
        </p:nvSpPr>
        <p:spPr>
          <a:xfrm>
            <a:off x="311700" y="1225225"/>
            <a:ext cx="8520600" cy="3705000"/>
          </a:xfrm>
          <a:prstGeom prst="rect">
            <a:avLst/>
          </a:prstGeom>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rPr b="1" lang="en"/>
              <a:t>Parts of Speech</a:t>
            </a:r>
            <a:endParaRPr b="1"/>
          </a:p>
          <a:p>
            <a:pPr indent="0" lvl="0" marL="0" rtl="0" algn="l">
              <a:lnSpc>
                <a:spcPct val="150000"/>
              </a:lnSpc>
              <a:spcBef>
                <a:spcPts val="0"/>
              </a:spcBef>
              <a:spcAft>
                <a:spcPts val="0"/>
              </a:spcAft>
              <a:buNone/>
            </a:pPr>
            <a:r>
              <a:rPr b="1" lang="en"/>
              <a:t>Dependency Parsing</a:t>
            </a:r>
            <a:endParaRPr b="1"/>
          </a:p>
          <a:p>
            <a:pPr indent="-342900" lvl="0" marL="457200" rtl="0" algn="l">
              <a:lnSpc>
                <a:spcPct val="150000"/>
              </a:lnSpc>
              <a:spcBef>
                <a:spcPts val="0"/>
              </a:spcBef>
              <a:spcAft>
                <a:spcPts val="0"/>
              </a:spcAft>
              <a:buSzPts val="1800"/>
              <a:buChar char="●"/>
            </a:pPr>
            <a:r>
              <a:rPr lang="en"/>
              <a:t>Intuition</a:t>
            </a:r>
            <a:endParaRPr/>
          </a:p>
          <a:p>
            <a:pPr indent="-342900" lvl="0" marL="457200" rtl="0" algn="l">
              <a:lnSpc>
                <a:spcPct val="100000"/>
              </a:lnSpc>
              <a:spcBef>
                <a:spcPts val="0"/>
              </a:spcBef>
              <a:spcAft>
                <a:spcPts val="0"/>
              </a:spcAft>
              <a:buSzPts val="1800"/>
              <a:buChar char="●"/>
            </a:pPr>
            <a:r>
              <a:rPr lang="en"/>
              <a:t>Transition-Based Parsing</a:t>
            </a:r>
            <a:endParaRPr/>
          </a:p>
          <a:p>
            <a:pPr indent="0" lvl="0" marL="0" rtl="0" algn="l">
              <a:lnSpc>
                <a:spcPct val="150000"/>
              </a:lnSpc>
              <a:spcBef>
                <a:spcPts val="1600"/>
              </a:spcBef>
              <a:spcAft>
                <a:spcPts val="0"/>
              </a:spcAft>
              <a:buNone/>
            </a:pPr>
            <a:r>
              <a:rPr b="1" lang="en"/>
              <a:t>Beam Search</a:t>
            </a:r>
            <a:endParaRPr b="1"/>
          </a:p>
          <a:p>
            <a:pPr indent="0" lvl="0" marL="0" rtl="0" algn="l">
              <a:lnSpc>
                <a:spcPct val="100000"/>
              </a:lnSpc>
              <a:spcBef>
                <a:spcPts val="0"/>
              </a:spcBef>
              <a:spcAft>
                <a:spcPts val="0"/>
              </a:spcAft>
              <a:buNone/>
            </a:pPr>
            <a:r>
              <a:rPr b="1" lang="en"/>
              <a:t>Constituency Parsing</a:t>
            </a:r>
            <a:endParaRPr b="1"/>
          </a:p>
          <a:p>
            <a:pPr indent="-342900" lvl="0" marL="457200" rtl="0" algn="l">
              <a:lnSpc>
                <a:spcPct val="150000"/>
              </a:lnSpc>
              <a:spcBef>
                <a:spcPts val="1600"/>
              </a:spcBef>
              <a:spcAft>
                <a:spcPts val="0"/>
              </a:spcAft>
              <a:buSzPts val="1800"/>
              <a:buChar char="●"/>
            </a:pPr>
            <a:r>
              <a:rPr lang="en"/>
              <a:t>Intuition</a:t>
            </a:r>
            <a:endParaRPr/>
          </a:p>
          <a:p>
            <a:pPr indent="-342900" lvl="0" marL="457200" rtl="0" algn="l">
              <a:lnSpc>
                <a:spcPct val="150000"/>
              </a:lnSpc>
              <a:spcBef>
                <a:spcPts val="0"/>
              </a:spcBef>
              <a:spcAft>
                <a:spcPts val="0"/>
              </a:spcAft>
              <a:buSzPts val="1800"/>
              <a:buChar char="●"/>
            </a:pPr>
            <a:r>
              <a:rPr lang="en"/>
              <a:t>CKY Parsing</a:t>
            </a:r>
            <a:endParaRPr/>
          </a:p>
          <a:p>
            <a:pPr indent="0" lvl="0" marL="0" rtl="0" algn="l">
              <a:lnSpc>
                <a:spcPct val="150000"/>
              </a:lnSpc>
              <a:spcBef>
                <a:spcPts val="1600"/>
              </a:spcBef>
              <a:spcAft>
                <a:spcPts val="0"/>
              </a:spcAft>
              <a:buNone/>
            </a:pPr>
            <a:r>
              <a:t/>
            </a:r>
            <a:endParaRPr b="1"/>
          </a:p>
          <a:p>
            <a:pPr indent="0" lvl="0" marL="0" marR="0" rtl="0" algn="l">
              <a:lnSpc>
                <a:spcPct val="150000"/>
              </a:lnSpc>
              <a:spcBef>
                <a:spcPts val="1600"/>
              </a:spcBef>
              <a:spcAft>
                <a:spcPts val="0"/>
              </a:spcAft>
              <a:buNone/>
            </a:pPr>
            <a:r>
              <a:t/>
            </a:r>
            <a:endParaRPr/>
          </a:p>
        </p:txBody>
      </p:sp>
      <p:sp>
        <p:nvSpPr>
          <p:cNvPr id="81" name="Google Shape;81;p1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This week...</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5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rgbClr val="000000"/>
                </a:solidFill>
              </a:rPr>
              <a:t>Arc-Standard</a:t>
            </a:r>
            <a:r>
              <a:rPr lang="en">
                <a:solidFill>
                  <a:srgbClr val="000000"/>
                </a:solidFill>
              </a:rPr>
              <a:t> parsing:</a:t>
            </a:r>
            <a:endParaRPr>
              <a:solidFill>
                <a:srgbClr val="000000"/>
              </a:solidFill>
            </a:endParaRPr>
          </a:p>
          <a:p>
            <a:pPr indent="-342900" lvl="0" marL="457200" rtl="0" algn="l">
              <a:spcBef>
                <a:spcPts val="1600"/>
              </a:spcBef>
              <a:spcAft>
                <a:spcPts val="0"/>
              </a:spcAft>
              <a:buClr>
                <a:srgbClr val="000000"/>
              </a:buClr>
              <a:buSzPts val="1800"/>
              <a:buChar char="-"/>
            </a:pPr>
            <a:r>
              <a:rPr b="1" lang="en">
                <a:solidFill>
                  <a:srgbClr val="000000"/>
                </a:solidFill>
              </a:rPr>
              <a:t>Shift:</a:t>
            </a:r>
            <a:r>
              <a:rPr lang="en">
                <a:solidFill>
                  <a:srgbClr val="000000"/>
                </a:solidFill>
              </a:rPr>
              <a:t> consume from buffer, push to stack</a:t>
            </a:r>
            <a:endParaRPr>
              <a:solidFill>
                <a:srgbClr val="000000"/>
              </a:solidFill>
            </a:endParaRPr>
          </a:p>
          <a:p>
            <a:pPr indent="-342900" lvl="0" marL="457200" marR="0" rtl="0" algn="l">
              <a:lnSpc>
                <a:spcPct val="115000"/>
              </a:lnSpc>
              <a:spcBef>
                <a:spcPts val="0"/>
              </a:spcBef>
              <a:spcAft>
                <a:spcPts val="0"/>
              </a:spcAft>
              <a:buClr>
                <a:srgbClr val="000000"/>
              </a:buClr>
              <a:buSzPts val="1800"/>
              <a:buFont typeface="Open Sans"/>
              <a:buChar char="-"/>
            </a:pPr>
            <a:r>
              <a:rPr b="1" lang="en">
                <a:solidFill>
                  <a:srgbClr val="000000"/>
                </a:solidFill>
              </a:rPr>
              <a:t>Left-arc:</a:t>
            </a:r>
            <a:r>
              <a:rPr lang="en">
                <a:solidFill>
                  <a:srgbClr val="000000"/>
                </a:solidFill>
              </a:rPr>
              <a:t> add left edge</a:t>
            </a:r>
            <a:endParaRPr>
              <a:solidFill>
                <a:srgbClr val="000000"/>
              </a:solidFill>
            </a:endParaRPr>
          </a:p>
          <a:p>
            <a:pPr indent="-381000" lvl="0" marL="457200" marR="0" rtl="0" algn="l">
              <a:lnSpc>
                <a:spcPct val="115000"/>
              </a:lnSpc>
              <a:spcBef>
                <a:spcPts val="0"/>
              </a:spcBef>
              <a:spcAft>
                <a:spcPts val="0"/>
              </a:spcAft>
              <a:buClr>
                <a:srgbClr val="000000"/>
              </a:buClr>
              <a:buSzPts val="2400"/>
              <a:buChar char="-"/>
            </a:pPr>
            <a:r>
              <a:rPr b="1" lang="en" sz="2400">
                <a:solidFill>
                  <a:srgbClr val="000000"/>
                </a:solidFill>
              </a:rPr>
              <a:t>Right-arc: </a:t>
            </a:r>
            <a:r>
              <a:rPr lang="en" sz="2400">
                <a:solidFill>
                  <a:srgbClr val="000000"/>
                </a:solidFill>
              </a:rPr>
              <a:t>add right edge</a:t>
            </a:r>
            <a:endParaRPr sz="2400">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Remove child from stack</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
        <p:nvSpPr>
          <p:cNvPr id="441" name="Google Shape;441;p5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Arc-Standard Parsing Example</a:t>
            </a:r>
            <a:endParaRPr/>
          </a:p>
        </p:txBody>
      </p:sp>
      <p:sp>
        <p:nvSpPr>
          <p:cNvPr id="442" name="Google Shape;442;p52"/>
          <p:cNvSpPr/>
          <p:nvPr/>
        </p:nvSpPr>
        <p:spPr>
          <a:xfrm>
            <a:off x="805575" y="3975675"/>
            <a:ext cx="1131000" cy="509700"/>
          </a:xfrm>
          <a:prstGeom prst="rect">
            <a:avLst/>
          </a:prstGeom>
          <a:solidFill>
            <a:srgbClr val="EFEFEF"/>
          </a:solid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ROOT</a:t>
            </a:r>
            <a:endParaRPr/>
          </a:p>
        </p:txBody>
      </p:sp>
      <p:sp>
        <p:nvSpPr>
          <p:cNvPr id="443" name="Google Shape;443;p52"/>
          <p:cNvSpPr/>
          <p:nvPr/>
        </p:nvSpPr>
        <p:spPr>
          <a:xfrm>
            <a:off x="2252575" y="3975675"/>
            <a:ext cx="1131000" cy="509700"/>
          </a:xfrm>
          <a:prstGeom prst="rect">
            <a:avLst/>
          </a:prstGeom>
          <a:solidFill>
            <a:srgbClr val="EFEFEF"/>
          </a:solid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John</a:t>
            </a:r>
            <a:endParaRPr/>
          </a:p>
        </p:txBody>
      </p:sp>
      <p:sp>
        <p:nvSpPr>
          <p:cNvPr id="444" name="Google Shape;444;p52"/>
          <p:cNvSpPr/>
          <p:nvPr/>
        </p:nvSpPr>
        <p:spPr>
          <a:xfrm>
            <a:off x="3699575" y="3975675"/>
            <a:ext cx="1131000" cy="509700"/>
          </a:xfrm>
          <a:prstGeom prst="rect">
            <a:avLst/>
          </a:prstGeom>
          <a:solidFill>
            <a:srgbClr val="EFEFEF"/>
          </a:solid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loves</a:t>
            </a:r>
            <a:endParaRPr/>
          </a:p>
        </p:txBody>
      </p:sp>
      <p:sp>
        <p:nvSpPr>
          <p:cNvPr id="445" name="Google Shape;445;p52"/>
          <p:cNvSpPr/>
          <p:nvPr/>
        </p:nvSpPr>
        <p:spPr>
          <a:xfrm>
            <a:off x="5146575" y="3975675"/>
            <a:ext cx="1131000" cy="509700"/>
          </a:xfrm>
          <a:prstGeom prst="rect">
            <a:avLst/>
          </a:prstGeom>
          <a:solidFill>
            <a:srgbClr val="EFEFEF"/>
          </a:solid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Mary</a:t>
            </a:r>
            <a:endParaRPr/>
          </a:p>
        </p:txBody>
      </p:sp>
      <p:sp>
        <p:nvSpPr>
          <p:cNvPr id="446" name="Google Shape;446;p52"/>
          <p:cNvSpPr/>
          <p:nvPr/>
        </p:nvSpPr>
        <p:spPr>
          <a:xfrm>
            <a:off x="7377375" y="3975675"/>
            <a:ext cx="1131000" cy="509700"/>
          </a:xfrm>
          <a:prstGeom prst="rect">
            <a:avLst/>
          </a:prstGeom>
          <a:solidFill>
            <a:srgbClr val="EFEFEF"/>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447" name="Google Shape;447;p52"/>
          <p:cNvSpPr txBox="1"/>
          <p:nvPr/>
        </p:nvSpPr>
        <p:spPr>
          <a:xfrm>
            <a:off x="805575" y="4579225"/>
            <a:ext cx="2102700" cy="36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980000"/>
                </a:solidFill>
              </a:rPr>
              <a:t>Stack</a:t>
            </a:r>
            <a:endParaRPr b="1">
              <a:solidFill>
                <a:srgbClr val="980000"/>
              </a:solidFill>
            </a:endParaRPr>
          </a:p>
        </p:txBody>
      </p:sp>
      <p:sp>
        <p:nvSpPr>
          <p:cNvPr id="448" name="Google Shape;448;p52"/>
          <p:cNvSpPr txBox="1"/>
          <p:nvPr/>
        </p:nvSpPr>
        <p:spPr>
          <a:xfrm>
            <a:off x="6405675" y="4579225"/>
            <a:ext cx="2102700" cy="366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a:solidFill>
                  <a:schemeClr val="accent5"/>
                </a:solidFill>
              </a:rPr>
              <a:t>Buffer</a:t>
            </a:r>
            <a:endParaRPr b="1">
              <a:solidFill>
                <a:schemeClr val="accent5"/>
              </a:solidFill>
            </a:endParaRPr>
          </a:p>
        </p:txBody>
      </p:sp>
      <p:cxnSp>
        <p:nvCxnSpPr>
          <p:cNvPr id="449" name="Google Shape;449;p52"/>
          <p:cNvCxnSpPr>
            <a:stCxn id="444" idx="0"/>
            <a:endCxn id="445" idx="0"/>
          </p:cNvCxnSpPr>
          <p:nvPr/>
        </p:nvCxnSpPr>
        <p:spPr>
          <a:xfrm flipH="1" rot="-5400000">
            <a:off x="4988225" y="3252525"/>
            <a:ext cx="600" cy="1446900"/>
          </a:xfrm>
          <a:prstGeom prst="curvedConnector3">
            <a:avLst>
              <a:gd fmla="val -82320833" name="adj1"/>
            </a:avLst>
          </a:prstGeom>
          <a:noFill/>
          <a:ln cap="flat" cmpd="sng" w="28575">
            <a:solidFill>
              <a:srgbClr val="000000"/>
            </a:solidFill>
            <a:prstDash val="solid"/>
            <a:round/>
            <a:headEnd len="med" w="med" type="none"/>
            <a:tailEnd len="med" w="med" type="triangle"/>
          </a:ln>
        </p:spPr>
      </p:cxn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5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rgbClr val="000000"/>
                </a:solidFill>
              </a:rPr>
              <a:t>Arc-Standard</a:t>
            </a:r>
            <a:r>
              <a:rPr lang="en">
                <a:solidFill>
                  <a:srgbClr val="000000"/>
                </a:solidFill>
              </a:rPr>
              <a:t> parsing:</a:t>
            </a:r>
            <a:endParaRPr>
              <a:solidFill>
                <a:srgbClr val="000000"/>
              </a:solidFill>
            </a:endParaRPr>
          </a:p>
          <a:p>
            <a:pPr indent="-342900" lvl="0" marL="457200" rtl="0" algn="l">
              <a:spcBef>
                <a:spcPts val="1600"/>
              </a:spcBef>
              <a:spcAft>
                <a:spcPts val="0"/>
              </a:spcAft>
              <a:buClr>
                <a:srgbClr val="000000"/>
              </a:buClr>
              <a:buSzPts val="1800"/>
              <a:buChar char="-"/>
            </a:pPr>
            <a:r>
              <a:rPr b="1" lang="en">
                <a:solidFill>
                  <a:srgbClr val="000000"/>
                </a:solidFill>
              </a:rPr>
              <a:t>Shift:</a:t>
            </a:r>
            <a:r>
              <a:rPr lang="en">
                <a:solidFill>
                  <a:srgbClr val="000000"/>
                </a:solidFill>
              </a:rPr>
              <a:t> consume from buffer, push to stack</a:t>
            </a:r>
            <a:endParaRPr>
              <a:solidFill>
                <a:srgbClr val="000000"/>
              </a:solidFill>
            </a:endParaRPr>
          </a:p>
          <a:p>
            <a:pPr indent="-342900" lvl="0" marL="457200" marR="0" rtl="0" algn="l">
              <a:lnSpc>
                <a:spcPct val="115000"/>
              </a:lnSpc>
              <a:spcBef>
                <a:spcPts val="0"/>
              </a:spcBef>
              <a:spcAft>
                <a:spcPts val="0"/>
              </a:spcAft>
              <a:buClr>
                <a:srgbClr val="000000"/>
              </a:buClr>
              <a:buSzPts val="1800"/>
              <a:buFont typeface="Open Sans"/>
              <a:buChar char="-"/>
            </a:pPr>
            <a:r>
              <a:rPr b="1" lang="en">
                <a:solidFill>
                  <a:srgbClr val="000000"/>
                </a:solidFill>
              </a:rPr>
              <a:t>Left-arc:</a:t>
            </a:r>
            <a:r>
              <a:rPr lang="en">
                <a:solidFill>
                  <a:srgbClr val="000000"/>
                </a:solidFill>
              </a:rPr>
              <a:t> add left edge</a:t>
            </a:r>
            <a:endParaRPr>
              <a:solidFill>
                <a:srgbClr val="000000"/>
              </a:solidFill>
            </a:endParaRPr>
          </a:p>
          <a:p>
            <a:pPr indent="-381000" lvl="0" marL="457200" marR="0" rtl="0" algn="l">
              <a:lnSpc>
                <a:spcPct val="115000"/>
              </a:lnSpc>
              <a:spcBef>
                <a:spcPts val="0"/>
              </a:spcBef>
              <a:spcAft>
                <a:spcPts val="0"/>
              </a:spcAft>
              <a:buClr>
                <a:srgbClr val="000000"/>
              </a:buClr>
              <a:buSzPts val="2400"/>
              <a:buChar char="-"/>
            </a:pPr>
            <a:r>
              <a:rPr b="1" lang="en" sz="2400">
                <a:solidFill>
                  <a:srgbClr val="000000"/>
                </a:solidFill>
              </a:rPr>
              <a:t>Right-arc: </a:t>
            </a:r>
            <a:r>
              <a:rPr lang="en" sz="2400">
                <a:solidFill>
                  <a:srgbClr val="000000"/>
                </a:solidFill>
              </a:rPr>
              <a:t>add right edge</a:t>
            </a:r>
            <a:endParaRPr sz="2400">
              <a:solidFill>
                <a:srgbClr val="000000"/>
              </a:solidFill>
            </a:endParaRPr>
          </a:p>
          <a:p>
            <a:pPr indent="-317500" lvl="1" marL="914400" marR="0" rtl="0" algn="l">
              <a:lnSpc>
                <a:spcPct val="115000"/>
              </a:lnSpc>
              <a:spcBef>
                <a:spcPts val="0"/>
              </a:spcBef>
              <a:spcAft>
                <a:spcPts val="0"/>
              </a:spcAft>
              <a:buClr>
                <a:srgbClr val="000000"/>
              </a:buClr>
              <a:buSzPts val="1400"/>
              <a:buChar char="-"/>
            </a:pPr>
            <a:r>
              <a:rPr lang="en">
                <a:solidFill>
                  <a:srgbClr val="000000"/>
                </a:solidFill>
              </a:rPr>
              <a:t>Remove child from stack</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
        <p:nvSpPr>
          <p:cNvPr id="455" name="Google Shape;455;p5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Arc-Standard Parsing Example</a:t>
            </a:r>
            <a:endParaRPr/>
          </a:p>
        </p:txBody>
      </p:sp>
      <p:sp>
        <p:nvSpPr>
          <p:cNvPr id="456" name="Google Shape;456;p53"/>
          <p:cNvSpPr/>
          <p:nvPr/>
        </p:nvSpPr>
        <p:spPr>
          <a:xfrm>
            <a:off x="805575" y="3975675"/>
            <a:ext cx="1131000" cy="509700"/>
          </a:xfrm>
          <a:prstGeom prst="rect">
            <a:avLst/>
          </a:prstGeom>
          <a:solidFill>
            <a:srgbClr val="EFEFEF"/>
          </a:solid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ROOT</a:t>
            </a:r>
            <a:endParaRPr/>
          </a:p>
        </p:txBody>
      </p:sp>
      <p:sp>
        <p:nvSpPr>
          <p:cNvPr id="457" name="Google Shape;457;p53"/>
          <p:cNvSpPr/>
          <p:nvPr/>
        </p:nvSpPr>
        <p:spPr>
          <a:xfrm>
            <a:off x="2252575" y="3975675"/>
            <a:ext cx="1131000" cy="509700"/>
          </a:xfrm>
          <a:prstGeom prst="rect">
            <a:avLst/>
          </a:prstGeom>
          <a:solidFill>
            <a:srgbClr val="EFEFEF"/>
          </a:solid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John</a:t>
            </a:r>
            <a:endParaRPr/>
          </a:p>
        </p:txBody>
      </p:sp>
      <p:sp>
        <p:nvSpPr>
          <p:cNvPr id="458" name="Google Shape;458;p53"/>
          <p:cNvSpPr/>
          <p:nvPr/>
        </p:nvSpPr>
        <p:spPr>
          <a:xfrm>
            <a:off x="4677675" y="4315650"/>
            <a:ext cx="1131000" cy="509700"/>
          </a:xfrm>
          <a:prstGeom prst="rect">
            <a:avLst/>
          </a:prstGeom>
          <a:solidFill>
            <a:srgbClr val="EFEFEF"/>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Mary</a:t>
            </a:r>
            <a:endParaRPr/>
          </a:p>
        </p:txBody>
      </p:sp>
      <p:sp>
        <p:nvSpPr>
          <p:cNvPr id="459" name="Google Shape;459;p53"/>
          <p:cNvSpPr/>
          <p:nvPr/>
        </p:nvSpPr>
        <p:spPr>
          <a:xfrm>
            <a:off x="3699575" y="3975675"/>
            <a:ext cx="1131000" cy="509700"/>
          </a:xfrm>
          <a:prstGeom prst="rect">
            <a:avLst/>
          </a:prstGeom>
          <a:solidFill>
            <a:srgbClr val="EFEFEF"/>
          </a:solid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loves</a:t>
            </a:r>
            <a:endParaRPr/>
          </a:p>
        </p:txBody>
      </p:sp>
      <p:sp>
        <p:nvSpPr>
          <p:cNvPr id="460" name="Google Shape;460;p53"/>
          <p:cNvSpPr/>
          <p:nvPr/>
        </p:nvSpPr>
        <p:spPr>
          <a:xfrm>
            <a:off x="7377375" y="3975675"/>
            <a:ext cx="1131000" cy="509700"/>
          </a:xfrm>
          <a:prstGeom prst="rect">
            <a:avLst/>
          </a:prstGeom>
          <a:solidFill>
            <a:srgbClr val="EFEFEF"/>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461" name="Google Shape;461;p53"/>
          <p:cNvSpPr txBox="1"/>
          <p:nvPr/>
        </p:nvSpPr>
        <p:spPr>
          <a:xfrm>
            <a:off x="805575" y="4579225"/>
            <a:ext cx="2102700" cy="36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980000"/>
                </a:solidFill>
              </a:rPr>
              <a:t>Stack</a:t>
            </a:r>
            <a:endParaRPr b="1">
              <a:solidFill>
                <a:srgbClr val="980000"/>
              </a:solidFill>
            </a:endParaRPr>
          </a:p>
        </p:txBody>
      </p:sp>
      <p:sp>
        <p:nvSpPr>
          <p:cNvPr id="462" name="Google Shape;462;p53"/>
          <p:cNvSpPr txBox="1"/>
          <p:nvPr/>
        </p:nvSpPr>
        <p:spPr>
          <a:xfrm>
            <a:off x="6405675" y="4579225"/>
            <a:ext cx="2102700" cy="366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a:solidFill>
                  <a:schemeClr val="accent5"/>
                </a:solidFill>
              </a:rPr>
              <a:t>Buffer</a:t>
            </a:r>
            <a:endParaRPr b="1">
              <a:solidFill>
                <a:schemeClr val="accent5"/>
              </a:solidFill>
            </a:endParaRPr>
          </a:p>
        </p:txBody>
      </p:sp>
      <p:cxnSp>
        <p:nvCxnSpPr>
          <p:cNvPr id="463" name="Google Shape;463;p53"/>
          <p:cNvCxnSpPr>
            <a:stCxn id="459" idx="0"/>
            <a:endCxn id="458" idx="0"/>
          </p:cNvCxnSpPr>
          <p:nvPr/>
        </p:nvCxnSpPr>
        <p:spPr>
          <a:xfrm flipH="1" rot="-5400000">
            <a:off x="4584125" y="3656625"/>
            <a:ext cx="339900" cy="978000"/>
          </a:xfrm>
          <a:prstGeom prst="curvedConnector3">
            <a:avLst>
              <a:gd fmla="val -70057" name="adj1"/>
            </a:avLst>
          </a:prstGeom>
          <a:noFill/>
          <a:ln cap="flat" cmpd="sng" w="28575">
            <a:solidFill>
              <a:srgbClr val="000000"/>
            </a:solidFill>
            <a:prstDash val="solid"/>
            <a:round/>
            <a:headEnd len="med" w="med" type="none"/>
            <a:tailEnd len="med" w="med" type="triangle"/>
          </a:ln>
        </p:spPr>
      </p:cxnSp>
      <p:pic>
        <p:nvPicPr>
          <p:cNvPr id="464" name="Google Shape;464;p53"/>
          <p:cNvPicPr preferRelativeResize="0"/>
          <p:nvPr/>
        </p:nvPicPr>
        <p:blipFill>
          <a:blip r:embed="rId3">
            <a:alphaModFix/>
          </a:blip>
          <a:stretch>
            <a:fillRect/>
          </a:stretch>
        </p:blipFill>
        <p:spPr>
          <a:xfrm>
            <a:off x="5948713" y="1864275"/>
            <a:ext cx="2657475" cy="9906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5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rgbClr val="000000"/>
                </a:solidFill>
              </a:rPr>
              <a:t>Arc-Standard</a:t>
            </a:r>
            <a:r>
              <a:rPr lang="en">
                <a:solidFill>
                  <a:srgbClr val="000000"/>
                </a:solidFill>
              </a:rPr>
              <a:t> parsing:</a:t>
            </a:r>
            <a:endParaRPr>
              <a:solidFill>
                <a:srgbClr val="000000"/>
              </a:solidFill>
            </a:endParaRPr>
          </a:p>
          <a:p>
            <a:pPr indent="-342900" lvl="0" marL="457200" rtl="0" algn="l">
              <a:spcBef>
                <a:spcPts val="1600"/>
              </a:spcBef>
              <a:spcAft>
                <a:spcPts val="0"/>
              </a:spcAft>
              <a:buClr>
                <a:srgbClr val="000000"/>
              </a:buClr>
              <a:buSzPts val="1800"/>
              <a:buChar char="-"/>
            </a:pPr>
            <a:r>
              <a:rPr b="1" lang="en">
                <a:solidFill>
                  <a:srgbClr val="000000"/>
                </a:solidFill>
              </a:rPr>
              <a:t>Shift:</a:t>
            </a:r>
            <a:r>
              <a:rPr lang="en">
                <a:solidFill>
                  <a:srgbClr val="000000"/>
                </a:solidFill>
              </a:rPr>
              <a:t> consume from buffer, push to stack</a:t>
            </a:r>
            <a:endParaRPr>
              <a:solidFill>
                <a:srgbClr val="000000"/>
              </a:solidFill>
            </a:endParaRPr>
          </a:p>
          <a:p>
            <a:pPr indent="-381000" lvl="0" marL="457200" marR="0" rtl="0" algn="l">
              <a:lnSpc>
                <a:spcPct val="115000"/>
              </a:lnSpc>
              <a:spcBef>
                <a:spcPts val="0"/>
              </a:spcBef>
              <a:spcAft>
                <a:spcPts val="0"/>
              </a:spcAft>
              <a:buClr>
                <a:srgbClr val="000000"/>
              </a:buClr>
              <a:buSzPts val="2400"/>
              <a:buFont typeface="Open Sans"/>
              <a:buChar char="-"/>
            </a:pPr>
            <a:r>
              <a:rPr b="1" lang="en" sz="2400">
                <a:solidFill>
                  <a:srgbClr val="000000"/>
                </a:solidFill>
              </a:rPr>
              <a:t>Left-arc:</a:t>
            </a:r>
            <a:r>
              <a:rPr lang="en" sz="2400">
                <a:solidFill>
                  <a:srgbClr val="000000"/>
                </a:solidFill>
              </a:rPr>
              <a:t> add left edge</a:t>
            </a:r>
            <a:endParaRPr sz="2400">
              <a:solidFill>
                <a:srgbClr val="000000"/>
              </a:solidFill>
            </a:endParaRPr>
          </a:p>
          <a:p>
            <a:pPr indent="-317500" lvl="1" marL="914400" rtl="0" algn="l">
              <a:spcBef>
                <a:spcPts val="0"/>
              </a:spcBef>
              <a:spcAft>
                <a:spcPts val="0"/>
              </a:spcAft>
              <a:buClr>
                <a:srgbClr val="000000"/>
              </a:buClr>
              <a:buSzPts val="1400"/>
              <a:buChar char="-"/>
            </a:pPr>
            <a:r>
              <a:rPr lang="en"/>
              <a:t>Remove child from stack</a:t>
            </a:r>
            <a:endParaRPr>
              <a:solidFill>
                <a:srgbClr val="000000"/>
              </a:solidFill>
            </a:endParaRPr>
          </a:p>
          <a:p>
            <a:pPr indent="-342900" lvl="0" marL="457200" marR="0" rtl="0" algn="l">
              <a:lnSpc>
                <a:spcPct val="115000"/>
              </a:lnSpc>
              <a:spcBef>
                <a:spcPts val="0"/>
              </a:spcBef>
              <a:spcAft>
                <a:spcPts val="0"/>
              </a:spcAft>
              <a:buClr>
                <a:srgbClr val="000000"/>
              </a:buClr>
              <a:buSzPts val="1800"/>
              <a:buChar char="-"/>
            </a:pPr>
            <a:r>
              <a:rPr b="1" lang="en">
                <a:solidFill>
                  <a:srgbClr val="000000"/>
                </a:solidFill>
              </a:rPr>
              <a:t>Right-arc: </a:t>
            </a:r>
            <a:r>
              <a:rPr lang="en">
                <a:solidFill>
                  <a:srgbClr val="000000"/>
                </a:solidFill>
              </a:rPr>
              <a:t>add right edge</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
        <p:nvSpPr>
          <p:cNvPr id="470" name="Google Shape;470;p5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Arc-Standard Parsing Example</a:t>
            </a:r>
            <a:endParaRPr/>
          </a:p>
        </p:txBody>
      </p:sp>
      <p:sp>
        <p:nvSpPr>
          <p:cNvPr id="471" name="Google Shape;471;p54"/>
          <p:cNvSpPr/>
          <p:nvPr/>
        </p:nvSpPr>
        <p:spPr>
          <a:xfrm>
            <a:off x="805575" y="3975675"/>
            <a:ext cx="1131000" cy="509700"/>
          </a:xfrm>
          <a:prstGeom prst="rect">
            <a:avLst/>
          </a:prstGeom>
          <a:solidFill>
            <a:srgbClr val="EFEFEF"/>
          </a:solid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ROOT</a:t>
            </a:r>
            <a:endParaRPr/>
          </a:p>
        </p:txBody>
      </p:sp>
      <p:sp>
        <p:nvSpPr>
          <p:cNvPr id="472" name="Google Shape;472;p54"/>
          <p:cNvSpPr/>
          <p:nvPr/>
        </p:nvSpPr>
        <p:spPr>
          <a:xfrm>
            <a:off x="2252575" y="3975675"/>
            <a:ext cx="1131000" cy="509700"/>
          </a:xfrm>
          <a:prstGeom prst="rect">
            <a:avLst/>
          </a:prstGeom>
          <a:solidFill>
            <a:srgbClr val="EFEFEF"/>
          </a:solid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John</a:t>
            </a:r>
            <a:endParaRPr/>
          </a:p>
        </p:txBody>
      </p:sp>
      <p:sp>
        <p:nvSpPr>
          <p:cNvPr id="473" name="Google Shape;473;p54"/>
          <p:cNvSpPr/>
          <p:nvPr/>
        </p:nvSpPr>
        <p:spPr>
          <a:xfrm>
            <a:off x="4677675" y="4315650"/>
            <a:ext cx="1131000" cy="509700"/>
          </a:xfrm>
          <a:prstGeom prst="rect">
            <a:avLst/>
          </a:prstGeom>
          <a:solidFill>
            <a:srgbClr val="EFEFEF"/>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Mary</a:t>
            </a:r>
            <a:endParaRPr/>
          </a:p>
        </p:txBody>
      </p:sp>
      <p:sp>
        <p:nvSpPr>
          <p:cNvPr id="474" name="Google Shape;474;p54"/>
          <p:cNvSpPr/>
          <p:nvPr/>
        </p:nvSpPr>
        <p:spPr>
          <a:xfrm>
            <a:off x="3699575" y="3975675"/>
            <a:ext cx="1131000" cy="509700"/>
          </a:xfrm>
          <a:prstGeom prst="rect">
            <a:avLst/>
          </a:prstGeom>
          <a:solidFill>
            <a:srgbClr val="EFEFEF"/>
          </a:solid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loves</a:t>
            </a:r>
            <a:endParaRPr/>
          </a:p>
        </p:txBody>
      </p:sp>
      <p:sp>
        <p:nvSpPr>
          <p:cNvPr id="475" name="Google Shape;475;p54"/>
          <p:cNvSpPr/>
          <p:nvPr/>
        </p:nvSpPr>
        <p:spPr>
          <a:xfrm>
            <a:off x="7377375" y="3975675"/>
            <a:ext cx="1131000" cy="509700"/>
          </a:xfrm>
          <a:prstGeom prst="rect">
            <a:avLst/>
          </a:prstGeom>
          <a:solidFill>
            <a:srgbClr val="EFEFEF"/>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476" name="Google Shape;476;p54"/>
          <p:cNvSpPr txBox="1"/>
          <p:nvPr/>
        </p:nvSpPr>
        <p:spPr>
          <a:xfrm>
            <a:off x="805575" y="4579225"/>
            <a:ext cx="2102700" cy="36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980000"/>
                </a:solidFill>
              </a:rPr>
              <a:t>Stack</a:t>
            </a:r>
            <a:endParaRPr b="1">
              <a:solidFill>
                <a:srgbClr val="980000"/>
              </a:solidFill>
            </a:endParaRPr>
          </a:p>
        </p:txBody>
      </p:sp>
      <p:sp>
        <p:nvSpPr>
          <p:cNvPr id="477" name="Google Shape;477;p54"/>
          <p:cNvSpPr txBox="1"/>
          <p:nvPr/>
        </p:nvSpPr>
        <p:spPr>
          <a:xfrm>
            <a:off x="6405675" y="4579225"/>
            <a:ext cx="2102700" cy="366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a:solidFill>
                  <a:schemeClr val="accent5"/>
                </a:solidFill>
              </a:rPr>
              <a:t>Buffer</a:t>
            </a:r>
            <a:endParaRPr b="1">
              <a:solidFill>
                <a:schemeClr val="accent5"/>
              </a:solidFill>
            </a:endParaRPr>
          </a:p>
        </p:txBody>
      </p:sp>
      <p:cxnSp>
        <p:nvCxnSpPr>
          <p:cNvPr id="478" name="Google Shape;478;p54"/>
          <p:cNvCxnSpPr>
            <a:stCxn id="474" idx="0"/>
            <a:endCxn id="473" idx="0"/>
          </p:cNvCxnSpPr>
          <p:nvPr/>
        </p:nvCxnSpPr>
        <p:spPr>
          <a:xfrm flipH="1" rot="-5400000">
            <a:off x="4584125" y="3656625"/>
            <a:ext cx="339900" cy="978000"/>
          </a:xfrm>
          <a:prstGeom prst="curvedConnector3">
            <a:avLst>
              <a:gd fmla="val -70057" name="adj1"/>
            </a:avLst>
          </a:prstGeom>
          <a:noFill/>
          <a:ln cap="flat" cmpd="sng" w="28575">
            <a:solidFill>
              <a:srgbClr val="000000"/>
            </a:solidFill>
            <a:prstDash val="solid"/>
            <a:round/>
            <a:headEnd len="med" w="med" type="none"/>
            <a:tailEnd len="med" w="med" type="triangle"/>
          </a:ln>
        </p:spPr>
      </p:cxnSp>
      <p:cxnSp>
        <p:nvCxnSpPr>
          <p:cNvPr id="479" name="Google Shape;479;p54"/>
          <p:cNvCxnSpPr>
            <a:stCxn id="474" idx="0"/>
            <a:endCxn id="472" idx="0"/>
          </p:cNvCxnSpPr>
          <p:nvPr/>
        </p:nvCxnSpPr>
        <p:spPr>
          <a:xfrm rot="5400000">
            <a:off x="3541325" y="3252525"/>
            <a:ext cx="600" cy="1446900"/>
          </a:xfrm>
          <a:prstGeom prst="curvedConnector3">
            <a:avLst>
              <a:gd fmla="val -84275000" name="adj1"/>
            </a:avLst>
          </a:prstGeom>
          <a:noFill/>
          <a:ln cap="flat" cmpd="sng" w="28575">
            <a:solidFill>
              <a:srgbClr val="000000"/>
            </a:solidFill>
            <a:prstDash val="solid"/>
            <a:round/>
            <a:headEnd len="med" w="med" type="none"/>
            <a:tailEnd len="med" w="med" type="triangle"/>
          </a:ln>
        </p:spPr>
      </p:cxnSp>
      <p:sp>
        <p:nvSpPr>
          <p:cNvPr id="480" name="Google Shape;480;p54"/>
          <p:cNvSpPr txBox="1"/>
          <p:nvPr/>
        </p:nvSpPr>
        <p:spPr>
          <a:xfrm>
            <a:off x="3084575" y="3099400"/>
            <a:ext cx="914100" cy="44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nsubj</a:t>
            </a:r>
            <a:endParaRPr/>
          </a:p>
        </p:txBody>
      </p:sp>
      <p:sp>
        <p:nvSpPr>
          <p:cNvPr id="481" name="Google Shape;481;p54"/>
          <p:cNvSpPr txBox="1"/>
          <p:nvPr/>
        </p:nvSpPr>
        <p:spPr>
          <a:xfrm>
            <a:off x="4265075" y="3348575"/>
            <a:ext cx="914100" cy="44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dobj</a:t>
            </a:r>
            <a:endParaRPr/>
          </a:p>
        </p:txBody>
      </p:sp>
      <p:pic>
        <p:nvPicPr>
          <p:cNvPr id="482" name="Google Shape;482;p54"/>
          <p:cNvPicPr preferRelativeResize="0"/>
          <p:nvPr/>
        </p:nvPicPr>
        <p:blipFill>
          <a:blip r:embed="rId3">
            <a:alphaModFix/>
          </a:blip>
          <a:stretch>
            <a:fillRect/>
          </a:stretch>
        </p:blipFill>
        <p:spPr>
          <a:xfrm>
            <a:off x="5948713" y="1864275"/>
            <a:ext cx="2657475" cy="9906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5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rgbClr val="000000"/>
                </a:solidFill>
              </a:rPr>
              <a:t>Arc-Standard</a:t>
            </a:r>
            <a:r>
              <a:rPr lang="en">
                <a:solidFill>
                  <a:srgbClr val="000000"/>
                </a:solidFill>
              </a:rPr>
              <a:t> parsing:</a:t>
            </a:r>
            <a:endParaRPr>
              <a:solidFill>
                <a:srgbClr val="000000"/>
              </a:solidFill>
            </a:endParaRPr>
          </a:p>
          <a:p>
            <a:pPr indent="-342900" lvl="0" marL="457200" rtl="0" algn="l">
              <a:spcBef>
                <a:spcPts val="1600"/>
              </a:spcBef>
              <a:spcAft>
                <a:spcPts val="0"/>
              </a:spcAft>
              <a:buClr>
                <a:srgbClr val="000000"/>
              </a:buClr>
              <a:buSzPts val="1800"/>
              <a:buChar char="-"/>
            </a:pPr>
            <a:r>
              <a:rPr b="1" lang="en">
                <a:solidFill>
                  <a:srgbClr val="000000"/>
                </a:solidFill>
              </a:rPr>
              <a:t>Shift:</a:t>
            </a:r>
            <a:r>
              <a:rPr lang="en">
                <a:solidFill>
                  <a:srgbClr val="000000"/>
                </a:solidFill>
              </a:rPr>
              <a:t> consume from buffer, push to stack</a:t>
            </a:r>
            <a:endParaRPr>
              <a:solidFill>
                <a:srgbClr val="000000"/>
              </a:solidFill>
            </a:endParaRPr>
          </a:p>
          <a:p>
            <a:pPr indent="-381000" lvl="0" marL="457200" marR="0" rtl="0" algn="l">
              <a:lnSpc>
                <a:spcPct val="115000"/>
              </a:lnSpc>
              <a:spcBef>
                <a:spcPts val="0"/>
              </a:spcBef>
              <a:spcAft>
                <a:spcPts val="0"/>
              </a:spcAft>
              <a:buClr>
                <a:srgbClr val="000000"/>
              </a:buClr>
              <a:buSzPts val="2400"/>
              <a:buFont typeface="Open Sans"/>
              <a:buChar char="-"/>
            </a:pPr>
            <a:r>
              <a:rPr b="1" lang="en" sz="2400">
                <a:solidFill>
                  <a:srgbClr val="000000"/>
                </a:solidFill>
              </a:rPr>
              <a:t>Left-arc:</a:t>
            </a:r>
            <a:r>
              <a:rPr lang="en" sz="2400">
                <a:solidFill>
                  <a:srgbClr val="000000"/>
                </a:solidFill>
              </a:rPr>
              <a:t> add left edge</a:t>
            </a:r>
            <a:endParaRPr sz="2400">
              <a:solidFill>
                <a:srgbClr val="000000"/>
              </a:solidFill>
            </a:endParaRPr>
          </a:p>
          <a:p>
            <a:pPr indent="-317500" lvl="1" marL="914400" rtl="0" algn="l">
              <a:spcBef>
                <a:spcPts val="0"/>
              </a:spcBef>
              <a:spcAft>
                <a:spcPts val="0"/>
              </a:spcAft>
              <a:buClr>
                <a:srgbClr val="000000"/>
              </a:buClr>
              <a:buSzPts val="1400"/>
              <a:buChar char="-"/>
            </a:pPr>
            <a:r>
              <a:rPr lang="en"/>
              <a:t>Remove child from stack</a:t>
            </a:r>
            <a:endParaRPr>
              <a:solidFill>
                <a:srgbClr val="000000"/>
              </a:solidFill>
            </a:endParaRPr>
          </a:p>
          <a:p>
            <a:pPr indent="-342900" lvl="0" marL="457200" marR="0" rtl="0" algn="l">
              <a:lnSpc>
                <a:spcPct val="115000"/>
              </a:lnSpc>
              <a:spcBef>
                <a:spcPts val="0"/>
              </a:spcBef>
              <a:spcAft>
                <a:spcPts val="0"/>
              </a:spcAft>
              <a:buClr>
                <a:srgbClr val="000000"/>
              </a:buClr>
              <a:buSzPts val="1800"/>
              <a:buChar char="-"/>
            </a:pPr>
            <a:r>
              <a:rPr b="1" lang="en">
                <a:solidFill>
                  <a:srgbClr val="000000"/>
                </a:solidFill>
              </a:rPr>
              <a:t>Right-arc: </a:t>
            </a:r>
            <a:r>
              <a:rPr lang="en">
                <a:solidFill>
                  <a:srgbClr val="000000"/>
                </a:solidFill>
              </a:rPr>
              <a:t>add right edge</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
        <p:nvSpPr>
          <p:cNvPr id="488" name="Google Shape;488;p5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Arc-Standard Parsing Example</a:t>
            </a:r>
            <a:endParaRPr/>
          </a:p>
        </p:txBody>
      </p:sp>
      <p:sp>
        <p:nvSpPr>
          <p:cNvPr id="489" name="Google Shape;489;p55"/>
          <p:cNvSpPr/>
          <p:nvPr/>
        </p:nvSpPr>
        <p:spPr>
          <a:xfrm>
            <a:off x="805575" y="3975675"/>
            <a:ext cx="1131000" cy="509700"/>
          </a:xfrm>
          <a:prstGeom prst="rect">
            <a:avLst/>
          </a:prstGeom>
          <a:solidFill>
            <a:srgbClr val="EFEFEF"/>
          </a:solid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ROOT</a:t>
            </a:r>
            <a:endParaRPr/>
          </a:p>
        </p:txBody>
      </p:sp>
      <p:sp>
        <p:nvSpPr>
          <p:cNvPr id="490" name="Google Shape;490;p55"/>
          <p:cNvSpPr/>
          <p:nvPr/>
        </p:nvSpPr>
        <p:spPr>
          <a:xfrm>
            <a:off x="2208225" y="4315650"/>
            <a:ext cx="1131000" cy="509700"/>
          </a:xfrm>
          <a:prstGeom prst="rect">
            <a:avLst/>
          </a:prstGeom>
          <a:solidFill>
            <a:srgbClr val="EFEFEF"/>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John</a:t>
            </a:r>
            <a:endParaRPr/>
          </a:p>
        </p:txBody>
      </p:sp>
      <p:sp>
        <p:nvSpPr>
          <p:cNvPr id="491" name="Google Shape;491;p55"/>
          <p:cNvSpPr/>
          <p:nvPr/>
        </p:nvSpPr>
        <p:spPr>
          <a:xfrm>
            <a:off x="4144275" y="4315650"/>
            <a:ext cx="1131000" cy="509700"/>
          </a:xfrm>
          <a:prstGeom prst="rect">
            <a:avLst/>
          </a:prstGeom>
          <a:solidFill>
            <a:srgbClr val="EFEFEF"/>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Mary</a:t>
            </a:r>
            <a:endParaRPr/>
          </a:p>
        </p:txBody>
      </p:sp>
      <p:sp>
        <p:nvSpPr>
          <p:cNvPr id="492" name="Google Shape;492;p55"/>
          <p:cNvSpPr/>
          <p:nvPr/>
        </p:nvSpPr>
        <p:spPr>
          <a:xfrm>
            <a:off x="3166175" y="3975675"/>
            <a:ext cx="1131000" cy="509700"/>
          </a:xfrm>
          <a:prstGeom prst="rect">
            <a:avLst/>
          </a:prstGeom>
          <a:solidFill>
            <a:srgbClr val="EFEFEF"/>
          </a:solid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loves</a:t>
            </a:r>
            <a:endParaRPr/>
          </a:p>
        </p:txBody>
      </p:sp>
      <p:sp>
        <p:nvSpPr>
          <p:cNvPr id="493" name="Google Shape;493;p55"/>
          <p:cNvSpPr/>
          <p:nvPr/>
        </p:nvSpPr>
        <p:spPr>
          <a:xfrm>
            <a:off x="7377375" y="3975675"/>
            <a:ext cx="1131000" cy="509700"/>
          </a:xfrm>
          <a:prstGeom prst="rect">
            <a:avLst/>
          </a:prstGeom>
          <a:solidFill>
            <a:srgbClr val="EFEFEF"/>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494" name="Google Shape;494;p55"/>
          <p:cNvSpPr txBox="1"/>
          <p:nvPr/>
        </p:nvSpPr>
        <p:spPr>
          <a:xfrm>
            <a:off x="805575" y="4579225"/>
            <a:ext cx="2102700" cy="36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980000"/>
                </a:solidFill>
              </a:rPr>
              <a:t>Stack</a:t>
            </a:r>
            <a:endParaRPr b="1">
              <a:solidFill>
                <a:srgbClr val="980000"/>
              </a:solidFill>
            </a:endParaRPr>
          </a:p>
        </p:txBody>
      </p:sp>
      <p:sp>
        <p:nvSpPr>
          <p:cNvPr id="495" name="Google Shape;495;p55"/>
          <p:cNvSpPr txBox="1"/>
          <p:nvPr/>
        </p:nvSpPr>
        <p:spPr>
          <a:xfrm>
            <a:off x="6405675" y="4579225"/>
            <a:ext cx="2102700" cy="366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a:solidFill>
                  <a:schemeClr val="accent5"/>
                </a:solidFill>
              </a:rPr>
              <a:t>Buffer</a:t>
            </a:r>
            <a:endParaRPr b="1">
              <a:solidFill>
                <a:schemeClr val="accent5"/>
              </a:solidFill>
            </a:endParaRPr>
          </a:p>
        </p:txBody>
      </p:sp>
      <p:cxnSp>
        <p:nvCxnSpPr>
          <p:cNvPr id="496" name="Google Shape;496;p55"/>
          <p:cNvCxnSpPr>
            <a:stCxn id="492" idx="0"/>
            <a:endCxn id="491" idx="0"/>
          </p:cNvCxnSpPr>
          <p:nvPr/>
        </p:nvCxnSpPr>
        <p:spPr>
          <a:xfrm flipH="1" rot="-5400000">
            <a:off x="4050725" y="3656625"/>
            <a:ext cx="339900" cy="978000"/>
          </a:xfrm>
          <a:prstGeom prst="curvedConnector3">
            <a:avLst>
              <a:gd fmla="val -70057" name="adj1"/>
            </a:avLst>
          </a:prstGeom>
          <a:noFill/>
          <a:ln cap="flat" cmpd="sng" w="28575">
            <a:solidFill>
              <a:srgbClr val="000000"/>
            </a:solidFill>
            <a:prstDash val="solid"/>
            <a:round/>
            <a:headEnd len="med" w="med" type="none"/>
            <a:tailEnd len="med" w="med" type="triangle"/>
          </a:ln>
        </p:spPr>
      </p:cxnSp>
      <p:cxnSp>
        <p:nvCxnSpPr>
          <p:cNvPr id="497" name="Google Shape;497;p55"/>
          <p:cNvCxnSpPr>
            <a:stCxn id="492" idx="0"/>
            <a:endCxn id="490" idx="0"/>
          </p:cNvCxnSpPr>
          <p:nvPr/>
        </p:nvCxnSpPr>
        <p:spPr>
          <a:xfrm rot="5400000">
            <a:off x="3082775" y="3666675"/>
            <a:ext cx="339900" cy="957900"/>
          </a:xfrm>
          <a:prstGeom prst="curvedConnector3">
            <a:avLst>
              <a:gd fmla="val -70057" name="adj1"/>
            </a:avLst>
          </a:prstGeom>
          <a:noFill/>
          <a:ln cap="flat" cmpd="sng" w="28575">
            <a:solidFill>
              <a:srgbClr val="000000"/>
            </a:solidFill>
            <a:prstDash val="solid"/>
            <a:round/>
            <a:headEnd len="med" w="med" type="none"/>
            <a:tailEnd len="med" w="med" type="triangle"/>
          </a:ln>
        </p:spPr>
      </p:cxnSp>
      <p:pic>
        <p:nvPicPr>
          <p:cNvPr id="498" name="Google Shape;498;p55"/>
          <p:cNvPicPr preferRelativeResize="0"/>
          <p:nvPr/>
        </p:nvPicPr>
        <p:blipFill>
          <a:blip r:embed="rId3">
            <a:alphaModFix/>
          </a:blip>
          <a:stretch>
            <a:fillRect/>
          </a:stretch>
        </p:blipFill>
        <p:spPr>
          <a:xfrm>
            <a:off x="5948713" y="1864275"/>
            <a:ext cx="2657475" cy="9906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5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rgbClr val="000000"/>
                </a:solidFill>
              </a:rPr>
              <a:t>Arc-Standard</a:t>
            </a:r>
            <a:r>
              <a:rPr lang="en">
                <a:solidFill>
                  <a:srgbClr val="000000"/>
                </a:solidFill>
              </a:rPr>
              <a:t> parsing:</a:t>
            </a:r>
            <a:endParaRPr>
              <a:solidFill>
                <a:srgbClr val="000000"/>
              </a:solidFill>
            </a:endParaRPr>
          </a:p>
          <a:p>
            <a:pPr indent="-381000" lvl="0" marL="457200" rtl="0" algn="l">
              <a:spcBef>
                <a:spcPts val="1600"/>
              </a:spcBef>
              <a:spcAft>
                <a:spcPts val="0"/>
              </a:spcAft>
              <a:buClr>
                <a:srgbClr val="000000"/>
              </a:buClr>
              <a:buSzPts val="2400"/>
              <a:buChar char="-"/>
            </a:pPr>
            <a:r>
              <a:rPr b="1" lang="en" sz="2400">
                <a:solidFill>
                  <a:srgbClr val="000000"/>
                </a:solidFill>
              </a:rPr>
              <a:t>Shift:</a:t>
            </a:r>
            <a:r>
              <a:rPr lang="en" sz="2400">
                <a:solidFill>
                  <a:srgbClr val="000000"/>
                </a:solidFill>
              </a:rPr>
              <a:t> consume from buffer, push to stack</a:t>
            </a:r>
            <a:endParaRPr sz="2400">
              <a:solidFill>
                <a:srgbClr val="000000"/>
              </a:solidFill>
            </a:endParaRPr>
          </a:p>
          <a:p>
            <a:pPr indent="-342900" lvl="0" marL="457200" marR="0" rtl="0" algn="l">
              <a:lnSpc>
                <a:spcPct val="115000"/>
              </a:lnSpc>
              <a:spcBef>
                <a:spcPts val="0"/>
              </a:spcBef>
              <a:spcAft>
                <a:spcPts val="0"/>
              </a:spcAft>
              <a:buClr>
                <a:srgbClr val="000000"/>
              </a:buClr>
              <a:buSzPts val="1800"/>
              <a:buFont typeface="Open Sans"/>
              <a:buChar char="-"/>
            </a:pPr>
            <a:r>
              <a:rPr b="1" lang="en">
                <a:solidFill>
                  <a:srgbClr val="000000"/>
                </a:solidFill>
              </a:rPr>
              <a:t>Left-arc:</a:t>
            </a:r>
            <a:r>
              <a:rPr lang="en">
                <a:solidFill>
                  <a:srgbClr val="000000"/>
                </a:solidFill>
              </a:rPr>
              <a:t> add left edge</a:t>
            </a:r>
            <a:endParaRPr>
              <a:solidFill>
                <a:srgbClr val="000000"/>
              </a:solidFill>
            </a:endParaRPr>
          </a:p>
          <a:p>
            <a:pPr indent="-342900" lvl="0" marL="457200" marR="0" rtl="0" algn="l">
              <a:lnSpc>
                <a:spcPct val="115000"/>
              </a:lnSpc>
              <a:spcBef>
                <a:spcPts val="0"/>
              </a:spcBef>
              <a:spcAft>
                <a:spcPts val="0"/>
              </a:spcAft>
              <a:buClr>
                <a:srgbClr val="000000"/>
              </a:buClr>
              <a:buSzPts val="1800"/>
              <a:buChar char="-"/>
            </a:pPr>
            <a:r>
              <a:rPr b="1" lang="en">
                <a:solidFill>
                  <a:srgbClr val="000000"/>
                </a:solidFill>
              </a:rPr>
              <a:t>Right-arc: </a:t>
            </a:r>
            <a:r>
              <a:rPr lang="en">
                <a:solidFill>
                  <a:srgbClr val="000000"/>
                </a:solidFill>
              </a:rPr>
              <a:t>add right edge</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
        <p:nvSpPr>
          <p:cNvPr id="504" name="Google Shape;504;p5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Arc-Standard Parsing Example</a:t>
            </a:r>
            <a:endParaRPr/>
          </a:p>
        </p:txBody>
      </p:sp>
      <p:sp>
        <p:nvSpPr>
          <p:cNvPr id="505" name="Google Shape;505;p56"/>
          <p:cNvSpPr/>
          <p:nvPr/>
        </p:nvSpPr>
        <p:spPr>
          <a:xfrm>
            <a:off x="805575" y="3975675"/>
            <a:ext cx="1131000" cy="509700"/>
          </a:xfrm>
          <a:prstGeom prst="rect">
            <a:avLst/>
          </a:prstGeom>
          <a:solidFill>
            <a:srgbClr val="EFEFEF"/>
          </a:solid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ROOT</a:t>
            </a:r>
            <a:endParaRPr/>
          </a:p>
        </p:txBody>
      </p:sp>
      <p:sp>
        <p:nvSpPr>
          <p:cNvPr id="506" name="Google Shape;506;p56"/>
          <p:cNvSpPr/>
          <p:nvPr/>
        </p:nvSpPr>
        <p:spPr>
          <a:xfrm>
            <a:off x="2208225" y="4315650"/>
            <a:ext cx="1131000" cy="509700"/>
          </a:xfrm>
          <a:prstGeom prst="rect">
            <a:avLst/>
          </a:prstGeom>
          <a:solidFill>
            <a:srgbClr val="EFEFEF"/>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John</a:t>
            </a:r>
            <a:endParaRPr/>
          </a:p>
        </p:txBody>
      </p:sp>
      <p:sp>
        <p:nvSpPr>
          <p:cNvPr id="507" name="Google Shape;507;p56"/>
          <p:cNvSpPr/>
          <p:nvPr/>
        </p:nvSpPr>
        <p:spPr>
          <a:xfrm>
            <a:off x="4144275" y="4315650"/>
            <a:ext cx="1131000" cy="509700"/>
          </a:xfrm>
          <a:prstGeom prst="rect">
            <a:avLst/>
          </a:prstGeom>
          <a:solidFill>
            <a:srgbClr val="EFEFEF"/>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Mary</a:t>
            </a:r>
            <a:endParaRPr/>
          </a:p>
        </p:txBody>
      </p:sp>
      <p:sp>
        <p:nvSpPr>
          <p:cNvPr id="508" name="Google Shape;508;p56"/>
          <p:cNvSpPr/>
          <p:nvPr/>
        </p:nvSpPr>
        <p:spPr>
          <a:xfrm>
            <a:off x="3166175" y="3975675"/>
            <a:ext cx="1131000" cy="509700"/>
          </a:xfrm>
          <a:prstGeom prst="rect">
            <a:avLst/>
          </a:prstGeom>
          <a:solidFill>
            <a:srgbClr val="EFEFEF"/>
          </a:solid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loves</a:t>
            </a:r>
            <a:endParaRPr/>
          </a:p>
        </p:txBody>
      </p:sp>
      <p:sp>
        <p:nvSpPr>
          <p:cNvPr id="509" name="Google Shape;509;p56"/>
          <p:cNvSpPr/>
          <p:nvPr/>
        </p:nvSpPr>
        <p:spPr>
          <a:xfrm>
            <a:off x="5526775" y="3975675"/>
            <a:ext cx="1131000" cy="509700"/>
          </a:xfrm>
          <a:prstGeom prst="rect">
            <a:avLst/>
          </a:prstGeom>
          <a:solidFill>
            <a:srgbClr val="EFEFEF"/>
          </a:solid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510" name="Google Shape;510;p56"/>
          <p:cNvSpPr txBox="1"/>
          <p:nvPr/>
        </p:nvSpPr>
        <p:spPr>
          <a:xfrm>
            <a:off x="805575" y="4579225"/>
            <a:ext cx="2102700" cy="36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980000"/>
                </a:solidFill>
              </a:rPr>
              <a:t>Stack</a:t>
            </a:r>
            <a:endParaRPr b="1">
              <a:solidFill>
                <a:srgbClr val="980000"/>
              </a:solidFill>
            </a:endParaRPr>
          </a:p>
        </p:txBody>
      </p:sp>
      <p:sp>
        <p:nvSpPr>
          <p:cNvPr id="511" name="Google Shape;511;p56"/>
          <p:cNvSpPr txBox="1"/>
          <p:nvPr/>
        </p:nvSpPr>
        <p:spPr>
          <a:xfrm>
            <a:off x="6405675" y="4579225"/>
            <a:ext cx="2102700" cy="366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a:solidFill>
                  <a:schemeClr val="accent5"/>
                </a:solidFill>
              </a:rPr>
              <a:t>Buffer</a:t>
            </a:r>
            <a:endParaRPr b="1">
              <a:solidFill>
                <a:schemeClr val="accent5"/>
              </a:solidFill>
            </a:endParaRPr>
          </a:p>
        </p:txBody>
      </p:sp>
      <p:cxnSp>
        <p:nvCxnSpPr>
          <p:cNvPr id="512" name="Google Shape;512;p56"/>
          <p:cNvCxnSpPr>
            <a:stCxn id="508" idx="0"/>
            <a:endCxn id="507" idx="0"/>
          </p:cNvCxnSpPr>
          <p:nvPr/>
        </p:nvCxnSpPr>
        <p:spPr>
          <a:xfrm flipH="1" rot="-5400000">
            <a:off x="4050725" y="3656625"/>
            <a:ext cx="339900" cy="978000"/>
          </a:xfrm>
          <a:prstGeom prst="curvedConnector3">
            <a:avLst>
              <a:gd fmla="val -70057" name="adj1"/>
            </a:avLst>
          </a:prstGeom>
          <a:noFill/>
          <a:ln cap="flat" cmpd="sng" w="28575">
            <a:solidFill>
              <a:srgbClr val="000000"/>
            </a:solidFill>
            <a:prstDash val="solid"/>
            <a:round/>
            <a:headEnd len="med" w="med" type="none"/>
            <a:tailEnd len="med" w="med" type="triangle"/>
          </a:ln>
        </p:spPr>
      </p:cxnSp>
      <p:cxnSp>
        <p:nvCxnSpPr>
          <p:cNvPr id="513" name="Google Shape;513;p56"/>
          <p:cNvCxnSpPr>
            <a:stCxn id="508" idx="0"/>
            <a:endCxn id="506" idx="0"/>
          </p:cNvCxnSpPr>
          <p:nvPr/>
        </p:nvCxnSpPr>
        <p:spPr>
          <a:xfrm rot="5400000">
            <a:off x="3082775" y="3666675"/>
            <a:ext cx="339900" cy="957900"/>
          </a:xfrm>
          <a:prstGeom prst="curvedConnector3">
            <a:avLst>
              <a:gd fmla="val -70057" name="adj1"/>
            </a:avLst>
          </a:prstGeom>
          <a:noFill/>
          <a:ln cap="flat" cmpd="sng" w="28575">
            <a:solidFill>
              <a:srgbClr val="000000"/>
            </a:solidFill>
            <a:prstDash val="solid"/>
            <a:round/>
            <a:headEnd len="med" w="med" type="none"/>
            <a:tailEnd len="med" w="med" type="triangle"/>
          </a:ln>
        </p:spPr>
      </p:cxn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5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rgbClr val="000000"/>
                </a:solidFill>
              </a:rPr>
              <a:t>Arc-Standard</a:t>
            </a:r>
            <a:r>
              <a:rPr lang="en">
                <a:solidFill>
                  <a:srgbClr val="000000"/>
                </a:solidFill>
              </a:rPr>
              <a:t> parsing:</a:t>
            </a:r>
            <a:endParaRPr>
              <a:solidFill>
                <a:srgbClr val="000000"/>
              </a:solidFill>
            </a:endParaRPr>
          </a:p>
          <a:p>
            <a:pPr indent="-342900" lvl="0" marL="457200" rtl="0" algn="l">
              <a:spcBef>
                <a:spcPts val="1600"/>
              </a:spcBef>
              <a:spcAft>
                <a:spcPts val="0"/>
              </a:spcAft>
              <a:buClr>
                <a:srgbClr val="000000"/>
              </a:buClr>
              <a:buSzPts val="1800"/>
              <a:buChar char="-"/>
            </a:pPr>
            <a:r>
              <a:rPr b="1" lang="en">
                <a:solidFill>
                  <a:srgbClr val="000000"/>
                </a:solidFill>
              </a:rPr>
              <a:t>Shift:</a:t>
            </a:r>
            <a:r>
              <a:rPr lang="en">
                <a:solidFill>
                  <a:srgbClr val="000000"/>
                </a:solidFill>
              </a:rPr>
              <a:t> consume from buffer, push to stack</a:t>
            </a:r>
            <a:endParaRPr>
              <a:solidFill>
                <a:srgbClr val="000000"/>
              </a:solidFill>
            </a:endParaRPr>
          </a:p>
          <a:p>
            <a:pPr indent="-342900" lvl="0" marL="457200" marR="0" rtl="0" algn="l">
              <a:lnSpc>
                <a:spcPct val="115000"/>
              </a:lnSpc>
              <a:spcBef>
                <a:spcPts val="0"/>
              </a:spcBef>
              <a:spcAft>
                <a:spcPts val="0"/>
              </a:spcAft>
              <a:buClr>
                <a:srgbClr val="000000"/>
              </a:buClr>
              <a:buSzPts val="1800"/>
              <a:buFont typeface="Open Sans"/>
              <a:buChar char="-"/>
            </a:pPr>
            <a:r>
              <a:rPr b="1" lang="en">
                <a:solidFill>
                  <a:srgbClr val="000000"/>
                </a:solidFill>
              </a:rPr>
              <a:t>Left-arc:</a:t>
            </a:r>
            <a:r>
              <a:rPr lang="en">
                <a:solidFill>
                  <a:srgbClr val="000000"/>
                </a:solidFill>
              </a:rPr>
              <a:t> add left edge</a:t>
            </a:r>
            <a:endParaRPr>
              <a:solidFill>
                <a:srgbClr val="000000"/>
              </a:solidFill>
            </a:endParaRPr>
          </a:p>
          <a:p>
            <a:pPr indent="-381000" lvl="0" marL="457200" marR="0" rtl="0" algn="l">
              <a:lnSpc>
                <a:spcPct val="115000"/>
              </a:lnSpc>
              <a:spcBef>
                <a:spcPts val="0"/>
              </a:spcBef>
              <a:spcAft>
                <a:spcPts val="0"/>
              </a:spcAft>
              <a:buClr>
                <a:srgbClr val="000000"/>
              </a:buClr>
              <a:buSzPts val="2400"/>
              <a:buChar char="-"/>
            </a:pPr>
            <a:r>
              <a:rPr b="1" lang="en" sz="2400">
                <a:solidFill>
                  <a:srgbClr val="000000"/>
                </a:solidFill>
              </a:rPr>
              <a:t>Right-arc: </a:t>
            </a:r>
            <a:r>
              <a:rPr lang="en" sz="2400">
                <a:solidFill>
                  <a:srgbClr val="000000"/>
                </a:solidFill>
              </a:rPr>
              <a:t>add right edge</a:t>
            </a:r>
            <a:endParaRPr sz="2400">
              <a:solidFill>
                <a:srgbClr val="000000"/>
              </a:solidFill>
            </a:endParaRPr>
          </a:p>
          <a:p>
            <a:pPr indent="-317500" lvl="1" marL="914400" rtl="0" algn="l">
              <a:spcBef>
                <a:spcPts val="0"/>
              </a:spcBef>
              <a:spcAft>
                <a:spcPts val="0"/>
              </a:spcAft>
              <a:buSzPts val="1400"/>
              <a:buChar char="-"/>
            </a:pPr>
            <a:r>
              <a:rPr lang="en" sz="1400"/>
              <a:t>Remove child from stack</a:t>
            </a:r>
            <a:endParaRPr sz="2400">
              <a:solidFill>
                <a:srgbClr val="000000"/>
              </a:solidFill>
            </a:endParaRPr>
          </a:p>
          <a:p>
            <a:pPr indent="0" lvl="0" marL="0" rtl="0" algn="l">
              <a:spcBef>
                <a:spcPts val="1600"/>
              </a:spcBef>
              <a:spcAft>
                <a:spcPts val="1600"/>
              </a:spcAft>
              <a:buNone/>
            </a:pPr>
            <a:r>
              <a:t/>
            </a:r>
            <a:endParaRPr>
              <a:solidFill>
                <a:srgbClr val="000000"/>
              </a:solidFill>
            </a:endParaRPr>
          </a:p>
        </p:txBody>
      </p:sp>
      <p:sp>
        <p:nvSpPr>
          <p:cNvPr id="519" name="Google Shape;519;p5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Arc-Standard Parsing Example</a:t>
            </a:r>
            <a:endParaRPr/>
          </a:p>
        </p:txBody>
      </p:sp>
      <p:sp>
        <p:nvSpPr>
          <p:cNvPr id="520" name="Google Shape;520;p57"/>
          <p:cNvSpPr/>
          <p:nvPr/>
        </p:nvSpPr>
        <p:spPr>
          <a:xfrm>
            <a:off x="805575" y="3975675"/>
            <a:ext cx="1131000" cy="509700"/>
          </a:xfrm>
          <a:prstGeom prst="rect">
            <a:avLst/>
          </a:prstGeom>
          <a:solidFill>
            <a:srgbClr val="EFEFEF"/>
          </a:solid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ROOT</a:t>
            </a:r>
            <a:endParaRPr/>
          </a:p>
        </p:txBody>
      </p:sp>
      <p:sp>
        <p:nvSpPr>
          <p:cNvPr id="521" name="Google Shape;521;p57"/>
          <p:cNvSpPr/>
          <p:nvPr/>
        </p:nvSpPr>
        <p:spPr>
          <a:xfrm>
            <a:off x="2208225" y="4315650"/>
            <a:ext cx="1131000" cy="509700"/>
          </a:xfrm>
          <a:prstGeom prst="rect">
            <a:avLst/>
          </a:prstGeom>
          <a:solidFill>
            <a:srgbClr val="EFEFEF"/>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John</a:t>
            </a:r>
            <a:endParaRPr/>
          </a:p>
        </p:txBody>
      </p:sp>
      <p:sp>
        <p:nvSpPr>
          <p:cNvPr id="522" name="Google Shape;522;p57"/>
          <p:cNvSpPr/>
          <p:nvPr/>
        </p:nvSpPr>
        <p:spPr>
          <a:xfrm>
            <a:off x="4144275" y="4315650"/>
            <a:ext cx="1131000" cy="509700"/>
          </a:xfrm>
          <a:prstGeom prst="rect">
            <a:avLst/>
          </a:prstGeom>
          <a:solidFill>
            <a:srgbClr val="EFEFEF"/>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Mary</a:t>
            </a:r>
            <a:endParaRPr/>
          </a:p>
        </p:txBody>
      </p:sp>
      <p:sp>
        <p:nvSpPr>
          <p:cNvPr id="523" name="Google Shape;523;p57"/>
          <p:cNvSpPr/>
          <p:nvPr/>
        </p:nvSpPr>
        <p:spPr>
          <a:xfrm>
            <a:off x="3166175" y="3975675"/>
            <a:ext cx="1131000" cy="509700"/>
          </a:xfrm>
          <a:prstGeom prst="rect">
            <a:avLst/>
          </a:prstGeom>
          <a:solidFill>
            <a:srgbClr val="EFEFEF"/>
          </a:solid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loves</a:t>
            </a:r>
            <a:endParaRPr/>
          </a:p>
        </p:txBody>
      </p:sp>
      <p:sp>
        <p:nvSpPr>
          <p:cNvPr id="524" name="Google Shape;524;p57"/>
          <p:cNvSpPr/>
          <p:nvPr/>
        </p:nvSpPr>
        <p:spPr>
          <a:xfrm>
            <a:off x="5526775" y="3975675"/>
            <a:ext cx="1131000" cy="509700"/>
          </a:xfrm>
          <a:prstGeom prst="rect">
            <a:avLst/>
          </a:prstGeom>
          <a:solidFill>
            <a:srgbClr val="EFEFEF"/>
          </a:solid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525" name="Google Shape;525;p57"/>
          <p:cNvSpPr txBox="1"/>
          <p:nvPr/>
        </p:nvSpPr>
        <p:spPr>
          <a:xfrm>
            <a:off x="805575" y="4579225"/>
            <a:ext cx="2102700" cy="36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980000"/>
                </a:solidFill>
              </a:rPr>
              <a:t>Stack</a:t>
            </a:r>
            <a:endParaRPr b="1">
              <a:solidFill>
                <a:srgbClr val="980000"/>
              </a:solidFill>
            </a:endParaRPr>
          </a:p>
        </p:txBody>
      </p:sp>
      <p:sp>
        <p:nvSpPr>
          <p:cNvPr id="526" name="Google Shape;526;p57"/>
          <p:cNvSpPr txBox="1"/>
          <p:nvPr/>
        </p:nvSpPr>
        <p:spPr>
          <a:xfrm>
            <a:off x="6405675" y="4579225"/>
            <a:ext cx="2102700" cy="366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a:solidFill>
                  <a:schemeClr val="accent5"/>
                </a:solidFill>
              </a:rPr>
              <a:t>Buffer</a:t>
            </a:r>
            <a:endParaRPr b="1">
              <a:solidFill>
                <a:schemeClr val="accent5"/>
              </a:solidFill>
            </a:endParaRPr>
          </a:p>
        </p:txBody>
      </p:sp>
      <p:cxnSp>
        <p:nvCxnSpPr>
          <p:cNvPr id="527" name="Google Shape;527;p57"/>
          <p:cNvCxnSpPr>
            <a:stCxn id="523" idx="0"/>
            <a:endCxn id="522" idx="0"/>
          </p:cNvCxnSpPr>
          <p:nvPr/>
        </p:nvCxnSpPr>
        <p:spPr>
          <a:xfrm flipH="1" rot="-5400000">
            <a:off x="4050725" y="3656625"/>
            <a:ext cx="339900" cy="978000"/>
          </a:xfrm>
          <a:prstGeom prst="curvedConnector3">
            <a:avLst>
              <a:gd fmla="val -70057" name="adj1"/>
            </a:avLst>
          </a:prstGeom>
          <a:noFill/>
          <a:ln cap="flat" cmpd="sng" w="28575">
            <a:solidFill>
              <a:srgbClr val="000000"/>
            </a:solidFill>
            <a:prstDash val="solid"/>
            <a:round/>
            <a:headEnd len="med" w="med" type="none"/>
            <a:tailEnd len="med" w="med" type="triangle"/>
          </a:ln>
        </p:spPr>
      </p:cxnSp>
      <p:cxnSp>
        <p:nvCxnSpPr>
          <p:cNvPr id="528" name="Google Shape;528;p57"/>
          <p:cNvCxnSpPr>
            <a:stCxn id="523" idx="0"/>
            <a:endCxn id="521" idx="0"/>
          </p:cNvCxnSpPr>
          <p:nvPr/>
        </p:nvCxnSpPr>
        <p:spPr>
          <a:xfrm rot="5400000">
            <a:off x="3082775" y="3666675"/>
            <a:ext cx="339900" cy="957900"/>
          </a:xfrm>
          <a:prstGeom prst="curvedConnector3">
            <a:avLst>
              <a:gd fmla="val -70057" name="adj1"/>
            </a:avLst>
          </a:prstGeom>
          <a:noFill/>
          <a:ln cap="flat" cmpd="sng" w="28575">
            <a:solidFill>
              <a:srgbClr val="000000"/>
            </a:solidFill>
            <a:prstDash val="solid"/>
            <a:round/>
            <a:headEnd len="med" w="med" type="none"/>
            <a:tailEnd len="med" w="med" type="triangle"/>
          </a:ln>
        </p:spPr>
      </p:cxnSp>
      <p:cxnSp>
        <p:nvCxnSpPr>
          <p:cNvPr id="529" name="Google Shape;529;p57"/>
          <p:cNvCxnSpPr>
            <a:stCxn id="523" idx="0"/>
            <a:endCxn id="524" idx="0"/>
          </p:cNvCxnSpPr>
          <p:nvPr/>
        </p:nvCxnSpPr>
        <p:spPr>
          <a:xfrm flipH="1" rot="-5400000">
            <a:off x="4911725" y="2795625"/>
            <a:ext cx="600" cy="2360700"/>
          </a:xfrm>
          <a:prstGeom prst="curvedConnector3">
            <a:avLst>
              <a:gd fmla="val -111629167" name="adj1"/>
            </a:avLst>
          </a:prstGeom>
          <a:noFill/>
          <a:ln cap="flat" cmpd="sng" w="28575">
            <a:solidFill>
              <a:srgbClr val="000000"/>
            </a:solidFill>
            <a:prstDash val="solid"/>
            <a:round/>
            <a:headEnd len="med" w="med" type="none"/>
            <a:tailEnd len="med" w="med" type="triangle"/>
          </a:ln>
        </p:spPr>
      </p:cxn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5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rgbClr val="000000"/>
                </a:solidFill>
              </a:rPr>
              <a:t>Arc-Standard</a:t>
            </a:r>
            <a:r>
              <a:rPr lang="en">
                <a:solidFill>
                  <a:srgbClr val="000000"/>
                </a:solidFill>
              </a:rPr>
              <a:t> parsing:</a:t>
            </a:r>
            <a:endParaRPr>
              <a:solidFill>
                <a:srgbClr val="000000"/>
              </a:solidFill>
            </a:endParaRPr>
          </a:p>
          <a:p>
            <a:pPr indent="-342900" lvl="0" marL="457200" rtl="0" algn="l">
              <a:spcBef>
                <a:spcPts val="1600"/>
              </a:spcBef>
              <a:spcAft>
                <a:spcPts val="0"/>
              </a:spcAft>
              <a:buClr>
                <a:srgbClr val="000000"/>
              </a:buClr>
              <a:buSzPts val="1800"/>
              <a:buChar char="-"/>
            </a:pPr>
            <a:r>
              <a:rPr b="1" lang="en">
                <a:solidFill>
                  <a:srgbClr val="000000"/>
                </a:solidFill>
              </a:rPr>
              <a:t>Shift:</a:t>
            </a:r>
            <a:r>
              <a:rPr lang="en">
                <a:solidFill>
                  <a:srgbClr val="000000"/>
                </a:solidFill>
              </a:rPr>
              <a:t> consume from buffer, push to stack</a:t>
            </a:r>
            <a:endParaRPr>
              <a:solidFill>
                <a:srgbClr val="000000"/>
              </a:solidFill>
            </a:endParaRPr>
          </a:p>
          <a:p>
            <a:pPr indent="-342900" lvl="0" marL="457200" marR="0" rtl="0" algn="l">
              <a:lnSpc>
                <a:spcPct val="115000"/>
              </a:lnSpc>
              <a:spcBef>
                <a:spcPts val="0"/>
              </a:spcBef>
              <a:spcAft>
                <a:spcPts val="0"/>
              </a:spcAft>
              <a:buClr>
                <a:srgbClr val="000000"/>
              </a:buClr>
              <a:buSzPts val="1800"/>
              <a:buFont typeface="Open Sans"/>
              <a:buChar char="-"/>
            </a:pPr>
            <a:r>
              <a:rPr b="1" lang="en">
                <a:solidFill>
                  <a:srgbClr val="000000"/>
                </a:solidFill>
              </a:rPr>
              <a:t>Left-arc:</a:t>
            </a:r>
            <a:r>
              <a:rPr lang="en">
                <a:solidFill>
                  <a:srgbClr val="000000"/>
                </a:solidFill>
              </a:rPr>
              <a:t> add left edge</a:t>
            </a:r>
            <a:endParaRPr>
              <a:solidFill>
                <a:srgbClr val="000000"/>
              </a:solidFill>
            </a:endParaRPr>
          </a:p>
          <a:p>
            <a:pPr indent="-381000" lvl="0" marL="457200" marR="0" rtl="0" algn="l">
              <a:lnSpc>
                <a:spcPct val="115000"/>
              </a:lnSpc>
              <a:spcBef>
                <a:spcPts val="0"/>
              </a:spcBef>
              <a:spcAft>
                <a:spcPts val="0"/>
              </a:spcAft>
              <a:buClr>
                <a:srgbClr val="000000"/>
              </a:buClr>
              <a:buSzPts val="2400"/>
              <a:buChar char="-"/>
            </a:pPr>
            <a:r>
              <a:rPr b="1" lang="en" sz="2400">
                <a:solidFill>
                  <a:srgbClr val="000000"/>
                </a:solidFill>
              </a:rPr>
              <a:t>Right-arc: </a:t>
            </a:r>
            <a:r>
              <a:rPr lang="en" sz="2400">
                <a:solidFill>
                  <a:srgbClr val="000000"/>
                </a:solidFill>
              </a:rPr>
              <a:t>add right edge</a:t>
            </a:r>
            <a:endParaRPr sz="2400">
              <a:solidFill>
                <a:srgbClr val="000000"/>
              </a:solidFill>
            </a:endParaRPr>
          </a:p>
          <a:p>
            <a:pPr indent="-317500" lvl="1" marL="914400" rtl="0" algn="l">
              <a:spcBef>
                <a:spcPts val="0"/>
              </a:spcBef>
              <a:spcAft>
                <a:spcPts val="0"/>
              </a:spcAft>
              <a:buSzPts val="1400"/>
              <a:buChar char="-"/>
            </a:pPr>
            <a:r>
              <a:rPr lang="en" sz="1400"/>
              <a:t>Remove child from stack</a:t>
            </a:r>
            <a:endParaRPr sz="2400">
              <a:solidFill>
                <a:srgbClr val="000000"/>
              </a:solidFill>
            </a:endParaRPr>
          </a:p>
          <a:p>
            <a:pPr indent="0" lvl="0" marL="0" rtl="0" algn="l">
              <a:spcBef>
                <a:spcPts val="1600"/>
              </a:spcBef>
              <a:spcAft>
                <a:spcPts val="1600"/>
              </a:spcAft>
              <a:buNone/>
            </a:pPr>
            <a:r>
              <a:t/>
            </a:r>
            <a:endParaRPr>
              <a:solidFill>
                <a:srgbClr val="000000"/>
              </a:solidFill>
            </a:endParaRPr>
          </a:p>
        </p:txBody>
      </p:sp>
      <p:sp>
        <p:nvSpPr>
          <p:cNvPr id="535" name="Google Shape;535;p5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Arc-Standard Parsing Example</a:t>
            </a:r>
            <a:endParaRPr/>
          </a:p>
        </p:txBody>
      </p:sp>
      <p:sp>
        <p:nvSpPr>
          <p:cNvPr id="536" name="Google Shape;536;p58"/>
          <p:cNvSpPr/>
          <p:nvPr/>
        </p:nvSpPr>
        <p:spPr>
          <a:xfrm>
            <a:off x="805575" y="3975675"/>
            <a:ext cx="1131000" cy="509700"/>
          </a:xfrm>
          <a:prstGeom prst="rect">
            <a:avLst/>
          </a:prstGeom>
          <a:solidFill>
            <a:srgbClr val="EFEFEF"/>
          </a:solid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ROOT</a:t>
            </a:r>
            <a:endParaRPr/>
          </a:p>
        </p:txBody>
      </p:sp>
      <p:sp>
        <p:nvSpPr>
          <p:cNvPr id="537" name="Google Shape;537;p58"/>
          <p:cNvSpPr/>
          <p:nvPr/>
        </p:nvSpPr>
        <p:spPr>
          <a:xfrm>
            <a:off x="2208225" y="4315650"/>
            <a:ext cx="1131000" cy="509700"/>
          </a:xfrm>
          <a:prstGeom prst="rect">
            <a:avLst/>
          </a:prstGeom>
          <a:solidFill>
            <a:srgbClr val="EFEFEF"/>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John</a:t>
            </a:r>
            <a:endParaRPr/>
          </a:p>
        </p:txBody>
      </p:sp>
      <p:sp>
        <p:nvSpPr>
          <p:cNvPr id="538" name="Google Shape;538;p58"/>
          <p:cNvSpPr/>
          <p:nvPr/>
        </p:nvSpPr>
        <p:spPr>
          <a:xfrm>
            <a:off x="4144275" y="4315650"/>
            <a:ext cx="1131000" cy="509700"/>
          </a:xfrm>
          <a:prstGeom prst="rect">
            <a:avLst/>
          </a:prstGeom>
          <a:solidFill>
            <a:srgbClr val="EFEFEF"/>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Mary</a:t>
            </a:r>
            <a:endParaRPr/>
          </a:p>
        </p:txBody>
      </p:sp>
      <p:sp>
        <p:nvSpPr>
          <p:cNvPr id="539" name="Google Shape;539;p58"/>
          <p:cNvSpPr/>
          <p:nvPr/>
        </p:nvSpPr>
        <p:spPr>
          <a:xfrm>
            <a:off x="3166175" y="3975675"/>
            <a:ext cx="1131000" cy="509700"/>
          </a:xfrm>
          <a:prstGeom prst="rect">
            <a:avLst/>
          </a:prstGeom>
          <a:solidFill>
            <a:srgbClr val="EFEFEF"/>
          </a:solid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loves</a:t>
            </a:r>
            <a:endParaRPr/>
          </a:p>
        </p:txBody>
      </p:sp>
      <p:sp>
        <p:nvSpPr>
          <p:cNvPr id="540" name="Google Shape;540;p58"/>
          <p:cNvSpPr/>
          <p:nvPr/>
        </p:nvSpPr>
        <p:spPr>
          <a:xfrm>
            <a:off x="5526775" y="4315650"/>
            <a:ext cx="1131000" cy="509700"/>
          </a:xfrm>
          <a:prstGeom prst="rect">
            <a:avLst/>
          </a:prstGeom>
          <a:solidFill>
            <a:srgbClr val="EFEFEF"/>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541" name="Google Shape;541;p58"/>
          <p:cNvSpPr txBox="1"/>
          <p:nvPr/>
        </p:nvSpPr>
        <p:spPr>
          <a:xfrm>
            <a:off x="805575" y="4579225"/>
            <a:ext cx="2102700" cy="36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980000"/>
                </a:solidFill>
              </a:rPr>
              <a:t>Stack</a:t>
            </a:r>
            <a:endParaRPr b="1">
              <a:solidFill>
                <a:srgbClr val="980000"/>
              </a:solidFill>
            </a:endParaRPr>
          </a:p>
        </p:txBody>
      </p:sp>
      <p:sp>
        <p:nvSpPr>
          <p:cNvPr id="542" name="Google Shape;542;p58"/>
          <p:cNvSpPr txBox="1"/>
          <p:nvPr/>
        </p:nvSpPr>
        <p:spPr>
          <a:xfrm>
            <a:off x="6405675" y="4579225"/>
            <a:ext cx="2102700" cy="366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a:solidFill>
                  <a:schemeClr val="accent5"/>
                </a:solidFill>
              </a:rPr>
              <a:t>Buffer</a:t>
            </a:r>
            <a:endParaRPr b="1">
              <a:solidFill>
                <a:schemeClr val="accent5"/>
              </a:solidFill>
            </a:endParaRPr>
          </a:p>
        </p:txBody>
      </p:sp>
      <p:cxnSp>
        <p:nvCxnSpPr>
          <p:cNvPr id="543" name="Google Shape;543;p58"/>
          <p:cNvCxnSpPr>
            <a:stCxn id="539" idx="0"/>
            <a:endCxn id="538" idx="0"/>
          </p:cNvCxnSpPr>
          <p:nvPr/>
        </p:nvCxnSpPr>
        <p:spPr>
          <a:xfrm flipH="1" rot="-5400000">
            <a:off x="4050725" y="3656625"/>
            <a:ext cx="339900" cy="978000"/>
          </a:xfrm>
          <a:prstGeom prst="curvedConnector3">
            <a:avLst>
              <a:gd fmla="val -70057" name="adj1"/>
            </a:avLst>
          </a:prstGeom>
          <a:noFill/>
          <a:ln cap="flat" cmpd="sng" w="28575">
            <a:solidFill>
              <a:srgbClr val="000000"/>
            </a:solidFill>
            <a:prstDash val="solid"/>
            <a:round/>
            <a:headEnd len="med" w="med" type="none"/>
            <a:tailEnd len="med" w="med" type="triangle"/>
          </a:ln>
        </p:spPr>
      </p:cxnSp>
      <p:cxnSp>
        <p:nvCxnSpPr>
          <p:cNvPr id="544" name="Google Shape;544;p58"/>
          <p:cNvCxnSpPr>
            <a:stCxn id="539" idx="0"/>
            <a:endCxn id="537" idx="0"/>
          </p:cNvCxnSpPr>
          <p:nvPr/>
        </p:nvCxnSpPr>
        <p:spPr>
          <a:xfrm rot="5400000">
            <a:off x="3082775" y="3666675"/>
            <a:ext cx="339900" cy="957900"/>
          </a:xfrm>
          <a:prstGeom prst="curvedConnector3">
            <a:avLst>
              <a:gd fmla="val -70057" name="adj1"/>
            </a:avLst>
          </a:prstGeom>
          <a:noFill/>
          <a:ln cap="flat" cmpd="sng" w="28575">
            <a:solidFill>
              <a:srgbClr val="000000"/>
            </a:solidFill>
            <a:prstDash val="solid"/>
            <a:round/>
            <a:headEnd len="med" w="med" type="none"/>
            <a:tailEnd len="med" w="med" type="triangle"/>
          </a:ln>
        </p:spPr>
      </p:cxnSp>
      <p:cxnSp>
        <p:nvCxnSpPr>
          <p:cNvPr id="545" name="Google Shape;545;p58"/>
          <p:cNvCxnSpPr>
            <a:stCxn id="539" idx="0"/>
            <a:endCxn id="540" idx="0"/>
          </p:cNvCxnSpPr>
          <p:nvPr/>
        </p:nvCxnSpPr>
        <p:spPr>
          <a:xfrm flipH="1" rot="-5400000">
            <a:off x="4742075" y="2965275"/>
            <a:ext cx="339900" cy="2360700"/>
          </a:xfrm>
          <a:prstGeom prst="curvedConnector3">
            <a:avLst>
              <a:gd fmla="val -145315" name="adj1"/>
            </a:avLst>
          </a:prstGeom>
          <a:noFill/>
          <a:ln cap="flat" cmpd="sng" w="28575">
            <a:solidFill>
              <a:srgbClr val="000000"/>
            </a:solidFill>
            <a:prstDash val="solid"/>
            <a:round/>
            <a:headEnd len="med" w="med" type="none"/>
            <a:tailEnd len="med" w="med" type="triangle"/>
          </a:ln>
        </p:spPr>
      </p:cxn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5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rgbClr val="000000"/>
                </a:solidFill>
              </a:rPr>
              <a:t>Arc-Standard</a:t>
            </a:r>
            <a:r>
              <a:rPr lang="en">
                <a:solidFill>
                  <a:srgbClr val="000000"/>
                </a:solidFill>
              </a:rPr>
              <a:t> parsing:</a:t>
            </a:r>
            <a:endParaRPr>
              <a:solidFill>
                <a:srgbClr val="000000"/>
              </a:solidFill>
            </a:endParaRPr>
          </a:p>
          <a:p>
            <a:pPr indent="-342900" lvl="0" marL="457200" rtl="0" algn="l">
              <a:spcBef>
                <a:spcPts val="1600"/>
              </a:spcBef>
              <a:spcAft>
                <a:spcPts val="0"/>
              </a:spcAft>
              <a:buClr>
                <a:srgbClr val="000000"/>
              </a:buClr>
              <a:buSzPts val="1800"/>
              <a:buChar char="-"/>
            </a:pPr>
            <a:r>
              <a:rPr b="1" lang="en">
                <a:solidFill>
                  <a:srgbClr val="000000"/>
                </a:solidFill>
              </a:rPr>
              <a:t>Shift:</a:t>
            </a:r>
            <a:r>
              <a:rPr lang="en">
                <a:solidFill>
                  <a:srgbClr val="000000"/>
                </a:solidFill>
              </a:rPr>
              <a:t> consume from buffer, push to stack</a:t>
            </a:r>
            <a:endParaRPr>
              <a:solidFill>
                <a:srgbClr val="000000"/>
              </a:solidFill>
            </a:endParaRPr>
          </a:p>
          <a:p>
            <a:pPr indent="-342900" lvl="0" marL="457200" marR="0" rtl="0" algn="l">
              <a:lnSpc>
                <a:spcPct val="115000"/>
              </a:lnSpc>
              <a:spcBef>
                <a:spcPts val="0"/>
              </a:spcBef>
              <a:spcAft>
                <a:spcPts val="0"/>
              </a:spcAft>
              <a:buClr>
                <a:srgbClr val="000000"/>
              </a:buClr>
              <a:buSzPts val="1800"/>
              <a:buFont typeface="Open Sans"/>
              <a:buChar char="-"/>
            </a:pPr>
            <a:r>
              <a:rPr b="1" lang="en">
                <a:solidFill>
                  <a:srgbClr val="000000"/>
                </a:solidFill>
              </a:rPr>
              <a:t>Left-arc:</a:t>
            </a:r>
            <a:r>
              <a:rPr lang="en">
                <a:solidFill>
                  <a:srgbClr val="000000"/>
                </a:solidFill>
              </a:rPr>
              <a:t> add left edge</a:t>
            </a:r>
            <a:endParaRPr sz="2400">
              <a:solidFill>
                <a:srgbClr val="000000"/>
              </a:solidFill>
            </a:endParaRPr>
          </a:p>
          <a:p>
            <a:pPr indent="-381000" lvl="0" marL="457200" marR="0" rtl="0" algn="l">
              <a:lnSpc>
                <a:spcPct val="115000"/>
              </a:lnSpc>
              <a:spcBef>
                <a:spcPts val="0"/>
              </a:spcBef>
              <a:spcAft>
                <a:spcPts val="0"/>
              </a:spcAft>
              <a:buClr>
                <a:srgbClr val="000000"/>
              </a:buClr>
              <a:buSzPts val="2400"/>
              <a:buChar char="-"/>
            </a:pPr>
            <a:r>
              <a:rPr b="1" lang="en" sz="2400">
                <a:solidFill>
                  <a:srgbClr val="000000"/>
                </a:solidFill>
              </a:rPr>
              <a:t>Right-arc: </a:t>
            </a:r>
            <a:r>
              <a:rPr lang="en" sz="2400">
                <a:solidFill>
                  <a:srgbClr val="000000"/>
                </a:solidFill>
              </a:rPr>
              <a:t>add right edge</a:t>
            </a:r>
            <a:endParaRPr sz="2400">
              <a:solidFill>
                <a:srgbClr val="000000"/>
              </a:solidFill>
            </a:endParaRPr>
          </a:p>
          <a:p>
            <a:pPr indent="-317500" lvl="1" marL="914400" rtl="0" algn="l">
              <a:spcBef>
                <a:spcPts val="0"/>
              </a:spcBef>
              <a:spcAft>
                <a:spcPts val="0"/>
              </a:spcAft>
              <a:buClr>
                <a:srgbClr val="000000"/>
              </a:buClr>
              <a:buSzPts val="1400"/>
              <a:buChar char="-"/>
            </a:pPr>
            <a:r>
              <a:rPr lang="en" sz="1400"/>
              <a:t>Remove child from stack</a:t>
            </a:r>
            <a:endParaRPr>
              <a:solidFill>
                <a:srgbClr val="000000"/>
              </a:solidFill>
            </a:endParaRPr>
          </a:p>
        </p:txBody>
      </p:sp>
      <p:sp>
        <p:nvSpPr>
          <p:cNvPr id="551" name="Google Shape;551;p5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Arc-Standard Parsing Example</a:t>
            </a:r>
            <a:endParaRPr/>
          </a:p>
        </p:txBody>
      </p:sp>
      <p:sp>
        <p:nvSpPr>
          <p:cNvPr id="552" name="Google Shape;552;p59"/>
          <p:cNvSpPr/>
          <p:nvPr/>
        </p:nvSpPr>
        <p:spPr>
          <a:xfrm>
            <a:off x="805575" y="3670875"/>
            <a:ext cx="1131000" cy="509700"/>
          </a:xfrm>
          <a:prstGeom prst="rect">
            <a:avLst/>
          </a:prstGeom>
          <a:solidFill>
            <a:srgbClr val="EFEFEF"/>
          </a:solid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ROOT</a:t>
            </a:r>
            <a:endParaRPr/>
          </a:p>
        </p:txBody>
      </p:sp>
      <p:sp>
        <p:nvSpPr>
          <p:cNvPr id="553" name="Google Shape;553;p59"/>
          <p:cNvSpPr/>
          <p:nvPr/>
        </p:nvSpPr>
        <p:spPr>
          <a:xfrm>
            <a:off x="2208225" y="4315650"/>
            <a:ext cx="1131000" cy="509700"/>
          </a:xfrm>
          <a:prstGeom prst="rect">
            <a:avLst/>
          </a:prstGeom>
          <a:solidFill>
            <a:srgbClr val="EFEFEF"/>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John</a:t>
            </a:r>
            <a:endParaRPr/>
          </a:p>
        </p:txBody>
      </p:sp>
      <p:sp>
        <p:nvSpPr>
          <p:cNvPr id="554" name="Google Shape;554;p59"/>
          <p:cNvSpPr/>
          <p:nvPr/>
        </p:nvSpPr>
        <p:spPr>
          <a:xfrm>
            <a:off x="4144275" y="4315650"/>
            <a:ext cx="1131000" cy="509700"/>
          </a:xfrm>
          <a:prstGeom prst="rect">
            <a:avLst/>
          </a:prstGeom>
          <a:solidFill>
            <a:srgbClr val="EFEFEF"/>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Mary</a:t>
            </a:r>
            <a:endParaRPr/>
          </a:p>
        </p:txBody>
      </p:sp>
      <p:sp>
        <p:nvSpPr>
          <p:cNvPr id="555" name="Google Shape;555;p59"/>
          <p:cNvSpPr/>
          <p:nvPr/>
        </p:nvSpPr>
        <p:spPr>
          <a:xfrm>
            <a:off x="3166175" y="3975675"/>
            <a:ext cx="1131000" cy="509700"/>
          </a:xfrm>
          <a:prstGeom prst="rect">
            <a:avLst/>
          </a:prstGeom>
          <a:solidFill>
            <a:srgbClr val="EFEFEF"/>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loves</a:t>
            </a:r>
            <a:endParaRPr/>
          </a:p>
        </p:txBody>
      </p:sp>
      <p:sp>
        <p:nvSpPr>
          <p:cNvPr id="556" name="Google Shape;556;p59"/>
          <p:cNvSpPr/>
          <p:nvPr/>
        </p:nvSpPr>
        <p:spPr>
          <a:xfrm>
            <a:off x="5526775" y="4315650"/>
            <a:ext cx="1131000" cy="509700"/>
          </a:xfrm>
          <a:prstGeom prst="rect">
            <a:avLst/>
          </a:prstGeom>
          <a:solidFill>
            <a:srgbClr val="EFEFEF"/>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557" name="Google Shape;557;p59"/>
          <p:cNvSpPr txBox="1"/>
          <p:nvPr/>
        </p:nvSpPr>
        <p:spPr>
          <a:xfrm>
            <a:off x="805575" y="4274425"/>
            <a:ext cx="2102700" cy="36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980000"/>
                </a:solidFill>
              </a:rPr>
              <a:t>Stack</a:t>
            </a:r>
            <a:endParaRPr b="1">
              <a:solidFill>
                <a:srgbClr val="980000"/>
              </a:solidFill>
            </a:endParaRPr>
          </a:p>
        </p:txBody>
      </p:sp>
      <p:sp>
        <p:nvSpPr>
          <p:cNvPr id="558" name="Google Shape;558;p59"/>
          <p:cNvSpPr txBox="1"/>
          <p:nvPr/>
        </p:nvSpPr>
        <p:spPr>
          <a:xfrm>
            <a:off x="6405675" y="4274425"/>
            <a:ext cx="2102700" cy="366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a:solidFill>
                  <a:schemeClr val="accent5"/>
                </a:solidFill>
              </a:rPr>
              <a:t>Buffer</a:t>
            </a:r>
            <a:endParaRPr b="1">
              <a:solidFill>
                <a:schemeClr val="accent5"/>
              </a:solidFill>
            </a:endParaRPr>
          </a:p>
        </p:txBody>
      </p:sp>
      <p:cxnSp>
        <p:nvCxnSpPr>
          <p:cNvPr id="559" name="Google Shape;559;p59"/>
          <p:cNvCxnSpPr>
            <a:stCxn id="555" idx="0"/>
            <a:endCxn id="554" idx="0"/>
          </p:cNvCxnSpPr>
          <p:nvPr/>
        </p:nvCxnSpPr>
        <p:spPr>
          <a:xfrm flipH="1" rot="-5400000">
            <a:off x="4050725" y="3656625"/>
            <a:ext cx="339900" cy="978000"/>
          </a:xfrm>
          <a:prstGeom prst="curvedConnector3">
            <a:avLst>
              <a:gd fmla="val -70057" name="adj1"/>
            </a:avLst>
          </a:prstGeom>
          <a:noFill/>
          <a:ln cap="flat" cmpd="sng" w="28575">
            <a:solidFill>
              <a:srgbClr val="000000"/>
            </a:solidFill>
            <a:prstDash val="solid"/>
            <a:round/>
            <a:headEnd len="med" w="med" type="none"/>
            <a:tailEnd len="med" w="med" type="triangle"/>
          </a:ln>
        </p:spPr>
      </p:cxnSp>
      <p:cxnSp>
        <p:nvCxnSpPr>
          <p:cNvPr id="560" name="Google Shape;560;p59"/>
          <p:cNvCxnSpPr>
            <a:stCxn id="555" idx="0"/>
            <a:endCxn id="553" idx="0"/>
          </p:cNvCxnSpPr>
          <p:nvPr/>
        </p:nvCxnSpPr>
        <p:spPr>
          <a:xfrm rot="5400000">
            <a:off x="3082775" y="3666675"/>
            <a:ext cx="339900" cy="957900"/>
          </a:xfrm>
          <a:prstGeom prst="curvedConnector3">
            <a:avLst>
              <a:gd fmla="val -70057" name="adj1"/>
            </a:avLst>
          </a:prstGeom>
          <a:noFill/>
          <a:ln cap="flat" cmpd="sng" w="28575">
            <a:solidFill>
              <a:srgbClr val="000000"/>
            </a:solidFill>
            <a:prstDash val="solid"/>
            <a:round/>
            <a:headEnd len="med" w="med" type="none"/>
            <a:tailEnd len="med" w="med" type="triangle"/>
          </a:ln>
        </p:spPr>
      </p:cxnSp>
      <p:cxnSp>
        <p:nvCxnSpPr>
          <p:cNvPr id="561" name="Google Shape;561;p59"/>
          <p:cNvCxnSpPr>
            <a:stCxn id="555" idx="0"/>
            <a:endCxn id="556" idx="0"/>
          </p:cNvCxnSpPr>
          <p:nvPr/>
        </p:nvCxnSpPr>
        <p:spPr>
          <a:xfrm flipH="1" rot="-5400000">
            <a:off x="4742075" y="2965275"/>
            <a:ext cx="339900" cy="2360700"/>
          </a:xfrm>
          <a:prstGeom prst="curvedConnector3">
            <a:avLst>
              <a:gd fmla="val -145315" name="adj1"/>
            </a:avLst>
          </a:prstGeom>
          <a:noFill/>
          <a:ln cap="flat" cmpd="sng" w="28575">
            <a:solidFill>
              <a:srgbClr val="000000"/>
            </a:solidFill>
            <a:prstDash val="solid"/>
            <a:round/>
            <a:headEnd len="med" w="med" type="none"/>
            <a:tailEnd len="med" w="med" type="triangle"/>
          </a:ln>
        </p:spPr>
      </p:cxnSp>
      <p:cxnSp>
        <p:nvCxnSpPr>
          <p:cNvPr id="562" name="Google Shape;562;p59"/>
          <p:cNvCxnSpPr>
            <a:stCxn id="552" idx="0"/>
            <a:endCxn id="555" idx="0"/>
          </p:cNvCxnSpPr>
          <p:nvPr/>
        </p:nvCxnSpPr>
        <p:spPr>
          <a:xfrm flipH="1" rot="-5400000">
            <a:off x="2399025" y="2642925"/>
            <a:ext cx="304800" cy="2360700"/>
          </a:xfrm>
          <a:prstGeom prst="curvedConnector3">
            <a:avLst>
              <a:gd fmla="val -158202" name="adj1"/>
            </a:avLst>
          </a:prstGeom>
          <a:noFill/>
          <a:ln cap="flat" cmpd="sng" w="28575">
            <a:solidFill>
              <a:srgbClr val="000000"/>
            </a:solidFill>
            <a:prstDash val="solid"/>
            <a:round/>
            <a:headEnd len="med" w="med" type="none"/>
            <a:tailEnd len="med" w="med" type="triangle"/>
          </a:ln>
        </p:spPr>
      </p:cxnSp>
      <p:pic>
        <p:nvPicPr>
          <p:cNvPr id="563" name="Google Shape;563;p59"/>
          <p:cNvPicPr preferRelativeResize="0"/>
          <p:nvPr/>
        </p:nvPicPr>
        <p:blipFill>
          <a:blip r:embed="rId3">
            <a:alphaModFix/>
          </a:blip>
          <a:stretch>
            <a:fillRect/>
          </a:stretch>
        </p:blipFill>
        <p:spPr>
          <a:xfrm>
            <a:off x="6174813" y="642500"/>
            <a:ext cx="2657475" cy="9906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6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rgbClr val="000000"/>
                </a:solidFill>
              </a:rPr>
              <a:t>Arc-Standard</a:t>
            </a:r>
            <a:r>
              <a:rPr lang="en">
                <a:solidFill>
                  <a:srgbClr val="000000"/>
                </a:solidFill>
              </a:rPr>
              <a:t> parsing:</a:t>
            </a:r>
            <a:endParaRPr>
              <a:solidFill>
                <a:srgbClr val="000000"/>
              </a:solidFill>
            </a:endParaRPr>
          </a:p>
          <a:p>
            <a:pPr indent="-342900" lvl="0" marL="457200" rtl="0" algn="l">
              <a:spcBef>
                <a:spcPts val="1600"/>
              </a:spcBef>
              <a:spcAft>
                <a:spcPts val="0"/>
              </a:spcAft>
              <a:buClr>
                <a:srgbClr val="000000"/>
              </a:buClr>
              <a:buSzPts val="1800"/>
              <a:buChar char="-"/>
            </a:pPr>
            <a:r>
              <a:rPr b="1" lang="en">
                <a:solidFill>
                  <a:srgbClr val="000000"/>
                </a:solidFill>
              </a:rPr>
              <a:t>Shift:</a:t>
            </a:r>
            <a:r>
              <a:rPr lang="en">
                <a:solidFill>
                  <a:srgbClr val="000000"/>
                </a:solidFill>
              </a:rPr>
              <a:t> consume from buffer, push to stack</a:t>
            </a:r>
            <a:endParaRPr>
              <a:solidFill>
                <a:srgbClr val="000000"/>
              </a:solidFill>
            </a:endParaRPr>
          </a:p>
          <a:p>
            <a:pPr indent="-342900" lvl="0" marL="457200" marR="0" rtl="0" algn="l">
              <a:lnSpc>
                <a:spcPct val="115000"/>
              </a:lnSpc>
              <a:spcBef>
                <a:spcPts val="0"/>
              </a:spcBef>
              <a:spcAft>
                <a:spcPts val="0"/>
              </a:spcAft>
              <a:buClr>
                <a:srgbClr val="000000"/>
              </a:buClr>
              <a:buSzPts val="1800"/>
              <a:buFont typeface="Open Sans"/>
              <a:buChar char="-"/>
            </a:pPr>
            <a:r>
              <a:rPr b="1" lang="en">
                <a:solidFill>
                  <a:srgbClr val="000000"/>
                </a:solidFill>
              </a:rPr>
              <a:t>Left-arc:</a:t>
            </a:r>
            <a:r>
              <a:rPr lang="en">
                <a:solidFill>
                  <a:srgbClr val="000000"/>
                </a:solidFill>
              </a:rPr>
              <a:t> add left edge</a:t>
            </a:r>
            <a:endParaRPr sz="2400">
              <a:solidFill>
                <a:srgbClr val="000000"/>
              </a:solidFill>
            </a:endParaRPr>
          </a:p>
          <a:p>
            <a:pPr indent="-342900" lvl="0" marL="457200" marR="0" rtl="0" algn="l">
              <a:lnSpc>
                <a:spcPct val="115000"/>
              </a:lnSpc>
              <a:spcBef>
                <a:spcPts val="0"/>
              </a:spcBef>
              <a:spcAft>
                <a:spcPts val="0"/>
              </a:spcAft>
              <a:buClr>
                <a:srgbClr val="000000"/>
              </a:buClr>
              <a:buSzPts val="1800"/>
              <a:buChar char="-"/>
            </a:pPr>
            <a:r>
              <a:rPr b="1" lang="en">
                <a:solidFill>
                  <a:srgbClr val="000000"/>
                </a:solidFill>
              </a:rPr>
              <a:t>Right-arc: </a:t>
            </a:r>
            <a:r>
              <a:rPr lang="en">
                <a:solidFill>
                  <a:srgbClr val="000000"/>
                </a:solidFill>
              </a:rPr>
              <a:t>add right edge</a:t>
            </a:r>
            <a:endParaRPr>
              <a:solidFill>
                <a:srgbClr val="000000"/>
              </a:solidFill>
            </a:endParaRPr>
          </a:p>
        </p:txBody>
      </p:sp>
      <p:sp>
        <p:nvSpPr>
          <p:cNvPr id="569" name="Google Shape;569;p6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Arc-Standard Parsing Example</a:t>
            </a:r>
            <a:endParaRPr/>
          </a:p>
        </p:txBody>
      </p:sp>
      <p:sp>
        <p:nvSpPr>
          <p:cNvPr id="570" name="Google Shape;570;p60"/>
          <p:cNvSpPr/>
          <p:nvPr/>
        </p:nvSpPr>
        <p:spPr>
          <a:xfrm>
            <a:off x="805575" y="4145663"/>
            <a:ext cx="1131000" cy="509700"/>
          </a:xfrm>
          <a:prstGeom prst="rect">
            <a:avLst/>
          </a:prstGeom>
          <a:solidFill>
            <a:srgbClr val="EFEFEF"/>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ROOT</a:t>
            </a:r>
            <a:endParaRPr/>
          </a:p>
        </p:txBody>
      </p:sp>
      <p:sp>
        <p:nvSpPr>
          <p:cNvPr id="571" name="Google Shape;571;p60"/>
          <p:cNvSpPr/>
          <p:nvPr/>
        </p:nvSpPr>
        <p:spPr>
          <a:xfrm>
            <a:off x="2385925" y="4145663"/>
            <a:ext cx="1131000" cy="509700"/>
          </a:xfrm>
          <a:prstGeom prst="rect">
            <a:avLst/>
          </a:prstGeom>
          <a:solidFill>
            <a:srgbClr val="EFEFEF"/>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John</a:t>
            </a:r>
            <a:endParaRPr/>
          </a:p>
        </p:txBody>
      </p:sp>
      <p:sp>
        <p:nvSpPr>
          <p:cNvPr id="572" name="Google Shape;572;p60"/>
          <p:cNvSpPr/>
          <p:nvPr/>
        </p:nvSpPr>
        <p:spPr>
          <a:xfrm>
            <a:off x="5546625" y="4145663"/>
            <a:ext cx="1131000" cy="509700"/>
          </a:xfrm>
          <a:prstGeom prst="rect">
            <a:avLst/>
          </a:prstGeom>
          <a:solidFill>
            <a:srgbClr val="EFEFEF"/>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Mary</a:t>
            </a:r>
            <a:endParaRPr/>
          </a:p>
        </p:txBody>
      </p:sp>
      <p:sp>
        <p:nvSpPr>
          <p:cNvPr id="573" name="Google Shape;573;p60"/>
          <p:cNvSpPr/>
          <p:nvPr/>
        </p:nvSpPr>
        <p:spPr>
          <a:xfrm>
            <a:off x="3966275" y="4145663"/>
            <a:ext cx="1131000" cy="509700"/>
          </a:xfrm>
          <a:prstGeom prst="rect">
            <a:avLst/>
          </a:prstGeom>
          <a:solidFill>
            <a:srgbClr val="EFEFEF"/>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loves</a:t>
            </a:r>
            <a:endParaRPr/>
          </a:p>
        </p:txBody>
      </p:sp>
      <p:sp>
        <p:nvSpPr>
          <p:cNvPr id="574" name="Google Shape;574;p60"/>
          <p:cNvSpPr/>
          <p:nvPr/>
        </p:nvSpPr>
        <p:spPr>
          <a:xfrm>
            <a:off x="7126975" y="4145663"/>
            <a:ext cx="1131000" cy="509700"/>
          </a:xfrm>
          <a:prstGeom prst="rect">
            <a:avLst/>
          </a:prstGeom>
          <a:solidFill>
            <a:srgbClr val="EFEFEF"/>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cxnSp>
        <p:nvCxnSpPr>
          <p:cNvPr id="575" name="Google Shape;575;p60"/>
          <p:cNvCxnSpPr>
            <a:stCxn id="573" idx="0"/>
            <a:endCxn id="572" idx="0"/>
          </p:cNvCxnSpPr>
          <p:nvPr/>
        </p:nvCxnSpPr>
        <p:spPr>
          <a:xfrm flipH="1" rot="-5400000">
            <a:off x="5321675" y="3355763"/>
            <a:ext cx="600" cy="1580400"/>
          </a:xfrm>
          <a:prstGeom prst="curvedConnector3">
            <a:avLst>
              <a:gd fmla="val -75481250" name="adj1"/>
            </a:avLst>
          </a:prstGeom>
          <a:noFill/>
          <a:ln cap="flat" cmpd="sng" w="28575">
            <a:solidFill>
              <a:srgbClr val="000000"/>
            </a:solidFill>
            <a:prstDash val="solid"/>
            <a:round/>
            <a:headEnd len="med" w="med" type="none"/>
            <a:tailEnd len="med" w="med" type="triangle"/>
          </a:ln>
        </p:spPr>
      </p:cxnSp>
      <p:cxnSp>
        <p:nvCxnSpPr>
          <p:cNvPr id="576" name="Google Shape;576;p60"/>
          <p:cNvCxnSpPr>
            <a:stCxn id="573" idx="0"/>
            <a:endCxn id="571" idx="0"/>
          </p:cNvCxnSpPr>
          <p:nvPr/>
        </p:nvCxnSpPr>
        <p:spPr>
          <a:xfrm rot="5400000">
            <a:off x="3741275" y="3355763"/>
            <a:ext cx="600" cy="1580400"/>
          </a:xfrm>
          <a:prstGeom prst="curvedConnector3">
            <a:avLst>
              <a:gd fmla="val -69618750" name="adj1"/>
            </a:avLst>
          </a:prstGeom>
          <a:noFill/>
          <a:ln cap="flat" cmpd="sng" w="28575">
            <a:solidFill>
              <a:srgbClr val="000000"/>
            </a:solidFill>
            <a:prstDash val="solid"/>
            <a:round/>
            <a:headEnd len="med" w="med" type="none"/>
            <a:tailEnd len="med" w="med" type="triangle"/>
          </a:ln>
        </p:spPr>
      </p:cxnSp>
      <p:cxnSp>
        <p:nvCxnSpPr>
          <p:cNvPr id="577" name="Google Shape;577;p60"/>
          <p:cNvCxnSpPr>
            <a:stCxn id="573" idx="0"/>
            <a:endCxn id="574" idx="0"/>
          </p:cNvCxnSpPr>
          <p:nvPr/>
        </p:nvCxnSpPr>
        <p:spPr>
          <a:xfrm flipH="1" rot="-5400000">
            <a:off x="6111875" y="2565563"/>
            <a:ext cx="600" cy="3160800"/>
          </a:xfrm>
          <a:prstGeom prst="curvedConnector3">
            <a:avLst>
              <a:gd fmla="val -130189583" name="adj1"/>
            </a:avLst>
          </a:prstGeom>
          <a:noFill/>
          <a:ln cap="flat" cmpd="sng" w="28575">
            <a:solidFill>
              <a:srgbClr val="000000"/>
            </a:solidFill>
            <a:prstDash val="solid"/>
            <a:round/>
            <a:headEnd len="med" w="med" type="none"/>
            <a:tailEnd len="med" w="med" type="triangle"/>
          </a:ln>
        </p:spPr>
      </p:cxnSp>
      <p:cxnSp>
        <p:nvCxnSpPr>
          <p:cNvPr id="578" name="Google Shape;578;p60"/>
          <p:cNvCxnSpPr>
            <a:stCxn id="570" idx="0"/>
            <a:endCxn id="573" idx="0"/>
          </p:cNvCxnSpPr>
          <p:nvPr/>
        </p:nvCxnSpPr>
        <p:spPr>
          <a:xfrm flipH="1" rot="-5400000">
            <a:off x="2951175" y="2565563"/>
            <a:ext cx="600" cy="3160800"/>
          </a:xfrm>
          <a:prstGeom prst="curvedConnector3">
            <a:avLst>
              <a:gd fmla="val -138006250" name="adj1"/>
            </a:avLst>
          </a:prstGeom>
          <a:noFill/>
          <a:ln cap="flat" cmpd="sng" w="28575">
            <a:solidFill>
              <a:srgbClr val="000000"/>
            </a:solidFill>
            <a:prstDash val="solid"/>
            <a:round/>
            <a:headEnd len="med" w="med" type="none"/>
            <a:tailEnd len="med" w="med" type="triangle"/>
          </a:ln>
        </p:spPr>
      </p:cxn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6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Transition-Based Parsing: Analysis</a:t>
            </a:r>
            <a:endParaRPr/>
          </a:p>
        </p:txBody>
      </p:sp>
      <p:sp>
        <p:nvSpPr>
          <p:cNvPr id="584" name="Google Shape;584;p6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“Shift-reduce” parsing:</a:t>
            </a:r>
            <a:endParaRPr/>
          </a:p>
          <a:p>
            <a:pPr indent="-342900" lvl="0" marL="457200" rtl="0" algn="l">
              <a:spcBef>
                <a:spcPts val="1600"/>
              </a:spcBef>
              <a:spcAft>
                <a:spcPts val="0"/>
              </a:spcAft>
              <a:buSzPts val="1800"/>
              <a:buChar char="●"/>
            </a:pPr>
            <a:r>
              <a:rPr b="1" lang="en"/>
              <a:t>Shift:</a:t>
            </a:r>
            <a:r>
              <a:rPr lang="en"/>
              <a:t> (</a:t>
            </a:r>
            <a:r>
              <a:rPr i="1" lang="en"/>
              <a:t>shift</a:t>
            </a:r>
            <a:r>
              <a:rPr lang="en"/>
              <a:t>) move from buffer to stack</a:t>
            </a:r>
            <a:endParaRPr/>
          </a:p>
          <a:p>
            <a:pPr indent="-342900" lvl="0" marL="457200" rtl="0" algn="l">
              <a:spcBef>
                <a:spcPts val="0"/>
              </a:spcBef>
              <a:spcAft>
                <a:spcPts val="0"/>
              </a:spcAft>
              <a:buSzPts val="1800"/>
              <a:buChar char="●"/>
            </a:pPr>
            <a:r>
              <a:rPr b="1" lang="en"/>
              <a:t>Reduce:</a:t>
            </a:r>
            <a:r>
              <a:rPr lang="en"/>
              <a:t> (</a:t>
            </a:r>
            <a:r>
              <a:rPr i="1" lang="en"/>
              <a:t>left-arc, right-arc</a:t>
            </a:r>
            <a:r>
              <a:rPr lang="en"/>
              <a:t>) add edges, and remove elements from stack</a:t>
            </a:r>
            <a:endParaRPr/>
          </a:p>
          <a:p>
            <a:pPr indent="0" lvl="0" marL="0" rtl="0" algn="l">
              <a:spcBef>
                <a:spcPts val="1600"/>
              </a:spcBef>
              <a:spcAft>
                <a:spcPts val="0"/>
              </a:spcAft>
              <a:buNone/>
            </a:pPr>
            <a:r>
              <a:rPr lang="en"/>
              <a:t>For N tokens:</a:t>
            </a:r>
            <a:endParaRPr/>
          </a:p>
          <a:p>
            <a:pPr indent="-342900" lvl="0" marL="457200" rtl="0" algn="l">
              <a:spcBef>
                <a:spcPts val="1600"/>
              </a:spcBef>
              <a:spcAft>
                <a:spcPts val="0"/>
              </a:spcAft>
              <a:buSzPts val="1800"/>
              <a:buChar char="●"/>
            </a:pPr>
            <a:r>
              <a:rPr lang="en"/>
              <a:t>O(N) shift operations (one for each token)</a:t>
            </a:r>
            <a:endParaRPr/>
          </a:p>
          <a:p>
            <a:pPr indent="-342900" lvl="0" marL="457200" rtl="0" algn="l">
              <a:spcBef>
                <a:spcPts val="0"/>
              </a:spcBef>
              <a:spcAft>
                <a:spcPts val="0"/>
              </a:spcAft>
              <a:buSzPts val="1800"/>
              <a:buChar char="●"/>
            </a:pPr>
            <a:r>
              <a:rPr lang="en"/>
              <a:t>O(N) reduce operations (one for each edge)</a:t>
            </a:r>
            <a:endParaRPr/>
          </a:p>
          <a:p>
            <a:pPr indent="0" lvl="0" marL="0" rtl="0" algn="l">
              <a:spcBef>
                <a:spcPts val="1600"/>
              </a:spcBef>
              <a:spcAft>
                <a:spcPts val="1600"/>
              </a:spcAft>
              <a:buNone/>
            </a:pPr>
            <a:r>
              <a:rPr b="1" lang="en"/>
              <a:t>O(N) = linear time parsing! </a:t>
            </a:r>
            <a:r>
              <a:rPr i="1" lang="en">
                <a:solidFill>
                  <a:srgbClr val="980000"/>
                </a:solidFill>
              </a:rPr>
              <a:t>(</a:t>
            </a:r>
            <a:r>
              <a:rPr i="1" lang="en" u="sng">
                <a:solidFill>
                  <a:srgbClr val="980000"/>
                </a:solidFill>
              </a:rPr>
              <a:t>if</a:t>
            </a:r>
            <a:r>
              <a:rPr i="1" lang="en">
                <a:solidFill>
                  <a:srgbClr val="980000"/>
                </a:solidFill>
              </a:rPr>
              <a:t> you can choose the right transitions)</a:t>
            </a:r>
            <a:endParaRPr i="1">
              <a:solidFill>
                <a:srgbClr val="98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ctrTitle"/>
          </p:nvPr>
        </p:nvSpPr>
        <p:spPr>
          <a:xfrm>
            <a:off x="2816100" y="1444250"/>
            <a:ext cx="3483900" cy="153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Recap...</a:t>
            </a:r>
            <a:endParaRPr/>
          </a:p>
        </p:txBody>
      </p:sp>
      <p:sp>
        <p:nvSpPr>
          <p:cNvPr id="87" name="Google Shape;87;p17"/>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W266: Natural Language Processing</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6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Arc-Standard vs. Arc-Eager</a:t>
            </a:r>
            <a:endParaRPr/>
          </a:p>
        </p:txBody>
      </p:sp>
      <p:sp>
        <p:nvSpPr>
          <p:cNvPr id="590" name="Google Shape;590;p62"/>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Arc-Standard:</a:t>
            </a:r>
            <a:endParaRPr/>
          </a:p>
          <a:p>
            <a:pPr indent="-317500" lvl="0" marL="457200" rtl="0" algn="l">
              <a:spcBef>
                <a:spcPts val="1600"/>
              </a:spcBef>
              <a:spcAft>
                <a:spcPts val="0"/>
              </a:spcAft>
              <a:buSzPts val="1400"/>
              <a:buChar char="●"/>
            </a:pPr>
            <a:r>
              <a:rPr b="1" lang="en"/>
              <a:t>Shift:</a:t>
            </a:r>
            <a:r>
              <a:rPr lang="en"/>
              <a:t> </a:t>
            </a:r>
            <a:endParaRPr/>
          </a:p>
          <a:p>
            <a:pPr indent="-304800" lvl="1" marL="914400" rtl="0" algn="l">
              <a:spcBef>
                <a:spcPts val="0"/>
              </a:spcBef>
              <a:spcAft>
                <a:spcPts val="0"/>
              </a:spcAft>
              <a:buSzPts val="1200"/>
              <a:buChar char="○"/>
            </a:pPr>
            <a:r>
              <a:rPr lang="en"/>
              <a:t>Pop </a:t>
            </a:r>
            <a:r>
              <a:rPr b="1" lang="en">
                <a:solidFill>
                  <a:schemeClr val="accent5"/>
                </a:solidFill>
                <a:latin typeface="Consolas"/>
                <a:ea typeface="Consolas"/>
                <a:cs typeface="Consolas"/>
                <a:sym typeface="Consolas"/>
              </a:rPr>
              <a:t>buffer[0]</a:t>
            </a:r>
            <a:r>
              <a:rPr lang="en"/>
              <a:t>, push onto </a:t>
            </a:r>
            <a:r>
              <a:rPr b="1" lang="en">
                <a:solidFill>
                  <a:srgbClr val="980000"/>
                </a:solidFill>
                <a:latin typeface="Consolas"/>
                <a:ea typeface="Consolas"/>
                <a:cs typeface="Consolas"/>
                <a:sym typeface="Consolas"/>
              </a:rPr>
              <a:t>stack</a:t>
            </a:r>
            <a:endParaRPr b="1">
              <a:solidFill>
                <a:srgbClr val="980000"/>
              </a:solidFill>
              <a:latin typeface="Consolas"/>
              <a:ea typeface="Consolas"/>
              <a:cs typeface="Consolas"/>
              <a:sym typeface="Consolas"/>
            </a:endParaRPr>
          </a:p>
          <a:p>
            <a:pPr indent="-317500" lvl="0" marL="457200" rtl="0" algn="l">
              <a:spcBef>
                <a:spcPts val="0"/>
              </a:spcBef>
              <a:spcAft>
                <a:spcPts val="0"/>
              </a:spcAft>
              <a:buSzPts val="1400"/>
              <a:buChar char="●"/>
            </a:pPr>
            <a:r>
              <a:rPr b="1" lang="en"/>
              <a:t>Left-arc: </a:t>
            </a:r>
            <a:endParaRPr b="1"/>
          </a:p>
          <a:p>
            <a:pPr indent="-304800" lvl="1" marL="914400" rtl="0" algn="l">
              <a:spcBef>
                <a:spcPts val="0"/>
              </a:spcBef>
              <a:spcAft>
                <a:spcPts val="0"/>
              </a:spcAft>
              <a:buSzPts val="1200"/>
              <a:buChar char="○"/>
            </a:pPr>
            <a:r>
              <a:rPr lang="en"/>
              <a:t>Add edge </a:t>
            </a:r>
            <a:r>
              <a:rPr b="1" lang="en">
                <a:solidFill>
                  <a:srgbClr val="980000"/>
                </a:solidFill>
                <a:latin typeface="Consolas"/>
                <a:ea typeface="Consolas"/>
                <a:cs typeface="Consolas"/>
                <a:sym typeface="Consolas"/>
              </a:rPr>
              <a:t>stack[-2]</a:t>
            </a:r>
            <a:r>
              <a:rPr b="1" lang="en">
                <a:latin typeface="Consolas"/>
                <a:ea typeface="Consolas"/>
                <a:cs typeface="Consolas"/>
                <a:sym typeface="Consolas"/>
              </a:rPr>
              <a:t> ← </a:t>
            </a:r>
            <a:r>
              <a:rPr b="1" lang="en">
                <a:solidFill>
                  <a:srgbClr val="980000"/>
                </a:solidFill>
                <a:latin typeface="Consolas"/>
                <a:ea typeface="Consolas"/>
                <a:cs typeface="Consolas"/>
                <a:sym typeface="Consolas"/>
              </a:rPr>
              <a:t>stack[-1]</a:t>
            </a:r>
            <a:endParaRPr b="1">
              <a:solidFill>
                <a:srgbClr val="980000"/>
              </a:solidFill>
              <a:latin typeface="Consolas"/>
              <a:ea typeface="Consolas"/>
              <a:cs typeface="Consolas"/>
              <a:sym typeface="Consolas"/>
            </a:endParaRPr>
          </a:p>
          <a:p>
            <a:pPr indent="-304800" lvl="1" marL="914400" rtl="0" algn="l">
              <a:spcBef>
                <a:spcPts val="0"/>
              </a:spcBef>
              <a:spcAft>
                <a:spcPts val="0"/>
              </a:spcAft>
              <a:buSzPts val="1200"/>
              <a:buChar char="○"/>
            </a:pPr>
            <a:r>
              <a:rPr lang="en"/>
              <a:t>Remove </a:t>
            </a:r>
            <a:r>
              <a:rPr b="1" lang="en">
                <a:latin typeface="Consolas"/>
                <a:ea typeface="Consolas"/>
                <a:cs typeface="Consolas"/>
                <a:sym typeface="Consolas"/>
              </a:rPr>
              <a:t>stack[-2]</a:t>
            </a:r>
            <a:r>
              <a:rPr lang="en"/>
              <a:t> from stack</a:t>
            </a:r>
            <a:endParaRPr/>
          </a:p>
          <a:p>
            <a:pPr indent="-317500" lvl="0" marL="457200" rtl="0" algn="l">
              <a:spcBef>
                <a:spcPts val="0"/>
              </a:spcBef>
              <a:spcAft>
                <a:spcPts val="0"/>
              </a:spcAft>
              <a:buSzPts val="1400"/>
              <a:buChar char="●"/>
            </a:pPr>
            <a:r>
              <a:rPr b="1" lang="en"/>
              <a:t>Right-arc:</a:t>
            </a:r>
            <a:endParaRPr b="1"/>
          </a:p>
          <a:p>
            <a:pPr indent="-304800" lvl="1" marL="914400" rtl="0" algn="l">
              <a:spcBef>
                <a:spcPts val="0"/>
              </a:spcBef>
              <a:spcAft>
                <a:spcPts val="0"/>
              </a:spcAft>
              <a:buSzPts val="1200"/>
              <a:buChar char="○"/>
            </a:pPr>
            <a:r>
              <a:rPr lang="en"/>
              <a:t>Add edge </a:t>
            </a:r>
            <a:r>
              <a:rPr b="1" lang="en">
                <a:solidFill>
                  <a:srgbClr val="980000"/>
                </a:solidFill>
                <a:latin typeface="Consolas"/>
                <a:ea typeface="Consolas"/>
                <a:cs typeface="Consolas"/>
                <a:sym typeface="Consolas"/>
              </a:rPr>
              <a:t>stack[-2]</a:t>
            </a:r>
            <a:r>
              <a:rPr b="1" lang="en">
                <a:latin typeface="Consolas"/>
                <a:ea typeface="Consolas"/>
                <a:cs typeface="Consolas"/>
                <a:sym typeface="Consolas"/>
              </a:rPr>
              <a:t> → </a:t>
            </a:r>
            <a:r>
              <a:rPr b="1" lang="en">
                <a:solidFill>
                  <a:srgbClr val="980000"/>
                </a:solidFill>
                <a:latin typeface="Consolas"/>
                <a:ea typeface="Consolas"/>
                <a:cs typeface="Consolas"/>
                <a:sym typeface="Consolas"/>
              </a:rPr>
              <a:t>stack[-1]</a:t>
            </a:r>
            <a:endParaRPr b="1">
              <a:solidFill>
                <a:srgbClr val="980000"/>
              </a:solidFill>
              <a:latin typeface="Consolas"/>
              <a:ea typeface="Consolas"/>
              <a:cs typeface="Consolas"/>
              <a:sym typeface="Consolas"/>
            </a:endParaRPr>
          </a:p>
          <a:p>
            <a:pPr indent="-304800" lvl="1" marL="914400" rtl="0" algn="l">
              <a:spcBef>
                <a:spcPts val="0"/>
              </a:spcBef>
              <a:spcAft>
                <a:spcPts val="0"/>
              </a:spcAft>
              <a:buSzPts val="1200"/>
              <a:buChar char="○"/>
            </a:pPr>
            <a:r>
              <a:rPr lang="en"/>
              <a:t>Remove </a:t>
            </a:r>
            <a:r>
              <a:rPr b="1" lang="en">
                <a:latin typeface="Consolas"/>
                <a:ea typeface="Consolas"/>
                <a:cs typeface="Consolas"/>
                <a:sym typeface="Consolas"/>
              </a:rPr>
              <a:t>stack[-1]</a:t>
            </a:r>
            <a:r>
              <a:rPr lang="en"/>
              <a:t> from stack</a:t>
            </a:r>
            <a:endParaRPr/>
          </a:p>
          <a:p>
            <a:pPr indent="0" lvl="0" marL="0" rtl="0" algn="l">
              <a:spcBef>
                <a:spcPts val="1600"/>
              </a:spcBef>
              <a:spcAft>
                <a:spcPts val="0"/>
              </a:spcAft>
              <a:buNone/>
            </a:pPr>
            <a:r>
              <a:t/>
            </a:r>
            <a:endParaRPr/>
          </a:p>
          <a:p>
            <a:pPr indent="0" lvl="0" marL="0" rtl="0" algn="l">
              <a:spcBef>
                <a:spcPts val="1600"/>
              </a:spcBef>
              <a:spcAft>
                <a:spcPts val="1600"/>
              </a:spcAft>
              <a:buClr>
                <a:srgbClr val="000000"/>
              </a:buClr>
              <a:buSzPts val="1100"/>
              <a:buFont typeface="Arial"/>
              <a:buNone/>
            </a:pPr>
            <a:r>
              <a:rPr lang="en"/>
              <a:t>Guaranteed to produce a single tree</a:t>
            </a:r>
            <a:endParaRPr/>
          </a:p>
        </p:txBody>
      </p:sp>
      <p:sp>
        <p:nvSpPr>
          <p:cNvPr id="591" name="Google Shape;591;p62"/>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Arc-Eager:</a:t>
            </a:r>
            <a:endParaRPr b="1"/>
          </a:p>
          <a:p>
            <a:pPr indent="-317500" lvl="0" marL="457200" rtl="0" algn="l">
              <a:spcBef>
                <a:spcPts val="1600"/>
              </a:spcBef>
              <a:spcAft>
                <a:spcPts val="0"/>
              </a:spcAft>
              <a:buSzPts val="1400"/>
              <a:buChar char="●"/>
            </a:pPr>
            <a:r>
              <a:rPr b="1" lang="en"/>
              <a:t>Shift:</a:t>
            </a:r>
            <a:r>
              <a:rPr lang="en"/>
              <a:t> </a:t>
            </a:r>
            <a:endParaRPr/>
          </a:p>
          <a:p>
            <a:pPr indent="-304800" lvl="1" marL="914400" rtl="0" algn="l">
              <a:spcBef>
                <a:spcPts val="0"/>
              </a:spcBef>
              <a:spcAft>
                <a:spcPts val="0"/>
              </a:spcAft>
              <a:buSzPts val="1200"/>
              <a:buChar char="○"/>
            </a:pPr>
            <a:r>
              <a:rPr lang="en"/>
              <a:t>Pop </a:t>
            </a:r>
            <a:r>
              <a:rPr b="1" lang="en">
                <a:solidFill>
                  <a:schemeClr val="accent5"/>
                </a:solidFill>
                <a:latin typeface="Consolas"/>
                <a:ea typeface="Consolas"/>
                <a:cs typeface="Consolas"/>
                <a:sym typeface="Consolas"/>
              </a:rPr>
              <a:t>buffer[0]</a:t>
            </a:r>
            <a:r>
              <a:rPr lang="en"/>
              <a:t>, push onto </a:t>
            </a:r>
            <a:r>
              <a:rPr b="1" lang="en">
                <a:solidFill>
                  <a:srgbClr val="980000"/>
                </a:solidFill>
                <a:latin typeface="Consolas"/>
                <a:ea typeface="Consolas"/>
                <a:cs typeface="Consolas"/>
                <a:sym typeface="Consolas"/>
              </a:rPr>
              <a:t>stack</a:t>
            </a:r>
            <a:endParaRPr b="1">
              <a:solidFill>
                <a:srgbClr val="980000"/>
              </a:solidFill>
              <a:latin typeface="Consolas"/>
              <a:ea typeface="Consolas"/>
              <a:cs typeface="Consolas"/>
              <a:sym typeface="Consolas"/>
            </a:endParaRPr>
          </a:p>
          <a:p>
            <a:pPr indent="-317500" lvl="0" marL="457200" rtl="0" algn="l">
              <a:spcBef>
                <a:spcPts val="0"/>
              </a:spcBef>
              <a:spcAft>
                <a:spcPts val="0"/>
              </a:spcAft>
              <a:buSzPts val="1400"/>
              <a:buChar char="●"/>
            </a:pPr>
            <a:r>
              <a:rPr b="1" lang="en"/>
              <a:t>Left-arc: </a:t>
            </a:r>
            <a:endParaRPr b="1"/>
          </a:p>
          <a:p>
            <a:pPr indent="-304800" lvl="1" marL="914400" rtl="0" algn="l">
              <a:spcBef>
                <a:spcPts val="0"/>
              </a:spcBef>
              <a:spcAft>
                <a:spcPts val="0"/>
              </a:spcAft>
              <a:buSzPts val="1200"/>
              <a:buChar char="○"/>
            </a:pPr>
            <a:r>
              <a:rPr lang="en"/>
              <a:t>Add edge </a:t>
            </a:r>
            <a:r>
              <a:rPr b="1" lang="en">
                <a:solidFill>
                  <a:srgbClr val="980000"/>
                </a:solidFill>
                <a:latin typeface="Consolas"/>
                <a:ea typeface="Consolas"/>
                <a:cs typeface="Consolas"/>
                <a:sym typeface="Consolas"/>
              </a:rPr>
              <a:t>stack[-1]</a:t>
            </a:r>
            <a:r>
              <a:rPr b="1" lang="en">
                <a:latin typeface="Consolas"/>
                <a:ea typeface="Consolas"/>
                <a:cs typeface="Consolas"/>
                <a:sym typeface="Consolas"/>
              </a:rPr>
              <a:t> ← </a:t>
            </a:r>
            <a:r>
              <a:rPr b="1" lang="en">
                <a:solidFill>
                  <a:schemeClr val="accent5"/>
                </a:solidFill>
                <a:latin typeface="Consolas"/>
                <a:ea typeface="Consolas"/>
                <a:cs typeface="Consolas"/>
                <a:sym typeface="Consolas"/>
              </a:rPr>
              <a:t>buffer[0]</a:t>
            </a:r>
            <a:endParaRPr b="1">
              <a:solidFill>
                <a:schemeClr val="accent5"/>
              </a:solidFill>
              <a:latin typeface="Consolas"/>
              <a:ea typeface="Consolas"/>
              <a:cs typeface="Consolas"/>
              <a:sym typeface="Consolas"/>
            </a:endParaRPr>
          </a:p>
          <a:p>
            <a:pPr indent="-304800" lvl="1" marL="914400" rtl="0" algn="l">
              <a:spcBef>
                <a:spcPts val="0"/>
              </a:spcBef>
              <a:spcAft>
                <a:spcPts val="0"/>
              </a:spcAft>
              <a:buSzPts val="1200"/>
              <a:buChar char="○"/>
            </a:pPr>
            <a:r>
              <a:rPr lang="en"/>
              <a:t>Remove </a:t>
            </a:r>
            <a:r>
              <a:rPr b="1" lang="en">
                <a:latin typeface="Consolas"/>
                <a:ea typeface="Consolas"/>
                <a:cs typeface="Consolas"/>
                <a:sym typeface="Consolas"/>
              </a:rPr>
              <a:t>stack[-1]</a:t>
            </a:r>
            <a:r>
              <a:rPr lang="en"/>
              <a:t> from stack</a:t>
            </a:r>
            <a:endParaRPr/>
          </a:p>
          <a:p>
            <a:pPr indent="-317500" lvl="0" marL="457200" rtl="0" algn="l">
              <a:spcBef>
                <a:spcPts val="0"/>
              </a:spcBef>
              <a:spcAft>
                <a:spcPts val="0"/>
              </a:spcAft>
              <a:buSzPts val="1400"/>
              <a:buChar char="●"/>
            </a:pPr>
            <a:r>
              <a:rPr b="1" lang="en"/>
              <a:t>Right-arc:</a:t>
            </a:r>
            <a:endParaRPr b="1"/>
          </a:p>
          <a:p>
            <a:pPr indent="-304800" lvl="1" marL="914400" rtl="0" algn="l">
              <a:spcBef>
                <a:spcPts val="0"/>
              </a:spcBef>
              <a:spcAft>
                <a:spcPts val="0"/>
              </a:spcAft>
              <a:buSzPts val="1200"/>
              <a:buChar char="○"/>
            </a:pPr>
            <a:r>
              <a:rPr lang="en"/>
              <a:t>Add edge </a:t>
            </a:r>
            <a:r>
              <a:rPr b="1" lang="en">
                <a:solidFill>
                  <a:srgbClr val="980000"/>
                </a:solidFill>
                <a:latin typeface="Consolas"/>
                <a:ea typeface="Consolas"/>
                <a:cs typeface="Consolas"/>
                <a:sym typeface="Consolas"/>
              </a:rPr>
              <a:t>stack[-1]</a:t>
            </a:r>
            <a:r>
              <a:rPr b="1" lang="en">
                <a:latin typeface="Consolas"/>
                <a:ea typeface="Consolas"/>
                <a:cs typeface="Consolas"/>
                <a:sym typeface="Consolas"/>
              </a:rPr>
              <a:t> → </a:t>
            </a:r>
            <a:r>
              <a:rPr b="1" lang="en">
                <a:solidFill>
                  <a:schemeClr val="accent5"/>
                </a:solidFill>
                <a:latin typeface="Consolas"/>
                <a:ea typeface="Consolas"/>
                <a:cs typeface="Consolas"/>
                <a:sym typeface="Consolas"/>
              </a:rPr>
              <a:t>buffer[0]</a:t>
            </a:r>
            <a:endParaRPr b="1">
              <a:solidFill>
                <a:schemeClr val="accent5"/>
              </a:solidFill>
              <a:latin typeface="Consolas"/>
              <a:ea typeface="Consolas"/>
              <a:cs typeface="Consolas"/>
              <a:sym typeface="Consolas"/>
            </a:endParaRPr>
          </a:p>
          <a:p>
            <a:pPr indent="-304800" lvl="1" marL="914400" rtl="0" algn="l">
              <a:spcBef>
                <a:spcPts val="0"/>
              </a:spcBef>
              <a:spcAft>
                <a:spcPts val="0"/>
              </a:spcAft>
              <a:buSzPts val="1200"/>
              <a:buChar char="○"/>
            </a:pPr>
            <a:r>
              <a:rPr lang="en"/>
              <a:t>Pop </a:t>
            </a:r>
            <a:r>
              <a:rPr b="1" lang="en">
                <a:solidFill>
                  <a:schemeClr val="accent5"/>
                </a:solidFill>
                <a:latin typeface="Consolas"/>
                <a:ea typeface="Consolas"/>
                <a:cs typeface="Consolas"/>
                <a:sym typeface="Consolas"/>
              </a:rPr>
              <a:t>buffer[0]</a:t>
            </a:r>
            <a:r>
              <a:rPr lang="en"/>
              <a:t>, push onto </a:t>
            </a:r>
            <a:r>
              <a:rPr b="1" lang="en">
                <a:solidFill>
                  <a:srgbClr val="980000"/>
                </a:solidFill>
                <a:latin typeface="Consolas"/>
                <a:ea typeface="Consolas"/>
                <a:cs typeface="Consolas"/>
                <a:sym typeface="Consolas"/>
              </a:rPr>
              <a:t>stack</a:t>
            </a:r>
            <a:endParaRPr b="1">
              <a:solidFill>
                <a:srgbClr val="980000"/>
              </a:solidFill>
              <a:latin typeface="Consolas"/>
              <a:ea typeface="Consolas"/>
              <a:cs typeface="Consolas"/>
              <a:sym typeface="Consolas"/>
            </a:endParaRPr>
          </a:p>
          <a:p>
            <a:pPr indent="-317500" lvl="0" marL="457200" rtl="0" algn="l">
              <a:spcBef>
                <a:spcPts val="0"/>
              </a:spcBef>
              <a:spcAft>
                <a:spcPts val="0"/>
              </a:spcAft>
              <a:buClr>
                <a:srgbClr val="000000"/>
              </a:buClr>
              <a:buSzPts val="1400"/>
              <a:buChar char="●"/>
            </a:pPr>
            <a:r>
              <a:rPr b="1" lang="en">
                <a:solidFill>
                  <a:srgbClr val="000000"/>
                </a:solidFill>
              </a:rPr>
              <a:t>Reduce:</a:t>
            </a:r>
            <a:endParaRPr b="1">
              <a:solidFill>
                <a:srgbClr val="000000"/>
              </a:solidFill>
            </a:endParaRPr>
          </a:p>
          <a:p>
            <a:pPr indent="-304800" lvl="1" marL="914400" rtl="0" algn="l">
              <a:spcBef>
                <a:spcPts val="0"/>
              </a:spcBef>
              <a:spcAft>
                <a:spcPts val="0"/>
              </a:spcAft>
              <a:buClr>
                <a:srgbClr val="000000"/>
              </a:buClr>
              <a:buSzPts val="1200"/>
              <a:buChar char="○"/>
            </a:pPr>
            <a:r>
              <a:rPr lang="en">
                <a:solidFill>
                  <a:srgbClr val="000000"/>
                </a:solidFill>
              </a:rPr>
              <a:t>Remove </a:t>
            </a:r>
            <a:r>
              <a:rPr b="1" lang="en">
                <a:solidFill>
                  <a:srgbClr val="000000"/>
                </a:solidFill>
                <a:latin typeface="Consolas"/>
                <a:ea typeface="Consolas"/>
                <a:cs typeface="Consolas"/>
                <a:sym typeface="Consolas"/>
              </a:rPr>
              <a:t>stack[-1]</a:t>
            </a:r>
            <a:r>
              <a:rPr lang="en">
                <a:solidFill>
                  <a:srgbClr val="000000"/>
                </a:solidFill>
              </a:rPr>
              <a:t> from stack</a:t>
            </a:r>
            <a:endParaRPr>
              <a:solidFill>
                <a:srgbClr val="000000"/>
              </a:solidFill>
            </a:endParaRPr>
          </a:p>
          <a:p>
            <a:pPr indent="0" lvl="0" marL="0" rtl="0" algn="l">
              <a:spcBef>
                <a:spcPts val="1600"/>
              </a:spcBef>
              <a:spcAft>
                <a:spcPts val="0"/>
              </a:spcAft>
              <a:buNone/>
            </a:pPr>
            <a:r>
              <a:rPr lang="en"/>
              <a:t>Can produce forest (multiple trees)</a:t>
            </a:r>
            <a:endParaRPr/>
          </a:p>
          <a:p>
            <a:pPr indent="0" lvl="0" marL="0" rtl="0" algn="l">
              <a:spcBef>
                <a:spcPts val="1600"/>
              </a:spcBef>
              <a:spcAft>
                <a:spcPts val="1600"/>
              </a:spcAft>
              <a:buNone/>
            </a:pPr>
            <a:r>
              <a:rPr lang="en"/>
              <a:t>Some sequences yield the same tree / forest (spurious ambiguity)</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6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Transition-Based Parsing: Analysis 2</a:t>
            </a:r>
            <a:endParaRPr/>
          </a:p>
        </p:txBody>
      </p:sp>
      <p:sp>
        <p:nvSpPr>
          <p:cNvPr id="597" name="Google Shape;597;p6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“Shift-reduce” parsing:</a:t>
            </a:r>
            <a:endParaRPr/>
          </a:p>
          <a:p>
            <a:pPr indent="-342900" lvl="0" marL="457200" rtl="0" algn="l">
              <a:spcBef>
                <a:spcPts val="1600"/>
              </a:spcBef>
              <a:spcAft>
                <a:spcPts val="0"/>
              </a:spcAft>
              <a:buSzPts val="1800"/>
              <a:buChar char="●"/>
            </a:pPr>
            <a:r>
              <a:rPr b="1" lang="en"/>
              <a:t>Shift:</a:t>
            </a:r>
            <a:r>
              <a:rPr lang="en"/>
              <a:t> (</a:t>
            </a:r>
            <a:r>
              <a:rPr i="1" lang="en"/>
              <a:t>shift</a:t>
            </a:r>
            <a:r>
              <a:rPr lang="en"/>
              <a:t>) move from buffer to stack</a:t>
            </a:r>
            <a:endParaRPr/>
          </a:p>
          <a:p>
            <a:pPr indent="-342900" lvl="0" marL="457200" rtl="0" algn="l">
              <a:spcBef>
                <a:spcPts val="0"/>
              </a:spcBef>
              <a:spcAft>
                <a:spcPts val="0"/>
              </a:spcAft>
              <a:buSzPts val="1800"/>
              <a:buChar char="●"/>
            </a:pPr>
            <a:r>
              <a:rPr b="1" lang="en"/>
              <a:t>Reduce:</a:t>
            </a:r>
            <a:r>
              <a:rPr lang="en"/>
              <a:t> (</a:t>
            </a:r>
            <a:r>
              <a:rPr i="1" lang="en"/>
              <a:t>left-arc, right-arc</a:t>
            </a:r>
            <a:r>
              <a:rPr lang="en"/>
              <a:t>) add edges, and remove elements from stack</a:t>
            </a:r>
            <a:endParaRPr/>
          </a:p>
          <a:p>
            <a:pPr indent="0" lvl="0" marL="0" rtl="0" algn="l">
              <a:spcBef>
                <a:spcPts val="1600"/>
              </a:spcBef>
              <a:spcAft>
                <a:spcPts val="0"/>
              </a:spcAft>
              <a:buNone/>
            </a:pPr>
            <a:r>
              <a:rPr lang="en"/>
              <a:t>Actions are </a:t>
            </a:r>
            <a:r>
              <a:rPr i="1" lang="en"/>
              <a:t>irreversible!</a:t>
            </a:r>
            <a:r>
              <a:rPr lang="en"/>
              <a:t> Cannot undo with other transitions.</a:t>
            </a:r>
            <a:endParaRPr/>
          </a:p>
          <a:p>
            <a:pPr indent="-342900" lvl="0" marL="457200" rtl="0" algn="l">
              <a:spcBef>
                <a:spcPts val="1600"/>
              </a:spcBef>
              <a:spcAft>
                <a:spcPts val="0"/>
              </a:spcAft>
              <a:buSzPts val="1800"/>
              <a:buChar char="●"/>
            </a:pPr>
            <a:r>
              <a:rPr b="1" lang="en"/>
              <a:t>Corollary:</a:t>
            </a:r>
            <a:r>
              <a:rPr lang="en"/>
              <a:t> must choose correct* action every time!</a:t>
            </a:r>
            <a:endParaRPr/>
          </a:p>
          <a:p>
            <a:pPr indent="0" lvl="0" marL="0" rtl="0" algn="l">
              <a:spcBef>
                <a:spcPts val="1600"/>
              </a:spcBef>
              <a:spcAft>
                <a:spcPts val="0"/>
              </a:spcAft>
              <a:buNone/>
            </a:pPr>
            <a:r>
              <a:rPr lang="en"/>
              <a:t>* </a:t>
            </a:r>
            <a:r>
              <a:rPr i="1" lang="en"/>
              <a:t>May be more than one correct action!</a:t>
            </a:r>
            <a:r>
              <a:rPr lang="en"/>
              <a:t> (spurious ambiguity)</a:t>
            </a:r>
            <a:endParaRPr/>
          </a:p>
          <a:p>
            <a:pPr indent="0" lvl="0" marL="0" rtl="0" algn="ctr">
              <a:spcBef>
                <a:spcPts val="1600"/>
              </a:spcBef>
              <a:spcAft>
                <a:spcPts val="1600"/>
              </a:spcAft>
              <a:buNone/>
            </a:pPr>
            <a:r>
              <a:rPr b="1" lang="en"/>
              <a:t>How do you learn the right one?</a:t>
            </a:r>
            <a:endParaRPr b="1"/>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6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Training?</a:t>
            </a:r>
            <a:endParaRPr/>
          </a:p>
        </p:txBody>
      </p:sp>
      <p:sp>
        <p:nvSpPr>
          <p:cNvPr id="603" name="Google Shape;603;p6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Training data</a:t>
            </a:r>
            <a:endParaRPr>
              <a:solidFill>
                <a:srgbClr val="000000"/>
              </a:solidFill>
            </a:endParaRPr>
          </a:p>
          <a:p>
            <a:pPr indent="-342900" lvl="0" marL="457200" rtl="0" algn="l">
              <a:spcBef>
                <a:spcPts val="1600"/>
              </a:spcBef>
              <a:spcAft>
                <a:spcPts val="0"/>
              </a:spcAft>
              <a:buClr>
                <a:srgbClr val="000000"/>
              </a:buClr>
              <a:buSzPts val="1800"/>
              <a:buChar char="-"/>
            </a:pPr>
            <a:r>
              <a:rPr lang="en">
                <a:solidFill>
                  <a:srgbClr val="000000"/>
                </a:solidFill>
              </a:rPr>
              <a:t>A large number of sentences with edges between their words</a:t>
            </a:r>
            <a:endParaRPr>
              <a:solidFill>
                <a:srgbClr val="000000"/>
              </a:solidFill>
            </a:endParaRPr>
          </a:p>
          <a:p>
            <a:pPr indent="0" lvl="0" marL="0" rtl="0" algn="l">
              <a:spcBef>
                <a:spcPts val="1600"/>
              </a:spcBef>
              <a:spcAft>
                <a:spcPts val="0"/>
              </a:spcAft>
              <a:buNone/>
            </a:pPr>
            <a:r>
              <a:rPr lang="en">
                <a:solidFill>
                  <a:srgbClr val="000000"/>
                </a:solidFill>
              </a:rPr>
              <a:t>Fundamental question:</a:t>
            </a:r>
            <a:endParaRPr>
              <a:solidFill>
                <a:srgbClr val="000000"/>
              </a:solidFill>
            </a:endParaRPr>
          </a:p>
          <a:p>
            <a:pPr indent="-342900" lvl="0" marL="457200" rtl="0" algn="l">
              <a:spcBef>
                <a:spcPts val="1600"/>
              </a:spcBef>
              <a:spcAft>
                <a:spcPts val="0"/>
              </a:spcAft>
              <a:buClr>
                <a:srgbClr val="000000"/>
              </a:buClr>
              <a:buSzPts val="1800"/>
              <a:buChar char="-"/>
            </a:pPr>
            <a:r>
              <a:rPr lang="en">
                <a:solidFill>
                  <a:srgbClr val="000000"/>
                </a:solidFill>
              </a:rPr>
              <a:t>How to apply machine learning?</a:t>
            </a:r>
            <a:endParaRPr>
              <a:solidFill>
                <a:srgbClr val="000000"/>
              </a:solidFill>
            </a:endParaRPr>
          </a:p>
          <a:p>
            <a:pPr indent="0" lvl="0" marL="0" rtl="0" algn="l">
              <a:spcBef>
                <a:spcPts val="1600"/>
              </a:spcBef>
              <a:spcAft>
                <a:spcPts val="1600"/>
              </a:spcAft>
              <a:buNone/>
            </a:pPr>
            <a:r>
              <a:rPr lang="en">
                <a:solidFill>
                  <a:srgbClr val="000000"/>
                </a:solidFill>
              </a:rPr>
              <a:t>Answer: An Oracle!</a:t>
            </a:r>
            <a:endParaRPr>
              <a:solidFill>
                <a:srgbClr val="000000"/>
              </a:solidFill>
            </a:endParaRPr>
          </a:p>
        </p:txBody>
      </p:sp>
      <p:pic>
        <p:nvPicPr>
          <p:cNvPr descr="parseface.png" id="604" name="Google Shape;604;p64"/>
          <p:cNvPicPr preferRelativeResize="0"/>
          <p:nvPr/>
        </p:nvPicPr>
        <p:blipFill>
          <a:blip r:embed="rId3">
            <a:alphaModFix/>
          </a:blip>
          <a:stretch>
            <a:fillRect/>
          </a:stretch>
        </p:blipFill>
        <p:spPr>
          <a:xfrm>
            <a:off x="4547450" y="2766525"/>
            <a:ext cx="4386824" cy="15379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6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to choose transitions?</a:t>
            </a:r>
            <a:endParaRPr/>
          </a:p>
        </p:txBody>
      </p:sp>
      <p:sp>
        <p:nvSpPr>
          <p:cNvPr id="610" name="Google Shape;610;p6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Multi-class prediction:</a:t>
            </a:r>
            <a:endParaRPr b="1"/>
          </a:p>
          <a:p>
            <a:pPr indent="0" lvl="0" marL="0" rtl="0" algn="l">
              <a:spcBef>
                <a:spcPts val="1600"/>
              </a:spcBef>
              <a:spcAft>
                <a:spcPts val="0"/>
              </a:spcAft>
              <a:buNone/>
            </a:pPr>
            <a:r>
              <a:rPr b="1" lang="en"/>
              <a:t>Inputs:</a:t>
            </a:r>
            <a:r>
              <a:rPr lang="en"/>
              <a:t> state = {stack, buffer, other features}</a:t>
            </a:r>
            <a:endParaRPr/>
          </a:p>
          <a:p>
            <a:pPr indent="0" lvl="0" marL="0" rtl="0" algn="l">
              <a:spcBef>
                <a:spcPts val="1600"/>
              </a:spcBef>
              <a:spcAft>
                <a:spcPts val="0"/>
              </a:spcAft>
              <a:buNone/>
            </a:pPr>
            <a:r>
              <a:rPr b="1" lang="en"/>
              <a:t>Targets:</a:t>
            </a:r>
            <a:r>
              <a:rPr lang="en"/>
              <a:t> transitions = {shift, left-arc, right-arc}</a:t>
            </a:r>
            <a:endParaRPr/>
          </a:p>
          <a:p>
            <a:pPr indent="0" lvl="0" marL="0" rtl="0" algn="l">
              <a:spcBef>
                <a:spcPts val="1600"/>
              </a:spcBef>
              <a:spcAft>
                <a:spcPts val="0"/>
              </a:spcAft>
              <a:buNone/>
            </a:pPr>
            <a:r>
              <a:rPr b="1" lang="en"/>
              <a:t>Classifier: </a:t>
            </a:r>
            <a:r>
              <a:rPr b="1" lang="en">
                <a:solidFill>
                  <a:srgbClr val="0000FF"/>
                </a:solidFill>
              </a:rPr>
              <a:t>score(a</a:t>
            </a:r>
            <a:r>
              <a:rPr b="1" baseline="-25000" lang="en">
                <a:solidFill>
                  <a:srgbClr val="0000FF"/>
                </a:solidFill>
              </a:rPr>
              <a:t>i</a:t>
            </a:r>
            <a:r>
              <a:rPr b="1" lang="en">
                <a:solidFill>
                  <a:srgbClr val="0000FF"/>
                </a:solidFill>
              </a:rPr>
              <a:t> | state</a:t>
            </a:r>
            <a:r>
              <a:rPr b="1" baseline="-25000" lang="en">
                <a:solidFill>
                  <a:srgbClr val="0000FF"/>
                </a:solidFill>
              </a:rPr>
              <a:t>i</a:t>
            </a:r>
            <a:r>
              <a:rPr b="1" lang="en">
                <a:solidFill>
                  <a:srgbClr val="0000FF"/>
                </a:solidFill>
              </a:rPr>
              <a:t>)</a:t>
            </a:r>
            <a:r>
              <a:rPr lang="en"/>
              <a:t> at step i</a:t>
            </a:r>
            <a:endParaRPr/>
          </a:p>
          <a:p>
            <a:pPr indent="-317500" lvl="0" marL="457200" rtl="0" algn="l">
              <a:spcBef>
                <a:spcPts val="1600"/>
              </a:spcBef>
              <a:spcAft>
                <a:spcPts val="0"/>
              </a:spcAft>
              <a:buSzPts val="1400"/>
              <a:buChar char="●"/>
            </a:pPr>
            <a:r>
              <a:rPr lang="en"/>
              <a:t>Rule-based, SVM, NN, etc.</a:t>
            </a:r>
            <a:endParaRPr/>
          </a:p>
          <a:p>
            <a:pPr indent="0" lvl="0" marL="0" rtl="0" algn="l">
              <a:spcBef>
                <a:spcPts val="1600"/>
              </a:spcBef>
              <a:spcAft>
                <a:spcPts val="0"/>
              </a:spcAft>
              <a:buNone/>
            </a:pPr>
            <a:r>
              <a:rPr b="1" lang="en"/>
              <a:t>Training:</a:t>
            </a:r>
            <a:endParaRPr b="1"/>
          </a:p>
          <a:p>
            <a:pPr indent="-317500" lvl="0" marL="457200" rtl="0" algn="l">
              <a:spcBef>
                <a:spcPts val="1600"/>
              </a:spcBef>
              <a:spcAft>
                <a:spcPts val="0"/>
              </a:spcAft>
              <a:buSzPts val="1400"/>
              <a:buChar char="●"/>
            </a:pPr>
            <a:r>
              <a:rPr lang="en"/>
              <a:t>Predict “gold” actions (</a:t>
            </a:r>
            <a:r>
              <a:rPr i="1" lang="en"/>
              <a:t>from true tree</a:t>
            </a:r>
            <a:r>
              <a:rPr lang="en"/>
              <a:t>)</a:t>
            </a:r>
            <a:endParaRPr/>
          </a:p>
          <a:p>
            <a:pPr indent="-317500" lvl="0" marL="457200" rtl="0" algn="l">
              <a:spcBef>
                <a:spcPts val="0"/>
              </a:spcBef>
              <a:spcAft>
                <a:spcPts val="0"/>
              </a:spcAft>
              <a:buSzPts val="1400"/>
              <a:buChar char="●"/>
            </a:pPr>
            <a:r>
              <a:rPr b="1" i="1" lang="en"/>
              <a:t>Or: </a:t>
            </a:r>
            <a:r>
              <a:rPr lang="en"/>
              <a:t>“dynamic oracle” rewards good actions</a:t>
            </a:r>
            <a:endParaRPr/>
          </a:p>
        </p:txBody>
      </p:sp>
      <p:sp>
        <p:nvSpPr>
          <p:cNvPr id="611" name="Google Shape;611;p65"/>
          <p:cNvSpPr/>
          <p:nvPr/>
        </p:nvSpPr>
        <p:spPr>
          <a:xfrm>
            <a:off x="4889375" y="4407975"/>
            <a:ext cx="552600" cy="382200"/>
          </a:xfrm>
          <a:prstGeom prst="rect">
            <a:avLst/>
          </a:prstGeom>
          <a:solidFill>
            <a:srgbClr val="EFEFEF"/>
          </a:solid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ROOT</a:t>
            </a:r>
            <a:endParaRPr sz="1000"/>
          </a:p>
        </p:txBody>
      </p:sp>
      <p:sp>
        <p:nvSpPr>
          <p:cNvPr id="612" name="Google Shape;612;p65"/>
          <p:cNvSpPr/>
          <p:nvPr/>
        </p:nvSpPr>
        <p:spPr>
          <a:xfrm>
            <a:off x="5617863" y="4407975"/>
            <a:ext cx="552600" cy="382200"/>
          </a:xfrm>
          <a:prstGeom prst="rect">
            <a:avLst/>
          </a:prstGeom>
          <a:solidFill>
            <a:srgbClr val="EFEFEF"/>
          </a:solid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John</a:t>
            </a:r>
            <a:endParaRPr sz="1000"/>
          </a:p>
        </p:txBody>
      </p:sp>
      <p:sp>
        <p:nvSpPr>
          <p:cNvPr id="613" name="Google Shape;613;p65"/>
          <p:cNvSpPr/>
          <p:nvPr/>
        </p:nvSpPr>
        <p:spPr>
          <a:xfrm>
            <a:off x="6346375" y="4407975"/>
            <a:ext cx="552600" cy="382200"/>
          </a:xfrm>
          <a:prstGeom prst="rect">
            <a:avLst/>
          </a:prstGeom>
          <a:solidFill>
            <a:srgbClr val="EFEFEF"/>
          </a:solid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loves</a:t>
            </a:r>
            <a:endParaRPr sz="1000"/>
          </a:p>
        </p:txBody>
      </p:sp>
      <p:sp>
        <p:nvSpPr>
          <p:cNvPr id="614" name="Google Shape;614;p65"/>
          <p:cNvSpPr/>
          <p:nvPr/>
        </p:nvSpPr>
        <p:spPr>
          <a:xfrm>
            <a:off x="7379675" y="4407975"/>
            <a:ext cx="552600" cy="382200"/>
          </a:xfrm>
          <a:prstGeom prst="rect">
            <a:avLst/>
          </a:prstGeom>
          <a:solidFill>
            <a:srgbClr val="EFEFEF"/>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Mary</a:t>
            </a:r>
            <a:endParaRPr sz="1000"/>
          </a:p>
        </p:txBody>
      </p:sp>
      <p:sp>
        <p:nvSpPr>
          <p:cNvPr id="615" name="Google Shape;615;p65"/>
          <p:cNvSpPr/>
          <p:nvPr/>
        </p:nvSpPr>
        <p:spPr>
          <a:xfrm>
            <a:off x="8108175" y="4407975"/>
            <a:ext cx="552600" cy="382200"/>
          </a:xfrm>
          <a:prstGeom prst="rect">
            <a:avLst/>
          </a:prstGeom>
          <a:solidFill>
            <a:srgbClr val="EFEFEF"/>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a:t>
            </a:r>
            <a:endParaRPr sz="1000"/>
          </a:p>
        </p:txBody>
      </p:sp>
      <p:sp>
        <p:nvSpPr>
          <p:cNvPr id="616" name="Google Shape;616;p65"/>
          <p:cNvSpPr txBox="1"/>
          <p:nvPr/>
        </p:nvSpPr>
        <p:spPr>
          <a:xfrm>
            <a:off x="4889375" y="4790175"/>
            <a:ext cx="12810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980000"/>
                </a:solidFill>
              </a:rPr>
              <a:t>Stack</a:t>
            </a:r>
            <a:endParaRPr b="1" sz="1000">
              <a:solidFill>
                <a:srgbClr val="980000"/>
              </a:solidFill>
            </a:endParaRPr>
          </a:p>
        </p:txBody>
      </p:sp>
      <p:sp>
        <p:nvSpPr>
          <p:cNvPr id="617" name="Google Shape;617;p65"/>
          <p:cNvSpPr txBox="1"/>
          <p:nvPr/>
        </p:nvSpPr>
        <p:spPr>
          <a:xfrm>
            <a:off x="7379675" y="4790175"/>
            <a:ext cx="1281000" cy="353400"/>
          </a:xfrm>
          <a:prstGeom prst="rect">
            <a:avLst/>
          </a:prstGeom>
          <a:noFill/>
          <a:ln>
            <a:noFill/>
          </a:ln>
        </p:spPr>
        <p:txBody>
          <a:bodyPr anchorCtr="0" anchor="t" bIns="91425" lIns="91425" spcFirstLastPara="1" rIns="91425" wrap="square" tIns="91425">
            <a:noAutofit/>
          </a:bodyPr>
          <a:lstStyle/>
          <a:p>
            <a:pPr indent="0" lvl="0" marL="183749" rtl="0" algn="r">
              <a:spcBef>
                <a:spcPts val="0"/>
              </a:spcBef>
              <a:spcAft>
                <a:spcPts val="0"/>
              </a:spcAft>
              <a:buNone/>
            </a:pPr>
            <a:r>
              <a:rPr b="1" lang="en" sz="1000">
                <a:solidFill>
                  <a:schemeClr val="accent5"/>
                </a:solidFill>
              </a:rPr>
              <a:t>Buffer</a:t>
            </a:r>
            <a:endParaRPr b="1" sz="1000">
              <a:solidFill>
                <a:schemeClr val="accent5"/>
              </a:solidFill>
            </a:endParaRPr>
          </a:p>
        </p:txBody>
      </p:sp>
      <p:sp>
        <p:nvSpPr>
          <p:cNvPr id="618" name="Google Shape;618;p65"/>
          <p:cNvSpPr/>
          <p:nvPr/>
        </p:nvSpPr>
        <p:spPr>
          <a:xfrm>
            <a:off x="4889375" y="3446575"/>
            <a:ext cx="1875600" cy="382200"/>
          </a:xfrm>
          <a:prstGeom prst="roundRect">
            <a:avLst>
              <a:gd fmla="val 16667" name="adj"/>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Stack features</a:t>
            </a:r>
            <a:endParaRPr sz="1200"/>
          </a:p>
        </p:txBody>
      </p:sp>
      <p:sp>
        <p:nvSpPr>
          <p:cNvPr id="619" name="Google Shape;619;p65"/>
          <p:cNvSpPr/>
          <p:nvPr/>
        </p:nvSpPr>
        <p:spPr>
          <a:xfrm>
            <a:off x="6785075" y="3446575"/>
            <a:ext cx="1875600" cy="382200"/>
          </a:xfrm>
          <a:prstGeom prst="roundRect">
            <a:avLst>
              <a:gd fmla="val 16667"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Buffer features</a:t>
            </a:r>
            <a:endParaRPr sz="1200"/>
          </a:p>
        </p:txBody>
      </p:sp>
      <p:sp>
        <p:nvSpPr>
          <p:cNvPr id="620" name="Google Shape;620;p65"/>
          <p:cNvSpPr/>
          <p:nvPr/>
        </p:nvSpPr>
        <p:spPr>
          <a:xfrm>
            <a:off x="5932725" y="2659225"/>
            <a:ext cx="1664700" cy="486000"/>
          </a:xfrm>
          <a:prstGeom prst="roundRect">
            <a:avLst>
              <a:gd fmla="val 16667" name="adj"/>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h1</a:t>
            </a:r>
            <a:endParaRPr/>
          </a:p>
        </p:txBody>
      </p:sp>
      <p:sp>
        <p:nvSpPr>
          <p:cNvPr id="621" name="Google Shape;621;p65"/>
          <p:cNvSpPr/>
          <p:nvPr/>
        </p:nvSpPr>
        <p:spPr>
          <a:xfrm>
            <a:off x="5932725" y="1944125"/>
            <a:ext cx="1664700" cy="486000"/>
          </a:xfrm>
          <a:prstGeom prst="roundRect">
            <a:avLst>
              <a:gd fmla="val 16667" name="adj"/>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h2</a:t>
            </a:r>
            <a:endParaRPr/>
          </a:p>
        </p:txBody>
      </p:sp>
      <p:sp>
        <p:nvSpPr>
          <p:cNvPr id="622" name="Google Shape;622;p65"/>
          <p:cNvSpPr/>
          <p:nvPr/>
        </p:nvSpPr>
        <p:spPr>
          <a:xfrm>
            <a:off x="4736975" y="1152825"/>
            <a:ext cx="1043400" cy="353400"/>
          </a:xfrm>
          <a:prstGeom prst="rect">
            <a:avLst/>
          </a:prstGeom>
          <a:noFill/>
          <a:ln cap="flat" cmpd="sng" w="19050">
            <a:solidFill>
              <a:srgbClr val="0000FF"/>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score(Shift)</a:t>
            </a:r>
            <a:endParaRPr sz="1200"/>
          </a:p>
        </p:txBody>
      </p:sp>
      <p:sp>
        <p:nvSpPr>
          <p:cNvPr id="623" name="Google Shape;623;p65"/>
          <p:cNvSpPr/>
          <p:nvPr/>
        </p:nvSpPr>
        <p:spPr>
          <a:xfrm>
            <a:off x="5948575" y="1152825"/>
            <a:ext cx="1281000" cy="353400"/>
          </a:xfrm>
          <a:prstGeom prst="rect">
            <a:avLst/>
          </a:prstGeom>
          <a:noFill/>
          <a:ln cap="flat" cmpd="sng" w="19050">
            <a:solidFill>
              <a:srgbClr val="0000FF"/>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score(Left-Arc)</a:t>
            </a:r>
            <a:endParaRPr sz="1200"/>
          </a:p>
        </p:txBody>
      </p:sp>
      <p:sp>
        <p:nvSpPr>
          <p:cNvPr id="624" name="Google Shape;624;p65"/>
          <p:cNvSpPr/>
          <p:nvPr/>
        </p:nvSpPr>
        <p:spPr>
          <a:xfrm>
            <a:off x="7397775" y="1152825"/>
            <a:ext cx="1394400" cy="353400"/>
          </a:xfrm>
          <a:prstGeom prst="rect">
            <a:avLst/>
          </a:prstGeom>
          <a:noFill/>
          <a:ln cap="flat" cmpd="sng" w="19050">
            <a:solidFill>
              <a:srgbClr val="0000FF"/>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score(Right-Arc)</a:t>
            </a:r>
            <a:endParaRPr sz="1200"/>
          </a:p>
        </p:txBody>
      </p:sp>
      <p:cxnSp>
        <p:nvCxnSpPr>
          <p:cNvPr id="625" name="Google Shape;625;p65"/>
          <p:cNvCxnSpPr>
            <a:stCxn id="620" idx="0"/>
            <a:endCxn id="621" idx="2"/>
          </p:cNvCxnSpPr>
          <p:nvPr/>
        </p:nvCxnSpPr>
        <p:spPr>
          <a:xfrm rot="-5400000">
            <a:off x="6650775" y="2544325"/>
            <a:ext cx="229200" cy="600"/>
          </a:xfrm>
          <a:prstGeom prst="curvedConnector3">
            <a:avLst>
              <a:gd fmla="val 49978" name="adj1"/>
            </a:avLst>
          </a:prstGeom>
          <a:noFill/>
          <a:ln cap="flat" cmpd="sng" w="19050">
            <a:solidFill>
              <a:srgbClr val="000000"/>
            </a:solidFill>
            <a:prstDash val="solid"/>
            <a:round/>
            <a:headEnd len="med" w="med" type="none"/>
            <a:tailEnd len="med" w="med" type="triangle"/>
          </a:ln>
        </p:spPr>
      </p:cxnSp>
      <p:cxnSp>
        <p:nvCxnSpPr>
          <p:cNvPr id="626" name="Google Shape;626;p65"/>
          <p:cNvCxnSpPr>
            <a:stCxn id="618" idx="0"/>
            <a:endCxn id="620" idx="2"/>
          </p:cNvCxnSpPr>
          <p:nvPr/>
        </p:nvCxnSpPr>
        <p:spPr>
          <a:xfrm flipH="1" rot="10800000">
            <a:off x="5827175" y="3145075"/>
            <a:ext cx="937800" cy="301500"/>
          </a:xfrm>
          <a:prstGeom prst="straightConnector1">
            <a:avLst/>
          </a:prstGeom>
          <a:noFill/>
          <a:ln cap="flat" cmpd="sng" w="19050">
            <a:solidFill>
              <a:srgbClr val="000000"/>
            </a:solidFill>
            <a:prstDash val="solid"/>
            <a:round/>
            <a:headEnd len="med" w="med" type="none"/>
            <a:tailEnd len="med" w="med" type="triangle"/>
          </a:ln>
        </p:spPr>
      </p:cxnSp>
      <p:cxnSp>
        <p:nvCxnSpPr>
          <p:cNvPr id="627" name="Google Shape;627;p65"/>
          <p:cNvCxnSpPr>
            <a:stCxn id="619" idx="0"/>
            <a:endCxn id="620" idx="2"/>
          </p:cNvCxnSpPr>
          <p:nvPr/>
        </p:nvCxnSpPr>
        <p:spPr>
          <a:xfrm rot="10800000">
            <a:off x="6764975" y="3145075"/>
            <a:ext cx="957900" cy="301500"/>
          </a:xfrm>
          <a:prstGeom prst="straightConnector1">
            <a:avLst/>
          </a:prstGeom>
          <a:noFill/>
          <a:ln cap="flat" cmpd="sng" w="19050">
            <a:solidFill>
              <a:srgbClr val="000000"/>
            </a:solidFill>
            <a:prstDash val="solid"/>
            <a:round/>
            <a:headEnd len="med" w="med" type="none"/>
            <a:tailEnd len="med" w="med" type="triangle"/>
          </a:ln>
        </p:spPr>
      </p:cxnSp>
      <p:cxnSp>
        <p:nvCxnSpPr>
          <p:cNvPr id="628" name="Google Shape;628;p65"/>
          <p:cNvCxnSpPr>
            <a:stCxn id="611" idx="0"/>
            <a:endCxn id="618" idx="2"/>
          </p:cNvCxnSpPr>
          <p:nvPr/>
        </p:nvCxnSpPr>
        <p:spPr>
          <a:xfrm flipH="1" rot="10800000">
            <a:off x="5165675" y="3828675"/>
            <a:ext cx="661500" cy="579300"/>
          </a:xfrm>
          <a:prstGeom prst="straightConnector1">
            <a:avLst/>
          </a:prstGeom>
          <a:noFill/>
          <a:ln cap="flat" cmpd="sng" w="19050">
            <a:solidFill>
              <a:srgbClr val="000000"/>
            </a:solidFill>
            <a:prstDash val="solid"/>
            <a:round/>
            <a:headEnd len="med" w="med" type="none"/>
            <a:tailEnd len="med" w="med" type="triangle"/>
          </a:ln>
        </p:spPr>
      </p:cxnSp>
      <p:cxnSp>
        <p:nvCxnSpPr>
          <p:cNvPr id="629" name="Google Shape;629;p65"/>
          <p:cNvCxnSpPr>
            <a:stCxn id="612" idx="0"/>
            <a:endCxn id="618" idx="2"/>
          </p:cNvCxnSpPr>
          <p:nvPr/>
        </p:nvCxnSpPr>
        <p:spPr>
          <a:xfrm rot="10800000">
            <a:off x="5827263" y="3828675"/>
            <a:ext cx="66900" cy="579300"/>
          </a:xfrm>
          <a:prstGeom prst="straightConnector1">
            <a:avLst/>
          </a:prstGeom>
          <a:noFill/>
          <a:ln cap="flat" cmpd="sng" w="19050">
            <a:solidFill>
              <a:srgbClr val="000000"/>
            </a:solidFill>
            <a:prstDash val="solid"/>
            <a:round/>
            <a:headEnd len="med" w="med" type="none"/>
            <a:tailEnd len="med" w="med" type="triangle"/>
          </a:ln>
        </p:spPr>
      </p:cxnSp>
      <p:cxnSp>
        <p:nvCxnSpPr>
          <p:cNvPr id="630" name="Google Shape;630;p65"/>
          <p:cNvCxnSpPr>
            <a:stCxn id="613" idx="0"/>
            <a:endCxn id="618" idx="2"/>
          </p:cNvCxnSpPr>
          <p:nvPr/>
        </p:nvCxnSpPr>
        <p:spPr>
          <a:xfrm rot="10800000">
            <a:off x="5827075" y="3828675"/>
            <a:ext cx="795600" cy="579300"/>
          </a:xfrm>
          <a:prstGeom prst="straightConnector1">
            <a:avLst/>
          </a:prstGeom>
          <a:noFill/>
          <a:ln cap="flat" cmpd="sng" w="19050">
            <a:solidFill>
              <a:srgbClr val="000000"/>
            </a:solidFill>
            <a:prstDash val="solid"/>
            <a:round/>
            <a:headEnd len="med" w="med" type="none"/>
            <a:tailEnd len="med" w="med" type="triangle"/>
          </a:ln>
        </p:spPr>
      </p:cxnSp>
      <p:cxnSp>
        <p:nvCxnSpPr>
          <p:cNvPr id="631" name="Google Shape;631;p65"/>
          <p:cNvCxnSpPr>
            <a:stCxn id="614" idx="0"/>
            <a:endCxn id="619" idx="2"/>
          </p:cNvCxnSpPr>
          <p:nvPr/>
        </p:nvCxnSpPr>
        <p:spPr>
          <a:xfrm flipH="1" rot="10800000">
            <a:off x="7655975" y="3828675"/>
            <a:ext cx="66900" cy="579300"/>
          </a:xfrm>
          <a:prstGeom prst="straightConnector1">
            <a:avLst/>
          </a:prstGeom>
          <a:noFill/>
          <a:ln cap="flat" cmpd="sng" w="19050">
            <a:solidFill>
              <a:srgbClr val="000000"/>
            </a:solidFill>
            <a:prstDash val="solid"/>
            <a:round/>
            <a:headEnd len="med" w="med" type="none"/>
            <a:tailEnd len="med" w="med" type="triangle"/>
          </a:ln>
        </p:spPr>
      </p:cxnSp>
      <p:cxnSp>
        <p:nvCxnSpPr>
          <p:cNvPr id="632" name="Google Shape;632;p65"/>
          <p:cNvCxnSpPr>
            <a:stCxn id="615" idx="0"/>
            <a:endCxn id="619" idx="2"/>
          </p:cNvCxnSpPr>
          <p:nvPr/>
        </p:nvCxnSpPr>
        <p:spPr>
          <a:xfrm rot="10800000">
            <a:off x="7722975" y="3828675"/>
            <a:ext cx="661500" cy="579300"/>
          </a:xfrm>
          <a:prstGeom prst="straightConnector1">
            <a:avLst/>
          </a:prstGeom>
          <a:noFill/>
          <a:ln cap="flat" cmpd="sng" w="19050">
            <a:solidFill>
              <a:srgbClr val="000000"/>
            </a:solidFill>
            <a:prstDash val="solid"/>
            <a:round/>
            <a:headEnd len="med" w="med" type="none"/>
            <a:tailEnd len="med" w="med" type="triangle"/>
          </a:ln>
        </p:spPr>
      </p:cxnSp>
      <p:cxnSp>
        <p:nvCxnSpPr>
          <p:cNvPr id="633" name="Google Shape;633;p65"/>
          <p:cNvCxnSpPr>
            <a:stCxn id="621" idx="0"/>
            <a:endCxn id="623" idx="2"/>
          </p:cNvCxnSpPr>
          <p:nvPr/>
        </p:nvCxnSpPr>
        <p:spPr>
          <a:xfrm flipH="1" rot="5400000">
            <a:off x="6458025" y="1637075"/>
            <a:ext cx="438000" cy="176100"/>
          </a:xfrm>
          <a:prstGeom prst="curvedConnector3">
            <a:avLst>
              <a:gd fmla="val 49989" name="adj1"/>
            </a:avLst>
          </a:prstGeom>
          <a:noFill/>
          <a:ln cap="flat" cmpd="sng" w="19050">
            <a:solidFill>
              <a:srgbClr val="000000"/>
            </a:solidFill>
            <a:prstDash val="solid"/>
            <a:round/>
            <a:headEnd len="med" w="med" type="none"/>
            <a:tailEnd len="med" w="med" type="triangle"/>
          </a:ln>
        </p:spPr>
      </p:cxnSp>
      <p:cxnSp>
        <p:nvCxnSpPr>
          <p:cNvPr id="634" name="Google Shape;634;p65"/>
          <p:cNvCxnSpPr>
            <a:stCxn id="621" idx="0"/>
            <a:endCxn id="624" idx="2"/>
          </p:cNvCxnSpPr>
          <p:nvPr/>
        </p:nvCxnSpPr>
        <p:spPr>
          <a:xfrm rot="-5400000">
            <a:off x="7211025" y="1060175"/>
            <a:ext cx="438000" cy="1329900"/>
          </a:xfrm>
          <a:prstGeom prst="curvedConnector3">
            <a:avLst>
              <a:gd fmla="val 49989" name="adj1"/>
            </a:avLst>
          </a:prstGeom>
          <a:noFill/>
          <a:ln cap="flat" cmpd="sng" w="19050">
            <a:solidFill>
              <a:srgbClr val="000000"/>
            </a:solidFill>
            <a:prstDash val="solid"/>
            <a:round/>
            <a:headEnd len="med" w="med" type="none"/>
            <a:tailEnd len="med" w="med" type="triangle"/>
          </a:ln>
        </p:spPr>
      </p:cxnSp>
      <p:cxnSp>
        <p:nvCxnSpPr>
          <p:cNvPr id="635" name="Google Shape;635;p65"/>
          <p:cNvCxnSpPr>
            <a:stCxn id="621" idx="0"/>
            <a:endCxn id="622" idx="2"/>
          </p:cNvCxnSpPr>
          <p:nvPr/>
        </p:nvCxnSpPr>
        <p:spPr>
          <a:xfrm flipH="1" rot="5400000">
            <a:off x="5792925" y="971975"/>
            <a:ext cx="438000" cy="1506300"/>
          </a:xfrm>
          <a:prstGeom prst="curvedConnector3">
            <a:avLst>
              <a:gd fmla="val 49989" name="adj1"/>
            </a:avLst>
          </a:prstGeom>
          <a:noFill/>
          <a:ln cap="flat" cmpd="sng" w="19050">
            <a:solidFill>
              <a:srgbClr val="000000"/>
            </a:solidFill>
            <a:prstDash val="solid"/>
            <a:round/>
            <a:headEnd len="med" w="med" type="none"/>
            <a:tailEnd len="med" w="med" type="triangle"/>
          </a:ln>
        </p:spPr>
      </p:cxn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6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Inference:  protecting against mistakes</a:t>
            </a:r>
            <a:endParaRPr/>
          </a:p>
        </p:txBody>
      </p:sp>
      <p:sp>
        <p:nvSpPr>
          <p:cNvPr id="641" name="Google Shape;641;p6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Performing inference is easy:</a:t>
            </a:r>
            <a:endParaRPr>
              <a:solidFill>
                <a:srgbClr val="000000"/>
              </a:solidFill>
            </a:endParaRPr>
          </a:p>
          <a:p>
            <a:pPr indent="-342900" lvl="0" marL="457200" rtl="0" algn="l">
              <a:spcBef>
                <a:spcPts val="1600"/>
              </a:spcBef>
              <a:spcAft>
                <a:spcPts val="0"/>
              </a:spcAft>
              <a:buClr>
                <a:srgbClr val="000000"/>
              </a:buClr>
              <a:buSzPts val="1800"/>
              <a:buChar char="-"/>
            </a:pPr>
            <a:r>
              <a:rPr lang="en">
                <a:solidFill>
                  <a:srgbClr val="000000"/>
                </a:solidFill>
              </a:rPr>
              <a:t>Initialize the stack &amp; buffer</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Apply model to determine best next transition, apply it, repeat!</a:t>
            </a:r>
            <a:endParaRPr>
              <a:solidFill>
                <a:srgbClr val="000000"/>
              </a:solidFill>
            </a:endParaRPr>
          </a:p>
          <a:p>
            <a:pPr indent="0" lvl="0" marL="0" rtl="0" algn="l">
              <a:spcBef>
                <a:spcPts val="1600"/>
              </a:spcBef>
              <a:spcAft>
                <a:spcPts val="0"/>
              </a:spcAft>
              <a:buNone/>
            </a:pPr>
            <a:r>
              <a:rPr lang="en">
                <a:solidFill>
                  <a:srgbClr val="000000"/>
                </a:solidFill>
              </a:rPr>
              <a:t>What is “best”?</a:t>
            </a:r>
            <a:endParaRPr>
              <a:solidFill>
                <a:srgbClr val="000000"/>
              </a:solidFill>
            </a:endParaRPr>
          </a:p>
          <a:p>
            <a:pPr indent="0" lvl="0" marL="0" rtl="0" algn="l">
              <a:spcBef>
                <a:spcPts val="1600"/>
              </a:spcBef>
              <a:spcAft>
                <a:spcPts val="0"/>
              </a:spcAft>
              <a:buNone/>
            </a:pPr>
            <a:r>
              <a:rPr lang="en">
                <a:solidFill>
                  <a:srgbClr val="000000"/>
                </a:solidFill>
              </a:rPr>
              <a:t>What if two are “close”?</a:t>
            </a:r>
            <a:endParaRPr>
              <a:solidFill>
                <a:srgbClr val="000000"/>
              </a:solidFill>
            </a:endParaRPr>
          </a:p>
          <a:p>
            <a:pPr indent="0" lvl="0" marL="0" rtl="0" algn="l">
              <a:spcBef>
                <a:spcPts val="1600"/>
              </a:spcBef>
              <a:spcAft>
                <a:spcPts val="1600"/>
              </a:spcAft>
              <a:buNone/>
            </a:pPr>
            <a:r>
              <a:rPr lang="en">
                <a:solidFill>
                  <a:srgbClr val="000000"/>
                </a:solidFill>
              </a:rPr>
              <a:t>Commit entirely to one?</a:t>
            </a:r>
            <a:endParaRPr>
              <a:solidFill>
                <a:srgbClr val="000000"/>
              </a:solidFill>
            </a:endParaRPr>
          </a:p>
        </p:txBody>
      </p:sp>
      <p:pic>
        <p:nvPicPr>
          <p:cNvPr descr="parseface.png" id="642" name="Google Shape;642;p66"/>
          <p:cNvPicPr preferRelativeResize="0"/>
          <p:nvPr/>
        </p:nvPicPr>
        <p:blipFill>
          <a:blip r:embed="rId3">
            <a:alphaModFix/>
          </a:blip>
          <a:stretch>
            <a:fillRect/>
          </a:stretch>
        </p:blipFill>
        <p:spPr>
          <a:xfrm>
            <a:off x="4547450" y="2766525"/>
            <a:ext cx="4386824" cy="153795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67"/>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Beam Search</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6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Beam Search - Problem Statement</a:t>
            </a:r>
            <a:endParaRPr/>
          </a:p>
        </p:txBody>
      </p:sp>
      <p:sp>
        <p:nvSpPr>
          <p:cNvPr id="653" name="Google Shape;653;p6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Correct parsing:</a:t>
            </a:r>
            <a:r>
              <a:rPr i="1" lang="en" sz="2000"/>
              <a:t> “Shift  Shift   L-Arc   Shift   R-Arc”</a:t>
            </a:r>
            <a:endParaRPr i="1" sz="2000"/>
          </a:p>
          <a:p>
            <a:pPr indent="-355600" lvl="0" marL="457200" rtl="0" algn="l">
              <a:spcBef>
                <a:spcPts val="0"/>
              </a:spcBef>
              <a:spcAft>
                <a:spcPts val="0"/>
              </a:spcAft>
              <a:buSzPts val="2000"/>
              <a:buChar char="●"/>
            </a:pPr>
            <a:r>
              <a:rPr lang="en" sz="2000"/>
              <a:t>System correctly generated: </a:t>
            </a:r>
            <a:r>
              <a:rPr i="1" lang="en" sz="2000"/>
              <a:t>“</a:t>
            </a:r>
            <a:r>
              <a:rPr i="1" lang="en" sz="2000"/>
              <a:t>Shift  Shift   L-Arc</a:t>
            </a:r>
            <a:r>
              <a:rPr i="1" lang="en" sz="2000"/>
              <a:t>” ...</a:t>
            </a:r>
            <a:endParaRPr i="1" sz="2000"/>
          </a:p>
          <a:p>
            <a:pPr indent="-355600" lvl="0" marL="457200" rtl="0" algn="l">
              <a:spcBef>
                <a:spcPts val="0"/>
              </a:spcBef>
              <a:spcAft>
                <a:spcPts val="0"/>
              </a:spcAft>
              <a:buSzPts val="2000"/>
              <a:buChar char="●"/>
            </a:pPr>
            <a:r>
              <a:rPr lang="en" sz="2000"/>
              <a:t>… but next action probability distribution:</a:t>
            </a:r>
            <a:endParaRPr sz="2000"/>
          </a:p>
          <a:p>
            <a:pPr indent="-355600" lvl="1" marL="914400" rtl="0" algn="l">
              <a:spcBef>
                <a:spcPts val="0"/>
              </a:spcBef>
              <a:spcAft>
                <a:spcPts val="0"/>
              </a:spcAft>
              <a:buSzPts val="2000"/>
              <a:buChar char="○"/>
            </a:pPr>
            <a:r>
              <a:rPr lang="en" sz="2000"/>
              <a:t>P</a:t>
            </a:r>
            <a:r>
              <a:rPr baseline="-25000" lang="en" sz="2000"/>
              <a:t>4</a:t>
            </a:r>
            <a:r>
              <a:rPr lang="en" sz="2000"/>
              <a:t>(</a:t>
            </a:r>
            <a:r>
              <a:rPr i="1" lang="en" sz="2000"/>
              <a:t>Shift</a:t>
            </a:r>
            <a:r>
              <a:rPr lang="en" sz="2000"/>
              <a:t>) = 0.41</a:t>
            </a:r>
            <a:endParaRPr sz="2000"/>
          </a:p>
          <a:p>
            <a:pPr indent="-355600" lvl="1" marL="914400" rtl="0" algn="l">
              <a:spcBef>
                <a:spcPts val="0"/>
              </a:spcBef>
              <a:spcAft>
                <a:spcPts val="0"/>
              </a:spcAft>
              <a:buSzPts val="2000"/>
              <a:buChar char="○"/>
            </a:pPr>
            <a:r>
              <a:rPr lang="en" sz="2000"/>
              <a:t>P</a:t>
            </a:r>
            <a:r>
              <a:rPr baseline="-25000" lang="en" sz="2000"/>
              <a:t>4</a:t>
            </a:r>
            <a:r>
              <a:rPr lang="en" sz="2000"/>
              <a:t>(</a:t>
            </a:r>
            <a:r>
              <a:rPr i="1" lang="en" sz="2000"/>
              <a:t>L-Arc</a:t>
            </a:r>
            <a:r>
              <a:rPr lang="en" sz="2000"/>
              <a:t>) = 0.43</a:t>
            </a:r>
            <a:br>
              <a:rPr lang="en" sz="2000"/>
            </a:br>
            <a:br>
              <a:rPr lang="en" sz="2000"/>
            </a:br>
            <a:endParaRPr sz="2000"/>
          </a:p>
          <a:p>
            <a:pPr indent="0" lvl="0" marL="457200" marR="0" rtl="0" algn="l">
              <a:lnSpc>
                <a:spcPct val="115000"/>
              </a:lnSpc>
              <a:spcBef>
                <a:spcPts val="1600"/>
              </a:spcBef>
              <a:spcAft>
                <a:spcPts val="0"/>
              </a:spcAft>
              <a:buNone/>
            </a:pPr>
            <a:r>
              <a:rPr b="1" lang="en" sz="2000"/>
              <a:t>                     What do you pick?</a:t>
            </a:r>
            <a:br>
              <a:rPr b="1" lang="en" sz="2000"/>
            </a:br>
            <a:br>
              <a:rPr lang="en" sz="2000"/>
            </a:br>
            <a:br>
              <a:rPr lang="en" sz="2000"/>
            </a:br>
            <a:br>
              <a:rPr lang="en" sz="2000"/>
            </a:br>
            <a:br>
              <a:rPr lang="en" sz="2000"/>
            </a:br>
            <a:br>
              <a:rPr lang="en" sz="2000"/>
            </a:br>
            <a:br>
              <a:rPr lang="en" sz="2000"/>
            </a:br>
            <a:br>
              <a:rPr lang="en" sz="2000"/>
            </a:br>
            <a:br>
              <a:rPr lang="en" sz="2000"/>
            </a:br>
            <a:endParaRPr sz="2000"/>
          </a:p>
          <a:p>
            <a:pPr indent="0" lvl="0" marL="0" rtl="0" algn="l">
              <a:spcBef>
                <a:spcPts val="1600"/>
              </a:spcBef>
              <a:spcAft>
                <a:spcPts val="0"/>
              </a:spcAft>
              <a:buNone/>
            </a:pPr>
            <a:r>
              <a:t/>
            </a:r>
            <a:endParaRPr sz="1600"/>
          </a:p>
          <a:p>
            <a:pPr indent="0" lvl="0" marL="457200" rtl="0" algn="l">
              <a:spcBef>
                <a:spcPts val="1600"/>
              </a:spcBef>
              <a:spcAft>
                <a:spcPts val="1600"/>
              </a:spcAft>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6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Beam Search - Problem Statement </a:t>
            </a:r>
            <a:endParaRPr/>
          </a:p>
        </p:txBody>
      </p:sp>
      <p:sp>
        <p:nvSpPr>
          <p:cNvPr id="659" name="Google Shape;659;p6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Correct parsing:</a:t>
            </a:r>
            <a:r>
              <a:rPr i="1" lang="en" sz="2000"/>
              <a:t> “Shift  Shift   L-Arc   Shift   R-Arc”</a:t>
            </a:r>
            <a:endParaRPr i="1" sz="2000"/>
          </a:p>
          <a:p>
            <a:pPr indent="-355600" lvl="0" marL="457200" rtl="0" algn="l">
              <a:spcBef>
                <a:spcPts val="0"/>
              </a:spcBef>
              <a:spcAft>
                <a:spcPts val="0"/>
              </a:spcAft>
              <a:buSzPts val="2000"/>
              <a:buChar char="●"/>
            </a:pPr>
            <a:r>
              <a:rPr lang="en" sz="2000"/>
              <a:t>System correctly generated: </a:t>
            </a:r>
            <a:r>
              <a:rPr i="1" lang="en" sz="2000"/>
              <a:t>“Shift  Shift   L-Arc” ...</a:t>
            </a:r>
            <a:endParaRPr i="1" sz="2000"/>
          </a:p>
          <a:p>
            <a:pPr indent="-355600" lvl="0" marL="457200" rtl="0" algn="l">
              <a:spcBef>
                <a:spcPts val="0"/>
              </a:spcBef>
              <a:spcAft>
                <a:spcPts val="0"/>
              </a:spcAft>
              <a:buSzPts val="2000"/>
              <a:buChar char="●"/>
            </a:pPr>
            <a:r>
              <a:rPr lang="en" sz="2000"/>
              <a:t>… but next action probability distribution:</a:t>
            </a:r>
            <a:endParaRPr sz="2000"/>
          </a:p>
          <a:p>
            <a:pPr indent="-355600" lvl="1" marL="914400" rtl="0" algn="l">
              <a:spcBef>
                <a:spcPts val="0"/>
              </a:spcBef>
              <a:spcAft>
                <a:spcPts val="0"/>
              </a:spcAft>
              <a:buSzPts val="2000"/>
              <a:buChar char="○"/>
            </a:pPr>
            <a:r>
              <a:rPr lang="en" sz="2000"/>
              <a:t>P</a:t>
            </a:r>
            <a:r>
              <a:rPr baseline="-25000" lang="en" sz="2000"/>
              <a:t>4</a:t>
            </a:r>
            <a:r>
              <a:rPr lang="en" sz="2000"/>
              <a:t>(</a:t>
            </a:r>
            <a:r>
              <a:rPr i="1" lang="en" sz="2000"/>
              <a:t>Shift</a:t>
            </a:r>
            <a:r>
              <a:rPr lang="en" sz="2000"/>
              <a:t>) = 0.41</a:t>
            </a:r>
            <a:endParaRPr sz="2000"/>
          </a:p>
          <a:p>
            <a:pPr indent="-355600" lvl="1" marL="914400" rtl="0" algn="l">
              <a:spcBef>
                <a:spcPts val="0"/>
              </a:spcBef>
              <a:spcAft>
                <a:spcPts val="0"/>
              </a:spcAft>
              <a:buSzPts val="2000"/>
              <a:buChar char="○"/>
            </a:pPr>
            <a:r>
              <a:rPr lang="en" sz="2000"/>
              <a:t>P</a:t>
            </a:r>
            <a:r>
              <a:rPr baseline="-25000" lang="en" sz="2000"/>
              <a:t>4</a:t>
            </a:r>
            <a:r>
              <a:rPr lang="en" sz="2000"/>
              <a:t>(</a:t>
            </a:r>
            <a:r>
              <a:rPr i="1" lang="en" sz="2000"/>
              <a:t>L-Arc</a:t>
            </a:r>
            <a:r>
              <a:rPr lang="en" sz="2000"/>
              <a:t>) = 0.43</a:t>
            </a:r>
            <a:endParaRPr sz="2000"/>
          </a:p>
          <a:p>
            <a:pPr indent="-355600" lvl="0" marL="457200" rtl="0" algn="l">
              <a:spcBef>
                <a:spcPts val="0"/>
              </a:spcBef>
              <a:spcAft>
                <a:spcPts val="0"/>
              </a:spcAft>
              <a:buSzPts val="2000"/>
              <a:buChar char="●"/>
            </a:pPr>
            <a:r>
              <a:rPr i="1" lang="en" sz="2000"/>
              <a:t>‘</a:t>
            </a:r>
            <a:r>
              <a:rPr i="1" lang="en" sz="2000"/>
              <a:t>L-Arc</a:t>
            </a:r>
            <a:r>
              <a:rPr i="1" lang="en" sz="2000"/>
              <a:t>’ </a:t>
            </a:r>
            <a:r>
              <a:rPr lang="en" sz="2000"/>
              <a:t>is highest, so we should(?) pick that one...</a:t>
            </a:r>
            <a:endParaRPr sz="2000"/>
          </a:p>
          <a:p>
            <a:pPr indent="-355600" lvl="0" marL="457200" rtl="0" algn="l">
              <a:spcBef>
                <a:spcPts val="0"/>
              </a:spcBef>
              <a:spcAft>
                <a:spcPts val="0"/>
              </a:spcAft>
              <a:buSzPts val="2000"/>
              <a:buChar char="●"/>
            </a:pPr>
            <a:r>
              <a:rPr lang="en" sz="2000"/>
              <a:t>… but what if </a:t>
            </a:r>
            <a:endParaRPr sz="2000"/>
          </a:p>
          <a:p>
            <a:pPr indent="-355600" lvl="1" marL="914400" rtl="0" algn="l">
              <a:spcBef>
                <a:spcPts val="0"/>
              </a:spcBef>
              <a:spcAft>
                <a:spcPts val="0"/>
              </a:spcAft>
              <a:buSzPts val="2000"/>
              <a:buChar char="○"/>
            </a:pPr>
            <a:r>
              <a:rPr lang="en" sz="2000"/>
              <a:t>∀</a:t>
            </a:r>
            <a:r>
              <a:rPr baseline="-25000" lang="en" sz="2000"/>
              <a:t>X</a:t>
            </a:r>
            <a:r>
              <a:rPr lang="en" sz="2000"/>
              <a:t>P</a:t>
            </a:r>
            <a:r>
              <a:rPr baseline="-25000" lang="en" sz="2000"/>
              <a:t>45</a:t>
            </a:r>
            <a:r>
              <a:rPr lang="en" sz="2000"/>
              <a:t>(</a:t>
            </a:r>
            <a:r>
              <a:rPr i="1" lang="en" sz="2000"/>
              <a:t>‘</a:t>
            </a:r>
            <a:r>
              <a:rPr i="1" lang="en" sz="2000"/>
              <a:t>L-Arc</a:t>
            </a:r>
            <a:r>
              <a:rPr i="1" lang="en" sz="2000"/>
              <a:t>’, X</a:t>
            </a:r>
            <a:r>
              <a:rPr lang="en" sz="2000"/>
              <a:t>) &lt;&lt; P</a:t>
            </a:r>
            <a:r>
              <a:rPr baseline="-25000" lang="en" sz="2000"/>
              <a:t>45</a:t>
            </a:r>
            <a:r>
              <a:rPr lang="en" sz="2000"/>
              <a:t>(‘</a:t>
            </a:r>
            <a:r>
              <a:rPr i="1" lang="en" sz="2000"/>
              <a:t>Shift</a:t>
            </a:r>
            <a:r>
              <a:rPr i="1" lang="en" sz="2000"/>
              <a:t>’, ‘R-Arc’</a:t>
            </a:r>
            <a:r>
              <a:rPr lang="en" sz="2000"/>
              <a:t>)?  Potentially sub-optimal!</a:t>
            </a:r>
            <a:br>
              <a:rPr lang="en" sz="2000"/>
            </a:br>
            <a:br>
              <a:rPr lang="en" sz="2000"/>
            </a:br>
            <a:r>
              <a:rPr lang="en" sz="2000"/>
              <a:t>                                       </a:t>
            </a:r>
            <a:r>
              <a:rPr b="1" lang="en" sz="2000"/>
              <a:t>Too late!</a:t>
            </a:r>
            <a:br>
              <a:rPr b="1" lang="en" sz="2000"/>
            </a:br>
            <a:br>
              <a:rPr lang="en" sz="2000"/>
            </a:br>
            <a:br>
              <a:rPr lang="en" sz="2000"/>
            </a:br>
            <a:br>
              <a:rPr lang="en" sz="2000"/>
            </a:br>
            <a:br>
              <a:rPr lang="en" sz="2000"/>
            </a:br>
            <a:br>
              <a:rPr lang="en" sz="2000"/>
            </a:br>
            <a:br>
              <a:rPr lang="en" sz="2000"/>
            </a:br>
            <a:br>
              <a:rPr lang="en" sz="2000"/>
            </a:br>
            <a:br>
              <a:rPr lang="en" sz="2000"/>
            </a:br>
            <a:endParaRPr sz="2000"/>
          </a:p>
          <a:p>
            <a:pPr indent="0" lvl="0" marL="0" rtl="0" algn="l">
              <a:spcBef>
                <a:spcPts val="1600"/>
              </a:spcBef>
              <a:spcAft>
                <a:spcPts val="0"/>
              </a:spcAft>
              <a:buNone/>
            </a:pPr>
            <a:r>
              <a:t/>
            </a:r>
            <a:endParaRPr sz="1600"/>
          </a:p>
          <a:p>
            <a:pPr indent="0" lvl="0" marL="457200" rtl="0" algn="l">
              <a:spcBef>
                <a:spcPts val="1600"/>
              </a:spcBef>
              <a:spcAft>
                <a:spcPts val="1600"/>
              </a:spcAft>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7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What Can We Do?</a:t>
            </a:r>
            <a:endParaRPr/>
          </a:p>
        </p:txBody>
      </p:sp>
      <p:sp>
        <p:nvSpPr>
          <p:cNvPr id="665" name="Google Shape;665;p7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b="1" lang="en" sz="2000"/>
              <a:t>Keep only top candidate at each step?</a:t>
            </a:r>
            <a:endParaRPr b="1" sz="2000"/>
          </a:p>
          <a:p>
            <a:pPr indent="-355600" lvl="1" marL="914400" rtl="0" algn="l">
              <a:spcBef>
                <a:spcPts val="0"/>
              </a:spcBef>
              <a:spcAft>
                <a:spcPts val="0"/>
              </a:spcAft>
              <a:buSzPts val="2000"/>
              <a:buChar char="○"/>
            </a:pPr>
            <a:r>
              <a:rPr lang="en" sz="2000"/>
              <a:t>That is the issue… efficient but highly non-optimal</a:t>
            </a:r>
            <a:br>
              <a:rPr lang="en" sz="2000"/>
            </a:br>
            <a:br>
              <a:rPr lang="en" sz="2000"/>
            </a:br>
            <a:endParaRPr sz="2000"/>
          </a:p>
          <a:p>
            <a:pPr indent="-355600" lvl="0" marL="457200" rtl="0" algn="l">
              <a:spcBef>
                <a:spcPts val="0"/>
              </a:spcBef>
              <a:spcAft>
                <a:spcPts val="0"/>
              </a:spcAft>
              <a:buSzPts val="2000"/>
              <a:buChar char="●"/>
            </a:pPr>
            <a:r>
              <a:rPr b="1" lang="en" sz="2000"/>
              <a:t>Keep all candidates at all steps?</a:t>
            </a:r>
            <a:endParaRPr b="1" sz="2000"/>
          </a:p>
          <a:p>
            <a:pPr indent="-355600" lvl="1" marL="914400" rtl="0" algn="l">
              <a:spcBef>
                <a:spcPts val="0"/>
              </a:spcBef>
              <a:spcAft>
                <a:spcPts val="0"/>
              </a:spcAft>
              <a:buSzPts val="2000"/>
              <a:buChar char="○"/>
            </a:pPr>
            <a:r>
              <a:rPr lang="en" sz="2000"/>
              <a:t>Optimal! But if vocab length (or in general number of classes) V, sentence length L … how many items to keep?</a:t>
            </a:r>
            <a:endParaRPr sz="2000"/>
          </a:p>
          <a:p>
            <a:pPr indent="-355600" lvl="1" marL="914400" rtl="0" algn="l">
              <a:spcBef>
                <a:spcPts val="0"/>
              </a:spcBef>
              <a:spcAft>
                <a:spcPts val="0"/>
              </a:spcAft>
              <a:buSzPts val="2000"/>
              <a:buChar char="○"/>
            </a:pPr>
            <a:r>
              <a:rPr lang="en" sz="2000"/>
              <a:t>V</a:t>
            </a:r>
            <a:r>
              <a:rPr baseline="30000" lang="en" sz="2000"/>
              <a:t>L  </a:t>
            </a:r>
            <a:r>
              <a:rPr lang="en" sz="2000"/>
              <a:t>! Oy… impossible</a:t>
            </a:r>
            <a:br>
              <a:rPr lang="en" sz="2000"/>
            </a:br>
            <a:br>
              <a:rPr lang="en" sz="2000"/>
            </a:br>
            <a:r>
              <a:rPr lang="en" sz="2000"/>
              <a:t>                                   </a:t>
            </a:r>
            <a:br>
              <a:rPr b="1" lang="en" sz="2000"/>
            </a:br>
            <a:br>
              <a:rPr lang="en" sz="2000"/>
            </a:br>
            <a:br>
              <a:rPr lang="en" sz="2000"/>
            </a:br>
            <a:r>
              <a:rPr lang="en" sz="2000"/>
              <a:t>                                   </a:t>
            </a:r>
            <a:br>
              <a:rPr b="1" lang="en" sz="2000"/>
            </a:br>
            <a:br>
              <a:rPr lang="en" sz="2000"/>
            </a:br>
            <a:br>
              <a:rPr lang="en" sz="2000"/>
            </a:br>
            <a:br>
              <a:rPr lang="en" sz="2000"/>
            </a:br>
            <a:br>
              <a:rPr lang="en" sz="2000"/>
            </a:br>
            <a:br>
              <a:rPr lang="en" sz="2000"/>
            </a:br>
            <a:br>
              <a:rPr lang="en" sz="2000"/>
            </a:br>
            <a:br>
              <a:rPr lang="en" sz="2000"/>
            </a:br>
            <a:br>
              <a:rPr lang="en" sz="2000"/>
            </a:br>
            <a:endParaRPr sz="2000"/>
          </a:p>
          <a:p>
            <a:pPr indent="0" lvl="0" marL="0" rtl="0" algn="l">
              <a:spcBef>
                <a:spcPts val="1600"/>
              </a:spcBef>
              <a:spcAft>
                <a:spcPts val="0"/>
              </a:spcAft>
              <a:buNone/>
            </a:pPr>
            <a:r>
              <a:t/>
            </a:r>
            <a:endParaRPr sz="1600"/>
          </a:p>
          <a:p>
            <a:pPr indent="0" lvl="0" marL="457200" rtl="0" algn="l">
              <a:spcBef>
                <a:spcPts val="1600"/>
              </a:spcBef>
              <a:spcAft>
                <a:spcPts val="1600"/>
              </a:spcAft>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7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Beam Search To The Rescue</a:t>
            </a:r>
            <a:endParaRPr/>
          </a:p>
        </p:txBody>
      </p:sp>
      <p:sp>
        <p:nvSpPr>
          <p:cNvPr id="671" name="Google Shape;671;p7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Beam Search:</a:t>
            </a:r>
            <a:r>
              <a:rPr lang="en" sz="2000"/>
              <a:t> Don’t fully commit.. leave fixed number of options in play !</a:t>
            </a:r>
            <a:r>
              <a:rPr i="1" lang="en" sz="2000"/>
              <a:t> </a:t>
            </a:r>
            <a:endParaRPr i="1" sz="2000"/>
          </a:p>
          <a:p>
            <a:pPr indent="-355600" lvl="0" marL="457200" rtl="0" algn="l">
              <a:spcBef>
                <a:spcPts val="1600"/>
              </a:spcBef>
              <a:spcAft>
                <a:spcPts val="0"/>
              </a:spcAft>
              <a:buSzPts val="2000"/>
              <a:buChar char="●"/>
            </a:pPr>
            <a:r>
              <a:rPr lang="en" sz="2000"/>
              <a:t>Keep Top N candidates at each step i…</a:t>
            </a:r>
            <a:endParaRPr sz="2000"/>
          </a:p>
          <a:p>
            <a:pPr indent="-355600" lvl="0" marL="457200" marR="0" rtl="0" algn="l">
              <a:lnSpc>
                <a:spcPct val="115000"/>
              </a:lnSpc>
              <a:spcBef>
                <a:spcPts val="0"/>
              </a:spcBef>
              <a:spcAft>
                <a:spcPts val="0"/>
              </a:spcAft>
              <a:buClr>
                <a:schemeClr val="dk1"/>
              </a:buClr>
              <a:buSzPts val="2000"/>
              <a:buFont typeface="Open Sans"/>
              <a:buChar char="●"/>
            </a:pPr>
            <a:r>
              <a:rPr lang="en" sz="2000"/>
              <a:t>… calculate for each candidate the next word’s probability distribution, keep top N of those</a:t>
            </a:r>
            <a:endParaRPr sz="2000"/>
          </a:p>
          <a:p>
            <a:pPr indent="-355600" lvl="0" marL="457200" marR="0" rtl="0" algn="l">
              <a:lnSpc>
                <a:spcPct val="115000"/>
              </a:lnSpc>
              <a:spcBef>
                <a:spcPts val="0"/>
              </a:spcBef>
              <a:spcAft>
                <a:spcPts val="0"/>
              </a:spcAft>
              <a:buClr>
                <a:schemeClr val="dk1"/>
              </a:buClr>
              <a:buSzPts val="2000"/>
              <a:buFont typeface="Open Sans"/>
              <a:buChar char="●"/>
            </a:pPr>
            <a:r>
              <a:rPr lang="en" sz="2000"/>
              <a:t>…  that gives N*L new combined candidates at step i+1</a:t>
            </a:r>
            <a:endParaRPr sz="2000"/>
          </a:p>
          <a:p>
            <a:pPr indent="-355600" lvl="0" marL="457200" marR="0" rtl="0" algn="l">
              <a:lnSpc>
                <a:spcPct val="115000"/>
              </a:lnSpc>
              <a:spcBef>
                <a:spcPts val="0"/>
              </a:spcBef>
              <a:spcAft>
                <a:spcPts val="0"/>
              </a:spcAft>
              <a:buClr>
                <a:schemeClr val="dk1"/>
              </a:buClr>
              <a:buSzPts val="2000"/>
              <a:buFont typeface="Open Sans"/>
              <a:buChar char="●"/>
            </a:pPr>
            <a:r>
              <a:rPr lang="en" sz="2000"/>
              <a:t>… and keep Top N of those</a:t>
            </a:r>
            <a:endParaRPr sz="2000"/>
          </a:p>
          <a:p>
            <a:pPr indent="-355600" lvl="0" marL="457200" marR="0" rtl="0" algn="l">
              <a:lnSpc>
                <a:spcPct val="115000"/>
              </a:lnSpc>
              <a:spcBef>
                <a:spcPts val="0"/>
              </a:spcBef>
              <a:spcAft>
                <a:spcPts val="0"/>
              </a:spcAft>
              <a:buClr>
                <a:schemeClr val="dk1"/>
              </a:buClr>
              <a:buSzPts val="2000"/>
              <a:buFont typeface="Open Sans"/>
              <a:buChar char="●"/>
            </a:pPr>
            <a:r>
              <a:rPr lang="en" sz="2000"/>
              <a:t>… keep doing this</a:t>
            </a:r>
            <a:br>
              <a:rPr lang="en" sz="2000"/>
            </a:br>
            <a:br>
              <a:rPr lang="en" sz="2000"/>
            </a:br>
            <a:r>
              <a:rPr lang="en" sz="2000"/>
              <a:t>                                       </a:t>
            </a:r>
            <a:r>
              <a:rPr b="1" lang="en" sz="2000"/>
              <a:t>Simple!</a:t>
            </a:r>
            <a:br>
              <a:rPr b="1" lang="en" sz="2000"/>
            </a:br>
            <a:br>
              <a:rPr lang="en" sz="2000"/>
            </a:br>
            <a:br>
              <a:rPr lang="en" sz="2000"/>
            </a:br>
            <a:r>
              <a:rPr lang="en" sz="2000"/>
              <a:t>                                   </a:t>
            </a:r>
            <a:br>
              <a:rPr b="1" lang="en" sz="2000"/>
            </a:br>
            <a:br>
              <a:rPr lang="en" sz="2000"/>
            </a:br>
            <a:br>
              <a:rPr lang="en" sz="2000"/>
            </a:br>
            <a:br>
              <a:rPr lang="en" sz="2000"/>
            </a:br>
            <a:br>
              <a:rPr lang="en" sz="2000"/>
            </a:br>
            <a:br>
              <a:rPr lang="en" sz="2000"/>
            </a:br>
            <a:br>
              <a:rPr lang="en" sz="2000"/>
            </a:br>
            <a:br>
              <a:rPr lang="en" sz="2000"/>
            </a:br>
            <a:br>
              <a:rPr lang="en" sz="2000"/>
            </a:br>
            <a:endParaRPr sz="2000"/>
          </a:p>
          <a:p>
            <a:pPr indent="0" lvl="0" marL="0" rtl="0" algn="l">
              <a:spcBef>
                <a:spcPts val="1600"/>
              </a:spcBef>
              <a:spcAft>
                <a:spcPts val="0"/>
              </a:spcAft>
              <a:buNone/>
            </a:pPr>
            <a:r>
              <a:t/>
            </a:r>
            <a:endParaRPr sz="1600"/>
          </a:p>
          <a:p>
            <a:pPr indent="0" lvl="0" marL="45720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Neural Nets</a:t>
            </a:r>
            <a:endParaRPr/>
          </a:p>
        </p:txBody>
      </p:sp>
      <p:sp>
        <p:nvSpPr>
          <p:cNvPr id="93" name="Google Shape;93;p18"/>
          <p:cNvSpPr/>
          <p:nvPr/>
        </p:nvSpPr>
        <p:spPr>
          <a:xfrm>
            <a:off x="3617725" y="3788725"/>
            <a:ext cx="1411500" cy="33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Affine</a:t>
            </a:r>
            <a:endParaRPr/>
          </a:p>
        </p:txBody>
      </p:sp>
      <p:sp>
        <p:nvSpPr>
          <p:cNvPr id="94" name="Google Shape;94;p18"/>
          <p:cNvSpPr/>
          <p:nvPr/>
        </p:nvSpPr>
        <p:spPr>
          <a:xfrm>
            <a:off x="3617725" y="3331525"/>
            <a:ext cx="1411500" cy="3348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Nonlinearity</a:t>
            </a:r>
            <a:endParaRPr/>
          </a:p>
        </p:txBody>
      </p:sp>
      <p:sp>
        <p:nvSpPr>
          <p:cNvPr id="95" name="Google Shape;95;p18"/>
          <p:cNvSpPr/>
          <p:nvPr/>
        </p:nvSpPr>
        <p:spPr>
          <a:xfrm>
            <a:off x="3617725" y="2874325"/>
            <a:ext cx="1411500" cy="33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Affine</a:t>
            </a:r>
            <a:endParaRPr/>
          </a:p>
        </p:txBody>
      </p:sp>
      <p:sp>
        <p:nvSpPr>
          <p:cNvPr id="96" name="Google Shape;96;p18"/>
          <p:cNvSpPr/>
          <p:nvPr/>
        </p:nvSpPr>
        <p:spPr>
          <a:xfrm>
            <a:off x="3617725" y="2417125"/>
            <a:ext cx="1411500" cy="3348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Nonlinearity</a:t>
            </a:r>
            <a:endParaRPr/>
          </a:p>
        </p:txBody>
      </p:sp>
      <p:sp>
        <p:nvSpPr>
          <p:cNvPr id="97" name="Google Shape;97;p18"/>
          <p:cNvSpPr/>
          <p:nvPr/>
        </p:nvSpPr>
        <p:spPr>
          <a:xfrm>
            <a:off x="3617725" y="4245925"/>
            <a:ext cx="1411500" cy="3348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a:t>
            </a:r>
            <a:r>
              <a:rPr baseline="-25000" lang="en"/>
              <a:t>1      </a:t>
            </a:r>
            <a:r>
              <a:rPr lang="en"/>
              <a:t>       x</a:t>
            </a:r>
            <a:r>
              <a:rPr baseline="-25000" lang="en"/>
              <a:t>2</a:t>
            </a:r>
            <a:endParaRPr baseline="-25000"/>
          </a:p>
        </p:txBody>
      </p:sp>
      <p:sp>
        <p:nvSpPr>
          <p:cNvPr id="98" name="Google Shape;98;p18"/>
          <p:cNvSpPr/>
          <p:nvPr/>
        </p:nvSpPr>
        <p:spPr>
          <a:xfrm>
            <a:off x="3617725" y="1959925"/>
            <a:ext cx="1411500" cy="33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Affine</a:t>
            </a:r>
            <a:endParaRPr/>
          </a:p>
        </p:txBody>
      </p:sp>
      <p:sp>
        <p:nvSpPr>
          <p:cNvPr id="99" name="Google Shape;99;p18"/>
          <p:cNvSpPr/>
          <p:nvPr/>
        </p:nvSpPr>
        <p:spPr>
          <a:xfrm>
            <a:off x="3617725" y="1225225"/>
            <a:ext cx="1411500" cy="6123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Sigmoid Or Softmax</a:t>
            </a:r>
            <a:endParaRPr/>
          </a:p>
        </p:txBody>
      </p:sp>
      <p:cxnSp>
        <p:nvCxnSpPr>
          <p:cNvPr id="100" name="Google Shape;100;p18"/>
          <p:cNvCxnSpPr>
            <a:stCxn id="97" idx="0"/>
            <a:endCxn id="99" idx="2"/>
          </p:cNvCxnSpPr>
          <p:nvPr/>
        </p:nvCxnSpPr>
        <p:spPr>
          <a:xfrm rot="10800000">
            <a:off x="4323475" y="1837525"/>
            <a:ext cx="0" cy="2408400"/>
          </a:xfrm>
          <a:prstGeom prst="straightConnector1">
            <a:avLst/>
          </a:prstGeom>
          <a:noFill/>
          <a:ln cap="flat" cmpd="sng" w="38100">
            <a:solidFill>
              <a:schemeClr val="accent6"/>
            </a:solidFill>
            <a:prstDash val="solid"/>
            <a:round/>
            <a:headEnd len="med" w="med" type="none"/>
            <a:tailEnd len="med" w="med" type="triangle"/>
          </a:ln>
        </p:spPr>
      </p:cxnSp>
      <p:sp>
        <p:nvSpPr>
          <p:cNvPr id="101" name="Google Shape;101;p18"/>
          <p:cNvSpPr/>
          <p:nvPr/>
        </p:nvSpPr>
        <p:spPr>
          <a:xfrm>
            <a:off x="5824850" y="2751925"/>
            <a:ext cx="2955000" cy="157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Affine</a:t>
            </a:r>
            <a:endParaRPr/>
          </a:p>
          <a:p>
            <a:pPr indent="0" lvl="0" marL="0" rtl="0" algn="ctr">
              <a:spcBef>
                <a:spcPts val="0"/>
              </a:spcBef>
              <a:spcAft>
                <a:spcPts val="0"/>
              </a:spcAft>
              <a:buNone/>
            </a:pPr>
            <a:r>
              <a:rPr lang="en"/>
              <a:t>z = xW + b</a:t>
            </a:r>
            <a:endParaRPr/>
          </a:p>
          <a:p>
            <a:pPr indent="0" lvl="0" marL="0" rtl="0" algn="ctr">
              <a:spcBef>
                <a:spcPts val="0"/>
              </a:spcBef>
              <a:spcAft>
                <a:spcPts val="0"/>
              </a:spcAft>
              <a:buNone/>
            </a:pPr>
            <a:r>
              <a:rPr lang="en">
                <a:solidFill>
                  <a:srgbClr val="FFE599"/>
                </a:solidFill>
              </a:rPr>
              <a:t>dim(x) = k</a:t>
            </a:r>
            <a:endParaRPr>
              <a:solidFill>
                <a:srgbClr val="FFE599"/>
              </a:solidFill>
            </a:endParaRPr>
          </a:p>
          <a:p>
            <a:pPr indent="0" lvl="0" marL="0" rtl="0" algn="ctr">
              <a:spcBef>
                <a:spcPts val="0"/>
              </a:spcBef>
              <a:spcAft>
                <a:spcPts val="0"/>
              </a:spcAft>
              <a:buNone/>
            </a:pPr>
            <a:r>
              <a:rPr lang="en">
                <a:solidFill>
                  <a:srgbClr val="FFE599"/>
                </a:solidFill>
              </a:rPr>
              <a:t>dim(z) = m</a:t>
            </a:r>
            <a:endParaRPr>
              <a:solidFill>
                <a:srgbClr val="FFE599"/>
              </a:solidFill>
            </a:endParaRPr>
          </a:p>
          <a:p>
            <a:pPr indent="0" lvl="0" marL="0" rtl="0" algn="ctr">
              <a:spcBef>
                <a:spcPts val="0"/>
              </a:spcBef>
              <a:spcAft>
                <a:spcPts val="0"/>
              </a:spcAft>
              <a:buNone/>
            </a:pPr>
            <a:r>
              <a:rPr lang="en">
                <a:solidFill>
                  <a:srgbClr val="FFE599"/>
                </a:solidFill>
              </a:rPr>
              <a:t>shape(W) = k x m</a:t>
            </a:r>
            <a:endParaRPr>
              <a:solidFill>
                <a:srgbClr val="FFE599"/>
              </a:solidFill>
            </a:endParaRPr>
          </a:p>
          <a:p>
            <a:pPr indent="0" lvl="0" marL="0" rtl="0" algn="ctr">
              <a:spcBef>
                <a:spcPts val="0"/>
              </a:spcBef>
              <a:spcAft>
                <a:spcPts val="0"/>
              </a:spcAft>
              <a:buClr>
                <a:schemeClr val="dk1"/>
              </a:buClr>
              <a:buSzPts val="1100"/>
              <a:buFont typeface="Arial"/>
              <a:buNone/>
            </a:pPr>
            <a:r>
              <a:rPr lang="en">
                <a:solidFill>
                  <a:srgbClr val="FFE599"/>
                </a:solidFill>
              </a:rPr>
              <a:t>dim(b) = m</a:t>
            </a:r>
            <a:endParaRPr>
              <a:solidFill>
                <a:srgbClr val="FFE599"/>
              </a:solidFill>
            </a:endParaRPr>
          </a:p>
        </p:txBody>
      </p:sp>
      <p:cxnSp>
        <p:nvCxnSpPr>
          <p:cNvPr id="102" name="Google Shape;102;p18"/>
          <p:cNvCxnSpPr>
            <a:stCxn id="93" idx="3"/>
          </p:cNvCxnSpPr>
          <p:nvPr/>
        </p:nvCxnSpPr>
        <p:spPr>
          <a:xfrm flipH="1" rot="10800000">
            <a:off x="5029225" y="2775025"/>
            <a:ext cx="823800" cy="1181100"/>
          </a:xfrm>
          <a:prstGeom prst="straightConnector1">
            <a:avLst/>
          </a:prstGeom>
          <a:noFill/>
          <a:ln cap="flat" cmpd="sng" w="19050">
            <a:solidFill>
              <a:srgbClr val="000000"/>
            </a:solidFill>
            <a:prstDash val="solid"/>
            <a:round/>
            <a:headEnd len="med" w="med" type="none"/>
            <a:tailEnd len="med" w="med" type="none"/>
          </a:ln>
        </p:spPr>
      </p:cxnSp>
      <p:cxnSp>
        <p:nvCxnSpPr>
          <p:cNvPr id="103" name="Google Shape;103;p18"/>
          <p:cNvCxnSpPr>
            <a:stCxn id="93" idx="3"/>
          </p:cNvCxnSpPr>
          <p:nvPr/>
        </p:nvCxnSpPr>
        <p:spPr>
          <a:xfrm>
            <a:off x="5029225" y="3956125"/>
            <a:ext cx="784200" cy="374100"/>
          </a:xfrm>
          <a:prstGeom prst="straightConnector1">
            <a:avLst/>
          </a:prstGeom>
          <a:noFill/>
          <a:ln cap="flat" cmpd="sng" w="19050">
            <a:solidFill>
              <a:srgbClr val="000000"/>
            </a:solidFill>
            <a:prstDash val="solid"/>
            <a:round/>
            <a:headEnd len="med" w="med" type="none"/>
            <a:tailEnd len="med" w="med" type="none"/>
          </a:ln>
        </p:spPr>
      </p:cxnSp>
      <p:sp>
        <p:nvSpPr>
          <p:cNvPr id="104" name="Google Shape;104;p18"/>
          <p:cNvSpPr/>
          <p:nvPr/>
        </p:nvSpPr>
        <p:spPr>
          <a:xfrm>
            <a:off x="4251775" y="4245925"/>
            <a:ext cx="143400" cy="33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8"/>
          <p:cNvSpPr/>
          <p:nvPr/>
        </p:nvSpPr>
        <p:spPr>
          <a:xfrm>
            <a:off x="3357475" y="3295550"/>
            <a:ext cx="85200" cy="897300"/>
          </a:xfrm>
          <a:prstGeom prst="leftBracket">
            <a:avLst>
              <a:gd fmla="val 8333" name="adj"/>
            </a:avLst>
          </a:prstGeom>
          <a:no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8"/>
          <p:cNvSpPr txBox="1"/>
          <p:nvPr/>
        </p:nvSpPr>
        <p:spPr>
          <a:xfrm>
            <a:off x="1554950" y="3566325"/>
            <a:ext cx="1802400" cy="425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rgbClr val="666666"/>
                </a:solidFill>
              </a:rPr>
              <a:t>Fully-connected layer 1</a:t>
            </a:r>
            <a:endParaRPr sz="1200">
              <a:solidFill>
                <a:srgbClr val="666666"/>
              </a:solidFill>
            </a:endParaRPr>
          </a:p>
        </p:txBody>
      </p:sp>
      <p:sp>
        <p:nvSpPr>
          <p:cNvPr id="107" name="Google Shape;107;p18"/>
          <p:cNvSpPr/>
          <p:nvPr/>
        </p:nvSpPr>
        <p:spPr>
          <a:xfrm>
            <a:off x="3357475" y="2398250"/>
            <a:ext cx="85200" cy="897300"/>
          </a:xfrm>
          <a:prstGeom prst="leftBracket">
            <a:avLst>
              <a:gd fmla="val 8333" name="adj"/>
            </a:avLst>
          </a:prstGeom>
          <a:no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8"/>
          <p:cNvSpPr txBox="1"/>
          <p:nvPr/>
        </p:nvSpPr>
        <p:spPr>
          <a:xfrm>
            <a:off x="1554950" y="2669025"/>
            <a:ext cx="1802400" cy="425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rgbClr val="666666"/>
                </a:solidFill>
              </a:rPr>
              <a:t>Fully-connected layer 2</a:t>
            </a:r>
            <a:endParaRPr sz="1200">
              <a:solidFill>
                <a:srgbClr val="666666"/>
              </a:solidFill>
            </a:endParaRPr>
          </a:p>
        </p:txBody>
      </p:sp>
      <p:sp>
        <p:nvSpPr>
          <p:cNvPr id="109" name="Google Shape;109;p18"/>
          <p:cNvSpPr/>
          <p:nvPr/>
        </p:nvSpPr>
        <p:spPr>
          <a:xfrm>
            <a:off x="3357475" y="1225225"/>
            <a:ext cx="85200" cy="1173000"/>
          </a:xfrm>
          <a:prstGeom prst="leftBracket">
            <a:avLst>
              <a:gd fmla="val 8333" name="adj"/>
            </a:avLst>
          </a:prstGeom>
          <a:no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8"/>
          <p:cNvSpPr txBox="1"/>
          <p:nvPr/>
        </p:nvSpPr>
        <p:spPr>
          <a:xfrm>
            <a:off x="1554950" y="1599025"/>
            <a:ext cx="1802400" cy="425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rgbClr val="666666"/>
                </a:solidFill>
              </a:rPr>
              <a:t>Output layer</a:t>
            </a:r>
            <a:endParaRPr sz="1200">
              <a:solidFill>
                <a:srgbClr val="666666"/>
              </a:solidFill>
            </a:endParaRPr>
          </a:p>
          <a:p>
            <a:pPr indent="0" lvl="0" marL="0" rtl="0" algn="r">
              <a:spcBef>
                <a:spcPts val="0"/>
              </a:spcBef>
              <a:spcAft>
                <a:spcPts val="0"/>
              </a:spcAft>
              <a:buNone/>
            </a:pPr>
            <a:r>
              <a:rPr lang="en" sz="1200">
                <a:solidFill>
                  <a:srgbClr val="666666"/>
                </a:solidFill>
              </a:rPr>
              <a:t>(“softmax layer”)</a:t>
            </a:r>
            <a:endParaRPr sz="1200">
              <a:solidFill>
                <a:srgbClr val="666666"/>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7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Beam Search - Example (N = 2)</a:t>
            </a:r>
            <a:endParaRPr/>
          </a:p>
        </p:txBody>
      </p:sp>
      <p:sp>
        <p:nvSpPr>
          <p:cNvPr id="677" name="Google Shape;677;p72"/>
          <p:cNvSpPr txBox="1"/>
          <p:nvPr>
            <p:ph idx="1" type="body"/>
          </p:nvPr>
        </p:nvSpPr>
        <p:spPr>
          <a:xfrm>
            <a:off x="945700" y="1306700"/>
            <a:ext cx="8520600" cy="178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Step 1</a:t>
            </a:r>
            <a:endParaRPr b="1" sz="2000"/>
          </a:p>
          <a:p>
            <a:pPr indent="0" lvl="0" marL="0" rtl="0" algn="l">
              <a:spcBef>
                <a:spcPts val="1600"/>
              </a:spcBef>
              <a:spcAft>
                <a:spcPts val="0"/>
              </a:spcAft>
              <a:buNone/>
            </a:pPr>
            <a:r>
              <a:rPr lang="en" sz="2000"/>
              <a:t>P(Shift) = 0.07</a:t>
            </a:r>
            <a:br>
              <a:rPr lang="en" sz="2000"/>
            </a:br>
            <a:r>
              <a:rPr lang="en" sz="2000"/>
              <a:t>     </a:t>
            </a:r>
            <a:br>
              <a:rPr lang="en" sz="2000"/>
            </a:br>
            <a:r>
              <a:rPr lang="en" sz="2000"/>
              <a:t>P(L-Arc) = 0.04  </a:t>
            </a:r>
            <a:br>
              <a:rPr lang="en" sz="2000"/>
            </a:br>
            <a:br>
              <a:rPr lang="en" sz="2000"/>
            </a:br>
            <a:r>
              <a:rPr lang="en" sz="2000"/>
              <a:t>P(R-Arc) = 0.01</a:t>
            </a:r>
            <a:br>
              <a:rPr lang="en" sz="2000"/>
            </a:br>
            <a:br>
              <a:rPr lang="en" sz="2000"/>
            </a:br>
            <a:r>
              <a:rPr lang="en" sz="2000"/>
              <a:t>                                                   </a:t>
            </a:r>
            <a:endParaRPr sz="2000"/>
          </a:p>
          <a:p>
            <a:pPr indent="0" lvl="0" marL="0" marR="0" rtl="0" algn="l">
              <a:lnSpc>
                <a:spcPct val="115000"/>
              </a:lnSpc>
              <a:spcBef>
                <a:spcPts val="1600"/>
              </a:spcBef>
              <a:spcAft>
                <a:spcPts val="0"/>
              </a:spcAft>
              <a:buNone/>
            </a:pPr>
            <a:br>
              <a:rPr lang="en" sz="2000"/>
            </a:br>
            <a:br>
              <a:rPr lang="en" sz="2000"/>
            </a:br>
            <a:br>
              <a:rPr lang="en" sz="2000"/>
            </a:br>
            <a:r>
              <a:rPr lang="en" sz="2000"/>
              <a:t>                                   </a:t>
            </a:r>
            <a:br>
              <a:rPr b="1" lang="en" sz="2000"/>
            </a:br>
            <a:br>
              <a:rPr lang="en" sz="2000"/>
            </a:br>
            <a:br>
              <a:rPr lang="en" sz="2000"/>
            </a:br>
            <a:br>
              <a:rPr lang="en" sz="2000"/>
            </a:br>
            <a:br>
              <a:rPr lang="en" sz="2000"/>
            </a:br>
            <a:br>
              <a:rPr lang="en" sz="2000"/>
            </a:br>
            <a:br>
              <a:rPr lang="en" sz="2000"/>
            </a:br>
            <a:br>
              <a:rPr lang="en" sz="2000"/>
            </a:br>
            <a:br>
              <a:rPr lang="en" sz="2000"/>
            </a:br>
            <a:endParaRPr sz="2000"/>
          </a:p>
          <a:p>
            <a:pPr indent="0" lvl="0" marL="0" rtl="0" algn="l">
              <a:spcBef>
                <a:spcPts val="1600"/>
              </a:spcBef>
              <a:spcAft>
                <a:spcPts val="0"/>
              </a:spcAft>
              <a:buNone/>
            </a:pPr>
            <a:r>
              <a:t/>
            </a:r>
            <a:endParaRPr sz="1600"/>
          </a:p>
          <a:p>
            <a:pPr indent="0" lvl="0" marL="457200" rtl="0" algn="l">
              <a:spcBef>
                <a:spcPts val="1600"/>
              </a:spcBef>
              <a:spcAft>
                <a:spcPts val="1600"/>
              </a:spcAft>
              <a:buNone/>
            </a:pPr>
            <a:r>
              <a:t/>
            </a:r>
            <a:endParaRPr/>
          </a:p>
        </p:txBody>
      </p:sp>
      <p:sp>
        <p:nvSpPr>
          <p:cNvPr id="678" name="Google Shape;678;p72"/>
          <p:cNvSpPr txBox="1"/>
          <p:nvPr/>
        </p:nvSpPr>
        <p:spPr>
          <a:xfrm>
            <a:off x="506450" y="4336175"/>
            <a:ext cx="4318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Open Sans"/>
                <a:ea typeface="Open Sans"/>
                <a:cs typeface="Open Sans"/>
                <a:sym typeface="Open Sans"/>
              </a:rPr>
              <a:t>Poor example, ‘Shift’ is always first. But this illustrates the point...</a:t>
            </a:r>
            <a:endParaRPr sz="1000">
              <a:latin typeface="Open Sans"/>
              <a:ea typeface="Open Sans"/>
              <a:cs typeface="Open Sans"/>
              <a:sym typeface="Open Sans"/>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7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Beam Search - Example (N = 2)</a:t>
            </a:r>
            <a:endParaRPr/>
          </a:p>
        </p:txBody>
      </p:sp>
      <p:sp>
        <p:nvSpPr>
          <p:cNvPr id="684" name="Google Shape;684;p73"/>
          <p:cNvSpPr/>
          <p:nvPr/>
        </p:nvSpPr>
        <p:spPr>
          <a:xfrm>
            <a:off x="827300" y="1792030"/>
            <a:ext cx="7771800" cy="1360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73"/>
          <p:cNvSpPr txBox="1"/>
          <p:nvPr>
            <p:ph idx="1" type="body"/>
          </p:nvPr>
        </p:nvSpPr>
        <p:spPr>
          <a:xfrm>
            <a:off x="945700" y="1306700"/>
            <a:ext cx="8520600" cy="178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Step 1</a:t>
            </a:r>
            <a:endParaRPr b="1" sz="2000"/>
          </a:p>
          <a:p>
            <a:pPr indent="0" lvl="0" marL="0" rtl="0" algn="l">
              <a:spcBef>
                <a:spcPts val="1600"/>
              </a:spcBef>
              <a:spcAft>
                <a:spcPts val="0"/>
              </a:spcAft>
              <a:buNone/>
            </a:pPr>
            <a:r>
              <a:rPr lang="en" sz="2000"/>
              <a:t>P(Shift) = 0.07</a:t>
            </a:r>
            <a:br>
              <a:rPr lang="en" sz="2000"/>
            </a:br>
            <a:r>
              <a:rPr lang="en" sz="2000"/>
              <a:t>     </a:t>
            </a:r>
            <a:br>
              <a:rPr lang="en" sz="2000"/>
            </a:br>
            <a:r>
              <a:rPr lang="en" sz="2000"/>
              <a:t>P(L-Arc) = 0.04  </a:t>
            </a:r>
            <a:br>
              <a:rPr lang="en" sz="2000"/>
            </a:br>
            <a:br>
              <a:rPr lang="en" sz="2000"/>
            </a:br>
            <a:r>
              <a:rPr lang="en" sz="2000"/>
              <a:t>P(R-Arc) = 0.01</a:t>
            </a:r>
            <a:br>
              <a:rPr lang="en" sz="2000"/>
            </a:br>
            <a:br>
              <a:rPr lang="en" sz="2000"/>
            </a:br>
            <a:r>
              <a:rPr lang="en" sz="2000"/>
              <a:t>                                                     </a:t>
            </a:r>
            <a:endParaRPr sz="2000"/>
          </a:p>
          <a:p>
            <a:pPr indent="0" lvl="0" marL="0" marR="0" rtl="0" algn="l">
              <a:lnSpc>
                <a:spcPct val="115000"/>
              </a:lnSpc>
              <a:spcBef>
                <a:spcPts val="1600"/>
              </a:spcBef>
              <a:spcAft>
                <a:spcPts val="0"/>
              </a:spcAft>
              <a:buNone/>
            </a:pPr>
            <a:br>
              <a:rPr lang="en" sz="2000"/>
            </a:br>
            <a:br>
              <a:rPr lang="en" sz="2000"/>
            </a:br>
            <a:br>
              <a:rPr lang="en" sz="2000"/>
            </a:br>
            <a:r>
              <a:rPr lang="en" sz="2000"/>
              <a:t>                                   </a:t>
            </a:r>
            <a:br>
              <a:rPr b="1" lang="en" sz="2000"/>
            </a:br>
            <a:br>
              <a:rPr lang="en" sz="2000"/>
            </a:br>
            <a:br>
              <a:rPr lang="en" sz="2000"/>
            </a:br>
            <a:br>
              <a:rPr lang="en" sz="2000"/>
            </a:br>
            <a:br>
              <a:rPr lang="en" sz="2000"/>
            </a:br>
            <a:br>
              <a:rPr lang="en" sz="2000"/>
            </a:br>
            <a:br>
              <a:rPr lang="en" sz="2000"/>
            </a:br>
            <a:br>
              <a:rPr lang="en" sz="2000"/>
            </a:br>
            <a:br>
              <a:rPr lang="en" sz="2000"/>
            </a:br>
            <a:endParaRPr sz="2000"/>
          </a:p>
          <a:p>
            <a:pPr indent="0" lvl="0" marL="0" rtl="0" algn="l">
              <a:spcBef>
                <a:spcPts val="1600"/>
              </a:spcBef>
              <a:spcAft>
                <a:spcPts val="0"/>
              </a:spcAft>
              <a:buNone/>
            </a:pPr>
            <a:r>
              <a:t/>
            </a:r>
            <a:endParaRPr sz="1600"/>
          </a:p>
          <a:p>
            <a:pPr indent="0" lvl="0" marL="457200" rtl="0" algn="l">
              <a:spcBef>
                <a:spcPts val="1600"/>
              </a:spcBef>
              <a:spcAft>
                <a:spcPts val="1600"/>
              </a:spcAft>
              <a:buNone/>
            </a:pPr>
            <a:r>
              <a:t/>
            </a:r>
            <a:endParaRPr/>
          </a:p>
        </p:txBody>
      </p:sp>
      <p:sp>
        <p:nvSpPr>
          <p:cNvPr id="686" name="Google Shape;686;p73"/>
          <p:cNvSpPr txBox="1"/>
          <p:nvPr/>
        </p:nvSpPr>
        <p:spPr>
          <a:xfrm>
            <a:off x="1565750" y="3234137"/>
            <a:ext cx="628200" cy="55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0000"/>
                </a:solidFill>
                <a:latin typeface="Open Sans"/>
                <a:ea typeface="Open Sans"/>
                <a:cs typeface="Open Sans"/>
                <a:sym typeface="Open Sans"/>
              </a:rPr>
              <a:t>X</a:t>
            </a:r>
            <a:endParaRPr b="1" sz="2400">
              <a:solidFill>
                <a:srgbClr val="FF0000"/>
              </a:solidFill>
              <a:latin typeface="Open Sans"/>
              <a:ea typeface="Open Sans"/>
              <a:cs typeface="Open Sans"/>
              <a:sym typeface="Open Sans"/>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7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Beam Search - Example (N = 2)</a:t>
            </a:r>
            <a:endParaRPr/>
          </a:p>
        </p:txBody>
      </p:sp>
      <p:sp>
        <p:nvSpPr>
          <p:cNvPr id="692" name="Google Shape;692;p74"/>
          <p:cNvSpPr/>
          <p:nvPr/>
        </p:nvSpPr>
        <p:spPr>
          <a:xfrm>
            <a:off x="827300" y="1792030"/>
            <a:ext cx="7771800" cy="1360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74"/>
          <p:cNvSpPr txBox="1"/>
          <p:nvPr>
            <p:ph idx="1" type="body"/>
          </p:nvPr>
        </p:nvSpPr>
        <p:spPr>
          <a:xfrm>
            <a:off x="945700" y="1306700"/>
            <a:ext cx="8520600" cy="178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                            Step 2</a:t>
            </a:r>
            <a:endParaRPr b="1" sz="2000"/>
          </a:p>
          <a:p>
            <a:pPr indent="0" lvl="0" marL="0" rtl="0" algn="l">
              <a:spcBef>
                <a:spcPts val="1600"/>
              </a:spcBef>
              <a:spcAft>
                <a:spcPts val="0"/>
              </a:spcAft>
              <a:buNone/>
            </a:pPr>
            <a:r>
              <a:rPr lang="en" sz="2000"/>
              <a:t>P(Shift) = 0.07     P(Shift, Shift)    = 0.01</a:t>
            </a:r>
            <a:r>
              <a:rPr lang="en" sz="2000"/>
              <a:t>0</a:t>
            </a:r>
            <a:r>
              <a:rPr lang="en" sz="2000"/>
              <a:t> </a:t>
            </a:r>
            <a:br>
              <a:rPr lang="en" sz="2000"/>
            </a:br>
            <a:r>
              <a:rPr lang="en" sz="2000"/>
              <a:t>     </a:t>
            </a:r>
            <a:br>
              <a:rPr lang="en" sz="2000"/>
            </a:br>
            <a:r>
              <a:rPr lang="en" sz="2000"/>
              <a:t>P(L-Arc) = 0.04     P(L-Arc, Shift)  = 0.006</a:t>
            </a:r>
            <a:br>
              <a:rPr lang="en" sz="2000"/>
            </a:br>
            <a:br>
              <a:rPr lang="en" sz="2000"/>
            </a:br>
            <a:r>
              <a:rPr lang="en" sz="2000"/>
              <a:t>                              P(Shift, L-Arc)   = 0.002</a:t>
            </a:r>
            <a:br>
              <a:rPr lang="en" sz="2000"/>
            </a:br>
            <a:r>
              <a:rPr lang="en" sz="2000"/>
              <a:t> </a:t>
            </a:r>
            <a:br>
              <a:rPr lang="en" sz="2000"/>
            </a:br>
            <a:r>
              <a:rPr lang="en" sz="2000"/>
              <a:t>                              P(Shift, R-arc)    = 0.001 </a:t>
            </a:r>
            <a:endParaRPr sz="2000"/>
          </a:p>
          <a:p>
            <a:pPr indent="0" lvl="0" marL="0" rtl="0" algn="l">
              <a:spcBef>
                <a:spcPts val="1600"/>
              </a:spcBef>
              <a:spcAft>
                <a:spcPts val="1600"/>
              </a:spcAft>
              <a:buNone/>
            </a:pPr>
            <a:r>
              <a:rPr lang="en" sz="2000"/>
              <a:t>                              ….</a:t>
            </a:r>
            <a:br>
              <a:rPr lang="en" sz="2000"/>
            </a:br>
            <a:br>
              <a:rPr lang="en" sz="2000"/>
            </a:br>
            <a:endParaRPr sz="2000"/>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7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Beam Search - Example (N = 2)</a:t>
            </a:r>
            <a:endParaRPr/>
          </a:p>
        </p:txBody>
      </p:sp>
      <p:sp>
        <p:nvSpPr>
          <p:cNvPr id="699" name="Google Shape;699;p75"/>
          <p:cNvSpPr/>
          <p:nvPr/>
        </p:nvSpPr>
        <p:spPr>
          <a:xfrm>
            <a:off x="827300" y="1792030"/>
            <a:ext cx="7771800" cy="1360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75"/>
          <p:cNvSpPr txBox="1"/>
          <p:nvPr>
            <p:ph idx="1" type="body"/>
          </p:nvPr>
        </p:nvSpPr>
        <p:spPr>
          <a:xfrm>
            <a:off x="945700" y="1306700"/>
            <a:ext cx="8520600" cy="178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                            Step 2</a:t>
            </a:r>
            <a:endParaRPr b="1" sz="2000"/>
          </a:p>
          <a:p>
            <a:pPr indent="0" lvl="0" marL="0" rtl="0" algn="l">
              <a:spcBef>
                <a:spcPts val="1600"/>
              </a:spcBef>
              <a:spcAft>
                <a:spcPts val="0"/>
              </a:spcAft>
              <a:buNone/>
            </a:pPr>
            <a:r>
              <a:rPr lang="en" sz="2000"/>
              <a:t>P(Shift) = 0.07     P(Shift, Shift)    = 0.01</a:t>
            </a:r>
            <a:r>
              <a:rPr lang="en" sz="2000"/>
              <a:t>0</a:t>
            </a:r>
            <a:r>
              <a:rPr lang="en" sz="2000"/>
              <a:t> </a:t>
            </a:r>
            <a:br>
              <a:rPr lang="en" sz="2000"/>
            </a:br>
            <a:r>
              <a:rPr lang="en" sz="2000"/>
              <a:t>     </a:t>
            </a:r>
            <a:br>
              <a:rPr lang="en" sz="2000"/>
            </a:br>
            <a:r>
              <a:rPr lang="en" sz="2000"/>
              <a:t>P(L-Arc) = 0.04     P(L-Arc, Shift)  = 0.006</a:t>
            </a:r>
            <a:br>
              <a:rPr lang="en" sz="2000"/>
            </a:br>
            <a:br>
              <a:rPr lang="en" sz="2000"/>
            </a:br>
            <a:r>
              <a:rPr lang="en" sz="2000"/>
              <a:t>                              P(Shift, L-Arc)   = 0.002</a:t>
            </a:r>
            <a:br>
              <a:rPr lang="en" sz="2000"/>
            </a:br>
            <a:r>
              <a:rPr lang="en" sz="2000"/>
              <a:t> </a:t>
            </a:r>
            <a:br>
              <a:rPr lang="en" sz="2000"/>
            </a:br>
            <a:r>
              <a:rPr lang="en" sz="2000"/>
              <a:t>                              P(Shift, R-arc)    = 0.001 </a:t>
            </a:r>
            <a:endParaRPr sz="2000"/>
          </a:p>
          <a:p>
            <a:pPr indent="0" lvl="0" marL="0" rtl="0" algn="l">
              <a:spcBef>
                <a:spcPts val="1600"/>
              </a:spcBef>
              <a:spcAft>
                <a:spcPts val="1600"/>
              </a:spcAft>
              <a:buNone/>
            </a:pPr>
            <a:r>
              <a:rPr lang="en" sz="2000"/>
              <a:t>                              ….</a:t>
            </a:r>
            <a:br>
              <a:rPr lang="en" sz="2000"/>
            </a:br>
            <a:br>
              <a:rPr lang="en" sz="2000"/>
            </a:br>
            <a:endParaRPr sz="2000"/>
          </a:p>
        </p:txBody>
      </p:sp>
      <p:sp>
        <p:nvSpPr>
          <p:cNvPr id="701" name="Google Shape;701;p75"/>
          <p:cNvSpPr txBox="1"/>
          <p:nvPr/>
        </p:nvSpPr>
        <p:spPr>
          <a:xfrm>
            <a:off x="3865600" y="3257717"/>
            <a:ext cx="628200" cy="55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0000"/>
                </a:solidFill>
                <a:latin typeface="Open Sans"/>
                <a:ea typeface="Open Sans"/>
                <a:cs typeface="Open Sans"/>
                <a:sym typeface="Open Sans"/>
              </a:rPr>
              <a:t>X</a:t>
            </a:r>
            <a:endParaRPr b="1" sz="2400">
              <a:solidFill>
                <a:srgbClr val="FF0000"/>
              </a:solidFill>
              <a:latin typeface="Open Sans"/>
              <a:ea typeface="Open Sans"/>
              <a:cs typeface="Open Sans"/>
              <a:sym typeface="Open Sans"/>
            </a:endParaRPr>
          </a:p>
        </p:txBody>
      </p:sp>
      <p:sp>
        <p:nvSpPr>
          <p:cNvPr id="702" name="Google Shape;702;p75"/>
          <p:cNvSpPr txBox="1"/>
          <p:nvPr/>
        </p:nvSpPr>
        <p:spPr>
          <a:xfrm>
            <a:off x="3865600" y="3954846"/>
            <a:ext cx="628200" cy="55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0000"/>
                </a:solidFill>
                <a:latin typeface="Open Sans"/>
                <a:ea typeface="Open Sans"/>
                <a:cs typeface="Open Sans"/>
                <a:sym typeface="Open Sans"/>
              </a:rPr>
              <a:t>X</a:t>
            </a:r>
            <a:endParaRPr b="1" sz="2400">
              <a:solidFill>
                <a:srgbClr val="FF0000"/>
              </a:solidFill>
              <a:latin typeface="Open Sans"/>
              <a:ea typeface="Open Sans"/>
              <a:cs typeface="Open Sans"/>
              <a:sym typeface="Open Sans"/>
            </a:endParaRPr>
          </a:p>
        </p:txBody>
      </p:sp>
      <p:sp>
        <p:nvSpPr>
          <p:cNvPr id="703" name="Google Shape;703;p75"/>
          <p:cNvSpPr txBox="1"/>
          <p:nvPr/>
        </p:nvSpPr>
        <p:spPr>
          <a:xfrm>
            <a:off x="3865600" y="4494146"/>
            <a:ext cx="628200" cy="55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0000"/>
                </a:solidFill>
                <a:latin typeface="Open Sans"/>
                <a:ea typeface="Open Sans"/>
                <a:cs typeface="Open Sans"/>
                <a:sym typeface="Open Sans"/>
              </a:rPr>
              <a:t>X</a:t>
            </a:r>
            <a:endParaRPr b="1" sz="2400">
              <a:solidFill>
                <a:srgbClr val="FF0000"/>
              </a:solidFill>
              <a:latin typeface="Open Sans"/>
              <a:ea typeface="Open Sans"/>
              <a:cs typeface="Open Sans"/>
              <a:sym typeface="Open Sans"/>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7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Beam Search - Example (N = 2)</a:t>
            </a:r>
            <a:endParaRPr/>
          </a:p>
        </p:txBody>
      </p:sp>
      <p:sp>
        <p:nvSpPr>
          <p:cNvPr id="709" name="Google Shape;709;p76"/>
          <p:cNvSpPr/>
          <p:nvPr/>
        </p:nvSpPr>
        <p:spPr>
          <a:xfrm>
            <a:off x="827300" y="1792030"/>
            <a:ext cx="7771800" cy="1360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76"/>
          <p:cNvSpPr txBox="1"/>
          <p:nvPr>
            <p:ph idx="1" type="body"/>
          </p:nvPr>
        </p:nvSpPr>
        <p:spPr>
          <a:xfrm>
            <a:off x="945700" y="1306700"/>
            <a:ext cx="8520600" cy="178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                                                                         Step 3</a:t>
            </a:r>
            <a:endParaRPr b="1" sz="2000"/>
          </a:p>
          <a:p>
            <a:pPr indent="0" lvl="0" marL="0" rtl="0" algn="l">
              <a:spcBef>
                <a:spcPts val="1600"/>
              </a:spcBef>
              <a:spcAft>
                <a:spcPts val="0"/>
              </a:spcAft>
              <a:buNone/>
            </a:pPr>
            <a:r>
              <a:rPr lang="en" sz="2000"/>
              <a:t>P(Shift) = 0.07     P(Shift, Shift)    = 0.01</a:t>
            </a:r>
            <a:r>
              <a:rPr lang="en" sz="2000"/>
              <a:t>0</a:t>
            </a:r>
            <a:r>
              <a:rPr lang="en" sz="2000"/>
              <a:t>    P(L, S, L)	= 0.0011</a:t>
            </a:r>
            <a:br>
              <a:rPr lang="en" sz="2000"/>
            </a:br>
            <a:r>
              <a:rPr lang="en" sz="2000"/>
              <a:t>     </a:t>
            </a:r>
            <a:br>
              <a:rPr lang="en" sz="2000"/>
            </a:br>
            <a:r>
              <a:rPr lang="en" sz="2000"/>
              <a:t>P(L-Arc) = 0.04     P(L-Arc, Shift)  = 0.006     </a:t>
            </a:r>
            <a:r>
              <a:rPr lang="en" sz="2000"/>
              <a:t>P(S, S, L)	= 0.00034</a:t>
            </a:r>
            <a:br>
              <a:rPr lang="en" sz="2000"/>
            </a:br>
            <a:br>
              <a:rPr lang="en" sz="2000"/>
            </a:br>
            <a:r>
              <a:rPr lang="en" sz="2000"/>
              <a:t>                                                                           </a:t>
            </a:r>
            <a:r>
              <a:rPr lang="en" sz="2000"/>
              <a:t>P(S, S, R) = 0.0002</a:t>
            </a:r>
            <a:br>
              <a:rPr lang="en" sz="2000"/>
            </a:br>
            <a:r>
              <a:rPr lang="en" sz="2000"/>
              <a:t> </a:t>
            </a:r>
            <a:br>
              <a:rPr lang="en" sz="2000"/>
            </a:br>
            <a:r>
              <a:rPr lang="en" sz="2000"/>
              <a:t>                                                                           </a:t>
            </a:r>
            <a:r>
              <a:rPr lang="en" sz="2000"/>
              <a:t>P(S, S, S)  = 0.0001 </a:t>
            </a:r>
            <a:endParaRPr sz="2000"/>
          </a:p>
          <a:p>
            <a:pPr indent="0" lvl="0" marL="0" rtl="0" algn="l">
              <a:spcBef>
                <a:spcPts val="1600"/>
              </a:spcBef>
              <a:spcAft>
                <a:spcPts val="1600"/>
              </a:spcAft>
              <a:buNone/>
            </a:pPr>
            <a:r>
              <a:rPr lang="en" sz="2000"/>
              <a:t>                                                                            ….</a:t>
            </a:r>
            <a:br>
              <a:rPr lang="en" sz="2000"/>
            </a:br>
            <a:br>
              <a:rPr lang="en" sz="2000"/>
            </a:br>
            <a:endParaRPr sz="2000"/>
          </a:p>
        </p:txBody>
      </p:sp>
      <p:sp>
        <p:nvSpPr>
          <p:cNvPr id="711" name="Google Shape;711;p76"/>
          <p:cNvSpPr txBox="1"/>
          <p:nvPr/>
        </p:nvSpPr>
        <p:spPr>
          <a:xfrm>
            <a:off x="6837400" y="3257717"/>
            <a:ext cx="628200" cy="55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0000"/>
                </a:solidFill>
                <a:latin typeface="Open Sans"/>
                <a:ea typeface="Open Sans"/>
                <a:cs typeface="Open Sans"/>
                <a:sym typeface="Open Sans"/>
              </a:rPr>
              <a:t>X</a:t>
            </a:r>
            <a:endParaRPr b="1" sz="2400">
              <a:solidFill>
                <a:srgbClr val="FF0000"/>
              </a:solidFill>
              <a:latin typeface="Open Sans"/>
              <a:ea typeface="Open Sans"/>
              <a:cs typeface="Open Sans"/>
              <a:sym typeface="Open Sans"/>
            </a:endParaRPr>
          </a:p>
        </p:txBody>
      </p:sp>
      <p:sp>
        <p:nvSpPr>
          <p:cNvPr id="712" name="Google Shape;712;p76"/>
          <p:cNvSpPr txBox="1"/>
          <p:nvPr/>
        </p:nvSpPr>
        <p:spPr>
          <a:xfrm>
            <a:off x="6837400" y="3954846"/>
            <a:ext cx="628200" cy="55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0000"/>
                </a:solidFill>
                <a:latin typeface="Open Sans"/>
                <a:ea typeface="Open Sans"/>
                <a:cs typeface="Open Sans"/>
                <a:sym typeface="Open Sans"/>
              </a:rPr>
              <a:t>X</a:t>
            </a:r>
            <a:endParaRPr b="1" sz="2400">
              <a:solidFill>
                <a:srgbClr val="FF0000"/>
              </a:solidFill>
              <a:latin typeface="Open Sans"/>
              <a:ea typeface="Open Sans"/>
              <a:cs typeface="Open Sans"/>
              <a:sym typeface="Open Sans"/>
            </a:endParaRPr>
          </a:p>
        </p:txBody>
      </p:sp>
      <p:sp>
        <p:nvSpPr>
          <p:cNvPr id="713" name="Google Shape;713;p76"/>
          <p:cNvSpPr txBox="1"/>
          <p:nvPr/>
        </p:nvSpPr>
        <p:spPr>
          <a:xfrm>
            <a:off x="6837400" y="4564446"/>
            <a:ext cx="628200" cy="55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0000"/>
                </a:solidFill>
                <a:latin typeface="Open Sans"/>
                <a:ea typeface="Open Sans"/>
                <a:cs typeface="Open Sans"/>
                <a:sym typeface="Open Sans"/>
              </a:rPr>
              <a:t>X</a:t>
            </a:r>
            <a:endParaRPr b="1" sz="2400">
              <a:solidFill>
                <a:srgbClr val="FF0000"/>
              </a:solidFill>
              <a:latin typeface="Open Sans"/>
              <a:ea typeface="Open Sans"/>
              <a:cs typeface="Open Sans"/>
              <a:sym typeface="Open Sans"/>
            </a:endParaRPr>
          </a:p>
        </p:txBody>
      </p:sp>
      <p:sp>
        <p:nvSpPr>
          <p:cNvPr id="714" name="Google Shape;714;p76"/>
          <p:cNvSpPr/>
          <p:nvPr/>
        </p:nvSpPr>
        <p:spPr>
          <a:xfrm rot="-2005916">
            <a:off x="5533188" y="2375321"/>
            <a:ext cx="443238" cy="116739"/>
          </a:xfrm>
          <a:prstGeom prst="rightArrow">
            <a:avLst>
              <a:gd fmla="val 50000" name="adj1"/>
              <a:gd fmla="val 50000" name="adj2"/>
            </a:avLst>
          </a:prstGeom>
          <a:solidFill>
            <a:srgbClr val="FF0000"/>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76"/>
          <p:cNvSpPr/>
          <p:nvPr/>
        </p:nvSpPr>
        <p:spPr>
          <a:xfrm rot="1509590">
            <a:off x="5533225" y="2413737"/>
            <a:ext cx="443143" cy="116754"/>
          </a:xfrm>
          <a:prstGeom prst="rightArrow">
            <a:avLst>
              <a:gd fmla="val 50000" name="adj1"/>
              <a:gd fmla="val 50000" name="adj2"/>
            </a:avLst>
          </a:prstGeom>
          <a:solidFill>
            <a:srgbClr val="FF0000"/>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7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Beam Search - Example (N = 2)</a:t>
            </a:r>
            <a:endParaRPr/>
          </a:p>
        </p:txBody>
      </p:sp>
      <p:sp>
        <p:nvSpPr>
          <p:cNvPr id="721" name="Google Shape;721;p77"/>
          <p:cNvSpPr/>
          <p:nvPr/>
        </p:nvSpPr>
        <p:spPr>
          <a:xfrm>
            <a:off x="827300" y="1792030"/>
            <a:ext cx="7771800" cy="1360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77"/>
          <p:cNvSpPr txBox="1"/>
          <p:nvPr>
            <p:ph idx="1" type="body"/>
          </p:nvPr>
        </p:nvSpPr>
        <p:spPr>
          <a:xfrm>
            <a:off x="945700" y="1306700"/>
            <a:ext cx="8520600" cy="178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                                                                         Step 3</a:t>
            </a:r>
            <a:endParaRPr b="1" sz="2000"/>
          </a:p>
          <a:p>
            <a:pPr indent="0" lvl="0" marL="0" rtl="0" algn="l">
              <a:spcBef>
                <a:spcPts val="1600"/>
              </a:spcBef>
              <a:spcAft>
                <a:spcPts val="1600"/>
              </a:spcAft>
              <a:buNone/>
            </a:pPr>
            <a:r>
              <a:rPr lang="en" sz="2000"/>
              <a:t>P(Shift) = 0.07     P(Shift, Shift)    = 0.01</a:t>
            </a:r>
            <a:r>
              <a:rPr lang="en" sz="2000"/>
              <a:t>0</a:t>
            </a:r>
            <a:r>
              <a:rPr lang="en" sz="2000"/>
              <a:t>    P(L, S, L)	= 0.0011</a:t>
            </a:r>
            <a:br>
              <a:rPr lang="en" sz="2000"/>
            </a:br>
            <a:r>
              <a:rPr lang="en" sz="2000"/>
              <a:t>     </a:t>
            </a:r>
            <a:br>
              <a:rPr lang="en" sz="2000"/>
            </a:br>
            <a:r>
              <a:rPr lang="en" sz="2000"/>
              <a:t>P(L-Arc) = 0.04     P(L-Arc, Shift)  = 0.006     P(S, S, L)	= 0.00034</a:t>
            </a:r>
            <a:br>
              <a:rPr lang="en" sz="2000"/>
            </a:br>
            <a:br>
              <a:rPr lang="en" sz="2000"/>
            </a:br>
            <a:r>
              <a:rPr lang="en" sz="2000"/>
              <a:t>                                                                                                                                                       </a:t>
            </a:r>
            <a:br>
              <a:rPr lang="en" sz="2000"/>
            </a:br>
            <a:endParaRPr sz="2000"/>
          </a:p>
        </p:txBody>
      </p:sp>
      <p:sp>
        <p:nvSpPr>
          <p:cNvPr id="723" name="Google Shape;723;p77"/>
          <p:cNvSpPr txBox="1"/>
          <p:nvPr>
            <p:ph idx="1" type="body"/>
          </p:nvPr>
        </p:nvSpPr>
        <p:spPr>
          <a:xfrm>
            <a:off x="681125" y="3742300"/>
            <a:ext cx="8520600" cy="11853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Not ‘optimal’ but very good and stable memory need</a:t>
            </a:r>
            <a:endParaRPr sz="2000"/>
          </a:p>
          <a:p>
            <a:pPr indent="-355600" lvl="0" marL="457200" rtl="0" algn="l">
              <a:spcBef>
                <a:spcPts val="0"/>
              </a:spcBef>
              <a:spcAft>
                <a:spcPts val="0"/>
              </a:spcAft>
              <a:buSzPts val="2000"/>
              <a:buChar char="●"/>
            </a:pPr>
            <a:r>
              <a:rPr lang="en" sz="2000"/>
              <a:t>Beam size N: tunable hyper-parameter!</a:t>
            </a:r>
            <a:br>
              <a:rPr lang="en" sz="2000"/>
            </a:br>
            <a:r>
              <a:rPr lang="en" sz="2000"/>
              <a:t>                                                                       </a:t>
            </a:r>
            <a:br>
              <a:rPr lang="en" sz="2000"/>
            </a:br>
            <a:br>
              <a:rPr lang="en" sz="2000"/>
            </a:br>
            <a:r>
              <a:rPr lang="en" sz="2000"/>
              <a:t>                             </a:t>
            </a:r>
            <a:br>
              <a:rPr lang="en" sz="2000"/>
            </a:br>
            <a:br>
              <a:rPr lang="en" sz="2000"/>
            </a:br>
            <a:endParaRPr sz="2000"/>
          </a:p>
        </p:txBody>
      </p:sp>
      <p:sp>
        <p:nvSpPr>
          <p:cNvPr id="724" name="Google Shape;724;p77"/>
          <p:cNvSpPr/>
          <p:nvPr/>
        </p:nvSpPr>
        <p:spPr>
          <a:xfrm>
            <a:off x="953025" y="1932050"/>
            <a:ext cx="7070700" cy="370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78"/>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Constituency Parsing</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7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Parsing: Overview</a:t>
            </a:r>
            <a:endParaRPr/>
          </a:p>
        </p:txBody>
      </p:sp>
      <p:sp>
        <p:nvSpPr>
          <p:cNvPr id="735" name="Google Shape;735;p79"/>
          <p:cNvSpPr txBox="1"/>
          <p:nvPr>
            <p:ph idx="1" type="body"/>
          </p:nvPr>
        </p:nvSpPr>
        <p:spPr>
          <a:xfrm>
            <a:off x="311700" y="1225225"/>
            <a:ext cx="3999900" cy="232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Parsing:</a:t>
            </a:r>
            <a:r>
              <a:rPr lang="en"/>
              <a:t> tree-structured prediction</a:t>
            </a:r>
            <a:endParaRPr/>
          </a:p>
          <a:p>
            <a:pPr indent="0" lvl="0" marL="0" rtl="0" algn="l">
              <a:spcBef>
                <a:spcPts val="1600"/>
              </a:spcBef>
              <a:spcAft>
                <a:spcPts val="0"/>
              </a:spcAft>
              <a:buNone/>
            </a:pPr>
            <a:r>
              <a:rPr lang="en" sz="1800"/>
              <a:t>Types of Parsing:</a:t>
            </a:r>
            <a:endParaRPr sz="1800"/>
          </a:p>
          <a:p>
            <a:pPr indent="-317500" lvl="0" marL="457200" rtl="0" algn="l">
              <a:lnSpc>
                <a:spcPct val="150000"/>
              </a:lnSpc>
              <a:spcBef>
                <a:spcPts val="1600"/>
              </a:spcBef>
              <a:spcAft>
                <a:spcPts val="0"/>
              </a:spcAft>
              <a:buSzPts val="1400"/>
              <a:buChar char="●"/>
            </a:pPr>
            <a:r>
              <a:rPr lang="en"/>
              <a:t>Dependency</a:t>
            </a:r>
            <a:endParaRPr/>
          </a:p>
          <a:p>
            <a:pPr indent="-317500" lvl="0" marL="457200" rtl="0" algn="l">
              <a:lnSpc>
                <a:spcPct val="150000"/>
              </a:lnSpc>
              <a:spcBef>
                <a:spcPts val="0"/>
              </a:spcBef>
              <a:spcAft>
                <a:spcPts val="0"/>
              </a:spcAft>
              <a:buSzPts val="1400"/>
              <a:buChar char="●"/>
            </a:pPr>
            <a:r>
              <a:rPr b="1" lang="en"/>
              <a:t>Constituency</a:t>
            </a:r>
            <a:r>
              <a:rPr lang="en"/>
              <a:t> / phrase-structure</a:t>
            </a:r>
            <a:endParaRPr/>
          </a:p>
          <a:p>
            <a:pPr indent="-317500" lvl="0" marL="457200" rtl="0" algn="l">
              <a:lnSpc>
                <a:spcPct val="150000"/>
              </a:lnSpc>
              <a:spcBef>
                <a:spcPts val="0"/>
              </a:spcBef>
              <a:spcAft>
                <a:spcPts val="0"/>
              </a:spcAft>
              <a:buClr>
                <a:srgbClr val="666666"/>
              </a:buClr>
              <a:buSzPts val="1400"/>
              <a:buChar char="●"/>
            </a:pPr>
            <a:r>
              <a:rPr lang="en">
                <a:solidFill>
                  <a:srgbClr val="666666"/>
                </a:solidFill>
              </a:rPr>
              <a:t>(Semantic)</a:t>
            </a:r>
            <a:endParaRPr>
              <a:solidFill>
                <a:srgbClr val="666666"/>
              </a:solidFill>
            </a:endParaRPr>
          </a:p>
          <a:p>
            <a:pPr indent="0" lvl="0" marL="0" rtl="0" algn="l">
              <a:spcBef>
                <a:spcPts val="1600"/>
              </a:spcBef>
              <a:spcAft>
                <a:spcPts val="1600"/>
              </a:spcAft>
              <a:buNone/>
            </a:pPr>
            <a:r>
              <a:t/>
            </a:r>
            <a:endParaRPr/>
          </a:p>
        </p:txBody>
      </p:sp>
      <p:sp>
        <p:nvSpPr>
          <p:cNvPr id="736" name="Google Shape;736;p79"/>
          <p:cNvSpPr txBox="1"/>
          <p:nvPr>
            <p:ph idx="2" type="body"/>
          </p:nvPr>
        </p:nvSpPr>
        <p:spPr>
          <a:xfrm>
            <a:off x="4832400" y="1225225"/>
            <a:ext cx="3999900" cy="232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0" lvl="0" marL="0" rtl="0" algn="l">
              <a:spcBef>
                <a:spcPts val="1600"/>
              </a:spcBef>
              <a:spcAft>
                <a:spcPts val="0"/>
              </a:spcAft>
              <a:buNone/>
            </a:pPr>
            <a:r>
              <a:rPr lang="en" sz="1800"/>
              <a:t>Parsing Techniques / Algorithms:</a:t>
            </a:r>
            <a:endParaRPr sz="1800"/>
          </a:p>
          <a:p>
            <a:pPr indent="-317500" lvl="0" marL="457200" rtl="0" algn="l">
              <a:lnSpc>
                <a:spcPct val="150000"/>
              </a:lnSpc>
              <a:spcBef>
                <a:spcPts val="1600"/>
              </a:spcBef>
              <a:spcAft>
                <a:spcPts val="0"/>
              </a:spcAft>
              <a:buSzPts val="1400"/>
              <a:buChar char="●"/>
            </a:pPr>
            <a:r>
              <a:rPr lang="en"/>
              <a:t>Transition-based</a:t>
            </a:r>
            <a:endParaRPr/>
          </a:p>
          <a:p>
            <a:pPr indent="-317500" lvl="0" marL="457200" rtl="0" algn="l">
              <a:lnSpc>
                <a:spcPct val="150000"/>
              </a:lnSpc>
              <a:spcBef>
                <a:spcPts val="0"/>
              </a:spcBef>
              <a:spcAft>
                <a:spcPts val="0"/>
              </a:spcAft>
              <a:buSzPts val="1400"/>
              <a:buChar char="●"/>
            </a:pPr>
            <a:r>
              <a:rPr lang="en"/>
              <a:t>Graph-based</a:t>
            </a:r>
            <a:endParaRPr/>
          </a:p>
          <a:p>
            <a:pPr indent="-317500" lvl="0" marL="457200" rtl="0" algn="l">
              <a:lnSpc>
                <a:spcPct val="150000"/>
              </a:lnSpc>
              <a:spcBef>
                <a:spcPts val="0"/>
              </a:spcBef>
              <a:spcAft>
                <a:spcPts val="0"/>
              </a:spcAft>
              <a:buSzPts val="1400"/>
              <a:buChar char="●"/>
            </a:pPr>
            <a:r>
              <a:rPr b="1" lang="en"/>
              <a:t>Chart-based</a:t>
            </a:r>
            <a:endParaRPr b="1"/>
          </a:p>
        </p:txBody>
      </p:sp>
      <p:sp>
        <p:nvSpPr>
          <p:cNvPr id="737" name="Google Shape;737;p79"/>
          <p:cNvSpPr txBox="1"/>
          <p:nvPr/>
        </p:nvSpPr>
        <p:spPr>
          <a:xfrm>
            <a:off x="311800" y="3632100"/>
            <a:ext cx="8520600" cy="117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Similar goal: find the best tree. Different formalisms, but similar algorithms used for all types.</a:t>
            </a:r>
            <a:endParaRPr sz="1800">
              <a:latin typeface="Open Sans"/>
              <a:ea typeface="Open Sans"/>
              <a:cs typeface="Open Sans"/>
              <a:sym typeface="Open Sans"/>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80"/>
          <p:cNvSpPr txBox="1"/>
          <p:nvPr>
            <p:ph idx="1" type="body"/>
          </p:nvPr>
        </p:nvSpPr>
        <p:spPr>
          <a:xfrm>
            <a:off x="123775" y="1392250"/>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Phrase-Structure Parsing</a:t>
            </a:r>
            <a:br>
              <a:rPr b="1" lang="en">
                <a:solidFill>
                  <a:srgbClr val="000000"/>
                </a:solidFill>
              </a:rPr>
            </a:br>
            <a:endParaRPr b="1">
              <a:solidFill>
                <a:srgbClr val="000000"/>
              </a:solidFill>
            </a:endParaRPr>
          </a:p>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b="1"/>
          </a:p>
          <a:p>
            <a:pPr indent="0" lvl="0" marL="0" rtl="0" algn="l">
              <a:spcBef>
                <a:spcPts val="1600"/>
              </a:spcBef>
              <a:spcAft>
                <a:spcPts val="1600"/>
              </a:spcAft>
              <a:buNone/>
            </a:pPr>
            <a:r>
              <a:t/>
            </a:r>
            <a:endParaRPr b="1">
              <a:solidFill>
                <a:srgbClr val="9900FF"/>
              </a:solidFill>
            </a:endParaRPr>
          </a:p>
        </p:txBody>
      </p:sp>
      <p:sp>
        <p:nvSpPr>
          <p:cNvPr id="743" name="Google Shape;743;p8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2 Types of Parsing: Constituency Parsing</a:t>
            </a:r>
            <a:endParaRPr/>
          </a:p>
        </p:txBody>
      </p:sp>
      <p:sp>
        <p:nvSpPr>
          <p:cNvPr id="744" name="Google Shape;744;p80"/>
          <p:cNvSpPr/>
          <p:nvPr/>
        </p:nvSpPr>
        <p:spPr>
          <a:xfrm>
            <a:off x="1371000" y="4203500"/>
            <a:ext cx="1398600" cy="4140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James</a:t>
            </a:r>
            <a:endParaRPr/>
          </a:p>
        </p:txBody>
      </p:sp>
      <p:sp>
        <p:nvSpPr>
          <p:cNvPr id="745" name="Google Shape;745;p80"/>
          <p:cNvSpPr/>
          <p:nvPr/>
        </p:nvSpPr>
        <p:spPr>
          <a:xfrm>
            <a:off x="1608350" y="3293300"/>
            <a:ext cx="924000" cy="4140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NNP</a:t>
            </a:r>
            <a:endParaRPr/>
          </a:p>
        </p:txBody>
      </p:sp>
      <p:sp>
        <p:nvSpPr>
          <p:cNvPr id="746" name="Google Shape;746;p80"/>
          <p:cNvSpPr/>
          <p:nvPr/>
        </p:nvSpPr>
        <p:spPr>
          <a:xfrm>
            <a:off x="3133617" y="4203500"/>
            <a:ext cx="1398600" cy="4140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ate</a:t>
            </a:r>
            <a:endParaRPr/>
          </a:p>
        </p:txBody>
      </p:sp>
      <p:sp>
        <p:nvSpPr>
          <p:cNvPr id="747" name="Google Shape;747;p80"/>
          <p:cNvSpPr/>
          <p:nvPr/>
        </p:nvSpPr>
        <p:spPr>
          <a:xfrm>
            <a:off x="4896233" y="4203500"/>
            <a:ext cx="1398600" cy="4140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the</a:t>
            </a:r>
            <a:endParaRPr/>
          </a:p>
        </p:txBody>
      </p:sp>
      <p:sp>
        <p:nvSpPr>
          <p:cNvPr id="748" name="Google Shape;748;p80"/>
          <p:cNvSpPr/>
          <p:nvPr/>
        </p:nvSpPr>
        <p:spPr>
          <a:xfrm>
            <a:off x="6658850" y="4203500"/>
            <a:ext cx="1398600" cy="4140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food</a:t>
            </a:r>
            <a:endParaRPr/>
          </a:p>
        </p:txBody>
      </p:sp>
      <p:sp>
        <p:nvSpPr>
          <p:cNvPr id="749" name="Google Shape;749;p80"/>
          <p:cNvSpPr/>
          <p:nvPr/>
        </p:nvSpPr>
        <p:spPr>
          <a:xfrm>
            <a:off x="3370950" y="3293300"/>
            <a:ext cx="924000" cy="4140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VBD</a:t>
            </a:r>
            <a:endParaRPr/>
          </a:p>
        </p:txBody>
      </p:sp>
      <p:sp>
        <p:nvSpPr>
          <p:cNvPr id="750" name="Google Shape;750;p80"/>
          <p:cNvSpPr/>
          <p:nvPr/>
        </p:nvSpPr>
        <p:spPr>
          <a:xfrm>
            <a:off x="5133538" y="3293300"/>
            <a:ext cx="924000" cy="4140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DT</a:t>
            </a:r>
            <a:endParaRPr/>
          </a:p>
        </p:txBody>
      </p:sp>
      <p:sp>
        <p:nvSpPr>
          <p:cNvPr id="751" name="Google Shape;751;p80"/>
          <p:cNvSpPr/>
          <p:nvPr/>
        </p:nvSpPr>
        <p:spPr>
          <a:xfrm>
            <a:off x="6896150" y="3293300"/>
            <a:ext cx="924000" cy="4140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NN</a:t>
            </a:r>
            <a:endParaRPr/>
          </a:p>
        </p:txBody>
      </p:sp>
      <p:sp>
        <p:nvSpPr>
          <p:cNvPr id="752" name="Google Shape;752;p80"/>
          <p:cNvSpPr/>
          <p:nvPr/>
        </p:nvSpPr>
        <p:spPr>
          <a:xfrm>
            <a:off x="5972150" y="2611700"/>
            <a:ext cx="924000" cy="4140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NP</a:t>
            </a:r>
            <a:endParaRPr/>
          </a:p>
        </p:txBody>
      </p:sp>
      <p:sp>
        <p:nvSpPr>
          <p:cNvPr id="753" name="Google Shape;753;p80"/>
          <p:cNvSpPr/>
          <p:nvPr/>
        </p:nvSpPr>
        <p:spPr>
          <a:xfrm>
            <a:off x="5133525" y="1827200"/>
            <a:ext cx="924000" cy="4140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VP</a:t>
            </a:r>
            <a:endParaRPr/>
          </a:p>
        </p:txBody>
      </p:sp>
      <p:sp>
        <p:nvSpPr>
          <p:cNvPr id="754" name="Google Shape;754;p80"/>
          <p:cNvSpPr/>
          <p:nvPr/>
        </p:nvSpPr>
        <p:spPr>
          <a:xfrm>
            <a:off x="1608300" y="2611700"/>
            <a:ext cx="924000" cy="4140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NP</a:t>
            </a:r>
            <a:endParaRPr/>
          </a:p>
        </p:txBody>
      </p:sp>
      <p:sp>
        <p:nvSpPr>
          <p:cNvPr id="755" name="Google Shape;755;p80"/>
          <p:cNvSpPr/>
          <p:nvPr/>
        </p:nvSpPr>
        <p:spPr>
          <a:xfrm>
            <a:off x="4014975" y="1147213"/>
            <a:ext cx="1398600" cy="4140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t>
            </a:r>
            <a:endParaRPr/>
          </a:p>
        </p:txBody>
      </p:sp>
      <p:cxnSp>
        <p:nvCxnSpPr>
          <p:cNvPr id="756" name="Google Shape;756;p80"/>
          <p:cNvCxnSpPr>
            <a:stCxn id="745" idx="4"/>
            <a:endCxn id="744" idx="0"/>
          </p:cNvCxnSpPr>
          <p:nvPr/>
        </p:nvCxnSpPr>
        <p:spPr>
          <a:xfrm>
            <a:off x="2070350" y="3707300"/>
            <a:ext cx="0" cy="496200"/>
          </a:xfrm>
          <a:prstGeom prst="straightConnector1">
            <a:avLst/>
          </a:prstGeom>
          <a:noFill/>
          <a:ln cap="flat" cmpd="sng" w="19050">
            <a:solidFill>
              <a:srgbClr val="666666"/>
            </a:solidFill>
            <a:prstDash val="solid"/>
            <a:round/>
            <a:headEnd len="med" w="med" type="none"/>
            <a:tailEnd len="med" w="med" type="triangle"/>
          </a:ln>
        </p:spPr>
      </p:cxnSp>
      <p:cxnSp>
        <p:nvCxnSpPr>
          <p:cNvPr id="757" name="Google Shape;757;p80"/>
          <p:cNvCxnSpPr>
            <a:stCxn id="754" idx="4"/>
            <a:endCxn id="745" idx="0"/>
          </p:cNvCxnSpPr>
          <p:nvPr/>
        </p:nvCxnSpPr>
        <p:spPr>
          <a:xfrm>
            <a:off x="2070300" y="3025700"/>
            <a:ext cx="0" cy="267600"/>
          </a:xfrm>
          <a:prstGeom prst="straightConnector1">
            <a:avLst/>
          </a:prstGeom>
          <a:noFill/>
          <a:ln cap="flat" cmpd="sng" w="19050">
            <a:solidFill>
              <a:srgbClr val="666666"/>
            </a:solidFill>
            <a:prstDash val="solid"/>
            <a:round/>
            <a:headEnd len="med" w="med" type="none"/>
            <a:tailEnd len="med" w="med" type="triangle"/>
          </a:ln>
        </p:spPr>
      </p:cxnSp>
      <p:cxnSp>
        <p:nvCxnSpPr>
          <p:cNvPr id="758" name="Google Shape;758;p80"/>
          <p:cNvCxnSpPr>
            <a:stCxn id="753" idx="4"/>
            <a:endCxn id="749" idx="0"/>
          </p:cNvCxnSpPr>
          <p:nvPr/>
        </p:nvCxnSpPr>
        <p:spPr>
          <a:xfrm flipH="1">
            <a:off x="3833025" y="2241200"/>
            <a:ext cx="1762500" cy="1052100"/>
          </a:xfrm>
          <a:prstGeom prst="straightConnector1">
            <a:avLst/>
          </a:prstGeom>
          <a:noFill/>
          <a:ln cap="flat" cmpd="sng" w="19050">
            <a:solidFill>
              <a:srgbClr val="666666"/>
            </a:solidFill>
            <a:prstDash val="solid"/>
            <a:round/>
            <a:headEnd len="med" w="med" type="none"/>
            <a:tailEnd len="med" w="med" type="triangle"/>
          </a:ln>
        </p:spPr>
      </p:cxnSp>
      <p:cxnSp>
        <p:nvCxnSpPr>
          <p:cNvPr id="759" name="Google Shape;759;p80"/>
          <p:cNvCxnSpPr>
            <a:stCxn id="749" idx="4"/>
            <a:endCxn id="746" idx="0"/>
          </p:cNvCxnSpPr>
          <p:nvPr/>
        </p:nvCxnSpPr>
        <p:spPr>
          <a:xfrm>
            <a:off x="3832950" y="3707300"/>
            <a:ext cx="0" cy="496200"/>
          </a:xfrm>
          <a:prstGeom prst="straightConnector1">
            <a:avLst/>
          </a:prstGeom>
          <a:noFill/>
          <a:ln cap="flat" cmpd="sng" w="19050">
            <a:solidFill>
              <a:srgbClr val="666666"/>
            </a:solidFill>
            <a:prstDash val="solid"/>
            <a:round/>
            <a:headEnd len="med" w="med" type="none"/>
            <a:tailEnd len="med" w="med" type="triangle"/>
          </a:ln>
        </p:spPr>
      </p:cxnSp>
      <p:cxnSp>
        <p:nvCxnSpPr>
          <p:cNvPr id="760" name="Google Shape;760;p80"/>
          <p:cNvCxnSpPr>
            <a:stCxn id="755" idx="4"/>
            <a:endCxn id="754" idx="7"/>
          </p:cNvCxnSpPr>
          <p:nvPr/>
        </p:nvCxnSpPr>
        <p:spPr>
          <a:xfrm flipH="1">
            <a:off x="2397075" y="1561213"/>
            <a:ext cx="2317200" cy="1111200"/>
          </a:xfrm>
          <a:prstGeom prst="straightConnector1">
            <a:avLst/>
          </a:prstGeom>
          <a:noFill/>
          <a:ln cap="flat" cmpd="sng" w="19050">
            <a:solidFill>
              <a:srgbClr val="666666"/>
            </a:solidFill>
            <a:prstDash val="solid"/>
            <a:round/>
            <a:headEnd len="med" w="med" type="none"/>
            <a:tailEnd len="med" w="med" type="triangle"/>
          </a:ln>
        </p:spPr>
      </p:cxnSp>
      <p:cxnSp>
        <p:nvCxnSpPr>
          <p:cNvPr id="761" name="Google Shape;761;p80"/>
          <p:cNvCxnSpPr>
            <a:stCxn id="755" idx="4"/>
            <a:endCxn id="753" idx="1"/>
          </p:cNvCxnSpPr>
          <p:nvPr/>
        </p:nvCxnSpPr>
        <p:spPr>
          <a:xfrm>
            <a:off x="4714275" y="1561213"/>
            <a:ext cx="554700" cy="326700"/>
          </a:xfrm>
          <a:prstGeom prst="straightConnector1">
            <a:avLst/>
          </a:prstGeom>
          <a:noFill/>
          <a:ln cap="flat" cmpd="sng" w="19050">
            <a:solidFill>
              <a:srgbClr val="666666"/>
            </a:solidFill>
            <a:prstDash val="solid"/>
            <a:round/>
            <a:headEnd len="med" w="med" type="none"/>
            <a:tailEnd len="med" w="med" type="triangle"/>
          </a:ln>
        </p:spPr>
      </p:cxnSp>
      <p:cxnSp>
        <p:nvCxnSpPr>
          <p:cNvPr id="762" name="Google Shape;762;p80"/>
          <p:cNvCxnSpPr>
            <a:stCxn id="753" idx="4"/>
            <a:endCxn id="752" idx="1"/>
          </p:cNvCxnSpPr>
          <p:nvPr/>
        </p:nvCxnSpPr>
        <p:spPr>
          <a:xfrm>
            <a:off x="5595525" y="2241200"/>
            <a:ext cx="511800" cy="431100"/>
          </a:xfrm>
          <a:prstGeom prst="straightConnector1">
            <a:avLst/>
          </a:prstGeom>
          <a:noFill/>
          <a:ln cap="flat" cmpd="sng" w="19050">
            <a:solidFill>
              <a:srgbClr val="666666"/>
            </a:solidFill>
            <a:prstDash val="solid"/>
            <a:round/>
            <a:headEnd len="med" w="med" type="none"/>
            <a:tailEnd len="med" w="med" type="triangle"/>
          </a:ln>
        </p:spPr>
      </p:cxnSp>
      <p:cxnSp>
        <p:nvCxnSpPr>
          <p:cNvPr id="763" name="Google Shape;763;p80"/>
          <p:cNvCxnSpPr>
            <a:stCxn id="750" idx="4"/>
            <a:endCxn id="747" idx="0"/>
          </p:cNvCxnSpPr>
          <p:nvPr/>
        </p:nvCxnSpPr>
        <p:spPr>
          <a:xfrm>
            <a:off x="5595538" y="3707300"/>
            <a:ext cx="0" cy="496200"/>
          </a:xfrm>
          <a:prstGeom prst="straightConnector1">
            <a:avLst/>
          </a:prstGeom>
          <a:noFill/>
          <a:ln cap="flat" cmpd="sng" w="19050">
            <a:solidFill>
              <a:srgbClr val="666666"/>
            </a:solidFill>
            <a:prstDash val="solid"/>
            <a:round/>
            <a:headEnd len="med" w="med" type="none"/>
            <a:tailEnd len="med" w="med" type="triangle"/>
          </a:ln>
        </p:spPr>
      </p:cxnSp>
      <p:cxnSp>
        <p:nvCxnSpPr>
          <p:cNvPr id="764" name="Google Shape;764;p80"/>
          <p:cNvCxnSpPr>
            <a:stCxn id="751" idx="4"/>
            <a:endCxn id="748" idx="0"/>
          </p:cNvCxnSpPr>
          <p:nvPr/>
        </p:nvCxnSpPr>
        <p:spPr>
          <a:xfrm>
            <a:off x="7358150" y="3707300"/>
            <a:ext cx="0" cy="496200"/>
          </a:xfrm>
          <a:prstGeom prst="straightConnector1">
            <a:avLst/>
          </a:prstGeom>
          <a:noFill/>
          <a:ln cap="flat" cmpd="sng" w="19050">
            <a:solidFill>
              <a:srgbClr val="666666"/>
            </a:solidFill>
            <a:prstDash val="solid"/>
            <a:round/>
            <a:headEnd len="med" w="med" type="none"/>
            <a:tailEnd len="med" w="med" type="triangle"/>
          </a:ln>
        </p:spPr>
      </p:cxnSp>
      <p:cxnSp>
        <p:nvCxnSpPr>
          <p:cNvPr id="765" name="Google Shape;765;p80"/>
          <p:cNvCxnSpPr>
            <a:stCxn id="752" idx="3"/>
            <a:endCxn id="750" idx="0"/>
          </p:cNvCxnSpPr>
          <p:nvPr/>
        </p:nvCxnSpPr>
        <p:spPr>
          <a:xfrm flipH="1">
            <a:off x="5595667" y="2965071"/>
            <a:ext cx="511800" cy="328200"/>
          </a:xfrm>
          <a:prstGeom prst="straightConnector1">
            <a:avLst/>
          </a:prstGeom>
          <a:noFill/>
          <a:ln cap="flat" cmpd="sng" w="19050">
            <a:solidFill>
              <a:srgbClr val="666666"/>
            </a:solidFill>
            <a:prstDash val="solid"/>
            <a:round/>
            <a:headEnd len="med" w="med" type="none"/>
            <a:tailEnd len="med" w="med" type="triangle"/>
          </a:ln>
        </p:spPr>
      </p:cxnSp>
      <p:cxnSp>
        <p:nvCxnSpPr>
          <p:cNvPr id="766" name="Google Shape;766;p80"/>
          <p:cNvCxnSpPr>
            <a:stCxn id="752" idx="5"/>
            <a:endCxn id="751" idx="0"/>
          </p:cNvCxnSpPr>
          <p:nvPr/>
        </p:nvCxnSpPr>
        <p:spPr>
          <a:xfrm>
            <a:off x="6760833" y="2965071"/>
            <a:ext cx="597300" cy="328200"/>
          </a:xfrm>
          <a:prstGeom prst="straightConnector1">
            <a:avLst/>
          </a:prstGeom>
          <a:noFill/>
          <a:ln cap="flat" cmpd="sng" w="19050">
            <a:solidFill>
              <a:srgbClr val="666666"/>
            </a:solidFill>
            <a:prstDash val="solid"/>
            <a:round/>
            <a:headEnd len="med" w="med" type="none"/>
            <a:tailEnd len="med" w="med" type="triangle"/>
          </a:ln>
        </p:spPr>
      </p:cxn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sp>
        <p:nvSpPr>
          <p:cNvPr id="771" name="Google Shape;771;p8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Context-Free Grammars</a:t>
            </a:r>
            <a:endParaRPr/>
          </a:p>
        </p:txBody>
      </p:sp>
      <p:sp>
        <p:nvSpPr>
          <p:cNvPr id="772" name="Google Shape;772;p8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Grammar rules:</a:t>
            </a:r>
            <a:r>
              <a:rPr lang="en"/>
              <a:t> </a:t>
            </a:r>
            <a:r>
              <a:rPr lang="en">
                <a:latin typeface="Consolas"/>
                <a:ea typeface="Consolas"/>
                <a:cs typeface="Consolas"/>
                <a:sym typeface="Consolas"/>
              </a:rPr>
              <a:t>A → B C, A → “a”</a:t>
            </a:r>
            <a:endParaRPr>
              <a:latin typeface="Consolas"/>
              <a:ea typeface="Consolas"/>
              <a:cs typeface="Consolas"/>
              <a:sym typeface="Consolas"/>
            </a:endParaRPr>
          </a:p>
          <a:p>
            <a:pPr indent="-342900" lvl="0" marL="457200" rtl="0" algn="l">
              <a:spcBef>
                <a:spcPts val="0"/>
              </a:spcBef>
              <a:spcAft>
                <a:spcPts val="0"/>
              </a:spcAft>
              <a:buSzPts val="1800"/>
              <a:buChar char="●"/>
            </a:pPr>
            <a:r>
              <a:rPr lang="en"/>
              <a:t>Apply by recursive expansion of symbols (nonterminals)</a:t>
            </a:r>
            <a:endParaRPr/>
          </a:p>
          <a:p>
            <a:pPr indent="0" lvl="0" marL="0" rtl="0" algn="l">
              <a:spcBef>
                <a:spcPts val="0"/>
              </a:spcBef>
              <a:spcAft>
                <a:spcPts val="0"/>
              </a:spcAft>
              <a:buNone/>
            </a:pPr>
            <a:r>
              <a:t/>
            </a:r>
            <a:endParaRPr/>
          </a:p>
          <a:p>
            <a:pPr indent="0" lvl="0" marL="457200" rtl="0" algn="l">
              <a:spcBef>
                <a:spcPts val="0"/>
              </a:spcBef>
              <a:spcAft>
                <a:spcPts val="0"/>
              </a:spcAft>
              <a:buNone/>
            </a:pPr>
            <a:r>
              <a:rPr lang="en" sz="1600">
                <a:latin typeface="Consolas"/>
                <a:ea typeface="Consolas"/>
                <a:cs typeface="Consolas"/>
                <a:sym typeface="Consolas"/>
              </a:rPr>
              <a:t>S → NP VP</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NP → NNP </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VP → VBD NP</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NP → DT NN</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NNP → “James”</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VBD → “ate”</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DT → “the”</a:t>
            </a:r>
            <a:endParaRPr sz="1600">
              <a:latin typeface="Consolas"/>
              <a:ea typeface="Consolas"/>
              <a:cs typeface="Consolas"/>
              <a:sym typeface="Consolas"/>
            </a:endParaRPr>
          </a:p>
          <a:p>
            <a:pPr indent="0" lvl="0" marL="457200" rtl="0" algn="l">
              <a:spcBef>
                <a:spcPts val="0"/>
              </a:spcBef>
              <a:spcAft>
                <a:spcPts val="0"/>
              </a:spcAft>
              <a:buClr>
                <a:schemeClr val="dk1"/>
              </a:buClr>
              <a:buSzPts val="1100"/>
              <a:buFont typeface="Arial"/>
              <a:buNone/>
            </a:pPr>
            <a:r>
              <a:rPr lang="en" sz="1600">
                <a:latin typeface="Consolas"/>
                <a:ea typeface="Consolas"/>
                <a:cs typeface="Consolas"/>
                <a:sym typeface="Consolas"/>
              </a:rPr>
              <a:t>NN → “food”</a:t>
            </a:r>
            <a:endParaRPr sz="1600">
              <a:latin typeface="Consolas"/>
              <a:ea typeface="Consolas"/>
              <a:cs typeface="Consolas"/>
              <a:sym typeface="Consolas"/>
            </a:endParaRPr>
          </a:p>
          <a:p>
            <a:pPr indent="0" lvl="0" marL="0" rtl="0" algn="l">
              <a:spcBef>
                <a:spcPts val="1600"/>
              </a:spcBef>
              <a:spcAft>
                <a:spcPts val="1600"/>
              </a:spcAft>
              <a:buNone/>
            </a:pPr>
            <a:r>
              <a:t/>
            </a:r>
            <a:endParaRPr/>
          </a:p>
        </p:txBody>
      </p:sp>
      <p:sp>
        <p:nvSpPr>
          <p:cNvPr id="773" name="Google Shape;773;p81"/>
          <p:cNvSpPr/>
          <p:nvPr/>
        </p:nvSpPr>
        <p:spPr>
          <a:xfrm>
            <a:off x="3054825" y="4399882"/>
            <a:ext cx="1208400" cy="2955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James</a:t>
            </a:r>
            <a:endParaRPr b="1" sz="1200"/>
          </a:p>
        </p:txBody>
      </p:sp>
      <p:sp>
        <p:nvSpPr>
          <p:cNvPr id="774" name="Google Shape;774;p81"/>
          <p:cNvSpPr/>
          <p:nvPr/>
        </p:nvSpPr>
        <p:spPr>
          <a:xfrm>
            <a:off x="3259909" y="3749942"/>
            <a:ext cx="798300" cy="2955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NNP</a:t>
            </a:r>
            <a:endParaRPr b="1" sz="1200"/>
          </a:p>
        </p:txBody>
      </p:sp>
      <p:sp>
        <p:nvSpPr>
          <p:cNvPr id="775" name="Google Shape;775;p81"/>
          <p:cNvSpPr/>
          <p:nvPr/>
        </p:nvSpPr>
        <p:spPr>
          <a:xfrm>
            <a:off x="4577825" y="4399882"/>
            <a:ext cx="1208400" cy="2955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ate</a:t>
            </a:r>
            <a:endParaRPr b="1" sz="1200"/>
          </a:p>
        </p:txBody>
      </p:sp>
      <p:sp>
        <p:nvSpPr>
          <p:cNvPr id="776" name="Google Shape;776;p81"/>
          <p:cNvSpPr/>
          <p:nvPr/>
        </p:nvSpPr>
        <p:spPr>
          <a:xfrm>
            <a:off x="6100825" y="4399882"/>
            <a:ext cx="1208400" cy="2955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the</a:t>
            </a:r>
            <a:endParaRPr b="1" sz="1200"/>
          </a:p>
        </p:txBody>
      </p:sp>
      <p:sp>
        <p:nvSpPr>
          <p:cNvPr id="777" name="Google Shape;777;p81"/>
          <p:cNvSpPr/>
          <p:nvPr/>
        </p:nvSpPr>
        <p:spPr>
          <a:xfrm>
            <a:off x="7623826" y="4399882"/>
            <a:ext cx="1208400" cy="2955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food</a:t>
            </a:r>
            <a:endParaRPr b="1" sz="1200"/>
          </a:p>
        </p:txBody>
      </p:sp>
      <p:sp>
        <p:nvSpPr>
          <p:cNvPr id="778" name="Google Shape;778;p81"/>
          <p:cNvSpPr/>
          <p:nvPr/>
        </p:nvSpPr>
        <p:spPr>
          <a:xfrm>
            <a:off x="4782895" y="3749942"/>
            <a:ext cx="798300" cy="2955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VBD</a:t>
            </a:r>
            <a:endParaRPr b="1" sz="1200"/>
          </a:p>
        </p:txBody>
      </p:sp>
      <p:sp>
        <p:nvSpPr>
          <p:cNvPr id="779" name="Google Shape;779;p81"/>
          <p:cNvSpPr/>
          <p:nvPr/>
        </p:nvSpPr>
        <p:spPr>
          <a:xfrm>
            <a:off x="6305870" y="3749942"/>
            <a:ext cx="798300" cy="2955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DT</a:t>
            </a:r>
            <a:endParaRPr b="1" sz="1200"/>
          </a:p>
        </p:txBody>
      </p:sp>
      <p:sp>
        <p:nvSpPr>
          <p:cNvPr id="780" name="Google Shape;780;p81"/>
          <p:cNvSpPr/>
          <p:nvPr/>
        </p:nvSpPr>
        <p:spPr>
          <a:xfrm>
            <a:off x="7828866" y="3749942"/>
            <a:ext cx="798300" cy="2955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NN</a:t>
            </a:r>
            <a:endParaRPr b="1" sz="1200"/>
          </a:p>
        </p:txBody>
      </p:sp>
      <p:sp>
        <p:nvSpPr>
          <p:cNvPr id="781" name="Google Shape;781;p81"/>
          <p:cNvSpPr/>
          <p:nvPr/>
        </p:nvSpPr>
        <p:spPr>
          <a:xfrm>
            <a:off x="7030478" y="3263236"/>
            <a:ext cx="798300" cy="2955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NP</a:t>
            </a:r>
            <a:endParaRPr b="1" sz="1200"/>
          </a:p>
        </p:txBody>
      </p:sp>
      <p:sp>
        <p:nvSpPr>
          <p:cNvPr id="782" name="Google Shape;782;p81"/>
          <p:cNvSpPr/>
          <p:nvPr/>
        </p:nvSpPr>
        <p:spPr>
          <a:xfrm>
            <a:off x="6305859" y="2703054"/>
            <a:ext cx="798300" cy="2955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VP</a:t>
            </a:r>
            <a:endParaRPr b="1" sz="1200"/>
          </a:p>
        </p:txBody>
      </p:sp>
      <p:sp>
        <p:nvSpPr>
          <p:cNvPr id="783" name="Google Shape;783;p81"/>
          <p:cNvSpPr/>
          <p:nvPr/>
        </p:nvSpPr>
        <p:spPr>
          <a:xfrm>
            <a:off x="3259866" y="3263236"/>
            <a:ext cx="798300" cy="2955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NP</a:t>
            </a:r>
            <a:endParaRPr b="1" sz="1200"/>
          </a:p>
        </p:txBody>
      </p:sp>
      <p:sp>
        <p:nvSpPr>
          <p:cNvPr id="784" name="Google Shape;784;p81"/>
          <p:cNvSpPr/>
          <p:nvPr/>
        </p:nvSpPr>
        <p:spPr>
          <a:xfrm>
            <a:off x="5339369" y="2217500"/>
            <a:ext cx="1208400" cy="2955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S</a:t>
            </a:r>
            <a:endParaRPr b="1" sz="1200"/>
          </a:p>
        </p:txBody>
      </p:sp>
      <p:cxnSp>
        <p:nvCxnSpPr>
          <p:cNvPr id="785" name="Google Shape;785;p81"/>
          <p:cNvCxnSpPr>
            <a:stCxn id="774" idx="4"/>
            <a:endCxn id="773" idx="0"/>
          </p:cNvCxnSpPr>
          <p:nvPr/>
        </p:nvCxnSpPr>
        <p:spPr>
          <a:xfrm>
            <a:off x="3659059" y="4045442"/>
            <a:ext cx="0" cy="354300"/>
          </a:xfrm>
          <a:prstGeom prst="straightConnector1">
            <a:avLst/>
          </a:prstGeom>
          <a:noFill/>
          <a:ln cap="flat" cmpd="sng" w="19050">
            <a:solidFill>
              <a:srgbClr val="666666"/>
            </a:solidFill>
            <a:prstDash val="solid"/>
            <a:round/>
            <a:headEnd len="med" w="med" type="none"/>
            <a:tailEnd len="med" w="med" type="triangle"/>
          </a:ln>
        </p:spPr>
      </p:cxnSp>
      <p:cxnSp>
        <p:nvCxnSpPr>
          <p:cNvPr id="786" name="Google Shape;786;p81"/>
          <p:cNvCxnSpPr>
            <a:stCxn id="783" idx="4"/>
            <a:endCxn id="774" idx="0"/>
          </p:cNvCxnSpPr>
          <p:nvPr/>
        </p:nvCxnSpPr>
        <p:spPr>
          <a:xfrm>
            <a:off x="3659016" y="3558736"/>
            <a:ext cx="0" cy="191100"/>
          </a:xfrm>
          <a:prstGeom prst="straightConnector1">
            <a:avLst/>
          </a:prstGeom>
          <a:noFill/>
          <a:ln cap="flat" cmpd="sng" w="19050">
            <a:solidFill>
              <a:srgbClr val="666666"/>
            </a:solidFill>
            <a:prstDash val="solid"/>
            <a:round/>
            <a:headEnd len="med" w="med" type="none"/>
            <a:tailEnd len="med" w="med" type="triangle"/>
          </a:ln>
        </p:spPr>
      </p:cxnSp>
      <p:cxnSp>
        <p:nvCxnSpPr>
          <p:cNvPr id="787" name="Google Shape;787;p81"/>
          <p:cNvCxnSpPr>
            <a:stCxn id="782" idx="4"/>
            <a:endCxn id="778" idx="0"/>
          </p:cNvCxnSpPr>
          <p:nvPr/>
        </p:nvCxnSpPr>
        <p:spPr>
          <a:xfrm flipH="1">
            <a:off x="5181909" y="2998554"/>
            <a:ext cx="1523100" cy="751500"/>
          </a:xfrm>
          <a:prstGeom prst="straightConnector1">
            <a:avLst/>
          </a:prstGeom>
          <a:noFill/>
          <a:ln cap="flat" cmpd="sng" w="19050">
            <a:solidFill>
              <a:srgbClr val="666666"/>
            </a:solidFill>
            <a:prstDash val="solid"/>
            <a:round/>
            <a:headEnd len="med" w="med" type="none"/>
            <a:tailEnd len="med" w="med" type="triangle"/>
          </a:ln>
        </p:spPr>
      </p:cxnSp>
      <p:cxnSp>
        <p:nvCxnSpPr>
          <p:cNvPr id="788" name="Google Shape;788;p81"/>
          <p:cNvCxnSpPr>
            <a:stCxn id="778" idx="4"/>
            <a:endCxn id="775" idx="0"/>
          </p:cNvCxnSpPr>
          <p:nvPr/>
        </p:nvCxnSpPr>
        <p:spPr>
          <a:xfrm>
            <a:off x="5182045" y="4045442"/>
            <a:ext cx="0" cy="354300"/>
          </a:xfrm>
          <a:prstGeom prst="straightConnector1">
            <a:avLst/>
          </a:prstGeom>
          <a:noFill/>
          <a:ln cap="flat" cmpd="sng" w="19050">
            <a:solidFill>
              <a:srgbClr val="666666"/>
            </a:solidFill>
            <a:prstDash val="solid"/>
            <a:round/>
            <a:headEnd len="med" w="med" type="none"/>
            <a:tailEnd len="med" w="med" type="triangle"/>
          </a:ln>
        </p:spPr>
      </p:cxnSp>
      <p:cxnSp>
        <p:nvCxnSpPr>
          <p:cNvPr id="789" name="Google Shape;789;p81"/>
          <p:cNvCxnSpPr>
            <a:stCxn id="784" idx="4"/>
            <a:endCxn id="783" idx="7"/>
          </p:cNvCxnSpPr>
          <p:nvPr/>
        </p:nvCxnSpPr>
        <p:spPr>
          <a:xfrm flipH="1">
            <a:off x="3941369" y="2513000"/>
            <a:ext cx="2002200" cy="793500"/>
          </a:xfrm>
          <a:prstGeom prst="straightConnector1">
            <a:avLst/>
          </a:prstGeom>
          <a:noFill/>
          <a:ln cap="flat" cmpd="sng" w="19050">
            <a:solidFill>
              <a:srgbClr val="666666"/>
            </a:solidFill>
            <a:prstDash val="solid"/>
            <a:round/>
            <a:headEnd len="med" w="med" type="none"/>
            <a:tailEnd len="med" w="med" type="triangle"/>
          </a:ln>
        </p:spPr>
      </p:cxnSp>
      <p:cxnSp>
        <p:nvCxnSpPr>
          <p:cNvPr id="790" name="Google Shape;790;p81"/>
          <p:cNvCxnSpPr>
            <a:stCxn id="784" idx="4"/>
            <a:endCxn id="782" idx="1"/>
          </p:cNvCxnSpPr>
          <p:nvPr/>
        </p:nvCxnSpPr>
        <p:spPr>
          <a:xfrm>
            <a:off x="5943569" y="2513000"/>
            <a:ext cx="479100" cy="233400"/>
          </a:xfrm>
          <a:prstGeom prst="straightConnector1">
            <a:avLst/>
          </a:prstGeom>
          <a:noFill/>
          <a:ln cap="flat" cmpd="sng" w="19050">
            <a:solidFill>
              <a:srgbClr val="666666"/>
            </a:solidFill>
            <a:prstDash val="solid"/>
            <a:round/>
            <a:headEnd len="med" w="med" type="none"/>
            <a:tailEnd len="med" w="med" type="triangle"/>
          </a:ln>
        </p:spPr>
      </p:cxnSp>
      <p:cxnSp>
        <p:nvCxnSpPr>
          <p:cNvPr id="791" name="Google Shape;791;p81"/>
          <p:cNvCxnSpPr>
            <a:stCxn id="782" idx="4"/>
            <a:endCxn id="781" idx="1"/>
          </p:cNvCxnSpPr>
          <p:nvPr/>
        </p:nvCxnSpPr>
        <p:spPr>
          <a:xfrm>
            <a:off x="6705009" y="2998554"/>
            <a:ext cx="442500" cy="308100"/>
          </a:xfrm>
          <a:prstGeom prst="straightConnector1">
            <a:avLst/>
          </a:prstGeom>
          <a:noFill/>
          <a:ln cap="flat" cmpd="sng" w="19050">
            <a:solidFill>
              <a:srgbClr val="666666"/>
            </a:solidFill>
            <a:prstDash val="solid"/>
            <a:round/>
            <a:headEnd len="med" w="med" type="none"/>
            <a:tailEnd len="med" w="med" type="triangle"/>
          </a:ln>
        </p:spPr>
      </p:cxnSp>
      <p:cxnSp>
        <p:nvCxnSpPr>
          <p:cNvPr id="792" name="Google Shape;792;p81"/>
          <p:cNvCxnSpPr>
            <a:stCxn id="779" idx="4"/>
            <a:endCxn id="776" idx="0"/>
          </p:cNvCxnSpPr>
          <p:nvPr/>
        </p:nvCxnSpPr>
        <p:spPr>
          <a:xfrm>
            <a:off x="6705020" y="4045442"/>
            <a:ext cx="0" cy="354300"/>
          </a:xfrm>
          <a:prstGeom prst="straightConnector1">
            <a:avLst/>
          </a:prstGeom>
          <a:noFill/>
          <a:ln cap="flat" cmpd="sng" w="19050">
            <a:solidFill>
              <a:srgbClr val="666666"/>
            </a:solidFill>
            <a:prstDash val="solid"/>
            <a:round/>
            <a:headEnd len="med" w="med" type="none"/>
            <a:tailEnd len="med" w="med" type="triangle"/>
          </a:ln>
        </p:spPr>
      </p:cxnSp>
      <p:cxnSp>
        <p:nvCxnSpPr>
          <p:cNvPr id="793" name="Google Shape;793;p81"/>
          <p:cNvCxnSpPr>
            <a:stCxn id="780" idx="4"/>
            <a:endCxn id="777" idx="0"/>
          </p:cNvCxnSpPr>
          <p:nvPr/>
        </p:nvCxnSpPr>
        <p:spPr>
          <a:xfrm>
            <a:off x="8228016" y="4045442"/>
            <a:ext cx="0" cy="354300"/>
          </a:xfrm>
          <a:prstGeom prst="straightConnector1">
            <a:avLst/>
          </a:prstGeom>
          <a:noFill/>
          <a:ln cap="flat" cmpd="sng" w="19050">
            <a:solidFill>
              <a:srgbClr val="666666"/>
            </a:solidFill>
            <a:prstDash val="solid"/>
            <a:round/>
            <a:headEnd len="med" w="med" type="none"/>
            <a:tailEnd len="med" w="med" type="triangle"/>
          </a:ln>
        </p:spPr>
      </p:cxnSp>
      <p:cxnSp>
        <p:nvCxnSpPr>
          <p:cNvPr id="794" name="Google Shape;794;p81"/>
          <p:cNvCxnSpPr>
            <a:stCxn id="781" idx="3"/>
            <a:endCxn id="779" idx="0"/>
          </p:cNvCxnSpPr>
          <p:nvPr/>
        </p:nvCxnSpPr>
        <p:spPr>
          <a:xfrm flipH="1">
            <a:off x="6704886" y="3515461"/>
            <a:ext cx="442500" cy="234600"/>
          </a:xfrm>
          <a:prstGeom prst="straightConnector1">
            <a:avLst/>
          </a:prstGeom>
          <a:noFill/>
          <a:ln cap="flat" cmpd="sng" w="19050">
            <a:solidFill>
              <a:srgbClr val="666666"/>
            </a:solidFill>
            <a:prstDash val="solid"/>
            <a:round/>
            <a:headEnd len="med" w="med" type="none"/>
            <a:tailEnd len="med" w="med" type="triangle"/>
          </a:ln>
        </p:spPr>
      </p:cxnSp>
      <p:cxnSp>
        <p:nvCxnSpPr>
          <p:cNvPr id="795" name="Google Shape;795;p81"/>
          <p:cNvCxnSpPr>
            <a:stCxn id="781" idx="5"/>
            <a:endCxn id="780" idx="0"/>
          </p:cNvCxnSpPr>
          <p:nvPr/>
        </p:nvCxnSpPr>
        <p:spPr>
          <a:xfrm>
            <a:off x="7711870" y="3515461"/>
            <a:ext cx="516000" cy="234600"/>
          </a:xfrm>
          <a:prstGeom prst="straightConnector1">
            <a:avLst/>
          </a:prstGeom>
          <a:noFill/>
          <a:ln cap="flat" cmpd="sng" w="19050">
            <a:solidFill>
              <a:srgbClr val="666666"/>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Combining Supervised+Unsupervised</a:t>
            </a:r>
            <a:endParaRPr/>
          </a:p>
        </p:txBody>
      </p:sp>
      <p:sp>
        <p:nvSpPr>
          <p:cNvPr id="116" name="Google Shape;116;p19"/>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2"/>
                </a:solidFill>
              </a:rPr>
              <a:t>Supervised task</a:t>
            </a:r>
            <a:br>
              <a:rPr lang="en"/>
            </a:br>
            <a:r>
              <a:rPr lang="en"/>
              <a:t>Trains hidden and output layers</a:t>
            </a:r>
            <a:endParaRPr/>
          </a:p>
          <a:p>
            <a:pPr indent="0" lvl="0" marL="0" rtl="0" algn="l">
              <a:spcBef>
                <a:spcPts val="1600"/>
              </a:spcBef>
              <a:spcAft>
                <a:spcPts val="0"/>
              </a:spcAft>
              <a:buNone/>
            </a:pPr>
            <a:r>
              <a:rPr b="1" lang="en">
                <a:solidFill>
                  <a:schemeClr val="lt2"/>
                </a:solidFill>
              </a:rPr>
              <a:t>Unsupervised task</a:t>
            </a:r>
            <a:br>
              <a:rPr lang="en"/>
            </a:br>
            <a:r>
              <a:rPr lang="en"/>
              <a:t>Trains word embeddings</a:t>
            </a:r>
            <a:endParaRPr/>
          </a:p>
          <a:p>
            <a:pPr indent="0" lvl="0" marL="0" rtl="0" algn="l">
              <a:spcBef>
                <a:spcPts val="1600"/>
              </a:spcBef>
              <a:spcAft>
                <a:spcPts val="0"/>
              </a:spcAft>
              <a:buNone/>
            </a:pPr>
            <a:r>
              <a:rPr b="1" lang="en">
                <a:solidFill>
                  <a:schemeClr val="lt2"/>
                </a:solidFill>
              </a:rPr>
              <a:t>Why?</a:t>
            </a:r>
            <a:endParaRPr b="1">
              <a:solidFill>
                <a:schemeClr val="lt2"/>
              </a:solidFill>
            </a:endParaRPr>
          </a:p>
          <a:p>
            <a:pPr indent="0" lvl="0" marL="0" rtl="0" algn="l">
              <a:spcBef>
                <a:spcPts val="1600"/>
              </a:spcBef>
              <a:spcAft>
                <a:spcPts val="0"/>
              </a:spcAft>
              <a:buNone/>
            </a:pPr>
            <a:r>
              <a:rPr lang="en"/>
              <a:t>More unsupervised than supervised data</a:t>
            </a:r>
            <a:endParaRPr/>
          </a:p>
          <a:p>
            <a:pPr indent="0" lvl="0" marL="0" rtl="0" algn="l">
              <a:spcBef>
                <a:spcPts val="1600"/>
              </a:spcBef>
              <a:spcAft>
                <a:spcPts val="0"/>
              </a:spcAft>
              <a:buNone/>
            </a:pPr>
            <a:r>
              <a:rPr lang="en"/>
              <a:t>Word level task transfer</a:t>
            </a:r>
            <a:endParaRPr/>
          </a:p>
          <a:p>
            <a:pPr indent="0" lvl="0" marL="0" rtl="0" algn="l">
              <a:spcBef>
                <a:spcPts val="1600"/>
              </a:spcBef>
              <a:spcAft>
                <a:spcPts val="1600"/>
              </a:spcAft>
              <a:buNone/>
            </a:pPr>
            <a:r>
              <a:rPr lang="en"/>
              <a:t>Effectiveness depends on task and quantity of supervised data.</a:t>
            </a:r>
            <a:endParaRPr/>
          </a:p>
        </p:txBody>
      </p:sp>
      <p:sp>
        <p:nvSpPr>
          <p:cNvPr id="117" name="Google Shape;117;p19"/>
          <p:cNvSpPr/>
          <p:nvPr/>
        </p:nvSpPr>
        <p:spPr>
          <a:xfrm>
            <a:off x="476950" y="4703125"/>
            <a:ext cx="3335700" cy="3348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a:t>
            </a:r>
            <a:r>
              <a:rPr baseline="-25000" lang="en"/>
              <a:t>1      </a:t>
            </a:r>
            <a:r>
              <a:rPr lang="en"/>
              <a:t>       w</a:t>
            </a:r>
            <a:r>
              <a:rPr baseline="-25000" lang="en"/>
              <a:t>2      </a:t>
            </a:r>
            <a:r>
              <a:rPr lang="en"/>
              <a:t>       w</a:t>
            </a:r>
            <a:r>
              <a:rPr baseline="-25000" lang="en"/>
              <a:t>3      </a:t>
            </a:r>
            <a:r>
              <a:rPr lang="en"/>
              <a:t>       w</a:t>
            </a:r>
            <a:r>
              <a:rPr baseline="-25000" lang="en"/>
              <a:t>4      </a:t>
            </a:r>
            <a:r>
              <a:rPr lang="en"/>
              <a:t>       w</a:t>
            </a:r>
            <a:r>
              <a:rPr baseline="-25000" lang="en"/>
              <a:t>5</a:t>
            </a:r>
            <a:endParaRPr baseline="-25000"/>
          </a:p>
        </p:txBody>
      </p:sp>
      <p:sp>
        <p:nvSpPr>
          <p:cNvPr id="118" name="Google Shape;118;p19"/>
          <p:cNvSpPr/>
          <p:nvPr/>
        </p:nvSpPr>
        <p:spPr>
          <a:xfrm>
            <a:off x="1439050" y="1225225"/>
            <a:ext cx="1411500" cy="6123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Sigmoid Or Softmax</a:t>
            </a:r>
            <a:endParaRPr/>
          </a:p>
        </p:txBody>
      </p:sp>
      <p:cxnSp>
        <p:nvCxnSpPr>
          <p:cNvPr id="119" name="Google Shape;119;p19"/>
          <p:cNvCxnSpPr>
            <a:stCxn id="120" idx="0"/>
            <a:endCxn id="118" idx="2"/>
          </p:cNvCxnSpPr>
          <p:nvPr/>
        </p:nvCxnSpPr>
        <p:spPr>
          <a:xfrm rot="10800000">
            <a:off x="2144800" y="1837375"/>
            <a:ext cx="0" cy="1713300"/>
          </a:xfrm>
          <a:prstGeom prst="straightConnector1">
            <a:avLst/>
          </a:prstGeom>
          <a:noFill/>
          <a:ln cap="flat" cmpd="sng" w="38100">
            <a:solidFill>
              <a:schemeClr val="accent6"/>
            </a:solidFill>
            <a:prstDash val="solid"/>
            <a:round/>
            <a:headEnd len="med" w="med" type="none"/>
            <a:tailEnd len="med" w="med" type="triangle"/>
          </a:ln>
        </p:spPr>
      </p:cxnSp>
      <p:sp>
        <p:nvSpPr>
          <p:cNvPr id="121" name="Google Shape;121;p19"/>
          <p:cNvSpPr/>
          <p:nvPr/>
        </p:nvSpPr>
        <p:spPr>
          <a:xfrm>
            <a:off x="1027525" y="4703125"/>
            <a:ext cx="143400" cy="33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9"/>
          <p:cNvSpPr/>
          <p:nvPr/>
        </p:nvSpPr>
        <p:spPr>
          <a:xfrm>
            <a:off x="1740100" y="4703125"/>
            <a:ext cx="143400" cy="33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9"/>
          <p:cNvSpPr/>
          <p:nvPr/>
        </p:nvSpPr>
        <p:spPr>
          <a:xfrm>
            <a:off x="2384775" y="4703125"/>
            <a:ext cx="143400" cy="33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9"/>
          <p:cNvSpPr/>
          <p:nvPr/>
        </p:nvSpPr>
        <p:spPr>
          <a:xfrm>
            <a:off x="3131325" y="4703125"/>
            <a:ext cx="143400" cy="33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9"/>
          <p:cNvSpPr/>
          <p:nvPr/>
        </p:nvSpPr>
        <p:spPr>
          <a:xfrm>
            <a:off x="476950" y="4322125"/>
            <a:ext cx="3335700" cy="3348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a:t>
            </a:r>
            <a:r>
              <a:rPr baseline="-25000" lang="en"/>
              <a:t>1      </a:t>
            </a:r>
            <a:r>
              <a:rPr lang="en"/>
              <a:t>       e</a:t>
            </a:r>
            <a:r>
              <a:rPr baseline="-25000" lang="en"/>
              <a:t>2      </a:t>
            </a:r>
            <a:r>
              <a:rPr lang="en"/>
              <a:t>       e</a:t>
            </a:r>
            <a:r>
              <a:rPr baseline="-25000" lang="en"/>
              <a:t>3      </a:t>
            </a:r>
            <a:r>
              <a:rPr lang="en"/>
              <a:t>       e</a:t>
            </a:r>
            <a:r>
              <a:rPr baseline="-25000" lang="en"/>
              <a:t>4      </a:t>
            </a:r>
            <a:r>
              <a:rPr lang="en"/>
              <a:t>       e</a:t>
            </a:r>
            <a:r>
              <a:rPr baseline="-25000" lang="en"/>
              <a:t>5</a:t>
            </a:r>
            <a:endParaRPr baseline="-25000"/>
          </a:p>
        </p:txBody>
      </p:sp>
      <p:sp>
        <p:nvSpPr>
          <p:cNvPr id="126" name="Google Shape;126;p19"/>
          <p:cNvSpPr/>
          <p:nvPr/>
        </p:nvSpPr>
        <p:spPr>
          <a:xfrm>
            <a:off x="1027525" y="4322125"/>
            <a:ext cx="143400" cy="33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9"/>
          <p:cNvSpPr/>
          <p:nvPr/>
        </p:nvSpPr>
        <p:spPr>
          <a:xfrm>
            <a:off x="1740100" y="4322125"/>
            <a:ext cx="143400" cy="33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9"/>
          <p:cNvSpPr/>
          <p:nvPr/>
        </p:nvSpPr>
        <p:spPr>
          <a:xfrm>
            <a:off x="2384775" y="4322125"/>
            <a:ext cx="143400" cy="33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9"/>
          <p:cNvSpPr/>
          <p:nvPr/>
        </p:nvSpPr>
        <p:spPr>
          <a:xfrm>
            <a:off x="3131325" y="4322125"/>
            <a:ext cx="143400" cy="33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9"/>
          <p:cNvSpPr/>
          <p:nvPr/>
        </p:nvSpPr>
        <p:spPr>
          <a:xfrm>
            <a:off x="1929850" y="3550675"/>
            <a:ext cx="429900" cy="429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cxnSp>
        <p:nvCxnSpPr>
          <p:cNvPr id="130" name="Google Shape;130;p19"/>
          <p:cNvCxnSpPr>
            <a:endCxn id="120" idx="3"/>
          </p:cNvCxnSpPr>
          <p:nvPr/>
        </p:nvCxnSpPr>
        <p:spPr>
          <a:xfrm flipH="1" rot="10800000">
            <a:off x="800607" y="3917618"/>
            <a:ext cx="1192200" cy="402600"/>
          </a:xfrm>
          <a:prstGeom prst="straightConnector1">
            <a:avLst/>
          </a:prstGeom>
          <a:noFill/>
          <a:ln cap="flat" cmpd="sng" w="38100">
            <a:solidFill>
              <a:schemeClr val="accent6"/>
            </a:solidFill>
            <a:prstDash val="solid"/>
            <a:round/>
            <a:headEnd len="med" w="med" type="none"/>
            <a:tailEnd len="med" w="med" type="triangle"/>
          </a:ln>
        </p:spPr>
      </p:cxnSp>
      <p:cxnSp>
        <p:nvCxnSpPr>
          <p:cNvPr id="131" name="Google Shape;131;p19"/>
          <p:cNvCxnSpPr>
            <a:endCxn id="120" idx="3"/>
          </p:cNvCxnSpPr>
          <p:nvPr/>
        </p:nvCxnSpPr>
        <p:spPr>
          <a:xfrm flipH="1" rot="10800000">
            <a:off x="1513407" y="3917618"/>
            <a:ext cx="479400" cy="419700"/>
          </a:xfrm>
          <a:prstGeom prst="straightConnector1">
            <a:avLst/>
          </a:prstGeom>
          <a:noFill/>
          <a:ln cap="flat" cmpd="sng" w="38100">
            <a:solidFill>
              <a:schemeClr val="accent6"/>
            </a:solidFill>
            <a:prstDash val="solid"/>
            <a:round/>
            <a:headEnd len="med" w="med" type="none"/>
            <a:tailEnd len="med" w="med" type="triangle"/>
          </a:ln>
        </p:spPr>
      </p:cxnSp>
      <p:cxnSp>
        <p:nvCxnSpPr>
          <p:cNvPr id="132" name="Google Shape;132;p19"/>
          <p:cNvCxnSpPr>
            <a:stCxn id="125" idx="0"/>
            <a:endCxn id="120" idx="4"/>
          </p:cNvCxnSpPr>
          <p:nvPr/>
        </p:nvCxnSpPr>
        <p:spPr>
          <a:xfrm rot="10800000">
            <a:off x="2144800" y="3980725"/>
            <a:ext cx="0" cy="341400"/>
          </a:xfrm>
          <a:prstGeom prst="straightConnector1">
            <a:avLst/>
          </a:prstGeom>
          <a:noFill/>
          <a:ln cap="flat" cmpd="sng" w="38100">
            <a:solidFill>
              <a:schemeClr val="accent6"/>
            </a:solidFill>
            <a:prstDash val="solid"/>
            <a:round/>
            <a:headEnd len="med" w="med" type="none"/>
            <a:tailEnd len="med" w="med" type="triangle"/>
          </a:ln>
        </p:spPr>
      </p:cxnSp>
      <p:cxnSp>
        <p:nvCxnSpPr>
          <p:cNvPr id="133" name="Google Shape;133;p19"/>
          <p:cNvCxnSpPr>
            <a:endCxn id="120" idx="5"/>
          </p:cNvCxnSpPr>
          <p:nvPr/>
        </p:nvCxnSpPr>
        <p:spPr>
          <a:xfrm rot="10800000">
            <a:off x="2296793" y="3917618"/>
            <a:ext cx="566100" cy="402600"/>
          </a:xfrm>
          <a:prstGeom prst="straightConnector1">
            <a:avLst/>
          </a:prstGeom>
          <a:noFill/>
          <a:ln cap="flat" cmpd="sng" w="38100">
            <a:solidFill>
              <a:schemeClr val="accent6"/>
            </a:solidFill>
            <a:prstDash val="solid"/>
            <a:round/>
            <a:headEnd len="med" w="med" type="none"/>
            <a:tailEnd len="med" w="med" type="triangle"/>
          </a:ln>
        </p:spPr>
      </p:cxnSp>
      <p:cxnSp>
        <p:nvCxnSpPr>
          <p:cNvPr id="134" name="Google Shape;134;p19"/>
          <p:cNvCxnSpPr>
            <a:endCxn id="120" idx="5"/>
          </p:cNvCxnSpPr>
          <p:nvPr/>
        </p:nvCxnSpPr>
        <p:spPr>
          <a:xfrm rot="10800000">
            <a:off x="2296793" y="3917618"/>
            <a:ext cx="1245300" cy="402600"/>
          </a:xfrm>
          <a:prstGeom prst="straightConnector1">
            <a:avLst/>
          </a:prstGeom>
          <a:noFill/>
          <a:ln cap="flat" cmpd="sng" w="38100">
            <a:solidFill>
              <a:schemeClr val="accent6"/>
            </a:solidFill>
            <a:prstDash val="solid"/>
            <a:round/>
            <a:headEnd len="med" w="med" type="none"/>
            <a:tailEnd len="med" w="med" type="triangle"/>
          </a:ln>
        </p:spPr>
      </p:cxnSp>
      <p:sp>
        <p:nvSpPr>
          <p:cNvPr id="135" name="Google Shape;135;p19"/>
          <p:cNvSpPr/>
          <p:nvPr/>
        </p:nvSpPr>
        <p:spPr>
          <a:xfrm>
            <a:off x="1439050" y="2874325"/>
            <a:ext cx="1411500" cy="33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Affine</a:t>
            </a:r>
            <a:endParaRPr/>
          </a:p>
        </p:txBody>
      </p:sp>
      <p:sp>
        <p:nvSpPr>
          <p:cNvPr id="136" name="Google Shape;136;p19"/>
          <p:cNvSpPr/>
          <p:nvPr/>
        </p:nvSpPr>
        <p:spPr>
          <a:xfrm>
            <a:off x="1439050" y="2417125"/>
            <a:ext cx="1411500" cy="3348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Nonlinearity</a:t>
            </a:r>
            <a:endParaRPr/>
          </a:p>
        </p:txBody>
      </p:sp>
      <p:sp>
        <p:nvSpPr>
          <p:cNvPr id="137" name="Google Shape;137;p19"/>
          <p:cNvSpPr/>
          <p:nvPr/>
        </p:nvSpPr>
        <p:spPr>
          <a:xfrm>
            <a:off x="1439050" y="1959925"/>
            <a:ext cx="1411500" cy="33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Affine</a:t>
            </a:r>
            <a:endParaRPr/>
          </a:p>
        </p:txBody>
      </p:sp>
      <p:sp>
        <p:nvSpPr>
          <p:cNvPr id="138" name="Google Shape;138;p19"/>
          <p:cNvSpPr txBox="1"/>
          <p:nvPr/>
        </p:nvSpPr>
        <p:spPr>
          <a:xfrm>
            <a:off x="-145900" y="3564325"/>
            <a:ext cx="1659300" cy="402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t>Sum vectors</a:t>
            </a:r>
            <a:endParaRPr/>
          </a:p>
          <a:p>
            <a:pPr indent="0" lvl="0" marL="0" rtl="0" algn="r">
              <a:spcBef>
                <a:spcPts val="0"/>
              </a:spcBef>
              <a:spcAft>
                <a:spcPts val="0"/>
              </a:spcAft>
              <a:buNone/>
            </a:pPr>
            <a:r>
              <a:rPr lang="en"/>
              <a:t>(“bag of words”)</a:t>
            </a:r>
            <a:endParaRPr/>
          </a:p>
        </p:txBody>
      </p:sp>
      <p:sp>
        <p:nvSpPr>
          <p:cNvPr id="139" name="Google Shape;139;p19"/>
          <p:cNvSpPr/>
          <p:nvPr/>
        </p:nvSpPr>
        <p:spPr>
          <a:xfrm>
            <a:off x="3131325" y="1352150"/>
            <a:ext cx="331800" cy="2482200"/>
          </a:xfrm>
          <a:prstGeom prst="rightBrace">
            <a:avLst>
              <a:gd fmla="val 8333" name="adj1"/>
              <a:gd fmla="val 49731" name="adj2"/>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9"/>
          <p:cNvSpPr txBox="1"/>
          <p:nvPr/>
        </p:nvSpPr>
        <p:spPr>
          <a:xfrm>
            <a:off x="3463125" y="2367175"/>
            <a:ext cx="1369200" cy="6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2"/>
                </a:solidFill>
              </a:rPr>
              <a:t>Supervised</a:t>
            </a:r>
            <a:br>
              <a:rPr lang="en" sz="1200">
                <a:solidFill>
                  <a:schemeClr val="lt2"/>
                </a:solidFill>
              </a:rPr>
            </a:br>
            <a:r>
              <a:rPr lang="en" sz="1200">
                <a:solidFill>
                  <a:schemeClr val="lt2"/>
                </a:solidFill>
              </a:rPr>
              <a:t>(e.g., Sentiment)</a:t>
            </a:r>
            <a:endParaRPr sz="1200">
              <a:solidFill>
                <a:schemeClr val="lt2"/>
              </a:solidFill>
            </a:endParaRPr>
          </a:p>
        </p:txBody>
      </p:sp>
      <p:sp>
        <p:nvSpPr>
          <p:cNvPr id="141" name="Google Shape;141;p19"/>
          <p:cNvSpPr/>
          <p:nvPr/>
        </p:nvSpPr>
        <p:spPr>
          <a:xfrm>
            <a:off x="4061925" y="4322125"/>
            <a:ext cx="249600" cy="715800"/>
          </a:xfrm>
          <a:prstGeom prst="rightBrace">
            <a:avLst>
              <a:gd fmla="val 8333" name="adj1"/>
              <a:gd fmla="val 49731" name="adj2"/>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9"/>
          <p:cNvSpPr txBox="1"/>
          <p:nvPr/>
        </p:nvSpPr>
        <p:spPr>
          <a:xfrm>
            <a:off x="4262900" y="4489800"/>
            <a:ext cx="1369200" cy="6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2"/>
                </a:solidFill>
              </a:rPr>
              <a:t>Unsupervised</a:t>
            </a:r>
            <a:br>
              <a:rPr lang="en" sz="1200">
                <a:solidFill>
                  <a:schemeClr val="lt2"/>
                </a:solidFill>
              </a:rPr>
            </a:br>
            <a:r>
              <a:rPr lang="en" sz="1200">
                <a:solidFill>
                  <a:schemeClr val="lt2"/>
                </a:solidFill>
              </a:rPr>
              <a:t>(e.g., Word2Vec)</a:t>
            </a:r>
            <a:endParaRPr sz="1200">
              <a:solidFill>
                <a:schemeClr val="lt2"/>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9" name="Shape 799"/>
        <p:cNvGrpSpPr/>
        <p:nvPr/>
      </p:nvGrpSpPr>
      <p:grpSpPr>
        <a:xfrm>
          <a:off x="0" y="0"/>
          <a:ext cx="0" cy="0"/>
          <a:chOff x="0" y="0"/>
          <a:chExt cx="0" cy="0"/>
        </a:xfrm>
      </p:grpSpPr>
      <p:sp>
        <p:nvSpPr>
          <p:cNvPr id="800" name="Google Shape;800;p8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Context-Free Grammars</a:t>
            </a:r>
            <a:endParaRPr/>
          </a:p>
        </p:txBody>
      </p:sp>
      <p:sp>
        <p:nvSpPr>
          <p:cNvPr id="801" name="Google Shape;801;p8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Symbol types:</a:t>
            </a:r>
            <a:endParaRPr>
              <a:latin typeface="Consolas"/>
              <a:ea typeface="Consolas"/>
              <a:cs typeface="Consolas"/>
              <a:sym typeface="Consolas"/>
            </a:endParaRPr>
          </a:p>
          <a:p>
            <a:pPr indent="-342900" lvl="0" marL="457200" rtl="0" algn="l">
              <a:spcBef>
                <a:spcPts val="0"/>
              </a:spcBef>
              <a:spcAft>
                <a:spcPts val="0"/>
              </a:spcAft>
              <a:buSzPts val="1800"/>
              <a:buChar char="●"/>
            </a:pPr>
            <a:r>
              <a:rPr lang="en">
                <a:solidFill>
                  <a:srgbClr val="0000FF"/>
                </a:solidFill>
              </a:rPr>
              <a:t>Nonterminals</a:t>
            </a:r>
            <a:r>
              <a:rPr i="1" lang="en"/>
              <a:t> (constituents), </a:t>
            </a:r>
            <a:r>
              <a:rPr lang="en">
                <a:solidFill>
                  <a:srgbClr val="9900FF"/>
                </a:solidFill>
              </a:rPr>
              <a:t>Preterminals</a:t>
            </a:r>
            <a:r>
              <a:rPr lang="en"/>
              <a:t> </a:t>
            </a:r>
            <a:r>
              <a:rPr i="1" lang="en"/>
              <a:t>(POS tags), </a:t>
            </a:r>
            <a:r>
              <a:rPr lang="en">
                <a:solidFill>
                  <a:srgbClr val="000000"/>
                </a:solidFill>
              </a:rPr>
              <a:t>Terminals</a:t>
            </a:r>
            <a:r>
              <a:rPr i="1" lang="en"/>
              <a:t> (types)</a:t>
            </a:r>
            <a:endParaRPr i="1"/>
          </a:p>
          <a:p>
            <a:pPr indent="0" lvl="0" marL="0" rtl="0" algn="l">
              <a:spcBef>
                <a:spcPts val="0"/>
              </a:spcBef>
              <a:spcAft>
                <a:spcPts val="0"/>
              </a:spcAft>
              <a:buNone/>
            </a:pPr>
            <a:r>
              <a:t/>
            </a:r>
            <a:endParaRPr i="1"/>
          </a:p>
          <a:p>
            <a:pPr indent="0" lvl="0" marL="457200" rtl="0" algn="l">
              <a:spcBef>
                <a:spcPts val="0"/>
              </a:spcBef>
              <a:spcAft>
                <a:spcPts val="0"/>
              </a:spcAft>
              <a:buNone/>
            </a:pPr>
            <a:r>
              <a:rPr lang="en" sz="1600">
                <a:solidFill>
                  <a:srgbClr val="0000FF"/>
                </a:solidFill>
                <a:latin typeface="Consolas"/>
                <a:ea typeface="Consolas"/>
                <a:cs typeface="Consolas"/>
                <a:sym typeface="Consolas"/>
              </a:rPr>
              <a:t>S </a:t>
            </a:r>
            <a:r>
              <a:rPr lang="en" sz="1600">
                <a:solidFill>
                  <a:srgbClr val="000000"/>
                </a:solidFill>
                <a:latin typeface="Consolas"/>
                <a:ea typeface="Consolas"/>
                <a:cs typeface="Consolas"/>
                <a:sym typeface="Consolas"/>
              </a:rPr>
              <a:t>→</a:t>
            </a:r>
            <a:r>
              <a:rPr lang="en" sz="1600">
                <a:solidFill>
                  <a:srgbClr val="0000FF"/>
                </a:solidFill>
                <a:latin typeface="Consolas"/>
                <a:ea typeface="Consolas"/>
                <a:cs typeface="Consolas"/>
                <a:sym typeface="Consolas"/>
              </a:rPr>
              <a:t> NP VP</a:t>
            </a:r>
            <a:endParaRPr sz="1600">
              <a:solidFill>
                <a:srgbClr val="0000FF"/>
              </a:solidFill>
              <a:latin typeface="Consolas"/>
              <a:ea typeface="Consolas"/>
              <a:cs typeface="Consolas"/>
              <a:sym typeface="Consolas"/>
            </a:endParaRPr>
          </a:p>
          <a:p>
            <a:pPr indent="0" lvl="0" marL="457200" rtl="0" algn="l">
              <a:spcBef>
                <a:spcPts val="0"/>
              </a:spcBef>
              <a:spcAft>
                <a:spcPts val="0"/>
              </a:spcAft>
              <a:buNone/>
            </a:pPr>
            <a:r>
              <a:rPr lang="en" sz="1600">
                <a:solidFill>
                  <a:srgbClr val="0000FF"/>
                </a:solidFill>
                <a:latin typeface="Consolas"/>
                <a:ea typeface="Consolas"/>
                <a:cs typeface="Consolas"/>
                <a:sym typeface="Consolas"/>
              </a:rPr>
              <a:t>NP</a:t>
            </a:r>
            <a:r>
              <a:rPr lang="en" sz="1600">
                <a:latin typeface="Consolas"/>
                <a:ea typeface="Consolas"/>
                <a:cs typeface="Consolas"/>
                <a:sym typeface="Consolas"/>
              </a:rPr>
              <a:t> → </a:t>
            </a:r>
            <a:r>
              <a:rPr lang="en" sz="1600">
                <a:solidFill>
                  <a:srgbClr val="9900FF"/>
                </a:solidFill>
                <a:latin typeface="Consolas"/>
                <a:ea typeface="Consolas"/>
                <a:cs typeface="Consolas"/>
                <a:sym typeface="Consolas"/>
              </a:rPr>
              <a:t>NNP</a:t>
            </a:r>
            <a:endParaRPr sz="1600">
              <a:solidFill>
                <a:srgbClr val="9900FF"/>
              </a:solidFill>
              <a:latin typeface="Consolas"/>
              <a:ea typeface="Consolas"/>
              <a:cs typeface="Consolas"/>
              <a:sym typeface="Consolas"/>
            </a:endParaRPr>
          </a:p>
          <a:p>
            <a:pPr indent="0" lvl="0" marL="457200" rtl="0" algn="l">
              <a:spcBef>
                <a:spcPts val="0"/>
              </a:spcBef>
              <a:spcAft>
                <a:spcPts val="0"/>
              </a:spcAft>
              <a:buNone/>
            </a:pPr>
            <a:r>
              <a:rPr lang="en" sz="1600">
                <a:solidFill>
                  <a:srgbClr val="0000FF"/>
                </a:solidFill>
                <a:latin typeface="Consolas"/>
                <a:ea typeface="Consolas"/>
                <a:cs typeface="Consolas"/>
                <a:sym typeface="Consolas"/>
              </a:rPr>
              <a:t>VP</a:t>
            </a:r>
            <a:r>
              <a:rPr lang="en" sz="1600">
                <a:latin typeface="Consolas"/>
                <a:ea typeface="Consolas"/>
                <a:cs typeface="Consolas"/>
                <a:sym typeface="Consolas"/>
              </a:rPr>
              <a:t> → </a:t>
            </a:r>
            <a:r>
              <a:rPr lang="en" sz="1600">
                <a:solidFill>
                  <a:srgbClr val="9900FF"/>
                </a:solidFill>
                <a:latin typeface="Consolas"/>
                <a:ea typeface="Consolas"/>
                <a:cs typeface="Consolas"/>
                <a:sym typeface="Consolas"/>
              </a:rPr>
              <a:t>VBD</a:t>
            </a:r>
            <a:r>
              <a:rPr lang="en" sz="1600">
                <a:solidFill>
                  <a:srgbClr val="0000FF"/>
                </a:solidFill>
                <a:latin typeface="Consolas"/>
                <a:ea typeface="Consolas"/>
                <a:cs typeface="Consolas"/>
                <a:sym typeface="Consolas"/>
              </a:rPr>
              <a:t> NP</a:t>
            </a:r>
            <a:endParaRPr sz="1600">
              <a:solidFill>
                <a:srgbClr val="9900FF"/>
              </a:solidFill>
              <a:latin typeface="Consolas"/>
              <a:ea typeface="Consolas"/>
              <a:cs typeface="Consolas"/>
              <a:sym typeface="Consolas"/>
            </a:endParaRPr>
          </a:p>
          <a:p>
            <a:pPr indent="0" lvl="0" marL="457200" rtl="0" algn="l">
              <a:spcBef>
                <a:spcPts val="0"/>
              </a:spcBef>
              <a:spcAft>
                <a:spcPts val="0"/>
              </a:spcAft>
              <a:buNone/>
            </a:pPr>
            <a:r>
              <a:rPr lang="en" sz="1600">
                <a:solidFill>
                  <a:srgbClr val="0000FF"/>
                </a:solidFill>
                <a:latin typeface="Consolas"/>
                <a:ea typeface="Consolas"/>
                <a:cs typeface="Consolas"/>
                <a:sym typeface="Consolas"/>
              </a:rPr>
              <a:t>NP</a:t>
            </a:r>
            <a:r>
              <a:rPr lang="en" sz="1600">
                <a:latin typeface="Consolas"/>
                <a:ea typeface="Consolas"/>
                <a:cs typeface="Consolas"/>
                <a:sym typeface="Consolas"/>
              </a:rPr>
              <a:t> → </a:t>
            </a:r>
            <a:r>
              <a:rPr lang="en" sz="1600">
                <a:solidFill>
                  <a:srgbClr val="9900FF"/>
                </a:solidFill>
                <a:latin typeface="Consolas"/>
                <a:ea typeface="Consolas"/>
                <a:cs typeface="Consolas"/>
                <a:sym typeface="Consolas"/>
              </a:rPr>
              <a:t>DT NN</a:t>
            </a:r>
            <a:endParaRPr sz="1600">
              <a:solidFill>
                <a:srgbClr val="9900FF"/>
              </a:solidFill>
              <a:latin typeface="Consolas"/>
              <a:ea typeface="Consolas"/>
              <a:cs typeface="Consolas"/>
              <a:sym typeface="Consolas"/>
            </a:endParaRPr>
          </a:p>
          <a:p>
            <a:pPr indent="0" lvl="0" marL="457200" rtl="0" algn="l">
              <a:spcBef>
                <a:spcPts val="0"/>
              </a:spcBef>
              <a:spcAft>
                <a:spcPts val="0"/>
              </a:spcAft>
              <a:buNone/>
            </a:pPr>
            <a:r>
              <a:rPr lang="en" sz="1600">
                <a:solidFill>
                  <a:srgbClr val="9900FF"/>
                </a:solidFill>
                <a:latin typeface="Consolas"/>
                <a:ea typeface="Consolas"/>
                <a:cs typeface="Consolas"/>
                <a:sym typeface="Consolas"/>
              </a:rPr>
              <a:t>NNP</a:t>
            </a:r>
            <a:r>
              <a:rPr lang="en" sz="1600">
                <a:latin typeface="Consolas"/>
                <a:ea typeface="Consolas"/>
                <a:cs typeface="Consolas"/>
                <a:sym typeface="Consolas"/>
              </a:rPr>
              <a:t> → “James”</a:t>
            </a:r>
            <a:endParaRPr sz="1600">
              <a:latin typeface="Consolas"/>
              <a:ea typeface="Consolas"/>
              <a:cs typeface="Consolas"/>
              <a:sym typeface="Consolas"/>
            </a:endParaRPr>
          </a:p>
          <a:p>
            <a:pPr indent="0" lvl="0" marL="457200" rtl="0" algn="l">
              <a:spcBef>
                <a:spcPts val="0"/>
              </a:spcBef>
              <a:spcAft>
                <a:spcPts val="0"/>
              </a:spcAft>
              <a:buNone/>
            </a:pPr>
            <a:r>
              <a:rPr lang="en" sz="1600">
                <a:solidFill>
                  <a:srgbClr val="9900FF"/>
                </a:solidFill>
                <a:latin typeface="Consolas"/>
                <a:ea typeface="Consolas"/>
                <a:cs typeface="Consolas"/>
                <a:sym typeface="Consolas"/>
              </a:rPr>
              <a:t>VBD</a:t>
            </a:r>
            <a:r>
              <a:rPr lang="en" sz="1600">
                <a:latin typeface="Consolas"/>
                <a:ea typeface="Consolas"/>
                <a:cs typeface="Consolas"/>
                <a:sym typeface="Consolas"/>
              </a:rPr>
              <a:t> → “ate”</a:t>
            </a:r>
            <a:endParaRPr sz="1600">
              <a:latin typeface="Consolas"/>
              <a:ea typeface="Consolas"/>
              <a:cs typeface="Consolas"/>
              <a:sym typeface="Consolas"/>
            </a:endParaRPr>
          </a:p>
          <a:p>
            <a:pPr indent="0" lvl="0" marL="457200" rtl="0" algn="l">
              <a:spcBef>
                <a:spcPts val="0"/>
              </a:spcBef>
              <a:spcAft>
                <a:spcPts val="0"/>
              </a:spcAft>
              <a:buNone/>
            </a:pPr>
            <a:r>
              <a:rPr lang="en" sz="1600">
                <a:solidFill>
                  <a:srgbClr val="9900FF"/>
                </a:solidFill>
                <a:latin typeface="Consolas"/>
                <a:ea typeface="Consolas"/>
                <a:cs typeface="Consolas"/>
                <a:sym typeface="Consolas"/>
              </a:rPr>
              <a:t>DT</a:t>
            </a:r>
            <a:r>
              <a:rPr lang="en" sz="1600">
                <a:latin typeface="Consolas"/>
                <a:ea typeface="Consolas"/>
                <a:cs typeface="Consolas"/>
                <a:sym typeface="Consolas"/>
              </a:rPr>
              <a:t> → “the”</a:t>
            </a:r>
            <a:endParaRPr sz="1600">
              <a:latin typeface="Consolas"/>
              <a:ea typeface="Consolas"/>
              <a:cs typeface="Consolas"/>
              <a:sym typeface="Consolas"/>
            </a:endParaRPr>
          </a:p>
          <a:p>
            <a:pPr indent="0" lvl="0" marL="457200" rtl="0" algn="l">
              <a:spcBef>
                <a:spcPts val="0"/>
              </a:spcBef>
              <a:spcAft>
                <a:spcPts val="0"/>
              </a:spcAft>
              <a:buNone/>
            </a:pPr>
            <a:r>
              <a:rPr lang="en" sz="1600">
                <a:solidFill>
                  <a:srgbClr val="9900FF"/>
                </a:solidFill>
                <a:latin typeface="Consolas"/>
                <a:ea typeface="Consolas"/>
                <a:cs typeface="Consolas"/>
                <a:sym typeface="Consolas"/>
              </a:rPr>
              <a:t>NN</a:t>
            </a:r>
            <a:r>
              <a:rPr lang="en" sz="1600">
                <a:latin typeface="Consolas"/>
                <a:ea typeface="Consolas"/>
                <a:cs typeface="Consolas"/>
                <a:sym typeface="Consolas"/>
              </a:rPr>
              <a:t> → “food”</a:t>
            </a:r>
            <a:endParaRPr sz="1600">
              <a:latin typeface="Consolas"/>
              <a:ea typeface="Consolas"/>
              <a:cs typeface="Consolas"/>
              <a:sym typeface="Consolas"/>
            </a:endParaRPr>
          </a:p>
          <a:p>
            <a:pPr indent="0" lvl="0" marL="0" rtl="0" algn="l">
              <a:spcBef>
                <a:spcPts val="1600"/>
              </a:spcBef>
              <a:spcAft>
                <a:spcPts val="1600"/>
              </a:spcAft>
              <a:buNone/>
            </a:pPr>
            <a:r>
              <a:t/>
            </a:r>
            <a:endParaRPr/>
          </a:p>
        </p:txBody>
      </p:sp>
      <p:sp>
        <p:nvSpPr>
          <p:cNvPr id="802" name="Google Shape;802;p82"/>
          <p:cNvSpPr/>
          <p:nvPr/>
        </p:nvSpPr>
        <p:spPr>
          <a:xfrm>
            <a:off x="3054825" y="4399882"/>
            <a:ext cx="1208400" cy="2955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James</a:t>
            </a:r>
            <a:endParaRPr sz="1200"/>
          </a:p>
        </p:txBody>
      </p:sp>
      <p:sp>
        <p:nvSpPr>
          <p:cNvPr id="803" name="Google Shape;803;p82"/>
          <p:cNvSpPr/>
          <p:nvPr/>
        </p:nvSpPr>
        <p:spPr>
          <a:xfrm>
            <a:off x="3259909" y="3749942"/>
            <a:ext cx="798300" cy="2955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9900FF"/>
                </a:solidFill>
              </a:rPr>
              <a:t>NNP</a:t>
            </a:r>
            <a:endParaRPr sz="1200">
              <a:solidFill>
                <a:srgbClr val="9900FF"/>
              </a:solidFill>
            </a:endParaRPr>
          </a:p>
        </p:txBody>
      </p:sp>
      <p:sp>
        <p:nvSpPr>
          <p:cNvPr id="804" name="Google Shape;804;p82"/>
          <p:cNvSpPr/>
          <p:nvPr/>
        </p:nvSpPr>
        <p:spPr>
          <a:xfrm>
            <a:off x="4577825" y="4399882"/>
            <a:ext cx="1208400" cy="2955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ate</a:t>
            </a:r>
            <a:endParaRPr sz="1200"/>
          </a:p>
        </p:txBody>
      </p:sp>
      <p:sp>
        <p:nvSpPr>
          <p:cNvPr id="805" name="Google Shape;805;p82"/>
          <p:cNvSpPr/>
          <p:nvPr/>
        </p:nvSpPr>
        <p:spPr>
          <a:xfrm>
            <a:off x="6100825" y="4399882"/>
            <a:ext cx="1208400" cy="2955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the</a:t>
            </a:r>
            <a:endParaRPr sz="1200"/>
          </a:p>
        </p:txBody>
      </p:sp>
      <p:sp>
        <p:nvSpPr>
          <p:cNvPr id="806" name="Google Shape;806;p82"/>
          <p:cNvSpPr/>
          <p:nvPr/>
        </p:nvSpPr>
        <p:spPr>
          <a:xfrm>
            <a:off x="7623826" y="4399882"/>
            <a:ext cx="1208400" cy="2955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food</a:t>
            </a:r>
            <a:endParaRPr sz="1200"/>
          </a:p>
        </p:txBody>
      </p:sp>
      <p:sp>
        <p:nvSpPr>
          <p:cNvPr id="807" name="Google Shape;807;p82"/>
          <p:cNvSpPr/>
          <p:nvPr/>
        </p:nvSpPr>
        <p:spPr>
          <a:xfrm>
            <a:off x="4782895" y="3749942"/>
            <a:ext cx="798300" cy="2955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9900FF"/>
                </a:solidFill>
              </a:rPr>
              <a:t>VBD</a:t>
            </a:r>
            <a:endParaRPr sz="1200">
              <a:solidFill>
                <a:srgbClr val="9900FF"/>
              </a:solidFill>
            </a:endParaRPr>
          </a:p>
        </p:txBody>
      </p:sp>
      <p:sp>
        <p:nvSpPr>
          <p:cNvPr id="808" name="Google Shape;808;p82"/>
          <p:cNvSpPr/>
          <p:nvPr/>
        </p:nvSpPr>
        <p:spPr>
          <a:xfrm>
            <a:off x="6305870" y="3749942"/>
            <a:ext cx="798300" cy="2955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9900FF"/>
                </a:solidFill>
              </a:rPr>
              <a:t>DT</a:t>
            </a:r>
            <a:endParaRPr sz="1200">
              <a:solidFill>
                <a:srgbClr val="9900FF"/>
              </a:solidFill>
            </a:endParaRPr>
          </a:p>
        </p:txBody>
      </p:sp>
      <p:sp>
        <p:nvSpPr>
          <p:cNvPr id="809" name="Google Shape;809;p82"/>
          <p:cNvSpPr/>
          <p:nvPr/>
        </p:nvSpPr>
        <p:spPr>
          <a:xfrm>
            <a:off x="7828866" y="3749942"/>
            <a:ext cx="798300" cy="2955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9900FF"/>
                </a:solidFill>
              </a:rPr>
              <a:t>NN</a:t>
            </a:r>
            <a:endParaRPr sz="1200">
              <a:solidFill>
                <a:srgbClr val="9900FF"/>
              </a:solidFill>
            </a:endParaRPr>
          </a:p>
        </p:txBody>
      </p:sp>
      <p:sp>
        <p:nvSpPr>
          <p:cNvPr id="810" name="Google Shape;810;p82"/>
          <p:cNvSpPr/>
          <p:nvPr/>
        </p:nvSpPr>
        <p:spPr>
          <a:xfrm>
            <a:off x="7030478" y="3263236"/>
            <a:ext cx="798300" cy="2955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0000FF"/>
                </a:solidFill>
              </a:rPr>
              <a:t>NP</a:t>
            </a:r>
            <a:endParaRPr sz="1200">
              <a:solidFill>
                <a:srgbClr val="0000FF"/>
              </a:solidFill>
            </a:endParaRPr>
          </a:p>
        </p:txBody>
      </p:sp>
      <p:sp>
        <p:nvSpPr>
          <p:cNvPr id="811" name="Google Shape;811;p82"/>
          <p:cNvSpPr/>
          <p:nvPr/>
        </p:nvSpPr>
        <p:spPr>
          <a:xfrm>
            <a:off x="6305859" y="2703054"/>
            <a:ext cx="798300" cy="2955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0000FF"/>
                </a:solidFill>
              </a:rPr>
              <a:t>VP</a:t>
            </a:r>
            <a:endParaRPr sz="1200">
              <a:solidFill>
                <a:srgbClr val="0000FF"/>
              </a:solidFill>
            </a:endParaRPr>
          </a:p>
        </p:txBody>
      </p:sp>
      <p:sp>
        <p:nvSpPr>
          <p:cNvPr id="812" name="Google Shape;812;p82"/>
          <p:cNvSpPr/>
          <p:nvPr/>
        </p:nvSpPr>
        <p:spPr>
          <a:xfrm>
            <a:off x="3259866" y="3263236"/>
            <a:ext cx="798300" cy="2955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0000FF"/>
                </a:solidFill>
              </a:rPr>
              <a:t>NP</a:t>
            </a:r>
            <a:endParaRPr sz="1200">
              <a:solidFill>
                <a:srgbClr val="0000FF"/>
              </a:solidFill>
            </a:endParaRPr>
          </a:p>
        </p:txBody>
      </p:sp>
      <p:sp>
        <p:nvSpPr>
          <p:cNvPr id="813" name="Google Shape;813;p82"/>
          <p:cNvSpPr/>
          <p:nvPr/>
        </p:nvSpPr>
        <p:spPr>
          <a:xfrm>
            <a:off x="5339369" y="2217500"/>
            <a:ext cx="1208400" cy="2955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0000FF"/>
                </a:solidFill>
              </a:rPr>
              <a:t>S</a:t>
            </a:r>
            <a:endParaRPr sz="1200">
              <a:solidFill>
                <a:srgbClr val="0000FF"/>
              </a:solidFill>
            </a:endParaRPr>
          </a:p>
        </p:txBody>
      </p:sp>
      <p:cxnSp>
        <p:nvCxnSpPr>
          <p:cNvPr id="814" name="Google Shape;814;p82"/>
          <p:cNvCxnSpPr>
            <a:stCxn id="803" idx="4"/>
            <a:endCxn id="802" idx="0"/>
          </p:cNvCxnSpPr>
          <p:nvPr/>
        </p:nvCxnSpPr>
        <p:spPr>
          <a:xfrm>
            <a:off x="3659059" y="4045442"/>
            <a:ext cx="0" cy="354300"/>
          </a:xfrm>
          <a:prstGeom prst="straightConnector1">
            <a:avLst/>
          </a:prstGeom>
          <a:noFill/>
          <a:ln cap="flat" cmpd="sng" w="19050">
            <a:solidFill>
              <a:srgbClr val="666666"/>
            </a:solidFill>
            <a:prstDash val="solid"/>
            <a:round/>
            <a:headEnd len="med" w="med" type="none"/>
            <a:tailEnd len="med" w="med" type="triangle"/>
          </a:ln>
        </p:spPr>
      </p:cxnSp>
      <p:cxnSp>
        <p:nvCxnSpPr>
          <p:cNvPr id="815" name="Google Shape;815;p82"/>
          <p:cNvCxnSpPr>
            <a:stCxn id="812" idx="4"/>
            <a:endCxn id="803" idx="0"/>
          </p:cNvCxnSpPr>
          <p:nvPr/>
        </p:nvCxnSpPr>
        <p:spPr>
          <a:xfrm>
            <a:off x="3659016" y="3558736"/>
            <a:ext cx="0" cy="191100"/>
          </a:xfrm>
          <a:prstGeom prst="straightConnector1">
            <a:avLst/>
          </a:prstGeom>
          <a:noFill/>
          <a:ln cap="flat" cmpd="sng" w="19050">
            <a:solidFill>
              <a:srgbClr val="666666"/>
            </a:solidFill>
            <a:prstDash val="solid"/>
            <a:round/>
            <a:headEnd len="med" w="med" type="none"/>
            <a:tailEnd len="med" w="med" type="triangle"/>
          </a:ln>
        </p:spPr>
      </p:cxnSp>
      <p:cxnSp>
        <p:nvCxnSpPr>
          <p:cNvPr id="816" name="Google Shape;816;p82"/>
          <p:cNvCxnSpPr>
            <a:stCxn id="811" idx="4"/>
            <a:endCxn id="807" idx="0"/>
          </p:cNvCxnSpPr>
          <p:nvPr/>
        </p:nvCxnSpPr>
        <p:spPr>
          <a:xfrm flipH="1">
            <a:off x="5181909" y="2998554"/>
            <a:ext cx="1523100" cy="751500"/>
          </a:xfrm>
          <a:prstGeom prst="straightConnector1">
            <a:avLst/>
          </a:prstGeom>
          <a:noFill/>
          <a:ln cap="flat" cmpd="sng" w="19050">
            <a:solidFill>
              <a:srgbClr val="666666"/>
            </a:solidFill>
            <a:prstDash val="solid"/>
            <a:round/>
            <a:headEnd len="med" w="med" type="none"/>
            <a:tailEnd len="med" w="med" type="triangle"/>
          </a:ln>
        </p:spPr>
      </p:cxnSp>
      <p:cxnSp>
        <p:nvCxnSpPr>
          <p:cNvPr id="817" name="Google Shape;817;p82"/>
          <p:cNvCxnSpPr>
            <a:stCxn id="807" idx="4"/>
            <a:endCxn id="804" idx="0"/>
          </p:cNvCxnSpPr>
          <p:nvPr/>
        </p:nvCxnSpPr>
        <p:spPr>
          <a:xfrm>
            <a:off x="5182045" y="4045442"/>
            <a:ext cx="0" cy="354300"/>
          </a:xfrm>
          <a:prstGeom prst="straightConnector1">
            <a:avLst/>
          </a:prstGeom>
          <a:noFill/>
          <a:ln cap="flat" cmpd="sng" w="19050">
            <a:solidFill>
              <a:srgbClr val="666666"/>
            </a:solidFill>
            <a:prstDash val="solid"/>
            <a:round/>
            <a:headEnd len="med" w="med" type="none"/>
            <a:tailEnd len="med" w="med" type="triangle"/>
          </a:ln>
        </p:spPr>
      </p:cxnSp>
      <p:cxnSp>
        <p:nvCxnSpPr>
          <p:cNvPr id="818" name="Google Shape;818;p82"/>
          <p:cNvCxnSpPr>
            <a:stCxn id="813" idx="4"/>
            <a:endCxn id="812" idx="7"/>
          </p:cNvCxnSpPr>
          <p:nvPr/>
        </p:nvCxnSpPr>
        <p:spPr>
          <a:xfrm flipH="1">
            <a:off x="3941369" y="2513000"/>
            <a:ext cx="2002200" cy="793500"/>
          </a:xfrm>
          <a:prstGeom prst="straightConnector1">
            <a:avLst/>
          </a:prstGeom>
          <a:noFill/>
          <a:ln cap="flat" cmpd="sng" w="19050">
            <a:solidFill>
              <a:srgbClr val="666666"/>
            </a:solidFill>
            <a:prstDash val="solid"/>
            <a:round/>
            <a:headEnd len="med" w="med" type="none"/>
            <a:tailEnd len="med" w="med" type="triangle"/>
          </a:ln>
        </p:spPr>
      </p:cxnSp>
      <p:cxnSp>
        <p:nvCxnSpPr>
          <p:cNvPr id="819" name="Google Shape;819;p82"/>
          <p:cNvCxnSpPr>
            <a:stCxn id="813" idx="4"/>
            <a:endCxn id="811" idx="1"/>
          </p:cNvCxnSpPr>
          <p:nvPr/>
        </p:nvCxnSpPr>
        <p:spPr>
          <a:xfrm>
            <a:off x="5943569" y="2513000"/>
            <a:ext cx="479100" cy="233400"/>
          </a:xfrm>
          <a:prstGeom prst="straightConnector1">
            <a:avLst/>
          </a:prstGeom>
          <a:noFill/>
          <a:ln cap="flat" cmpd="sng" w="19050">
            <a:solidFill>
              <a:srgbClr val="666666"/>
            </a:solidFill>
            <a:prstDash val="solid"/>
            <a:round/>
            <a:headEnd len="med" w="med" type="none"/>
            <a:tailEnd len="med" w="med" type="triangle"/>
          </a:ln>
        </p:spPr>
      </p:cxnSp>
      <p:cxnSp>
        <p:nvCxnSpPr>
          <p:cNvPr id="820" name="Google Shape;820;p82"/>
          <p:cNvCxnSpPr>
            <a:stCxn id="811" idx="4"/>
            <a:endCxn id="810" idx="1"/>
          </p:cNvCxnSpPr>
          <p:nvPr/>
        </p:nvCxnSpPr>
        <p:spPr>
          <a:xfrm>
            <a:off x="6705009" y="2998554"/>
            <a:ext cx="442500" cy="308100"/>
          </a:xfrm>
          <a:prstGeom prst="straightConnector1">
            <a:avLst/>
          </a:prstGeom>
          <a:noFill/>
          <a:ln cap="flat" cmpd="sng" w="19050">
            <a:solidFill>
              <a:srgbClr val="666666"/>
            </a:solidFill>
            <a:prstDash val="solid"/>
            <a:round/>
            <a:headEnd len="med" w="med" type="none"/>
            <a:tailEnd len="med" w="med" type="triangle"/>
          </a:ln>
        </p:spPr>
      </p:cxnSp>
      <p:cxnSp>
        <p:nvCxnSpPr>
          <p:cNvPr id="821" name="Google Shape;821;p82"/>
          <p:cNvCxnSpPr>
            <a:stCxn id="808" idx="4"/>
            <a:endCxn id="805" idx="0"/>
          </p:cNvCxnSpPr>
          <p:nvPr/>
        </p:nvCxnSpPr>
        <p:spPr>
          <a:xfrm>
            <a:off x="6705020" y="4045442"/>
            <a:ext cx="0" cy="354300"/>
          </a:xfrm>
          <a:prstGeom prst="straightConnector1">
            <a:avLst/>
          </a:prstGeom>
          <a:noFill/>
          <a:ln cap="flat" cmpd="sng" w="19050">
            <a:solidFill>
              <a:srgbClr val="666666"/>
            </a:solidFill>
            <a:prstDash val="solid"/>
            <a:round/>
            <a:headEnd len="med" w="med" type="none"/>
            <a:tailEnd len="med" w="med" type="triangle"/>
          </a:ln>
        </p:spPr>
      </p:cxnSp>
      <p:cxnSp>
        <p:nvCxnSpPr>
          <p:cNvPr id="822" name="Google Shape;822;p82"/>
          <p:cNvCxnSpPr>
            <a:stCxn id="809" idx="4"/>
            <a:endCxn id="806" idx="0"/>
          </p:cNvCxnSpPr>
          <p:nvPr/>
        </p:nvCxnSpPr>
        <p:spPr>
          <a:xfrm>
            <a:off x="8228016" y="4045442"/>
            <a:ext cx="0" cy="354300"/>
          </a:xfrm>
          <a:prstGeom prst="straightConnector1">
            <a:avLst/>
          </a:prstGeom>
          <a:noFill/>
          <a:ln cap="flat" cmpd="sng" w="19050">
            <a:solidFill>
              <a:srgbClr val="666666"/>
            </a:solidFill>
            <a:prstDash val="solid"/>
            <a:round/>
            <a:headEnd len="med" w="med" type="none"/>
            <a:tailEnd len="med" w="med" type="triangle"/>
          </a:ln>
        </p:spPr>
      </p:cxnSp>
      <p:cxnSp>
        <p:nvCxnSpPr>
          <p:cNvPr id="823" name="Google Shape;823;p82"/>
          <p:cNvCxnSpPr>
            <a:stCxn id="810" idx="3"/>
            <a:endCxn id="808" idx="0"/>
          </p:cNvCxnSpPr>
          <p:nvPr/>
        </p:nvCxnSpPr>
        <p:spPr>
          <a:xfrm flipH="1">
            <a:off x="6704886" y="3515461"/>
            <a:ext cx="442500" cy="234600"/>
          </a:xfrm>
          <a:prstGeom prst="straightConnector1">
            <a:avLst/>
          </a:prstGeom>
          <a:noFill/>
          <a:ln cap="flat" cmpd="sng" w="19050">
            <a:solidFill>
              <a:srgbClr val="666666"/>
            </a:solidFill>
            <a:prstDash val="solid"/>
            <a:round/>
            <a:headEnd len="med" w="med" type="none"/>
            <a:tailEnd len="med" w="med" type="triangle"/>
          </a:ln>
        </p:spPr>
      </p:cxnSp>
      <p:cxnSp>
        <p:nvCxnSpPr>
          <p:cNvPr id="824" name="Google Shape;824;p82"/>
          <p:cNvCxnSpPr>
            <a:stCxn id="810" idx="5"/>
            <a:endCxn id="809" idx="0"/>
          </p:cNvCxnSpPr>
          <p:nvPr/>
        </p:nvCxnSpPr>
        <p:spPr>
          <a:xfrm>
            <a:off x="7711870" y="3515461"/>
            <a:ext cx="516000" cy="234600"/>
          </a:xfrm>
          <a:prstGeom prst="straightConnector1">
            <a:avLst/>
          </a:prstGeom>
          <a:noFill/>
          <a:ln cap="flat" cmpd="sng" w="19050">
            <a:solidFill>
              <a:srgbClr val="666666"/>
            </a:solidFill>
            <a:prstDash val="solid"/>
            <a:round/>
            <a:headEnd len="med" w="med" type="none"/>
            <a:tailEnd len="med" w="med" type="triangle"/>
          </a:ln>
        </p:spPr>
      </p:cxn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sp>
        <p:nvSpPr>
          <p:cNvPr id="829" name="Google Shape;829;p8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Two important considerations...</a:t>
            </a:r>
            <a:endParaRPr/>
          </a:p>
        </p:txBody>
      </p:sp>
      <p:sp>
        <p:nvSpPr>
          <p:cNvPr id="830" name="Google Shape;830;p8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Ambiguity:  what is “score”?</a:t>
            </a:r>
            <a:endParaRPr/>
          </a:p>
          <a:p>
            <a:pPr indent="-317500" lvl="1" marL="914400" rtl="0" algn="l">
              <a:spcBef>
                <a:spcPts val="0"/>
              </a:spcBef>
              <a:spcAft>
                <a:spcPts val="0"/>
              </a:spcAft>
              <a:buSzPts val="1400"/>
              <a:buChar char="○"/>
            </a:pPr>
            <a:r>
              <a:rPr lang="en"/>
              <a:t>c(A -&gt; B C)</a:t>
            </a:r>
            <a:endParaRPr/>
          </a:p>
          <a:p>
            <a:pPr indent="-317500" lvl="1" marL="914400" rtl="0" algn="l">
              <a:spcBef>
                <a:spcPts val="0"/>
              </a:spcBef>
              <a:spcAft>
                <a:spcPts val="0"/>
              </a:spcAft>
              <a:buSzPts val="1400"/>
              <a:buChar char="○"/>
            </a:pPr>
            <a:r>
              <a:rPr lang="en"/>
              <a:t>weight(A -&gt; B C) = log(p(A -&gt; B C)) = log( c(A -&gt; B C) / c(A) )</a:t>
            </a:r>
            <a:endParaRPr/>
          </a:p>
          <a:p>
            <a:pPr indent="-342900" lvl="0" marL="457200" rtl="0" algn="l">
              <a:spcBef>
                <a:spcPts val="0"/>
              </a:spcBef>
              <a:spcAft>
                <a:spcPts val="0"/>
              </a:spcAft>
              <a:buSzPts val="1800"/>
              <a:buChar char="●"/>
            </a:pPr>
            <a:r>
              <a:rPr lang="en"/>
              <a:t>Chomsky Normal Form (CNF)</a:t>
            </a:r>
            <a:endParaRPr/>
          </a:p>
        </p:txBody>
      </p:sp>
      <p:sp>
        <p:nvSpPr>
          <p:cNvPr id="831" name="Google Shape;831;p83"/>
          <p:cNvSpPr/>
          <p:nvPr/>
        </p:nvSpPr>
        <p:spPr>
          <a:xfrm>
            <a:off x="3054825" y="4399882"/>
            <a:ext cx="1208400" cy="2955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James</a:t>
            </a:r>
            <a:endParaRPr sz="1200"/>
          </a:p>
        </p:txBody>
      </p:sp>
      <p:sp>
        <p:nvSpPr>
          <p:cNvPr id="832" name="Google Shape;832;p83"/>
          <p:cNvSpPr/>
          <p:nvPr/>
        </p:nvSpPr>
        <p:spPr>
          <a:xfrm>
            <a:off x="3259909" y="3749942"/>
            <a:ext cx="798300" cy="2955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NNP</a:t>
            </a:r>
            <a:endParaRPr sz="1200"/>
          </a:p>
        </p:txBody>
      </p:sp>
      <p:sp>
        <p:nvSpPr>
          <p:cNvPr id="833" name="Google Shape;833;p83"/>
          <p:cNvSpPr/>
          <p:nvPr/>
        </p:nvSpPr>
        <p:spPr>
          <a:xfrm>
            <a:off x="4577825" y="4399882"/>
            <a:ext cx="1208400" cy="2955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ate</a:t>
            </a:r>
            <a:endParaRPr sz="1200"/>
          </a:p>
        </p:txBody>
      </p:sp>
      <p:sp>
        <p:nvSpPr>
          <p:cNvPr id="834" name="Google Shape;834;p83"/>
          <p:cNvSpPr/>
          <p:nvPr/>
        </p:nvSpPr>
        <p:spPr>
          <a:xfrm>
            <a:off x="6100825" y="4399882"/>
            <a:ext cx="1208400" cy="2955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the</a:t>
            </a:r>
            <a:endParaRPr sz="1200"/>
          </a:p>
        </p:txBody>
      </p:sp>
      <p:sp>
        <p:nvSpPr>
          <p:cNvPr id="835" name="Google Shape;835;p83"/>
          <p:cNvSpPr/>
          <p:nvPr/>
        </p:nvSpPr>
        <p:spPr>
          <a:xfrm>
            <a:off x="7623826" y="4399882"/>
            <a:ext cx="1208400" cy="2955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food</a:t>
            </a:r>
            <a:endParaRPr sz="1200"/>
          </a:p>
        </p:txBody>
      </p:sp>
      <p:sp>
        <p:nvSpPr>
          <p:cNvPr id="836" name="Google Shape;836;p83"/>
          <p:cNvSpPr/>
          <p:nvPr/>
        </p:nvSpPr>
        <p:spPr>
          <a:xfrm>
            <a:off x="4782895" y="3749942"/>
            <a:ext cx="798300" cy="2955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VBD</a:t>
            </a:r>
            <a:endParaRPr sz="1200"/>
          </a:p>
        </p:txBody>
      </p:sp>
      <p:sp>
        <p:nvSpPr>
          <p:cNvPr id="837" name="Google Shape;837;p83"/>
          <p:cNvSpPr/>
          <p:nvPr/>
        </p:nvSpPr>
        <p:spPr>
          <a:xfrm>
            <a:off x="6305870" y="3749942"/>
            <a:ext cx="798300" cy="2955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DT</a:t>
            </a:r>
            <a:endParaRPr sz="1200"/>
          </a:p>
        </p:txBody>
      </p:sp>
      <p:sp>
        <p:nvSpPr>
          <p:cNvPr id="838" name="Google Shape;838;p83"/>
          <p:cNvSpPr/>
          <p:nvPr/>
        </p:nvSpPr>
        <p:spPr>
          <a:xfrm>
            <a:off x="7828866" y="3749942"/>
            <a:ext cx="798300" cy="2955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NN</a:t>
            </a:r>
            <a:endParaRPr sz="1200"/>
          </a:p>
        </p:txBody>
      </p:sp>
      <p:sp>
        <p:nvSpPr>
          <p:cNvPr id="839" name="Google Shape;839;p83"/>
          <p:cNvSpPr/>
          <p:nvPr/>
        </p:nvSpPr>
        <p:spPr>
          <a:xfrm>
            <a:off x="7030478" y="3263236"/>
            <a:ext cx="798300" cy="2955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NP</a:t>
            </a:r>
            <a:endParaRPr sz="1200"/>
          </a:p>
        </p:txBody>
      </p:sp>
      <p:sp>
        <p:nvSpPr>
          <p:cNvPr id="840" name="Google Shape;840;p83"/>
          <p:cNvSpPr/>
          <p:nvPr/>
        </p:nvSpPr>
        <p:spPr>
          <a:xfrm>
            <a:off x="6305859" y="2703054"/>
            <a:ext cx="798300" cy="2955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VP</a:t>
            </a:r>
            <a:endParaRPr sz="1200"/>
          </a:p>
        </p:txBody>
      </p:sp>
      <p:sp>
        <p:nvSpPr>
          <p:cNvPr id="841" name="Google Shape;841;p83"/>
          <p:cNvSpPr/>
          <p:nvPr/>
        </p:nvSpPr>
        <p:spPr>
          <a:xfrm>
            <a:off x="3259866" y="3263236"/>
            <a:ext cx="798300" cy="2955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NP</a:t>
            </a:r>
            <a:endParaRPr sz="1200"/>
          </a:p>
        </p:txBody>
      </p:sp>
      <p:sp>
        <p:nvSpPr>
          <p:cNvPr id="842" name="Google Shape;842;p83"/>
          <p:cNvSpPr/>
          <p:nvPr/>
        </p:nvSpPr>
        <p:spPr>
          <a:xfrm>
            <a:off x="5339369" y="2217500"/>
            <a:ext cx="1208400" cy="2955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S</a:t>
            </a:r>
            <a:endParaRPr sz="1200"/>
          </a:p>
        </p:txBody>
      </p:sp>
      <p:cxnSp>
        <p:nvCxnSpPr>
          <p:cNvPr id="843" name="Google Shape;843;p83"/>
          <p:cNvCxnSpPr>
            <a:stCxn id="832" idx="4"/>
            <a:endCxn id="831" idx="0"/>
          </p:cNvCxnSpPr>
          <p:nvPr/>
        </p:nvCxnSpPr>
        <p:spPr>
          <a:xfrm>
            <a:off x="3659059" y="4045442"/>
            <a:ext cx="0" cy="354300"/>
          </a:xfrm>
          <a:prstGeom prst="straightConnector1">
            <a:avLst/>
          </a:prstGeom>
          <a:noFill/>
          <a:ln cap="flat" cmpd="sng" w="19050">
            <a:solidFill>
              <a:srgbClr val="666666"/>
            </a:solidFill>
            <a:prstDash val="solid"/>
            <a:round/>
            <a:headEnd len="med" w="med" type="none"/>
            <a:tailEnd len="med" w="med" type="triangle"/>
          </a:ln>
        </p:spPr>
      </p:cxnSp>
      <p:cxnSp>
        <p:nvCxnSpPr>
          <p:cNvPr id="844" name="Google Shape;844;p83"/>
          <p:cNvCxnSpPr>
            <a:stCxn id="841" idx="4"/>
            <a:endCxn id="832" idx="0"/>
          </p:cNvCxnSpPr>
          <p:nvPr/>
        </p:nvCxnSpPr>
        <p:spPr>
          <a:xfrm>
            <a:off x="3659016" y="3558736"/>
            <a:ext cx="0" cy="191100"/>
          </a:xfrm>
          <a:prstGeom prst="straightConnector1">
            <a:avLst/>
          </a:prstGeom>
          <a:noFill/>
          <a:ln cap="flat" cmpd="sng" w="19050">
            <a:solidFill>
              <a:srgbClr val="666666"/>
            </a:solidFill>
            <a:prstDash val="solid"/>
            <a:round/>
            <a:headEnd len="med" w="med" type="none"/>
            <a:tailEnd len="med" w="med" type="triangle"/>
          </a:ln>
        </p:spPr>
      </p:cxnSp>
      <p:cxnSp>
        <p:nvCxnSpPr>
          <p:cNvPr id="845" name="Google Shape;845;p83"/>
          <p:cNvCxnSpPr>
            <a:stCxn id="840" idx="4"/>
            <a:endCxn id="836" idx="0"/>
          </p:cNvCxnSpPr>
          <p:nvPr/>
        </p:nvCxnSpPr>
        <p:spPr>
          <a:xfrm flipH="1">
            <a:off x="5181909" y="2998554"/>
            <a:ext cx="1523100" cy="751500"/>
          </a:xfrm>
          <a:prstGeom prst="straightConnector1">
            <a:avLst/>
          </a:prstGeom>
          <a:noFill/>
          <a:ln cap="flat" cmpd="sng" w="19050">
            <a:solidFill>
              <a:srgbClr val="666666"/>
            </a:solidFill>
            <a:prstDash val="solid"/>
            <a:round/>
            <a:headEnd len="med" w="med" type="none"/>
            <a:tailEnd len="med" w="med" type="triangle"/>
          </a:ln>
        </p:spPr>
      </p:cxnSp>
      <p:cxnSp>
        <p:nvCxnSpPr>
          <p:cNvPr id="846" name="Google Shape;846;p83"/>
          <p:cNvCxnSpPr>
            <a:stCxn id="836" idx="4"/>
            <a:endCxn id="833" idx="0"/>
          </p:cNvCxnSpPr>
          <p:nvPr/>
        </p:nvCxnSpPr>
        <p:spPr>
          <a:xfrm>
            <a:off x="5182045" y="4045442"/>
            <a:ext cx="0" cy="354300"/>
          </a:xfrm>
          <a:prstGeom prst="straightConnector1">
            <a:avLst/>
          </a:prstGeom>
          <a:noFill/>
          <a:ln cap="flat" cmpd="sng" w="19050">
            <a:solidFill>
              <a:srgbClr val="666666"/>
            </a:solidFill>
            <a:prstDash val="solid"/>
            <a:round/>
            <a:headEnd len="med" w="med" type="none"/>
            <a:tailEnd len="med" w="med" type="triangle"/>
          </a:ln>
        </p:spPr>
      </p:cxnSp>
      <p:cxnSp>
        <p:nvCxnSpPr>
          <p:cNvPr id="847" name="Google Shape;847;p83"/>
          <p:cNvCxnSpPr>
            <a:stCxn id="842" idx="4"/>
            <a:endCxn id="841" idx="7"/>
          </p:cNvCxnSpPr>
          <p:nvPr/>
        </p:nvCxnSpPr>
        <p:spPr>
          <a:xfrm flipH="1">
            <a:off x="3941369" y="2513000"/>
            <a:ext cx="2002200" cy="793500"/>
          </a:xfrm>
          <a:prstGeom prst="straightConnector1">
            <a:avLst/>
          </a:prstGeom>
          <a:noFill/>
          <a:ln cap="flat" cmpd="sng" w="19050">
            <a:solidFill>
              <a:srgbClr val="666666"/>
            </a:solidFill>
            <a:prstDash val="solid"/>
            <a:round/>
            <a:headEnd len="med" w="med" type="none"/>
            <a:tailEnd len="med" w="med" type="triangle"/>
          </a:ln>
        </p:spPr>
      </p:cxnSp>
      <p:cxnSp>
        <p:nvCxnSpPr>
          <p:cNvPr id="848" name="Google Shape;848;p83"/>
          <p:cNvCxnSpPr>
            <a:stCxn id="842" idx="4"/>
            <a:endCxn id="840" idx="1"/>
          </p:cNvCxnSpPr>
          <p:nvPr/>
        </p:nvCxnSpPr>
        <p:spPr>
          <a:xfrm>
            <a:off x="5943569" y="2513000"/>
            <a:ext cx="479100" cy="233400"/>
          </a:xfrm>
          <a:prstGeom prst="straightConnector1">
            <a:avLst/>
          </a:prstGeom>
          <a:noFill/>
          <a:ln cap="flat" cmpd="sng" w="19050">
            <a:solidFill>
              <a:srgbClr val="666666"/>
            </a:solidFill>
            <a:prstDash val="solid"/>
            <a:round/>
            <a:headEnd len="med" w="med" type="none"/>
            <a:tailEnd len="med" w="med" type="triangle"/>
          </a:ln>
        </p:spPr>
      </p:cxnSp>
      <p:cxnSp>
        <p:nvCxnSpPr>
          <p:cNvPr id="849" name="Google Shape;849;p83"/>
          <p:cNvCxnSpPr>
            <a:stCxn id="840" idx="4"/>
            <a:endCxn id="839" idx="1"/>
          </p:cNvCxnSpPr>
          <p:nvPr/>
        </p:nvCxnSpPr>
        <p:spPr>
          <a:xfrm>
            <a:off x="6705009" y="2998554"/>
            <a:ext cx="442500" cy="308100"/>
          </a:xfrm>
          <a:prstGeom prst="straightConnector1">
            <a:avLst/>
          </a:prstGeom>
          <a:noFill/>
          <a:ln cap="flat" cmpd="sng" w="19050">
            <a:solidFill>
              <a:srgbClr val="666666"/>
            </a:solidFill>
            <a:prstDash val="solid"/>
            <a:round/>
            <a:headEnd len="med" w="med" type="none"/>
            <a:tailEnd len="med" w="med" type="triangle"/>
          </a:ln>
        </p:spPr>
      </p:cxnSp>
      <p:cxnSp>
        <p:nvCxnSpPr>
          <p:cNvPr id="850" name="Google Shape;850;p83"/>
          <p:cNvCxnSpPr>
            <a:stCxn id="837" idx="4"/>
            <a:endCxn id="834" idx="0"/>
          </p:cNvCxnSpPr>
          <p:nvPr/>
        </p:nvCxnSpPr>
        <p:spPr>
          <a:xfrm>
            <a:off x="6705020" y="4045442"/>
            <a:ext cx="0" cy="354300"/>
          </a:xfrm>
          <a:prstGeom prst="straightConnector1">
            <a:avLst/>
          </a:prstGeom>
          <a:noFill/>
          <a:ln cap="flat" cmpd="sng" w="19050">
            <a:solidFill>
              <a:srgbClr val="666666"/>
            </a:solidFill>
            <a:prstDash val="solid"/>
            <a:round/>
            <a:headEnd len="med" w="med" type="none"/>
            <a:tailEnd len="med" w="med" type="triangle"/>
          </a:ln>
        </p:spPr>
      </p:cxnSp>
      <p:cxnSp>
        <p:nvCxnSpPr>
          <p:cNvPr id="851" name="Google Shape;851;p83"/>
          <p:cNvCxnSpPr>
            <a:stCxn id="838" idx="4"/>
            <a:endCxn id="835" idx="0"/>
          </p:cNvCxnSpPr>
          <p:nvPr/>
        </p:nvCxnSpPr>
        <p:spPr>
          <a:xfrm>
            <a:off x="8228016" y="4045442"/>
            <a:ext cx="0" cy="354300"/>
          </a:xfrm>
          <a:prstGeom prst="straightConnector1">
            <a:avLst/>
          </a:prstGeom>
          <a:noFill/>
          <a:ln cap="flat" cmpd="sng" w="19050">
            <a:solidFill>
              <a:srgbClr val="666666"/>
            </a:solidFill>
            <a:prstDash val="solid"/>
            <a:round/>
            <a:headEnd len="med" w="med" type="none"/>
            <a:tailEnd len="med" w="med" type="triangle"/>
          </a:ln>
        </p:spPr>
      </p:cxnSp>
      <p:cxnSp>
        <p:nvCxnSpPr>
          <p:cNvPr id="852" name="Google Shape;852;p83"/>
          <p:cNvCxnSpPr>
            <a:stCxn id="839" idx="3"/>
            <a:endCxn id="837" idx="0"/>
          </p:cNvCxnSpPr>
          <p:nvPr/>
        </p:nvCxnSpPr>
        <p:spPr>
          <a:xfrm flipH="1">
            <a:off x="6704886" y="3515461"/>
            <a:ext cx="442500" cy="234600"/>
          </a:xfrm>
          <a:prstGeom prst="straightConnector1">
            <a:avLst/>
          </a:prstGeom>
          <a:noFill/>
          <a:ln cap="flat" cmpd="sng" w="19050">
            <a:solidFill>
              <a:srgbClr val="666666"/>
            </a:solidFill>
            <a:prstDash val="solid"/>
            <a:round/>
            <a:headEnd len="med" w="med" type="none"/>
            <a:tailEnd len="med" w="med" type="triangle"/>
          </a:ln>
        </p:spPr>
      </p:cxnSp>
      <p:cxnSp>
        <p:nvCxnSpPr>
          <p:cNvPr id="853" name="Google Shape;853;p83"/>
          <p:cNvCxnSpPr>
            <a:stCxn id="839" idx="5"/>
            <a:endCxn id="838" idx="0"/>
          </p:cNvCxnSpPr>
          <p:nvPr/>
        </p:nvCxnSpPr>
        <p:spPr>
          <a:xfrm>
            <a:off x="7711870" y="3515461"/>
            <a:ext cx="516000" cy="234600"/>
          </a:xfrm>
          <a:prstGeom prst="straightConnector1">
            <a:avLst/>
          </a:prstGeom>
          <a:noFill/>
          <a:ln cap="flat" cmpd="sng" w="19050">
            <a:solidFill>
              <a:srgbClr val="666666"/>
            </a:solidFill>
            <a:prstDash val="solid"/>
            <a:round/>
            <a:headEnd len="med" w="med" type="none"/>
            <a:tailEnd len="med" w="med" type="triangle"/>
          </a:ln>
        </p:spPr>
      </p:cxn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sp>
        <p:nvSpPr>
          <p:cNvPr id="858" name="Google Shape;858;p8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“Score”: Probabilistic Context-Free Grammars</a:t>
            </a:r>
            <a:endParaRPr/>
          </a:p>
        </p:txBody>
      </p:sp>
      <p:sp>
        <p:nvSpPr>
          <p:cNvPr id="859" name="Google Shape;859;p8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Grammar rules:</a:t>
            </a:r>
            <a:r>
              <a:rPr lang="en"/>
              <a:t> </a:t>
            </a:r>
            <a:r>
              <a:rPr lang="en">
                <a:latin typeface="Consolas"/>
                <a:ea typeface="Consolas"/>
                <a:cs typeface="Consolas"/>
                <a:sym typeface="Consolas"/>
              </a:rPr>
              <a:t>A → B C, A → “a”</a:t>
            </a:r>
            <a:endParaRPr>
              <a:latin typeface="Consolas"/>
              <a:ea typeface="Consolas"/>
              <a:cs typeface="Consolas"/>
              <a:sym typeface="Consolas"/>
            </a:endParaRPr>
          </a:p>
          <a:p>
            <a:pPr indent="-342900" lvl="0" marL="457200" rtl="0" algn="l">
              <a:spcBef>
                <a:spcPts val="0"/>
              </a:spcBef>
              <a:spcAft>
                <a:spcPts val="0"/>
              </a:spcAft>
              <a:buSzPts val="1800"/>
              <a:buChar char="●"/>
            </a:pPr>
            <a:r>
              <a:rPr lang="en"/>
              <a:t>Each rule has a probability associated with the production</a:t>
            </a:r>
            <a:endParaRPr/>
          </a:p>
          <a:p>
            <a:pPr indent="-342900" lvl="0" marL="457200" rtl="0" algn="l">
              <a:spcBef>
                <a:spcPts val="0"/>
              </a:spcBef>
              <a:spcAft>
                <a:spcPts val="0"/>
              </a:spcAft>
              <a:buSzPts val="1800"/>
              <a:buChar char="●"/>
            </a:pPr>
            <a:r>
              <a:rPr lang="en"/>
              <a:t>Normalized by the left hand side</a:t>
            </a:r>
            <a:endParaRPr/>
          </a:p>
          <a:p>
            <a:pPr indent="0" lvl="0" marL="0" rtl="0" algn="l">
              <a:spcBef>
                <a:spcPts val="0"/>
              </a:spcBef>
              <a:spcAft>
                <a:spcPts val="0"/>
              </a:spcAft>
              <a:buNone/>
            </a:pPr>
            <a:r>
              <a:t/>
            </a:r>
            <a:endParaRPr/>
          </a:p>
          <a:p>
            <a:pPr indent="0" lvl="0" marL="457200" rtl="0" algn="l">
              <a:spcBef>
                <a:spcPts val="0"/>
              </a:spcBef>
              <a:spcAft>
                <a:spcPts val="0"/>
              </a:spcAft>
              <a:buNone/>
            </a:pPr>
            <a:r>
              <a:rPr lang="en" sz="1600">
                <a:latin typeface="Consolas"/>
                <a:ea typeface="Consolas"/>
                <a:cs typeface="Consolas"/>
                <a:sym typeface="Consolas"/>
              </a:rPr>
              <a:t>S → NP VP     [1.0]</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NP → NNP      [0.6]</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NP → DT NN    [0.4]</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VP → VBD NP   [1.0]</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NNP → “James” [...]</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VBD → “ate”</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DT → “the”</a:t>
            </a:r>
            <a:endParaRPr sz="1600">
              <a:latin typeface="Consolas"/>
              <a:ea typeface="Consolas"/>
              <a:cs typeface="Consolas"/>
              <a:sym typeface="Consolas"/>
            </a:endParaRPr>
          </a:p>
          <a:p>
            <a:pPr indent="0" lvl="0" marL="457200" rtl="0" algn="l">
              <a:spcBef>
                <a:spcPts val="0"/>
              </a:spcBef>
              <a:spcAft>
                <a:spcPts val="0"/>
              </a:spcAft>
              <a:buClr>
                <a:schemeClr val="dk1"/>
              </a:buClr>
              <a:buSzPts val="1100"/>
              <a:buFont typeface="Arial"/>
              <a:buNone/>
            </a:pPr>
            <a:r>
              <a:rPr lang="en" sz="1600">
                <a:latin typeface="Consolas"/>
                <a:ea typeface="Consolas"/>
                <a:cs typeface="Consolas"/>
                <a:sym typeface="Consolas"/>
              </a:rPr>
              <a:t>NN → “food”</a:t>
            </a:r>
            <a:endParaRPr sz="1600">
              <a:latin typeface="Consolas"/>
              <a:ea typeface="Consolas"/>
              <a:cs typeface="Consolas"/>
              <a:sym typeface="Consolas"/>
            </a:endParaRPr>
          </a:p>
          <a:p>
            <a:pPr indent="0" lvl="0" marL="0" rtl="0" algn="l">
              <a:spcBef>
                <a:spcPts val="1600"/>
              </a:spcBef>
              <a:spcAft>
                <a:spcPts val="1600"/>
              </a:spcAft>
              <a:buNone/>
            </a:pPr>
            <a:r>
              <a:t/>
            </a:r>
            <a:endParaRPr/>
          </a:p>
        </p:txBody>
      </p:sp>
      <p:sp>
        <p:nvSpPr>
          <p:cNvPr id="860" name="Google Shape;860;p84"/>
          <p:cNvSpPr/>
          <p:nvPr/>
        </p:nvSpPr>
        <p:spPr>
          <a:xfrm>
            <a:off x="3054825" y="4399882"/>
            <a:ext cx="1208400" cy="2955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James</a:t>
            </a:r>
            <a:endParaRPr sz="1200"/>
          </a:p>
        </p:txBody>
      </p:sp>
      <p:sp>
        <p:nvSpPr>
          <p:cNvPr id="861" name="Google Shape;861;p84"/>
          <p:cNvSpPr/>
          <p:nvPr/>
        </p:nvSpPr>
        <p:spPr>
          <a:xfrm>
            <a:off x="3259909" y="3749942"/>
            <a:ext cx="798300" cy="2955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NNP</a:t>
            </a:r>
            <a:endParaRPr sz="1200"/>
          </a:p>
        </p:txBody>
      </p:sp>
      <p:sp>
        <p:nvSpPr>
          <p:cNvPr id="862" name="Google Shape;862;p84"/>
          <p:cNvSpPr/>
          <p:nvPr/>
        </p:nvSpPr>
        <p:spPr>
          <a:xfrm>
            <a:off x="4577825" y="4399882"/>
            <a:ext cx="1208400" cy="2955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ate</a:t>
            </a:r>
            <a:endParaRPr sz="1200"/>
          </a:p>
        </p:txBody>
      </p:sp>
      <p:sp>
        <p:nvSpPr>
          <p:cNvPr id="863" name="Google Shape;863;p84"/>
          <p:cNvSpPr/>
          <p:nvPr/>
        </p:nvSpPr>
        <p:spPr>
          <a:xfrm>
            <a:off x="6100825" y="4399882"/>
            <a:ext cx="1208400" cy="2955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the</a:t>
            </a:r>
            <a:endParaRPr sz="1200"/>
          </a:p>
        </p:txBody>
      </p:sp>
      <p:sp>
        <p:nvSpPr>
          <p:cNvPr id="864" name="Google Shape;864;p84"/>
          <p:cNvSpPr/>
          <p:nvPr/>
        </p:nvSpPr>
        <p:spPr>
          <a:xfrm>
            <a:off x="7623826" y="4399882"/>
            <a:ext cx="1208400" cy="2955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food</a:t>
            </a:r>
            <a:endParaRPr sz="1200"/>
          </a:p>
        </p:txBody>
      </p:sp>
      <p:sp>
        <p:nvSpPr>
          <p:cNvPr id="865" name="Google Shape;865;p84"/>
          <p:cNvSpPr/>
          <p:nvPr/>
        </p:nvSpPr>
        <p:spPr>
          <a:xfrm>
            <a:off x="4782895" y="3749942"/>
            <a:ext cx="798300" cy="2955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VBD</a:t>
            </a:r>
            <a:endParaRPr sz="1200"/>
          </a:p>
        </p:txBody>
      </p:sp>
      <p:sp>
        <p:nvSpPr>
          <p:cNvPr id="866" name="Google Shape;866;p84"/>
          <p:cNvSpPr/>
          <p:nvPr/>
        </p:nvSpPr>
        <p:spPr>
          <a:xfrm>
            <a:off x="6305870" y="3749942"/>
            <a:ext cx="798300" cy="2955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DT</a:t>
            </a:r>
            <a:endParaRPr sz="1200"/>
          </a:p>
        </p:txBody>
      </p:sp>
      <p:sp>
        <p:nvSpPr>
          <p:cNvPr id="867" name="Google Shape;867;p84"/>
          <p:cNvSpPr/>
          <p:nvPr/>
        </p:nvSpPr>
        <p:spPr>
          <a:xfrm>
            <a:off x="7828866" y="3749942"/>
            <a:ext cx="798300" cy="2955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NN</a:t>
            </a:r>
            <a:endParaRPr sz="1200"/>
          </a:p>
        </p:txBody>
      </p:sp>
      <p:sp>
        <p:nvSpPr>
          <p:cNvPr id="868" name="Google Shape;868;p84"/>
          <p:cNvSpPr/>
          <p:nvPr/>
        </p:nvSpPr>
        <p:spPr>
          <a:xfrm>
            <a:off x="7030478" y="3263236"/>
            <a:ext cx="798300" cy="2955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NP</a:t>
            </a:r>
            <a:endParaRPr sz="1200"/>
          </a:p>
        </p:txBody>
      </p:sp>
      <p:sp>
        <p:nvSpPr>
          <p:cNvPr id="869" name="Google Shape;869;p84"/>
          <p:cNvSpPr/>
          <p:nvPr/>
        </p:nvSpPr>
        <p:spPr>
          <a:xfrm>
            <a:off x="6305859" y="2703054"/>
            <a:ext cx="798300" cy="2955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VP</a:t>
            </a:r>
            <a:endParaRPr sz="1200"/>
          </a:p>
        </p:txBody>
      </p:sp>
      <p:sp>
        <p:nvSpPr>
          <p:cNvPr id="870" name="Google Shape;870;p84"/>
          <p:cNvSpPr/>
          <p:nvPr/>
        </p:nvSpPr>
        <p:spPr>
          <a:xfrm>
            <a:off x="3259866" y="3263236"/>
            <a:ext cx="798300" cy="2955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NP</a:t>
            </a:r>
            <a:endParaRPr sz="1200"/>
          </a:p>
        </p:txBody>
      </p:sp>
      <p:sp>
        <p:nvSpPr>
          <p:cNvPr id="871" name="Google Shape;871;p84"/>
          <p:cNvSpPr/>
          <p:nvPr/>
        </p:nvSpPr>
        <p:spPr>
          <a:xfrm>
            <a:off x="5339369" y="2217500"/>
            <a:ext cx="1208400" cy="2955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S</a:t>
            </a:r>
            <a:endParaRPr sz="1200"/>
          </a:p>
        </p:txBody>
      </p:sp>
      <p:cxnSp>
        <p:nvCxnSpPr>
          <p:cNvPr id="872" name="Google Shape;872;p84"/>
          <p:cNvCxnSpPr>
            <a:stCxn id="861" idx="4"/>
            <a:endCxn id="860" idx="0"/>
          </p:cNvCxnSpPr>
          <p:nvPr/>
        </p:nvCxnSpPr>
        <p:spPr>
          <a:xfrm>
            <a:off x="3659059" y="4045442"/>
            <a:ext cx="0" cy="354300"/>
          </a:xfrm>
          <a:prstGeom prst="straightConnector1">
            <a:avLst/>
          </a:prstGeom>
          <a:noFill/>
          <a:ln cap="flat" cmpd="sng" w="19050">
            <a:solidFill>
              <a:srgbClr val="666666"/>
            </a:solidFill>
            <a:prstDash val="solid"/>
            <a:round/>
            <a:headEnd len="med" w="med" type="none"/>
            <a:tailEnd len="med" w="med" type="triangle"/>
          </a:ln>
        </p:spPr>
      </p:cxnSp>
      <p:cxnSp>
        <p:nvCxnSpPr>
          <p:cNvPr id="873" name="Google Shape;873;p84"/>
          <p:cNvCxnSpPr>
            <a:stCxn id="870" idx="4"/>
            <a:endCxn id="861" idx="0"/>
          </p:cNvCxnSpPr>
          <p:nvPr/>
        </p:nvCxnSpPr>
        <p:spPr>
          <a:xfrm>
            <a:off x="3659016" y="3558736"/>
            <a:ext cx="0" cy="191100"/>
          </a:xfrm>
          <a:prstGeom prst="straightConnector1">
            <a:avLst/>
          </a:prstGeom>
          <a:noFill/>
          <a:ln cap="flat" cmpd="sng" w="19050">
            <a:solidFill>
              <a:srgbClr val="666666"/>
            </a:solidFill>
            <a:prstDash val="solid"/>
            <a:round/>
            <a:headEnd len="med" w="med" type="none"/>
            <a:tailEnd len="med" w="med" type="triangle"/>
          </a:ln>
        </p:spPr>
      </p:cxnSp>
      <p:cxnSp>
        <p:nvCxnSpPr>
          <p:cNvPr id="874" name="Google Shape;874;p84"/>
          <p:cNvCxnSpPr>
            <a:stCxn id="869" idx="4"/>
            <a:endCxn id="865" idx="0"/>
          </p:cNvCxnSpPr>
          <p:nvPr/>
        </p:nvCxnSpPr>
        <p:spPr>
          <a:xfrm flipH="1">
            <a:off x="5181909" y="2998554"/>
            <a:ext cx="1523100" cy="751500"/>
          </a:xfrm>
          <a:prstGeom prst="straightConnector1">
            <a:avLst/>
          </a:prstGeom>
          <a:noFill/>
          <a:ln cap="flat" cmpd="sng" w="19050">
            <a:solidFill>
              <a:srgbClr val="666666"/>
            </a:solidFill>
            <a:prstDash val="solid"/>
            <a:round/>
            <a:headEnd len="med" w="med" type="none"/>
            <a:tailEnd len="med" w="med" type="triangle"/>
          </a:ln>
        </p:spPr>
      </p:cxnSp>
      <p:cxnSp>
        <p:nvCxnSpPr>
          <p:cNvPr id="875" name="Google Shape;875;p84"/>
          <p:cNvCxnSpPr>
            <a:stCxn id="865" idx="4"/>
            <a:endCxn id="862" idx="0"/>
          </p:cNvCxnSpPr>
          <p:nvPr/>
        </p:nvCxnSpPr>
        <p:spPr>
          <a:xfrm>
            <a:off x="5182045" y="4045442"/>
            <a:ext cx="0" cy="354300"/>
          </a:xfrm>
          <a:prstGeom prst="straightConnector1">
            <a:avLst/>
          </a:prstGeom>
          <a:noFill/>
          <a:ln cap="flat" cmpd="sng" w="19050">
            <a:solidFill>
              <a:srgbClr val="666666"/>
            </a:solidFill>
            <a:prstDash val="solid"/>
            <a:round/>
            <a:headEnd len="med" w="med" type="none"/>
            <a:tailEnd len="med" w="med" type="triangle"/>
          </a:ln>
        </p:spPr>
      </p:cxnSp>
      <p:cxnSp>
        <p:nvCxnSpPr>
          <p:cNvPr id="876" name="Google Shape;876;p84"/>
          <p:cNvCxnSpPr>
            <a:stCxn id="871" idx="4"/>
            <a:endCxn id="870" idx="7"/>
          </p:cNvCxnSpPr>
          <p:nvPr/>
        </p:nvCxnSpPr>
        <p:spPr>
          <a:xfrm flipH="1">
            <a:off x="3941369" y="2513000"/>
            <a:ext cx="2002200" cy="793500"/>
          </a:xfrm>
          <a:prstGeom prst="straightConnector1">
            <a:avLst/>
          </a:prstGeom>
          <a:noFill/>
          <a:ln cap="flat" cmpd="sng" w="19050">
            <a:solidFill>
              <a:srgbClr val="666666"/>
            </a:solidFill>
            <a:prstDash val="solid"/>
            <a:round/>
            <a:headEnd len="med" w="med" type="none"/>
            <a:tailEnd len="med" w="med" type="triangle"/>
          </a:ln>
        </p:spPr>
      </p:cxnSp>
      <p:cxnSp>
        <p:nvCxnSpPr>
          <p:cNvPr id="877" name="Google Shape;877;p84"/>
          <p:cNvCxnSpPr>
            <a:stCxn id="871" idx="4"/>
            <a:endCxn id="869" idx="1"/>
          </p:cNvCxnSpPr>
          <p:nvPr/>
        </p:nvCxnSpPr>
        <p:spPr>
          <a:xfrm>
            <a:off x="5943569" y="2513000"/>
            <a:ext cx="479100" cy="233400"/>
          </a:xfrm>
          <a:prstGeom prst="straightConnector1">
            <a:avLst/>
          </a:prstGeom>
          <a:noFill/>
          <a:ln cap="flat" cmpd="sng" w="19050">
            <a:solidFill>
              <a:srgbClr val="666666"/>
            </a:solidFill>
            <a:prstDash val="solid"/>
            <a:round/>
            <a:headEnd len="med" w="med" type="none"/>
            <a:tailEnd len="med" w="med" type="triangle"/>
          </a:ln>
        </p:spPr>
      </p:cxnSp>
      <p:cxnSp>
        <p:nvCxnSpPr>
          <p:cNvPr id="878" name="Google Shape;878;p84"/>
          <p:cNvCxnSpPr>
            <a:stCxn id="869" idx="4"/>
            <a:endCxn id="868" idx="1"/>
          </p:cNvCxnSpPr>
          <p:nvPr/>
        </p:nvCxnSpPr>
        <p:spPr>
          <a:xfrm>
            <a:off x="6705009" y="2998554"/>
            <a:ext cx="442500" cy="308100"/>
          </a:xfrm>
          <a:prstGeom prst="straightConnector1">
            <a:avLst/>
          </a:prstGeom>
          <a:noFill/>
          <a:ln cap="flat" cmpd="sng" w="19050">
            <a:solidFill>
              <a:srgbClr val="666666"/>
            </a:solidFill>
            <a:prstDash val="solid"/>
            <a:round/>
            <a:headEnd len="med" w="med" type="none"/>
            <a:tailEnd len="med" w="med" type="triangle"/>
          </a:ln>
        </p:spPr>
      </p:cxnSp>
      <p:cxnSp>
        <p:nvCxnSpPr>
          <p:cNvPr id="879" name="Google Shape;879;p84"/>
          <p:cNvCxnSpPr>
            <a:stCxn id="866" idx="4"/>
            <a:endCxn id="863" idx="0"/>
          </p:cNvCxnSpPr>
          <p:nvPr/>
        </p:nvCxnSpPr>
        <p:spPr>
          <a:xfrm>
            <a:off x="6705020" y="4045442"/>
            <a:ext cx="0" cy="354300"/>
          </a:xfrm>
          <a:prstGeom prst="straightConnector1">
            <a:avLst/>
          </a:prstGeom>
          <a:noFill/>
          <a:ln cap="flat" cmpd="sng" w="19050">
            <a:solidFill>
              <a:srgbClr val="666666"/>
            </a:solidFill>
            <a:prstDash val="solid"/>
            <a:round/>
            <a:headEnd len="med" w="med" type="none"/>
            <a:tailEnd len="med" w="med" type="triangle"/>
          </a:ln>
        </p:spPr>
      </p:cxnSp>
      <p:cxnSp>
        <p:nvCxnSpPr>
          <p:cNvPr id="880" name="Google Shape;880;p84"/>
          <p:cNvCxnSpPr>
            <a:stCxn id="867" idx="4"/>
            <a:endCxn id="864" idx="0"/>
          </p:cNvCxnSpPr>
          <p:nvPr/>
        </p:nvCxnSpPr>
        <p:spPr>
          <a:xfrm>
            <a:off x="8228016" y="4045442"/>
            <a:ext cx="0" cy="354300"/>
          </a:xfrm>
          <a:prstGeom prst="straightConnector1">
            <a:avLst/>
          </a:prstGeom>
          <a:noFill/>
          <a:ln cap="flat" cmpd="sng" w="19050">
            <a:solidFill>
              <a:srgbClr val="666666"/>
            </a:solidFill>
            <a:prstDash val="solid"/>
            <a:round/>
            <a:headEnd len="med" w="med" type="none"/>
            <a:tailEnd len="med" w="med" type="triangle"/>
          </a:ln>
        </p:spPr>
      </p:cxnSp>
      <p:cxnSp>
        <p:nvCxnSpPr>
          <p:cNvPr id="881" name="Google Shape;881;p84"/>
          <p:cNvCxnSpPr>
            <a:stCxn id="868" idx="3"/>
            <a:endCxn id="866" idx="0"/>
          </p:cNvCxnSpPr>
          <p:nvPr/>
        </p:nvCxnSpPr>
        <p:spPr>
          <a:xfrm flipH="1">
            <a:off x="6704886" y="3515461"/>
            <a:ext cx="442500" cy="234600"/>
          </a:xfrm>
          <a:prstGeom prst="straightConnector1">
            <a:avLst/>
          </a:prstGeom>
          <a:noFill/>
          <a:ln cap="flat" cmpd="sng" w="19050">
            <a:solidFill>
              <a:srgbClr val="666666"/>
            </a:solidFill>
            <a:prstDash val="solid"/>
            <a:round/>
            <a:headEnd len="med" w="med" type="none"/>
            <a:tailEnd len="med" w="med" type="triangle"/>
          </a:ln>
        </p:spPr>
      </p:cxnSp>
      <p:cxnSp>
        <p:nvCxnSpPr>
          <p:cNvPr id="882" name="Google Shape;882;p84"/>
          <p:cNvCxnSpPr>
            <a:stCxn id="868" idx="5"/>
            <a:endCxn id="867" idx="0"/>
          </p:cNvCxnSpPr>
          <p:nvPr/>
        </p:nvCxnSpPr>
        <p:spPr>
          <a:xfrm>
            <a:off x="7711870" y="3515461"/>
            <a:ext cx="516000" cy="234600"/>
          </a:xfrm>
          <a:prstGeom prst="straightConnector1">
            <a:avLst/>
          </a:prstGeom>
          <a:noFill/>
          <a:ln cap="flat" cmpd="sng" w="19050">
            <a:solidFill>
              <a:srgbClr val="666666"/>
            </a:solidFill>
            <a:prstDash val="solid"/>
            <a:round/>
            <a:headEnd len="med" w="med" type="none"/>
            <a:tailEnd len="med" w="med" type="triangle"/>
          </a:ln>
        </p:spPr>
      </p:cxn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6" name="Shape 886"/>
        <p:cNvGrpSpPr/>
        <p:nvPr/>
      </p:nvGrpSpPr>
      <p:grpSpPr>
        <a:xfrm>
          <a:off x="0" y="0"/>
          <a:ext cx="0" cy="0"/>
          <a:chOff x="0" y="0"/>
          <a:chExt cx="0" cy="0"/>
        </a:xfrm>
      </p:grpSpPr>
      <p:sp>
        <p:nvSpPr>
          <p:cNvPr id="887" name="Google Shape;887;p8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Chomsky Normal Form</a:t>
            </a:r>
            <a:endParaRPr/>
          </a:p>
        </p:txBody>
      </p:sp>
      <p:sp>
        <p:nvSpPr>
          <p:cNvPr id="888" name="Google Shape;888;p85"/>
          <p:cNvSpPr txBox="1"/>
          <p:nvPr>
            <p:ph idx="1" type="body"/>
          </p:nvPr>
        </p:nvSpPr>
        <p:spPr>
          <a:xfrm>
            <a:off x="428425" y="1147225"/>
            <a:ext cx="8520600" cy="372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Grammar rules:</a:t>
            </a:r>
            <a:endParaRPr/>
          </a:p>
          <a:p>
            <a:pPr indent="-342900" lvl="0" marL="457200" rtl="0" algn="l">
              <a:spcBef>
                <a:spcPts val="0"/>
              </a:spcBef>
              <a:spcAft>
                <a:spcPts val="0"/>
              </a:spcAft>
              <a:buSzPts val="1800"/>
              <a:buFont typeface="Consolas"/>
              <a:buChar char="●"/>
            </a:pPr>
            <a:r>
              <a:rPr lang="en">
                <a:latin typeface="Consolas"/>
                <a:ea typeface="Consolas"/>
                <a:cs typeface="Consolas"/>
                <a:sym typeface="Consolas"/>
              </a:rPr>
              <a:t>A → B C</a:t>
            </a:r>
            <a:endParaRPr>
              <a:latin typeface="Consolas"/>
              <a:ea typeface="Consolas"/>
              <a:cs typeface="Consolas"/>
              <a:sym typeface="Consolas"/>
            </a:endParaRPr>
          </a:p>
          <a:p>
            <a:pPr indent="-342900" lvl="0" marL="457200" rtl="0" algn="l">
              <a:spcBef>
                <a:spcPts val="0"/>
              </a:spcBef>
              <a:spcAft>
                <a:spcPts val="0"/>
              </a:spcAft>
              <a:buSzPts val="1800"/>
              <a:buFont typeface="Consolas"/>
              <a:buChar char="●"/>
            </a:pPr>
            <a:r>
              <a:rPr lang="en">
                <a:latin typeface="Consolas"/>
                <a:ea typeface="Consolas"/>
                <a:cs typeface="Consolas"/>
                <a:sym typeface="Consolas"/>
              </a:rPr>
              <a:t>A → “a”</a:t>
            </a:r>
            <a:endParaRPr>
              <a:latin typeface="Consolas"/>
              <a:ea typeface="Consolas"/>
              <a:cs typeface="Consolas"/>
              <a:sym typeface="Consolas"/>
            </a:endParaRPr>
          </a:p>
          <a:p>
            <a:pPr indent="-342900" lvl="0" marL="457200" rtl="0" algn="l">
              <a:spcBef>
                <a:spcPts val="0"/>
              </a:spcBef>
              <a:spcAft>
                <a:spcPts val="0"/>
              </a:spcAft>
              <a:buSzPts val="1800"/>
              <a:buFont typeface="Consolas"/>
              <a:buChar char="●"/>
            </a:pPr>
            <a:r>
              <a:rPr lang="en">
                <a:latin typeface="Consolas"/>
                <a:ea typeface="Consolas"/>
                <a:cs typeface="Consolas"/>
                <a:sym typeface="Consolas"/>
              </a:rPr>
              <a:t>(or, S → epsilon)</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rPr lang="en"/>
              <a:t>Not allowed:</a:t>
            </a:r>
            <a:endParaRPr/>
          </a:p>
          <a:p>
            <a:pPr indent="-342900" lvl="0" marL="457200" rtl="0" algn="l">
              <a:spcBef>
                <a:spcPts val="0"/>
              </a:spcBef>
              <a:spcAft>
                <a:spcPts val="0"/>
              </a:spcAft>
              <a:buSzPts val="1800"/>
              <a:buChar char="●"/>
            </a:pPr>
            <a:r>
              <a:rPr lang="en">
                <a:latin typeface="Consolas"/>
                <a:ea typeface="Consolas"/>
                <a:cs typeface="Consolas"/>
                <a:sym typeface="Consolas"/>
              </a:rPr>
              <a:t>A → B C D</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rPr lang="en"/>
              <a:t>No problem:</a:t>
            </a:r>
            <a:endParaRPr/>
          </a:p>
          <a:p>
            <a:pPr indent="-342900" lvl="0" marL="457200" rtl="0" algn="l">
              <a:spcBef>
                <a:spcPts val="0"/>
              </a:spcBef>
              <a:spcAft>
                <a:spcPts val="0"/>
              </a:spcAft>
              <a:buSzPts val="1800"/>
              <a:buFont typeface="Consolas"/>
              <a:buChar char="●"/>
            </a:pPr>
            <a:r>
              <a:rPr lang="en">
                <a:latin typeface="Consolas"/>
                <a:ea typeface="Consolas"/>
                <a:cs typeface="Consolas"/>
                <a:sym typeface="Consolas"/>
              </a:rPr>
              <a:t>A → B E</a:t>
            </a:r>
            <a:endParaRPr>
              <a:latin typeface="Consolas"/>
              <a:ea typeface="Consolas"/>
              <a:cs typeface="Consolas"/>
              <a:sym typeface="Consolas"/>
            </a:endParaRPr>
          </a:p>
          <a:p>
            <a:pPr indent="-342900" lvl="0" marL="457200" rtl="0" algn="l">
              <a:spcBef>
                <a:spcPts val="0"/>
              </a:spcBef>
              <a:spcAft>
                <a:spcPts val="0"/>
              </a:spcAft>
              <a:buSzPts val="1800"/>
              <a:buFont typeface="Consolas"/>
              <a:buChar char="●"/>
            </a:pPr>
            <a:r>
              <a:rPr lang="en">
                <a:latin typeface="Consolas"/>
                <a:ea typeface="Consolas"/>
                <a:cs typeface="Consolas"/>
                <a:sym typeface="Consolas"/>
              </a:rPr>
              <a:t>E → C D</a:t>
            </a:r>
            <a:r>
              <a:rPr lang="en"/>
              <a:t>  (often the name “C|D” is used instead of “E”)</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2" name="Shape 892"/>
        <p:cNvGrpSpPr/>
        <p:nvPr/>
      </p:nvGrpSpPr>
      <p:grpSpPr>
        <a:xfrm>
          <a:off x="0" y="0"/>
          <a:ext cx="0" cy="0"/>
          <a:chOff x="0" y="0"/>
          <a:chExt cx="0" cy="0"/>
        </a:xfrm>
      </p:grpSpPr>
      <p:sp>
        <p:nvSpPr>
          <p:cNvPr id="893" name="Google Shape;893;p8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Chomsky Normal Form</a:t>
            </a:r>
            <a:endParaRPr/>
          </a:p>
        </p:txBody>
      </p:sp>
      <p:sp>
        <p:nvSpPr>
          <p:cNvPr id="894" name="Google Shape;894;p86"/>
          <p:cNvSpPr txBox="1"/>
          <p:nvPr>
            <p:ph idx="1" type="body"/>
          </p:nvPr>
        </p:nvSpPr>
        <p:spPr>
          <a:xfrm>
            <a:off x="311700" y="1225225"/>
            <a:ext cx="8520600" cy="372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Grammar rules:</a:t>
            </a:r>
            <a:endParaRPr/>
          </a:p>
          <a:p>
            <a:pPr indent="-342900" lvl="0" marL="457200" rtl="0" algn="l">
              <a:spcBef>
                <a:spcPts val="0"/>
              </a:spcBef>
              <a:spcAft>
                <a:spcPts val="0"/>
              </a:spcAft>
              <a:buSzPts val="1800"/>
              <a:buFont typeface="Consolas"/>
              <a:buChar char="●"/>
            </a:pPr>
            <a:r>
              <a:rPr lang="en">
                <a:latin typeface="Consolas"/>
                <a:ea typeface="Consolas"/>
                <a:cs typeface="Consolas"/>
                <a:sym typeface="Consolas"/>
              </a:rPr>
              <a:t>A → B C</a:t>
            </a:r>
            <a:endParaRPr>
              <a:latin typeface="Consolas"/>
              <a:ea typeface="Consolas"/>
              <a:cs typeface="Consolas"/>
              <a:sym typeface="Consolas"/>
            </a:endParaRPr>
          </a:p>
          <a:p>
            <a:pPr indent="-342900" lvl="0" marL="457200" rtl="0" algn="l">
              <a:spcBef>
                <a:spcPts val="0"/>
              </a:spcBef>
              <a:spcAft>
                <a:spcPts val="0"/>
              </a:spcAft>
              <a:buSzPts val="1800"/>
              <a:buFont typeface="Consolas"/>
              <a:buChar char="●"/>
            </a:pPr>
            <a:r>
              <a:rPr lang="en">
                <a:latin typeface="Consolas"/>
                <a:ea typeface="Consolas"/>
                <a:cs typeface="Consolas"/>
                <a:sym typeface="Consolas"/>
              </a:rPr>
              <a:t>A → “a”</a:t>
            </a:r>
            <a:endParaRPr>
              <a:latin typeface="Consolas"/>
              <a:ea typeface="Consolas"/>
              <a:cs typeface="Consolas"/>
              <a:sym typeface="Consolas"/>
            </a:endParaRPr>
          </a:p>
          <a:p>
            <a:pPr indent="-342900" lvl="0" marL="457200" rtl="0" algn="l">
              <a:spcBef>
                <a:spcPts val="0"/>
              </a:spcBef>
              <a:spcAft>
                <a:spcPts val="0"/>
              </a:spcAft>
              <a:buSzPts val="1800"/>
              <a:buFont typeface="Consolas"/>
              <a:buChar char="●"/>
            </a:pPr>
            <a:r>
              <a:rPr lang="en">
                <a:latin typeface="Consolas"/>
                <a:ea typeface="Consolas"/>
                <a:cs typeface="Consolas"/>
                <a:sym typeface="Consolas"/>
              </a:rPr>
              <a:t>(or, S → epsilon)</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rPr lang="en"/>
              <a:t>Not allowed:</a:t>
            </a:r>
            <a:endParaRPr/>
          </a:p>
          <a:p>
            <a:pPr indent="-342900" lvl="0" marL="457200" rtl="0" algn="l">
              <a:spcBef>
                <a:spcPts val="0"/>
              </a:spcBef>
              <a:spcAft>
                <a:spcPts val="0"/>
              </a:spcAft>
              <a:buSzPts val="1800"/>
              <a:buChar char="●"/>
            </a:pPr>
            <a:r>
              <a:rPr lang="en">
                <a:latin typeface="Consolas"/>
                <a:ea typeface="Consolas"/>
                <a:cs typeface="Consolas"/>
                <a:sym typeface="Consolas"/>
              </a:rPr>
              <a:t>A → B</a:t>
            </a:r>
            <a:endParaRPr>
              <a:latin typeface="Consolas"/>
              <a:ea typeface="Consolas"/>
              <a:cs typeface="Consolas"/>
              <a:sym typeface="Consolas"/>
            </a:endParaRPr>
          </a:p>
          <a:p>
            <a:pPr indent="-342900" lvl="0" marL="457200" rtl="0" algn="l">
              <a:spcBef>
                <a:spcPts val="0"/>
              </a:spcBef>
              <a:spcAft>
                <a:spcPts val="0"/>
              </a:spcAft>
              <a:buSzPts val="1800"/>
              <a:buChar char="●"/>
            </a:pPr>
            <a:r>
              <a:rPr lang="en">
                <a:latin typeface="Consolas"/>
                <a:ea typeface="Consolas"/>
                <a:cs typeface="Consolas"/>
                <a:sym typeface="Consolas"/>
              </a:rPr>
              <a:t>B → C</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rPr lang="en"/>
              <a:t>No problem:</a:t>
            </a:r>
            <a:endParaRPr/>
          </a:p>
          <a:p>
            <a:pPr indent="-342900" lvl="0" marL="457200" rtl="0" algn="l">
              <a:spcBef>
                <a:spcPts val="0"/>
              </a:spcBef>
              <a:spcAft>
                <a:spcPts val="0"/>
              </a:spcAft>
              <a:buSzPts val="1800"/>
              <a:buFont typeface="Consolas"/>
              <a:buChar char="●"/>
            </a:pPr>
            <a:r>
              <a:rPr lang="en">
                <a:latin typeface="Consolas"/>
                <a:ea typeface="Consolas"/>
                <a:cs typeface="Consolas"/>
                <a:sym typeface="Consolas"/>
              </a:rPr>
              <a:t>A → B</a:t>
            </a:r>
            <a:endParaRPr>
              <a:latin typeface="Consolas"/>
              <a:ea typeface="Consolas"/>
              <a:cs typeface="Consolas"/>
              <a:sym typeface="Consolas"/>
            </a:endParaRPr>
          </a:p>
          <a:p>
            <a:pPr indent="-342900" lvl="0" marL="457200" rtl="0" algn="l">
              <a:spcBef>
                <a:spcPts val="0"/>
              </a:spcBef>
              <a:spcAft>
                <a:spcPts val="0"/>
              </a:spcAft>
              <a:buSzPts val="1800"/>
              <a:buFont typeface="Consolas"/>
              <a:buChar char="●"/>
            </a:pPr>
            <a:r>
              <a:rPr lang="en">
                <a:latin typeface="Consolas"/>
                <a:ea typeface="Consolas"/>
                <a:cs typeface="Consolas"/>
                <a:sym typeface="Consolas"/>
              </a:rPr>
              <a:t>A → C</a:t>
            </a:r>
            <a:endParaRPr>
              <a:latin typeface="Consolas"/>
              <a:ea typeface="Consolas"/>
              <a:cs typeface="Consolas"/>
              <a:sym typeface="Consolas"/>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8" name="Shape 898"/>
        <p:cNvGrpSpPr/>
        <p:nvPr/>
      </p:nvGrpSpPr>
      <p:grpSpPr>
        <a:xfrm>
          <a:off x="0" y="0"/>
          <a:ext cx="0" cy="0"/>
          <a:chOff x="0" y="0"/>
          <a:chExt cx="0" cy="0"/>
        </a:xfrm>
      </p:grpSpPr>
      <p:sp>
        <p:nvSpPr>
          <p:cNvPr id="899" name="Google Shape;899;p8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Chomsky Normal Form</a:t>
            </a:r>
            <a:endParaRPr/>
          </a:p>
        </p:txBody>
      </p:sp>
      <p:sp>
        <p:nvSpPr>
          <p:cNvPr id="900" name="Google Shape;900;p87"/>
          <p:cNvSpPr txBox="1"/>
          <p:nvPr>
            <p:ph idx="1" type="body"/>
          </p:nvPr>
        </p:nvSpPr>
        <p:spPr>
          <a:xfrm>
            <a:off x="311700" y="1225225"/>
            <a:ext cx="8520600" cy="372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Grammar rules:</a:t>
            </a:r>
            <a:endParaRPr/>
          </a:p>
          <a:p>
            <a:pPr indent="-342900" lvl="0" marL="457200" rtl="0" algn="l">
              <a:spcBef>
                <a:spcPts val="0"/>
              </a:spcBef>
              <a:spcAft>
                <a:spcPts val="0"/>
              </a:spcAft>
              <a:buSzPts val="1800"/>
              <a:buFont typeface="Consolas"/>
              <a:buChar char="●"/>
            </a:pPr>
            <a:r>
              <a:rPr lang="en">
                <a:latin typeface="Consolas"/>
                <a:ea typeface="Consolas"/>
                <a:cs typeface="Consolas"/>
                <a:sym typeface="Consolas"/>
              </a:rPr>
              <a:t>A → B C</a:t>
            </a:r>
            <a:endParaRPr>
              <a:latin typeface="Consolas"/>
              <a:ea typeface="Consolas"/>
              <a:cs typeface="Consolas"/>
              <a:sym typeface="Consolas"/>
            </a:endParaRPr>
          </a:p>
          <a:p>
            <a:pPr indent="-342900" lvl="0" marL="457200" rtl="0" algn="l">
              <a:spcBef>
                <a:spcPts val="0"/>
              </a:spcBef>
              <a:spcAft>
                <a:spcPts val="0"/>
              </a:spcAft>
              <a:buSzPts val="1800"/>
              <a:buFont typeface="Consolas"/>
              <a:buChar char="●"/>
            </a:pPr>
            <a:r>
              <a:rPr lang="en">
                <a:latin typeface="Consolas"/>
                <a:ea typeface="Consolas"/>
                <a:cs typeface="Consolas"/>
                <a:sym typeface="Consolas"/>
              </a:rPr>
              <a:t>A → “a”</a:t>
            </a:r>
            <a:endParaRPr>
              <a:latin typeface="Consolas"/>
              <a:ea typeface="Consolas"/>
              <a:cs typeface="Consolas"/>
              <a:sym typeface="Consolas"/>
            </a:endParaRPr>
          </a:p>
          <a:p>
            <a:pPr indent="-342900" lvl="0" marL="457200" rtl="0" algn="l">
              <a:spcBef>
                <a:spcPts val="0"/>
              </a:spcBef>
              <a:spcAft>
                <a:spcPts val="0"/>
              </a:spcAft>
              <a:buSzPts val="1800"/>
              <a:buFont typeface="Consolas"/>
              <a:buChar char="●"/>
            </a:pPr>
            <a:r>
              <a:rPr lang="en">
                <a:latin typeface="Consolas"/>
                <a:ea typeface="Consolas"/>
                <a:cs typeface="Consolas"/>
                <a:sym typeface="Consolas"/>
              </a:rPr>
              <a:t>(or, S → epsilon)</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rPr lang="en"/>
              <a:t>Convenience function in nltk to convert a grammar to CNF.</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4" name="Shape 904"/>
        <p:cNvGrpSpPr/>
        <p:nvPr/>
      </p:nvGrpSpPr>
      <p:grpSpPr>
        <a:xfrm>
          <a:off x="0" y="0"/>
          <a:ext cx="0" cy="0"/>
          <a:chOff x="0" y="0"/>
          <a:chExt cx="0" cy="0"/>
        </a:xfrm>
      </p:grpSpPr>
      <p:sp>
        <p:nvSpPr>
          <p:cNvPr id="905" name="Google Shape;905;p8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Chart-Based Parsing</a:t>
            </a:r>
            <a:endParaRPr/>
          </a:p>
        </p:txBody>
      </p:sp>
      <p:sp>
        <p:nvSpPr>
          <p:cNvPr id="906" name="Google Shape;906;p88"/>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The Chart:</a:t>
            </a:r>
            <a:r>
              <a:rPr lang="en"/>
              <a:t> dynamic programming table</a:t>
            </a:r>
            <a:endParaRPr/>
          </a:p>
          <a:p>
            <a:pPr indent="-317500" lvl="0" marL="457200" rtl="0" algn="l">
              <a:spcBef>
                <a:spcPts val="1600"/>
              </a:spcBef>
              <a:spcAft>
                <a:spcPts val="0"/>
              </a:spcAft>
              <a:buSzPts val="1400"/>
              <a:buChar char="●"/>
            </a:pPr>
            <a:r>
              <a:rPr lang="en"/>
              <a:t>n(n+1)/2 cells</a:t>
            </a:r>
            <a:endParaRPr/>
          </a:p>
          <a:p>
            <a:pPr indent="-317500" lvl="0" marL="457200" rtl="0" algn="l">
              <a:spcBef>
                <a:spcPts val="0"/>
              </a:spcBef>
              <a:spcAft>
                <a:spcPts val="0"/>
              </a:spcAft>
              <a:buSzPts val="1400"/>
              <a:buChar char="●"/>
            </a:pPr>
            <a:r>
              <a:rPr lang="en"/>
              <a:t>Represent spans </a:t>
            </a:r>
            <a:r>
              <a:rPr lang="en">
                <a:latin typeface="Consolas"/>
                <a:ea typeface="Consolas"/>
                <a:cs typeface="Consolas"/>
                <a:sym typeface="Consolas"/>
              </a:rPr>
              <a:t>[i,j)</a:t>
            </a:r>
            <a:endParaRPr>
              <a:latin typeface="Consolas"/>
              <a:ea typeface="Consolas"/>
              <a:cs typeface="Consolas"/>
              <a:sym typeface="Consolas"/>
            </a:endParaRPr>
          </a:p>
          <a:p>
            <a:pPr indent="-317500" lvl="0" marL="457200" rtl="0" algn="l">
              <a:spcBef>
                <a:spcPts val="0"/>
              </a:spcBef>
              <a:spcAft>
                <a:spcPts val="0"/>
              </a:spcAft>
              <a:buSzPts val="1400"/>
              <a:buChar char="●"/>
            </a:pPr>
            <a:r>
              <a:rPr lang="en"/>
              <a:t>Entries: </a:t>
            </a:r>
            <a:r>
              <a:rPr lang="en" u="sng"/>
              <a:t>subtree</a:t>
            </a:r>
            <a:r>
              <a:rPr lang="en"/>
              <a:t> derivations</a:t>
            </a:r>
            <a:endParaRPr/>
          </a:p>
          <a:p>
            <a:pPr indent="0" lvl="0" marL="0" rtl="0" algn="l">
              <a:spcBef>
                <a:spcPts val="1600"/>
              </a:spcBef>
              <a:spcAft>
                <a:spcPts val="0"/>
              </a:spcAft>
              <a:buNone/>
            </a:pPr>
            <a:r>
              <a:rPr lang="en"/>
              <a:t>Example:</a:t>
            </a:r>
            <a:endParaRPr/>
          </a:p>
          <a:p>
            <a:pPr indent="0" lvl="0" marL="0" rtl="0" algn="l">
              <a:spcBef>
                <a:spcPts val="1600"/>
              </a:spcBef>
              <a:spcAft>
                <a:spcPts val="0"/>
              </a:spcAft>
              <a:buClr>
                <a:schemeClr val="dk1"/>
              </a:buClr>
              <a:buSzPts val="1100"/>
              <a:buFont typeface="Arial"/>
              <a:buNone/>
            </a:pPr>
            <a:r>
              <a:rPr lang="en" sz="1200">
                <a:highlight>
                  <a:srgbClr val="FFFFFF"/>
                </a:highlight>
                <a:latin typeface="Consolas"/>
                <a:ea typeface="Consolas"/>
                <a:cs typeface="Consolas"/>
                <a:sym typeface="Consolas"/>
              </a:rPr>
              <a:t>(ROOT</a:t>
            </a:r>
            <a:br>
              <a:rPr lang="en" sz="1200">
                <a:highlight>
                  <a:srgbClr val="FFFFFF"/>
                </a:highlight>
                <a:latin typeface="Consolas"/>
                <a:ea typeface="Consolas"/>
                <a:cs typeface="Consolas"/>
                <a:sym typeface="Consolas"/>
              </a:rPr>
            </a:br>
            <a:r>
              <a:rPr lang="en" sz="1200">
                <a:highlight>
                  <a:srgbClr val="FFFFFF"/>
                </a:highlight>
                <a:latin typeface="Consolas"/>
                <a:ea typeface="Consolas"/>
                <a:cs typeface="Consolas"/>
                <a:sym typeface="Consolas"/>
              </a:rPr>
              <a:t>  (S</a:t>
            </a:r>
            <a:br>
              <a:rPr lang="en" sz="1200">
                <a:highlight>
                  <a:srgbClr val="FFFFFF"/>
                </a:highlight>
                <a:latin typeface="Consolas"/>
                <a:ea typeface="Consolas"/>
                <a:cs typeface="Consolas"/>
                <a:sym typeface="Consolas"/>
              </a:rPr>
            </a:br>
            <a:r>
              <a:rPr lang="en" sz="1200">
                <a:highlight>
                  <a:srgbClr val="FFFFFF"/>
                </a:highlight>
                <a:latin typeface="Consolas"/>
                <a:ea typeface="Consolas"/>
                <a:cs typeface="Consolas"/>
                <a:sym typeface="Consolas"/>
              </a:rPr>
              <a:t>    (NP (NNP James))</a:t>
            </a:r>
            <a:br>
              <a:rPr lang="en" sz="1200">
                <a:highlight>
                  <a:srgbClr val="FFFFFF"/>
                </a:highlight>
                <a:latin typeface="Consolas"/>
                <a:ea typeface="Consolas"/>
                <a:cs typeface="Consolas"/>
                <a:sym typeface="Consolas"/>
              </a:rPr>
            </a:br>
            <a:r>
              <a:rPr lang="en" sz="1200">
                <a:highlight>
                  <a:srgbClr val="FFFFFF"/>
                </a:highlight>
                <a:latin typeface="Consolas"/>
                <a:ea typeface="Consolas"/>
                <a:cs typeface="Consolas"/>
                <a:sym typeface="Consolas"/>
              </a:rPr>
              <a:t>    (VP (VBD ate)</a:t>
            </a:r>
            <a:br>
              <a:rPr lang="en" sz="1200">
                <a:highlight>
                  <a:srgbClr val="FFFFFF"/>
                </a:highlight>
                <a:latin typeface="Consolas"/>
                <a:ea typeface="Consolas"/>
                <a:cs typeface="Consolas"/>
                <a:sym typeface="Consolas"/>
              </a:rPr>
            </a:br>
            <a:r>
              <a:rPr lang="en" sz="1200">
                <a:highlight>
                  <a:srgbClr val="FFFFFF"/>
                </a:highlight>
                <a:latin typeface="Consolas"/>
                <a:ea typeface="Consolas"/>
                <a:cs typeface="Consolas"/>
                <a:sym typeface="Consolas"/>
              </a:rPr>
              <a:t>      (NP (DT the) (NN food)))))</a:t>
            </a:r>
            <a:endParaRPr sz="1200">
              <a:highlight>
                <a:srgbClr val="FFFFF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900">
              <a:highlight>
                <a:srgbClr val="FFFFFF"/>
              </a:highlight>
              <a:latin typeface="Arial"/>
              <a:ea typeface="Arial"/>
              <a:cs typeface="Arial"/>
              <a:sym typeface="Arial"/>
            </a:endParaRPr>
          </a:p>
          <a:p>
            <a:pPr indent="0" lvl="0" marL="0" rtl="0" algn="l">
              <a:spcBef>
                <a:spcPts val="0"/>
              </a:spcBef>
              <a:spcAft>
                <a:spcPts val="0"/>
              </a:spcAft>
              <a:buNone/>
            </a:pPr>
            <a:r>
              <a:t/>
            </a:r>
            <a:endParaRPr b="1"/>
          </a:p>
          <a:p>
            <a:pPr indent="0" lvl="0" marL="0" rtl="0" algn="l">
              <a:spcBef>
                <a:spcPts val="1600"/>
              </a:spcBef>
              <a:spcAft>
                <a:spcPts val="1600"/>
              </a:spcAft>
              <a:buNone/>
            </a:pPr>
            <a:r>
              <a:t/>
            </a:r>
            <a:endParaRPr/>
          </a:p>
        </p:txBody>
      </p:sp>
      <p:sp>
        <p:nvSpPr>
          <p:cNvPr id="907" name="Google Shape;907;p88"/>
          <p:cNvSpPr/>
          <p:nvPr/>
        </p:nvSpPr>
        <p:spPr>
          <a:xfrm>
            <a:off x="4410250" y="3429400"/>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88"/>
          <p:cNvSpPr/>
          <p:nvPr/>
        </p:nvSpPr>
        <p:spPr>
          <a:xfrm>
            <a:off x="6705888" y="2275350"/>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88"/>
          <p:cNvSpPr/>
          <p:nvPr/>
        </p:nvSpPr>
        <p:spPr>
          <a:xfrm>
            <a:off x="7279750" y="2852375"/>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88"/>
          <p:cNvSpPr/>
          <p:nvPr/>
        </p:nvSpPr>
        <p:spPr>
          <a:xfrm>
            <a:off x="6705863" y="3429400"/>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88"/>
          <p:cNvSpPr/>
          <p:nvPr/>
        </p:nvSpPr>
        <p:spPr>
          <a:xfrm>
            <a:off x="7853663" y="3426275"/>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88"/>
          <p:cNvSpPr/>
          <p:nvPr/>
        </p:nvSpPr>
        <p:spPr>
          <a:xfrm>
            <a:off x="6131938" y="1704575"/>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13" name="Google Shape;913;p88"/>
          <p:cNvCxnSpPr>
            <a:stCxn id="912" idx="3"/>
            <a:endCxn id="907" idx="7"/>
          </p:cNvCxnSpPr>
          <p:nvPr/>
        </p:nvCxnSpPr>
        <p:spPr>
          <a:xfrm flipH="1">
            <a:off x="4916151" y="2210561"/>
            <a:ext cx="1302600" cy="1305600"/>
          </a:xfrm>
          <a:prstGeom prst="straightConnector1">
            <a:avLst/>
          </a:prstGeom>
          <a:noFill/>
          <a:ln cap="flat" cmpd="sng" w="19050">
            <a:solidFill>
              <a:srgbClr val="666666"/>
            </a:solidFill>
            <a:prstDash val="solid"/>
            <a:round/>
            <a:headEnd len="med" w="med" type="none"/>
            <a:tailEnd len="med" w="med" type="triangle"/>
          </a:ln>
        </p:spPr>
      </p:cxnSp>
      <p:sp>
        <p:nvSpPr>
          <p:cNvPr id="914" name="Google Shape;914;p88"/>
          <p:cNvSpPr/>
          <p:nvPr/>
        </p:nvSpPr>
        <p:spPr>
          <a:xfrm>
            <a:off x="4132750"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James</a:t>
            </a:r>
            <a:endParaRPr sz="1200"/>
          </a:p>
        </p:txBody>
      </p:sp>
      <p:sp>
        <p:nvSpPr>
          <p:cNvPr id="915" name="Google Shape;915;p88"/>
          <p:cNvSpPr/>
          <p:nvPr/>
        </p:nvSpPr>
        <p:spPr>
          <a:xfrm>
            <a:off x="5280571"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ate</a:t>
            </a:r>
            <a:endParaRPr sz="1200"/>
          </a:p>
        </p:txBody>
      </p:sp>
      <p:sp>
        <p:nvSpPr>
          <p:cNvPr id="916" name="Google Shape;916;p88"/>
          <p:cNvSpPr/>
          <p:nvPr/>
        </p:nvSpPr>
        <p:spPr>
          <a:xfrm>
            <a:off x="6428367"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the</a:t>
            </a:r>
            <a:endParaRPr sz="1200"/>
          </a:p>
        </p:txBody>
      </p:sp>
      <p:sp>
        <p:nvSpPr>
          <p:cNvPr id="917" name="Google Shape;917;p88"/>
          <p:cNvSpPr/>
          <p:nvPr/>
        </p:nvSpPr>
        <p:spPr>
          <a:xfrm>
            <a:off x="7576162"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food</a:t>
            </a:r>
            <a:endParaRPr sz="1200"/>
          </a:p>
        </p:txBody>
      </p:sp>
      <p:cxnSp>
        <p:nvCxnSpPr>
          <p:cNvPr id="918" name="Google Shape;918;p88"/>
          <p:cNvCxnSpPr>
            <a:stCxn id="909" idx="3"/>
            <a:endCxn id="910" idx="7"/>
          </p:cNvCxnSpPr>
          <p:nvPr/>
        </p:nvCxnSpPr>
        <p:spPr>
          <a:xfrm flipH="1">
            <a:off x="7211764" y="3358361"/>
            <a:ext cx="154800" cy="157800"/>
          </a:xfrm>
          <a:prstGeom prst="straightConnector1">
            <a:avLst/>
          </a:prstGeom>
          <a:noFill/>
          <a:ln cap="flat" cmpd="sng" w="19050">
            <a:solidFill>
              <a:srgbClr val="666666"/>
            </a:solidFill>
            <a:prstDash val="solid"/>
            <a:round/>
            <a:headEnd len="med" w="med" type="none"/>
            <a:tailEnd len="med" w="med" type="triangle"/>
          </a:ln>
        </p:spPr>
      </p:cxnSp>
      <p:cxnSp>
        <p:nvCxnSpPr>
          <p:cNvPr id="919" name="Google Shape;919;p88"/>
          <p:cNvCxnSpPr>
            <a:stCxn id="910" idx="4"/>
            <a:endCxn id="920" idx="2"/>
          </p:cNvCxnSpPr>
          <p:nvPr/>
        </p:nvCxnSpPr>
        <p:spPr>
          <a:xfrm>
            <a:off x="7002263" y="4022200"/>
            <a:ext cx="0" cy="277500"/>
          </a:xfrm>
          <a:prstGeom prst="straightConnector1">
            <a:avLst/>
          </a:prstGeom>
          <a:noFill/>
          <a:ln cap="flat" cmpd="sng" w="19050">
            <a:solidFill>
              <a:srgbClr val="666666"/>
            </a:solidFill>
            <a:prstDash val="solid"/>
            <a:round/>
            <a:headEnd len="med" w="med" type="none"/>
            <a:tailEnd len="med" w="med" type="triangle"/>
          </a:ln>
        </p:spPr>
      </p:cxnSp>
      <p:cxnSp>
        <p:nvCxnSpPr>
          <p:cNvPr id="921" name="Google Shape;921;p88"/>
          <p:cNvCxnSpPr>
            <a:stCxn id="909" idx="5"/>
            <a:endCxn id="911" idx="1"/>
          </p:cNvCxnSpPr>
          <p:nvPr/>
        </p:nvCxnSpPr>
        <p:spPr>
          <a:xfrm>
            <a:off x="7785736" y="3358361"/>
            <a:ext cx="154800" cy="154800"/>
          </a:xfrm>
          <a:prstGeom prst="straightConnector1">
            <a:avLst/>
          </a:prstGeom>
          <a:noFill/>
          <a:ln cap="flat" cmpd="sng" w="19050">
            <a:solidFill>
              <a:srgbClr val="666666"/>
            </a:solidFill>
            <a:prstDash val="solid"/>
            <a:round/>
            <a:headEnd len="med" w="med" type="none"/>
            <a:tailEnd len="med" w="med" type="triangle"/>
          </a:ln>
        </p:spPr>
      </p:cxnSp>
      <p:cxnSp>
        <p:nvCxnSpPr>
          <p:cNvPr id="922" name="Google Shape;922;p88"/>
          <p:cNvCxnSpPr>
            <a:stCxn id="911" idx="4"/>
            <a:endCxn id="923" idx="2"/>
          </p:cNvCxnSpPr>
          <p:nvPr/>
        </p:nvCxnSpPr>
        <p:spPr>
          <a:xfrm>
            <a:off x="8150063" y="4019075"/>
            <a:ext cx="0" cy="280500"/>
          </a:xfrm>
          <a:prstGeom prst="straightConnector1">
            <a:avLst/>
          </a:prstGeom>
          <a:noFill/>
          <a:ln cap="flat" cmpd="sng" w="19050">
            <a:solidFill>
              <a:srgbClr val="666666"/>
            </a:solidFill>
            <a:prstDash val="solid"/>
            <a:round/>
            <a:headEnd len="med" w="med" type="none"/>
            <a:tailEnd len="med" w="med" type="triangle"/>
          </a:ln>
        </p:spPr>
      </p:cxnSp>
      <p:cxnSp>
        <p:nvCxnSpPr>
          <p:cNvPr id="924" name="Google Shape;924;p88"/>
          <p:cNvCxnSpPr>
            <a:stCxn id="925" idx="4"/>
            <a:endCxn id="926" idx="2"/>
          </p:cNvCxnSpPr>
          <p:nvPr/>
        </p:nvCxnSpPr>
        <p:spPr>
          <a:xfrm>
            <a:off x="5854450" y="4019075"/>
            <a:ext cx="0" cy="280500"/>
          </a:xfrm>
          <a:prstGeom prst="straightConnector1">
            <a:avLst/>
          </a:prstGeom>
          <a:noFill/>
          <a:ln cap="flat" cmpd="sng" w="19050">
            <a:solidFill>
              <a:srgbClr val="666666"/>
            </a:solidFill>
            <a:prstDash val="solid"/>
            <a:round/>
            <a:headEnd len="med" w="med" type="none"/>
            <a:tailEnd len="med" w="med" type="triangle"/>
          </a:ln>
        </p:spPr>
      </p:cxnSp>
      <p:cxnSp>
        <p:nvCxnSpPr>
          <p:cNvPr id="927" name="Google Shape;927;p88"/>
          <p:cNvCxnSpPr>
            <a:stCxn id="907" idx="4"/>
            <a:endCxn id="914" idx="0"/>
          </p:cNvCxnSpPr>
          <p:nvPr/>
        </p:nvCxnSpPr>
        <p:spPr>
          <a:xfrm>
            <a:off x="4706650" y="4022200"/>
            <a:ext cx="0" cy="277500"/>
          </a:xfrm>
          <a:prstGeom prst="straightConnector1">
            <a:avLst/>
          </a:prstGeom>
          <a:noFill/>
          <a:ln cap="flat" cmpd="sng" w="19050">
            <a:solidFill>
              <a:srgbClr val="666666"/>
            </a:solidFill>
            <a:prstDash val="solid"/>
            <a:round/>
            <a:headEnd len="med" w="med" type="none"/>
            <a:tailEnd len="med" w="med" type="triangle"/>
          </a:ln>
        </p:spPr>
      </p:cxnSp>
      <p:sp>
        <p:nvSpPr>
          <p:cNvPr id="925" name="Google Shape;925;p88"/>
          <p:cNvSpPr/>
          <p:nvPr/>
        </p:nvSpPr>
        <p:spPr>
          <a:xfrm>
            <a:off x="5558050" y="3426275"/>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28" name="Google Shape;928;p88"/>
          <p:cNvCxnSpPr>
            <a:stCxn id="908" idx="3"/>
            <a:endCxn id="925" idx="7"/>
          </p:cNvCxnSpPr>
          <p:nvPr/>
        </p:nvCxnSpPr>
        <p:spPr>
          <a:xfrm flipH="1">
            <a:off x="6064001" y="2781336"/>
            <a:ext cx="728700" cy="731700"/>
          </a:xfrm>
          <a:prstGeom prst="straightConnector1">
            <a:avLst/>
          </a:prstGeom>
          <a:noFill/>
          <a:ln cap="flat" cmpd="sng" w="19050">
            <a:solidFill>
              <a:srgbClr val="666666"/>
            </a:solidFill>
            <a:prstDash val="solid"/>
            <a:round/>
            <a:headEnd len="med" w="med" type="none"/>
            <a:tailEnd len="med" w="med" type="triangle"/>
          </a:ln>
        </p:spPr>
      </p:cxnSp>
      <p:cxnSp>
        <p:nvCxnSpPr>
          <p:cNvPr id="929" name="Google Shape;929;p88"/>
          <p:cNvCxnSpPr>
            <a:stCxn id="908" idx="5"/>
            <a:endCxn id="909" idx="1"/>
          </p:cNvCxnSpPr>
          <p:nvPr/>
        </p:nvCxnSpPr>
        <p:spPr>
          <a:xfrm>
            <a:off x="7211874" y="2781336"/>
            <a:ext cx="154800" cy="157800"/>
          </a:xfrm>
          <a:prstGeom prst="straightConnector1">
            <a:avLst/>
          </a:prstGeom>
          <a:noFill/>
          <a:ln cap="flat" cmpd="sng" w="19050">
            <a:solidFill>
              <a:srgbClr val="666666"/>
            </a:solidFill>
            <a:prstDash val="solid"/>
            <a:round/>
            <a:headEnd len="med" w="med" type="none"/>
            <a:tailEnd len="med" w="med" type="triangle"/>
          </a:ln>
        </p:spPr>
      </p:cxnSp>
      <p:cxnSp>
        <p:nvCxnSpPr>
          <p:cNvPr id="930" name="Google Shape;930;p88"/>
          <p:cNvCxnSpPr>
            <a:stCxn id="912" idx="5"/>
            <a:endCxn id="908" idx="1"/>
          </p:cNvCxnSpPr>
          <p:nvPr/>
        </p:nvCxnSpPr>
        <p:spPr>
          <a:xfrm>
            <a:off x="6637924" y="2210561"/>
            <a:ext cx="154800" cy="151500"/>
          </a:xfrm>
          <a:prstGeom prst="straightConnector1">
            <a:avLst/>
          </a:prstGeom>
          <a:noFill/>
          <a:ln cap="flat" cmpd="sng" w="19050">
            <a:solidFill>
              <a:srgbClr val="666666"/>
            </a:solidFill>
            <a:prstDash val="solid"/>
            <a:round/>
            <a:headEnd len="med" w="med" type="none"/>
            <a:tailEnd len="med" w="med" type="triangle"/>
          </a:ln>
        </p:spPr>
      </p:cxnSp>
      <p:sp>
        <p:nvSpPr>
          <p:cNvPr id="931" name="Google Shape;931;p88"/>
          <p:cNvSpPr/>
          <p:nvPr/>
        </p:nvSpPr>
        <p:spPr>
          <a:xfrm>
            <a:off x="4132750"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NP/NNP</a:t>
            </a:r>
            <a:endParaRPr/>
          </a:p>
        </p:txBody>
      </p:sp>
      <p:sp>
        <p:nvSpPr>
          <p:cNvPr id="926" name="Google Shape;926;p88"/>
          <p:cNvSpPr/>
          <p:nvPr/>
        </p:nvSpPr>
        <p:spPr>
          <a:xfrm>
            <a:off x="5280575"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VBD</a:t>
            </a:r>
            <a:endParaRPr/>
          </a:p>
        </p:txBody>
      </p:sp>
      <p:sp>
        <p:nvSpPr>
          <p:cNvPr id="920" name="Google Shape;920;p88"/>
          <p:cNvSpPr/>
          <p:nvPr/>
        </p:nvSpPr>
        <p:spPr>
          <a:xfrm>
            <a:off x="6428375"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DT</a:t>
            </a:r>
            <a:endParaRPr/>
          </a:p>
        </p:txBody>
      </p:sp>
      <p:sp>
        <p:nvSpPr>
          <p:cNvPr id="923" name="Google Shape;923;p88"/>
          <p:cNvSpPr/>
          <p:nvPr/>
        </p:nvSpPr>
        <p:spPr>
          <a:xfrm>
            <a:off x="7576150"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NN</a:t>
            </a:r>
            <a:endParaRPr/>
          </a:p>
        </p:txBody>
      </p:sp>
      <p:sp>
        <p:nvSpPr>
          <p:cNvPr id="932" name="Google Shape;932;p88"/>
          <p:cNvSpPr/>
          <p:nvPr/>
        </p:nvSpPr>
        <p:spPr>
          <a:xfrm>
            <a:off x="5280575" y="199785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33" name="Google Shape;933;p88"/>
          <p:cNvSpPr/>
          <p:nvPr/>
        </p:nvSpPr>
        <p:spPr>
          <a:xfrm>
            <a:off x="5854450" y="25748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34" name="Google Shape;934;p88"/>
          <p:cNvSpPr/>
          <p:nvPr/>
        </p:nvSpPr>
        <p:spPr>
          <a:xfrm>
            <a:off x="7002250" y="25748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NP</a:t>
            </a:r>
            <a:endParaRPr/>
          </a:p>
        </p:txBody>
      </p:sp>
      <p:sp>
        <p:nvSpPr>
          <p:cNvPr id="935" name="Google Shape;935;p88"/>
          <p:cNvSpPr/>
          <p:nvPr/>
        </p:nvSpPr>
        <p:spPr>
          <a:xfrm>
            <a:off x="6428400" y="199785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VP</a:t>
            </a:r>
            <a:endParaRPr/>
          </a:p>
        </p:txBody>
      </p:sp>
      <p:sp>
        <p:nvSpPr>
          <p:cNvPr id="936" name="Google Shape;936;p88"/>
          <p:cNvSpPr/>
          <p:nvPr/>
        </p:nvSpPr>
        <p:spPr>
          <a:xfrm>
            <a:off x="5854450" y="14270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t>
            </a:r>
            <a:endParaRPr/>
          </a:p>
        </p:txBody>
      </p:sp>
      <p:sp>
        <p:nvSpPr>
          <p:cNvPr id="937" name="Google Shape;937;p88"/>
          <p:cNvSpPr/>
          <p:nvPr/>
        </p:nvSpPr>
        <p:spPr>
          <a:xfrm>
            <a:off x="4706663" y="25748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1" name="Shape 941"/>
        <p:cNvGrpSpPr/>
        <p:nvPr/>
      </p:nvGrpSpPr>
      <p:grpSpPr>
        <a:xfrm>
          <a:off x="0" y="0"/>
          <a:ext cx="0" cy="0"/>
          <a:chOff x="0" y="0"/>
          <a:chExt cx="0" cy="0"/>
        </a:xfrm>
      </p:grpSpPr>
      <p:sp>
        <p:nvSpPr>
          <p:cNvPr id="942" name="Google Shape;942;p8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Chart-Based Parsing</a:t>
            </a:r>
            <a:endParaRPr/>
          </a:p>
        </p:txBody>
      </p:sp>
      <p:sp>
        <p:nvSpPr>
          <p:cNvPr id="943" name="Google Shape;943;p89"/>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The Chart:</a:t>
            </a:r>
            <a:r>
              <a:rPr lang="en"/>
              <a:t> dynamic programming table</a:t>
            </a:r>
            <a:endParaRPr/>
          </a:p>
          <a:p>
            <a:pPr indent="-317500" lvl="0" marL="457200" rtl="0" algn="l">
              <a:spcBef>
                <a:spcPts val="1600"/>
              </a:spcBef>
              <a:spcAft>
                <a:spcPts val="0"/>
              </a:spcAft>
              <a:buSzPts val="1400"/>
              <a:buChar char="●"/>
            </a:pPr>
            <a:r>
              <a:rPr lang="en"/>
              <a:t>n(n+1)/2 cells</a:t>
            </a:r>
            <a:endParaRPr/>
          </a:p>
          <a:p>
            <a:pPr indent="-317500" lvl="0" marL="457200" rtl="0" algn="l">
              <a:spcBef>
                <a:spcPts val="0"/>
              </a:spcBef>
              <a:spcAft>
                <a:spcPts val="0"/>
              </a:spcAft>
              <a:buSzPts val="1400"/>
              <a:buChar char="●"/>
            </a:pPr>
            <a:r>
              <a:rPr lang="en"/>
              <a:t>Represent spans </a:t>
            </a:r>
            <a:r>
              <a:rPr lang="en">
                <a:latin typeface="Consolas"/>
                <a:ea typeface="Consolas"/>
                <a:cs typeface="Consolas"/>
                <a:sym typeface="Consolas"/>
              </a:rPr>
              <a:t>[i,j)</a:t>
            </a:r>
            <a:endParaRPr>
              <a:latin typeface="Consolas"/>
              <a:ea typeface="Consolas"/>
              <a:cs typeface="Consolas"/>
              <a:sym typeface="Consolas"/>
            </a:endParaRPr>
          </a:p>
          <a:p>
            <a:pPr indent="-317500" lvl="0" marL="457200" rtl="0" algn="l">
              <a:spcBef>
                <a:spcPts val="0"/>
              </a:spcBef>
              <a:spcAft>
                <a:spcPts val="0"/>
              </a:spcAft>
              <a:buSzPts val="1400"/>
              <a:buChar char="●"/>
            </a:pPr>
            <a:r>
              <a:rPr lang="en"/>
              <a:t>Entries: </a:t>
            </a:r>
            <a:r>
              <a:rPr lang="en" u="sng"/>
              <a:t>subtree</a:t>
            </a:r>
            <a:r>
              <a:rPr lang="en"/>
              <a:t> derivations </a:t>
            </a:r>
            <a:endParaRPr/>
          </a:p>
          <a:p>
            <a:pPr indent="-304800" lvl="1" marL="914400" rtl="0" algn="l">
              <a:spcBef>
                <a:spcPts val="0"/>
              </a:spcBef>
              <a:spcAft>
                <a:spcPts val="0"/>
              </a:spcAft>
              <a:buSzPts val="1200"/>
              <a:buChar char="○"/>
            </a:pPr>
            <a:r>
              <a:rPr lang="en"/>
              <a:t>(for each symbol)</a:t>
            </a:r>
            <a:endParaRPr/>
          </a:p>
          <a:p>
            <a:pPr indent="-317500" lvl="0" marL="457200" rtl="0" algn="l">
              <a:spcBef>
                <a:spcPts val="0"/>
              </a:spcBef>
              <a:spcAft>
                <a:spcPts val="0"/>
              </a:spcAft>
              <a:buSzPts val="1400"/>
              <a:buChar char="●"/>
            </a:pPr>
            <a:r>
              <a:rPr lang="en"/>
              <a:t>Top cell: full derivation</a:t>
            </a:r>
            <a:endParaRPr/>
          </a:p>
          <a:p>
            <a:pPr indent="0" lvl="0" marL="0" rtl="0" algn="l">
              <a:spcBef>
                <a:spcPts val="1600"/>
              </a:spcBef>
              <a:spcAft>
                <a:spcPts val="0"/>
              </a:spcAft>
              <a:buNone/>
            </a:pPr>
            <a:r>
              <a:rPr b="1" lang="en"/>
              <a:t>CKY Algorithm:</a:t>
            </a:r>
            <a:endParaRPr/>
          </a:p>
          <a:p>
            <a:pPr indent="0" lvl="0" marL="0" rtl="0" algn="l">
              <a:spcBef>
                <a:spcPts val="0"/>
              </a:spcBef>
              <a:spcAft>
                <a:spcPts val="0"/>
              </a:spcAft>
              <a:buNone/>
            </a:pPr>
            <a:r>
              <a:rPr lang="en"/>
              <a:t>Variant of Viterbi decoding</a:t>
            </a:r>
            <a:endParaRPr/>
          </a:p>
          <a:p>
            <a:pPr indent="-317500" lvl="0" marL="457200" rtl="0" algn="l">
              <a:spcBef>
                <a:spcPts val="1000"/>
              </a:spcBef>
              <a:spcAft>
                <a:spcPts val="0"/>
              </a:spcAft>
              <a:buSzPts val="1400"/>
              <a:buChar char="●"/>
            </a:pPr>
            <a:r>
              <a:rPr lang="en"/>
              <a:t>Assume binary tree and grammar</a:t>
            </a:r>
            <a:endParaRPr/>
          </a:p>
          <a:p>
            <a:pPr indent="-317500" lvl="0" marL="457200" rtl="0" algn="l">
              <a:spcBef>
                <a:spcPts val="0"/>
              </a:spcBef>
              <a:spcAft>
                <a:spcPts val="0"/>
              </a:spcAft>
              <a:buSzPts val="1400"/>
              <a:buChar char="●"/>
            </a:pPr>
            <a:r>
              <a:rPr lang="en"/>
              <a:t>For each cell, consider L, R subtrees</a:t>
            </a:r>
            <a:endParaRPr/>
          </a:p>
          <a:p>
            <a:pPr indent="-317500" lvl="0" marL="457200" rtl="0" algn="l">
              <a:spcBef>
                <a:spcPts val="0"/>
              </a:spcBef>
              <a:spcAft>
                <a:spcPts val="0"/>
              </a:spcAft>
              <a:buSzPts val="1400"/>
              <a:buChar char="●"/>
            </a:pPr>
            <a:r>
              <a:rPr lang="en"/>
              <a:t>Choose best candidate</a:t>
            </a:r>
            <a:endParaRPr/>
          </a:p>
          <a:p>
            <a:pPr indent="-317500" lvl="0" marL="457200" rtl="0" algn="l">
              <a:spcBef>
                <a:spcPts val="0"/>
              </a:spcBef>
              <a:spcAft>
                <a:spcPts val="0"/>
              </a:spcAft>
              <a:buSzPts val="1400"/>
              <a:buChar char="●"/>
            </a:pPr>
            <a:r>
              <a:rPr lang="en"/>
              <a:t>Store backpointers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b="1"/>
          </a:p>
          <a:p>
            <a:pPr indent="0" lvl="0" marL="0" rtl="0" algn="l">
              <a:spcBef>
                <a:spcPts val="1600"/>
              </a:spcBef>
              <a:spcAft>
                <a:spcPts val="1600"/>
              </a:spcAft>
              <a:buNone/>
            </a:pPr>
            <a:r>
              <a:t/>
            </a:r>
            <a:endParaRPr/>
          </a:p>
        </p:txBody>
      </p:sp>
      <p:sp>
        <p:nvSpPr>
          <p:cNvPr id="944" name="Google Shape;944;p89"/>
          <p:cNvSpPr/>
          <p:nvPr/>
        </p:nvSpPr>
        <p:spPr>
          <a:xfrm>
            <a:off x="4410250" y="3429400"/>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89"/>
          <p:cNvSpPr/>
          <p:nvPr/>
        </p:nvSpPr>
        <p:spPr>
          <a:xfrm>
            <a:off x="6705888" y="2275350"/>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89"/>
          <p:cNvSpPr/>
          <p:nvPr/>
        </p:nvSpPr>
        <p:spPr>
          <a:xfrm>
            <a:off x="7279750" y="2852375"/>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89"/>
          <p:cNvSpPr/>
          <p:nvPr/>
        </p:nvSpPr>
        <p:spPr>
          <a:xfrm>
            <a:off x="6705863" y="3429400"/>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89"/>
          <p:cNvSpPr/>
          <p:nvPr/>
        </p:nvSpPr>
        <p:spPr>
          <a:xfrm>
            <a:off x="7853663" y="3426275"/>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89"/>
          <p:cNvSpPr/>
          <p:nvPr/>
        </p:nvSpPr>
        <p:spPr>
          <a:xfrm>
            <a:off x="6131938" y="1704575"/>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50" name="Google Shape;950;p89"/>
          <p:cNvCxnSpPr>
            <a:stCxn id="949" idx="3"/>
            <a:endCxn id="944" idx="7"/>
          </p:cNvCxnSpPr>
          <p:nvPr/>
        </p:nvCxnSpPr>
        <p:spPr>
          <a:xfrm flipH="1">
            <a:off x="4916151" y="2210561"/>
            <a:ext cx="1302600" cy="1305600"/>
          </a:xfrm>
          <a:prstGeom prst="straightConnector1">
            <a:avLst/>
          </a:prstGeom>
          <a:noFill/>
          <a:ln cap="flat" cmpd="sng" w="19050">
            <a:solidFill>
              <a:srgbClr val="666666"/>
            </a:solidFill>
            <a:prstDash val="solid"/>
            <a:round/>
            <a:headEnd len="med" w="med" type="none"/>
            <a:tailEnd len="med" w="med" type="triangle"/>
          </a:ln>
        </p:spPr>
      </p:cxnSp>
      <p:sp>
        <p:nvSpPr>
          <p:cNvPr id="951" name="Google Shape;951;p89"/>
          <p:cNvSpPr/>
          <p:nvPr/>
        </p:nvSpPr>
        <p:spPr>
          <a:xfrm>
            <a:off x="4132750"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James</a:t>
            </a:r>
            <a:endParaRPr sz="1200"/>
          </a:p>
        </p:txBody>
      </p:sp>
      <p:sp>
        <p:nvSpPr>
          <p:cNvPr id="952" name="Google Shape;952;p89"/>
          <p:cNvSpPr/>
          <p:nvPr/>
        </p:nvSpPr>
        <p:spPr>
          <a:xfrm>
            <a:off x="5280571"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ate</a:t>
            </a:r>
            <a:endParaRPr sz="1200"/>
          </a:p>
        </p:txBody>
      </p:sp>
      <p:sp>
        <p:nvSpPr>
          <p:cNvPr id="953" name="Google Shape;953;p89"/>
          <p:cNvSpPr/>
          <p:nvPr/>
        </p:nvSpPr>
        <p:spPr>
          <a:xfrm>
            <a:off x="6428367"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the</a:t>
            </a:r>
            <a:endParaRPr sz="1200"/>
          </a:p>
        </p:txBody>
      </p:sp>
      <p:sp>
        <p:nvSpPr>
          <p:cNvPr id="954" name="Google Shape;954;p89"/>
          <p:cNvSpPr/>
          <p:nvPr/>
        </p:nvSpPr>
        <p:spPr>
          <a:xfrm>
            <a:off x="7576162"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food</a:t>
            </a:r>
            <a:endParaRPr sz="1200"/>
          </a:p>
        </p:txBody>
      </p:sp>
      <p:cxnSp>
        <p:nvCxnSpPr>
          <p:cNvPr id="955" name="Google Shape;955;p89"/>
          <p:cNvCxnSpPr>
            <a:stCxn id="946" idx="3"/>
            <a:endCxn id="947" idx="7"/>
          </p:cNvCxnSpPr>
          <p:nvPr/>
        </p:nvCxnSpPr>
        <p:spPr>
          <a:xfrm flipH="1">
            <a:off x="7211764" y="3358361"/>
            <a:ext cx="154800" cy="157800"/>
          </a:xfrm>
          <a:prstGeom prst="straightConnector1">
            <a:avLst/>
          </a:prstGeom>
          <a:noFill/>
          <a:ln cap="flat" cmpd="sng" w="19050">
            <a:solidFill>
              <a:srgbClr val="666666"/>
            </a:solidFill>
            <a:prstDash val="solid"/>
            <a:round/>
            <a:headEnd len="med" w="med" type="none"/>
            <a:tailEnd len="med" w="med" type="triangle"/>
          </a:ln>
        </p:spPr>
      </p:cxnSp>
      <p:cxnSp>
        <p:nvCxnSpPr>
          <p:cNvPr id="956" name="Google Shape;956;p89"/>
          <p:cNvCxnSpPr>
            <a:stCxn id="947" idx="4"/>
            <a:endCxn id="957" idx="2"/>
          </p:cNvCxnSpPr>
          <p:nvPr/>
        </p:nvCxnSpPr>
        <p:spPr>
          <a:xfrm>
            <a:off x="7002263" y="4022200"/>
            <a:ext cx="0" cy="277500"/>
          </a:xfrm>
          <a:prstGeom prst="straightConnector1">
            <a:avLst/>
          </a:prstGeom>
          <a:noFill/>
          <a:ln cap="flat" cmpd="sng" w="19050">
            <a:solidFill>
              <a:srgbClr val="666666"/>
            </a:solidFill>
            <a:prstDash val="solid"/>
            <a:round/>
            <a:headEnd len="med" w="med" type="none"/>
            <a:tailEnd len="med" w="med" type="triangle"/>
          </a:ln>
        </p:spPr>
      </p:cxnSp>
      <p:cxnSp>
        <p:nvCxnSpPr>
          <p:cNvPr id="958" name="Google Shape;958;p89"/>
          <p:cNvCxnSpPr>
            <a:stCxn id="946" idx="5"/>
            <a:endCxn id="948" idx="1"/>
          </p:cNvCxnSpPr>
          <p:nvPr/>
        </p:nvCxnSpPr>
        <p:spPr>
          <a:xfrm>
            <a:off x="7785736" y="3358361"/>
            <a:ext cx="154800" cy="154800"/>
          </a:xfrm>
          <a:prstGeom prst="straightConnector1">
            <a:avLst/>
          </a:prstGeom>
          <a:noFill/>
          <a:ln cap="flat" cmpd="sng" w="19050">
            <a:solidFill>
              <a:srgbClr val="666666"/>
            </a:solidFill>
            <a:prstDash val="solid"/>
            <a:round/>
            <a:headEnd len="med" w="med" type="none"/>
            <a:tailEnd len="med" w="med" type="triangle"/>
          </a:ln>
        </p:spPr>
      </p:cxnSp>
      <p:cxnSp>
        <p:nvCxnSpPr>
          <p:cNvPr id="959" name="Google Shape;959;p89"/>
          <p:cNvCxnSpPr>
            <a:stCxn id="948" idx="4"/>
            <a:endCxn id="960" idx="2"/>
          </p:cNvCxnSpPr>
          <p:nvPr/>
        </p:nvCxnSpPr>
        <p:spPr>
          <a:xfrm>
            <a:off x="8150063" y="4019075"/>
            <a:ext cx="0" cy="280500"/>
          </a:xfrm>
          <a:prstGeom prst="straightConnector1">
            <a:avLst/>
          </a:prstGeom>
          <a:noFill/>
          <a:ln cap="flat" cmpd="sng" w="19050">
            <a:solidFill>
              <a:srgbClr val="666666"/>
            </a:solidFill>
            <a:prstDash val="solid"/>
            <a:round/>
            <a:headEnd len="med" w="med" type="none"/>
            <a:tailEnd len="med" w="med" type="triangle"/>
          </a:ln>
        </p:spPr>
      </p:cxnSp>
      <p:cxnSp>
        <p:nvCxnSpPr>
          <p:cNvPr id="961" name="Google Shape;961;p89"/>
          <p:cNvCxnSpPr>
            <a:stCxn id="962" idx="4"/>
            <a:endCxn id="963" idx="2"/>
          </p:cNvCxnSpPr>
          <p:nvPr/>
        </p:nvCxnSpPr>
        <p:spPr>
          <a:xfrm>
            <a:off x="5854450" y="4019075"/>
            <a:ext cx="0" cy="280500"/>
          </a:xfrm>
          <a:prstGeom prst="straightConnector1">
            <a:avLst/>
          </a:prstGeom>
          <a:noFill/>
          <a:ln cap="flat" cmpd="sng" w="19050">
            <a:solidFill>
              <a:srgbClr val="666666"/>
            </a:solidFill>
            <a:prstDash val="solid"/>
            <a:round/>
            <a:headEnd len="med" w="med" type="none"/>
            <a:tailEnd len="med" w="med" type="triangle"/>
          </a:ln>
        </p:spPr>
      </p:cxnSp>
      <p:cxnSp>
        <p:nvCxnSpPr>
          <p:cNvPr id="964" name="Google Shape;964;p89"/>
          <p:cNvCxnSpPr>
            <a:stCxn id="944" idx="4"/>
            <a:endCxn id="951" idx="0"/>
          </p:cNvCxnSpPr>
          <p:nvPr/>
        </p:nvCxnSpPr>
        <p:spPr>
          <a:xfrm>
            <a:off x="4706650" y="4022200"/>
            <a:ext cx="0" cy="277500"/>
          </a:xfrm>
          <a:prstGeom prst="straightConnector1">
            <a:avLst/>
          </a:prstGeom>
          <a:noFill/>
          <a:ln cap="flat" cmpd="sng" w="19050">
            <a:solidFill>
              <a:srgbClr val="666666"/>
            </a:solidFill>
            <a:prstDash val="solid"/>
            <a:round/>
            <a:headEnd len="med" w="med" type="none"/>
            <a:tailEnd len="med" w="med" type="triangle"/>
          </a:ln>
        </p:spPr>
      </p:cxnSp>
      <p:sp>
        <p:nvSpPr>
          <p:cNvPr id="962" name="Google Shape;962;p89"/>
          <p:cNvSpPr/>
          <p:nvPr/>
        </p:nvSpPr>
        <p:spPr>
          <a:xfrm>
            <a:off x="5558050" y="3426275"/>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65" name="Google Shape;965;p89"/>
          <p:cNvCxnSpPr>
            <a:stCxn id="945" idx="3"/>
            <a:endCxn id="962" idx="7"/>
          </p:cNvCxnSpPr>
          <p:nvPr/>
        </p:nvCxnSpPr>
        <p:spPr>
          <a:xfrm flipH="1">
            <a:off x="6064001" y="2781336"/>
            <a:ext cx="728700" cy="731700"/>
          </a:xfrm>
          <a:prstGeom prst="straightConnector1">
            <a:avLst/>
          </a:prstGeom>
          <a:noFill/>
          <a:ln cap="flat" cmpd="sng" w="19050">
            <a:solidFill>
              <a:srgbClr val="666666"/>
            </a:solidFill>
            <a:prstDash val="solid"/>
            <a:round/>
            <a:headEnd len="med" w="med" type="none"/>
            <a:tailEnd len="med" w="med" type="triangle"/>
          </a:ln>
        </p:spPr>
      </p:cxnSp>
      <p:cxnSp>
        <p:nvCxnSpPr>
          <p:cNvPr id="966" name="Google Shape;966;p89"/>
          <p:cNvCxnSpPr>
            <a:stCxn id="945" idx="5"/>
            <a:endCxn id="946" idx="1"/>
          </p:cNvCxnSpPr>
          <p:nvPr/>
        </p:nvCxnSpPr>
        <p:spPr>
          <a:xfrm>
            <a:off x="7211874" y="2781336"/>
            <a:ext cx="154800" cy="157800"/>
          </a:xfrm>
          <a:prstGeom prst="straightConnector1">
            <a:avLst/>
          </a:prstGeom>
          <a:noFill/>
          <a:ln cap="flat" cmpd="sng" w="19050">
            <a:solidFill>
              <a:srgbClr val="666666"/>
            </a:solidFill>
            <a:prstDash val="solid"/>
            <a:round/>
            <a:headEnd len="med" w="med" type="none"/>
            <a:tailEnd len="med" w="med" type="triangle"/>
          </a:ln>
        </p:spPr>
      </p:cxnSp>
      <p:cxnSp>
        <p:nvCxnSpPr>
          <p:cNvPr id="967" name="Google Shape;967;p89"/>
          <p:cNvCxnSpPr>
            <a:stCxn id="949" idx="5"/>
            <a:endCxn id="945" idx="1"/>
          </p:cNvCxnSpPr>
          <p:nvPr/>
        </p:nvCxnSpPr>
        <p:spPr>
          <a:xfrm>
            <a:off x="6637924" y="2210561"/>
            <a:ext cx="154800" cy="151500"/>
          </a:xfrm>
          <a:prstGeom prst="straightConnector1">
            <a:avLst/>
          </a:prstGeom>
          <a:noFill/>
          <a:ln cap="flat" cmpd="sng" w="19050">
            <a:solidFill>
              <a:srgbClr val="666666"/>
            </a:solidFill>
            <a:prstDash val="solid"/>
            <a:round/>
            <a:headEnd len="med" w="med" type="none"/>
            <a:tailEnd len="med" w="med" type="triangle"/>
          </a:ln>
        </p:spPr>
      </p:cxnSp>
      <p:sp>
        <p:nvSpPr>
          <p:cNvPr id="968" name="Google Shape;968;p89"/>
          <p:cNvSpPr/>
          <p:nvPr/>
        </p:nvSpPr>
        <p:spPr>
          <a:xfrm>
            <a:off x="4132750"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NP/NNP</a:t>
            </a:r>
            <a:endParaRPr/>
          </a:p>
        </p:txBody>
      </p:sp>
      <p:sp>
        <p:nvSpPr>
          <p:cNvPr id="963" name="Google Shape;963;p89"/>
          <p:cNvSpPr/>
          <p:nvPr/>
        </p:nvSpPr>
        <p:spPr>
          <a:xfrm>
            <a:off x="5280575"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VBD</a:t>
            </a:r>
            <a:endParaRPr/>
          </a:p>
        </p:txBody>
      </p:sp>
      <p:sp>
        <p:nvSpPr>
          <p:cNvPr id="957" name="Google Shape;957;p89"/>
          <p:cNvSpPr/>
          <p:nvPr/>
        </p:nvSpPr>
        <p:spPr>
          <a:xfrm>
            <a:off x="6428375"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DT</a:t>
            </a:r>
            <a:endParaRPr/>
          </a:p>
        </p:txBody>
      </p:sp>
      <p:sp>
        <p:nvSpPr>
          <p:cNvPr id="960" name="Google Shape;960;p89"/>
          <p:cNvSpPr/>
          <p:nvPr/>
        </p:nvSpPr>
        <p:spPr>
          <a:xfrm>
            <a:off x="7576150"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NN</a:t>
            </a:r>
            <a:endParaRPr/>
          </a:p>
        </p:txBody>
      </p:sp>
      <p:sp>
        <p:nvSpPr>
          <p:cNvPr id="969" name="Google Shape;969;p89"/>
          <p:cNvSpPr/>
          <p:nvPr/>
        </p:nvSpPr>
        <p:spPr>
          <a:xfrm>
            <a:off x="5280575" y="199785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70" name="Google Shape;970;p89"/>
          <p:cNvSpPr/>
          <p:nvPr/>
        </p:nvSpPr>
        <p:spPr>
          <a:xfrm>
            <a:off x="5854450" y="25748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71" name="Google Shape;971;p89"/>
          <p:cNvSpPr/>
          <p:nvPr/>
        </p:nvSpPr>
        <p:spPr>
          <a:xfrm>
            <a:off x="7002250" y="25748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NP</a:t>
            </a:r>
            <a:endParaRPr/>
          </a:p>
        </p:txBody>
      </p:sp>
      <p:sp>
        <p:nvSpPr>
          <p:cNvPr id="972" name="Google Shape;972;p89"/>
          <p:cNvSpPr/>
          <p:nvPr/>
        </p:nvSpPr>
        <p:spPr>
          <a:xfrm>
            <a:off x="6428400" y="199785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VP</a:t>
            </a:r>
            <a:endParaRPr/>
          </a:p>
        </p:txBody>
      </p:sp>
      <p:sp>
        <p:nvSpPr>
          <p:cNvPr id="973" name="Google Shape;973;p89"/>
          <p:cNvSpPr/>
          <p:nvPr/>
        </p:nvSpPr>
        <p:spPr>
          <a:xfrm>
            <a:off x="5854450" y="14270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t>
            </a:r>
            <a:endParaRPr/>
          </a:p>
        </p:txBody>
      </p:sp>
      <p:sp>
        <p:nvSpPr>
          <p:cNvPr id="974" name="Google Shape;974;p89"/>
          <p:cNvSpPr/>
          <p:nvPr/>
        </p:nvSpPr>
        <p:spPr>
          <a:xfrm>
            <a:off x="4706663" y="25748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8" name="Shape 978"/>
        <p:cNvGrpSpPr/>
        <p:nvPr/>
      </p:nvGrpSpPr>
      <p:grpSpPr>
        <a:xfrm>
          <a:off x="0" y="0"/>
          <a:ext cx="0" cy="0"/>
          <a:chOff x="0" y="0"/>
          <a:chExt cx="0" cy="0"/>
        </a:xfrm>
      </p:grpSpPr>
      <p:sp>
        <p:nvSpPr>
          <p:cNvPr id="979" name="Google Shape;979;p90"/>
          <p:cNvSpPr/>
          <p:nvPr/>
        </p:nvSpPr>
        <p:spPr>
          <a:xfrm>
            <a:off x="4410250" y="3429400"/>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90"/>
          <p:cNvSpPr/>
          <p:nvPr/>
        </p:nvSpPr>
        <p:spPr>
          <a:xfrm>
            <a:off x="6705888" y="2275350"/>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90"/>
          <p:cNvSpPr/>
          <p:nvPr/>
        </p:nvSpPr>
        <p:spPr>
          <a:xfrm>
            <a:off x="7279750" y="2852375"/>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90"/>
          <p:cNvSpPr/>
          <p:nvPr/>
        </p:nvSpPr>
        <p:spPr>
          <a:xfrm>
            <a:off x="6705863" y="3429400"/>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90"/>
          <p:cNvSpPr/>
          <p:nvPr/>
        </p:nvSpPr>
        <p:spPr>
          <a:xfrm>
            <a:off x="7853663" y="3426275"/>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90"/>
          <p:cNvSpPr/>
          <p:nvPr/>
        </p:nvSpPr>
        <p:spPr>
          <a:xfrm>
            <a:off x="6131938" y="1704575"/>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85" name="Google Shape;985;p90"/>
          <p:cNvCxnSpPr>
            <a:stCxn id="984" idx="3"/>
            <a:endCxn id="979" idx="7"/>
          </p:cNvCxnSpPr>
          <p:nvPr/>
        </p:nvCxnSpPr>
        <p:spPr>
          <a:xfrm flipH="1">
            <a:off x="4916151" y="2210561"/>
            <a:ext cx="1302600" cy="1305600"/>
          </a:xfrm>
          <a:prstGeom prst="straightConnector1">
            <a:avLst/>
          </a:prstGeom>
          <a:noFill/>
          <a:ln cap="flat" cmpd="sng" w="19050">
            <a:solidFill>
              <a:srgbClr val="666666"/>
            </a:solidFill>
            <a:prstDash val="solid"/>
            <a:round/>
            <a:headEnd len="med" w="med" type="none"/>
            <a:tailEnd len="med" w="med" type="triangle"/>
          </a:ln>
        </p:spPr>
      </p:cxnSp>
      <p:sp>
        <p:nvSpPr>
          <p:cNvPr id="986" name="Google Shape;986;p9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Chart-Based Parsing</a:t>
            </a:r>
            <a:endParaRPr/>
          </a:p>
        </p:txBody>
      </p:sp>
      <p:sp>
        <p:nvSpPr>
          <p:cNvPr id="987" name="Google Shape;987;p90"/>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CKY Algorithm:</a:t>
            </a:r>
            <a:endParaRPr b="1"/>
          </a:p>
          <a:p>
            <a:pPr indent="0" lvl="0" marL="0" rtl="0" algn="l">
              <a:spcBef>
                <a:spcPts val="0"/>
              </a:spcBef>
              <a:spcAft>
                <a:spcPts val="0"/>
              </a:spcAft>
              <a:buNone/>
            </a:pPr>
            <a:r>
              <a:rPr lang="en"/>
              <a:t>Token cells: </a:t>
            </a:r>
            <a:r>
              <a:rPr lang="en">
                <a:latin typeface="Consolas"/>
                <a:ea typeface="Consolas"/>
                <a:cs typeface="Consolas"/>
                <a:sym typeface="Consolas"/>
              </a:rPr>
              <a:t>[i, i+1)</a:t>
            </a:r>
            <a:r>
              <a:rPr lang="en"/>
              <a:t> (assume have POS tags)</a:t>
            </a:r>
            <a:endParaRPr/>
          </a:p>
          <a:p>
            <a:pPr indent="0" lvl="0" marL="0" rtl="0" algn="l">
              <a:spcBef>
                <a:spcPts val="0"/>
              </a:spcBef>
              <a:spcAft>
                <a:spcPts val="0"/>
              </a:spcAft>
              <a:buNone/>
            </a:pPr>
            <a:r>
              <a:rPr lang="en"/>
              <a:t>Store best </a:t>
            </a:r>
            <a:r>
              <a:rPr lang="en">
                <a:latin typeface="Consolas"/>
                <a:ea typeface="Consolas"/>
                <a:cs typeface="Consolas"/>
                <a:sym typeface="Consolas"/>
              </a:rPr>
              <a:t>score(i,j,X)</a:t>
            </a:r>
            <a:r>
              <a:rPr lang="en"/>
              <a:t> for symbol </a:t>
            </a:r>
            <a:r>
              <a:rPr lang="en">
                <a:latin typeface="Consolas"/>
                <a:ea typeface="Consolas"/>
                <a:cs typeface="Consolas"/>
                <a:sym typeface="Consolas"/>
              </a:rPr>
              <a:t>X</a:t>
            </a:r>
            <a:endParaRPr>
              <a:latin typeface="Consolas"/>
              <a:ea typeface="Consolas"/>
              <a:cs typeface="Consolas"/>
              <a:sym typeface="Consolas"/>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each cell</a:t>
            </a:r>
            <a:r>
              <a:rPr lang="en">
                <a:latin typeface="Consolas"/>
                <a:ea typeface="Consolas"/>
                <a:cs typeface="Consolas"/>
                <a:sym typeface="Consolas"/>
              </a:rPr>
              <a:t> </a:t>
            </a:r>
            <a:r>
              <a:rPr b="1" lang="en">
                <a:latin typeface="Consolas"/>
                <a:ea typeface="Consolas"/>
                <a:cs typeface="Consolas"/>
                <a:sym typeface="Consolas"/>
              </a:rPr>
              <a:t>[i,j)</a:t>
            </a:r>
            <a:r>
              <a:rPr lang="en"/>
              <a:t>, bottom-up:</a:t>
            </a:r>
            <a:endParaRPr/>
          </a:p>
          <a:p>
            <a:pPr indent="0" lvl="0" marL="0" rtl="0" algn="l">
              <a:spcBef>
                <a:spcPts val="0"/>
              </a:spcBef>
              <a:spcAft>
                <a:spcPts val="0"/>
              </a:spcAft>
              <a:buNone/>
            </a:pPr>
            <a:r>
              <a:rPr lang="en">
                <a:latin typeface="Consolas"/>
                <a:ea typeface="Consolas"/>
                <a:cs typeface="Consolas"/>
                <a:sym typeface="Consolas"/>
              </a:rPr>
              <a:t>  </a:t>
            </a:r>
            <a:r>
              <a:rPr lang="en"/>
              <a:t>For each rule</a:t>
            </a:r>
            <a:r>
              <a:rPr lang="en">
                <a:latin typeface="Consolas"/>
                <a:ea typeface="Consolas"/>
                <a:cs typeface="Consolas"/>
                <a:sym typeface="Consolas"/>
              </a:rPr>
              <a:t> </a:t>
            </a:r>
            <a:r>
              <a:rPr b="1" lang="en">
                <a:latin typeface="Consolas"/>
                <a:ea typeface="Consolas"/>
                <a:cs typeface="Consolas"/>
                <a:sym typeface="Consolas"/>
              </a:rPr>
              <a:t>(A → B C)</a:t>
            </a:r>
            <a:r>
              <a:rPr lang="en">
                <a:latin typeface="Consolas"/>
                <a:ea typeface="Consolas"/>
                <a:cs typeface="Consolas"/>
                <a:sym typeface="Consolas"/>
              </a:rPr>
              <a:t>:</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a:t>
            </a:r>
            <a:r>
              <a:rPr lang="en"/>
              <a:t>For each split</a:t>
            </a:r>
            <a:r>
              <a:rPr lang="en">
                <a:latin typeface="Consolas"/>
                <a:ea typeface="Consolas"/>
                <a:cs typeface="Consolas"/>
                <a:sym typeface="Consolas"/>
              </a:rPr>
              <a:t> </a:t>
            </a:r>
            <a:r>
              <a:rPr b="1" lang="en">
                <a:latin typeface="Consolas"/>
                <a:ea typeface="Consolas"/>
                <a:cs typeface="Consolas"/>
                <a:sym typeface="Consolas"/>
              </a:rPr>
              <a:t>i ﹤ ℓ &lt; j:</a:t>
            </a:r>
            <a:endParaRPr b="1">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x = score(i,ℓ,B) + score(ℓ,j,C)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 weight(A → B C)</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a:t>
            </a:r>
            <a:r>
              <a:rPr lang="en"/>
              <a:t>If</a:t>
            </a:r>
            <a:r>
              <a:rPr lang="en">
                <a:latin typeface="Consolas"/>
                <a:ea typeface="Consolas"/>
                <a:cs typeface="Consolas"/>
                <a:sym typeface="Consolas"/>
              </a:rPr>
              <a:t> x &gt; score(i,j,A):</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score(i,j,A) = x</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children(i,j,A) = [(i,ℓ,B),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(ℓ,j,C)]</a:t>
            </a:r>
            <a:endParaRPr>
              <a:latin typeface="Consolas"/>
              <a:ea typeface="Consolas"/>
              <a:cs typeface="Consolas"/>
              <a:sym typeface="Consolas"/>
            </a:endParaRPr>
          </a:p>
        </p:txBody>
      </p:sp>
      <p:sp>
        <p:nvSpPr>
          <p:cNvPr id="988" name="Google Shape;988;p90"/>
          <p:cNvSpPr/>
          <p:nvPr/>
        </p:nvSpPr>
        <p:spPr>
          <a:xfrm>
            <a:off x="4132750"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James</a:t>
            </a:r>
            <a:endParaRPr sz="1200"/>
          </a:p>
        </p:txBody>
      </p:sp>
      <p:sp>
        <p:nvSpPr>
          <p:cNvPr id="989" name="Google Shape;989;p90"/>
          <p:cNvSpPr/>
          <p:nvPr/>
        </p:nvSpPr>
        <p:spPr>
          <a:xfrm>
            <a:off x="5280571"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ate</a:t>
            </a:r>
            <a:endParaRPr sz="1200"/>
          </a:p>
        </p:txBody>
      </p:sp>
      <p:sp>
        <p:nvSpPr>
          <p:cNvPr id="990" name="Google Shape;990;p90"/>
          <p:cNvSpPr/>
          <p:nvPr/>
        </p:nvSpPr>
        <p:spPr>
          <a:xfrm>
            <a:off x="6428367"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the</a:t>
            </a:r>
            <a:endParaRPr sz="1200"/>
          </a:p>
        </p:txBody>
      </p:sp>
      <p:sp>
        <p:nvSpPr>
          <p:cNvPr id="991" name="Google Shape;991;p90"/>
          <p:cNvSpPr/>
          <p:nvPr/>
        </p:nvSpPr>
        <p:spPr>
          <a:xfrm>
            <a:off x="7576162"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food</a:t>
            </a:r>
            <a:endParaRPr sz="1200"/>
          </a:p>
        </p:txBody>
      </p:sp>
      <p:cxnSp>
        <p:nvCxnSpPr>
          <p:cNvPr id="992" name="Google Shape;992;p90"/>
          <p:cNvCxnSpPr>
            <a:stCxn id="981" idx="3"/>
            <a:endCxn id="982" idx="7"/>
          </p:cNvCxnSpPr>
          <p:nvPr/>
        </p:nvCxnSpPr>
        <p:spPr>
          <a:xfrm flipH="1">
            <a:off x="7211764" y="3358361"/>
            <a:ext cx="154800" cy="157800"/>
          </a:xfrm>
          <a:prstGeom prst="straightConnector1">
            <a:avLst/>
          </a:prstGeom>
          <a:noFill/>
          <a:ln cap="flat" cmpd="sng" w="19050">
            <a:solidFill>
              <a:srgbClr val="666666"/>
            </a:solidFill>
            <a:prstDash val="solid"/>
            <a:round/>
            <a:headEnd len="med" w="med" type="none"/>
            <a:tailEnd len="med" w="med" type="triangle"/>
          </a:ln>
        </p:spPr>
      </p:cxnSp>
      <p:cxnSp>
        <p:nvCxnSpPr>
          <p:cNvPr id="993" name="Google Shape;993;p90"/>
          <p:cNvCxnSpPr>
            <a:stCxn id="982" idx="4"/>
            <a:endCxn id="994" idx="2"/>
          </p:cNvCxnSpPr>
          <p:nvPr/>
        </p:nvCxnSpPr>
        <p:spPr>
          <a:xfrm>
            <a:off x="7002263" y="4022200"/>
            <a:ext cx="0" cy="277500"/>
          </a:xfrm>
          <a:prstGeom prst="straightConnector1">
            <a:avLst/>
          </a:prstGeom>
          <a:noFill/>
          <a:ln cap="flat" cmpd="sng" w="19050">
            <a:solidFill>
              <a:srgbClr val="666666"/>
            </a:solidFill>
            <a:prstDash val="solid"/>
            <a:round/>
            <a:headEnd len="med" w="med" type="none"/>
            <a:tailEnd len="med" w="med" type="triangle"/>
          </a:ln>
        </p:spPr>
      </p:cxnSp>
      <p:cxnSp>
        <p:nvCxnSpPr>
          <p:cNvPr id="995" name="Google Shape;995;p90"/>
          <p:cNvCxnSpPr>
            <a:stCxn id="981" idx="5"/>
            <a:endCxn id="983" idx="1"/>
          </p:cNvCxnSpPr>
          <p:nvPr/>
        </p:nvCxnSpPr>
        <p:spPr>
          <a:xfrm>
            <a:off x="7785736" y="3358361"/>
            <a:ext cx="154800" cy="154800"/>
          </a:xfrm>
          <a:prstGeom prst="straightConnector1">
            <a:avLst/>
          </a:prstGeom>
          <a:noFill/>
          <a:ln cap="flat" cmpd="sng" w="19050">
            <a:solidFill>
              <a:srgbClr val="666666"/>
            </a:solidFill>
            <a:prstDash val="solid"/>
            <a:round/>
            <a:headEnd len="med" w="med" type="none"/>
            <a:tailEnd len="med" w="med" type="triangle"/>
          </a:ln>
        </p:spPr>
      </p:cxnSp>
      <p:cxnSp>
        <p:nvCxnSpPr>
          <p:cNvPr id="996" name="Google Shape;996;p90"/>
          <p:cNvCxnSpPr>
            <a:stCxn id="983" idx="4"/>
            <a:endCxn id="997" idx="2"/>
          </p:cNvCxnSpPr>
          <p:nvPr/>
        </p:nvCxnSpPr>
        <p:spPr>
          <a:xfrm>
            <a:off x="8150063" y="4019075"/>
            <a:ext cx="0" cy="280500"/>
          </a:xfrm>
          <a:prstGeom prst="straightConnector1">
            <a:avLst/>
          </a:prstGeom>
          <a:noFill/>
          <a:ln cap="flat" cmpd="sng" w="19050">
            <a:solidFill>
              <a:srgbClr val="666666"/>
            </a:solidFill>
            <a:prstDash val="solid"/>
            <a:round/>
            <a:headEnd len="med" w="med" type="none"/>
            <a:tailEnd len="med" w="med" type="triangle"/>
          </a:ln>
        </p:spPr>
      </p:cxnSp>
      <p:cxnSp>
        <p:nvCxnSpPr>
          <p:cNvPr id="998" name="Google Shape;998;p90"/>
          <p:cNvCxnSpPr>
            <a:stCxn id="999" idx="4"/>
            <a:endCxn id="1000" idx="2"/>
          </p:cNvCxnSpPr>
          <p:nvPr/>
        </p:nvCxnSpPr>
        <p:spPr>
          <a:xfrm>
            <a:off x="5854450" y="4019075"/>
            <a:ext cx="0" cy="280500"/>
          </a:xfrm>
          <a:prstGeom prst="straightConnector1">
            <a:avLst/>
          </a:prstGeom>
          <a:noFill/>
          <a:ln cap="flat" cmpd="sng" w="19050">
            <a:solidFill>
              <a:srgbClr val="666666"/>
            </a:solidFill>
            <a:prstDash val="solid"/>
            <a:round/>
            <a:headEnd len="med" w="med" type="none"/>
            <a:tailEnd len="med" w="med" type="triangle"/>
          </a:ln>
        </p:spPr>
      </p:cxnSp>
      <p:cxnSp>
        <p:nvCxnSpPr>
          <p:cNvPr id="1001" name="Google Shape;1001;p90"/>
          <p:cNvCxnSpPr>
            <a:stCxn id="979" idx="4"/>
            <a:endCxn id="988" idx="0"/>
          </p:cNvCxnSpPr>
          <p:nvPr/>
        </p:nvCxnSpPr>
        <p:spPr>
          <a:xfrm>
            <a:off x="4706650" y="4022200"/>
            <a:ext cx="0" cy="277500"/>
          </a:xfrm>
          <a:prstGeom prst="straightConnector1">
            <a:avLst/>
          </a:prstGeom>
          <a:noFill/>
          <a:ln cap="flat" cmpd="sng" w="19050">
            <a:solidFill>
              <a:srgbClr val="666666"/>
            </a:solidFill>
            <a:prstDash val="solid"/>
            <a:round/>
            <a:headEnd len="med" w="med" type="none"/>
            <a:tailEnd len="med" w="med" type="triangle"/>
          </a:ln>
        </p:spPr>
      </p:cxnSp>
      <p:sp>
        <p:nvSpPr>
          <p:cNvPr id="999" name="Google Shape;999;p90"/>
          <p:cNvSpPr/>
          <p:nvPr/>
        </p:nvSpPr>
        <p:spPr>
          <a:xfrm>
            <a:off x="5558050" y="3426275"/>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02" name="Google Shape;1002;p90"/>
          <p:cNvCxnSpPr>
            <a:stCxn id="980" idx="3"/>
            <a:endCxn id="999" idx="7"/>
          </p:cNvCxnSpPr>
          <p:nvPr/>
        </p:nvCxnSpPr>
        <p:spPr>
          <a:xfrm flipH="1">
            <a:off x="6064001" y="2781336"/>
            <a:ext cx="728700" cy="731700"/>
          </a:xfrm>
          <a:prstGeom prst="straightConnector1">
            <a:avLst/>
          </a:prstGeom>
          <a:noFill/>
          <a:ln cap="flat" cmpd="sng" w="19050">
            <a:solidFill>
              <a:srgbClr val="666666"/>
            </a:solidFill>
            <a:prstDash val="solid"/>
            <a:round/>
            <a:headEnd len="med" w="med" type="none"/>
            <a:tailEnd len="med" w="med" type="triangle"/>
          </a:ln>
        </p:spPr>
      </p:cxnSp>
      <p:cxnSp>
        <p:nvCxnSpPr>
          <p:cNvPr id="1003" name="Google Shape;1003;p90"/>
          <p:cNvCxnSpPr>
            <a:stCxn id="980" idx="5"/>
            <a:endCxn id="981" idx="1"/>
          </p:cNvCxnSpPr>
          <p:nvPr/>
        </p:nvCxnSpPr>
        <p:spPr>
          <a:xfrm>
            <a:off x="7211874" y="2781336"/>
            <a:ext cx="154800" cy="157800"/>
          </a:xfrm>
          <a:prstGeom prst="straightConnector1">
            <a:avLst/>
          </a:prstGeom>
          <a:noFill/>
          <a:ln cap="flat" cmpd="sng" w="19050">
            <a:solidFill>
              <a:srgbClr val="666666"/>
            </a:solidFill>
            <a:prstDash val="solid"/>
            <a:round/>
            <a:headEnd len="med" w="med" type="none"/>
            <a:tailEnd len="med" w="med" type="triangle"/>
          </a:ln>
        </p:spPr>
      </p:cxnSp>
      <p:cxnSp>
        <p:nvCxnSpPr>
          <p:cNvPr id="1004" name="Google Shape;1004;p90"/>
          <p:cNvCxnSpPr>
            <a:stCxn id="984" idx="5"/>
            <a:endCxn id="980" idx="1"/>
          </p:cNvCxnSpPr>
          <p:nvPr/>
        </p:nvCxnSpPr>
        <p:spPr>
          <a:xfrm>
            <a:off x="6637924" y="2210561"/>
            <a:ext cx="154800" cy="151500"/>
          </a:xfrm>
          <a:prstGeom prst="straightConnector1">
            <a:avLst/>
          </a:prstGeom>
          <a:noFill/>
          <a:ln cap="flat" cmpd="sng" w="19050">
            <a:solidFill>
              <a:srgbClr val="666666"/>
            </a:solidFill>
            <a:prstDash val="solid"/>
            <a:round/>
            <a:headEnd len="med" w="med" type="none"/>
            <a:tailEnd len="med" w="med" type="triangle"/>
          </a:ln>
        </p:spPr>
      </p:cxnSp>
      <p:sp>
        <p:nvSpPr>
          <p:cNvPr id="1005" name="Google Shape;1005;p90"/>
          <p:cNvSpPr/>
          <p:nvPr/>
        </p:nvSpPr>
        <p:spPr>
          <a:xfrm>
            <a:off x="4132750"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NP/NNP</a:t>
            </a:r>
            <a:endParaRPr/>
          </a:p>
        </p:txBody>
      </p:sp>
      <p:sp>
        <p:nvSpPr>
          <p:cNvPr id="1000" name="Google Shape;1000;p90"/>
          <p:cNvSpPr/>
          <p:nvPr/>
        </p:nvSpPr>
        <p:spPr>
          <a:xfrm>
            <a:off x="5280575"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VBD</a:t>
            </a:r>
            <a:endParaRPr b="1"/>
          </a:p>
        </p:txBody>
      </p:sp>
      <p:sp>
        <p:nvSpPr>
          <p:cNvPr id="994" name="Google Shape;994;p90"/>
          <p:cNvSpPr/>
          <p:nvPr/>
        </p:nvSpPr>
        <p:spPr>
          <a:xfrm>
            <a:off x="6428375"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DT</a:t>
            </a:r>
            <a:endParaRPr/>
          </a:p>
        </p:txBody>
      </p:sp>
      <p:sp>
        <p:nvSpPr>
          <p:cNvPr id="997" name="Google Shape;997;p90"/>
          <p:cNvSpPr/>
          <p:nvPr/>
        </p:nvSpPr>
        <p:spPr>
          <a:xfrm>
            <a:off x="7576150"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NN</a:t>
            </a:r>
            <a:endParaRPr/>
          </a:p>
        </p:txBody>
      </p:sp>
      <p:sp>
        <p:nvSpPr>
          <p:cNvPr id="1006" name="Google Shape;1006;p90"/>
          <p:cNvSpPr/>
          <p:nvPr/>
        </p:nvSpPr>
        <p:spPr>
          <a:xfrm>
            <a:off x="5280575" y="199785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07" name="Google Shape;1007;p90"/>
          <p:cNvSpPr/>
          <p:nvPr/>
        </p:nvSpPr>
        <p:spPr>
          <a:xfrm>
            <a:off x="5854450" y="25748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a:t>
            </a:r>
            <a:endParaRPr/>
          </a:p>
        </p:txBody>
      </p:sp>
      <p:sp>
        <p:nvSpPr>
          <p:cNvPr id="1008" name="Google Shape;1008;p90"/>
          <p:cNvSpPr/>
          <p:nvPr/>
        </p:nvSpPr>
        <p:spPr>
          <a:xfrm>
            <a:off x="7002250" y="25748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NP</a:t>
            </a:r>
            <a:endParaRPr b="1"/>
          </a:p>
        </p:txBody>
      </p:sp>
      <p:sp>
        <p:nvSpPr>
          <p:cNvPr id="1009" name="Google Shape;1009;p90"/>
          <p:cNvSpPr/>
          <p:nvPr/>
        </p:nvSpPr>
        <p:spPr>
          <a:xfrm>
            <a:off x="6428400" y="199785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VP</a:t>
            </a:r>
            <a:endParaRPr b="1"/>
          </a:p>
        </p:txBody>
      </p:sp>
      <p:sp>
        <p:nvSpPr>
          <p:cNvPr id="1010" name="Google Shape;1010;p90"/>
          <p:cNvSpPr/>
          <p:nvPr/>
        </p:nvSpPr>
        <p:spPr>
          <a:xfrm>
            <a:off x="5854450" y="14270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t>
            </a:r>
            <a:endParaRPr/>
          </a:p>
        </p:txBody>
      </p:sp>
      <p:sp>
        <p:nvSpPr>
          <p:cNvPr id="1011" name="Google Shape;1011;p90"/>
          <p:cNvSpPr/>
          <p:nvPr/>
        </p:nvSpPr>
        <p:spPr>
          <a:xfrm>
            <a:off x="4706663" y="25748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5" name="Shape 1015"/>
        <p:cNvGrpSpPr/>
        <p:nvPr/>
      </p:nvGrpSpPr>
      <p:grpSpPr>
        <a:xfrm>
          <a:off x="0" y="0"/>
          <a:ext cx="0" cy="0"/>
          <a:chOff x="0" y="0"/>
          <a:chExt cx="0" cy="0"/>
        </a:xfrm>
      </p:grpSpPr>
      <p:sp>
        <p:nvSpPr>
          <p:cNvPr id="1016" name="Google Shape;1016;p91"/>
          <p:cNvSpPr/>
          <p:nvPr/>
        </p:nvSpPr>
        <p:spPr>
          <a:xfrm>
            <a:off x="4410250" y="3429400"/>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91"/>
          <p:cNvSpPr/>
          <p:nvPr/>
        </p:nvSpPr>
        <p:spPr>
          <a:xfrm>
            <a:off x="6705863" y="3429400"/>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91"/>
          <p:cNvSpPr/>
          <p:nvPr/>
        </p:nvSpPr>
        <p:spPr>
          <a:xfrm>
            <a:off x="7853663" y="3426275"/>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9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CKY Algorithm</a:t>
            </a:r>
            <a:endParaRPr/>
          </a:p>
        </p:txBody>
      </p:sp>
      <p:sp>
        <p:nvSpPr>
          <p:cNvPr id="1020" name="Google Shape;1020;p91"/>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Token cells: </a:t>
            </a:r>
            <a:r>
              <a:rPr b="1" lang="en">
                <a:latin typeface="Consolas"/>
                <a:ea typeface="Consolas"/>
                <a:cs typeface="Consolas"/>
                <a:sym typeface="Consolas"/>
              </a:rPr>
              <a:t>[i, i+1)</a:t>
            </a:r>
            <a:r>
              <a:rPr lang="en"/>
              <a:t> (assume have POS tags)</a:t>
            </a:r>
            <a:endParaRPr/>
          </a:p>
          <a:p>
            <a:pPr indent="0" lvl="0" marL="0" rtl="0" algn="l">
              <a:spcBef>
                <a:spcPts val="0"/>
              </a:spcBef>
              <a:spcAft>
                <a:spcPts val="0"/>
              </a:spcAft>
              <a:buNone/>
            </a:pPr>
            <a:r>
              <a:rPr lang="en"/>
              <a:t>Store best </a:t>
            </a:r>
            <a:r>
              <a:rPr b="1" lang="en">
                <a:latin typeface="Consolas"/>
                <a:ea typeface="Consolas"/>
                <a:cs typeface="Consolas"/>
                <a:sym typeface="Consolas"/>
              </a:rPr>
              <a:t>score(i,j,X)</a:t>
            </a:r>
            <a:r>
              <a:rPr lang="en"/>
              <a:t> for symbol </a:t>
            </a:r>
            <a:r>
              <a:rPr lang="en">
                <a:latin typeface="Consolas"/>
                <a:ea typeface="Consolas"/>
                <a:cs typeface="Consolas"/>
                <a:sym typeface="Consolas"/>
              </a:rPr>
              <a:t>X</a:t>
            </a:r>
            <a:endParaRPr>
              <a:latin typeface="Consolas"/>
              <a:ea typeface="Consolas"/>
              <a:cs typeface="Consolas"/>
              <a:sym typeface="Consolas"/>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each cell</a:t>
            </a:r>
            <a:r>
              <a:rPr lang="en">
                <a:latin typeface="Consolas"/>
                <a:ea typeface="Consolas"/>
                <a:cs typeface="Consolas"/>
                <a:sym typeface="Consolas"/>
              </a:rPr>
              <a:t> </a:t>
            </a:r>
            <a:r>
              <a:rPr b="1" lang="en">
                <a:latin typeface="Consolas"/>
                <a:ea typeface="Consolas"/>
                <a:cs typeface="Consolas"/>
                <a:sym typeface="Consolas"/>
              </a:rPr>
              <a:t>[i,j)</a:t>
            </a:r>
            <a:r>
              <a:rPr lang="en"/>
              <a:t>, bottom-up:</a:t>
            </a:r>
            <a:endParaRPr/>
          </a:p>
          <a:p>
            <a:pPr indent="0" lvl="0" marL="0" rtl="0" algn="l">
              <a:spcBef>
                <a:spcPts val="0"/>
              </a:spcBef>
              <a:spcAft>
                <a:spcPts val="0"/>
              </a:spcAft>
              <a:buNone/>
            </a:pPr>
            <a:r>
              <a:rPr lang="en">
                <a:latin typeface="Consolas"/>
                <a:ea typeface="Consolas"/>
                <a:cs typeface="Consolas"/>
                <a:sym typeface="Consolas"/>
              </a:rPr>
              <a:t>  </a:t>
            </a:r>
            <a:r>
              <a:rPr lang="en"/>
              <a:t>For each rule</a:t>
            </a:r>
            <a:r>
              <a:rPr lang="en">
                <a:latin typeface="Consolas"/>
                <a:ea typeface="Consolas"/>
                <a:cs typeface="Consolas"/>
                <a:sym typeface="Consolas"/>
              </a:rPr>
              <a:t> </a:t>
            </a:r>
            <a:r>
              <a:rPr b="1" lang="en">
                <a:latin typeface="Consolas"/>
                <a:ea typeface="Consolas"/>
                <a:cs typeface="Consolas"/>
                <a:sym typeface="Consolas"/>
              </a:rPr>
              <a:t>(A → B C)</a:t>
            </a:r>
            <a:r>
              <a:rPr lang="en">
                <a:latin typeface="Consolas"/>
                <a:ea typeface="Consolas"/>
                <a:cs typeface="Consolas"/>
                <a:sym typeface="Consolas"/>
              </a:rPr>
              <a:t>:</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a:t>
            </a:r>
            <a:r>
              <a:rPr lang="en"/>
              <a:t>For each split</a:t>
            </a:r>
            <a:r>
              <a:rPr lang="en">
                <a:latin typeface="Consolas"/>
                <a:ea typeface="Consolas"/>
                <a:cs typeface="Consolas"/>
                <a:sym typeface="Consolas"/>
              </a:rPr>
              <a:t> </a:t>
            </a:r>
            <a:r>
              <a:rPr b="1" lang="en">
                <a:latin typeface="Consolas"/>
                <a:ea typeface="Consolas"/>
                <a:cs typeface="Consolas"/>
                <a:sym typeface="Consolas"/>
              </a:rPr>
              <a:t>i ﹤ ℓ &lt; j:</a:t>
            </a:r>
            <a:endParaRPr b="1">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x = score(i,ℓ,B) + score(ℓ,j,C)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 weight(A → B C)</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a:t>
            </a:r>
            <a:r>
              <a:rPr lang="en"/>
              <a:t>If</a:t>
            </a:r>
            <a:r>
              <a:rPr lang="en">
                <a:latin typeface="Consolas"/>
                <a:ea typeface="Consolas"/>
                <a:cs typeface="Consolas"/>
                <a:sym typeface="Consolas"/>
              </a:rPr>
              <a:t> x &gt; score(i,j,A):</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score(i,j,A) = x</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children(i,j,A) = [(i,ℓ,B),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(ℓ,j,C)]</a:t>
            </a:r>
            <a:endParaRPr>
              <a:latin typeface="Consolas"/>
              <a:ea typeface="Consolas"/>
              <a:cs typeface="Consolas"/>
              <a:sym typeface="Consolas"/>
            </a:endParaRPr>
          </a:p>
        </p:txBody>
      </p:sp>
      <p:sp>
        <p:nvSpPr>
          <p:cNvPr id="1021" name="Google Shape;1021;p91"/>
          <p:cNvSpPr/>
          <p:nvPr/>
        </p:nvSpPr>
        <p:spPr>
          <a:xfrm>
            <a:off x="4132750"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James</a:t>
            </a:r>
            <a:endParaRPr sz="1200"/>
          </a:p>
        </p:txBody>
      </p:sp>
      <p:sp>
        <p:nvSpPr>
          <p:cNvPr id="1022" name="Google Shape;1022;p91"/>
          <p:cNvSpPr/>
          <p:nvPr/>
        </p:nvSpPr>
        <p:spPr>
          <a:xfrm>
            <a:off x="5280571"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ate</a:t>
            </a:r>
            <a:endParaRPr sz="1200"/>
          </a:p>
        </p:txBody>
      </p:sp>
      <p:sp>
        <p:nvSpPr>
          <p:cNvPr id="1023" name="Google Shape;1023;p91"/>
          <p:cNvSpPr/>
          <p:nvPr/>
        </p:nvSpPr>
        <p:spPr>
          <a:xfrm>
            <a:off x="6428367"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the</a:t>
            </a:r>
            <a:endParaRPr sz="1200"/>
          </a:p>
        </p:txBody>
      </p:sp>
      <p:sp>
        <p:nvSpPr>
          <p:cNvPr id="1024" name="Google Shape;1024;p91"/>
          <p:cNvSpPr/>
          <p:nvPr/>
        </p:nvSpPr>
        <p:spPr>
          <a:xfrm>
            <a:off x="7576162"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food</a:t>
            </a:r>
            <a:endParaRPr sz="1200"/>
          </a:p>
        </p:txBody>
      </p:sp>
      <p:cxnSp>
        <p:nvCxnSpPr>
          <p:cNvPr id="1025" name="Google Shape;1025;p91"/>
          <p:cNvCxnSpPr>
            <a:stCxn id="1017" idx="4"/>
            <a:endCxn id="1026" idx="2"/>
          </p:cNvCxnSpPr>
          <p:nvPr/>
        </p:nvCxnSpPr>
        <p:spPr>
          <a:xfrm>
            <a:off x="7002263" y="4022200"/>
            <a:ext cx="0" cy="277500"/>
          </a:xfrm>
          <a:prstGeom prst="straightConnector1">
            <a:avLst/>
          </a:prstGeom>
          <a:noFill/>
          <a:ln cap="flat" cmpd="sng" w="19050">
            <a:solidFill>
              <a:srgbClr val="666666"/>
            </a:solidFill>
            <a:prstDash val="solid"/>
            <a:round/>
            <a:headEnd len="med" w="med" type="none"/>
            <a:tailEnd len="med" w="med" type="triangle"/>
          </a:ln>
        </p:spPr>
      </p:cxnSp>
      <p:cxnSp>
        <p:nvCxnSpPr>
          <p:cNvPr id="1027" name="Google Shape;1027;p91"/>
          <p:cNvCxnSpPr>
            <a:stCxn id="1018" idx="4"/>
            <a:endCxn id="1028" idx="2"/>
          </p:cNvCxnSpPr>
          <p:nvPr/>
        </p:nvCxnSpPr>
        <p:spPr>
          <a:xfrm>
            <a:off x="8150063" y="4019075"/>
            <a:ext cx="0" cy="280500"/>
          </a:xfrm>
          <a:prstGeom prst="straightConnector1">
            <a:avLst/>
          </a:prstGeom>
          <a:noFill/>
          <a:ln cap="flat" cmpd="sng" w="19050">
            <a:solidFill>
              <a:srgbClr val="666666"/>
            </a:solidFill>
            <a:prstDash val="solid"/>
            <a:round/>
            <a:headEnd len="med" w="med" type="none"/>
            <a:tailEnd len="med" w="med" type="triangle"/>
          </a:ln>
        </p:spPr>
      </p:cxnSp>
      <p:cxnSp>
        <p:nvCxnSpPr>
          <p:cNvPr id="1029" name="Google Shape;1029;p91"/>
          <p:cNvCxnSpPr>
            <a:stCxn id="1030" idx="4"/>
            <a:endCxn id="1031" idx="2"/>
          </p:cNvCxnSpPr>
          <p:nvPr/>
        </p:nvCxnSpPr>
        <p:spPr>
          <a:xfrm>
            <a:off x="5854450" y="4019075"/>
            <a:ext cx="0" cy="280500"/>
          </a:xfrm>
          <a:prstGeom prst="straightConnector1">
            <a:avLst/>
          </a:prstGeom>
          <a:noFill/>
          <a:ln cap="flat" cmpd="sng" w="19050">
            <a:solidFill>
              <a:srgbClr val="666666"/>
            </a:solidFill>
            <a:prstDash val="solid"/>
            <a:round/>
            <a:headEnd len="med" w="med" type="none"/>
            <a:tailEnd len="med" w="med" type="triangle"/>
          </a:ln>
        </p:spPr>
      </p:cxnSp>
      <p:cxnSp>
        <p:nvCxnSpPr>
          <p:cNvPr id="1032" name="Google Shape;1032;p91"/>
          <p:cNvCxnSpPr>
            <a:stCxn id="1016" idx="4"/>
            <a:endCxn id="1021" idx="0"/>
          </p:cNvCxnSpPr>
          <p:nvPr/>
        </p:nvCxnSpPr>
        <p:spPr>
          <a:xfrm>
            <a:off x="4706650" y="4022200"/>
            <a:ext cx="0" cy="277500"/>
          </a:xfrm>
          <a:prstGeom prst="straightConnector1">
            <a:avLst/>
          </a:prstGeom>
          <a:noFill/>
          <a:ln cap="flat" cmpd="sng" w="19050">
            <a:solidFill>
              <a:srgbClr val="666666"/>
            </a:solidFill>
            <a:prstDash val="solid"/>
            <a:round/>
            <a:headEnd len="med" w="med" type="none"/>
            <a:tailEnd len="med" w="med" type="triangle"/>
          </a:ln>
        </p:spPr>
      </p:cxnSp>
      <p:sp>
        <p:nvSpPr>
          <p:cNvPr id="1030" name="Google Shape;1030;p91"/>
          <p:cNvSpPr/>
          <p:nvPr/>
        </p:nvSpPr>
        <p:spPr>
          <a:xfrm>
            <a:off x="5558050" y="3426275"/>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3" name="Google Shape;1033;p91"/>
          <p:cNvGrpSpPr/>
          <p:nvPr/>
        </p:nvGrpSpPr>
        <p:grpSpPr>
          <a:xfrm>
            <a:off x="4132750" y="1427075"/>
            <a:ext cx="4591200" cy="2872625"/>
            <a:chOff x="4132750" y="1427075"/>
            <a:chExt cx="4591200" cy="2872625"/>
          </a:xfrm>
        </p:grpSpPr>
        <p:sp>
          <p:nvSpPr>
            <p:cNvPr id="1034" name="Google Shape;1034;p91"/>
            <p:cNvSpPr/>
            <p:nvPr/>
          </p:nvSpPr>
          <p:spPr>
            <a:xfrm>
              <a:off x="4132750"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1031" name="Google Shape;1031;p91"/>
            <p:cNvSpPr/>
            <p:nvPr/>
          </p:nvSpPr>
          <p:spPr>
            <a:xfrm>
              <a:off x="5280575"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1026" name="Google Shape;1026;p91"/>
            <p:cNvSpPr/>
            <p:nvPr/>
          </p:nvSpPr>
          <p:spPr>
            <a:xfrm>
              <a:off x="6428375"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1028" name="Google Shape;1028;p91"/>
            <p:cNvSpPr/>
            <p:nvPr/>
          </p:nvSpPr>
          <p:spPr>
            <a:xfrm>
              <a:off x="7576150"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1035" name="Google Shape;1035;p91"/>
            <p:cNvSpPr/>
            <p:nvPr/>
          </p:nvSpPr>
          <p:spPr>
            <a:xfrm>
              <a:off x="5280575" y="199785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36" name="Google Shape;1036;p91"/>
            <p:cNvSpPr/>
            <p:nvPr/>
          </p:nvSpPr>
          <p:spPr>
            <a:xfrm>
              <a:off x="5854450" y="25748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37" name="Google Shape;1037;p91"/>
            <p:cNvSpPr/>
            <p:nvPr/>
          </p:nvSpPr>
          <p:spPr>
            <a:xfrm>
              <a:off x="7002250" y="25748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38" name="Google Shape;1038;p91"/>
            <p:cNvSpPr/>
            <p:nvPr/>
          </p:nvSpPr>
          <p:spPr>
            <a:xfrm>
              <a:off x="6428400" y="199785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39" name="Google Shape;1039;p91"/>
            <p:cNvSpPr/>
            <p:nvPr/>
          </p:nvSpPr>
          <p:spPr>
            <a:xfrm>
              <a:off x="5854450" y="14270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40" name="Google Shape;1040;p91"/>
            <p:cNvSpPr/>
            <p:nvPr/>
          </p:nvSpPr>
          <p:spPr>
            <a:xfrm>
              <a:off x="4706663" y="25748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041" name="Google Shape;1041;p91"/>
          <p:cNvSpPr txBox="1"/>
          <p:nvPr>
            <p:ph idx="1" type="body"/>
          </p:nvPr>
        </p:nvSpPr>
        <p:spPr>
          <a:xfrm>
            <a:off x="7002275" y="0"/>
            <a:ext cx="2416500" cy="24954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1600">
                <a:latin typeface="Consolas"/>
                <a:ea typeface="Consolas"/>
                <a:cs typeface="Consolas"/>
                <a:sym typeface="Consolas"/>
              </a:rPr>
              <a:t>S → NP VP</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NP → NNP</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VP → VBD NP</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NP → DT NN</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NNP → “James”</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VBD → “ate”</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DT → “the”</a:t>
            </a:r>
            <a:endParaRPr sz="1600">
              <a:latin typeface="Consolas"/>
              <a:ea typeface="Consolas"/>
              <a:cs typeface="Consolas"/>
              <a:sym typeface="Consolas"/>
            </a:endParaRPr>
          </a:p>
          <a:p>
            <a:pPr indent="0" lvl="0" marL="457200" rtl="0" algn="l">
              <a:spcBef>
                <a:spcPts val="0"/>
              </a:spcBef>
              <a:spcAft>
                <a:spcPts val="0"/>
              </a:spcAft>
              <a:buClr>
                <a:schemeClr val="dk1"/>
              </a:buClr>
              <a:buSzPts val="1100"/>
              <a:buFont typeface="Arial"/>
              <a:buNone/>
            </a:pPr>
            <a:r>
              <a:rPr lang="en" sz="1600">
                <a:latin typeface="Consolas"/>
                <a:ea typeface="Consolas"/>
                <a:cs typeface="Consolas"/>
                <a:sym typeface="Consolas"/>
              </a:rPr>
              <a:t>NN → “food”</a:t>
            </a:r>
            <a:endParaRPr sz="1600">
              <a:latin typeface="Consolas"/>
              <a:ea typeface="Consolas"/>
              <a:cs typeface="Consolas"/>
              <a:sym typeface="Consolas"/>
            </a:endParaRPr>
          </a:p>
          <a:p>
            <a:pPr indent="0" lvl="0" marL="0" rtl="0" algn="l">
              <a:spcBef>
                <a:spcPts val="1600"/>
              </a:spcBef>
              <a:spcAft>
                <a:spcPts val="1600"/>
              </a:spcAft>
              <a:buNone/>
            </a:pPr>
            <a:r>
              <a:t/>
            </a:r>
            <a:endParaRPr/>
          </a:p>
        </p:txBody>
      </p:sp>
      <p:grpSp>
        <p:nvGrpSpPr>
          <p:cNvPr id="1042" name="Google Shape;1042;p91"/>
          <p:cNvGrpSpPr/>
          <p:nvPr/>
        </p:nvGrpSpPr>
        <p:grpSpPr>
          <a:xfrm>
            <a:off x="4004525" y="4579550"/>
            <a:ext cx="4858200" cy="340500"/>
            <a:chOff x="4004525" y="4579550"/>
            <a:chExt cx="4858200" cy="340500"/>
          </a:xfrm>
        </p:grpSpPr>
        <p:sp>
          <p:nvSpPr>
            <p:cNvPr id="1043" name="Google Shape;1043;p91"/>
            <p:cNvSpPr txBox="1"/>
            <p:nvPr/>
          </p:nvSpPr>
          <p:spPr>
            <a:xfrm>
              <a:off x="4004525" y="4579550"/>
              <a:ext cx="288000" cy="34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0</a:t>
              </a:r>
              <a:endParaRPr sz="1200">
                <a:latin typeface="Consolas"/>
                <a:ea typeface="Consolas"/>
                <a:cs typeface="Consolas"/>
                <a:sym typeface="Consolas"/>
              </a:endParaRPr>
            </a:p>
          </p:txBody>
        </p:sp>
        <p:sp>
          <p:nvSpPr>
            <p:cNvPr id="1044" name="Google Shape;1044;p91"/>
            <p:cNvSpPr txBox="1"/>
            <p:nvPr/>
          </p:nvSpPr>
          <p:spPr>
            <a:xfrm>
              <a:off x="5147075" y="4579550"/>
              <a:ext cx="288000" cy="34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1</a:t>
              </a:r>
              <a:endParaRPr sz="1200">
                <a:latin typeface="Consolas"/>
                <a:ea typeface="Consolas"/>
                <a:cs typeface="Consolas"/>
                <a:sym typeface="Consolas"/>
              </a:endParaRPr>
            </a:p>
          </p:txBody>
        </p:sp>
        <p:sp>
          <p:nvSpPr>
            <p:cNvPr id="1045" name="Google Shape;1045;p91"/>
            <p:cNvSpPr txBox="1"/>
            <p:nvPr/>
          </p:nvSpPr>
          <p:spPr>
            <a:xfrm>
              <a:off x="6289613" y="4579550"/>
              <a:ext cx="288000" cy="34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2</a:t>
              </a:r>
              <a:endParaRPr sz="1200">
                <a:latin typeface="Consolas"/>
                <a:ea typeface="Consolas"/>
                <a:cs typeface="Consolas"/>
                <a:sym typeface="Consolas"/>
              </a:endParaRPr>
            </a:p>
          </p:txBody>
        </p:sp>
        <p:sp>
          <p:nvSpPr>
            <p:cNvPr id="1046" name="Google Shape;1046;p91"/>
            <p:cNvSpPr txBox="1"/>
            <p:nvPr/>
          </p:nvSpPr>
          <p:spPr>
            <a:xfrm>
              <a:off x="7432175" y="4579550"/>
              <a:ext cx="288000" cy="34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3</a:t>
              </a:r>
              <a:endParaRPr sz="1200">
                <a:latin typeface="Consolas"/>
                <a:ea typeface="Consolas"/>
                <a:cs typeface="Consolas"/>
                <a:sym typeface="Consolas"/>
              </a:endParaRPr>
            </a:p>
          </p:txBody>
        </p:sp>
        <p:sp>
          <p:nvSpPr>
            <p:cNvPr id="1047" name="Google Shape;1047;p91"/>
            <p:cNvSpPr txBox="1"/>
            <p:nvPr/>
          </p:nvSpPr>
          <p:spPr>
            <a:xfrm>
              <a:off x="8574725" y="4579550"/>
              <a:ext cx="288000" cy="34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4</a:t>
              </a:r>
              <a:endParaRPr sz="1200">
                <a:latin typeface="Consolas"/>
                <a:ea typeface="Consolas"/>
                <a:cs typeface="Consolas"/>
                <a:sym typeface="Consolas"/>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0"/>
          <p:cNvSpPr txBox="1"/>
          <p:nvPr>
            <p:ph type="ctrTitle"/>
          </p:nvPr>
        </p:nvSpPr>
        <p:spPr>
          <a:xfrm>
            <a:off x="2816100" y="1444250"/>
            <a:ext cx="3483900" cy="153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Parsing, why?</a:t>
            </a:r>
            <a:endParaRPr/>
          </a:p>
        </p:txBody>
      </p:sp>
      <p:sp>
        <p:nvSpPr>
          <p:cNvPr id="148" name="Google Shape;148;p20"/>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W266: Natural Language Processing</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1" name="Shape 1051"/>
        <p:cNvGrpSpPr/>
        <p:nvPr/>
      </p:nvGrpSpPr>
      <p:grpSpPr>
        <a:xfrm>
          <a:off x="0" y="0"/>
          <a:ext cx="0" cy="0"/>
          <a:chOff x="0" y="0"/>
          <a:chExt cx="0" cy="0"/>
        </a:xfrm>
      </p:grpSpPr>
      <p:sp>
        <p:nvSpPr>
          <p:cNvPr id="1052" name="Google Shape;1052;p92"/>
          <p:cNvSpPr/>
          <p:nvPr/>
        </p:nvSpPr>
        <p:spPr>
          <a:xfrm>
            <a:off x="4410250" y="3429400"/>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92"/>
          <p:cNvSpPr/>
          <p:nvPr/>
        </p:nvSpPr>
        <p:spPr>
          <a:xfrm>
            <a:off x="6705863" y="3429400"/>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92"/>
          <p:cNvSpPr/>
          <p:nvPr/>
        </p:nvSpPr>
        <p:spPr>
          <a:xfrm>
            <a:off x="7853663" y="3426275"/>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9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CKY Algorithm</a:t>
            </a:r>
            <a:endParaRPr/>
          </a:p>
        </p:txBody>
      </p:sp>
      <p:sp>
        <p:nvSpPr>
          <p:cNvPr id="1056" name="Google Shape;1056;p92"/>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Token cells: </a:t>
            </a:r>
            <a:r>
              <a:rPr b="1" lang="en">
                <a:latin typeface="Consolas"/>
                <a:ea typeface="Consolas"/>
                <a:cs typeface="Consolas"/>
                <a:sym typeface="Consolas"/>
              </a:rPr>
              <a:t>[i, i+1)</a:t>
            </a:r>
            <a:r>
              <a:rPr lang="en"/>
              <a:t> (assume have POS tags)</a:t>
            </a:r>
            <a:endParaRPr/>
          </a:p>
          <a:p>
            <a:pPr indent="0" lvl="0" marL="0" rtl="0" algn="l">
              <a:spcBef>
                <a:spcPts val="0"/>
              </a:spcBef>
              <a:spcAft>
                <a:spcPts val="0"/>
              </a:spcAft>
              <a:buNone/>
            </a:pPr>
            <a:r>
              <a:rPr lang="en"/>
              <a:t>Store best </a:t>
            </a:r>
            <a:r>
              <a:rPr b="1" lang="en">
                <a:latin typeface="Consolas"/>
                <a:ea typeface="Consolas"/>
                <a:cs typeface="Consolas"/>
                <a:sym typeface="Consolas"/>
              </a:rPr>
              <a:t>score(i,j,X)</a:t>
            </a:r>
            <a:r>
              <a:rPr lang="en"/>
              <a:t> for symbol </a:t>
            </a:r>
            <a:r>
              <a:rPr lang="en">
                <a:latin typeface="Consolas"/>
                <a:ea typeface="Consolas"/>
                <a:cs typeface="Consolas"/>
                <a:sym typeface="Consolas"/>
              </a:rPr>
              <a:t>X</a:t>
            </a:r>
            <a:endParaRPr>
              <a:latin typeface="Consolas"/>
              <a:ea typeface="Consolas"/>
              <a:cs typeface="Consolas"/>
              <a:sym typeface="Consolas"/>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each cell</a:t>
            </a:r>
            <a:r>
              <a:rPr lang="en">
                <a:latin typeface="Consolas"/>
                <a:ea typeface="Consolas"/>
                <a:cs typeface="Consolas"/>
                <a:sym typeface="Consolas"/>
              </a:rPr>
              <a:t> </a:t>
            </a:r>
            <a:r>
              <a:rPr b="1" lang="en">
                <a:latin typeface="Consolas"/>
                <a:ea typeface="Consolas"/>
                <a:cs typeface="Consolas"/>
                <a:sym typeface="Consolas"/>
              </a:rPr>
              <a:t>[i,j)</a:t>
            </a:r>
            <a:r>
              <a:rPr lang="en"/>
              <a:t>, bottom-up:</a:t>
            </a:r>
            <a:endParaRPr/>
          </a:p>
          <a:p>
            <a:pPr indent="0" lvl="0" marL="0" rtl="0" algn="l">
              <a:spcBef>
                <a:spcPts val="0"/>
              </a:spcBef>
              <a:spcAft>
                <a:spcPts val="0"/>
              </a:spcAft>
              <a:buNone/>
            </a:pPr>
            <a:r>
              <a:rPr lang="en">
                <a:latin typeface="Consolas"/>
                <a:ea typeface="Consolas"/>
                <a:cs typeface="Consolas"/>
                <a:sym typeface="Consolas"/>
              </a:rPr>
              <a:t>  </a:t>
            </a:r>
            <a:r>
              <a:rPr lang="en"/>
              <a:t>For each rule</a:t>
            </a:r>
            <a:r>
              <a:rPr lang="en">
                <a:latin typeface="Consolas"/>
                <a:ea typeface="Consolas"/>
                <a:cs typeface="Consolas"/>
                <a:sym typeface="Consolas"/>
              </a:rPr>
              <a:t> </a:t>
            </a:r>
            <a:r>
              <a:rPr b="1" lang="en">
                <a:latin typeface="Consolas"/>
                <a:ea typeface="Consolas"/>
                <a:cs typeface="Consolas"/>
                <a:sym typeface="Consolas"/>
              </a:rPr>
              <a:t>(A → B C)</a:t>
            </a:r>
            <a:r>
              <a:rPr lang="en">
                <a:latin typeface="Consolas"/>
                <a:ea typeface="Consolas"/>
                <a:cs typeface="Consolas"/>
                <a:sym typeface="Consolas"/>
              </a:rPr>
              <a:t>:</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a:t>
            </a:r>
            <a:r>
              <a:rPr lang="en"/>
              <a:t>For each split</a:t>
            </a:r>
            <a:r>
              <a:rPr lang="en">
                <a:latin typeface="Consolas"/>
                <a:ea typeface="Consolas"/>
                <a:cs typeface="Consolas"/>
                <a:sym typeface="Consolas"/>
              </a:rPr>
              <a:t> </a:t>
            </a:r>
            <a:r>
              <a:rPr b="1" lang="en">
                <a:latin typeface="Consolas"/>
                <a:ea typeface="Consolas"/>
                <a:cs typeface="Consolas"/>
                <a:sym typeface="Consolas"/>
              </a:rPr>
              <a:t>i ﹤ ℓ &lt; j:</a:t>
            </a:r>
            <a:endParaRPr b="1">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x = score(i,ℓ,B) + score(ℓ,j,C)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 weight(A → B C)</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a:t>
            </a:r>
            <a:r>
              <a:rPr lang="en"/>
              <a:t>If</a:t>
            </a:r>
            <a:r>
              <a:rPr lang="en">
                <a:latin typeface="Consolas"/>
                <a:ea typeface="Consolas"/>
                <a:cs typeface="Consolas"/>
                <a:sym typeface="Consolas"/>
              </a:rPr>
              <a:t> x &gt; score(i,j,A):</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score(i,j,A) = x</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children(i,j,A) = [(i,ℓ,B),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(ℓ,j,C)]</a:t>
            </a:r>
            <a:endParaRPr>
              <a:latin typeface="Consolas"/>
              <a:ea typeface="Consolas"/>
              <a:cs typeface="Consolas"/>
              <a:sym typeface="Consolas"/>
            </a:endParaRPr>
          </a:p>
        </p:txBody>
      </p:sp>
      <p:sp>
        <p:nvSpPr>
          <p:cNvPr id="1057" name="Google Shape;1057;p92"/>
          <p:cNvSpPr/>
          <p:nvPr/>
        </p:nvSpPr>
        <p:spPr>
          <a:xfrm>
            <a:off x="4132750"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James</a:t>
            </a:r>
            <a:endParaRPr sz="1200"/>
          </a:p>
        </p:txBody>
      </p:sp>
      <p:sp>
        <p:nvSpPr>
          <p:cNvPr id="1058" name="Google Shape;1058;p92"/>
          <p:cNvSpPr/>
          <p:nvPr/>
        </p:nvSpPr>
        <p:spPr>
          <a:xfrm>
            <a:off x="5280571"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ate</a:t>
            </a:r>
            <a:endParaRPr sz="1200"/>
          </a:p>
        </p:txBody>
      </p:sp>
      <p:sp>
        <p:nvSpPr>
          <p:cNvPr id="1059" name="Google Shape;1059;p92"/>
          <p:cNvSpPr/>
          <p:nvPr/>
        </p:nvSpPr>
        <p:spPr>
          <a:xfrm>
            <a:off x="6428367"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the</a:t>
            </a:r>
            <a:endParaRPr sz="1200"/>
          </a:p>
        </p:txBody>
      </p:sp>
      <p:sp>
        <p:nvSpPr>
          <p:cNvPr id="1060" name="Google Shape;1060;p92"/>
          <p:cNvSpPr/>
          <p:nvPr/>
        </p:nvSpPr>
        <p:spPr>
          <a:xfrm>
            <a:off x="7576162"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food</a:t>
            </a:r>
            <a:endParaRPr sz="1200"/>
          </a:p>
        </p:txBody>
      </p:sp>
      <p:cxnSp>
        <p:nvCxnSpPr>
          <p:cNvPr id="1061" name="Google Shape;1061;p92"/>
          <p:cNvCxnSpPr>
            <a:stCxn id="1053" idx="4"/>
            <a:endCxn id="1062" idx="2"/>
          </p:cNvCxnSpPr>
          <p:nvPr/>
        </p:nvCxnSpPr>
        <p:spPr>
          <a:xfrm>
            <a:off x="7002263" y="4022200"/>
            <a:ext cx="0" cy="277500"/>
          </a:xfrm>
          <a:prstGeom prst="straightConnector1">
            <a:avLst/>
          </a:prstGeom>
          <a:noFill/>
          <a:ln cap="flat" cmpd="sng" w="19050">
            <a:solidFill>
              <a:srgbClr val="666666"/>
            </a:solidFill>
            <a:prstDash val="solid"/>
            <a:round/>
            <a:headEnd len="med" w="med" type="none"/>
            <a:tailEnd len="med" w="med" type="triangle"/>
          </a:ln>
        </p:spPr>
      </p:cxnSp>
      <p:cxnSp>
        <p:nvCxnSpPr>
          <p:cNvPr id="1063" name="Google Shape;1063;p92"/>
          <p:cNvCxnSpPr>
            <a:stCxn id="1054" idx="4"/>
            <a:endCxn id="1064" idx="2"/>
          </p:cNvCxnSpPr>
          <p:nvPr/>
        </p:nvCxnSpPr>
        <p:spPr>
          <a:xfrm>
            <a:off x="8150063" y="4019075"/>
            <a:ext cx="0" cy="280500"/>
          </a:xfrm>
          <a:prstGeom prst="straightConnector1">
            <a:avLst/>
          </a:prstGeom>
          <a:noFill/>
          <a:ln cap="flat" cmpd="sng" w="19050">
            <a:solidFill>
              <a:srgbClr val="666666"/>
            </a:solidFill>
            <a:prstDash val="solid"/>
            <a:round/>
            <a:headEnd len="med" w="med" type="none"/>
            <a:tailEnd len="med" w="med" type="triangle"/>
          </a:ln>
        </p:spPr>
      </p:cxnSp>
      <p:cxnSp>
        <p:nvCxnSpPr>
          <p:cNvPr id="1065" name="Google Shape;1065;p92"/>
          <p:cNvCxnSpPr>
            <a:stCxn id="1066" idx="4"/>
            <a:endCxn id="1067" idx="2"/>
          </p:cNvCxnSpPr>
          <p:nvPr/>
        </p:nvCxnSpPr>
        <p:spPr>
          <a:xfrm>
            <a:off x="5854450" y="4019075"/>
            <a:ext cx="0" cy="280500"/>
          </a:xfrm>
          <a:prstGeom prst="straightConnector1">
            <a:avLst/>
          </a:prstGeom>
          <a:noFill/>
          <a:ln cap="flat" cmpd="sng" w="19050">
            <a:solidFill>
              <a:srgbClr val="666666"/>
            </a:solidFill>
            <a:prstDash val="solid"/>
            <a:round/>
            <a:headEnd len="med" w="med" type="none"/>
            <a:tailEnd len="med" w="med" type="triangle"/>
          </a:ln>
        </p:spPr>
      </p:cxnSp>
      <p:cxnSp>
        <p:nvCxnSpPr>
          <p:cNvPr id="1068" name="Google Shape;1068;p92"/>
          <p:cNvCxnSpPr>
            <a:stCxn id="1052" idx="4"/>
            <a:endCxn id="1057" idx="0"/>
          </p:cNvCxnSpPr>
          <p:nvPr/>
        </p:nvCxnSpPr>
        <p:spPr>
          <a:xfrm>
            <a:off x="4706650" y="4022200"/>
            <a:ext cx="0" cy="277500"/>
          </a:xfrm>
          <a:prstGeom prst="straightConnector1">
            <a:avLst/>
          </a:prstGeom>
          <a:noFill/>
          <a:ln cap="flat" cmpd="sng" w="19050">
            <a:solidFill>
              <a:srgbClr val="666666"/>
            </a:solidFill>
            <a:prstDash val="solid"/>
            <a:round/>
            <a:headEnd len="med" w="med" type="none"/>
            <a:tailEnd len="med" w="med" type="triangle"/>
          </a:ln>
        </p:spPr>
      </p:cxnSp>
      <p:sp>
        <p:nvSpPr>
          <p:cNvPr id="1066" name="Google Shape;1066;p92"/>
          <p:cNvSpPr/>
          <p:nvPr/>
        </p:nvSpPr>
        <p:spPr>
          <a:xfrm>
            <a:off x="5558050" y="3426275"/>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9" name="Google Shape;1069;p92"/>
          <p:cNvGrpSpPr/>
          <p:nvPr/>
        </p:nvGrpSpPr>
        <p:grpSpPr>
          <a:xfrm>
            <a:off x="4132750" y="1427075"/>
            <a:ext cx="4591200" cy="2872625"/>
            <a:chOff x="4132750" y="1427075"/>
            <a:chExt cx="4591200" cy="2872625"/>
          </a:xfrm>
        </p:grpSpPr>
        <p:sp>
          <p:nvSpPr>
            <p:cNvPr id="1070" name="Google Shape;1070;p92"/>
            <p:cNvSpPr/>
            <p:nvPr/>
          </p:nvSpPr>
          <p:spPr>
            <a:xfrm>
              <a:off x="4132750"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NNP</a:t>
              </a:r>
              <a:endParaRPr/>
            </a:p>
          </p:txBody>
        </p:sp>
        <p:sp>
          <p:nvSpPr>
            <p:cNvPr id="1067" name="Google Shape;1067;p92"/>
            <p:cNvSpPr/>
            <p:nvPr/>
          </p:nvSpPr>
          <p:spPr>
            <a:xfrm>
              <a:off x="5280575"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VBD</a:t>
              </a:r>
              <a:endParaRPr/>
            </a:p>
          </p:txBody>
        </p:sp>
        <p:sp>
          <p:nvSpPr>
            <p:cNvPr id="1062" name="Google Shape;1062;p92"/>
            <p:cNvSpPr/>
            <p:nvPr/>
          </p:nvSpPr>
          <p:spPr>
            <a:xfrm>
              <a:off x="6428375"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DT</a:t>
              </a:r>
              <a:endParaRPr/>
            </a:p>
          </p:txBody>
        </p:sp>
        <p:sp>
          <p:nvSpPr>
            <p:cNvPr id="1064" name="Google Shape;1064;p92"/>
            <p:cNvSpPr/>
            <p:nvPr/>
          </p:nvSpPr>
          <p:spPr>
            <a:xfrm>
              <a:off x="7576150"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NN</a:t>
              </a:r>
              <a:endParaRPr/>
            </a:p>
          </p:txBody>
        </p:sp>
        <p:sp>
          <p:nvSpPr>
            <p:cNvPr id="1071" name="Google Shape;1071;p92"/>
            <p:cNvSpPr/>
            <p:nvPr/>
          </p:nvSpPr>
          <p:spPr>
            <a:xfrm>
              <a:off x="5280575" y="199785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72" name="Google Shape;1072;p92"/>
            <p:cNvSpPr/>
            <p:nvPr/>
          </p:nvSpPr>
          <p:spPr>
            <a:xfrm>
              <a:off x="5854450" y="25748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73" name="Google Shape;1073;p92"/>
            <p:cNvSpPr/>
            <p:nvPr/>
          </p:nvSpPr>
          <p:spPr>
            <a:xfrm>
              <a:off x="7002250" y="25748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74" name="Google Shape;1074;p92"/>
            <p:cNvSpPr/>
            <p:nvPr/>
          </p:nvSpPr>
          <p:spPr>
            <a:xfrm>
              <a:off x="6428400" y="199785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75" name="Google Shape;1075;p92"/>
            <p:cNvSpPr/>
            <p:nvPr/>
          </p:nvSpPr>
          <p:spPr>
            <a:xfrm>
              <a:off x="5854450" y="14270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76" name="Google Shape;1076;p92"/>
            <p:cNvSpPr/>
            <p:nvPr/>
          </p:nvSpPr>
          <p:spPr>
            <a:xfrm>
              <a:off x="4706663" y="25748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077" name="Google Shape;1077;p92"/>
          <p:cNvSpPr txBox="1"/>
          <p:nvPr>
            <p:ph idx="1" type="body"/>
          </p:nvPr>
        </p:nvSpPr>
        <p:spPr>
          <a:xfrm>
            <a:off x="6881125" y="0"/>
            <a:ext cx="2416500" cy="24954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1600">
                <a:latin typeface="Consolas"/>
                <a:ea typeface="Consolas"/>
                <a:cs typeface="Consolas"/>
                <a:sym typeface="Consolas"/>
              </a:rPr>
              <a:t>S → NP VP</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NP → NNP</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VP → VBD NP</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NP → DT NN</a:t>
            </a:r>
            <a:endParaRPr sz="1600">
              <a:latin typeface="Consolas"/>
              <a:ea typeface="Consolas"/>
              <a:cs typeface="Consolas"/>
              <a:sym typeface="Consolas"/>
            </a:endParaRPr>
          </a:p>
          <a:p>
            <a:pPr indent="0" lvl="0" marL="457200" rtl="0" algn="l">
              <a:spcBef>
                <a:spcPts val="0"/>
              </a:spcBef>
              <a:spcAft>
                <a:spcPts val="0"/>
              </a:spcAft>
              <a:buNone/>
            </a:pPr>
            <a:r>
              <a:rPr lang="en" sz="1600">
                <a:highlight>
                  <a:schemeClr val="accent5"/>
                </a:highlight>
                <a:latin typeface="Consolas"/>
                <a:ea typeface="Consolas"/>
                <a:cs typeface="Consolas"/>
                <a:sym typeface="Consolas"/>
              </a:rPr>
              <a:t>NNP → “James”</a:t>
            </a:r>
            <a:endParaRPr sz="1600">
              <a:highlight>
                <a:schemeClr val="accent5"/>
              </a:highlight>
              <a:latin typeface="Consolas"/>
              <a:ea typeface="Consolas"/>
              <a:cs typeface="Consolas"/>
              <a:sym typeface="Consolas"/>
            </a:endParaRPr>
          </a:p>
          <a:p>
            <a:pPr indent="0" lvl="0" marL="457200" rtl="0" algn="l">
              <a:spcBef>
                <a:spcPts val="0"/>
              </a:spcBef>
              <a:spcAft>
                <a:spcPts val="0"/>
              </a:spcAft>
              <a:buNone/>
            </a:pPr>
            <a:r>
              <a:rPr lang="en" sz="1600">
                <a:highlight>
                  <a:schemeClr val="accent5"/>
                </a:highlight>
                <a:latin typeface="Consolas"/>
                <a:ea typeface="Consolas"/>
                <a:cs typeface="Consolas"/>
                <a:sym typeface="Consolas"/>
              </a:rPr>
              <a:t>VBD → “ate”</a:t>
            </a:r>
            <a:endParaRPr sz="1600">
              <a:highlight>
                <a:schemeClr val="accent5"/>
              </a:highlight>
              <a:latin typeface="Consolas"/>
              <a:ea typeface="Consolas"/>
              <a:cs typeface="Consolas"/>
              <a:sym typeface="Consolas"/>
            </a:endParaRPr>
          </a:p>
          <a:p>
            <a:pPr indent="0" lvl="0" marL="457200" rtl="0" algn="l">
              <a:spcBef>
                <a:spcPts val="0"/>
              </a:spcBef>
              <a:spcAft>
                <a:spcPts val="0"/>
              </a:spcAft>
              <a:buNone/>
            </a:pPr>
            <a:r>
              <a:rPr lang="en" sz="1600">
                <a:highlight>
                  <a:schemeClr val="accent5"/>
                </a:highlight>
                <a:latin typeface="Consolas"/>
                <a:ea typeface="Consolas"/>
                <a:cs typeface="Consolas"/>
                <a:sym typeface="Consolas"/>
              </a:rPr>
              <a:t>DT → “the”</a:t>
            </a:r>
            <a:endParaRPr sz="1600">
              <a:highlight>
                <a:schemeClr val="accent5"/>
              </a:highlight>
              <a:latin typeface="Consolas"/>
              <a:ea typeface="Consolas"/>
              <a:cs typeface="Consolas"/>
              <a:sym typeface="Consolas"/>
            </a:endParaRPr>
          </a:p>
          <a:p>
            <a:pPr indent="0" lvl="0" marL="457200" rtl="0" algn="l">
              <a:spcBef>
                <a:spcPts val="0"/>
              </a:spcBef>
              <a:spcAft>
                <a:spcPts val="0"/>
              </a:spcAft>
              <a:buClr>
                <a:schemeClr val="dk1"/>
              </a:buClr>
              <a:buSzPts val="1100"/>
              <a:buFont typeface="Arial"/>
              <a:buNone/>
            </a:pPr>
            <a:r>
              <a:rPr lang="en" sz="1600">
                <a:highlight>
                  <a:schemeClr val="accent5"/>
                </a:highlight>
                <a:latin typeface="Consolas"/>
                <a:ea typeface="Consolas"/>
                <a:cs typeface="Consolas"/>
                <a:sym typeface="Consolas"/>
              </a:rPr>
              <a:t>NN → “food”</a:t>
            </a:r>
            <a:endParaRPr sz="1600">
              <a:highlight>
                <a:schemeClr val="accent5"/>
              </a:highlight>
              <a:latin typeface="Consolas"/>
              <a:ea typeface="Consolas"/>
              <a:cs typeface="Consolas"/>
              <a:sym typeface="Consolas"/>
            </a:endParaRPr>
          </a:p>
          <a:p>
            <a:pPr indent="0" lvl="0" marL="0" rtl="0" algn="l">
              <a:spcBef>
                <a:spcPts val="1600"/>
              </a:spcBef>
              <a:spcAft>
                <a:spcPts val="1600"/>
              </a:spcAft>
              <a:buNone/>
            </a:pPr>
            <a:r>
              <a:t/>
            </a:r>
            <a:endParaRPr/>
          </a:p>
        </p:txBody>
      </p:sp>
      <p:grpSp>
        <p:nvGrpSpPr>
          <p:cNvPr id="1078" name="Google Shape;1078;p92"/>
          <p:cNvGrpSpPr/>
          <p:nvPr/>
        </p:nvGrpSpPr>
        <p:grpSpPr>
          <a:xfrm>
            <a:off x="4004525" y="4579550"/>
            <a:ext cx="4858200" cy="340500"/>
            <a:chOff x="4004525" y="4579550"/>
            <a:chExt cx="4858200" cy="340500"/>
          </a:xfrm>
        </p:grpSpPr>
        <p:sp>
          <p:nvSpPr>
            <p:cNvPr id="1079" name="Google Shape;1079;p92"/>
            <p:cNvSpPr txBox="1"/>
            <p:nvPr/>
          </p:nvSpPr>
          <p:spPr>
            <a:xfrm>
              <a:off x="4004525" y="4579550"/>
              <a:ext cx="288000" cy="34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0</a:t>
              </a:r>
              <a:endParaRPr sz="1200">
                <a:latin typeface="Consolas"/>
                <a:ea typeface="Consolas"/>
                <a:cs typeface="Consolas"/>
                <a:sym typeface="Consolas"/>
              </a:endParaRPr>
            </a:p>
          </p:txBody>
        </p:sp>
        <p:sp>
          <p:nvSpPr>
            <p:cNvPr id="1080" name="Google Shape;1080;p92"/>
            <p:cNvSpPr txBox="1"/>
            <p:nvPr/>
          </p:nvSpPr>
          <p:spPr>
            <a:xfrm>
              <a:off x="5147075" y="4579550"/>
              <a:ext cx="288000" cy="34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1</a:t>
              </a:r>
              <a:endParaRPr sz="1200">
                <a:latin typeface="Consolas"/>
                <a:ea typeface="Consolas"/>
                <a:cs typeface="Consolas"/>
                <a:sym typeface="Consolas"/>
              </a:endParaRPr>
            </a:p>
          </p:txBody>
        </p:sp>
        <p:sp>
          <p:nvSpPr>
            <p:cNvPr id="1081" name="Google Shape;1081;p92"/>
            <p:cNvSpPr txBox="1"/>
            <p:nvPr/>
          </p:nvSpPr>
          <p:spPr>
            <a:xfrm>
              <a:off x="6289613" y="4579550"/>
              <a:ext cx="288000" cy="34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2</a:t>
              </a:r>
              <a:endParaRPr sz="1200">
                <a:latin typeface="Consolas"/>
                <a:ea typeface="Consolas"/>
                <a:cs typeface="Consolas"/>
                <a:sym typeface="Consolas"/>
              </a:endParaRPr>
            </a:p>
          </p:txBody>
        </p:sp>
        <p:sp>
          <p:nvSpPr>
            <p:cNvPr id="1082" name="Google Shape;1082;p92"/>
            <p:cNvSpPr txBox="1"/>
            <p:nvPr/>
          </p:nvSpPr>
          <p:spPr>
            <a:xfrm>
              <a:off x="7432175" y="4579550"/>
              <a:ext cx="288000" cy="34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3</a:t>
              </a:r>
              <a:endParaRPr sz="1200">
                <a:latin typeface="Consolas"/>
                <a:ea typeface="Consolas"/>
                <a:cs typeface="Consolas"/>
                <a:sym typeface="Consolas"/>
              </a:endParaRPr>
            </a:p>
          </p:txBody>
        </p:sp>
        <p:sp>
          <p:nvSpPr>
            <p:cNvPr id="1083" name="Google Shape;1083;p92"/>
            <p:cNvSpPr txBox="1"/>
            <p:nvPr/>
          </p:nvSpPr>
          <p:spPr>
            <a:xfrm>
              <a:off x="8574725" y="4579550"/>
              <a:ext cx="288000" cy="34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4</a:t>
              </a:r>
              <a:endParaRPr sz="1200">
                <a:latin typeface="Consolas"/>
                <a:ea typeface="Consolas"/>
                <a:cs typeface="Consolas"/>
                <a:sym typeface="Consolas"/>
              </a:endParaRPr>
            </a:p>
          </p:txBody>
        </p:sp>
      </p:gr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7" name="Shape 1087"/>
        <p:cNvGrpSpPr/>
        <p:nvPr/>
      </p:nvGrpSpPr>
      <p:grpSpPr>
        <a:xfrm>
          <a:off x="0" y="0"/>
          <a:ext cx="0" cy="0"/>
          <a:chOff x="0" y="0"/>
          <a:chExt cx="0" cy="0"/>
        </a:xfrm>
      </p:grpSpPr>
      <p:sp>
        <p:nvSpPr>
          <p:cNvPr id="1088" name="Google Shape;1088;p93"/>
          <p:cNvSpPr/>
          <p:nvPr/>
        </p:nvSpPr>
        <p:spPr>
          <a:xfrm>
            <a:off x="4410250" y="3429400"/>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93"/>
          <p:cNvSpPr/>
          <p:nvPr/>
        </p:nvSpPr>
        <p:spPr>
          <a:xfrm>
            <a:off x="6705863" y="3429400"/>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93"/>
          <p:cNvSpPr/>
          <p:nvPr/>
        </p:nvSpPr>
        <p:spPr>
          <a:xfrm>
            <a:off x="7853663" y="3426275"/>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9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CKY Algorithm</a:t>
            </a:r>
            <a:endParaRPr/>
          </a:p>
        </p:txBody>
      </p:sp>
      <p:sp>
        <p:nvSpPr>
          <p:cNvPr id="1092" name="Google Shape;1092;p93"/>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Token cells: </a:t>
            </a:r>
            <a:r>
              <a:rPr b="1" lang="en">
                <a:latin typeface="Consolas"/>
                <a:ea typeface="Consolas"/>
                <a:cs typeface="Consolas"/>
                <a:sym typeface="Consolas"/>
              </a:rPr>
              <a:t>[i, i+1)</a:t>
            </a:r>
            <a:r>
              <a:rPr lang="en"/>
              <a:t> (assume have POS tags)</a:t>
            </a:r>
            <a:endParaRPr/>
          </a:p>
          <a:p>
            <a:pPr indent="0" lvl="0" marL="0" rtl="0" algn="l">
              <a:spcBef>
                <a:spcPts val="0"/>
              </a:spcBef>
              <a:spcAft>
                <a:spcPts val="0"/>
              </a:spcAft>
              <a:buNone/>
            </a:pPr>
            <a:r>
              <a:rPr lang="en"/>
              <a:t>Store best </a:t>
            </a:r>
            <a:r>
              <a:rPr b="1" lang="en">
                <a:latin typeface="Consolas"/>
                <a:ea typeface="Consolas"/>
                <a:cs typeface="Consolas"/>
                <a:sym typeface="Consolas"/>
              </a:rPr>
              <a:t>score(i,j,X)</a:t>
            </a:r>
            <a:r>
              <a:rPr lang="en"/>
              <a:t> for symbol </a:t>
            </a:r>
            <a:r>
              <a:rPr lang="en">
                <a:latin typeface="Consolas"/>
                <a:ea typeface="Consolas"/>
                <a:cs typeface="Consolas"/>
                <a:sym typeface="Consolas"/>
              </a:rPr>
              <a:t>X</a:t>
            </a:r>
            <a:endParaRPr>
              <a:latin typeface="Consolas"/>
              <a:ea typeface="Consolas"/>
              <a:cs typeface="Consolas"/>
              <a:sym typeface="Consolas"/>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each cell</a:t>
            </a:r>
            <a:r>
              <a:rPr lang="en">
                <a:latin typeface="Consolas"/>
                <a:ea typeface="Consolas"/>
                <a:cs typeface="Consolas"/>
                <a:sym typeface="Consolas"/>
              </a:rPr>
              <a:t> </a:t>
            </a:r>
            <a:r>
              <a:rPr b="1" lang="en">
                <a:latin typeface="Consolas"/>
                <a:ea typeface="Consolas"/>
                <a:cs typeface="Consolas"/>
                <a:sym typeface="Consolas"/>
              </a:rPr>
              <a:t>[i,j)</a:t>
            </a:r>
            <a:r>
              <a:rPr lang="en"/>
              <a:t>, bottom-up:</a:t>
            </a:r>
            <a:endParaRPr/>
          </a:p>
          <a:p>
            <a:pPr indent="0" lvl="0" marL="0" rtl="0" algn="l">
              <a:spcBef>
                <a:spcPts val="0"/>
              </a:spcBef>
              <a:spcAft>
                <a:spcPts val="0"/>
              </a:spcAft>
              <a:buNone/>
            </a:pPr>
            <a:r>
              <a:rPr lang="en">
                <a:latin typeface="Consolas"/>
                <a:ea typeface="Consolas"/>
                <a:cs typeface="Consolas"/>
                <a:sym typeface="Consolas"/>
              </a:rPr>
              <a:t>  </a:t>
            </a:r>
            <a:r>
              <a:rPr lang="en"/>
              <a:t>For each rule</a:t>
            </a:r>
            <a:r>
              <a:rPr lang="en">
                <a:latin typeface="Consolas"/>
                <a:ea typeface="Consolas"/>
                <a:cs typeface="Consolas"/>
                <a:sym typeface="Consolas"/>
              </a:rPr>
              <a:t> </a:t>
            </a:r>
            <a:r>
              <a:rPr b="1" lang="en">
                <a:latin typeface="Consolas"/>
                <a:ea typeface="Consolas"/>
                <a:cs typeface="Consolas"/>
                <a:sym typeface="Consolas"/>
              </a:rPr>
              <a:t>(A → B C)</a:t>
            </a:r>
            <a:r>
              <a:rPr lang="en">
                <a:latin typeface="Consolas"/>
                <a:ea typeface="Consolas"/>
                <a:cs typeface="Consolas"/>
                <a:sym typeface="Consolas"/>
              </a:rPr>
              <a:t>:</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a:t>
            </a:r>
            <a:r>
              <a:rPr lang="en"/>
              <a:t>For each split</a:t>
            </a:r>
            <a:r>
              <a:rPr lang="en">
                <a:latin typeface="Consolas"/>
                <a:ea typeface="Consolas"/>
                <a:cs typeface="Consolas"/>
                <a:sym typeface="Consolas"/>
              </a:rPr>
              <a:t> </a:t>
            </a:r>
            <a:r>
              <a:rPr b="1" lang="en">
                <a:latin typeface="Consolas"/>
                <a:ea typeface="Consolas"/>
                <a:cs typeface="Consolas"/>
                <a:sym typeface="Consolas"/>
              </a:rPr>
              <a:t>i ﹤ ℓ &lt; j:</a:t>
            </a:r>
            <a:endParaRPr b="1">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x = score(i,ℓ,B) + score(ℓ,j,C)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 weight(A → B C)</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a:t>
            </a:r>
            <a:r>
              <a:rPr lang="en"/>
              <a:t>If</a:t>
            </a:r>
            <a:r>
              <a:rPr lang="en">
                <a:latin typeface="Consolas"/>
                <a:ea typeface="Consolas"/>
                <a:cs typeface="Consolas"/>
                <a:sym typeface="Consolas"/>
              </a:rPr>
              <a:t> x &gt; score(i,j,A):</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score(i,j,A) = x</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children(i,j,A) = [(i,ℓ,B),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(ℓ,j,C)]</a:t>
            </a:r>
            <a:endParaRPr>
              <a:latin typeface="Consolas"/>
              <a:ea typeface="Consolas"/>
              <a:cs typeface="Consolas"/>
              <a:sym typeface="Consolas"/>
            </a:endParaRPr>
          </a:p>
        </p:txBody>
      </p:sp>
      <p:sp>
        <p:nvSpPr>
          <p:cNvPr id="1093" name="Google Shape;1093;p93"/>
          <p:cNvSpPr/>
          <p:nvPr/>
        </p:nvSpPr>
        <p:spPr>
          <a:xfrm>
            <a:off x="4132750"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James</a:t>
            </a:r>
            <a:endParaRPr sz="1200"/>
          </a:p>
        </p:txBody>
      </p:sp>
      <p:sp>
        <p:nvSpPr>
          <p:cNvPr id="1094" name="Google Shape;1094;p93"/>
          <p:cNvSpPr/>
          <p:nvPr/>
        </p:nvSpPr>
        <p:spPr>
          <a:xfrm>
            <a:off x="5280571"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ate</a:t>
            </a:r>
            <a:endParaRPr sz="1200"/>
          </a:p>
        </p:txBody>
      </p:sp>
      <p:sp>
        <p:nvSpPr>
          <p:cNvPr id="1095" name="Google Shape;1095;p93"/>
          <p:cNvSpPr/>
          <p:nvPr/>
        </p:nvSpPr>
        <p:spPr>
          <a:xfrm>
            <a:off x="6428367"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the</a:t>
            </a:r>
            <a:endParaRPr sz="1200"/>
          </a:p>
        </p:txBody>
      </p:sp>
      <p:sp>
        <p:nvSpPr>
          <p:cNvPr id="1096" name="Google Shape;1096;p93"/>
          <p:cNvSpPr/>
          <p:nvPr/>
        </p:nvSpPr>
        <p:spPr>
          <a:xfrm>
            <a:off x="7576162"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food</a:t>
            </a:r>
            <a:endParaRPr sz="1200"/>
          </a:p>
        </p:txBody>
      </p:sp>
      <p:cxnSp>
        <p:nvCxnSpPr>
          <p:cNvPr id="1097" name="Google Shape;1097;p93"/>
          <p:cNvCxnSpPr>
            <a:stCxn id="1089" idx="4"/>
            <a:endCxn id="1098" idx="2"/>
          </p:cNvCxnSpPr>
          <p:nvPr/>
        </p:nvCxnSpPr>
        <p:spPr>
          <a:xfrm>
            <a:off x="7002263" y="4022200"/>
            <a:ext cx="0" cy="277500"/>
          </a:xfrm>
          <a:prstGeom prst="straightConnector1">
            <a:avLst/>
          </a:prstGeom>
          <a:noFill/>
          <a:ln cap="flat" cmpd="sng" w="19050">
            <a:solidFill>
              <a:srgbClr val="666666"/>
            </a:solidFill>
            <a:prstDash val="solid"/>
            <a:round/>
            <a:headEnd len="med" w="med" type="none"/>
            <a:tailEnd len="med" w="med" type="triangle"/>
          </a:ln>
        </p:spPr>
      </p:cxnSp>
      <p:cxnSp>
        <p:nvCxnSpPr>
          <p:cNvPr id="1099" name="Google Shape;1099;p93"/>
          <p:cNvCxnSpPr>
            <a:stCxn id="1090" idx="4"/>
            <a:endCxn id="1100" idx="2"/>
          </p:cNvCxnSpPr>
          <p:nvPr/>
        </p:nvCxnSpPr>
        <p:spPr>
          <a:xfrm>
            <a:off x="8150063" y="4019075"/>
            <a:ext cx="0" cy="280500"/>
          </a:xfrm>
          <a:prstGeom prst="straightConnector1">
            <a:avLst/>
          </a:prstGeom>
          <a:noFill/>
          <a:ln cap="flat" cmpd="sng" w="19050">
            <a:solidFill>
              <a:srgbClr val="666666"/>
            </a:solidFill>
            <a:prstDash val="solid"/>
            <a:round/>
            <a:headEnd len="med" w="med" type="none"/>
            <a:tailEnd len="med" w="med" type="triangle"/>
          </a:ln>
        </p:spPr>
      </p:cxnSp>
      <p:cxnSp>
        <p:nvCxnSpPr>
          <p:cNvPr id="1101" name="Google Shape;1101;p93"/>
          <p:cNvCxnSpPr>
            <a:stCxn id="1102" idx="4"/>
            <a:endCxn id="1103" idx="2"/>
          </p:cNvCxnSpPr>
          <p:nvPr/>
        </p:nvCxnSpPr>
        <p:spPr>
          <a:xfrm>
            <a:off x="5854450" y="4019075"/>
            <a:ext cx="0" cy="280500"/>
          </a:xfrm>
          <a:prstGeom prst="straightConnector1">
            <a:avLst/>
          </a:prstGeom>
          <a:noFill/>
          <a:ln cap="flat" cmpd="sng" w="19050">
            <a:solidFill>
              <a:srgbClr val="666666"/>
            </a:solidFill>
            <a:prstDash val="solid"/>
            <a:round/>
            <a:headEnd len="med" w="med" type="none"/>
            <a:tailEnd len="med" w="med" type="triangle"/>
          </a:ln>
        </p:spPr>
      </p:cxnSp>
      <p:cxnSp>
        <p:nvCxnSpPr>
          <p:cNvPr id="1104" name="Google Shape;1104;p93"/>
          <p:cNvCxnSpPr>
            <a:stCxn id="1088" idx="4"/>
            <a:endCxn id="1093" idx="0"/>
          </p:cNvCxnSpPr>
          <p:nvPr/>
        </p:nvCxnSpPr>
        <p:spPr>
          <a:xfrm>
            <a:off x="4706650" y="4022200"/>
            <a:ext cx="0" cy="277500"/>
          </a:xfrm>
          <a:prstGeom prst="straightConnector1">
            <a:avLst/>
          </a:prstGeom>
          <a:noFill/>
          <a:ln cap="flat" cmpd="sng" w="19050">
            <a:solidFill>
              <a:srgbClr val="666666"/>
            </a:solidFill>
            <a:prstDash val="solid"/>
            <a:round/>
            <a:headEnd len="med" w="med" type="none"/>
            <a:tailEnd len="med" w="med" type="triangle"/>
          </a:ln>
        </p:spPr>
      </p:cxnSp>
      <p:sp>
        <p:nvSpPr>
          <p:cNvPr id="1102" name="Google Shape;1102;p93"/>
          <p:cNvSpPr/>
          <p:nvPr/>
        </p:nvSpPr>
        <p:spPr>
          <a:xfrm>
            <a:off x="5558050" y="3426275"/>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5" name="Google Shape;1105;p93"/>
          <p:cNvGrpSpPr/>
          <p:nvPr/>
        </p:nvGrpSpPr>
        <p:grpSpPr>
          <a:xfrm>
            <a:off x="4132750" y="1427075"/>
            <a:ext cx="4591200" cy="2872625"/>
            <a:chOff x="4132750" y="1427075"/>
            <a:chExt cx="4591200" cy="2872625"/>
          </a:xfrm>
        </p:grpSpPr>
        <p:sp>
          <p:nvSpPr>
            <p:cNvPr id="1106" name="Google Shape;1106;p93"/>
            <p:cNvSpPr/>
            <p:nvPr/>
          </p:nvSpPr>
          <p:spPr>
            <a:xfrm>
              <a:off x="4132750"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NP/NNP</a:t>
              </a:r>
              <a:endParaRPr/>
            </a:p>
          </p:txBody>
        </p:sp>
        <p:sp>
          <p:nvSpPr>
            <p:cNvPr id="1103" name="Google Shape;1103;p93"/>
            <p:cNvSpPr/>
            <p:nvPr/>
          </p:nvSpPr>
          <p:spPr>
            <a:xfrm>
              <a:off x="5280575"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VBD</a:t>
              </a:r>
              <a:endParaRPr/>
            </a:p>
          </p:txBody>
        </p:sp>
        <p:sp>
          <p:nvSpPr>
            <p:cNvPr id="1098" name="Google Shape;1098;p93"/>
            <p:cNvSpPr/>
            <p:nvPr/>
          </p:nvSpPr>
          <p:spPr>
            <a:xfrm>
              <a:off x="6428375"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DT</a:t>
              </a:r>
              <a:endParaRPr/>
            </a:p>
          </p:txBody>
        </p:sp>
        <p:sp>
          <p:nvSpPr>
            <p:cNvPr id="1100" name="Google Shape;1100;p93"/>
            <p:cNvSpPr/>
            <p:nvPr/>
          </p:nvSpPr>
          <p:spPr>
            <a:xfrm>
              <a:off x="7576150"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NN</a:t>
              </a:r>
              <a:endParaRPr/>
            </a:p>
          </p:txBody>
        </p:sp>
        <p:sp>
          <p:nvSpPr>
            <p:cNvPr id="1107" name="Google Shape;1107;p93"/>
            <p:cNvSpPr/>
            <p:nvPr/>
          </p:nvSpPr>
          <p:spPr>
            <a:xfrm>
              <a:off x="5280575" y="199785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08" name="Google Shape;1108;p93"/>
            <p:cNvSpPr/>
            <p:nvPr/>
          </p:nvSpPr>
          <p:spPr>
            <a:xfrm>
              <a:off x="5854450" y="25748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09" name="Google Shape;1109;p93"/>
            <p:cNvSpPr/>
            <p:nvPr/>
          </p:nvSpPr>
          <p:spPr>
            <a:xfrm>
              <a:off x="7002250" y="25748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10" name="Google Shape;1110;p93"/>
            <p:cNvSpPr/>
            <p:nvPr/>
          </p:nvSpPr>
          <p:spPr>
            <a:xfrm>
              <a:off x="6428400" y="199785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11" name="Google Shape;1111;p93"/>
            <p:cNvSpPr/>
            <p:nvPr/>
          </p:nvSpPr>
          <p:spPr>
            <a:xfrm>
              <a:off x="5854450" y="14270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12" name="Google Shape;1112;p93"/>
            <p:cNvSpPr/>
            <p:nvPr/>
          </p:nvSpPr>
          <p:spPr>
            <a:xfrm>
              <a:off x="4706663" y="25748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113" name="Google Shape;1113;p93"/>
          <p:cNvSpPr txBox="1"/>
          <p:nvPr>
            <p:ph idx="1" type="body"/>
          </p:nvPr>
        </p:nvSpPr>
        <p:spPr>
          <a:xfrm>
            <a:off x="6881125" y="0"/>
            <a:ext cx="2416500" cy="24954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1600">
                <a:latin typeface="Consolas"/>
                <a:ea typeface="Consolas"/>
                <a:cs typeface="Consolas"/>
                <a:sym typeface="Consolas"/>
              </a:rPr>
              <a:t>S → NP VP</a:t>
            </a:r>
            <a:endParaRPr sz="1600">
              <a:latin typeface="Consolas"/>
              <a:ea typeface="Consolas"/>
              <a:cs typeface="Consolas"/>
              <a:sym typeface="Consolas"/>
            </a:endParaRPr>
          </a:p>
          <a:p>
            <a:pPr indent="0" lvl="0" marL="457200" rtl="0" algn="l">
              <a:spcBef>
                <a:spcPts val="0"/>
              </a:spcBef>
              <a:spcAft>
                <a:spcPts val="0"/>
              </a:spcAft>
              <a:buNone/>
            </a:pPr>
            <a:r>
              <a:rPr lang="en" sz="1600">
                <a:highlight>
                  <a:schemeClr val="accent5"/>
                </a:highlight>
                <a:latin typeface="Consolas"/>
                <a:ea typeface="Consolas"/>
                <a:cs typeface="Consolas"/>
                <a:sym typeface="Consolas"/>
              </a:rPr>
              <a:t>NP → NNP</a:t>
            </a:r>
            <a:endParaRPr sz="1600">
              <a:highlight>
                <a:schemeClr val="accent5"/>
              </a:highlight>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VP → VBD NP</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NP → DT NN</a:t>
            </a:r>
            <a:endParaRPr sz="1600">
              <a:latin typeface="Consolas"/>
              <a:ea typeface="Consolas"/>
              <a:cs typeface="Consolas"/>
              <a:sym typeface="Consolas"/>
            </a:endParaRPr>
          </a:p>
          <a:p>
            <a:pPr indent="0" lvl="0" marL="457200" rtl="0" algn="l">
              <a:spcBef>
                <a:spcPts val="0"/>
              </a:spcBef>
              <a:spcAft>
                <a:spcPts val="0"/>
              </a:spcAft>
              <a:buNone/>
            </a:pPr>
            <a:r>
              <a:rPr lang="en" sz="1600">
                <a:highlight>
                  <a:schemeClr val="accent5"/>
                </a:highlight>
                <a:latin typeface="Consolas"/>
                <a:ea typeface="Consolas"/>
                <a:cs typeface="Consolas"/>
                <a:sym typeface="Consolas"/>
              </a:rPr>
              <a:t>NNP → “James”</a:t>
            </a:r>
            <a:endParaRPr sz="1600">
              <a:highlight>
                <a:schemeClr val="accent5"/>
              </a:highlight>
              <a:latin typeface="Consolas"/>
              <a:ea typeface="Consolas"/>
              <a:cs typeface="Consolas"/>
              <a:sym typeface="Consolas"/>
            </a:endParaRPr>
          </a:p>
          <a:p>
            <a:pPr indent="0" lvl="0" marL="457200" rtl="0" algn="l">
              <a:spcBef>
                <a:spcPts val="0"/>
              </a:spcBef>
              <a:spcAft>
                <a:spcPts val="0"/>
              </a:spcAft>
              <a:buNone/>
            </a:pPr>
            <a:r>
              <a:rPr lang="en" sz="1600">
                <a:highlight>
                  <a:schemeClr val="accent5"/>
                </a:highlight>
                <a:latin typeface="Consolas"/>
                <a:ea typeface="Consolas"/>
                <a:cs typeface="Consolas"/>
                <a:sym typeface="Consolas"/>
              </a:rPr>
              <a:t>VBD → “ate”</a:t>
            </a:r>
            <a:endParaRPr sz="1600">
              <a:highlight>
                <a:schemeClr val="accent5"/>
              </a:highlight>
              <a:latin typeface="Consolas"/>
              <a:ea typeface="Consolas"/>
              <a:cs typeface="Consolas"/>
              <a:sym typeface="Consolas"/>
            </a:endParaRPr>
          </a:p>
          <a:p>
            <a:pPr indent="0" lvl="0" marL="457200" rtl="0" algn="l">
              <a:spcBef>
                <a:spcPts val="0"/>
              </a:spcBef>
              <a:spcAft>
                <a:spcPts val="0"/>
              </a:spcAft>
              <a:buNone/>
            </a:pPr>
            <a:r>
              <a:rPr lang="en" sz="1600">
                <a:highlight>
                  <a:schemeClr val="accent5"/>
                </a:highlight>
                <a:latin typeface="Consolas"/>
                <a:ea typeface="Consolas"/>
                <a:cs typeface="Consolas"/>
                <a:sym typeface="Consolas"/>
              </a:rPr>
              <a:t>DT → “the”</a:t>
            </a:r>
            <a:endParaRPr sz="1600">
              <a:highlight>
                <a:schemeClr val="accent5"/>
              </a:highlight>
              <a:latin typeface="Consolas"/>
              <a:ea typeface="Consolas"/>
              <a:cs typeface="Consolas"/>
              <a:sym typeface="Consolas"/>
            </a:endParaRPr>
          </a:p>
          <a:p>
            <a:pPr indent="0" lvl="0" marL="457200" rtl="0" algn="l">
              <a:spcBef>
                <a:spcPts val="0"/>
              </a:spcBef>
              <a:spcAft>
                <a:spcPts val="0"/>
              </a:spcAft>
              <a:buClr>
                <a:schemeClr val="dk1"/>
              </a:buClr>
              <a:buSzPts val="1100"/>
              <a:buFont typeface="Arial"/>
              <a:buNone/>
            </a:pPr>
            <a:r>
              <a:rPr lang="en" sz="1600">
                <a:highlight>
                  <a:schemeClr val="accent5"/>
                </a:highlight>
                <a:latin typeface="Consolas"/>
                <a:ea typeface="Consolas"/>
                <a:cs typeface="Consolas"/>
                <a:sym typeface="Consolas"/>
              </a:rPr>
              <a:t>NN → “food”</a:t>
            </a:r>
            <a:endParaRPr sz="1600">
              <a:highlight>
                <a:schemeClr val="accent5"/>
              </a:highlight>
              <a:latin typeface="Consolas"/>
              <a:ea typeface="Consolas"/>
              <a:cs typeface="Consolas"/>
              <a:sym typeface="Consolas"/>
            </a:endParaRPr>
          </a:p>
          <a:p>
            <a:pPr indent="0" lvl="0" marL="0" rtl="0" algn="l">
              <a:spcBef>
                <a:spcPts val="1600"/>
              </a:spcBef>
              <a:spcAft>
                <a:spcPts val="1600"/>
              </a:spcAft>
              <a:buNone/>
            </a:pPr>
            <a:r>
              <a:t/>
            </a:r>
            <a:endParaRPr/>
          </a:p>
        </p:txBody>
      </p:sp>
      <p:grpSp>
        <p:nvGrpSpPr>
          <p:cNvPr id="1114" name="Google Shape;1114;p93"/>
          <p:cNvGrpSpPr/>
          <p:nvPr/>
        </p:nvGrpSpPr>
        <p:grpSpPr>
          <a:xfrm>
            <a:off x="4004525" y="4579550"/>
            <a:ext cx="4858200" cy="340500"/>
            <a:chOff x="4004525" y="4579550"/>
            <a:chExt cx="4858200" cy="340500"/>
          </a:xfrm>
        </p:grpSpPr>
        <p:sp>
          <p:nvSpPr>
            <p:cNvPr id="1115" name="Google Shape;1115;p93"/>
            <p:cNvSpPr txBox="1"/>
            <p:nvPr/>
          </p:nvSpPr>
          <p:spPr>
            <a:xfrm>
              <a:off x="4004525" y="4579550"/>
              <a:ext cx="288000" cy="34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0</a:t>
              </a:r>
              <a:endParaRPr sz="1200">
                <a:latin typeface="Consolas"/>
                <a:ea typeface="Consolas"/>
                <a:cs typeface="Consolas"/>
                <a:sym typeface="Consolas"/>
              </a:endParaRPr>
            </a:p>
          </p:txBody>
        </p:sp>
        <p:sp>
          <p:nvSpPr>
            <p:cNvPr id="1116" name="Google Shape;1116;p93"/>
            <p:cNvSpPr txBox="1"/>
            <p:nvPr/>
          </p:nvSpPr>
          <p:spPr>
            <a:xfrm>
              <a:off x="5147075" y="4579550"/>
              <a:ext cx="288000" cy="34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1</a:t>
              </a:r>
              <a:endParaRPr sz="1200">
                <a:latin typeface="Consolas"/>
                <a:ea typeface="Consolas"/>
                <a:cs typeface="Consolas"/>
                <a:sym typeface="Consolas"/>
              </a:endParaRPr>
            </a:p>
          </p:txBody>
        </p:sp>
        <p:sp>
          <p:nvSpPr>
            <p:cNvPr id="1117" name="Google Shape;1117;p93"/>
            <p:cNvSpPr txBox="1"/>
            <p:nvPr/>
          </p:nvSpPr>
          <p:spPr>
            <a:xfrm>
              <a:off x="6289613" y="4579550"/>
              <a:ext cx="288000" cy="34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2</a:t>
              </a:r>
              <a:endParaRPr sz="1200">
                <a:latin typeface="Consolas"/>
                <a:ea typeface="Consolas"/>
                <a:cs typeface="Consolas"/>
                <a:sym typeface="Consolas"/>
              </a:endParaRPr>
            </a:p>
          </p:txBody>
        </p:sp>
        <p:sp>
          <p:nvSpPr>
            <p:cNvPr id="1118" name="Google Shape;1118;p93"/>
            <p:cNvSpPr txBox="1"/>
            <p:nvPr/>
          </p:nvSpPr>
          <p:spPr>
            <a:xfrm>
              <a:off x="7432175" y="4579550"/>
              <a:ext cx="288000" cy="34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3</a:t>
              </a:r>
              <a:endParaRPr sz="1200">
                <a:latin typeface="Consolas"/>
                <a:ea typeface="Consolas"/>
                <a:cs typeface="Consolas"/>
                <a:sym typeface="Consolas"/>
              </a:endParaRPr>
            </a:p>
          </p:txBody>
        </p:sp>
        <p:sp>
          <p:nvSpPr>
            <p:cNvPr id="1119" name="Google Shape;1119;p93"/>
            <p:cNvSpPr txBox="1"/>
            <p:nvPr/>
          </p:nvSpPr>
          <p:spPr>
            <a:xfrm>
              <a:off x="8574725" y="4579550"/>
              <a:ext cx="288000" cy="34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4</a:t>
              </a:r>
              <a:endParaRPr sz="1200">
                <a:latin typeface="Consolas"/>
                <a:ea typeface="Consolas"/>
                <a:cs typeface="Consolas"/>
                <a:sym typeface="Consolas"/>
              </a:endParaRPr>
            </a:p>
          </p:txBody>
        </p:sp>
      </p:gr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3" name="Shape 1123"/>
        <p:cNvGrpSpPr/>
        <p:nvPr/>
      </p:nvGrpSpPr>
      <p:grpSpPr>
        <a:xfrm>
          <a:off x="0" y="0"/>
          <a:ext cx="0" cy="0"/>
          <a:chOff x="0" y="0"/>
          <a:chExt cx="0" cy="0"/>
        </a:xfrm>
      </p:grpSpPr>
      <p:sp>
        <p:nvSpPr>
          <p:cNvPr id="1124" name="Google Shape;1124;p94"/>
          <p:cNvSpPr/>
          <p:nvPr/>
        </p:nvSpPr>
        <p:spPr>
          <a:xfrm>
            <a:off x="4410250" y="3429400"/>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94"/>
          <p:cNvSpPr/>
          <p:nvPr/>
        </p:nvSpPr>
        <p:spPr>
          <a:xfrm>
            <a:off x="6705863" y="3429400"/>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94"/>
          <p:cNvSpPr/>
          <p:nvPr/>
        </p:nvSpPr>
        <p:spPr>
          <a:xfrm>
            <a:off x="7853663" y="3426275"/>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9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CKY Algorithm</a:t>
            </a:r>
            <a:endParaRPr/>
          </a:p>
        </p:txBody>
      </p:sp>
      <p:sp>
        <p:nvSpPr>
          <p:cNvPr id="1128" name="Google Shape;1128;p94"/>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Token cells: </a:t>
            </a:r>
            <a:r>
              <a:rPr b="1" lang="en">
                <a:latin typeface="Consolas"/>
                <a:ea typeface="Consolas"/>
                <a:cs typeface="Consolas"/>
                <a:sym typeface="Consolas"/>
              </a:rPr>
              <a:t>[i, i+1)</a:t>
            </a:r>
            <a:r>
              <a:rPr lang="en"/>
              <a:t> (assume have POS tags)</a:t>
            </a:r>
            <a:endParaRPr/>
          </a:p>
          <a:p>
            <a:pPr indent="0" lvl="0" marL="0" rtl="0" algn="l">
              <a:spcBef>
                <a:spcPts val="0"/>
              </a:spcBef>
              <a:spcAft>
                <a:spcPts val="0"/>
              </a:spcAft>
              <a:buNone/>
            </a:pPr>
            <a:r>
              <a:rPr lang="en"/>
              <a:t>Store best </a:t>
            </a:r>
            <a:r>
              <a:rPr b="1" lang="en">
                <a:latin typeface="Consolas"/>
                <a:ea typeface="Consolas"/>
                <a:cs typeface="Consolas"/>
                <a:sym typeface="Consolas"/>
              </a:rPr>
              <a:t>score(i,j,X)</a:t>
            </a:r>
            <a:r>
              <a:rPr lang="en"/>
              <a:t> for symbol </a:t>
            </a:r>
            <a:r>
              <a:rPr lang="en">
                <a:latin typeface="Consolas"/>
                <a:ea typeface="Consolas"/>
                <a:cs typeface="Consolas"/>
                <a:sym typeface="Consolas"/>
              </a:rPr>
              <a:t>X</a:t>
            </a:r>
            <a:endParaRPr>
              <a:latin typeface="Consolas"/>
              <a:ea typeface="Consolas"/>
              <a:cs typeface="Consolas"/>
              <a:sym typeface="Consolas"/>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each cell</a:t>
            </a:r>
            <a:r>
              <a:rPr lang="en">
                <a:latin typeface="Consolas"/>
                <a:ea typeface="Consolas"/>
                <a:cs typeface="Consolas"/>
                <a:sym typeface="Consolas"/>
              </a:rPr>
              <a:t> </a:t>
            </a:r>
            <a:r>
              <a:rPr b="1" lang="en">
                <a:latin typeface="Consolas"/>
                <a:ea typeface="Consolas"/>
                <a:cs typeface="Consolas"/>
                <a:sym typeface="Consolas"/>
              </a:rPr>
              <a:t>[i,j)</a:t>
            </a:r>
            <a:r>
              <a:rPr lang="en"/>
              <a:t>, bottom-up:</a:t>
            </a:r>
            <a:endParaRPr/>
          </a:p>
          <a:p>
            <a:pPr indent="0" lvl="0" marL="0" rtl="0" algn="l">
              <a:spcBef>
                <a:spcPts val="0"/>
              </a:spcBef>
              <a:spcAft>
                <a:spcPts val="0"/>
              </a:spcAft>
              <a:buNone/>
            </a:pPr>
            <a:r>
              <a:rPr lang="en">
                <a:latin typeface="Consolas"/>
                <a:ea typeface="Consolas"/>
                <a:cs typeface="Consolas"/>
                <a:sym typeface="Consolas"/>
              </a:rPr>
              <a:t>  </a:t>
            </a:r>
            <a:r>
              <a:rPr lang="en"/>
              <a:t>For each rule</a:t>
            </a:r>
            <a:r>
              <a:rPr lang="en">
                <a:latin typeface="Consolas"/>
                <a:ea typeface="Consolas"/>
                <a:cs typeface="Consolas"/>
                <a:sym typeface="Consolas"/>
              </a:rPr>
              <a:t> </a:t>
            </a:r>
            <a:r>
              <a:rPr b="1" lang="en">
                <a:latin typeface="Consolas"/>
                <a:ea typeface="Consolas"/>
                <a:cs typeface="Consolas"/>
                <a:sym typeface="Consolas"/>
              </a:rPr>
              <a:t>(A → B C)</a:t>
            </a:r>
            <a:r>
              <a:rPr lang="en">
                <a:latin typeface="Consolas"/>
                <a:ea typeface="Consolas"/>
                <a:cs typeface="Consolas"/>
                <a:sym typeface="Consolas"/>
              </a:rPr>
              <a:t>:</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a:t>
            </a:r>
            <a:r>
              <a:rPr lang="en"/>
              <a:t>For each split</a:t>
            </a:r>
            <a:r>
              <a:rPr lang="en">
                <a:latin typeface="Consolas"/>
                <a:ea typeface="Consolas"/>
                <a:cs typeface="Consolas"/>
                <a:sym typeface="Consolas"/>
              </a:rPr>
              <a:t> </a:t>
            </a:r>
            <a:r>
              <a:rPr b="1" lang="en">
                <a:latin typeface="Consolas"/>
                <a:ea typeface="Consolas"/>
                <a:cs typeface="Consolas"/>
                <a:sym typeface="Consolas"/>
              </a:rPr>
              <a:t>i ﹤ ℓ &lt; j:</a:t>
            </a:r>
            <a:endParaRPr b="1">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x = score(i,ℓ,B) + score(ℓ,j,C)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 weight(A → B C)</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a:t>
            </a:r>
            <a:r>
              <a:rPr lang="en"/>
              <a:t>If</a:t>
            </a:r>
            <a:r>
              <a:rPr lang="en">
                <a:latin typeface="Consolas"/>
                <a:ea typeface="Consolas"/>
                <a:cs typeface="Consolas"/>
                <a:sym typeface="Consolas"/>
              </a:rPr>
              <a:t> x &gt; score(i,j,A):</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score(i,j,A) = x</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children(i,j,A) = [(i,ℓ,B),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(ℓ,j,C)]</a:t>
            </a:r>
            <a:endParaRPr>
              <a:latin typeface="Consolas"/>
              <a:ea typeface="Consolas"/>
              <a:cs typeface="Consolas"/>
              <a:sym typeface="Consolas"/>
            </a:endParaRPr>
          </a:p>
        </p:txBody>
      </p:sp>
      <p:sp>
        <p:nvSpPr>
          <p:cNvPr id="1129" name="Google Shape;1129;p94"/>
          <p:cNvSpPr/>
          <p:nvPr/>
        </p:nvSpPr>
        <p:spPr>
          <a:xfrm>
            <a:off x="4132750"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James</a:t>
            </a:r>
            <a:endParaRPr sz="1200"/>
          </a:p>
        </p:txBody>
      </p:sp>
      <p:sp>
        <p:nvSpPr>
          <p:cNvPr id="1130" name="Google Shape;1130;p94"/>
          <p:cNvSpPr/>
          <p:nvPr/>
        </p:nvSpPr>
        <p:spPr>
          <a:xfrm>
            <a:off x="5280571"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ate</a:t>
            </a:r>
            <a:endParaRPr sz="1200"/>
          </a:p>
        </p:txBody>
      </p:sp>
      <p:sp>
        <p:nvSpPr>
          <p:cNvPr id="1131" name="Google Shape;1131;p94"/>
          <p:cNvSpPr/>
          <p:nvPr/>
        </p:nvSpPr>
        <p:spPr>
          <a:xfrm>
            <a:off x="6428367"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the</a:t>
            </a:r>
            <a:endParaRPr sz="1200"/>
          </a:p>
        </p:txBody>
      </p:sp>
      <p:sp>
        <p:nvSpPr>
          <p:cNvPr id="1132" name="Google Shape;1132;p94"/>
          <p:cNvSpPr/>
          <p:nvPr/>
        </p:nvSpPr>
        <p:spPr>
          <a:xfrm>
            <a:off x="7576162"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food</a:t>
            </a:r>
            <a:endParaRPr sz="1200"/>
          </a:p>
        </p:txBody>
      </p:sp>
      <p:cxnSp>
        <p:nvCxnSpPr>
          <p:cNvPr id="1133" name="Google Shape;1133;p94"/>
          <p:cNvCxnSpPr>
            <a:stCxn id="1125" idx="4"/>
            <a:endCxn id="1134" idx="2"/>
          </p:cNvCxnSpPr>
          <p:nvPr/>
        </p:nvCxnSpPr>
        <p:spPr>
          <a:xfrm>
            <a:off x="7002263" y="4022200"/>
            <a:ext cx="0" cy="277500"/>
          </a:xfrm>
          <a:prstGeom prst="straightConnector1">
            <a:avLst/>
          </a:prstGeom>
          <a:noFill/>
          <a:ln cap="flat" cmpd="sng" w="19050">
            <a:solidFill>
              <a:srgbClr val="666666"/>
            </a:solidFill>
            <a:prstDash val="solid"/>
            <a:round/>
            <a:headEnd len="med" w="med" type="none"/>
            <a:tailEnd len="med" w="med" type="triangle"/>
          </a:ln>
        </p:spPr>
      </p:cxnSp>
      <p:cxnSp>
        <p:nvCxnSpPr>
          <p:cNvPr id="1135" name="Google Shape;1135;p94"/>
          <p:cNvCxnSpPr>
            <a:stCxn id="1126" idx="4"/>
            <a:endCxn id="1136" idx="2"/>
          </p:cNvCxnSpPr>
          <p:nvPr/>
        </p:nvCxnSpPr>
        <p:spPr>
          <a:xfrm>
            <a:off x="8150063" y="4019075"/>
            <a:ext cx="0" cy="280500"/>
          </a:xfrm>
          <a:prstGeom prst="straightConnector1">
            <a:avLst/>
          </a:prstGeom>
          <a:noFill/>
          <a:ln cap="flat" cmpd="sng" w="19050">
            <a:solidFill>
              <a:srgbClr val="666666"/>
            </a:solidFill>
            <a:prstDash val="solid"/>
            <a:round/>
            <a:headEnd len="med" w="med" type="none"/>
            <a:tailEnd len="med" w="med" type="triangle"/>
          </a:ln>
        </p:spPr>
      </p:cxnSp>
      <p:cxnSp>
        <p:nvCxnSpPr>
          <p:cNvPr id="1137" name="Google Shape;1137;p94"/>
          <p:cNvCxnSpPr>
            <a:stCxn id="1138" idx="4"/>
            <a:endCxn id="1139" idx="2"/>
          </p:cNvCxnSpPr>
          <p:nvPr/>
        </p:nvCxnSpPr>
        <p:spPr>
          <a:xfrm>
            <a:off x="5854450" y="4019075"/>
            <a:ext cx="0" cy="280500"/>
          </a:xfrm>
          <a:prstGeom prst="straightConnector1">
            <a:avLst/>
          </a:prstGeom>
          <a:noFill/>
          <a:ln cap="flat" cmpd="sng" w="19050">
            <a:solidFill>
              <a:srgbClr val="666666"/>
            </a:solidFill>
            <a:prstDash val="solid"/>
            <a:round/>
            <a:headEnd len="med" w="med" type="none"/>
            <a:tailEnd len="med" w="med" type="triangle"/>
          </a:ln>
        </p:spPr>
      </p:cxnSp>
      <p:cxnSp>
        <p:nvCxnSpPr>
          <p:cNvPr id="1140" name="Google Shape;1140;p94"/>
          <p:cNvCxnSpPr>
            <a:stCxn id="1124" idx="4"/>
            <a:endCxn id="1129" idx="0"/>
          </p:cNvCxnSpPr>
          <p:nvPr/>
        </p:nvCxnSpPr>
        <p:spPr>
          <a:xfrm>
            <a:off x="4706650" y="4022200"/>
            <a:ext cx="0" cy="277500"/>
          </a:xfrm>
          <a:prstGeom prst="straightConnector1">
            <a:avLst/>
          </a:prstGeom>
          <a:noFill/>
          <a:ln cap="flat" cmpd="sng" w="19050">
            <a:solidFill>
              <a:srgbClr val="666666"/>
            </a:solidFill>
            <a:prstDash val="solid"/>
            <a:round/>
            <a:headEnd len="med" w="med" type="none"/>
            <a:tailEnd len="med" w="med" type="triangle"/>
          </a:ln>
        </p:spPr>
      </p:cxnSp>
      <p:sp>
        <p:nvSpPr>
          <p:cNvPr id="1138" name="Google Shape;1138;p94"/>
          <p:cNvSpPr/>
          <p:nvPr/>
        </p:nvSpPr>
        <p:spPr>
          <a:xfrm>
            <a:off x="5558050" y="3426275"/>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1" name="Google Shape;1141;p94"/>
          <p:cNvGrpSpPr/>
          <p:nvPr/>
        </p:nvGrpSpPr>
        <p:grpSpPr>
          <a:xfrm>
            <a:off x="4132750" y="1427075"/>
            <a:ext cx="4591200" cy="2872625"/>
            <a:chOff x="4132750" y="1427075"/>
            <a:chExt cx="4591200" cy="2872625"/>
          </a:xfrm>
        </p:grpSpPr>
        <p:sp>
          <p:nvSpPr>
            <p:cNvPr id="1142" name="Google Shape;1142;p94"/>
            <p:cNvSpPr/>
            <p:nvPr/>
          </p:nvSpPr>
          <p:spPr>
            <a:xfrm>
              <a:off x="4132750"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NP</a:t>
              </a:r>
              <a:endParaRPr/>
            </a:p>
          </p:txBody>
        </p:sp>
        <p:sp>
          <p:nvSpPr>
            <p:cNvPr id="1139" name="Google Shape;1139;p94"/>
            <p:cNvSpPr/>
            <p:nvPr/>
          </p:nvSpPr>
          <p:spPr>
            <a:xfrm>
              <a:off x="5280575"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VBD</a:t>
              </a:r>
              <a:endParaRPr/>
            </a:p>
          </p:txBody>
        </p:sp>
        <p:sp>
          <p:nvSpPr>
            <p:cNvPr id="1134" name="Google Shape;1134;p94"/>
            <p:cNvSpPr/>
            <p:nvPr/>
          </p:nvSpPr>
          <p:spPr>
            <a:xfrm>
              <a:off x="6428375"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DT</a:t>
              </a:r>
              <a:endParaRPr/>
            </a:p>
          </p:txBody>
        </p:sp>
        <p:sp>
          <p:nvSpPr>
            <p:cNvPr id="1136" name="Google Shape;1136;p94"/>
            <p:cNvSpPr/>
            <p:nvPr/>
          </p:nvSpPr>
          <p:spPr>
            <a:xfrm>
              <a:off x="7576150"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NN</a:t>
              </a:r>
              <a:endParaRPr/>
            </a:p>
          </p:txBody>
        </p:sp>
        <p:sp>
          <p:nvSpPr>
            <p:cNvPr id="1143" name="Google Shape;1143;p94"/>
            <p:cNvSpPr/>
            <p:nvPr/>
          </p:nvSpPr>
          <p:spPr>
            <a:xfrm>
              <a:off x="5280575" y="199785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44" name="Google Shape;1144;p94"/>
            <p:cNvSpPr/>
            <p:nvPr/>
          </p:nvSpPr>
          <p:spPr>
            <a:xfrm>
              <a:off x="5854450" y="25748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45" name="Google Shape;1145;p94"/>
            <p:cNvSpPr/>
            <p:nvPr/>
          </p:nvSpPr>
          <p:spPr>
            <a:xfrm>
              <a:off x="7002250" y="25748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46" name="Google Shape;1146;p94"/>
            <p:cNvSpPr/>
            <p:nvPr/>
          </p:nvSpPr>
          <p:spPr>
            <a:xfrm>
              <a:off x="6428400" y="199785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47" name="Google Shape;1147;p94"/>
            <p:cNvSpPr/>
            <p:nvPr/>
          </p:nvSpPr>
          <p:spPr>
            <a:xfrm>
              <a:off x="5854450" y="14270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48" name="Google Shape;1148;p94"/>
            <p:cNvSpPr/>
            <p:nvPr/>
          </p:nvSpPr>
          <p:spPr>
            <a:xfrm>
              <a:off x="4706663" y="25748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149" name="Google Shape;1149;p94"/>
          <p:cNvSpPr txBox="1"/>
          <p:nvPr>
            <p:ph idx="1" type="body"/>
          </p:nvPr>
        </p:nvSpPr>
        <p:spPr>
          <a:xfrm>
            <a:off x="6881125" y="0"/>
            <a:ext cx="2416500" cy="24954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1600">
                <a:latin typeface="Consolas"/>
                <a:ea typeface="Consolas"/>
                <a:cs typeface="Consolas"/>
                <a:sym typeface="Consolas"/>
              </a:rPr>
              <a:t>S → NP VP</a:t>
            </a:r>
            <a:endParaRPr sz="1600">
              <a:latin typeface="Consolas"/>
              <a:ea typeface="Consolas"/>
              <a:cs typeface="Consolas"/>
              <a:sym typeface="Consolas"/>
            </a:endParaRPr>
          </a:p>
          <a:p>
            <a:pPr indent="0" lvl="0" marL="457200" rtl="0" algn="l">
              <a:spcBef>
                <a:spcPts val="0"/>
              </a:spcBef>
              <a:spcAft>
                <a:spcPts val="0"/>
              </a:spcAft>
              <a:buNone/>
            </a:pPr>
            <a:r>
              <a:rPr lang="en" sz="1600">
                <a:highlight>
                  <a:schemeClr val="accent5"/>
                </a:highlight>
                <a:latin typeface="Consolas"/>
                <a:ea typeface="Consolas"/>
                <a:cs typeface="Consolas"/>
                <a:sym typeface="Consolas"/>
              </a:rPr>
              <a:t>NP → “James”</a:t>
            </a:r>
            <a:endParaRPr sz="1600">
              <a:highlight>
                <a:schemeClr val="accent5"/>
              </a:highlight>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VP → VBD NP</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NP → DT NN</a:t>
            </a:r>
            <a:endParaRPr sz="1600">
              <a:highlight>
                <a:schemeClr val="accent5"/>
              </a:highlight>
              <a:latin typeface="Consolas"/>
              <a:ea typeface="Consolas"/>
              <a:cs typeface="Consolas"/>
              <a:sym typeface="Consolas"/>
            </a:endParaRPr>
          </a:p>
          <a:p>
            <a:pPr indent="0" lvl="0" marL="457200" rtl="0" algn="l">
              <a:spcBef>
                <a:spcPts val="0"/>
              </a:spcBef>
              <a:spcAft>
                <a:spcPts val="0"/>
              </a:spcAft>
              <a:buNone/>
            </a:pPr>
            <a:r>
              <a:rPr lang="en" sz="1600">
                <a:highlight>
                  <a:schemeClr val="accent5"/>
                </a:highlight>
                <a:latin typeface="Consolas"/>
                <a:ea typeface="Consolas"/>
                <a:cs typeface="Consolas"/>
                <a:sym typeface="Consolas"/>
              </a:rPr>
              <a:t>VBD → “ate”</a:t>
            </a:r>
            <a:endParaRPr sz="1600">
              <a:highlight>
                <a:schemeClr val="accent5"/>
              </a:highlight>
              <a:latin typeface="Consolas"/>
              <a:ea typeface="Consolas"/>
              <a:cs typeface="Consolas"/>
              <a:sym typeface="Consolas"/>
            </a:endParaRPr>
          </a:p>
          <a:p>
            <a:pPr indent="0" lvl="0" marL="457200" rtl="0" algn="l">
              <a:spcBef>
                <a:spcPts val="0"/>
              </a:spcBef>
              <a:spcAft>
                <a:spcPts val="0"/>
              </a:spcAft>
              <a:buNone/>
            </a:pPr>
            <a:r>
              <a:rPr lang="en" sz="1600">
                <a:highlight>
                  <a:schemeClr val="accent5"/>
                </a:highlight>
                <a:latin typeface="Consolas"/>
                <a:ea typeface="Consolas"/>
                <a:cs typeface="Consolas"/>
                <a:sym typeface="Consolas"/>
              </a:rPr>
              <a:t>DT → “the”</a:t>
            </a:r>
            <a:endParaRPr sz="1600">
              <a:highlight>
                <a:schemeClr val="accent5"/>
              </a:highlight>
              <a:latin typeface="Consolas"/>
              <a:ea typeface="Consolas"/>
              <a:cs typeface="Consolas"/>
              <a:sym typeface="Consolas"/>
            </a:endParaRPr>
          </a:p>
          <a:p>
            <a:pPr indent="0" lvl="0" marL="457200" rtl="0" algn="l">
              <a:spcBef>
                <a:spcPts val="0"/>
              </a:spcBef>
              <a:spcAft>
                <a:spcPts val="0"/>
              </a:spcAft>
              <a:buClr>
                <a:schemeClr val="dk1"/>
              </a:buClr>
              <a:buSzPts val="1100"/>
              <a:buFont typeface="Arial"/>
              <a:buNone/>
            </a:pPr>
            <a:r>
              <a:rPr lang="en" sz="1600">
                <a:highlight>
                  <a:schemeClr val="accent5"/>
                </a:highlight>
                <a:latin typeface="Consolas"/>
                <a:ea typeface="Consolas"/>
                <a:cs typeface="Consolas"/>
                <a:sym typeface="Consolas"/>
              </a:rPr>
              <a:t>NN → “food”</a:t>
            </a:r>
            <a:endParaRPr sz="1600">
              <a:highlight>
                <a:schemeClr val="accent5"/>
              </a:highlight>
              <a:latin typeface="Consolas"/>
              <a:ea typeface="Consolas"/>
              <a:cs typeface="Consolas"/>
              <a:sym typeface="Consolas"/>
            </a:endParaRPr>
          </a:p>
          <a:p>
            <a:pPr indent="0" lvl="0" marL="0" rtl="0" algn="l">
              <a:spcBef>
                <a:spcPts val="1600"/>
              </a:spcBef>
              <a:spcAft>
                <a:spcPts val="1600"/>
              </a:spcAft>
              <a:buNone/>
            </a:pPr>
            <a:r>
              <a:t/>
            </a:r>
            <a:endParaRPr/>
          </a:p>
        </p:txBody>
      </p:sp>
      <p:grpSp>
        <p:nvGrpSpPr>
          <p:cNvPr id="1150" name="Google Shape;1150;p94"/>
          <p:cNvGrpSpPr/>
          <p:nvPr/>
        </p:nvGrpSpPr>
        <p:grpSpPr>
          <a:xfrm>
            <a:off x="4004525" y="4579550"/>
            <a:ext cx="4858200" cy="340500"/>
            <a:chOff x="4004525" y="4579550"/>
            <a:chExt cx="4858200" cy="340500"/>
          </a:xfrm>
        </p:grpSpPr>
        <p:sp>
          <p:nvSpPr>
            <p:cNvPr id="1151" name="Google Shape;1151;p94"/>
            <p:cNvSpPr txBox="1"/>
            <p:nvPr/>
          </p:nvSpPr>
          <p:spPr>
            <a:xfrm>
              <a:off x="4004525" y="4579550"/>
              <a:ext cx="288000" cy="34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0</a:t>
              </a:r>
              <a:endParaRPr sz="1200">
                <a:latin typeface="Consolas"/>
                <a:ea typeface="Consolas"/>
                <a:cs typeface="Consolas"/>
                <a:sym typeface="Consolas"/>
              </a:endParaRPr>
            </a:p>
          </p:txBody>
        </p:sp>
        <p:sp>
          <p:nvSpPr>
            <p:cNvPr id="1152" name="Google Shape;1152;p94"/>
            <p:cNvSpPr txBox="1"/>
            <p:nvPr/>
          </p:nvSpPr>
          <p:spPr>
            <a:xfrm>
              <a:off x="5147075" y="4579550"/>
              <a:ext cx="288000" cy="34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1</a:t>
              </a:r>
              <a:endParaRPr sz="1200">
                <a:latin typeface="Consolas"/>
                <a:ea typeface="Consolas"/>
                <a:cs typeface="Consolas"/>
                <a:sym typeface="Consolas"/>
              </a:endParaRPr>
            </a:p>
          </p:txBody>
        </p:sp>
        <p:sp>
          <p:nvSpPr>
            <p:cNvPr id="1153" name="Google Shape;1153;p94"/>
            <p:cNvSpPr txBox="1"/>
            <p:nvPr/>
          </p:nvSpPr>
          <p:spPr>
            <a:xfrm>
              <a:off x="6289613" y="4579550"/>
              <a:ext cx="288000" cy="34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2</a:t>
              </a:r>
              <a:endParaRPr sz="1200">
                <a:latin typeface="Consolas"/>
                <a:ea typeface="Consolas"/>
                <a:cs typeface="Consolas"/>
                <a:sym typeface="Consolas"/>
              </a:endParaRPr>
            </a:p>
          </p:txBody>
        </p:sp>
        <p:sp>
          <p:nvSpPr>
            <p:cNvPr id="1154" name="Google Shape;1154;p94"/>
            <p:cNvSpPr txBox="1"/>
            <p:nvPr/>
          </p:nvSpPr>
          <p:spPr>
            <a:xfrm>
              <a:off x="7432175" y="4579550"/>
              <a:ext cx="288000" cy="34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3</a:t>
              </a:r>
              <a:endParaRPr sz="1200">
                <a:latin typeface="Consolas"/>
                <a:ea typeface="Consolas"/>
                <a:cs typeface="Consolas"/>
                <a:sym typeface="Consolas"/>
              </a:endParaRPr>
            </a:p>
          </p:txBody>
        </p:sp>
        <p:sp>
          <p:nvSpPr>
            <p:cNvPr id="1155" name="Google Shape;1155;p94"/>
            <p:cNvSpPr txBox="1"/>
            <p:nvPr/>
          </p:nvSpPr>
          <p:spPr>
            <a:xfrm>
              <a:off x="8574725" y="4579550"/>
              <a:ext cx="288000" cy="34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4</a:t>
              </a:r>
              <a:endParaRPr sz="1200">
                <a:latin typeface="Consolas"/>
                <a:ea typeface="Consolas"/>
                <a:cs typeface="Consolas"/>
                <a:sym typeface="Consolas"/>
              </a:endParaRPr>
            </a:p>
          </p:txBody>
        </p:sp>
      </p:gr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9" name="Shape 1159"/>
        <p:cNvGrpSpPr/>
        <p:nvPr/>
      </p:nvGrpSpPr>
      <p:grpSpPr>
        <a:xfrm>
          <a:off x="0" y="0"/>
          <a:ext cx="0" cy="0"/>
          <a:chOff x="0" y="0"/>
          <a:chExt cx="0" cy="0"/>
        </a:xfrm>
      </p:grpSpPr>
      <p:sp>
        <p:nvSpPr>
          <p:cNvPr id="1160" name="Google Shape;1160;p95"/>
          <p:cNvSpPr/>
          <p:nvPr/>
        </p:nvSpPr>
        <p:spPr>
          <a:xfrm>
            <a:off x="4410250" y="3429400"/>
            <a:ext cx="592800" cy="592800"/>
          </a:xfrm>
          <a:prstGeom prst="ellipse">
            <a:avLst/>
          </a:prstGeom>
          <a:solidFill>
            <a:schemeClr val="accent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95"/>
          <p:cNvSpPr/>
          <p:nvPr/>
        </p:nvSpPr>
        <p:spPr>
          <a:xfrm>
            <a:off x="6705863" y="3429400"/>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95"/>
          <p:cNvSpPr/>
          <p:nvPr/>
        </p:nvSpPr>
        <p:spPr>
          <a:xfrm>
            <a:off x="7853663" y="3426275"/>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9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CKY Algorithm</a:t>
            </a:r>
            <a:endParaRPr/>
          </a:p>
        </p:txBody>
      </p:sp>
      <p:sp>
        <p:nvSpPr>
          <p:cNvPr id="1164" name="Google Shape;1164;p9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Token cells: </a:t>
            </a:r>
            <a:r>
              <a:rPr b="1" lang="en">
                <a:latin typeface="Consolas"/>
                <a:ea typeface="Consolas"/>
                <a:cs typeface="Consolas"/>
                <a:sym typeface="Consolas"/>
              </a:rPr>
              <a:t>[i, i+1)</a:t>
            </a:r>
            <a:r>
              <a:rPr lang="en"/>
              <a:t> (assume have POS tags)</a:t>
            </a:r>
            <a:endParaRPr/>
          </a:p>
          <a:p>
            <a:pPr indent="0" lvl="0" marL="0" rtl="0" algn="l">
              <a:spcBef>
                <a:spcPts val="0"/>
              </a:spcBef>
              <a:spcAft>
                <a:spcPts val="0"/>
              </a:spcAft>
              <a:buNone/>
            </a:pPr>
            <a:r>
              <a:rPr lang="en"/>
              <a:t>Store best </a:t>
            </a:r>
            <a:r>
              <a:rPr b="1" lang="en">
                <a:latin typeface="Consolas"/>
                <a:ea typeface="Consolas"/>
                <a:cs typeface="Consolas"/>
                <a:sym typeface="Consolas"/>
              </a:rPr>
              <a:t>score(i,j,X)</a:t>
            </a:r>
            <a:r>
              <a:rPr lang="en"/>
              <a:t> for symbol </a:t>
            </a:r>
            <a:r>
              <a:rPr lang="en">
                <a:latin typeface="Consolas"/>
                <a:ea typeface="Consolas"/>
                <a:cs typeface="Consolas"/>
                <a:sym typeface="Consolas"/>
              </a:rPr>
              <a:t>X</a:t>
            </a:r>
            <a:endParaRPr>
              <a:latin typeface="Consolas"/>
              <a:ea typeface="Consolas"/>
              <a:cs typeface="Consolas"/>
              <a:sym typeface="Consolas"/>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each cell</a:t>
            </a:r>
            <a:r>
              <a:rPr lang="en">
                <a:latin typeface="Consolas"/>
                <a:ea typeface="Consolas"/>
                <a:cs typeface="Consolas"/>
                <a:sym typeface="Consolas"/>
              </a:rPr>
              <a:t> </a:t>
            </a:r>
            <a:r>
              <a:rPr b="1" lang="en">
                <a:latin typeface="Consolas"/>
                <a:ea typeface="Consolas"/>
                <a:cs typeface="Consolas"/>
                <a:sym typeface="Consolas"/>
              </a:rPr>
              <a:t>[i,j)</a:t>
            </a:r>
            <a:r>
              <a:rPr lang="en"/>
              <a:t>, bottom-up:</a:t>
            </a:r>
            <a:endParaRPr/>
          </a:p>
          <a:p>
            <a:pPr indent="0" lvl="0" marL="0" rtl="0" algn="l">
              <a:spcBef>
                <a:spcPts val="0"/>
              </a:spcBef>
              <a:spcAft>
                <a:spcPts val="0"/>
              </a:spcAft>
              <a:buNone/>
            </a:pPr>
            <a:r>
              <a:rPr lang="en">
                <a:latin typeface="Consolas"/>
                <a:ea typeface="Consolas"/>
                <a:cs typeface="Consolas"/>
                <a:sym typeface="Consolas"/>
              </a:rPr>
              <a:t>  </a:t>
            </a:r>
            <a:r>
              <a:rPr lang="en"/>
              <a:t>For each rule</a:t>
            </a:r>
            <a:r>
              <a:rPr lang="en">
                <a:latin typeface="Consolas"/>
                <a:ea typeface="Consolas"/>
                <a:cs typeface="Consolas"/>
                <a:sym typeface="Consolas"/>
              </a:rPr>
              <a:t> </a:t>
            </a:r>
            <a:r>
              <a:rPr b="1" lang="en">
                <a:latin typeface="Consolas"/>
                <a:ea typeface="Consolas"/>
                <a:cs typeface="Consolas"/>
                <a:sym typeface="Consolas"/>
              </a:rPr>
              <a:t>(A → B C)</a:t>
            </a:r>
            <a:r>
              <a:rPr lang="en">
                <a:latin typeface="Consolas"/>
                <a:ea typeface="Consolas"/>
                <a:cs typeface="Consolas"/>
                <a:sym typeface="Consolas"/>
              </a:rPr>
              <a:t>:</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a:t>
            </a:r>
            <a:r>
              <a:rPr lang="en"/>
              <a:t>For each split</a:t>
            </a:r>
            <a:r>
              <a:rPr lang="en">
                <a:latin typeface="Consolas"/>
                <a:ea typeface="Consolas"/>
                <a:cs typeface="Consolas"/>
                <a:sym typeface="Consolas"/>
              </a:rPr>
              <a:t> </a:t>
            </a:r>
            <a:r>
              <a:rPr b="1" lang="en">
                <a:highlight>
                  <a:schemeClr val="accent6"/>
                </a:highlight>
                <a:latin typeface="Consolas"/>
                <a:ea typeface="Consolas"/>
                <a:cs typeface="Consolas"/>
                <a:sym typeface="Consolas"/>
              </a:rPr>
              <a:t>i</a:t>
            </a:r>
            <a:r>
              <a:rPr b="1" lang="en">
                <a:latin typeface="Consolas"/>
                <a:ea typeface="Consolas"/>
                <a:cs typeface="Consolas"/>
                <a:sym typeface="Consolas"/>
              </a:rPr>
              <a:t> ﹤ </a:t>
            </a:r>
            <a:r>
              <a:rPr b="1" lang="en">
                <a:highlight>
                  <a:schemeClr val="accent5"/>
                </a:highlight>
                <a:latin typeface="Consolas"/>
                <a:ea typeface="Consolas"/>
                <a:cs typeface="Consolas"/>
                <a:sym typeface="Consolas"/>
              </a:rPr>
              <a:t>ℓ</a:t>
            </a:r>
            <a:r>
              <a:rPr b="1" lang="en">
                <a:latin typeface="Consolas"/>
                <a:ea typeface="Consolas"/>
                <a:cs typeface="Consolas"/>
                <a:sym typeface="Consolas"/>
              </a:rPr>
              <a:t> ≤ </a:t>
            </a:r>
            <a:r>
              <a:rPr b="1" lang="en">
                <a:highlight>
                  <a:schemeClr val="accent6"/>
                </a:highlight>
                <a:latin typeface="Consolas"/>
                <a:ea typeface="Consolas"/>
                <a:cs typeface="Consolas"/>
                <a:sym typeface="Consolas"/>
              </a:rPr>
              <a:t>j</a:t>
            </a:r>
            <a:r>
              <a:rPr b="1" lang="en">
                <a:latin typeface="Consolas"/>
                <a:ea typeface="Consolas"/>
                <a:cs typeface="Consolas"/>
                <a:sym typeface="Consolas"/>
              </a:rPr>
              <a:t>:</a:t>
            </a:r>
            <a:endParaRPr b="1">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x = score(i,ℓ,B) + score(ℓ,j,C)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 weight(A → B C)</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a:t>
            </a:r>
            <a:r>
              <a:rPr lang="en"/>
              <a:t>If</a:t>
            </a:r>
            <a:r>
              <a:rPr lang="en">
                <a:latin typeface="Consolas"/>
                <a:ea typeface="Consolas"/>
                <a:cs typeface="Consolas"/>
                <a:sym typeface="Consolas"/>
              </a:rPr>
              <a:t> x &gt; score(i,j,A):</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score(i,j,A) = x</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children(i,j,A) = [(i,ℓ,B),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(ℓ,j,C)]</a:t>
            </a:r>
            <a:endParaRPr>
              <a:latin typeface="Consolas"/>
              <a:ea typeface="Consolas"/>
              <a:cs typeface="Consolas"/>
              <a:sym typeface="Consolas"/>
            </a:endParaRPr>
          </a:p>
        </p:txBody>
      </p:sp>
      <p:sp>
        <p:nvSpPr>
          <p:cNvPr id="1165" name="Google Shape;1165;p95"/>
          <p:cNvSpPr/>
          <p:nvPr/>
        </p:nvSpPr>
        <p:spPr>
          <a:xfrm>
            <a:off x="4132750"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James</a:t>
            </a:r>
            <a:endParaRPr sz="1200"/>
          </a:p>
        </p:txBody>
      </p:sp>
      <p:sp>
        <p:nvSpPr>
          <p:cNvPr id="1166" name="Google Shape;1166;p95"/>
          <p:cNvSpPr/>
          <p:nvPr/>
        </p:nvSpPr>
        <p:spPr>
          <a:xfrm>
            <a:off x="5280571"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ate</a:t>
            </a:r>
            <a:endParaRPr sz="1200"/>
          </a:p>
        </p:txBody>
      </p:sp>
      <p:sp>
        <p:nvSpPr>
          <p:cNvPr id="1167" name="Google Shape;1167;p95"/>
          <p:cNvSpPr/>
          <p:nvPr/>
        </p:nvSpPr>
        <p:spPr>
          <a:xfrm>
            <a:off x="6428367"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the</a:t>
            </a:r>
            <a:endParaRPr sz="1200"/>
          </a:p>
        </p:txBody>
      </p:sp>
      <p:sp>
        <p:nvSpPr>
          <p:cNvPr id="1168" name="Google Shape;1168;p95"/>
          <p:cNvSpPr/>
          <p:nvPr/>
        </p:nvSpPr>
        <p:spPr>
          <a:xfrm>
            <a:off x="7576162"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food</a:t>
            </a:r>
            <a:endParaRPr sz="1200"/>
          </a:p>
        </p:txBody>
      </p:sp>
      <p:cxnSp>
        <p:nvCxnSpPr>
          <p:cNvPr id="1169" name="Google Shape;1169;p95"/>
          <p:cNvCxnSpPr>
            <a:stCxn id="1161" idx="4"/>
            <a:endCxn id="1170" idx="2"/>
          </p:cNvCxnSpPr>
          <p:nvPr/>
        </p:nvCxnSpPr>
        <p:spPr>
          <a:xfrm>
            <a:off x="7002263" y="4022200"/>
            <a:ext cx="0" cy="277500"/>
          </a:xfrm>
          <a:prstGeom prst="straightConnector1">
            <a:avLst/>
          </a:prstGeom>
          <a:noFill/>
          <a:ln cap="flat" cmpd="sng" w="19050">
            <a:solidFill>
              <a:srgbClr val="666666"/>
            </a:solidFill>
            <a:prstDash val="solid"/>
            <a:round/>
            <a:headEnd len="med" w="med" type="none"/>
            <a:tailEnd len="med" w="med" type="triangle"/>
          </a:ln>
        </p:spPr>
      </p:cxnSp>
      <p:cxnSp>
        <p:nvCxnSpPr>
          <p:cNvPr id="1171" name="Google Shape;1171;p95"/>
          <p:cNvCxnSpPr>
            <a:stCxn id="1162" idx="4"/>
            <a:endCxn id="1172" idx="2"/>
          </p:cNvCxnSpPr>
          <p:nvPr/>
        </p:nvCxnSpPr>
        <p:spPr>
          <a:xfrm>
            <a:off x="8150063" y="4019075"/>
            <a:ext cx="0" cy="280500"/>
          </a:xfrm>
          <a:prstGeom prst="straightConnector1">
            <a:avLst/>
          </a:prstGeom>
          <a:noFill/>
          <a:ln cap="flat" cmpd="sng" w="19050">
            <a:solidFill>
              <a:srgbClr val="666666"/>
            </a:solidFill>
            <a:prstDash val="solid"/>
            <a:round/>
            <a:headEnd len="med" w="med" type="none"/>
            <a:tailEnd len="med" w="med" type="triangle"/>
          </a:ln>
        </p:spPr>
      </p:cxnSp>
      <p:cxnSp>
        <p:nvCxnSpPr>
          <p:cNvPr id="1173" name="Google Shape;1173;p95"/>
          <p:cNvCxnSpPr>
            <a:stCxn id="1174" idx="4"/>
            <a:endCxn id="1175" idx="2"/>
          </p:cNvCxnSpPr>
          <p:nvPr/>
        </p:nvCxnSpPr>
        <p:spPr>
          <a:xfrm>
            <a:off x="5854450" y="4019075"/>
            <a:ext cx="0" cy="280500"/>
          </a:xfrm>
          <a:prstGeom prst="straightConnector1">
            <a:avLst/>
          </a:prstGeom>
          <a:noFill/>
          <a:ln cap="flat" cmpd="sng" w="19050">
            <a:solidFill>
              <a:srgbClr val="666666"/>
            </a:solidFill>
            <a:prstDash val="solid"/>
            <a:round/>
            <a:headEnd len="med" w="med" type="none"/>
            <a:tailEnd len="med" w="med" type="triangle"/>
          </a:ln>
        </p:spPr>
      </p:cxnSp>
      <p:cxnSp>
        <p:nvCxnSpPr>
          <p:cNvPr id="1176" name="Google Shape;1176;p95"/>
          <p:cNvCxnSpPr>
            <a:stCxn id="1160" idx="4"/>
            <a:endCxn id="1165" idx="0"/>
          </p:cNvCxnSpPr>
          <p:nvPr/>
        </p:nvCxnSpPr>
        <p:spPr>
          <a:xfrm>
            <a:off x="4706650" y="4022200"/>
            <a:ext cx="0" cy="277500"/>
          </a:xfrm>
          <a:prstGeom prst="straightConnector1">
            <a:avLst/>
          </a:prstGeom>
          <a:noFill/>
          <a:ln cap="flat" cmpd="sng" w="19050">
            <a:solidFill>
              <a:srgbClr val="666666"/>
            </a:solidFill>
            <a:prstDash val="solid"/>
            <a:round/>
            <a:headEnd len="med" w="med" type="none"/>
            <a:tailEnd len="med" w="med" type="triangle"/>
          </a:ln>
        </p:spPr>
      </p:cxnSp>
      <p:sp>
        <p:nvSpPr>
          <p:cNvPr id="1174" name="Google Shape;1174;p95"/>
          <p:cNvSpPr/>
          <p:nvPr/>
        </p:nvSpPr>
        <p:spPr>
          <a:xfrm>
            <a:off x="5558050" y="3426275"/>
            <a:ext cx="592800" cy="592800"/>
          </a:xfrm>
          <a:prstGeom prst="ellipse">
            <a:avLst/>
          </a:prstGeom>
          <a:solidFill>
            <a:schemeClr val="accent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95"/>
          <p:cNvSpPr txBox="1"/>
          <p:nvPr>
            <p:ph idx="1" type="body"/>
          </p:nvPr>
        </p:nvSpPr>
        <p:spPr>
          <a:xfrm>
            <a:off x="6881125" y="0"/>
            <a:ext cx="2416500" cy="24954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1600">
                <a:latin typeface="Consolas"/>
                <a:ea typeface="Consolas"/>
                <a:cs typeface="Consolas"/>
                <a:sym typeface="Consolas"/>
              </a:rPr>
              <a:t>S → NP VP</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NP → NNP</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VP → VBD NP</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NP → DT NN</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NNP → “James”</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VBD → “ate”</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DT → “the”</a:t>
            </a:r>
            <a:endParaRPr sz="1600">
              <a:latin typeface="Consolas"/>
              <a:ea typeface="Consolas"/>
              <a:cs typeface="Consolas"/>
              <a:sym typeface="Consolas"/>
            </a:endParaRPr>
          </a:p>
          <a:p>
            <a:pPr indent="0" lvl="0" marL="457200" rtl="0" algn="l">
              <a:spcBef>
                <a:spcPts val="0"/>
              </a:spcBef>
              <a:spcAft>
                <a:spcPts val="0"/>
              </a:spcAft>
              <a:buClr>
                <a:schemeClr val="dk1"/>
              </a:buClr>
              <a:buSzPts val="1100"/>
              <a:buFont typeface="Arial"/>
              <a:buNone/>
            </a:pPr>
            <a:r>
              <a:rPr lang="en" sz="1600">
                <a:latin typeface="Consolas"/>
                <a:ea typeface="Consolas"/>
                <a:cs typeface="Consolas"/>
                <a:sym typeface="Consolas"/>
              </a:rPr>
              <a:t>NN → “food”</a:t>
            </a:r>
            <a:endParaRPr sz="1600">
              <a:latin typeface="Consolas"/>
              <a:ea typeface="Consolas"/>
              <a:cs typeface="Consolas"/>
              <a:sym typeface="Consolas"/>
            </a:endParaRPr>
          </a:p>
          <a:p>
            <a:pPr indent="0" lvl="0" marL="0" rtl="0" algn="l">
              <a:spcBef>
                <a:spcPts val="1600"/>
              </a:spcBef>
              <a:spcAft>
                <a:spcPts val="1600"/>
              </a:spcAft>
              <a:buNone/>
            </a:pPr>
            <a:r>
              <a:t/>
            </a:r>
            <a:endParaRPr/>
          </a:p>
        </p:txBody>
      </p:sp>
      <p:sp>
        <p:nvSpPr>
          <p:cNvPr id="1178" name="Google Shape;1178;p95"/>
          <p:cNvSpPr/>
          <p:nvPr/>
        </p:nvSpPr>
        <p:spPr>
          <a:xfrm>
            <a:off x="4984138" y="2833475"/>
            <a:ext cx="592800" cy="592800"/>
          </a:xfrm>
          <a:prstGeom prst="ellipse">
            <a:avLst/>
          </a:prstGeom>
          <a:solidFill>
            <a:srgbClr val="EFEFE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grpSp>
        <p:nvGrpSpPr>
          <p:cNvPr id="1179" name="Google Shape;1179;p95"/>
          <p:cNvGrpSpPr/>
          <p:nvPr/>
        </p:nvGrpSpPr>
        <p:grpSpPr>
          <a:xfrm>
            <a:off x="4004525" y="4579550"/>
            <a:ext cx="4858200" cy="340500"/>
            <a:chOff x="4004525" y="4579550"/>
            <a:chExt cx="4858200" cy="340500"/>
          </a:xfrm>
        </p:grpSpPr>
        <p:sp>
          <p:nvSpPr>
            <p:cNvPr id="1180" name="Google Shape;1180;p95"/>
            <p:cNvSpPr txBox="1"/>
            <p:nvPr/>
          </p:nvSpPr>
          <p:spPr>
            <a:xfrm>
              <a:off x="4004525" y="4579550"/>
              <a:ext cx="288000" cy="34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highlight>
                    <a:schemeClr val="accent6"/>
                  </a:highlight>
                  <a:latin typeface="Consolas"/>
                  <a:ea typeface="Consolas"/>
                  <a:cs typeface="Consolas"/>
                  <a:sym typeface="Consolas"/>
                </a:rPr>
                <a:t>0</a:t>
              </a:r>
              <a:endParaRPr sz="1200">
                <a:highlight>
                  <a:schemeClr val="accent6"/>
                </a:highlight>
                <a:latin typeface="Consolas"/>
                <a:ea typeface="Consolas"/>
                <a:cs typeface="Consolas"/>
                <a:sym typeface="Consolas"/>
              </a:endParaRPr>
            </a:p>
          </p:txBody>
        </p:sp>
        <p:sp>
          <p:nvSpPr>
            <p:cNvPr id="1181" name="Google Shape;1181;p95"/>
            <p:cNvSpPr txBox="1"/>
            <p:nvPr/>
          </p:nvSpPr>
          <p:spPr>
            <a:xfrm>
              <a:off x="5147075" y="4579550"/>
              <a:ext cx="288000" cy="34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highlight>
                    <a:schemeClr val="accent5"/>
                  </a:highlight>
                  <a:latin typeface="Consolas"/>
                  <a:ea typeface="Consolas"/>
                  <a:cs typeface="Consolas"/>
                  <a:sym typeface="Consolas"/>
                </a:rPr>
                <a:t>1</a:t>
              </a:r>
              <a:endParaRPr sz="1200">
                <a:highlight>
                  <a:schemeClr val="accent5"/>
                </a:highlight>
                <a:latin typeface="Consolas"/>
                <a:ea typeface="Consolas"/>
                <a:cs typeface="Consolas"/>
                <a:sym typeface="Consolas"/>
              </a:endParaRPr>
            </a:p>
          </p:txBody>
        </p:sp>
        <p:sp>
          <p:nvSpPr>
            <p:cNvPr id="1182" name="Google Shape;1182;p95"/>
            <p:cNvSpPr txBox="1"/>
            <p:nvPr/>
          </p:nvSpPr>
          <p:spPr>
            <a:xfrm>
              <a:off x="6289613" y="4579550"/>
              <a:ext cx="288000" cy="34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highlight>
                    <a:schemeClr val="accent6"/>
                  </a:highlight>
                  <a:latin typeface="Consolas"/>
                  <a:ea typeface="Consolas"/>
                  <a:cs typeface="Consolas"/>
                  <a:sym typeface="Consolas"/>
                </a:rPr>
                <a:t>2</a:t>
              </a:r>
              <a:endParaRPr sz="1200">
                <a:highlight>
                  <a:schemeClr val="accent6"/>
                </a:highlight>
                <a:latin typeface="Consolas"/>
                <a:ea typeface="Consolas"/>
                <a:cs typeface="Consolas"/>
                <a:sym typeface="Consolas"/>
              </a:endParaRPr>
            </a:p>
          </p:txBody>
        </p:sp>
        <p:sp>
          <p:nvSpPr>
            <p:cNvPr id="1183" name="Google Shape;1183;p95"/>
            <p:cNvSpPr txBox="1"/>
            <p:nvPr/>
          </p:nvSpPr>
          <p:spPr>
            <a:xfrm>
              <a:off x="7432175" y="4579550"/>
              <a:ext cx="288000" cy="34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3</a:t>
              </a:r>
              <a:endParaRPr sz="1200">
                <a:latin typeface="Consolas"/>
                <a:ea typeface="Consolas"/>
                <a:cs typeface="Consolas"/>
                <a:sym typeface="Consolas"/>
              </a:endParaRPr>
            </a:p>
          </p:txBody>
        </p:sp>
        <p:sp>
          <p:nvSpPr>
            <p:cNvPr id="1184" name="Google Shape;1184;p95"/>
            <p:cNvSpPr txBox="1"/>
            <p:nvPr/>
          </p:nvSpPr>
          <p:spPr>
            <a:xfrm>
              <a:off x="8574725" y="4579550"/>
              <a:ext cx="288000" cy="34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4</a:t>
              </a:r>
              <a:endParaRPr sz="1200">
                <a:latin typeface="Consolas"/>
                <a:ea typeface="Consolas"/>
                <a:cs typeface="Consolas"/>
                <a:sym typeface="Consolas"/>
              </a:endParaRPr>
            </a:p>
          </p:txBody>
        </p:sp>
      </p:grpSp>
      <p:grpSp>
        <p:nvGrpSpPr>
          <p:cNvPr id="1185" name="Google Shape;1185;p95"/>
          <p:cNvGrpSpPr/>
          <p:nvPr/>
        </p:nvGrpSpPr>
        <p:grpSpPr>
          <a:xfrm>
            <a:off x="4132750" y="1427075"/>
            <a:ext cx="4591200" cy="2872625"/>
            <a:chOff x="4132750" y="1427075"/>
            <a:chExt cx="4591200" cy="2872625"/>
          </a:xfrm>
        </p:grpSpPr>
        <p:sp>
          <p:nvSpPr>
            <p:cNvPr id="1186" name="Google Shape;1186;p95"/>
            <p:cNvSpPr/>
            <p:nvPr/>
          </p:nvSpPr>
          <p:spPr>
            <a:xfrm>
              <a:off x="4132750"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NP/NNP</a:t>
              </a:r>
              <a:endParaRPr/>
            </a:p>
          </p:txBody>
        </p:sp>
        <p:sp>
          <p:nvSpPr>
            <p:cNvPr id="1175" name="Google Shape;1175;p95"/>
            <p:cNvSpPr/>
            <p:nvPr/>
          </p:nvSpPr>
          <p:spPr>
            <a:xfrm>
              <a:off x="5280575"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VBD</a:t>
              </a:r>
              <a:endParaRPr/>
            </a:p>
          </p:txBody>
        </p:sp>
        <p:sp>
          <p:nvSpPr>
            <p:cNvPr id="1170" name="Google Shape;1170;p95"/>
            <p:cNvSpPr/>
            <p:nvPr/>
          </p:nvSpPr>
          <p:spPr>
            <a:xfrm>
              <a:off x="6428375"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DT</a:t>
              </a:r>
              <a:endParaRPr/>
            </a:p>
          </p:txBody>
        </p:sp>
        <p:sp>
          <p:nvSpPr>
            <p:cNvPr id="1172" name="Google Shape;1172;p95"/>
            <p:cNvSpPr/>
            <p:nvPr/>
          </p:nvSpPr>
          <p:spPr>
            <a:xfrm>
              <a:off x="7576150"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NN</a:t>
              </a:r>
              <a:endParaRPr/>
            </a:p>
          </p:txBody>
        </p:sp>
        <p:sp>
          <p:nvSpPr>
            <p:cNvPr id="1187" name="Google Shape;1187;p95"/>
            <p:cNvSpPr/>
            <p:nvPr/>
          </p:nvSpPr>
          <p:spPr>
            <a:xfrm>
              <a:off x="5280575" y="199785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88" name="Google Shape;1188;p95"/>
            <p:cNvSpPr/>
            <p:nvPr/>
          </p:nvSpPr>
          <p:spPr>
            <a:xfrm>
              <a:off x="5854450" y="25748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89" name="Google Shape;1189;p95"/>
            <p:cNvSpPr/>
            <p:nvPr/>
          </p:nvSpPr>
          <p:spPr>
            <a:xfrm>
              <a:off x="7002250" y="25748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90" name="Google Shape;1190;p95"/>
            <p:cNvSpPr/>
            <p:nvPr/>
          </p:nvSpPr>
          <p:spPr>
            <a:xfrm>
              <a:off x="6428400" y="199785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91" name="Google Shape;1191;p95"/>
            <p:cNvSpPr/>
            <p:nvPr/>
          </p:nvSpPr>
          <p:spPr>
            <a:xfrm>
              <a:off x="5854450" y="14270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92" name="Google Shape;1192;p95"/>
            <p:cNvSpPr/>
            <p:nvPr/>
          </p:nvSpPr>
          <p:spPr>
            <a:xfrm>
              <a:off x="4706663" y="25748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6" name="Shape 1196"/>
        <p:cNvGrpSpPr/>
        <p:nvPr/>
      </p:nvGrpSpPr>
      <p:grpSpPr>
        <a:xfrm>
          <a:off x="0" y="0"/>
          <a:ext cx="0" cy="0"/>
          <a:chOff x="0" y="0"/>
          <a:chExt cx="0" cy="0"/>
        </a:xfrm>
      </p:grpSpPr>
      <p:sp>
        <p:nvSpPr>
          <p:cNvPr id="1197" name="Google Shape;1197;p96"/>
          <p:cNvSpPr/>
          <p:nvPr/>
        </p:nvSpPr>
        <p:spPr>
          <a:xfrm>
            <a:off x="4410250" y="3429400"/>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96"/>
          <p:cNvSpPr/>
          <p:nvPr/>
        </p:nvSpPr>
        <p:spPr>
          <a:xfrm>
            <a:off x="6705863" y="3429400"/>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96"/>
          <p:cNvSpPr/>
          <p:nvPr/>
        </p:nvSpPr>
        <p:spPr>
          <a:xfrm>
            <a:off x="7853663" y="3426275"/>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9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CKY Algorithm</a:t>
            </a:r>
            <a:endParaRPr/>
          </a:p>
        </p:txBody>
      </p:sp>
      <p:sp>
        <p:nvSpPr>
          <p:cNvPr id="1201" name="Google Shape;1201;p96"/>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Token cells: </a:t>
            </a:r>
            <a:r>
              <a:rPr b="1" lang="en">
                <a:latin typeface="Consolas"/>
                <a:ea typeface="Consolas"/>
                <a:cs typeface="Consolas"/>
                <a:sym typeface="Consolas"/>
              </a:rPr>
              <a:t>[i, i+1)</a:t>
            </a:r>
            <a:r>
              <a:rPr lang="en"/>
              <a:t> (assume have POS tags)</a:t>
            </a:r>
            <a:endParaRPr/>
          </a:p>
          <a:p>
            <a:pPr indent="0" lvl="0" marL="0" rtl="0" algn="l">
              <a:spcBef>
                <a:spcPts val="0"/>
              </a:spcBef>
              <a:spcAft>
                <a:spcPts val="0"/>
              </a:spcAft>
              <a:buNone/>
            </a:pPr>
            <a:r>
              <a:rPr lang="en"/>
              <a:t>Store best </a:t>
            </a:r>
            <a:r>
              <a:rPr b="1" lang="en">
                <a:latin typeface="Consolas"/>
                <a:ea typeface="Consolas"/>
                <a:cs typeface="Consolas"/>
                <a:sym typeface="Consolas"/>
              </a:rPr>
              <a:t>score(i,j,X)</a:t>
            </a:r>
            <a:r>
              <a:rPr lang="en"/>
              <a:t> for symbol </a:t>
            </a:r>
            <a:r>
              <a:rPr lang="en">
                <a:latin typeface="Consolas"/>
                <a:ea typeface="Consolas"/>
                <a:cs typeface="Consolas"/>
                <a:sym typeface="Consolas"/>
              </a:rPr>
              <a:t>X</a:t>
            </a:r>
            <a:endParaRPr>
              <a:latin typeface="Consolas"/>
              <a:ea typeface="Consolas"/>
              <a:cs typeface="Consolas"/>
              <a:sym typeface="Consolas"/>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each cell</a:t>
            </a:r>
            <a:r>
              <a:rPr lang="en">
                <a:latin typeface="Consolas"/>
                <a:ea typeface="Consolas"/>
                <a:cs typeface="Consolas"/>
                <a:sym typeface="Consolas"/>
              </a:rPr>
              <a:t> </a:t>
            </a:r>
            <a:r>
              <a:rPr b="1" lang="en">
                <a:latin typeface="Consolas"/>
                <a:ea typeface="Consolas"/>
                <a:cs typeface="Consolas"/>
                <a:sym typeface="Consolas"/>
              </a:rPr>
              <a:t>[i,j)</a:t>
            </a:r>
            <a:r>
              <a:rPr lang="en"/>
              <a:t>, bottom-up:</a:t>
            </a:r>
            <a:endParaRPr/>
          </a:p>
          <a:p>
            <a:pPr indent="0" lvl="0" marL="0" rtl="0" algn="l">
              <a:spcBef>
                <a:spcPts val="0"/>
              </a:spcBef>
              <a:spcAft>
                <a:spcPts val="0"/>
              </a:spcAft>
              <a:buNone/>
            </a:pPr>
            <a:r>
              <a:rPr lang="en">
                <a:latin typeface="Consolas"/>
                <a:ea typeface="Consolas"/>
                <a:cs typeface="Consolas"/>
                <a:sym typeface="Consolas"/>
              </a:rPr>
              <a:t>  </a:t>
            </a:r>
            <a:r>
              <a:rPr lang="en"/>
              <a:t>For each rule</a:t>
            </a:r>
            <a:r>
              <a:rPr lang="en">
                <a:latin typeface="Consolas"/>
                <a:ea typeface="Consolas"/>
                <a:cs typeface="Consolas"/>
                <a:sym typeface="Consolas"/>
              </a:rPr>
              <a:t> </a:t>
            </a:r>
            <a:r>
              <a:rPr b="1" lang="en">
                <a:latin typeface="Consolas"/>
                <a:ea typeface="Consolas"/>
                <a:cs typeface="Consolas"/>
                <a:sym typeface="Consolas"/>
              </a:rPr>
              <a:t>(A → B C)</a:t>
            </a:r>
            <a:r>
              <a:rPr lang="en">
                <a:latin typeface="Consolas"/>
                <a:ea typeface="Consolas"/>
                <a:cs typeface="Consolas"/>
                <a:sym typeface="Consolas"/>
              </a:rPr>
              <a:t>:</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a:t>
            </a:r>
            <a:r>
              <a:rPr lang="en"/>
              <a:t>For each split</a:t>
            </a:r>
            <a:r>
              <a:rPr lang="en">
                <a:latin typeface="Consolas"/>
                <a:ea typeface="Consolas"/>
                <a:cs typeface="Consolas"/>
                <a:sym typeface="Consolas"/>
              </a:rPr>
              <a:t> </a:t>
            </a:r>
            <a:r>
              <a:rPr b="1" lang="en">
                <a:latin typeface="Consolas"/>
                <a:ea typeface="Consolas"/>
                <a:cs typeface="Consolas"/>
                <a:sym typeface="Consolas"/>
              </a:rPr>
              <a:t>i ﹤ ℓ ≤ j:</a:t>
            </a:r>
            <a:endParaRPr b="1">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x = score(i,ℓ,B) + score(ℓ,j,C)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 weight(A → B C)</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a:t>
            </a:r>
            <a:r>
              <a:rPr lang="en"/>
              <a:t>If</a:t>
            </a:r>
            <a:r>
              <a:rPr lang="en">
                <a:latin typeface="Consolas"/>
                <a:ea typeface="Consolas"/>
                <a:cs typeface="Consolas"/>
                <a:sym typeface="Consolas"/>
              </a:rPr>
              <a:t> x &gt; score(i,j,A):</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score(i,j,A) = x</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children(i,j,A) = [(i,ℓ,B),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(ℓ,j,C)]</a:t>
            </a:r>
            <a:endParaRPr>
              <a:latin typeface="Consolas"/>
              <a:ea typeface="Consolas"/>
              <a:cs typeface="Consolas"/>
              <a:sym typeface="Consolas"/>
            </a:endParaRPr>
          </a:p>
        </p:txBody>
      </p:sp>
      <p:sp>
        <p:nvSpPr>
          <p:cNvPr id="1202" name="Google Shape;1202;p96"/>
          <p:cNvSpPr/>
          <p:nvPr/>
        </p:nvSpPr>
        <p:spPr>
          <a:xfrm>
            <a:off x="4132750"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James</a:t>
            </a:r>
            <a:endParaRPr sz="1200"/>
          </a:p>
        </p:txBody>
      </p:sp>
      <p:sp>
        <p:nvSpPr>
          <p:cNvPr id="1203" name="Google Shape;1203;p96"/>
          <p:cNvSpPr/>
          <p:nvPr/>
        </p:nvSpPr>
        <p:spPr>
          <a:xfrm>
            <a:off x="5280571"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ate</a:t>
            </a:r>
            <a:endParaRPr sz="1200"/>
          </a:p>
        </p:txBody>
      </p:sp>
      <p:sp>
        <p:nvSpPr>
          <p:cNvPr id="1204" name="Google Shape;1204;p96"/>
          <p:cNvSpPr/>
          <p:nvPr/>
        </p:nvSpPr>
        <p:spPr>
          <a:xfrm>
            <a:off x="6428367"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the</a:t>
            </a:r>
            <a:endParaRPr sz="1200"/>
          </a:p>
        </p:txBody>
      </p:sp>
      <p:sp>
        <p:nvSpPr>
          <p:cNvPr id="1205" name="Google Shape;1205;p96"/>
          <p:cNvSpPr/>
          <p:nvPr/>
        </p:nvSpPr>
        <p:spPr>
          <a:xfrm>
            <a:off x="7576162"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food</a:t>
            </a:r>
            <a:endParaRPr sz="1200"/>
          </a:p>
        </p:txBody>
      </p:sp>
      <p:cxnSp>
        <p:nvCxnSpPr>
          <p:cNvPr id="1206" name="Google Shape;1206;p96"/>
          <p:cNvCxnSpPr>
            <a:stCxn id="1198" idx="4"/>
            <a:endCxn id="1207" idx="2"/>
          </p:cNvCxnSpPr>
          <p:nvPr/>
        </p:nvCxnSpPr>
        <p:spPr>
          <a:xfrm>
            <a:off x="7002263" y="4022200"/>
            <a:ext cx="0" cy="277500"/>
          </a:xfrm>
          <a:prstGeom prst="straightConnector1">
            <a:avLst/>
          </a:prstGeom>
          <a:noFill/>
          <a:ln cap="flat" cmpd="sng" w="19050">
            <a:solidFill>
              <a:srgbClr val="666666"/>
            </a:solidFill>
            <a:prstDash val="solid"/>
            <a:round/>
            <a:headEnd len="med" w="med" type="none"/>
            <a:tailEnd len="med" w="med" type="triangle"/>
          </a:ln>
        </p:spPr>
      </p:cxnSp>
      <p:cxnSp>
        <p:nvCxnSpPr>
          <p:cNvPr id="1208" name="Google Shape;1208;p96"/>
          <p:cNvCxnSpPr>
            <a:stCxn id="1199" idx="4"/>
            <a:endCxn id="1209" idx="2"/>
          </p:cNvCxnSpPr>
          <p:nvPr/>
        </p:nvCxnSpPr>
        <p:spPr>
          <a:xfrm>
            <a:off x="8150063" y="4019075"/>
            <a:ext cx="0" cy="280500"/>
          </a:xfrm>
          <a:prstGeom prst="straightConnector1">
            <a:avLst/>
          </a:prstGeom>
          <a:noFill/>
          <a:ln cap="flat" cmpd="sng" w="19050">
            <a:solidFill>
              <a:srgbClr val="666666"/>
            </a:solidFill>
            <a:prstDash val="solid"/>
            <a:round/>
            <a:headEnd len="med" w="med" type="none"/>
            <a:tailEnd len="med" w="med" type="triangle"/>
          </a:ln>
        </p:spPr>
      </p:cxnSp>
      <p:cxnSp>
        <p:nvCxnSpPr>
          <p:cNvPr id="1210" name="Google Shape;1210;p96"/>
          <p:cNvCxnSpPr>
            <a:stCxn id="1211" idx="4"/>
            <a:endCxn id="1212" idx="2"/>
          </p:cNvCxnSpPr>
          <p:nvPr/>
        </p:nvCxnSpPr>
        <p:spPr>
          <a:xfrm>
            <a:off x="5854450" y="4019075"/>
            <a:ext cx="0" cy="280500"/>
          </a:xfrm>
          <a:prstGeom prst="straightConnector1">
            <a:avLst/>
          </a:prstGeom>
          <a:noFill/>
          <a:ln cap="flat" cmpd="sng" w="19050">
            <a:solidFill>
              <a:srgbClr val="666666"/>
            </a:solidFill>
            <a:prstDash val="solid"/>
            <a:round/>
            <a:headEnd len="med" w="med" type="none"/>
            <a:tailEnd len="med" w="med" type="triangle"/>
          </a:ln>
        </p:spPr>
      </p:cxnSp>
      <p:cxnSp>
        <p:nvCxnSpPr>
          <p:cNvPr id="1213" name="Google Shape;1213;p96"/>
          <p:cNvCxnSpPr>
            <a:stCxn id="1197" idx="4"/>
            <a:endCxn id="1202" idx="0"/>
          </p:cNvCxnSpPr>
          <p:nvPr/>
        </p:nvCxnSpPr>
        <p:spPr>
          <a:xfrm>
            <a:off x="4706650" y="4022200"/>
            <a:ext cx="0" cy="277500"/>
          </a:xfrm>
          <a:prstGeom prst="straightConnector1">
            <a:avLst/>
          </a:prstGeom>
          <a:noFill/>
          <a:ln cap="flat" cmpd="sng" w="19050">
            <a:solidFill>
              <a:srgbClr val="666666"/>
            </a:solidFill>
            <a:prstDash val="solid"/>
            <a:round/>
            <a:headEnd len="med" w="med" type="none"/>
            <a:tailEnd len="med" w="med" type="triangle"/>
          </a:ln>
        </p:spPr>
      </p:cxnSp>
      <p:sp>
        <p:nvSpPr>
          <p:cNvPr id="1211" name="Google Shape;1211;p96"/>
          <p:cNvSpPr/>
          <p:nvPr/>
        </p:nvSpPr>
        <p:spPr>
          <a:xfrm>
            <a:off x="5558050" y="3426275"/>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96"/>
          <p:cNvSpPr txBox="1"/>
          <p:nvPr>
            <p:ph idx="1" type="body"/>
          </p:nvPr>
        </p:nvSpPr>
        <p:spPr>
          <a:xfrm>
            <a:off x="6898275" y="76200"/>
            <a:ext cx="2416500" cy="24954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1600">
                <a:latin typeface="Consolas"/>
                <a:ea typeface="Consolas"/>
                <a:cs typeface="Consolas"/>
                <a:sym typeface="Consolas"/>
              </a:rPr>
              <a:t>S → NP VP</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NP → NNP</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VP → VBD NP</a:t>
            </a:r>
            <a:endParaRPr sz="1600">
              <a:latin typeface="Consolas"/>
              <a:ea typeface="Consolas"/>
              <a:cs typeface="Consolas"/>
              <a:sym typeface="Consolas"/>
            </a:endParaRPr>
          </a:p>
          <a:p>
            <a:pPr indent="0" lvl="0" marL="457200" rtl="0" algn="l">
              <a:spcBef>
                <a:spcPts val="0"/>
              </a:spcBef>
              <a:spcAft>
                <a:spcPts val="0"/>
              </a:spcAft>
              <a:buNone/>
            </a:pPr>
            <a:r>
              <a:rPr lang="en" sz="1600">
                <a:highlight>
                  <a:schemeClr val="accent5"/>
                </a:highlight>
                <a:latin typeface="Consolas"/>
                <a:ea typeface="Consolas"/>
                <a:cs typeface="Consolas"/>
                <a:sym typeface="Consolas"/>
              </a:rPr>
              <a:t>NP → DT NN</a:t>
            </a:r>
            <a:endParaRPr sz="1600">
              <a:highlight>
                <a:schemeClr val="accent5"/>
              </a:highlight>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NNP → “James”</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VBD → “ate”</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DT → “the”</a:t>
            </a:r>
            <a:endParaRPr sz="1600">
              <a:latin typeface="Consolas"/>
              <a:ea typeface="Consolas"/>
              <a:cs typeface="Consolas"/>
              <a:sym typeface="Consolas"/>
            </a:endParaRPr>
          </a:p>
          <a:p>
            <a:pPr indent="0" lvl="0" marL="457200" rtl="0" algn="l">
              <a:spcBef>
                <a:spcPts val="0"/>
              </a:spcBef>
              <a:spcAft>
                <a:spcPts val="0"/>
              </a:spcAft>
              <a:buClr>
                <a:schemeClr val="dk1"/>
              </a:buClr>
              <a:buSzPts val="1100"/>
              <a:buFont typeface="Arial"/>
              <a:buNone/>
            </a:pPr>
            <a:r>
              <a:rPr lang="en" sz="1600">
                <a:latin typeface="Consolas"/>
                <a:ea typeface="Consolas"/>
                <a:cs typeface="Consolas"/>
                <a:sym typeface="Consolas"/>
              </a:rPr>
              <a:t>NN → “food”</a:t>
            </a:r>
            <a:endParaRPr sz="1600">
              <a:latin typeface="Consolas"/>
              <a:ea typeface="Consolas"/>
              <a:cs typeface="Consolas"/>
              <a:sym typeface="Consolas"/>
            </a:endParaRPr>
          </a:p>
          <a:p>
            <a:pPr indent="0" lvl="0" marL="0" rtl="0" algn="l">
              <a:spcBef>
                <a:spcPts val="1600"/>
              </a:spcBef>
              <a:spcAft>
                <a:spcPts val="1600"/>
              </a:spcAft>
              <a:buNone/>
            </a:pPr>
            <a:r>
              <a:t/>
            </a:r>
            <a:endParaRPr/>
          </a:p>
        </p:txBody>
      </p:sp>
      <p:sp>
        <p:nvSpPr>
          <p:cNvPr id="1215" name="Google Shape;1215;p96"/>
          <p:cNvSpPr/>
          <p:nvPr/>
        </p:nvSpPr>
        <p:spPr>
          <a:xfrm>
            <a:off x="7279763" y="2856488"/>
            <a:ext cx="592800" cy="592800"/>
          </a:xfrm>
          <a:prstGeom prst="ellipse">
            <a:avLst/>
          </a:prstGeom>
          <a:solidFill>
            <a:srgbClr val="EFEFE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16" name="Google Shape;1216;p96"/>
          <p:cNvSpPr/>
          <p:nvPr/>
        </p:nvSpPr>
        <p:spPr>
          <a:xfrm>
            <a:off x="4984150" y="2856500"/>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17" name="Google Shape;1217;p96"/>
          <p:cNvSpPr/>
          <p:nvPr/>
        </p:nvSpPr>
        <p:spPr>
          <a:xfrm>
            <a:off x="6131956" y="2856506"/>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1218" name="Google Shape;1218;p96"/>
          <p:cNvGrpSpPr/>
          <p:nvPr/>
        </p:nvGrpSpPr>
        <p:grpSpPr>
          <a:xfrm>
            <a:off x="4004525" y="4579550"/>
            <a:ext cx="4858200" cy="340500"/>
            <a:chOff x="4004525" y="4579550"/>
            <a:chExt cx="4858200" cy="340500"/>
          </a:xfrm>
        </p:grpSpPr>
        <p:sp>
          <p:nvSpPr>
            <p:cNvPr id="1219" name="Google Shape;1219;p96"/>
            <p:cNvSpPr txBox="1"/>
            <p:nvPr/>
          </p:nvSpPr>
          <p:spPr>
            <a:xfrm>
              <a:off x="4004525" y="4579550"/>
              <a:ext cx="288000" cy="34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0</a:t>
              </a:r>
              <a:endParaRPr sz="1200">
                <a:latin typeface="Consolas"/>
                <a:ea typeface="Consolas"/>
                <a:cs typeface="Consolas"/>
                <a:sym typeface="Consolas"/>
              </a:endParaRPr>
            </a:p>
          </p:txBody>
        </p:sp>
        <p:sp>
          <p:nvSpPr>
            <p:cNvPr id="1220" name="Google Shape;1220;p96"/>
            <p:cNvSpPr txBox="1"/>
            <p:nvPr/>
          </p:nvSpPr>
          <p:spPr>
            <a:xfrm>
              <a:off x="5147075" y="4579550"/>
              <a:ext cx="288000" cy="34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1</a:t>
              </a:r>
              <a:endParaRPr sz="1200">
                <a:latin typeface="Consolas"/>
                <a:ea typeface="Consolas"/>
                <a:cs typeface="Consolas"/>
                <a:sym typeface="Consolas"/>
              </a:endParaRPr>
            </a:p>
          </p:txBody>
        </p:sp>
        <p:sp>
          <p:nvSpPr>
            <p:cNvPr id="1221" name="Google Shape;1221;p96"/>
            <p:cNvSpPr txBox="1"/>
            <p:nvPr/>
          </p:nvSpPr>
          <p:spPr>
            <a:xfrm>
              <a:off x="6289613" y="4579550"/>
              <a:ext cx="288000" cy="34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2</a:t>
              </a:r>
              <a:endParaRPr sz="1200">
                <a:latin typeface="Consolas"/>
                <a:ea typeface="Consolas"/>
                <a:cs typeface="Consolas"/>
                <a:sym typeface="Consolas"/>
              </a:endParaRPr>
            </a:p>
          </p:txBody>
        </p:sp>
        <p:sp>
          <p:nvSpPr>
            <p:cNvPr id="1222" name="Google Shape;1222;p96"/>
            <p:cNvSpPr txBox="1"/>
            <p:nvPr/>
          </p:nvSpPr>
          <p:spPr>
            <a:xfrm>
              <a:off x="7432175" y="4579550"/>
              <a:ext cx="288000" cy="34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3</a:t>
              </a:r>
              <a:endParaRPr sz="1200">
                <a:latin typeface="Consolas"/>
                <a:ea typeface="Consolas"/>
                <a:cs typeface="Consolas"/>
                <a:sym typeface="Consolas"/>
              </a:endParaRPr>
            </a:p>
          </p:txBody>
        </p:sp>
        <p:sp>
          <p:nvSpPr>
            <p:cNvPr id="1223" name="Google Shape;1223;p96"/>
            <p:cNvSpPr txBox="1"/>
            <p:nvPr/>
          </p:nvSpPr>
          <p:spPr>
            <a:xfrm>
              <a:off x="8574725" y="4579550"/>
              <a:ext cx="288000" cy="34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4</a:t>
              </a:r>
              <a:endParaRPr sz="1200">
                <a:latin typeface="Consolas"/>
                <a:ea typeface="Consolas"/>
                <a:cs typeface="Consolas"/>
                <a:sym typeface="Consolas"/>
              </a:endParaRPr>
            </a:p>
          </p:txBody>
        </p:sp>
      </p:grpSp>
      <p:cxnSp>
        <p:nvCxnSpPr>
          <p:cNvPr id="1224" name="Google Shape;1224;p96"/>
          <p:cNvCxnSpPr>
            <a:stCxn id="1215" idx="3"/>
            <a:endCxn id="1198" idx="7"/>
          </p:cNvCxnSpPr>
          <p:nvPr/>
        </p:nvCxnSpPr>
        <p:spPr>
          <a:xfrm flipH="1">
            <a:off x="7211776" y="3362474"/>
            <a:ext cx="154800" cy="153600"/>
          </a:xfrm>
          <a:prstGeom prst="straightConnector1">
            <a:avLst/>
          </a:prstGeom>
          <a:noFill/>
          <a:ln cap="flat" cmpd="sng" w="19050">
            <a:solidFill>
              <a:srgbClr val="666666"/>
            </a:solidFill>
            <a:prstDash val="solid"/>
            <a:round/>
            <a:headEnd len="med" w="med" type="none"/>
            <a:tailEnd len="med" w="med" type="triangle"/>
          </a:ln>
        </p:spPr>
      </p:cxnSp>
      <p:cxnSp>
        <p:nvCxnSpPr>
          <p:cNvPr id="1225" name="Google Shape;1225;p96"/>
          <p:cNvCxnSpPr>
            <a:stCxn id="1215" idx="5"/>
            <a:endCxn id="1199" idx="1"/>
          </p:cNvCxnSpPr>
          <p:nvPr/>
        </p:nvCxnSpPr>
        <p:spPr>
          <a:xfrm>
            <a:off x="7785749" y="3362474"/>
            <a:ext cx="154800" cy="150600"/>
          </a:xfrm>
          <a:prstGeom prst="straightConnector1">
            <a:avLst/>
          </a:prstGeom>
          <a:noFill/>
          <a:ln cap="flat" cmpd="sng" w="19050">
            <a:solidFill>
              <a:srgbClr val="666666"/>
            </a:solidFill>
            <a:prstDash val="solid"/>
            <a:round/>
            <a:headEnd len="med" w="med" type="none"/>
            <a:tailEnd len="med" w="med" type="triangle"/>
          </a:ln>
        </p:spPr>
      </p:cxnSp>
      <p:grpSp>
        <p:nvGrpSpPr>
          <p:cNvPr id="1226" name="Google Shape;1226;p96"/>
          <p:cNvGrpSpPr/>
          <p:nvPr/>
        </p:nvGrpSpPr>
        <p:grpSpPr>
          <a:xfrm>
            <a:off x="4132750" y="1427075"/>
            <a:ext cx="4591200" cy="2872625"/>
            <a:chOff x="4132750" y="1427075"/>
            <a:chExt cx="4591200" cy="2872625"/>
          </a:xfrm>
        </p:grpSpPr>
        <p:sp>
          <p:nvSpPr>
            <p:cNvPr id="1227" name="Google Shape;1227;p96"/>
            <p:cNvSpPr/>
            <p:nvPr/>
          </p:nvSpPr>
          <p:spPr>
            <a:xfrm>
              <a:off x="4132750"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NP/NNP</a:t>
              </a:r>
              <a:endParaRPr/>
            </a:p>
          </p:txBody>
        </p:sp>
        <p:sp>
          <p:nvSpPr>
            <p:cNvPr id="1212" name="Google Shape;1212;p96"/>
            <p:cNvSpPr/>
            <p:nvPr/>
          </p:nvSpPr>
          <p:spPr>
            <a:xfrm>
              <a:off x="5280575"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VBD</a:t>
              </a:r>
              <a:endParaRPr/>
            </a:p>
          </p:txBody>
        </p:sp>
        <p:sp>
          <p:nvSpPr>
            <p:cNvPr id="1207" name="Google Shape;1207;p96"/>
            <p:cNvSpPr/>
            <p:nvPr/>
          </p:nvSpPr>
          <p:spPr>
            <a:xfrm>
              <a:off x="6428375"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DT</a:t>
              </a:r>
              <a:endParaRPr/>
            </a:p>
          </p:txBody>
        </p:sp>
        <p:sp>
          <p:nvSpPr>
            <p:cNvPr id="1209" name="Google Shape;1209;p96"/>
            <p:cNvSpPr/>
            <p:nvPr/>
          </p:nvSpPr>
          <p:spPr>
            <a:xfrm>
              <a:off x="7576150"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NN</a:t>
              </a:r>
              <a:endParaRPr/>
            </a:p>
          </p:txBody>
        </p:sp>
        <p:sp>
          <p:nvSpPr>
            <p:cNvPr id="1228" name="Google Shape;1228;p96"/>
            <p:cNvSpPr/>
            <p:nvPr/>
          </p:nvSpPr>
          <p:spPr>
            <a:xfrm>
              <a:off x="5280575" y="199785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29" name="Google Shape;1229;p96"/>
            <p:cNvSpPr/>
            <p:nvPr/>
          </p:nvSpPr>
          <p:spPr>
            <a:xfrm>
              <a:off x="5854450" y="25748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30" name="Google Shape;1230;p96"/>
            <p:cNvSpPr/>
            <p:nvPr/>
          </p:nvSpPr>
          <p:spPr>
            <a:xfrm>
              <a:off x="7002250" y="25748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NP</a:t>
              </a:r>
              <a:endParaRPr/>
            </a:p>
          </p:txBody>
        </p:sp>
        <p:sp>
          <p:nvSpPr>
            <p:cNvPr id="1231" name="Google Shape;1231;p96"/>
            <p:cNvSpPr/>
            <p:nvPr/>
          </p:nvSpPr>
          <p:spPr>
            <a:xfrm>
              <a:off x="6428400" y="199785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32" name="Google Shape;1232;p96"/>
            <p:cNvSpPr/>
            <p:nvPr/>
          </p:nvSpPr>
          <p:spPr>
            <a:xfrm>
              <a:off x="5854450" y="14270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33" name="Google Shape;1233;p96"/>
            <p:cNvSpPr/>
            <p:nvPr/>
          </p:nvSpPr>
          <p:spPr>
            <a:xfrm>
              <a:off x="4706663" y="25748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7" name="Shape 1237"/>
        <p:cNvGrpSpPr/>
        <p:nvPr/>
      </p:nvGrpSpPr>
      <p:grpSpPr>
        <a:xfrm>
          <a:off x="0" y="0"/>
          <a:ext cx="0" cy="0"/>
          <a:chOff x="0" y="0"/>
          <a:chExt cx="0" cy="0"/>
        </a:xfrm>
      </p:grpSpPr>
      <p:sp>
        <p:nvSpPr>
          <p:cNvPr id="1238" name="Google Shape;1238;p97"/>
          <p:cNvSpPr/>
          <p:nvPr/>
        </p:nvSpPr>
        <p:spPr>
          <a:xfrm>
            <a:off x="4410250" y="3429400"/>
            <a:ext cx="592800" cy="592800"/>
          </a:xfrm>
          <a:prstGeom prst="ellipse">
            <a:avLst/>
          </a:prstGeom>
          <a:solidFill>
            <a:schemeClr val="accent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97"/>
          <p:cNvSpPr/>
          <p:nvPr/>
        </p:nvSpPr>
        <p:spPr>
          <a:xfrm>
            <a:off x="6705863" y="3429400"/>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97"/>
          <p:cNvSpPr/>
          <p:nvPr/>
        </p:nvSpPr>
        <p:spPr>
          <a:xfrm>
            <a:off x="7853663" y="3426275"/>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9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CKY Algorithm</a:t>
            </a:r>
            <a:endParaRPr/>
          </a:p>
        </p:txBody>
      </p:sp>
      <p:sp>
        <p:nvSpPr>
          <p:cNvPr id="1242" name="Google Shape;1242;p97"/>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Token cells: </a:t>
            </a:r>
            <a:r>
              <a:rPr b="1" lang="en">
                <a:latin typeface="Consolas"/>
                <a:ea typeface="Consolas"/>
                <a:cs typeface="Consolas"/>
                <a:sym typeface="Consolas"/>
              </a:rPr>
              <a:t>[i, i+1)</a:t>
            </a:r>
            <a:r>
              <a:rPr lang="en"/>
              <a:t> (assume have POS tags)</a:t>
            </a:r>
            <a:endParaRPr/>
          </a:p>
          <a:p>
            <a:pPr indent="0" lvl="0" marL="0" rtl="0" algn="l">
              <a:spcBef>
                <a:spcPts val="0"/>
              </a:spcBef>
              <a:spcAft>
                <a:spcPts val="0"/>
              </a:spcAft>
              <a:buNone/>
            </a:pPr>
            <a:r>
              <a:rPr lang="en"/>
              <a:t>Store best </a:t>
            </a:r>
            <a:r>
              <a:rPr b="1" lang="en">
                <a:latin typeface="Consolas"/>
                <a:ea typeface="Consolas"/>
                <a:cs typeface="Consolas"/>
                <a:sym typeface="Consolas"/>
              </a:rPr>
              <a:t>score(i,j,X)</a:t>
            </a:r>
            <a:r>
              <a:rPr lang="en"/>
              <a:t> for symbol </a:t>
            </a:r>
            <a:r>
              <a:rPr lang="en">
                <a:latin typeface="Consolas"/>
                <a:ea typeface="Consolas"/>
                <a:cs typeface="Consolas"/>
                <a:sym typeface="Consolas"/>
              </a:rPr>
              <a:t>X</a:t>
            </a:r>
            <a:endParaRPr>
              <a:latin typeface="Consolas"/>
              <a:ea typeface="Consolas"/>
              <a:cs typeface="Consolas"/>
              <a:sym typeface="Consolas"/>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each cell</a:t>
            </a:r>
            <a:r>
              <a:rPr lang="en">
                <a:latin typeface="Consolas"/>
                <a:ea typeface="Consolas"/>
                <a:cs typeface="Consolas"/>
                <a:sym typeface="Consolas"/>
              </a:rPr>
              <a:t> </a:t>
            </a:r>
            <a:r>
              <a:rPr b="1" lang="en">
                <a:latin typeface="Consolas"/>
                <a:ea typeface="Consolas"/>
                <a:cs typeface="Consolas"/>
                <a:sym typeface="Consolas"/>
              </a:rPr>
              <a:t>[i,j)</a:t>
            </a:r>
            <a:r>
              <a:rPr lang="en"/>
              <a:t>, bottom-up:</a:t>
            </a:r>
            <a:endParaRPr/>
          </a:p>
          <a:p>
            <a:pPr indent="0" lvl="0" marL="0" rtl="0" algn="l">
              <a:spcBef>
                <a:spcPts val="0"/>
              </a:spcBef>
              <a:spcAft>
                <a:spcPts val="0"/>
              </a:spcAft>
              <a:buNone/>
            </a:pPr>
            <a:r>
              <a:rPr lang="en">
                <a:latin typeface="Consolas"/>
                <a:ea typeface="Consolas"/>
                <a:cs typeface="Consolas"/>
                <a:sym typeface="Consolas"/>
              </a:rPr>
              <a:t>  </a:t>
            </a:r>
            <a:r>
              <a:rPr lang="en"/>
              <a:t>For each rule</a:t>
            </a:r>
            <a:r>
              <a:rPr lang="en">
                <a:latin typeface="Consolas"/>
                <a:ea typeface="Consolas"/>
                <a:cs typeface="Consolas"/>
                <a:sym typeface="Consolas"/>
              </a:rPr>
              <a:t> </a:t>
            </a:r>
            <a:r>
              <a:rPr b="1" lang="en">
                <a:latin typeface="Consolas"/>
                <a:ea typeface="Consolas"/>
                <a:cs typeface="Consolas"/>
                <a:sym typeface="Consolas"/>
              </a:rPr>
              <a:t>(A → B C)</a:t>
            </a:r>
            <a:r>
              <a:rPr lang="en">
                <a:latin typeface="Consolas"/>
                <a:ea typeface="Consolas"/>
                <a:cs typeface="Consolas"/>
                <a:sym typeface="Consolas"/>
              </a:rPr>
              <a:t>:</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    </a:t>
            </a:r>
            <a:r>
              <a:rPr lang="en"/>
              <a:t>For each split</a:t>
            </a:r>
            <a:r>
              <a:rPr lang="en">
                <a:latin typeface="Consolas"/>
                <a:ea typeface="Consolas"/>
                <a:cs typeface="Consolas"/>
                <a:sym typeface="Consolas"/>
              </a:rPr>
              <a:t> </a:t>
            </a:r>
            <a:r>
              <a:rPr b="1" lang="en">
                <a:highlight>
                  <a:schemeClr val="accent6"/>
                </a:highlight>
                <a:latin typeface="Consolas"/>
                <a:ea typeface="Consolas"/>
                <a:cs typeface="Consolas"/>
                <a:sym typeface="Consolas"/>
              </a:rPr>
              <a:t>i</a:t>
            </a:r>
            <a:r>
              <a:rPr b="1" lang="en">
                <a:latin typeface="Consolas"/>
                <a:ea typeface="Consolas"/>
                <a:cs typeface="Consolas"/>
                <a:sym typeface="Consolas"/>
              </a:rPr>
              <a:t> ﹤ </a:t>
            </a:r>
            <a:r>
              <a:rPr b="1" lang="en">
                <a:highlight>
                  <a:schemeClr val="accent5"/>
                </a:highlight>
                <a:latin typeface="Consolas"/>
                <a:ea typeface="Consolas"/>
                <a:cs typeface="Consolas"/>
                <a:sym typeface="Consolas"/>
              </a:rPr>
              <a:t>ℓ</a:t>
            </a:r>
            <a:r>
              <a:rPr b="1" lang="en">
                <a:latin typeface="Consolas"/>
                <a:ea typeface="Consolas"/>
                <a:cs typeface="Consolas"/>
                <a:sym typeface="Consolas"/>
              </a:rPr>
              <a:t> ≤ </a:t>
            </a:r>
            <a:r>
              <a:rPr b="1" lang="en">
                <a:highlight>
                  <a:schemeClr val="accent6"/>
                </a:highlight>
                <a:latin typeface="Consolas"/>
                <a:ea typeface="Consolas"/>
                <a:cs typeface="Consolas"/>
                <a:sym typeface="Consolas"/>
              </a:rPr>
              <a:t>j</a:t>
            </a:r>
            <a:r>
              <a:rPr b="1" lang="en">
                <a:latin typeface="Consolas"/>
                <a:ea typeface="Consolas"/>
                <a:cs typeface="Consolas"/>
                <a:sym typeface="Consolas"/>
              </a:rPr>
              <a:t>:</a:t>
            </a:r>
            <a:endParaRPr b="1">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x = score(i,ℓ,B) + score(ℓ,j,C)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 weight(A → B C)</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a:t>
            </a:r>
            <a:r>
              <a:rPr lang="en"/>
              <a:t>If</a:t>
            </a:r>
            <a:r>
              <a:rPr lang="en">
                <a:latin typeface="Consolas"/>
                <a:ea typeface="Consolas"/>
                <a:cs typeface="Consolas"/>
                <a:sym typeface="Consolas"/>
              </a:rPr>
              <a:t> x &gt; score(i,j,A):</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score(i,j,A) = x</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children(i,j,A) = [(i,ℓ,B),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(ℓ,j,C)]</a:t>
            </a:r>
            <a:endParaRPr>
              <a:latin typeface="Consolas"/>
              <a:ea typeface="Consolas"/>
              <a:cs typeface="Consolas"/>
              <a:sym typeface="Consolas"/>
            </a:endParaRPr>
          </a:p>
        </p:txBody>
      </p:sp>
      <p:sp>
        <p:nvSpPr>
          <p:cNvPr id="1243" name="Google Shape;1243;p97"/>
          <p:cNvSpPr/>
          <p:nvPr/>
        </p:nvSpPr>
        <p:spPr>
          <a:xfrm>
            <a:off x="4132750"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James</a:t>
            </a:r>
            <a:endParaRPr sz="1200"/>
          </a:p>
        </p:txBody>
      </p:sp>
      <p:sp>
        <p:nvSpPr>
          <p:cNvPr id="1244" name="Google Shape;1244;p97"/>
          <p:cNvSpPr/>
          <p:nvPr/>
        </p:nvSpPr>
        <p:spPr>
          <a:xfrm>
            <a:off x="5280571"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ate</a:t>
            </a:r>
            <a:endParaRPr sz="1200"/>
          </a:p>
        </p:txBody>
      </p:sp>
      <p:sp>
        <p:nvSpPr>
          <p:cNvPr id="1245" name="Google Shape;1245;p97"/>
          <p:cNvSpPr/>
          <p:nvPr/>
        </p:nvSpPr>
        <p:spPr>
          <a:xfrm>
            <a:off x="6428367"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the</a:t>
            </a:r>
            <a:endParaRPr sz="1200"/>
          </a:p>
        </p:txBody>
      </p:sp>
      <p:sp>
        <p:nvSpPr>
          <p:cNvPr id="1246" name="Google Shape;1246;p97"/>
          <p:cNvSpPr/>
          <p:nvPr/>
        </p:nvSpPr>
        <p:spPr>
          <a:xfrm>
            <a:off x="7576162"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food</a:t>
            </a:r>
            <a:endParaRPr sz="1200"/>
          </a:p>
        </p:txBody>
      </p:sp>
      <p:cxnSp>
        <p:nvCxnSpPr>
          <p:cNvPr id="1247" name="Google Shape;1247;p97"/>
          <p:cNvCxnSpPr>
            <a:stCxn id="1239" idx="4"/>
            <a:endCxn id="1248" idx="2"/>
          </p:cNvCxnSpPr>
          <p:nvPr/>
        </p:nvCxnSpPr>
        <p:spPr>
          <a:xfrm>
            <a:off x="7002263" y="4022200"/>
            <a:ext cx="0" cy="277500"/>
          </a:xfrm>
          <a:prstGeom prst="straightConnector1">
            <a:avLst/>
          </a:prstGeom>
          <a:noFill/>
          <a:ln cap="flat" cmpd="sng" w="19050">
            <a:solidFill>
              <a:srgbClr val="666666"/>
            </a:solidFill>
            <a:prstDash val="solid"/>
            <a:round/>
            <a:headEnd len="med" w="med" type="none"/>
            <a:tailEnd len="med" w="med" type="triangle"/>
          </a:ln>
        </p:spPr>
      </p:cxnSp>
      <p:cxnSp>
        <p:nvCxnSpPr>
          <p:cNvPr id="1249" name="Google Shape;1249;p97"/>
          <p:cNvCxnSpPr>
            <a:stCxn id="1240" idx="4"/>
            <a:endCxn id="1250" idx="2"/>
          </p:cNvCxnSpPr>
          <p:nvPr/>
        </p:nvCxnSpPr>
        <p:spPr>
          <a:xfrm>
            <a:off x="8150063" y="4019075"/>
            <a:ext cx="0" cy="280500"/>
          </a:xfrm>
          <a:prstGeom prst="straightConnector1">
            <a:avLst/>
          </a:prstGeom>
          <a:noFill/>
          <a:ln cap="flat" cmpd="sng" w="19050">
            <a:solidFill>
              <a:srgbClr val="666666"/>
            </a:solidFill>
            <a:prstDash val="solid"/>
            <a:round/>
            <a:headEnd len="med" w="med" type="none"/>
            <a:tailEnd len="med" w="med" type="triangle"/>
          </a:ln>
        </p:spPr>
      </p:cxnSp>
      <p:cxnSp>
        <p:nvCxnSpPr>
          <p:cNvPr id="1251" name="Google Shape;1251;p97"/>
          <p:cNvCxnSpPr>
            <a:stCxn id="1252" idx="4"/>
            <a:endCxn id="1253" idx="2"/>
          </p:cNvCxnSpPr>
          <p:nvPr/>
        </p:nvCxnSpPr>
        <p:spPr>
          <a:xfrm>
            <a:off x="5854450" y="4019075"/>
            <a:ext cx="0" cy="280500"/>
          </a:xfrm>
          <a:prstGeom prst="straightConnector1">
            <a:avLst/>
          </a:prstGeom>
          <a:noFill/>
          <a:ln cap="flat" cmpd="sng" w="19050">
            <a:solidFill>
              <a:srgbClr val="666666"/>
            </a:solidFill>
            <a:prstDash val="solid"/>
            <a:round/>
            <a:headEnd len="med" w="med" type="none"/>
            <a:tailEnd len="med" w="med" type="triangle"/>
          </a:ln>
        </p:spPr>
      </p:cxnSp>
      <p:cxnSp>
        <p:nvCxnSpPr>
          <p:cNvPr id="1254" name="Google Shape;1254;p97"/>
          <p:cNvCxnSpPr>
            <a:stCxn id="1238" idx="4"/>
            <a:endCxn id="1243" idx="0"/>
          </p:cNvCxnSpPr>
          <p:nvPr/>
        </p:nvCxnSpPr>
        <p:spPr>
          <a:xfrm>
            <a:off x="4706650" y="4022200"/>
            <a:ext cx="0" cy="277500"/>
          </a:xfrm>
          <a:prstGeom prst="straightConnector1">
            <a:avLst/>
          </a:prstGeom>
          <a:noFill/>
          <a:ln cap="flat" cmpd="sng" w="19050">
            <a:solidFill>
              <a:srgbClr val="666666"/>
            </a:solidFill>
            <a:prstDash val="solid"/>
            <a:round/>
            <a:headEnd len="med" w="med" type="none"/>
            <a:tailEnd len="med" w="med" type="triangle"/>
          </a:ln>
        </p:spPr>
      </p:cxnSp>
      <p:sp>
        <p:nvSpPr>
          <p:cNvPr id="1252" name="Google Shape;1252;p97"/>
          <p:cNvSpPr/>
          <p:nvPr/>
        </p:nvSpPr>
        <p:spPr>
          <a:xfrm>
            <a:off x="5558050" y="3426275"/>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97"/>
          <p:cNvSpPr txBox="1"/>
          <p:nvPr>
            <p:ph idx="1" type="body"/>
          </p:nvPr>
        </p:nvSpPr>
        <p:spPr>
          <a:xfrm>
            <a:off x="6881125" y="0"/>
            <a:ext cx="2416500" cy="24954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1600">
                <a:latin typeface="Consolas"/>
                <a:ea typeface="Consolas"/>
                <a:cs typeface="Consolas"/>
                <a:sym typeface="Consolas"/>
              </a:rPr>
              <a:t>S → NP VP</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NP → NNP</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VP → VBD NP</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NP → DT NN</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NNP → “James”</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VBD → “ate”</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DT → “the”</a:t>
            </a:r>
            <a:endParaRPr sz="1600">
              <a:latin typeface="Consolas"/>
              <a:ea typeface="Consolas"/>
              <a:cs typeface="Consolas"/>
              <a:sym typeface="Consolas"/>
            </a:endParaRPr>
          </a:p>
          <a:p>
            <a:pPr indent="0" lvl="0" marL="457200" rtl="0" algn="l">
              <a:spcBef>
                <a:spcPts val="0"/>
              </a:spcBef>
              <a:spcAft>
                <a:spcPts val="0"/>
              </a:spcAft>
              <a:buClr>
                <a:schemeClr val="dk1"/>
              </a:buClr>
              <a:buSzPts val="1100"/>
              <a:buFont typeface="Arial"/>
              <a:buNone/>
            </a:pPr>
            <a:r>
              <a:rPr lang="en" sz="1600">
                <a:latin typeface="Consolas"/>
                <a:ea typeface="Consolas"/>
                <a:cs typeface="Consolas"/>
                <a:sym typeface="Consolas"/>
              </a:rPr>
              <a:t>NN → “food”</a:t>
            </a:r>
            <a:endParaRPr sz="1600">
              <a:latin typeface="Consolas"/>
              <a:ea typeface="Consolas"/>
              <a:cs typeface="Consolas"/>
              <a:sym typeface="Consolas"/>
            </a:endParaRPr>
          </a:p>
          <a:p>
            <a:pPr indent="0" lvl="0" marL="0" rtl="0" algn="l">
              <a:spcBef>
                <a:spcPts val="1600"/>
              </a:spcBef>
              <a:spcAft>
                <a:spcPts val="1600"/>
              </a:spcAft>
              <a:buNone/>
            </a:pPr>
            <a:r>
              <a:t/>
            </a:r>
            <a:endParaRPr/>
          </a:p>
        </p:txBody>
      </p:sp>
      <p:sp>
        <p:nvSpPr>
          <p:cNvPr id="1256" name="Google Shape;1256;p97"/>
          <p:cNvSpPr/>
          <p:nvPr/>
        </p:nvSpPr>
        <p:spPr>
          <a:xfrm>
            <a:off x="7279763" y="2856488"/>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57" name="Google Shape;1257;p97"/>
          <p:cNvSpPr/>
          <p:nvPr/>
        </p:nvSpPr>
        <p:spPr>
          <a:xfrm>
            <a:off x="4984150" y="2856500"/>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58" name="Google Shape;1258;p97"/>
          <p:cNvSpPr/>
          <p:nvPr/>
        </p:nvSpPr>
        <p:spPr>
          <a:xfrm>
            <a:off x="6131956" y="2856506"/>
            <a:ext cx="592800" cy="592800"/>
          </a:xfrm>
          <a:prstGeom prst="ellipse">
            <a:avLst/>
          </a:prstGeom>
          <a:solidFill>
            <a:schemeClr val="accent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1259" name="Google Shape;1259;p97"/>
          <p:cNvGrpSpPr/>
          <p:nvPr/>
        </p:nvGrpSpPr>
        <p:grpSpPr>
          <a:xfrm>
            <a:off x="4004525" y="4579550"/>
            <a:ext cx="4858200" cy="340500"/>
            <a:chOff x="4004525" y="4579550"/>
            <a:chExt cx="4858200" cy="340500"/>
          </a:xfrm>
        </p:grpSpPr>
        <p:sp>
          <p:nvSpPr>
            <p:cNvPr id="1260" name="Google Shape;1260;p97"/>
            <p:cNvSpPr txBox="1"/>
            <p:nvPr/>
          </p:nvSpPr>
          <p:spPr>
            <a:xfrm>
              <a:off x="4004525" y="4579550"/>
              <a:ext cx="288000" cy="34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highlight>
                    <a:schemeClr val="accent6"/>
                  </a:highlight>
                  <a:latin typeface="Consolas"/>
                  <a:ea typeface="Consolas"/>
                  <a:cs typeface="Consolas"/>
                  <a:sym typeface="Consolas"/>
                </a:rPr>
                <a:t>0</a:t>
              </a:r>
              <a:endParaRPr sz="1200">
                <a:highlight>
                  <a:schemeClr val="accent6"/>
                </a:highlight>
                <a:latin typeface="Consolas"/>
                <a:ea typeface="Consolas"/>
                <a:cs typeface="Consolas"/>
                <a:sym typeface="Consolas"/>
              </a:endParaRPr>
            </a:p>
          </p:txBody>
        </p:sp>
        <p:sp>
          <p:nvSpPr>
            <p:cNvPr id="1261" name="Google Shape;1261;p97"/>
            <p:cNvSpPr txBox="1"/>
            <p:nvPr/>
          </p:nvSpPr>
          <p:spPr>
            <a:xfrm>
              <a:off x="5147075" y="4579550"/>
              <a:ext cx="288000" cy="34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highlight>
                    <a:schemeClr val="accent5"/>
                  </a:highlight>
                  <a:latin typeface="Consolas"/>
                  <a:ea typeface="Consolas"/>
                  <a:cs typeface="Consolas"/>
                  <a:sym typeface="Consolas"/>
                </a:rPr>
                <a:t>1</a:t>
              </a:r>
              <a:endParaRPr sz="1200">
                <a:highlight>
                  <a:schemeClr val="accent5"/>
                </a:highlight>
                <a:latin typeface="Consolas"/>
                <a:ea typeface="Consolas"/>
                <a:cs typeface="Consolas"/>
                <a:sym typeface="Consolas"/>
              </a:endParaRPr>
            </a:p>
          </p:txBody>
        </p:sp>
        <p:sp>
          <p:nvSpPr>
            <p:cNvPr id="1262" name="Google Shape;1262;p97"/>
            <p:cNvSpPr txBox="1"/>
            <p:nvPr/>
          </p:nvSpPr>
          <p:spPr>
            <a:xfrm>
              <a:off x="6289613" y="4579550"/>
              <a:ext cx="288000" cy="34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2</a:t>
              </a:r>
              <a:endParaRPr sz="1200">
                <a:latin typeface="Consolas"/>
                <a:ea typeface="Consolas"/>
                <a:cs typeface="Consolas"/>
                <a:sym typeface="Consolas"/>
              </a:endParaRPr>
            </a:p>
          </p:txBody>
        </p:sp>
        <p:sp>
          <p:nvSpPr>
            <p:cNvPr id="1263" name="Google Shape;1263;p97"/>
            <p:cNvSpPr txBox="1"/>
            <p:nvPr/>
          </p:nvSpPr>
          <p:spPr>
            <a:xfrm>
              <a:off x="7432175" y="4579550"/>
              <a:ext cx="288000" cy="34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highlight>
                    <a:schemeClr val="accent6"/>
                  </a:highlight>
                  <a:latin typeface="Consolas"/>
                  <a:ea typeface="Consolas"/>
                  <a:cs typeface="Consolas"/>
                  <a:sym typeface="Consolas"/>
                </a:rPr>
                <a:t>3</a:t>
              </a:r>
              <a:endParaRPr sz="1200">
                <a:highlight>
                  <a:schemeClr val="accent6"/>
                </a:highlight>
                <a:latin typeface="Consolas"/>
                <a:ea typeface="Consolas"/>
                <a:cs typeface="Consolas"/>
                <a:sym typeface="Consolas"/>
              </a:endParaRPr>
            </a:p>
          </p:txBody>
        </p:sp>
        <p:sp>
          <p:nvSpPr>
            <p:cNvPr id="1264" name="Google Shape;1264;p97"/>
            <p:cNvSpPr txBox="1"/>
            <p:nvPr/>
          </p:nvSpPr>
          <p:spPr>
            <a:xfrm>
              <a:off x="8574725" y="4579550"/>
              <a:ext cx="288000" cy="34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4</a:t>
              </a:r>
              <a:endParaRPr sz="1200">
                <a:latin typeface="Consolas"/>
                <a:ea typeface="Consolas"/>
                <a:cs typeface="Consolas"/>
                <a:sym typeface="Consolas"/>
              </a:endParaRPr>
            </a:p>
          </p:txBody>
        </p:sp>
      </p:grpSp>
      <p:cxnSp>
        <p:nvCxnSpPr>
          <p:cNvPr id="1265" name="Google Shape;1265;p97"/>
          <p:cNvCxnSpPr>
            <a:stCxn id="1256" idx="3"/>
            <a:endCxn id="1239" idx="7"/>
          </p:cNvCxnSpPr>
          <p:nvPr/>
        </p:nvCxnSpPr>
        <p:spPr>
          <a:xfrm flipH="1">
            <a:off x="7211776" y="3362474"/>
            <a:ext cx="154800" cy="153600"/>
          </a:xfrm>
          <a:prstGeom prst="straightConnector1">
            <a:avLst/>
          </a:prstGeom>
          <a:noFill/>
          <a:ln cap="flat" cmpd="sng" w="19050">
            <a:solidFill>
              <a:srgbClr val="666666"/>
            </a:solidFill>
            <a:prstDash val="solid"/>
            <a:round/>
            <a:headEnd len="med" w="med" type="none"/>
            <a:tailEnd len="med" w="med" type="triangle"/>
          </a:ln>
        </p:spPr>
      </p:cxnSp>
      <p:cxnSp>
        <p:nvCxnSpPr>
          <p:cNvPr id="1266" name="Google Shape;1266;p97"/>
          <p:cNvCxnSpPr>
            <a:stCxn id="1256" idx="5"/>
            <a:endCxn id="1240" idx="1"/>
          </p:cNvCxnSpPr>
          <p:nvPr/>
        </p:nvCxnSpPr>
        <p:spPr>
          <a:xfrm>
            <a:off x="7785749" y="3362474"/>
            <a:ext cx="154800" cy="150600"/>
          </a:xfrm>
          <a:prstGeom prst="straightConnector1">
            <a:avLst/>
          </a:prstGeom>
          <a:noFill/>
          <a:ln cap="flat" cmpd="sng" w="19050">
            <a:solidFill>
              <a:srgbClr val="666666"/>
            </a:solidFill>
            <a:prstDash val="solid"/>
            <a:round/>
            <a:headEnd len="med" w="med" type="none"/>
            <a:tailEnd len="med" w="med" type="triangle"/>
          </a:ln>
        </p:spPr>
      </p:cxnSp>
      <p:sp>
        <p:nvSpPr>
          <p:cNvPr id="1267" name="Google Shape;1267;p97"/>
          <p:cNvSpPr/>
          <p:nvPr/>
        </p:nvSpPr>
        <p:spPr>
          <a:xfrm>
            <a:off x="5558050" y="2273000"/>
            <a:ext cx="592800" cy="592800"/>
          </a:xfrm>
          <a:prstGeom prst="ellipse">
            <a:avLst/>
          </a:prstGeom>
          <a:solidFill>
            <a:srgbClr val="EFEFE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1268" name="Google Shape;1268;p97"/>
          <p:cNvGrpSpPr/>
          <p:nvPr/>
        </p:nvGrpSpPr>
        <p:grpSpPr>
          <a:xfrm>
            <a:off x="4132750" y="1427075"/>
            <a:ext cx="4591200" cy="2872625"/>
            <a:chOff x="4132750" y="1427075"/>
            <a:chExt cx="4591200" cy="2872625"/>
          </a:xfrm>
        </p:grpSpPr>
        <p:sp>
          <p:nvSpPr>
            <p:cNvPr id="1269" name="Google Shape;1269;p97"/>
            <p:cNvSpPr/>
            <p:nvPr/>
          </p:nvSpPr>
          <p:spPr>
            <a:xfrm>
              <a:off x="4132750"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NP/NNP</a:t>
              </a:r>
              <a:endParaRPr/>
            </a:p>
          </p:txBody>
        </p:sp>
        <p:sp>
          <p:nvSpPr>
            <p:cNvPr id="1253" name="Google Shape;1253;p97"/>
            <p:cNvSpPr/>
            <p:nvPr/>
          </p:nvSpPr>
          <p:spPr>
            <a:xfrm>
              <a:off x="5280575"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VBD</a:t>
              </a:r>
              <a:endParaRPr/>
            </a:p>
          </p:txBody>
        </p:sp>
        <p:sp>
          <p:nvSpPr>
            <p:cNvPr id="1248" name="Google Shape;1248;p97"/>
            <p:cNvSpPr/>
            <p:nvPr/>
          </p:nvSpPr>
          <p:spPr>
            <a:xfrm>
              <a:off x="6428375"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DT</a:t>
              </a:r>
              <a:endParaRPr/>
            </a:p>
          </p:txBody>
        </p:sp>
        <p:sp>
          <p:nvSpPr>
            <p:cNvPr id="1250" name="Google Shape;1250;p97"/>
            <p:cNvSpPr/>
            <p:nvPr/>
          </p:nvSpPr>
          <p:spPr>
            <a:xfrm>
              <a:off x="7576150"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NN</a:t>
              </a:r>
              <a:endParaRPr/>
            </a:p>
          </p:txBody>
        </p:sp>
        <p:sp>
          <p:nvSpPr>
            <p:cNvPr id="1270" name="Google Shape;1270;p97"/>
            <p:cNvSpPr/>
            <p:nvPr/>
          </p:nvSpPr>
          <p:spPr>
            <a:xfrm>
              <a:off x="5280575" y="199785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1271" name="Google Shape;1271;p97"/>
            <p:cNvSpPr/>
            <p:nvPr/>
          </p:nvSpPr>
          <p:spPr>
            <a:xfrm>
              <a:off x="5854450" y="25748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72" name="Google Shape;1272;p97"/>
            <p:cNvSpPr/>
            <p:nvPr/>
          </p:nvSpPr>
          <p:spPr>
            <a:xfrm>
              <a:off x="7002250" y="25748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NP</a:t>
              </a:r>
              <a:endParaRPr/>
            </a:p>
          </p:txBody>
        </p:sp>
        <p:sp>
          <p:nvSpPr>
            <p:cNvPr id="1273" name="Google Shape;1273;p97"/>
            <p:cNvSpPr/>
            <p:nvPr/>
          </p:nvSpPr>
          <p:spPr>
            <a:xfrm>
              <a:off x="6428400" y="199785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74" name="Google Shape;1274;p97"/>
            <p:cNvSpPr/>
            <p:nvPr/>
          </p:nvSpPr>
          <p:spPr>
            <a:xfrm>
              <a:off x="5854450" y="14270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75" name="Google Shape;1275;p97"/>
            <p:cNvSpPr/>
            <p:nvPr/>
          </p:nvSpPr>
          <p:spPr>
            <a:xfrm>
              <a:off x="4706663" y="25748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9" name="Shape 1279"/>
        <p:cNvGrpSpPr/>
        <p:nvPr/>
      </p:nvGrpSpPr>
      <p:grpSpPr>
        <a:xfrm>
          <a:off x="0" y="0"/>
          <a:ext cx="0" cy="0"/>
          <a:chOff x="0" y="0"/>
          <a:chExt cx="0" cy="0"/>
        </a:xfrm>
      </p:grpSpPr>
      <p:sp>
        <p:nvSpPr>
          <p:cNvPr id="1280" name="Google Shape;1280;p98"/>
          <p:cNvSpPr/>
          <p:nvPr/>
        </p:nvSpPr>
        <p:spPr>
          <a:xfrm>
            <a:off x="4410250" y="3429400"/>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98"/>
          <p:cNvSpPr/>
          <p:nvPr/>
        </p:nvSpPr>
        <p:spPr>
          <a:xfrm>
            <a:off x="6705863" y="3429400"/>
            <a:ext cx="592800" cy="592800"/>
          </a:xfrm>
          <a:prstGeom prst="ellipse">
            <a:avLst/>
          </a:prstGeom>
          <a:solidFill>
            <a:schemeClr val="accent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98"/>
          <p:cNvSpPr/>
          <p:nvPr/>
        </p:nvSpPr>
        <p:spPr>
          <a:xfrm>
            <a:off x="7853663" y="3426275"/>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9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CKY Algorithm</a:t>
            </a:r>
            <a:endParaRPr/>
          </a:p>
        </p:txBody>
      </p:sp>
      <p:sp>
        <p:nvSpPr>
          <p:cNvPr id="1284" name="Google Shape;1284;p98"/>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Token cells: </a:t>
            </a:r>
            <a:r>
              <a:rPr b="1" lang="en">
                <a:latin typeface="Consolas"/>
                <a:ea typeface="Consolas"/>
                <a:cs typeface="Consolas"/>
                <a:sym typeface="Consolas"/>
              </a:rPr>
              <a:t>[i, i+1)</a:t>
            </a:r>
            <a:r>
              <a:rPr lang="en"/>
              <a:t> (assume have POS tags)</a:t>
            </a:r>
            <a:endParaRPr/>
          </a:p>
          <a:p>
            <a:pPr indent="0" lvl="0" marL="0" rtl="0" algn="l">
              <a:spcBef>
                <a:spcPts val="0"/>
              </a:spcBef>
              <a:spcAft>
                <a:spcPts val="0"/>
              </a:spcAft>
              <a:buNone/>
            </a:pPr>
            <a:r>
              <a:rPr lang="en"/>
              <a:t>Store best </a:t>
            </a:r>
            <a:r>
              <a:rPr b="1" lang="en">
                <a:latin typeface="Consolas"/>
                <a:ea typeface="Consolas"/>
                <a:cs typeface="Consolas"/>
                <a:sym typeface="Consolas"/>
              </a:rPr>
              <a:t>score(i,j,X)</a:t>
            </a:r>
            <a:r>
              <a:rPr lang="en"/>
              <a:t> for symbol </a:t>
            </a:r>
            <a:r>
              <a:rPr lang="en">
                <a:latin typeface="Consolas"/>
                <a:ea typeface="Consolas"/>
                <a:cs typeface="Consolas"/>
                <a:sym typeface="Consolas"/>
              </a:rPr>
              <a:t>X</a:t>
            </a:r>
            <a:endParaRPr>
              <a:latin typeface="Consolas"/>
              <a:ea typeface="Consolas"/>
              <a:cs typeface="Consolas"/>
              <a:sym typeface="Consolas"/>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each cell</a:t>
            </a:r>
            <a:r>
              <a:rPr lang="en">
                <a:latin typeface="Consolas"/>
                <a:ea typeface="Consolas"/>
                <a:cs typeface="Consolas"/>
                <a:sym typeface="Consolas"/>
              </a:rPr>
              <a:t> </a:t>
            </a:r>
            <a:r>
              <a:rPr b="1" lang="en">
                <a:latin typeface="Consolas"/>
                <a:ea typeface="Consolas"/>
                <a:cs typeface="Consolas"/>
                <a:sym typeface="Consolas"/>
              </a:rPr>
              <a:t>[i,j)</a:t>
            </a:r>
            <a:r>
              <a:rPr lang="en"/>
              <a:t>, bottom-up:</a:t>
            </a:r>
            <a:endParaRPr/>
          </a:p>
          <a:p>
            <a:pPr indent="0" lvl="0" marL="0" rtl="0" algn="l">
              <a:spcBef>
                <a:spcPts val="0"/>
              </a:spcBef>
              <a:spcAft>
                <a:spcPts val="0"/>
              </a:spcAft>
              <a:buNone/>
            </a:pPr>
            <a:r>
              <a:rPr lang="en">
                <a:latin typeface="Consolas"/>
                <a:ea typeface="Consolas"/>
                <a:cs typeface="Consolas"/>
                <a:sym typeface="Consolas"/>
              </a:rPr>
              <a:t>  </a:t>
            </a:r>
            <a:r>
              <a:rPr lang="en"/>
              <a:t>For each rule</a:t>
            </a:r>
            <a:r>
              <a:rPr lang="en">
                <a:latin typeface="Consolas"/>
                <a:ea typeface="Consolas"/>
                <a:cs typeface="Consolas"/>
                <a:sym typeface="Consolas"/>
              </a:rPr>
              <a:t> </a:t>
            </a:r>
            <a:r>
              <a:rPr b="1" lang="en">
                <a:latin typeface="Consolas"/>
                <a:ea typeface="Consolas"/>
                <a:cs typeface="Consolas"/>
                <a:sym typeface="Consolas"/>
              </a:rPr>
              <a:t>(A → B C)</a:t>
            </a:r>
            <a:r>
              <a:rPr lang="en">
                <a:latin typeface="Consolas"/>
                <a:ea typeface="Consolas"/>
                <a:cs typeface="Consolas"/>
                <a:sym typeface="Consolas"/>
              </a:rPr>
              <a:t>:</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a:t>
            </a:r>
            <a:r>
              <a:rPr lang="en"/>
              <a:t>For each split</a:t>
            </a:r>
            <a:r>
              <a:rPr lang="en">
                <a:latin typeface="Consolas"/>
                <a:ea typeface="Consolas"/>
                <a:cs typeface="Consolas"/>
                <a:sym typeface="Consolas"/>
              </a:rPr>
              <a:t> </a:t>
            </a:r>
            <a:r>
              <a:rPr b="1" lang="en">
                <a:highlight>
                  <a:schemeClr val="accent6"/>
                </a:highlight>
                <a:latin typeface="Consolas"/>
                <a:ea typeface="Consolas"/>
                <a:cs typeface="Consolas"/>
                <a:sym typeface="Consolas"/>
              </a:rPr>
              <a:t>i</a:t>
            </a:r>
            <a:r>
              <a:rPr b="1" lang="en">
                <a:latin typeface="Consolas"/>
                <a:ea typeface="Consolas"/>
                <a:cs typeface="Consolas"/>
                <a:sym typeface="Consolas"/>
              </a:rPr>
              <a:t> ﹤ </a:t>
            </a:r>
            <a:r>
              <a:rPr b="1" lang="en">
                <a:highlight>
                  <a:schemeClr val="accent5"/>
                </a:highlight>
                <a:latin typeface="Consolas"/>
                <a:ea typeface="Consolas"/>
                <a:cs typeface="Consolas"/>
                <a:sym typeface="Consolas"/>
              </a:rPr>
              <a:t>ℓ</a:t>
            </a:r>
            <a:r>
              <a:rPr b="1" lang="en">
                <a:latin typeface="Consolas"/>
                <a:ea typeface="Consolas"/>
                <a:cs typeface="Consolas"/>
                <a:sym typeface="Consolas"/>
              </a:rPr>
              <a:t> ≤ </a:t>
            </a:r>
            <a:r>
              <a:rPr b="1" lang="en">
                <a:highlight>
                  <a:schemeClr val="accent6"/>
                </a:highlight>
                <a:latin typeface="Consolas"/>
                <a:ea typeface="Consolas"/>
                <a:cs typeface="Consolas"/>
                <a:sym typeface="Consolas"/>
              </a:rPr>
              <a:t>j</a:t>
            </a:r>
            <a:r>
              <a:rPr b="1" lang="en">
                <a:latin typeface="Consolas"/>
                <a:ea typeface="Consolas"/>
                <a:cs typeface="Consolas"/>
                <a:sym typeface="Consolas"/>
              </a:rPr>
              <a:t>:</a:t>
            </a:r>
            <a:endParaRPr b="1">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x = score(i,ℓ,B) + score(ℓ,j,C)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 weight(A → B C)</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a:t>
            </a:r>
            <a:r>
              <a:rPr lang="en"/>
              <a:t>If</a:t>
            </a:r>
            <a:r>
              <a:rPr lang="en">
                <a:latin typeface="Consolas"/>
                <a:ea typeface="Consolas"/>
                <a:cs typeface="Consolas"/>
                <a:sym typeface="Consolas"/>
              </a:rPr>
              <a:t> x &gt; score(i,j,A):</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score(i,j,A) = x</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children(i,j,A) = [(i,ℓ,B),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(ℓ,j,C)]</a:t>
            </a:r>
            <a:endParaRPr>
              <a:latin typeface="Consolas"/>
              <a:ea typeface="Consolas"/>
              <a:cs typeface="Consolas"/>
              <a:sym typeface="Consolas"/>
            </a:endParaRPr>
          </a:p>
        </p:txBody>
      </p:sp>
      <p:sp>
        <p:nvSpPr>
          <p:cNvPr id="1285" name="Google Shape;1285;p98"/>
          <p:cNvSpPr/>
          <p:nvPr/>
        </p:nvSpPr>
        <p:spPr>
          <a:xfrm>
            <a:off x="4132750"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James</a:t>
            </a:r>
            <a:endParaRPr sz="1200"/>
          </a:p>
        </p:txBody>
      </p:sp>
      <p:sp>
        <p:nvSpPr>
          <p:cNvPr id="1286" name="Google Shape;1286;p98"/>
          <p:cNvSpPr/>
          <p:nvPr/>
        </p:nvSpPr>
        <p:spPr>
          <a:xfrm>
            <a:off x="5280571"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ate</a:t>
            </a:r>
            <a:endParaRPr sz="1200"/>
          </a:p>
        </p:txBody>
      </p:sp>
      <p:sp>
        <p:nvSpPr>
          <p:cNvPr id="1287" name="Google Shape;1287;p98"/>
          <p:cNvSpPr/>
          <p:nvPr/>
        </p:nvSpPr>
        <p:spPr>
          <a:xfrm>
            <a:off x="6428367"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the</a:t>
            </a:r>
            <a:endParaRPr sz="1200"/>
          </a:p>
        </p:txBody>
      </p:sp>
      <p:sp>
        <p:nvSpPr>
          <p:cNvPr id="1288" name="Google Shape;1288;p98"/>
          <p:cNvSpPr/>
          <p:nvPr/>
        </p:nvSpPr>
        <p:spPr>
          <a:xfrm>
            <a:off x="7576162"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food</a:t>
            </a:r>
            <a:endParaRPr sz="1200"/>
          </a:p>
        </p:txBody>
      </p:sp>
      <p:cxnSp>
        <p:nvCxnSpPr>
          <p:cNvPr id="1289" name="Google Shape;1289;p98"/>
          <p:cNvCxnSpPr>
            <a:stCxn id="1281" idx="4"/>
            <a:endCxn id="1290" idx="2"/>
          </p:cNvCxnSpPr>
          <p:nvPr/>
        </p:nvCxnSpPr>
        <p:spPr>
          <a:xfrm>
            <a:off x="7002263" y="4022200"/>
            <a:ext cx="0" cy="277500"/>
          </a:xfrm>
          <a:prstGeom prst="straightConnector1">
            <a:avLst/>
          </a:prstGeom>
          <a:noFill/>
          <a:ln cap="flat" cmpd="sng" w="19050">
            <a:solidFill>
              <a:srgbClr val="666666"/>
            </a:solidFill>
            <a:prstDash val="solid"/>
            <a:round/>
            <a:headEnd len="med" w="med" type="none"/>
            <a:tailEnd len="med" w="med" type="triangle"/>
          </a:ln>
        </p:spPr>
      </p:cxnSp>
      <p:cxnSp>
        <p:nvCxnSpPr>
          <p:cNvPr id="1291" name="Google Shape;1291;p98"/>
          <p:cNvCxnSpPr>
            <a:stCxn id="1282" idx="4"/>
            <a:endCxn id="1292" idx="2"/>
          </p:cNvCxnSpPr>
          <p:nvPr/>
        </p:nvCxnSpPr>
        <p:spPr>
          <a:xfrm>
            <a:off x="8150063" y="4019075"/>
            <a:ext cx="0" cy="280500"/>
          </a:xfrm>
          <a:prstGeom prst="straightConnector1">
            <a:avLst/>
          </a:prstGeom>
          <a:noFill/>
          <a:ln cap="flat" cmpd="sng" w="19050">
            <a:solidFill>
              <a:srgbClr val="666666"/>
            </a:solidFill>
            <a:prstDash val="solid"/>
            <a:round/>
            <a:headEnd len="med" w="med" type="none"/>
            <a:tailEnd len="med" w="med" type="triangle"/>
          </a:ln>
        </p:spPr>
      </p:cxnSp>
      <p:cxnSp>
        <p:nvCxnSpPr>
          <p:cNvPr id="1293" name="Google Shape;1293;p98"/>
          <p:cNvCxnSpPr>
            <a:stCxn id="1294" idx="4"/>
            <a:endCxn id="1295" idx="2"/>
          </p:cNvCxnSpPr>
          <p:nvPr/>
        </p:nvCxnSpPr>
        <p:spPr>
          <a:xfrm>
            <a:off x="5854450" y="4019075"/>
            <a:ext cx="0" cy="280500"/>
          </a:xfrm>
          <a:prstGeom prst="straightConnector1">
            <a:avLst/>
          </a:prstGeom>
          <a:noFill/>
          <a:ln cap="flat" cmpd="sng" w="19050">
            <a:solidFill>
              <a:srgbClr val="666666"/>
            </a:solidFill>
            <a:prstDash val="solid"/>
            <a:round/>
            <a:headEnd len="med" w="med" type="none"/>
            <a:tailEnd len="med" w="med" type="triangle"/>
          </a:ln>
        </p:spPr>
      </p:cxnSp>
      <p:cxnSp>
        <p:nvCxnSpPr>
          <p:cNvPr id="1296" name="Google Shape;1296;p98"/>
          <p:cNvCxnSpPr>
            <a:stCxn id="1280" idx="4"/>
            <a:endCxn id="1285" idx="0"/>
          </p:cNvCxnSpPr>
          <p:nvPr/>
        </p:nvCxnSpPr>
        <p:spPr>
          <a:xfrm>
            <a:off x="4706650" y="4022200"/>
            <a:ext cx="0" cy="277500"/>
          </a:xfrm>
          <a:prstGeom prst="straightConnector1">
            <a:avLst/>
          </a:prstGeom>
          <a:noFill/>
          <a:ln cap="flat" cmpd="sng" w="19050">
            <a:solidFill>
              <a:srgbClr val="666666"/>
            </a:solidFill>
            <a:prstDash val="solid"/>
            <a:round/>
            <a:headEnd len="med" w="med" type="none"/>
            <a:tailEnd len="med" w="med" type="triangle"/>
          </a:ln>
        </p:spPr>
      </p:cxnSp>
      <p:sp>
        <p:nvSpPr>
          <p:cNvPr id="1294" name="Google Shape;1294;p98"/>
          <p:cNvSpPr/>
          <p:nvPr/>
        </p:nvSpPr>
        <p:spPr>
          <a:xfrm>
            <a:off x="5558050" y="3426275"/>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98"/>
          <p:cNvSpPr txBox="1"/>
          <p:nvPr>
            <p:ph idx="1" type="body"/>
          </p:nvPr>
        </p:nvSpPr>
        <p:spPr>
          <a:xfrm>
            <a:off x="6881125" y="0"/>
            <a:ext cx="2416500" cy="24954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1600">
                <a:latin typeface="Consolas"/>
                <a:ea typeface="Consolas"/>
                <a:cs typeface="Consolas"/>
                <a:sym typeface="Consolas"/>
              </a:rPr>
              <a:t>S → NP VP</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NP → NNP</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VP → VBD NP</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NP → DT NN</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NNP → “James”</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VBD → “ate”</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DT → “the”</a:t>
            </a:r>
            <a:endParaRPr sz="1600">
              <a:latin typeface="Consolas"/>
              <a:ea typeface="Consolas"/>
              <a:cs typeface="Consolas"/>
              <a:sym typeface="Consolas"/>
            </a:endParaRPr>
          </a:p>
          <a:p>
            <a:pPr indent="0" lvl="0" marL="457200" rtl="0" algn="l">
              <a:spcBef>
                <a:spcPts val="0"/>
              </a:spcBef>
              <a:spcAft>
                <a:spcPts val="0"/>
              </a:spcAft>
              <a:buClr>
                <a:schemeClr val="dk1"/>
              </a:buClr>
              <a:buSzPts val="1100"/>
              <a:buFont typeface="Arial"/>
              <a:buNone/>
            </a:pPr>
            <a:r>
              <a:rPr lang="en" sz="1600">
                <a:latin typeface="Consolas"/>
                <a:ea typeface="Consolas"/>
                <a:cs typeface="Consolas"/>
                <a:sym typeface="Consolas"/>
              </a:rPr>
              <a:t>NN → “food”</a:t>
            </a:r>
            <a:endParaRPr sz="1600">
              <a:latin typeface="Consolas"/>
              <a:ea typeface="Consolas"/>
              <a:cs typeface="Consolas"/>
              <a:sym typeface="Consolas"/>
            </a:endParaRPr>
          </a:p>
          <a:p>
            <a:pPr indent="0" lvl="0" marL="0" rtl="0" algn="l">
              <a:spcBef>
                <a:spcPts val="1600"/>
              </a:spcBef>
              <a:spcAft>
                <a:spcPts val="1600"/>
              </a:spcAft>
              <a:buNone/>
            </a:pPr>
            <a:r>
              <a:t/>
            </a:r>
            <a:endParaRPr/>
          </a:p>
        </p:txBody>
      </p:sp>
      <p:sp>
        <p:nvSpPr>
          <p:cNvPr id="1298" name="Google Shape;1298;p98"/>
          <p:cNvSpPr/>
          <p:nvPr/>
        </p:nvSpPr>
        <p:spPr>
          <a:xfrm>
            <a:off x="7279763" y="2856488"/>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99" name="Google Shape;1299;p98"/>
          <p:cNvSpPr/>
          <p:nvPr/>
        </p:nvSpPr>
        <p:spPr>
          <a:xfrm>
            <a:off x="4984150" y="2856500"/>
            <a:ext cx="592800" cy="592800"/>
          </a:xfrm>
          <a:prstGeom prst="ellipse">
            <a:avLst/>
          </a:prstGeom>
          <a:solidFill>
            <a:schemeClr val="accent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00" name="Google Shape;1300;p98"/>
          <p:cNvSpPr/>
          <p:nvPr/>
        </p:nvSpPr>
        <p:spPr>
          <a:xfrm>
            <a:off x="6131956" y="2856506"/>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1301" name="Google Shape;1301;p98"/>
          <p:cNvGrpSpPr/>
          <p:nvPr/>
        </p:nvGrpSpPr>
        <p:grpSpPr>
          <a:xfrm>
            <a:off x="4004525" y="4579550"/>
            <a:ext cx="4858200" cy="340500"/>
            <a:chOff x="4004525" y="4579550"/>
            <a:chExt cx="4858200" cy="340500"/>
          </a:xfrm>
        </p:grpSpPr>
        <p:sp>
          <p:nvSpPr>
            <p:cNvPr id="1302" name="Google Shape;1302;p98"/>
            <p:cNvSpPr txBox="1"/>
            <p:nvPr/>
          </p:nvSpPr>
          <p:spPr>
            <a:xfrm>
              <a:off x="4004525" y="4579550"/>
              <a:ext cx="288000" cy="34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highlight>
                    <a:schemeClr val="accent6"/>
                  </a:highlight>
                  <a:latin typeface="Consolas"/>
                  <a:ea typeface="Consolas"/>
                  <a:cs typeface="Consolas"/>
                  <a:sym typeface="Consolas"/>
                </a:rPr>
                <a:t>0</a:t>
              </a:r>
              <a:endParaRPr sz="1200">
                <a:highlight>
                  <a:schemeClr val="accent6"/>
                </a:highlight>
                <a:latin typeface="Consolas"/>
                <a:ea typeface="Consolas"/>
                <a:cs typeface="Consolas"/>
                <a:sym typeface="Consolas"/>
              </a:endParaRPr>
            </a:p>
          </p:txBody>
        </p:sp>
        <p:sp>
          <p:nvSpPr>
            <p:cNvPr id="1303" name="Google Shape;1303;p98"/>
            <p:cNvSpPr txBox="1"/>
            <p:nvPr/>
          </p:nvSpPr>
          <p:spPr>
            <a:xfrm>
              <a:off x="5147075" y="4579550"/>
              <a:ext cx="288000" cy="34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1</a:t>
              </a:r>
              <a:endParaRPr sz="1200">
                <a:latin typeface="Consolas"/>
                <a:ea typeface="Consolas"/>
                <a:cs typeface="Consolas"/>
                <a:sym typeface="Consolas"/>
              </a:endParaRPr>
            </a:p>
          </p:txBody>
        </p:sp>
        <p:sp>
          <p:nvSpPr>
            <p:cNvPr id="1304" name="Google Shape;1304;p98"/>
            <p:cNvSpPr txBox="1"/>
            <p:nvPr/>
          </p:nvSpPr>
          <p:spPr>
            <a:xfrm>
              <a:off x="6289613" y="4579550"/>
              <a:ext cx="288000" cy="34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highlight>
                    <a:schemeClr val="accent5"/>
                  </a:highlight>
                  <a:latin typeface="Consolas"/>
                  <a:ea typeface="Consolas"/>
                  <a:cs typeface="Consolas"/>
                  <a:sym typeface="Consolas"/>
                </a:rPr>
                <a:t>2</a:t>
              </a:r>
              <a:endParaRPr sz="1200">
                <a:highlight>
                  <a:schemeClr val="accent5"/>
                </a:highlight>
                <a:latin typeface="Consolas"/>
                <a:ea typeface="Consolas"/>
                <a:cs typeface="Consolas"/>
                <a:sym typeface="Consolas"/>
              </a:endParaRPr>
            </a:p>
          </p:txBody>
        </p:sp>
        <p:sp>
          <p:nvSpPr>
            <p:cNvPr id="1305" name="Google Shape;1305;p98"/>
            <p:cNvSpPr txBox="1"/>
            <p:nvPr/>
          </p:nvSpPr>
          <p:spPr>
            <a:xfrm>
              <a:off x="7432175" y="4579550"/>
              <a:ext cx="288000" cy="34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highlight>
                    <a:schemeClr val="accent6"/>
                  </a:highlight>
                  <a:latin typeface="Consolas"/>
                  <a:ea typeface="Consolas"/>
                  <a:cs typeface="Consolas"/>
                  <a:sym typeface="Consolas"/>
                </a:rPr>
                <a:t>3</a:t>
              </a:r>
              <a:endParaRPr sz="1200">
                <a:highlight>
                  <a:schemeClr val="accent6"/>
                </a:highlight>
                <a:latin typeface="Consolas"/>
                <a:ea typeface="Consolas"/>
                <a:cs typeface="Consolas"/>
                <a:sym typeface="Consolas"/>
              </a:endParaRPr>
            </a:p>
          </p:txBody>
        </p:sp>
        <p:sp>
          <p:nvSpPr>
            <p:cNvPr id="1306" name="Google Shape;1306;p98"/>
            <p:cNvSpPr txBox="1"/>
            <p:nvPr/>
          </p:nvSpPr>
          <p:spPr>
            <a:xfrm>
              <a:off x="8574725" y="4579550"/>
              <a:ext cx="288000" cy="34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4</a:t>
              </a:r>
              <a:endParaRPr sz="1200">
                <a:latin typeface="Consolas"/>
                <a:ea typeface="Consolas"/>
                <a:cs typeface="Consolas"/>
                <a:sym typeface="Consolas"/>
              </a:endParaRPr>
            </a:p>
          </p:txBody>
        </p:sp>
      </p:grpSp>
      <p:cxnSp>
        <p:nvCxnSpPr>
          <p:cNvPr id="1307" name="Google Shape;1307;p98"/>
          <p:cNvCxnSpPr>
            <a:stCxn id="1298" idx="3"/>
            <a:endCxn id="1281" idx="7"/>
          </p:cNvCxnSpPr>
          <p:nvPr/>
        </p:nvCxnSpPr>
        <p:spPr>
          <a:xfrm flipH="1">
            <a:off x="7211776" y="3362474"/>
            <a:ext cx="154800" cy="153600"/>
          </a:xfrm>
          <a:prstGeom prst="straightConnector1">
            <a:avLst/>
          </a:prstGeom>
          <a:noFill/>
          <a:ln cap="flat" cmpd="sng" w="19050">
            <a:solidFill>
              <a:srgbClr val="666666"/>
            </a:solidFill>
            <a:prstDash val="solid"/>
            <a:round/>
            <a:headEnd len="med" w="med" type="none"/>
            <a:tailEnd len="med" w="med" type="triangle"/>
          </a:ln>
        </p:spPr>
      </p:cxnSp>
      <p:cxnSp>
        <p:nvCxnSpPr>
          <p:cNvPr id="1308" name="Google Shape;1308;p98"/>
          <p:cNvCxnSpPr>
            <a:stCxn id="1298" idx="5"/>
            <a:endCxn id="1282" idx="1"/>
          </p:cNvCxnSpPr>
          <p:nvPr/>
        </p:nvCxnSpPr>
        <p:spPr>
          <a:xfrm>
            <a:off x="7785749" y="3362474"/>
            <a:ext cx="154800" cy="150600"/>
          </a:xfrm>
          <a:prstGeom prst="straightConnector1">
            <a:avLst/>
          </a:prstGeom>
          <a:noFill/>
          <a:ln cap="flat" cmpd="sng" w="19050">
            <a:solidFill>
              <a:srgbClr val="666666"/>
            </a:solidFill>
            <a:prstDash val="solid"/>
            <a:round/>
            <a:headEnd len="med" w="med" type="none"/>
            <a:tailEnd len="med" w="med" type="triangle"/>
          </a:ln>
        </p:spPr>
      </p:cxnSp>
      <p:sp>
        <p:nvSpPr>
          <p:cNvPr id="1309" name="Google Shape;1309;p98"/>
          <p:cNvSpPr/>
          <p:nvPr/>
        </p:nvSpPr>
        <p:spPr>
          <a:xfrm>
            <a:off x="5558050" y="2273000"/>
            <a:ext cx="592800" cy="592800"/>
          </a:xfrm>
          <a:prstGeom prst="ellipse">
            <a:avLst/>
          </a:prstGeom>
          <a:solidFill>
            <a:srgbClr val="EFEFE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1310" name="Google Shape;1310;p98"/>
          <p:cNvGrpSpPr/>
          <p:nvPr/>
        </p:nvGrpSpPr>
        <p:grpSpPr>
          <a:xfrm>
            <a:off x="4132750" y="1427075"/>
            <a:ext cx="4591200" cy="2872625"/>
            <a:chOff x="4132750" y="1427075"/>
            <a:chExt cx="4591200" cy="2872625"/>
          </a:xfrm>
        </p:grpSpPr>
        <p:sp>
          <p:nvSpPr>
            <p:cNvPr id="1311" name="Google Shape;1311;p98"/>
            <p:cNvSpPr/>
            <p:nvPr/>
          </p:nvSpPr>
          <p:spPr>
            <a:xfrm>
              <a:off x="4132750"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NP/NNP</a:t>
              </a:r>
              <a:endParaRPr/>
            </a:p>
          </p:txBody>
        </p:sp>
        <p:sp>
          <p:nvSpPr>
            <p:cNvPr id="1295" name="Google Shape;1295;p98"/>
            <p:cNvSpPr/>
            <p:nvPr/>
          </p:nvSpPr>
          <p:spPr>
            <a:xfrm>
              <a:off x="5280575"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VBD</a:t>
              </a:r>
              <a:endParaRPr/>
            </a:p>
          </p:txBody>
        </p:sp>
        <p:sp>
          <p:nvSpPr>
            <p:cNvPr id="1290" name="Google Shape;1290;p98"/>
            <p:cNvSpPr/>
            <p:nvPr/>
          </p:nvSpPr>
          <p:spPr>
            <a:xfrm>
              <a:off x="6428375"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DT</a:t>
              </a:r>
              <a:endParaRPr/>
            </a:p>
          </p:txBody>
        </p:sp>
        <p:sp>
          <p:nvSpPr>
            <p:cNvPr id="1292" name="Google Shape;1292;p98"/>
            <p:cNvSpPr/>
            <p:nvPr/>
          </p:nvSpPr>
          <p:spPr>
            <a:xfrm>
              <a:off x="7576150"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NN</a:t>
              </a:r>
              <a:endParaRPr/>
            </a:p>
          </p:txBody>
        </p:sp>
        <p:sp>
          <p:nvSpPr>
            <p:cNvPr id="1312" name="Google Shape;1312;p98"/>
            <p:cNvSpPr/>
            <p:nvPr/>
          </p:nvSpPr>
          <p:spPr>
            <a:xfrm>
              <a:off x="5280575" y="199785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1313" name="Google Shape;1313;p98"/>
            <p:cNvSpPr/>
            <p:nvPr/>
          </p:nvSpPr>
          <p:spPr>
            <a:xfrm>
              <a:off x="5854450" y="25748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14" name="Google Shape;1314;p98"/>
            <p:cNvSpPr/>
            <p:nvPr/>
          </p:nvSpPr>
          <p:spPr>
            <a:xfrm>
              <a:off x="7002250" y="25748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NP</a:t>
              </a:r>
              <a:endParaRPr/>
            </a:p>
          </p:txBody>
        </p:sp>
        <p:sp>
          <p:nvSpPr>
            <p:cNvPr id="1315" name="Google Shape;1315;p98"/>
            <p:cNvSpPr/>
            <p:nvPr/>
          </p:nvSpPr>
          <p:spPr>
            <a:xfrm>
              <a:off x="6428400" y="199785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16" name="Google Shape;1316;p98"/>
            <p:cNvSpPr/>
            <p:nvPr/>
          </p:nvSpPr>
          <p:spPr>
            <a:xfrm>
              <a:off x="5854450" y="14270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17" name="Google Shape;1317;p98"/>
            <p:cNvSpPr/>
            <p:nvPr/>
          </p:nvSpPr>
          <p:spPr>
            <a:xfrm>
              <a:off x="4706663" y="25748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1" name="Shape 1321"/>
        <p:cNvGrpSpPr/>
        <p:nvPr/>
      </p:nvGrpSpPr>
      <p:grpSpPr>
        <a:xfrm>
          <a:off x="0" y="0"/>
          <a:ext cx="0" cy="0"/>
          <a:chOff x="0" y="0"/>
          <a:chExt cx="0" cy="0"/>
        </a:xfrm>
      </p:grpSpPr>
      <p:sp>
        <p:nvSpPr>
          <p:cNvPr id="1322" name="Google Shape;1322;p99"/>
          <p:cNvSpPr/>
          <p:nvPr/>
        </p:nvSpPr>
        <p:spPr>
          <a:xfrm>
            <a:off x="4410250" y="3429400"/>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99"/>
          <p:cNvSpPr/>
          <p:nvPr/>
        </p:nvSpPr>
        <p:spPr>
          <a:xfrm>
            <a:off x="6705863" y="3429400"/>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99"/>
          <p:cNvSpPr/>
          <p:nvPr/>
        </p:nvSpPr>
        <p:spPr>
          <a:xfrm>
            <a:off x="7853663" y="3426275"/>
            <a:ext cx="592800" cy="592800"/>
          </a:xfrm>
          <a:prstGeom prst="ellipse">
            <a:avLst/>
          </a:prstGeom>
          <a:solidFill>
            <a:schemeClr val="accent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9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CKY Algorithm</a:t>
            </a:r>
            <a:endParaRPr/>
          </a:p>
        </p:txBody>
      </p:sp>
      <p:sp>
        <p:nvSpPr>
          <p:cNvPr id="1326" name="Google Shape;1326;p99"/>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Token cells: </a:t>
            </a:r>
            <a:r>
              <a:rPr b="1" lang="en">
                <a:latin typeface="Consolas"/>
                <a:ea typeface="Consolas"/>
                <a:cs typeface="Consolas"/>
                <a:sym typeface="Consolas"/>
              </a:rPr>
              <a:t>[i, i+1)</a:t>
            </a:r>
            <a:r>
              <a:rPr lang="en"/>
              <a:t> (assume have POS tags)</a:t>
            </a:r>
            <a:endParaRPr/>
          </a:p>
          <a:p>
            <a:pPr indent="0" lvl="0" marL="0" rtl="0" algn="l">
              <a:spcBef>
                <a:spcPts val="0"/>
              </a:spcBef>
              <a:spcAft>
                <a:spcPts val="0"/>
              </a:spcAft>
              <a:buNone/>
            </a:pPr>
            <a:r>
              <a:rPr lang="en"/>
              <a:t>Store best </a:t>
            </a:r>
            <a:r>
              <a:rPr b="1" lang="en">
                <a:latin typeface="Consolas"/>
                <a:ea typeface="Consolas"/>
                <a:cs typeface="Consolas"/>
                <a:sym typeface="Consolas"/>
              </a:rPr>
              <a:t>score(i,j,X)</a:t>
            </a:r>
            <a:r>
              <a:rPr lang="en"/>
              <a:t> for symbol </a:t>
            </a:r>
            <a:r>
              <a:rPr lang="en">
                <a:latin typeface="Consolas"/>
                <a:ea typeface="Consolas"/>
                <a:cs typeface="Consolas"/>
                <a:sym typeface="Consolas"/>
              </a:rPr>
              <a:t>X</a:t>
            </a:r>
            <a:endParaRPr>
              <a:latin typeface="Consolas"/>
              <a:ea typeface="Consolas"/>
              <a:cs typeface="Consolas"/>
              <a:sym typeface="Consolas"/>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each cell</a:t>
            </a:r>
            <a:r>
              <a:rPr lang="en">
                <a:latin typeface="Consolas"/>
                <a:ea typeface="Consolas"/>
                <a:cs typeface="Consolas"/>
                <a:sym typeface="Consolas"/>
              </a:rPr>
              <a:t> </a:t>
            </a:r>
            <a:r>
              <a:rPr b="1" lang="en">
                <a:latin typeface="Consolas"/>
                <a:ea typeface="Consolas"/>
                <a:cs typeface="Consolas"/>
                <a:sym typeface="Consolas"/>
              </a:rPr>
              <a:t>[i,j)</a:t>
            </a:r>
            <a:r>
              <a:rPr lang="en"/>
              <a:t>, bottom-up:</a:t>
            </a:r>
            <a:endParaRPr/>
          </a:p>
          <a:p>
            <a:pPr indent="0" lvl="0" marL="0" rtl="0" algn="l">
              <a:spcBef>
                <a:spcPts val="0"/>
              </a:spcBef>
              <a:spcAft>
                <a:spcPts val="0"/>
              </a:spcAft>
              <a:buNone/>
            </a:pPr>
            <a:r>
              <a:rPr lang="en">
                <a:latin typeface="Consolas"/>
                <a:ea typeface="Consolas"/>
                <a:cs typeface="Consolas"/>
                <a:sym typeface="Consolas"/>
              </a:rPr>
              <a:t>  </a:t>
            </a:r>
            <a:r>
              <a:rPr lang="en"/>
              <a:t>For each rule</a:t>
            </a:r>
            <a:r>
              <a:rPr lang="en">
                <a:latin typeface="Consolas"/>
                <a:ea typeface="Consolas"/>
                <a:cs typeface="Consolas"/>
                <a:sym typeface="Consolas"/>
              </a:rPr>
              <a:t> </a:t>
            </a:r>
            <a:r>
              <a:rPr b="1" lang="en">
                <a:latin typeface="Consolas"/>
                <a:ea typeface="Consolas"/>
                <a:cs typeface="Consolas"/>
                <a:sym typeface="Consolas"/>
              </a:rPr>
              <a:t>(A → B C)</a:t>
            </a:r>
            <a:r>
              <a:rPr lang="en">
                <a:latin typeface="Consolas"/>
                <a:ea typeface="Consolas"/>
                <a:cs typeface="Consolas"/>
                <a:sym typeface="Consolas"/>
              </a:rPr>
              <a:t>:</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a:t>
            </a:r>
            <a:r>
              <a:rPr lang="en"/>
              <a:t>For each split</a:t>
            </a:r>
            <a:r>
              <a:rPr lang="en">
                <a:latin typeface="Consolas"/>
                <a:ea typeface="Consolas"/>
                <a:cs typeface="Consolas"/>
                <a:sym typeface="Consolas"/>
              </a:rPr>
              <a:t> </a:t>
            </a:r>
            <a:r>
              <a:rPr b="1" lang="en">
                <a:highlight>
                  <a:schemeClr val="accent6"/>
                </a:highlight>
                <a:latin typeface="Consolas"/>
                <a:ea typeface="Consolas"/>
                <a:cs typeface="Consolas"/>
                <a:sym typeface="Consolas"/>
              </a:rPr>
              <a:t>i</a:t>
            </a:r>
            <a:r>
              <a:rPr b="1" lang="en">
                <a:latin typeface="Consolas"/>
                <a:ea typeface="Consolas"/>
                <a:cs typeface="Consolas"/>
                <a:sym typeface="Consolas"/>
              </a:rPr>
              <a:t> ﹤ </a:t>
            </a:r>
            <a:r>
              <a:rPr b="1" lang="en">
                <a:highlight>
                  <a:schemeClr val="accent5"/>
                </a:highlight>
                <a:latin typeface="Consolas"/>
                <a:ea typeface="Consolas"/>
                <a:cs typeface="Consolas"/>
                <a:sym typeface="Consolas"/>
              </a:rPr>
              <a:t>ℓ</a:t>
            </a:r>
            <a:r>
              <a:rPr b="1" lang="en">
                <a:latin typeface="Consolas"/>
                <a:ea typeface="Consolas"/>
                <a:cs typeface="Consolas"/>
                <a:sym typeface="Consolas"/>
              </a:rPr>
              <a:t> ≤ </a:t>
            </a:r>
            <a:r>
              <a:rPr b="1" lang="en">
                <a:highlight>
                  <a:schemeClr val="accent6"/>
                </a:highlight>
                <a:latin typeface="Consolas"/>
                <a:ea typeface="Consolas"/>
                <a:cs typeface="Consolas"/>
                <a:sym typeface="Consolas"/>
              </a:rPr>
              <a:t>j</a:t>
            </a:r>
            <a:r>
              <a:rPr b="1" lang="en">
                <a:latin typeface="Consolas"/>
                <a:ea typeface="Consolas"/>
                <a:cs typeface="Consolas"/>
                <a:sym typeface="Consolas"/>
              </a:rPr>
              <a:t>:</a:t>
            </a:r>
            <a:endParaRPr b="1">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x = score(i,ℓ,B) + score(ℓ,j,C)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 weight(A → B C)</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a:t>
            </a:r>
            <a:r>
              <a:rPr lang="en"/>
              <a:t>If</a:t>
            </a:r>
            <a:r>
              <a:rPr lang="en">
                <a:latin typeface="Consolas"/>
                <a:ea typeface="Consolas"/>
                <a:cs typeface="Consolas"/>
                <a:sym typeface="Consolas"/>
              </a:rPr>
              <a:t> x &gt; score(i,j,A):</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score(i,j,A) = x</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children(i,j,A) = [(i,ℓ,B),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(ℓ,j,C)]</a:t>
            </a:r>
            <a:endParaRPr>
              <a:latin typeface="Consolas"/>
              <a:ea typeface="Consolas"/>
              <a:cs typeface="Consolas"/>
              <a:sym typeface="Consolas"/>
            </a:endParaRPr>
          </a:p>
        </p:txBody>
      </p:sp>
      <p:sp>
        <p:nvSpPr>
          <p:cNvPr id="1327" name="Google Shape;1327;p99"/>
          <p:cNvSpPr/>
          <p:nvPr/>
        </p:nvSpPr>
        <p:spPr>
          <a:xfrm>
            <a:off x="4132750"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James</a:t>
            </a:r>
            <a:endParaRPr sz="1200"/>
          </a:p>
        </p:txBody>
      </p:sp>
      <p:sp>
        <p:nvSpPr>
          <p:cNvPr id="1328" name="Google Shape;1328;p99"/>
          <p:cNvSpPr/>
          <p:nvPr/>
        </p:nvSpPr>
        <p:spPr>
          <a:xfrm>
            <a:off x="5280571"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ate</a:t>
            </a:r>
            <a:endParaRPr sz="1200"/>
          </a:p>
        </p:txBody>
      </p:sp>
      <p:sp>
        <p:nvSpPr>
          <p:cNvPr id="1329" name="Google Shape;1329;p99"/>
          <p:cNvSpPr/>
          <p:nvPr/>
        </p:nvSpPr>
        <p:spPr>
          <a:xfrm>
            <a:off x="6428367"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the</a:t>
            </a:r>
            <a:endParaRPr sz="1200"/>
          </a:p>
        </p:txBody>
      </p:sp>
      <p:sp>
        <p:nvSpPr>
          <p:cNvPr id="1330" name="Google Shape;1330;p99"/>
          <p:cNvSpPr/>
          <p:nvPr/>
        </p:nvSpPr>
        <p:spPr>
          <a:xfrm>
            <a:off x="7576162"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food</a:t>
            </a:r>
            <a:endParaRPr sz="1200"/>
          </a:p>
        </p:txBody>
      </p:sp>
      <p:cxnSp>
        <p:nvCxnSpPr>
          <p:cNvPr id="1331" name="Google Shape;1331;p99"/>
          <p:cNvCxnSpPr>
            <a:stCxn id="1323" idx="4"/>
            <a:endCxn id="1332" idx="2"/>
          </p:cNvCxnSpPr>
          <p:nvPr/>
        </p:nvCxnSpPr>
        <p:spPr>
          <a:xfrm>
            <a:off x="7002263" y="4022200"/>
            <a:ext cx="0" cy="277500"/>
          </a:xfrm>
          <a:prstGeom prst="straightConnector1">
            <a:avLst/>
          </a:prstGeom>
          <a:noFill/>
          <a:ln cap="flat" cmpd="sng" w="19050">
            <a:solidFill>
              <a:srgbClr val="666666"/>
            </a:solidFill>
            <a:prstDash val="solid"/>
            <a:round/>
            <a:headEnd len="med" w="med" type="none"/>
            <a:tailEnd len="med" w="med" type="triangle"/>
          </a:ln>
        </p:spPr>
      </p:cxnSp>
      <p:cxnSp>
        <p:nvCxnSpPr>
          <p:cNvPr id="1333" name="Google Shape;1333;p99"/>
          <p:cNvCxnSpPr>
            <a:stCxn id="1324" idx="4"/>
            <a:endCxn id="1334" idx="2"/>
          </p:cNvCxnSpPr>
          <p:nvPr/>
        </p:nvCxnSpPr>
        <p:spPr>
          <a:xfrm>
            <a:off x="8150063" y="4019075"/>
            <a:ext cx="0" cy="280500"/>
          </a:xfrm>
          <a:prstGeom prst="straightConnector1">
            <a:avLst/>
          </a:prstGeom>
          <a:noFill/>
          <a:ln cap="flat" cmpd="sng" w="19050">
            <a:solidFill>
              <a:srgbClr val="666666"/>
            </a:solidFill>
            <a:prstDash val="solid"/>
            <a:round/>
            <a:headEnd len="med" w="med" type="none"/>
            <a:tailEnd len="med" w="med" type="triangle"/>
          </a:ln>
        </p:spPr>
      </p:cxnSp>
      <p:cxnSp>
        <p:nvCxnSpPr>
          <p:cNvPr id="1335" name="Google Shape;1335;p99"/>
          <p:cNvCxnSpPr>
            <a:stCxn id="1336" idx="4"/>
            <a:endCxn id="1337" idx="2"/>
          </p:cNvCxnSpPr>
          <p:nvPr/>
        </p:nvCxnSpPr>
        <p:spPr>
          <a:xfrm>
            <a:off x="5854450" y="4019075"/>
            <a:ext cx="0" cy="280500"/>
          </a:xfrm>
          <a:prstGeom prst="straightConnector1">
            <a:avLst/>
          </a:prstGeom>
          <a:noFill/>
          <a:ln cap="flat" cmpd="sng" w="19050">
            <a:solidFill>
              <a:srgbClr val="666666"/>
            </a:solidFill>
            <a:prstDash val="solid"/>
            <a:round/>
            <a:headEnd len="med" w="med" type="none"/>
            <a:tailEnd len="med" w="med" type="triangle"/>
          </a:ln>
        </p:spPr>
      </p:cxnSp>
      <p:cxnSp>
        <p:nvCxnSpPr>
          <p:cNvPr id="1338" name="Google Shape;1338;p99"/>
          <p:cNvCxnSpPr>
            <a:stCxn id="1322" idx="4"/>
            <a:endCxn id="1327" idx="0"/>
          </p:cNvCxnSpPr>
          <p:nvPr/>
        </p:nvCxnSpPr>
        <p:spPr>
          <a:xfrm>
            <a:off x="4706650" y="4022200"/>
            <a:ext cx="0" cy="277500"/>
          </a:xfrm>
          <a:prstGeom prst="straightConnector1">
            <a:avLst/>
          </a:prstGeom>
          <a:noFill/>
          <a:ln cap="flat" cmpd="sng" w="19050">
            <a:solidFill>
              <a:srgbClr val="666666"/>
            </a:solidFill>
            <a:prstDash val="solid"/>
            <a:round/>
            <a:headEnd len="med" w="med" type="none"/>
            <a:tailEnd len="med" w="med" type="triangle"/>
          </a:ln>
        </p:spPr>
      </p:cxnSp>
      <p:sp>
        <p:nvSpPr>
          <p:cNvPr id="1336" name="Google Shape;1336;p99"/>
          <p:cNvSpPr/>
          <p:nvPr/>
        </p:nvSpPr>
        <p:spPr>
          <a:xfrm>
            <a:off x="5558050" y="3426275"/>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99"/>
          <p:cNvSpPr txBox="1"/>
          <p:nvPr>
            <p:ph idx="1" type="body"/>
          </p:nvPr>
        </p:nvSpPr>
        <p:spPr>
          <a:xfrm>
            <a:off x="6881125" y="0"/>
            <a:ext cx="2416500" cy="24954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1600">
                <a:latin typeface="Consolas"/>
                <a:ea typeface="Consolas"/>
                <a:cs typeface="Consolas"/>
                <a:sym typeface="Consolas"/>
              </a:rPr>
              <a:t>S → NP VP</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NP → NNP</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VP → VBD NP</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NP → DT NN</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NNP → “James”</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VBD → “ate”</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DT → “the”</a:t>
            </a:r>
            <a:endParaRPr sz="1600">
              <a:latin typeface="Consolas"/>
              <a:ea typeface="Consolas"/>
              <a:cs typeface="Consolas"/>
              <a:sym typeface="Consolas"/>
            </a:endParaRPr>
          </a:p>
          <a:p>
            <a:pPr indent="0" lvl="0" marL="457200" rtl="0" algn="l">
              <a:spcBef>
                <a:spcPts val="0"/>
              </a:spcBef>
              <a:spcAft>
                <a:spcPts val="0"/>
              </a:spcAft>
              <a:buClr>
                <a:schemeClr val="dk1"/>
              </a:buClr>
              <a:buSzPts val="1100"/>
              <a:buFont typeface="Arial"/>
              <a:buNone/>
            </a:pPr>
            <a:r>
              <a:rPr lang="en" sz="1600">
                <a:latin typeface="Consolas"/>
                <a:ea typeface="Consolas"/>
                <a:cs typeface="Consolas"/>
                <a:sym typeface="Consolas"/>
              </a:rPr>
              <a:t>NN → “food”</a:t>
            </a:r>
            <a:endParaRPr sz="1600">
              <a:latin typeface="Consolas"/>
              <a:ea typeface="Consolas"/>
              <a:cs typeface="Consolas"/>
              <a:sym typeface="Consolas"/>
            </a:endParaRPr>
          </a:p>
          <a:p>
            <a:pPr indent="0" lvl="0" marL="0" rtl="0" algn="l">
              <a:spcBef>
                <a:spcPts val="1600"/>
              </a:spcBef>
              <a:spcAft>
                <a:spcPts val="1600"/>
              </a:spcAft>
              <a:buNone/>
            </a:pPr>
            <a:r>
              <a:t/>
            </a:r>
            <a:endParaRPr/>
          </a:p>
        </p:txBody>
      </p:sp>
      <p:sp>
        <p:nvSpPr>
          <p:cNvPr id="1340" name="Google Shape;1340;p99"/>
          <p:cNvSpPr/>
          <p:nvPr/>
        </p:nvSpPr>
        <p:spPr>
          <a:xfrm>
            <a:off x="7279763" y="2856488"/>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41" name="Google Shape;1341;p99"/>
          <p:cNvSpPr/>
          <p:nvPr/>
        </p:nvSpPr>
        <p:spPr>
          <a:xfrm>
            <a:off x="4984150" y="2856500"/>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42" name="Google Shape;1342;p99"/>
          <p:cNvSpPr/>
          <p:nvPr/>
        </p:nvSpPr>
        <p:spPr>
          <a:xfrm>
            <a:off x="6131956" y="2856506"/>
            <a:ext cx="592800" cy="592800"/>
          </a:xfrm>
          <a:prstGeom prst="ellipse">
            <a:avLst/>
          </a:prstGeom>
          <a:solidFill>
            <a:schemeClr val="accent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1343" name="Google Shape;1343;p99"/>
          <p:cNvGrpSpPr/>
          <p:nvPr/>
        </p:nvGrpSpPr>
        <p:grpSpPr>
          <a:xfrm>
            <a:off x="4004525" y="4579550"/>
            <a:ext cx="4858200" cy="340500"/>
            <a:chOff x="4004525" y="4579550"/>
            <a:chExt cx="4858200" cy="340500"/>
          </a:xfrm>
        </p:grpSpPr>
        <p:sp>
          <p:nvSpPr>
            <p:cNvPr id="1344" name="Google Shape;1344;p99"/>
            <p:cNvSpPr txBox="1"/>
            <p:nvPr/>
          </p:nvSpPr>
          <p:spPr>
            <a:xfrm>
              <a:off x="4004525" y="4579550"/>
              <a:ext cx="288000" cy="34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0</a:t>
              </a:r>
              <a:endParaRPr sz="1200">
                <a:latin typeface="Consolas"/>
                <a:ea typeface="Consolas"/>
                <a:cs typeface="Consolas"/>
                <a:sym typeface="Consolas"/>
              </a:endParaRPr>
            </a:p>
          </p:txBody>
        </p:sp>
        <p:sp>
          <p:nvSpPr>
            <p:cNvPr id="1345" name="Google Shape;1345;p99"/>
            <p:cNvSpPr txBox="1"/>
            <p:nvPr/>
          </p:nvSpPr>
          <p:spPr>
            <a:xfrm>
              <a:off x="5147075" y="4579550"/>
              <a:ext cx="288000" cy="34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highlight>
                    <a:schemeClr val="accent6"/>
                  </a:highlight>
                  <a:latin typeface="Consolas"/>
                  <a:ea typeface="Consolas"/>
                  <a:cs typeface="Consolas"/>
                  <a:sym typeface="Consolas"/>
                </a:rPr>
                <a:t>1</a:t>
              </a:r>
              <a:endParaRPr sz="1200">
                <a:highlight>
                  <a:schemeClr val="accent6"/>
                </a:highlight>
                <a:latin typeface="Consolas"/>
                <a:ea typeface="Consolas"/>
                <a:cs typeface="Consolas"/>
                <a:sym typeface="Consolas"/>
              </a:endParaRPr>
            </a:p>
          </p:txBody>
        </p:sp>
        <p:sp>
          <p:nvSpPr>
            <p:cNvPr id="1346" name="Google Shape;1346;p99"/>
            <p:cNvSpPr txBox="1"/>
            <p:nvPr/>
          </p:nvSpPr>
          <p:spPr>
            <a:xfrm>
              <a:off x="6289613" y="4579550"/>
              <a:ext cx="288000" cy="34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2</a:t>
              </a:r>
              <a:endParaRPr sz="1200">
                <a:latin typeface="Consolas"/>
                <a:ea typeface="Consolas"/>
                <a:cs typeface="Consolas"/>
                <a:sym typeface="Consolas"/>
              </a:endParaRPr>
            </a:p>
          </p:txBody>
        </p:sp>
        <p:sp>
          <p:nvSpPr>
            <p:cNvPr id="1347" name="Google Shape;1347;p99"/>
            <p:cNvSpPr txBox="1"/>
            <p:nvPr/>
          </p:nvSpPr>
          <p:spPr>
            <a:xfrm>
              <a:off x="7432175" y="4579550"/>
              <a:ext cx="288000" cy="34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highlight>
                    <a:schemeClr val="accent5"/>
                  </a:highlight>
                  <a:latin typeface="Consolas"/>
                  <a:ea typeface="Consolas"/>
                  <a:cs typeface="Consolas"/>
                  <a:sym typeface="Consolas"/>
                </a:rPr>
                <a:t>3</a:t>
              </a:r>
              <a:endParaRPr sz="1200">
                <a:highlight>
                  <a:schemeClr val="accent5"/>
                </a:highlight>
                <a:latin typeface="Consolas"/>
                <a:ea typeface="Consolas"/>
                <a:cs typeface="Consolas"/>
                <a:sym typeface="Consolas"/>
              </a:endParaRPr>
            </a:p>
          </p:txBody>
        </p:sp>
        <p:sp>
          <p:nvSpPr>
            <p:cNvPr id="1348" name="Google Shape;1348;p99"/>
            <p:cNvSpPr txBox="1"/>
            <p:nvPr/>
          </p:nvSpPr>
          <p:spPr>
            <a:xfrm>
              <a:off x="8574725" y="4579550"/>
              <a:ext cx="288000" cy="34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highlight>
                    <a:schemeClr val="accent6"/>
                  </a:highlight>
                  <a:latin typeface="Consolas"/>
                  <a:ea typeface="Consolas"/>
                  <a:cs typeface="Consolas"/>
                  <a:sym typeface="Consolas"/>
                </a:rPr>
                <a:t>4</a:t>
              </a:r>
              <a:endParaRPr sz="1200">
                <a:highlight>
                  <a:schemeClr val="accent6"/>
                </a:highlight>
                <a:latin typeface="Consolas"/>
                <a:ea typeface="Consolas"/>
                <a:cs typeface="Consolas"/>
                <a:sym typeface="Consolas"/>
              </a:endParaRPr>
            </a:p>
          </p:txBody>
        </p:sp>
      </p:grpSp>
      <p:cxnSp>
        <p:nvCxnSpPr>
          <p:cNvPr id="1349" name="Google Shape;1349;p99"/>
          <p:cNvCxnSpPr>
            <a:stCxn id="1340" idx="3"/>
            <a:endCxn id="1323" idx="7"/>
          </p:cNvCxnSpPr>
          <p:nvPr/>
        </p:nvCxnSpPr>
        <p:spPr>
          <a:xfrm flipH="1">
            <a:off x="7211776" y="3362474"/>
            <a:ext cx="154800" cy="153600"/>
          </a:xfrm>
          <a:prstGeom prst="straightConnector1">
            <a:avLst/>
          </a:prstGeom>
          <a:noFill/>
          <a:ln cap="flat" cmpd="sng" w="19050">
            <a:solidFill>
              <a:srgbClr val="666666"/>
            </a:solidFill>
            <a:prstDash val="solid"/>
            <a:round/>
            <a:headEnd len="med" w="med" type="none"/>
            <a:tailEnd len="med" w="med" type="triangle"/>
          </a:ln>
        </p:spPr>
      </p:cxnSp>
      <p:cxnSp>
        <p:nvCxnSpPr>
          <p:cNvPr id="1350" name="Google Shape;1350;p99"/>
          <p:cNvCxnSpPr>
            <a:stCxn id="1340" idx="5"/>
            <a:endCxn id="1324" idx="1"/>
          </p:cNvCxnSpPr>
          <p:nvPr/>
        </p:nvCxnSpPr>
        <p:spPr>
          <a:xfrm>
            <a:off x="7785749" y="3362474"/>
            <a:ext cx="154800" cy="150600"/>
          </a:xfrm>
          <a:prstGeom prst="straightConnector1">
            <a:avLst/>
          </a:prstGeom>
          <a:noFill/>
          <a:ln cap="flat" cmpd="sng" w="19050">
            <a:solidFill>
              <a:srgbClr val="666666"/>
            </a:solidFill>
            <a:prstDash val="solid"/>
            <a:round/>
            <a:headEnd len="med" w="med" type="none"/>
            <a:tailEnd len="med" w="med" type="triangle"/>
          </a:ln>
        </p:spPr>
      </p:cxnSp>
      <p:sp>
        <p:nvSpPr>
          <p:cNvPr id="1351" name="Google Shape;1351;p99"/>
          <p:cNvSpPr/>
          <p:nvPr/>
        </p:nvSpPr>
        <p:spPr>
          <a:xfrm>
            <a:off x="5558050" y="2273000"/>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52" name="Google Shape;1352;p99"/>
          <p:cNvSpPr/>
          <p:nvPr/>
        </p:nvSpPr>
        <p:spPr>
          <a:xfrm>
            <a:off x="6705875" y="2288313"/>
            <a:ext cx="592800" cy="592800"/>
          </a:xfrm>
          <a:prstGeom prst="ellipse">
            <a:avLst/>
          </a:prstGeom>
          <a:solidFill>
            <a:srgbClr val="EFEFE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1353" name="Google Shape;1353;p99"/>
          <p:cNvGrpSpPr/>
          <p:nvPr/>
        </p:nvGrpSpPr>
        <p:grpSpPr>
          <a:xfrm>
            <a:off x="4132750" y="1427075"/>
            <a:ext cx="4591200" cy="2872625"/>
            <a:chOff x="4132750" y="1427075"/>
            <a:chExt cx="4591200" cy="2872625"/>
          </a:xfrm>
        </p:grpSpPr>
        <p:sp>
          <p:nvSpPr>
            <p:cNvPr id="1354" name="Google Shape;1354;p99"/>
            <p:cNvSpPr/>
            <p:nvPr/>
          </p:nvSpPr>
          <p:spPr>
            <a:xfrm>
              <a:off x="4132750"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NP/NNP</a:t>
              </a:r>
              <a:endParaRPr/>
            </a:p>
          </p:txBody>
        </p:sp>
        <p:sp>
          <p:nvSpPr>
            <p:cNvPr id="1337" name="Google Shape;1337;p99"/>
            <p:cNvSpPr/>
            <p:nvPr/>
          </p:nvSpPr>
          <p:spPr>
            <a:xfrm>
              <a:off x="5280575"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VBD</a:t>
              </a:r>
              <a:endParaRPr/>
            </a:p>
          </p:txBody>
        </p:sp>
        <p:sp>
          <p:nvSpPr>
            <p:cNvPr id="1332" name="Google Shape;1332;p99"/>
            <p:cNvSpPr/>
            <p:nvPr/>
          </p:nvSpPr>
          <p:spPr>
            <a:xfrm>
              <a:off x="6428375"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DT</a:t>
              </a:r>
              <a:endParaRPr/>
            </a:p>
          </p:txBody>
        </p:sp>
        <p:sp>
          <p:nvSpPr>
            <p:cNvPr id="1334" name="Google Shape;1334;p99"/>
            <p:cNvSpPr/>
            <p:nvPr/>
          </p:nvSpPr>
          <p:spPr>
            <a:xfrm>
              <a:off x="7576150"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NN</a:t>
              </a:r>
              <a:endParaRPr/>
            </a:p>
          </p:txBody>
        </p:sp>
        <p:sp>
          <p:nvSpPr>
            <p:cNvPr id="1355" name="Google Shape;1355;p99"/>
            <p:cNvSpPr/>
            <p:nvPr/>
          </p:nvSpPr>
          <p:spPr>
            <a:xfrm>
              <a:off x="5280575" y="199785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56" name="Google Shape;1356;p99"/>
            <p:cNvSpPr/>
            <p:nvPr/>
          </p:nvSpPr>
          <p:spPr>
            <a:xfrm>
              <a:off x="5854450" y="25748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57" name="Google Shape;1357;p99"/>
            <p:cNvSpPr/>
            <p:nvPr/>
          </p:nvSpPr>
          <p:spPr>
            <a:xfrm>
              <a:off x="7002250" y="25748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NP</a:t>
              </a:r>
              <a:endParaRPr/>
            </a:p>
          </p:txBody>
        </p:sp>
        <p:sp>
          <p:nvSpPr>
            <p:cNvPr id="1358" name="Google Shape;1358;p99"/>
            <p:cNvSpPr/>
            <p:nvPr/>
          </p:nvSpPr>
          <p:spPr>
            <a:xfrm>
              <a:off x="6428400" y="199785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1359" name="Google Shape;1359;p99"/>
            <p:cNvSpPr/>
            <p:nvPr/>
          </p:nvSpPr>
          <p:spPr>
            <a:xfrm>
              <a:off x="5854450" y="14270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60" name="Google Shape;1360;p99"/>
            <p:cNvSpPr/>
            <p:nvPr/>
          </p:nvSpPr>
          <p:spPr>
            <a:xfrm>
              <a:off x="4706663" y="25748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4" name="Shape 1364"/>
        <p:cNvGrpSpPr/>
        <p:nvPr/>
      </p:nvGrpSpPr>
      <p:grpSpPr>
        <a:xfrm>
          <a:off x="0" y="0"/>
          <a:ext cx="0" cy="0"/>
          <a:chOff x="0" y="0"/>
          <a:chExt cx="0" cy="0"/>
        </a:xfrm>
      </p:grpSpPr>
      <p:sp>
        <p:nvSpPr>
          <p:cNvPr id="1365" name="Google Shape;1365;p100"/>
          <p:cNvSpPr/>
          <p:nvPr/>
        </p:nvSpPr>
        <p:spPr>
          <a:xfrm>
            <a:off x="4410250" y="3429400"/>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100"/>
          <p:cNvSpPr/>
          <p:nvPr/>
        </p:nvSpPr>
        <p:spPr>
          <a:xfrm>
            <a:off x="6705863" y="3429400"/>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100"/>
          <p:cNvSpPr/>
          <p:nvPr/>
        </p:nvSpPr>
        <p:spPr>
          <a:xfrm>
            <a:off x="7853663" y="3426275"/>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10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CKY Algorithm</a:t>
            </a:r>
            <a:endParaRPr/>
          </a:p>
        </p:txBody>
      </p:sp>
      <p:sp>
        <p:nvSpPr>
          <p:cNvPr id="1369" name="Google Shape;1369;p100"/>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Token cells: </a:t>
            </a:r>
            <a:r>
              <a:rPr b="1" lang="en">
                <a:latin typeface="Consolas"/>
                <a:ea typeface="Consolas"/>
                <a:cs typeface="Consolas"/>
                <a:sym typeface="Consolas"/>
              </a:rPr>
              <a:t>[i, i+1)</a:t>
            </a:r>
            <a:r>
              <a:rPr lang="en"/>
              <a:t> (assume have POS tags)</a:t>
            </a:r>
            <a:endParaRPr/>
          </a:p>
          <a:p>
            <a:pPr indent="0" lvl="0" marL="0" rtl="0" algn="l">
              <a:spcBef>
                <a:spcPts val="0"/>
              </a:spcBef>
              <a:spcAft>
                <a:spcPts val="0"/>
              </a:spcAft>
              <a:buNone/>
            </a:pPr>
            <a:r>
              <a:rPr lang="en"/>
              <a:t>Store best </a:t>
            </a:r>
            <a:r>
              <a:rPr b="1" lang="en">
                <a:latin typeface="Consolas"/>
                <a:ea typeface="Consolas"/>
                <a:cs typeface="Consolas"/>
                <a:sym typeface="Consolas"/>
              </a:rPr>
              <a:t>score(i,j,X)</a:t>
            </a:r>
            <a:r>
              <a:rPr lang="en"/>
              <a:t> for symbol </a:t>
            </a:r>
            <a:r>
              <a:rPr lang="en">
                <a:latin typeface="Consolas"/>
                <a:ea typeface="Consolas"/>
                <a:cs typeface="Consolas"/>
                <a:sym typeface="Consolas"/>
              </a:rPr>
              <a:t>X</a:t>
            </a:r>
            <a:endParaRPr>
              <a:latin typeface="Consolas"/>
              <a:ea typeface="Consolas"/>
              <a:cs typeface="Consolas"/>
              <a:sym typeface="Consolas"/>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each cell</a:t>
            </a:r>
            <a:r>
              <a:rPr lang="en">
                <a:latin typeface="Consolas"/>
                <a:ea typeface="Consolas"/>
                <a:cs typeface="Consolas"/>
                <a:sym typeface="Consolas"/>
              </a:rPr>
              <a:t> </a:t>
            </a:r>
            <a:r>
              <a:rPr b="1" lang="en">
                <a:latin typeface="Consolas"/>
                <a:ea typeface="Consolas"/>
                <a:cs typeface="Consolas"/>
                <a:sym typeface="Consolas"/>
              </a:rPr>
              <a:t>[i,j)</a:t>
            </a:r>
            <a:r>
              <a:rPr lang="en"/>
              <a:t>, bottom-up:</a:t>
            </a:r>
            <a:endParaRPr/>
          </a:p>
          <a:p>
            <a:pPr indent="0" lvl="0" marL="0" rtl="0" algn="l">
              <a:spcBef>
                <a:spcPts val="0"/>
              </a:spcBef>
              <a:spcAft>
                <a:spcPts val="0"/>
              </a:spcAft>
              <a:buNone/>
            </a:pPr>
            <a:r>
              <a:rPr lang="en">
                <a:latin typeface="Consolas"/>
                <a:ea typeface="Consolas"/>
                <a:cs typeface="Consolas"/>
                <a:sym typeface="Consolas"/>
              </a:rPr>
              <a:t>  </a:t>
            </a:r>
            <a:r>
              <a:rPr lang="en"/>
              <a:t>For each rule</a:t>
            </a:r>
            <a:r>
              <a:rPr lang="en">
                <a:latin typeface="Consolas"/>
                <a:ea typeface="Consolas"/>
                <a:cs typeface="Consolas"/>
                <a:sym typeface="Consolas"/>
              </a:rPr>
              <a:t> </a:t>
            </a:r>
            <a:r>
              <a:rPr b="1" lang="en">
                <a:latin typeface="Consolas"/>
                <a:ea typeface="Consolas"/>
                <a:cs typeface="Consolas"/>
                <a:sym typeface="Consolas"/>
              </a:rPr>
              <a:t>(A → B C)</a:t>
            </a:r>
            <a:r>
              <a:rPr lang="en">
                <a:latin typeface="Consolas"/>
                <a:ea typeface="Consolas"/>
                <a:cs typeface="Consolas"/>
                <a:sym typeface="Consolas"/>
              </a:rPr>
              <a:t>:</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a:t>
            </a:r>
            <a:r>
              <a:rPr lang="en"/>
              <a:t>For each split</a:t>
            </a:r>
            <a:r>
              <a:rPr lang="en">
                <a:latin typeface="Consolas"/>
                <a:ea typeface="Consolas"/>
                <a:cs typeface="Consolas"/>
                <a:sym typeface="Consolas"/>
              </a:rPr>
              <a:t> </a:t>
            </a:r>
            <a:r>
              <a:rPr b="1" lang="en">
                <a:highlight>
                  <a:schemeClr val="accent6"/>
                </a:highlight>
                <a:latin typeface="Consolas"/>
                <a:ea typeface="Consolas"/>
                <a:cs typeface="Consolas"/>
                <a:sym typeface="Consolas"/>
              </a:rPr>
              <a:t>i</a:t>
            </a:r>
            <a:r>
              <a:rPr b="1" lang="en">
                <a:latin typeface="Consolas"/>
                <a:ea typeface="Consolas"/>
                <a:cs typeface="Consolas"/>
                <a:sym typeface="Consolas"/>
              </a:rPr>
              <a:t> ﹤ </a:t>
            </a:r>
            <a:r>
              <a:rPr b="1" lang="en">
                <a:highlight>
                  <a:schemeClr val="accent5"/>
                </a:highlight>
                <a:latin typeface="Consolas"/>
                <a:ea typeface="Consolas"/>
                <a:cs typeface="Consolas"/>
                <a:sym typeface="Consolas"/>
              </a:rPr>
              <a:t>ℓ</a:t>
            </a:r>
            <a:r>
              <a:rPr b="1" lang="en">
                <a:latin typeface="Consolas"/>
                <a:ea typeface="Consolas"/>
                <a:cs typeface="Consolas"/>
                <a:sym typeface="Consolas"/>
              </a:rPr>
              <a:t> ≤ </a:t>
            </a:r>
            <a:r>
              <a:rPr b="1" lang="en">
                <a:highlight>
                  <a:schemeClr val="accent6"/>
                </a:highlight>
                <a:latin typeface="Consolas"/>
                <a:ea typeface="Consolas"/>
                <a:cs typeface="Consolas"/>
                <a:sym typeface="Consolas"/>
              </a:rPr>
              <a:t>j</a:t>
            </a:r>
            <a:r>
              <a:rPr b="1" lang="en">
                <a:latin typeface="Consolas"/>
                <a:ea typeface="Consolas"/>
                <a:cs typeface="Consolas"/>
                <a:sym typeface="Consolas"/>
              </a:rPr>
              <a:t>:</a:t>
            </a:r>
            <a:endParaRPr b="1">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x = score(i,ℓ,B) + score(ℓ,j,C)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 weight(A → B C)</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a:t>
            </a:r>
            <a:r>
              <a:rPr lang="en"/>
              <a:t>If</a:t>
            </a:r>
            <a:r>
              <a:rPr lang="en">
                <a:latin typeface="Consolas"/>
                <a:ea typeface="Consolas"/>
                <a:cs typeface="Consolas"/>
                <a:sym typeface="Consolas"/>
              </a:rPr>
              <a:t> x &gt; score(i,j,A):</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score(i,j,A) = x</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children(i,j,A) = [(i,ℓ,B),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(ℓ,j,C)]</a:t>
            </a:r>
            <a:endParaRPr>
              <a:latin typeface="Consolas"/>
              <a:ea typeface="Consolas"/>
              <a:cs typeface="Consolas"/>
              <a:sym typeface="Consolas"/>
            </a:endParaRPr>
          </a:p>
        </p:txBody>
      </p:sp>
      <p:sp>
        <p:nvSpPr>
          <p:cNvPr id="1370" name="Google Shape;1370;p100"/>
          <p:cNvSpPr/>
          <p:nvPr/>
        </p:nvSpPr>
        <p:spPr>
          <a:xfrm>
            <a:off x="4132750"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James</a:t>
            </a:r>
            <a:endParaRPr sz="1200"/>
          </a:p>
        </p:txBody>
      </p:sp>
      <p:sp>
        <p:nvSpPr>
          <p:cNvPr id="1371" name="Google Shape;1371;p100"/>
          <p:cNvSpPr/>
          <p:nvPr/>
        </p:nvSpPr>
        <p:spPr>
          <a:xfrm>
            <a:off x="5280571"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ate</a:t>
            </a:r>
            <a:endParaRPr sz="1200"/>
          </a:p>
        </p:txBody>
      </p:sp>
      <p:sp>
        <p:nvSpPr>
          <p:cNvPr id="1372" name="Google Shape;1372;p100"/>
          <p:cNvSpPr/>
          <p:nvPr/>
        </p:nvSpPr>
        <p:spPr>
          <a:xfrm>
            <a:off x="6428367"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the</a:t>
            </a:r>
            <a:endParaRPr sz="1200"/>
          </a:p>
        </p:txBody>
      </p:sp>
      <p:sp>
        <p:nvSpPr>
          <p:cNvPr id="1373" name="Google Shape;1373;p100"/>
          <p:cNvSpPr/>
          <p:nvPr/>
        </p:nvSpPr>
        <p:spPr>
          <a:xfrm>
            <a:off x="7576162"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food</a:t>
            </a:r>
            <a:endParaRPr sz="1200"/>
          </a:p>
        </p:txBody>
      </p:sp>
      <p:cxnSp>
        <p:nvCxnSpPr>
          <p:cNvPr id="1374" name="Google Shape;1374;p100"/>
          <p:cNvCxnSpPr>
            <a:stCxn id="1366" idx="4"/>
            <a:endCxn id="1375" idx="2"/>
          </p:cNvCxnSpPr>
          <p:nvPr/>
        </p:nvCxnSpPr>
        <p:spPr>
          <a:xfrm>
            <a:off x="7002263" y="4022200"/>
            <a:ext cx="0" cy="277500"/>
          </a:xfrm>
          <a:prstGeom prst="straightConnector1">
            <a:avLst/>
          </a:prstGeom>
          <a:noFill/>
          <a:ln cap="flat" cmpd="sng" w="19050">
            <a:solidFill>
              <a:srgbClr val="666666"/>
            </a:solidFill>
            <a:prstDash val="solid"/>
            <a:round/>
            <a:headEnd len="med" w="med" type="none"/>
            <a:tailEnd len="med" w="med" type="triangle"/>
          </a:ln>
        </p:spPr>
      </p:cxnSp>
      <p:cxnSp>
        <p:nvCxnSpPr>
          <p:cNvPr id="1376" name="Google Shape;1376;p100"/>
          <p:cNvCxnSpPr>
            <a:stCxn id="1367" idx="4"/>
            <a:endCxn id="1377" idx="2"/>
          </p:cNvCxnSpPr>
          <p:nvPr/>
        </p:nvCxnSpPr>
        <p:spPr>
          <a:xfrm>
            <a:off x="8150063" y="4019075"/>
            <a:ext cx="0" cy="280500"/>
          </a:xfrm>
          <a:prstGeom prst="straightConnector1">
            <a:avLst/>
          </a:prstGeom>
          <a:noFill/>
          <a:ln cap="flat" cmpd="sng" w="19050">
            <a:solidFill>
              <a:srgbClr val="666666"/>
            </a:solidFill>
            <a:prstDash val="solid"/>
            <a:round/>
            <a:headEnd len="med" w="med" type="none"/>
            <a:tailEnd len="med" w="med" type="triangle"/>
          </a:ln>
        </p:spPr>
      </p:cxnSp>
      <p:cxnSp>
        <p:nvCxnSpPr>
          <p:cNvPr id="1378" name="Google Shape;1378;p100"/>
          <p:cNvCxnSpPr>
            <a:stCxn id="1379" idx="4"/>
            <a:endCxn id="1380" idx="2"/>
          </p:cNvCxnSpPr>
          <p:nvPr/>
        </p:nvCxnSpPr>
        <p:spPr>
          <a:xfrm>
            <a:off x="5854450" y="4019075"/>
            <a:ext cx="0" cy="280500"/>
          </a:xfrm>
          <a:prstGeom prst="straightConnector1">
            <a:avLst/>
          </a:prstGeom>
          <a:noFill/>
          <a:ln cap="flat" cmpd="sng" w="19050">
            <a:solidFill>
              <a:srgbClr val="666666"/>
            </a:solidFill>
            <a:prstDash val="solid"/>
            <a:round/>
            <a:headEnd len="med" w="med" type="none"/>
            <a:tailEnd len="med" w="med" type="triangle"/>
          </a:ln>
        </p:spPr>
      </p:cxnSp>
      <p:cxnSp>
        <p:nvCxnSpPr>
          <p:cNvPr id="1381" name="Google Shape;1381;p100"/>
          <p:cNvCxnSpPr>
            <a:stCxn id="1365" idx="4"/>
            <a:endCxn id="1370" idx="0"/>
          </p:cNvCxnSpPr>
          <p:nvPr/>
        </p:nvCxnSpPr>
        <p:spPr>
          <a:xfrm>
            <a:off x="4706650" y="4022200"/>
            <a:ext cx="0" cy="277500"/>
          </a:xfrm>
          <a:prstGeom prst="straightConnector1">
            <a:avLst/>
          </a:prstGeom>
          <a:noFill/>
          <a:ln cap="flat" cmpd="sng" w="19050">
            <a:solidFill>
              <a:srgbClr val="666666"/>
            </a:solidFill>
            <a:prstDash val="solid"/>
            <a:round/>
            <a:headEnd len="med" w="med" type="none"/>
            <a:tailEnd len="med" w="med" type="triangle"/>
          </a:ln>
        </p:spPr>
      </p:cxnSp>
      <p:sp>
        <p:nvSpPr>
          <p:cNvPr id="1379" name="Google Shape;1379;p100"/>
          <p:cNvSpPr/>
          <p:nvPr/>
        </p:nvSpPr>
        <p:spPr>
          <a:xfrm>
            <a:off x="5558050" y="3426275"/>
            <a:ext cx="592800" cy="592800"/>
          </a:xfrm>
          <a:prstGeom prst="ellipse">
            <a:avLst/>
          </a:prstGeom>
          <a:solidFill>
            <a:schemeClr val="accent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100"/>
          <p:cNvSpPr txBox="1"/>
          <p:nvPr>
            <p:ph idx="1" type="body"/>
          </p:nvPr>
        </p:nvSpPr>
        <p:spPr>
          <a:xfrm>
            <a:off x="6881125" y="0"/>
            <a:ext cx="2416500" cy="24954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1600">
                <a:latin typeface="Consolas"/>
                <a:ea typeface="Consolas"/>
                <a:cs typeface="Consolas"/>
                <a:sym typeface="Consolas"/>
              </a:rPr>
              <a:t>S → NP VP</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NP → NNP</a:t>
            </a:r>
            <a:endParaRPr sz="1600">
              <a:latin typeface="Consolas"/>
              <a:ea typeface="Consolas"/>
              <a:cs typeface="Consolas"/>
              <a:sym typeface="Consolas"/>
            </a:endParaRPr>
          </a:p>
          <a:p>
            <a:pPr indent="0" lvl="0" marL="457200" rtl="0" algn="l">
              <a:spcBef>
                <a:spcPts val="0"/>
              </a:spcBef>
              <a:spcAft>
                <a:spcPts val="0"/>
              </a:spcAft>
              <a:buNone/>
            </a:pPr>
            <a:r>
              <a:rPr lang="en" sz="1600">
                <a:highlight>
                  <a:schemeClr val="accent5"/>
                </a:highlight>
                <a:latin typeface="Consolas"/>
                <a:ea typeface="Consolas"/>
                <a:cs typeface="Consolas"/>
                <a:sym typeface="Consolas"/>
              </a:rPr>
              <a:t>VP → VBD NP</a:t>
            </a:r>
            <a:endParaRPr sz="1600">
              <a:highlight>
                <a:schemeClr val="accent5"/>
              </a:highlight>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NP → DT NN</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NNP → “James”</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VBD → “ate”</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DT → “the”</a:t>
            </a:r>
            <a:endParaRPr sz="1600">
              <a:latin typeface="Consolas"/>
              <a:ea typeface="Consolas"/>
              <a:cs typeface="Consolas"/>
              <a:sym typeface="Consolas"/>
            </a:endParaRPr>
          </a:p>
          <a:p>
            <a:pPr indent="0" lvl="0" marL="457200" rtl="0" algn="l">
              <a:spcBef>
                <a:spcPts val="0"/>
              </a:spcBef>
              <a:spcAft>
                <a:spcPts val="0"/>
              </a:spcAft>
              <a:buClr>
                <a:schemeClr val="dk1"/>
              </a:buClr>
              <a:buSzPts val="1100"/>
              <a:buFont typeface="Arial"/>
              <a:buNone/>
            </a:pPr>
            <a:r>
              <a:rPr lang="en" sz="1600">
                <a:latin typeface="Consolas"/>
                <a:ea typeface="Consolas"/>
                <a:cs typeface="Consolas"/>
                <a:sym typeface="Consolas"/>
              </a:rPr>
              <a:t>NN → “food”</a:t>
            </a:r>
            <a:endParaRPr sz="1600">
              <a:latin typeface="Consolas"/>
              <a:ea typeface="Consolas"/>
              <a:cs typeface="Consolas"/>
              <a:sym typeface="Consolas"/>
            </a:endParaRPr>
          </a:p>
          <a:p>
            <a:pPr indent="0" lvl="0" marL="0" rtl="0" algn="l">
              <a:spcBef>
                <a:spcPts val="1600"/>
              </a:spcBef>
              <a:spcAft>
                <a:spcPts val="1600"/>
              </a:spcAft>
              <a:buNone/>
            </a:pPr>
            <a:r>
              <a:t/>
            </a:r>
            <a:endParaRPr/>
          </a:p>
        </p:txBody>
      </p:sp>
      <p:sp>
        <p:nvSpPr>
          <p:cNvPr id="1383" name="Google Shape;1383;p100"/>
          <p:cNvSpPr/>
          <p:nvPr/>
        </p:nvSpPr>
        <p:spPr>
          <a:xfrm>
            <a:off x="7279763" y="2856488"/>
            <a:ext cx="592800" cy="592800"/>
          </a:xfrm>
          <a:prstGeom prst="ellipse">
            <a:avLst/>
          </a:prstGeom>
          <a:solidFill>
            <a:schemeClr val="accent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84" name="Google Shape;1384;p100"/>
          <p:cNvSpPr/>
          <p:nvPr/>
        </p:nvSpPr>
        <p:spPr>
          <a:xfrm>
            <a:off x="4984150" y="2856500"/>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85" name="Google Shape;1385;p100"/>
          <p:cNvSpPr/>
          <p:nvPr/>
        </p:nvSpPr>
        <p:spPr>
          <a:xfrm>
            <a:off x="6131956" y="2856506"/>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1386" name="Google Shape;1386;p100"/>
          <p:cNvGrpSpPr/>
          <p:nvPr/>
        </p:nvGrpSpPr>
        <p:grpSpPr>
          <a:xfrm>
            <a:off x="4004525" y="4579550"/>
            <a:ext cx="4858200" cy="340500"/>
            <a:chOff x="4004525" y="4579550"/>
            <a:chExt cx="4858200" cy="340500"/>
          </a:xfrm>
        </p:grpSpPr>
        <p:sp>
          <p:nvSpPr>
            <p:cNvPr id="1387" name="Google Shape;1387;p100"/>
            <p:cNvSpPr txBox="1"/>
            <p:nvPr/>
          </p:nvSpPr>
          <p:spPr>
            <a:xfrm>
              <a:off x="4004525" y="4579550"/>
              <a:ext cx="288000" cy="34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0</a:t>
              </a:r>
              <a:endParaRPr sz="1200">
                <a:latin typeface="Consolas"/>
                <a:ea typeface="Consolas"/>
                <a:cs typeface="Consolas"/>
                <a:sym typeface="Consolas"/>
              </a:endParaRPr>
            </a:p>
          </p:txBody>
        </p:sp>
        <p:sp>
          <p:nvSpPr>
            <p:cNvPr id="1388" name="Google Shape;1388;p100"/>
            <p:cNvSpPr txBox="1"/>
            <p:nvPr/>
          </p:nvSpPr>
          <p:spPr>
            <a:xfrm>
              <a:off x="5147075" y="4579550"/>
              <a:ext cx="288000" cy="34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highlight>
                    <a:schemeClr val="accent6"/>
                  </a:highlight>
                  <a:latin typeface="Consolas"/>
                  <a:ea typeface="Consolas"/>
                  <a:cs typeface="Consolas"/>
                  <a:sym typeface="Consolas"/>
                </a:rPr>
                <a:t>1</a:t>
              </a:r>
              <a:endParaRPr sz="1200">
                <a:highlight>
                  <a:schemeClr val="accent6"/>
                </a:highlight>
                <a:latin typeface="Consolas"/>
                <a:ea typeface="Consolas"/>
                <a:cs typeface="Consolas"/>
                <a:sym typeface="Consolas"/>
              </a:endParaRPr>
            </a:p>
          </p:txBody>
        </p:sp>
        <p:sp>
          <p:nvSpPr>
            <p:cNvPr id="1389" name="Google Shape;1389;p100"/>
            <p:cNvSpPr txBox="1"/>
            <p:nvPr/>
          </p:nvSpPr>
          <p:spPr>
            <a:xfrm>
              <a:off x="6289613" y="4579550"/>
              <a:ext cx="288000" cy="34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highlight>
                    <a:schemeClr val="accent5"/>
                  </a:highlight>
                  <a:latin typeface="Consolas"/>
                  <a:ea typeface="Consolas"/>
                  <a:cs typeface="Consolas"/>
                  <a:sym typeface="Consolas"/>
                </a:rPr>
                <a:t>2</a:t>
              </a:r>
              <a:endParaRPr sz="1200">
                <a:highlight>
                  <a:schemeClr val="accent5"/>
                </a:highlight>
                <a:latin typeface="Consolas"/>
                <a:ea typeface="Consolas"/>
                <a:cs typeface="Consolas"/>
                <a:sym typeface="Consolas"/>
              </a:endParaRPr>
            </a:p>
          </p:txBody>
        </p:sp>
        <p:sp>
          <p:nvSpPr>
            <p:cNvPr id="1390" name="Google Shape;1390;p100"/>
            <p:cNvSpPr txBox="1"/>
            <p:nvPr/>
          </p:nvSpPr>
          <p:spPr>
            <a:xfrm>
              <a:off x="7432175" y="4579550"/>
              <a:ext cx="288000" cy="34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3</a:t>
              </a:r>
              <a:endParaRPr sz="1200">
                <a:latin typeface="Consolas"/>
                <a:ea typeface="Consolas"/>
                <a:cs typeface="Consolas"/>
                <a:sym typeface="Consolas"/>
              </a:endParaRPr>
            </a:p>
          </p:txBody>
        </p:sp>
        <p:sp>
          <p:nvSpPr>
            <p:cNvPr id="1391" name="Google Shape;1391;p100"/>
            <p:cNvSpPr txBox="1"/>
            <p:nvPr/>
          </p:nvSpPr>
          <p:spPr>
            <a:xfrm>
              <a:off x="8574725" y="4579550"/>
              <a:ext cx="288000" cy="34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highlight>
                    <a:schemeClr val="accent6"/>
                  </a:highlight>
                  <a:latin typeface="Consolas"/>
                  <a:ea typeface="Consolas"/>
                  <a:cs typeface="Consolas"/>
                  <a:sym typeface="Consolas"/>
                </a:rPr>
                <a:t>4</a:t>
              </a:r>
              <a:endParaRPr sz="1200">
                <a:highlight>
                  <a:schemeClr val="accent6"/>
                </a:highlight>
                <a:latin typeface="Consolas"/>
                <a:ea typeface="Consolas"/>
                <a:cs typeface="Consolas"/>
                <a:sym typeface="Consolas"/>
              </a:endParaRPr>
            </a:p>
          </p:txBody>
        </p:sp>
      </p:grpSp>
      <p:cxnSp>
        <p:nvCxnSpPr>
          <p:cNvPr id="1392" name="Google Shape;1392;p100"/>
          <p:cNvCxnSpPr>
            <a:stCxn id="1383" idx="3"/>
            <a:endCxn id="1366" idx="7"/>
          </p:cNvCxnSpPr>
          <p:nvPr/>
        </p:nvCxnSpPr>
        <p:spPr>
          <a:xfrm flipH="1">
            <a:off x="7211776" y="3362474"/>
            <a:ext cx="154800" cy="153600"/>
          </a:xfrm>
          <a:prstGeom prst="straightConnector1">
            <a:avLst/>
          </a:prstGeom>
          <a:noFill/>
          <a:ln cap="flat" cmpd="sng" w="19050">
            <a:solidFill>
              <a:srgbClr val="666666"/>
            </a:solidFill>
            <a:prstDash val="solid"/>
            <a:round/>
            <a:headEnd len="med" w="med" type="none"/>
            <a:tailEnd len="med" w="med" type="triangle"/>
          </a:ln>
        </p:spPr>
      </p:cxnSp>
      <p:cxnSp>
        <p:nvCxnSpPr>
          <p:cNvPr id="1393" name="Google Shape;1393;p100"/>
          <p:cNvCxnSpPr>
            <a:stCxn id="1383" idx="5"/>
            <a:endCxn id="1367" idx="1"/>
          </p:cNvCxnSpPr>
          <p:nvPr/>
        </p:nvCxnSpPr>
        <p:spPr>
          <a:xfrm>
            <a:off x="7785749" y="3362474"/>
            <a:ext cx="154800" cy="150600"/>
          </a:xfrm>
          <a:prstGeom prst="straightConnector1">
            <a:avLst/>
          </a:prstGeom>
          <a:noFill/>
          <a:ln cap="flat" cmpd="sng" w="19050">
            <a:solidFill>
              <a:srgbClr val="666666"/>
            </a:solidFill>
            <a:prstDash val="solid"/>
            <a:round/>
            <a:headEnd len="med" w="med" type="none"/>
            <a:tailEnd len="med" w="med" type="triangle"/>
          </a:ln>
        </p:spPr>
      </p:cxnSp>
      <p:sp>
        <p:nvSpPr>
          <p:cNvPr id="1394" name="Google Shape;1394;p100"/>
          <p:cNvSpPr/>
          <p:nvPr/>
        </p:nvSpPr>
        <p:spPr>
          <a:xfrm>
            <a:off x="5558050" y="2273000"/>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95" name="Google Shape;1395;p100"/>
          <p:cNvSpPr/>
          <p:nvPr/>
        </p:nvSpPr>
        <p:spPr>
          <a:xfrm>
            <a:off x="6705875" y="2288313"/>
            <a:ext cx="592800" cy="592800"/>
          </a:xfrm>
          <a:prstGeom prst="ellipse">
            <a:avLst/>
          </a:prstGeom>
          <a:solidFill>
            <a:srgbClr val="EFEFE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396" name="Google Shape;1396;p100"/>
          <p:cNvCxnSpPr>
            <a:stCxn id="1395" idx="3"/>
            <a:endCxn id="1379" idx="7"/>
          </p:cNvCxnSpPr>
          <p:nvPr/>
        </p:nvCxnSpPr>
        <p:spPr>
          <a:xfrm flipH="1">
            <a:off x="6063989" y="2794299"/>
            <a:ext cx="728700" cy="718800"/>
          </a:xfrm>
          <a:prstGeom prst="straightConnector1">
            <a:avLst/>
          </a:prstGeom>
          <a:noFill/>
          <a:ln cap="flat" cmpd="sng" w="19050">
            <a:solidFill>
              <a:srgbClr val="666666"/>
            </a:solidFill>
            <a:prstDash val="solid"/>
            <a:round/>
            <a:headEnd len="med" w="med" type="none"/>
            <a:tailEnd len="med" w="med" type="triangle"/>
          </a:ln>
        </p:spPr>
      </p:cxnSp>
      <p:cxnSp>
        <p:nvCxnSpPr>
          <p:cNvPr id="1397" name="Google Shape;1397;p100"/>
          <p:cNvCxnSpPr>
            <a:stCxn id="1395" idx="5"/>
            <a:endCxn id="1383" idx="1"/>
          </p:cNvCxnSpPr>
          <p:nvPr/>
        </p:nvCxnSpPr>
        <p:spPr>
          <a:xfrm>
            <a:off x="7211861" y="2794299"/>
            <a:ext cx="154800" cy="149100"/>
          </a:xfrm>
          <a:prstGeom prst="straightConnector1">
            <a:avLst/>
          </a:prstGeom>
          <a:noFill/>
          <a:ln cap="flat" cmpd="sng" w="19050">
            <a:solidFill>
              <a:srgbClr val="666666"/>
            </a:solidFill>
            <a:prstDash val="solid"/>
            <a:round/>
            <a:headEnd len="med" w="med" type="none"/>
            <a:tailEnd len="med" w="med" type="triangle"/>
          </a:ln>
        </p:spPr>
      </p:cxnSp>
      <p:grpSp>
        <p:nvGrpSpPr>
          <p:cNvPr id="1398" name="Google Shape;1398;p100"/>
          <p:cNvGrpSpPr/>
          <p:nvPr/>
        </p:nvGrpSpPr>
        <p:grpSpPr>
          <a:xfrm>
            <a:off x="4132750" y="1427075"/>
            <a:ext cx="4591200" cy="2872625"/>
            <a:chOff x="4132750" y="1427075"/>
            <a:chExt cx="4591200" cy="2872625"/>
          </a:xfrm>
        </p:grpSpPr>
        <p:sp>
          <p:nvSpPr>
            <p:cNvPr id="1399" name="Google Shape;1399;p100"/>
            <p:cNvSpPr/>
            <p:nvPr/>
          </p:nvSpPr>
          <p:spPr>
            <a:xfrm>
              <a:off x="4132750"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NP/NNP</a:t>
              </a:r>
              <a:endParaRPr/>
            </a:p>
          </p:txBody>
        </p:sp>
        <p:sp>
          <p:nvSpPr>
            <p:cNvPr id="1380" name="Google Shape;1380;p100"/>
            <p:cNvSpPr/>
            <p:nvPr/>
          </p:nvSpPr>
          <p:spPr>
            <a:xfrm>
              <a:off x="5280575"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VBD</a:t>
              </a:r>
              <a:endParaRPr/>
            </a:p>
          </p:txBody>
        </p:sp>
        <p:sp>
          <p:nvSpPr>
            <p:cNvPr id="1375" name="Google Shape;1375;p100"/>
            <p:cNvSpPr/>
            <p:nvPr/>
          </p:nvSpPr>
          <p:spPr>
            <a:xfrm>
              <a:off x="6428375"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DT</a:t>
              </a:r>
              <a:endParaRPr/>
            </a:p>
          </p:txBody>
        </p:sp>
        <p:sp>
          <p:nvSpPr>
            <p:cNvPr id="1377" name="Google Shape;1377;p100"/>
            <p:cNvSpPr/>
            <p:nvPr/>
          </p:nvSpPr>
          <p:spPr>
            <a:xfrm>
              <a:off x="7576150"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NN</a:t>
              </a:r>
              <a:endParaRPr/>
            </a:p>
          </p:txBody>
        </p:sp>
        <p:sp>
          <p:nvSpPr>
            <p:cNvPr id="1400" name="Google Shape;1400;p100"/>
            <p:cNvSpPr/>
            <p:nvPr/>
          </p:nvSpPr>
          <p:spPr>
            <a:xfrm>
              <a:off x="5280575" y="199785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01" name="Google Shape;1401;p100"/>
            <p:cNvSpPr/>
            <p:nvPr/>
          </p:nvSpPr>
          <p:spPr>
            <a:xfrm>
              <a:off x="5854450" y="25748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02" name="Google Shape;1402;p100"/>
            <p:cNvSpPr/>
            <p:nvPr/>
          </p:nvSpPr>
          <p:spPr>
            <a:xfrm>
              <a:off x="7002250" y="25748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NP</a:t>
              </a:r>
              <a:endParaRPr/>
            </a:p>
          </p:txBody>
        </p:sp>
        <p:sp>
          <p:nvSpPr>
            <p:cNvPr id="1403" name="Google Shape;1403;p100"/>
            <p:cNvSpPr/>
            <p:nvPr/>
          </p:nvSpPr>
          <p:spPr>
            <a:xfrm>
              <a:off x="6428400" y="199785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VP</a:t>
              </a:r>
              <a:endParaRPr/>
            </a:p>
          </p:txBody>
        </p:sp>
        <p:sp>
          <p:nvSpPr>
            <p:cNvPr id="1404" name="Google Shape;1404;p100"/>
            <p:cNvSpPr/>
            <p:nvPr/>
          </p:nvSpPr>
          <p:spPr>
            <a:xfrm>
              <a:off x="5854450" y="14270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05" name="Google Shape;1405;p100"/>
            <p:cNvSpPr/>
            <p:nvPr/>
          </p:nvSpPr>
          <p:spPr>
            <a:xfrm>
              <a:off x="4706663" y="25748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9" name="Shape 1409"/>
        <p:cNvGrpSpPr/>
        <p:nvPr/>
      </p:nvGrpSpPr>
      <p:grpSpPr>
        <a:xfrm>
          <a:off x="0" y="0"/>
          <a:ext cx="0" cy="0"/>
          <a:chOff x="0" y="0"/>
          <a:chExt cx="0" cy="0"/>
        </a:xfrm>
      </p:grpSpPr>
      <p:sp>
        <p:nvSpPr>
          <p:cNvPr id="1410" name="Google Shape;1410;p101"/>
          <p:cNvSpPr/>
          <p:nvPr/>
        </p:nvSpPr>
        <p:spPr>
          <a:xfrm>
            <a:off x="4410250" y="3429400"/>
            <a:ext cx="592800" cy="592800"/>
          </a:xfrm>
          <a:prstGeom prst="ellipse">
            <a:avLst/>
          </a:prstGeom>
          <a:solidFill>
            <a:schemeClr val="accent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101"/>
          <p:cNvSpPr/>
          <p:nvPr/>
        </p:nvSpPr>
        <p:spPr>
          <a:xfrm>
            <a:off x="6705863" y="3429400"/>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101"/>
          <p:cNvSpPr/>
          <p:nvPr/>
        </p:nvSpPr>
        <p:spPr>
          <a:xfrm>
            <a:off x="7853663" y="3426275"/>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10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CKY Algorithm</a:t>
            </a:r>
            <a:endParaRPr/>
          </a:p>
        </p:txBody>
      </p:sp>
      <p:sp>
        <p:nvSpPr>
          <p:cNvPr id="1414" name="Google Shape;1414;p101"/>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Token cells: </a:t>
            </a:r>
            <a:r>
              <a:rPr b="1" lang="en">
                <a:latin typeface="Consolas"/>
                <a:ea typeface="Consolas"/>
                <a:cs typeface="Consolas"/>
                <a:sym typeface="Consolas"/>
              </a:rPr>
              <a:t>[i, i+1)</a:t>
            </a:r>
            <a:r>
              <a:rPr lang="en"/>
              <a:t> (assume have POS tags)</a:t>
            </a:r>
            <a:endParaRPr/>
          </a:p>
          <a:p>
            <a:pPr indent="0" lvl="0" marL="0" rtl="0" algn="l">
              <a:spcBef>
                <a:spcPts val="0"/>
              </a:spcBef>
              <a:spcAft>
                <a:spcPts val="0"/>
              </a:spcAft>
              <a:buNone/>
            </a:pPr>
            <a:r>
              <a:rPr lang="en"/>
              <a:t>Store best </a:t>
            </a:r>
            <a:r>
              <a:rPr b="1" lang="en">
                <a:latin typeface="Consolas"/>
                <a:ea typeface="Consolas"/>
                <a:cs typeface="Consolas"/>
                <a:sym typeface="Consolas"/>
              </a:rPr>
              <a:t>score(i,j,X)</a:t>
            </a:r>
            <a:r>
              <a:rPr lang="en"/>
              <a:t> for symbol </a:t>
            </a:r>
            <a:r>
              <a:rPr lang="en">
                <a:latin typeface="Consolas"/>
                <a:ea typeface="Consolas"/>
                <a:cs typeface="Consolas"/>
                <a:sym typeface="Consolas"/>
              </a:rPr>
              <a:t>X</a:t>
            </a:r>
            <a:endParaRPr>
              <a:latin typeface="Consolas"/>
              <a:ea typeface="Consolas"/>
              <a:cs typeface="Consolas"/>
              <a:sym typeface="Consolas"/>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each cell</a:t>
            </a:r>
            <a:r>
              <a:rPr lang="en">
                <a:latin typeface="Consolas"/>
                <a:ea typeface="Consolas"/>
                <a:cs typeface="Consolas"/>
                <a:sym typeface="Consolas"/>
              </a:rPr>
              <a:t> </a:t>
            </a:r>
            <a:r>
              <a:rPr b="1" lang="en">
                <a:latin typeface="Consolas"/>
                <a:ea typeface="Consolas"/>
                <a:cs typeface="Consolas"/>
                <a:sym typeface="Consolas"/>
              </a:rPr>
              <a:t>[i,j)</a:t>
            </a:r>
            <a:r>
              <a:rPr lang="en"/>
              <a:t>, bottom-up:</a:t>
            </a:r>
            <a:endParaRPr/>
          </a:p>
          <a:p>
            <a:pPr indent="0" lvl="0" marL="0" rtl="0" algn="l">
              <a:spcBef>
                <a:spcPts val="0"/>
              </a:spcBef>
              <a:spcAft>
                <a:spcPts val="0"/>
              </a:spcAft>
              <a:buNone/>
            </a:pPr>
            <a:r>
              <a:rPr lang="en">
                <a:latin typeface="Consolas"/>
                <a:ea typeface="Consolas"/>
                <a:cs typeface="Consolas"/>
                <a:sym typeface="Consolas"/>
              </a:rPr>
              <a:t>  </a:t>
            </a:r>
            <a:r>
              <a:rPr lang="en"/>
              <a:t>For each rule</a:t>
            </a:r>
            <a:r>
              <a:rPr lang="en">
                <a:latin typeface="Consolas"/>
                <a:ea typeface="Consolas"/>
                <a:cs typeface="Consolas"/>
                <a:sym typeface="Consolas"/>
              </a:rPr>
              <a:t> </a:t>
            </a:r>
            <a:r>
              <a:rPr b="1" lang="en">
                <a:latin typeface="Consolas"/>
                <a:ea typeface="Consolas"/>
                <a:cs typeface="Consolas"/>
                <a:sym typeface="Consolas"/>
              </a:rPr>
              <a:t>(A → B C)</a:t>
            </a:r>
            <a:r>
              <a:rPr lang="en">
                <a:latin typeface="Consolas"/>
                <a:ea typeface="Consolas"/>
                <a:cs typeface="Consolas"/>
                <a:sym typeface="Consolas"/>
              </a:rPr>
              <a:t>:</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a:t>
            </a:r>
            <a:r>
              <a:rPr lang="en"/>
              <a:t>For each split</a:t>
            </a:r>
            <a:r>
              <a:rPr lang="en">
                <a:latin typeface="Consolas"/>
                <a:ea typeface="Consolas"/>
                <a:cs typeface="Consolas"/>
                <a:sym typeface="Consolas"/>
              </a:rPr>
              <a:t> </a:t>
            </a:r>
            <a:r>
              <a:rPr b="1" lang="en">
                <a:highlight>
                  <a:schemeClr val="accent6"/>
                </a:highlight>
                <a:latin typeface="Consolas"/>
                <a:ea typeface="Consolas"/>
                <a:cs typeface="Consolas"/>
                <a:sym typeface="Consolas"/>
              </a:rPr>
              <a:t>i</a:t>
            </a:r>
            <a:r>
              <a:rPr b="1" lang="en">
                <a:latin typeface="Consolas"/>
                <a:ea typeface="Consolas"/>
                <a:cs typeface="Consolas"/>
                <a:sym typeface="Consolas"/>
              </a:rPr>
              <a:t> ﹤ </a:t>
            </a:r>
            <a:r>
              <a:rPr b="1" lang="en">
                <a:highlight>
                  <a:schemeClr val="accent5"/>
                </a:highlight>
                <a:latin typeface="Consolas"/>
                <a:ea typeface="Consolas"/>
                <a:cs typeface="Consolas"/>
                <a:sym typeface="Consolas"/>
              </a:rPr>
              <a:t>ℓ</a:t>
            </a:r>
            <a:r>
              <a:rPr b="1" lang="en">
                <a:latin typeface="Consolas"/>
                <a:ea typeface="Consolas"/>
                <a:cs typeface="Consolas"/>
                <a:sym typeface="Consolas"/>
              </a:rPr>
              <a:t> ≤ </a:t>
            </a:r>
            <a:r>
              <a:rPr b="1" lang="en">
                <a:highlight>
                  <a:schemeClr val="accent6"/>
                </a:highlight>
                <a:latin typeface="Consolas"/>
                <a:ea typeface="Consolas"/>
                <a:cs typeface="Consolas"/>
                <a:sym typeface="Consolas"/>
              </a:rPr>
              <a:t>j</a:t>
            </a:r>
            <a:r>
              <a:rPr b="1" lang="en">
                <a:latin typeface="Consolas"/>
                <a:ea typeface="Consolas"/>
                <a:cs typeface="Consolas"/>
                <a:sym typeface="Consolas"/>
              </a:rPr>
              <a:t>:</a:t>
            </a:r>
            <a:endParaRPr b="1">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x = score(i,ℓ,B) + score(ℓ,j,C)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 weight(A → B C)</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a:t>
            </a:r>
            <a:r>
              <a:rPr lang="en"/>
              <a:t>If</a:t>
            </a:r>
            <a:r>
              <a:rPr lang="en">
                <a:latin typeface="Consolas"/>
                <a:ea typeface="Consolas"/>
                <a:cs typeface="Consolas"/>
                <a:sym typeface="Consolas"/>
              </a:rPr>
              <a:t> x &gt; score(i,j,A):</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score(i,j,A) = x</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children(i,j,A) = [(i,ℓ,B),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(ℓ,j,C)]</a:t>
            </a:r>
            <a:endParaRPr>
              <a:latin typeface="Consolas"/>
              <a:ea typeface="Consolas"/>
              <a:cs typeface="Consolas"/>
              <a:sym typeface="Consolas"/>
            </a:endParaRPr>
          </a:p>
        </p:txBody>
      </p:sp>
      <p:sp>
        <p:nvSpPr>
          <p:cNvPr id="1415" name="Google Shape;1415;p101"/>
          <p:cNvSpPr/>
          <p:nvPr/>
        </p:nvSpPr>
        <p:spPr>
          <a:xfrm>
            <a:off x="4132750"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James</a:t>
            </a:r>
            <a:endParaRPr sz="1200"/>
          </a:p>
        </p:txBody>
      </p:sp>
      <p:sp>
        <p:nvSpPr>
          <p:cNvPr id="1416" name="Google Shape;1416;p101"/>
          <p:cNvSpPr/>
          <p:nvPr/>
        </p:nvSpPr>
        <p:spPr>
          <a:xfrm>
            <a:off x="5280571"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ate</a:t>
            </a:r>
            <a:endParaRPr sz="1200"/>
          </a:p>
        </p:txBody>
      </p:sp>
      <p:sp>
        <p:nvSpPr>
          <p:cNvPr id="1417" name="Google Shape;1417;p101"/>
          <p:cNvSpPr/>
          <p:nvPr/>
        </p:nvSpPr>
        <p:spPr>
          <a:xfrm>
            <a:off x="6428367"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the</a:t>
            </a:r>
            <a:endParaRPr sz="1200"/>
          </a:p>
        </p:txBody>
      </p:sp>
      <p:sp>
        <p:nvSpPr>
          <p:cNvPr id="1418" name="Google Shape;1418;p101"/>
          <p:cNvSpPr/>
          <p:nvPr/>
        </p:nvSpPr>
        <p:spPr>
          <a:xfrm>
            <a:off x="7576162"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food</a:t>
            </a:r>
            <a:endParaRPr sz="1200"/>
          </a:p>
        </p:txBody>
      </p:sp>
      <p:cxnSp>
        <p:nvCxnSpPr>
          <p:cNvPr id="1419" name="Google Shape;1419;p101"/>
          <p:cNvCxnSpPr>
            <a:stCxn id="1411" idx="4"/>
            <a:endCxn id="1420" idx="2"/>
          </p:cNvCxnSpPr>
          <p:nvPr/>
        </p:nvCxnSpPr>
        <p:spPr>
          <a:xfrm>
            <a:off x="7002263" y="4022200"/>
            <a:ext cx="0" cy="277500"/>
          </a:xfrm>
          <a:prstGeom prst="straightConnector1">
            <a:avLst/>
          </a:prstGeom>
          <a:noFill/>
          <a:ln cap="flat" cmpd="sng" w="19050">
            <a:solidFill>
              <a:srgbClr val="666666"/>
            </a:solidFill>
            <a:prstDash val="solid"/>
            <a:round/>
            <a:headEnd len="med" w="med" type="none"/>
            <a:tailEnd len="med" w="med" type="triangle"/>
          </a:ln>
        </p:spPr>
      </p:cxnSp>
      <p:cxnSp>
        <p:nvCxnSpPr>
          <p:cNvPr id="1421" name="Google Shape;1421;p101"/>
          <p:cNvCxnSpPr>
            <a:stCxn id="1412" idx="4"/>
            <a:endCxn id="1422" idx="2"/>
          </p:cNvCxnSpPr>
          <p:nvPr/>
        </p:nvCxnSpPr>
        <p:spPr>
          <a:xfrm>
            <a:off x="8150063" y="4019075"/>
            <a:ext cx="0" cy="280500"/>
          </a:xfrm>
          <a:prstGeom prst="straightConnector1">
            <a:avLst/>
          </a:prstGeom>
          <a:noFill/>
          <a:ln cap="flat" cmpd="sng" w="19050">
            <a:solidFill>
              <a:srgbClr val="666666"/>
            </a:solidFill>
            <a:prstDash val="solid"/>
            <a:round/>
            <a:headEnd len="med" w="med" type="none"/>
            <a:tailEnd len="med" w="med" type="triangle"/>
          </a:ln>
        </p:spPr>
      </p:cxnSp>
      <p:cxnSp>
        <p:nvCxnSpPr>
          <p:cNvPr id="1423" name="Google Shape;1423;p101"/>
          <p:cNvCxnSpPr>
            <a:stCxn id="1424" idx="4"/>
            <a:endCxn id="1425" idx="2"/>
          </p:cNvCxnSpPr>
          <p:nvPr/>
        </p:nvCxnSpPr>
        <p:spPr>
          <a:xfrm>
            <a:off x="5854450" y="4019075"/>
            <a:ext cx="0" cy="280500"/>
          </a:xfrm>
          <a:prstGeom prst="straightConnector1">
            <a:avLst/>
          </a:prstGeom>
          <a:noFill/>
          <a:ln cap="flat" cmpd="sng" w="19050">
            <a:solidFill>
              <a:srgbClr val="666666"/>
            </a:solidFill>
            <a:prstDash val="solid"/>
            <a:round/>
            <a:headEnd len="med" w="med" type="none"/>
            <a:tailEnd len="med" w="med" type="triangle"/>
          </a:ln>
        </p:spPr>
      </p:cxnSp>
      <p:cxnSp>
        <p:nvCxnSpPr>
          <p:cNvPr id="1426" name="Google Shape;1426;p101"/>
          <p:cNvCxnSpPr>
            <a:stCxn id="1410" idx="4"/>
            <a:endCxn id="1415" idx="0"/>
          </p:cNvCxnSpPr>
          <p:nvPr/>
        </p:nvCxnSpPr>
        <p:spPr>
          <a:xfrm>
            <a:off x="4706650" y="4022200"/>
            <a:ext cx="0" cy="277500"/>
          </a:xfrm>
          <a:prstGeom prst="straightConnector1">
            <a:avLst/>
          </a:prstGeom>
          <a:noFill/>
          <a:ln cap="flat" cmpd="sng" w="19050">
            <a:solidFill>
              <a:srgbClr val="666666"/>
            </a:solidFill>
            <a:prstDash val="solid"/>
            <a:round/>
            <a:headEnd len="med" w="med" type="none"/>
            <a:tailEnd len="med" w="med" type="triangle"/>
          </a:ln>
        </p:spPr>
      </p:cxnSp>
      <p:sp>
        <p:nvSpPr>
          <p:cNvPr id="1424" name="Google Shape;1424;p101"/>
          <p:cNvSpPr/>
          <p:nvPr/>
        </p:nvSpPr>
        <p:spPr>
          <a:xfrm>
            <a:off x="5558050" y="3426275"/>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101"/>
          <p:cNvSpPr txBox="1"/>
          <p:nvPr>
            <p:ph idx="1" type="body"/>
          </p:nvPr>
        </p:nvSpPr>
        <p:spPr>
          <a:xfrm>
            <a:off x="6881125" y="0"/>
            <a:ext cx="2416500" cy="24954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1600">
                <a:highlight>
                  <a:schemeClr val="accent5"/>
                </a:highlight>
                <a:latin typeface="Consolas"/>
                <a:ea typeface="Consolas"/>
                <a:cs typeface="Consolas"/>
                <a:sym typeface="Consolas"/>
              </a:rPr>
              <a:t>S → NP VP</a:t>
            </a:r>
            <a:endParaRPr sz="1600">
              <a:highlight>
                <a:schemeClr val="accent5"/>
              </a:highlight>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NP → NNP</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VP → VBD NP</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NP → DT NN</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NNP → “James”</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VBD → “ate”</a:t>
            </a:r>
            <a:endParaRPr sz="1600">
              <a:latin typeface="Consolas"/>
              <a:ea typeface="Consolas"/>
              <a:cs typeface="Consolas"/>
              <a:sym typeface="Consolas"/>
            </a:endParaRPr>
          </a:p>
          <a:p>
            <a:pPr indent="0" lvl="0" marL="457200" rtl="0" algn="l">
              <a:spcBef>
                <a:spcPts val="0"/>
              </a:spcBef>
              <a:spcAft>
                <a:spcPts val="0"/>
              </a:spcAft>
              <a:buNone/>
            </a:pPr>
            <a:r>
              <a:rPr lang="en" sz="1600">
                <a:latin typeface="Consolas"/>
                <a:ea typeface="Consolas"/>
                <a:cs typeface="Consolas"/>
                <a:sym typeface="Consolas"/>
              </a:rPr>
              <a:t>DT → “the”</a:t>
            </a:r>
            <a:endParaRPr sz="1600">
              <a:latin typeface="Consolas"/>
              <a:ea typeface="Consolas"/>
              <a:cs typeface="Consolas"/>
              <a:sym typeface="Consolas"/>
            </a:endParaRPr>
          </a:p>
          <a:p>
            <a:pPr indent="0" lvl="0" marL="457200" rtl="0" algn="l">
              <a:spcBef>
                <a:spcPts val="0"/>
              </a:spcBef>
              <a:spcAft>
                <a:spcPts val="0"/>
              </a:spcAft>
              <a:buClr>
                <a:schemeClr val="dk1"/>
              </a:buClr>
              <a:buSzPts val="1100"/>
              <a:buFont typeface="Arial"/>
              <a:buNone/>
            </a:pPr>
            <a:r>
              <a:rPr lang="en" sz="1600">
                <a:latin typeface="Consolas"/>
                <a:ea typeface="Consolas"/>
                <a:cs typeface="Consolas"/>
                <a:sym typeface="Consolas"/>
              </a:rPr>
              <a:t>NN → “food”</a:t>
            </a:r>
            <a:endParaRPr sz="1600">
              <a:latin typeface="Consolas"/>
              <a:ea typeface="Consolas"/>
              <a:cs typeface="Consolas"/>
              <a:sym typeface="Consolas"/>
            </a:endParaRPr>
          </a:p>
          <a:p>
            <a:pPr indent="0" lvl="0" marL="0" rtl="0" algn="l">
              <a:spcBef>
                <a:spcPts val="1600"/>
              </a:spcBef>
              <a:spcAft>
                <a:spcPts val="1600"/>
              </a:spcAft>
              <a:buNone/>
            </a:pPr>
            <a:r>
              <a:t/>
            </a:r>
            <a:endParaRPr/>
          </a:p>
        </p:txBody>
      </p:sp>
      <p:sp>
        <p:nvSpPr>
          <p:cNvPr id="1428" name="Google Shape;1428;p101"/>
          <p:cNvSpPr/>
          <p:nvPr/>
        </p:nvSpPr>
        <p:spPr>
          <a:xfrm>
            <a:off x="7279763" y="2856488"/>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29" name="Google Shape;1429;p101"/>
          <p:cNvSpPr/>
          <p:nvPr/>
        </p:nvSpPr>
        <p:spPr>
          <a:xfrm>
            <a:off x="4984150" y="2856500"/>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30" name="Google Shape;1430;p101"/>
          <p:cNvSpPr/>
          <p:nvPr/>
        </p:nvSpPr>
        <p:spPr>
          <a:xfrm>
            <a:off x="6131956" y="2856506"/>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1431" name="Google Shape;1431;p101"/>
          <p:cNvGrpSpPr/>
          <p:nvPr/>
        </p:nvGrpSpPr>
        <p:grpSpPr>
          <a:xfrm>
            <a:off x="4004525" y="4503350"/>
            <a:ext cx="4858200" cy="340500"/>
            <a:chOff x="4004525" y="4579550"/>
            <a:chExt cx="4858200" cy="340500"/>
          </a:xfrm>
        </p:grpSpPr>
        <p:sp>
          <p:nvSpPr>
            <p:cNvPr id="1432" name="Google Shape;1432;p101"/>
            <p:cNvSpPr txBox="1"/>
            <p:nvPr/>
          </p:nvSpPr>
          <p:spPr>
            <a:xfrm>
              <a:off x="4004525" y="4579550"/>
              <a:ext cx="288000" cy="34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highlight>
                    <a:schemeClr val="accent6"/>
                  </a:highlight>
                  <a:latin typeface="Consolas"/>
                  <a:ea typeface="Consolas"/>
                  <a:cs typeface="Consolas"/>
                  <a:sym typeface="Consolas"/>
                </a:rPr>
                <a:t>0</a:t>
              </a:r>
              <a:endParaRPr sz="1200">
                <a:highlight>
                  <a:schemeClr val="accent6"/>
                </a:highlight>
                <a:latin typeface="Consolas"/>
                <a:ea typeface="Consolas"/>
                <a:cs typeface="Consolas"/>
                <a:sym typeface="Consolas"/>
              </a:endParaRPr>
            </a:p>
          </p:txBody>
        </p:sp>
        <p:sp>
          <p:nvSpPr>
            <p:cNvPr id="1433" name="Google Shape;1433;p101"/>
            <p:cNvSpPr txBox="1"/>
            <p:nvPr/>
          </p:nvSpPr>
          <p:spPr>
            <a:xfrm>
              <a:off x="5147075" y="4579550"/>
              <a:ext cx="288000" cy="34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highlight>
                    <a:schemeClr val="accent5"/>
                  </a:highlight>
                  <a:latin typeface="Consolas"/>
                  <a:ea typeface="Consolas"/>
                  <a:cs typeface="Consolas"/>
                  <a:sym typeface="Consolas"/>
                </a:rPr>
                <a:t>1</a:t>
              </a:r>
              <a:endParaRPr sz="1200">
                <a:highlight>
                  <a:schemeClr val="accent5"/>
                </a:highlight>
                <a:latin typeface="Consolas"/>
                <a:ea typeface="Consolas"/>
                <a:cs typeface="Consolas"/>
                <a:sym typeface="Consolas"/>
              </a:endParaRPr>
            </a:p>
          </p:txBody>
        </p:sp>
        <p:sp>
          <p:nvSpPr>
            <p:cNvPr id="1434" name="Google Shape;1434;p101"/>
            <p:cNvSpPr txBox="1"/>
            <p:nvPr/>
          </p:nvSpPr>
          <p:spPr>
            <a:xfrm>
              <a:off x="6289613" y="4579550"/>
              <a:ext cx="288000" cy="34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2</a:t>
              </a:r>
              <a:endParaRPr sz="1200">
                <a:latin typeface="Consolas"/>
                <a:ea typeface="Consolas"/>
                <a:cs typeface="Consolas"/>
                <a:sym typeface="Consolas"/>
              </a:endParaRPr>
            </a:p>
          </p:txBody>
        </p:sp>
        <p:sp>
          <p:nvSpPr>
            <p:cNvPr id="1435" name="Google Shape;1435;p101"/>
            <p:cNvSpPr txBox="1"/>
            <p:nvPr/>
          </p:nvSpPr>
          <p:spPr>
            <a:xfrm>
              <a:off x="7432175" y="4579550"/>
              <a:ext cx="288000" cy="34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3</a:t>
              </a:r>
              <a:endParaRPr sz="1200">
                <a:latin typeface="Consolas"/>
                <a:ea typeface="Consolas"/>
                <a:cs typeface="Consolas"/>
                <a:sym typeface="Consolas"/>
              </a:endParaRPr>
            </a:p>
          </p:txBody>
        </p:sp>
        <p:sp>
          <p:nvSpPr>
            <p:cNvPr id="1436" name="Google Shape;1436;p101"/>
            <p:cNvSpPr txBox="1"/>
            <p:nvPr/>
          </p:nvSpPr>
          <p:spPr>
            <a:xfrm>
              <a:off x="8574725" y="4579550"/>
              <a:ext cx="288000" cy="34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highlight>
                    <a:schemeClr val="accent6"/>
                  </a:highlight>
                  <a:latin typeface="Consolas"/>
                  <a:ea typeface="Consolas"/>
                  <a:cs typeface="Consolas"/>
                  <a:sym typeface="Consolas"/>
                </a:rPr>
                <a:t>4</a:t>
              </a:r>
              <a:endParaRPr sz="1200">
                <a:highlight>
                  <a:schemeClr val="accent6"/>
                </a:highlight>
                <a:latin typeface="Consolas"/>
                <a:ea typeface="Consolas"/>
                <a:cs typeface="Consolas"/>
                <a:sym typeface="Consolas"/>
              </a:endParaRPr>
            </a:p>
          </p:txBody>
        </p:sp>
      </p:grpSp>
      <p:cxnSp>
        <p:nvCxnSpPr>
          <p:cNvPr id="1437" name="Google Shape;1437;p101"/>
          <p:cNvCxnSpPr>
            <a:stCxn id="1428" idx="3"/>
            <a:endCxn id="1411" idx="7"/>
          </p:cNvCxnSpPr>
          <p:nvPr/>
        </p:nvCxnSpPr>
        <p:spPr>
          <a:xfrm flipH="1">
            <a:off x="7211776" y="3362474"/>
            <a:ext cx="154800" cy="153600"/>
          </a:xfrm>
          <a:prstGeom prst="straightConnector1">
            <a:avLst/>
          </a:prstGeom>
          <a:noFill/>
          <a:ln cap="flat" cmpd="sng" w="19050">
            <a:solidFill>
              <a:srgbClr val="666666"/>
            </a:solidFill>
            <a:prstDash val="solid"/>
            <a:round/>
            <a:headEnd len="med" w="med" type="none"/>
            <a:tailEnd len="med" w="med" type="triangle"/>
          </a:ln>
        </p:spPr>
      </p:cxnSp>
      <p:cxnSp>
        <p:nvCxnSpPr>
          <p:cNvPr id="1438" name="Google Shape;1438;p101"/>
          <p:cNvCxnSpPr>
            <a:stCxn id="1428" idx="5"/>
            <a:endCxn id="1412" idx="1"/>
          </p:cNvCxnSpPr>
          <p:nvPr/>
        </p:nvCxnSpPr>
        <p:spPr>
          <a:xfrm>
            <a:off x="7785749" y="3362474"/>
            <a:ext cx="154800" cy="150600"/>
          </a:xfrm>
          <a:prstGeom prst="straightConnector1">
            <a:avLst/>
          </a:prstGeom>
          <a:noFill/>
          <a:ln cap="flat" cmpd="sng" w="19050">
            <a:solidFill>
              <a:srgbClr val="666666"/>
            </a:solidFill>
            <a:prstDash val="solid"/>
            <a:round/>
            <a:headEnd len="med" w="med" type="none"/>
            <a:tailEnd len="med" w="med" type="triangle"/>
          </a:ln>
        </p:spPr>
      </p:cxnSp>
      <p:sp>
        <p:nvSpPr>
          <p:cNvPr id="1439" name="Google Shape;1439;p101"/>
          <p:cNvSpPr/>
          <p:nvPr/>
        </p:nvSpPr>
        <p:spPr>
          <a:xfrm>
            <a:off x="5558050" y="2273000"/>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40" name="Google Shape;1440;p101"/>
          <p:cNvSpPr/>
          <p:nvPr/>
        </p:nvSpPr>
        <p:spPr>
          <a:xfrm>
            <a:off x="6705875" y="2288313"/>
            <a:ext cx="592800" cy="592800"/>
          </a:xfrm>
          <a:prstGeom prst="ellipse">
            <a:avLst/>
          </a:prstGeom>
          <a:solidFill>
            <a:schemeClr val="accent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441" name="Google Shape;1441;p101"/>
          <p:cNvCxnSpPr>
            <a:stCxn id="1440" idx="3"/>
            <a:endCxn id="1424" idx="7"/>
          </p:cNvCxnSpPr>
          <p:nvPr/>
        </p:nvCxnSpPr>
        <p:spPr>
          <a:xfrm flipH="1">
            <a:off x="6063989" y="2794299"/>
            <a:ext cx="728700" cy="718800"/>
          </a:xfrm>
          <a:prstGeom prst="straightConnector1">
            <a:avLst/>
          </a:prstGeom>
          <a:noFill/>
          <a:ln cap="flat" cmpd="sng" w="19050">
            <a:solidFill>
              <a:srgbClr val="666666"/>
            </a:solidFill>
            <a:prstDash val="solid"/>
            <a:round/>
            <a:headEnd len="med" w="med" type="none"/>
            <a:tailEnd len="med" w="med" type="triangle"/>
          </a:ln>
        </p:spPr>
      </p:cxnSp>
      <p:cxnSp>
        <p:nvCxnSpPr>
          <p:cNvPr id="1442" name="Google Shape;1442;p101"/>
          <p:cNvCxnSpPr>
            <a:stCxn id="1440" idx="5"/>
            <a:endCxn id="1428" idx="1"/>
          </p:cNvCxnSpPr>
          <p:nvPr/>
        </p:nvCxnSpPr>
        <p:spPr>
          <a:xfrm>
            <a:off x="7211861" y="2794299"/>
            <a:ext cx="154800" cy="149100"/>
          </a:xfrm>
          <a:prstGeom prst="straightConnector1">
            <a:avLst/>
          </a:prstGeom>
          <a:noFill/>
          <a:ln cap="flat" cmpd="sng" w="19050">
            <a:solidFill>
              <a:srgbClr val="666666"/>
            </a:solidFill>
            <a:prstDash val="solid"/>
            <a:round/>
            <a:headEnd len="med" w="med" type="none"/>
            <a:tailEnd len="med" w="med" type="triangle"/>
          </a:ln>
        </p:spPr>
      </p:cxnSp>
      <p:sp>
        <p:nvSpPr>
          <p:cNvPr id="1443" name="Google Shape;1443;p101"/>
          <p:cNvSpPr/>
          <p:nvPr/>
        </p:nvSpPr>
        <p:spPr>
          <a:xfrm>
            <a:off x="6137225" y="1705463"/>
            <a:ext cx="592800" cy="592800"/>
          </a:xfrm>
          <a:prstGeom prst="ellipse">
            <a:avLst/>
          </a:prstGeom>
          <a:solidFill>
            <a:srgbClr val="EFEFE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444" name="Google Shape;1444;p101"/>
          <p:cNvCxnSpPr>
            <a:stCxn id="1443" idx="3"/>
            <a:endCxn id="1410" idx="7"/>
          </p:cNvCxnSpPr>
          <p:nvPr/>
        </p:nvCxnSpPr>
        <p:spPr>
          <a:xfrm flipH="1">
            <a:off x="4916339" y="2211449"/>
            <a:ext cx="1307700" cy="1304700"/>
          </a:xfrm>
          <a:prstGeom prst="straightConnector1">
            <a:avLst/>
          </a:prstGeom>
          <a:noFill/>
          <a:ln cap="flat" cmpd="sng" w="19050">
            <a:solidFill>
              <a:srgbClr val="666666"/>
            </a:solidFill>
            <a:prstDash val="solid"/>
            <a:round/>
            <a:headEnd len="med" w="med" type="none"/>
            <a:tailEnd len="med" w="med" type="triangle"/>
          </a:ln>
        </p:spPr>
      </p:cxnSp>
      <p:cxnSp>
        <p:nvCxnSpPr>
          <p:cNvPr id="1445" name="Google Shape;1445;p101"/>
          <p:cNvCxnSpPr>
            <a:stCxn id="1443" idx="5"/>
            <a:endCxn id="1440" idx="1"/>
          </p:cNvCxnSpPr>
          <p:nvPr/>
        </p:nvCxnSpPr>
        <p:spPr>
          <a:xfrm>
            <a:off x="6643211" y="2211449"/>
            <a:ext cx="149400" cy="163800"/>
          </a:xfrm>
          <a:prstGeom prst="straightConnector1">
            <a:avLst/>
          </a:prstGeom>
          <a:noFill/>
          <a:ln cap="flat" cmpd="sng" w="19050">
            <a:solidFill>
              <a:srgbClr val="666666"/>
            </a:solidFill>
            <a:prstDash val="solid"/>
            <a:round/>
            <a:headEnd len="med" w="med" type="none"/>
            <a:tailEnd len="med" w="med" type="triangle"/>
          </a:ln>
        </p:spPr>
      </p:cxnSp>
      <p:grpSp>
        <p:nvGrpSpPr>
          <p:cNvPr id="1446" name="Google Shape;1446;p101"/>
          <p:cNvGrpSpPr/>
          <p:nvPr/>
        </p:nvGrpSpPr>
        <p:grpSpPr>
          <a:xfrm>
            <a:off x="4132750" y="1427075"/>
            <a:ext cx="4591200" cy="2872625"/>
            <a:chOff x="4132750" y="1427075"/>
            <a:chExt cx="4591200" cy="2872625"/>
          </a:xfrm>
        </p:grpSpPr>
        <p:sp>
          <p:nvSpPr>
            <p:cNvPr id="1447" name="Google Shape;1447;p101"/>
            <p:cNvSpPr/>
            <p:nvPr/>
          </p:nvSpPr>
          <p:spPr>
            <a:xfrm>
              <a:off x="4132750"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NP/NNP</a:t>
              </a:r>
              <a:endParaRPr/>
            </a:p>
          </p:txBody>
        </p:sp>
        <p:sp>
          <p:nvSpPr>
            <p:cNvPr id="1425" name="Google Shape;1425;p101"/>
            <p:cNvSpPr/>
            <p:nvPr/>
          </p:nvSpPr>
          <p:spPr>
            <a:xfrm>
              <a:off x="5280575"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VBD</a:t>
              </a:r>
              <a:endParaRPr/>
            </a:p>
          </p:txBody>
        </p:sp>
        <p:sp>
          <p:nvSpPr>
            <p:cNvPr id="1420" name="Google Shape;1420;p101"/>
            <p:cNvSpPr/>
            <p:nvPr/>
          </p:nvSpPr>
          <p:spPr>
            <a:xfrm>
              <a:off x="6428375"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DT</a:t>
              </a:r>
              <a:endParaRPr/>
            </a:p>
          </p:txBody>
        </p:sp>
        <p:sp>
          <p:nvSpPr>
            <p:cNvPr id="1422" name="Google Shape;1422;p101"/>
            <p:cNvSpPr/>
            <p:nvPr/>
          </p:nvSpPr>
          <p:spPr>
            <a:xfrm>
              <a:off x="7576150"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NN</a:t>
              </a:r>
              <a:endParaRPr/>
            </a:p>
          </p:txBody>
        </p:sp>
        <p:sp>
          <p:nvSpPr>
            <p:cNvPr id="1448" name="Google Shape;1448;p101"/>
            <p:cNvSpPr/>
            <p:nvPr/>
          </p:nvSpPr>
          <p:spPr>
            <a:xfrm>
              <a:off x="5280575" y="199785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49" name="Google Shape;1449;p101"/>
            <p:cNvSpPr/>
            <p:nvPr/>
          </p:nvSpPr>
          <p:spPr>
            <a:xfrm>
              <a:off x="5854450" y="25748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50" name="Google Shape;1450;p101"/>
            <p:cNvSpPr/>
            <p:nvPr/>
          </p:nvSpPr>
          <p:spPr>
            <a:xfrm>
              <a:off x="7002250" y="25748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NP</a:t>
              </a:r>
              <a:endParaRPr/>
            </a:p>
          </p:txBody>
        </p:sp>
        <p:sp>
          <p:nvSpPr>
            <p:cNvPr id="1451" name="Google Shape;1451;p101"/>
            <p:cNvSpPr/>
            <p:nvPr/>
          </p:nvSpPr>
          <p:spPr>
            <a:xfrm>
              <a:off x="6428400" y="199785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VP</a:t>
              </a:r>
              <a:endParaRPr/>
            </a:p>
          </p:txBody>
        </p:sp>
        <p:sp>
          <p:nvSpPr>
            <p:cNvPr id="1452" name="Google Shape;1452;p101"/>
            <p:cNvSpPr/>
            <p:nvPr/>
          </p:nvSpPr>
          <p:spPr>
            <a:xfrm>
              <a:off x="5854450" y="14270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t>
              </a:r>
              <a:endParaRPr/>
            </a:p>
          </p:txBody>
        </p:sp>
        <p:sp>
          <p:nvSpPr>
            <p:cNvPr id="1453" name="Google Shape;1453;p101"/>
            <p:cNvSpPr/>
            <p:nvPr/>
          </p:nvSpPr>
          <p:spPr>
            <a:xfrm>
              <a:off x="4706663" y="25748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cxnSp>
        <p:nvCxnSpPr>
          <p:cNvPr id="1454" name="Google Shape;1454;p101"/>
          <p:cNvCxnSpPr>
            <a:stCxn id="1418" idx="2"/>
            <a:endCxn id="1417" idx="2"/>
          </p:cNvCxnSpPr>
          <p:nvPr/>
        </p:nvCxnSpPr>
        <p:spPr>
          <a:xfrm rot="5400000">
            <a:off x="7575862" y="4005700"/>
            <a:ext cx="600" cy="1147800"/>
          </a:xfrm>
          <a:prstGeom prst="curvedConnector3">
            <a:avLst>
              <a:gd fmla="val 47945833" name="adj1"/>
            </a:avLst>
          </a:prstGeom>
          <a:noFill/>
          <a:ln cap="flat" cmpd="sng" w="9525">
            <a:solidFill>
              <a:schemeClr val="dk2"/>
            </a:solidFill>
            <a:prstDash val="solid"/>
            <a:round/>
            <a:headEnd len="med" w="med" type="none"/>
            <a:tailEnd len="med" w="med" type="triangle"/>
          </a:ln>
        </p:spPr>
      </p:cxnSp>
      <p:cxnSp>
        <p:nvCxnSpPr>
          <p:cNvPr id="1455" name="Google Shape;1455;p101"/>
          <p:cNvCxnSpPr>
            <a:stCxn id="1416" idx="2"/>
            <a:endCxn id="1418" idx="2"/>
          </p:cNvCxnSpPr>
          <p:nvPr/>
        </p:nvCxnSpPr>
        <p:spPr>
          <a:xfrm flipH="1" rot="-5400000">
            <a:off x="7001971" y="3431800"/>
            <a:ext cx="600" cy="2295600"/>
          </a:xfrm>
          <a:prstGeom prst="curvedConnector3">
            <a:avLst>
              <a:gd fmla="val 78233333" name="adj1"/>
            </a:avLst>
          </a:prstGeom>
          <a:noFill/>
          <a:ln cap="flat" cmpd="sng" w="9525">
            <a:solidFill>
              <a:schemeClr val="dk2"/>
            </a:solidFill>
            <a:prstDash val="solid"/>
            <a:round/>
            <a:headEnd len="med" w="med" type="none"/>
            <a:tailEnd len="med" w="med" type="triangle"/>
          </a:ln>
        </p:spPr>
      </p:cxnSp>
      <p:cxnSp>
        <p:nvCxnSpPr>
          <p:cNvPr id="1456" name="Google Shape;1456;p101"/>
          <p:cNvCxnSpPr>
            <a:stCxn id="1416" idx="2"/>
            <a:endCxn id="1415" idx="2"/>
          </p:cNvCxnSpPr>
          <p:nvPr/>
        </p:nvCxnSpPr>
        <p:spPr>
          <a:xfrm rot="5400000">
            <a:off x="5280271" y="4005700"/>
            <a:ext cx="600" cy="1147800"/>
          </a:xfrm>
          <a:prstGeom prst="curvedConnector3">
            <a:avLst>
              <a:gd fmla="val 74279167" name="adj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Let’s step back...</a:t>
            </a:r>
            <a:endParaRPr/>
          </a:p>
        </p:txBody>
      </p:sp>
      <p:sp>
        <p:nvSpPr>
          <p:cNvPr id="154" name="Google Shape;154;p21"/>
          <p:cNvSpPr txBox="1"/>
          <p:nvPr>
            <p:ph idx="1" type="body"/>
          </p:nvPr>
        </p:nvSpPr>
        <p:spPr>
          <a:xfrm>
            <a:off x="3564900" y="1045725"/>
            <a:ext cx="55791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What info did we (not) give the network?</a:t>
            </a:r>
            <a:endParaRPr b="1"/>
          </a:p>
          <a:p>
            <a:pPr indent="-342900" lvl="0" marL="457200" rtl="0" algn="l">
              <a:spcBef>
                <a:spcPts val="1600"/>
              </a:spcBef>
              <a:spcAft>
                <a:spcPts val="0"/>
              </a:spcAft>
              <a:buSzPts val="1800"/>
              <a:buChar char="-"/>
            </a:pPr>
            <a:r>
              <a:rPr lang="en"/>
              <a:t>...</a:t>
            </a:r>
            <a:endParaRPr/>
          </a:p>
        </p:txBody>
      </p:sp>
      <p:pic>
        <p:nvPicPr>
          <p:cNvPr id="155" name="Google Shape;155;p21"/>
          <p:cNvPicPr preferRelativeResize="0"/>
          <p:nvPr/>
        </p:nvPicPr>
        <p:blipFill>
          <a:blip r:embed="rId3">
            <a:alphaModFix/>
          </a:blip>
          <a:stretch>
            <a:fillRect/>
          </a:stretch>
        </p:blipFill>
        <p:spPr>
          <a:xfrm>
            <a:off x="446916" y="1482700"/>
            <a:ext cx="2030208" cy="2292313"/>
          </a:xfrm>
          <a:prstGeom prst="rect">
            <a:avLst/>
          </a:prstGeom>
          <a:noFill/>
          <a:ln>
            <a:noFill/>
          </a:ln>
        </p:spPr>
      </p:pic>
      <p:sp>
        <p:nvSpPr>
          <p:cNvPr id="156" name="Google Shape;156;p21"/>
          <p:cNvSpPr txBox="1"/>
          <p:nvPr/>
        </p:nvSpPr>
        <p:spPr>
          <a:xfrm>
            <a:off x="527955" y="3807012"/>
            <a:ext cx="2575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Open Sans"/>
                <a:ea typeface="Open Sans"/>
                <a:cs typeface="Open Sans"/>
                <a:sym typeface="Open Sans"/>
              </a:rPr>
              <a:t>‘I’      ‘bank’   ‘into’      ‘a’       ‘turn’</a:t>
            </a:r>
            <a:endParaRPr sz="1000">
              <a:latin typeface="Open Sans"/>
              <a:ea typeface="Open Sans"/>
              <a:cs typeface="Open Sans"/>
              <a:sym typeface="Open Sans"/>
            </a:endParaRPr>
          </a:p>
        </p:txBody>
      </p:sp>
      <p:sp>
        <p:nvSpPr>
          <p:cNvPr id="157" name="Google Shape;157;p21"/>
          <p:cNvSpPr txBox="1"/>
          <p:nvPr/>
        </p:nvSpPr>
        <p:spPr>
          <a:xfrm>
            <a:off x="451755" y="4035612"/>
            <a:ext cx="2575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Open Sans"/>
                <a:ea typeface="Open Sans"/>
                <a:cs typeface="Open Sans"/>
                <a:sym typeface="Open Sans"/>
              </a:rPr>
              <a:t>‘I’         ‘will’        ‘visit’   ‘Washington’   ‘tomorrow’</a:t>
            </a:r>
            <a:endParaRPr sz="800">
              <a:latin typeface="Open Sans"/>
              <a:ea typeface="Open Sans"/>
              <a:cs typeface="Open Sans"/>
              <a:sym typeface="Open Sans"/>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0" name="Shape 1460"/>
        <p:cNvGrpSpPr/>
        <p:nvPr/>
      </p:nvGrpSpPr>
      <p:grpSpPr>
        <a:xfrm>
          <a:off x="0" y="0"/>
          <a:ext cx="0" cy="0"/>
          <a:chOff x="0" y="0"/>
          <a:chExt cx="0" cy="0"/>
        </a:xfrm>
      </p:grpSpPr>
      <p:sp>
        <p:nvSpPr>
          <p:cNvPr id="1461" name="Google Shape;1461;p102"/>
          <p:cNvSpPr/>
          <p:nvPr/>
        </p:nvSpPr>
        <p:spPr>
          <a:xfrm>
            <a:off x="4410250" y="3429400"/>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102"/>
          <p:cNvSpPr/>
          <p:nvPr/>
        </p:nvSpPr>
        <p:spPr>
          <a:xfrm>
            <a:off x="6705888" y="2275350"/>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102"/>
          <p:cNvSpPr/>
          <p:nvPr/>
        </p:nvSpPr>
        <p:spPr>
          <a:xfrm>
            <a:off x="7279750" y="2852375"/>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102"/>
          <p:cNvSpPr/>
          <p:nvPr/>
        </p:nvSpPr>
        <p:spPr>
          <a:xfrm>
            <a:off x="6705863" y="3429400"/>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102"/>
          <p:cNvSpPr/>
          <p:nvPr/>
        </p:nvSpPr>
        <p:spPr>
          <a:xfrm>
            <a:off x="7853663" y="3426275"/>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102"/>
          <p:cNvSpPr/>
          <p:nvPr/>
        </p:nvSpPr>
        <p:spPr>
          <a:xfrm>
            <a:off x="6131938" y="1704575"/>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67" name="Google Shape;1467;p102"/>
          <p:cNvCxnSpPr>
            <a:stCxn id="1466" idx="3"/>
            <a:endCxn id="1461" idx="7"/>
          </p:cNvCxnSpPr>
          <p:nvPr/>
        </p:nvCxnSpPr>
        <p:spPr>
          <a:xfrm flipH="1">
            <a:off x="4916151" y="2210561"/>
            <a:ext cx="1302600" cy="1305600"/>
          </a:xfrm>
          <a:prstGeom prst="straightConnector1">
            <a:avLst/>
          </a:prstGeom>
          <a:noFill/>
          <a:ln cap="flat" cmpd="sng" w="19050">
            <a:solidFill>
              <a:srgbClr val="666666"/>
            </a:solidFill>
            <a:prstDash val="solid"/>
            <a:round/>
            <a:headEnd len="med" w="med" type="none"/>
            <a:tailEnd len="med" w="med" type="triangle"/>
          </a:ln>
        </p:spPr>
      </p:cxnSp>
      <p:sp>
        <p:nvSpPr>
          <p:cNvPr id="1468" name="Google Shape;1468;p10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CKY Algorithm</a:t>
            </a:r>
            <a:endParaRPr/>
          </a:p>
        </p:txBody>
      </p:sp>
      <p:sp>
        <p:nvSpPr>
          <p:cNvPr id="1469" name="Google Shape;1469;p102"/>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Token cells: </a:t>
            </a:r>
            <a:r>
              <a:rPr lang="en">
                <a:latin typeface="Consolas"/>
                <a:ea typeface="Consolas"/>
                <a:cs typeface="Consolas"/>
                <a:sym typeface="Consolas"/>
              </a:rPr>
              <a:t>[i, i+1)</a:t>
            </a:r>
            <a:r>
              <a:rPr lang="en"/>
              <a:t> (assume have POS tags)</a:t>
            </a:r>
            <a:endParaRPr/>
          </a:p>
          <a:p>
            <a:pPr indent="0" lvl="0" marL="0" rtl="0" algn="l">
              <a:spcBef>
                <a:spcPts val="0"/>
              </a:spcBef>
              <a:spcAft>
                <a:spcPts val="0"/>
              </a:spcAft>
              <a:buNone/>
            </a:pPr>
            <a:r>
              <a:rPr lang="en"/>
              <a:t>Store best </a:t>
            </a:r>
            <a:r>
              <a:rPr lang="en">
                <a:latin typeface="Consolas"/>
                <a:ea typeface="Consolas"/>
                <a:cs typeface="Consolas"/>
                <a:sym typeface="Consolas"/>
              </a:rPr>
              <a:t>score(i,j,X)</a:t>
            </a:r>
            <a:r>
              <a:rPr lang="en"/>
              <a:t> for symbol </a:t>
            </a:r>
            <a:r>
              <a:rPr lang="en">
                <a:latin typeface="Consolas"/>
                <a:ea typeface="Consolas"/>
                <a:cs typeface="Consolas"/>
                <a:sym typeface="Consolas"/>
              </a:rPr>
              <a:t>X</a:t>
            </a:r>
            <a:endParaRPr>
              <a:latin typeface="Consolas"/>
              <a:ea typeface="Consolas"/>
              <a:cs typeface="Consolas"/>
              <a:sym typeface="Consolas"/>
            </a:endParaRPr>
          </a:p>
          <a:p>
            <a:pPr indent="0" lvl="0" marL="0" rtl="0" algn="l">
              <a:spcBef>
                <a:spcPts val="0"/>
              </a:spcBef>
              <a:spcAft>
                <a:spcPts val="0"/>
              </a:spcAft>
              <a:buNone/>
            </a:pPr>
            <a:r>
              <a:t/>
            </a:r>
            <a:endParaRPr/>
          </a:p>
          <a:p>
            <a:pPr indent="0" lvl="0" marL="0" rtl="0" algn="l">
              <a:spcBef>
                <a:spcPts val="0"/>
              </a:spcBef>
              <a:spcAft>
                <a:spcPts val="0"/>
              </a:spcAft>
              <a:buNone/>
            </a:pPr>
            <a:r>
              <a:rPr lang="en">
                <a:highlight>
                  <a:srgbClr val="CFE2F3"/>
                </a:highlight>
              </a:rPr>
              <a:t>For each cell</a:t>
            </a:r>
            <a:r>
              <a:rPr lang="en">
                <a:highlight>
                  <a:srgbClr val="CFE2F3"/>
                </a:highlight>
                <a:latin typeface="Consolas"/>
                <a:ea typeface="Consolas"/>
                <a:cs typeface="Consolas"/>
                <a:sym typeface="Consolas"/>
              </a:rPr>
              <a:t> </a:t>
            </a:r>
            <a:r>
              <a:rPr b="1" lang="en">
                <a:highlight>
                  <a:srgbClr val="CFE2F3"/>
                </a:highlight>
                <a:latin typeface="Consolas"/>
                <a:ea typeface="Consolas"/>
                <a:cs typeface="Consolas"/>
                <a:sym typeface="Consolas"/>
              </a:rPr>
              <a:t>[i,j)</a:t>
            </a:r>
            <a:r>
              <a:rPr lang="en">
                <a:highlight>
                  <a:srgbClr val="CFE2F3"/>
                </a:highlight>
              </a:rPr>
              <a:t>, bottom-up:  </a:t>
            </a:r>
            <a:r>
              <a:rPr lang="en">
                <a:highlight>
                  <a:srgbClr val="CFE2F3"/>
                </a:highlight>
                <a:latin typeface="Consolas"/>
                <a:ea typeface="Consolas"/>
                <a:cs typeface="Consolas"/>
                <a:sym typeface="Consolas"/>
              </a:rPr>
              <a:t>O(n^2)</a:t>
            </a:r>
            <a:endParaRPr>
              <a:highlight>
                <a:srgbClr val="CFE2F3"/>
              </a:highlight>
              <a:latin typeface="Consolas"/>
              <a:ea typeface="Consolas"/>
              <a:cs typeface="Consolas"/>
              <a:sym typeface="Consolas"/>
            </a:endParaRPr>
          </a:p>
          <a:p>
            <a:pPr indent="0" lvl="0" marL="0" rtl="0" algn="l">
              <a:spcBef>
                <a:spcPts val="0"/>
              </a:spcBef>
              <a:spcAft>
                <a:spcPts val="0"/>
              </a:spcAft>
              <a:buNone/>
            </a:pPr>
            <a:r>
              <a:rPr lang="en">
                <a:highlight>
                  <a:srgbClr val="D9EAD3"/>
                </a:highlight>
                <a:latin typeface="Consolas"/>
                <a:ea typeface="Consolas"/>
                <a:cs typeface="Consolas"/>
                <a:sym typeface="Consolas"/>
              </a:rPr>
              <a:t>  </a:t>
            </a:r>
            <a:r>
              <a:rPr lang="en">
                <a:highlight>
                  <a:srgbClr val="D9EAD3"/>
                </a:highlight>
              </a:rPr>
              <a:t>For each rule</a:t>
            </a:r>
            <a:r>
              <a:rPr lang="en">
                <a:highlight>
                  <a:srgbClr val="D9EAD3"/>
                </a:highlight>
                <a:latin typeface="Consolas"/>
                <a:ea typeface="Consolas"/>
                <a:cs typeface="Consolas"/>
                <a:sym typeface="Consolas"/>
              </a:rPr>
              <a:t> </a:t>
            </a:r>
            <a:r>
              <a:rPr b="1" lang="en">
                <a:highlight>
                  <a:srgbClr val="D9EAD3"/>
                </a:highlight>
                <a:latin typeface="Consolas"/>
                <a:ea typeface="Consolas"/>
                <a:cs typeface="Consolas"/>
                <a:sym typeface="Consolas"/>
              </a:rPr>
              <a:t>(A → B C)</a:t>
            </a:r>
            <a:r>
              <a:rPr lang="en">
                <a:highlight>
                  <a:srgbClr val="D9EAD3"/>
                </a:highlight>
                <a:latin typeface="Consolas"/>
                <a:ea typeface="Consolas"/>
                <a:cs typeface="Consolas"/>
                <a:sym typeface="Consolas"/>
              </a:rPr>
              <a:t>: O(k^3)</a:t>
            </a:r>
            <a:endParaRPr>
              <a:highlight>
                <a:srgbClr val="D9EAD3"/>
              </a:highlight>
              <a:latin typeface="Consolas"/>
              <a:ea typeface="Consolas"/>
              <a:cs typeface="Consolas"/>
              <a:sym typeface="Consolas"/>
            </a:endParaRPr>
          </a:p>
          <a:p>
            <a:pPr indent="0" lvl="0" marL="0" rtl="0" algn="l">
              <a:spcBef>
                <a:spcPts val="0"/>
              </a:spcBef>
              <a:spcAft>
                <a:spcPts val="0"/>
              </a:spcAft>
              <a:buNone/>
            </a:pPr>
            <a:r>
              <a:rPr lang="en">
                <a:highlight>
                  <a:srgbClr val="CFE2F3"/>
                </a:highlight>
                <a:latin typeface="Consolas"/>
                <a:ea typeface="Consolas"/>
                <a:cs typeface="Consolas"/>
                <a:sym typeface="Consolas"/>
              </a:rPr>
              <a:t>    </a:t>
            </a:r>
            <a:r>
              <a:rPr lang="en">
                <a:highlight>
                  <a:srgbClr val="CFE2F3"/>
                </a:highlight>
              </a:rPr>
              <a:t>For each split</a:t>
            </a:r>
            <a:r>
              <a:rPr lang="en">
                <a:highlight>
                  <a:srgbClr val="CFE2F3"/>
                </a:highlight>
                <a:latin typeface="Consolas"/>
                <a:ea typeface="Consolas"/>
                <a:cs typeface="Consolas"/>
                <a:sym typeface="Consolas"/>
              </a:rPr>
              <a:t> </a:t>
            </a:r>
            <a:r>
              <a:rPr b="1" lang="en">
                <a:highlight>
                  <a:srgbClr val="CFE2F3"/>
                </a:highlight>
                <a:latin typeface="Consolas"/>
                <a:ea typeface="Consolas"/>
                <a:cs typeface="Consolas"/>
                <a:sym typeface="Consolas"/>
              </a:rPr>
              <a:t>i ﹤ ℓ ≤ j: </a:t>
            </a:r>
            <a:r>
              <a:rPr lang="en">
                <a:highlight>
                  <a:srgbClr val="CFE2F3"/>
                </a:highlight>
                <a:latin typeface="Consolas"/>
                <a:ea typeface="Consolas"/>
                <a:cs typeface="Consolas"/>
                <a:sym typeface="Consolas"/>
              </a:rPr>
              <a:t>O(n)</a:t>
            </a:r>
            <a:endParaRPr>
              <a:highlight>
                <a:srgbClr val="CFE2F3"/>
              </a:highlight>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x = score(i,ℓ,B) + score(ℓ,j,C)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 weight(A → B C)</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a:t>
            </a:r>
            <a:r>
              <a:rPr lang="en"/>
              <a:t>If</a:t>
            </a:r>
            <a:r>
              <a:rPr lang="en">
                <a:latin typeface="Consolas"/>
                <a:ea typeface="Consolas"/>
                <a:cs typeface="Consolas"/>
                <a:sym typeface="Consolas"/>
              </a:rPr>
              <a:t> x &gt; score(i,j,A):</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score(i,j,A) = x</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children(i,j,A) = [(i,ℓ,B),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(ℓ,j,C)]</a:t>
            </a:r>
            <a:endParaRPr>
              <a:latin typeface="Consolas"/>
              <a:ea typeface="Consolas"/>
              <a:cs typeface="Consolas"/>
              <a:sym typeface="Consolas"/>
            </a:endParaRPr>
          </a:p>
        </p:txBody>
      </p:sp>
      <p:sp>
        <p:nvSpPr>
          <p:cNvPr id="1470" name="Google Shape;1470;p102"/>
          <p:cNvSpPr/>
          <p:nvPr/>
        </p:nvSpPr>
        <p:spPr>
          <a:xfrm>
            <a:off x="4132750"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James</a:t>
            </a:r>
            <a:endParaRPr sz="1200"/>
          </a:p>
        </p:txBody>
      </p:sp>
      <p:sp>
        <p:nvSpPr>
          <p:cNvPr id="1471" name="Google Shape;1471;p102"/>
          <p:cNvSpPr/>
          <p:nvPr/>
        </p:nvSpPr>
        <p:spPr>
          <a:xfrm>
            <a:off x="5280571"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ate</a:t>
            </a:r>
            <a:endParaRPr sz="1200"/>
          </a:p>
        </p:txBody>
      </p:sp>
      <p:sp>
        <p:nvSpPr>
          <p:cNvPr id="1472" name="Google Shape;1472;p102"/>
          <p:cNvSpPr/>
          <p:nvPr/>
        </p:nvSpPr>
        <p:spPr>
          <a:xfrm>
            <a:off x="6428367"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the</a:t>
            </a:r>
            <a:endParaRPr sz="1200"/>
          </a:p>
        </p:txBody>
      </p:sp>
      <p:sp>
        <p:nvSpPr>
          <p:cNvPr id="1473" name="Google Shape;1473;p102"/>
          <p:cNvSpPr/>
          <p:nvPr/>
        </p:nvSpPr>
        <p:spPr>
          <a:xfrm>
            <a:off x="7576162" y="4299700"/>
            <a:ext cx="1147800" cy="2796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food</a:t>
            </a:r>
            <a:endParaRPr sz="1200"/>
          </a:p>
        </p:txBody>
      </p:sp>
      <p:cxnSp>
        <p:nvCxnSpPr>
          <p:cNvPr id="1474" name="Google Shape;1474;p102"/>
          <p:cNvCxnSpPr>
            <a:stCxn id="1463" idx="3"/>
            <a:endCxn id="1464" idx="7"/>
          </p:cNvCxnSpPr>
          <p:nvPr/>
        </p:nvCxnSpPr>
        <p:spPr>
          <a:xfrm flipH="1">
            <a:off x="7211764" y="3358361"/>
            <a:ext cx="154800" cy="157800"/>
          </a:xfrm>
          <a:prstGeom prst="straightConnector1">
            <a:avLst/>
          </a:prstGeom>
          <a:noFill/>
          <a:ln cap="flat" cmpd="sng" w="19050">
            <a:solidFill>
              <a:srgbClr val="666666"/>
            </a:solidFill>
            <a:prstDash val="solid"/>
            <a:round/>
            <a:headEnd len="med" w="med" type="none"/>
            <a:tailEnd len="med" w="med" type="triangle"/>
          </a:ln>
        </p:spPr>
      </p:cxnSp>
      <p:cxnSp>
        <p:nvCxnSpPr>
          <p:cNvPr id="1475" name="Google Shape;1475;p102"/>
          <p:cNvCxnSpPr>
            <a:stCxn id="1464" idx="4"/>
            <a:endCxn id="1476" idx="2"/>
          </p:cNvCxnSpPr>
          <p:nvPr/>
        </p:nvCxnSpPr>
        <p:spPr>
          <a:xfrm>
            <a:off x="7002263" y="4022200"/>
            <a:ext cx="0" cy="277500"/>
          </a:xfrm>
          <a:prstGeom prst="straightConnector1">
            <a:avLst/>
          </a:prstGeom>
          <a:noFill/>
          <a:ln cap="flat" cmpd="sng" w="19050">
            <a:solidFill>
              <a:srgbClr val="666666"/>
            </a:solidFill>
            <a:prstDash val="solid"/>
            <a:round/>
            <a:headEnd len="med" w="med" type="none"/>
            <a:tailEnd len="med" w="med" type="triangle"/>
          </a:ln>
        </p:spPr>
      </p:cxnSp>
      <p:cxnSp>
        <p:nvCxnSpPr>
          <p:cNvPr id="1477" name="Google Shape;1477;p102"/>
          <p:cNvCxnSpPr>
            <a:stCxn id="1463" idx="5"/>
            <a:endCxn id="1465" idx="1"/>
          </p:cNvCxnSpPr>
          <p:nvPr/>
        </p:nvCxnSpPr>
        <p:spPr>
          <a:xfrm>
            <a:off x="7785736" y="3358361"/>
            <a:ext cx="154800" cy="154800"/>
          </a:xfrm>
          <a:prstGeom prst="straightConnector1">
            <a:avLst/>
          </a:prstGeom>
          <a:noFill/>
          <a:ln cap="flat" cmpd="sng" w="19050">
            <a:solidFill>
              <a:srgbClr val="666666"/>
            </a:solidFill>
            <a:prstDash val="solid"/>
            <a:round/>
            <a:headEnd len="med" w="med" type="none"/>
            <a:tailEnd len="med" w="med" type="triangle"/>
          </a:ln>
        </p:spPr>
      </p:cxnSp>
      <p:cxnSp>
        <p:nvCxnSpPr>
          <p:cNvPr id="1478" name="Google Shape;1478;p102"/>
          <p:cNvCxnSpPr>
            <a:stCxn id="1465" idx="4"/>
            <a:endCxn id="1479" idx="2"/>
          </p:cNvCxnSpPr>
          <p:nvPr/>
        </p:nvCxnSpPr>
        <p:spPr>
          <a:xfrm>
            <a:off x="8150063" y="4019075"/>
            <a:ext cx="0" cy="280500"/>
          </a:xfrm>
          <a:prstGeom prst="straightConnector1">
            <a:avLst/>
          </a:prstGeom>
          <a:noFill/>
          <a:ln cap="flat" cmpd="sng" w="19050">
            <a:solidFill>
              <a:srgbClr val="666666"/>
            </a:solidFill>
            <a:prstDash val="solid"/>
            <a:round/>
            <a:headEnd len="med" w="med" type="none"/>
            <a:tailEnd len="med" w="med" type="triangle"/>
          </a:ln>
        </p:spPr>
      </p:cxnSp>
      <p:cxnSp>
        <p:nvCxnSpPr>
          <p:cNvPr id="1480" name="Google Shape;1480;p102"/>
          <p:cNvCxnSpPr>
            <a:stCxn id="1481" idx="4"/>
            <a:endCxn id="1482" idx="2"/>
          </p:cNvCxnSpPr>
          <p:nvPr/>
        </p:nvCxnSpPr>
        <p:spPr>
          <a:xfrm>
            <a:off x="5854450" y="4019075"/>
            <a:ext cx="0" cy="280500"/>
          </a:xfrm>
          <a:prstGeom prst="straightConnector1">
            <a:avLst/>
          </a:prstGeom>
          <a:noFill/>
          <a:ln cap="flat" cmpd="sng" w="19050">
            <a:solidFill>
              <a:srgbClr val="666666"/>
            </a:solidFill>
            <a:prstDash val="solid"/>
            <a:round/>
            <a:headEnd len="med" w="med" type="none"/>
            <a:tailEnd len="med" w="med" type="triangle"/>
          </a:ln>
        </p:spPr>
      </p:cxnSp>
      <p:cxnSp>
        <p:nvCxnSpPr>
          <p:cNvPr id="1483" name="Google Shape;1483;p102"/>
          <p:cNvCxnSpPr>
            <a:stCxn id="1461" idx="4"/>
            <a:endCxn id="1470" idx="0"/>
          </p:cNvCxnSpPr>
          <p:nvPr/>
        </p:nvCxnSpPr>
        <p:spPr>
          <a:xfrm>
            <a:off x="4706650" y="4022200"/>
            <a:ext cx="0" cy="277500"/>
          </a:xfrm>
          <a:prstGeom prst="straightConnector1">
            <a:avLst/>
          </a:prstGeom>
          <a:noFill/>
          <a:ln cap="flat" cmpd="sng" w="19050">
            <a:solidFill>
              <a:srgbClr val="666666"/>
            </a:solidFill>
            <a:prstDash val="solid"/>
            <a:round/>
            <a:headEnd len="med" w="med" type="none"/>
            <a:tailEnd len="med" w="med" type="triangle"/>
          </a:ln>
        </p:spPr>
      </p:cxnSp>
      <p:sp>
        <p:nvSpPr>
          <p:cNvPr id="1481" name="Google Shape;1481;p102"/>
          <p:cNvSpPr/>
          <p:nvPr/>
        </p:nvSpPr>
        <p:spPr>
          <a:xfrm>
            <a:off x="5558050" y="3426275"/>
            <a:ext cx="592800" cy="5928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84" name="Google Shape;1484;p102"/>
          <p:cNvCxnSpPr>
            <a:stCxn id="1462" idx="3"/>
            <a:endCxn id="1481" idx="7"/>
          </p:cNvCxnSpPr>
          <p:nvPr/>
        </p:nvCxnSpPr>
        <p:spPr>
          <a:xfrm flipH="1">
            <a:off x="6064001" y="2781336"/>
            <a:ext cx="728700" cy="731700"/>
          </a:xfrm>
          <a:prstGeom prst="straightConnector1">
            <a:avLst/>
          </a:prstGeom>
          <a:noFill/>
          <a:ln cap="flat" cmpd="sng" w="19050">
            <a:solidFill>
              <a:srgbClr val="666666"/>
            </a:solidFill>
            <a:prstDash val="solid"/>
            <a:round/>
            <a:headEnd len="med" w="med" type="none"/>
            <a:tailEnd len="med" w="med" type="triangle"/>
          </a:ln>
        </p:spPr>
      </p:cxnSp>
      <p:cxnSp>
        <p:nvCxnSpPr>
          <p:cNvPr id="1485" name="Google Shape;1485;p102"/>
          <p:cNvCxnSpPr>
            <a:stCxn id="1462" idx="5"/>
            <a:endCxn id="1463" idx="1"/>
          </p:cNvCxnSpPr>
          <p:nvPr/>
        </p:nvCxnSpPr>
        <p:spPr>
          <a:xfrm>
            <a:off x="7211874" y="2781336"/>
            <a:ext cx="154800" cy="157800"/>
          </a:xfrm>
          <a:prstGeom prst="straightConnector1">
            <a:avLst/>
          </a:prstGeom>
          <a:noFill/>
          <a:ln cap="flat" cmpd="sng" w="19050">
            <a:solidFill>
              <a:srgbClr val="666666"/>
            </a:solidFill>
            <a:prstDash val="solid"/>
            <a:round/>
            <a:headEnd len="med" w="med" type="none"/>
            <a:tailEnd len="med" w="med" type="triangle"/>
          </a:ln>
        </p:spPr>
      </p:cxnSp>
      <p:cxnSp>
        <p:nvCxnSpPr>
          <p:cNvPr id="1486" name="Google Shape;1486;p102"/>
          <p:cNvCxnSpPr>
            <a:stCxn id="1466" idx="5"/>
            <a:endCxn id="1462" idx="1"/>
          </p:cNvCxnSpPr>
          <p:nvPr/>
        </p:nvCxnSpPr>
        <p:spPr>
          <a:xfrm>
            <a:off x="6637924" y="2210561"/>
            <a:ext cx="154800" cy="151500"/>
          </a:xfrm>
          <a:prstGeom prst="straightConnector1">
            <a:avLst/>
          </a:prstGeom>
          <a:noFill/>
          <a:ln cap="flat" cmpd="sng" w="19050">
            <a:solidFill>
              <a:srgbClr val="666666"/>
            </a:solidFill>
            <a:prstDash val="solid"/>
            <a:round/>
            <a:headEnd len="med" w="med" type="none"/>
            <a:tailEnd len="med" w="med" type="triangle"/>
          </a:ln>
        </p:spPr>
      </p:cxnSp>
      <p:sp>
        <p:nvSpPr>
          <p:cNvPr id="1487" name="Google Shape;1487;p102"/>
          <p:cNvSpPr/>
          <p:nvPr/>
        </p:nvSpPr>
        <p:spPr>
          <a:xfrm>
            <a:off x="4132750"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NP/NNP</a:t>
            </a:r>
            <a:endParaRPr/>
          </a:p>
        </p:txBody>
      </p:sp>
      <p:sp>
        <p:nvSpPr>
          <p:cNvPr id="1482" name="Google Shape;1482;p102"/>
          <p:cNvSpPr/>
          <p:nvPr/>
        </p:nvSpPr>
        <p:spPr>
          <a:xfrm>
            <a:off x="5280575"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VBD</a:t>
            </a:r>
            <a:endParaRPr/>
          </a:p>
        </p:txBody>
      </p:sp>
      <p:sp>
        <p:nvSpPr>
          <p:cNvPr id="1476" name="Google Shape;1476;p102"/>
          <p:cNvSpPr/>
          <p:nvPr/>
        </p:nvSpPr>
        <p:spPr>
          <a:xfrm>
            <a:off x="6428375"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DT</a:t>
            </a:r>
            <a:endParaRPr/>
          </a:p>
        </p:txBody>
      </p:sp>
      <p:sp>
        <p:nvSpPr>
          <p:cNvPr id="1479" name="Google Shape;1479;p102"/>
          <p:cNvSpPr/>
          <p:nvPr/>
        </p:nvSpPr>
        <p:spPr>
          <a:xfrm>
            <a:off x="7576150" y="315190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NN</a:t>
            </a:r>
            <a:endParaRPr/>
          </a:p>
        </p:txBody>
      </p:sp>
      <p:sp>
        <p:nvSpPr>
          <p:cNvPr id="1488" name="Google Shape;1488;p102"/>
          <p:cNvSpPr/>
          <p:nvPr/>
        </p:nvSpPr>
        <p:spPr>
          <a:xfrm>
            <a:off x="5280575" y="199785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89" name="Google Shape;1489;p102"/>
          <p:cNvSpPr/>
          <p:nvPr/>
        </p:nvSpPr>
        <p:spPr>
          <a:xfrm>
            <a:off x="5854450" y="25748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90" name="Google Shape;1490;p102"/>
          <p:cNvSpPr/>
          <p:nvPr/>
        </p:nvSpPr>
        <p:spPr>
          <a:xfrm>
            <a:off x="7002250" y="25748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NP</a:t>
            </a:r>
            <a:endParaRPr/>
          </a:p>
        </p:txBody>
      </p:sp>
      <p:sp>
        <p:nvSpPr>
          <p:cNvPr id="1491" name="Google Shape;1491;p102"/>
          <p:cNvSpPr/>
          <p:nvPr/>
        </p:nvSpPr>
        <p:spPr>
          <a:xfrm>
            <a:off x="6428400" y="1997850"/>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VP</a:t>
            </a:r>
            <a:endParaRPr/>
          </a:p>
        </p:txBody>
      </p:sp>
      <p:sp>
        <p:nvSpPr>
          <p:cNvPr id="1492" name="Google Shape;1492;p102"/>
          <p:cNvSpPr/>
          <p:nvPr/>
        </p:nvSpPr>
        <p:spPr>
          <a:xfrm>
            <a:off x="5854450" y="14270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t>
            </a:r>
            <a:endParaRPr/>
          </a:p>
        </p:txBody>
      </p:sp>
      <p:sp>
        <p:nvSpPr>
          <p:cNvPr id="1493" name="Google Shape;1493;p102"/>
          <p:cNvSpPr/>
          <p:nvPr/>
        </p:nvSpPr>
        <p:spPr>
          <a:xfrm>
            <a:off x="4706663" y="2574875"/>
            <a:ext cx="1147800" cy="1147800"/>
          </a:xfrm>
          <a:prstGeom prst="diamond">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1494" name="Google Shape;1494;p102"/>
          <p:cNvGrpSpPr/>
          <p:nvPr/>
        </p:nvGrpSpPr>
        <p:grpSpPr>
          <a:xfrm>
            <a:off x="4004525" y="4579550"/>
            <a:ext cx="4858200" cy="340500"/>
            <a:chOff x="4004525" y="4579550"/>
            <a:chExt cx="4858200" cy="340500"/>
          </a:xfrm>
        </p:grpSpPr>
        <p:sp>
          <p:nvSpPr>
            <p:cNvPr id="1495" name="Google Shape;1495;p102"/>
            <p:cNvSpPr txBox="1"/>
            <p:nvPr/>
          </p:nvSpPr>
          <p:spPr>
            <a:xfrm>
              <a:off x="4004525" y="4579550"/>
              <a:ext cx="288000" cy="34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0</a:t>
              </a:r>
              <a:endParaRPr sz="1200">
                <a:latin typeface="Consolas"/>
                <a:ea typeface="Consolas"/>
                <a:cs typeface="Consolas"/>
                <a:sym typeface="Consolas"/>
              </a:endParaRPr>
            </a:p>
          </p:txBody>
        </p:sp>
        <p:sp>
          <p:nvSpPr>
            <p:cNvPr id="1496" name="Google Shape;1496;p102"/>
            <p:cNvSpPr txBox="1"/>
            <p:nvPr/>
          </p:nvSpPr>
          <p:spPr>
            <a:xfrm>
              <a:off x="5147075" y="4579550"/>
              <a:ext cx="288000" cy="34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1</a:t>
              </a:r>
              <a:endParaRPr sz="1200">
                <a:latin typeface="Consolas"/>
                <a:ea typeface="Consolas"/>
                <a:cs typeface="Consolas"/>
                <a:sym typeface="Consolas"/>
              </a:endParaRPr>
            </a:p>
          </p:txBody>
        </p:sp>
        <p:sp>
          <p:nvSpPr>
            <p:cNvPr id="1497" name="Google Shape;1497;p102"/>
            <p:cNvSpPr txBox="1"/>
            <p:nvPr/>
          </p:nvSpPr>
          <p:spPr>
            <a:xfrm>
              <a:off x="6289613" y="4579550"/>
              <a:ext cx="288000" cy="34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2</a:t>
              </a:r>
              <a:endParaRPr sz="1200">
                <a:latin typeface="Consolas"/>
                <a:ea typeface="Consolas"/>
                <a:cs typeface="Consolas"/>
                <a:sym typeface="Consolas"/>
              </a:endParaRPr>
            </a:p>
          </p:txBody>
        </p:sp>
        <p:sp>
          <p:nvSpPr>
            <p:cNvPr id="1498" name="Google Shape;1498;p102"/>
            <p:cNvSpPr txBox="1"/>
            <p:nvPr/>
          </p:nvSpPr>
          <p:spPr>
            <a:xfrm>
              <a:off x="7432175" y="4579550"/>
              <a:ext cx="288000" cy="34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3</a:t>
              </a:r>
              <a:endParaRPr sz="1200">
                <a:latin typeface="Consolas"/>
                <a:ea typeface="Consolas"/>
                <a:cs typeface="Consolas"/>
                <a:sym typeface="Consolas"/>
              </a:endParaRPr>
            </a:p>
          </p:txBody>
        </p:sp>
        <p:sp>
          <p:nvSpPr>
            <p:cNvPr id="1499" name="Google Shape;1499;p102"/>
            <p:cNvSpPr txBox="1"/>
            <p:nvPr/>
          </p:nvSpPr>
          <p:spPr>
            <a:xfrm>
              <a:off x="8574725" y="4579550"/>
              <a:ext cx="288000" cy="34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Consolas"/>
                  <a:ea typeface="Consolas"/>
                  <a:cs typeface="Consolas"/>
                  <a:sym typeface="Consolas"/>
                </a:rPr>
                <a:t>4</a:t>
              </a:r>
              <a:endParaRPr sz="1200">
                <a:latin typeface="Consolas"/>
                <a:ea typeface="Consolas"/>
                <a:cs typeface="Consolas"/>
                <a:sym typeface="Consolas"/>
              </a:endParaRPr>
            </a:p>
          </p:txBody>
        </p:sp>
      </p:gr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3" name="Shape 1503"/>
        <p:cNvGrpSpPr/>
        <p:nvPr/>
      </p:nvGrpSpPr>
      <p:grpSpPr>
        <a:xfrm>
          <a:off x="0" y="0"/>
          <a:ext cx="0" cy="0"/>
          <a:chOff x="0" y="0"/>
          <a:chExt cx="0" cy="0"/>
        </a:xfrm>
      </p:grpSpPr>
      <p:sp>
        <p:nvSpPr>
          <p:cNvPr id="1504" name="Google Shape;1504;p10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That’s It, Folks!</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sz="3600"/>
              <a:t>(See You Next Week For </a:t>
            </a:r>
            <a:endParaRPr sz="3600"/>
          </a:p>
          <a:p>
            <a:pPr indent="0" lvl="0" marL="0" rtl="0" algn="ctr">
              <a:spcBef>
                <a:spcPts val="0"/>
              </a:spcBef>
              <a:spcAft>
                <a:spcPts val="0"/>
              </a:spcAft>
              <a:buNone/>
            </a:pPr>
            <a:r>
              <a:rPr lang="en" sz="3600"/>
              <a:t>Convolutional Neural Networks…)</a:t>
            </a:r>
            <a:endParaRPr sz="3600"/>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8" name="Shape 1508"/>
        <p:cNvGrpSpPr/>
        <p:nvPr/>
      </p:nvGrpSpPr>
      <p:grpSpPr>
        <a:xfrm>
          <a:off x="0" y="0"/>
          <a:ext cx="0" cy="0"/>
          <a:chOff x="0" y="0"/>
          <a:chExt cx="0" cy="0"/>
        </a:xfrm>
      </p:grpSpPr>
      <p:sp>
        <p:nvSpPr>
          <p:cNvPr id="1509" name="Google Shape;1509;p104"/>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Extra Slides</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3" name="Shape 1513"/>
        <p:cNvGrpSpPr/>
        <p:nvPr/>
      </p:nvGrpSpPr>
      <p:grpSpPr>
        <a:xfrm>
          <a:off x="0" y="0"/>
          <a:ext cx="0" cy="0"/>
          <a:chOff x="0" y="0"/>
          <a:chExt cx="0" cy="0"/>
        </a:xfrm>
      </p:grpSpPr>
      <p:sp>
        <p:nvSpPr>
          <p:cNvPr id="1514" name="Google Shape;1514;p10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Inference: Beam Search</a:t>
            </a:r>
            <a:endParaRPr/>
          </a:p>
        </p:txBody>
      </p:sp>
      <p:sp>
        <p:nvSpPr>
          <p:cNvPr id="1515" name="Google Shape;1515;p10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Choosing transitions as a </a:t>
            </a:r>
            <a:r>
              <a:rPr i="1" lang="en"/>
              <a:t>search problem</a:t>
            </a:r>
            <a:r>
              <a:rPr lang="en"/>
              <a:t>: what is the best path to my goal?</a:t>
            </a:r>
            <a:endParaRPr/>
          </a:p>
          <a:p>
            <a:pPr indent="-342900" lvl="0" marL="457200" rtl="0" algn="l">
              <a:spcBef>
                <a:spcPts val="1600"/>
              </a:spcBef>
              <a:spcAft>
                <a:spcPts val="0"/>
              </a:spcAft>
              <a:buSzPts val="1800"/>
              <a:buChar char="●"/>
            </a:pPr>
            <a:r>
              <a:rPr b="1" lang="en"/>
              <a:t>Goal:</a:t>
            </a:r>
            <a:r>
              <a:rPr lang="en"/>
              <a:t> complete parse tree</a:t>
            </a:r>
            <a:endParaRPr/>
          </a:p>
          <a:p>
            <a:pPr indent="-342900" lvl="0" marL="457200" rtl="0" algn="l">
              <a:spcBef>
                <a:spcPts val="0"/>
              </a:spcBef>
              <a:spcAft>
                <a:spcPts val="0"/>
              </a:spcAft>
              <a:buSzPts val="1800"/>
              <a:buChar char="●"/>
            </a:pPr>
            <a:r>
              <a:rPr b="1" lang="en"/>
              <a:t>Path:</a:t>
            </a:r>
            <a:r>
              <a:rPr lang="en"/>
              <a:t> sequence of actions (transitions) {a</a:t>
            </a:r>
            <a:r>
              <a:rPr baseline="-25000" lang="en"/>
              <a:t>0</a:t>
            </a:r>
            <a:r>
              <a:rPr lang="en"/>
              <a:t>,a</a:t>
            </a:r>
            <a:r>
              <a:rPr baseline="-25000" lang="en"/>
              <a:t>1</a:t>
            </a:r>
            <a:r>
              <a:rPr lang="en"/>
              <a:t>,a</a:t>
            </a:r>
            <a:r>
              <a:rPr baseline="-25000" lang="en"/>
              <a:t>2</a:t>
            </a:r>
            <a:r>
              <a:rPr lang="en"/>
              <a:t>,...}</a:t>
            </a:r>
            <a:endParaRPr/>
          </a:p>
          <a:p>
            <a:pPr indent="-342900" lvl="0" marL="457200" rtl="0" algn="l">
              <a:spcBef>
                <a:spcPts val="0"/>
              </a:spcBef>
              <a:spcAft>
                <a:spcPts val="0"/>
              </a:spcAft>
              <a:buSzPts val="1800"/>
              <a:buChar char="●"/>
            </a:pPr>
            <a:r>
              <a:rPr b="1" lang="en"/>
              <a:t>“Best”: </a:t>
            </a:r>
            <a:r>
              <a:rPr lang="en"/>
              <a:t>highest scoring (according to model score = ∑</a:t>
            </a:r>
            <a:r>
              <a:rPr baseline="-25000" lang="en"/>
              <a:t>i</a:t>
            </a:r>
            <a:r>
              <a:rPr lang="en"/>
              <a:t> score(a</a:t>
            </a:r>
            <a:r>
              <a:rPr baseline="-25000" lang="en"/>
              <a:t>i</a:t>
            </a:r>
            <a:r>
              <a:rPr lang="en"/>
              <a:t>) )</a:t>
            </a:r>
            <a:endParaRPr/>
          </a:p>
          <a:p>
            <a:pPr indent="0" lvl="0" marL="0" rtl="0" algn="l">
              <a:spcBef>
                <a:spcPts val="1600"/>
              </a:spcBef>
              <a:spcAft>
                <a:spcPts val="0"/>
              </a:spcAft>
              <a:buNone/>
            </a:pPr>
            <a:r>
              <a:rPr b="1" lang="en">
                <a:solidFill>
                  <a:srgbClr val="980000"/>
                </a:solidFill>
              </a:rPr>
              <a:t>Greedy:</a:t>
            </a:r>
            <a:r>
              <a:rPr lang="en"/>
              <a:t> pick highest scoring transition at each step</a:t>
            </a:r>
            <a:endParaRPr/>
          </a:p>
          <a:p>
            <a:pPr indent="0" lvl="0" marL="0" rtl="0" algn="l">
              <a:spcBef>
                <a:spcPts val="1600"/>
              </a:spcBef>
              <a:spcAft>
                <a:spcPts val="0"/>
              </a:spcAft>
              <a:buNone/>
            </a:pPr>
            <a:r>
              <a:rPr b="1" lang="en">
                <a:solidFill>
                  <a:srgbClr val="0000FF"/>
                </a:solidFill>
              </a:rPr>
              <a:t>Beam search:</a:t>
            </a:r>
            <a:r>
              <a:rPr lang="en"/>
              <a:t> keep “beam” of k top-scoring candidates (up to complete trees)</a:t>
            </a:r>
            <a:endParaRPr/>
          </a:p>
          <a:p>
            <a:pPr indent="-342900" lvl="0" marL="457200" rtl="0" algn="l">
              <a:spcBef>
                <a:spcPts val="1600"/>
              </a:spcBef>
              <a:spcAft>
                <a:spcPts val="0"/>
              </a:spcAft>
              <a:buSzPts val="1800"/>
              <a:buChar char="●"/>
            </a:pPr>
            <a:r>
              <a:rPr lang="en"/>
              <a:t>Can do this during training as well!</a:t>
            </a:r>
            <a:endParaRPr/>
          </a:p>
          <a:p>
            <a:pPr indent="0" lvl="0" marL="0" rtl="0" algn="l">
              <a:spcBef>
                <a:spcPts val="1600"/>
              </a:spcBef>
              <a:spcAft>
                <a:spcPts val="1600"/>
              </a:spcAft>
              <a:buNone/>
            </a:pPr>
            <a:r>
              <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9" name="Shape 1519"/>
        <p:cNvGrpSpPr/>
        <p:nvPr/>
      </p:nvGrpSpPr>
      <p:grpSpPr>
        <a:xfrm>
          <a:off x="0" y="0"/>
          <a:ext cx="0" cy="0"/>
          <a:chOff x="0" y="0"/>
          <a:chExt cx="0" cy="0"/>
        </a:xfrm>
      </p:grpSpPr>
      <p:sp>
        <p:nvSpPr>
          <p:cNvPr id="1520" name="Google Shape;1520;p10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Can We Build a Simple POS Classifier?</a:t>
            </a:r>
            <a:endParaRPr/>
          </a:p>
        </p:txBody>
      </p:sp>
      <p:sp>
        <p:nvSpPr>
          <p:cNvPr id="1521" name="Google Shape;1521;p10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a:t>
            </a:r>
            <a:endParaRPr/>
          </a:p>
          <a:p>
            <a:pPr indent="-342900" lvl="0" marL="457200" rtl="0" algn="l">
              <a:spcBef>
                <a:spcPts val="1600"/>
              </a:spcBef>
              <a:spcAft>
                <a:spcPts val="0"/>
              </a:spcAft>
              <a:buSzPts val="1800"/>
              <a:buChar char="-"/>
            </a:pPr>
            <a:r>
              <a:rPr lang="en"/>
              <a:t>Input: ..</a:t>
            </a:r>
            <a:endParaRPr/>
          </a:p>
          <a:p>
            <a:pPr indent="-342900" lvl="0" marL="457200" rtl="0" algn="l">
              <a:spcBef>
                <a:spcPts val="0"/>
              </a:spcBef>
              <a:spcAft>
                <a:spcPts val="0"/>
              </a:spcAft>
              <a:buSzPts val="1800"/>
              <a:buChar char="-"/>
            </a:pPr>
            <a:r>
              <a:rPr lang="en"/>
              <a:t>...</a:t>
            </a:r>
            <a:endParaRPr>
              <a:solidFill>
                <a:srgbClr val="980000"/>
              </a:solidFill>
              <a:latin typeface="Consolas"/>
              <a:ea typeface="Consolas"/>
              <a:cs typeface="Consolas"/>
              <a:sym typeface="Consolas"/>
            </a:endParaRPr>
          </a:p>
          <a:p>
            <a:pPr indent="0" lvl="0" marL="0" rtl="0" algn="l">
              <a:spcBef>
                <a:spcPts val="1600"/>
              </a:spcBef>
              <a:spcAft>
                <a:spcPts val="0"/>
              </a:spcAft>
              <a:buNone/>
            </a:pPr>
            <a:br>
              <a:rPr lang="en"/>
            </a:br>
            <a:r>
              <a:rPr lang="en"/>
              <a:t>Limitations of proposed architecture?</a:t>
            </a:r>
            <a:endParaRPr/>
          </a:p>
          <a:p>
            <a:pPr indent="-342900" lvl="0" marL="457200" rtl="0" algn="l">
              <a:spcBef>
                <a:spcPts val="1600"/>
              </a:spcBef>
              <a:spcAft>
                <a:spcPts val="0"/>
              </a:spcAft>
              <a:buSzPts val="1800"/>
              <a:buChar char="-"/>
            </a:pPr>
            <a:r>
              <a:rPr lang="en"/>
              <a:t>...</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5" name="Shape 1525"/>
        <p:cNvGrpSpPr/>
        <p:nvPr/>
      </p:nvGrpSpPr>
      <p:grpSpPr>
        <a:xfrm>
          <a:off x="0" y="0"/>
          <a:ext cx="0" cy="0"/>
          <a:chOff x="0" y="0"/>
          <a:chExt cx="0" cy="0"/>
        </a:xfrm>
      </p:grpSpPr>
      <p:sp>
        <p:nvSpPr>
          <p:cNvPr id="1526" name="Google Shape;1526;p107"/>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Bert vs.(?) the NLP Pipeline</a:t>
            </a:r>
            <a:endParaRPr/>
          </a:p>
        </p:txBody>
      </p:sp>
      <p:sp>
        <p:nvSpPr>
          <p:cNvPr id="1527" name="Google Shape;1527;p107"/>
          <p:cNvSpPr txBox="1"/>
          <p:nvPr/>
        </p:nvSpPr>
        <p:spPr>
          <a:xfrm>
            <a:off x="721275" y="3617625"/>
            <a:ext cx="7649700" cy="91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latin typeface="Open Sans"/>
                <a:ea typeface="Open Sans"/>
                <a:cs typeface="Open Sans"/>
                <a:sym typeface="Open Sans"/>
                <a:hlinkClick r:id="rId3"/>
              </a:rPr>
              <a:t>“BERT Rediscovers the Classical NLP Pipeline”,</a:t>
            </a:r>
            <a:r>
              <a:rPr lang="en">
                <a:latin typeface="Open Sans"/>
                <a:ea typeface="Open Sans"/>
                <a:cs typeface="Open Sans"/>
                <a:sym typeface="Open Sans"/>
              </a:rPr>
              <a:t> I. Tenney et al, Google</a:t>
            </a:r>
            <a:endParaRPr>
              <a:latin typeface="Open Sans"/>
              <a:ea typeface="Open Sans"/>
              <a:cs typeface="Open Sans"/>
              <a:sym typeface="Open Sans"/>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1" name="Shape 1531"/>
        <p:cNvGrpSpPr/>
        <p:nvPr/>
      </p:nvGrpSpPr>
      <p:grpSpPr>
        <a:xfrm>
          <a:off x="0" y="0"/>
          <a:ext cx="0" cy="0"/>
          <a:chOff x="0" y="0"/>
          <a:chExt cx="0" cy="0"/>
        </a:xfrm>
      </p:grpSpPr>
      <p:sp>
        <p:nvSpPr>
          <p:cNvPr id="1532" name="Google Shape;1532;p10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“Old” and “New” Approach to NLP Use Cases</a:t>
            </a:r>
            <a:endParaRPr/>
          </a:p>
        </p:txBody>
      </p:sp>
      <p:sp>
        <p:nvSpPr>
          <p:cNvPr id="1533" name="Google Shape;1533;p108"/>
          <p:cNvSpPr txBox="1"/>
          <p:nvPr>
            <p:ph idx="1" type="body"/>
          </p:nvPr>
        </p:nvSpPr>
        <p:spPr>
          <a:xfrm>
            <a:off x="311700" y="1225225"/>
            <a:ext cx="8520600" cy="372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“Old”: Build Models based on Classical                    “New”: Use BERT (&amp; Similar)</a:t>
            </a:r>
            <a:endParaRPr/>
          </a:p>
          <a:p>
            <a:pPr indent="0" lvl="0" marL="0" rtl="0" algn="l">
              <a:spcBef>
                <a:spcPts val="0"/>
              </a:spcBef>
              <a:spcAft>
                <a:spcPts val="0"/>
              </a:spcAft>
              <a:buNone/>
            </a:pPr>
            <a:r>
              <a:rPr lang="en"/>
              <a:t>NLP Pipeline                                      </a:t>
            </a:r>
            <a:endParaRPr/>
          </a:p>
        </p:txBody>
      </p:sp>
      <p:pic>
        <p:nvPicPr>
          <p:cNvPr id="1534" name="Google Shape;1534;p108"/>
          <p:cNvPicPr preferRelativeResize="0"/>
          <p:nvPr/>
        </p:nvPicPr>
        <p:blipFill>
          <a:blip r:embed="rId3">
            <a:alphaModFix/>
          </a:blip>
          <a:stretch>
            <a:fillRect/>
          </a:stretch>
        </p:blipFill>
        <p:spPr>
          <a:xfrm>
            <a:off x="311700" y="2019899"/>
            <a:ext cx="4038100" cy="1954876"/>
          </a:xfrm>
          <a:prstGeom prst="rect">
            <a:avLst/>
          </a:prstGeom>
          <a:noFill/>
          <a:ln>
            <a:noFill/>
          </a:ln>
        </p:spPr>
      </p:pic>
      <p:sp>
        <p:nvSpPr>
          <p:cNvPr id="1535" name="Google Shape;1535;p108"/>
          <p:cNvSpPr txBox="1"/>
          <p:nvPr/>
        </p:nvSpPr>
        <p:spPr>
          <a:xfrm>
            <a:off x="236000" y="3974775"/>
            <a:ext cx="4247700" cy="67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Open Sans"/>
                <a:ea typeface="Open Sans"/>
                <a:cs typeface="Open Sans"/>
                <a:sym typeface="Open Sans"/>
              </a:rPr>
              <a:t>Source: “</a:t>
            </a:r>
            <a:r>
              <a:rPr lang="en" sz="1000">
                <a:solidFill>
                  <a:schemeClr val="dk1"/>
                </a:solidFill>
                <a:latin typeface="Open Sans"/>
                <a:ea typeface="Open Sans"/>
                <a:cs typeface="Open Sans"/>
                <a:sym typeface="Open Sans"/>
              </a:rPr>
              <a:t>What Do You Learn from Context? Probing for Sentence Structure in  Contextualized Word Representations</a:t>
            </a:r>
            <a:r>
              <a:rPr lang="en" sz="1000">
                <a:latin typeface="Open Sans"/>
                <a:ea typeface="Open Sans"/>
                <a:cs typeface="Open Sans"/>
                <a:sym typeface="Open Sans"/>
              </a:rPr>
              <a:t>”  </a:t>
            </a:r>
            <a:r>
              <a:rPr lang="en" sz="1000" u="sng">
                <a:solidFill>
                  <a:schemeClr val="hlink"/>
                </a:solidFill>
                <a:latin typeface="Open Sans"/>
                <a:ea typeface="Open Sans"/>
                <a:cs typeface="Open Sans"/>
                <a:sym typeface="Open Sans"/>
                <a:hlinkClick r:id="rId4"/>
              </a:rPr>
              <a:t>Tenney et al</a:t>
            </a:r>
            <a:endParaRPr sz="1000">
              <a:latin typeface="Open Sans"/>
              <a:ea typeface="Open Sans"/>
              <a:cs typeface="Open Sans"/>
              <a:sym typeface="Open Sans"/>
            </a:endParaRPr>
          </a:p>
        </p:txBody>
      </p:sp>
      <p:pic>
        <p:nvPicPr>
          <p:cNvPr id="1536" name="Google Shape;1536;p108"/>
          <p:cNvPicPr preferRelativeResize="0"/>
          <p:nvPr/>
        </p:nvPicPr>
        <p:blipFill>
          <a:blip r:embed="rId5">
            <a:alphaModFix/>
          </a:blip>
          <a:stretch>
            <a:fillRect/>
          </a:stretch>
        </p:blipFill>
        <p:spPr>
          <a:xfrm>
            <a:off x="6213825" y="2068350"/>
            <a:ext cx="2028800" cy="1822375"/>
          </a:xfrm>
          <a:prstGeom prst="rect">
            <a:avLst/>
          </a:prstGeom>
          <a:noFill/>
          <a:ln>
            <a:noFill/>
          </a:ln>
        </p:spPr>
      </p:pic>
      <p:sp>
        <p:nvSpPr>
          <p:cNvPr id="1537" name="Google Shape;1537;p108"/>
          <p:cNvSpPr txBox="1"/>
          <p:nvPr/>
        </p:nvSpPr>
        <p:spPr>
          <a:xfrm>
            <a:off x="4349800" y="3877900"/>
            <a:ext cx="5830500" cy="28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Source: </a:t>
            </a:r>
            <a:r>
              <a:rPr lang="en" sz="1100" u="sng">
                <a:solidFill>
                  <a:schemeClr val="hlink"/>
                </a:solidFill>
                <a:latin typeface="Open Sans"/>
                <a:ea typeface="Open Sans"/>
                <a:cs typeface="Open Sans"/>
                <a:sym typeface="Open Sans"/>
                <a:hlinkClick r:id="rId6"/>
              </a:rPr>
              <a:t>Devlin et al</a:t>
            </a:r>
            <a:endParaRPr sz="1100">
              <a:latin typeface="Open Sans"/>
              <a:ea typeface="Open Sans"/>
              <a:cs typeface="Open Sans"/>
              <a:sym typeface="Open Sans"/>
            </a:endParaRPr>
          </a:p>
        </p:txBody>
      </p:sp>
      <p:sp>
        <p:nvSpPr>
          <p:cNvPr id="1538" name="Google Shape;1538;p108"/>
          <p:cNvSpPr txBox="1"/>
          <p:nvPr/>
        </p:nvSpPr>
        <p:spPr>
          <a:xfrm>
            <a:off x="159800" y="4647375"/>
            <a:ext cx="8466600" cy="34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Open Sans"/>
                <a:ea typeface="Open Sans"/>
                <a:cs typeface="Open Sans"/>
                <a:sym typeface="Open Sans"/>
              </a:rPr>
              <a:t>Any relationship? And what type of information is learned in which BERT layers?</a:t>
            </a:r>
            <a:endParaRPr b="1" sz="1600">
              <a:latin typeface="Open Sans"/>
              <a:ea typeface="Open Sans"/>
              <a:cs typeface="Open Sans"/>
              <a:sym typeface="Open Sans"/>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2" name="Shape 1542"/>
        <p:cNvGrpSpPr/>
        <p:nvPr/>
      </p:nvGrpSpPr>
      <p:grpSpPr>
        <a:xfrm>
          <a:off x="0" y="0"/>
          <a:ext cx="0" cy="0"/>
          <a:chOff x="0" y="0"/>
          <a:chExt cx="0" cy="0"/>
        </a:xfrm>
      </p:grpSpPr>
      <p:sp>
        <p:nvSpPr>
          <p:cNvPr id="1543" name="Google Shape;1543;p109"/>
          <p:cNvSpPr txBox="1"/>
          <p:nvPr>
            <p:ph idx="1" type="body"/>
          </p:nvPr>
        </p:nvSpPr>
        <p:spPr>
          <a:xfrm>
            <a:off x="311700" y="1384200"/>
            <a:ext cx="8520600" cy="318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“Edge-Probing” Architecture:</a:t>
            </a:r>
            <a:br>
              <a:rPr lang="en"/>
            </a:br>
            <a:endParaRPr/>
          </a:p>
          <a:p>
            <a:pPr indent="0" lvl="0" marL="0" rtl="0" algn="l">
              <a:spcBef>
                <a:spcPts val="0"/>
              </a:spcBef>
              <a:spcAft>
                <a:spcPts val="0"/>
              </a:spcAft>
              <a:buNone/>
            </a:pPr>
            <a:r>
              <a:t/>
            </a:r>
            <a:endParaRPr b="1" sz="1400"/>
          </a:p>
        </p:txBody>
      </p:sp>
      <p:pic>
        <p:nvPicPr>
          <p:cNvPr id="1544" name="Google Shape;1544;p109"/>
          <p:cNvPicPr preferRelativeResize="0"/>
          <p:nvPr/>
        </p:nvPicPr>
        <p:blipFill>
          <a:blip r:embed="rId3">
            <a:alphaModFix/>
          </a:blip>
          <a:stretch>
            <a:fillRect/>
          </a:stretch>
        </p:blipFill>
        <p:spPr>
          <a:xfrm>
            <a:off x="4458798" y="1825825"/>
            <a:ext cx="4618050" cy="2932976"/>
          </a:xfrm>
          <a:prstGeom prst="rect">
            <a:avLst/>
          </a:prstGeom>
          <a:noFill/>
          <a:ln>
            <a:noFill/>
          </a:ln>
        </p:spPr>
      </p:pic>
      <p:cxnSp>
        <p:nvCxnSpPr>
          <p:cNvPr id="1545" name="Google Shape;1545;p109"/>
          <p:cNvCxnSpPr>
            <a:stCxn id="1546" idx="3"/>
          </p:cNvCxnSpPr>
          <p:nvPr/>
        </p:nvCxnSpPr>
        <p:spPr>
          <a:xfrm flipH="1" rot="10800000">
            <a:off x="3418525" y="4051475"/>
            <a:ext cx="1088400" cy="150300"/>
          </a:xfrm>
          <a:prstGeom prst="straightConnector1">
            <a:avLst/>
          </a:prstGeom>
          <a:noFill/>
          <a:ln cap="flat" cmpd="sng" w="9525">
            <a:solidFill>
              <a:schemeClr val="dk2"/>
            </a:solidFill>
            <a:prstDash val="solid"/>
            <a:round/>
            <a:headEnd len="med" w="med" type="none"/>
            <a:tailEnd len="med" w="med" type="triangle"/>
          </a:ln>
        </p:spPr>
      </p:cxnSp>
      <p:sp>
        <p:nvSpPr>
          <p:cNvPr id="1546" name="Google Shape;1546;p109"/>
          <p:cNvSpPr txBox="1"/>
          <p:nvPr/>
        </p:nvSpPr>
        <p:spPr>
          <a:xfrm>
            <a:off x="955825" y="3916775"/>
            <a:ext cx="2462700" cy="570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Open Sans"/>
                <a:ea typeface="Open Sans"/>
                <a:cs typeface="Open Sans"/>
                <a:sym typeface="Open Sans"/>
              </a:rPr>
              <a:t>Pre-trained encoder with fixed embeddings to be analyzed</a:t>
            </a:r>
            <a:endParaRPr sz="1200">
              <a:latin typeface="Open Sans"/>
              <a:ea typeface="Open Sans"/>
              <a:cs typeface="Open Sans"/>
              <a:sym typeface="Open Sans"/>
            </a:endParaRPr>
          </a:p>
        </p:txBody>
      </p:sp>
      <p:sp>
        <p:nvSpPr>
          <p:cNvPr id="1547" name="Google Shape;1547;p109"/>
          <p:cNvSpPr txBox="1"/>
          <p:nvPr/>
        </p:nvSpPr>
        <p:spPr>
          <a:xfrm>
            <a:off x="4274600" y="4660575"/>
            <a:ext cx="4247700" cy="67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Open Sans"/>
                <a:ea typeface="Open Sans"/>
                <a:cs typeface="Open Sans"/>
                <a:sym typeface="Open Sans"/>
              </a:rPr>
              <a:t>Source: “</a:t>
            </a:r>
            <a:r>
              <a:rPr lang="en" sz="1000">
                <a:solidFill>
                  <a:schemeClr val="dk1"/>
                </a:solidFill>
                <a:latin typeface="Open Sans"/>
                <a:ea typeface="Open Sans"/>
                <a:cs typeface="Open Sans"/>
                <a:sym typeface="Open Sans"/>
              </a:rPr>
              <a:t>What Do You Learn from Context? Probing for Sentence Structure in  Contextualized Word Representations</a:t>
            </a:r>
            <a:r>
              <a:rPr lang="en" sz="1000">
                <a:latin typeface="Open Sans"/>
                <a:ea typeface="Open Sans"/>
                <a:cs typeface="Open Sans"/>
                <a:sym typeface="Open Sans"/>
              </a:rPr>
              <a:t>”  </a:t>
            </a:r>
            <a:r>
              <a:rPr lang="en" sz="1000" u="sng">
                <a:solidFill>
                  <a:schemeClr val="hlink"/>
                </a:solidFill>
                <a:latin typeface="Open Sans"/>
                <a:ea typeface="Open Sans"/>
                <a:cs typeface="Open Sans"/>
                <a:sym typeface="Open Sans"/>
                <a:hlinkClick r:id="rId4"/>
              </a:rPr>
              <a:t>Tenney et al</a:t>
            </a:r>
            <a:endParaRPr sz="1000">
              <a:latin typeface="Open Sans"/>
              <a:ea typeface="Open Sans"/>
              <a:cs typeface="Open Sans"/>
              <a:sym typeface="Open Sans"/>
            </a:endParaRPr>
          </a:p>
        </p:txBody>
      </p:sp>
      <p:cxnSp>
        <p:nvCxnSpPr>
          <p:cNvPr id="1548" name="Google Shape;1548;p109"/>
          <p:cNvCxnSpPr>
            <a:stCxn id="1549" idx="2"/>
          </p:cNvCxnSpPr>
          <p:nvPr/>
        </p:nvCxnSpPr>
        <p:spPr>
          <a:xfrm flipH="1">
            <a:off x="6447025" y="1906050"/>
            <a:ext cx="1324200" cy="812100"/>
          </a:xfrm>
          <a:prstGeom prst="straightConnector1">
            <a:avLst/>
          </a:prstGeom>
          <a:noFill/>
          <a:ln cap="flat" cmpd="sng" w="9525">
            <a:solidFill>
              <a:schemeClr val="dk2"/>
            </a:solidFill>
            <a:prstDash val="solid"/>
            <a:round/>
            <a:headEnd len="med" w="med" type="none"/>
            <a:tailEnd len="med" w="med" type="triangle"/>
          </a:ln>
        </p:spPr>
      </p:cxnSp>
      <p:sp>
        <p:nvSpPr>
          <p:cNvPr id="1550" name="Google Shape;1550;p10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Types of Sentence Features Are Learned?</a:t>
            </a:r>
            <a:endParaRPr/>
          </a:p>
        </p:txBody>
      </p:sp>
      <p:sp>
        <p:nvSpPr>
          <p:cNvPr id="1551" name="Google Shape;1551;p109"/>
          <p:cNvSpPr/>
          <p:nvPr/>
        </p:nvSpPr>
        <p:spPr>
          <a:xfrm>
            <a:off x="4274600" y="1606700"/>
            <a:ext cx="4799700" cy="1808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52" name="Google Shape;1552;p109"/>
          <p:cNvPicPr preferRelativeResize="0"/>
          <p:nvPr/>
        </p:nvPicPr>
        <p:blipFill>
          <a:blip r:embed="rId5">
            <a:alphaModFix/>
          </a:blip>
          <a:stretch>
            <a:fillRect/>
          </a:stretch>
        </p:blipFill>
        <p:spPr>
          <a:xfrm>
            <a:off x="115825" y="2068000"/>
            <a:ext cx="4247701" cy="255624"/>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6" name="Shape 1556"/>
        <p:cNvGrpSpPr/>
        <p:nvPr/>
      </p:nvGrpSpPr>
      <p:grpSpPr>
        <a:xfrm>
          <a:off x="0" y="0"/>
          <a:ext cx="0" cy="0"/>
          <a:chOff x="0" y="0"/>
          <a:chExt cx="0" cy="0"/>
        </a:xfrm>
      </p:grpSpPr>
      <p:sp>
        <p:nvSpPr>
          <p:cNvPr id="1557" name="Google Shape;1557;p110"/>
          <p:cNvSpPr txBox="1"/>
          <p:nvPr>
            <p:ph idx="1" type="body"/>
          </p:nvPr>
        </p:nvSpPr>
        <p:spPr>
          <a:xfrm>
            <a:off x="311700" y="1384200"/>
            <a:ext cx="8520600" cy="318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“Edge-Probing” Architecture:</a:t>
            </a:r>
            <a:br>
              <a:rPr lang="en"/>
            </a:br>
            <a:endParaRPr/>
          </a:p>
          <a:p>
            <a:pPr indent="0" lvl="0" marL="0" rtl="0" algn="l">
              <a:spcBef>
                <a:spcPts val="0"/>
              </a:spcBef>
              <a:spcAft>
                <a:spcPts val="0"/>
              </a:spcAft>
              <a:buNone/>
            </a:pPr>
            <a:r>
              <a:t/>
            </a:r>
            <a:endParaRPr b="1" sz="1400"/>
          </a:p>
        </p:txBody>
      </p:sp>
      <p:pic>
        <p:nvPicPr>
          <p:cNvPr id="1558" name="Google Shape;1558;p110"/>
          <p:cNvPicPr preferRelativeResize="0"/>
          <p:nvPr/>
        </p:nvPicPr>
        <p:blipFill>
          <a:blip r:embed="rId3">
            <a:alphaModFix/>
          </a:blip>
          <a:stretch>
            <a:fillRect/>
          </a:stretch>
        </p:blipFill>
        <p:spPr>
          <a:xfrm>
            <a:off x="4458798" y="1825825"/>
            <a:ext cx="4618050" cy="2932976"/>
          </a:xfrm>
          <a:prstGeom prst="rect">
            <a:avLst/>
          </a:prstGeom>
          <a:noFill/>
          <a:ln>
            <a:noFill/>
          </a:ln>
        </p:spPr>
      </p:pic>
      <p:sp>
        <p:nvSpPr>
          <p:cNvPr id="1559" name="Google Shape;1559;p110"/>
          <p:cNvSpPr txBox="1"/>
          <p:nvPr/>
        </p:nvSpPr>
        <p:spPr>
          <a:xfrm>
            <a:off x="4274600" y="4660575"/>
            <a:ext cx="4247700" cy="67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Open Sans"/>
                <a:ea typeface="Open Sans"/>
                <a:cs typeface="Open Sans"/>
                <a:sym typeface="Open Sans"/>
              </a:rPr>
              <a:t>Source: “</a:t>
            </a:r>
            <a:r>
              <a:rPr lang="en" sz="1000">
                <a:solidFill>
                  <a:schemeClr val="dk1"/>
                </a:solidFill>
                <a:latin typeface="Open Sans"/>
                <a:ea typeface="Open Sans"/>
                <a:cs typeface="Open Sans"/>
                <a:sym typeface="Open Sans"/>
              </a:rPr>
              <a:t>What Do You Learn from Context? Probing for Sentence Structure in  Contextualized Word Representations</a:t>
            </a:r>
            <a:r>
              <a:rPr lang="en" sz="1000">
                <a:latin typeface="Open Sans"/>
                <a:ea typeface="Open Sans"/>
                <a:cs typeface="Open Sans"/>
                <a:sym typeface="Open Sans"/>
              </a:rPr>
              <a:t>”  </a:t>
            </a:r>
            <a:r>
              <a:rPr lang="en" sz="1000" u="sng">
                <a:solidFill>
                  <a:schemeClr val="hlink"/>
                </a:solidFill>
                <a:latin typeface="Open Sans"/>
                <a:ea typeface="Open Sans"/>
                <a:cs typeface="Open Sans"/>
                <a:sym typeface="Open Sans"/>
                <a:hlinkClick r:id="rId4"/>
              </a:rPr>
              <a:t>Tenney et al</a:t>
            </a:r>
            <a:endParaRPr sz="1000">
              <a:latin typeface="Open Sans"/>
              <a:ea typeface="Open Sans"/>
              <a:cs typeface="Open Sans"/>
              <a:sym typeface="Open Sans"/>
            </a:endParaRPr>
          </a:p>
        </p:txBody>
      </p:sp>
      <p:sp>
        <p:nvSpPr>
          <p:cNvPr id="1560" name="Google Shape;1560;p110"/>
          <p:cNvSpPr txBox="1"/>
          <p:nvPr/>
        </p:nvSpPr>
        <p:spPr>
          <a:xfrm>
            <a:off x="1242925" y="2936550"/>
            <a:ext cx="1888500" cy="493500"/>
          </a:xfrm>
          <a:prstGeom prst="rect">
            <a:avLst/>
          </a:prstGeom>
          <a:noFill/>
          <a:ln cap="flat" cmpd="sng" w="19050">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Open Sans"/>
                <a:ea typeface="Open Sans"/>
                <a:cs typeface="Open Sans"/>
                <a:sym typeface="Open Sans"/>
              </a:rPr>
              <a:t>Learned weights for span pair identification</a:t>
            </a:r>
            <a:endParaRPr sz="1200">
              <a:latin typeface="Open Sans"/>
              <a:ea typeface="Open Sans"/>
              <a:cs typeface="Open Sans"/>
              <a:sym typeface="Open Sans"/>
            </a:endParaRPr>
          </a:p>
        </p:txBody>
      </p:sp>
      <p:cxnSp>
        <p:nvCxnSpPr>
          <p:cNvPr id="1561" name="Google Shape;1561;p110"/>
          <p:cNvCxnSpPr>
            <a:stCxn id="1560" idx="3"/>
          </p:cNvCxnSpPr>
          <p:nvPr/>
        </p:nvCxnSpPr>
        <p:spPr>
          <a:xfrm>
            <a:off x="3131425" y="3183300"/>
            <a:ext cx="1779600" cy="9900"/>
          </a:xfrm>
          <a:prstGeom prst="straightConnector1">
            <a:avLst/>
          </a:prstGeom>
          <a:noFill/>
          <a:ln cap="flat" cmpd="sng" w="9525">
            <a:solidFill>
              <a:schemeClr val="dk2"/>
            </a:solidFill>
            <a:prstDash val="solid"/>
            <a:round/>
            <a:headEnd len="med" w="med" type="none"/>
            <a:tailEnd len="med" w="med" type="triangle"/>
          </a:ln>
        </p:spPr>
      </p:cxnSp>
      <p:pic>
        <p:nvPicPr>
          <p:cNvPr id="1562" name="Google Shape;1562;p110"/>
          <p:cNvPicPr preferRelativeResize="0"/>
          <p:nvPr/>
        </p:nvPicPr>
        <p:blipFill>
          <a:blip r:embed="rId5">
            <a:alphaModFix/>
          </a:blip>
          <a:stretch>
            <a:fillRect/>
          </a:stretch>
        </p:blipFill>
        <p:spPr>
          <a:xfrm>
            <a:off x="115825" y="2068000"/>
            <a:ext cx="4247701" cy="255624"/>
          </a:xfrm>
          <a:prstGeom prst="rect">
            <a:avLst/>
          </a:prstGeom>
          <a:noFill/>
          <a:ln>
            <a:noFill/>
          </a:ln>
        </p:spPr>
      </p:pic>
      <p:sp>
        <p:nvSpPr>
          <p:cNvPr id="1563" name="Google Shape;1563;p110"/>
          <p:cNvSpPr/>
          <p:nvPr/>
        </p:nvSpPr>
        <p:spPr>
          <a:xfrm>
            <a:off x="1899750" y="2085165"/>
            <a:ext cx="424500" cy="255600"/>
          </a:xfrm>
          <a:prstGeom prst="rect">
            <a:avLst/>
          </a:prstGeom>
          <a:noFill/>
          <a:ln cap="flat" cmpd="sng" w="1905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110"/>
          <p:cNvSpPr/>
          <p:nvPr/>
        </p:nvSpPr>
        <p:spPr>
          <a:xfrm>
            <a:off x="2647550" y="2085175"/>
            <a:ext cx="210000" cy="255600"/>
          </a:xfrm>
          <a:prstGeom prst="rect">
            <a:avLst/>
          </a:prstGeom>
          <a:noFill/>
          <a:ln cap="flat" cmpd="sng" w="1905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11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Types of Sentence Features Are Learned?</a:t>
            </a:r>
            <a:endParaRPr/>
          </a:p>
        </p:txBody>
      </p:sp>
      <p:sp>
        <p:nvSpPr>
          <p:cNvPr id="1566" name="Google Shape;1566;p110"/>
          <p:cNvSpPr/>
          <p:nvPr/>
        </p:nvSpPr>
        <p:spPr>
          <a:xfrm>
            <a:off x="4961600" y="1708575"/>
            <a:ext cx="3870600" cy="1329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67" name="Google Shape;1567;p110"/>
          <p:cNvCxnSpPr>
            <a:stCxn id="1568" idx="3"/>
          </p:cNvCxnSpPr>
          <p:nvPr/>
        </p:nvCxnSpPr>
        <p:spPr>
          <a:xfrm flipH="1" rot="10800000">
            <a:off x="3418525" y="4051475"/>
            <a:ext cx="1088400" cy="150300"/>
          </a:xfrm>
          <a:prstGeom prst="straightConnector1">
            <a:avLst/>
          </a:prstGeom>
          <a:noFill/>
          <a:ln cap="flat" cmpd="sng" w="9525">
            <a:solidFill>
              <a:schemeClr val="dk2"/>
            </a:solidFill>
            <a:prstDash val="solid"/>
            <a:round/>
            <a:headEnd len="med" w="med" type="none"/>
            <a:tailEnd len="med" w="med" type="triangle"/>
          </a:ln>
        </p:spPr>
      </p:cxnSp>
      <p:sp>
        <p:nvSpPr>
          <p:cNvPr id="1568" name="Google Shape;1568;p110"/>
          <p:cNvSpPr txBox="1"/>
          <p:nvPr/>
        </p:nvSpPr>
        <p:spPr>
          <a:xfrm>
            <a:off x="955825" y="3916775"/>
            <a:ext cx="2462700" cy="570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Open Sans"/>
                <a:ea typeface="Open Sans"/>
                <a:cs typeface="Open Sans"/>
                <a:sym typeface="Open Sans"/>
              </a:rPr>
              <a:t>Pre-trained encoder with fixed embeddings to be analyzed</a:t>
            </a:r>
            <a:endParaRPr sz="1200">
              <a:latin typeface="Open Sans"/>
              <a:ea typeface="Open Sans"/>
              <a:cs typeface="Open Sans"/>
              <a:sym typeface="Open Sans"/>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2" name="Shape 1572"/>
        <p:cNvGrpSpPr/>
        <p:nvPr/>
      </p:nvGrpSpPr>
      <p:grpSpPr>
        <a:xfrm>
          <a:off x="0" y="0"/>
          <a:ext cx="0" cy="0"/>
          <a:chOff x="0" y="0"/>
          <a:chExt cx="0" cy="0"/>
        </a:xfrm>
      </p:grpSpPr>
      <p:sp>
        <p:nvSpPr>
          <p:cNvPr id="1573" name="Google Shape;1573;p111"/>
          <p:cNvSpPr txBox="1"/>
          <p:nvPr>
            <p:ph idx="1" type="body"/>
          </p:nvPr>
        </p:nvSpPr>
        <p:spPr>
          <a:xfrm>
            <a:off x="311700" y="1384200"/>
            <a:ext cx="8520600" cy="318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“Edge-Probing” Architecture:</a:t>
            </a:r>
            <a:br>
              <a:rPr lang="en"/>
            </a:br>
            <a:endParaRPr/>
          </a:p>
          <a:p>
            <a:pPr indent="0" lvl="0" marL="0" rtl="0" algn="l">
              <a:spcBef>
                <a:spcPts val="0"/>
              </a:spcBef>
              <a:spcAft>
                <a:spcPts val="0"/>
              </a:spcAft>
              <a:buNone/>
            </a:pPr>
            <a:r>
              <a:t/>
            </a:r>
            <a:endParaRPr b="1" sz="1400"/>
          </a:p>
        </p:txBody>
      </p:sp>
      <p:pic>
        <p:nvPicPr>
          <p:cNvPr id="1574" name="Google Shape;1574;p111"/>
          <p:cNvPicPr preferRelativeResize="0"/>
          <p:nvPr/>
        </p:nvPicPr>
        <p:blipFill>
          <a:blip r:embed="rId3">
            <a:alphaModFix/>
          </a:blip>
          <a:stretch>
            <a:fillRect/>
          </a:stretch>
        </p:blipFill>
        <p:spPr>
          <a:xfrm>
            <a:off x="4458798" y="1825825"/>
            <a:ext cx="4618050" cy="2932976"/>
          </a:xfrm>
          <a:prstGeom prst="rect">
            <a:avLst/>
          </a:prstGeom>
          <a:noFill/>
          <a:ln>
            <a:noFill/>
          </a:ln>
        </p:spPr>
      </p:pic>
      <p:sp>
        <p:nvSpPr>
          <p:cNvPr id="1575" name="Google Shape;1575;p111"/>
          <p:cNvSpPr txBox="1"/>
          <p:nvPr/>
        </p:nvSpPr>
        <p:spPr>
          <a:xfrm>
            <a:off x="4274600" y="4660575"/>
            <a:ext cx="4247700" cy="67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Open Sans"/>
                <a:ea typeface="Open Sans"/>
                <a:cs typeface="Open Sans"/>
                <a:sym typeface="Open Sans"/>
              </a:rPr>
              <a:t>Source: “</a:t>
            </a:r>
            <a:r>
              <a:rPr lang="en" sz="1000">
                <a:solidFill>
                  <a:schemeClr val="dk1"/>
                </a:solidFill>
                <a:latin typeface="Open Sans"/>
                <a:ea typeface="Open Sans"/>
                <a:cs typeface="Open Sans"/>
                <a:sym typeface="Open Sans"/>
              </a:rPr>
              <a:t>What Do You Learn from Context? Probing for Sentence Structure in  Contextualized Word Representations</a:t>
            </a:r>
            <a:r>
              <a:rPr lang="en" sz="1000">
                <a:latin typeface="Open Sans"/>
                <a:ea typeface="Open Sans"/>
                <a:cs typeface="Open Sans"/>
                <a:sym typeface="Open Sans"/>
              </a:rPr>
              <a:t>”  </a:t>
            </a:r>
            <a:r>
              <a:rPr lang="en" sz="1000" u="sng">
                <a:solidFill>
                  <a:schemeClr val="hlink"/>
                </a:solidFill>
                <a:latin typeface="Open Sans"/>
                <a:ea typeface="Open Sans"/>
                <a:cs typeface="Open Sans"/>
                <a:sym typeface="Open Sans"/>
                <a:hlinkClick r:id="rId4"/>
              </a:rPr>
              <a:t>Tenney et al</a:t>
            </a:r>
            <a:endParaRPr sz="1000">
              <a:latin typeface="Open Sans"/>
              <a:ea typeface="Open Sans"/>
              <a:cs typeface="Open Sans"/>
              <a:sym typeface="Open Sans"/>
            </a:endParaRPr>
          </a:p>
        </p:txBody>
      </p:sp>
      <p:sp>
        <p:nvSpPr>
          <p:cNvPr id="1576" name="Google Shape;1576;p111"/>
          <p:cNvSpPr txBox="1"/>
          <p:nvPr/>
        </p:nvSpPr>
        <p:spPr>
          <a:xfrm>
            <a:off x="6467275" y="1412550"/>
            <a:ext cx="2607900" cy="4935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Open Sans"/>
                <a:ea typeface="Open Sans"/>
                <a:cs typeface="Open Sans"/>
                <a:sym typeface="Open Sans"/>
              </a:rPr>
              <a:t>Learned weights for classification of span pair relation</a:t>
            </a:r>
            <a:endParaRPr sz="1200">
              <a:latin typeface="Open Sans"/>
              <a:ea typeface="Open Sans"/>
              <a:cs typeface="Open Sans"/>
              <a:sym typeface="Open Sans"/>
            </a:endParaRPr>
          </a:p>
        </p:txBody>
      </p:sp>
      <p:cxnSp>
        <p:nvCxnSpPr>
          <p:cNvPr id="1577" name="Google Shape;1577;p111"/>
          <p:cNvCxnSpPr>
            <a:stCxn id="1576" idx="2"/>
          </p:cNvCxnSpPr>
          <p:nvPr/>
        </p:nvCxnSpPr>
        <p:spPr>
          <a:xfrm flipH="1">
            <a:off x="6447025" y="1906050"/>
            <a:ext cx="1324200" cy="812100"/>
          </a:xfrm>
          <a:prstGeom prst="straightConnector1">
            <a:avLst/>
          </a:prstGeom>
          <a:noFill/>
          <a:ln cap="flat" cmpd="sng" w="9525">
            <a:solidFill>
              <a:schemeClr val="dk2"/>
            </a:solidFill>
            <a:prstDash val="solid"/>
            <a:round/>
            <a:headEnd len="med" w="med" type="none"/>
            <a:tailEnd len="med" w="med" type="triangle"/>
          </a:ln>
        </p:spPr>
      </p:cxnSp>
      <p:sp>
        <p:nvSpPr>
          <p:cNvPr id="1578" name="Google Shape;1578;p111"/>
          <p:cNvSpPr txBox="1"/>
          <p:nvPr/>
        </p:nvSpPr>
        <p:spPr>
          <a:xfrm>
            <a:off x="1242925" y="2936550"/>
            <a:ext cx="1888500" cy="493500"/>
          </a:xfrm>
          <a:prstGeom prst="rect">
            <a:avLst/>
          </a:prstGeom>
          <a:noFill/>
          <a:ln cap="flat" cmpd="sng" w="19050">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Open Sans"/>
                <a:ea typeface="Open Sans"/>
                <a:cs typeface="Open Sans"/>
                <a:sym typeface="Open Sans"/>
              </a:rPr>
              <a:t>Learned weights for span pair identification</a:t>
            </a:r>
            <a:endParaRPr sz="1200">
              <a:latin typeface="Open Sans"/>
              <a:ea typeface="Open Sans"/>
              <a:cs typeface="Open Sans"/>
              <a:sym typeface="Open Sans"/>
            </a:endParaRPr>
          </a:p>
        </p:txBody>
      </p:sp>
      <p:cxnSp>
        <p:nvCxnSpPr>
          <p:cNvPr id="1579" name="Google Shape;1579;p111"/>
          <p:cNvCxnSpPr>
            <a:stCxn id="1578" idx="3"/>
          </p:cNvCxnSpPr>
          <p:nvPr/>
        </p:nvCxnSpPr>
        <p:spPr>
          <a:xfrm>
            <a:off x="3131425" y="3183300"/>
            <a:ext cx="1779600" cy="9900"/>
          </a:xfrm>
          <a:prstGeom prst="straightConnector1">
            <a:avLst/>
          </a:prstGeom>
          <a:noFill/>
          <a:ln cap="flat" cmpd="sng" w="9525">
            <a:solidFill>
              <a:schemeClr val="dk2"/>
            </a:solidFill>
            <a:prstDash val="solid"/>
            <a:round/>
            <a:headEnd len="med" w="med" type="none"/>
            <a:tailEnd len="med" w="med" type="triangle"/>
          </a:ln>
        </p:spPr>
      </p:cxnSp>
      <p:pic>
        <p:nvPicPr>
          <p:cNvPr id="1580" name="Google Shape;1580;p111"/>
          <p:cNvPicPr preferRelativeResize="0"/>
          <p:nvPr/>
        </p:nvPicPr>
        <p:blipFill>
          <a:blip r:embed="rId5">
            <a:alphaModFix/>
          </a:blip>
          <a:stretch>
            <a:fillRect/>
          </a:stretch>
        </p:blipFill>
        <p:spPr>
          <a:xfrm>
            <a:off x="115825" y="2068000"/>
            <a:ext cx="4247701" cy="255624"/>
          </a:xfrm>
          <a:prstGeom prst="rect">
            <a:avLst/>
          </a:prstGeom>
          <a:noFill/>
          <a:ln>
            <a:noFill/>
          </a:ln>
        </p:spPr>
      </p:pic>
      <p:sp>
        <p:nvSpPr>
          <p:cNvPr id="1581" name="Google Shape;1581;p111"/>
          <p:cNvSpPr/>
          <p:nvPr/>
        </p:nvSpPr>
        <p:spPr>
          <a:xfrm>
            <a:off x="1899750" y="2085165"/>
            <a:ext cx="424500" cy="255600"/>
          </a:xfrm>
          <a:prstGeom prst="rect">
            <a:avLst/>
          </a:prstGeom>
          <a:noFill/>
          <a:ln cap="flat" cmpd="sng" w="1905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111"/>
          <p:cNvSpPr/>
          <p:nvPr/>
        </p:nvSpPr>
        <p:spPr>
          <a:xfrm>
            <a:off x="2647550" y="2085175"/>
            <a:ext cx="210000" cy="255600"/>
          </a:xfrm>
          <a:prstGeom prst="rect">
            <a:avLst/>
          </a:prstGeom>
          <a:noFill/>
          <a:ln cap="flat" cmpd="sng" w="1905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111"/>
          <p:cNvSpPr/>
          <p:nvPr/>
        </p:nvSpPr>
        <p:spPr>
          <a:xfrm>
            <a:off x="3760235" y="2085175"/>
            <a:ext cx="327600" cy="255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11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Types of Sentence Features Are Learned?</a:t>
            </a:r>
            <a:endParaRPr/>
          </a:p>
        </p:txBody>
      </p:sp>
      <p:cxnSp>
        <p:nvCxnSpPr>
          <p:cNvPr id="1585" name="Google Shape;1585;p111"/>
          <p:cNvCxnSpPr>
            <a:stCxn id="1586" idx="3"/>
          </p:cNvCxnSpPr>
          <p:nvPr/>
        </p:nvCxnSpPr>
        <p:spPr>
          <a:xfrm flipH="1" rot="10800000">
            <a:off x="3418525" y="4051475"/>
            <a:ext cx="1088400" cy="150300"/>
          </a:xfrm>
          <a:prstGeom prst="straightConnector1">
            <a:avLst/>
          </a:prstGeom>
          <a:noFill/>
          <a:ln cap="flat" cmpd="sng" w="9525">
            <a:solidFill>
              <a:schemeClr val="dk2"/>
            </a:solidFill>
            <a:prstDash val="solid"/>
            <a:round/>
            <a:headEnd len="med" w="med" type="none"/>
            <a:tailEnd len="med" w="med" type="triangle"/>
          </a:ln>
        </p:spPr>
      </p:cxnSp>
      <p:sp>
        <p:nvSpPr>
          <p:cNvPr id="1586" name="Google Shape;1586;p111"/>
          <p:cNvSpPr txBox="1"/>
          <p:nvPr/>
        </p:nvSpPr>
        <p:spPr>
          <a:xfrm>
            <a:off x="955825" y="3916775"/>
            <a:ext cx="2462700" cy="570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Open Sans"/>
                <a:ea typeface="Open Sans"/>
                <a:cs typeface="Open Sans"/>
                <a:sym typeface="Open Sans"/>
              </a:rPr>
              <a:t>Pre-trained encoder with fixed embeddings to be analyzed</a:t>
            </a:r>
            <a:endParaRPr sz="1200">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