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embeddedFontLst>
    <p:embeddedFont>
      <p:font typeface="Economica"/>
      <p:regular r:id="rId87"/>
      <p:bold r:id="rId88"/>
      <p:italic r:id="rId89"/>
      <p:boldItalic r:id="rId90"/>
    </p:embeddedFont>
    <p:embeddedFont>
      <p:font typeface="Open Sans"/>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5F16F6-7CD0-4B29-B7C8-9C89B4653CB8}">
  <a:tblStyle styleId="{D25F16F6-7CD0-4B29-B7C8-9C89B4653C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Economica-bold.fntdata"/><Relationship Id="rId43" Type="http://schemas.openxmlformats.org/officeDocument/2006/relationships/slide" Target="slides/slide38.xml"/><Relationship Id="rId87" Type="http://schemas.openxmlformats.org/officeDocument/2006/relationships/font" Target="fonts/Economica-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Economica-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schemas.openxmlformats.org/officeDocument/2006/relationships/font" Target="fonts/OpenSans-bold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regular.fntdata"/><Relationship Id="rId90" Type="http://schemas.openxmlformats.org/officeDocument/2006/relationships/font" Target="fonts/Economica-boldItalic.fntdata"/><Relationship Id="rId93" Type="http://schemas.openxmlformats.org/officeDocument/2006/relationships/font" Target="fonts/OpenSans-italic.fntdata"/><Relationship Id="rId92" Type="http://schemas.openxmlformats.org/officeDocument/2006/relationships/font" Target="fonts/OpenSans-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9034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9034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276d5e11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276d5e11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 minute slide. Discuss network end-to-end starting with input word embeddings, summation to get sentence representation, feed through DNN layers and then used for softmax classification.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ebd46fb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ebd46fb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f3ddb442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f3ddb442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Also, perhaps say 256 x 256 x 3 image is an input feature vector of length 196,608. As we know from A1, the weight matrix is [input x output] shaped, so even if we wanted to do a huge dimensionality reduction in the first layer from a ~200K input vector down to ~1000 output, how many parameters are in the weight matrix?</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(Also, some commentary that we don't want to have to learn about a pattern separately when it occurs in each part of the image, that maybe we can do a better generalization by learning about a pattern and being able to apply it generally).</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Another tie-in, which we may not have time except a passing reference is that in old-school image processing, humans would make their own "kernels" (filters). CNNs simply learn those kernels automatically.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90a6983c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90a6983c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Also, perhaps say 256 x 256 x 3 image is an input feature vector of length 196,608. As we know from A1, the weight matrix is [input x output] shaped, so even if we wanted to do a huge dimensionality reduction in the first layer from a ~200K input vector down to ~1000 output, how many parameters are in the weight matrix?</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(Also, some commentary that we don't want to have to learn about a pattern separately when it occurs in each part of the image, that maybe we can do a better generalization by learning about a pattern and being able to apply it generally).</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Another tie-in, which we may not have time except a passing reference is that in old-school image processing, humans would make their own "kernels" (filters). CNNs simply learn those kernels automatically.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5a7b219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5a7b219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f3ddb442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f3ddb442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0eaa82a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0eaa82a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427759d37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27759d37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0eaa82a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0eaa82a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a50a3b87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a50a3b87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5ecac83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5ecac83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b06b6f0d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b06b6f0d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40eaa82a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0eaa82a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4279161b5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279161b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0eaa82a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0eaa82a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4279161b5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279161b5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1eefe26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1eefe26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41eefe264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1eefe264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41eefe264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1eefe264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41eefe264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1eefe264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41eefe2641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1eefe2641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90a6983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90a6983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41eefe264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1eefe264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4279161b5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279161b5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41eefe26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1eefe26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41eefe264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1eefe264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7ae0ad0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7ae0ad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57ae0ad0c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7ae0ad0c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57ae0ad0c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7ae0ad0c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57ae0ad0c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7ae0ad0c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57ae0ad0c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7ae0ad0c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5a50a3b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5a50a3b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4981f2d2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4981f2d2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5a50a3b8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a50a3b8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57ae0ad0c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57ae0ad0c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57ae0ad0c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57ae0ad0c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57ae0ad0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57ae0ad0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4da23e80d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4da23e80d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585f74993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585f74993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990a6983c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990a6983c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990a6983c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990a6983c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40eaa82a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40eaa82a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40eaa82a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40eaa82a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ac8c00637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ac8c00637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40eaa82af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40eaa82af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latin typeface="Calibri"/>
                <a:ea typeface="Calibri"/>
                <a:cs typeface="Calibri"/>
                <a:sym typeface="Calibri"/>
              </a:rPr>
              <a:t>Input </a:t>
            </a:r>
            <a:r>
              <a:rPr lang="en" sz="1000">
                <a:solidFill>
                  <a:srgbClr val="0086BA"/>
                </a:solidFill>
                <a:highlight>
                  <a:srgbClr val="F7F7F9"/>
                </a:highlight>
                <a:latin typeface="Calibri"/>
                <a:ea typeface="Calibri"/>
                <a:cs typeface="Calibri"/>
                <a:sym typeface="Calibri"/>
              </a:rPr>
              <a:t>n*n</a:t>
            </a:r>
            <a:r>
              <a:rPr lang="en" sz="1000">
                <a:solidFill>
                  <a:srgbClr val="333333"/>
                </a:solidFill>
                <a:highlight>
                  <a:srgbClr val="FFFFFF"/>
                </a:highlight>
                <a:latin typeface="Calibri"/>
                <a:ea typeface="Calibri"/>
                <a:cs typeface="Calibri"/>
                <a:sym typeface="Calibri"/>
              </a:rPr>
              <a:t> image, convolve with </a:t>
            </a:r>
            <a:r>
              <a:rPr lang="en" sz="1000">
                <a:solidFill>
                  <a:srgbClr val="0086BA"/>
                </a:solidFill>
                <a:highlight>
                  <a:srgbClr val="F7F7F9"/>
                </a:highlight>
                <a:latin typeface="Calibri"/>
                <a:ea typeface="Calibri"/>
                <a:cs typeface="Calibri"/>
                <a:sym typeface="Calibri"/>
              </a:rPr>
              <a:t>f*f</a:t>
            </a:r>
            <a:r>
              <a:rPr lang="en" sz="1000">
                <a:solidFill>
                  <a:srgbClr val="333333"/>
                </a:solidFill>
                <a:highlight>
                  <a:srgbClr val="FFFFFF"/>
                </a:highlight>
                <a:latin typeface="Calibri"/>
                <a:ea typeface="Calibri"/>
                <a:cs typeface="Calibri"/>
                <a:sym typeface="Calibri"/>
              </a:rPr>
              <a:t> filter ⇒ output shape = </a:t>
            </a:r>
            <a:r>
              <a:rPr lang="en" sz="1000">
                <a:solidFill>
                  <a:srgbClr val="0086BA"/>
                </a:solidFill>
                <a:highlight>
                  <a:srgbClr val="F7F7F9"/>
                </a:highlight>
                <a:latin typeface="Calibri"/>
                <a:ea typeface="Calibri"/>
                <a:cs typeface="Calibri"/>
                <a:sym typeface="Calibri"/>
              </a:rPr>
              <a:t>(n-f+1) * (n-f+1)</a:t>
            </a:r>
            <a:endParaRPr sz="1000">
              <a:solidFill>
                <a:srgbClr val="0086BA"/>
              </a:solidFill>
              <a:highlight>
                <a:srgbClr val="F7F7F9"/>
              </a:highlight>
              <a:latin typeface="Calibri"/>
              <a:ea typeface="Calibri"/>
              <a:cs typeface="Calibri"/>
              <a:sym typeface="Calibri"/>
            </a:endParaRPr>
          </a:p>
          <a:p>
            <a:pPr indent="0" lvl="0" marL="0" rtl="0" algn="l">
              <a:spcBef>
                <a:spcPts val="0"/>
              </a:spcBef>
              <a:spcAft>
                <a:spcPts val="0"/>
              </a:spcAft>
              <a:buNone/>
            </a:pPr>
            <a:r>
              <a:rPr lang="en" sz="1000">
                <a:solidFill>
                  <a:srgbClr val="333333"/>
                </a:solidFill>
                <a:highlight>
                  <a:srgbClr val="FFFFFF"/>
                </a:highlight>
                <a:latin typeface="Calibri"/>
                <a:ea typeface="Calibri"/>
                <a:cs typeface="Calibri"/>
                <a:sym typeface="Calibri"/>
              </a:rPr>
              <a:t>if </a:t>
            </a:r>
            <a:r>
              <a:rPr lang="en" sz="1000">
                <a:solidFill>
                  <a:srgbClr val="0086BA"/>
                </a:solidFill>
                <a:highlight>
                  <a:srgbClr val="F7F7F9"/>
                </a:highlight>
                <a:latin typeface="Calibri"/>
                <a:ea typeface="Calibri"/>
                <a:cs typeface="Calibri"/>
                <a:sym typeface="Calibri"/>
              </a:rPr>
              <a:t>p</a:t>
            </a:r>
            <a:r>
              <a:rPr lang="en" sz="1000">
                <a:solidFill>
                  <a:srgbClr val="333333"/>
                </a:solidFill>
                <a:highlight>
                  <a:srgbClr val="FFFFFF"/>
                </a:highlight>
                <a:latin typeface="Calibri"/>
                <a:ea typeface="Calibri"/>
                <a:cs typeface="Calibri"/>
                <a:sym typeface="Calibri"/>
              </a:rPr>
              <a:t> = padding amount (width of padded border) → output shape = </a:t>
            </a:r>
            <a:r>
              <a:rPr lang="en" sz="1000">
                <a:solidFill>
                  <a:srgbClr val="0086BA"/>
                </a:solidFill>
                <a:highlight>
                  <a:srgbClr val="F7F7F9"/>
                </a:highlight>
                <a:latin typeface="Calibri"/>
                <a:ea typeface="Calibri"/>
                <a:cs typeface="Calibri"/>
                <a:sym typeface="Calibri"/>
              </a:rPr>
              <a:t>(n+2p-f+1) * (n+2p-f+1)</a:t>
            </a:r>
            <a:r>
              <a:rPr lang="en" sz="1000">
                <a:solidFill>
                  <a:srgbClr val="333333"/>
                </a:solidFill>
                <a:highlight>
                  <a:srgbClr val="FFFFFF"/>
                </a:highlight>
                <a:latin typeface="Calibri"/>
                <a:ea typeface="Calibri"/>
                <a:cs typeface="Calibri"/>
                <a:sym typeface="Calibri"/>
              </a:rPr>
              <a:t> </a:t>
            </a:r>
            <a:endParaRPr sz="10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333333"/>
                </a:solidFill>
                <a:highlight>
                  <a:srgbClr val="FFFFFF"/>
                </a:highlight>
                <a:latin typeface="Calibri"/>
                <a:ea typeface="Calibri"/>
                <a:cs typeface="Calibri"/>
                <a:sym typeface="Calibri"/>
              </a:rPr>
              <a:t>if input image </a:t>
            </a:r>
            <a:r>
              <a:rPr lang="en" sz="1000">
                <a:solidFill>
                  <a:srgbClr val="0086BA"/>
                </a:solidFill>
                <a:highlight>
                  <a:srgbClr val="F7F7F9"/>
                </a:highlight>
                <a:latin typeface="Calibri"/>
                <a:ea typeface="Calibri"/>
                <a:cs typeface="Calibri"/>
                <a:sym typeface="Calibri"/>
              </a:rPr>
              <a:t>n*n</a:t>
            </a:r>
            <a:r>
              <a:rPr lang="en" sz="1000">
                <a:solidFill>
                  <a:srgbClr val="333333"/>
                </a:solidFill>
                <a:highlight>
                  <a:srgbClr val="FFFFFF"/>
                </a:highlight>
                <a:latin typeface="Calibri"/>
                <a:ea typeface="Calibri"/>
                <a:cs typeface="Calibri"/>
                <a:sym typeface="Calibri"/>
              </a:rPr>
              <a:t>, filter size </a:t>
            </a:r>
            <a:r>
              <a:rPr lang="en" sz="1000">
                <a:solidFill>
                  <a:srgbClr val="0086BA"/>
                </a:solidFill>
                <a:highlight>
                  <a:srgbClr val="F7F7F9"/>
                </a:highlight>
                <a:latin typeface="Calibri"/>
                <a:ea typeface="Calibri"/>
                <a:cs typeface="Calibri"/>
                <a:sym typeface="Calibri"/>
              </a:rPr>
              <a:t>f*f</a:t>
            </a:r>
            <a:r>
              <a:rPr lang="en" sz="1000">
                <a:solidFill>
                  <a:srgbClr val="333333"/>
                </a:solidFill>
                <a:highlight>
                  <a:srgbClr val="FFFFFF"/>
                </a:highlight>
                <a:latin typeface="Calibri"/>
                <a:ea typeface="Calibri"/>
                <a:cs typeface="Calibri"/>
                <a:sym typeface="Calibri"/>
              </a:rPr>
              <a:t>, padding = </a:t>
            </a:r>
            <a:r>
              <a:rPr lang="en" sz="1000">
                <a:solidFill>
                  <a:srgbClr val="0086BA"/>
                </a:solidFill>
                <a:highlight>
                  <a:srgbClr val="F7F7F9"/>
                </a:highlight>
                <a:latin typeface="Calibri"/>
                <a:ea typeface="Calibri"/>
                <a:cs typeface="Calibri"/>
                <a:sym typeface="Calibri"/>
              </a:rPr>
              <a:t>f</a:t>
            </a:r>
            <a:r>
              <a:rPr lang="en" sz="1000">
                <a:solidFill>
                  <a:srgbClr val="333333"/>
                </a:solidFill>
                <a:highlight>
                  <a:srgbClr val="FFFFFF"/>
                </a:highlight>
                <a:latin typeface="Calibri"/>
                <a:ea typeface="Calibri"/>
                <a:cs typeface="Calibri"/>
                <a:sym typeface="Calibri"/>
              </a:rPr>
              <a:t>, stride = </a:t>
            </a:r>
            <a:r>
              <a:rPr lang="en" sz="1000">
                <a:solidFill>
                  <a:srgbClr val="0086BA"/>
                </a:solidFill>
                <a:highlight>
                  <a:srgbClr val="F7F7F9"/>
                </a:highlight>
                <a:latin typeface="Calibri"/>
                <a:ea typeface="Calibri"/>
                <a:cs typeface="Calibri"/>
                <a:sym typeface="Calibri"/>
              </a:rPr>
              <a:t>s </a:t>
            </a:r>
            <a:r>
              <a:rPr lang="en" sz="1000">
                <a:solidFill>
                  <a:srgbClr val="333333"/>
                </a:solidFill>
                <a:highlight>
                  <a:srgbClr val="FFFFFF"/>
                </a:highlight>
                <a:latin typeface="Calibri"/>
                <a:ea typeface="Calibri"/>
                <a:cs typeface="Calibri"/>
                <a:sym typeface="Calibri"/>
              </a:rPr>
              <a:t>⇒ output shape = </a:t>
            </a:r>
            <a:r>
              <a:rPr lang="en" sz="1000">
                <a:solidFill>
                  <a:srgbClr val="0086BA"/>
                </a:solidFill>
                <a:highlight>
                  <a:srgbClr val="F7F7F9"/>
                </a:highlight>
                <a:latin typeface="Calibri"/>
                <a:ea typeface="Calibri"/>
                <a:cs typeface="Calibri"/>
                <a:sym typeface="Calibri"/>
              </a:rPr>
              <a:t>(floor((n+2p-f)/s) + 1) * (floor((n+2p-f)/s) + 1)</a:t>
            </a:r>
            <a:r>
              <a:rPr lang="en" sz="1000">
                <a:solidFill>
                  <a:srgbClr val="333333"/>
                </a:solidFill>
                <a:highlight>
                  <a:srgbClr val="FFFFFF"/>
                </a:highlight>
                <a:latin typeface="Calibri"/>
                <a:ea typeface="Calibri"/>
                <a:cs typeface="Calibri"/>
                <a:sym typeface="Calibri"/>
              </a:rPr>
              <a:t> </a:t>
            </a:r>
            <a:endParaRPr sz="1000">
              <a:solidFill>
                <a:srgbClr val="333333"/>
              </a:solidFill>
              <a:highlight>
                <a:srgbClr val="FFFFFF"/>
              </a:highlight>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0eaa82a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0eaa82a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427f323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427f323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41eefe2641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41eefe2641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40eaa82a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40eaa82a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4e4e6e017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4e4e6e017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discussion of grounding problem, ambiguity in language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1f03739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1f03739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27dc12d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27dc12d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990a6983c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990a6983c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f3ddb44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f3ddb44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83473d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83473d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top-down vs. bottom-up. We’ll mostly consider bottom-up in this class, but top-down algorithms are similar.</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990a6983c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990a6983c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990a6983c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990a6983c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990a6983c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990a6983c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990a6983c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990a6983c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f3ddb442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3f3ddb442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3f3ddb442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3f3ddb442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3f3ddb44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3f3ddb44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lots of discussions in class about word embeddings…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Zeng et al. 2016: MR: sentence polarity dataset from (Pang and Lee, 2005). (2) SST-1: Stanford Sentiment Treebank (Socher et al., 2013). To make input representations consistent across tasks, we only train and test on sentences, in contrast to the use in (Kim, 2014), wherein models were trained on both phrases and sentences. (3) SST-2: Derived from SST-1, but pared to only two classes. We again only train and test models on sentences, excluding phrases. (4) Subj: Subjectivity dataset (Pang and Lee, 2005). (5) TREC: Question classification dataset (Li and Roth, 2002). (6) CR: Customer review dataset (Hu and Liu, 2004). (7) MPQA: Opinion polarity dataset (Wiebe et al., 2005). Additionally, we use (8)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f3ddb442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f3ddb442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Lots to discuss… let’s revisit after we cover LMs</a:t>
            </a:r>
            <a:endParaRPr sz="14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solidFill>
                  <a:schemeClr val="dk1"/>
                </a:solidFill>
                <a:latin typeface="Open Sans"/>
                <a:ea typeface="Open Sans"/>
                <a:cs typeface="Open Sans"/>
                <a:sym typeface="Open Sans"/>
              </a:rPr>
              <a:t>Very similar to what we did...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Word embeddings (as always)</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Sliding window across finite word vectors (effectively same </a:t>
            </a:r>
            <a:br>
              <a:rPr lang="en" sz="1400">
                <a:solidFill>
                  <a:schemeClr val="dk1"/>
                </a:solidFill>
                <a:latin typeface="Open Sans"/>
                <a:ea typeface="Open Sans"/>
                <a:cs typeface="Open Sans"/>
                <a:sym typeface="Open Sans"/>
              </a:rPr>
            </a:br>
            <a:r>
              <a:rPr lang="en" sz="1400">
                <a:solidFill>
                  <a:schemeClr val="dk1"/>
                </a:solidFill>
                <a:latin typeface="Open Sans"/>
                <a:ea typeface="Open Sans"/>
                <a:cs typeface="Open Sans"/>
                <a:sym typeface="Open Sans"/>
              </a:rPr>
              <a:t>filter size for all filters in the previous approach)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Affine transformation on concatenated word vectors</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New is activation, the </a:t>
            </a:r>
            <a:r>
              <a:rPr lang="en" sz="1400">
                <a:solidFill>
                  <a:schemeClr val="dk1"/>
                </a:solidFill>
                <a:latin typeface="Open Sans"/>
                <a:ea typeface="Open Sans"/>
                <a:cs typeface="Open Sans"/>
                <a:sym typeface="Open Sans"/>
              </a:rPr>
              <a:t>gating part</a:t>
            </a:r>
            <a:r>
              <a:rPr lang="en" sz="1400">
                <a:solidFill>
                  <a:schemeClr val="dk1"/>
                </a:solidFill>
                <a:latin typeface="Open Sans"/>
                <a:ea typeface="Open Sans"/>
                <a:cs typeface="Open Sans"/>
                <a:sym typeface="Open Sans"/>
              </a:rPr>
              <a:t>, and the output  </a:t>
            </a:r>
            <a:br>
              <a:rPr lang="en" sz="1400">
                <a:solidFill>
                  <a:schemeClr val="dk1"/>
                </a:solidFill>
                <a:latin typeface="Open Sans"/>
                <a:ea typeface="Open Sans"/>
                <a:cs typeface="Open Sans"/>
                <a:sym typeface="Open Sans"/>
              </a:rPr>
            </a:br>
            <a:r>
              <a:rPr lang="en" sz="1400">
                <a:solidFill>
                  <a:schemeClr val="dk1"/>
                </a:solidFill>
                <a:latin typeface="Open Sans"/>
                <a:ea typeface="Open Sans"/>
                <a:cs typeface="Open Sans"/>
                <a:sym typeface="Open Sans"/>
              </a:rPr>
              <a:t>(“Gated Linear Units”)</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Inspired by RNN structure (which we will discuss later)</a:t>
            </a:r>
            <a:endParaRPr sz="1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40eaa82a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40eaa82a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3f3ddb442d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3f3ddb442d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83473db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83473db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Scroll down for the test console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41eefe2641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41eefe2641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41eefe2641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41eefe2641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41eefe2641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41eefe2641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4da23e80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4da23e80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4da23e80d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4da23e80d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862da9a9f7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862da9a9f7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40eaa82a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40eaa82a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990a6983c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990a6983c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990a6983c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990a6983c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990a6983c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990a6983c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ac8c00637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c8c00637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idea: map discrete things (words) into a continuous feature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Conceptually, just a big matrix multiply. But since one-hot vector is very sparse, convenient to just extract the column by indexing. So often we’ll refer to this as a “lookup”. </a:t>
            </a:r>
            <a:r>
              <a:rPr i="1" lang="en"/>
              <a:t>(In fact, you can even shard embeddings across different servers, and just pull in the one you need!)</a:t>
            </a:r>
            <a:endParaRPr i="1"/>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990a6983c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990a6983c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990a6983c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990a6983c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is just the surface!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ac8c006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ac8c006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 minute slide. Discuss network end-to-end starting with input word embeddings, summation to get sentence representation, feed through DNN layers and then used for softmax classification.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arxiv.org/pdf/1409.1556.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pdf/1409.1556.pdf"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pdf/1409.1556.pdf"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hyperlink" Target="https://arxiv.org/pdf/1311.2901.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s://arxiv.org/pdf/1311.2901.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datasci-w266/2021-spring-main/tree/master/project#project-proposal" TargetMode="External"/><Relationship Id="rId4" Type="http://schemas.openxmlformats.org/officeDocument/2006/relationships/hyperlink" Target="https://forms.gle/dQmeRq4tuKWkJ74w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hyperlink" Target="http://cs231n.github.io/convolutional-network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arxiv.org/pdf/1207.0580.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arxiv.org/abs/1408.5882" TargetMode="External"/><Relationship Id="rId4" Type="http://schemas.openxmlformats.org/officeDocument/2006/relationships/hyperlink" Target="https://arxiv.org/pdf/1301.3781.pdf" TargetMode="External"/><Relationship Id="rId5" Type="http://schemas.openxmlformats.org/officeDocument/2006/relationships/hyperlink" Target="https://arxiv.org/abs/1510.0382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www.aclweb.org/anthology/D14-1181" TargetMode="Externa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arxiv.org/pdf/1510.03820.pdf" TargetMode="Externa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 Id="rId4" Type="http://schemas.openxmlformats.org/officeDocument/2006/relationships/hyperlink" Target="http://www.aclweb.org/anthology/D14-1181"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arxiv.org/pdf/1612.08083.pdf" TargetMode="Externa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arxiv.org/pdf/1705.03122.pdf" TargetMode="Externa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loud.google.com/natural-language/" TargetMode="Externa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www.aclweb.org/anthology/D14-118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www.aclweb.org/anthology/D14-1181"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www.aclweb.org/anthology/D14-118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www.aclweb.org/anthology/D14-118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www.aclweb.org/anthology/D14-118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NLP &amp; Convolutional Neural Networks</a:t>
            </a:r>
            <a:endParaRPr sz="40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Neural Bag of Words Model - Issues</a:t>
            </a:r>
            <a:endParaRPr/>
          </a:p>
        </p:txBody>
      </p:sp>
      <p:sp>
        <p:nvSpPr>
          <p:cNvPr id="170" name="Google Shape;170;p22"/>
          <p:cNvSpPr/>
          <p:nvPr/>
        </p:nvSpPr>
        <p:spPr>
          <a:xfrm>
            <a:off x="1131625" y="4703125"/>
            <a:ext cx="3335700" cy="33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
            </a:r>
            <a:r>
              <a:rPr baseline="-25000" lang="en"/>
              <a:t>1      </a:t>
            </a:r>
            <a:r>
              <a:rPr lang="en"/>
              <a:t>       w</a:t>
            </a:r>
            <a:r>
              <a:rPr baseline="-25000" lang="en"/>
              <a:t>2      </a:t>
            </a:r>
            <a:r>
              <a:rPr lang="en"/>
              <a:t>       w</a:t>
            </a:r>
            <a:r>
              <a:rPr baseline="-25000" lang="en"/>
              <a:t>3      </a:t>
            </a:r>
            <a:r>
              <a:rPr lang="en"/>
              <a:t>       w</a:t>
            </a:r>
            <a:r>
              <a:rPr baseline="-25000" lang="en"/>
              <a:t>4      </a:t>
            </a:r>
            <a:r>
              <a:rPr lang="en"/>
              <a:t>       w</a:t>
            </a:r>
            <a:r>
              <a:rPr baseline="-25000" lang="en"/>
              <a:t>5</a:t>
            </a:r>
            <a:endParaRPr baseline="-25000"/>
          </a:p>
        </p:txBody>
      </p:sp>
      <p:sp>
        <p:nvSpPr>
          <p:cNvPr id="171" name="Google Shape;171;p22"/>
          <p:cNvSpPr/>
          <p:nvPr/>
        </p:nvSpPr>
        <p:spPr>
          <a:xfrm>
            <a:off x="2093725" y="1225225"/>
            <a:ext cx="1411500" cy="612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Sigmoid Or Softmax</a:t>
            </a:r>
            <a:endParaRPr/>
          </a:p>
        </p:txBody>
      </p:sp>
      <p:cxnSp>
        <p:nvCxnSpPr>
          <p:cNvPr id="172" name="Google Shape;172;p22"/>
          <p:cNvCxnSpPr>
            <a:stCxn id="173" idx="0"/>
            <a:endCxn id="171" idx="2"/>
          </p:cNvCxnSpPr>
          <p:nvPr/>
        </p:nvCxnSpPr>
        <p:spPr>
          <a:xfrm rot="10800000">
            <a:off x="2799475" y="1837375"/>
            <a:ext cx="0" cy="1713300"/>
          </a:xfrm>
          <a:prstGeom prst="straightConnector1">
            <a:avLst/>
          </a:prstGeom>
          <a:noFill/>
          <a:ln cap="flat" cmpd="sng" w="38100">
            <a:solidFill>
              <a:schemeClr val="accent6"/>
            </a:solidFill>
            <a:prstDash val="solid"/>
            <a:round/>
            <a:headEnd len="med" w="med" type="none"/>
            <a:tailEnd len="med" w="med" type="triangle"/>
          </a:ln>
        </p:spPr>
      </p:cxnSp>
      <p:sp>
        <p:nvSpPr>
          <p:cNvPr id="174" name="Google Shape;174;p22"/>
          <p:cNvSpPr/>
          <p:nvPr/>
        </p:nvSpPr>
        <p:spPr>
          <a:xfrm>
            <a:off x="3206200"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918775"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1667850"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2414400"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1131625" y="4322125"/>
            <a:ext cx="3335700" cy="33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      </a:t>
            </a:r>
            <a:r>
              <a:rPr lang="en"/>
              <a:t>       e</a:t>
            </a:r>
            <a:r>
              <a:rPr baseline="-25000" lang="en"/>
              <a:t>2      </a:t>
            </a:r>
            <a:r>
              <a:rPr lang="en"/>
              <a:t>       e</a:t>
            </a:r>
            <a:r>
              <a:rPr baseline="-25000" lang="en"/>
              <a:t>3      </a:t>
            </a:r>
            <a:r>
              <a:rPr lang="en"/>
              <a:t>       e</a:t>
            </a:r>
            <a:r>
              <a:rPr baseline="-25000" lang="en"/>
              <a:t>4      </a:t>
            </a:r>
            <a:r>
              <a:rPr lang="en"/>
              <a:t>       e</a:t>
            </a:r>
            <a:r>
              <a:rPr baseline="-25000" lang="en"/>
              <a:t>5</a:t>
            </a:r>
            <a:endParaRPr baseline="-25000"/>
          </a:p>
        </p:txBody>
      </p:sp>
      <p:sp>
        <p:nvSpPr>
          <p:cNvPr id="179" name="Google Shape;179;p22"/>
          <p:cNvSpPr/>
          <p:nvPr/>
        </p:nvSpPr>
        <p:spPr>
          <a:xfrm>
            <a:off x="3206200"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3918775"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1667850"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2414400"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2584525" y="3550675"/>
            <a:ext cx="429900" cy="429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183" name="Google Shape;183;p22"/>
          <p:cNvCxnSpPr>
            <a:endCxn id="173" idx="3"/>
          </p:cNvCxnSpPr>
          <p:nvPr/>
        </p:nvCxnSpPr>
        <p:spPr>
          <a:xfrm flipH="1" rot="10800000">
            <a:off x="1455282" y="3917618"/>
            <a:ext cx="1192200" cy="402600"/>
          </a:xfrm>
          <a:prstGeom prst="straightConnector1">
            <a:avLst/>
          </a:prstGeom>
          <a:noFill/>
          <a:ln cap="flat" cmpd="sng" w="38100">
            <a:solidFill>
              <a:schemeClr val="accent6"/>
            </a:solidFill>
            <a:prstDash val="solid"/>
            <a:round/>
            <a:headEnd len="med" w="med" type="none"/>
            <a:tailEnd len="med" w="med" type="triangle"/>
          </a:ln>
        </p:spPr>
      </p:cxnSp>
      <p:cxnSp>
        <p:nvCxnSpPr>
          <p:cNvPr id="184" name="Google Shape;184;p22"/>
          <p:cNvCxnSpPr>
            <a:endCxn id="173" idx="3"/>
          </p:cNvCxnSpPr>
          <p:nvPr/>
        </p:nvCxnSpPr>
        <p:spPr>
          <a:xfrm flipH="1" rot="10800000">
            <a:off x="2168082" y="3917618"/>
            <a:ext cx="479400" cy="419700"/>
          </a:xfrm>
          <a:prstGeom prst="straightConnector1">
            <a:avLst/>
          </a:prstGeom>
          <a:noFill/>
          <a:ln cap="flat" cmpd="sng" w="38100">
            <a:solidFill>
              <a:schemeClr val="accent6"/>
            </a:solidFill>
            <a:prstDash val="solid"/>
            <a:round/>
            <a:headEnd len="med" w="med" type="none"/>
            <a:tailEnd len="med" w="med" type="triangle"/>
          </a:ln>
        </p:spPr>
      </p:cxnSp>
      <p:cxnSp>
        <p:nvCxnSpPr>
          <p:cNvPr id="185" name="Google Shape;185;p22"/>
          <p:cNvCxnSpPr>
            <a:stCxn id="178" idx="0"/>
            <a:endCxn id="173" idx="4"/>
          </p:cNvCxnSpPr>
          <p:nvPr/>
        </p:nvCxnSpPr>
        <p:spPr>
          <a:xfrm rot="10800000">
            <a:off x="2799475" y="3980725"/>
            <a:ext cx="0" cy="341400"/>
          </a:xfrm>
          <a:prstGeom prst="straightConnector1">
            <a:avLst/>
          </a:prstGeom>
          <a:noFill/>
          <a:ln cap="flat" cmpd="sng" w="38100">
            <a:solidFill>
              <a:schemeClr val="accent6"/>
            </a:solidFill>
            <a:prstDash val="solid"/>
            <a:round/>
            <a:headEnd len="med" w="med" type="none"/>
            <a:tailEnd len="med" w="med" type="triangle"/>
          </a:ln>
        </p:spPr>
      </p:cxnSp>
      <p:cxnSp>
        <p:nvCxnSpPr>
          <p:cNvPr id="186" name="Google Shape;186;p22"/>
          <p:cNvCxnSpPr>
            <a:endCxn id="173" idx="5"/>
          </p:cNvCxnSpPr>
          <p:nvPr/>
        </p:nvCxnSpPr>
        <p:spPr>
          <a:xfrm rot="10800000">
            <a:off x="2951468" y="3917618"/>
            <a:ext cx="566100" cy="402600"/>
          </a:xfrm>
          <a:prstGeom prst="straightConnector1">
            <a:avLst/>
          </a:prstGeom>
          <a:noFill/>
          <a:ln cap="flat" cmpd="sng" w="38100">
            <a:solidFill>
              <a:schemeClr val="accent6"/>
            </a:solidFill>
            <a:prstDash val="solid"/>
            <a:round/>
            <a:headEnd len="med" w="med" type="none"/>
            <a:tailEnd len="med" w="med" type="triangle"/>
          </a:ln>
        </p:spPr>
      </p:cxnSp>
      <p:cxnSp>
        <p:nvCxnSpPr>
          <p:cNvPr id="187" name="Google Shape;187;p22"/>
          <p:cNvCxnSpPr>
            <a:endCxn id="173" idx="5"/>
          </p:cNvCxnSpPr>
          <p:nvPr/>
        </p:nvCxnSpPr>
        <p:spPr>
          <a:xfrm rot="10800000">
            <a:off x="2951468" y="3917618"/>
            <a:ext cx="1245300" cy="402600"/>
          </a:xfrm>
          <a:prstGeom prst="straightConnector1">
            <a:avLst/>
          </a:prstGeom>
          <a:noFill/>
          <a:ln cap="flat" cmpd="sng" w="38100">
            <a:solidFill>
              <a:schemeClr val="accent6"/>
            </a:solidFill>
            <a:prstDash val="solid"/>
            <a:round/>
            <a:headEnd len="med" w="med" type="none"/>
            <a:tailEnd len="med" w="med" type="triangle"/>
          </a:ln>
        </p:spPr>
      </p:cxnSp>
      <p:sp>
        <p:nvSpPr>
          <p:cNvPr id="188" name="Google Shape;188;p22"/>
          <p:cNvSpPr/>
          <p:nvPr/>
        </p:nvSpPr>
        <p:spPr>
          <a:xfrm>
            <a:off x="2093725" y="28743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189" name="Google Shape;189;p22"/>
          <p:cNvSpPr/>
          <p:nvPr/>
        </p:nvSpPr>
        <p:spPr>
          <a:xfrm>
            <a:off x="2093725" y="2417125"/>
            <a:ext cx="1411500" cy="334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Nonlinearity</a:t>
            </a:r>
            <a:endParaRPr/>
          </a:p>
        </p:txBody>
      </p:sp>
      <p:sp>
        <p:nvSpPr>
          <p:cNvPr id="190" name="Google Shape;190;p22"/>
          <p:cNvSpPr/>
          <p:nvPr/>
        </p:nvSpPr>
        <p:spPr>
          <a:xfrm>
            <a:off x="2093725" y="19599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191" name="Google Shape;191;p22"/>
          <p:cNvSpPr txBox="1"/>
          <p:nvPr/>
        </p:nvSpPr>
        <p:spPr>
          <a:xfrm>
            <a:off x="508775" y="3564325"/>
            <a:ext cx="1659300" cy="40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t>Sum vectors</a:t>
            </a:r>
            <a:endParaRPr/>
          </a:p>
          <a:p>
            <a:pPr indent="0" lvl="0" marL="0" rtl="0" algn="r">
              <a:spcBef>
                <a:spcPts val="0"/>
              </a:spcBef>
              <a:spcAft>
                <a:spcPts val="0"/>
              </a:spcAft>
              <a:buNone/>
            </a:pPr>
            <a:r>
              <a:rPr lang="en"/>
              <a:t>(“bag of words”)</a:t>
            </a:r>
            <a:endParaRPr/>
          </a:p>
        </p:txBody>
      </p:sp>
      <p:sp>
        <p:nvSpPr>
          <p:cNvPr id="192" name="Google Shape;192;p22"/>
          <p:cNvSpPr txBox="1"/>
          <p:nvPr>
            <p:ph idx="1" type="body"/>
          </p:nvPr>
        </p:nvSpPr>
        <p:spPr>
          <a:xfrm>
            <a:off x="4980175" y="13029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Issues</a:t>
            </a:r>
            <a:r>
              <a:rPr b="1" lang="en" sz="1600"/>
              <a:t>:</a:t>
            </a:r>
            <a:r>
              <a:rPr lang="en" sz="1600"/>
              <a:t> </a:t>
            </a:r>
            <a:endParaRPr sz="1600"/>
          </a:p>
          <a:p>
            <a:pPr indent="-330200" lvl="0" marL="457200" rtl="0" algn="l">
              <a:spcBef>
                <a:spcPts val="1600"/>
              </a:spcBef>
              <a:spcAft>
                <a:spcPts val="0"/>
              </a:spcAft>
              <a:buSzPts val="1600"/>
              <a:buChar char="●"/>
            </a:pPr>
            <a:r>
              <a:rPr lang="en" sz="1400"/>
              <a:t>Word ordering not preserved</a:t>
            </a:r>
            <a:endParaRPr sz="1400"/>
          </a:p>
          <a:p>
            <a:pPr indent="-317500" lvl="0" marL="457200" rtl="0" algn="l">
              <a:spcBef>
                <a:spcPts val="0"/>
              </a:spcBef>
              <a:spcAft>
                <a:spcPts val="0"/>
              </a:spcAft>
              <a:buSzPts val="1400"/>
              <a:buChar char="●"/>
            </a:pPr>
            <a:r>
              <a:rPr lang="en" sz="1400"/>
              <a:t>No sense of larger context</a:t>
            </a:r>
            <a:endParaRPr sz="1400"/>
          </a:p>
          <a:p>
            <a:pPr indent="-317500" lvl="0" marL="457200" rtl="0" algn="l">
              <a:spcBef>
                <a:spcPts val="0"/>
              </a:spcBef>
              <a:spcAft>
                <a:spcPts val="0"/>
              </a:spcAft>
              <a:buSzPts val="1400"/>
              <a:buChar char="●"/>
            </a:pPr>
            <a:r>
              <a:rPr lang="en" sz="1400"/>
              <a:t>….</a:t>
            </a:r>
            <a:endParaRPr sz="1400"/>
          </a:p>
          <a:p>
            <a:pPr indent="0" lvl="0" marL="0" rtl="0" algn="l">
              <a:spcBef>
                <a:spcPts val="1600"/>
              </a:spcBef>
              <a:spcAft>
                <a:spcPts val="0"/>
              </a:spcAft>
              <a:buNone/>
            </a:pPr>
            <a:r>
              <a:rPr b="1" lang="en" sz="1600"/>
              <a:t>There should be something better...:</a:t>
            </a:r>
            <a:r>
              <a:rPr lang="en" sz="1600"/>
              <a:t> </a:t>
            </a:r>
            <a:endParaRPr sz="1600"/>
          </a:p>
          <a:p>
            <a:pPr indent="-330200" lvl="0" marL="457200" rtl="0" algn="l">
              <a:spcBef>
                <a:spcPts val="1600"/>
              </a:spcBef>
              <a:spcAft>
                <a:spcPts val="0"/>
              </a:spcAft>
              <a:buSzPts val="1600"/>
              <a:buChar char="●"/>
            </a:pPr>
            <a:r>
              <a:rPr b="1" lang="en" sz="1400"/>
              <a:t>CNNs (Today)</a:t>
            </a:r>
            <a:endParaRPr b="1" sz="1400"/>
          </a:p>
          <a:p>
            <a:pPr indent="-317500" lvl="0" marL="457200" rtl="0" algn="l">
              <a:spcBef>
                <a:spcPts val="0"/>
              </a:spcBef>
              <a:spcAft>
                <a:spcPts val="0"/>
              </a:spcAft>
              <a:buSzPts val="1400"/>
              <a:buChar char="●"/>
            </a:pPr>
            <a:r>
              <a:rPr lang="en" sz="1400"/>
              <a:t>RNNs (Week 7)</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ctrTitle"/>
          </p:nvPr>
        </p:nvSpPr>
        <p:spPr>
          <a:xfrm>
            <a:off x="2816100" y="1444250"/>
            <a:ext cx="34839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“CNN? What’s That?” </a:t>
            </a:r>
            <a:endParaRPr/>
          </a:p>
        </p:txBody>
      </p:sp>
      <p:sp>
        <p:nvSpPr>
          <p:cNvPr id="198" name="Google Shape;198;p2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Just Standard FC NN for Images and Text?</a:t>
            </a:r>
            <a:endParaRPr/>
          </a:p>
        </p:txBody>
      </p:sp>
      <p:sp>
        <p:nvSpPr>
          <p:cNvPr id="204" name="Google Shape;204;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205" name="Google Shape;205;p24"/>
          <p:cNvSpPr txBox="1"/>
          <p:nvPr>
            <p:ph idx="1" type="body"/>
          </p:nvPr>
        </p:nvSpPr>
        <p:spPr>
          <a:xfrm>
            <a:off x="350275" y="1225225"/>
            <a:ext cx="83739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Way too many parameters, and more!</a:t>
            </a:r>
            <a:br>
              <a:rPr b="1" lang="en" sz="1600"/>
            </a:br>
            <a:br>
              <a:rPr b="1" lang="en" sz="1600"/>
            </a:br>
            <a:r>
              <a:rPr lang="en" sz="1600" u="sng"/>
              <a:t>Images: </a:t>
            </a:r>
            <a:endParaRPr sz="1600" u="sng"/>
          </a:p>
          <a:p>
            <a:pPr indent="0" lvl="0" marL="0" rtl="0" algn="l">
              <a:spcBef>
                <a:spcPts val="1600"/>
              </a:spcBef>
              <a:spcAft>
                <a:spcPts val="0"/>
              </a:spcAft>
              <a:buNone/>
            </a:pPr>
            <a:r>
              <a:rPr lang="en" sz="1600"/>
              <a:t>Imagine 256 x 256 image in 3 colors, fully connecting to 256 x 256 x 12  dimensional output layer… how many parameters?   </a:t>
            </a:r>
            <a:br>
              <a:rPr lang="en" sz="1600"/>
            </a:br>
            <a:r>
              <a:rPr lang="en" sz="1600"/>
              <a:t>           </a:t>
            </a:r>
            <a:r>
              <a:rPr lang="en"/>
              <a:t>(256 x 256 x 3) x (256 x 256 x 12) + (256 x 256 x 12)  ~ </a:t>
            </a:r>
            <a:r>
              <a:rPr b="1" lang="en"/>
              <a:t> 154 bn</a:t>
            </a:r>
            <a:endParaRPr b="1"/>
          </a:p>
          <a:p>
            <a:pPr indent="0" lvl="0" marL="0" rtl="0" algn="l">
              <a:spcBef>
                <a:spcPts val="1600"/>
              </a:spcBef>
              <a:spcAft>
                <a:spcPts val="0"/>
              </a:spcAft>
              <a:buClr>
                <a:schemeClr val="dk1"/>
              </a:buClr>
              <a:buSzPts val="1100"/>
              <a:buFont typeface="Arial"/>
              <a:buNone/>
            </a:pPr>
            <a:r>
              <a:rPr lang="en" sz="1600" u="sng"/>
              <a:t>Text: </a:t>
            </a:r>
            <a:endParaRPr sz="1600" u="sng"/>
          </a:p>
          <a:p>
            <a:pPr indent="0" lvl="0" marL="0" rtl="0" algn="l">
              <a:spcBef>
                <a:spcPts val="1600"/>
              </a:spcBef>
              <a:spcAft>
                <a:spcPts val="0"/>
              </a:spcAft>
              <a:buClr>
                <a:schemeClr val="dk1"/>
              </a:buClr>
              <a:buSzPts val="1100"/>
              <a:buFont typeface="Arial"/>
              <a:buNone/>
            </a:pPr>
            <a:r>
              <a:rPr lang="en" sz="1600"/>
              <a:t>Imagine you concatenate 300 words with 200-d embedding, fully connecting to a layer of same size… how many parameters?   </a:t>
            </a:r>
            <a:br>
              <a:rPr lang="en" sz="1600"/>
            </a:br>
            <a:r>
              <a:rPr lang="en" sz="1600"/>
              <a:t>                           </a:t>
            </a:r>
            <a:r>
              <a:rPr lang="en"/>
              <a:t>(300 x 200) x (300 x 200) + (300 x 200)  ~ </a:t>
            </a:r>
            <a:r>
              <a:rPr b="1" lang="en"/>
              <a:t> 3.6 bn</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400"/>
          </a:p>
        </p:txBody>
      </p:sp>
      <p:sp>
        <p:nvSpPr>
          <p:cNvPr id="206" name="Google Shape;206;p24"/>
          <p:cNvSpPr txBox="1"/>
          <p:nvPr/>
        </p:nvSpPr>
        <p:spPr>
          <a:xfrm>
            <a:off x="4743350" y="3211425"/>
            <a:ext cx="10164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(biases)</a:t>
            </a:r>
            <a:endParaRPr/>
          </a:p>
        </p:txBody>
      </p:sp>
      <p:sp>
        <p:nvSpPr>
          <p:cNvPr id="207" name="Google Shape;207;p24"/>
          <p:cNvSpPr txBox="1"/>
          <p:nvPr/>
        </p:nvSpPr>
        <p:spPr>
          <a:xfrm>
            <a:off x="1825325" y="3211425"/>
            <a:ext cx="10521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(weights)</a:t>
            </a:r>
            <a:endParaRPr/>
          </a:p>
        </p:txBody>
      </p:sp>
      <p:sp>
        <p:nvSpPr>
          <p:cNvPr id="208" name="Google Shape;208;p24"/>
          <p:cNvSpPr txBox="1"/>
          <p:nvPr/>
        </p:nvSpPr>
        <p:spPr>
          <a:xfrm>
            <a:off x="4438550" y="4735425"/>
            <a:ext cx="10164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(biases)</a:t>
            </a:r>
            <a:endParaRPr/>
          </a:p>
        </p:txBody>
      </p:sp>
      <p:sp>
        <p:nvSpPr>
          <p:cNvPr id="209" name="Google Shape;209;p24"/>
          <p:cNvSpPr txBox="1"/>
          <p:nvPr/>
        </p:nvSpPr>
        <p:spPr>
          <a:xfrm>
            <a:off x="2434925" y="4735425"/>
            <a:ext cx="10521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Just Standard FC NN for Images and Text?</a:t>
            </a:r>
            <a:endParaRPr/>
          </a:p>
        </p:txBody>
      </p:sp>
      <p:sp>
        <p:nvSpPr>
          <p:cNvPr id="215" name="Google Shape;215;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216" name="Google Shape;216;p25"/>
          <p:cNvSpPr txBox="1"/>
          <p:nvPr>
            <p:ph idx="1" type="body"/>
          </p:nvPr>
        </p:nvSpPr>
        <p:spPr>
          <a:xfrm>
            <a:off x="350275" y="1225225"/>
            <a:ext cx="83739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Way too many parameters, and more!</a:t>
            </a:r>
            <a:br>
              <a:rPr b="1" lang="en" sz="1600"/>
            </a:br>
            <a:br>
              <a:rPr b="1" lang="en" sz="1600"/>
            </a:br>
            <a:r>
              <a:rPr lang="en" sz="1600" u="sng"/>
              <a:t>Images: </a:t>
            </a:r>
            <a:endParaRPr sz="1600" u="sng"/>
          </a:p>
          <a:p>
            <a:pPr indent="0" lvl="0" marL="0" rtl="0" algn="l">
              <a:spcBef>
                <a:spcPts val="1600"/>
              </a:spcBef>
              <a:spcAft>
                <a:spcPts val="0"/>
              </a:spcAft>
              <a:buNone/>
            </a:pPr>
            <a:r>
              <a:rPr lang="en" sz="1600"/>
              <a:t>Imagine 256 x 256 image in 3 colors, fully connecting to 256 x 256 x 12  dimensional output layer… how many parameters?   </a:t>
            </a:r>
            <a:br>
              <a:rPr lang="en" sz="1600"/>
            </a:br>
            <a:r>
              <a:rPr lang="en" sz="1600"/>
              <a:t>           </a:t>
            </a:r>
            <a:r>
              <a:rPr lang="en"/>
              <a:t>(256 x 256 x 3) x (256 x 256 x 12) + (256 x 256 x 12)  ~ </a:t>
            </a:r>
            <a:r>
              <a:rPr b="1" lang="en"/>
              <a:t> 154 bn</a:t>
            </a:r>
            <a:endParaRPr b="1"/>
          </a:p>
          <a:p>
            <a:pPr indent="0" lvl="0" marL="0" rtl="0" algn="l">
              <a:spcBef>
                <a:spcPts val="1600"/>
              </a:spcBef>
              <a:spcAft>
                <a:spcPts val="0"/>
              </a:spcAft>
              <a:buClr>
                <a:schemeClr val="dk1"/>
              </a:buClr>
              <a:buSzPts val="1100"/>
              <a:buFont typeface="Arial"/>
              <a:buNone/>
            </a:pPr>
            <a:r>
              <a:rPr lang="en" sz="1600" u="sng"/>
              <a:t>Text: </a:t>
            </a:r>
            <a:endParaRPr sz="1600" u="sng"/>
          </a:p>
          <a:p>
            <a:pPr indent="0" lvl="0" marL="0" rtl="0" algn="l">
              <a:spcBef>
                <a:spcPts val="1600"/>
              </a:spcBef>
              <a:spcAft>
                <a:spcPts val="0"/>
              </a:spcAft>
              <a:buClr>
                <a:schemeClr val="dk1"/>
              </a:buClr>
              <a:buSzPts val="1100"/>
              <a:buFont typeface="Arial"/>
              <a:buNone/>
            </a:pPr>
            <a:r>
              <a:rPr lang="en" sz="1600"/>
              <a:t>Imagine you concatenate 300 words with 200-d embedding, fully connecting to a layer of same size… how many parameters?   </a:t>
            </a:r>
            <a:br>
              <a:rPr lang="en" sz="1600"/>
            </a:br>
            <a:r>
              <a:rPr lang="en" sz="1600"/>
              <a:t>                           </a:t>
            </a:r>
            <a:r>
              <a:rPr lang="en"/>
              <a:t>(300 x 200) x (300 x 200) + (300 x 200)  ~ </a:t>
            </a:r>
            <a:r>
              <a:rPr b="1" lang="en"/>
              <a:t> 3.6 bn</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400"/>
          </a:p>
        </p:txBody>
      </p:sp>
      <p:sp>
        <p:nvSpPr>
          <p:cNvPr id="217" name="Google Shape;217;p25"/>
          <p:cNvSpPr txBox="1"/>
          <p:nvPr/>
        </p:nvSpPr>
        <p:spPr>
          <a:xfrm>
            <a:off x="4743350" y="3211425"/>
            <a:ext cx="10164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(biases)</a:t>
            </a:r>
            <a:endParaRPr/>
          </a:p>
        </p:txBody>
      </p:sp>
      <p:sp>
        <p:nvSpPr>
          <p:cNvPr id="218" name="Google Shape;218;p25"/>
          <p:cNvSpPr txBox="1"/>
          <p:nvPr/>
        </p:nvSpPr>
        <p:spPr>
          <a:xfrm>
            <a:off x="1825325" y="3211425"/>
            <a:ext cx="10521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(weights)</a:t>
            </a:r>
            <a:endParaRPr/>
          </a:p>
        </p:txBody>
      </p:sp>
      <p:sp>
        <p:nvSpPr>
          <p:cNvPr id="219" name="Google Shape;219;p25"/>
          <p:cNvSpPr txBox="1"/>
          <p:nvPr/>
        </p:nvSpPr>
        <p:spPr>
          <a:xfrm>
            <a:off x="4438550" y="4735425"/>
            <a:ext cx="10164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(biases)</a:t>
            </a:r>
            <a:endParaRPr/>
          </a:p>
        </p:txBody>
      </p:sp>
      <p:sp>
        <p:nvSpPr>
          <p:cNvPr id="220" name="Google Shape;220;p25"/>
          <p:cNvSpPr txBox="1"/>
          <p:nvPr/>
        </p:nvSpPr>
        <p:spPr>
          <a:xfrm>
            <a:off x="2434925" y="4735425"/>
            <a:ext cx="1052100" cy="28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(weights)</a:t>
            </a:r>
            <a:endParaRPr/>
          </a:p>
        </p:txBody>
      </p:sp>
      <p:sp>
        <p:nvSpPr>
          <p:cNvPr id="221" name="Google Shape;221;p25"/>
          <p:cNvSpPr txBox="1"/>
          <p:nvPr/>
        </p:nvSpPr>
        <p:spPr>
          <a:xfrm rot="-726981">
            <a:off x="769918" y="2428662"/>
            <a:ext cx="6951966" cy="4547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0000"/>
                </a:solidFill>
              </a:rPr>
              <a:t>Quite u</a:t>
            </a:r>
            <a:r>
              <a:rPr b="1" lang="en" sz="3600">
                <a:solidFill>
                  <a:srgbClr val="FF0000"/>
                </a:solidFill>
              </a:rPr>
              <a:t>nworkable</a:t>
            </a:r>
            <a:endParaRPr b="1" sz="3600">
              <a:solidFill>
                <a:srgbClr val="FF0000"/>
              </a:solidFill>
            </a:endParaRPr>
          </a:p>
          <a:p>
            <a:pPr indent="0" lvl="0" marL="0" rtl="0" algn="ctr">
              <a:spcBef>
                <a:spcPts val="0"/>
              </a:spcBef>
              <a:spcAft>
                <a:spcPts val="0"/>
              </a:spcAft>
              <a:buNone/>
            </a:pPr>
            <a:r>
              <a:rPr b="1" lang="en" sz="3600">
                <a:solidFill>
                  <a:srgbClr val="FF0000"/>
                </a:solidFill>
              </a:rPr>
              <a:t> and not aligned with problem</a:t>
            </a:r>
            <a:endParaRPr b="1" sz="36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a:t>
            </a:r>
            <a:endParaRPr/>
          </a:p>
        </p:txBody>
      </p:sp>
      <p:sp>
        <p:nvSpPr>
          <p:cNvPr id="227" name="Google Shape;22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228" name="Google Shape;228;p26"/>
          <p:cNvSpPr txBox="1"/>
          <p:nvPr>
            <p:ph idx="1" type="body"/>
          </p:nvPr>
        </p:nvSpPr>
        <p:spPr>
          <a:xfrm>
            <a:off x="350275" y="1225225"/>
            <a:ext cx="57822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Other issues, besides # of parameters?</a:t>
            </a:r>
            <a:endParaRPr b="1" sz="1600"/>
          </a:p>
          <a:p>
            <a:pPr indent="0" lvl="0" marL="0" rtl="0" algn="l">
              <a:spcBef>
                <a:spcPts val="1600"/>
              </a:spcBef>
              <a:spcAft>
                <a:spcPts val="0"/>
              </a:spcAft>
              <a:buNone/>
            </a:pPr>
            <a:r>
              <a:rPr b="1" lang="en" sz="1600"/>
              <a:t>How could we improve this?</a:t>
            </a:r>
            <a:br>
              <a:rPr b="1" lang="en" sz="1600"/>
            </a:br>
            <a:br>
              <a:rPr b="1" lang="en" sz="1600"/>
            </a:br>
            <a:r>
              <a:rPr lang="en" sz="1600" u="sng"/>
              <a:t>Think:</a:t>
            </a:r>
            <a:endParaRPr sz="1600" u="sng"/>
          </a:p>
          <a:p>
            <a:pPr indent="-330200" lvl="0" marL="457200" rtl="0" algn="l">
              <a:spcBef>
                <a:spcPts val="1600"/>
              </a:spcBef>
              <a:spcAft>
                <a:spcPts val="0"/>
              </a:spcAft>
              <a:buSzPts val="1600"/>
              <a:buChar char="●"/>
            </a:pPr>
            <a:r>
              <a:rPr i="1" lang="en" sz="1600"/>
              <a:t>“How do I try to detect whether an image contains a bicycle?”</a:t>
            </a:r>
            <a:endParaRPr i="1" sz="1600"/>
          </a:p>
          <a:p>
            <a:pPr indent="-330200" lvl="0" marL="457200" rtl="0" algn="l">
              <a:spcBef>
                <a:spcPts val="0"/>
              </a:spcBef>
              <a:spcAft>
                <a:spcPts val="0"/>
              </a:spcAft>
              <a:buSzPts val="1600"/>
              <a:buChar char="●"/>
            </a:pPr>
            <a:r>
              <a:rPr i="1" lang="en" sz="1600"/>
              <a:t>“How do I detect whether a tweet contains foul language?”</a:t>
            </a:r>
            <a:endParaRPr sz="1600"/>
          </a:p>
          <a:p>
            <a:pPr indent="0" lvl="0" marL="0" rtl="0" algn="l">
              <a:spcBef>
                <a:spcPts val="1600"/>
              </a:spcBef>
              <a:spcAft>
                <a:spcPts val="0"/>
              </a:spcAft>
              <a:buNone/>
            </a:pPr>
            <a:r>
              <a:rPr b="1" lang="en" sz="1600"/>
              <a:t>What do you actually do? And how could we take that idea to neural nets?</a:t>
            </a:r>
            <a:endParaRPr b="1" sz="1600"/>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400"/>
          </a:p>
        </p:txBody>
      </p:sp>
      <p:pic>
        <p:nvPicPr>
          <p:cNvPr id="229" name="Google Shape;229;p26"/>
          <p:cNvPicPr preferRelativeResize="0"/>
          <p:nvPr/>
        </p:nvPicPr>
        <p:blipFill>
          <a:blip r:embed="rId3">
            <a:alphaModFix/>
          </a:blip>
          <a:stretch>
            <a:fillRect/>
          </a:stretch>
        </p:blipFill>
        <p:spPr>
          <a:xfrm>
            <a:off x="6334552" y="1527075"/>
            <a:ext cx="2497750" cy="248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That’s Why: Convolutional Neural Nets (CNNs)</a:t>
            </a:r>
            <a:endParaRPr/>
          </a:p>
        </p:txBody>
      </p:sp>
      <p:sp>
        <p:nvSpPr>
          <p:cNvPr id="235" name="Google Shape;235;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236" name="Google Shape;236;p27"/>
          <p:cNvSpPr txBox="1"/>
          <p:nvPr>
            <p:ph idx="1" type="body"/>
          </p:nvPr>
        </p:nvSpPr>
        <p:spPr>
          <a:xfrm>
            <a:off x="350275" y="1225225"/>
            <a:ext cx="83739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Greatly reducing</a:t>
            </a:r>
            <a:r>
              <a:rPr b="1" lang="en" sz="1600"/>
              <a:t> parameters!</a:t>
            </a:r>
            <a:br>
              <a:rPr b="1" lang="en" sz="1600"/>
            </a:br>
            <a:br>
              <a:rPr b="1" lang="en" sz="1600"/>
            </a:br>
            <a:r>
              <a:rPr lang="en" sz="1600" u="sng"/>
              <a:t>Critical Observations:</a:t>
            </a:r>
            <a:endParaRPr sz="1600" u="sng"/>
          </a:p>
          <a:p>
            <a:pPr indent="-317500" lvl="0" marL="457200" rtl="0" algn="l">
              <a:spcBef>
                <a:spcPts val="1600"/>
              </a:spcBef>
              <a:spcAft>
                <a:spcPts val="0"/>
              </a:spcAft>
              <a:buSzPts val="1400"/>
              <a:buChar char="●"/>
            </a:pPr>
            <a:r>
              <a:rPr lang="en" sz="1400"/>
              <a:t>Many features are ‘local’, i.e., one needs to inspect only small neighborhood to detect</a:t>
            </a:r>
            <a:endParaRPr sz="1400"/>
          </a:p>
          <a:p>
            <a:pPr indent="-317500" lvl="0" marL="457200" rtl="0" algn="l">
              <a:spcBef>
                <a:spcPts val="0"/>
              </a:spcBef>
              <a:spcAft>
                <a:spcPts val="0"/>
              </a:spcAft>
              <a:buSzPts val="1400"/>
              <a:buChar char="●"/>
            </a:pPr>
            <a:r>
              <a:rPr lang="en" sz="1400"/>
              <a:t>Often, it does not matter where an object or a word phrase is (“I just care that there is a bird, not where it is”)</a:t>
            </a:r>
            <a:endParaRPr sz="1400"/>
          </a:p>
          <a:p>
            <a:pPr indent="0" lvl="0" marL="0" rtl="0" algn="l">
              <a:spcBef>
                <a:spcPts val="0"/>
              </a:spcBef>
              <a:spcAft>
                <a:spcPts val="0"/>
              </a:spcAft>
              <a:buNone/>
            </a:pPr>
            <a:br>
              <a:rPr lang="en" sz="1400"/>
            </a:br>
            <a:r>
              <a:rPr lang="en" sz="1600" u="sng"/>
              <a:t>Core Idea:</a:t>
            </a:r>
            <a:br>
              <a:rPr lang="en" sz="1600"/>
            </a:br>
            <a:r>
              <a:rPr lang="en" sz="1600"/>
              <a:t>“Slide small window across image/text and that looks locally for ‘features’”  </a:t>
            </a:r>
            <a:endParaRPr sz="1600"/>
          </a:p>
          <a:p>
            <a:pPr indent="-317500" lvl="0" marL="457200" rtl="0" algn="l">
              <a:spcBef>
                <a:spcPts val="0"/>
              </a:spcBef>
              <a:spcAft>
                <a:spcPts val="0"/>
              </a:spcAft>
              <a:buSzPts val="1400"/>
              <a:buChar char="●"/>
            </a:pPr>
            <a:r>
              <a:rPr lang="en" sz="1400"/>
              <a:t>Neurons in output layer only ‘see’ small  neighborhood</a:t>
            </a:r>
            <a:endParaRPr sz="1400"/>
          </a:p>
          <a:p>
            <a:pPr indent="-317500" lvl="0" marL="457200" rtl="0" algn="l">
              <a:spcBef>
                <a:spcPts val="0"/>
              </a:spcBef>
              <a:spcAft>
                <a:spcPts val="0"/>
              </a:spcAft>
              <a:buSzPts val="1400"/>
              <a:buChar char="●"/>
            </a:pPr>
            <a:r>
              <a:rPr lang="en" sz="1400"/>
              <a:t>The same parameters are used across image/text. MUCH cheaper!</a:t>
            </a:r>
            <a:endParaRPr sz="1400"/>
          </a:p>
          <a:p>
            <a:pPr indent="0" lvl="0" marL="457200" rtl="0" algn="l">
              <a:spcBef>
                <a:spcPts val="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Broad Usage of CNNs in Current Research</a:t>
            </a:r>
            <a:endParaRPr/>
          </a:p>
        </p:txBody>
      </p:sp>
      <p:sp>
        <p:nvSpPr>
          <p:cNvPr id="242" name="Google Shape;242;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243" name="Google Shape;243;p28"/>
          <p:cNvSpPr txBox="1"/>
          <p:nvPr>
            <p:ph idx="1" type="body"/>
          </p:nvPr>
        </p:nvSpPr>
        <p:spPr>
          <a:xfrm>
            <a:off x="311700" y="1108500"/>
            <a:ext cx="51234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Many publications using CNNs!</a:t>
            </a:r>
            <a:br>
              <a:rPr b="1" lang="en" sz="1600"/>
            </a:br>
            <a:br>
              <a:rPr b="1" lang="en" sz="1600"/>
            </a:br>
            <a:r>
              <a:rPr lang="en" sz="1600"/>
              <a:t>Some topics of papers on arXiv.org </a:t>
            </a:r>
            <a:br>
              <a:rPr lang="en" sz="1600"/>
            </a:br>
            <a:r>
              <a:rPr lang="en" sz="1600"/>
              <a:t>using CNNs… in Jan ’ 21 (~200 papers):</a:t>
            </a:r>
            <a:endParaRPr sz="1600"/>
          </a:p>
          <a:p>
            <a:pPr indent="-304800" lvl="0" marL="457200" rtl="0" algn="l">
              <a:spcBef>
                <a:spcPts val="1600"/>
              </a:spcBef>
              <a:spcAft>
                <a:spcPts val="0"/>
              </a:spcAft>
              <a:buSzPts val="1200"/>
              <a:buChar char="●"/>
            </a:pPr>
            <a:r>
              <a:rPr lang="en" sz="1200"/>
              <a:t>Image Recognition and Processing</a:t>
            </a:r>
            <a:endParaRPr sz="1200"/>
          </a:p>
          <a:p>
            <a:pPr indent="-304800" lvl="0" marL="457200" rtl="0" algn="l">
              <a:spcBef>
                <a:spcPts val="0"/>
              </a:spcBef>
              <a:spcAft>
                <a:spcPts val="0"/>
              </a:spcAft>
              <a:buSzPts val="1200"/>
              <a:buChar char="●"/>
            </a:pPr>
            <a:r>
              <a:rPr lang="en" sz="1200"/>
              <a:t>NLP</a:t>
            </a:r>
            <a:endParaRPr sz="1200"/>
          </a:p>
          <a:p>
            <a:pPr indent="-304800" lvl="0" marL="457200" rtl="0" algn="l">
              <a:spcBef>
                <a:spcPts val="0"/>
              </a:spcBef>
              <a:spcAft>
                <a:spcPts val="0"/>
              </a:spcAft>
              <a:buSzPts val="1200"/>
              <a:buChar char="●"/>
            </a:pPr>
            <a:r>
              <a:rPr lang="en" sz="1200"/>
              <a:t>General NN research</a:t>
            </a:r>
            <a:endParaRPr sz="1200"/>
          </a:p>
          <a:p>
            <a:pPr indent="-304800" lvl="0" marL="457200" rtl="0" algn="l">
              <a:spcBef>
                <a:spcPts val="0"/>
              </a:spcBef>
              <a:spcAft>
                <a:spcPts val="0"/>
              </a:spcAft>
              <a:buSzPts val="1200"/>
              <a:buChar char="●"/>
            </a:pPr>
            <a:r>
              <a:rPr lang="en" sz="1200"/>
              <a:t>Acoustics &amp; Signal Processing</a:t>
            </a:r>
            <a:endParaRPr sz="1200"/>
          </a:p>
          <a:p>
            <a:pPr indent="-304800" lvl="0" marL="457200" rtl="0" algn="l">
              <a:spcBef>
                <a:spcPts val="0"/>
              </a:spcBef>
              <a:spcAft>
                <a:spcPts val="0"/>
              </a:spcAft>
              <a:buSzPts val="1200"/>
              <a:buChar char="●"/>
            </a:pPr>
            <a:r>
              <a:rPr lang="en" sz="1200"/>
              <a:t>Genomics</a:t>
            </a:r>
            <a:endParaRPr sz="1200"/>
          </a:p>
          <a:p>
            <a:pPr indent="-304800" lvl="0" marL="457200" rtl="0" algn="l">
              <a:spcBef>
                <a:spcPts val="0"/>
              </a:spcBef>
              <a:spcAft>
                <a:spcPts val="0"/>
              </a:spcAft>
              <a:buSzPts val="1200"/>
              <a:buChar char="●"/>
            </a:pPr>
            <a:r>
              <a:rPr lang="en" sz="1200"/>
              <a:t>Medical Diagnostics</a:t>
            </a:r>
            <a:endParaRPr sz="1200"/>
          </a:p>
          <a:p>
            <a:pPr indent="-304800" lvl="0" marL="457200" rtl="0" algn="l">
              <a:spcBef>
                <a:spcPts val="0"/>
              </a:spcBef>
              <a:spcAft>
                <a:spcPts val="0"/>
              </a:spcAft>
              <a:buSzPts val="1200"/>
              <a:buChar char="●"/>
            </a:pPr>
            <a:r>
              <a:rPr lang="en" sz="1200"/>
              <a:t>Cybersecurity and Malware Detection</a:t>
            </a:r>
            <a:endParaRPr sz="1200"/>
          </a:p>
          <a:p>
            <a:pPr indent="-304800" lvl="0" marL="457200" rtl="0" algn="l">
              <a:spcBef>
                <a:spcPts val="0"/>
              </a:spcBef>
              <a:spcAft>
                <a:spcPts val="0"/>
              </a:spcAft>
              <a:buSzPts val="1200"/>
              <a:buChar char="●"/>
            </a:pPr>
            <a:r>
              <a:rPr lang="en" sz="1200"/>
              <a:t>Finance</a:t>
            </a:r>
            <a:endParaRPr sz="1200"/>
          </a:p>
          <a:p>
            <a:pPr indent="-304800" lvl="0" marL="457200" rtl="0" algn="l">
              <a:spcBef>
                <a:spcPts val="0"/>
              </a:spcBef>
              <a:spcAft>
                <a:spcPts val="0"/>
              </a:spcAft>
              <a:buSzPts val="1200"/>
              <a:buChar char="●"/>
            </a:pPr>
            <a:r>
              <a:rPr lang="en" sz="1200"/>
              <a:t>Law</a:t>
            </a:r>
            <a:endParaRPr sz="1200"/>
          </a:p>
          <a:p>
            <a:pPr indent="-304800" lvl="0" marL="457200" rtl="0" algn="l">
              <a:spcBef>
                <a:spcPts val="0"/>
              </a:spcBef>
              <a:spcAft>
                <a:spcPts val="0"/>
              </a:spcAft>
              <a:buSzPts val="1200"/>
              <a:buChar char="●"/>
            </a:pPr>
            <a:r>
              <a:rPr lang="en" sz="1200"/>
              <a:t>Physics and Fluid Dynamics</a:t>
            </a:r>
            <a:endParaRPr sz="1200"/>
          </a:p>
          <a:p>
            <a:pPr indent="-304800" lvl="0" marL="457200" rtl="0" algn="l">
              <a:spcBef>
                <a:spcPts val="0"/>
              </a:spcBef>
              <a:spcAft>
                <a:spcPts val="0"/>
              </a:spcAft>
              <a:buSzPts val="1200"/>
              <a:buChar char="●"/>
            </a:pPr>
            <a:r>
              <a:rPr lang="en" sz="1200"/>
              <a:t>Geophysics </a:t>
            </a:r>
            <a:endParaRPr sz="1200"/>
          </a:p>
          <a:p>
            <a:pPr indent="-304800" lvl="0" marL="457200" rtl="0" algn="l">
              <a:spcBef>
                <a:spcPts val="0"/>
              </a:spcBef>
              <a:spcAft>
                <a:spcPts val="0"/>
              </a:spcAft>
              <a:buSzPts val="1200"/>
              <a:buChar char="●"/>
            </a:pPr>
            <a:r>
              <a:rPr lang="en" sz="1200"/>
              <a:t>…. </a:t>
            </a:r>
            <a:endParaRPr sz="12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244" name="Google Shape;244;p28"/>
          <p:cNvPicPr preferRelativeResize="0"/>
          <p:nvPr/>
        </p:nvPicPr>
        <p:blipFill>
          <a:blip r:embed="rId3">
            <a:alphaModFix/>
          </a:blip>
          <a:stretch>
            <a:fillRect/>
          </a:stretch>
        </p:blipFill>
        <p:spPr>
          <a:xfrm>
            <a:off x="5019453" y="1108500"/>
            <a:ext cx="3401876" cy="3764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36350" y="89125"/>
            <a:ext cx="9144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Classic CNN Architecture in Computer Vision: VGG16</a:t>
            </a:r>
            <a:endParaRPr/>
          </a:p>
        </p:txBody>
      </p:sp>
      <p:pic>
        <p:nvPicPr>
          <p:cNvPr id="250" name="Google Shape;250;p29"/>
          <p:cNvPicPr preferRelativeResize="0"/>
          <p:nvPr/>
        </p:nvPicPr>
        <p:blipFill>
          <a:blip r:embed="rId3">
            <a:alphaModFix/>
          </a:blip>
          <a:stretch>
            <a:fillRect/>
          </a:stretch>
        </p:blipFill>
        <p:spPr>
          <a:xfrm>
            <a:off x="425575" y="2040950"/>
            <a:ext cx="3946375" cy="2317450"/>
          </a:xfrm>
          <a:prstGeom prst="rect">
            <a:avLst/>
          </a:prstGeom>
          <a:noFill/>
          <a:ln>
            <a:noFill/>
          </a:ln>
        </p:spPr>
      </p:pic>
      <p:sp>
        <p:nvSpPr>
          <p:cNvPr id="251" name="Google Shape;251;p29"/>
          <p:cNvSpPr txBox="1"/>
          <p:nvPr/>
        </p:nvSpPr>
        <p:spPr>
          <a:xfrm>
            <a:off x="425575" y="4549175"/>
            <a:ext cx="50040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Image Source: https://www.cs.toronto.edu/~frossard/post/vgg16/</a:t>
            </a:r>
            <a:endParaRPr sz="1000"/>
          </a:p>
        </p:txBody>
      </p:sp>
      <p:sp>
        <p:nvSpPr>
          <p:cNvPr id="252" name="Google Shape;252;p29"/>
          <p:cNvSpPr txBox="1"/>
          <p:nvPr>
            <p:ph idx="1" type="body"/>
          </p:nvPr>
        </p:nvSpPr>
        <p:spPr>
          <a:xfrm>
            <a:off x="4743750" y="2341800"/>
            <a:ext cx="4303200" cy="16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Immediate Observations?</a:t>
            </a:r>
            <a:endParaRPr b="1" sz="1600"/>
          </a:p>
          <a:p>
            <a:pPr indent="0" lvl="0" marL="457200" rtl="0" algn="l">
              <a:spcBef>
                <a:spcPts val="1600"/>
              </a:spcBef>
              <a:spcAft>
                <a:spcPts val="1600"/>
              </a:spcAft>
              <a:buNone/>
            </a:pPr>
            <a:r>
              <a:t/>
            </a:r>
            <a:endParaRPr sz="1400"/>
          </a:p>
        </p:txBody>
      </p:sp>
      <p:sp>
        <p:nvSpPr>
          <p:cNvPr id="253" name="Google Shape;253;p29"/>
          <p:cNvSpPr txBox="1"/>
          <p:nvPr>
            <p:ph idx="1" type="body"/>
          </p:nvPr>
        </p:nvSpPr>
        <p:spPr>
          <a:xfrm>
            <a:off x="8451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Oxford University’s ‘Visual Geometry Group’, Simonyan &amp; Zisserman, 2014</a:t>
            </a:r>
            <a:br>
              <a:rPr lang="en"/>
            </a:br>
            <a:r>
              <a:rPr lang="en" sz="1200"/>
              <a:t>see:  “Very Deep Convolutional Networks for Large-Scale Image Recognition”,  </a:t>
            </a:r>
            <a:r>
              <a:rPr lang="en" sz="1200" u="sng">
                <a:solidFill>
                  <a:schemeClr val="hlink"/>
                </a:solidFill>
                <a:hlinkClick r:id="rId4"/>
              </a:rPr>
              <a:t>https://arxiv.org/pdf/1409.1556.pdf</a:t>
            </a:r>
            <a:endParaRPr sz="1200"/>
          </a:p>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6350" y="89125"/>
            <a:ext cx="9144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Classic CNN Architecture in Computer Vision: VGG16</a:t>
            </a:r>
            <a:endParaRPr/>
          </a:p>
        </p:txBody>
      </p:sp>
      <p:sp>
        <p:nvSpPr>
          <p:cNvPr id="259" name="Google Shape;259;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Oxford University’s ‘Visual Geometry Group’, Simonyan &amp; Zisserman, 2014</a:t>
            </a:r>
            <a:br>
              <a:rPr lang="en"/>
            </a:br>
            <a:r>
              <a:rPr lang="en" sz="1200"/>
              <a:t>see:  “Very Deep Convolutional Networks for Large-Scale Image Recognition”,  </a:t>
            </a:r>
            <a:r>
              <a:rPr lang="en" sz="1200" u="sng">
                <a:solidFill>
                  <a:schemeClr val="hlink"/>
                </a:solidFill>
                <a:hlinkClick r:id="rId3"/>
              </a:rPr>
              <a:t>https://arxiv.org/pdf/1409.1556.pdf</a:t>
            </a:r>
            <a:endParaRPr sz="1200"/>
          </a:p>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pic>
        <p:nvPicPr>
          <p:cNvPr id="260" name="Google Shape;260;p30"/>
          <p:cNvPicPr preferRelativeResize="0"/>
          <p:nvPr/>
        </p:nvPicPr>
        <p:blipFill>
          <a:blip r:embed="rId4">
            <a:alphaModFix/>
          </a:blip>
          <a:stretch>
            <a:fillRect/>
          </a:stretch>
        </p:blipFill>
        <p:spPr>
          <a:xfrm>
            <a:off x="425575" y="2040950"/>
            <a:ext cx="3946375" cy="2317450"/>
          </a:xfrm>
          <a:prstGeom prst="rect">
            <a:avLst/>
          </a:prstGeom>
          <a:noFill/>
          <a:ln>
            <a:noFill/>
          </a:ln>
        </p:spPr>
      </p:pic>
      <p:sp>
        <p:nvSpPr>
          <p:cNvPr id="261" name="Google Shape;261;p30"/>
          <p:cNvSpPr txBox="1"/>
          <p:nvPr>
            <p:ph idx="1" type="body"/>
          </p:nvPr>
        </p:nvSpPr>
        <p:spPr>
          <a:xfrm>
            <a:off x="4743750" y="2341800"/>
            <a:ext cx="4303200" cy="16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Immediate Observations?</a:t>
            </a:r>
            <a:endParaRPr sz="1600"/>
          </a:p>
          <a:p>
            <a:pPr indent="-304800" lvl="0" marL="457200" rtl="0" algn="l">
              <a:spcBef>
                <a:spcPts val="1600"/>
              </a:spcBef>
              <a:spcAft>
                <a:spcPts val="0"/>
              </a:spcAft>
              <a:buSzPts val="1200"/>
              <a:buChar char="●"/>
            </a:pPr>
            <a:r>
              <a:rPr lang="en" sz="1200"/>
              <a:t>“Many” Layers (deep)</a:t>
            </a:r>
            <a:endParaRPr sz="1200"/>
          </a:p>
          <a:p>
            <a:pPr indent="-304800" lvl="0" marL="457200" rtl="0" algn="l">
              <a:spcBef>
                <a:spcPts val="0"/>
              </a:spcBef>
              <a:spcAft>
                <a:spcPts val="0"/>
              </a:spcAft>
              <a:buSzPts val="1200"/>
              <a:buChar char="●"/>
            </a:pPr>
            <a:r>
              <a:rPr lang="en" sz="1200"/>
              <a:t>Different types of layers (convolutional, pooling)</a:t>
            </a:r>
            <a:endParaRPr sz="1200"/>
          </a:p>
          <a:p>
            <a:pPr indent="-304800" lvl="0" marL="457200" rtl="0" algn="l">
              <a:spcBef>
                <a:spcPts val="0"/>
              </a:spcBef>
              <a:spcAft>
                <a:spcPts val="0"/>
              </a:spcAft>
              <a:buSzPts val="1200"/>
              <a:buChar char="●"/>
            </a:pPr>
            <a:r>
              <a:rPr lang="en" sz="1400"/>
              <a:t>“Depth” of layers</a:t>
            </a:r>
            <a:endParaRPr sz="1400"/>
          </a:p>
          <a:p>
            <a:pPr indent="-317500" lvl="0" marL="457200" rtl="0" algn="l">
              <a:spcBef>
                <a:spcPts val="0"/>
              </a:spcBef>
              <a:spcAft>
                <a:spcPts val="0"/>
              </a:spcAft>
              <a:buSzPts val="1400"/>
              <a:buChar char="●"/>
            </a:pPr>
            <a:r>
              <a:rPr lang="en" sz="1400"/>
              <a:t>“Squeezing”</a:t>
            </a:r>
            <a:endParaRPr sz="1400"/>
          </a:p>
        </p:txBody>
      </p:sp>
      <p:sp>
        <p:nvSpPr>
          <p:cNvPr id="262" name="Google Shape;262;p30"/>
          <p:cNvSpPr txBox="1"/>
          <p:nvPr/>
        </p:nvSpPr>
        <p:spPr>
          <a:xfrm>
            <a:off x="425575" y="4549175"/>
            <a:ext cx="50040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Image Source: https://www.cs.toronto.edu/~frossard/post/vgg16/</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36350" y="89125"/>
            <a:ext cx="9144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Classic CNN Architecture in Computer Vision: VGG16</a:t>
            </a:r>
            <a:endParaRPr/>
          </a:p>
        </p:txBody>
      </p:sp>
      <p:sp>
        <p:nvSpPr>
          <p:cNvPr id="268" name="Google Shape;268;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Oxford University’s ‘Visual Geometry Group’, Simonyan &amp; Zisserman, 2014</a:t>
            </a:r>
            <a:br>
              <a:rPr lang="en"/>
            </a:br>
            <a:r>
              <a:rPr lang="en" sz="1200"/>
              <a:t>see:  “Very Deep Convolutional Networks for Large-Scale Image Recognition”,  </a:t>
            </a:r>
            <a:r>
              <a:rPr lang="en" sz="1200" u="sng">
                <a:solidFill>
                  <a:schemeClr val="hlink"/>
                </a:solidFill>
                <a:hlinkClick r:id="rId3"/>
              </a:rPr>
              <a:t>https://arxiv.org/pdf/1409.1556.pdf</a:t>
            </a:r>
            <a:endParaRPr sz="1200"/>
          </a:p>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269" name="Google Shape;269;p31"/>
          <p:cNvSpPr txBox="1"/>
          <p:nvPr>
            <p:ph idx="1" type="body"/>
          </p:nvPr>
        </p:nvSpPr>
        <p:spPr>
          <a:xfrm>
            <a:off x="4743750" y="2341800"/>
            <a:ext cx="4303200" cy="16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Immediate Observations?</a:t>
            </a:r>
            <a:endParaRPr sz="1600"/>
          </a:p>
          <a:p>
            <a:pPr indent="-304800" lvl="0" marL="457200" rtl="0" algn="l">
              <a:spcBef>
                <a:spcPts val="1600"/>
              </a:spcBef>
              <a:spcAft>
                <a:spcPts val="0"/>
              </a:spcAft>
              <a:buSzPts val="1200"/>
              <a:buChar char="●"/>
            </a:pPr>
            <a:r>
              <a:rPr lang="en" sz="1200"/>
              <a:t>“Many” Layers (deep)</a:t>
            </a:r>
            <a:endParaRPr sz="1200"/>
          </a:p>
          <a:p>
            <a:pPr indent="-304800" lvl="0" marL="457200" rtl="0" algn="l">
              <a:spcBef>
                <a:spcPts val="0"/>
              </a:spcBef>
              <a:spcAft>
                <a:spcPts val="0"/>
              </a:spcAft>
              <a:buSzPts val="1200"/>
              <a:buChar char="●"/>
            </a:pPr>
            <a:r>
              <a:rPr lang="en" sz="1200"/>
              <a:t>Different types of layers (convolutional, pooling)</a:t>
            </a:r>
            <a:endParaRPr sz="1200"/>
          </a:p>
          <a:p>
            <a:pPr indent="-304800" lvl="0" marL="457200" rtl="0" algn="l">
              <a:spcBef>
                <a:spcPts val="0"/>
              </a:spcBef>
              <a:spcAft>
                <a:spcPts val="0"/>
              </a:spcAft>
              <a:buSzPts val="1200"/>
              <a:buChar char="●"/>
            </a:pPr>
            <a:r>
              <a:rPr lang="en" sz="1400"/>
              <a:t>“Depth” of layers</a:t>
            </a:r>
            <a:endParaRPr sz="1400"/>
          </a:p>
          <a:p>
            <a:pPr indent="-317500" lvl="0" marL="457200" rtl="0" algn="l">
              <a:spcBef>
                <a:spcPts val="0"/>
              </a:spcBef>
              <a:spcAft>
                <a:spcPts val="0"/>
              </a:spcAft>
              <a:buSzPts val="1400"/>
              <a:buChar char="●"/>
            </a:pPr>
            <a:r>
              <a:rPr lang="en" sz="1400"/>
              <a:t>“Squeezing”</a:t>
            </a:r>
            <a:endParaRPr sz="1400"/>
          </a:p>
          <a:p>
            <a:pPr indent="0" lvl="0" marL="0" rtl="0" algn="l">
              <a:spcBef>
                <a:spcPts val="1600"/>
              </a:spcBef>
              <a:spcAft>
                <a:spcPts val="0"/>
              </a:spcAft>
              <a:buNone/>
            </a:pPr>
            <a:r>
              <a:rPr b="1" lang="en" sz="1600"/>
              <a:t>Key Technique:</a:t>
            </a:r>
            <a:br>
              <a:rPr b="1" lang="en" sz="1600"/>
            </a:br>
            <a:r>
              <a:rPr lang="en" sz="1600"/>
              <a:t>Next layer is generated by moving ‘filters’ across the previous layer...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270" name="Google Shape;270;p31"/>
          <p:cNvSpPr txBox="1"/>
          <p:nvPr/>
        </p:nvSpPr>
        <p:spPr>
          <a:xfrm>
            <a:off x="425575" y="4549175"/>
            <a:ext cx="50040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Image Source: https://www.cs.toronto.edu/~frossard/post/vgg16/</a:t>
            </a:r>
            <a:endParaRPr sz="1000"/>
          </a:p>
        </p:txBody>
      </p:sp>
      <p:pic>
        <p:nvPicPr>
          <p:cNvPr id="271" name="Google Shape;271;p31"/>
          <p:cNvPicPr preferRelativeResize="0"/>
          <p:nvPr/>
        </p:nvPicPr>
        <p:blipFill>
          <a:blip r:embed="rId4">
            <a:alphaModFix/>
          </a:blip>
          <a:stretch>
            <a:fillRect/>
          </a:stretch>
        </p:blipFill>
        <p:spPr>
          <a:xfrm>
            <a:off x="425575" y="1822800"/>
            <a:ext cx="3118050" cy="275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Peeking ahead...</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Char char="●"/>
            </a:pPr>
            <a:r>
              <a:rPr lang="en">
                <a:solidFill>
                  <a:srgbClr val="38761D"/>
                </a:solidFill>
              </a:rPr>
              <a:t>Week 1- 2: NN Basics &amp; Training</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3: Classification &amp; Sentiment</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4: Part of Speech + Parsing</a:t>
            </a:r>
            <a:endParaRPr>
              <a:solidFill>
                <a:srgbClr val="38761D"/>
              </a:solidFill>
            </a:endParaRPr>
          </a:p>
          <a:p>
            <a:pPr indent="-342900" lvl="0" marL="457200" rtl="0" algn="l">
              <a:spcBef>
                <a:spcPts val="0"/>
              </a:spcBef>
              <a:spcAft>
                <a:spcPts val="0"/>
              </a:spcAft>
              <a:buClr>
                <a:srgbClr val="FF9900"/>
              </a:buClr>
              <a:buSzPts val="1800"/>
              <a:buChar char="●"/>
            </a:pPr>
            <a:r>
              <a:rPr lang="en">
                <a:solidFill>
                  <a:srgbClr val="FF9900"/>
                </a:solidFill>
              </a:rPr>
              <a:t>Week 5: Convolutional Neural Networks (CNNs)</a:t>
            </a:r>
            <a:endParaRPr>
              <a:solidFill>
                <a:srgbClr val="FF9900"/>
              </a:solidFill>
            </a:endParaRPr>
          </a:p>
          <a:p>
            <a:pPr indent="-317500" lvl="1" marL="914400" rtl="0" algn="l">
              <a:spcBef>
                <a:spcPts val="0"/>
              </a:spcBef>
              <a:spcAft>
                <a:spcPts val="0"/>
              </a:spcAft>
              <a:buClr>
                <a:srgbClr val="0000FF"/>
              </a:buClr>
              <a:buSzPts val="1400"/>
              <a:buChar char="○"/>
            </a:pPr>
            <a:r>
              <a:rPr lang="en" sz="1400">
                <a:solidFill>
                  <a:srgbClr val="0000FF"/>
                </a:solidFill>
              </a:rPr>
              <a:t>Project Proposal Due </a:t>
            </a:r>
            <a:r>
              <a:rPr lang="en">
                <a:solidFill>
                  <a:srgbClr val="0000FF"/>
                </a:solidFill>
              </a:rPr>
              <a:t>Feb</a:t>
            </a:r>
            <a:r>
              <a:rPr lang="en" sz="1400">
                <a:solidFill>
                  <a:srgbClr val="0000FF"/>
                </a:solidFill>
              </a:rPr>
              <a:t> 6 (Saturday)</a:t>
            </a:r>
            <a:endParaRPr>
              <a:solidFill>
                <a:srgbClr val="FF9900"/>
              </a:solidFill>
            </a:endParaRPr>
          </a:p>
          <a:p>
            <a:pPr indent="-342900" lvl="0" marL="457200" rtl="0" algn="l">
              <a:spcBef>
                <a:spcPts val="0"/>
              </a:spcBef>
              <a:spcAft>
                <a:spcPts val="0"/>
              </a:spcAft>
              <a:buClr>
                <a:srgbClr val="000000"/>
              </a:buClr>
              <a:buSzPts val="1800"/>
              <a:buChar char="●"/>
            </a:pPr>
            <a:r>
              <a:rPr lang="en">
                <a:solidFill>
                  <a:srgbClr val="000000"/>
                </a:solidFill>
              </a:rPr>
              <a:t>Week 6 - 7: Language Models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Week 8: Machine Translation</a:t>
            </a:r>
            <a:endParaRPr>
              <a:solidFill>
                <a:srgbClr val="000000"/>
              </a:solidFill>
            </a:endParaRPr>
          </a:p>
          <a:p>
            <a:pPr indent="-342900" lvl="0" marL="457200" rtl="0" algn="l">
              <a:spcBef>
                <a:spcPts val="0"/>
              </a:spcBef>
              <a:spcAft>
                <a:spcPts val="0"/>
              </a:spcAft>
              <a:buSzPts val="1800"/>
              <a:buChar char="●"/>
            </a:pPr>
            <a:r>
              <a:rPr lang="en"/>
              <a:t>Week 9: Advanced MT: Transformers &amp; Transfer Learning</a:t>
            </a:r>
            <a:endParaRPr/>
          </a:p>
          <a:p>
            <a:pPr indent="-336550" lvl="0" marL="457200" rtl="0" algn="l">
              <a:spcBef>
                <a:spcPts val="0"/>
              </a:spcBef>
              <a:spcAft>
                <a:spcPts val="0"/>
              </a:spcAft>
              <a:buSzPts val="1700"/>
              <a:buChar char="●"/>
            </a:pPr>
            <a:r>
              <a:rPr lang="en" sz="1700"/>
              <a:t>Week 10: Entities/Information Extraction</a:t>
            </a:r>
            <a:endParaRPr sz="1700"/>
          </a:p>
          <a:p>
            <a:pPr indent="-336550" lvl="0" marL="457200" rtl="0" algn="l">
              <a:spcBef>
                <a:spcPts val="0"/>
              </a:spcBef>
              <a:spcAft>
                <a:spcPts val="0"/>
              </a:spcAft>
              <a:buSzPts val="1700"/>
              <a:buChar char="●"/>
            </a:pPr>
            <a:r>
              <a:rPr lang="en" sz="1700"/>
              <a:t>Week 11: Summarization and a touch of question answering</a:t>
            </a:r>
            <a:endParaRPr sz="1700"/>
          </a:p>
          <a:p>
            <a:pPr indent="-336550" lvl="0" marL="457200" rtl="0" algn="l">
              <a:spcBef>
                <a:spcPts val="0"/>
              </a:spcBef>
              <a:spcAft>
                <a:spcPts val="0"/>
              </a:spcAft>
              <a:buSzPts val="1700"/>
              <a:buChar char="●"/>
            </a:pPr>
            <a:r>
              <a:rPr lang="en" sz="1700"/>
              <a:t>Week 12: Document Classification</a:t>
            </a:r>
            <a:endParaRPr sz="1700"/>
          </a:p>
          <a:p>
            <a:pPr indent="-336550" lvl="0" marL="457200" rtl="0" algn="l">
              <a:spcBef>
                <a:spcPts val="0"/>
              </a:spcBef>
              <a:spcAft>
                <a:spcPts val="0"/>
              </a:spcAft>
              <a:buSzPts val="1700"/>
              <a:buChar char="●"/>
            </a:pPr>
            <a:r>
              <a:rPr lang="en" sz="1700"/>
              <a:t>Week 13: Information Retrieval  </a:t>
            </a:r>
            <a:endParaRPr sz="1700"/>
          </a:p>
          <a:p>
            <a:pPr indent="0" lvl="0" marL="457200" rtl="0" algn="l">
              <a:spcBef>
                <a:spcPts val="1600"/>
              </a:spcBef>
              <a:spcAft>
                <a:spcPts val="1600"/>
              </a:spcAft>
              <a:buNone/>
            </a:pPr>
            <a:r>
              <a:t/>
            </a:r>
            <a:endParaRPr>
              <a:solidFill>
                <a:srgbClr val="38761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12 * 12 * 64</a:t>
            </a:r>
            <a:endParaRPr/>
          </a:p>
          <a:p>
            <a:pPr indent="0" lvl="0" marL="0" rtl="0" algn="l">
              <a:spcBef>
                <a:spcPts val="1600"/>
              </a:spcBef>
              <a:spcAft>
                <a:spcPts val="0"/>
              </a:spcAft>
              <a:buNone/>
            </a:pPr>
            <a:r>
              <a:rPr lang="en"/>
              <a:t>Kernel size: 4</a:t>
            </a:r>
            <a:endParaRPr/>
          </a:p>
          <a:p>
            <a:pPr indent="0" lvl="0" marL="0" rtl="0" algn="l">
              <a:spcBef>
                <a:spcPts val="1600"/>
              </a:spcBef>
              <a:spcAft>
                <a:spcPts val="0"/>
              </a:spcAft>
              <a:buNone/>
            </a:pPr>
            <a:r>
              <a:rPr lang="en"/>
              <a:t>Filter size: 3 x 3 x 64</a:t>
            </a:r>
            <a:endParaRPr/>
          </a:p>
          <a:p>
            <a:pPr indent="0" lvl="0" marL="0" rtl="0" algn="l">
              <a:spcBef>
                <a:spcPts val="1600"/>
              </a:spcBef>
              <a:spcAft>
                <a:spcPts val="0"/>
              </a:spcAft>
              <a:buNone/>
            </a:pPr>
            <a:r>
              <a:rPr lang="en"/>
              <a:t># of filters: 32</a:t>
            </a:r>
            <a:endParaRPr/>
          </a:p>
          <a:p>
            <a:pPr indent="0" lvl="0" marL="0" rtl="0" algn="l">
              <a:spcBef>
                <a:spcPts val="1600"/>
              </a:spcBef>
              <a:spcAft>
                <a:spcPts val="0"/>
              </a:spcAft>
              <a:buNone/>
            </a:pPr>
            <a:r>
              <a:rPr lang="en"/>
              <a:t>Step size: 2</a:t>
            </a:r>
            <a:endParaRPr/>
          </a:p>
          <a:p>
            <a:pPr indent="0" lvl="0" marL="0" rtl="0" algn="l">
              <a:spcBef>
                <a:spcPts val="1600"/>
              </a:spcBef>
              <a:spcAft>
                <a:spcPts val="0"/>
              </a:spcAft>
              <a:buNone/>
            </a:pPr>
            <a:r>
              <a:rPr lang="en"/>
              <a:t>Padding: no padding </a:t>
            </a:r>
            <a:endParaRPr/>
          </a:p>
          <a:p>
            <a:pPr indent="0" lvl="0" marL="0" rtl="0" algn="l">
              <a:spcBef>
                <a:spcPts val="1600"/>
              </a:spcBef>
              <a:spcAft>
                <a:spcPts val="0"/>
              </a:spcAft>
              <a:buNone/>
            </a:pPr>
            <a:r>
              <a:rPr lang="en"/>
              <a:t>Output: 5 * 5  * 32 ?</a:t>
            </a:r>
            <a:endParaRPr/>
          </a:p>
          <a:p>
            <a:pPr indent="0" lvl="0" marL="0" rtl="0" algn="l">
              <a:spcBef>
                <a:spcPts val="1600"/>
              </a:spcBef>
              <a:spcAft>
                <a:spcPts val="0"/>
              </a:spcAft>
              <a:buClr>
                <a:schemeClr val="dk1"/>
              </a:buClr>
              <a:buSzPts val="1100"/>
              <a:buFont typeface="Arial"/>
              <a:buNone/>
            </a:pPr>
            <a:r>
              <a:rPr lang="en"/>
              <a:t>Positions: 1, 3, 5, 7, 9</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283" name="Google Shape;283;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Early layers learn concrete features (edges, etc.)</a:t>
            </a:r>
            <a:endParaRPr/>
          </a:p>
          <a:p>
            <a:pPr indent="-342900" lvl="0" marL="457200" rtl="0" algn="l">
              <a:spcBef>
                <a:spcPts val="0"/>
              </a:spcBef>
              <a:spcAft>
                <a:spcPts val="0"/>
              </a:spcAft>
              <a:buSzPts val="1800"/>
              <a:buChar char="●"/>
            </a:pPr>
            <a:r>
              <a:rPr lang="en"/>
              <a:t>Deeper layers learn more abstract features</a:t>
            </a:r>
            <a:endParaRPr/>
          </a:p>
          <a:p>
            <a:pPr indent="457200" lvl="0" marL="0" rtl="0" algn="l">
              <a:spcBef>
                <a:spcPts val="0"/>
              </a:spcBef>
              <a:spcAft>
                <a:spcPts val="1600"/>
              </a:spcAft>
              <a:buNone/>
            </a:pPr>
            <a:r>
              <a:t/>
            </a:r>
            <a:endParaRPr>
              <a:latin typeface="Consolas"/>
              <a:ea typeface="Consolas"/>
              <a:cs typeface="Consolas"/>
              <a:sym typeface="Consolas"/>
            </a:endParaRPr>
          </a:p>
        </p:txBody>
      </p:sp>
      <p:pic>
        <p:nvPicPr>
          <p:cNvPr id="284" name="Google Shape;284;p33"/>
          <p:cNvPicPr preferRelativeResize="0"/>
          <p:nvPr/>
        </p:nvPicPr>
        <p:blipFill>
          <a:blip r:embed="rId3">
            <a:alphaModFix/>
          </a:blip>
          <a:stretch>
            <a:fillRect/>
          </a:stretch>
        </p:blipFill>
        <p:spPr>
          <a:xfrm>
            <a:off x="172700" y="2445700"/>
            <a:ext cx="8867024" cy="1600450"/>
          </a:xfrm>
          <a:prstGeom prst="rect">
            <a:avLst/>
          </a:prstGeom>
          <a:noFill/>
          <a:ln>
            <a:noFill/>
          </a:ln>
        </p:spPr>
      </p:pic>
      <p:sp>
        <p:nvSpPr>
          <p:cNvPr id="285" name="Google Shape;285;p33"/>
          <p:cNvSpPr txBox="1"/>
          <p:nvPr/>
        </p:nvSpPr>
        <p:spPr>
          <a:xfrm>
            <a:off x="287125" y="4149625"/>
            <a:ext cx="87672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Source: “Visualizing and Understanding Convolutional Neural Networks”, Zeiler &amp; Fergus, NYU  </a:t>
            </a:r>
            <a:r>
              <a:rPr lang="en" sz="1200" u="sng">
                <a:solidFill>
                  <a:schemeClr val="hlink"/>
                </a:solidFill>
                <a:hlinkClick r:id="rId4"/>
              </a:rPr>
              <a:t>https://arxiv.org/pdf/1311.2901.pdf</a:t>
            </a:r>
            <a:r>
              <a:rPr lang="en" sz="1200"/>
              <a:t>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311700" y="163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About NLP &amp; CNNs?</a:t>
            </a:r>
            <a:endParaRPr/>
          </a:p>
        </p:txBody>
      </p:sp>
      <p:sp>
        <p:nvSpPr>
          <p:cNvPr id="291" name="Google Shape;291;p34"/>
          <p:cNvSpPr txBox="1"/>
          <p:nvPr>
            <p:ph idx="1" type="body"/>
          </p:nvPr>
        </p:nvSpPr>
        <p:spPr>
          <a:xfrm>
            <a:off x="311700" y="1225225"/>
            <a:ext cx="8520600" cy="110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Intuition: Similar idea*!</a:t>
            </a:r>
            <a:endParaRPr/>
          </a:p>
          <a:p>
            <a:pPr indent="0" lvl="0" marL="457200" rtl="0" algn="l">
              <a:spcBef>
                <a:spcPts val="0"/>
              </a:spcBef>
              <a:spcAft>
                <a:spcPts val="0"/>
              </a:spcAft>
              <a:buNone/>
            </a:pPr>
            <a:r>
              <a:rPr i="1" lang="en"/>
              <a:t>“From individual features (words) to text segments to ‘meaning’”</a:t>
            </a:r>
            <a:endParaRPr i="1"/>
          </a:p>
          <a:p>
            <a:pPr indent="0" lvl="0" marL="45720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pic>
        <p:nvPicPr>
          <p:cNvPr id="292" name="Google Shape;292;p34"/>
          <p:cNvPicPr preferRelativeResize="0"/>
          <p:nvPr/>
        </p:nvPicPr>
        <p:blipFill>
          <a:blip r:embed="rId3">
            <a:alphaModFix/>
          </a:blip>
          <a:stretch>
            <a:fillRect/>
          </a:stretch>
        </p:blipFill>
        <p:spPr>
          <a:xfrm>
            <a:off x="437925" y="865500"/>
            <a:ext cx="8465599" cy="3588925"/>
          </a:xfrm>
          <a:prstGeom prst="rect">
            <a:avLst/>
          </a:prstGeom>
          <a:noFill/>
          <a:ln>
            <a:noFill/>
          </a:ln>
        </p:spPr>
      </p:pic>
      <p:sp>
        <p:nvSpPr>
          <p:cNvPr id="293" name="Google Shape;293;p34"/>
          <p:cNvSpPr txBox="1"/>
          <p:nvPr/>
        </p:nvSpPr>
        <p:spPr>
          <a:xfrm>
            <a:off x="287125" y="4149625"/>
            <a:ext cx="87672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Source: “Convolutional Neural Networks for Sentence Classification”,Kim, NYU  </a:t>
            </a:r>
            <a:r>
              <a:rPr lang="en" sz="1200" u="sng">
                <a:solidFill>
                  <a:schemeClr val="hlink"/>
                </a:solidFill>
                <a:hlinkClick r:id="rId4"/>
              </a:rPr>
              <a:t>https://arxiv.org/pdf/1408.5882.pdf</a:t>
            </a:r>
            <a:r>
              <a:rPr lang="en" sz="1200"/>
              <a:t> </a:t>
            </a:r>
            <a:endParaRPr sz="1200"/>
          </a:p>
        </p:txBody>
      </p:sp>
      <p:sp>
        <p:nvSpPr>
          <p:cNvPr id="294" name="Google Shape;294;p34"/>
          <p:cNvSpPr txBox="1"/>
          <p:nvPr/>
        </p:nvSpPr>
        <p:spPr>
          <a:xfrm>
            <a:off x="287125" y="4454425"/>
            <a:ext cx="87672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*Location invariance? Not ideal in general for language (RNNs are more suited in that regard)</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ctrTitle"/>
          </p:nvPr>
        </p:nvSpPr>
        <p:spPr>
          <a:xfrm>
            <a:off x="2663400" y="1520450"/>
            <a:ext cx="37890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Deconstructing CNNs </a:t>
            </a:r>
            <a:br>
              <a:rPr lang="en"/>
            </a:br>
            <a:r>
              <a:rPr lang="en"/>
              <a:t>(Sample Case: Vision)</a:t>
            </a:r>
            <a:endParaRPr/>
          </a:p>
        </p:txBody>
      </p:sp>
      <p:sp>
        <p:nvSpPr>
          <p:cNvPr id="300" name="Google Shape;300;p35"/>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a:t>
            </a:r>
            <a:endParaRPr/>
          </a:p>
        </p:txBody>
      </p:sp>
      <p:sp>
        <p:nvSpPr>
          <p:cNvPr id="306" name="Google Shape;306;p36"/>
          <p:cNvSpPr txBox="1"/>
          <p:nvPr>
            <p:ph idx="1" type="body"/>
          </p:nvPr>
        </p:nvSpPr>
        <p:spPr>
          <a:xfrm>
            <a:off x="311700" y="1225225"/>
            <a:ext cx="8911500" cy="15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you want to build an </a:t>
            </a:r>
            <a:r>
              <a:rPr b="1" lang="en"/>
              <a:t>“Edge Detector” </a:t>
            </a:r>
            <a:r>
              <a:rPr lang="en"/>
              <a:t>for an image… what matters?</a:t>
            </a:r>
            <a:br>
              <a:rPr lang="en"/>
            </a:b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a:t>
            </a:r>
            <a:endParaRPr/>
          </a:p>
          <a:p>
            <a:pPr indent="457200" lvl="0" marL="0" rtl="0" algn="l">
              <a:spcBef>
                <a:spcPts val="0"/>
              </a:spcBef>
              <a:spcAft>
                <a:spcPts val="0"/>
              </a:spcAft>
              <a:buNone/>
            </a:pPr>
            <a:r>
              <a:t/>
            </a:r>
            <a:endParaRPr>
              <a:latin typeface="Consolas"/>
              <a:ea typeface="Consolas"/>
              <a:cs typeface="Consolas"/>
              <a:sym typeface="Consolas"/>
            </a:endParaRPr>
          </a:p>
          <a:p>
            <a:pPr indent="45720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br>
              <a:rPr lang="en">
                <a:latin typeface="Consolas"/>
                <a:ea typeface="Consolas"/>
                <a:cs typeface="Consolas"/>
                <a:sym typeface="Consolas"/>
              </a:rPr>
            </a:br>
            <a:r>
              <a:rPr lang="en"/>
              <a:t>Observations:</a:t>
            </a:r>
            <a:endParaRPr/>
          </a:p>
          <a:p>
            <a:pPr indent="-342900" lvl="0" marL="457200" rtl="0" algn="l">
              <a:spcBef>
                <a:spcPts val="0"/>
              </a:spcBef>
              <a:spcAft>
                <a:spcPts val="0"/>
              </a:spcAft>
              <a:buSzPts val="1800"/>
              <a:buChar char="●"/>
            </a:pPr>
            <a:r>
              <a:rPr lang="en"/>
              <a:t>“Edge” is a local concept, i.e., only need to look at small neighborhood</a:t>
            </a:r>
            <a:endParaRPr/>
          </a:p>
          <a:p>
            <a:pPr indent="-342900" lvl="0" marL="457200" rtl="0" algn="l">
              <a:spcBef>
                <a:spcPts val="0"/>
              </a:spcBef>
              <a:spcAft>
                <a:spcPts val="0"/>
              </a:spcAft>
              <a:buSzPts val="1800"/>
              <a:buChar char="●"/>
            </a:pPr>
            <a:r>
              <a:rPr lang="en"/>
              <a:t>“An edge is an edge”, wherever it is in image, i.e. translational symmetry</a:t>
            </a:r>
            <a:endParaRPr>
              <a:latin typeface="Consolas"/>
              <a:ea typeface="Consolas"/>
              <a:cs typeface="Consolas"/>
              <a:sym typeface="Consolas"/>
            </a:endParaRPr>
          </a:p>
        </p:txBody>
      </p:sp>
      <p:sp>
        <p:nvSpPr>
          <p:cNvPr id="307" name="Google Shape;307;p36"/>
          <p:cNvSpPr txBox="1"/>
          <p:nvPr>
            <p:ph idx="1" type="body"/>
          </p:nvPr>
        </p:nvSpPr>
        <p:spPr>
          <a:xfrm>
            <a:off x="311700" y="16824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Example: 1D</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308" name="Google Shape;308;p36"/>
          <p:cNvGraphicFramePr/>
          <p:nvPr/>
        </p:nvGraphicFramePr>
        <p:xfrm>
          <a:off x="632225" y="23282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04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309" name="Google Shape;309;p36"/>
          <p:cNvGraphicFramePr/>
          <p:nvPr/>
        </p:nvGraphicFramePr>
        <p:xfrm>
          <a:off x="1228200" y="32312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r>
            </a:tbl>
          </a:graphicData>
        </a:graphic>
      </p:graphicFrame>
      <p:sp>
        <p:nvSpPr>
          <p:cNvPr id="310" name="Google Shape;310;p36"/>
          <p:cNvSpPr txBox="1"/>
          <p:nvPr/>
        </p:nvSpPr>
        <p:spPr>
          <a:xfrm>
            <a:off x="3307475" y="1910725"/>
            <a:ext cx="21243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Original “Image”</a:t>
            </a:r>
            <a:endParaRPr/>
          </a:p>
        </p:txBody>
      </p:sp>
      <p:sp>
        <p:nvSpPr>
          <p:cNvPr id="311" name="Google Shape;311;p36"/>
          <p:cNvSpPr txBox="1"/>
          <p:nvPr/>
        </p:nvSpPr>
        <p:spPr>
          <a:xfrm>
            <a:off x="3446350" y="2845950"/>
            <a:ext cx="21243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Goal: Detected Edges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311700" y="315925"/>
            <a:ext cx="87645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(plus Activation) </a:t>
            </a:r>
            <a:endParaRPr/>
          </a:p>
        </p:txBody>
      </p:sp>
      <p:sp>
        <p:nvSpPr>
          <p:cNvPr id="317" name="Google Shape;317;p37"/>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slide window across image </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318" name="Google Shape;318;p37"/>
          <p:cNvGraphicFramePr/>
          <p:nvPr/>
        </p:nvGraphicFramePr>
        <p:xfrm>
          <a:off x="632225" y="17186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319" name="Google Shape;319;p37"/>
          <p:cNvGraphicFramePr/>
          <p:nvPr/>
        </p:nvGraphicFramePr>
        <p:xfrm>
          <a:off x="632225" y="2274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cxnSp>
        <p:nvCxnSpPr>
          <p:cNvPr id="320" name="Google Shape;320;p37"/>
          <p:cNvCxnSpPr/>
          <p:nvPr/>
        </p:nvCxnSpPr>
        <p:spPr>
          <a:xfrm flipH="1" rot="10800000">
            <a:off x="2313287" y="3033263"/>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321" name="Google Shape;321;p37"/>
          <p:cNvGraphicFramePr/>
          <p:nvPr/>
        </p:nvGraphicFramePr>
        <p:xfrm>
          <a:off x="636812" y="2884550"/>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a:t>
                      </a:r>
                      <a:endParaRPr sz="800"/>
                    </a:p>
                  </a:txBody>
                  <a:tcPr marT="91425" marB="91425" marR="91425" marL="91425"/>
                </a:tc>
                <a:tc>
                  <a:txBody>
                    <a:bodyPr/>
                    <a:lstStyle/>
                    <a:p>
                      <a:pPr indent="0" lvl="0" marL="0" rtl="0" algn="ctr">
                        <a:spcBef>
                          <a:spcPts val="0"/>
                        </a:spcBef>
                        <a:spcAft>
                          <a:spcPts val="0"/>
                        </a:spcAft>
                        <a:buNone/>
                      </a:pPr>
                      <a:r>
                        <a:rPr lang="en" sz="800"/>
                        <a:t>?</a:t>
                      </a:r>
                      <a:endParaRPr sz="800"/>
                    </a:p>
                  </a:txBody>
                  <a:tcPr marT="91425" marB="91425" marR="91425" marL="91425"/>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r>
            </a:tbl>
          </a:graphicData>
        </a:graphic>
      </p:graphicFrame>
      <p:graphicFrame>
        <p:nvGraphicFramePr>
          <p:cNvPr id="322" name="Google Shape;322;p37"/>
          <p:cNvGraphicFramePr/>
          <p:nvPr/>
        </p:nvGraphicFramePr>
        <p:xfrm>
          <a:off x="1142450" y="356159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a:t>
                      </a:r>
                      <a:endParaRPr sz="800"/>
                    </a:p>
                  </a:txBody>
                  <a:tcPr marT="91425" marB="91425" marR="91425" marL="91425"/>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r>
            </a:tbl>
          </a:graphicData>
        </a:graphic>
      </p:graphicFrame>
      <p:graphicFrame>
        <p:nvGraphicFramePr>
          <p:cNvPr id="323" name="Google Shape;323;p37"/>
          <p:cNvGraphicFramePr/>
          <p:nvPr/>
        </p:nvGraphicFramePr>
        <p:xfrm>
          <a:off x="1142450" y="4241737"/>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r>
            </a:tbl>
          </a:graphicData>
        </a:graphic>
      </p:graphicFrame>
      <p:sp>
        <p:nvSpPr>
          <p:cNvPr id="324" name="Google Shape;324;p37"/>
          <p:cNvSpPr/>
          <p:nvPr/>
        </p:nvSpPr>
        <p:spPr>
          <a:xfrm>
            <a:off x="242125" y="1889075"/>
            <a:ext cx="227400" cy="5796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txBox="1"/>
          <p:nvPr/>
        </p:nvSpPr>
        <p:spPr>
          <a:xfrm>
            <a:off x="264700" y="1959089"/>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Convert to numbers</a:t>
            </a:r>
            <a:endParaRPr sz="1000"/>
          </a:p>
        </p:txBody>
      </p:sp>
      <p:sp>
        <p:nvSpPr>
          <p:cNvPr id="326" name="Google Shape;326;p37"/>
          <p:cNvSpPr txBox="1"/>
          <p:nvPr/>
        </p:nvSpPr>
        <p:spPr>
          <a:xfrm>
            <a:off x="781787" y="2535351"/>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27" name="Google Shape;327;p37"/>
          <p:cNvSpPr txBox="1"/>
          <p:nvPr/>
        </p:nvSpPr>
        <p:spPr>
          <a:xfrm>
            <a:off x="1334373"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28" name="Google Shape;328;p37"/>
          <p:cNvSpPr txBox="1"/>
          <p:nvPr/>
        </p:nvSpPr>
        <p:spPr>
          <a:xfrm>
            <a:off x="1919135"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29" name="Google Shape;329;p37"/>
          <p:cNvSpPr txBox="1"/>
          <p:nvPr/>
        </p:nvSpPr>
        <p:spPr>
          <a:xfrm>
            <a:off x="1319713" y="3195290"/>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endParaRPr sz="1000"/>
          </a:p>
        </p:txBody>
      </p:sp>
      <p:cxnSp>
        <p:nvCxnSpPr>
          <p:cNvPr id="330" name="Google Shape;330;p37"/>
          <p:cNvCxnSpPr>
            <a:endCxn id="329" idx="1"/>
          </p:cNvCxnSpPr>
          <p:nvPr/>
        </p:nvCxnSpPr>
        <p:spPr>
          <a:xfrm>
            <a:off x="931813" y="3199190"/>
            <a:ext cx="387900" cy="133200"/>
          </a:xfrm>
          <a:prstGeom prst="straightConnector1">
            <a:avLst/>
          </a:prstGeom>
          <a:noFill/>
          <a:ln cap="flat" cmpd="sng" w="19050">
            <a:solidFill>
              <a:srgbClr val="000000"/>
            </a:solidFill>
            <a:prstDash val="solid"/>
            <a:round/>
            <a:headEnd len="med" w="med" type="none"/>
            <a:tailEnd len="med" w="med" type="triangle"/>
          </a:ln>
        </p:spPr>
      </p:cxnSp>
      <p:cxnSp>
        <p:nvCxnSpPr>
          <p:cNvPr id="331" name="Google Shape;331;p37"/>
          <p:cNvCxnSpPr/>
          <p:nvPr/>
        </p:nvCxnSpPr>
        <p:spPr>
          <a:xfrm>
            <a:off x="1460150" y="3190790"/>
            <a:ext cx="3300" cy="143100"/>
          </a:xfrm>
          <a:prstGeom prst="straightConnector1">
            <a:avLst/>
          </a:prstGeom>
          <a:noFill/>
          <a:ln cap="flat" cmpd="sng" w="19050">
            <a:solidFill>
              <a:srgbClr val="000000"/>
            </a:solidFill>
            <a:prstDash val="solid"/>
            <a:round/>
            <a:headEnd len="med" w="med" type="none"/>
            <a:tailEnd len="med" w="med" type="triangle"/>
          </a:ln>
        </p:spPr>
      </p:cxnSp>
      <p:cxnSp>
        <p:nvCxnSpPr>
          <p:cNvPr id="332" name="Google Shape;332;p37"/>
          <p:cNvCxnSpPr>
            <a:endCxn id="329" idx="3"/>
          </p:cNvCxnSpPr>
          <p:nvPr/>
        </p:nvCxnSpPr>
        <p:spPr>
          <a:xfrm flipH="1">
            <a:off x="1564813" y="3175790"/>
            <a:ext cx="476700" cy="156600"/>
          </a:xfrm>
          <a:prstGeom prst="straightConnector1">
            <a:avLst/>
          </a:prstGeom>
          <a:noFill/>
          <a:ln cap="flat" cmpd="sng" w="19050">
            <a:solidFill>
              <a:srgbClr val="000000"/>
            </a:solidFill>
            <a:prstDash val="solid"/>
            <a:round/>
            <a:headEnd len="med" w="med" type="none"/>
            <a:tailEnd len="med" w="med" type="triangle"/>
          </a:ln>
        </p:spPr>
      </p:cxnSp>
      <p:cxnSp>
        <p:nvCxnSpPr>
          <p:cNvPr id="333" name="Google Shape;333;p37"/>
          <p:cNvCxnSpPr/>
          <p:nvPr/>
        </p:nvCxnSpPr>
        <p:spPr>
          <a:xfrm>
            <a:off x="1445476" y="3419390"/>
            <a:ext cx="3300" cy="143100"/>
          </a:xfrm>
          <a:prstGeom prst="straightConnector1">
            <a:avLst/>
          </a:prstGeom>
          <a:noFill/>
          <a:ln cap="flat" cmpd="sng" w="19050">
            <a:solidFill>
              <a:srgbClr val="000000"/>
            </a:solidFill>
            <a:prstDash val="solid"/>
            <a:round/>
            <a:headEnd len="med" w="med" type="none"/>
            <a:tailEnd len="med" w="med" type="triangle"/>
          </a:ln>
        </p:spPr>
      </p:cxnSp>
      <p:sp>
        <p:nvSpPr>
          <p:cNvPr id="334" name="Google Shape;334;p37"/>
          <p:cNvSpPr/>
          <p:nvPr/>
        </p:nvSpPr>
        <p:spPr>
          <a:xfrm>
            <a:off x="686325" y="3703600"/>
            <a:ext cx="227400" cy="7575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txBox="1"/>
          <p:nvPr/>
        </p:nvSpPr>
        <p:spPr>
          <a:xfrm>
            <a:off x="708900" y="3864489"/>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Apply non-linearity (RELU)</a:t>
            </a:r>
            <a:endParaRPr sz="1000"/>
          </a:p>
        </p:txBody>
      </p:sp>
      <p:sp>
        <p:nvSpPr>
          <p:cNvPr id="336" name="Google Shape;336;p37"/>
          <p:cNvSpPr/>
          <p:nvPr/>
        </p:nvSpPr>
        <p:spPr>
          <a:xfrm>
            <a:off x="608712" y="2229125"/>
            <a:ext cx="601500" cy="996300"/>
          </a:xfrm>
          <a:prstGeom prst="rect">
            <a:avLst/>
          </a:prstGeom>
          <a:noFill/>
          <a:ln cap="flat" cmpd="sng" w="9525">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37" name="Google Shape;337;p37"/>
          <p:cNvGraphicFramePr/>
          <p:nvPr/>
        </p:nvGraphicFramePr>
        <p:xfrm>
          <a:off x="1157263" y="47032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a:t>
            </a:r>
            <a:r>
              <a:rPr lang="en"/>
              <a:t>(plus Activation) </a:t>
            </a:r>
            <a:r>
              <a:rPr lang="en"/>
              <a:t> </a:t>
            </a:r>
            <a:endParaRPr/>
          </a:p>
        </p:txBody>
      </p:sp>
      <p:sp>
        <p:nvSpPr>
          <p:cNvPr id="343" name="Google Shape;343;p38"/>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slide window across image </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344" name="Google Shape;344;p38"/>
          <p:cNvGraphicFramePr/>
          <p:nvPr/>
        </p:nvGraphicFramePr>
        <p:xfrm>
          <a:off x="632225" y="17186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345" name="Google Shape;345;p38"/>
          <p:cNvGraphicFramePr/>
          <p:nvPr/>
        </p:nvGraphicFramePr>
        <p:xfrm>
          <a:off x="632225" y="2274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346" name="Google Shape;346;p38"/>
          <p:cNvGraphicFramePr/>
          <p:nvPr/>
        </p:nvGraphicFramePr>
        <p:xfrm>
          <a:off x="636812" y="2884550"/>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-1</a:t>
                      </a:r>
                      <a:endParaRPr sz="800"/>
                    </a:p>
                  </a:txBody>
                  <a:tcPr marT="91425" marB="91425" marR="91425" marL="91425"/>
                </a:tc>
                <a:tc>
                  <a:txBody>
                    <a:bodyPr/>
                    <a:lstStyle/>
                    <a:p>
                      <a:pPr indent="0" lvl="0" marL="0" rtl="0" algn="ctr">
                        <a:spcBef>
                          <a:spcPts val="0"/>
                        </a:spcBef>
                        <a:spcAft>
                          <a:spcPts val="0"/>
                        </a:spcAft>
                        <a:buNone/>
                      </a:pPr>
                      <a:r>
                        <a:rPr lang="en" sz="800"/>
                        <a:t>2</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r>
            </a:tbl>
          </a:graphicData>
        </a:graphic>
      </p:graphicFrame>
      <p:graphicFrame>
        <p:nvGraphicFramePr>
          <p:cNvPr id="347" name="Google Shape;347;p38"/>
          <p:cNvGraphicFramePr/>
          <p:nvPr/>
        </p:nvGraphicFramePr>
        <p:xfrm>
          <a:off x="1142450" y="356159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r>
            </a:tbl>
          </a:graphicData>
        </a:graphic>
      </p:graphicFrame>
      <p:graphicFrame>
        <p:nvGraphicFramePr>
          <p:cNvPr id="348" name="Google Shape;348;p38"/>
          <p:cNvGraphicFramePr/>
          <p:nvPr/>
        </p:nvGraphicFramePr>
        <p:xfrm>
          <a:off x="1142450" y="4241737"/>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r>
            </a:tbl>
          </a:graphicData>
        </a:graphic>
      </p:graphicFrame>
      <p:sp>
        <p:nvSpPr>
          <p:cNvPr id="349" name="Google Shape;349;p38"/>
          <p:cNvSpPr/>
          <p:nvPr/>
        </p:nvSpPr>
        <p:spPr>
          <a:xfrm>
            <a:off x="242125" y="1889075"/>
            <a:ext cx="227400" cy="5796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txBox="1"/>
          <p:nvPr/>
        </p:nvSpPr>
        <p:spPr>
          <a:xfrm>
            <a:off x="264700" y="1959089"/>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Convert to numbers</a:t>
            </a:r>
            <a:endParaRPr sz="1000"/>
          </a:p>
        </p:txBody>
      </p:sp>
      <p:sp>
        <p:nvSpPr>
          <p:cNvPr id="351" name="Google Shape;351;p38"/>
          <p:cNvSpPr txBox="1"/>
          <p:nvPr/>
        </p:nvSpPr>
        <p:spPr>
          <a:xfrm>
            <a:off x="781787" y="2535351"/>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52" name="Google Shape;352;p38"/>
          <p:cNvSpPr txBox="1"/>
          <p:nvPr/>
        </p:nvSpPr>
        <p:spPr>
          <a:xfrm>
            <a:off x="1334373"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53" name="Google Shape;353;p38"/>
          <p:cNvSpPr txBox="1"/>
          <p:nvPr/>
        </p:nvSpPr>
        <p:spPr>
          <a:xfrm>
            <a:off x="1919135"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54" name="Google Shape;354;p38"/>
          <p:cNvSpPr txBox="1"/>
          <p:nvPr/>
        </p:nvSpPr>
        <p:spPr>
          <a:xfrm>
            <a:off x="1319713" y="3195290"/>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endParaRPr sz="1000"/>
          </a:p>
        </p:txBody>
      </p:sp>
      <p:cxnSp>
        <p:nvCxnSpPr>
          <p:cNvPr id="355" name="Google Shape;355;p38"/>
          <p:cNvCxnSpPr>
            <a:endCxn id="354" idx="1"/>
          </p:cNvCxnSpPr>
          <p:nvPr/>
        </p:nvCxnSpPr>
        <p:spPr>
          <a:xfrm>
            <a:off x="931813" y="3199190"/>
            <a:ext cx="387900" cy="133200"/>
          </a:xfrm>
          <a:prstGeom prst="straightConnector1">
            <a:avLst/>
          </a:prstGeom>
          <a:noFill/>
          <a:ln cap="flat" cmpd="sng" w="19050">
            <a:solidFill>
              <a:srgbClr val="000000"/>
            </a:solidFill>
            <a:prstDash val="solid"/>
            <a:round/>
            <a:headEnd len="med" w="med" type="none"/>
            <a:tailEnd len="med" w="med" type="triangle"/>
          </a:ln>
        </p:spPr>
      </p:cxnSp>
      <p:cxnSp>
        <p:nvCxnSpPr>
          <p:cNvPr id="356" name="Google Shape;356;p38"/>
          <p:cNvCxnSpPr/>
          <p:nvPr/>
        </p:nvCxnSpPr>
        <p:spPr>
          <a:xfrm>
            <a:off x="1460150" y="3190790"/>
            <a:ext cx="3300" cy="143100"/>
          </a:xfrm>
          <a:prstGeom prst="straightConnector1">
            <a:avLst/>
          </a:prstGeom>
          <a:noFill/>
          <a:ln cap="flat" cmpd="sng" w="19050">
            <a:solidFill>
              <a:srgbClr val="000000"/>
            </a:solidFill>
            <a:prstDash val="solid"/>
            <a:round/>
            <a:headEnd len="med" w="med" type="none"/>
            <a:tailEnd len="med" w="med" type="triangle"/>
          </a:ln>
        </p:spPr>
      </p:cxnSp>
      <p:cxnSp>
        <p:nvCxnSpPr>
          <p:cNvPr id="357" name="Google Shape;357;p38"/>
          <p:cNvCxnSpPr>
            <a:endCxn id="354" idx="3"/>
          </p:cNvCxnSpPr>
          <p:nvPr/>
        </p:nvCxnSpPr>
        <p:spPr>
          <a:xfrm flipH="1">
            <a:off x="1564813" y="3175790"/>
            <a:ext cx="476700" cy="156600"/>
          </a:xfrm>
          <a:prstGeom prst="straightConnector1">
            <a:avLst/>
          </a:prstGeom>
          <a:noFill/>
          <a:ln cap="flat" cmpd="sng" w="19050">
            <a:solidFill>
              <a:srgbClr val="000000"/>
            </a:solidFill>
            <a:prstDash val="solid"/>
            <a:round/>
            <a:headEnd len="med" w="med" type="none"/>
            <a:tailEnd len="med" w="med" type="triangle"/>
          </a:ln>
        </p:spPr>
      </p:cxnSp>
      <p:cxnSp>
        <p:nvCxnSpPr>
          <p:cNvPr id="358" name="Google Shape;358;p38"/>
          <p:cNvCxnSpPr/>
          <p:nvPr/>
        </p:nvCxnSpPr>
        <p:spPr>
          <a:xfrm>
            <a:off x="1445476" y="3419390"/>
            <a:ext cx="3300" cy="143100"/>
          </a:xfrm>
          <a:prstGeom prst="straightConnector1">
            <a:avLst/>
          </a:prstGeom>
          <a:noFill/>
          <a:ln cap="flat" cmpd="sng" w="19050">
            <a:solidFill>
              <a:srgbClr val="000000"/>
            </a:solidFill>
            <a:prstDash val="solid"/>
            <a:round/>
            <a:headEnd len="med" w="med" type="none"/>
            <a:tailEnd len="med" w="med" type="triangle"/>
          </a:ln>
        </p:spPr>
      </p:cxnSp>
      <p:sp>
        <p:nvSpPr>
          <p:cNvPr id="359" name="Google Shape;359;p38"/>
          <p:cNvSpPr/>
          <p:nvPr/>
        </p:nvSpPr>
        <p:spPr>
          <a:xfrm>
            <a:off x="686325" y="3703600"/>
            <a:ext cx="227400" cy="7575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txBox="1"/>
          <p:nvPr/>
        </p:nvSpPr>
        <p:spPr>
          <a:xfrm>
            <a:off x="708900" y="3871827"/>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Apply non-linearity (RELU)</a:t>
            </a:r>
            <a:endParaRPr sz="1000"/>
          </a:p>
        </p:txBody>
      </p:sp>
      <p:cxnSp>
        <p:nvCxnSpPr>
          <p:cNvPr id="361" name="Google Shape;361;p38"/>
          <p:cNvCxnSpPr/>
          <p:nvPr/>
        </p:nvCxnSpPr>
        <p:spPr>
          <a:xfrm flipH="1" rot="10800000">
            <a:off x="2313287" y="3033263"/>
            <a:ext cx="779400" cy="7200"/>
          </a:xfrm>
          <a:prstGeom prst="straightConnector1">
            <a:avLst/>
          </a:prstGeom>
          <a:noFill/>
          <a:ln cap="flat" cmpd="sng" w="19050">
            <a:solidFill>
              <a:srgbClr val="000000"/>
            </a:solidFill>
            <a:prstDash val="solid"/>
            <a:round/>
            <a:headEnd len="med" w="med" type="none"/>
            <a:tailEnd len="med" w="med" type="triangle"/>
          </a:ln>
        </p:spPr>
      </p:cxnSp>
      <p:sp>
        <p:nvSpPr>
          <p:cNvPr id="362" name="Google Shape;362;p38"/>
          <p:cNvSpPr/>
          <p:nvPr/>
        </p:nvSpPr>
        <p:spPr>
          <a:xfrm>
            <a:off x="616050" y="2229125"/>
            <a:ext cx="601500" cy="996300"/>
          </a:xfrm>
          <a:prstGeom prst="rect">
            <a:avLst/>
          </a:prstGeom>
          <a:noFill/>
          <a:ln cap="flat" cmpd="sng" w="9525">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3" name="Google Shape;363;p38"/>
          <p:cNvGraphicFramePr/>
          <p:nvPr/>
        </p:nvGraphicFramePr>
        <p:xfrm>
          <a:off x="1157263" y="47032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a:t>
            </a:r>
            <a:r>
              <a:rPr lang="en"/>
              <a:t>(plus Activation) </a:t>
            </a:r>
            <a:r>
              <a:rPr lang="en"/>
              <a:t> </a:t>
            </a:r>
            <a:endParaRPr/>
          </a:p>
        </p:txBody>
      </p:sp>
      <p:sp>
        <p:nvSpPr>
          <p:cNvPr id="369" name="Google Shape;369;p39"/>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slide window across image </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370" name="Google Shape;370;p39"/>
          <p:cNvGraphicFramePr/>
          <p:nvPr/>
        </p:nvGraphicFramePr>
        <p:xfrm>
          <a:off x="632225" y="17186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371" name="Google Shape;371;p39"/>
          <p:cNvGraphicFramePr/>
          <p:nvPr/>
        </p:nvGraphicFramePr>
        <p:xfrm>
          <a:off x="632225" y="2274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372" name="Google Shape;372;p39"/>
          <p:cNvGraphicFramePr/>
          <p:nvPr/>
        </p:nvGraphicFramePr>
        <p:xfrm>
          <a:off x="2897973" y="2884550"/>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-1</a:t>
                      </a:r>
                      <a:endParaRPr sz="800"/>
                    </a:p>
                  </a:txBody>
                  <a:tcPr marT="91425" marB="91425" marR="91425" marL="91425"/>
                </a:tc>
                <a:tc>
                  <a:txBody>
                    <a:bodyPr/>
                    <a:lstStyle/>
                    <a:p>
                      <a:pPr indent="0" lvl="0" marL="0" rtl="0" algn="ctr">
                        <a:spcBef>
                          <a:spcPts val="0"/>
                        </a:spcBef>
                        <a:spcAft>
                          <a:spcPts val="0"/>
                        </a:spcAft>
                        <a:buNone/>
                      </a:pPr>
                      <a:r>
                        <a:rPr lang="en" sz="800"/>
                        <a:t>2</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r>
            </a:tbl>
          </a:graphicData>
        </a:graphic>
      </p:graphicFrame>
      <p:graphicFrame>
        <p:nvGraphicFramePr>
          <p:cNvPr id="373" name="Google Shape;373;p39"/>
          <p:cNvGraphicFramePr/>
          <p:nvPr/>
        </p:nvGraphicFramePr>
        <p:xfrm>
          <a:off x="1142450" y="356159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r>
            </a:tbl>
          </a:graphicData>
        </a:graphic>
      </p:graphicFrame>
      <p:graphicFrame>
        <p:nvGraphicFramePr>
          <p:cNvPr id="374" name="Google Shape;374;p39"/>
          <p:cNvGraphicFramePr/>
          <p:nvPr/>
        </p:nvGraphicFramePr>
        <p:xfrm>
          <a:off x="1142450" y="4241737"/>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a:t>
                      </a:r>
                      <a:endParaRPr sz="800"/>
                    </a:p>
                  </a:txBody>
                  <a:tcPr marT="91425" marB="91425" marR="91425" marL="91425">
                    <a:solidFill>
                      <a:srgbClr val="FFFFFF"/>
                    </a:solidFill>
                  </a:tcPr>
                </a:tc>
              </a:tr>
            </a:tbl>
          </a:graphicData>
        </a:graphic>
      </p:graphicFrame>
      <p:sp>
        <p:nvSpPr>
          <p:cNvPr id="375" name="Google Shape;375;p39"/>
          <p:cNvSpPr/>
          <p:nvPr/>
        </p:nvSpPr>
        <p:spPr>
          <a:xfrm>
            <a:off x="242125" y="1889075"/>
            <a:ext cx="227400" cy="5796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txBox="1"/>
          <p:nvPr/>
        </p:nvSpPr>
        <p:spPr>
          <a:xfrm>
            <a:off x="264700" y="1959089"/>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Convert to numbers</a:t>
            </a:r>
            <a:endParaRPr sz="1000"/>
          </a:p>
        </p:txBody>
      </p:sp>
      <p:sp>
        <p:nvSpPr>
          <p:cNvPr id="377" name="Google Shape;377;p39"/>
          <p:cNvSpPr txBox="1"/>
          <p:nvPr/>
        </p:nvSpPr>
        <p:spPr>
          <a:xfrm>
            <a:off x="3023763" y="2535351"/>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78" name="Google Shape;378;p39"/>
          <p:cNvSpPr txBox="1"/>
          <p:nvPr/>
        </p:nvSpPr>
        <p:spPr>
          <a:xfrm>
            <a:off x="3595535"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79" name="Google Shape;379;p39"/>
          <p:cNvSpPr txBox="1"/>
          <p:nvPr/>
        </p:nvSpPr>
        <p:spPr>
          <a:xfrm>
            <a:off x="4180297"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380" name="Google Shape;380;p39"/>
          <p:cNvSpPr txBox="1"/>
          <p:nvPr/>
        </p:nvSpPr>
        <p:spPr>
          <a:xfrm>
            <a:off x="3580874" y="3195290"/>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endParaRPr sz="1000"/>
          </a:p>
        </p:txBody>
      </p:sp>
      <p:cxnSp>
        <p:nvCxnSpPr>
          <p:cNvPr id="381" name="Google Shape;381;p39"/>
          <p:cNvCxnSpPr>
            <a:endCxn id="380" idx="1"/>
          </p:cNvCxnSpPr>
          <p:nvPr/>
        </p:nvCxnSpPr>
        <p:spPr>
          <a:xfrm>
            <a:off x="3192974" y="3199190"/>
            <a:ext cx="387900" cy="133200"/>
          </a:xfrm>
          <a:prstGeom prst="straightConnector1">
            <a:avLst/>
          </a:prstGeom>
          <a:noFill/>
          <a:ln cap="flat" cmpd="sng" w="19050">
            <a:solidFill>
              <a:srgbClr val="000000"/>
            </a:solidFill>
            <a:prstDash val="solid"/>
            <a:round/>
            <a:headEnd len="med" w="med" type="none"/>
            <a:tailEnd len="med" w="med" type="triangle"/>
          </a:ln>
        </p:spPr>
      </p:cxnSp>
      <p:cxnSp>
        <p:nvCxnSpPr>
          <p:cNvPr id="382" name="Google Shape;382;p39"/>
          <p:cNvCxnSpPr/>
          <p:nvPr/>
        </p:nvCxnSpPr>
        <p:spPr>
          <a:xfrm>
            <a:off x="3702126" y="3190790"/>
            <a:ext cx="3300" cy="143100"/>
          </a:xfrm>
          <a:prstGeom prst="straightConnector1">
            <a:avLst/>
          </a:prstGeom>
          <a:noFill/>
          <a:ln cap="flat" cmpd="sng" w="19050">
            <a:solidFill>
              <a:srgbClr val="000000"/>
            </a:solidFill>
            <a:prstDash val="solid"/>
            <a:round/>
            <a:headEnd len="med" w="med" type="none"/>
            <a:tailEnd len="med" w="med" type="triangle"/>
          </a:ln>
        </p:spPr>
      </p:cxnSp>
      <p:cxnSp>
        <p:nvCxnSpPr>
          <p:cNvPr id="383" name="Google Shape;383;p39"/>
          <p:cNvCxnSpPr>
            <a:endCxn id="380" idx="3"/>
          </p:cNvCxnSpPr>
          <p:nvPr/>
        </p:nvCxnSpPr>
        <p:spPr>
          <a:xfrm flipH="1">
            <a:off x="3825974" y="3175790"/>
            <a:ext cx="476700" cy="156600"/>
          </a:xfrm>
          <a:prstGeom prst="straightConnector1">
            <a:avLst/>
          </a:prstGeom>
          <a:noFill/>
          <a:ln cap="flat" cmpd="sng" w="19050">
            <a:solidFill>
              <a:srgbClr val="000000"/>
            </a:solidFill>
            <a:prstDash val="solid"/>
            <a:round/>
            <a:headEnd len="med" w="med" type="none"/>
            <a:tailEnd len="med" w="med" type="triangle"/>
          </a:ln>
        </p:spPr>
      </p:cxnSp>
      <p:cxnSp>
        <p:nvCxnSpPr>
          <p:cNvPr id="384" name="Google Shape;384;p39"/>
          <p:cNvCxnSpPr/>
          <p:nvPr/>
        </p:nvCxnSpPr>
        <p:spPr>
          <a:xfrm>
            <a:off x="3706637" y="3419390"/>
            <a:ext cx="3300" cy="143100"/>
          </a:xfrm>
          <a:prstGeom prst="straightConnector1">
            <a:avLst/>
          </a:prstGeom>
          <a:noFill/>
          <a:ln cap="flat" cmpd="sng" w="19050">
            <a:solidFill>
              <a:srgbClr val="000000"/>
            </a:solidFill>
            <a:prstDash val="solid"/>
            <a:round/>
            <a:headEnd len="med" w="med" type="none"/>
            <a:tailEnd len="med" w="med" type="triangle"/>
          </a:ln>
        </p:spPr>
      </p:cxnSp>
      <p:sp>
        <p:nvSpPr>
          <p:cNvPr id="385" name="Google Shape;385;p39"/>
          <p:cNvSpPr/>
          <p:nvPr/>
        </p:nvSpPr>
        <p:spPr>
          <a:xfrm>
            <a:off x="686325" y="3703600"/>
            <a:ext cx="227400" cy="7575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txBox="1"/>
          <p:nvPr/>
        </p:nvSpPr>
        <p:spPr>
          <a:xfrm>
            <a:off x="708900" y="3871827"/>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Apply non-linearity (RELU)</a:t>
            </a:r>
            <a:endParaRPr sz="1000"/>
          </a:p>
        </p:txBody>
      </p:sp>
      <p:cxnSp>
        <p:nvCxnSpPr>
          <p:cNvPr id="387" name="Google Shape;387;p39"/>
          <p:cNvCxnSpPr/>
          <p:nvPr/>
        </p:nvCxnSpPr>
        <p:spPr>
          <a:xfrm flipH="1" rot="10800000">
            <a:off x="4574449" y="3033263"/>
            <a:ext cx="779400" cy="7200"/>
          </a:xfrm>
          <a:prstGeom prst="straightConnector1">
            <a:avLst/>
          </a:prstGeom>
          <a:noFill/>
          <a:ln cap="flat" cmpd="sng" w="19050">
            <a:solidFill>
              <a:srgbClr val="000000"/>
            </a:solidFill>
            <a:prstDash val="solid"/>
            <a:round/>
            <a:headEnd len="med" w="med" type="none"/>
            <a:tailEnd len="med" w="med" type="triangle"/>
          </a:ln>
        </p:spPr>
      </p:cxnSp>
      <p:sp>
        <p:nvSpPr>
          <p:cNvPr id="388" name="Google Shape;388;p39"/>
          <p:cNvSpPr/>
          <p:nvPr/>
        </p:nvSpPr>
        <p:spPr>
          <a:xfrm>
            <a:off x="2869874" y="2229125"/>
            <a:ext cx="601500" cy="996300"/>
          </a:xfrm>
          <a:prstGeom prst="rect">
            <a:avLst/>
          </a:prstGeom>
          <a:noFill/>
          <a:ln cap="flat" cmpd="sng" w="9525">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9" name="Google Shape;389;p39"/>
          <p:cNvGraphicFramePr/>
          <p:nvPr/>
        </p:nvGraphicFramePr>
        <p:xfrm>
          <a:off x="1157263" y="47032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c>
                  <a:txBody>
                    <a:bodyPr/>
                    <a:lstStyle/>
                    <a:p>
                      <a:pPr indent="0" lvl="0" marL="0" rtl="0" algn="l">
                        <a:spcBef>
                          <a:spcPts val="0"/>
                        </a:spcBef>
                        <a:spcAft>
                          <a:spcPts val="0"/>
                        </a:spcAft>
                        <a:buNone/>
                      </a:pPr>
                      <a:r>
                        <a:t/>
                      </a:r>
                      <a:endParaRPr sz="600"/>
                    </a:p>
                  </a:txBody>
                  <a:tcPr marT="91425" marB="91425" marR="91425" marL="91425">
                    <a:solidFill>
                      <a:srgbClr val="FFF2CC"/>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a:t>
            </a:r>
            <a:r>
              <a:rPr lang="en"/>
              <a:t>(plus Activation) </a:t>
            </a:r>
            <a:r>
              <a:rPr lang="en"/>
              <a:t> </a:t>
            </a:r>
            <a:endParaRPr/>
          </a:p>
        </p:txBody>
      </p:sp>
      <p:sp>
        <p:nvSpPr>
          <p:cNvPr id="395" name="Google Shape;395;p40"/>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slide window across image </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396" name="Google Shape;396;p40"/>
          <p:cNvGraphicFramePr/>
          <p:nvPr/>
        </p:nvGraphicFramePr>
        <p:xfrm>
          <a:off x="632225" y="17186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397" name="Google Shape;397;p40"/>
          <p:cNvGraphicFramePr/>
          <p:nvPr/>
        </p:nvGraphicFramePr>
        <p:xfrm>
          <a:off x="632225" y="2274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398" name="Google Shape;398;p40"/>
          <p:cNvGraphicFramePr/>
          <p:nvPr/>
        </p:nvGraphicFramePr>
        <p:xfrm>
          <a:off x="6845699" y="2884550"/>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-1</a:t>
                      </a:r>
                      <a:endParaRPr sz="800"/>
                    </a:p>
                  </a:txBody>
                  <a:tcPr marT="91425" marB="91425" marR="91425" marL="91425"/>
                </a:tc>
                <a:tc>
                  <a:txBody>
                    <a:bodyPr/>
                    <a:lstStyle/>
                    <a:p>
                      <a:pPr indent="0" lvl="0" marL="0" rtl="0" algn="ctr">
                        <a:spcBef>
                          <a:spcPts val="0"/>
                        </a:spcBef>
                        <a:spcAft>
                          <a:spcPts val="0"/>
                        </a:spcAft>
                        <a:buNone/>
                      </a:pPr>
                      <a:r>
                        <a:rPr lang="en" sz="800"/>
                        <a:t>2</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r>
            </a:tbl>
          </a:graphicData>
        </a:graphic>
      </p:graphicFrame>
      <p:graphicFrame>
        <p:nvGraphicFramePr>
          <p:cNvPr id="399" name="Google Shape;399;p40"/>
          <p:cNvGraphicFramePr/>
          <p:nvPr/>
        </p:nvGraphicFramePr>
        <p:xfrm>
          <a:off x="1142450" y="356159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r>
            </a:tbl>
          </a:graphicData>
        </a:graphic>
      </p:graphicFrame>
      <p:graphicFrame>
        <p:nvGraphicFramePr>
          <p:cNvPr id="400" name="Google Shape;400;p40"/>
          <p:cNvGraphicFramePr/>
          <p:nvPr/>
        </p:nvGraphicFramePr>
        <p:xfrm>
          <a:off x="1142450" y="4241737"/>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r>
            </a:tbl>
          </a:graphicData>
        </a:graphic>
      </p:graphicFrame>
      <p:sp>
        <p:nvSpPr>
          <p:cNvPr id="401" name="Google Shape;401;p40"/>
          <p:cNvSpPr/>
          <p:nvPr/>
        </p:nvSpPr>
        <p:spPr>
          <a:xfrm>
            <a:off x="242125" y="1889075"/>
            <a:ext cx="227400" cy="5796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txBox="1"/>
          <p:nvPr/>
        </p:nvSpPr>
        <p:spPr>
          <a:xfrm>
            <a:off x="264700" y="1959089"/>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Convert to numbers</a:t>
            </a:r>
            <a:endParaRPr sz="1000"/>
          </a:p>
        </p:txBody>
      </p:sp>
      <p:sp>
        <p:nvSpPr>
          <p:cNvPr id="403" name="Google Shape;403;p40"/>
          <p:cNvSpPr txBox="1"/>
          <p:nvPr/>
        </p:nvSpPr>
        <p:spPr>
          <a:xfrm>
            <a:off x="6964151" y="2535351"/>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404" name="Google Shape;404;p40"/>
          <p:cNvSpPr txBox="1"/>
          <p:nvPr/>
        </p:nvSpPr>
        <p:spPr>
          <a:xfrm>
            <a:off x="7543260"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405" name="Google Shape;405;p40"/>
          <p:cNvSpPr txBox="1"/>
          <p:nvPr/>
        </p:nvSpPr>
        <p:spPr>
          <a:xfrm>
            <a:off x="8128022" y="2534589"/>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406" name="Google Shape;406;p40"/>
          <p:cNvSpPr txBox="1"/>
          <p:nvPr/>
        </p:nvSpPr>
        <p:spPr>
          <a:xfrm>
            <a:off x="7521262" y="3195290"/>
            <a:ext cx="245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endParaRPr sz="1000"/>
          </a:p>
        </p:txBody>
      </p:sp>
      <p:cxnSp>
        <p:nvCxnSpPr>
          <p:cNvPr id="407" name="Google Shape;407;p40"/>
          <p:cNvCxnSpPr/>
          <p:nvPr/>
        </p:nvCxnSpPr>
        <p:spPr>
          <a:xfrm>
            <a:off x="7140699" y="3199190"/>
            <a:ext cx="387900" cy="133200"/>
          </a:xfrm>
          <a:prstGeom prst="straightConnector1">
            <a:avLst/>
          </a:prstGeom>
          <a:noFill/>
          <a:ln cap="flat" cmpd="sng" w="19050">
            <a:solidFill>
              <a:srgbClr val="000000"/>
            </a:solidFill>
            <a:prstDash val="solid"/>
            <a:round/>
            <a:headEnd len="med" w="med" type="none"/>
            <a:tailEnd len="med" w="med" type="triangle"/>
          </a:ln>
        </p:spPr>
      </p:cxnSp>
      <p:cxnSp>
        <p:nvCxnSpPr>
          <p:cNvPr id="408" name="Google Shape;408;p40"/>
          <p:cNvCxnSpPr/>
          <p:nvPr/>
        </p:nvCxnSpPr>
        <p:spPr>
          <a:xfrm>
            <a:off x="7649851" y="3190790"/>
            <a:ext cx="3300" cy="143100"/>
          </a:xfrm>
          <a:prstGeom prst="straightConnector1">
            <a:avLst/>
          </a:prstGeom>
          <a:noFill/>
          <a:ln cap="flat" cmpd="sng" w="19050">
            <a:solidFill>
              <a:srgbClr val="000000"/>
            </a:solidFill>
            <a:prstDash val="solid"/>
            <a:round/>
            <a:headEnd len="med" w="med" type="none"/>
            <a:tailEnd len="med" w="med" type="triangle"/>
          </a:ln>
        </p:spPr>
      </p:cxnSp>
      <p:cxnSp>
        <p:nvCxnSpPr>
          <p:cNvPr id="409" name="Google Shape;409;p40"/>
          <p:cNvCxnSpPr/>
          <p:nvPr/>
        </p:nvCxnSpPr>
        <p:spPr>
          <a:xfrm flipH="1">
            <a:off x="7773700" y="3175790"/>
            <a:ext cx="476700" cy="156600"/>
          </a:xfrm>
          <a:prstGeom prst="straightConnector1">
            <a:avLst/>
          </a:prstGeom>
          <a:noFill/>
          <a:ln cap="flat" cmpd="sng" w="19050">
            <a:solidFill>
              <a:srgbClr val="000000"/>
            </a:solidFill>
            <a:prstDash val="solid"/>
            <a:round/>
            <a:headEnd len="med" w="med" type="none"/>
            <a:tailEnd len="med" w="med" type="triangle"/>
          </a:ln>
        </p:spPr>
      </p:cxnSp>
      <p:cxnSp>
        <p:nvCxnSpPr>
          <p:cNvPr id="410" name="Google Shape;410;p40"/>
          <p:cNvCxnSpPr/>
          <p:nvPr/>
        </p:nvCxnSpPr>
        <p:spPr>
          <a:xfrm>
            <a:off x="7654362" y="3419390"/>
            <a:ext cx="3300" cy="143100"/>
          </a:xfrm>
          <a:prstGeom prst="straightConnector1">
            <a:avLst/>
          </a:prstGeom>
          <a:noFill/>
          <a:ln cap="flat" cmpd="sng" w="19050">
            <a:solidFill>
              <a:srgbClr val="000000"/>
            </a:solidFill>
            <a:prstDash val="solid"/>
            <a:round/>
            <a:headEnd len="med" w="med" type="none"/>
            <a:tailEnd len="med" w="med" type="triangle"/>
          </a:ln>
        </p:spPr>
      </p:cxnSp>
      <p:sp>
        <p:nvSpPr>
          <p:cNvPr id="411" name="Google Shape;411;p40"/>
          <p:cNvSpPr/>
          <p:nvPr/>
        </p:nvSpPr>
        <p:spPr>
          <a:xfrm>
            <a:off x="686325" y="3703600"/>
            <a:ext cx="227400" cy="7575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txBox="1"/>
          <p:nvPr/>
        </p:nvSpPr>
        <p:spPr>
          <a:xfrm>
            <a:off x="708900" y="3871827"/>
            <a:ext cx="2237700" cy="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Apply non-linearity (RELU)</a:t>
            </a:r>
            <a:endParaRPr sz="1000"/>
          </a:p>
        </p:txBody>
      </p:sp>
      <p:sp>
        <p:nvSpPr>
          <p:cNvPr id="413" name="Google Shape;413;p40"/>
          <p:cNvSpPr/>
          <p:nvPr/>
        </p:nvSpPr>
        <p:spPr>
          <a:xfrm>
            <a:off x="6817599" y="2229125"/>
            <a:ext cx="601500" cy="996300"/>
          </a:xfrm>
          <a:prstGeom prst="rect">
            <a:avLst/>
          </a:prstGeom>
          <a:noFill/>
          <a:ln cap="flat" cmpd="sng" w="9525">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14" name="Google Shape;414;p40"/>
          <p:cNvGraphicFramePr/>
          <p:nvPr/>
        </p:nvGraphicFramePr>
        <p:xfrm>
          <a:off x="1157263" y="47032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FFFFFF"/>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a:t>
            </a:r>
            <a:endParaRPr/>
          </a:p>
        </p:txBody>
      </p:sp>
      <p:sp>
        <p:nvSpPr>
          <p:cNvPr id="420" name="Google Shape;420;p41"/>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Question: </a:t>
            </a:r>
            <a:r>
              <a:rPr b="1" lang="en"/>
              <a:t>“Why not simple window of length 2?” </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421" name="Google Shape;421;p41"/>
          <p:cNvGraphicFramePr/>
          <p:nvPr/>
        </p:nvGraphicFramePr>
        <p:xfrm>
          <a:off x="632225" y="20234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422" name="Google Shape;422;p41"/>
          <p:cNvGraphicFramePr/>
          <p:nvPr/>
        </p:nvGraphicFramePr>
        <p:xfrm>
          <a:off x="1775225" y="3349225"/>
          <a:ext cx="3000000" cy="3000000"/>
        </p:xfrm>
        <a:graphic>
          <a:graphicData uri="http://schemas.openxmlformats.org/drawingml/2006/table">
            <a:tbl>
              <a:tblPr>
                <a:noFill/>
                <a:tableStyleId>{D25F16F6-7CD0-4B29-B7C8-9C89B4653CB8}</a:tableStyleId>
              </a:tblPr>
              <a:tblGrid>
                <a:gridCol w="562825"/>
                <a:gridCol w="562825"/>
              </a:tblGrid>
              <a:tr h="149875">
                <a:tc>
                  <a:txBody>
                    <a:bodyPr/>
                    <a:lstStyle/>
                    <a:p>
                      <a:pPr indent="0" lvl="0" marL="0" rtl="0" algn="ctr">
                        <a:spcBef>
                          <a:spcPts val="0"/>
                        </a:spcBef>
                        <a:spcAft>
                          <a:spcPts val="0"/>
                        </a:spcAft>
                        <a:buNone/>
                      </a:pPr>
                      <a:r>
                        <a:rPr lang="en" sz="800"/>
                        <a:t>1</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tc>
              </a:tr>
            </a:tbl>
          </a:graphicData>
        </a:graphic>
      </p:graphicFrame>
      <p:graphicFrame>
        <p:nvGraphicFramePr>
          <p:cNvPr id="423" name="Google Shape;423;p41"/>
          <p:cNvGraphicFramePr/>
          <p:nvPr/>
        </p:nvGraphicFramePr>
        <p:xfrm>
          <a:off x="632225" y="26235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cxnSp>
        <p:nvCxnSpPr>
          <p:cNvPr id="424" name="Google Shape;424;p41"/>
          <p:cNvCxnSpPr/>
          <p:nvPr/>
        </p:nvCxnSpPr>
        <p:spPr>
          <a:xfrm flipH="1" rot="10800000">
            <a:off x="2900875" y="3505138"/>
            <a:ext cx="779400" cy="72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75" name="Google Shape;75;p15"/>
          <p:cNvSpPr txBox="1"/>
          <p:nvPr>
            <p:ph idx="1" type="body"/>
          </p:nvPr>
        </p:nvSpPr>
        <p:spPr>
          <a:xfrm>
            <a:off x="311700" y="1225225"/>
            <a:ext cx="8520600" cy="35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b="1" lang="en"/>
              <a:t>Assignment 4</a:t>
            </a:r>
            <a:r>
              <a:rPr lang="en"/>
              <a:t> to be released Saturday 02/06.</a:t>
            </a:r>
            <a:endParaRPr/>
          </a:p>
          <a:p>
            <a:pPr indent="-342900" lvl="0" marL="457200" rtl="0" algn="l">
              <a:spcBef>
                <a:spcPts val="0"/>
              </a:spcBef>
              <a:spcAft>
                <a:spcPts val="0"/>
              </a:spcAft>
              <a:buSzPts val="1800"/>
              <a:buChar char="-"/>
            </a:pPr>
            <a:r>
              <a:rPr b="1" lang="en"/>
              <a:t>Project Proposals </a:t>
            </a:r>
            <a:r>
              <a:rPr b="1" lang="en">
                <a:solidFill>
                  <a:srgbClr val="9900FF"/>
                </a:solidFill>
              </a:rPr>
              <a:t>- Due This Saturday 02/06!</a:t>
            </a:r>
            <a:endParaRPr b="1">
              <a:solidFill>
                <a:srgbClr val="9900FF"/>
              </a:solidFill>
            </a:endParaRPr>
          </a:p>
          <a:p>
            <a:pPr indent="-317500" lvl="1" marL="914400" rtl="0" algn="l">
              <a:lnSpc>
                <a:spcPct val="115000"/>
              </a:lnSpc>
              <a:spcBef>
                <a:spcPts val="0"/>
              </a:spcBef>
              <a:spcAft>
                <a:spcPts val="0"/>
              </a:spcAft>
              <a:buClr>
                <a:srgbClr val="9900FF"/>
              </a:buClr>
              <a:buSzPts val="1400"/>
              <a:buChar char="-"/>
            </a:pPr>
            <a:r>
              <a:rPr lang="en">
                <a:solidFill>
                  <a:srgbClr val="9900FF"/>
                </a:solidFill>
              </a:rPr>
              <a:t>Proposal requirements </a:t>
            </a:r>
            <a:r>
              <a:rPr lang="en" u="sng">
                <a:solidFill>
                  <a:schemeClr val="hlink"/>
                </a:solidFill>
                <a:hlinkClick r:id="rId3"/>
              </a:rPr>
              <a:t>are here</a:t>
            </a:r>
            <a:r>
              <a:rPr lang="en">
                <a:solidFill>
                  <a:srgbClr val="9900FF"/>
                </a:solidFill>
              </a:rPr>
              <a:t>:</a:t>
            </a:r>
            <a:endParaRPr>
              <a:solidFill>
                <a:srgbClr val="9900FF"/>
              </a:solidFill>
            </a:endParaRPr>
          </a:p>
          <a:p>
            <a:pPr indent="-317500" lvl="1" marL="914400" rtl="0" algn="l">
              <a:lnSpc>
                <a:spcPct val="115000"/>
              </a:lnSpc>
              <a:spcBef>
                <a:spcPts val="0"/>
              </a:spcBef>
              <a:spcAft>
                <a:spcPts val="0"/>
              </a:spcAft>
              <a:buClr>
                <a:srgbClr val="9900FF"/>
              </a:buClr>
              <a:buSzPts val="1400"/>
              <a:buChar char="-"/>
            </a:pPr>
            <a:r>
              <a:rPr lang="en">
                <a:solidFill>
                  <a:srgbClr val="9900FF"/>
                </a:solidFill>
              </a:rPr>
              <a:t>One proposal per group</a:t>
            </a:r>
            <a:endParaRPr b="1" i="1" u="sng">
              <a:solidFill>
                <a:srgbClr val="9900FF"/>
              </a:solidFill>
            </a:endParaRPr>
          </a:p>
          <a:p>
            <a:pPr indent="-317500" lvl="2" marL="1371600" rtl="0" algn="l">
              <a:lnSpc>
                <a:spcPct val="115000"/>
              </a:lnSpc>
              <a:spcBef>
                <a:spcPts val="0"/>
              </a:spcBef>
              <a:spcAft>
                <a:spcPts val="0"/>
              </a:spcAft>
              <a:buClr>
                <a:srgbClr val="9900FF"/>
              </a:buClr>
              <a:buSzPts val="1400"/>
              <a:buChar char="-"/>
            </a:pPr>
            <a:r>
              <a:rPr lang="en">
                <a:solidFill>
                  <a:srgbClr val="9900FF"/>
                </a:solidFill>
              </a:rPr>
              <a:t>200 - 300 words</a:t>
            </a:r>
            <a:endParaRPr>
              <a:solidFill>
                <a:srgbClr val="9900FF"/>
              </a:solidFill>
            </a:endParaRPr>
          </a:p>
          <a:p>
            <a:pPr indent="-317500" lvl="2" marL="1371600" rtl="0" algn="l">
              <a:lnSpc>
                <a:spcPct val="115000"/>
              </a:lnSpc>
              <a:spcBef>
                <a:spcPts val="0"/>
              </a:spcBef>
              <a:spcAft>
                <a:spcPts val="0"/>
              </a:spcAft>
              <a:buClr>
                <a:srgbClr val="9900FF"/>
              </a:buClr>
              <a:buSzPts val="1400"/>
              <a:buChar char="-"/>
            </a:pPr>
            <a:r>
              <a:rPr lang="en">
                <a:solidFill>
                  <a:srgbClr val="9900FF"/>
                </a:solidFill>
              </a:rPr>
              <a:t>Four references minimum</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Submit your Google doc proposal via this </a:t>
            </a:r>
            <a:r>
              <a:rPr b="1" lang="en" u="sng">
                <a:solidFill>
                  <a:schemeClr val="hlink"/>
                </a:solidFill>
                <a:hlinkClick r:id="rId4"/>
              </a:rPr>
              <a:t>form</a:t>
            </a:r>
            <a:r>
              <a:rPr b="1" lang="en">
                <a:solidFill>
                  <a:srgbClr val="9900FF"/>
                </a:solidFill>
              </a:rPr>
              <a:t> </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Questions?</a:t>
            </a:r>
            <a:endParaRPr/>
          </a:p>
          <a:p>
            <a:pPr indent="-342900" lvl="0" marL="457200" rtl="0" algn="l">
              <a:spcBef>
                <a:spcPts val="0"/>
              </a:spcBef>
              <a:spcAft>
                <a:spcPts val="0"/>
              </a:spcAft>
              <a:buSzPts val="1800"/>
              <a:buChar char="-"/>
            </a:pPr>
            <a:r>
              <a:rPr b="1" lang="en"/>
              <a:t>Paper reading sessions (next week):</a:t>
            </a:r>
            <a:r>
              <a:rPr lang="en"/>
              <a:t> </a:t>
            </a:r>
            <a:endParaRPr/>
          </a:p>
          <a:p>
            <a:pPr indent="-317500" lvl="1" marL="914400" rtl="0" algn="l">
              <a:spcBef>
                <a:spcPts val="0"/>
              </a:spcBef>
              <a:spcAft>
                <a:spcPts val="0"/>
              </a:spcAft>
              <a:buSzPts val="1400"/>
              <a:buChar char="-"/>
            </a:pPr>
            <a:r>
              <a:rPr lang="en"/>
              <a:t> </a:t>
            </a:r>
            <a:r>
              <a:rPr i="1" lang="en"/>
              <a:t>Underspecification Presents Challenges for Credibility in Modern Machine Learning</a:t>
            </a:r>
            <a:endParaRPr i="1"/>
          </a:p>
          <a:p>
            <a:pPr indent="-317500" lvl="1" marL="914400" rtl="0" algn="l">
              <a:spcBef>
                <a:spcPts val="0"/>
              </a:spcBef>
              <a:spcAft>
                <a:spcPts val="0"/>
              </a:spcAft>
              <a:buSzPts val="1400"/>
              <a:buChar char="-"/>
            </a:pPr>
            <a:r>
              <a:rPr lang="en"/>
              <a:t>Zach: Thursday 2/11 5:40 pm PST </a:t>
            </a:r>
            <a:endParaRPr/>
          </a:p>
          <a:p>
            <a:pPr indent="-342900" lvl="0" marL="457200" rtl="0" algn="l">
              <a:lnSpc>
                <a:spcPct val="115000"/>
              </a:lnSpc>
              <a:spcBef>
                <a:spcPts val="0"/>
              </a:spcBef>
              <a:spcAft>
                <a:spcPts val="0"/>
              </a:spcAft>
              <a:buSzPts val="1800"/>
              <a:buChar char="-"/>
            </a:pPr>
            <a:r>
              <a:rPr b="1" lang="en"/>
              <a:t>Concerns?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a:t>
            </a:r>
            <a:endParaRPr/>
          </a:p>
        </p:txBody>
      </p:sp>
      <p:sp>
        <p:nvSpPr>
          <p:cNvPr id="430" name="Google Shape;430;p42"/>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a:t>
            </a:r>
            <a:r>
              <a:rPr lang="en"/>
              <a:t>Question: </a:t>
            </a:r>
            <a:r>
              <a:rPr b="1" lang="en"/>
              <a:t>“Why not simple window of length 2?” </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431" name="Google Shape;431;p42"/>
          <p:cNvGraphicFramePr/>
          <p:nvPr/>
        </p:nvGraphicFramePr>
        <p:xfrm>
          <a:off x="632225" y="20234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432" name="Google Shape;432;p42"/>
          <p:cNvGraphicFramePr/>
          <p:nvPr/>
        </p:nvGraphicFramePr>
        <p:xfrm>
          <a:off x="1775225" y="3425425"/>
          <a:ext cx="3000000" cy="3000000"/>
        </p:xfrm>
        <a:graphic>
          <a:graphicData uri="http://schemas.openxmlformats.org/drawingml/2006/table">
            <a:tbl>
              <a:tblPr>
                <a:noFill/>
                <a:tableStyleId>{D25F16F6-7CD0-4B29-B7C8-9C89B4653CB8}</a:tableStyleId>
              </a:tblPr>
              <a:tblGrid>
                <a:gridCol w="562825"/>
                <a:gridCol w="562825"/>
              </a:tblGrid>
              <a:tr h="149875">
                <a:tc>
                  <a:txBody>
                    <a:bodyPr/>
                    <a:lstStyle/>
                    <a:p>
                      <a:pPr indent="0" lvl="0" marL="0" rtl="0" algn="ctr">
                        <a:spcBef>
                          <a:spcPts val="0"/>
                        </a:spcBef>
                        <a:spcAft>
                          <a:spcPts val="0"/>
                        </a:spcAft>
                        <a:buNone/>
                      </a:pPr>
                      <a:r>
                        <a:rPr lang="en" sz="800"/>
                        <a:t>1</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tc>
              </a:tr>
            </a:tbl>
          </a:graphicData>
        </a:graphic>
      </p:graphicFrame>
      <p:graphicFrame>
        <p:nvGraphicFramePr>
          <p:cNvPr id="433" name="Google Shape;433;p42"/>
          <p:cNvGraphicFramePr/>
          <p:nvPr/>
        </p:nvGraphicFramePr>
        <p:xfrm>
          <a:off x="632225" y="26235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cxnSp>
        <p:nvCxnSpPr>
          <p:cNvPr id="434" name="Google Shape;434;p42"/>
          <p:cNvCxnSpPr/>
          <p:nvPr/>
        </p:nvCxnSpPr>
        <p:spPr>
          <a:xfrm flipH="1" rot="10800000">
            <a:off x="2900875" y="3505138"/>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435" name="Google Shape;435;p42"/>
          <p:cNvGraphicFramePr/>
          <p:nvPr/>
        </p:nvGraphicFramePr>
        <p:xfrm>
          <a:off x="937025" y="404247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tblGrid>
              <a:tr h="179225">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a:t>
            </a:r>
            <a:endParaRPr/>
          </a:p>
        </p:txBody>
      </p:sp>
      <p:sp>
        <p:nvSpPr>
          <p:cNvPr id="441" name="Google Shape;441;p43"/>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Question: </a:t>
            </a:r>
            <a:r>
              <a:rPr b="1" lang="en"/>
              <a:t>“Why not simple window of length 2?”</a:t>
            </a:r>
            <a:r>
              <a:rPr b="1" lang="en"/>
              <a:t> </a:t>
            </a: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442" name="Google Shape;442;p43"/>
          <p:cNvGraphicFramePr/>
          <p:nvPr/>
        </p:nvGraphicFramePr>
        <p:xfrm>
          <a:off x="632225" y="202340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75550">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solidFill>
                      <a:srgbClr val="000000"/>
                    </a:solidFill>
                  </a:tcPr>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graphicFrame>
        <p:nvGraphicFramePr>
          <p:cNvPr id="443" name="Google Shape;443;p43"/>
          <p:cNvGraphicFramePr/>
          <p:nvPr/>
        </p:nvGraphicFramePr>
        <p:xfrm>
          <a:off x="1775225" y="3349225"/>
          <a:ext cx="3000000" cy="3000000"/>
        </p:xfrm>
        <a:graphic>
          <a:graphicData uri="http://schemas.openxmlformats.org/drawingml/2006/table">
            <a:tbl>
              <a:tblPr>
                <a:noFill/>
                <a:tableStyleId>{D25F16F6-7CD0-4B29-B7C8-9C89B4653CB8}</a:tableStyleId>
              </a:tblPr>
              <a:tblGrid>
                <a:gridCol w="562825"/>
                <a:gridCol w="562825"/>
              </a:tblGrid>
              <a:tr h="149875">
                <a:tc>
                  <a:txBody>
                    <a:bodyPr/>
                    <a:lstStyle/>
                    <a:p>
                      <a:pPr indent="0" lvl="0" marL="0" rtl="0" algn="ctr">
                        <a:spcBef>
                          <a:spcPts val="0"/>
                        </a:spcBef>
                        <a:spcAft>
                          <a:spcPts val="0"/>
                        </a:spcAft>
                        <a:buNone/>
                      </a:pPr>
                      <a:r>
                        <a:rPr lang="en" sz="800"/>
                        <a:t>1</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tc>
              </a:tr>
            </a:tbl>
          </a:graphicData>
        </a:graphic>
      </p:graphicFrame>
      <p:graphicFrame>
        <p:nvGraphicFramePr>
          <p:cNvPr id="444" name="Google Shape;444;p43"/>
          <p:cNvGraphicFramePr/>
          <p:nvPr/>
        </p:nvGraphicFramePr>
        <p:xfrm>
          <a:off x="632225" y="262352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4255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cxnSp>
        <p:nvCxnSpPr>
          <p:cNvPr id="445" name="Google Shape;445;p43"/>
          <p:cNvCxnSpPr/>
          <p:nvPr/>
        </p:nvCxnSpPr>
        <p:spPr>
          <a:xfrm flipH="1" rot="10800000">
            <a:off x="2900875" y="3505138"/>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446" name="Google Shape;446;p43"/>
          <p:cNvGraphicFramePr/>
          <p:nvPr/>
        </p:nvGraphicFramePr>
        <p:xfrm>
          <a:off x="937025" y="4042475"/>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tblGrid>
              <a:tr h="179225">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cxnSp>
        <p:nvCxnSpPr>
          <p:cNvPr id="447" name="Google Shape;447;p43"/>
          <p:cNvCxnSpPr/>
          <p:nvPr/>
        </p:nvCxnSpPr>
        <p:spPr>
          <a:xfrm rot="10800000">
            <a:off x="2509550" y="4436225"/>
            <a:ext cx="1291200" cy="3009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43"/>
          <p:cNvCxnSpPr/>
          <p:nvPr/>
        </p:nvCxnSpPr>
        <p:spPr>
          <a:xfrm flipH="1" rot="10800000">
            <a:off x="3822775" y="4450925"/>
            <a:ext cx="1188600" cy="286200"/>
          </a:xfrm>
          <a:prstGeom prst="straightConnector1">
            <a:avLst/>
          </a:prstGeom>
          <a:noFill/>
          <a:ln cap="flat" cmpd="sng" w="9525">
            <a:solidFill>
              <a:schemeClr val="dk2"/>
            </a:solidFill>
            <a:prstDash val="solid"/>
            <a:round/>
            <a:headEnd len="med" w="med" type="none"/>
            <a:tailEnd len="med" w="med" type="triangle"/>
          </a:ln>
        </p:spPr>
      </p:cxnSp>
      <p:sp>
        <p:nvSpPr>
          <p:cNvPr id="449" name="Google Shape;449;p43"/>
          <p:cNvSpPr txBox="1"/>
          <p:nvPr/>
        </p:nvSpPr>
        <p:spPr>
          <a:xfrm>
            <a:off x="2436000" y="4656400"/>
            <a:ext cx="37935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Won’t survive non-linearity (activation)!</a:t>
            </a:r>
            <a:endParaRPr b="1"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3" name="Shape 453"/>
        <p:cNvGrpSpPr/>
        <p:nvPr/>
      </p:nvGrpSpPr>
      <p:grpSpPr>
        <a:xfrm>
          <a:off x="0" y="0"/>
          <a:ext cx="0" cy="0"/>
          <a:chOff x="0" y="0"/>
          <a:chExt cx="0" cy="0"/>
        </a:xfrm>
      </p:grpSpPr>
      <p:sp>
        <p:nvSpPr>
          <p:cNvPr id="454" name="Google Shape;454;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 Comments </a:t>
            </a:r>
            <a:endParaRPr/>
          </a:p>
        </p:txBody>
      </p:sp>
      <p:sp>
        <p:nvSpPr>
          <p:cNvPr id="455" name="Google Shape;455;p44"/>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Wikipedia </a:t>
            </a:r>
            <a:r>
              <a:rPr lang="en"/>
              <a:t>Definition</a:t>
            </a:r>
            <a:r>
              <a:rPr lang="en"/>
              <a:t> of Convolution:</a:t>
            </a:r>
            <a:br>
              <a:rPr lang="en"/>
            </a:br>
            <a:br>
              <a:rPr lang="en"/>
            </a:br>
            <a:r>
              <a:rPr lang="en"/>
              <a:t>That’s very similar to what we did!</a:t>
            </a:r>
            <a:endParaRPr/>
          </a:p>
          <a:p>
            <a:pPr indent="-317500" lvl="1" marL="914400" rtl="0" algn="l">
              <a:spcBef>
                <a:spcPts val="0"/>
              </a:spcBef>
              <a:spcAft>
                <a:spcPts val="0"/>
              </a:spcAft>
              <a:buSzPts val="1400"/>
              <a:buChar char="○"/>
            </a:pPr>
            <a:r>
              <a:rPr lang="en"/>
              <a:t>g</a:t>
            </a:r>
            <a:r>
              <a:rPr lang="en"/>
              <a:t>: </a:t>
            </a:r>
            <a:r>
              <a:rPr lang="en"/>
              <a:t>‘image’</a:t>
            </a:r>
            <a:r>
              <a:rPr lang="en"/>
              <a:t> (digitized)</a:t>
            </a:r>
            <a:endParaRPr/>
          </a:p>
          <a:p>
            <a:pPr indent="-317500" lvl="1" marL="914400" rtl="0" algn="l">
              <a:spcBef>
                <a:spcPts val="0"/>
              </a:spcBef>
              <a:spcAft>
                <a:spcPts val="0"/>
              </a:spcAft>
              <a:buSzPts val="1400"/>
              <a:buChar char="○"/>
            </a:pPr>
            <a:r>
              <a:rPr lang="en"/>
              <a:t>f:</a:t>
            </a:r>
            <a:r>
              <a:rPr lang="en" u="sng"/>
              <a:t> ‘flipped’</a:t>
            </a:r>
            <a:r>
              <a:rPr lang="en"/>
              <a:t> window with weights</a:t>
            </a:r>
            <a:endParaRPr/>
          </a:p>
          <a:p>
            <a:pPr indent="-317500" lvl="1" marL="914400" rtl="0" algn="l">
              <a:spcBef>
                <a:spcPts val="0"/>
              </a:spcBef>
              <a:spcAft>
                <a:spcPts val="0"/>
              </a:spcAft>
              <a:buSzPts val="1400"/>
              <a:buChar char="○"/>
            </a:pPr>
            <a:r>
              <a:rPr lang="en"/>
              <a:t>t: ‘step’ in image</a:t>
            </a:r>
            <a:endParaRPr/>
          </a:p>
          <a:p>
            <a:pPr indent="-317500" lvl="1" marL="914400" rtl="0" algn="l">
              <a:spcBef>
                <a:spcPts val="0"/>
              </a:spcBef>
              <a:spcAft>
                <a:spcPts val="0"/>
              </a:spcAft>
              <a:buSzPts val="1400"/>
              <a:buChar char="○"/>
            </a:pPr>
            <a:r>
              <a:rPr lang="en"/>
              <a:t>tau: position of neighbor to consider relative to step</a:t>
            </a:r>
            <a:endParaRPr/>
          </a:p>
          <a:p>
            <a:pPr indent="-317500" lvl="1" marL="914400" rtl="0" algn="l">
              <a:spcBef>
                <a:spcPts val="0"/>
              </a:spcBef>
              <a:spcAft>
                <a:spcPts val="0"/>
              </a:spcAft>
              <a:buSzPts val="1400"/>
              <a:buChar char="○"/>
            </a:pPr>
            <a:r>
              <a:rPr lang="en"/>
              <a:t>Integral: sum in our case</a:t>
            </a:r>
            <a:endParaRPr/>
          </a:p>
          <a:p>
            <a:pPr indent="-317500" lvl="1" marL="914400" rtl="0" algn="l">
              <a:spcBef>
                <a:spcPts val="0"/>
              </a:spcBef>
              <a:spcAft>
                <a:spcPts val="0"/>
              </a:spcAft>
              <a:buSzPts val="1400"/>
              <a:buChar char="○"/>
            </a:pPr>
            <a:r>
              <a:rPr lang="en"/>
              <a:t>Why not an infinite sum for us? Choose ‘f = 0’ outside of window then it looks like it..  </a:t>
            </a:r>
            <a:br>
              <a:rPr lang="en"/>
            </a:br>
            <a:endParaRPr/>
          </a:p>
          <a:p>
            <a:pPr indent="0" lvl="0" marL="457200" marR="0" rtl="0" algn="l">
              <a:lnSpc>
                <a:spcPct val="115000"/>
              </a:lnSpc>
              <a:spcBef>
                <a:spcPts val="0"/>
              </a:spcBef>
              <a:spcAft>
                <a:spcPts val="0"/>
              </a:spcAft>
              <a:buNone/>
            </a:pPr>
            <a:br>
              <a:rPr lang="en"/>
            </a:br>
            <a:br>
              <a:rPr lang="en"/>
            </a:br>
            <a:endParaRPr/>
          </a:p>
          <a:p>
            <a:pPr indent="0" lvl="0" marL="0" rtl="0" algn="l">
              <a:spcBef>
                <a:spcPts val="0"/>
              </a:spcBef>
              <a:spcAft>
                <a:spcPts val="0"/>
              </a:spcAft>
              <a:buNone/>
            </a:pP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pic>
        <p:nvPicPr>
          <p:cNvPr id="456" name="Google Shape;456;p44"/>
          <p:cNvPicPr preferRelativeResize="0"/>
          <p:nvPr/>
        </p:nvPicPr>
        <p:blipFill>
          <a:blip r:embed="rId3">
            <a:alphaModFix/>
          </a:blip>
          <a:stretch>
            <a:fillRect/>
          </a:stretch>
        </p:blipFill>
        <p:spPr>
          <a:xfrm>
            <a:off x="5258163" y="1502551"/>
            <a:ext cx="2485875" cy="544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 Comments </a:t>
            </a:r>
            <a:endParaRPr/>
          </a:p>
        </p:txBody>
      </p:sp>
      <p:sp>
        <p:nvSpPr>
          <p:cNvPr id="462" name="Google Shape;462;p45"/>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in Neural Net language:</a:t>
            </a:r>
            <a:br>
              <a:rPr lang="en"/>
            </a:br>
            <a:endParaRPr/>
          </a:p>
          <a:p>
            <a:pPr indent="-342900" lvl="0" marL="457200" rtl="0" algn="l">
              <a:spcBef>
                <a:spcPts val="0"/>
              </a:spcBef>
              <a:spcAft>
                <a:spcPts val="0"/>
              </a:spcAft>
              <a:buSzPts val="1800"/>
              <a:buChar char="●"/>
            </a:pPr>
            <a:r>
              <a:rPr lang="en"/>
              <a:t>Not fully-connected!</a:t>
            </a:r>
            <a:endParaRPr/>
          </a:p>
          <a:p>
            <a:pPr indent="-317500" lvl="1" marL="914400" rtl="0" algn="l">
              <a:spcBef>
                <a:spcPts val="0"/>
              </a:spcBef>
              <a:spcAft>
                <a:spcPts val="0"/>
              </a:spcAft>
              <a:buSzPts val="1400"/>
              <a:buChar char="○"/>
            </a:pPr>
            <a:r>
              <a:rPr lang="en"/>
              <a:t>Each output neuron only </a:t>
            </a:r>
            <a:r>
              <a:rPr lang="en"/>
              <a:t>sees</a:t>
            </a:r>
            <a:r>
              <a:rPr lang="en"/>
              <a:t> small number of input neurons. (Term: ‘Receptive Field’)</a:t>
            </a:r>
            <a:br>
              <a:rPr lang="en"/>
            </a:br>
            <a:r>
              <a:rPr lang="en"/>
              <a:t> </a:t>
            </a:r>
            <a:endParaRPr/>
          </a:p>
          <a:p>
            <a:pPr indent="-342900" lvl="0" marL="457200" rtl="0" algn="l">
              <a:spcBef>
                <a:spcPts val="0"/>
              </a:spcBef>
              <a:spcAft>
                <a:spcPts val="0"/>
              </a:spcAft>
              <a:buSzPts val="1800"/>
              <a:buChar char="●"/>
            </a:pPr>
            <a:r>
              <a:rPr lang="en"/>
              <a:t>Parameter-sharing</a:t>
            </a:r>
            <a:endParaRPr/>
          </a:p>
          <a:p>
            <a:pPr indent="-317500" lvl="1" marL="914400" rtl="0" algn="l">
              <a:spcBef>
                <a:spcPts val="0"/>
              </a:spcBef>
              <a:spcAft>
                <a:spcPts val="0"/>
              </a:spcAft>
              <a:buSzPts val="1400"/>
              <a:buChar char="○"/>
            </a:pPr>
            <a:r>
              <a:rPr lang="en"/>
              <a:t>Wherever you are in image, the weights are the same (for the same convolution)</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Stride size: step size between window-evals (here: 1)</a:t>
            </a:r>
            <a:br>
              <a:rPr lang="en"/>
            </a:br>
            <a:endParaRPr/>
          </a:p>
          <a:p>
            <a:pPr indent="-342900" lvl="0" marL="457200" rtl="0" algn="l">
              <a:spcBef>
                <a:spcPts val="0"/>
              </a:spcBef>
              <a:spcAft>
                <a:spcPts val="0"/>
              </a:spcAft>
              <a:buSzPts val="1800"/>
              <a:buChar char="●"/>
            </a:pPr>
            <a:r>
              <a:rPr lang="en"/>
              <a:t>Padding: do you want to pad input with zeros, so that you can start at 1st point preserving size? That’s yet another hyper-parameter</a:t>
            </a:r>
            <a:br>
              <a:rPr lang="en"/>
            </a:br>
            <a:endParaRPr/>
          </a:p>
          <a:p>
            <a:pPr indent="0" lvl="0" marL="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Can We Look For More Features? </a:t>
            </a:r>
            <a:endParaRPr/>
          </a:p>
        </p:txBody>
      </p:sp>
      <p:sp>
        <p:nvSpPr>
          <p:cNvPr id="468" name="Google Shape;468;p46"/>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more filters to ‘look’ for more features:</a:t>
            </a:r>
            <a:r>
              <a:rPr b="1" lang="en"/>
              <a:t> depth!</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469" name="Google Shape;469;p46"/>
          <p:cNvGraphicFramePr/>
          <p:nvPr/>
        </p:nvGraphicFramePr>
        <p:xfrm>
          <a:off x="556025" y="1893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470" name="Google Shape;470;p46"/>
          <p:cNvGraphicFramePr/>
          <p:nvPr/>
        </p:nvGraphicFramePr>
        <p:xfrm>
          <a:off x="560612" y="24200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cxnSp>
        <p:nvCxnSpPr>
          <p:cNvPr id="471" name="Google Shape;471;p46"/>
          <p:cNvCxnSpPr/>
          <p:nvPr/>
        </p:nvCxnSpPr>
        <p:spPr>
          <a:xfrm flipH="1" rot="10800000">
            <a:off x="2237087" y="2568726"/>
            <a:ext cx="779400" cy="7200"/>
          </a:xfrm>
          <a:prstGeom prst="straightConnector1">
            <a:avLst/>
          </a:prstGeom>
          <a:noFill/>
          <a:ln cap="flat" cmpd="sng" w="19050">
            <a:solidFill>
              <a:srgbClr val="000000"/>
            </a:solidFill>
            <a:prstDash val="solid"/>
            <a:round/>
            <a:headEnd len="med" w="med" type="none"/>
            <a:tailEnd len="med" w="med" type="triangle"/>
          </a:ln>
        </p:spPr>
      </p:cxnSp>
      <p:sp>
        <p:nvSpPr>
          <p:cNvPr id="472" name="Google Shape;472;p46"/>
          <p:cNvSpPr txBox="1"/>
          <p:nvPr/>
        </p:nvSpPr>
        <p:spPr>
          <a:xfrm>
            <a:off x="3256663" y="24043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r>
              <a:rPr lang="en" sz="1000">
                <a:solidFill>
                  <a:srgbClr val="FF0000"/>
                </a:solidFill>
              </a:rPr>
              <a:t>vertical edges’</a:t>
            </a:r>
            <a:r>
              <a:rPr lang="en" sz="1000"/>
              <a:t>...”</a:t>
            </a:r>
            <a:endParaRPr sz="1000"/>
          </a:p>
        </p:txBody>
      </p:sp>
      <p:graphicFrame>
        <p:nvGraphicFramePr>
          <p:cNvPr id="473" name="Google Shape;473;p46"/>
          <p:cNvGraphicFramePr/>
          <p:nvPr/>
        </p:nvGraphicFramePr>
        <p:xfrm>
          <a:off x="556025" y="36207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474" name="Google Shape;474;p46"/>
          <p:cNvSpPr/>
          <p:nvPr/>
        </p:nvSpPr>
        <p:spPr>
          <a:xfrm>
            <a:off x="328625" y="1893700"/>
            <a:ext cx="227400" cy="7449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475" name="Google Shape;475;p46"/>
          <p:cNvSpPr/>
          <p:nvPr/>
        </p:nvSpPr>
        <p:spPr>
          <a:xfrm>
            <a:off x="336050" y="2610275"/>
            <a:ext cx="227400" cy="12120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a:t>
            </a:r>
            <a:r>
              <a:rPr lang="en"/>
              <a:t>Can We Look For More Features? </a:t>
            </a:r>
            <a:endParaRPr/>
          </a:p>
        </p:txBody>
      </p:sp>
      <p:sp>
        <p:nvSpPr>
          <p:cNvPr id="481" name="Google Shape;481;p47"/>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more filters to ‘look’ for more features:</a:t>
            </a:r>
            <a:r>
              <a:rPr b="1" lang="en"/>
              <a:t> </a:t>
            </a:r>
            <a:r>
              <a:rPr b="1" lang="en"/>
              <a:t>depth</a:t>
            </a:r>
            <a:r>
              <a:rPr b="1" lang="en"/>
              <a:t>!</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482" name="Google Shape;482;p47"/>
          <p:cNvGraphicFramePr/>
          <p:nvPr/>
        </p:nvGraphicFramePr>
        <p:xfrm>
          <a:off x="556025" y="1893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483" name="Google Shape;483;p47"/>
          <p:cNvGraphicFramePr/>
          <p:nvPr/>
        </p:nvGraphicFramePr>
        <p:xfrm>
          <a:off x="560612" y="24200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cxnSp>
        <p:nvCxnSpPr>
          <p:cNvPr id="484" name="Google Shape;484;p47"/>
          <p:cNvCxnSpPr/>
          <p:nvPr/>
        </p:nvCxnSpPr>
        <p:spPr>
          <a:xfrm flipH="1" rot="10800000">
            <a:off x="2237087" y="2568726"/>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485" name="Google Shape;485;p47"/>
          <p:cNvGraphicFramePr/>
          <p:nvPr/>
        </p:nvGraphicFramePr>
        <p:xfrm>
          <a:off x="560612" y="27468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B1</a:t>
                      </a:r>
                      <a:endParaRPr baseline="-25000"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B2</a:t>
                      </a:r>
                      <a:endParaRPr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B3</a:t>
                      </a:r>
                      <a:endParaRPr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r>
            </a:tbl>
          </a:graphicData>
        </a:graphic>
      </p:graphicFrame>
      <p:cxnSp>
        <p:nvCxnSpPr>
          <p:cNvPr id="486" name="Google Shape;486;p47"/>
          <p:cNvCxnSpPr/>
          <p:nvPr/>
        </p:nvCxnSpPr>
        <p:spPr>
          <a:xfrm flipH="1" rot="10800000">
            <a:off x="2237087" y="2895538"/>
            <a:ext cx="779400" cy="7200"/>
          </a:xfrm>
          <a:prstGeom prst="straightConnector1">
            <a:avLst/>
          </a:prstGeom>
          <a:noFill/>
          <a:ln cap="flat" cmpd="sng" w="19050">
            <a:solidFill>
              <a:srgbClr val="000000"/>
            </a:solidFill>
            <a:prstDash val="solid"/>
            <a:round/>
            <a:headEnd len="med" w="med" type="none"/>
            <a:tailEnd len="med" w="med" type="triangle"/>
          </a:ln>
        </p:spPr>
      </p:cxnSp>
      <p:sp>
        <p:nvSpPr>
          <p:cNvPr id="487" name="Google Shape;487;p47"/>
          <p:cNvSpPr txBox="1"/>
          <p:nvPr/>
        </p:nvSpPr>
        <p:spPr>
          <a:xfrm>
            <a:off x="3256663" y="24043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r>
              <a:rPr lang="en" sz="1000">
                <a:solidFill>
                  <a:srgbClr val="FF0000"/>
                </a:solidFill>
              </a:rPr>
              <a:t>vertical edges’</a:t>
            </a:r>
            <a:r>
              <a:rPr lang="en" sz="1000"/>
              <a:t>...”</a:t>
            </a:r>
            <a:endParaRPr sz="1000"/>
          </a:p>
        </p:txBody>
      </p:sp>
      <p:sp>
        <p:nvSpPr>
          <p:cNvPr id="488" name="Google Shape;488;p47"/>
          <p:cNvSpPr txBox="1"/>
          <p:nvPr/>
        </p:nvSpPr>
        <p:spPr>
          <a:xfrm>
            <a:off x="3264000" y="2718186"/>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r>
              <a:rPr lang="en" sz="1000">
                <a:solidFill>
                  <a:srgbClr val="00FF00"/>
                </a:solidFill>
              </a:rPr>
              <a:t>horizontal edges’</a:t>
            </a:r>
            <a:r>
              <a:rPr lang="en" sz="1000"/>
              <a:t> ….”</a:t>
            </a:r>
            <a:endParaRPr sz="1000"/>
          </a:p>
        </p:txBody>
      </p:sp>
      <p:graphicFrame>
        <p:nvGraphicFramePr>
          <p:cNvPr id="489" name="Google Shape;489;p47"/>
          <p:cNvGraphicFramePr/>
          <p:nvPr/>
        </p:nvGraphicFramePr>
        <p:xfrm>
          <a:off x="556025" y="36207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graphicFrame>
        <p:nvGraphicFramePr>
          <p:cNvPr id="490" name="Google Shape;490;p47"/>
          <p:cNvGraphicFramePr/>
          <p:nvPr/>
        </p:nvGraphicFramePr>
        <p:xfrm>
          <a:off x="556025" y="39577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r>
            </a:tbl>
          </a:graphicData>
        </a:graphic>
      </p:graphicFrame>
      <p:sp>
        <p:nvSpPr>
          <p:cNvPr id="491" name="Google Shape;491;p47"/>
          <p:cNvSpPr/>
          <p:nvPr/>
        </p:nvSpPr>
        <p:spPr>
          <a:xfrm>
            <a:off x="328625" y="1893700"/>
            <a:ext cx="227400" cy="7449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492" name="Google Shape;492;p47"/>
          <p:cNvSpPr txBox="1"/>
          <p:nvPr/>
        </p:nvSpPr>
        <p:spPr>
          <a:xfrm>
            <a:off x="5977163" y="30847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Resulting layer has </a:t>
            </a:r>
            <a:r>
              <a:rPr b="1" lang="en" sz="1000">
                <a:solidFill>
                  <a:schemeClr val="dk1"/>
                </a:solidFill>
              </a:rPr>
              <a:t>depth</a:t>
            </a:r>
            <a:r>
              <a:rPr b="1" lang="en" sz="1000"/>
              <a:t>!</a:t>
            </a:r>
            <a:endParaRPr b="1" sz="1000"/>
          </a:p>
        </p:txBody>
      </p:sp>
      <p:sp>
        <p:nvSpPr>
          <p:cNvPr id="493" name="Google Shape;493;p47"/>
          <p:cNvSpPr/>
          <p:nvPr/>
        </p:nvSpPr>
        <p:spPr>
          <a:xfrm>
            <a:off x="336050" y="2610275"/>
            <a:ext cx="227400" cy="12120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494" name="Google Shape;494;p47"/>
          <p:cNvSpPr/>
          <p:nvPr/>
        </p:nvSpPr>
        <p:spPr>
          <a:xfrm>
            <a:off x="336050" y="1973227"/>
            <a:ext cx="227400" cy="986100"/>
          </a:xfrm>
          <a:prstGeom prst="curvedRightArrow">
            <a:avLst>
              <a:gd fmla="val 25000" name="adj1"/>
              <a:gd fmla="val 50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495" name="Google Shape;495;p47"/>
          <p:cNvSpPr/>
          <p:nvPr/>
        </p:nvSpPr>
        <p:spPr>
          <a:xfrm>
            <a:off x="332338" y="2926950"/>
            <a:ext cx="227400" cy="1212000"/>
          </a:xfrm>
          <a:prstGeom prst="curvedRightArrow">
            <a:avLst>
              <a:gd fmla="val 25000" name="adj1"/>
              <a:gd fmla="val 50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a:t>
            </a:r>
            <a:r>
              <a:rPr lang="en"/>
              <a:t>Can We Look For More Features?</a:t>
            </a:r>
            <a:endParaRPr/>
          </a:p>
        </p:txBody>
      </p:sp>
      <p:sp>
        <p:nvSpPr>
          <p:cNvPr id="501" name="Google Shape;501;p48"/>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more filters to ‘look’ for more features:</a:t>
            </a:r>
            <a:r>
              <a:rPr b="1" lang="en"/>
              <a:t> </a:t>
            </a:r>
            <a:r>
              <a:rPr b="1" lang="en"/>
              <a:t>depth</a:t>
            </a:r>
            <a:r>
              <a:rPr b="1" lang="en"/>
              <a:t>!</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502" name="Google Shape;502;p48"/>
          <p:cNvGraphicFramePr/>
          <p:nvPr/>
        </p:nvGraphicFramePr>
        <p:xfrm>
          <a:off x="556025" y="1893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503" name="Google Shape;503;p48"/>
          <p:cNvGraphicFramePr/>
          <p:nvPr/>
        </p:nvGraphicFramePr>
        <p:xfrm>
          <a:off x="560612" y="24200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cxnSp>
        <p:nvCxnSpPr>
          <p:cNvPr id="504" name="Google Shape;504;p48"/>
          <p:cNvCxnSpPr/>
          <p:nvPr/>
        </p:nvCxnSpPr>
        <p:spPr>
          <a:xfrm flipH="1" rot="10800000">
            <a:off x="2237087" y="2568726"/>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505" name="Google Shape;505;p48"/>
          <p:cNvGraphicFramePr/>
          <p:nvPr/>
        </p:nvGraphicFramePr>
        <p:xfrm>
          <a:off x="560612" y="27468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B1</a:t>
                      </a:r>
                      <a:endParaRPr baseline="-25000"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B2</a:t>
                      </a:r>
                      <a:endParaRPr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B3</a:t>
                      </a:r>
                      <a:endParaRPr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r>
            </a:tbl>
          </a:graphicData>
        </a:graphic>
      </p:graphicFrame>
      <p:cxnSp>
        <p:nvCxnSpPr>
          <p:cNvPr id="506" name="Google Shape;506;p48"/>
          <p:cNvCxnSpPr/>
          <p:nvPr/>
        </p:nvCxnSpPr>
        <p:spPr>
          <a:xfrm flipH="1" rot="10800000">
            <a:off x="2237087" y="2895538"/>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507" name="Google Shape;507;p48"/>
          <p:cNvGraphicFramePr/>
          <p:nvPr/>
        </p:nvGraphicFramePr>
        <p:xfrm>
          <a:off x="563438" y="30764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C1</a:t>
                      </a:r>
                      <a:endParaRPr baseline="-25000"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C2</a:t>
                      </a:r>
                      <a:endParaRPr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C3</a:t>
                      </a:r>
                      <a:endParaRPr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r>
            </a:tbl>
          </a:graphicData>
        </a:graphic>
      </p:graphicFrame>
      <p:cxnSp>
        <p:nvCxnSpPr>
          <p:cNvPr id="508" name="Google Shape;508;p48"/>
          <p:cNvCxnSpPr/>
          <p:nvPr/>
        </p:nvCxnSpPr>
        <p:spPr>
          <a:xfrm flipH="1" rot="10800000">
            <a:off x="2239913" y="3225177"/>
            <a:ext cx="779400" cy="7200"/>
          </a:xfrm>
          <a:prstGeom prst="straightConnector1">
            <a:avLst/>
          </a:prstGeom>
          <a:noFill/>
          <a:ln cap="flat" cmpd="sng" w="19050">
            <a:solidFill>
              <a:srgbClr val="000000"/>
            </a:solidFill>
            <a:prstDash val="solid"/>
            <a:round/>
            <a:headEnd len="med" w="med" type="none"/>
            <a:tailEnd len="med" w="med" type="triangle"/>
          </a:ln>
        </p:spPr>
      </p:cxnSp>
      <p:sp>
        <p:nvSpPr>
          <p:cNvPr id="509" name="Google Shape;509;p48"/>
          <p:cNvSpPr txBox="1"/>
          <p:nvPr/>
        </p:nvSpPr>
        <p:spPr>
          <a:xfrm>
            <a:off x="3256663" y="24043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r>
              <a:rPr lang="en" sz="1000">
                <a:solidFill>
                  <a:srgbClr val="FF0000"/>
                </a:solidFill>
              </a:rPr>
              <a:t>vertical edges’</a:t>
            </a:r>
            <a:r>
              <a:rPr lang="en" sz="1000"/>
              <a:t>...”</a:t>
            </a:r>
            <a:endParaRPr sz="1000"/>
          </a:p>
        </p:txBody>
      </p:sp>
      <p:sp>
        <p:nvSpPr>
          <p:cNvPr id="510" name="Google Shape;510;p48"/>
          <p:cNvSpPr txBox="1"/>
          <p:nvPr/>
        </p:nvSpPr>
        <p:spPr>
          <a:xfrm>
            <a:off x="3264000" y="2718186"/>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r>
              <a:rPr lang="en" sz="1000">
                <a:solidFill>
                  <a:srgbClr val="00FF00"/>
                </a:solidFill>
              </a:rPr>
              <a:t>horizontal edges’</a:t>
            </a:r>
            <a:r>
              <a:rPr lang="en" sz="1000"/>
              <a:t> ….”</a:t>
            </a:r>
            <a:endParaRPr sz="1000"/>
          </a:p>
        </p:txBody>
      </p:sp>
      <p:sp>
        <p:nvSpPr>
          <p:cNvPr id="511" name="Google Shape;511;p48"/>
          <p:cNvSpPr txBox="1"/>
          <p:nvPr/>
        </p:nvSpPr>
        <p:spPr>
          <a:xfrm>
            <a:off x="3271337" y="3059673"/>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r>
              <a:rPr lang="en" sz="1000">
                <a:solidFill>
                  <a:srgbClr val="0000FF"/>
                </a:solidFill>
              </a:rPr>
              <a:t>...</a:t>
            </a:r>
            <a:r>
              <a:rPr lang="en" sz="1000"/>
              <a:t>”</a:t>
            </a:r>
            <a:endParaRPr sz="1000"/>
          </a:p>
        </p:txBody>
      </p:sp>
      <p:graphicFrame>
        <p:nvGraphicFramePr>
          <p:cNvPr id="512" name="Google Shape;512;p48"/>
          <p:cNvGraphicFramePr/>
          <p:nvPr/>
        </p:nvGraphicFramePr>
        <p:xfrm>
          <a:off x="556025" y="36207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graphicFrame>
        <p:nvGraphicFramePr>
          <p:cNvPr id="513" name="Google Shape;513;p48"/>
          <p:cNvGraphicFramePr/>
          <p:nvPr/>
        </p:nvGraphicFramePr>
        <p:xfrm>
          <a:off x="556025" y="39577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9525">
                      <a:solidFill>
                        <a:srgbClr val="00FF00"/>
                      </a:solidFill>
                      <a:prstDash val="solid"/>
                      <a:round/>
                      <a:headEnd len="sm" w="sm" type="none"/>
                      <a:tailEnd len="sm" w="sm" type="none"/>
                    </a:lnT>
                    <a:lnB cap="flat" cmpd="sng" w="9525">
                      <a:solidFill>
                        <a:srgbClr val="00FF00"/>
                      </a:solidFill>
                      <a:prstDash val="solid"/>
                      <a:round/>
                      <a:headEnd len="sm" w="sm" type="none"/>
                      <a:tailEnd len="sm" w="sm" type="none"/>
                    </a:lnB>
                  </a:tcPr>
                </a:tc>
              </a:tr>
            </a:tbl>
          </a:graphicData>
        </a:graphic>
      </p:graphicFrame>
      <p:graphicFrame>
        <p:nvGraphicFramePr>
          <p:cNvPr id="514" name="Google Shape;514;p48"/>
          <p:cNvGraphicFramePr/>
          <p:nvPr/>
        </p:nvGraphicFramePr>
        <p:xfrm>
          <a:off x="558851" y="4287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
        <p:nvSpPr>
          <p:cNvPr id="515" name="Google Shape;515;p48"/>
          <p:cNvSpPr/>
          <p:nvPr/>
        </p:nvSpPr>
        <p:spPr>
          <a:xfrm>
            <a:off x="328625" y="1893700"/>
            <a:ext cx="227400" cy="7449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16" name="Google Shape;516;p48"/>
          <p:cNvSpPr txBox="1"/>
          <p:nvPr/>
        </p:nvSpPr>
        <p:spPr>
          <a:xfrm>
            <a:off x="5977163" y="30847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Resulting layer has depth!</a:t>
            </a:r>
            <a:endParaRPr b="1" sz="1000"/>
          </a:p>
        </p:txBody>
      </p:sp>
      <p:sp>
        <p:nvSpPr>
          <p:cNvPr id="517" name="Google Shape;517;p48"/>
          <p:cNvSpPr/>
          <p:nvPr/>
        </p:nvSpPr>
        <p:spPr>
          <a:xfrm>
            <a:off x="336050" y="2610275"/>
            <a:ext cx="227400" cy="12120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518" name="Google Shape;518;p48"/>
          <p:cNvSpPr/>
          <p:nvPr/>
        </p:nvSpPr>
        <p:spPr>
          <a:xfrm>
            <a:off x="336050" y="1973227"/>
            <a:ext cx="227400" cy="986100"/>
          </a:xfrm>
          <a:prstGeom prst="curvedRightArrow">
            <a:avLst>
              <a:gd fmla="val 25000" name="adj1"/>
              <a:gd fmla="val 50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19" name="Google Shape;519;p48"/>
          <p:cNvSpPr/>
          <p:nvPr/>
        </p:nvSpPr>
        <p:spPr>
          <a:xfrm>
            <a:off x="332338" y="2926950"/>
            <a:ext cx="227400" cy="1212000"/>
          </a:xfrm>
          <a:prstGeom prst="curvedRightArrow">
            <a:avLst>
              <a:gd fmla="val 25000" name="adj1"/>
              <a:gd fmla="val 50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520" name="Google Shape;520;p48"/>
          <p:cNvSpPr/>
          <p:nvPr/>
        </p:nvSpPr>
        <p:spPr>
          <a:xfrm>
            <a:off x="336038" y="3185050"/>
            <a:ext cx="227400" cy="1212000"/>
          </a:xfrm>
          <a:prstGeom prst="curvedRightArrow">
            <a:avLst>
              <a:gd fmla="val 25000" name="adj1"/>
              <a:gd fmla="val 50000" name="adj2"/>
              <a:gd fmla="val 2500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521" name="Google Shape;521;p48"/>
          <p:cNvSpPr/>
          <p:nvPr/>
        </p:nvSpPr>
        <p:spPr>
          <a:xfrm>
            <a:off x="332350" y="2080327"/>
            <a:ext cx="227400" cy="1152000"/>
          </a:xfrm>
          <a:prstGeom prst="curvedRightArrow">
            <a:avLst>
              <a:gd fmla="val 25000" name="adj1"/>
              <a:gd fmla="val 50000" name="adj2"/>
              <a:gd fmla="val 2500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How Do We Continue?</a:t>
            </a:r>
            <a:endParaRPr/>
          </a:p>
        </p:txBody>
      </p:sp>
      <p:sp>
        <p:nvSpPr>
          <p:cNvPr id="527" name="Google Shape;527;p49"/>
          <p:cNvSpPr txBox="1"/>
          <p:nvPr>
            <p:ph idx="1" type="body"/>
          </p:nvPr>
        </p:nvSpPr>
        <p:spPr>
          <a:xfrm>
            <a:off x="311700" y="1225225"/>
            <a:ext cx="8911500" cy="45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 for next layer has Depth!</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528" name="Google Shape;528;p49"/>
          <p:cNvGraphicFramePr/>
          <p:nvPr/>
        </p:nvGraphicFramePr>
        <p:xfrm>
          <a:off x="403625" y="17919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x</a:t>
                      </a:r>
                      <a:r>
                        <a:rPr b="1" baseline="-25000" lang="en" sz="800"/>
                        <a:t>11</a:t>
                      </a:r>
                      <a:endParaRPr b="1" baseline="-25000"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29" name="Google Shape;529;p49"/>
          <p:cNvGraphicFramePr/>
          <p:nvPr/>
        </p:nvGraphicFramePr>
        <p:xfrm>
          <a:off x="403625" y="21289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30" name="Google Shape;530;p49"/>
          <p:cNvGraphicFramePr/>
          <p:nvPr/>
        </p:nvGraphicFramePr>
        <p:xfrm>
          <a:off x="406451" y="24586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0"/>
          <p:cNvSpPr/>
          <p:nvPr/>
        </p:nvSpPr>
        <p:spPr>
          <a:xfrm>
            <a:off x="357575" y="3409245"/>
            <a:ext cx="1784100" cy="1092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
          <p:cNvSpPr/>
          <p:nvPr/>
        </p:nvSpPr>
        <p:spPr>
          <a:xfrm>
            <a:off x="357575" y="1732845"/>
            <a:ext cx="1784100" cy="10929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How Do We Continue?</a:t>
            </a:r>
            <a:endParaRPr/>
          </a:p>
        </p:txBody>
      </p:sp>
      <p:sp>
        <p:nvSpPr>
          <p:cNvPr id="538" name="Google Shape;538;p50"/>
          <p:cNvSpPr txBox="1"/>
          <p:nvPr>
            <p:ph idx="1" type="body"/>
          </p:nvPr>
        </p:nvSpPr>
        <p:spPr>
          <a:xfrm>
            <a:off x="311700" y="1225225"/>
            <a:ext cx="8911500" cy="45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Filters are now matrices...</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539" name="Google Shape;539;p50"/>
          <p:cNvGraphicFramePr/>
          <p:nvPr/>
        </p:nvGraphicFramePr>
        <p:xfrm>
          <a:off x="408212" y="34868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A12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A13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40" name="Google Shape;540;p50"/>
          <p:cNvGraphicFramePr/>
          <p:nvPr/>
        </p:nvGraphicFramePr>
        <p:xfrm>
          <a:off x="408212" y="38136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A21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A23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41" name="Google Shape;541;p50"/>
          <p:cNvGraphicFramePr/>
          <p:nvPr/>
        </p:nvGraphicFramePr>
        <p:xfrm>
          <a:off x="411038" y="41432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42" name="Google Shape;542;p50"/>
          <p:cNvGraphicFramePr/>
          <p:nvPr/>
        </p:nvGraphicFramePr>
        <p:xfrm>
          <a:off x="403625" y="17919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x</a:t>
                      </a:r>
                      <a:r>
                        <a:rPr b="1" baseline="-25000" lang="en" sz="800"/>
                        <a:t>11</a:t>
                      </a:r>
                      <a:endParaRPr b="1" baseline="-25000"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43" name="Google Shape;543;p50"/>
          <p:cNvGraphicFramePr/>
          <p:nvPr/>
        </p:nvGraphicFramePr>
        <p:xfrm>
          <a:off x="403625" y="21289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44" name="Google Shape;544;p50"/>
          <p:cNvGraphicFramePr/>
          <p:nvPr/>
        </p:nvGraphicFramePr>
        <p:xfrm>
          <a:off x="406451" y="24586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cxnSp>
        <p:nvCxnSpPr>
          <p:cNvPr id="545" name="Google Shape;545;p50"/>
          <p:cNvCxnSpPr/>
          <p:nvPr/>
        </p:nvCxnSpPr>
        <p:spPr>
          <a:xfrm flipH="1" rot="10800000">
            <a:off x="2209582" y="3940326"/>
            <a:ext cx="779400" cy="72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1"/>
          <p:cNvSpPr/>
          <p:nvPr/>
        </p:nvSpPr>
        <p:spPr>
          <a:xfrm>
            <a:off x="357575" y="2875845"/>
            <a:ext cx="1784100" cy="1092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1"/>
          <p:cNvSpPr/>
          <p:nvPr/>
        </p:nvSpPr>
        <p:spPr>
          <a:xfrm>
            <a:off x="357575" y="1732845"/>
            <a:ext cx="1784100" cy="10929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How Do We Continue?</a:t>
            </a:r>
            <a:endParaRPr/>
          </a:p>
        </p:txBody>
      </p:sp>
      <p:sp>
        <p:nvSpPr>
          <p:cNvPr id="553" name="Google Shape;553;p51"/>
          <p:cNvSpPr txBox="1"/>
          <p:nvPr>
            <p:ph idx="1" type="body"/>
          </p:nvPr>
        </p:nvSpPr>
        <p:spPr>
          <a:xfrm>
            <a:off x="311700" y="1225225"/>
            <a:ext cx="8911500" cy="45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Filters are now matrices...</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554" name="Google Shape;554;p51"/>
          <p:cNvGraphicFramePr/>
          <p:nvPr/>
        </p:nvGraphicFramePr>
        <p:xfrm>
          <a:off x="408212" y="29534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A12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A13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55" name="Google Shape;555;p51"/>
          <p:cNvGraphicFramePr/>
          <p:nvPr/>
        </p:nvGraphicFramePr>
        <p:xfrm>
          <a:off x="408212" y="32802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A21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A23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56" name="Google Shape;556;p51"/>
          <p:cNvGraphicFramePr/>
          <p:nvPr/>
        </p:nvGraphicFramePr>
        <p:xfrm>
          <a:off x="411038" y="36098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57" name="Google Shape;557;p51"/>
          <p:cNvGraphicFramePr/>
          <p:nvPr/>
        </p:nvGraphicFramePr>
        <p:xfrm>
          <a:off x="403625" y="17919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x</a:t>
                      </a:r>
                      <a:r>
                        <a:rPr b="1" baseline="-25000" lang="en" sz="800"/>
                        <a:t>11</a:t>
                      </a:r>
                      <a:endParaRPr b="1" baseline="-25000"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58" name="Google Shape;558;p51"/>
          <p:cNvGraphicFramePr/>
          <p:nvPr/>
        </p:nvGraphicFramePr>
        <p:xfrm>
          <a:off x="403625" y="21289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59" name="Google Shape;559;p51"/>
          <p:cNvGraphicFramePr/>
          <p:nvPr/>
        </p:nvGraphicFramePr>
        <p:xfrm>
          <a:off x="406451" y="24586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60" name="Google Shape;560;p51"/>
          <p:cNvGraphicFramePr/>
          <p:nvPr/>
        </p:nvGraphicFramePr>
        <p:xfrm>
          <a:off x="1016051" y="4287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A2</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
        <p:nvSpPr>
          <p:cNvPr id="561" name="Google Shape;561;p51"/>
          <p:cNvSpPr txBox="1"/>
          <p:nvPr/>
        </p:nvSpPr>
        <p:spPr>
          <a:xfrm>
            <a:off x="2819300" y="3149350"/>
            <a:ext cx="11415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562" name="Google Shape;562;p51"/>
          <p:cNvSpPr txBox="1"/>
          <p:nvPr/>
        </p:nvSpPr>
        <p:spPr>
          <a:xfrm>
            <a:off x="3608375" y="3110675"/>
            <a:ext cx="53070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z</a:t>
            </a:r>
            <a:r>
              <a:rPr b="1" baseline="-25000" lang="en" sz="1800">
                <a:latin typeface="Open Sans"/>
                <a:ea typeface="Open Sans"/>
                <a:cs typeface="Open Sans"/>
                <a:sym typeface="Open Sans"/>
              </a:rPr>
              <a:t>A2</a:t>
            </a:r>
            <a:r>
              <a:rPr b="1" lang="en" sz="1800">
                <a:latin typeface="Open Sans"/>
                <a:ea typeface="Open Sans"/>
                <a:cs typeface="Open Sans"/>
                <a:sym typeface="Open Sans"/>
              </a:rPr>
              <a:t> = ∑</a:t>
            </a:r>
            <a:r>
              <a:rPr b="1" baseline="-25000" lang="en" sz="1800">
                <a:latin typeface="Open Sans"/>
                <a:ea typeface="Open Sans"/>
                <a:cs typeface="Open Sans"/>
                <a:sym typeface="Open Sans"/>
              </a:rPr>
              <a:t>ij </a:t>
            </a:r>
            <a:r>
              <a:rPr b="1" lang="en" sz="1800">
                <a:latin typeface="Open Sans"/>
                <a:ea typeface="Open Sans"/>
                <a:cs typeface="Open Sans"/>
                <a:sym typeface="Open Sans"/>
              </a:rPr>
              <a:t>x</a:t>
            </a:r>
            <a:r>
              <a:rPr b="1" baseline="-25000" lang="en" sz="1800">
                <a:latin typeface="Open Sans"/>
                <a:ea typeface="Open Sans"/>
                <a:cs typeface="Open Sans"/>
                <a:sym typeface="Open Sans"/>
              </a:rPr>
              <a:t>ij</a:t>
            </a:r>
            <a:r>
              <a:rPr b="1" lang="en" sz="1800">
                <a:latin typeface="Open Sans"/>
                <a:ea typeface="Open Sans"/>
                <a:cs typeface="Open Sans"/>
                <a:sym typeface="Open Sans"/>
              </a:rPr>
              <a:t> * W</a:t>
            </a:r>
            <a:r>
              <a:rPr b="1" baseline="-25000" lang="en" sz="1800">
                <a:latin typeface="Open Sans"/>
                <a:ea typeface="Open Sans"/>
                <a:cs typeface="Open Sans"/>
                <a:sym typeface="Open Sans"/>
              </a:rPr>
              <a:t>Aij </a:t>
            </a:r>
            <a:r>
              <a:rPr b="1" lang="en" sz="1800">
                <a:solidFill>
                  <a:schemeClr val="dk1"/>
                </a:solidFill>
                <a:latin typeface="Open Sans"/>
                <a:ea typeface="Open Sans"/>
                <a:cs typeface="Open Sans"/>
                <a:sym typeface="Open Sans"/>
              </a:rPr>
              <a:t>+ b</a:t>
            </a:r>
            <a:r>
              <a:rPr b="1" baseline="-25000" lang="en" sz="1800">
                <a:solidFill>
                  <a:schemeClr val="dk1"/>
                </a:solidFill>
                <a:latin typeface="Open Sans"/>
                <a:ea typeface="Open Sans"/>
                <a:cs typeface="Open Sans"/>
                <a:sym typeface="Open Sans"/>
              </a:rPr>
              <a:t>A</a:t>
            </a:r>
            <a:r>
              <a:rPr b="1" lang="en" sz="1800">
                <a:solidFill>
                  <a:schemeClr val="dk1"/>
                </a:solidFill>
                <a:latin typeface="Open Sans"/>
                <a:ea typeface="Open Sans"/>
                <a:cs typeface="Open Sans"/>
                <a:sym typeface="Open Sans"/>
              </a:rPr>
              <a:t> </a:t>
            </a:r>
            <a:br>
              <a:rPr b="1" lang="en" sz="1800">
                <a:solidFill>
                  <a:schemeClr val="dk1"/>
                </a:solidFill>
                <a:latin typeface="Open Sans"/>
                <a:ea typeface="Open Sans"/>
                <a:cs typeface="Open Sans"/>
                <a:sym typeface="Open Sans"/>
              </a:rPr>
            </a:br>
            <a:r>
              <a:rPr baseline="-25000" lang="en" sz="1800">
                <a:latin typeface="Open Sans"/>
                <a:ea typeface="Open Sans"/>
                <a:cs typeface="Open Sans"/>
                <a:sym typeface="Open Sans"/>
              </a:rPr>
              <a:t>(i,j = 1,2,3 in this case) </a:t>
            </a:r>
            <a:r>
              <a:rPr b="1" baseline="-25000" lang="en" sz="1800">
                <a:latin typeface="Open Sans"/>
                <a:ea typeface="Open Sans"/>
                <a:cs typeface="Open Sans"/>
                <a:sym typeface="Open Sans"/>
              </a:rPr>
              <a:t> </a:t>
            </a:r>
            <a:endParaRPr b="1" baseline="-25000" sz="1800">
              <a:latin typeface="Open Sans"/>
              <a:ea typeface="Open Sans"/>
              <a:cs typeface="Open Sans"/>
              <a:sym typeface="Open Sans"/>
            </a:endParaRPr>
          </a:p>
        </p:txBody>
      </p:sp>
      <p:cxnSp>
        <p:nvCxnSpPr>
          <p:cNvPr id="563" name="Google Shape;563;p51"/>
          <p:cNvCxnSpPr/>
          <p:nvPr/>
        </p:nvCxnSpPr>
        <p:spPr>
          <a:xfrm>
            <a:off x="570650" y="4057150"/>
            <a:ext cx="584400" cy="2061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51"/>
          <p:cNvCxnSpPr/>
          <p:nvPr/>
        </p:nvCxnSpPr>
        <p:spPr>
          <a:xfrm flipH="1" rot="10800000">
            <a:off x="1443925" y="4037112"/>
            <a:ext cx="564000" cy="21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072825"/>
            <a:ext cx="8520600" cy="37050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a:t>“CNNs? What’s that?” (10 min)	</a:t>
            </a:r>
            <a:endParaRPr/>
          </a:p>
          <a:p>
            <a:pPr indent="-317500" lvl="1" marL="914400" marR="0" rtl="0" algn="l">
              <a:lnSpc>
                <a:spcPct val="150000"/>
              </a:lnSpc>
              <a:spcBef>
                <a:spcPts val="0"/>
              </a:spcBef>
              <a:spcAft>
                <a:spcPts val="0"/>
              </a:spcAft>
              <a:buSzPts val="1400"/>
              <a:buChar char="-"/>
            </a:pPr>
            <a:r>
              <a:rPr lang="en"/>
              <a:t>Sample CNN architecture &amp; intuition</a:t>
            </a:r>
            <a:endParaRPr/>
          </a:p>
          <a:p>
            <a:pPr indent="-317500" lvl="1" marL="914400" marR="0" rtl="0" algn="l">
              <a:lnSpc>
                <a:spcPct val="150000"/>
              </a:lnSpc>
              <a:spcBef>
                <a:spcPts val="0"/>
              </a:spcBef>
              <a:spcAft>
                <a:spcPts val="0"/>
              </a:spcAft>
              <a:buSzPts val="1400"/>
              <a:buChar char="-"/>
            </a:pPr>
            <a:r>
              <a:rPr lang="en"/>
              <a:t>Literature &amp; applications beyond NLP</a:t>
            </a:r>
            <a:endParaRPr/>
          </a:p>
          <a:p>
            <a:pPr indent="-342900" lvl="0" marL="457200" marR="0" rtl="0" algn="l">
              <a:lnSpc>
                <a:spcPct val="150000"/>
              </a:lnSpc>
              <a:spcBef>
                <a:spcPts val="0"/>
              </a:spcBef>
              <a:spcAft>
                <a:spcPts val="0"/>
              </a:spcAft>
              <a:buSzPts val="1800"/>
              <a:buChar char="-"/>
            </a:pPr>
            <a:r>
              <a:rPr lang="en"/>
              <a:t>Deconstructing CNNs (40 min) </a:t>
            </a:r>
            <a:endParaRPr/>
          </a:p>
          <a:p>
            <a:pPr indent="-317500" lvl="1" marL="914400" marR="0" rtl="0" algn="l">
              <a:lnSpc>
                <a:spcPct val="150000"/>
              </a:lnSpc>
              <a:spcBef>
                <a:spcPts val="0"/>
              </a:spcBef>
              <a:spcAft>
                <a:spcPts val="0"/>
              </a:spcAft>
              <a:buSzPts val="1400"/>
              <a:buChar char="-"/>
            </a:pPr>
            <a:r>
              <a:rPr lang="en"/>
              <a:t>Layers (Inputs, convolution layer, activation, </a:t>
            </a:r>
            <a:r>
              <a:rPr lang="en"/>
              <a:t>pooling, </a:t>
            </a:r>
            <a:r>
              <a:rPr lang="en"/>
              <a:t>FC layers, cost function)</a:t>
            </a:r>
            <a:endParaRPr/>
          </a:p>
          <a:p>
            <a:pPr indent="-317500" lvl="1" marL="914400" marR="0" rtl="0" algn="l">
              <a:lnSpc>
                <a:spcPct val="150000"/>
              </a:lnSpc>
              <a:spcBef>
                <a:spcPts val="0"/>
              </a:spcBef>
              <a:spcAft>
                <a:spcPts val="0"/>
              </a:spcAft>
              <a:buSzPts val="1400"/>
              <a:buChar char="-"/>
            </a:pPr>
            <a:r>
              <a:rPr lang="en"/>
              <a:t>Regularization (dropout)</a:t>
            </a:r>
            <a:endParaRPr/>
          </a:p>
          <a:p>
            <a:pPr indent="-317500" lvl="1" marL="914400" marR="0" rtl="0" algn="l">
              <a:lnSpc>
                <a:spcPct val="150000"/>
              </a:lnSpc>
              <a:spcBef>
                <a:spcPts val="0"/>
              </a:spcBef>
              <a:spcAft>
                <a:spcPts val="0"/>
              </a:spcAft>
              <a:buSzPts val="1400"/>
              <a:buChar char="-"/>
            </a:pPr>
            <a:r>
              <a:rPr lang="en"/>
              <a:t>Comments on additional topics (attention, jumping layers,...)</a:t>
            </a:r>
            <a:endParaRPr/>
          </a:p>
          <a:p>
            <a:pPr indent="-342900" lvl="0" marL="457200" marR="0" rtl="0" algn="l">
              <a:lnSpc>
                <a:spcPct val="150000"/>
              </a:lnSpc>
              <a:spcBef>
                <a:spcPts val="0"/>
              </a:spcBef>
              <a:spcAft>
                <a:spcPts val="0"/>
              </a:spcAft>
              <a:buSzPts val="1800"/>
              <a:buChar char="-"/>
            </a:pPr>
            <a:r>
              <a:rPr lang="en"/>
              <a:t>CNNs in NLP (40 min)</a:t>
            </a:r>
            <a:endParaRPr/>
          </a:p>
          <a:p>
            <a:pPr indent="-317500" lvl="1" marL="914400" marR="0" rtl="0" algn="l">
              <a:lnSpc>
                <a:spcPct val="150000"/>
              </a:lnSpc>
              <a:spcBef>
                <a:spcPts val="0"/>
              </a:spcBef>
              <a:spcAft>
                <a:spcPts val="0"/>
              </a:spcAft>
              <a:buSzPts val="1400"/>
              <a:buChar char="-"/>
            </a:pPr>
            <a:r>
              <a:rPr lang="en"/>
              <a:t>Common designs</a:t>
            </a:r>
            <a:endParaRPr/>
          </a:p>
          <a:p>
            <a:pPr indent="-317500" lvl="1" marL="914400" marR="0" rtl="0" algn="l">
              <a:lnSpc>
                <a:spcPct val="150000"/>
              </a:lnSpc>
              <a:spcBef>
                <a:spcPts val="0"/>
              </a:spcBef>
              <a:spcAft>
                <a:spcPts val="0"/>
              </a:spcAft>
              <a:buSzPts val="1400"/>
              <a:buChar char="-"/>
            </a:pPr>
            <a:r>
              <a:rPr lang="en"/>
              <a:t>NLP Applications (classification, translation,..)</a:t>
            </a:r>
            <a:endParaRPr/>
          </a:p>
          <a:p>
            <a:pPr indent="-317500" lvl="1" marL="914400" marR="0" rtl="0" algn="l">
              <a:lnSpc>
                <a:spcPct val="150000"/>
              </a:lnSpc>
              <a:spcBef>
                <a:spcPts val="0"/>
              </a:spcBef>
              <a:spcAft>
                <a:spcPts val="0"/>
              </a:spcAft>
              <a:buSzPts val="1400"/>
              <a:buChar char="-"/>
            </a:pPr>
            <a:r>
              <a:rPr lang="en"/>
              <a:t>Pros &amp; Cons (comparison to other techniques)</a:t>
            </a:r>
            <a:endParaRPr/>
          </a:p>
        </p:txBody>
      </p:sp>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a:t>
            </a:r>
            <a:r>
              <a:rPr lang="en"/>
              <a:t>plan...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2"/>
          <p:cNvSpPr/>
          <p:nvPr/>
        </p:nvSpPr>
        <p:spPr>
          <a:xfrm>
            <a:off x="357575" y="2875845"/>
            <a:ext cx="1784100" cy="1092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2"/>
          <p:cNvSpPr/>
          <p:nvPr/>
        </p:nvSpPr>
        <p:spPr>
          <a:xfrm>
            <a:off x="357575" y="1732845"/>
            <a:ext cx="1784100" cy="10929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How Do We Continue?</a:t>
            </a:r>
            <a:endParaRPr/>
          </a:p>
        </p:txBody>
      </p:sp>
      <p:sp>
        <p:nvSpPr>
          <p:cNvPr id="572" name="Google Shape;572;p52"/>
          <p:cNvSpPr txBox="1"/>
          <p:nvPr>
            <p:ph idx="1" type="body"/>
          </p:nvPr>
        </p:nvSpPr>
        <p:spPr>
          <a:xfrm>
            <a:off x="311700" y="1225225"/>
            <a:ext cx="8911500" cy="45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Filters are now matrices...</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573" name="Google Shape;573;p52"/>
          <p:cNvGraphicFramePr/>
          <p:nvPr/>
        </p:nvGraphicFramePr>
        <p:xfrm>
          <a:off x="408212" y="29534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A12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A13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74" name="Google Shape;574;p52"/>
          <p:cNvGraphicFramePr/>
          <p:nvPr/>
        </p:nvGraphicFramePr>
        <p:xfrm>
          <a:off x="408212" y="32802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A21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A23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75" name="Google Shape;575;p52"/>
          <p:cNvGraphicFramePr/>
          <p:nvPr/>
        </p:nvGraphicFramePr>
        <p:xfrm>
          <a:off x="411038" y="36098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W</a:t>
                      </a:r>
                      <a:r>
                        <a:rPr baseline="-25000" lang="en" sz="800">
                          <a:solidFill>
                            <a:schemeClr val="dk1"/>
                          </a:solidFill>
                        </a:rPr>
                        <a:t>A33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76" name="Google Shape;576;p52"/>
          <p:cNvGraphicFramePr/>
          <p:nvPr/>
        </p:nvGraphicFramePr>
        <p:xfrm>
          <a:off x="403625" y="17919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x</a:t>
                      </a:r>
                      <a:r>
                        <a:rPr b="1" baseline="-25000" lang="en" sz="800"/>
                        <a:t>11</a:t>
                      </a:r>
                      <a:endParaRPr b="1" baseline="-25000"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14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77" name="Google Shape;577;p52"/>
          <p:cNvGraphicFramePr/>
          <p:nvPr/>
        </p:nvGraphicFramePr>
        <p:xfrm>
          <a:off x="403625" y="21289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24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78" name="Google Shape;578;p52"/>
          <p:cNvGraphicFramePr/>
          <p:nvPr/>
        </p:nvGraphicFramePr>
        <p:xfrm>
          <a:off x="406451" y="24586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800">
                          <a:solidFill>
                            <a:schemeClr val="dk1"/>
                          </a:solidFill>
                        </a:rPr>
                        <a:t>x</a:t>
                      </a:r>
                      <a:r>
                        <a:rPr b="1" baseline="-25000" lang="en" sz="800">
                          <a:solidFill>
                            <a:schemeClr val="dk1"/>
                          </a:solidFill>
                        </a:rPr>
                        <a:t>34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79" name="Google Shape;579;p52"/>
          <p:cNvGraphicFramePr/>
          <p:nvPr/>
        </p:nvGraphicFramePr>
        <p:xfrm>
          <a:off x="1016051" y="4287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A2</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
        <p:nvSpPr>
          <p:cNvPr id="580" name="Google Shape;580;p52"/>
          <p:cNvSpPr txBox="1"/>
          <p:nvPr/>
        </p:nvSpPr>
        <p:spPr>
          <a:xfrm>
            <a:off x="2819300" y="3149350"/>
            <a:ext cx="11415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581" name="Google Shape;581;p52"/>
          <p:cNvSpPr txBox="1"/>
          <p:nvPr/>
        </p:nvSpPr>
        <p:spPr>
          <a:xfrm>
            <a:off x="3608375" y="3110675"/>
            <a:ext cx="53070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y</a:t>
            </a:r>
            <a:r>
              <a:rPr b="1" baseline="-25000" lang="en" sz="1800">
                <a:latin typeface="Open Sans"/>
                <a:ea typeface="Open Sans"/>
                <a:cs typeface="Open Sans"/>
                <a:sym typeface="Open Sans"/>
              </a:rPr>
              <a:t>A2</a:t>
            </a:r>
            <a:r>
              <a:rPr b="1" lang="en" sz="1800">
                <a:latin typeface="Open Sans"/>
                <a:ea typeface="Open Sans"/>
                <a:cs typeface="Open Sans"/>
                <a:sym typeface="Open Sans"/>
              </a:rPr>
              <a:t> = ∑</a:t>
            </a:r>
            <a:r>
              <a:rPr b="1" baseline="-25000" lang="en" sz="1800">
                <a:latin typeface="Open Sans"/>
                <a:ea typeface="Open Sans"/>
                <a:cs typeface="Open Sans"/>
                <a:sym typeface="Open Sans"/>
              </a:rPr>
              <a:t>ij </a:t>
            </a:r>
            <a:r>
              <a:rPr b="1" lang="en" sz="1800">
                <a:latin typeface="Open Sans"/>
                <a:ea typeface="Open Sans"/>
                <a:cs typeface="Open Sans"/>
                <a:sym typeface="Open Sans"/>
              </a:rPr>
              <a:t>x</a:t>
            </a:r>
            <a:r>
              <a:rPr b="1" baseline="-25000" lang="en" sz="1800">
                <a:latin typeface="Open Sans"/>
                <a:ea typeface="Open Sans"/>
                <a:cs typeface="Open Sans"/>
                <a:sym typeface="Open Sans"/>
              </a:rPr>
              <a:t>ij</a:t>
            </a:r>
            <a:r>
              <a:rPr b="1" lang="en" sz="1800">
                <a:latin typeface="Open Sans"/>
                <a:ea typeface="Open Sans"/>
                <a:cs typeface="Open Sans"/>
                <a:sym typeface="Open Sans"/>
              </a:rPr>
              <a:t> * W</a:t>
            </a:r>
            <a:r>
              <a:rPr b="1" baseline="-25000" lang="en" sz="1800">
                <a:latin typeface="Open Sans"/>
                <a:ea typeface="Open Sans"/>
                <a:cs typeface="Open Sans"/>
                <a:sym typeface="Open Sans"/>
              </a:rPr>
              <a:t>Aij </a:t>
            </a:r>
            <a:r>
              <a:rPr b="1" lang="en" sz="1800">
                <a:solidFill>
                  <a:schemeClr val="dk1"/>
                </a:solidFill>
                <a:latin typeface="Open Sans"/>
                <a:ea typeface="Open Sans"/>
                <a:cs typeface="Open Sans"/>
                <a:sym typeface="Open Sans"/>
              </a:rPr>
              <a:t>+ b</a:t>
            </a:r>
            <a:r>
              <a:rPr b="1" baseline="-25000" lang="en" sz="1800">
                <a:solidFill>
                  <a:schemeClr val="dk1"/>
                </a:solidFill>
                <a:latin typeface="Open Sans"/>
                <a:ea typeface="Open Sans"/>
                <a:cs typeface="Open Sans"/>
                <a:sym typeface="Open Sans"/>
              </a:rPr>
              <a:t>A</a:t>
            </a:r>
            <a:r>
              <a:rPr b="1" lang="en" sz="1800">
                <a:solidFill>
                  <a:schemeClr val="dk1"/>
                </a:solidFill>
                <a:latin typeface="Open Sans"/>
                <a:ea typeface="Open Sans"/>
                <a:cs typeface="Open Sans"/>
                <a:sym typeface="Open Sans"/>
              </a:rPr>
              <a:t> =</a:t>
            </a:r>
            <a:r>
              <a:rPr b="1" baseline="-25000" lang="en" sz="1800">
                <a:solidFill>
                  <a:schemeClr val="dk1"/>
                </a:solidFill>
                <a:latin typeface="Open Sans"/>
                <a:ea typeface="Open Sans"/>
                <a:cs typeface="Open Sans"/>
                <a:sym typeface="Open Sans"/>
              </a:rPr>
              <a:t> </a:t>
            </a:r>
            <a:r>
              <a:rPr b="1" lang="en" sz="1800">
                <a:solidFill>
                  <a:schemeClr val="dk1"/>
                </a:solidFill>
                <a:latin typeface="Open Sans"/>
                <a:ea typeface="Open Sans"/>
                <a:cs typeface="Open Sans"/>
                <a:sym typeface="Open Sans"/>
              </a:rPr>
              <a:t>Tr (x</a:t>
            </a:r>
            <a:r>
              <a:rPr b="1" baseline="-25000" lang="en" sz="1800">
                <a:solidFill>
                  <a:schemeClr val="dk1"/>
                </a:solidFill>
                <a:latin typeface="Open Sans"/>
                <a:ea typeface="Open Sans"/>
                <a:cs typeface="Open Sans"/>
                <a:sym typeface="Open Sans"/>
              </a:rPr>
              <a:t>2</a:t>
            </a:r>
            <a:r>
              <a:rPr b="1" lang="en" sz="1800">
                <a:solidFill>
                  <a:schemeClr val="dk1"/>
                </a:solidFill>
                <a:latin typeface="Open Sans"/>
                <a:ea typeface="Open Sans"/>
                <a:cs typeface="Open Sans"/>
                <a:sym typeface="Open Sans"/>
              </a:rPr>
              <a:t> * W</a:t>
            </a:r>
            <a:r>
              <a:rPr b="1" baseline="-25000" lang="en" sz="1800">
                <a:solidFill>
                  <a:schemeClr val="dk1"/>
                </a:solidFill>
                <a:latin typeface="Open Sans"/>
                <a:ea typeface="Open Sans"/>
                <a:cs typeface="Open Sans"/>
                <a:sym typeface="Open Sans"/>
              </a:rPr>
              <a:t>A</a:t>
            </a:r>
            <a:r>
              <a:rPr b="1" baseline="30000" lang="en" sz="1800">
                <a:solidFill>
                  <a:schemeClr val="dk1"/>
                </a:solidFill>
                <a:latin typeface="Open Sans"/>
                <a:ea typeface="Open Sans"/>
                <a:cs typeface="Open Sans"/>
                <a:sym typeface="Open Sans"/>
              </a:rPr>
              <a:t>T</a:t>
            </a:r>
            <a:r>
              <a:rPr b="1" lang="en" sz="1800">
                <a:solidFill>
                  <a:schemeClr val="dk1"/>
                </a:solidFill>
                <a:latin typeface="Open Sans"/>
                <a:ea typeface="Open Sans"/>
                <a:cs typeface="Open Sans"/>
                <a:sym typeface="Open Sans"/>
              </a:rPr>
              <a:t>)</a:t>
            </a:r>
            <a:r>
              <a:rPr b="1" baseline="-25000" lang="en" sz="1800">
                <a:solidFill>
                  <a:schemeClr val="dk1"/>
                </a:solidFill>
                <a:latin typeface="Open Sans"/>
                <a:ea typeface="Open Sans"/>
                <a:cs typeface="Open Sans"/>
                <a:sym typeface="Open Sans"/>
              </a:rPr>
              <a:t> </a:t>
            </a:r>
            <a:r>
              <a:rPr b="1" lang="en" sz="1800">
                <a:solidFill>
                  <a:schemeClr val="dk1"/>
                </a:solidFill>
                <a:latin typeface="Open Sans"/>
                <a:ea typeface="Open Sans"/>
                <a:cs typeface="Open Sans"/>
                <a:sym typeface="Open Sans"/>
              </a:rPr>
              <a:t>+ b</a:t>
            </a:r>
            <a:r>
              <a:rPr b="1" baseline="-25000" lang="en" sz="1800">
                <a:solidFill>
                  <a:schemeClr val="dk1"/>
                </a:solidFill>
                <a:latin typeface="Open Sans"/>
                <a:ea typeface="Open Sans"/>
                <a:cs typeface="Open Sans"/>
                <a:sym typeface="Open Sans"/>
              </a:rPr>
              <a:t>A</a:t>
            </a:r>
            <a:endParaRPr b="1" baseline="-25000" sz="1800">
              <a:solidFill>
                <a:schemeClr val="dk1"/>
              </a:solidFill>
              <a:latin typeface="Open Sans"/>
              <a:ea typeface="Open Sans"/>
              <a:cs typeface="Open Sans"/>
              <a:sym typeface="Open Sans"/>
            </a:endParaRPr>
          </a:p>
          <a:p>
            <a:pPr indent="0" lvl="0" marL="0" rtl="0" algn="l">
              <a:spcBef>
                <a:spcPts val="0"/>
              </a:spcBef>
              <a:spcAft>
                <a:spcPts val="0"/>
              </a:spcAft>
              <a:buNone/>
            </a:pPr>
            <a:r>
              <a:rPr baseline="-25000" lang="en" sz="1800">
                <a:latin typeface="Open Sans"/>
                <a:ea typeface="Open Sans"/>
                <a:cs typeface="Open Sans"/>
                <a:sym typeface="Open Sans"/>
              </a:rPr>
              <a:t>(i,j = 1,2,3 in this case) </a:t>
            </a:r>
            <a:r>
              <a:rPr b="1" baseline="-25000" lang="en" sz="1800">
                <a:latin typeface="Open Sans"/>
                <a:ea typeface="Open Sans"/>
                <a:cs typeface="Open Sans"/>
                <a:sym typeface="Open Sans"/>
              </a:rPr>
              <a:t> </a:t>
            </a:r>
            <a:endParaRPr b="1" baseline="-25000" sz="1800">
              <a:latin typeface="Open Sans"/>
              <a:ea typeface="Open Sans"/>
              <a:cs typeface="Open Sans"/>
              <a:sym typeface="Open Sans"/>
            </a:endParaRPr>
          </a:p>
        </p:txBody>
      </p:sp>
      <p:cxnSp>
        <p:nvCxnSpPr>
          <p:cNvPr id="582" name="Google Shape;582;p52"/>
          <p:cNvCxnSpPr/>
          <p:nvPr/>
        </p:nvCxnSpPr>
        <p:spPr>
          <a:xfrm>
            <a:off x="570650" y="4057150"/>
            <a:ext cx="584400" cy="2061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52"/>
          <p:cNvCxnSpPr/>
          <p:nvPr/>
        </p:nvCxnSpPr>
        <p:spPr>
          <a:xfrm flipH="1" rot="10800000">
            <a:off x="1443925" y="4037112"/>
            <a:ext cx="564000" cy="21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3"/>
          <p:cNvSpPr/>
          <p:nvPr/>
        </p:nvSpPr>
        <p:spPr>
          <a:xfrm>
            <a:off x="3176975" y="2875845"/>
            <a:ext cx="1784100" cy="1092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3"/>
          <p:cNvSpPr/>
          <p:nvPr/>
        </p:nvSpPr>
        <p:spPr>
          <a:xfrm>
            <a:off x="3176975" y="1732845"/>
            <a:ext cx="1784100" cy="10929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How Do We Continue?</a:t>
            </a:r>
            <a:endParaRPr/>
          </a:p>
        </p:txBody>
      </p:sp>
      <p:graphicFrame>
        <p:nvGraphicFramePr>
          <p:cNvPr id="591" name="Google Shape;591;p53"/>
          <p:cNvGraphicFramePr/>
          <p:nvPr/>
        </p:nvGraphicFramePr>
        <p:xfrm>
          <a:off x="3227612" y="29534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A12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A13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92" name="Google Shape;592;p53"/>
          <p:cNvGraphicFramePr/>
          <p:nvPr/>
        </p:nvGraphicFramePr>
        <p:xfrm>
          <a:off x="3227612" y="32802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A21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93" name="Google Shape;593;p53"/>
          <p:cNvGraphicFramePr/>
          <p:nvPr/>
        </p:nvGraphicFramePr>
        <p:xfrm>
          <a:off x="3230438" y="36098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594" name="Google Shape;594;p53"/>
          <p:cNvGraphicFramePr/>
          <p:nvPr/>
        </p:nvGraphicFramePr>
        <p:xfrm>
          <a:off x="403625" y="17919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x</a:t>
                      </a:r>
                      <a:r>
                        <a:rPr b="1" baseline="-25000" lang="en" sz="800"/>
                        <a:t>11</a:t>
                      </a:r>
                      <a:endParaRPr b="1" baseline="-25000"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1(k-1)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1k</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1(k+1)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95" name="Google Shape;595;p53"/>
          <p:cNvGraphicFramePr/>
          <p:nvPr/>
        </p:nvGraphicFramePr>
        <p:xfrm>
          <a:off x="403625" y="21289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2(k-1)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2k</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2(k+1)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96" name="Google Shape;596;p53"/>
          <p:cNvGraphicFramePr/>
          <p:nvPr/>
        </p:nvGraphicFramePr>
        <p:xfrm>
          <a:off x="406451" y="24586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3(k-1)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k7</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3(k+1)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597" name="Google Shape;597;p53"/>
          <p:cNvGraphicFramePr/>
          <p:nvPr/>
        </p:nvGraphicFramePr>
        <p:xfrm>
          <a:off x="1016051" y="4287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A2</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Ak</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
        <p:nvSpPr>
          <p:cNvPr id="598" name="Google Shape;598;p53"/>
          <p:cNvSpPr txBox="1"/>
          <p:nvPr/>
        </p:nvSpPr>
        <p:spPr>
          <a:xfrm>
            <a:off x="2819300" y="3149350"/>
            <a:ext cx="11415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599" name="Google Shape;599;p53"/>
          <p:cNvSpPr txBox="1"/>
          <p:nvPr/>
        </p:nvSpPr>
        <p:spPr>
          <a:xfrm>
            <a:off x="5038650" y="3187600"/>
            <a:ext cx="33528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y</a:t>
            </a:r>
            <a:r>
              <a:rPr b="1" baseline="-25000" lang="en" sz="1800">
                <a:latin typeface="Open Sans"/>
                <a:ea typeface="Open Sans"/>
                <a:cs typeface="Open Sans"/>
                <a:sym typeface="Open Sans"/>
              </a:rPr>
              <a:t>Ak</a:t>
            </a:r>
            <a:r>
              <a:rPr b="1" lang="en" sz="1800">
                <a:latin typeface="Open Sans"/>
                <a:ea typeface="Open Sans"/>
                <a:cs typeface="Open Sans"/>
                <a:sym typeface="Open Sans"/>
              </a:rPr>
              <a:t> = ∑</a:t>
            </a:r>
            <a:r>
              <a:rPr b="1" baseline="-25000" lang="en" sz="1800">
                <a:latin typeface="Open Sans"/>
                <a:ea typeface="Open Sans"/>
                <a:cs typeface="Open Sans"/>
                <a:sym typeface="Open Sans"/>
              </a:rPr>
              <a:t>ij </a:t>
            </a:r>
            <a:r>
              <a:rPr b="1" lang="en" sz="1800">
                <a:latin typeface="Open Sans"/>
                <a:ea typeface="Open Sans"/>
                <a:cs typeface="Open Sans"/>
                <a:sym typeface="Open Sans"/>
              </a:rPr>
              <a:t>x</a:t>
            </a:r>
            <a:r>
              <a:rPr b="1" baseline="-25000" lang="en" sz="1800">
                <a:latin typeface="Open Sans"/>
                <a:ea typeface="Open Sans"/>
                <a:cs typeface="Open Sans"/>
                <a:sym typeface="Open Sans"/>
              </a:rPr>
              <a:t>(k-2+i)j</a:t>
            </a:r>
            <a:r>
              <a:rPr b="1" lang="en" sz="1800">
                <a:latin typeface="Open Sans"/>
                <a:ea typeface="Open Sans"/>
                <a:cs typeface="Open Sans"/>
                <a:sym typeface="Open Sans"/>
              </a:rPr>
              <a:t> * W</a:t>
            </a:r>
            <a:r>
              <a:rPr b="1" baseline="-25000" lang="en" sz="1800">
                <a:latin typeface="Open Sans"/>
                <a:ea typeface="Open Sans"/>
                <a:cs typeface="Open Sans"/>
                <a:sym typeface="Open Sans"/>
              </a:rPr>
              <a:t>Aij </a:t>
            </a:r>
            <a:r>
              <a:rPr b="1" lang="en" sz="1800">
                <a:latin typeface="Open Sans"/>
                <a:ea typeface="Open Sans"/>
                <a:cs typeface="Open Sans"/>
                <a:sym typeface="Open Sans"/>
              </a:rPr>
              <a:t>+ b</a:t>
            </a:r>
            <a:r>
              <a:rPr b="1" baseline="-25000" lang="en" sz="1800">
                <a:latin typeface="Open Sans"/>
                <a:ea typeface="Open Sans"/>
                <a:cs typeface="Open Sans"/>
                <a:sym typeface="Open Sans"/>
              </a:rPr>
              <a:t>A </a:t>
            </a:r>
            <a:br>
              <a:rPr b="1" baseline="-25000" lang="en" sz="1200">
                <a:latin typeface="Open Sans"/>
                <a:ea typeface="Open Sans"/>
                <a:cs typeface="Open Sans"/>
                <a:sym typeface="Open Sans"/>
              </a:rPr>
            </a:br>
            <a:endParaRPr b="1" baseline="-25000" sz="1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      =</a:t>
            </a:r>
            <a:r>
              <a:rPr b="1" baseline="-25000" lang="en" sz="1800">
                <a:solidFill>
                  <a:schemeClr val="dk1"/>
                </a:solidFill>
                <a:latin typeface="Open Sans"/>
                <a:ea typeface="Open Sans"/>
                <a:cs typeface="Open Sans"/>
                <a:sym typeface="Open Sans"/>
              </a:rPr>
              <a:t> </a:t>
            </a:r>
            <a:r>
              <a:rPr b="1" lang="en" sz="1800">
                <a:solidFill>
                  <a:schemeClr val="dk1"/>
                </a:solidFill>
                <a:latin typeface="Open Sans"/>
                <a:ea typeface="Open Sans"/>
                <a:cs typeface="Open Sans"/>
                <a:sym typeface="Open Sans"/>
              </a:rPr>
              <a:t>Tr (x</a:t>
            </a:r>
            <a:r>
              <a:rPr b="1" baseline="-25000" lang="en" sz="1800">
                <a:solidFill>
                  <a:schemeClr val="dk1"/>
                </a:solidFill>
                <a:latin typeface="Open Sans"/>
                <a:ea typeface="Open Sans"/>
                <a:cs typeface="Open Sans"/>
                <a:sym typeface="Open Sans"/>
              </a:rPr>
              <a:t>k</a:t>
            </a:r>
            <a:r>
              <a:rPr b="1" lang="en" sz="1800">
                <a:solidFill>
                  <a:schemeClr val="dk1"/>
                </a:solidFill>
                <a:latin typeface="Open Sans"/>
                <a:ea typeface="Open Sans"/>
                <a:cs typeface="Open Sans"/>
                <a:sym typeface="Open Sans"/>
              </a:rPr>
              <a:t> * W</a:t>
            </a:r>
            <a:r>
              <a:rPr b="1" baseline="-25000" lang="en" sz="1800">
                <a:solidFill>
                  <a:schemeClr val="dk1"/>
                </a:solidFill>
                <a:latin typeface="Open Sans"/>
                <a:ea typeface="Open Sans"/>
                <a:cs typeface="Open Sans"/>
                <a:sym typeface="Open Sans"/>
              </a:rPr>
              <a:t>A</a:t>
            </a:r>
            <a:r>
              <a:rPr b="1" baseline="30000" lang="en" sz="1800">
                <a:solidFill>
                  <a:schemeClr val="dk1"/>
                </a:solidFill>
                <a:latin typeface="Open Sans"/>
                <a:ea typeface="Open Sans"/>
                <a:cs typeface="Open Sans"/>
                <a:sym typeface="Open Sans"/>
              </a:rPr>
              <a:t>T</a:t>
            </a:r>
            <a:r>
              <a:rPr b="1" lang="en" sz="1800">
                <a:solidFill>
                  <a:schemeClr val="dk1"/>
                </a:solidFill>
                <a:latin typeface="Open Sans"/>
                <a:ea typeface="Open Sans"/>
                <a:cs typeface="Open Sans"/>
                <a:sym typeface="Open Sans"/>
              </a:rPr>
              <a:t>)</a:t>
            </a:r>
            <a:r>
              <a:rPr b="1" baseline="-25000" lang="en" sz="1800">
                <a:solidFill>
                  <a:schemeClr val="dk1"/>
                </a:solidFill>
                <a:latin typeface="Open Sans"/>
                <a:ea typeface="Open Sans"/>
                <a:cs typeface="Open Sans"/>
                <a:sym typeface="Open Sans"/>
              </a:rPr>
              <a:t> </a:t>
            </a:r>
            <a:r>
              <a:rPr b="1" lang="en" sz="1800">
                <a:solidFill>
                  <a:schemeClr val="dk1"/>
                </a:solidFill>
                <a:latin typeface="Open Sans"/>
                <a:ea typeface="Open Sans"/>
                <a:cs typeface="Open Sans"/>
                <a:sym typeface="Open Sans"/>
              </a:rPr>
              <a:t>+ b</a:t>
            </a:r>
            <a:r>
              <a:rPr b="1" baseline="-25000" lang="en" sz="1800">
                <a:solidFill>
                  <a:schemeClr val="dk1"/>
                </a:solidFill>
                <a:latin typeface="Open Sans"/>
                <a:ea typeface="Open Sans"/>
                <a:cs typeface="Open Sans"/>
                <a:sym typeface="Open Sans"/>
              </a:rPr>
              <a:t>A</a:t>
            </a:r>
            <a:endParaRPr b="1" baseline="-25000" sz="1800">
              <a:solidFill>
                <a:schemeClr val="dk1"/>
              </a:solidFill>
              <a:latin typeface="Open Sans"/>
              <a:ea typeface="Open Sans"/>
              <a:cs typeface="Open Sans"/>
              <a:sym typeface="Open Sans"/>
            </a:endParaRPr>
          </a:p>
          <a:p>
            <a:pPr indent="0" lvl="0" marL="0" rtl="0" algn="l">
              <a:spcBef>
                <a:spcPts val="0"/>
              </a:spcBef>
              <a:spcAft>
                <a:spcPts val="0"/>
              </a:spcAft>
              <a:buNone/>
            </a:pPr>
            <a:r>
              <a:rPr b="1" baseline="-25000" lang="en" sz="1800">
                <a:latin typeface="Open Sans"/>
                <a:ea typeface="Open Sans"/>
                <a:cs typeface="Open Sans"/>
                <a:sym typeface="Open Sans"/>
              </a:rPr>
              <a:t> </a:t>
            </a:r>
            <a:endParaRPr b="1" baseline="-25000" sz="1800">
              <a:latin typeface="Open Sans"/>
              <a:ea typeface="Open Sans"/>
              <a:cs typeface="Open Sans"/>
              <a:sym typeface="Open Sans"/>
            </a:endParaRPr>
          </a:p>
        </p:txBody>
      </p:sp>
      <p:cxnSp>
        <p:nvCxnSpPr>
          <p:cNvPr id="600" name="Google Shape;600;p53"/>
          <p:cNvCxnSpPr>
            <a:stCxn id="598" idx="2"/>
          </p:cNvCxnSpPr>
          <p:nvPr/>
        </p:nvCxnSpPr>
        <p:spPr>
          <a:xfrm>
            <a:off x="3390050" y="4057150"/>
            <a:ext cx="584400" cy="2061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53"/>
          <p:cNvCxnSpPr/>
          <p:nvPr/>
        </p:nvCxnSpPr>
        <p:spPr>
          <a:xfrm flipH="1" rot="10800000">
            <a:off x="4263325" y="4037112"/>
            <a:ext cx="564000" cy="219900"/>
          </a:xfrm>
          <a:prstGeom prst="straightConnector1">
            <a:avLst/>
          </a:prstGeom>
          <a:noFill/>
          <a:ln cap="flat" cmpd="sng" w="9525">
            <a:solidFill>
              <a:schemeClr val="dk2"/>
            </a:solidFill>
            <a:prstDash val="solid"/>
            <a:round/>
            <a:headEnd len="med" w="med" type="none"/>
            <a:tailEnd len="med" w="med" type="none"/>
          </a:ln>
        </p:spPr>
      </p:cxnSp>
      <p:sp>
        <p:nvSpPr>
          <p:cNvPr id="602" name="Google Shape;602;p53"/>
          <p:cNvSpPr txBox="1"/>
          <p:nvPr>
            <p:ph idx="1" type="body"/>
          </p:nvPr>
        </p:nvSpPr>
        <p:spPr>
          <a:xfrm>
            <a:off x="311700" y="1225225"/>
            <a:ext cx="8911500" cy="45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Filters are now matrices...</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603" name="Google Shape;603;p53"/>
          <p:cNvSpPr txBox="1"/>
          <p:nvPr/>
        </p:nvSpPr>
        <p:spPr>
          <a:xfrm>
            <a:off x="5468475" y="1136688"/>
            <a:ext cx="5844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a:t>
            </a:r>
            <a:r>
              <a:rPr lang="en">
                <a:solidFill>
                  <a:schemeClr val="dk1"/>
                </a:solidFill>
                <a:latin typeface="Open Sans"/>
                <a:ea typeface="Open Sans"/>
                <a:cs typeface="Open Sans"/>
                <a:sym typeface="Open Sans"/>
              </a:rPr>
              <a:t>x</a:t>
            </a:r>
            <a:r>
              <a:rPr baseline="-25000" lang="en">
                <a:solidFill>
                  <a:schemeClr val="dk1"/>
                </a:solidFill>
                <a:latin typeface="Open Sans"/>
                <a:ea typeface="Open Sans"/>
                <a:cs typeface="Open Sans"/>
                <a:sym typeface="Open Sans"/>
              </a:rPr>
              <a:t>k</a:t>
            </a:r>
            <a:r>
              <a:rPr lang="en">
                <a:solidFill>
                  <a:schemeClr val="dk1"/>
                </a:solidFill>
                <a:latin typeface="Open Sans"/>
                <a:ea typeface="Open Sans"/>
                <a:cs typeface="Open Sans"/>
                <a:sym typeface="Open Sans"/>
              </a:rPr>
              <a:t> </a:t>
            </a:r>
            <a:endParaRPr baseline="-25000">
              <a:latin typeface="Open Sans"/>
              <a:ea typeface="Open Sans"/>
              <a:cs typeface="Open Sans"/>
              <a:sym typeface="Open Sans"/>
            </a:endParaRPr>
          </a:p>
        </p:txBody>
      </p:sp>
      <p:cxnSp>
        <p:nvCxnSpPr>
          <p:cNvPr id="604" name="Google Shape;604;p53"/>
          <p:cNvCxnSpPr/>
          <p:nvPr/>
        </p:nvCxnSpPr>
        <p:spPr>
          <a:xfrm flipH="1">
            <a:off x="5019600" y="1434263"/>
            <a:ext cx="534600" cy="24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graphicFrame>
        <p:nvGraphicFramePr>
          <p:cNvPr id="609" name="Google Shape;609;p54"/>
          <p:cNvGraphicFramePr/>
          <p:nvPr/>
        </p:nvGraphicFramePr>
        <p:xfrm>
          <a:off x="332012" y="316908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A21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610" name="Google Shape;610;p54"/>
          <p:cNvGraphicFramePr/>
          <p:nvPr/>
        </p:nvGraphicFramePr>
        <p:xfrm>
          <a:off x="334838" y="3498721"/>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611" name="Google Shape;611;p54"/>
          <p:cNvGraphicFramePr/>
          <p:nvPr/>
        </p:nvGraphicFramePr>
        <p:xfrm>
          <a:off x="332012" y="2842271"/>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A21</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A13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sp>
        <p:nvSpPr>
          <p:cNvPr id="612" name="Google Shape;612;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How Do We Continue?</a:t>
            </a:r>
            <a:endParaRPr/>
          </a:p>
        </p:txBody>
      </p:sp>
      <p:graphicFrame>
        <p:nvGraphicFramePr>
          <p:cNvPr id="613" name="Google Shape;613;p54"/>
          <p:cNvGraphicFramePr/>
          <p:nvPr/>
        </p:nvGraphicFramePr>
        <p:xfrm>
          <a:off x="408212" y="29534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B</a:t>
                      </a:r>
                      <a:r>
                        <a:rPr baseline="-25000" lang="en" sz="800"/>
                        <a:t>11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a:t>
                      </a:r>
                      <a:r>
                        <a:rPr baseline="-25000" lang="en" sz="800">
                          <a:solidFill>
                            <a:schemeClr val="dk1"/>
                          </a:solidFill>
                        </a:rPr>
                        <a:t>12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a:t>
                      </a:r>
                      <a:r>
                        <a:rPr baseline="-25000" lang="en" sz="800">
                          <a:solidFill>
                            <a:schemeClr val="dk1"/>
                          </a:solidFill>
                        </a:rPr>
                        <a:t>13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graphicFrame>
        <p:nvGraphicFramePr>
          <p:cNvPr id="614" name="Google Shape;614;p54"/>
          <p:cNvGraphicFramePr/>
          <p:nvPr/>
        </p:nvGraphicFramePr>
        <p:xfrm>
          <a:off x="408212" y="32802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B</a:t>
                      </a:r>
                      <a:r>
                        <a:rPr baseline="-25000" lang="en" sz="800"/>
                        <a:t>21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a:t>
                      </a:r>
                      <a:r>
                        <a:rPr baseline="-25000" lang="en" sz="800">
                          <a:solidFill>
                            <a:schemeClr val="dk1"/>
                          </a:solidFill>
                        </a:rPr>
                        <a:t>22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a:t>
                      </a:r>
                      <a:r>
                        <a:rPr baseline="-25000" lang="en" sz="800">
                          <a:solidFill>
                            <a:schemeClr val="dk1"/>
                          </a:solidFill>
                        </a:rPr>
                        <a:t>23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graphicFrame>
        <p:nvGraphicFramePr>
          <p:cNvPr id="615" name="Google Shape;615;p54"/>
          <p:cNvGraphicFramePr/>
          <p:nvPr/>
        </p:nvGraphicFramePr>
        <p:xfrm>
          <a:off x="411038" y="36098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a:t>
                      </a:r>
                      <a:r>
                        <a:rPr baseline="-25000" lang="en" sz="800">
                          <a:solidFill>
                            <a:schemeClr val="dk1"/>
                          </a:solidFill>
                        </a:rPr>
                        <a:t>31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a:t>
                      </a:r>
                      <a:r>
                        <a:rPr baseline="-25000" lang="en" sz="800">
                          <a:solidFill>
                            <a:schemeClr val="dk1"/>
                          </a:solidFill>
                        </a:rPr>
                        <a:t>32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a:t>
                      </a:r>
                      <a:r>
                        <a:rPr baseline="-25000" lang="en" sz="800">
                          <a:solidFill>
                            <a:schemeClr val="dk1"/>
                          </a:solidFill>
                        </a:rPr>
                        <a:t>33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graphicFrame>
        <p:nvGraphicFramePr>
          <p:cNvPr id="616" name="Google Shape;616;p54"/>
          <p:cNvGraphicFramePr/>
          <p:nvPr/>
        </p:nvGraphicFramePr>
        <p:xfrm>
          <a:off x="403625" y="17919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x</a:t>
                      </a:r>
                      <a:r>
                        <a:rPr b="1" baseline="-25000" lang="en" sz="800"/>
                        <a:t>11</a:t>
                      </a:r>
                      <a:endParaRPr b="1" baseline="-25000"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617" name="Google Shape;617;p54"/>
          <p:cNvGraphicFramePr/>
          <p:nvPr/>
        </p:nvGraphicFramePr>
        <p:xfrm>
          <a:off x="403625" y="21289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618" name="Google Shape;618;p54"/>
          <p:cNvGraphicFramePr/>
          <p:nvPr/>
        </p:nvGraphicFramePr>
        <p:xfrm>
          <a:off x="406451" y="24586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619" name="Google Shape;619;p54"/>
          <p:cNvGraphicFramePr/>
          <p:nvPr/>
        </p:nvGraphicFramePr>
        <p:xfrm>
          <a:off x="1016051" y="4287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A2</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cxnSp>
        <p:nvCxnSpPr>
          <p:cNvPr id="620" name="Google Shape;620;p54"/>
          <p:cNvCxnSpPr/>
          <p:nvPr/>
        </p:nvCxnSpPr>
        <p:spPr>
          <a:xfrm>
            <a:off x="570650" y="4057150"/>
            <a:ext cx="529500" cy="5637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54"/>
          <p:cNvCxnSpPr/>
          <p:nvPr/>
        </p:nvCxnSpPr>
        <p:spPr>
          <a:xfrm flipH="1" rot="10800000">
            <a:off x="1457775" y="4037050"/>
            <a:ext cx="550200" cy="597600"/>
          </a:xfrm>
          <a:prstGeom prst="straightConnector1">
            <a:avLst/>
          </a:prstGeom>
          <a:noFill/>
          <a:ln cap="flat" cmpd="sng" w="9525">
            <a:solidFill>
              <a:schemeClr val="dk2"/>
            </a:solidFill>
            <a:prstDash val="solid"/>
            <a:round/>
            <a:headEnd len="med" w="med" type="none"/>
            <a:tailEnd len="med" w="med" type="none"/>
          </a:ln>
        </p:spPr>
      </p:cxnSp>
      <p:graphicFrame>
        <p:nvGraphicFramePr>
          <p:cNvPr id="622" name="Google Shape;622;p54"/>
          <p:cNvGraphicFramePr/>
          <p:nvPr/>
        </p:nvGraphicFramePr>
        <p:xfrm>
          <a:off x="1010754" y="463346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B2</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623" name="Google Shape;623;p54"/>
          <p:cNvSpPr txBox="1"/>
          <p:nvPr>
            <p:ph idx="1" type="body"/>
          </p:nvPr>
        </p:nvSpPr>
        <p:spPr>
          <a:xfrm>
            <a:off x="311700" y="1225225"/>
            <a:ext cx="8911500" cy="45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Filters are now matrices...</a:t>
            </a:r>
            <a:br>
              <a:rPr b="1" lang="en"/>
            </a:br>
            <a:endParaRPr b="1"/>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graphicFrame>
        <p:nvGraphicFramePr>
          <p:cNvPr id="628" name="Google Shape;628;p55"/>
          <p:cNvGraphicFramePr/>
          <p:nvPr/>
        </p:nvGraphicFramePr>
        <p:xfrm>
          <a:off x="332012" y="316908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A21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629" name="Google Shape;629;p55"/>
          <p:cNvGraphicFramePr/>
          <p:nvPr/>
        </p:nvGraphicFramePr>
        <p:xfrm>
          <a:off x="334838" y="3498721"/>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A32</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graphicFrame>
        <p:nvGraphicFramePr>
          <p:cNvPr id="630" name="Google Shape;630;p55"/>
          <p:cNvGraphicFramePr/>
          <p:nvPr/>
        </p:nvGraphicFramePr>
        <p:xfrm>
          <a:off x="332012" y="2842271"/>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A11</a:t>
                      </a:r>
                      <a:endParaRPr baseline="-25000"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A21</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A13</a:t>
                      </a:r>
                      <a:endParaRPr sz="800"/>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sp>
        <p:nvSpPr>
          <p:cNvPr id="631" name="Google Shape;631;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Dimensions?</a:t>
            </a:r>
            <a:endParaRPr/>
          </a:p>
        </p:txBody>
      </p:sp>
      <p:graphicFrame>
        <p:nvGraphicFramePr>
          <p:cNvPr id="632" name="Google Shape;632;p55"/>
          <p:cNvGraphicFramePr/>
          <p:nvPr/>
        </p:nvGraphicFramePr>
        <p:xfrm>
          <a:off x="408212" y="29534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B11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B12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B13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graphicFrame>
        <p:nvGraphicFramePr>
          <p:cNvPr id="633" name="Google Shape;633;p55"/>
          <p:cNvGraphicFramePr/>
          <p:nvPr/>
        </p:nvGraphicFramePr>
        <p:xfrm>
          <a:off x="408212" y="32802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B21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B22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B23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graphicFrame>
        <p:nvGraphicFramePr>
          <p:cNvPr id="634" name="Google Shape;634;p55"/>
          <p:cNvGraphicFramePr/>
          <p:nvPr/>
        </p:nvGraphicFramePr>
        <p:xfrm>
          <a:off x="411038" y="36098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B31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B32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B33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graphicFrame>
        <p:nvGraphicFramePr>
          <p:cNvPr id="635" name="Google Shape;635;p55"/>
          <p:cNvGraphicFramePr/>
          <p:nvPr/>
        </p:nvGraphicFramePr>
        <p:xfrm>
          <a:off x="403625" y="17919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t>x</a:t>
                      </a:r>
                      <a:r>
                        <a:rPr b="1" baseline="-25000" lang="en" sz="800"/>
                        <a:t>11</a:t>
                      </a:r>
                      <a:endParaRPr b="1" baseline="-25000"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14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636" name="Google Shape;636;p55"/>
          <p:cNvGraphicFramePr/>
          <p:nvPr/>
        </p:nvGraphicFramePr>
        <p:xfrm>
          <a:off x="403625" y="21289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24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637" name="Google Shape;637;p55"/>
          <p:cNvGraphicFramePr/>
          <p:nvPr/>
        </p:nvGraphicFramePr>
        <p:xfrm>
          <a:off x="406451" y="24586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31</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32</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33</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x</a:t>
                      </a:r>
                      <a:r>
                        <a:rPr b="1" baseline="-25000" lang="en" sz="800">
                          <a:solidFill>
                            <a:schemeClr val="dk1"/>
                          </a:solidFill>
                        </a:rPr>
                        <a:t>34</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638" name="Google Shape;638;p55"/>
          <p:cNvGraphicFramePr/>
          <p:nvPr/>
        </p:nvGraphicFramePr>
        <p:xfrm>
          <a:off x="1016051" y="4287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A2</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graphicFrame>
        <p:nvGraphicFramePr>
          <p:cNvPr id="639" name="Google Shape;639;p55"/>
          <p:cNvGraphicFramePr/>
          <p:nvPr/>
        </p:nvGraphicFramePr>
        <p:xfrm>
          <a:off x="1020279" y="4633460"/>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b="1" lang="en" sz="800">
                          <a:solidFill>
                            <a:schemeClr val="dk1"/>
                          </a:solidFill>
                        </a:rPr>
                        <a:t>y</a:t>
                      </a:r>
                      <a:r>
                        <a:rPr b="1" baseline="-25000" lang="en" sz="800">
                          <a:solidFill>
                            <a:schemeClr val="dk1"/>
                          </a:solidFill>
                        </a:rPr>
                        <a:t>B2</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lang="en" sz="800"/>
                        <a:t>...</a:t>
                      </a:r>
                      <a:endParaRPr b="1"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640" name="Google Shape;640;p55"/>
          <p:cNvSpPr txBox="1"/>
          <p:nvPr/>
        </p:nvSpPr>
        <p:spPr>
          <a:xfrm>
            <a:off x="4277075" y="2884300"/>
            <a:ext cx="2667900" cy="7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W</a:t>
            </a:r>
            <a:r>
              <a:rPr baseline="-25000" lang="en" sz="2400">
                <a:latin typeface="Open Sans"/>
                <a:ea typeface="Open Sans"/>
                <a:cs typeface="Open Sans"/>
                <a:sym typeface="Open Sans"/>
              </a:rPr>
              <a:t>Ail</a:t>
            </a:r>
            <a:endParaRPr baseline="-25000" sz="2400">
              <a:latin typeface="Open Sans"/>
              <a:ea typeface="Open Sans"/>
              <a:cs typeface="Open Sans"/>
              <a:sym typeface="Open Sans"/>
            </a:endParaRPr>
          </a:p>
        </p:txBody>
      </p:sp>
      <p:cxnSp>
        <p:nvCxnSpPr>
          <p:cNvPr id="641" name="Google Shape;641;p55"/>
          <p:cNvCxnSpPr>
            <a:stCxn id="642" idx="0"/>
          </p:cNvCxnSpPr>
          <p:nvPr/>
        </p:nvCxnSpPr>
        <p:spPr>
          <a:xfrm flipH="1" rot="10800000">
            <a:off x="3845800" y="3465600"/>
            <a:ext cx="802500" cy="301500"/>
          </a:xfrm>
          <a:prstGeom prst="straightConnector1">
            <a:avLst/>
          </a:prstGeom>
          <a:noFill/>
          <a:ln cap="flat" cmpd="sng" w="9525">
            <a:solidFill>
              <a:schemeClr val="dk2"/>
            </a:solidFill>
            <a:prstDash val="solid"/>
            <a:round/>
            <a:headEnd len="med" w="med" type="none"/>
            <a:tailEnd len="med" w="med" type="triangle"/>
          </a:ln>
        </p:spPr>
      </p:cxnSp>
      <p:sp>
        <p:nvSpPr>
          <p:cNvPr id="642" name="Google Shape;642;p55"/>
          <p:cNvSpPr txBox="1"/>
          <p:nvPr/>
        </p:nvSpPr>
        <p:spPr>
          <a:xfrm>
            <a:off x="2811850" y="3767100"/>
            <a:ext cx="20679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Number of Filter</a:t>
            </a:r>
            <a:endParaRPr>
              <a:latin typeface="Open Sans"/>
              <a:ea typeface="Open Sans"/>
              <a:cs typeface="Open Sans"/>
              <a:sym typeface="Open Sans"/>
            </a:endParaRPr>
          </a:p>
        </p:txBody>
      </p:sp>
      <p:cxnSp>
        <p:nvCxnSpPr>
          <p:cNvPr id="643" name="Google Shape;643;p55"/>
          <p:cNvCxnSpPr>
            <a:stCxn id="644" idx="1"/>
          </p:cNvCxnSpPr>
          <p:nvPr/>
        </p:nvCxnSpPr>
        <p:spPr>
          <a:xfrm rot="10800000">
            <a:off x="4813450" y="3438300"/>
            <a:ext cx="55800" cy="482100"/>
          </a:xfrm>
          <a:prstGeom prst="straightConnector1">
            <a:avLst/>
          </a:prstGeom>
          <a:noFill/>
          <a:ln cap="flat" cmpd="sng" w="9525">
            <a:solidFill>
              <a:schemeClr val="dk2"/>
            </a:solidFill>
            <a:prstDash val="solid"/>
            <a:round/>
            <a:headEnd len="med" w="med" type="none"/>
            <a:tailEnd len="med" w="med" type="triangle"/>
          </a:ln>
        </p:spPr>
      </p:cxnSp>
      <p:sp>
        <p:nvSpPr>
          <p:cNvPr id="644" name="Google Shape;644;p55"/>
          <p:cNvSpPr txBox="1"/>
          <p:nvPr/>
        </p:nvSpPr>
        <p:spPr>
          <a:xfrm>
            <a:off x="4869250" y="3767100"/>
            <a:ext cx="24198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Thickness of source layer</a:t>
            </a:r>
            <a:endParaRPr>
              <a:latin typeface="Open Sans"/>
              <a:ea typeface="Open Sans"/>
              <a:cs typeface="Open Sans"/>
              <a:sym typeface="Open Sans"/>
            </a:endParaRPr>
          </a:p>
        </p:txBody>
      </p:sp>
      <p:cxnSp>
        <p:nvCxnSpPr>
          <p:cNvPr id="645" name="Google Shape;645;p55"/>
          <p:cNvCxnSpPr>
            <a:stCxn id="646" idx="1"/>
          </p:cNvCxnSpPr>
          <p:nvPr/>
        </p:nvCxnSpPr>
        <p:spPr>
          <a:xfrm rot="10800000">
            <a:off x="4922950" y="3342900"/>
            <a:ext cx="479700" cy="44100"/>
          </a:xfrm>
          <a:prstGeom prst="straightConnector1">
            <a:avLst/>
          </a:prstGeom>
          <a:noFill/>
          <a:ln cap="flat" cmpd="sng" w="9525">
            <a:solidFill>
              <a:schemeClr val="dk2"/>
            </a:solidFill>
            <a:prstDash val="solid"/>
            <a:round/>
            <a:headEnd len="med" w="med" type="none"/>
            <a:tailEnd len="med" w="med" type="triangle"/>
          </a:ln>
        </p:spPr>
      </p:cxnSp>
      <p:sp>
        <p:nvSpPr>
          <p:cNvPr id="646" name="Google Shape;646;p55"/>
          <p:cNvSpPr txBox="1"/>
          <p:nvPr/>
        </p:nvSpPr>
        <p:spPr>
          <a:xfrm>
            <a:off x="5402650" y="3233700"/>
            <a:ext cx="24198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‘Length’ of filter</a:t>
            </a:r>
            <a:endParaRPr>
              <a:latin typeface="Open Sans"/>
              <a:ea typeface="Open Sans"/>
              <a:cs typeface="Open Sans"/>
              <a:sym typeface="Open Sans"/>
            </a:endParaRPr>
          </a:p>
        </p:txBody>
      </p:sp>
      <p:sp>
        <p:nvSpPr>
          <p:cNvPr id="647" name="Google Shape;647;p55"/>
          <p:cNvSpPr txBox="1"/>
          <p:nvPr/>
        </p:nvSpPr>
        <p:spPr>
          <a:xfrm>
            <a:off x="7612450" y="3919500"/>
            <a:ext cx="20679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Number of Filters</a:t>
            </a:r>
            <a:endParaRPr>
              <a:latin typeface="Open Sans"/>
              <a:ea typeface="Open Sans"/>
              <a:cs typeface="Open Sans"/>
              <a:sym typeface="Open Sans"/>
            </a:endParaRPr>
          </a:p>
        </p:txBody>
      </p:sp>
      <p:cxnSp>
        <p:nvCxnSpPr>
          <p:cNvPr id="648" name="Google Shape;648;p55"/>
          <p:cNvCxnSpPr/>
          <p:nvPr/>
        </p:nvCxnSpPr>
        <p:spPr>
          <a:xfrm>
            <a:off x="8646400" y="4302300"/>
            <a:ext cx="13500" cy="48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2" name="Shape 652"/>
        <p:cNvGrpSpPr/>
        <p:nvPr/>
      </p:nvGrpSpPr>
      <p:grpSpPr>
        <a:xfrm>
          <a:off x="0" y="0"/>
          <a:ext cx="0" cy="0"/>
          <a:chOff x="0" y="0"/>
          <a:chExt cx="0" cy="0"/>
        </a:xfrm>
      </p:grpSpPr>
      <p:pic>
        <p:nvPicPr>
          <p:cNvPr id="653" name="Google Shape;653;p56"/>
          <p:cNvPicPr preferRelativeResize="0"/>
          <p:nvPr/>
        </p:nvPicPr>
        <p:blipFill>
          <a:blip r:embed="rId3">
            <a:alphaModFix/>
          </a:blip>
          <a:stretch>
            <a:fillRect/>
          </a:stretch>
        </p:blipFill>
        <p:spPr>
          <a:xfrm>
            <a:off x="2951325" y="2176375"/>
            <a:ext cx="4893549" cy="2827074"/>
          </a:xfrm>
          <a:prstGeom prst="rect">
            <a:avLst/>
          </a:prstGeom>
          <a:noFill/>
          <a:ln>
            <a:noFill/>
          </a:ln>
        </p:spPr>
      </p:pic>
      <p:sp>
        <p:nvSpPr>
          <p:cNvPr id="654" name="Google Shape;654;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 Dimensions</a:t>
            </a:r>
            <a:endParaRPr/>
          </a:p>
        </p:txBody>
      </p:sp>
      <p:sp>
        <p:nvSpPr>
          <p:cNvPr id="655" name="Google Shape;655;p56"/>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get even more complex… but logic is the same!</a:t>
            </a:r>
            <a:endParaRPr/>
          </a:p>
          <a:p>
            <a:pPr indent="0" lvl="0" marL="0" rtl="0" algn="l">
              <a:spcBef>
                <a:spcPts val="0"/>
              </a:spcBef>
              <a:spcAft>
                <a:spcPts val="0"/>
              </a:spcAft>
              <a:buNone/>
            </a:pPr>
            <a:r>
              <a:rPr lang="en" sz="1200"/>
              <a:t>Good </a:t>
            </a:r>
            <a:r>
              <a:rPr lang="en" sz="1200"/>
              <a:t>discussion </a:t>
            </a:r>
            <a:r>
              <a:rPr lang="en" sz="1200"/>
              <a:t>in: </a:t>
            </a:r>
            <a:r>
              <a:rPr lang="en" sz="1200" u="sng">
                <a:solidFill>
                  <a:schemeClr val="hlink"/>
                </a:solidFill>
                <a:hlinkClick r:id="rId4"/>
              </a:rPr>
              <a:t>http://cs231n.github.io/convolutional-networks/</a:t>
            </a:r>
            <a:r>
              <a:rPr lang="en"/>
              <a:t> </a:t>
            </a:r>
            <a:br>
              <a:rPr lang="en"/>
            </a:b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lang="en"/>
              <a:t> </a:t>
            </a: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656" name="Google Shape;656;p56"/>
          <p:cNvSpPr txBox="1"/>
          <p:nvPr/>
        </p:nvSpPr>
        <p:spPr>
          <a:xfrm>
            <a:off x="3899850" y="2252575"/>
            <a:ext cx="24837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 Layer </a:t>
            </a:r>
            <a:endParaRPr/>
          </a:p>
        </p:txBody>
      </p:sp>
      <p:sp>
        <p:nvSpPr>
          <p:cNvPr id="657" name="Google Shape;657;p56"/>
          <p:cNvSpPr txBox="1"/>
          <p:nvPr/>
        </p:nvSpPr>
        <p:spPr>
          <a:xfrm>
            <a:off x="7315650" y="2109725"/>
            <a:ext cx="27360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Layer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658" name="Google Shape;658;p56"/>
          <p:cNvSpPr txBox="1"/>
          <p:nvPr/>
        </p:nvSpPr>
        <p:spPr>
          <a:xfrm>
            <a:off x="4209375" y="2817600"/>
            <a:ext cx="14967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3D weights for </a:t>
            </a:r>
            <a:br>
              <a:rPr lang="en" sz="1100"/>
            </a:br>
            <a:r>
              <a:rPr lang="en" sz="1100"/>
              <a:t>output dim ‘i’</a:t>
            </a:r>
            <a:endParaRPr sz="1100"/>
          </a:p>
        </p:txBody>
      </p:sp>
      <p:sp>
        <p:nvSpPr>
          <p:cNvPr id="659" name="Google Shape;659;p56"/>
          <p:cNvSpPr txBox="1"/>
          <p:nvPr/>
        </p:nvSpPr>
        <p:spPr>
          <a:xfrm>
            <a:off x="311700" y="2577925"/>
            <a:ext cx="2424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Receptive Field</a:t>
            </a:r>
            <a:r>
              <a:rPr lang="en"/>
              <a:t> for </a:t>
            </a:r>
            <a:r>
              <a:rPr b="1" lang="en"/>
              <a:t>all </a:t>
            </a:r>
            <a:r>
              <a:rPr lang="en"/>
              <a:t>neurons in </a:t>
            </a:r>
            <a:r>
              <a:rPr lang="en" u="sng"/>
              <a:t>dashed box</a:t>
            </a:r>
            <a:r>
              <a:rPr lang="en"/>
              <a:t>:</a:t>
            </a:r>
            <a:br>
              <a:rPr lang="en" sz="600"/>
            </a:br>
            <a:endParaRPr sz="600"/>
          </a:p>
          <a:p>
            <a:pPr indent="-304800" lvl="0" marL="457200" rtl="0" algn="l">
              <a:spcBef>
                <a:spcPts val="0"/>
              </a:spcBef>
              <a:spcAft>
                <a:spcPts val="0"/>
              </a:spcAft>
              <a:buSzPts val="1200"/>
              <a:buChar char="●"/>
            </a:pPr>
            <a:r>
              <a:rPr lang="en" sz="1200"/>
              <a:t>Target neurons ‘see’  full depth of input layer neurons within window</a:t>
            </a:r>
            <a:endParaRPr sz="1200"/>
          </a:p>
          <a:p>
            <a:pPr indent="-304800" lvl="0" marL="457200" rtl="0" algn="l">
              <a:spcBef>
                <a:spcPts val="0"/>
              </a:spcBef>
              <a:spcAft>
                <a:spcPts val="0"/>
              </a:spcAft>
              <a:buSzPts val="1200"/>
              <a:buChar char="●"/>
            </a:pPr>
            <a:r>
              <a:rPr lang="en" sz="1200"/>
              <a:t>Each target neuron in dashed box has different weight/bias filter.</a:t>
            </a:r>
            <a:endParaRPr sz="1200"/>
          </a:p>
          <a:p>
            <a:pPr indent="-304800" lvl="0" marL="457200" rtl="0" algn="l">
              <a:spcBef>
                <a:spcPts val="0"/>
              </a:spcBef>
              <a:spcAft>
                <a:spcPts val="0"/>
              </a:spcAft>
              <a:buSzPts val="1200"/>
              <a:buChar char="●"/>
            </a:pPr>
            <a:r>
              <a:rPr lang="en" sz="1200"/>
              <a:t>Each target layer neuron in same plane uses same weight/bias  </a:t>
            </a:r>
            <a:endParaRPr sz="1200"/>
          </a:p>
          <a:p>
            <a:pPr indent="0" lvl="0" marL="0" rtl="0" algn="l">
              <a:spcBef>
                <a:spcPts val="0"/>
              </a:spcBef>
              <a:spcAft>
                <a:spcPts val="0"/>
              </a:spcAft>
              <a:buNone/>
            </a:pPr>
            <a:r>
              <a:rPr lang="en" sz="1200"/>
              <a:t> </a:t>
            </a:r>
            <a:endParaRPr sz="1200"/>
          </a:p>
        </p:txBody>
      </p:sp>
      <p:cxnSp>
        <p:nvCxnSpPr>
          <p:cNvPr id="660" name="Google Shape;660;p56"/>
          <p:cNvCxnSpPr/>
          <p:nvPr/>
        </p:nvCxnSpPr>
        <p:spPr>
          <a:xfrm>
            <a:off x="2289050" y="2890950"/>
            <a:ext cx="902700" cy="4092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Stride Sizes and Padding</a:t>
            </a:r>
            <a:endParaRPr/>
          </a:p>
        </p:txBody>
      </p:sp>
      <p:sp>
        <p:nvSpPr>
          <p:cNvPr id="666" name="Google Shape;666;p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Stride Size:</a:t>
            </a:r>
            <a:r>
              <a:rPr lang="en"/>
              <a:t> Steps to skip</a:t>
            </a:r>
            <a:endParaRPr/>
          </a:p>
          <a:p>
            <a:pPr indent="0" lvl="0" marL="0" rtl="0" algn="l">
              <a:spcBef>
                <a:spcPts val="1600"/>
              </a:spcBef>
              <a:spcAft>
                <a:spcPts val="0"/>
              </a:spcAft>
              <a:buNone/>
            </a:pPr>
            <a:r>
              <a:rPr b="1" lang="en"/>
              <a:t>Padding: </a:t>
            </a:r>
            <a:r>
              <a:rPr lang="en"/>
              <a:t>Augmenting input layer with zeros on edge to address edge effects</a:t>
            </a:r>
            <a:endParaRPr/>
          </a:p>
          <a:p>
            <a:pPr indent="0" lvl="0" marL="0" rtl="0" algn="l">
              <a:spcBef>
                <a:spcPts val="1600"/>
              </a:spcBef>
              <a:spcAft>
                <a:spcPts val="0"/>
              </a:spcAft>
              <a:buNone/>
            </a:pPr>
            <a:r>
              <a:rPr lang="en"/>
              <a:t>(Make sure stride size fits input and output dimensions. Pad when necessary!)</a:t>
            </a:r>
            <a:endParaRPr/>
          </a:p>
          <a:p>
            <a:pPr indent="0" lvl="0" marL="0" rtl="0" algn="l">
              <a:spcBef>
                <a:spcPts val="1600"/>
              </a:spcBef>
              <a:spcAft>
                <a:spcPts val="0"/>
              </a:spcAft>
              <a:buNone/>
            </a:pPr>
            <a:r>
              <a:rPr b="1" lang="en"/>
              <a:t>Output Size = ((W - F + 2P) / S) + 1</a:t>
            </a:r>
            <a:endParaRPr b="1"/>
          </a:p>
          <a:p>
            <a:pPr indent="0" lvl="0" marL="0" rtl="0" algn="l">
              <a:lnSpc>
                <a:spcPct val="50000"/>
              </a:lnSpc>
              <a:spcBef>
                <a:spcPts val="1600"/>
              </a:spcBef>
              <a:spcAft>
                <a:spcPts val="0"/>
              </a:spcAft>
              <a:buNone/>
            </a:pPr>
            <a:r>
              <a:rPr lang="en" sz="1400" u="sng"/>
              <a:t>Example:</a:t>
            </a:r>
            <a:endParaRPr sz="300" u="sng"/>
          </a:p>
          <a:p>
            <a:pPr indent="-317500" lvl="0" marL="457200" rtl="0" algn="l">
              <a:spcBef>
                <a:spcPts val="1600"/>
              </a:spcBef>
              <a:spcAft>
                <a:spcPts val="0"/>
              </a:spcAft>
              <a:buSzPts val="1400"/>
              <a:buChar char="●"/>
            </a:pPr>
            <a:r>
              <a:rPr lang="en" sz="1400"/>
              <a:t>W = input volume size                                        </a:t>
            </a:r>
            <a:r>
              <a:rPr b="1" lang="en" sz="1400"/>
              <a:t>23</a:t>
            </a:r>
            <a:r>
              <a:rPr lang="en" sz="1400"/>
              <a:t>x23</a:t>
            </a:r>
            <a:endParaRPr sz="1400"/>
          </a:p>
          <a:p>
            <a:pPr indent="-317500" lvl="0" marL="457200" rtl="0" algn="l">
              <a:spcBef>
                <a:spcPts val="0"/>
              </a:spcBef>
              <a:spcAft>
                <a:spcPts val="0"/>
              </a:spcAft>
              <a:buSzPts val="1400"/>
              <a:buChar char="●"/>
            </a:pPr>
            <a:r>
              <a:rPr lang="en" sz="1400"/>
              <a:t>F = receptive field size                                        </a:t>
            </a:r>
            <a:r>
              <a:rPr b="1" lang="en" sz="1400"/>
              <a:t>5</a:t>
            </a:r>
            <a:r>
              <a:rPr lang="en" sz="1400"/>
              <a:t>x5</a:t>
            </a:r>
            <a:endParaRPr sz="1400"/>
          </a:p>
          <a:p>
            <a:pPr indent="-317500" lvl="0" marL="457200" rtl="0" algn="l">
              <a:spcBef>
                <a:spcPts val="0"/>
              </a:spcBef>
              <a:spcAft>
                <a:spcPts val="0"/>
              </a:spcAft>
              <a:buSzPts val="1400"/>
              <a:buChar char="●"/>
            </a:pPr>
            <a:r>
              <a:rPr lang="en" sz="1400"/>
              <a:t>S = stride size                                                       </a:t>
            </a:r>
            <a:r>
              <a:rPr b="1" lang="en" sz="1400"/>
              <a:t>4</a:t>
            </a:r>
            <a:endParaRPr b="1" sz="1400"/>
          </a:p>
          <a:p>
            <a:pPr indent="-317500" lvl="0" marL="457200" rtl="0" algn="l">
              <a:spcBef>
                <a:spcPts val="0"/>
              </a:spcBef>
              <a:spcAft>
                <a:spcPts val="0"/>
              </a:spcAft>
              <a:buSzPts val="1400"/>
              <a:buChar char="●"/>
            </a:pPr>
            <a:r>
              <a:rPr lang="en" sz="1400"/>
              <a:t>P = padding size 					</a:t>
            </a:r>
            <a:r>
              <a:rPr b="1" lang="en" sz="1400"/>
              <a:t>0</a:t>
            </a:r>
            <a:r>
              <a:rPr lang="en" sz="1400"/>
              <a:t>                                                </a:t>
            </a:r>
            <a:br>
              <a:rPr lang="en" sz="1400"/>
            </a:br>
            <a:r>
              <a:rPr lang="en" sz="1400"/>
              <a:t>                                    </a:t>
            </a:r>
            <a:r>
              <a:rPr lang="en" sz="1400"/>
              <a:t>  </a:t>
            </a:r>
            <a:endParaRPr/>
          </a:p>
        </p:txBody>
      </p:sp>
      <p:sp>
        <p:nvSpPr>
          <p:cNvPr id="667" name="Google Shape;667;p57"/>
          <p:cNvSpPr txBox="1"/>
          <p:nvPr/>
        </p:nvSpPr>
        <p:spPr>
          <a:xfrm>
            <a:off x="5593575" y="3874200"/>
            <a:ext cx="3070200" cy="12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1"/>
                </a:solidFill>
                <a:latin typeface="Open Sans"/>
                <a:ea typeface="Open Sans"/>
                <a:cs typeface="Open Sans"/>
                <a:sym typeface="Open Sans"/>
              </a:rPr>
              <a:t>Does it fit?</a:t>
            </a:r>
            <a:endParaRPr>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Stride Sizes and Padding</a:t>
            </a:r>
            <a:endParaRPr/>
          </a:p>
        </p:txBody>
      </p:sp>
      <p:sp>
        <p:nvSpPr>
          <p:cNvPr id="673" name="Google Shape;673;p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Stride Size:</a:t>
            </a:r>
            <a:r>
              <a:rPr lang="en"/>
              <a:t> Steps to skip</a:t>
            </a:r>
            <a:endParaRPr/>
          </a:p>
          <a:p>
            <a:pPr indent="0" lvl="0" marL="0" rtl="0" algn="l">
              <a:spcBef>
                <a:spcPts val="1600"/>
              </a:spcBef>
              <a:spcAft>
                <a:spcPts val="0"/>
              </a:spcAft>
              <a:buNone/>
            </a:pPr>
            <a:r>
              <a:rPr b="1" lang="en"/>
              <a:t>Padding: </a:t>
            </a:r>
            <a:r>
              <a:rPr lang="en"/>
              <a:t>Augmenting input layer with zeros on edge to address edge effects</a:t>
            </a:r>
            <a:endParaRPr/>
          </a:p>
          <a:p>
            <a:pPr indent="0" lvl="0" marL="0" rtl="0" algn="l">
              <a:spcBef>
                <a:spcPts val="1600"/>
              </a:spcBef>
              <a:spcAft>
                <a:spcPts val="0"/>
              </a:spcAft>
              <a:buNone/>
            </a:pPr>
            <a:r>
              <a:rPr lang="en"/>
              <a:t>(Make sure stride size fits input and output dimensions. Pad when necessary!)</a:t>
            </a:r>
            <a:endParaRPr/>
          </a:p>
          <a:p>
            <a:pPr indent="0" lvl="0" marL="0" rtl="0" algn="l">
              <a:spcBef>
                <a:spcPts val="1600"/>
              </a:spcBef>
              <a:spcAft>
                <a:spcPts val="0"/>
              </a:spcAft>
              <a:buNone/>
            </a:pPr>
            <a:r>
              <a:rPr b="1" lang="en"/>
              <a:t>Output Size = ((W - F + 2P) / S) + 1</a:t>
            </a:r>
            <a:endParaRPr b="1"/>
          </a:p>
          <a:p>
            <a:pPr indent="0" lvl="0" marL="0" rtl="0" algn="l">
              <a:lnSpc>
                <a:spcPct val="50000"/>
              </a:lnSpc>
              <a:spcBef>
                <a:spcPts val="1600"/>
              </a:spcBef>
              <a:spcAft>
                <a:spcPts val="0"/>
              </a:spcAft>
              <a:buNone/>
            </a:pPr>
            <a:r>
              <a:rPr lang="en" sz="1400" u="sng"/>
              <a:t>Example:</a:t>
            </a:r>
            <a:endParaRPr sz="300" u="sng"/>
          </a:p>
          <a:p>
            <a:pPr indent="-317500" lvl="0" marL="457200" rtl="0" algn="l">
              <a:spcBef>
                <a:spcPts val="1600"/>
              </a:spcBef>
              <a:spcAft>
                <a:spcPts val="0"/>
              </a:spcAft>
              <a:buSzPts val="1400"/>
              <a:buChar char="●"/>
            </a:pPr>
            <a:r>
              <a:rPr lang="en" sz="1400"/>
              <a:t>W = input volume size                                        </a:t>
            </a:r>
            <a:r>
              <a:rPr b="1" lang="en" sz="1400"/>
              <a:t>23</a:t>
            </a:r>
            <a:r>
              <a:rPr lang="en" sz="1400"/>
              <a:t>x23</a:t>
            </a:r>
            <a:endParaRPr sz="1400"/>
          </a:p>
          <a:p>
            <a:pPr indent="-317500" lvl="0" marL="457200" rtl="0" algn="l">
              <a:spcBef>
                <a:spcPts val="0"/>
              </a:spcBef>
              <a:spcAft>
                <a:spcPts val="0"/>
              </a:spcAft>
              <a:buSzPts val="1400"/>
              <a:buChar char="●"/>
            </a:pPr>
            <a:r>
              <a:rPr lang="en" sz="1400"/>
              <a:t>F = receptive field size                                        </a:t>
            </a:r>
            <a:r>
              <a:rPr b="1" lang="en" sz="1400"/>
              <a:t>5</a:t>
            </a:r>
            <a:r>
              <a:rPr lang="en" sz="1400"/>
              <a:t>x5</a:t>
            </a:r>
            <a:endParaRPr sz="1400"/>
          </a:p>
          <a:p>
            <a:pPr indent="-317500" lvl="0" marL="457200" rtl="0" algn="l">
              <a:spcBef>
                <a:spcPts val="0"/>
              </a:spcBef>
              <a:spcAft>
                <a:spcPts val="0"/>
              </a:spcAft>
              <a:buSzPts val="1400"/>
              <a:buChar char="●"/>
            </a:pPr>
            <a:r>
              <a:rPr lang="en" sz="1400"/>
              <a:t>S = stride size                                                       </a:t>
            </a:r>
            <a:r>
              <a:rPr b="1" lang="en" sz="1400"/>
              <a:t>4</a:t>
            </a:r>
            <a:endParaRPr b="1" sz="1400"/>
          </a:p>
          <a:p>
            <a:pPr indent="-317500" lvl="0" marL="457200" rtl="0" algn="l">
              <a:spcBef>
                <a:spcPts val="0"/>
              </a:spcBef>
              <a:spcAft>
                <a:spcPts val="0"/>
              </a:spcAft>
              <a:buSzPts val="1400"/>
              <a:buChar char="●"/>
            </a:pPr>
            <a:r>
              <a:rPr lang="en" sz="1400"/>
              <a:t>P = padding size 					</a:t>
            </a:r>
            <a:r>
              <a:rPr b="1" lang="en" sz="1400"/>
              <a:t>0</a:t>
            </a:r>
            <a:r>
              <a:rPr lang="en" sz="1400"/>
              <a:t>                                                </a:t>
            </a:r>
            <a:br>
              <a:rPr lang="en" sz="1400"/>
            </a:br>
            <a:r>
              <a:rPr lang="en" sz="1400"/>
              <a:t>                                      </a:t>
            </a:r>
            <a:endParaRPr/>
          </a:p>
        </p:txBody>
      </p:sp>
      <p:sp>
        <p:nvSpPr>
          <p:cNvPr id="674" name="Google Shape;674;p58"/>
          <p:cNvSpPr txBox="1"/>
          <p:nvPr/>
        </p:nvSpPr>
        <p:spPr>
          <a:xfrm>
            <a:off x="5593575" y="3874200"/>
            <a:ext cx="3070200" cy="12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Open Sans"/>
                <a:ea typeface="Open Sans"/>
                <a:cs typeface="Open Sans"/>
                <a:sym typeface="Open Sans"/>
              </a:rPr>
              <a:t>Does it fit?</a:t>
            </a:r>
            <a:endParaRPr b="1">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chemeClr val="dk1"/>
                </a:solidFill>
                <a:latin typeface="Open Sans"/>
                <a:ea typeface="Open Sans"/>
                <a:cs typeface="Open Sans"/>
                <a:sym typeface="Open Sans"/>
              </a:rPr>
              <a:t>((23 - 5 + 0)/4) + 1 = 5.5 </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 Must be integer! Need padding..</a:t>
            </a:r>
            <a:endParaRPr>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Stride Sizes and Padding</a:t>
            </a:r>
            <a:endParaRPr/>
          </a:p>
        </p:txBody>
      </p:sp>
      <p:sp>
        <p:nvSpPr>
          <p:cNvPr id="680" name="Google Shape;680;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Stride Size:</a:t>
            </a:r>
            <a:r>
              <a:rPr lang="en"/>
              <a:t> Steps to skip</a:t>
            </a:r>
            <a:endParaRPr/>
          </a:p>
          <a:p>
            <a:pPr indent="0" lvl="0" marL="0" rtl="0" algn="l">
              <a:spcBef>
                <a:spcPts val="1600"/>
              </a:spcBef>
              <a:spcAft>
                <a:spcPts val="0"/>
              </a:spcAft>
              <a:buNone/>
            </a:pPr>
            <a:r>
              <a:rPr b="1" lang="en"/>
              <a:t>Padding: </a:t>
            </a:r>
            <a:r>
              <a:rPr lang="en"/>
              <a:t>Augmenting input layer with zeros on edge to address edge effects</a:t>
            </a:r>
            <a:endParaRPr/>
          </a:p>
          <a:p>
            <a:pPr indent="0" lvl="0" marL="0" rtl="0" algn="l">
              <a:spcBef>
                <a:spcPts val="1600"/>
              </a:spcBef>
              <a:spcAft>
                <a:spcPts val="0"/>
              </a:spcAft>
              <a:buNone/>
            </a:pPr>
            <a:r>
              <a:rPr lang="en"/>
              <a:t>(Make sure stride size fits input and output dimensions. Pad when necessary!)</a:t>
            </a:r>
            <a:endParaRPr/>
          </a:p>
          <a:p>
            <a:pPr indent="0" lvl="0" marL="0" rtl="0" algn="l">
              <a:spcBef>
                <a:spcPts val="1600"/>
              </a:spcBef>
              <a:spcAft>
                <a:spcPts val="0"/>
              </a:spcAft>
              <a:buNone/>
            </a:pPr>
            <a:r>
              <a:rPr b="1" lang="en"/>
              <a:t>Output Size = ((W - F + 2P) / S) + 1</a:t>
            </a:r>
            <a:endParaRPr b="1"/>
          </a:p>
          <a:p>
            <a:pPr indent="0" lvl="0" marL="0" rtl="0" algn="l">
              <a:lnSpc>
                <a:spcPct val="50000"/>
              </a:lnSpc>
              <a:spcBef>
                <a:spcPts val="1600"/>
              </a:spcBef>
              <a:spcAft>
                <a:spcPts val="0"/>
              </a:spcAft>
              <a:buNone/>
            </a:pPr>
            <a:r>
              <a:rPr lang="en" sz="1400" u="sng"/>
              <a:t>Example:</a:t>
            </a:r>
            <a:endParaRPr sz="300" u="sng"/>
          </a:p>
          <a:p>
            <a:pPr indent="-317500" lvl="0" marL="457200" rtl="0" algn="l">
              <a:spcBef>
                <a:spcPts val="1600"/>
              </a:spcBef>
              <a:spcAft>
                <a:spcPts val="0"/>
              </a:spcAft>
              <a:buSzPts val="1400"/>
              <a:buChar char="●"/>
            </a:pPr>
            <a:r>
              <a:rPr lang="en" sz="1400"/>
              <a:t>W = input volume size                                        </a:t>
            </a:r>
            <a:r>
              <a:rPr b="1" lang="en" sz="1400"/>
              <a:t>23</a:t>
            </a:r>
            <a:r>
              <a:rPr lang="en" sz="1400"/>
              <a:t>x23</a:t>
            </a:r>
            <a:endParaRPr sz="1400"/>
          </a:p>
          <a:p>
            <a:pPr indent="-317500" lvl="0" marL="457200" rtl="0" algn="l">
              <a:spcBef>
                <a:spcPts val="0"/>
              </a:spcBef>
              <a:spcAft>
                <a:spcPts val="0"/>
              </a:spcAft>
              <a:buSzPts val="1400"/>
              <a:buChar char="●"/>
            </a:pPr>
            <a:r>
              <a:rPr lang="en" sz="1400"/>
              <a:t>F = receptive field size                                        </a:t>
            </a:r>
            <a:r>
              <a:rPr b="1" lang="en" sz="1400"/>
              <a:t>5</a:t>
            </a:r>
            <a:r>
              <a:rPr lang="en" sz="1400"/>
              <a:t>x5</a:t>
            </a:r>
            <a:endParaRPr sz="1400"/>
          </a:p>
          <a:p>
            <a:pPr indent="-317500" lvl="0" marL="457200" rtl="0" algn="l">
              <a:spcBef>
                <a:spcPts val="0"/>
              </a:spcBef>
              <a:spcAft>
                <a:spcPts val="0"/>
              </a:spcAft>
              <a:buSzPts val="1400"/>
              <a:buChar char="●"/>
            </a:pPr>
            <a:r>
              <a:rPr lang="en" sz="1400"/>
              <a:t>S = stride size                                                       </a:t>
            </a:r>
            <a:r>
              <a:rPr b="1" lang="en" sz="1400"/>
              <a:t>4</a:t>
            </a:r>
            <a:endParaRPr b="1" sz="1400"/>
          </a:p>
          <a:p>
            <a:pPr indent="-317500" lvl="0" marL="457200" rtl="0" algn="l">
              <a:spcBef>
                <a:spcPts val="0"/>
              </a:spcBef>
              <a:spcAft>
                <a:spcPts val="0"/>
              </a:spcAft>
              <a:buSzPts val="1400"/>
              <a:buChar char="●"/>
            </a:pPr>
            <a:r>
              <a:rPr lang="en" sz="1400"/>
              <a:t>P = padding size 					</a:t>
            </a:r>
            <a:r>
              <a:rPr b="1" lang="en" sz="1400"/>
              <a:t>1</a:t>
            </a:r>
            <a:r>
              <a:rPr lang="en" sz="1400"/>
              <a:t>                                               </a:t>
            </a:r>
            <a:br>
              <a:rPr lang="en" sz="1400"/>
            </a:br>
            <a:r>
              <a:rPr lang="en" sz="1400"/>
              <a:t>                                      </a:t>
            </a:r>
            <a:endParaRPr/>
          </a:p>
        </p:txBody>
      </p:sp>
      <p:sp>
        <p:nvSpPr>
          <p:cNvPr id="681" name="Google Shape;681;p59"/>
          <p:cNvSpPr txBox="1"/>
          <p:nvPr/>
        </p:nvSpPr>
        <p:spPr>
          <a:xfrm>
            <a:off x="5593575" y="3874200"/>
            <a:ext cx="3070200" cy="12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Open Sans"/>
                <a:ea typeface="Open Sans"/>
                <a:cs typeface="Open Sans"/>
                <a:sym typeface="Open Sans"/>
              </a:rPr>
              <a:t>Does it fit?</a:t>
            </a:r>
            <a:endParaRPr b="1">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chemeClr val="dk1"/>
                </a:solidFill>
                <a:latin typeface="Open Sans"/>
                <a:ea typeface="Open Sans"/>
                <a:cs typeface="Open Sans"/>
                <a:sym typeface="Open Sans"/>
              </a:rPr>
              <a:t>((23 - 5 + 2)/4) + 1 = 6</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Works!</a:t>
            </a:r>
            <a:endParaRPr>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5" name="Shape 685"/>
        <p:cNvGrpSpPr/>
        <p:nvPr/>
      </p:nvGrpSpPr>
      <p:grpSpPr>
        <a:xfrm>
          <a:off x="0" y="0"/>
          <a:ext cx="0" cy="0"/>
          <a:chOff x="0" y="0"/>
          <a:chExt cx="0" cy="0"/>
        </a:xfrm>
      </p:grpSpPr>
      <p:sp>
        <p:nvSpPr>
          <p:cNvPr id="686" name="Google Shape;686;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Activations </a:t>
            </a:r>
            <a:endParaRPr/>
          </a:p>
        </p:txBody>
      </p:sp>
      <p:sp>
        <p:nvSpPr>
          <p:cNvPr id="687" name="Google Shape;687;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ReLU (very common)  vs. Sigmoid:   </a:t>
            </a:r>
            <a:endParaRPr>
              <a:latin typeface="Consolas"/>
              <a:ea typeface="Consolas"/>
              <a:cs typeface="Consolas"/>
              <a:sym typeface="Consolas"/>
            </a:endParaRPr>
          </a:p>
        </p:txBody>
      </p:sp>
      <p:pic>
        <p:nvPicPr>
          <p:cNvPr id="688" name="Google Shape;688;p60"/>
          <p:cNvPicPr preferRelativeResize="0"/>
          <p:nvPr/>
        </p:nvPicPr>
        <p:blipFill>
          <a:blip r:embed="rId3">
            <a:alphaModFix/>
          </a:blip>
          <a:stretch>
            <a:fillRect/>
          </a:stretch>
        </p:blipFill>
        <p:spPr>
          <a:xfrm>
            <a:off x="1582475" y="1735350"/>
            <a:ext cx="5979049" cy="2404800"/>
          </a:xfrm>
          <a:prstGeom prst="rect">
            <a:avLst/>
          </a:prstGeom>
          <a:noFill/>
          <a:ln>
            <a:noFill/>
          </a:ln>
        </p:spPr>
      </p:pic>
      <p:sp>
        <p:nvSpPr>
          <p:cNvPr id="689" name="Google Shape;689;p60"/>
          <p:cNvSpPr txBox="1"/>
          <p:nvPr/>
        </p:nvSpPr>
        <p:spPr>
          <a:xfrm>
            <a:off x="311700" y="4307050"/>
            <a:ext cx="64863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Image Source: https://towardsdatascience.com/activation-functions-neural-networks-1cbd9f8d91d6</a:t>
            </a:r>
            <a:endParaRPr sz="1000"/>
          </a:p>
        </p:txBody>
      </p:sp>
      <p:cxnSp>
        <p:nvCxnSpPr>
          <p:cNvPr id="690" name="Google Shape;690;p60"/>
          <p:cNvCxnSpPr/>
          <p:nvPr/>
        </p:nvCxnSpPr>
        <p:spPr>
          <a:xfrm flipH="1">
            <a:off x="3837525" y="1496825"/>
            <a:ext cx="1173900" cy="403500"/>
          </a:xfrm>
          <a:prstGeom prst="straightConnector1">
            <a:avLst/>
          </a:prstGeom>
          <a:noFill/>
          <a:ln cap="flat" cmpd="sng" w="9525">
            <a:solidFill>
              <a:schemeClr val="dk2"/>
            </a:solidFill>
            <a:prstDash val="solid"/>
            <a:round/>
            <a:headEnd len="med" w="med" type="none"/>
            <a:tailEnd len="med" w="med" type="triangle"/>
          </a:ln>
        </p:spPr>
      </p:cxnSp>
      <p:sp>
        <p:nvSpPr>
          <p:cNvPr id="691" name="Google Shape;691;p60"/>
          <p:cNvSpPr txBox="1"/>
          <p:nvPr/>
        </p:nvSpPr>
        <p:spPr>
          <a:xfrm>
            <a:off x="5030600" y="643838"/>
            <a:ext cx="39474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Weak training input due to small </a:t>
            </a:r>
            <a:r>
              <a:rPr lang="en"/>
              <a:t>gradient</a:t>
            </a:r>
            <a:r>
              <a:rPr lang="en"/>
              <a:t>. </a:t>
            </a:r>
            <a:br>
              <a:rPr lang="en"/>
            </a:br>
            <a:r>
              <a:rPr lang="en"/>
              <a:t>(Back-propagation picks up product of derivatives through chain-rule…)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Pooling Layer </a:t>
            </a:r>
            <a:endParaRPr/>
          </a:p>
        </p:txBody>
      </p:sp>
      <p:sp>
        <p:nvSpPr>
          <p:cNvPr id="697" name="Google Shape;697;p61"/>
          <p:cNvSpPr txBox="1"/>
          <p:nvPr>
            <p:ph idx="1" type="body"/>
          </p:nvPr>
        </p:nvSpPr>
        <p:spPr>
          <a:xfrm>
            <a:off x="311700" y="1225225"/>
            <a:ext cx="8118900" cy="12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Parameter-sharing is good. </a:t>
            </a:r>
            <a:r>
              <a:rPr lang="en" u="sng"/>
              <a:t>Pooling </a:t>
            </a:r>
            <a:r>
              <a:rPr lang="en"/>
              <a:t>helps on top of that, reducing work and overfitting. Example:</a:t>
            </a:r>
            <a:endParaRPr/>
          </a:p>
          <a:p>
            <a:pPr indent="0" lvl="0" marL="0" rtl="0" algn="l">
              <a:spcBef>
                <a:spcPts val="0"/>
              </a:spcBef>
              <a:spcAft>
                <a:spcPts val="0"/>
              </a:spcAft>
              <a:buNone/>
            </a:pPr>
            <a:br>
              <a:rPr lang="en"/>
            </a:br>
            <a:r>
              <a:rPr b="1" lang="en"/>
              <a:t>Max-Pooling: </a:t>
            </a:r>
            <a:endParaRPr b="1">
              <a:latin typeface="Consolas"/>
              <a:ea typeface="Consolas"/>
              <a:cs typeface="Consolas"/>
              <a:sym typeface="Consolas"/>
            </a:endParaRPr>
          </a:p>
        </p:txBody>
      </p:sp>
      <p:graphicFrame>
        <p:nvGraphicFramePr>
          <p:cNvPr id="698" name="Google Shape;698;p61"/>
          <p:cNvGraphicFramePr/>
          <p:nvPr/>
        </p:nvGraphicFramePr>
        <p:xfrm>
          <a:off x="585650" y="2667675"/>
          <a:ext cx="3000000" cy="3000000"/>
        </p:xfrm>
        <a:graphic>
          <a:graphicData uri="http://schemas.openxmlformats.org/drawingml/2006/table">
            <a:tbl>
              <a:tblPr>
                <a:noFill/>
                <a:tableStyleId>{D25F16F6-7CD0-4B29-B7C8-9C89B4653CB8}</a:tableStyleId>
              </a:tblPr>
              <a:tblGrid>
                <a:gridCol w="568825"/>
                <a:gridCol w="568825"/>
                <a:gridCol w="568825"/>
                <a:gridCol w="568825"/>
              </a:tblGrid>
              <a:tr h="381000">
                <a:tc>
                  <a:txBody>
                    <a:bodyPr/>
                    <a:lstStyle/>
                    <a:p>
                      <a:pPr indent="0" lvl="0" marL="0" rtl="0" algn="ctr">
                        <a:spcBef>
                          <a:spcPts val="0"/>
                        </a:spcBef>
                        <a:spcAft>
                          <a:spcPts val="0"/>
                        </a:spcAft>
                        <a:buNone/>
                      </a:pPr>
                      <a:r>
                        <a:rPr lang="en"/>
                        <a:t>3</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6</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2</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solidFill>
                      <a:srgbClr val="FFE599"/>
                    </a:solidFill>
                  </a:tcPr>
                </a:tc>
              </a:tr>
              <a:tr h="381000">
                <a:tc>
                  <a:txBody>
                    <a:bodyPr/>
                    <a:lstStyle/>
                    <a:p>
                      <a:pPr indent="0" lvl="0" marL="0" rtl="0" algn="ctr">
                        <a:spcBef>
                          <a:spcPts val="0"/>
                        </a:spcBef>
                        <a:spcAft>
                          <a:spcPts val="0"/>
                        </a:spcAft>
                        <a:buNone/>
                      </a:pPr>
                      <a:r>
                        <a:rPr lang="en"/>
                        <a:t>4</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0</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6</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7</a:t>
                      </a:r>
                      <a:endParaRPr/>
                    </a:p>
                  </a:txBody>
                  <a:tcPr marT="91425" marB="91425" marR="91425" marL="91425">
                    <a:solidFill>
                      <a:srgbClr val="FFE599"/>
                    </a:solidFill>
                  </a:tcPr>
                </a:tc>
              </a:tr>
              <a:tr h="381000">
                <a:tc>
                  <a:txBody>
                    <a:bodyPr/>
                    <a:lstStyle/>
                    <a:p>
                      <a:pPr indent="0" lvl="0" marL="0" rtl="0" algn="ctr">
                        <a:spcBef>
                          <a:spcPts val="0"/>
                        </a:spcBef>
                        <a:spcAft>
                          <a:spcPts val="0"/>
                        </a:spcAft>
                        <a:buNone/>
                      </a:pPr>
                      <a:r>
                        <a:rPr lang="en"/>
                        <a:t>7</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
                        <a:t>3</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
                        <a:t>1</a:t>
                      </a:r>
                      <a:endParaRPr/>
                    </a:p>
                  </a:txBody>
                  <a:tcPr marT="91425" marB="91425" marR="91425" marL="91425">
                    <a:solidFill>
                      <a:srgbClr val="BF9000"/>
                    </a:solidFill>
                  </a:tcPr>
                </a:tc>
                <a:tc>
                  <a:txBody>
                    <a:bodyPr/>
                    <a:lstStyle/>
                    <a:p>
                      <a:pPr indent="0" lvl="0" marL="0" rtl="0" algn="ctr">
                        <a:spcBef>
                          <a:spcPts val="0"/>
                        </a:spcBef>
                        <a:spcAft>
                          <a:spcPts val="0"/>
                        </a:spcAft>
                        <a:buNone/>
                      </a:pPr>
                      <a:r>
                        <a:rPr lang="en"/>
                        <a:t>3</a:t>
                      </a:r>
                      <a:endParaRPr/>
                    </a:p>
                  </a:txBody>
                  <a:tcPr marT="91425" marB="91425" marR="91425" marL="91425">
                    <a:solidFill>
                      <a:srgbClr val="BF9000"/>
                    </a:solidFill>
                  </a:tcPr>
                </a:tc>
              </a:tr>
              <a:tr h="381000">
                <a:tc>
                  <a:txBody>
                    <a:bodyPr/>
                    <a:lstStyle/>
                    <a:p>
                      <a:pPr indent="0" lvl="0" marL="0" rtl="0" algn="ctr">
                        <a:spcBef>
                          <a:spcPts val="0"/>
                        </a:spcBef>
                        <a:spcAft>
                          <a:spcPts val="0"/>
                        </a:spcAft>
                        <a:buNone/>
                      </a:pPr>
                      <a:r>
                        <a:rPr lang="en"/>
                        <a:t>9</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
                        <a:t>2</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
                        <a:t>1</a:t>
                      </a:r>
                      <a:endParaRPr/>
                    </a:p>
                  </a:txBody>
                  <a:tcPr marT="91425" marB="91425" marR="91425" marL="91425">
                    <a:solidFill>
                      <a:srgbClr val="BF9000"/>
                    </a:solidFill>
                  </a:tcPr>
                </a:tc>
                <a:tc>
                  <a:txBody>
                    <a:bodyPr/>
                    <a:lstStyle/>
                    <a:p>
                      <a:pPr indent="0" lvl="0" marL="0" rtl="0" algn="ctr">
                        <a:spcBef>
                          <a:spcPts val="0"/>
                        </a:spcBef>
                        <a:spcAft>
                          <a:spcPts val="0"/>
                        </a:spcAft>
                        <a:buNone/>
                      </a:pPr>
                      <a:r>
                        <a:rPr lang="en"/>
                        <a:t>3</a:t>
                      </a:r>
                      <a:endParaRPr/>
                    </a:p>
                  </a:txBody>
                  <a:tcPr marT="91425" marB="91425" marR="91425" marL="91425">
                    <a:solidFill>
                      <a:srgbClr val="BF9000"/>
                    </a:solidFill>
                  </a:tcPr>
                </a:tc>
              </a:tr>
            </a:tbl>
          </a:graphicData>
        </a:graphic>
      </p:graphicFrame>
      <p:graphicFrame>
        <p:nvGraphicFramePr>
          <p:cNvPr id="699" name="Google Shape;699;p61"/>
          <p:cNvGraphicFramePr/>
          <p:nvPr/>
        </p:nvGraphicFramePr>
        <p:xfrm>
          <a:off x="4176450" y="3072500"/>
          <a:ext cx="3000000" cy="3000000"/>
        </p:xfrm>
        <a:graphic>
          <a:graphicData uri="http://schemas.openxmlformats.org/drawingml/2006/table">
            <a:tbl>
              <a:tblPr>
                <a:noFill/>
                <a:tableStyleId>{D25F16F6-7CD0-4B29-B7C8-9C89B4653CB8}</a:tableStyleId>
              </a:tblPr>
              <a:tblGrid>
                <a:gridCol w="568825"/>
                <a:gridCol w="568825"/>
              </a:tblGrid>
              <a:tr h="381000">
                <a:tc>
                  <a:txBody>
                    <a:bodyPr/>
                    <a:lstStyle/>
                    <a:p>
                      <a:pPr indent="0" lvl="0" marL="0" rtl="0" algn="ctr">
                        <a:spcBef>
                          <a:spcPts val="0"/>
                        </a:spcBef>
                        <a:spcAft>
                          <a:spcPts val="0"/>
                        </a:spcAft>
                        <a:buNone/>
                      </a:pPr>
                      <a:r>
                        <a:rPr lang="en"/>
                        <a:t>6</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7</a:t>
                      </a:r>
                      <a:endParaRPr/>
                    </a:p>
                  </a:txBody>
                  <a:tcPr marT="91425" marB="91425" marR="91425" marL="91425">
                    <a:solidFill>
                      <a:srgbClr val="FFE599"/>
                    </a:solidFill>
                  </a:tcPr>
                </a:tc>
              </a:tr>
              <a:tr h="381000">
                <a:tc>
                  <a:txBody>
                    <a:bodyPr/>
                    <a:lstStyle/>
                    <a:p>
                      <a:pPr indent="0" lvl="0" marL="0" rtl="0" algn="ctr">
                        <a:spcBef>
                          <a:spcPts val="0"/>
                        </a:spcBef>
                        <a:spcAft>
                          <a:spcPts val="0"/>
                        </a:spcAft>
                        <a:buNone/>
                      </a:pPr>
                      <a:r>
                        <a:rPr lang="en"/>
                        <a:t>9</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
                        <a:t>3</a:t>
                      </a:r>
                      <a:endParaRPr/>
                    </a:p>
                  </a:txBody>
                  <a:tcPr marT="91425" marB="91425" marR="91425" marL="91425">
                    <a:solidFill>
                      <a:srgbClr val="BF9000"/>
                    </a:solidFill>
                  </a:tcPr>
                </a:tc>
              </a:tr>
            </a:tbl>
          </a:graphicData>
        </a:graphic>
      </p:graphicFrame>
      <p:sp>
        <p:nvSpPr>
          <p:cNvPr id="700" name="Google Shape;700;p61"/>
          <p:cNvSpPr/>
          <p:nvPr/>
        </p:nvSpPr>
        <p:spPr>
          <a:xfrm>
            <a:off x="3117238" y="3318188"/>
            <a:ext cx="843900" cy="29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1"/>
          <p:cNvSpPr txBox="1"/>
          <p:nvPr>
            <p:ph idx="1" type="body"/>
          </p:nvPr>
        </p:nvSpPr>
        <p:spPr>
          <a:xfrm>
            <a:off x="5968100" y="2783000"/>
            <a:ext cx="3057900" cy="12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Hyper-parameters:</a:t>
            </a:r>
            <a:endParaRPr/>
          </a:p>
          <a:p>
            <a:pPr indent="-342900" lvl="0" marL="457200" rtl="0" algn="l">
              <a:spcBef>
                <a:spcPts val="0"/>
              </a:spcBef>
              <a:spcAft>
                <a:spcPts val="0"/>
              </a:spcAft>
              <a:buSzPts val="1800"/>
              <a:buChar char="●"/>
            </a:pPr>
            <a:r>
              <a:rPr lang="en"/>
              <a:t>Window dimension</a:t>
            </a:r>
            <a:endParaRPr/>
          </a:p>
          <a:p>
            <a:pPr indent="-342900" lvl="0" marL="457200" rtl="0" algn="l">
              <a:spcBef>
                <a:spcPts val="0"/>
              </a:spcBef>
              <a:spcAft>
                <a:spcPts val="0"/>
              </a:spcAft>
              <a:buSzPts val="1800"/>
              <a:buChar char="●"/>
            </a:pPr>
            <a:r>
              <a:rPr lang="en"/>
              <a:t>Stride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Trainable Parameters:</a:t>
            </a:r>
            <a:endParaRPr/>
          </a:p>
          <a:p>
            <a:pPr indent="-342900" lvl="0" marL="457200" rtl="0" algn="l">
              <a:spcBef>
                <a:spcPts val="0"/>
              </a:spcBef>
              <a:spcAft>
                <a:spcPts val="0"/>
              </a:spcAft>
              <a:buSzPts val="1800"/>
              <a:buChar char="●"/>
            </a:pPr>
            <a:r>
              <a:rPr lang="en"/>
              <a:t>Zero</a:t>
            </a:r>
            <a:endParaRPr/>
          </a:p>
        </p:txBody>
      </p:sp>
      <p:sp>
        <p:nvSpPr>
          <p:cNvPr id="702" name="Google Shape;702;p61"/>
          <p:cNvSpPr txBox="1"/>
          <p:nvPr/>
        </p:nvSpPr>
        <p:spPr>
          <a:xfrm>
            <a:off x="2860950" y="4388225"/>
            <a:ext cx="30891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Which stride size is applied?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2816100" y="1444250"/>
            <a:ext cx="34839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Recap...</a:t>
            </a:r>
            <a:endParaRPr/>
          </a:p>
        </p:txBody>
      </p:sp>
      <p:sp>
        <p:nvSpPr>
          <p:cNvPr id="87" name="Google Shape;87;p17"/>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Fully Connected Layers &amp; Classification</a:t>
            </a:r>
            <a:endParaRPr/>
          </a:p>
        </p:txBody>
      </p:sp>
      <p:sp>
        <p:nvSpPr>
          <p:cNvPr id="708" name="Google Shape;708;p6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transition to 1D Classifier?</a:t>
            </a:r>
            <a:endParaRPr/>
          </a:p>
          <a:p>
            <a:pPr indent="457200" lvl="0" marL="0" rtl="0" algn="l">
              <a:spcBef>
                <a:spcPts val="0"/>
              </a:spcBef>
              <a:spcAft>
                <a:spcPts val="1600"/>
              </a:spcAft>
              <a:buNone/>
            </a:pPr>
            <a:r>
              <a:t/>
            </a:r>
            <a:endParaRPr>
              <a:latin typeface="Consolas"/>
              <a:ea typeface="Consolas"/>
              <a:cs typeface="Consolas"/>
              <a:sym typeface="Consolas"/>
            </a:endParaRPr>
          </a:p>
        </p:txBody>
      </p:sp>
      <p:pic>
        <p:nvPicPr>
          <p:cNvPr id="709" name="Google Shape;709;p62"/>
          <p:cNvPicPr preferRelativeResize="0"/>
          <p:nvPr/>
        </p:nvPicPr>
        <p:blipFill>
          <a:blip r:embed="rId3">
            <a:alphaModFix/>
          </a:blip>
          <a:stretch>
            <a:fillRect/>
          </a:stretch>
        </p:blipFill>
        <p:spPr>
          <a:xfrm>
            <a:off x="425575" y="2040950"/>
            <a:ext cx="3946375" cy="2317450"/>
          </a:xfrm>
          <a:prstGeom prst="rect">
            <a:avLst/>
          </a:prstGeom>
          <a:noFill/>
          <a:ln>
            <a:noFill/>
          </a:ln>
        </p:spPr>
      </p:pic>
      <p:sp>
        <p:nvSpPr>
          <p:cNvPr id="710" name="Google Shape;710;p62"/>
          <p:cNvSpPr txBox="1"/>
          <p:nvPr>
            <p:ph idx="1" type="body"/>
          </p:nvPr>
        </p:nvSpPr>
        <p:spPr>
          <a:xfrm>
            <a:off x="4967400" y="1926000"/>
            <a:ext cx="3057900" cy="12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 Layers</a:t>
            </a:r>
            <a:r>
              <a:rPr lang="en"/>
              <a:t>:</a:t>
            </a:r>
            <a:endParaRPr/>
          </a:p>
          <a:p>
            <a:pPr indent="-317500" lvl="0" marL="457200" rtl="0" algn="l">
              <a:spcBef>
                <a:spcPts val="0"/>
              </a:spcBef>
              <a:spcAft>
                <a:spcPts val="0"/>
              </a:spcAft>
              <a:buSzPts val="1400"/>
              <a:buChar char="●"/>
            </a:pPr>
            <a:r>
              <a:rPr lang="en" sz="1400"/>
              <a:t>Connect each neuron of last conv layer with 1D layer </a:t>
            </a:r>
            <a:endParaRPr sz="1400"/>
          </a:p>
          <a:p>
            <a:pPr indent="-317500" lvl="0" marL="457200" rtl="0" algn="l">
              <a:spcBef>
                <a:spcPts val="0"/>
              </a:spcBef>
              <a:spcAft>
                <a:spcPts val="0"/>
              </a:spcAft>
              <a:buSzPts val="1400"/>
              <a:buChar char="●"/>
            </a:pPr>
            <a:r>
              <a:rPr lang="en" sz="1400"/>
              <a:t>Use multiple layers</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
              <a:t>Classify:</a:t>
            </a:r>
            <a:endParaRPr/>
          </a:p>
          <a:p>
            <a:pPr indent="-317500" lvl="0" marL="457200" rtl="0" algn="l">
              <a:spcBef>
                <a:spcPts val="0"/>
              </a:spcBef>
              <a:spcAft>
                <a:spcPts val="0"/>
              </a:spcAft>
              <a:buSzPts val="1400"/>
              <a:buChar char="●"/>
            </a:pPr>
            <a:r>
              <a:rPr lang="en" sz="1400"/>
              <a:t>Apply softmax instead of activation on last layer</a:t>
            </a:r>
            <a:endParaRPr sz="1400"/>
          </a:p>
          <a:p>
            <a:pPr indent="-317500" lvl="0" marL="457200" rtl="0" algn="l">
              <a:spcBef>
                <a:spcPts val="0"/>
              </a:spcBef>
              <a:spcAft>
                <a:spcPts val="0"/>
              </a:spcAft>
              <a:buSzPts val="1400"/>
              <a:buChar char="●"/>
            </a:pPr>
            <a:r>
              <a:rPr lang="en" sz="1400"/>
              <a:t>Use appropriate cost function to train and classify </a:t>
            </a:r>
            <a:endParaRPr sz="1400"/>
          </a:p>
        </p:txBody>
      </p:sp>
      <p:sp>
        <p:nvSpPr>
          <p:cNvPr id="711" name="Google Shape;711;p62"/>
          <p:cNvSpPr/>
          <p:nvPr/>
        </p:nvSpPr>
        <p:spPr>
          <a:xfrm>
            <a:off x="2942275" y="2905600"/>
            <a:ext cx="1429800" cy="49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Regularization</a:t>
            </a:r>
            <a:r>
              <a:rPr lang="en"/>
              <a:t>: </a:t>
            </a:r>
            <a:r>
              <a:rPr lang="en"/>
              <a:t>Dropout</a:t>
            </a:r>
            <a:endParaRPr/>
          </a:p>
        </p:txBody>
      </p:sp>
      <p:sp>
        <p:nvSpPr>
          <p:cNvPr id="717" name="Google Shape;717;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Still a ton of parameters. Regularization, anyone?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Dropout is a good option</a:t>
            </a:r>
            <a:r>
              <a:rPr lang="en"/>
              <a:t> (regular regularization works too..)</a:t>
            </a:r>
            <a:endParaRPr/>
          </a:p>
          <a:p>
            <a:pPr indent="-342900" lvl="0" marL="457200" rtl="0" algn="l">
              <a:spcBef>
                <a:spcPts val="0"/>
              </a:spcBef>
              <a:spcAft>
                <a:spcPts val="0"/>
              </a:spcAft>
              <a:buSzPts val="1800"/>
              <a:buChar char="●"/>
            </a:pPr>
            <a:r>
              <a:rPr lang="en"/>
              <a:t> Invented by Geoff Hinton and team (U. Toronto), 2012 </a:t>
            </a:r>
            <a:r>
              <a:rPr lang="en" sz="1200"/>
              <a:t>(</a:t>
            </a:r>
            <a:r>
              <a:rPr lang="en" sz="1200" u="sng">
                <a:solidFill>
                  <a:schemeClr val="hlink"/>
                </a:solidFill>
                <a:hlinkClick r:id="rId3"/>
              </a:rPr>
              <a:t>https://arxiv.org/pdf/1207.0580.pdf</a:t>
            </a:r>
            <a:r>
              <a:rPr lang="en" sz="1200"/>
              <a:t>) </a:t>
            </a:r>
            <a:endParaRPr sz="1200"/>
          </a:p>
          <a:p>
            <a:pPr indent="-342900" lvl="0" marL="457200" rtl="0" algn="l">
              <a:spcBef>
                <a:spcPts val="0"/>
              </a:spcBef>
              <a:spcAft>
                <a:spcPts val="0"/>
              </a:spcAft>
              <a:buSzPts val="1800"/>
              <a:buChar char="●"/>
            </a:pPr>
            <a:r>
              <a:rPr lang="en"/>
              <a:t>What it does:</a:t>
            </a:r>
            <a:endParaRPr/>
          </a:p>
          <a:p>
            <a:pPr indent="-317500" lvl="1" marL="914400" rtl="0" algn="l">
              <a:spcBef>
                <a:spcPts val="0"/>
              </a:spcBef>
              <a:spcAft>
                <a:spcPts val="0"/>
              </a:spcAft>
              <a:buSzPts val="1400"/>
              <a:buChar char="○"/>
            </a:pPr>
            <a:r>
              <a:rPr lang="en" sz="1400"/>
              <a:t>Randomly drop (set to zero) a fraction of activations during training</a:t>
            </a:r>
            <a:r>
              <a:rPr lang="en"/>
              <a:t>. Don’t do that during evaluation(!)</a:t>
            </a:r>
            <a:endParaRPr/>
          </a:p>
          <a:p>
            <a:pPr indent="-317500" lvl="1" marL="914400" rtl="0" algn="l">
              <a:spcBef>
                <a:spcPts val="0"/>
              </a:spcBef>
              <a:spcAft>
                <a:spcPts val="0"/>
              </a:spcAft>
              <a:buSzPts val="1400"/>
              <a:buChar char="○"/>
            </a:pPr>
            <a:r>
              <a:rPr lang="en"/>
              <a:t>Ensures that more robust features are learned</a:t>
            </a:r>
            <a:endParaRPr/>
          </a:p>
          <a:p>
            <a:pPr indent="-342900" lvl="0" marL="457200" rtl="0" algn="l">
              <a:spcBef>
                <a:spcPts val="0"/>
              </a:spcBef>
              <a:spcAft>
                <a:spcPts val="0"/>
              </a:spcAft>
              <a:buSzPts val="1800"/>
              <a:buChar char="●"/>
            </a:pPr>
            <a:r>
              <a:rPr lang="en"/>
              <a:t>Yet another </a:t>
            </a:r>
            <a:r>
              <a:rPr lang="en"/>
              <a:t>hyper-parameter</a:t>
            </a:r>
            <a:r>
              <a:rPr lang="en"/>
              <a:t>:</a:t>
            </a:r>
            <a:endParaRPr/>
          </a:p>
          <a:p>
            <a:pPr indent="-317500" lvl="1" marL="914400" rtl="0" algn="l">
              <a:spcBef>
                <a:spcPts val="0"/>
              </a:spcBef>
              <a:spcAft>
                <a:spcPts val="0"/>
              </a:spcAft>
              <a:buSzPts val="1400"/>
              <a:buChar char="○"/>
            </a:pPr>
            <a:r>
              <a:rPr lang="en"/>
              <a:t>Dropout rate</a:t>
            </a:r>
            <a:endParaRPr/>
          </a:p>
          <a:p>
            <a:pPr indent="457200" lvl="0" marL="0" rtl="0" algn="l">
              <a:spcBef>
                <a:spcPts val="0"/>
              </a:spcBef>
              <a:spcAft>
                <a:spcPts val="1600"/>
              </a:spcAft>
              <a:buNone/>
            </a:pPr>
            <a:r>
              <a:rPr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 Hyperparameters</a:t>
            </a:r>
            <a:endParaRPr/>
          </a:p>
        </p:txBody>
      </p:sp>
      <p:sp>
        <p:nvSpPr>
          <p:cNvPr id="723" name="Google Shape;723;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an </a:t>
            </a:r>
            <a:r>
              <a:rPr b="1" lang="en"/>
              <a:t>(incomplete) set of key hyper-‘parameters’:</a:t>
            </a:r>
            <a:endParaRPr b="1"/>
          </a:p>
          <a:p>
            <a:pPr indent="0" lvl="0" marL="457200" rtl="0" algn="l">
              <a:spcBef>
                <a:spcPts val="0"/>
              </a:spcBef>
              <a:spcAft>
                <a:spcPts val="0"/>
              </a:spcAft>
              <a:buNone/>
            </a:pPr>
            <a:r>
              <a:t/>
            </a:r>
            <a:endParaRPr sz="1600"/>
          </a:p>
          <a:p>
            <a:pPr indent="-330200" lvl="0" marL="914400" rtl="0" algn="l">
              <a:spcBef>
                <a:spcPts val="0"/>
              </a:spcBef>
              <a:spcAft>
                <a:spcPts val="0"/>
              </a:spcAft>
              <a:buSzPts val="1600"/>
              <a:buChar char="●"/>
            </a:pPr>
            <a:r>
              <a:rPr lang="en" sz="1600"/>
              <a:t>Number of layers</a:t>
            </a:r>
            <a:endParaRPr sz="1600"/>
          </a:p>
          <a:p>
            <a:pPr indent="-330200" lvl="0" marL="914400" rtl="0" algn="l">
              <a:spcBef>
                <a:spcPts val="0"/>
              </a:spcBef>
              <a:spcAft>
                <a:spcPts val="0"/>
              </a:spcAft>
              <a:buSzPts val="1600"/>
              <a:buChar char="●"/>
            </a:pPr>
            <a:r>
              <a:rPr lang="en" sz="1600"/>
              <a:t>Types of layers </a:t>
            </a:r>
            <a:endParaRPr sz="1600"/>
          </a:p>
          <a:p>
            <a:pPr indent="-330200" lvl="0" marL="914400" rtl="0" algn="l">
              <a:spcBef>
                <a:spcPts val="0"/>
              </a:spcBef>
              <a:spcAft>
                <a:spcPts val="0"/>
              </a:spcAft>
              <a:buSzPts val="1600"/>
              <a:buChar char="●"/>
            </a:pPr>
            <a:r>
              <a:rPr lang="en" sz="1600"/>
              <a:t>Shape of layers (3D in our example!)</a:t>
            </a:r>
            <a:endParaRPr sz="1600"/>
          </a:p>
          <a:p>
            <a:pPr indent="-330200" lvl="0" marL="914400" rtl="0" algn="l">
              <a:spcBef>
                <a:spcPts val="0"/>
              </a:spcBef>
              <a:spcAft>
                <a:spcPts val="0"/>
              </a:spcAft>
              <a:buSzPts val="1600"/>
              <a:buChar char="●"/>
            </a:pPr>
            <a:r>
              <a:rPr lang="en" sz="1600"/>
              <a:t>Padding approach</a:t>
            </a:r>
            <a:endParaRPr sz="1600"/>
          </a:p>
          <a:p>
            <a:pPr indent="-330200" lvl="0" marL="914400" rtl="0" algn="l">
              <a:spcBef>
                <a:spcPts val="0"/>
              </a:spcBef>
              <a:spcAft>
                <a:spcPts val="0"/>
              </a:spcAft>
              <a:buSzPts val="1600"/>
              <a:buChar char="●"/>
            </a:pPr>
            <a:r>
              <a:rPr lang="en" sz="1600"/>
              <a:t>Filter dimensions</a:t>
            </a:r>
            <a:endParaRPr sz="1600"/>
          </a:p>
          <a:p>
            <a:pPr indent="-330200" lvl="0" marL="914400" rtl="0" algn="l">
              <a:spcBef>
                <a:spcPts val="0"/>
              </a:spcBef>
              <a:spcAft>
                <a:spcPts val="0"/>
              </a:spcAft>
              <a:buSzPts val="1600"/>
              <a:buChar char="●"/>
            </a:pPr>
            <a:r>
              <a:rPr lang="en" sz="1600"/>
              <a:t>Step sizes</a:t>
            </a:r>
            <a:endParaRPr sz="1600"/>
          </a:p>
          <a:p>
            <a:pPr indent="-330200" lvl="0" marL="914400" rtl="0" algn="l">
              <a:spcBef>
                <a:spcPts val="0"/>
              </a:spcBef>
              <a:spcAft>
                <a:spcPts val="0"/>
              </a:spcAft>
              <a:buSzPts val="1600"/>
              <a:buChar char="●"/>
            </a:pPr>
            <a:r>
              <a:rPr lang="en" sz="1600"/>
              <a:t>Pooling approach</a:t>
            </a:r>
            <a:endParaRPr sz="1600"/>
          </a:p>
          <a:p>
            <a:pPr indent="-330200" lvl="0" marL="914400" rtl="0" algn="l">
              <a:spcBef>
                <a:spcPts val="0"/>
              </a:spcBef>
              <a:spcAft>
                <a:spcPts val="0"/>
              </a:spcAft>
              <a:buSzPts val="1600"/>
              <a:buChar char="●"/>
            </a:pPr>
            <a:r>
              <a:rPr lang="en" sz="1600"/>
              <a:t>Dropout rates</a:t>
            </a:r>
            <a:endParaRPr sz="1600"/>
          </a:p>
          <a:p>
            <a:pPr indent="-330200" lvl="0" marL="914400" rtl="0" algn="l">
              <a:spcBef>
                <a:spcPts val="0"/>
              </a:spcBef>
              <a:spcAft>
                <a:spcPts val="0"/>
              </a:spcAft>
              <a:buSzPts val="1600"/>
              <a:buChar char="●"/>
            </a:pPr>
            <a:r>
              <a:rPr lang="en" sz="1600"/>
              <a:t>Optimizer…</a:t>
            </a:r>
            <a:endParaRPr sz="1600"/>
          </a:p>
          <a:p>
            <a:pPr indent="-330200" lvl="0" marL="914400" rtl="0" algn="l">
              <a:spcBef>
                <a:spcPts val="0"/>
              </a:spcBef>
              <a:spcAft>
                <a:spcPts val="0"/>
              </a:spcAft>
              <a:buSzPts val="1600"/>
              <a:buChar char="●"/>
            </a:pPr>
            <a:r>
              <a:rPr lang="en" sz="1600"/>
              <a:t>… </a:t>
            </a:r>
            <a:endParaRPr sz="1600"/>
          </a:p>
          <a:p>
            <a:pPr indent="0" lvl="0" marL="914400" rtl="0" algn="l">
              <a:spcBef>
                <a:spcPts val="0"/>
              </a:spcBef>
              <a:spcAft>
                <a:spcPts val="0"/>
              </a:spcAft>
              <a:buNone/>
            </a:pPr>
            <a:r>
              <a:rPr b="1" lang="en" sz="1600"/>
              <a:t>                               …..lots to try!</a:t>
            </a:r>
            <a:endParaRPr b="1" sz="1600"/>
          </a:p>
          <a:p>
            <a:pPr indent="0" lvl="0" marL="457200" rtl="0" algn="l">
              <a:spcBef>
                <a:spcPts val="0"/>
              </a:spcBef>
              <a:spcAft>
                <a:spcPts val="0"/>
              </a:spcAft>
              <a:buNone/>
            </a:pPr>
            <a:r>
              <a:t/>
            </a:r>
            <a:endParaRPr sz="1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VGG16: Fully Understood!</a:t>
            </a:r>
            <a:endParaRPr/>
          </a:p>
        </p:txBody>
      </p:sp>
      <p:sp>
        <p:nvSpPr>
          <p:cNvPr id="729" name="Google Shape;729;p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1600"/>
              </a:spcAft>
              <a:buNone/>
            </a:pPr>
            <a:r>
              <a:t/>
            </a:r>
            <a:endParaRPr>
              <a:latin typeface="Consolas"/>
              <a:ea typeface="Consolas"/>
              <a:cs typeface="Consolas"/>
              <a:sym typeface="Consolas"/>
            </a:endParaRPr>
          </a:p>
        </p:txBody>
      </p:sp>
      <p:pic>
        <p:nvPicPr>
          <p:cNvPr id="730" name="Google Shape;730;p65"/>
          <p:cNvPicPr preferRelativeResize="0"/>
          <p:nvPr/>
        </p:nvPicPr>
        <p:blipFill>
          <a:blip r:embed="rId3">
            <a:alphaModFix/>
          </a:blip>
          <a:stretch>
            <a:fillRect/>
          </a:stretch>
        </p:blipFill>
        <p:spPr>
          <a:xfrm>
            <a:off x="1709600" y="1053224"/>
            <a:ext cx="5800100" cy="3406000"/>
          </a:xfrm>
          <a:prstGeom prst="rect">
            <a:avLst/>
          </a:prstGeom>
          <a:noFill/>
          <a:ln>
            <a:noFill/>
          </a:ln>
        </p:spPr>
      </p:pic>
      <p:sp>
        <p:nvSpPr>
          <p:cNvPr id="731" name="Google Shape;731;p65"/>
          <p:cNvSpPr txBox="1"/>
          <p:nvPr/>
        </p:nvSpPr>
        <p:spPr>
          <a:xfrm>
            <a:off x="6302800" y="1147225"/>
            <a:ext cx="2457900" cy="792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 A </a:t>
            </a:r>
            <a:r>
              <a:rPr b="1" lang="en"/>
              <a:t>Question:</a:t>
            </a:r>
            <a:br>
              <a:rPr lang="en"/>
            </a:br>
            <a:r>
              <a:rPr i="1" lang="en"/>
              <a:t>“Why are red layers thinner than following black layers?”</a:t>
            </a:r>
            <a:r>
              <a:rPr lang="en"/>
              <a:t> </a:t>
            </a:r>
            <a:endParaRPr/>
          </a:p>
        </p:txBody>
      </p:sp>
      <p:sp>
        <p:nvSpPr>
          <p:cNvPr id="732" name="Google Shape;732;p65"/>
          <p:cNvSpPr txBox="1"/>
          <p:nvPr/>
        </p:nvSpPr>
        <p:spPr>
          <a:xfrm>
            <a:off x="266700" y="4513850"/>
            <a:ext cx="87930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Open Sans"/>
                <a:ea typeface="Open Sans"/>
                <a:cs typeface="Open Sans"/>
                <a:sym typeface="Open Sans"/>
              </a:rPr>
              <a:t>Explicit sample Keras implementation: </a:t>
            </a:r>
            <a:r>
              <a:rPr lang="en" sz="1200">
                <a:latin typeface="Open Sans"/>
                <a:ea typeface="Open Sans"/>
                <a:cs typeface="Open Sans"/>
                <a:sym typeface="Open Sans"/>
              </a:rPr>
              <a:t>https://towardsdatascience.com/step-by-step-vgg16-implementation-in-keras-for-beginners-a833c686ae6c</a:t>
            </a:r>
            <a:endParaRPr sz="1200">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6"/>
          <p:cNvSpPr txBox="1"/>
          <p:nvPr>
            <p:ph type="ctrTitle"/>
          </p:nvPr>
        </p:nvSpPr>
        <p:spPr>
          <a:xfrm>
            <a:off x="2816100" y="1444250"/>
            <a:ext cx="34839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Finally:</a:t>
            </a:r>
            <a:br>
              <a:rPr lang="en"/>
            </a:br>
            <a:r>
              <a:rPr lang="en"/>
              <a:t>CNNs in NLP</a:t>
            </a:r>
            <a:endParaRPr/>
          </a:p>
        </p:txBody>
      </p:sp>
      <p:sp>
        <p:nvSpPr>
          <p:cNvPr id="738" name="Google Shape;738;p66"/>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Paper Peeks</a:t>
            </a:r>
            <a:endParaRPr/>
          </a:p>
          <a:p>
            <a:pPr indent="0" lvl="0" marL="0" rtl="0" algn="ctr">
              <a:spcBef>
                <a:spcPts val="0"/>
              </a:spcBef>
              <a:spcAft>
                <a:spcPts val="0"/>
              </a:spcAft>
              <a:buNone/>
            </a:pPr>
            <a:r>
              <a:rPr lang="en" sz="2200">
                <a:latin typeface="Arial"/>
                <a:ea typeface="Arial"/>
                <a:cs typeface="Arial"/>
                <a:sym typeface="Arial"/>
              </a:rPr>
              <a:t>-&gt; </a:t>
            </a:r>
            <a:r>
              <a:rPr lang="en" sz="2200" u="sng">
                <a:solidFill>
                  <a:srgbClr val="660099"/>
                </a:solidFill>
                <a:highlight>
                  <a:srgbClr val="FFFFFF"/>
                </a:highlight>
                <a:latin typeface="Arial"/>
                <a:ea typeface="Arial"/>
                <a:cs typeface="Arial"/>
                <a:sym typeface="Arial"/>
                <a:hlinkClick r:id="rId3">
                  <a:extLst>
                    <a:ext uri="{A12FA001-AC4F-418D-AE19-62706E023703}">
                      <ahyp:hlinkClr val="tx"/>
                    </a:ext>
                  </a:extLst>
                </a:hlinkClick>
              </a:rPr>
              <a:t>Convolutional Neural Networks for Sentence Classification</a:t>
            </a:r>
            <a:r>
              <a:rPr lang="en" sz="2200" u="sng">
                <a:solidFill>
                  <a:schemeClr val="hlink"/>
                </a:solidFill>
                <a:latin typeface="Arial"/>
                <a:ea typeface="Arial"/>
                <a:cs typeface="Arial"/>
                <a:sym typeface="Arial"/>
                <a:hlinkClick r:id="rId4"/>
              </a:rPr>
              <a:t> </a:t>
            </a:r>
            <a:r>
              <a:rPr lang="en" sz="2200">
                <a:latin typeface="Arial"/>
                <a:ea typeface="Arial"/>
                <a:cs typeface="Arial"/>
                <a:sym typeface="Arial"/>
              </a:rPr>
              <a:t> &lt;-</a:t>
            </a:r>
            <a:endParaRPr sz="2200">
              <a:latin typeface="Arial"/>
              <a:ea typeface="Arial"/>
              <a:cs typeface="Arial"/>
              <a:sym typeface="Arial"/>
            </a:endParaRPr>
          </a:p>
          <a:p>
            <a:pPr indent="0" lvl="0" marL="0" rtl="0" algn="ctr">
              <a:spcBef>
                <a:spcPts val="0"/>
              </a:spcBef>
              <a:spcAft>
                <a:spcPts val="0"/>
              </a:spcAft>
              <a:buNone/>
            </a:pPr>
            <a:r>
              <a:t/>
            </a:r>
            <a:endParaRPr sz="2200">
              <a:latin typeface="Arial"/>
              <a:ea typeface="Arial"/>
              <a:cs typeface="Arial"/>
              <a:sym typeface="Arial"/>
            </a:endParaRPr>
          </a:p>
          <a:p>
            <a:pPr indent="0" lvl="0" marL="0" rtl="0" algn="ctr">
              <a:spcBef>
                <a:spcPts val="0"/>
              </a:spcBef>
              <a:spcAft>
                <a:spcPts val="0"/>
              </a:spcAft>
              <a:buNone/>
            </a:pPr>
            <a:r>
              <a:rPr lang="en" sz="2200">
                <a:latin typeface="Arial"/>
                <a:ea typeface="Arial"/>
                <a:cs typeface="Arial"/>
                <a:sym typeface="Arial"/>
              </a:rPr>
              <a:t>-&gt; </a:t>
            </a:r>
            <a:r>
              <a:rPr lang="en" sz="2200" u="sng">
                <a:solidFill>
                  <a:srgbClr val="660099"/>
                </a:solidFill>
                <a:highlight>
                  <a:srgbClr val="FFFFFF"/>
                </a:highlight>
                <a:latin typeface="Arial"/>
                <a:ea typeface="Arial"/>
                <a:cs typeface="Arial"/>
                <a:sym typeface="Arial"/>
                <a:hlinkClick r:id="rId5">
                  <a:extLst>
                    <a:ext uri="{A12FA001-AC4F-418D-AE19-62706E023703}">
                      <ahyp:hlinkClr val="tx"/>
                    </a:ext>
                  </a:extLst>
                </a:hlinkClick>
              </a:rPr>
              <a:t>A Sensitivity Analysis of (and Practitioners' Guide to) Convolutional Neural Nets for Sentence Classification</a:t>
            </a:r>
            <a:r>
              <a:rPr lang="en" sz="2200">
                <a:latin typeface="Arial"/>
                <a:ea typeface="Arial"/>
                <a:cs typeface="Arial"/>
                <a:sym typeface="Arial"/>
              </a:rPr>
              <a:t> </a:t>
            </a:r>
            <a:r>
              <a:rPr lang="en" sz="2200">
                <a:latin typeface="Arial"/>
                <a:ea typeface="Arial"/>
                <a:cs typeface="Arial"/>
                <a:sym typeface="Arial"/>
              </a:rPr>
              <a:t>&lt;- </a:t>
            </a:r>
            <a:endParaRPr sz="2200">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749" name="Google Shape;749;p68"/>
          <p:cNvSpPr txBox="1"/>
          <p:nvPr>
            <p:ph idx="1" type="body"/>
          </p:nvPr>
        </p:nvSpPr>
        <p:spPr>
          <a:xfrm>
            <a:off x="311700" y="1225225"/>
            <a:ext cx="88014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 (NYU, 2014, </a:t>
            </a:r>
            <a:r>
              <a:rPr lang="en" u="sng">
                <a:solidFill>
                  <a:schemeClr val="hlink"/>
                </a:solidFill>
                <a:hlinkClick r:id="rId3"/>
              </a:rPr>
              <a:t>http://www.aclweb.org/anthology/D14-1181</a:t>
            </a:r>
            <a:r>
              <a:rPr lang="en"/>
              <a:t> )</a:t>
            </a:r>
            <a:br>
              <a:rPr lang="en" sz="1200"/>
            </a:br>
            <a:r>
              <a:rPr lang="en" sz="1200"/>
              <a:t>(depicting slightly more complicated ‘multi-channel’ architecture*)</a:t>
            </a:r>
            <a:br>
              <a:rPr lang="en" sz="1200"/>
            </a:br>
            <a:br>
              <a:rPr lang="en" sz="1200"/>
            </a:br>
            <a:endParaRPr sz="1200">
              <a:latin typeface="Consolas"/>
              <a:ea typeface="Consolas"/>
              <a:cs typeface="Consolas"/>
              <a:sym typeface="Consolas"/>
            </a:endParaRPr>
          </a:p>
          <a:p>
            <a:pPr indent="0" lvl="0" marL="0" rtl="0" algn="l">
              <a:spcBef>
                <a:spcPts val="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pic>
        <p:nvPicPr>
          <p:cNvPr id="750" name="Google Shape;750;p68"/>
          <p:cNvPicPr preferRelativeResize="0"/>
          <p:nvPr/>
        </p:nvPicPr>
        <p:blipFill>
          <a:blip r:embed="rId4">
            <a:alphaModFix/>
          </a:blip>
          <a:stretch>
            <a:fillRect/>
          </a:stretch>
        </p:blipFill>
        <p:spPr>
          <a:xfrm>
            <a:off x="812375" y="1881325"/>
            <a:ext cx="7131175" cy="3023200"/>
          </a:xfrm>
          <a:prstGeom prst="rect">
            <a:avLst/>
          </a:prstGeom>
          <a:noFill/>
          <a:ln>
            <a:noFill/>
          </a:ln>
        </p:spPr>
      </p:pic>
      <p:sp>
        <p:nvSpPr>
          <p:cNvPr id="751" name="Google Shape;751;p68"/>
          <p:cNvSpPr txBox="1"/>
          <p:nvPr/>
        </p:nvSpPr>
        <p:spPr>
          <a:xfrm>
            <a:off x="317200" y="4747275"/>
            <a:ext cx="86745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  Two channels: </a:t>
            </a:r>
            <a:r>
              <a:rPr lang="en" sz="1100"/>
              <a:t>one is standard fixed word2vec, the other set </a:t>
            </a:r>
            <a:r>
              <a:rPr lang="en" sz="1100"/>
              <a:t>starts with word2vec and is retrained. Results are added in filters.</a:t>
            </a:r>
            <a:endParaRPr sz="11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9"/>
          <p:cNvSpPr txBox="1"/>
          <p:nvPr>
            <p:ph type="title"/>
          </p:nvPr>
        </p:nvSpPr>
        <p:spPr>
          <a:xfrm>
            <a:off x="452100" y="2791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757" name="Google Shape;757;p69"/>
          <p:cNvSpPr txBox="1"/>
          <p:nvPr>
            <p:ph idx="1" type="body"/>
          </p:nvPr>
        </p:nvSpPr>
        <p:spPr>
          <a:xfrm>
            <a:off x="311700" y="1225225"/>
            <a:ext cx="88014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View: Zhang/Wallace</a:t>
            </a:r>
            <a:r>
              <a:rPr lang="en"/>
              <a:t> (UT Austin, 2014, </a:t>
            </a:r>
            <a:r>
              <a:rPr lang="en" sz="1400" u="sng">
                <a:solidFill>
                  <a:schemeClr val="hlink"/>
                </a:solidFill>
                <a:hlinkClick r:id="rId3"/>
              </a:rPr>
              <a:t>https://arxiv.org/pdf/1510.03820.pdf</a:t>
            </a:r>
            <a:r>
              <a:rPr lang="en" sz="1400"/>
              <a:t> )</a:t>
            </a:r>
            <a:br>
              <a:rPr lang="en" sz="1200"/>
            </a:br>
            <a:endParaRPr sz="1200"/>
          </a:p>
          <a:p>
            <a:pPr indent="0" lvl="0" marL="0" rtl="0" algn="l">
              <a:spcBef>
                <a:spcPts val="0"/>
              </a:spcBef>
              <a:spcAft>
                <a:spcPts val="0"/>
              </a:spcAft>
              <a:buNone/>
            </a:pPr>
            <a:br>
              <a:rPr lang="en" sz="1200"/>
            </a:br>
            <a:br>
              <a:rPr lang="en" sz="1200"/>
            </a:br>
            <a:endParaRPr sz="1200">
              <a:latin typeface="Consolas"/>
              <a:ea typeface="Consolas"/>
              <a:cs typeface="Consolas"/>
              <a:sym typeface="Consolas"/>
            </a:endParaRPr>
          </a:p>
          <a:p>
            <a:pPr indent="0" lvl="0" marL="0" rtl="0" algn="l">
              <a:spcBef>
                <a:spcPts val="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pic>
        <p:nvPicPr>
          <p:cNvPr id="758" name="Google Shape;758;p69"/>
          <p:cNvPicPr preferRelativeResize="0"/>
          <p:nvPr/>
        </p:nvPicPr>
        <p:blipFill>
          <a:blip r:embed="rId4">
            <a:alphaModFix/>
          </a:blip>
          <a:stretch>
            <a:fillRect/>
          </a:stretch>
        </p:blipFill>
        <p:spPr>
          <a:xfrm>
            <a:off x="1159925" y="1696138"/>
            <a:ext cx="3021749" cy="3251574"/>
          </a:xfrm>
          <a:prstGeom prst="rect">
            <a:avLst/>
          </a:prstGeom>
          <a:noFill/>
          <a:ln>
            <a:noFill/>
          </a:ln>
        </p:spPr>
      </p:pic>
      <p:sp>
        <p:nvSpPr>
          <p:cNvPr id="759" name="Google Shape;759;p69"/>
          <p:cNvSpPr txBox="1"/>
          <p:nvPr>
            <p:ph idx="1" type="body"/>
          </p:nvPr>
        </p:nvSpPr>
        <p:spPr>
          <a:xfrm>
            <a:off x="4444000" y="2058913"/>
            <a:ext cx="5039100" cy="25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Discussion:</a:t>
            </a:r>
            <a:endParaRPr b="1"/>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Same as previous work?</a:t>
            </a:r>
            <a:endParaRPr sz="1200"/>
          </a:p>
          <a:p>
            <a:pPr indent="-304800" lvl="0" marL="457200" rtl="0" algn="l">
              <a:spcBef>
                <a:spcPts val="0"/>
              </a:spcBef>
              <a:spcAft>
                <a:spcPts val="0"/>
              </a:spcAft>
              <a:buSzPts val="1200"/>
              <a:buChar char="●"/>
            </a:pPr>
            <a:r>
              <a:rPr lang="en" sz="1200"/>
              <a:t>Why have feature maps varying length?</a:t>
            </a:r>
            <a:endParaRPr sz="1200"/>
          </a:p>
          <a:p>
            <a:pPr indent="-304800" lvl="0" marL="457200" rtl="0" algn="l">
              <a:spcBef>
                <a:spcPts val="0"/>
              </a:spcBef>
              <a:spcAft>
                <a:spcPts val="0"/>
              </a:spcAft>
              <a:buSzPts val="1200"/>
              <a:buChar char="●"/>
            </a:pPr>
            <a:r>
              <a:rPr lang="en" sz="1200"/>
              <a:t>...</a:t>
            </a:r>
            <a:br>
              <a:rPr lang="en" sz="1200"/>
            </a:br>
            <a:endParaRPr sz="1200">
              <a:latin typeface="Consolas"/>
              <a:ea typeface="Consolas"/>
              <a:cs typeface="Consolas"/>
              <a:sym typeface="Consolas"/>
            </a:endParaRPr>
          </a:p>
          <a:p>
            <a:pPr indent="0" lvl="0" marL="0" rtl="0" algn="l">
              <a:spcBef>
                <a:spcPts val="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765" name="Google Shape;765;p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first filter:</a:t>
            </a:r>
            <a:br>
              <a:rPr lang="en"/>
            </a:br>
            <a:r>
              <a:rPr lang="en"/>
              <a:t>W</a:t>
            </a:r>
            <a:r>
              <a:rPr baseline="30000" lang="en"/>
              <a:t>1</a:t>
            </a:r>
            <a:r>
              <a:rPr lang="en"/>
              <a:t> = (1,3 ; -1,2 ; 1,-1)</a:t>
            </a:r>
            <a:endParaRPr/>
          </a:p>
          <a:p>
            <a:pPr indent="0" lvl="0" marL="0" rtl="0" algn="l">
              <a:spcBef>
                <a:spcPts val="0"/>
              </a:spcBef>
              <a:spcAft>
                <a:spcPts val="0"/>
              </a:spcAft>
              <a:buNone/>
            </a:pPr>
            <a:r>
              <a:rPr lang="en"/>
              <a:t>b</a:t>
            </a:r>
            <a:r>
              <a:rPr baseline="30000" lang="en"/>
              <a:t>1</a:t>
            </a:r>
            <a:r>
              <a:rPr lang="en"/>
              <a:t> = 3</a:t>
            </a:r>
            <a:br>
              <a:rPr lang="en"/>
            </a:br>
            <a:r>
              <a:rPr lang="en"/>
              <a:t>k</a:t>
            </a:r>
            <a:r>
              <a:rPr baseline="30000" lang="en"/>
              <a:t>1</a:t>
            </a:r>
            <a:r>
              <a:rPr lang="en"/>
              <a:t> = 3</a:t>
            </a:r>
            <a:endParaRPr/>
          </a:p>
          <a:p>
            <a:pPr indent="0" lvl="0" marL="0" rtl="0" algn="l">
              <a:spcBef>
                <a:spcPts val="0"/>
              </a:spcBef>
              <a:spcAft>
                <a:spcPts val="0"/>
              </a:spcAft>
              <a:buNone/>
            </a:pPr>
            <a:r>
              <a:rPr lang="en"/>
              <a:t>f: tanh</a:t>
            </a:r>
            <a:endParaRPr/>
          </a:p>
          <a:p>
            <a:pPr indent="0" lvl="0" marL="0" rtl="0" algn="l">
              <a:spcBef>
                <a:spcPts val="0"/>
              </a:spcBef>
              <a:spcAft>
                <a:spcPts val="0"/>
              </a:spcAft>
              <a:buNone/>
            </a:pPr>
            <a:r>
              <a:rPr lang="en"/>
              <a:t>H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766" name="Google Shape;766;p70"/>
          <p:cNvSpPr/>
          <p:nvPr/>
        </p:nvSpPr>
        <p:spPr>
          <a:xfrm>
            <a:off x="259187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0"/>
          <p:cNvSpPr/>
          <p:nvPr/>
        </p:nvSpPr>
        <p:spPr>
          <a:xfrm>
            <a:off x="349602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0"/>
          <p:cNvSpPr/>
          <p:nvPr/>
        </p:nvSpPr>
        <p:spPr>
          <a:xfrm>
            <a:off x="4454363"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0"/>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0"/>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0"/>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772" name="Google Shape;772;p70"/>
          <p:cNvSpPr/>
          <p:nvPr/>
        </p:nvSpPr>
        <p:spPr>
          <a:xfrm>
            <a:off x="311700" y="1563975"/>
            <a:ext cx="2387400" cy="93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3" name="Google Shape;773;p70"/>
          <p:cNvCxnSpPr>
            <a:endCxn id="772" idx="3"/>
          </p:cNvCxnSpPr>
          <p:nvPr/>
        </p:nvCxnSpPr>
        <p:spPr>
          <a:xfrm flipH="1">
            <a:off x="2699100" y="1662975"/>
            <a:ext cx="887700" cy="366900"/>
          </a:xfrm>
          <a:prstGeom prst="straightConnector1">
            <a:avLst/>
          </a:prstGeom>
          <a:noFill/>
          <a:ln cap="flat" cmpd="sng" w="9525">
            <a:solidFill>
              <a:schemeClr val="dk2"/>
            </a:solidFill>
            <a:prstDash val="solid"/>
            <a:round/>
            <a:headEnd len="med" w="med" type="none"/>
            <a:tailEnd len="med" w="med" type="triangle"/>
          </a:ln>
        </p:spPr>
      </p:cxnSp>
      <p:sp>
        <p:nvSpPr>
          <p:cNvPr id="774" name="Google Shape;774;p70"/>
          <p:cNvSpPr txBox="1"/>
          <p:nvPr/>
        </p:nvSpPr>
        <p:spPr>
          <a:xfrm>
            <a:off x="3120075" y="1307750"/>
            <a:ext cx="4576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 selects features (weights &amp; bias are learned)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71"/>
          <p:cNvSpPr/>
          <p:nvPr/>
        </p:nvSpPr>
        <p:spPr>
          <a:xfrm>
            <a:off x="2410000" y="3926225"/>
            <a:ext cx="2646900" cy="9318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781" name="Google Shape;781;p7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first filter:</a:t>
            </a:r>
            <a:br>
              <a:rPr lang="en"/>
            </a:br>
            <a:r>
              <a:rPr lang="en"/>
              <a:t>W</a:t>
            </a:r>
            <a:r>
              <a:rPr baseline="30000" lang="en"/>
              <a:t>1</a:t>
            </a:r>
            <a:r>
              <a:rPr lang="en"/>
              <a:t> = (1,3 ; -1,2 ; 1,-1)</a:t>
            </a:r>
            <a:endParaRPr/>
          </a:p>
          <a:p>
            <a:pPr indent="0" lvl="0" marL="0" rtl="0" algn="l">
              <a:spcBef>
                <a:spcPts val="0"/>
              </a:spcBef>
              <a:spcAft>
                <a:spcPts val="0"/>
              </a:spcAft>
              <a:buNone/>
            </a:pPr>
            <a:r>
              <a:rPr lang="en"/>
              <a:t>b</a:t>
            </a:r>
            <a:r>
              <a:rPr baseline="30000" lang="en"/>
              <a:t>1</a:t>
            </a:r>
            <a:r>
              <a:rPr lang="en"/>
              <a:t> = 3</a:t>
            </a:r>
            <a:br>
              <a:rPr lang="en"/>
            </a:br>
            <a:r>
              <a:rPr lang="en"/>
              <a:t>k</a:t>
            </a:r>
            <a:r>
              <a:rPr baseline="30000" lang="en"/>
              <a:t>1</a:t>
            </a:r>
            <a:r>
              <a:rPr lang="en"/>
              <a:t> = 3</a:t>
            </a:r>
            <a:endParaRPr/>
          </a:p>
          <a:p>
            <a:pPr indent="0" lvl="0" marL="0" rtl="0" algn="l">
              <a:spcBef>
                <a:spcPts val="0"/>
              </a:spcBef>
              <a:spcAft>
                <a:spcPts val="0"/>
              </a:spcAft>
              <a:buNone/>
            </a:pPr>
            <a:r>
              <a:rPr lang="en"/>
              <a:t>f: tanh</a:t>
            </a:r>
            <a:endParaRPr/>
          </a:p>
          <a:p>
            <a:pPr indent="0" lvl="0" marL="0" rtl="0" algn="l">
              <a:spcBef>
                <a:spcPts val="0"/>
              </a:spcBef>
              <a:spcAft>
                <a:spcPts val="0"/>
              </a:spcAft>
              <a:buNone/>
            </a:pPr>
            <a:r>
              <a:rPr lang="en"/>
              <a:t>H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782" name="Google Shape;782;p71"/>
          <p:cNvSpPr/>
          <p:nvPr/>
        </p:nvSpPr>
        <p:spPr>
          <a:xfrm>
            <a:off x="266807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1"/>
          <p:cNvSpPr/>
          <p:nvPr/>
        </p:nvSpPr>
        <p:spPr>
          <a:xfrm>
            <a:off x="349602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1"/>
          <p:cNvSpPr/>
          <p:nvPr/>
        </p:nvSpPr>
        <p:spPr>
          <a:xfrm>
            <a:off x="4454363"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1"/>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1"/>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1"/>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788" name="Google Shape;788;p71"/>
          <p:cNvSpPr/>
          <p:nvPr/>
        </p:nvSpPr>
        <p:spPr>
          <a:xfrm>
            <a:off x="311700" y="1563975"/>
            <a:ext cx="2387400" cy="93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9" name="Google Shape;789;p71"/>
          <p:cNvCxnSpPr>
            <a:endCxn id="788" idx="3"/>
          </p:cNvCxnSpPr>
          <p:nvPr/>
        </p:nvCxnSpPr>
        <p:spPr>
          <a:xfrm flipH="1">
            <a:off x="2699100" y="1662975"/>
            <a:ext cx="887700" cy="366900"/>
          </a:xfrm>
          <a:prstGeom prst="straightConnector1">
            <a:avLst/>
          </a:prstGeom>
          <a:noFill/>
          <a:ln cap="flat" cmpd="sng" w="9525">
            <a:solidFill>
              <a:schemeClr val="dk2"/>
            </a:solidFill>
            <a:prstDash val="solid"/>
            <a:round/>
            <a:headEnd len="med" w="med" type="none"/>
            <a:tailEnd len="med" w="med" type="triangle"/>
          </a:ln>
        </p:spPr>
      </p:cxnSp>
      <p:sp>
        <p:nvSpPr>
          <p:cNvPr id="790" name="Google Shape;790;p71"/>
          <p:cNvSpPr txBox="1"/>
          <p:nvPr/>
        </p:nvSpPr>
        <p:spPr>
          <a:xfrm>
            <a:off x="3120075" y="1307750"/>
            <a:ext cx="4576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 selects features (weights &amp; bias are learned)</a:t>
            </a:r>
            <a:endParaRPr/>
          </a:p>
        </p:txBody>
      </p:sp>
      <p:sp>
        <p:nvSpPr>
          <p:cNvPr id="791" name="Google Shape;791;p71"/>
          <p:cNvSpPr txBox="1"/>
          <p:nvPr/>
        </p:nvSpPr>
        <p:spPr>
          <a:xfrm>
            <a:off x="2591875" y="3087525"/>
            <a:ext cx="35952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                  -1                   1</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2                  -1</a:t>
            </a:r>
            <a:endParaRPr>
              <a:latin typeface="Open Sans"/>
              <a:ea typeface="Open Sans"/>
              <a:cs typeface="Open Sans"/>
              <a:sym typeface="Open Sans"/>
            </a:endParaRPr>
          </a:p>
        </p:txBody>
      </p:sp>
      <p:sp>
        <p:nvSpPr>
          <p:cNvPr id="792" name="Google Shape;792;p71"/>
          <p:cNvSpPr/>
          <p:nvPr/>
        </p:nvSpPr>
        <p:spPr>
          <a:xfrm>
            <a:off x="2591877" y="3029450"/>
            <a:ext cx="24312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1"/>
          <p:cNvSpPr txBox="1"/>
          <p:nvPr/>
        </p:nvSpPr>
        <p:spPr>
          <a:xfrm>
            <a:off x="2190446" y="3198188"/>
            <a:ext cx="7719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a:t>
            </a:r>
            <a:r>
              <a:rPr baseline="30000" lang="en">
                <a:latin typeface="Open Sans"/>
                <a:ea typeface="Open Sans"/>
                <a:cs typeface="Open Sans"/>
                <a:sym typeface="Open Sans"/>
              </a:rPr>
              <a:t>1</a:t>
            </a:r>
            <a:endParaRPr baseline="30000">
              <a:latin typeface="Open Sans"/>
              <a:ea typeface="Open Sans"/>
              <a:cs typeface="Open Sans"/>
              <a:sym typeface="Open Sans"/>
            </a:endParaRPr>
          </a:p>
        </p:txBody>
      </p:sp>
      <p:sp>
        <p:nvSpPr>
          <p:cNvPr id="794" name="Google Shape;794;p71"/>
          <p:cNvSpPr/>
          <p:nvPr/>
        </p:nvSpPr>
        <p:spPr>
          <a:xfrm>
            <a:off x="1755000" y="3378875"/>
            <a:ext cx="454800" cy="1092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1"/>
          <p:cNvSpPr txBox="1"/>
          <p:nvPr/>
        </p:nvSpPr>
        <p:spPr>
          <a:xfrm>
            <a:off x="431125" y="3629525"/>
            <a:ext cx="1343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Convolution?</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355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Overview</a:t>
            </a:r>
            <a:endParaRPr/>
          </a:p>
        </p:txBody>
      </p:sp>
      <p:sp>
        <p:nvSpPr>
          <p:cNvPr id="93" name="Google Shape;93;p18"/>
          <p:cNvSpPr txBox="1"/>
          <p:nvPr>
            <p:ph idx="1" type="body"/>
          </p:nvPr>
        </p:nvSpPr>
        <p:spPr>
          <a:xfrm>
            <a:off x="3117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Parsing:</a:t>
            </a:r>
            <a:r>
              <a:rPr lang="en"/>
              <a:t> tree-structured prediction</a:t>
            </a:r>
            <a:endParaRPr/>
          </a:p>
          <a:p>
            <a:pPr indent="0" lvl="0" marL="0" rtl="0" algn="l">
              <a:spcBef>
                <a:spcPts val="1600"/>
              </a:spcBef>
              <a:spcAft>
                <a:spcPts val="0"/>
              </a:spcAft>
              <a:buNone/>
            </a:pPr>
            <a:r>
              <a:rPr lang="en" sz="1800"/>
              <a:t>Types of Parsing:</a:t>
            </a:r>
            <a:endParaRPr sz="1800"/>
          </a:p>
          <a:p>
            <a:pPr indent="-317500" lvl="0" marL="457200" rtl="0" algn="l">
              <a:lnSpc>
                <a:spcPct val="150000"/>
              </a:lnSpc>
              <a:spcBef>
                <a:spcPts val="1600"/>
              </a:spcBef>
              <a:spcAft>
                <a:spcPts val="0"/>
              </a:spcAft>
              <a:buSzPts val="1400"/>
              <a:buChar char="●"/>
            </a:pPr>
            <a:r>
              <a:rPr lang="en"/>
              <a:t>Dependency</a:t>
            </a:r>
            <a:endParaRPr/>
          </a:p>
          <a:p>
            <a:pPr indent="-317500" lvl="0" marL="457200" rtl="0" algn="l">
              <a:lnSpc>
                <a:spcPct val="150000"/>
              </a:lnSpc>
              <a:spcBef>
                <a:spcPts val="0"/>
              </a:spcBef>
              <a:spcAft>
                <a:spcPts val="0"/>
              </a:spcAft>
              <a:buSzPts val="1400"/>
              <a:buChar char="●"/>
            </a:pPr>
            <a:r>
              <a:rPr lang="en"/>
              <a:t>Constituency</a:t>
            </a:r>
            <a:r>
              <a:rPr lang="en"/>
              <a:t> / phrase-structure</a:t>
            </a:r>
            <a:endParaRPr/>
          </a:p>
          <a:p>
            <a:pPr indent="-317500" lvl="0" marL="457200" rtl="0" algn="l">
              <a:lnSpc>
                <a:spcPct val="150000"/>
              </a:lnSpc>
              <a:spcBef>
                <a:spcPts val="0"/>
              </a:spcBef>
              <a:spcAft>
                <a:spcPts val="0"/>
              </a:spcAft>
              <a:buClr>
                <a:srgbClr val="666666"/>
              </a:buClr>
              <a:buSzPts val="1400"/>
              <a:buChar char="●"/>
            </a:pPr>
            <a:r>
              <a:rPr lang="en">
                <a:solidFill>
                  <a:srgbClr val="666666"/>
                </a:solidFill>
              </a:rPr>
              <a:t>(Semantic)</a:t>
            </a:r>
            <a:endParaRPr>
              <a:solidFill>
                <a:srgbClr val="666666"/>
              </a:solidFill>
            </a:endParaRPr>
          </a:p>
          <a:p>
            <a:pPr indent="0" lvl="0" marL="0" rtl="0" algn="l">
              <a:spcBef>
                <a:spcPts val="1600"/>
              </a:spcBef>
              <a:spcAft>
                <a:spcPts val="1600"/>
              </a:spcAft>
              <a:buNone/>
            </a:pPr>
            <a:r>
              <a:t/>
            </a:r>
            <a:endParaRPr/>
          </a:p>
        </p:txBody>
      </p:sp>
      <p:sp>
        <p:nvSpPr>
          <p:cNvPr id="94" name="Google Shape;94;p18"/>
          <p:cNvSpPr txBox="1"/>
          <p:nvPr>
            <p:ph idx="2" type="body"/>
          </p:nvPr>
        </p:nvSpPr>
        <p:spPr>
          <a:xfrm>
            <a:off x="48324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Parsing Techniques / Algorithms:</a:t>
            </a:r>
            <a:endParaRPr sz="1800"/>
          </a:p>
          <a:p>
            <a:pPr indent="-317500" lvl="0" marL="457200" rtl="0" algn="l">
              <a:lnSpc>
                <a:spcPct val="150000"/>
              </a:lnSpc>
              <a:spcBef>
                <a:spcPts val="1600"/>
              </a:spcBef>
              <a:spcAft>
                <a:spcPts val="0"/>
              </a:spcAft>
              <a:buSzPts val="1400"/>
              <a:buChar char="●"/>
            </a:pPr>
            <a:r>
              <a:rPr lang="en"/>
              <a:t>Transition-based</a:t>
            </a:r>
            <a:endParaRPr/>
          </a:p>
          <a:p>
            <a:pPr indent="-317500" lvl="0" marL="457200" rtl="0" algn="l">
              <a:lnSpc>
                <a:spcPct val="150000"/>
              </a:lnSpc>
              <a:spcBef>
                <a:spcPts val="0"/>
              </a:spcBef>
              <a:spcAft>
                <a:spcPts val="0"/>
              </a:spcAft>
              <a:buSzPts val="1400"/>
              <a:buChar char="●"/>
            </a:pPr>
            <a:r>
              <a:rPr lang="en"/>
              <a:t>Graph-based</a:t>
            </a:r>
            <a:endParaRPr/>
          </a:p>
          <a:p>
            <a:pPr indent="-317500" lvl="0" marL="457200" rtl="0" algn="l">
              <a:lnSpc>
                <a:spcPct val="150000"/>
              </a:lnSpc>
              <a:spcBef>
                <a:spcPts val="0"/>
              </a:spcBef>
              <a:spcAft>
                <a:spcPts val="0"/>
              </a:spcAft>
              <a:buSzPts val="1400"/>
              <a:buChar char="●"/>
            </a:pPr>
            <a:r>
              <a:rPr lang="en"/>
              <a:t>Chart-based</a:t>
            </a:r>
            <a:endParaRPr/>
          </a:p>
        </p:txBody>
      </p:sp>
      <p:sp>
        <p:nvSpPr>
          <p:cNvPr id="95" name="Google Shape;95;p18"/>
          <p:cNvSpPr txBox="1"/>
          <p:nvPr/>
        </p:nvSpPr>
        <p:spPr>
          <a:xfrm>
            <a:off x="311800" y="3632100"/>
            <a:ext cx="85206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Similar goal: find the best tree. Different formalisms, but similar algorithms used for all types.</a:t>
            </a:r>
            <a:endParaRPr sz="1800">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2"/>
          <p:cNvSpPr/>
          <p:nvPr/>
        </p:nvSpPr>
        <p:spPr>
          <a:xfrm>
            <a:off x="2410000" y="3926225"/>
            <a:ext cx="2646900" cy="9318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802" name="Google Shape;802;p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first filter:</a:t>
            </a:r>
            <a:br>
              <a:rPr lang="en"/>
            </a:br>
            <a:r>
              <a:rPr lang="en"/>
              <a:t>W</a:t>
            </a:r>
            <a:r>
              <a:rPr baseline="30000" lang="en"/>
              <a:t>1</a:t>
            </a:r>
            <a:r>
              <a:rPr lang="en"/>
              <a:t> = (1,3 ; -1,2 ; 1,-1)</a:t>
            </a:r>
            <a:endParaRPr/>
          </a:p>
          <a:p>
            <a:pPr indent="0" lvl="0" marL="0" rtl="0" algn="l">
              <a:spcBef>
                <a:spcPts val="0"/>
              </a:spcBef>
              <a:spcAft>
                <a:spcPts val="0"/>
              </a:spcAft>
              <a:buNone/>
            </a:pPr>
            <a:r>
              <a:rPr lang="en"/>
              <a:t>b</a:t>
            </a:r>
            <a:r>
              <a:rPr baseline="30000" lang="en"/>
              <a:t>1</a:t>
            </a:r>
            <a:r>
              <a:rPr lang="en"/>
              <a:t> = 3</a:t>
            </a:r>
            <a:br>
              <a:rPr lang="en"/>
            </a:br>
            <a:r>
              <a:rPr lang="en"/>
              <a:t>k</a:t>
            </a:r>
            <a:r>
              <a:rPr baseline="30000" lang="en"/>
              <a:t>1</a:t>
            </a:r>
            <a:r>
              <a:rPr lang="en"/>
              <a:t> = 3</a:t>
            </a:r>
            <a:endParaRPr/>
          </a:p>
          <a:p>
            <a:pPr indent="0" lvl="0" marL="0" rtl="0" algn="l">
              <a:spcBef>
                <a:spcPts val="0"/>
              </a:spcBef>
              <a:spcAft>
                <a:spcPts val="0"/>
              </a:spcAft>
              <a:buNone/>
            </a:pPr>
            <a:r>
              <a:rPr lang="en"/>
              <a:t>f: tanh</a:t>
            </a:r>
            <a:endParaRPr/>
          </a:p>
          <a:p>
            <a:pPr indent="0" lvl="0" marL="0" rtl="0" algn="l">
              <a:spcBef>
                <a:spcPts val="0"/>
              </a:spcBef>
              <a:spcAft>
                <a:spcPts val="0"/>
              </a:spcAft>
              <a:buNone/>
            </a:pPr>
            <a:r>
              <a:rPr lang="en"/>
              <a:t>H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803" name="Google Shape;803;p72"/>
          <p:cNvSpPr/>
          <p:nvPr/>
        </p:nvSpPr>
        <p:spPr>
          <a:xfrm>
            <a:off x="266807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2"/>
          <p:cNvSpPr/>
          <p:nvPr/>
        </p:nvSpPr>
        <p:spPr>
          <a:xfrm>
            <a:off x="349602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2"/>
          <p:cNvSpPr/>
          <p:nvPr/>
        </p:nvSpPr>
        <p:spPr>
          <a:xfrm>
            <a:off x="4454363"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2"/>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2"/>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2"/>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809" name="Google Shape;809;p72"/>
          <p:cNvSpPr/>
          <p:nvPr/>
        </p:nvSpPr>
        <p:spPr>
          <a:xfrm>
            <a:off x="311700" y="1563975"/>
            <a:ext cx="2387400" cy="93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0" name="Google Shape;810;p72"/>
          <p:cNvCxnSpPr>
            <a:endCxn id="809" idx="3"/>
          </p:cNvCxnSpPr>
          <p:nvPr/>
        </p:nvCxnSpPr>
        <p:spPr>
          <a:xfrm flipH="1">
            <a:off x="2699100" y="1662975"/>
            <a:ext cx="887700" cy="366900"/>
          </a:xfrm>
          <a:prstGeom prst="straightConnector1">
            <a:avLst/>
          </a:prstGeom>
          <a:noFill/>
          <a:ln cap="flat" cmpd="sng" w="9525">
            <a:solidFill>
              <a:schemeClr val="dk2"/>
            </a:solidFill>
            <a:prstDash val="solid"/>
            <a:round/>
            <a:headEnd len="med" w="med" type="none"/>
            <a:tailEnd len="med" w="med" type="triangle"/>
          </a:ln>
        </p:spPr>
      </p:cxnSp>
      <p:sp>
        <p:nvSpPr>
          <p:cNvPr id="811" name="Google Shape;811;p72"/>
          <p:cNvSpPr txBox="1"/>
          <p:nvPr/>
        </p:nvSpPr>
        <p:spPr>
          <a:xfrm>
            <a:off x="3120075" y="1307750"/>
            <a:ext cx="4576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 selects features (weights &amp; bias are learned)</a:t>
            </a:r>
            <a:endParaRPr/>
          </a:p>
        </p:txBody>
      </p:sp>
      <p:sp>
        <p:nvSpPr>
          <p:cNvPr id="812" name="Google Shape;812;p72"/>
          <p:cNvSpPr txBox="1"/>
          <p:nvPr/>
        </p:nvSpPr>
        <p:spPr>
          <a:xfrm>
            <a:off x="2591875" y="3087525"/>
            <a:ext cx="35952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                  -1                   1</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2                  -1</a:t>
            </a:r>
            <a:endParaRPr>
              <a:latin typeface="Open Sans"/>
              <a:ea typeface="Open Sans"/>
              <a:cs typeface="Open Sans"/>
              <a:sym typeface="Open Sans"/>
            </a:endParaRPr>
          </a:p>
        </p:txBody>
      </p:sp>
      <p:sp>
        <p:nvSpPr>
          <p:cNvPr id="813" name="Google Shape;813;p72"/>
          <p:cNvSpPr/>
          <p:nvPr/>
        </p:nvSpPr>
        <p:spPr>
          <a:xfrm>
            <a:off x="2591877" y="3029450"/>
            <a:ext cx="24312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2"/>
          <p:cNvSpPr txBox="1"/>
          <p:nvPr/>
        </p:nvSpPr>
        <p:spPr>
          <a:xfrm>
            <a:off x="2190446" y="3198188"/>
            <a:ext cx="7719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a:t>
            </a:r>
            <a:r>
              <a:rPr baseline="30000" lang="en">
                <a:latin typeface="Open Sans"/>
                <a:ea typeface="Open Sans"/>
                <a:cs typeface="Open Sans"/>
                <a:sym typeface="Open Sans"/>
              </a:rPr>
              <a:t>1</a:t>
            </a:r>
            <a:endParaRPr baseline="30000">
              <a:latin typeface="Open Sans"/>
              <a:ea typeface="Open Sans"/>
              <a:cs typeface="Open Sans"/>
              <a:sym typeface="Open Sans"/>
            </a:endParaRPr>
          </a:p>
        </p:txBody>
      </p:sp>
      <p:sp>
        <p:nvSpPr>
          <p:cNvPr id="815" name="Google Shape;815;p72"/>
          <p:cNvSpPr/>
          <p:nvPr/>
        </p:nvSpPr>
        <p:spPr>
          <a:xfrm>
            <a:off x="1755000" y="3378875"/>
            <a:ext cx="454800" cy="1092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2"/>
          <p:cNvSpPr txBox="1"/>
          <p:nvPr/>
        </p:nvSpPr>
        <p:spPr>
          <a:xfrm>
            <a:off x="431125" y="3629525"/>
            <a:ext cx="1343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Convolution:</a:t>
            </a:r>
            <a:br>
              <a:rPr lang="en" sz="900">
                <a:latin typeface="Open Sans"/>
                <a:ea typeface="Open Sans"/>
                <a:cs typeface="Open Sans"/>
                <a:sym typeface="Open Sans"/>
              </a:rPr>
            </a:br>
            <a:br>
              <a:rPr lang="en" sz="1200">
                <a:latin typeface="Open Sans"/>
                <a:ea typeface="Open Sans"/>
                <a:cs typeface="Open Sans"/>
                <a:sym typeface="Open Sans"/>
              </a:rPr>
            </a:br>
            <a:r>
              <a:rPr lang="en" sz="1200">
                <a:latin typeface="Open Sans"/>
                <a:ea typeface="Open Sans"/>
                <a:cs typeface="Open Sans"/>
                <a:sym typeface="Open Sans"/>
              </a:rPr>
              <a:t>c = f(-10 + 3) </a:t>
            </a:r>
            <a:br>
              <a:rPr lang="en" sz="1200">
                <a:latin typeface="Open Sans"/>
                <a:ea typeface="Open Sans"/>
                <a:cs typeface="Open Sans"/>
                <a:sym typeface="Open Sans"/>
              </a:rPr>
            </a:br>
            <a:r>
              <a:rPr lang="en" sz="1200">
                <a:latin typeface="Open Sans"/>
                <a:ea typeface="Open Sans"/>
                <a:cs typeface="Open Sans"/>
                <a:sym typeface="Open Sans"/>
              </a:rPr>
              <a:t>       ~ -0.99</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73"/>
          <p:cNvSpPr/>
          <p:nvPr/>
        </p:nvSpPr>
        <p:spPr>
          <a:xfrm>
            <a:off x="3292249" y="3936273"/>
            <a:ext cx="2646900" cy="9318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823" name="Google Shape;823;p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first filter:</a:t>
            </a:r>
            <a:br>
              <a:rPr lang="en"/>
            </a:br>
            <a:r>
              <a:rPr lang="en"/>
              <a:t>W</a:t>
            </a:r>
            <a:r>
              <a:rPr baseline="30000" lang="en"/>
              <a:t>1</a:t>
            </a:r>
            <a:r>
              <a:rPr lang="en"/>
              <a:t> = (1,3 ; -1,2 ; 1,-1)</a:t>
            </a:r>
            <a:endParaRPr/>
          </a:p>
          <a:p>
            <a:pPr indent="0" lvl="0" marL="0" rtl="0" algn="l">
              <a:spcBef>
                <a:spcPts val="0"/>
              </a:spcBef>
              <a:spcAft>
                <a:spcPts val="0"/>
              </a:spcAft>
              <a:buNone/>
            </a:pPr>
            <a:r>
              <a:rPr lang="en"/>
              <a:t>b</a:t>
            </a:r>
            <a:r>
              <a:rPr baseline="30000" lang="en"/>
              <a:t>1</a:t>
            </a:r>
            <a:r>
              <a:rPr lang="en"/>
              <a:t> = 3</a:t>
            </a:r>
            <a:br>
              <a:rPr lang="en"/>
            </a:br>
            <a:r>
              <a:rPr lang="en"/>
              <a:t>k</a:t>
            </a:r>
            <a:r>
              <a:rPr baseline="30000" lang="en"/>
              <a:t>1</a:t>
            </a:r>
            <a:r>
              <a:rPr lang="en"/>
              <a:t> = 3</a:t>
            </a:r>
            <a:endParaRPr/>
          </a:p>
          <a:p>
            <a:pPr indent="0" lvl="0" marL="0" rtl="0" algn="l">
              <a:spcBef>
                <a:spcPts val="0"/>
              </a:spcBef>
              <a:spcAft>
                <a:spcPts val="0"/>
              </a:spcAft>
              <a:buNone/>
            </a:pPr>
            <a:r>
              <a:rPr lang="en"/>
              <a:t>f: tanh</a:t>
            </a:r>
            <a:endParaRPr/>
          </a:p>
          <a:p>
            <a:pPr indent="0" lvl="0" marL="0" rtl="0" algn="l">
              <a:spcBef>
                <a:spcPts val="0"/>
              </a:spcBef>
              <a:spcAft>
                <a:spcPts val="0"/>
              </a:spcAft>
              <a:buNone/>
            </a:pPr>
            <a:r>
              <a:rPr lang="en"/>
              <a:t>H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824" name="Google Shape;824;p73"/>
          <p:cNvSpPr/>
          <p:nvPr/>
        </p:nvSpPr>
        <p:spPr>
          <a:xfrm>
            <a:off x="2607917"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3"/>
          <p:cNvSpPr/>
          <p:nvPr/>
        </p:nvSpPr>
        <p:spPr>
          <a:xfrm>
            <a:off x="3512067"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3"/>
          <p:cNvSpPr/>
          <p:nvPr/>
        </p:nvSpPr>
        <p:spPr>
          <a:xfrm>
            <a:off x="4470405"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3"/>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3"/>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3"/>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830" name="Google Shape;830;p73"/>
          <p:cNvSpPr/>
          <p:nvPr/>
        </p:nvSpPr>
        <p:spPr>
          <a:xfrm>
            <a:off x="311700" y="1563975"/>
            <a:ext cx="2387400" cy="93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1" name="Google Shape;831;p73"/>
          <p:cNvCxnSpPr>
            <a:endCxn id="830" idx="3"/>
          </p:cNvCxnSpPr>
          <p:nvPr/>
        </p:nvCxnSpPr>
        <p:spPr>
          <a:xfrm flipH="1">
            <a:off x="2699100" y="1662975"/>
            <a:ext cx="887700" cy="366900"/>
          </a:xfrm>
          <a:prstGeom prst="straightConnector1">
            <a:avLst/>
          </a:prstGeom>
          <a:noFill/>
          <a:ln cap="flat" cmpd="sng" w="9525">
            <a:solidFill>
              <a:schemeClr val="dk2"/>
            </a:solidFill>
            <a:prstDash val="solid"/>
            <a:round/>
            <a:headEnd len="med" w="med" type="none"/>
            <a:tailEnd len="med" w="med" type="triangle"/>
          </a:ln>
        </p:spPr>
      </p:cxnSp>
      <p:sp>
        <p:nvSpPr>
          <p:cNvPr id="832" name="Google Shape;832;p73"/>
          <p:cNvSpPr txBox="1"/>
          <p:nvPr/>
        </p:nvSpPr>
        <p:spPr>
          <a:xfrm>
            <a:off x="3120075" y="1307750"/>
            <a:ext cx="4576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 selects features (weights &amp; bias are learned)</a:t>
            </a:r>
            <a:endParaRPr/>
          </a:p>
        </p:txBody>
      </p:sp>
      <p:sp>
        <p:nvSpPr>
          <p:cNvPr id="833" name="Google Shape;833;p73"/>
          <p:cNvSpPr txBox="1"/>
          <p:nvPr/>
        </p:nvSpPr>
        <p:spPr>
          <a:xfrm>
            <a:off x="3430075" y="3087525"/>
            <a:ext cx="35952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                  -1                   1</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2                  -1</a:t>
            </a:r>
            <a:endParaRPr>
              <a:latin typeface="Open Sans"/>
              <a:ea typeface="Open Sans"/>
              <a:cs typeface="Open Sans"/>
              <a:sym typeface="Open Sans"/>
            </a:endParaRPr>
          </a:p>
        </p:txBody>
      </p:sp>
      <p:sp>
        <p:nvSpPr>
          <p:cNvPr id="834" name="Google Shape;834;p73"/>
          <p:cNvSpPr/>
          <p:nvPr/>
        </p:nvSpPr>
        <p:spPr>
          <a:xfrm>
            <a:off x="3430077" y="3029450"/>
            <a:ext cx="24312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3"/>
          <p:cNvSpPr txBox="1"/>
          <p:nvPr/>
        </p:nvSpPr>
        <p:spPr>
          <a:xfrm>
            <a:off x="3028646" y="3198188"/>
            <a:ext cx="7719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a:t>
            </a:r>
            <a:r>
              <a:rPr baseline="30000" lang="en">
                <a:latin typeface="Open Sans"/>
                <a:ea typeface="Open Sans"/>
                <a:cs typeface="Open Sans"/>
                <a:sym typeface="Open Sans"/>
              </a:rPr>
              <a:t>1</a:t>
            </a:r>
            <a:endParaRPr baseline="30000">
              <a:latin typeface="Open Sans"/>
              <a:ea typeface="Open Sans"/>
              <a:cs typeface="Open Sans"/>
              <a:sym typeface="Open Sans"/>
            </a:endParaRPr>
          </a:p>
        </p:txBody>
      </p:sp>
      <p:sp>
        <p:nvSpPr>
          <p:cNvPr id="836" name="Google Shape;836;p73"/>
          <p:cNvSpPr/>
          <p:nvPr/>
        </p:nvSpPr>
        <p:spPr>
          <a:xfrm>
            <a:off x="1755000" y="3378875"/>
            <a:ext cx="454800" cy="1092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3"/>
          <p:cNvSpPr txBox="1"/>
          <p:nvPr/>
        </p:nvSpPr>
        <p:spPr>
          <a:xfrm>
            <a:off x="431125" y="3629525"/>
            <a:ext cx="1343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Convolution:</a:t>
            </a:r>
            <a:br>
              <a:rPr lang="en" sz="900">
                <a:latin typeface="Open Sans"/>
                <a:ea typeface="Open Sans"/>
                <a:cs typeface="Open Sans"/>
                <a:sym typeface="Open Sans"/>
              </a:rPr>
            </a:br>
            <a:br>
              <a:rPr lang="en" sz="1200">
                <a:latin typeface="Open Sans"/>
                <a:ea typeface="Open Sans"/>
                <a:cs typeface="Open Sans"/>
                <a:sym typeface="Open Sans"/>
              </a:rPr>
            </a:br>
            <a:r>
              <a:rPr lang="en" sz="1200">
                <a:latin typeface="Open Sans"/>
                <a:ea typeface="Open Sans"/>
                <a:cs typeface="Open Sans"/>
                <a:sym typeface="Open Sans"/>
              </a:rPr>
              <a:t>c = f(4 + 3) </a:t>
            </a:r>
            <a:br>
              <a:rPr lang="en" sz="1200">
                <a:latin typeface="Open Sans"/>
                <a:ea typeface="Open Sans"/>
                <a:cs typeface="Open Sans"/>
                <a:sym typeface="Open Sans"/>
              </a:rPr>
            </a:br>
            <a:r>
              <a:rPr lang="en" sz="1200">
                <a:latin typeface="Open Sans"/>
                <a:ea typeface="Open Sans"/>
                <a:cs typeface="Open Sans"/>
                <a:sym typeface="Open Sans"/>
              </a:rPr>
              <a:t>       ~ + 0.99</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74"/>
          <p:cNvSpPr/>
          <p:nvPr/>
        </p:nvSpPr>
        <p:spPr>
          <a:xfrm>
            <a:off x="4190607" y="3936273"/>
            <a:ext cx="2646900" cy="9318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844" name="Google Shape;844;p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first filter:</a:t>
            </a:r>
            <a:br>
              <a:rPr lang="en"/>
            </a:br>
            <a:r>
              <a:rPr lang="en"/>
              <a:t>W</a:t>
            </a:r>
            <a:r>
              <a:rPr baseline="30000" lang="en"/>
              <a:t>1</a:t>
            </a:r>
            <a:r>
              <a:rPr lang="en"/>
              <a:t> = (1,3 ; -1,2 ; 1,-1)</a:t>
            </a:r>
            <a:endParaRPr/>
          </a:p>
          <a:p>
            <a:pPr indent="0" lvl="0" marL="0" rtl="0" algn="l">
              <a:spcBef>
                <a:spcPts val="0"/>
              </a:spcBef>
              <a:spcAft>
                <a:spcPts val="0"/>
              </a:spcAft>
              <a:buNone/>
            </a:pPr>
            <a:r>
              <a:rPr lang="en"/>
              <a:t>b</a:t>
            </a:r>
            <a:r>
              <a:rPr baseline="30000" lang="en"/>
              <a:t>1</a:t>
            </a:r>
            <a:r>
              <a:rPr lang="en"/>
              <a:t> = 3</a:t>
            </a:r>
            <a:br>
              <a:rPr lang="en"/>
            </a:br>
            <a:r>
              <a:rPr lang="en"/>
              <a:t>k</a:t>
            </a:r>
            <a:r>
              <a:rPr baseline="30000" lang="en"/>
              <a:t>1</a:t>
            </a:r>
            <a:r>
              <a:rPr lang="en"/>
              <a:t> = 3</a:t>
            </a:r>
            <a:endParaRPr/>
          </a:p>
          <a:p>
            <a:pPr indent="0" lvl="0" marL="0" rtl="0" algn="l">
              <a:spcBef>
                <a:spcPts val="0"/>
              </a:spcBef>
              <a:spcAft>
                <a:spcPts val="0"/>
              </a:spcAft>
              <a:buNone/>
            </a:pPr>
            <a:r>
              <a:rPr lang="en"/>
              <a:t>f: tanh</a:t>
            </a:r>
            <a:endParaRPr/>
          </a:p>
          <a:p>
            <a:pPr indent="0" lvl="0" marL="0" rtl="0" algn="l">
              <a:spcBef>
                <a:spcPts val="0"/>
              </a:spcBef>
              <a:spcAft>
                <a:spcPts val="0"/>
              </a:spcAft>
              <a:buNone/>
            </a:pPr>
            <a:r>
              <a:rPr lang="en"/>
              <a:t>H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845" name="Google Shape;845;p74"/>
          <p:cNvSpPr/>
          <p:nvPr/>
        </p:nvSpPr>
        <p:spPr>
          <a:xfrm>
            <a:off x="2607917"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4"/>
          <p:cNvSpPr/>
          <p:nvPr/>
        </p:nvSpPr>
        <p:spPr>
          <a:xfrm>
            <a:off x="3512067"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4"/>
          <p:cNvSpPr/>
          <p:nvPr/>
        </p:nvSpPr>
        <p:spPr>
          <a:xfrm>
            <a:off x="4470405"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4"/>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4"/>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4"/>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851" name="Google Shape;851;p74"/>
          <p:cNvSpPr/>
          <p:nvPr/>
        </p:nvSpPr>
        <p:spPr>
          <a:xfrm>
            <a:off x="311700" y="1563975"/>
            <a:ext cx="2387400" cy="93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2" name="Google Shape;852;p74"/>
          <p:cNvCxnSpPr>
            <a:endCxn id="851" idx="3"/>
          </p:cNvCxnSpPr>
          <p:nvPr/>
        </p:nvCxnSpPr>
        <p:spPr>
          <a:xfrm flipH="1">
            <a:off x="2699100" y="1662975"/>
            <a:ext cx="887700" cy="366900"/>
          </a:xfrm>
          <a:prstGeom prst="straightConnector1">
            <a:avLst/>
          </a:prstGeom>
          <a:noFill/>
          <a:ln cap="flat" cmpd="sng" w="9525">
            <a:solidFill>
              <a:schemeClr val="dk2"/>
            </a:solidFill>
            <a:prstDash val="solid"/>
            <a:round/>
            <a:headEnd len="med" w="med" type="none"/>
            <a:tailEnd len="med" w="med" type="triangle"/>
          </a:ln>
        </p:spPr>
      </p:cxnSp>
      <p:sp>
        <p:nvSpPr>
          <p:cNvPr id="853" name="Google Shape;853;p74"/>
          <p:cNvSpPr txBox="1"/>
          <p:nvPr/>
        </p:nvSpPr>
        <p:spPr>
          <a:xfrm>
            <a:off x="3120075" y="1307750"/>
            <a:ext cx="4576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 selects features (weights &amp; bias are learned)</a:t>
            </a:r>
            <a:endParaRPr/>
          </a:p>
        </p:txBody>
      </p:sp>
      <p:sp>
        <p:nvSpPr>
          <p:cNvPr id="854" name="Google Shape;854;p74"/>
          <p:cNvSpPr/>
          <p:nvPr/>
        </p:nvSpPr>
        <p:spPr>
          <a:xfrm flipH="1">
            <a:off x="7162675" y="3378875"/>
            <a:ext cx="396000" cy="1092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4"/>
          <p:cNvSpPr txBox="1"/>
          <p:nvPr/>
        </p:nvSpPr>
        <p:spPr>
          <a:xfrm>
            <a:off x="7717500" y="3617975"/>
            <a:ext cx="1343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Convolution:</a:t>
            </a:r>
            <a:br>
              <a:rPr lang="en" sz="900">
                <a:latin typeface="Open Sans"/>
                <a:ea typeface="Open Sans"/>
                <a:cs typeface="Open Sans"/>
                <a:sym typeface="Open Sans"/>
              </a:rPr>
            </a:br>
            <a:br>
              <a:rPr lang="en" sz="1200">
                <a:latin typeface="Open Sans"/>
                <a:ea typeface="Open Sans"/>
                <a:cs typeface="Open Sans"/>
                <a:sym typeface="Open Sans"/>
              </a:rPr>
            </a:br>
            <a:r>
              <a:rPr lang="en" sz="1200">
                <a:latin typeface="Open Sans"/>
                <a:ea typeface="Open Sans"/>
                <a:cs typeface="Open Sans"/>
                <a:sym typeface="Open Sans"/>
              </a:rPr>
              <a:t>c = f(8 + 3)</a:t>
            </a:r>
            <a:br>
              <a:rPr lang="en" sz="1200">
                <a:latin typeface="Open Sans"/>
                <a:ea typeface="Open Sans"/>
                <a:cs typeface="Open Sans"/>
                <a:sym typeface="Open Sans"/>
              </a:rPr>
            </a:br>
            <a:r>
              <a:rPr lang="en" sz="1200">
                <a:latin typeface="Open Sans"/>
                <a:ea typeface="Open Sans"/>
                <a:cs typeface="Open Sans"/>
                <a:sym typeface="Open Sans"/>
              </a:rPr>
              <a:t>       ~ +0.99</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
        <p:nvSpPr>
          <p:cNvPr id="856" name="Google Shape;856;p74"/>
          <p:cNvSpPr txBox="1"/>
          <p:nvPr/>
        </p:nvSpPr>
        <p:spPr>
          <a:xfrm>
            <a:off x="4420675" y="3087525"/>
            <a:ext cx="35952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                  -1                   1</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2                  -1</a:t>
            </a:r>
            <a:endParaRPr>
              <a:latin typeface="Open Sans"/>
              <a:ea typeface="Open Sans"/>
              <a:cs typeface="Open Sans"/>
              <a:sym typeface="Open Sans"/>
            </a:endParaRPr>
          </a:p>
        </p:txBody>
      </p:sp>
      <p:sp>
        <p:nvSpPr>
          <p:cNvPr id="857" name="Google Shape;857;p74"/>
          <p:cNvSpPr/>
          <p:nvPr/>
        </p:nvSpPr>
        <p:spPr>
          <a:xfrm>
            <a:off x="4420677" y="3029450"/>
            <a:ext cx="24312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4"/>
          <p:cNvSpPr txBox="1"/>
          <p:nvPr/>
        </p:nvSpPr>
        <p:spPr>
          <a:xfrm>
            <a:off x="4019246" y="3198188"/>
            <a:ext cx="7719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a:t>
            </a:r>
            <a:r>
              <a:rPr baseline="30000" lang="en">
                <a:latin typeface="Open Sans"/>
                <a:ea typeface="Open Sans"/>
                <a:cs typeface="Open Sans"/>
                <a:sym typeface="Open Sans"/>
              </a:rPr>
              <a:t>1</a:t>
            </a:r>
            <a:endParaRPr baseline="30000">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864" name="Google Shape;864;p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first filter:</a:t>
            </a:r>
            <a:br>
              <a:rPr lang="en"/>
            </a:br>
            <a:r>
              <a:rPr lang="en"/>
              <a:t>W</a:t>
            </a:r>
            <a:r>
              <a:rPr baseline="30000" lang="en"/>
              <a:t>1</a:t>
            </a:r>
            <a:r>
              <a:rPr lang="en"/>
              <a:t> = (1,3 ; -1,2 ; 1,-1)</a:t>
            </a:r>
            <a:endParaRPr/>
          </a:p>
          <a:p>
            <a:pPr indent="0" lvl="0" marL="0" rtl="0" algn="l">
              <a:spcBef>
                <a:spcPts val="0"/>
              </a:spcBef>
              <a:spcAft>
                <a:spcPts val="0"/>
              </a:spcAft>
              <a:buNone/>
            </a:pPr>
            <a:r>
              <a:rPr lang="en"/>
              <a:t>b</a:t>
            </a:r>
            <a:r>
              <a:rPr baseline="30000" lang="en"/>
              <a:t>1</a:t>
            </a:r>
            <a:r>
              <a:rPr lang="en"/>
              <a:t> = 3</a:t>
            </a:r>
            <a:br>
              <a:rPr lang="en"/>
            </a:br>
            <a:r>
              <a:rPr lang="en"/>
              <a:t>k</a:t>
            </a:r>
            <a:r>
              <a:rPr baseline="30000" lang="en"/>
              <a:t>1</a:t>
            </a:r>
            <a:r>
              <a:rPr lang="en"/>
              <a:t> = 3</a:t>
            </a:r>
            <a:endParaRPr/>
          </a:p>
          <a:p>
            <a:pPr indent="0" lvl="0" marL="0" rtl="0" algn="l">
              <a:spcBef>
                <a:spcPts val="0"/>
              </a:spcBef>
              <a:spcAft>
                <a:spcPts val="0"/>
              </a:spcAft>
              <a:buNone/>
            </a:pPr>
            <a:r>
              <a:rPr lang="en"/>
              <a:t>f: tanh</a:t>
            </a:r>
            <a:endParaRPr/>
          </a:p>
          <a:p>
            <a:pPr indent="0" lvl="0" marL="0" rtl="0" algn="l">
              <a:spcBef>
                <a:spcPts val="0"/>
              </a:spcBef>
              <a:spcAft>
                <a:spcPts val="0"/>
              </a:spcAft>
              <a:buNone/>
            </a:pPr>
            <a:r>
              <a:rPr lang="en"/>
              <a:t>H =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865" name="Google Shape;865;p75"/>
          <p:cNvSpPr/>
          <p:nvPr/>
        </p:nvSpPr>
        <p:spPr>
          <a:xfrm>
            <a:off x="2607917"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5"/>
          <p:cNvSpPr/>
          <p:nvPr/>
        </p:nvSpPr>
        <p:spPr>
          <a:xfrm>
            <a:off x="3512067"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5"/>
          <p:cNvSpPr/>
          <p:nvPr/>
        </p:nvSpPr>
        <p:spPr>
          <a:xfrm>
            <a:off x="4470405"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5"/>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5"/>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5"/>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871" name="Google Shape;871;p75"/>
          <p:cNvSpPr/>
          <p:nvPr/>
        </p:nvSpPr>
        <p:spPr>
          <a:xfrm>
            <a:off x="311700" y="1563975"/>
            <a:ext cx="2387400" cy="931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2" name="Google Shape;872;p75"/>
          <p:cNvCxnSpPr>
            <a:endCxn id="871" idx="3"/>
          </p:cNvCxnSpPr>
          <p:nvPr/>
        </p:nvCxnSpPr>
        <p:spPr>
          <a:xfrm flipH="1">
            <a:off x="2699100" y="1662975"/>
            <a:ext cx="887700" cy="366900"/>
          </a:xfrm>
          <a:prstGeom prst="straightConnector1">
            <a:avLst/>
          </a:prstGeom>
          <a:noFill/>
          <a:ln cap="flat" cmpd="sng" w="9525">
            <a:solidFill>
              <a:schemeClr val="dk2"/>
            </a:solidFill>
            <a:prstDash val="solid"/>
            <a:round/>
            <a:headEnd len="med" w="med" type="none"/>
            <a:tailEnd len="med" w="med" type="triangle"/>
          </a:ln>
        </p:spPr>
      </p:cxnSp>
      <p:sp>
        <p:nvSpPr>
          <p:cNvPr id="873" name="Google Shape;873;p75"/>
          <p:cNvSpPr txBox="1"/>
          <p:nvPr/>
        </p:nvSpPr>
        <p:spPr>
          <a:xfrm>
            <a:off x="3120075" y="1307750"/>
            <a:ext cx="4576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 selects features (weights &amp; bias are learned)</a:t>
            </a:r>
            <a:endParaRPr/>
          </a:p>
        </p:txBody>
      </p:sp>
      <p:sp>
        <p:nvSpPr>
          <p:cNvPr id="874" name="Google Shape;874;p75"/>
          <p:cNvSpPr txBox="1"/>
          <p:nvPr/>
        </p:nvSpPr>
        <p:spPr>
          <a:xfrm>
            <a:off x="2434175" y="2874625"/>
            <a:ext cx="38940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30000" lang="en"/>
              <a:t>1</a:t>
            </a:r>
            <a:r>
              <a:rPr lang="en"/>
              <a:t> = (-0.99, 0.99, 0.99)          max(c</a:t>
            </a:r>
            <a:r>
              <a:rPr baseline="30000" lang="en"/>
              <a:t>1</a:t>
            </a:r>
            <a:r>
              <a:rPr lang="en"/>
              <a:t>) = 0.99</a:t>
            </a:r>
            <a:endParaRPr/>
          </a:p>
        </p:txBody>
      </p:sp>
      <p:sp>
        <p:nvSpPr>
          <p:cNvPr id="875" name="Google Shape;875;p75"/>
          <p:cNvSpPr/>
          <p:nvPr/>
        </p:nvSpPr>
        <p:spPr>
          <a:xfrm>
            <a:off x="4319426" y="3069364"/>
            <a:ext cx="256800" cy="882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5"/>
          <p:cNvSpPr txBox="1"/>
          <p:nvPr/>
        </p:nvSpPr>
        <p:spPr>
          <a:xfrm>
            <a:off x="6254000" y="2891893"/>
            <a:ext cx="26937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~“Yup! Feature detected!”</a:t>
            </a:r>
            <a:endParaRPr/>
          </a:p>
        </p:txBody>
      </p:sp>
      <p:sp>
        <p:nvSpPr>
          <p:cNvPr id="877" name="Google Shape;877;p75"/>
          <p:cNvSpPr/>
          <p:nvPr/>
        </p:nvSpPr>
        <p:spPr>
          <a:xfrm>
            <a:off x="5461825" y="2818701"/>
            <a:ext cx="498900" cy="48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t>
            </a:r>
            <a:r>
              <a:rPr b="1" lang="en"/>
              <a:t>many filters, different W,b, k</a:t>
            </a:r>
            <a:r>
              <a:rPr lang="en"/>
              <a:t>…. Each one provides a ‘max(c)’: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883" name="Google Shape;883;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884" name="Google Shape;884;p76"/>
          <p:cNvSpPr/>
          <p:nvPr/>
        </p:nvSpPr>
        <p:spPr>
          <a:xfrm>
            <a:off x="259187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6"/>
          <p:cNvSpPr/>
          <p:nvPr/>
        </p:nvSpPr>
        <p:spPr>
          <a:xfrm>
            <a:off x="349602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6"/>
          <p:cNvSpPr/>
          <p:nvPr/>
        </p:nvSpPr>
        <p:spPr>
          <a:xfrm>
            <a:off x="4454363"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6"/>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6"/>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6"/>
          <p:cNvSpPr txBox="1"/>
          <p:nvPr/>
        </p:nvSpPr>
        <p:spPr>
          <a:xfrm>
            <a:off x="2512075" y="2935000"/>
            <a:ext cx="38940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 = </a:t>
            </a:r>
            <a:r>
              <a:rPr lang="en">
                <a:solidFill>
                  <a:schemeClr val="dk1"/>
                </a:solidFill>
              </a:rPr>
              <a:t>(  0.99,    0.73,    -0.3    ,....... )</a:t>
            </a:r>
            <a:endParaRPr/>
          </a:p>
        </p:txBody>
      </p:sp>
      <p:sp>
        <p:nvSpPr>
          <p:cNvPr id="890" name="Google Shape;890;p76"/>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891" name="Google Shape;891;p76"/>
          <p:cNvSpPr txBox="1"/>
          <p:nvPr/>
        </p:nvSpPr>
        <p:spPr>
          <a:xfrm>
            <a:off x="1885700" y="3397300"/>
            <a:ext cx="8877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max(c</a:t>
            </a:r>
            <a:r>
              <a:rPr baseline="30000" lang="en">
                <a:solidFill>
                  <a:schemeClr val="dk1"/>
                </a:solidFill>
              </a:rPr>
              <a:t>1</a:t>
            </a:r>
            <a:r>
              <a:rPr lang="en">
                <a:solidFill>
                  <a:schemeClr val="dk1"/>
                </a:solidFill>
              </a:rPr>
              <a:t>) </a:t>
            </a:r>
            <a:endParaRPr/>
          </a:p>
        </p:txBody>
      </p:sp>
      <p:cxnSp>
        <p:nvCxnSpPr>
          <p:cNvPr id="892" name="Google Shape;892;p76"/>
          <p:cNvCxnSpPr>
            <a:stCxn id="891" idx="3"/>
          </p:cNvCxnSpPr>
          <p:nvPr/>
        </p:nvCxnSpPr>
        <p:spPr>
          <a:xfrm flipH="1" rot="10800000">
            <a:off x="2773400" y="3250450"/>
            <a:ext cx="352200" cy="378000"/>
          </a:xfrm>
          <a:prstGeom prst="straightConnector1">
            <a:avLst/>
          </a:prstGeom>
          <a:noFill/>
          <a:ln cap="flat" cmpd="sng" w="9525">
            <a:solidFill>
              <a:schemeClr val="dk2"/>
            </a:solidFill>
            <a:prstDash val="solid"/>
            <a:round/>
            <a:headEnd len="med" w="med" type="none"/>
            <a:tailEnd len="med" w="med" type="triangle"/>
          </a:ln>
        </p:spPr>
      </p:cxnSp>
      <p:sp>
        <p:nvSpPr>
          <p:cNvPr id="893" name="Google Shape;893;p76"/>
          <p:cNvSpPr txBox="1"/>
          <p:nvPr/>
        </p:nvSpPr>
        <p:spPr>
          <a:xfrm>
            <a:off x="3181100" y="3397300"/>
            <a:ext cx="8877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max(c</a:t>
            </a:r>
            <a:r>
              <a:rPr baseline="30000" lang="en">
                <a:solidFill>
                  <a:schemeClr val="dk1"/>
                </a:solidFill>
              </a:rPr>
              <a:t>3</a:t>
            </a:r>
            <a:r>
              <a:rPr lang="en">
                <a:solidFill>
                  <a:schemeClr val="dk1"/>
                </a:solidFill>
              </a:rPr>
              <a:t>) </a:t>
            </a:r>
            <a:endParaRPr/>
          </a:p>
        </p:txBody>
      </p:sp>
      <p:cxnSp>
        <p:nvCxnSpPr>
          <p:cNvPr id="894" name="Google Shape;894;p76"/>
          <p:cNvCxnSpPr>
            <a:stCxn id="893" idx="3"/>
          </p:cNvCxnSpPr>
          <p:nvPr/>
        </p:nvCxnSpPr>
        <p:spPr>
          <a:xfrm flipH="1" rot="10800000">
            <a:off x="4068800" y="3250450"/>
            <a:ext cx="352200" cy="37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t>
            </a:r>
            <a:r>
              <a:rPr b="1" lang="en"/>
              <a:t>many filters, different W,b, k….</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-2             3             4           -1</a:t>
            </a:r>
            <a:endParaRPr/>
          </a:p>
          <a:p>
            <a:pPr indent="0" lvl="0" marL="0" rtl="0" algn="l">
              <a:spcBef>
                <a:spcPts val="0"/>
              </a:spcBef>
              <a:spcAft>
                <a:spcPts val="0"/>
              </a:spcAft>
              <a:buNone/>
            </a:pPr>
            <a:r>
              <a:rPr lang="en"/>
              <a:t>                                        -5            2             1             3           -1</a:t>
            </a:r>
            <a:endParaRPr/>
          </a:p>
          <a:p>
            <a:pPr indent="457200" lvl="0" marL="0" rtl="0" algn="l">
              <a:spcBef>
                <a:spcPts val="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
        <p:nvSpPr>
          <p:cNvPr id="900" name="Google Shape;900;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 Calc Example</a:t>
            </a:r>
            <a:endParaRPr/>
          </a:p>
        </p:txBody>
      </p:sp>
      <p:sp>
        <p:nvSpPr>
          <p:cNvPr id="901" name="Google Shape;901;p77"/>
          <p:cNvSpPr/>
          <p:nvPr/>
        </p:nvSpPr>
        <p:spPr>
          <a:xfrm>
            <a:off x="259187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7"/>
          <p:cNvSpPr/>
          <p:nvPr/>
        </p:nvSpPr>
        <p:spPr>
          <a:xfrm>
            <a:off x="3496025" y="4070013"/>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7"/>
          <p:cNvSpPr/>
          <p:nvPr/>
        </p:nvSpPr>
        <p:spPr>
          <a:xfrm>
            <a:off x="4454363" y="4084101"/>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7"/>
          <p:cNvSpPr/>
          <p:nvPr/>
        </p:nvSpPr>
        <p:spPr>
          <a:xfrm>
            <a:off x="6160675" y="411343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7"/>
          <p:cNvSpPr/>
          <p:nvPr/>
        </p:nvSpPr>
        <p:spPr>
          <a:xfrm>
            <a:off x="5324826" y="4084088"/>
            <a:ext cx="454800" cy="704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7"/>
          <p:cNvSpPr txBox="1"/>
          <p:nvPr/>
        </p:nvSpPr>
        <p:spPr>
          <a:xfrm>
            <a:off x="2512075" y="2935000"/>
            <a:ext cx="38940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 (  0.99,    0.73,    -0.3    ,....... )         </a:t>
            </a:r>
            <a:endParaRPr/>
          </a:p>
        </p:txBody>
      </p:sp>
      <p:sp>
        <p:nvSpPr>
          <p:cNvPr id="907" name="Google Shape;907;p77"/>
          <p:cNvSpPr txBox="1"/>
          <p:nvPr/>
        </p:nvSpPr>
        <p:spPr>
          <a:xfrm>
            <a:off x="2698975" y="4733425"/>
            <a:ext cx="4139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am              very        happy         today</a:t>
            </a:r>
            <a:endParaRPr/>
          </a:p>
        </p:txBody>
      </p:sp>
      <p:sp>
        <p:nvSpPr>
          <p:cNvPr id="908" name="Google Shape;908;p77"/>
          <p:cNvSpPr txBox="1"/>
          <p:nvPr/>
        </p:nvSpPr>
        <p:spPr>
          <a:xfrm>
            <a:off x="6016650" y="2340600"/>
            <a:ext cx="28155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Just a vector…, can be used as input for standard FC and softmax classification!</a:t>
            </a:r>
            <a:endParaRPr/>
          </a:p>
        </p:txBody>
      </p:sp>
      <p:cxnSp>
        <p:nvCxnSpPr>
          <p:cNvPr id="909" name="Google Shape;909;p77"/>
          <p:cNvCxnSpPr/>
          <p:nvPr/>
        </p:nvCxnSpPr>
        <p:spPr>
          <a:xfrm flipH="1">
            <a:off x="4813175" y="2546075"/>
            <a:ext cx="1049400" cy="36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Very Good Results!</a:t>
            </a:r>
            <a:endParaRPr/>
          </a:p>
        </p:txBody>
      </p:sp>
      <p:pic>
        <p:nvPicPr>
          <p:cNvPr id="915" name="Google Shape;915;p78"/>
          <p:cNvPicPr preferRelativeResize="0"/>
          <p:nvPr/>
        </p:nvPicPr>
        <p:blipFill>
          <a:blip r:embed="rId3">
            <a:alphaModFix/>
          </a:blip>
          <a:stretch>
            <a:fillRect/>
          </a:stretch>
        </p:blipFill>
        <p:spPr>
          <a:xfrm>
            <a:off x="3052350" y="1182225"/>
            <a:ext cx="5745050" cy="3265899"/>
          </a:xfrm>
          <a:prstGeom prst="rect">
            <a:avLst/>
          </a:prstGeom>
          <a:noFill/>
          <a:ln>
            <a:noFill/>
          </a:ln>
        </p:spPr>
      </p:pic>
      <p:sp>
        <p:nvSpPr>
          <p:cNvPr id="916" name="Google Shape;916;p78"/>
          <p:cNvSpPr txBox="1"/>
          <p:nvPr/>
        </p:nvSpPr>
        <p:spPr>
          <a:xfrm>
            <a:off x="76200" y="4851250"/>
            <a:ext cx="8520600" cy="35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Open Sans"/>
                <a:ea typeface="Open Sans"/>
                <a:cs typeface="Open Sans"/>
                <a:sym typeface="Open Sans"/>
              </a:rPr>
              <a:t>Kim (NYU, 2014, </a:t>
            </a:r>
            <a:r>
              <a:rPr lang="en" sz="900" u="sng">
                <a:solidFill>
                  <a:schemeClr val="accent5"/>
                </a:solidFill>
                <a:latin typeface="Open Sans"/>
                <a:ea typeface="Open Sans"/>
                <a:cs typeface="Open Sans"/>
                <a:sym typeface="Open Sans"/>
                <a:hlinkClick r:id="rId4">
                  <a:extLst>
                    <a:ext uri="{A12FA001-AC4F-418D-AE19-62706E023703}">
                      <ahyp:hlinkClr val="tx"/>
                    </a:ext>
                  </a:extLst>
                </a:hlinkClick>
              </a:rPr>
              <a:t>http://www.aclweb.org/anthology/D14-1181</a:t>
            </a:r>
            <a:r>
              <a:rPr lang="en" sz="900">
                <a:solidFill>
                  <a:schemeClr val="dk1"/>
                </a:solidFill>
                <a:latin typeface="Open Sans"/>
                <a:ea typeface="Open Sans"/>
                <a:cs typeface="Open Sans"/>
                <a:sym typeface="Open Sans"/>
              </a:rPr>
              <a:t> )</a:t>
            </a:r>
            <a:br>
              <a:rPr lang="en" sz="900">
                <a:solidFill>
                  <a:schemeClr val="dk1"/>
                </a:solidFill>
                <a:latin typeface="Open Sans"/>
                <a:ea typeface="Open Sans"/>
                <a:cs typeface="Open Sans"/>
                <a:sym typeface="Open Sans"/>
              </a:rPr>
            </a:br>
            <a:endParaRPr sz="900"/>
          </a:p>
        </p:txBody>
      </p:sp>
      <p:cxnSp>
        <p:nvCxnSpPr>
          <p:cNvPr id="917" name="Google Shape;917;p78"/>
          <p:cNvCxnSpPr>
            <a:stCxn id="918" idx="3"/>
          </p:cNvCxnSpPr>
          <p:nvPr/>
        </p:nvCxnSpPr>
        <p:spPr>
          <a:xfrm flipH="1" rot="10800000">
            <a:off x="2685600" y="1526250"/>
            <a:ext cx="447600" cy="90600"/>
          </a:xfrm>
          <a:prstGeom prst="straightConnector1">
            <a:avLst/>
          </a:prstGeom>
          <a:noFill/>
          <a:ln cap="flat" cmpd="sng" w="9525">
            <a:solidFill>
              <a:schemeClr val="dk2"/>
            </a:solidFill>
            <a:prstDash val="solid"/>
            <a:round/>
            <a:headEnd len="med" w="med" type="none"/>
            <a:tailEnd len="med" w="med" type="triangle"/>
          </a:ln>
        </p:spPr>
      </p:cxnSp>
      <p:sp>
        <p:nvSpPr>
          <p:cNvPr id="918" name="Google Shape;918;p78"/>
          <p:cNvSpPr txBox="1"/>
          <p:nvPr/>
        </p:nvSpPr>
        <p:spPr>
          <a:xfrm>
            <a:off x="228600" y="1385700"/>
            <a:ext cx="2457000" cy="46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Self-trained embeddings.. Not optimal! (Only ~ 10k sentences in sets...)</a:t>
            </a:r>
            <a:endParaRPr sz="1000"/>
          </a:p>
        </p:txBody>
      </p:sp>
      <p:sp>
        <p:nvSpPr>
          <p:cNvPr id="919" name="Google Shape;919;p78"/>
          <p:cNvSpPr txBox="1"/>
          <p:nvPr/>
        </p:nvSpPr>
        <p:spPr>
          <a:xfrm>
            <a:off x="228600" y="1955175"/>
            <a:ext cx="2457000" cy="23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Word2vec pre-trained embeddings</a:t>
            </a:r>
            <a:endParaRPr sz="1000"/>
          </a:p>
        </p:txBody>
      </p:sp>
      <p:cxnSp>
        <p:nvCxnSpPr>
          <p:cNvPr id="920" name="Google Shape;920;p78"/>
          <p:cNvCxnSpPr>
            <a:stCxn id="919" idx="3"/>
          </p:cNvCxnSpPr>
          <p:nvPr/>
        </p:nvCxnSpPr>
        <p:spPr>
          <a:xfrm flipH="1" rot="10800000">
            <a:off x="2685600" y="1694775"/>
            <a:ext cx="454800" cy="375900"/>
          </a:xfrm>
          <a:prstGeom prst="straightConnector1">
            <a:avLst/>
          </a:prstGeom>
          <a:noFill/>
          <a:ln cap="flat" cmpd="sng" w="9525">
            <a:solidFill>
              <a:schemeClr val="dk2"/>
            </a:solidFill>
            <a:prstDash val="solid"/>
            <a:round/>
            <a:headEnd len="med" w="med" type="none"/>
            <a:tailEnd len="med" w="med" type="triangle"/>
          </a:ln>
        </p:spPr>
      </p:cxnSp>
      <p:sp>
        <p:nvSpPr>
          <p:cNvPr id="921" name="Google Shape;921;p78"/>
          <p:cNvSpPr txBox="1"/>
          <p:nvPr/>
        </p:nvSpPr>
        <p:spPr>
          <a:xfrm>
            <a:off x="228750" y="2336175"/>
            <a:ext cx="2457000" cy="35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Initialized with </a:t>
            </a:r>
            <a:r>
              <a:rPr lang="en" sz="1000">
                <a:solidFill>
                  <a:schemeClr val="dk1"/>
                </a:solidFill>
              </a:rPr>
              <a:t>Word2vec pre-trained embeddings, then trained further</a:t>
            </a:r>
            <a:endParaRPr sz="1000"/>
          </a:p>
        </p:txBody>
      </p:sp>
      <p:cxnSp>
        <p:nvCxnSpPr>
          <p:cNvPr id="922" name="Google Shape;922;p78"/>
          <p:cNvCxnSpPr>
            <a:stCxn id="921" idx="3"/>
          </p:cNvCxnSpPr>
          <p:nvPr/>
        </p:nvCxnSpPr>
        <p:spPr>
          <a:xfrm flipH="1" rot="10800000">
            <a:off x="2685750" y="1871025"/>
            <a:ext cx="483900" cy="644400"/>
          </a:xfrm>
          <a:prstGeom prst="straightConnector1">
            <a:avLst/>
          </a:prstGeom>
          <a:noFill/>
          <a:ln cap="flat" cmpd="sng" w="9525">
            <a:solidFill>
              <a:schemeClr val="dk2"/>
            </a:solidFill>
            <a:prstDash val="solid"/>
            <a:round/>
            <a:headEnd len="med" w="med" type="none"/>
            <a:tailEnd len="med" w="med" type="triangle"/>
          </a:ln>
        </p:spPr>
      </p:cxnSp>
      <p:sp>
        <p:nvSpPr>
          <p:cNvPr id="923" name="Google Shape;923;p78"/>
          <p:cNvSpPr txBox="1"/>
          <p:nvPr/>
        </p:nvSpPr>
        <p:spPr>
          <a:xfrm>
            <a:off x="228750" y="2869575"/>
            <a:ext cx="2457000" cy="35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Combination of fixed and trainable word2vec embeddings</a:t>
            </a:r>
            <a:endParaRPr sz="1000"/>
          </a:p>
        </p:txBody>
      </p:sp>
      <p:cxnSp>
        <p:nvCxnSpPr>
          <p:cNvPr id="924" name="Google Shape;924;p78"/>
          <p:cNvCxnSpPr>
            <a:stCxn id="923" idx="3"/>
          </p:cNvCxnSpPr>
          <p:nvPr/>
        </p:nvCxnSpPr>
        <p:spPr>
          <a:xfrm flipH="1" rot="10800000">
            <a:off x="2685750" y="2083725"/>
            <a:ext cx="491400" cy="96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8" name="Shape 928"/>
        <p:cNvGrpSpPr/>
        <p:nvPr/>
      </p:nvGrpSpPr>
      <p:grpSpPr>
        <a:xfrm>
          <a:off x="0" y="0"/>
          <a:ext cx="0" cy="0"/>
          <a:chOff x="0" y="0"/>
          <a:chExt cx="0" cy="0"/>
        </a:xfrm>
      </p:grpSpPr>
      <p:sp>
        <p:nvSpPr>
          <p:cNvPr id="929" name="Google Shape;929;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NLP Applications &amp; Design Aspects</a:t>
            </a:r>
            <a:endParaRPr/>
          </a:p>
        </p:txBody>
      </p:sp>
      <p:sp>
        <p:nvSpPr>
          <p:cNvPr id="930" name="Google Shape;930;p7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Language Models</a:t>
            </a:r>
            <a:r>
              <a:rPr lang="en"/>
              <a:t>: “Language Modeling with Gated Convolutional Networks”</a:t>
            </a:r>
            <a:br>
              <a:rPr lang="en"/>
            </a:br>
            <a:r>
              <a:rPr lang="en" sz="1000"/>
              <a:t>(Dauphin et al, Facebook AI Research, 2016, </a:t>
            </a:r>
            <a:r>
              <a:rPr lang="en" sz="1000" u="sng">
                <a:solidFill>
                  <a:schemeClr val="hlink"/>
                </a:solidFill>
                <a:hlinkClick r:id="rId3"/>
              </a:rPr>
              <a:t>https://arxiv.org/pdf/1612.08083.pdf</a:t>
            </a:r>
            <a:r>
              <a:rPr lang="en" sz="1000"/>
              <a:t> </a:t>
            </a:r>
            <a:r>
              <a:rPr lang="en" sz="1000"/>
              <a:t>)</a:t>
            </a:r>
            <a:endParaRPr sz="1000"/>
          </a:p>
          <a:p>
            <a:pPr indent="0" lvl="0" marL="0" rtl="0" algn="l">
              <a:spcBef>
                <a:spcPts val="0"/>
              </a:spcBef>
              <a:spcAft>
                <a:spcPts val="0"/>
              </a:spcAft>
              <a:buNone/>
            </a:pPr>
            <a:r>
              <a:t/>
            </a:r>
            <a:endParaRPr sz="1000"/>
          </a:p>
          <a:p>
            <a:pPr indent="-317500" lvl="0" marL="457200" rtl="0" algn="l">
              <a:spcBef>
                <a:spcPts val="0"/>
              </a:spcBef>
              <a:spcAft>
                <a:spcPts val="0"/>
              </a:spcAft>
              <a:buSzPts val="1400"/>
              <a:buChar char="●"/>
            </a:pPr>
            <a:r>
              <a:rPr lang="en" sz="1400"/>
              <a:t>Alternative to RNNs for language models (next week!)</a:t>
            </a:r>
            <a:endParaRPr sz="1400"/>
          </a:p>
          <a:p>
            <a:pPr indent="-317500" lvl="0" marL="457200" rtl="0" algn="l">
              <a:spcBef>
                <a:spcPts val="0"/>
              </a:spcBef>
              <a:spcAft>
                <a:spcPts val="0"/>
              </a:spcAft>
              <a:buSzPts val="1400"/>
              <a:buChar char="●"/>
            </a:pPr>
            <a:r>
              <a:rPr lang="en" sz="1400"/>
              <a:t>10x faster than RNN with similar scores (in some settings)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But… part of the architecture is pretty much what we just did!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New concept though:</a:t>
            </a:r>
            <a:r>
              <a:rPr lang="en" sz="1400" u="sng"/>
              <a:t> “Gated Linear Unit” (inspired by RNNs)</a:t>
            </a:r>
            <a:endParaRPr sz="1400" u="sng"/>
          </a:p>
          <a:p>
            <a:pPr indent="0" lvl="0" marL="0" rtl="0" algn="l">
              <a:spcBef>
                <a:spcPts val="0"/>
              </a:spcBef>
              <a:spcAft>
                <a:spcPts val="0"/>
              </a:spcAft>
              <a:buNone/>
            </a:pPr>
            <a:r>
              <a:t/>
            </a:r>
            <a:endParaRPr sz="1400"/>
          </a:p>
          <a:p>
            <a:pPr indent="0" lvl="0" marL="0" rtl="0" algn="l">
              <a:spcBef>
                <a:spcPts val="0"/>
              </a:spcBef>
              <a:spcAft>
                <a:spcPts val="0"/>
              </a:spcAft>
              <a:buNone/>
            </a:pPr>
            <a:r>
              <a:rPr lang="en" sz="1400"/>
              <a:t>        Output =  (E W + b) * sigma(E V + c) </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Question: “</a:t>
            </a:r>
            <a:r>
              <a:rPr lang="en" sz="1400"/>
              <a:t>How does that differ from what we did before?”</a:t>
            </a:r>
            <a:br>
              <a:rPr b="1" lang="en" sz="1400"/>
            </a:br>
            <a:endParaRPr b="1" sz="1400"/>
          </a:p>
          <a:p>
            <a:pPr indent="0" lvl="0" marL="0" rtl="0" algn="l">
              <a:spcBef>
                <a:spcPts val="0"/>
              </a:spcBef>
              <a:spcAft>
                <a:spcPts val="0"/>
              </a:spcAft>
              <a:buNone/>
            </a:pPr>
            <a:br>
              <a:rPr b="1" lang="en" sz="1400"/>
            </a:br>
            <a:endParaRPr b="1" sz="1400"/>
          </a:p>
          <a:p>
            <a:pPr indent="457200" lvl="0" marL="0" rtl="0" algn="l">
              <a:spcBef>
                <a:spcPts val="0"/>
              </a:spcBef>
              <a:spcAft>
                <a:spcPts val="1600"/>
              </a:spcAft>
              <a:buNone/>
            </a:pPr>
            <a:r>
              <a:t/>
            </a:r>
            <a:endParaRPr>
              <a:latin typeface="Consolas"/>
              <a:ea typeface="Consolas"/>
              <a:cs typeface="Consolas"/>
              <a:sym typeface="Consolas"/>
            </a:endParaRPr>
          </a:p>
        </p:txBody>
      </p:sp>
      <p:pic>
        <p:nvPicPr>
          <p:cNvPr id="931" name="Google Shape;931;p79"/>
          <p:cNvPicPr preferRelativeResize="0"/>
          <p:nvPr/>
        </p:nvPicPr>
        <p:blipFill>
          <a:blip r:embed="rId4">
            <a:alphaModFix/>
          </a:blip>
          <a:stretch>
            <a:fillRect/>
          </a:stretch>
        </p:blipFill>
        <p:spPr>
          <a:xfrm>
            <a:off x="6486250" y="1782975"/>
            <a:ext cx="1870925" cy="3218924"/>
          </a:xfrm>
          <a:prstGeom prst="rect">
            <a:avLst/>
          </a:prstGeom>
          <a:noFill/>
          <a:ln>
            <a:noFill/>
          </a:ln>
        </p:spPr>
      </p:pic>
      <p:cxnSp>
        <p:nvCxnSpPr>
          <p:cNvPr id="932" name="Google Shape;932;p79"/>
          <p:cNvCxnSpPr/>
          <p:nvPr/>
        </p:nvCxnSpPr>
        <p:spPr>
          <a:xfrm flipH="1" rot="10800000">
            <a:off x="4285025" y="3022875"/>
            <a:ext cx="2795700" cy="506400"/>
          </a:xfrm>
          <a:prstGeom prst="straightConnector1">
            <a:avLst/>
          </a:prstGeom>
          <a:noFill/>
          <a:ln cap="flat" cmpd="sng" w="9525">
            <a:solidFill>
              <a:schemeClr val="dk2"/>
            </a:solidFill>
            <a:prstDash val="solid"/>
            <a:round/>
            <a:headEnd len="med" w="med" type="none"/>
            <a:tailEnd len="med" w="med" type="triangle"/>
          </a:ln>
        </p:spPr>
      </p:cxnSp>
      <p:sp>
        <p:nvSpPr>
          <p:cNvPr id="933" name="Google Shape;933;p79"/>
          <p:cNvSpPr/>
          <p:nvPr/>
        </p:nvSpPr>
        <p:spPr>
          <a:xfrm>
            <a:off x="668851" y="3653400"/>
            <a:ext cx="3105900" cy="35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7" name="Shape 937"/>
        <p:cNvGrpSpPr/>
        <p:nvPr/>
      </p:nvGrpSpPr>
      <p:grpSpPr>
        <a:xfrm>
          <a:off x="0" y="0"/>
          <a:ext cx="0" cy="0"/>
          <a:chOff x="0" y="0"/>
          <a:chExt cx="0" cy="0"/>
        </a:xfrm>
      </p:grpSpPr>
      <p:sp>
        <p:nvSpPr>
          <p:cNvPr id="938" name="Google Shape;938;p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NLP Applications &amp; Design Aspects</a:t>
            </a:r>
            <a:endParaRPr/>
          </a:p>
        </p:txBody>
      </p:sp>
      <p:sp>
        <p:nvSpPr>
          <p:cNvPr id="939" name="Google Shape;939;p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Translation:</a:t>
            </a:r>
            <a:r>
              <a:rPr lang="en"/>
              <a:t> “Convolutional Sequence-to-Sequence Learning”</a:t>
            </a:r>
            <a:br>
              <a:rPr lang="en"/>
            </a:br>
            <a:r>
              <a:rPr lang="en" sz="1000"/>
              <a:t>(Gehring at al, Facebook AI Research, 2017, </a:t>
            </a:r>
            <a:r>
              <a:rPr lang="en" sz="1000" u="sng">
                <a:solidFill>
                  <a:schemeClr val="hlink"/>
                </a:solidFill>
                <a:hlinkClick r:id="rId3"/>
              </a:rPr>
              <a:t>https://arxiv.org/pdf/1705.03122.pdf</a:t>
            </a:r>
            <a:r>
              <a:rPr lang="en" sz="1000"/>
              <a:t> )</a:t>
            </a:r>
            <a:endParaRPr sz="1000"/>
          </a:p>
          <a:p>
            <a:pPr indent="0" lvl="0" marL="0" rtl="0" algn="l">
              <a:spcBef>
                <a:spcPts val="0"/>
              </a:spcBef>
              <a:spcAft>
                <a:spcPts val="0"/>
              </a:spcAft>
              <a:buClr>
                <a:schemeClr val="dk1"/>
              </a:buClr>
              <a:buSzPts val="1100"/>
              <a:buFont typeface="Arial"/>
              <a:buNone/>
            </a:pPr>
            <a:r>
              <a:t/>
            </a:r>
            <a:endParaRPr sz="1000"/>
          </a:p>
          <a:p>
            <a:pPr indent="-317500" lvl="0" marL="457200" rtl="0" algn="l">
              <a:spcBef>
                <a:spcPts val="0"/>
              </a:spcBef>
              <a:spcAft>
                <a:spcPts val="0"/>
              </a:spcAft>
              <a:buSzPts val="1400"/>
              <a:buChar char="●"/>
            </a:pPr>
            <a:r>
              <a:rPr lang="en" sz="1400"/>
              <a:t>Alternative to RNNs for translation models (later!)</a:t>
            </a:r>
            <a:endParaRPr sz="1400"/>
          </a:p>
          <a:p>
            <a:pPr indent="-317500" lvl="0" marL="457200" rtl="0" algn="l">
              <a:spcBef>
                <a:spcPts val="0"/>
              </a:spcBef>
              <a:spcAft>
                <a:spcPts val="0"/>
              </a:spcAft>
              <a:buSzPts val="1400"/>
              <a:buChar char="●"/>
            </a:pPr>
            <a:r>
              <a:rPr lang="en" sz="1400"/>
              <a:t>10x faster than RNN with excellent scores </a:t>
            </a:r>
            <a:endParaRPr sz="1400"/>
          </a:p>
          <a:p>
            <a:pPr indent="-317500" lvl="0" marL="457200" rtl="0" algn="l">
              <a:spcBef>
                <a:spcPts val="0"/>
              </a:spcBef>
              <a:spcAft>
                <a:spcPts val="0"/>
              </a:spcAft>
              <a:buSzPts val="1400"/>
              <a:buChar char="●"/>
            </a:pPr>
            <a:r>
              <a:rPr lang="en" sz="1400"/>
              <a:t>Lots to discuss… let’s revisit after we cover Translations..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But… again… part of the architecture is pretty much what we just did!</a:t>
            </a:r>
            <a:endParaRPr sz="1400"/>
          </a:p>
          <a:p>
            <a:pPr indent="-317500" lvl="0" marL="457200" rtl="0" algn="l">
              <a:spcBef>
                <a:spcPts val="0"/>
              </a:spcBef>
              <a:spcAft>
                <a:spcPts val="0"/>
              </a:spcAft>
              <a:buSzPts val="1400"/>
              <a:buChar char="●"/>
            </a:pPr>
            <a:r>
              <a:rPr lang="en" sz="1400"/>
              <a:t>Word embeddings (as always)</a:t>
            </a:r>
            <a:endParaRPr sz="1400"/>
          </a:p>
          <a:p>
            <a:pPr indent="-317500" lvl="0" marL="457200" rtl="0" algn="l">
              <a:spcBef>
                <a:spcPts val="0"/>
              </a:spcBef>
              <a:spcAft>
                <a:spcPts val="0"/>
              </a:spcAft>
              <a:buSzPts val="1400"/>
              <a:buChar char="●"/>
            </a:pPr>
            <a:r>
              <a:rPr lang="en" sz="1400"/>
              <a:t>Sliding window across finite word vectors</a:t>
            </a:r>
            <a:endParaRPr sz="1400"/>
          </a:p>
          <a:p>
            <a:pPr indent="-317500" lvl="0" marL="457200" rtl="0" algn="l">
              <a:spcBef>
                <a:spcPts val="0"/>
              </a:spcBef>
              <a:spcAft>
                <a:spcPts val="0"/>
              </a:spcAft>
              <a:buSzPts val="1400"/>
              <a:buChar char="●"/>
            </a:pPr>
            <a:r>
              <a:rPr lang="en" sz="1400"/>
              <a:t>“Gated Linear Units” of previous article are used</a:t>
            </a:r>
            <a:endParaRPr sz="1400"/>
          </a:p>
          <a:p>
            <a:pPr indent="45720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1600"/>
              </a:spcBef>
              <a:spcAft>
                <a:spcPts val="0"/>
              </a:spcAft>
              <a:buNone/>
            </a:pPr>
            <a:r>
              <a:t/>
            </a:r>
            <a:endParaRPr sz="1000"/>
          </a:p>
        </p:txBody>
      </p:sp>
      <p:pic>
        <p:nvPicPr>
          <p:cNvPr id="940" name="Google Shape;940;p80"/>
          <p:cNvPicPr preferRelativeResize="0"/>
          <p:nvPr/>
        </p:nvPicPr>
        <p:blipFill>
          <a:blip r:embed="rId4">
            <a:alphaModFix/>
          </a:blip>
          <a:stretch>
            <a:fillRect/>
          </a:stretch>
        </p:blipFill>
        <p:spPr>
          <a:xfrm>
            <a:off x="6417700" y="1723125"/>
            <a:ext cx="2391726" cy="3221524"/>
          </a:xfrm>
          <a:prstGeom prst="rect">
            <a:avLst/>
          </a:prstGeom>
          <a:noFill/>
          <a:ln>
            <a:noFill/>
          </a:ln>
        </p:spPr>
      </p:pic>
      <p:cxnSp>
        <p:nvCxnSpPr>
          <p:cNvPr id="941" name="Google Shape;941;p80"/>
          <p:cNvCxnSpPr/>
          <p:nvPr/>
        </p:nvCxnSpPr>
        <p:spPr>
          <a:xfrm flipH="1" rot="10800000">
            <a:off x="4974750" y="2326000"/>
            <a:ext cx="2157300" cy="1445400"/>
          </a:xfrm>
          <a:prstGeom prst="straightConnector1">
            <a:avLst/>
          </a:prstGeom>
          <a:noFill/>
          <a:ln cap="flat" cmpd="sng" w="9525">
            <a:solidFill>
              <a:schemeClr val="dk2"/>
            </a:solidFill>
            <a:prstDash val="solid"/>
            <a:round/>
            <a:headEnd len="med" w="med" type="none"/>
            <a:tailEnd len="med" w="med" type="triangle"/>
          </a:ln>
        </p:spPr>
      </p:cxnSp>
      <p:cxnSp>
        <p:nvCxnSpPr>
          <p:cNvPr id="942" name="Google Shape;942;p80"/>
          <p:cNvCxnSpPr/>
          <p:nvPr/>
        </p:nvCxnSpPr>
        <p:spPr>
          <a:xfrm>
            <a:off x="4989425" y="3756725"/>
            <a:ext cx="1430700" cy="55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81"/>
          <p:cNvSpPr txBox="1"/>
          <p:nvPr>
            <p:ph type="ctrTitle"/>
          </p:nvPr>
        </p:nvSpPr>
        <p:spPr>
          <a:xfrm>
            <a:off x="2663400" y="1520450"/>
            <a:ext cx="37890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That’s it for today!</a:t>
            </a:r>
            <a:endParaRPr/>
          </a:p>
        </p:txBody>
      </p:sp>
      <p:sp>
        <p:nvSpPr>
          <p:cNvPr id="948" name="Google Shape;948;p81"/>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Parsey McParseface: </a:t>
            </a:r>
            <a:r>
              <a:rPr lang="en" u="sng">
                <a:solidFill>
                  <a:schemeClr val="hlink"/>
                </a:solidFill>
                <a:hlinkClick r:id="rId3"/>
              </a:rPr>
              <a:t>https://cloud.google.com/natural-language/</a:t>
            </a:r>
            <a:endParaRPr/>
          </a:p>
          <a:p>
            <a:pPr indent="0" lvl="0" marL="0" rtl="0" algn="l">
              <a:spcBef>
                <a:spcPts val="1600"/>
              </a:spcBef>
              <a:spcAft>
                <a:spcPts val="1600"/>
              </a:spcAft>
              <a:buNone/>
            </a:pPr>
            <a:r>
              <a:rPr lang="en"/>
              <a:t> </a:t>
            </a:r>
            <a:endParaRPr/>
          </a:p>
        </p:txBody>
      </p:sp>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Syntactic Analysis</a:t>
            </a:r>
            <a:endParaRPr/>
          </a:p>
        </p:txBody>
      </p:sp>
      <p:pic>
        <p:nvPicPr>
          <p:cNvPr descr="eCnDiTDuG08.png" id="102" name="Google Shape;102;p19"/>
          <p:cNvPicPr preferRelativeResize="0"/>
          <p:nvPr/>
        </p:nvPicPr>
        <p:blipFill rotWithShape="1">
          <a:blip r:embed="rId4">
            <a:alphaModFix/>
          </a:blip>
          <a:srcRect b="10440" l="0" r="0" t="6894"/>
          <a:stretch/>
        </p:blipFill>
        <p:spPr>
          <a:xfrm>
            <a:off x="311700" y="1757425"/>
            <a:ext cx="6121901" cy="2530351"/>
          </a:xfrm>
          <a:prstGeom prst="rect">
            <a:avLst/>
          </a:prstGeom>
          <a:noFill/>
          <a:ln>
            <a:noFill/>
          </a:ln>
        </p:spPr>
      </p:pic>
      <p:sp>
        <p:nvSpPr>
          <p:cNvPr id="103" name="Google Shape;103;p19"/>
          <p:cNvSpPr txBox="1"/>
          <p:nvPr/>
        </p:nvSpPr>
        <p:spPr>
          <a:xfrm>
            <a:off x="6433600" y="1895450"/>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AA84F"/>
                </a:solidFill>
              </a:rPr>
              <a:t>Dependency Parse</a:t>
            </a:r>
            <a:endParaRPr i="1">
              <a:solidFill>
                <a:srgbClr val="6AA84F"/>
              </a:solidFill>
            </a:endParaRPr>
          </a:p>
          <a:p>
            <a:pPr indent="0" lvl="0" marL="0" rtl="0" algn="l">
              <a:spcBef>
                <a:spcPts val="0"/>
              </a:spcBef>
              <a:spcAft>
                <a:spcPts val="0"/>
              </a:spcAft>
              <a:buNone/>
            </a:pPr>
            <a:r>
              <a:rPr i="1" lang="en">
                <a:solidFill>
                  <a:srgbClr val="FF9900"/>
                </a:solidFill>
              </a:rPr>
              <a:t>(+ dependency types)</a:t>
            </a:r>
            <a:endParaRPr i="1">
              <a:solidFill>
                <a:srgbClr val="6AA84F"/>
              </a:solidFill>
            </a:endParaRPr>
          </a:p>
        </p:txBody>
      </p:sp>
      <p:sp>
        <p:nvSpPr>
          <p:cNvPr id="104" name="Google Shape;104;p19"/>
          <p:cNvSpPr txBox="1"/>
          <p:nvPr/>
        </p:nvSpPr>
        <p:spPr>
          <a:xfrm>
            <a:off x="6433600" y="3332000"/>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Part-of-Speech Tags</a:t>
            </a:r>
            <a:endParaRPr b="1">
              <a:solidFill>
                <a:srgbClr val="CC0000"/>
              </a:solidFill>
            </a:endParaRPr>
          </a:p>
        </p:txBody>
      </p:sp>
      <p:sp>
        <p:nvSpPr>
          <p:cNvPr id="105" name="Google Shape;105;p19"/>
          <p:cNvSpPr txBox="1"/>
          <p:nvPr/>
        </p:nvSpPr>
        <p:spPr>
          <a:xfrm>
            <a:off x="6433600" y="3976525"/>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3C78D8"/>
                </a:solidFill>
              </a:rPr>
              <a:t>Morphology</a:t>
            </a:r>
            <a:endParaRPr i="1">
              <a:solidFill>
                <a:srgbClr val="3C78D8"/>
              </a:solidFill>
            </a:endParaRPr>
          </a:p>
        </p:txBody>
      </p:sp>
      <p:sp>
        <p:nvSpPr>
          <p:cNvPr id="106" name="Google Shape;106;p19"/>
          <p:cNvSpPr txBox="1"/>
          <p:nvPr/>
        </p:nvSpPr>
        <p:spPr>
          <a:xfrm>
            <a:off x="6433600" y="2988125"/>
            <a:ext cx="19323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900FF"/>
                </a:solidFill>
              </a:rPr>
              <a:t>Lemmas</a:t>
            </a:r>
            <a:endParaRPr i="1">
              <a:solidFill>
                <a:srgbClr val="9900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 Dimensions</a:t>
            </a:r>
            <a:endParaRPr/>
          </a:p>
        </p:txBody>
      </p:sp>
      <p:sp>
        <p:nvSpPr>
          <p:cNvPr id="954" name="Google Shape;954;p82"/>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 Layer has: 256 x 256 x 3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Filter Dimensions (width &amp; height): 3 x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 layer: 256 x 256 x 12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How many weight and bias parameters?</a:t>
            </a:r>
            <a:endParaRPr b="1"/>
          </a:p>
          <a:p>
            <a:pPr indent="0" lvl="0" marL="0" rtl="0" algn="l">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955" name="Google Shape;955;p82"/>
          <p:cNvSpPr/>
          <p:nvPr/>
        </p:nvSpPr>
        <p:spPr>
          <a:xfrm>
            <a:off x="319450" y="1827000"/>
            <a:ext cx="4784100" cy="174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 Dimensions</a:t>
            </a:r>
            <a:endParaRPr/>
          </a:p>
        </p:txBody>
      </p:sp>
      <p:sp>
        <p:nvSpPr>
          <p:cNvPr id="961" name="Google Shape;961;p83"/>
          <p:cNvSpPr txBox="1"/>
          <p:nvPr>
            <p:ph idx="1" type="body"/>
          </p:nvPr>
        </p:nvSpPr>
        <p:spPr>
          <a:xfrm>
            <a:off x="6900" y="2444425"/>
            <a:ext cx="89115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Breakout Room (5 min)</a:t>
            </a:r>
            <a:endParaRPr sz="3000"/>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 Dimensions</a:t>
            </a:r>
            <a:endParaRPr/>
          </a:p>
        </p:txBody>
      </p:sp>
      <p:sp>
        <p:nvSpPr>
          <p:cNvPr id="967" name="Google Shape;967;p84"/>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Exercise: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Input Layer has: 256 x 256 x 3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Filter Dimensions</a:t>
            </a:r>
            <a:r>
              <a:rPr lang="en"/>
              <a:t> (width &amp; height):</a:t>
            </a:r>
            <a:r>
              <a:rPr lang="en"/>
              <a:t> 3 x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 layer: 256 x 256 x 12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How many weight and bias parameters?  </a:t>
            </a:r>
            <a:r>
              <a:rPr b="1" lang="en"/>
              <a:t>(3 x 3 x 3 + 1) x 12</a:t>
            </a:r>
            <a:r>
              <a:rPr b="1" lang="en"/>
              <a:t> = 336</a:t>
            </a:r>
            <a:br>
              <a:rPr b="1" lang="en"/>
            </a:br>
            <a:br>
              <a:rPr b="1" lang="en"/>
            </a:br>
            <a:r>
              <a:rPr b="1" lang="en"/>
              <a:t>  </a:t>
            </a:r>
            <a:r>
              <a:rPr lang="en"/>
              <a:t>   …… a lot better than what we had on slide 11! </a:t>
            </a:r>
            <a:endParaRPr/>
          </a:p>
          <a:p>
            <a:pPr indent="0" lvl="0" marL="0" rtl="0" algn="l">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sp>
        <p:nvSpPr>
          <p:cNvPr id="968" name="Google Shape;968;p84"/>
          <p:cNvSpPr/>
          <p:nvPr/>
        </p:nvSpPr>
        <p:spPr>
          <a:xfrm>
            <a:off x="311700" y="1863700"/>
            <a:ext cx="4784100" cy="174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(Old) </a:t>
            </a:r>
            <a:r>
              <a:rPr lang="en"/>
              <a:t>Layers: Convolutional Layer - Comments </a:t>
            </a:r>
            <a:endParaRPr/>
          </a:p>
        </p:txBody>
      </p:sp>
      <p:sp>
        <p:nvSpPr>
          <p:cNvPr id="974" name="Google Shape;974;p85"/>
          <p:cNvSpPr txBox="1"/>
          <p:nvPr>
            <p:ph idx="1" type="body"/>
          </p:nvPr>
        </p:nvSpPr>
        <p:spPr>
          <a:xfrm>
            <a:off x="311700" y="1225225"/>
            <a:ext cx="8911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Convolutional Layers can have </a:t>
            </a:r>
            <a:r>
              <a:rPr lang="en"/>
              <a:t>‘thickness’</a:t>
            </a:r>
            <a:r>
              <a:rPr lang="en"/>
              <a:t>?:</a:t>
            </a:r>
            <a:br>
              <a:rPr lang="en"/>
            </a:br>
            <a:endParaRPr/>
          </a:p>
          <a:p>
            <a:pPr indent="0" lvl="0" marL="0" marR="0" rtl="0" algn="l">
              <a:lnSpc>
                <a:spcPct val="115000"/>
              </a:lnSpc>
              <a:spcBef>
                <a:spcPts val="0"/>
              </a:spcBef>
              <a:spcAft>
                <a:spcPts val="0"/>
              </a:spcAft>
              <a:buNone/>
            </a:pPr>
            <a:r>
              <a:rPr lang="en"/>
              <a:t>More filters to look for more features!</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975" name="Google Shape;975;p85"/>
          <p:cNvGraphicFramePr/>
          <p:nvPr/>
        </p:nvGraphicFramePr>
        <p:xfrm>
          <a:off x="632225" y="2274701"/>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976" name="Google Shape;976;p85"/>
          <p:cNvGraphicFramePr/>
          <p:nvPr/>
        </p:nvGraphicFramePr>
        <p:xfrm>
          <a:off x="636812" y="28010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A1</a:t>
                      </a:r>
                      <a:endParaRPr baseline="-25000" sz="800"/>
                    </a:p>
                  </a:txBody>
                  <a:tcPr marT="91425" marB="91425" marR="91425" marL="91425"/>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A2</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A3</a:t>
                      </a:r>
                      <a:endParaRPr sz="800"/>
                    </a:p>
                  </a:txBody>
                  <a:tcPr marT="91425" marB="91425" marR="91425" marL="91425">
                    <a:solidFill>
                      <a:srgbClr val="FFFFFF"/>
                    </a:solidFill>
                  </a:tcPr>
                </a:tc>
              </a:tr>
            </a:tbl>
          </a:graphicData>
        </a:graphic>
      </p:graphicFrame>
      <p:cxnSp>
        <p:nvCxnSpPr>
          <p:cNvPr id="977" name="Google Shape;977;p85"/>
          <p:cNvCxnSpPr/>
          <p:nvPr/>
        </p:nvCxnSpPr>
        <p:spPr>
          <a:xfrm flipH="1" rot="10800000">
            <a:off x="2313287" y="2949726"/>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978" name="Google Shape;978;p85"/>
          <p:cNvGraphicFramePr/>
          <p:nvPr/>
        </p:nvGraphicFramePr>
        <p:xfrm>
          <a:off x="636812" y="31278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B1</a:t>
                      </a:r>
                      <a:endParaRPr baseline="-25000" sz="800"/>
                    </a:p>
                  </a:txBody>
                  <a:tcPr marT="91425" marB="91425" marR="91425" marL="91425"/>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B2</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B3</a:t>
                      </a:r>
                      <a:endParaRPr sz="800"/>
                    </a:p>
                  </a:txBody>
                  <a:tcPr marT="91425" marB="91425" marR="91425" marL="91425">
                    <a:solidFill>
                      <a:srgbClr val="FFFFFF"/>
                    </a:solidFill>
                  </a:tcPr>
                </a:tc>
              </a:tr>
            </a:tbl>
          </a:graphicData>
        </a:graphic>
      </p:graphicFrame>
      <p:cxnSp>
        <p:nvCxnSpPr>
          <p:cNvPr id="979" name="Google Shape;979;p85"/>
          <p:cNvCxnSpPr/>
          <p:nvPr/>
        </p:nvCxnSpPr>
        <p:spPr>
          <a:xfrm flipH="1" rot="10800000">
            <a:off x="2313287" y="3276538"/>
            <a:ext cx="779400" cy="7200"/>
          </a:xfrm>
          <a:prstGeom prst="straightConnector1">
            <a:avLst/>
          </a:prstGeom>
          <a:noFill/>
          <a:ln cap="flat" cmpd="sng" w="19050">
            <a:solidFill>
              <a:srgbClr val="000000"/>
            </a:solidFill>
            <a:prstDash val="solid"/>
            <a:round/>
            <a:headEnd len="med" w="med" type="none"/>
            <a:tailEnd len="med" w="med" type="triangle"/>
          </a:ln>
        </p:spPr>
      </p:cxnSp>
      <p:graphicFrame>
        <p:nvGraphicFramePr>
          <p:cNvPr id="980" name="Google Shape;980;p85"/>
          <p:cNvGraphicFramePr/>
          <p:nvPr/>
        </p:nvGraphicFramePr>
        <p:xfrm>
          <a:off x="639638" y="34574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C1</a:t>
                      </a:r>
                      <a:endParaRPr baseline="-25000" sz="800"/>
                    </a:p>
                  </a:txBody>
                  <a:tcPr marT="91425" marB="91425" marR="91425" marL="91425"/>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C2</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C3</a:t>
                      </a:r>
                      <a:endParaRPr sz="800"/>
                    </a:p>
                  </a:txBody>
                  <a:tcPr marT="91425" marB="91425" marR="91425" marL="91425">
                    <a:solidFill>
                      <a:srgbClr val="FFFFFF"/>
                    </a:solidFill>
                  </a:tcPr>
                </a:tc>
              </a:tr>
            </a:tbl>
          </a:graphicData>
        </a:graphic>
      </p:graphicFrame>
      <p:cxnSp>
        <p:nvCxnSpPr>
          <p:cNvPr id="981" name="Google Shape;981;p85"/>
          <p:cNvCxnSpPr/>
          <p:nvPr/>
        </p:nvCxnSpPr>
        <p:spPr>
          <a:xfrm flipH="1" rot="10800000">
            <a:off x="2316113" y="3606177"/>
            <a:ext cx="779400" cy="7200"/>
          </a:xfrm>
          <a:prstGeom prst="straightConnector1">
            <a:avLst/>
          </a:prstGeom>
          <a:noFill/>
          <a:ln cap="flat" cmpd="sng" w="19050">
            <a:solidFill>
              <a:srgbClr val="000000"/>
            </a:solidFill>
            <a:prstDash val="solid"/>
            <a:round/>
            <a:headEnd len="med" w="med" type="none"/>
            <a:tailEnd len="med" w="med" type="triangle"/>
          </a:ln>
        </p:spPr>
      </p:cxnSp>
      <p:sp>
        <p:nvSpPr>
          <p:cNvPr id="982" name="Google Shape;982;p85"/>
          <p:cNvSpPr txBox="1"/>
          <p:nvPr/>
        </p:nvSpPr>
        <p:spPr>
          <a:xfrm>
            <a:off x="3332863" y="27853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vertical edges...”</a:t>
            </a:r>
            <a:endParaRPr sz="1000"/>
          </a:p>
        </p:txBody>
      </p:sp>
      <p:sp>
        <p:nvSpPr>
          <p:cNvPr id="983" name="Google Shape;983;p85"/>
          <p:cNvSpPr txBox="1"/>
          <p:nvPr/>
        </p:nvSpPr>
        <p:spPr>
          <a:xfrm>
            <a:off x="3340200" y="3099186"/>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horizontal edges ….”</a:t>
            </a:r>
            <a:endParaRPr sz="1000"/>
          </a:p>
        </p:txBody>
      </p:sp>
      <p:sp>
        <p:nvSpPr>
          <p:cNvPr id="984" name="Google Shape;984;p85"/>
          <p:cNvSpPr txBox="1"/>
          <p:nvPr/>
        </p:nvSpPr>
        <p:spPr>
          <a:xfrm>
            <a:off x="3347537" y="3440673"/>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endParaRPr sz="1000"/>
          </a:p>
        </p:txBody>
      </p:sp>
      <p:graphicFrame>
        <p:nvGraphicFramePr>
          <p:cNvPr id="985" name="Google Shape;985;p85"/>
          <p:cNvGraphicFramePr/>
          <p:nvPr/>
        </p:nvGraphicFramePr>
        <p:xfrm>
          <a:off x="632225" y="40017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986" name="Google Shape;986;p85"/>
          <p:cNvGraphicFramePr/>
          <p:nvPr/>
        </p:nvGraphicFramePr>
        <p:xfrm>
          <a:off x="632225" y="43387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2</a:t>
                      </a:r>
                      <a:endParaRPr sz="800"/>
                    </a:p>
                  </a:txBody>
                  <a:tcPr marT="91425" marB="91425" marR="91425" marL="91425"/>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987" name="Google Shape;987;p85"/>
          <p:cNvGraphicFramePr/>
          <p:nvPr/>
        </p:nvGraphicFramePr>
        <p:xfrm>
          <a:off x="635051" y="4668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sp>
        <p:nvSpPr>
          <p:cNvPr id="988" name="Google Shape;988;p85"/>
          <p:cNvSpPr/>
          <p:nvPr/>
        </p:nvSpPr>
        <p:spPr>
          <a:xfrm>
            <a:off x="165925" y="2651075"/>
            <a:ext cx="227400" cy="1728300"/>
          </a:xfrm>
          <a:prstGeom prst="curvedRight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5"/>
          <p:cNvSpPr txBox="1"/>
          <p:nvPr/>
        </p:nvSpPr>
        <p:spPr>
          <a:xfrm>
            <a:off x="6053363" y="34657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Resulting layer has ‘thickness’!</a:t>
            </a:r>
            <a:endParaRPr b="1" sz="10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graphicFrame>
        <p:nvGraphicFramePr>
          <p:cNvPr id="994" name="Google Shape;994;p86"/>
          <p:cNvGraphicFramePr/>
          <p:nvPr/>
        </p:nvGraphicFramePr>
        <p:xfrm>
          <a:off x="763425" y="1758326"/>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tc>
              </a:tr>
            </a:tbl>
          </a:graphicData>
        </a:graphic>
      </p:graphicFrame>
      <p:graphicFrame>
        <p:nvGraphicFramePr>
          <p:cNvPr id="995" name="Google Shape;995;p86"/>
          <p:cNvGraphicFramePr/>
          <p:nvPr/>
        </p:nvGraphicFramePr>
        <p:xfrm>
          <a:off x="801837" y="25424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AK1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AK2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AK3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sp>
        <p:nvSpPr>
          <p:cNvPr id="996" name="Google Shape;996;p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Layers: Convolutional Layer - Dimensions </a:t>
            </a:r>
            <a:endParaRPr/>
          </a:p>
        </p:txBody>
      </p:sp>
      <p:sp>
        <p:nvSpPr>
          <p:cNvPr id="997" name="Google Shape;997;p86"/>
          <p:cNvSpPr txBox="1"/>
          <p:nvPr>
            <p:ph idx="1" type="body"/>
          </p:nvPr>
        </p:nvSpPr>
        <p:spPr>
          <a:xfrm>
            <a:off x="310050" y="1225225"/>
            <a:ext cx="86358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my input also has 'thickness', let's say two channels </a:t>
            </a:r>
            <a:r>
              <a:rPr lang="en"/>
              <a:t>?:</a:t>
            </a:r>
            <a:br>
              <a:rPr lang="en"/>
            </a:br>
            <a:endParaRPr/>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br>
              <a:rPr lang="en"/>
            </a:br>
            <a:r>
              <a:rPr lang="en"/>
              <a:t> </a:t>
            </a:r>
            <a:endParaRPr/>
          </a:p>
          <a:p>
            <a:pPr indent="457200" lvl="0" marL="0" rtl="0" algn="l">
              <a:spcBef>
                <a:spcPts val="0"/>
              </a:spcBef>
              <a:spcAft>
                <a:spcPts val="1600"/>
              </a:spcAft>
              <a:buNone/>
            </a:pPr>
            <a:r>
              <a:t/>
            </a:r>
            <a:endParaRPr>
              <a:latin typeface="Consolas"/>
              <a:ea typeface="Consolas"/>
              <a:cs typeface="Consolas"/>
              <a:sym typeface="Consolas"/>
            </a:endParaRPr>
          </a:p>
        </p:txBody>
      </p:sp>
      <p:graphicFrame>
        <p:nvGraphicFramePr>
          <p:cNvPr id="998" name="Google Shape;998;p86"/>
          <p:cNvGraphicFramePr/>
          <p:nvPr/>
        </p:nvGraphicFramePr>
        <p:xfrm>
          <a:off x="632225" y="19994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solidFill>
                      <a:srgbClr val="FFFFFF"/>
                    </a:solidFill>
                  </a:tcPr>
                </a:tc>
              </a:tr>
            </a:tbl>
          </a:graphicData>
        </a:graphic>
      </p:graphicFrame>
      <p:graphicFrame>
        <p:nvGraphicFramePr>
          <p:cNvPr id="999" name="Google Shape;999;p86"/>
          <p:cNvGraphicFramePr/>
          <p:nvPr/>
        </p:nvGraphicFramePr>
        <p:xfrm>
          <a:off x="636812" y="280101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t>W</a:t>
                      </a:r>
                      <a:r>
                        <a:rPr baseline="-25000" lang="en" sz="800"/>
                        <a:t>AJ1</a:t>
                      </a:r>
                      <a:endParaRPr baseline="-25000"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AJ2</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chemeClr val="dk1"/>
                          </a:solidFill>
                        </a:rPr>
                        <a:t>W</a:t>
                      </a:r>
                      <a:r>
                        <a:rPr baseline="-25000" lang="en" sz="800">
                          <a:solidFill>
                            <a:schemeClr val="dk1"/>
                          </a:solidFill>
                        </a:rPr>
                        <a:t>AJ3</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r>
            </a:tbl>
          </a:graphicData>
        </a:graphic>
      </p:graphicFrame>
      <p:cxnSp>
        <p:nvCxnSpPr>
          <p:cNvPr id="1000" name="Google Shape;1000;p86"/>
          <p:cNvCxnSpPr/>
          <p:nvPr/>
        </p:nvCxnSpPr>
        <p:spPr>
          <a:xfrm flipH="1" rot="10800000">
            <a:off x="2313287" y="2949726"/>
            <a:ext cx="779400" cy="7200"/>
          </a:xfrm>
          <a:prstGeom prst="straightConnector1">
            <a:avLst/>
          </a:prstGeom>
          <a:noFill/>
          <a:ln cap="flat" cmpd="sng" w="19050">
            <a:solidFill>
              <a:srgbClr val="000000"/>
            </a:solidFill>
            <a:prstDash val="solid"/>
            <a:round/>
            <a:headEnd len="med" w="med" type="none"/>
            <a:tailEnd len="med" w="med" type="triangle"/>
          </a:ln>
        </p:spPr>
      </p:cxnSp>
      <p:sp>
        <p:nvSpPr>
          <p:cNvPr id="1001" name="Google Shape;1001;p86"/>
          <p:cNvSpPr txBox="1"/>
          <p:nvPr/>
        </p:nvSpPr>
        <p:spPr>
          <a:xfrm>
            <a:off x="3332863" y="2785364"/>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“Search for </a:t>
            </a:r>
            <a:r>
              <a:rPr lang="en" sz="1000">
                <a:solidFill>
                  <a:srgbClr val="FF0000"/>
                </a:solidFill>
              </a:rPr>
              <a:t>vertical edges</a:t>
            </a:r>
            <a:r>
              <a:rPr lang="en" sz="1000"/>
              <a:t>...”</a:t>
            </a:r>
            <a:endParaRPr sz="1000"/>
          </a:p>
        </p:txBody>
      </p:sp>
      <p:sp>
        <p:nvSpPr>
          <p:cNvPr id="1002" name="Google Shape;1002;p86"/>
          <p:cNvSpPr/>
          <p:nvPr/>
        </p:nvSpPr>
        <p:spPr>
          <a:xfrm>
            <a:off x="404825" y="2121638"/>
            <a:ext cx="227400" cy="8979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003" name="Google Shape;1003;p86"/>
          <p:cNvGraphicFramePr/>
          <p:nvPr/>
        </p:nvGraphicFramePr>
        <p:xfrm>
          <a:off x="636812" y="3127825"/>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solidFill>
                            <a:srgbClr val="CCCCCC"/>
                          </a:solidFill>
                        </a:rPr>
                        <a:t>W</a:t>
                      </a:r>
                      <a:r>
                        <a:rPr baseline="-25000" lang="en" sz="800">
                          <a:solidFill>
                            <a:srgbClr val="CCCCCC"/>
                          </a:solidFill>
                        </a:rPr>
                        <a:t>BJ1</a:t>
                      </a:r>
                      <a:endParaRPr baseline="-25000" sz="800">
                        <a:solidFill>
                          <a:srgbClr val="CCCC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rgbClr val="CCCCCC"/>
                          </a:solidFill>
                        </a:rPr>
                        <a:t>W</a:t>
                      </a:r>
                      <a:r>
                        <a:rPr baseline="-25000" lang="en" sz="800">
                          <a:solidFill>
                            <a:srgbClr val="CCCCCC"/>
                          </a:solidFill>
                        </a:rPr>
                        <a:t>BJ2</a:t>
                      </a:r>
                      <a:endParaRPr sz="800">
                        <a:solidFill>
                          <a:srgbClr val="CCCC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rgbClr val="CCCCCC"/>
                          </a:solidFill>
                        </a:rPr>
                        <a:t>W</a:t>
                      </a:r>
                      <a:r>
                        <a:rPr baseline="-25000" lang="en" sz="800">
                          <a:solidFill>
                            <a:srgbClr val="CCCCCC"/>
                          </a:solidFill>
                        </a:rPr>
                        <a:t>BJ3</a:t>
                      </a:r>
                      <a:endParaRPr sz="800">
                        <a:solidFill>
                          <a:srgbClr val="CCCCCC"/>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bl>
          </a:graphicData>
        </a:graphic>
      </p:graphicFrame>
      <p:cxnSp>
        <p:nvCxnSpPr>
          <p:cNvPr id="1004" name="Google Shape;1004;p86"/>
          <p:cNvCxnSpPr/>
          <p:nvPr/>
        </p:nvCxnSpPr>
        <p:spPr>
          <a:xfrm flipH="1" rot="10800000">
            <a:off x="2313287" y="3276538"/>
            <a:ext cx="779400" cy="7200"/>
          </a:xfrm>
          <a:prstGeom prst="straightConnector1">
            <a:avLst/>
          </a:prstGeom>
          <a:noFill/>
          <a:ln cap="flat" cmpd="sng" w="19050">
            <a:solidFill>
              <a:srgbClr val="CCCCCC"/>
            </a:solidFill>
            <a:prstDash val="solid"/>
            <a:round/>
            <a:headEnd len="med" w="med" type="none"/>
            <a:tailEnd len="med" w="med" type="triangle"/>
          </a:ln>
        </p:spPr>
      </p:cxnSp>
      <p:graphicFrame>
        <p:nvGraphicFramePr>
          <p:cNvPr id="1005" name="Google Shape;1005;p86"/>
          <p:cNvGraphicFramePr/>
          <p:nvPr/>
        </p:nvGraphicFramePr>
        <p:xfrm>
          <a:off x="639638" y="3457463"/>
          <a:ext cx="3000000" cy="3000000"/>
        </p:xfrm>
        <a:graphic>
          <a:graphicData uri="http://schemas.openxmlformats.org/drawingml/2006/table">
            <a:tbl>
              <a:tblPr>
                <a:noFill/>
                <a:tableStyleId>{D25F16F6-7CD0-4B29-B7C8-9C89B4653CB8}</a:tableStyleId>
              </a:tblPr>
              <a:tblGrid>
                <a:gridCol w="562825"/>
                <a:gridCol w="562825"/>
                <a:gridCol w="562825"/>
              </a:tblGrid>
              <a:tr h="76500">
                <a:tc>
                  <a:txBody>
                    <a:bodyPr/>
                    <a:lstStyle/>
                    <a:p>
                      <a:pPr indent="0" lvl="0" marL="0" rtl="0" algn="ctr">
                        <a:spcBef>
                          <a:spcPts val="0"/>
                        </a:spcBef>
                        <a:spcAft>
                          <a:spcPts val="0"/>
                        </a:spcAft>
                        <a:buNone/>
                      </a:pPr>
                      <a:r>
                        <a:rPr lang="en" sz="800">
                          <a:solidFill>
                            <a:srgbClr val="CCCCCC"/>
                          </a:solidFill>
                        </a:rPr>
                        <a:t>W</a:t>
                      </a:r>
                      <a:r>
                        <a:rPr baseline="-25000" lang="en" sz="800">
                          <a:solidFill>
                            <a:srgbClr val="CCCCCC"/>
                          </a:solidFill>
                        </a:rPr>
                        <a:t>CJ1</a:t>
                      </a:r>
                      <a:endParaRPr baseline="-25000"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rgbClr val="CCCCCC"/>
                          </a:solidFill>
                        </a:rPr>
                        <a:t>W</a:t>
                      </a:r>
                      <a:r>
                        <a:rPr baseline="-25000" lang="en" sz="800">
                          <a:solidFill>
                            <a:srgbClr val="CCCCCC"/>
                          </a:solidFill>
                        </a:rPr>
                        <a:t>CJ2</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rgbClr val="CCCCCC"/>
                          </a:solidFill>
                        </a:rPr>
                        <a:t>W</a:t>
                      </a:r>
                      <a:r>
                        <a:rPr baseline="-25000" lang="en" sz="800">
                          <a:solidFill>
                            <a:srgbClr val="CCCCCC"/>
                          </a:solidFill>
                        </a:rPr>
                        <a:t>CJ3</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cxnSp>
        <p:nvCxnSpPr>
          <p:cNvPr id="1006" name="Google Shape;1006;p86"/>
          <p:cNvCxnSpPr/>
          <p:nvPr/>
        </p:nvCxnSpPr>
        <p:spPr>
          <a:xfrm flipH="1" rot="10800000">
            <a:off x="2316113" y="3606177"/>
            <a:ext cx="779400" cy="7200"/>
          </a:xfrm>
          <a:prstGeom prst="straightConnector1">
            <a:avLst/>
          </a:prstGeom>
          <a:noFill/>
          <a:ln cap="flat" cmpd="sng" w="19050">
            <a:solidFill>
              <a:srgbClr val="CCCCCC"/>
            </a:solidFill>
            <a:prstDash val="solid"/>
            <a:round/>
            <a:headEnd len="med" w="med" type="none"/>
            <a:tailEnd len="med" w="med" type="triangle"/>
          </a:ln>
        </p:spPr>
      </p:cxnSp>
      <p:sp>
        <p:nvSpPr>
          <p:cNvPr id="1007" name="Google Shape;1007;p86"/>
          <p:cNvSpPr txBox="1"/>
          <p:nvPr/>
        </p:nvSpPr>
        <p:spPr>
          <a:xfrm>
            <a:off x="3340200" y="3099186"/>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CCCC"/>
                </a:solidFill>
              </a:rPr>
              <a:t>“Search for horizontal edges ….”</a:t>
            </a:r>
            <a:endParaRPr sz="1000">
              <a:solidFill>
                <a:srgbClr val="CCCCCC"/>
              </a:solidFill>
            </a:endParaRPr>
          </a:p>
        </p:txBody>
      </p:sp>
      <p:sp>
        <p:nvSpPr>
          <p:cNvPr id="1008" name="Google Shape;1008;p86"/>
          <p:cNvSpPr txBox="1"/>
          <p:nvPr/>
        </p:nvSpPr>
        <p:spPr>
          <a:xfrm>
            <a:off x="3347537" y="3440673"/>
            <a:ext cx="25755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CCCC"/>
                </a:solidFill>
              </a:rPr>
              <a:t>“Search for ...”</a:t>
            </a:r>
            <a:endParaRPr sz="1000">
              <a:solidFill>
                <a:srgbClr val="CCCCCC"/>
              </a:solidFill>
            </a:endParaRPr>
          </a:p>
        </p:txBody>
      </p:sp>
      <p:graphicFrame>
        <p:nvGraphicFramePr>
          <p:cNvPr id="1009" name="Google Shape;1009;p86"/>
          <p:cNvGraphicFramePr/>
          <p:nvPr/>
        </p:nvGraphicFramePr>
        <p:xfrm>
          <a:off x="632225" y="4338764"/>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010" name="Google Shape;1010;p86"/>
          <p:cNvGraphicFramePr/>
          <p:nvPr/>
        </p:nvGraphicFramePr>
        <p:xfrm>
          <a:off x="635051" y="4668402"/>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1</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solidFill>
                            <a:srgbClr val="CCCCCC"/>
                          </a:solidFill>
                        </a:rPr>
                        <a:t>0</a:t>
                      </a:r>
                      <a:endParaRPr sz="800">
                        <a:solidFill>
                          <a:srgbClr val="CCCCCC"/>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graphicFrame>
        <p:nvGraphicFramePr>
          <p:cNvPr id="1011" name="Google Shape;1011;p86"/>
          <p:cNvGraphicFramePr/>
          <p:nvPr/>
        </p:nvGraphicFramePr>
        <p:xfrm>
          <a:off x="632225" y="4001788"/>
          <a:ext cx="3000000" cy="3000000"/>
        </p:xfrm>
        <a:graphic>
          <a:graphicData uri="http://schemas.openxmlformats.org/drawingml/2006/table">
            <a:tbl>
              <a:tblPr>
                <a:noFill/>
                <a:tableStyleId>{D25F16F6-7CD0-4B29-B7C8-9C89B4653CB8}</a:tableStyleId>
              </a:tblPr>
              <a:tblGrid>
                <a:gridCol w="562825"/>
                <a:gridCol w="562825"/>
                <a:gridCol w="562825"/>
                <a:gridCol w="562825"/>
                <a:gridCol w="562825"/>
                <a:gridCol w="562825"/>
                <a:gridCol w="562825"/>
                <a:gridCol w="562825"/>
                <a:gridCol w="562825"/>
                <a:gridCol w="562825"/>
                <a:gridCol w="562825"/>
                <a:gridCol w="562825"/>
                <a:gridCol w="562825"/>
                <a:gridCol w="562825"/>
              </a:tblGrid>
              <a:tr h="124200">
                <a:tc>
                  <a:txBody>
                    <a:bodyPr/>
                    <a:lstStyle/>
                    <a:p>
                      <a:pPr indent="0" lvl="0" marL="0" rtl="0" algn="ctr">
                        <a:spcBef>
                          <a:spcPts val="0"/>
                        </a:spcBef>
                        <a:spcAft>
                          <a:spcPts val="0"/>
                        </a:spcAft>
                        <a:buNone/>
                      </a:pPr>
                      <a:r>
                        <a:rPr lang="en" sz="800"/>
                        <a:t>0</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t>0</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sz="800"/>
                        <a:t>0</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1</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800"/>
                        <a:t>0</a:t>
                      </a:r>
                      <a:endParaRPr sz="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1012" name="Google Shape;1012;p86"/>
          <p:cNvSpPr/>
          <p:nvPr/>
        </p:nvSpPr>
        <p:spPr>
          <a:xfrm>
            <a:off x="412250" y="2991275"/>
            <a:ext cx="227400" cy="12120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013" name="Google Shape;1013;p86"/>
          <p:cNvSpPr/>
          <p:nvPr/>
        </p:nvSpPr>
        <p:spPr>
          <a:xfrm>
            <a:off x="404825" y="1850075"/>
            <a:ext cx="227400" cy="7947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014" name="Google Shape;1014;p86"/>
          <p:cNvSpPr/>
          <p:nvPr/>
        </p:nvSpPr>
        <p:spPr>
          <a:xfrm>
            <a:off x="412250" y="2644625"/>
            <a:ext cx="227400" cy="15588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015" name="Google Shape;1015;p86"/>
          <p:cNvSpPr txBox="1"/>
          <p:nvPr/>
        </p:nvSpPr>
        <p:spPr>
          <a:xfrm>
            <a:off x="91375" y="3413575"/>
            <a:ext cx="279300" cy="2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a:t>
            </a:r>
            <a:endParaRPr>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pic>
        <p:nvPicPr>
          <p:cNvPr id="1020" name="Google Shape;1020;p87"/>
          <p:cNvPicPr preferRelativeResize="0"/>
          <p:nvPr/>
        </p:nvPicPr>
        <p:blipFill>
          <a:blip r:embed="rId3">
            <a:alphaModFix/>
          </a:blip>
          <a:stretch>
            <a:fillRect/>
          </a:stretch>
        </p:blipFill>
        <p:spPr>
          <a:xfrm>
            <a:off x="299125" y="38400"/>
            <a:ext cx="8402825" cy="49344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1026" name="Google Shape;1026;p88"/>
          <p:cNvSpPr txBox="1"/>
          <p:nvPr>
            <p:ph idx="1" type="body"/>
          </p:nvPr>
        </p:nvSpPr>
        <p:spPr>
          <a:xfrm>
            <a:off x="311700" y="1225225"/>
            <a:ext cx="8801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Zhang/Wallace)</a:t>
            </a:r>
            <a:br>
              <a:rPr lang="en"/>
            </a:br>
            <a:br>
              <a:rPr lang="en"/>
            </a:br>
            <a:r>
              <a:rPr b="1" lang="en"/>
              <a:t>Basic Logic:</a:t>
            </a:r>
            <a:endParaRPr b="1">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Consider Source Sentence:</a:t>
            </a:r>
            <a:r>
              <a:rPr lang="en" sz="1600">
                <a:latin typeface="Consolas"/>
                <a:ea typeface="Consolas"/>
                <a:cs typeface="Consolas"/>
                <a:sym typeface="Consolas"/>
              </a:rPr>
              <a:t> [‘I’, ’am’, ’very’, ‘happy’, ’today’]</a:t>
            </a:r>
            <a:endParaRPr sz="1600">
              <a:latin typeface="Consolas"/>
              <a:ea typeface="Consolas"/>
              <a:cs typeface="Consolas"/>
              <a:sym typeface="Consolas"/>
            </a:endParaRPr>
          </a:p>
          <a:p>
            <a:pPr indent="0" lvl="0" marL="45720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1032" name="Google Shape;1032;p89"/>
          <p:cNvSpPr txBox="1"/>
          <p:nvPr>
            <p:ph idx="1" type="body"/>
          </p:nvPr>
        </p:nvSpPr>
        <p:spPr>
          <a:xfrm>
            <a:off x="311700" y="1225225"/>
            <a:ext cx="8801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 (NYU, 2014, </a:t>
            </a:r>
            <a:r>
              <a:rPr lang="en" u="sng">
                <a:solidFill>
                  <a:schemeClr val="hlink"/>
                </a:solidFill>
                <a:hlinkClick r:id="rId3"/>
              </a:rPr>
              <a:t>http://www.aclweb.org/anthology/D14-1181</a:t>
            </a:r>
            <a:r>
              <a:rPr lang="en"/>
              <a:t> )</a:t>
            </a:r>
            <a:br>
              <a:rPr lang="en"/>
            </a:br>
            <a:br>
              <a:rPr lang="en"/>
            </a:br>
            <a:r>
              <a:rPr b="1" lang="en"/>
              <a:t>Basic Logic:</a:t>
            </a:r>
            <a:endParaRPr b="1">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Consider Source Sentence:</a:t>
            </a:r>
            <a:r>
              <a:rPr lang="en" sz="1600">
                <a:latin typeface="Consolas"/>
                <a:ea typeface="Consolas"/>
                <a:cs typeface="Consolas"/>
                <a:sym typeface="Consolas"/>
              </a:rPr>
              <a:t> [‘I’, ’am’, ’very’, ‘happy’, ’today’]</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Use sentence embedding X: </a:t>
            </a:r>
            <a:r>
              <a:rPr lang="en" sz="1600">
                <a:latin typeface="Consolas"/>
                <a:ea typeface="Consolas"/>
                <a:cs typeface="Consolas"/>
                <a:sym typeface="Consolas"/>
              </a:rPr>
              <a:t>[x</a:t>
            </a:r>
            <a:r>
              <a:rPr baseline="-25000" lang="en" sz="1600">
                <a:latin typeface="Consolas"/>
                <a:ea typeface="Consolas"/>
                <a:cs typeface="Consolas"/>
                <a:sym typeface="Consolas"/>
              </a:rPr>
              <a:t>1</a:t>
            </a:r>
            <a:r>
              <a:rPr lang="en" sz="1600">
                <a:latin typeface="Consolas"/>
                <a:ea typeface="Consolas"/>
                <a:cs typeface="Consolas"/>
                <a:sym typeface="Consolas"/>
              </a:rPr>
              <a:t>, x</a:t>
            </a:r>
            <a:r>
              <a:rPr baseline="-25000" lang="en" sz="1600">
                <a:latin typeface="Consolas"/>
                <a:ea typeface="Consolas"/>
                <a:cs typeface="Consolas"/>
                <a:sym typeface="Consolas"/>
              </a:rPr>
              <a:t>2 </a:t>
            </a:r>
            <a:r>
              <a:rPr lang="en" sz="1600">
                <a:latin typeface="Consolas"/>
                <a:ea typeface="Consolas"/>
                <a:cs typeface="Consolas"/>
                <a:sym typeface="Consolas"/>
              </a:rPr>
              <a:t>, x</a:t>
            </a:r>
            <a:r>
              <a:rPr baseline="-25000" lang="en" sz="1600">
                <a:latin typeface="Consolas"/>
                <a:ea typeface="Consolas"/>
                <a:cs typeface="Consolas"/>
                <a:sym typeface="Consolas"/>
              </a:rPr>
              <a:t>3  </a:t>
            </a:r>
            <a:r>
              <a:rPr lang="en" sz="1600">
                <a:latin typeface="Consolas"/>
                <a:ea typeface="Consolas"/>
                <a:cs typeface="Consolas"/>
                <a:sym typeface="Consolas"/>
              </a:rPr>
              <a:t>, x</a:t>
            </a:r>
            <a:r>
              <a:rPr baseline="-25000" lang="en" sz="1600">
                <a:latin typeface="Consolas"/>
                <a:ea typeface="Consolas"/>
                <a:cs typeface="Consolas"/>
                <a:sym typeface="Consolas"/>
              </a:rPr>
              <a:t>4  </a:t>
            </a:r>
            <a:r>
              <a:rPr lang="en" sz="1600">
                <a:latin typeface="Consolas"/>
                <a:ea typeface="Consolas"/>
                <a:cs typeface="Consolas"/>
                <a:sym typeface="Consolas"/>
              </a:rPr>
              <a:t>, x</a:t>
            </a:r>
            <a:r>
              <a:rPr baseline="-25000" lang="en" sz="1600">
                <a:latin typeface="Consolas"/>
                <a:ea typeface="Consolas"/>
                <a:cs typeface="Consolas"/>
                <a:sym typeface="Consolas"/>
              </a:rPr>
              <a:t>5</a:t>
            </a:r>
            <a:r>
              <a:rPr lang="en" sz="1600">
                <a:latin typeface="Consolas"/>
                <a:ea typeface="Consolas"/>
                <a:cs typeface="Consolas"/>
                <a:sym typeface="Consolas"/>
              </a:rPr>
              <a:t>] (dim: n x H (H: embed dim))</a:t>
            </a:r>
            <a:endParaRPr sz="1600">
              <a:latin typeface="Consolas"/>
              <a:ea typeface="Consolas"/>
              <a:cs typeface="Consolas"/>
              <a:sym typeface="Consolas"/>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1038" name="Google Shape;1038;p90"/>
          <p:cNvSpPr txBox="1"/>
          <p:nvPr>
            <p:ph idx="1" type="body"/>
          </p:nvPr>
        </p:nvSpPr>
        <p:spPr>
          <a:xfrm>
            <a:off x="311700" y="1225225"/>
            <a:ext cx="8801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 (NYU, 2014, </a:t>
            </a:r>
            <a:r>
              <a:rPr lang="en" u="sng">
                <a:solidFill>
                  <a:schemeClr val="hlink"/>
                </a:solidFill>
                <a:hlinkClick r:id="rId3"/>
              </a:rPr>
              <a:t>http://www.aclweb.org/anthology/D14-1181</a:t>
            </a:r>
            <a:r>
              <a:rPr lang="en"/>
              <a:t> )</a:t>
            </a:r>
            <a:br>
              <a:rPr lang="en"/>
            </a:br>
            <a:br>
              <a:rPr lang="en"/>
            </a:br>
            <a:r>
              <a:rPr b="1" lang="en"/>
              <a:t>Basic Logic:</a:t>
            </a:r>
            <a:endParaRPr b="1">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Consider Source Sentence:</a:t>
            </a:r>
            <a:r>
              <a:rPr lang="en" sz="1600">
                <a:latin typeface="Consolas"/>
                <a:ea typeface="Consolas"/>
                <a:cs typeface="Consolas"/>
                <a:sym typeface="Consolas"/>
              </a:rPr>
              <a:t> [‘I’, ’am’, ’very’, ‘happy’, ’today’]</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Use sentence embedding X: </a:t>
            </a:r>
            <a:r>
              <a:rPr lang="en" sz="1600">
                <a:latin typeface="Consolas"/>
                <a:ea typeface="Consolas"/>
                <a:cs typeface="Consolas"/>
                <a:sym typeface="Consolas"/>
              </a:rPr>
              <a:t>[x</a:t>
            </a:r>
            <a:r>
              <a:rPr baseline="-25000" lang="en" sz="1600">
                <a:latin typeface="Consolas"/>
                <a:ea typeface="Consolas"/>
                <a:cs typeface="Consolas"/>
                <a:sym typeface="Consolas"/>
              </a:rPr>
              <a:t>1</a:t>
            </a:r>
            <a:r>
              <a:rPr lang="en" sz="1600">
                <a:latin typeface="Consolas"/>
                <a:ea typeface="Consolas"/>
                <a:cs typeface="Consolas"/>
                <a:sym typeface="Consolas"/>
              </a:rPr>
              <a:t>, x</a:t>
            </a:r>
            <a:r>
              <a:rPr baseline="-25000" lang="en" sz="1600">
                <a:latin typeface="Consolas"/>
                <a:ea typeface="Consolas"/>
                <a:cs typeface="Consolas"/>
                <a:sym typeface="Consolas"/>
              </a:rPr>
              <a:t>2 </a:t>
            </a:r>
            <a:r>
              <a:rPr lang="en" sz="1600">
                <a:latin typeface="Consolas"/>
                <a:ea typeface="Consolas"/>
                <a:cs typeface="Consolas"/>
                <a:sym typeface="Consolas"/>
              </a:rPr>
              <a:t>, x</a:t>
            </a:r>
            <a:r>
              <a:rPr baseline="-25000" lang="en" sz="1600">
                <a:latin typeface="Consolas"/>
                <a:ea typeface="Consolas"/>
                <a:cs typeface="Consolas"/>
                <a:sym typeface="Consolas"/>
              </a:rPr>
              <a:t>3  </a:t>
            </a:r>
            <a:r>
              <a:rPr lang="en" sz="1600">
                <a:latin typeface="Consolas"/>
                <a:ea typeface="Consolas"/>
                <a:cs typeface="Consolas"/>
                <a:sym typeface="Consolas"/>
              </a:rPr>
              <a:t>, x</a:t>
            </a:r>
            <a:r>
              <a:rPr baseline="-25000" lang="en" sz="1600">
                <a:latin typeface="Consolas"/>
                <a:ea typeface="Consolas"/>
                <a:cs typeface="Consolas"/>
                <a:sym typeface="Consolas"/>
              </a:rPr>
              <a:t>4  </a:t>
            </a:r>
            <a:r>
              <a:rPr lang="en" sz="1600">
                <a:latin typeface="Consolas"/>
                <a:ea typeface="Consolas"/>
                <a:cs typeface="Consolas"/>
                <a:sym typeface="Consolas"/>
              </a:rPr>
              <a:t>, x</a:t>
            </a:r>
            <a:r>
              <a:rPr baseline="-25000" lang="en" sz="1600">
                <a:latin typeface="Consolas"/>
                <a:ea typeface="Consolas"/>
                <a:cs typeface="Consolas"/>
                <a:sym typeface="Consolas"/>
              </a:rPr>
              <a:t>5</a:t>
            </a:r>
            <a:r>
              <a:rPr lang="en" sz="1600">
                <a:latin typeface="Consolas"/>
                <a:ea typeface="Consolas"/>
                <a:cs typeface="Consolas"/>
                <a:sym typeface="Consolas"/>
              </a:rPr>
              <a:t>] (dim: n x H (H: embed dim))</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Filter by ‘windowing’ over k consecutive word vectors and, at each step i:</a:t>
            </a:r>
            <a:endParaRPr sz="1600"/>
          </a:p>
          <a:p>
            <a:pPr indent="-330200" lvl="1" marL="914400" rtl="0" algn="l">
              <a:spcBef>
                <a:spcPts val="0"/>
              </a:spcBef>
              <a:spcAft>
                <a:spcPts val="0"/>
              </a:spcAft>
              <a:buSzPts val="1600"/>
              <a:buAutoNum type="alphaLcParenR"/>
            </a:pPr>
            <a:r>
              <a:rPr lang="en" sz="1600"/>
              <a:t>Filter W dim: k x H (k &lt; n!)   [plus 1 bias number]</a:t>
            </a:r>
            <a:endParaRPr sz="1600"/>
          </a:p>
          <a:p>
            <a:pPr indent="-330200" lvl="1" marL="914400" rtl="0" algn="l">
              <a:spcBef>
                <a:spcPts val="0"/>
              </a:spcBef>
              <a:spcAft>
                <a:spcPts val="0"/>
              </a:spcAft>
              <a:buSzPts val="1600"/>
              <a:buAutoNum type="alphaLcParenR"/>
            </a:pPr>
            <a:r>
              <a:rPr lang="en" sz="1600"/>
              <a:t>Output at position i:  </a:t>
            </a:r>
            <a:r>
              <a:rPr b="1" lang="en" sz="1600"/>
              <a:t>c</a:t>
            </a:r>
            <a:r>
              <a:rPr b="1" baseline="-25000" lang="en" sz="1600"/>
              <a:t>i</a:t>
            </a:r>
            <a:r>
              <a:rPr b="1" lang="en" sz="1600"/>
              <a:t> = Tr(X</a:t>
            </a:r>
            <a:r>
              <a:rPr b="1" baseline="-25000" lang="en" sz="1600"/>
              <a:t>i </a:t>
            </a:r>
            <a:r>
              <a:rPr b="1" lang="en" sz="1600"/>
              <a:t>W</a:t>
            </a:r>
            <a:r>
              <a:rPr b="1" baseline="30000" lang="en" sz="1600"/>
              <a:t>T</a:t>
            </a:r>
            <a:r>
              <a:rPr b="1" lang="en" sz="1600"/>
              <a:t>) + b</a:t>
            </a:r>
            <a:r>
              <a:rPr lang="en" sz="1600"/>
              <a:t>    [X</a:t>
            </a:r>
            <a:r>
              <a:rPr baseline="-25000" lang="en" sz="1600"/>
              <a:t>i</a:t>
            </a:r>
            <a:r>
              <a:rPr lang="en" sz="1600"/>
              <a:t>: n vectors in neighborhood of pos i]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1044" name="Google Shape;1044;p91"/>
          <p:cNvSpPr txBox="1"/>
          <p:nvPr>
            <p:ph idx="1" type="body"/>
          </p:nvPr>
        </p:nvSpPr>
        <p:spPr>
          <a:xfrm>
            <a:off x="311700" y="1225225"/>
            <a:ext cx="8801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 (NYU, 2014, </a:t>
            </a:r>
            <a:r>
              <a:rPr lang="en" u="sng">
                <a:solidFill>
                  <a:schemeClr val="hlink"/>
                </a:solidFill>
                <a:hlinkClick r:id="rId3"/>
              </a:rPr>
              <a:t>http://www.aclweb.org/anthology/D14-1181</a:t>
            </a:r>
            <a:r>
              <a:rPr lang="en"/>
              <a:t> )</a:t>
            </a:r>
            <a:br>
              <a:rPr lang="en"/>
            </a:br>
            <a:br>
              <a:rPr lang="en"/>
            </a:br>
            <a:r>
              <a:rPr b="1" lang="en"/>
              <a:t>Basic Logic:</a:t>
            </a:r>
            <a:endParaRPr b="1">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Consider Source Sentence:</a:t>
            </a:r>
            <a:r>
              <a:rPr lang="en" sz="1600">
                <a:latin typeface="Consolas"/>
                <a:ea typeface="Consolas"/>
                <a:cs typeface="Consolas"/>
                <a:sym typeface="Consolas"/>
              </a:rPr>
              <a:t> [‘I’, ’am’, ’very’, ‘happy’, ’today’]</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Use sentence embedding X: </a:t>
            </a:r>
            <a:r>
              <a:rPr lang="en" sz="1600">
                <a:latin typeface="Consolas"/>
                <a:ea typeface="Consolas"/>
                <a:cs typeface="Consolas"/>
                <a:sym typeface="Consolas"/>
              </a:rPr>
              <a:t>[x</a:t>
            </a:r>
            <a:r>
              <a:rPr baseline="-25000" lang="en" sz="1600">
                <a:latin typeface="Consolas"/>
                <a:ea typeface="Consolas"/>
                <a:cs typeface="Consolas"/>
                <a:sym typeface="Consolas"/>
              </a:rPr>
              <a:t>1</a:t>
            </a:r>
            <a:r>
              <a:rPr lang="en" sz="1600">
                <a:latin typeface="Consolas"/>
                <a:ea typeface="Consolas"/>
                <a:cs typeface="Consolas"/>
                <a:sym typeface="Consolas"/>
              </a:rPr>
              <a:t>, x</a:t>
            </a:r>
            <a:r>
              <a:rPr baseline="-25000" lang="en" sz="1600">
                <a:latin typeface="Consolas"/>
                <a:ea typeface="Consolas"/>
                <a:cs typeface="Consolas"/>
                <a:sym typeface="Consolas"/>
              </a:rPr>
              <a:t>2 </a:t>
            </a:r>
            <a:r>
              <a:rPr lang="en" sz="1600">
                <a:latin typeface="Consolas"/>
                <a:ea typeface="Consolas"/>
                <a:cs typeface="Consolas"/>
                <a:sym typeface="Consolas"/>
              </a:rPr>
              <a:t>, x</a:t>
            </a:r>
            <a:r>
              <a:rPr baseline="-25000" lang="en" sz="1600">
                <a:latin typeface="Consolas"/>
                <a:ea typeface="Consolas"/>
                <a:cs typeface="Consolas"/>
                <a:sym typeface="Consolas"/>
              </a:rPr>
              <a:t>3  </a:t>
            </a:r>
            <a:r>
              <a:rPr lang="en" sz="1600">
                <a:latin typeface="Consolas"/>
                <a:ea typeface="Consolas"/>
                <a:cs typeface="Consolas"/>
                <a:sym typeface="Consolas"/>
              </a:rPr>
              <a:t>, x</a:t>
            </a:r>
            <a:r>
              <a:rPr baseline="-25000" lang="en" sz="1600">
                <a:latin typeface="Consolas"/>
                <a:ea typeface="Consolas"/>
                <a:cs typeface="Consolas"/>
                <a:sym typeface="Consolas"/>
              </a:rPr>
              <a:t>4  </a:t>
            </a:r>
            <a:r>
              <a:rPr lang="en" sz="1600">
                <a:latin typeface="Consolas"/>
                <a:ea typeface="Consolas"/>
                <a:cs typeface="Consolas"/>
                <a:sym typeface="Consolas"/>
              </a:rPr>
              <a:t>, x</a:t>
            </a:r>
            <a:r>
              <a:rPr baseline="-25000" lang="en" sz="1600">
                <a:latin typeface="Consolas"/>
                <a:ea typeface="Consolas"/>
                <a:cs typeface="Consolas"/>
                <a:sym typeface="Consolas"/>
              </a:rPr>
              <a:t>5</a:t>
            </a:r>
            <a:r>
              <a:rPr lang="en" sz="1600">
                <a:latin typeface="Consolas"/>
                <a:ea typeface="Consolas"/>
                <a:cs typeface="Consolas"/>
                <a:sym typeface="Consolas"/>
              </a:rPr>
              <a:t>] (dim: n x H (H: embed dim))</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Filter by ‘windowing’ over k consecutive word vectors and, at each step i:</a:t>
            </a:r>
            <a:endParaRPr sz="1600"/>
          </a:p>
          <a:p>
            <a:pPr indent="-330200" lvl="1" marL="914400" rtl="0" algn="l">
              <a:spcBef>
                <a:spcPts val="0"/>
              </a:spcBef>
              <a:spcAft>
                <a:spcPts val="0"/>
              </a:spcAft>
              <a:buSzPts val="1600"/>
              <a:buAutoNum type="alphaLcParenR"/>
            </a:pPr>
            <a:r>
              <a:rPr lang="en" sz="1600"/>
              <a:t>Filter W dim: k x H (k &lt; n!)   [plus 1 bias number]</a:t>
            </a:r>
            <a:endParaRPr sz="1600"/>
          </a:p>
          <a:p>
            <a:pPr indent="-330200" lvl="1" marL="914400" rtl="0" algn="l">
              <a:spcBef>
                <a:spcPts val="0"/>
              </a:spcBef>
              <a:spcAft>
                <a:spcPts val="0"/>
              </a:spcAft>
              <a:buSzPts val="1600"/>
              <a:buAutoNum type="alphaLcParenR"/>
            </a:pPr>
            <a:r>
              <a:rPr lang="en" sz="1600"/>
              <a:t>Output at position i:  </a:t>
            </a:r>
            <a:r>
              <a:rPr b="1" lang="en" sz="1600"/>
              <a:t>c</a:t>
            </a:r>
            <a:r>
              <a:rPr b="1" baseline="-25000" lang="en" sz="1600"/>
              <a:t>i</a:t>
            </a:r>
            <a:r>
              <a:rPr b="1" lang="en" sz="1600"/>
              <a:t> = Tr(X</a:t>
            </a:r>
            <a:r>
              <a:rPr b="1" baseline="-25000" lang="en" sz="1600"/>
              <a:t>i </a:t>
            </a:r>
            <a:r>
              <a:rPr b="1" lang="en" sz="1600"/>
              <a:t>W</a:t>
            </a:r>
            <a:r>
              <a:rPr b="1" baseline="30000" lang="en" sz="1600"/>
              <a:t>T</a:t>
            </a:r>
            <a:r>
              <a:rPr b="1" lang="en" sz="1600"/>
              <a:t>) + b</a:t>
            </a:r>
            <a:r>
              <a:rPr lang="en" sz="1600"/>
              <a:t>    [X</a:t>
            </a:r>
            <a:r>
              <a:rPr baseline="-25000" lang="en" sz="1600"/>
              <a:t>i</a:t>
            </a:r>
            <a:r>
              <a:rPr lang="en" sz="1600"/>
              <a:t>: n vectors in neighborhood of pos i] </a:t>
            </a:r>
            <a:endParaRPr sz="1600"/>
          </a:p>
          <a:p>
            <a:pPr indent="-330200" lvl="0" marL="457200" rtl="0" algn="l">
              <a:spcBef>
                <a:spcPts val="0"/>
              </a:spcBef>
              <a:spcAft>
                <a:spcPts val="0"/>
              </a:spcAft>
              <a:buSzPts val="1600"/>
              <a:buAutoNum type="arabicParenR"/>
            </a:pPr>
            <a:r>
              <a:rPr lang="en" sz="1600"/>
              <a:t>Get the max for each filter (use many filters, use different sizes!)</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p:nvPr/>
        </p:nvSpPr>
        <p:spPr>
          <a:xfrm>
            <a:off x="1314225" y="2881825"/>
            <a:ext cx="149700" cy="227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 name="Google Shape;112;p20"/>
          <p:cNvSpPr txBox="1"/>
          <p:nvPr/>
        </p:nvSpPr>
        <p:spPr>
          <a:xfrm>
            <a:off x="885899" y="2822575"/>
            <a:ext cx="1671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0 0 1 0 0 0 0</a:t>
            </a:r>
            <a:endParaRPr>
              <a:solidFill>
                <a:schemeClr val="dk1"/>
              </a:solidFill>
              <a:latin typeface="Consolas"/>
              <a:ea typeface="Consolas"/>
              <a:cs typeface="Consolas"/>
              <a:sym typeface="Consolas"/>
            </a:endParaRPr>
          </a:p>
        </p:txBody>
      </p:sp>
      <p:sp>
        <p:nvSpPr>
          <p:cNvPr id="113" name="Google Shape;113;p20"/>
          <p:cNvSpPr txBox="1"/>
          <p:nvPr>
            <p:ph idx="1" type="body"/>
          </p:nvPr>
        </p:nvSpPr>
        <p:spPr>
          <a:xfrm>
            <a:off x="387900" y="1489825"/>
            <a:ext cx="8368200" cy="88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Char char="●"/>
            </a:pPr>
            <a:r>
              <a:rPr lang="en"/>
              <a:t>Usually presented as a “lookup” in some table, but…</a:t>
            </a:r>
            <a:endParaRPr/>
          </a:p>
          <a:p>
            <a:pPr indent="-342900" lvl="0" marL="457200" rtl="0" algn="l">
              <a:spcBef>
                <a:spcPts val="0"/>
              </a:spcBef>
              <a:spcAft>
                <a:spcPts val="0"/>
              </a:spcAft>
              <a:buSzPts val="1800"/>
              <a:buChar char="●"/>
            </a:pPr>
            <a:r>
              <a:rPr b="1" lang="en"/>
              <a:t>(</a:t>
            </a:r>
            <a:r>
              <a:rPr b="1" lang="en" u="sng"/>
              <a:t>Only</a:t>
            </a:r>
            <a:r>
              <a:rPr b="1" lang="en"/>
              <a:t>) think </a:t>
            </a:r>
            <a:r>
              <a:rPr lang="en"/>
              <a:t>of a word as a one-hot vector: </a:t>
            </a:r>
            <a:endParaRPr/>
          </a:p>
          <a:p>
            <a:pPr indent="-317500" lvl="1" marL="914400" rtl="0" algn="l">
              <a:spcBef>
                <a:spcPts val="0"/>
              </a:spcBef>
              <a:spcAft>
                <a:spcPts val="0"/>
              </a:spcAft>
              <a:buSzPts val="1400"/>
              <a:buChar char="○"/>
            </a:pPr>
            <a:r>
              <a:rPr lang="en">
                <a:latin typeface="Consolas"/>
                <a:ea typeface="Consolas"/>
                <a:cs typeface="Consolas"/>
                <a:sym typeface="Consolas"/>
              </a:rPr>
              <a:t>X = [0 0 1 … 0 0 …. 0 0 0]</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Then we do matrix multiplication:</a:t>
            </a:r>
            <a:endParaRPr/>
          </a:p>
        </p:txBody>
      </p:sp>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Mathematically equivalent: one-hot &amp; word vectors</a:t>
            </a:r>
            <a:endParaRPr/>
          </a:p>
        </p:txBody>
      </p:sp>
      <p:sp>
        <p:nvSpPr>
          <p:cNvPr id="115" name="Google Shape;115;p20"/>
          <p:cNvSpPr/>
          <p:nvPr/>
        </p:nvSpPr>
        <p:spPr>
          <a:xfrm>
            <a:off x="2773450" y="2201175"/>
            <a:ext cx="395150" cy="1962300"/>
          </a:xfrm>
          <a:custGeom>
            <a:rect b="b" l="l" r="r" t="t"/>
            <a:pathLst>
              <a:path extrusionOk="0" h="78492" w="15806">
                <a:moveTo>
                  <a:pt x="15806" y="0"/>
                </a:moveTo>
                <a:lnTo>
                  <a:pt x="0" y="0"/>
                </a:lnTo>
                <a:lnTo>
                  <a:pt x="0" y="78492"/>
                </a:lnTo>
                <a:lnTo>
                  <a:pt x="15270" y="78492"/>
                </a:lnTo>
              </a:path>
            </a:pathLst>
          </a:custGeom>
          <a:noFill/>
          <a:ln cap="flat" cmpd="sng" w="9525">
            <a:solidFill>
              <a:schemeClr val="accent2"/>
            </a:solidFill>
            <a:prstDash val="solid"/>
            <a:round/>
            <a:headEnd len="med" w="med" type="none"/>
            <a:tailEnd len="med" w="med" type="none"/>
          </a:ln>
        </p:spPr>
      </p:sp>
      <p:sp>
        <p:nvSpPr>
          <p:cNvPr id="116" name="Google Shape;116;p20"/>
          <p:cNvSpPr/>
          <p:nvPr/>
        </p:nvSpPr>
        <p:spPr>
          <a:xfrm flipH="1">
            <a:off x="4586138" y="2201175"/>
            <a:ext cx="395150" cy="1962300"/>
          </a:xfrm>
          <a:custGeom>
            <a:rect b="b" l="l" r="r" t="t"/>
            <a:pathLst>
              <a:path extrusionOk="0" h="78492" w="15806">
                <a:moveTo>
                  <a:pt x="15806" y="0"/>
                </a:moveTo>
                <a:lnTo>
                  <a:pt x="0" y="0"/>
                </a:lnTo>
                <a:lnTo>
                  <a:pt x="0" y="78492"/>
                </a:lnTo>
                <a:lnTo>
                  <a:pt x="15270" y="78492"/>
                </a:lnTo>
              </a:path>
            </a:pathLst>
          </a:custGeom>
          <a:noFill/>
          <a:ln cap="flat" cmpd="sng" w="9525">
            <a:solidFill>
              <a:schemeClr val="accent2"/>
            </a:solidFill>
            <a:prstDash val="solid"/>
            <a:round/>
            <a:headEnd len="med" w="med" type="none"/>
            <a:tailEnd len="med" w="med" type="none"/>
          </a:ln>
        </p:spPr>
      </p:sp>
      <p:sp>
        <p:nvSpPr>
          <p:cNvPr id="117" name="Google Shape;117;p20"/>
          <p:cNvSpPr/>
          <p:nvPr/>
        </p:nvSpPr>
        <p:spPr>
          <a:xfrm>
            <a:off x="858725" y="2752578"/>
            <a:ext cx="395150" cy="644027"/>
          </a:xfrm>
          <a:custGeom>
            <a:rect b="b" l="l" r="r" t="t"/>
            <a:pathLst>
              <a:path extrusionOk="0" h="78492" w="15806">
                <a:moveTo>
                  <a:pt x="15806" y="0"/>
                </a:moveTo>
                <a:lnTo>
                  <a:pt x="0" y="0"/>
                </a:lnTo>
                <a:lnTo>
                  <a:pt x="0" y="78492"/>
                </a:lnTo>
                <a:lnTo>
                  <a:pt x="15270" y="78492"/>
                </a:lnTo>
              </a:path>
            </a:pathLst>
          </a:custGeom>
          <a:noFill/>
          <a:ln cap="flat" cmpd="sng" w="9525">
            <a:solidFill>
              <a:schemeClr val="accent2"/>
            </a:solidFill>
            <a:prstDash val="solid"/>
            <a:round/>
            <a:headEnd len="med" w="med" type="none"/>
            <a:tailEnd len="med" w="med" type="none"/>
          </a:ln>
        </p:spPr>
      </p:sp>
      <p:sp>
        <p:nvSpPr>
          <p:cNvPr id="118" name="Google Shape;118;p20"/>
          <p:cNvSpPr/>
          <p:nvPr/>
        </p:nvSpPr>
        <p:spPr>
          <a:xfrm flipH="1">
            <a:off x="2254400" y="2762179"/>
            <a:ext cx="395150" cy="644027"/>
          </a:xfrm>
          <a:custGeom>
            <a:rect b="b" l="l" r="r" t="t"/>
            <a:pathLst>
              <a:path extrusionOk="0" h="78492" w="15806">
                <a:moveTo>
                  <a:pt x="15806" y="0"/>
                </a:moveTo>
                <a:lnTo>
                  <a:pt x="0" y="0"/>
                </a:lnTo>
                <a:lnTo>
                  <a:pt x="0" y="78492"/>
                </a:lnTo>
                <a:lnTo>
                  <a:pt x="15270" y="78492"/>
                </a:lnTo>
              </a:path>
            </a:pathLst>
          </a:custGeom>
          <a:noFill/>
          <a:ln cap="flat" cmpd="sng" w="9525">
            <a:solidFill>
              <a:schemeClr val="accent2"/>
            </a:solidFill>
            <a:prstDash val="solid"/>
            <a:round/>
            <a:headEnd len="med" w="med" type="none"/>
            <a:tailEnd len="med" w="med" type="none"/>
          </a:ln>
        </p:spPr>
      </p:sp>
      <p:cxnSp>
        <p:nvCxnSpPr>
          <p:cNvPr id="119" name="Google Shape;119;p20"/>
          <p:cNvCxnSpPr>
            <a:stCxn id="120" idx="2"/>
            <a:endCxn id="111" idx="3"/>
          </p:cNvCxnSpPr>
          <p:nvPr/>
        </p:nvCxnSpPr>
        <p:spPr>
          <a:xfrm flipH="1">
            <a:off x="1463875" y="2625925"/>
            <a:ext cx="127500" cy="369600"/>
          </a:xfrm>
          <a:prstGeom prst="straightConnector1">
            <a:avLst/>
          </a:prstGeom>
          <a:noFill/>
          <a:ln cap="flat" cmpd="sng" w="9525">
            <a:solidFill>
              <a:schemeClr val="accent2"/>
            </a:solidFill>
            <a:prstDash val="solid"/>
            <a:round/>
            <a:headEnd len="med" w="med" type="none"/>
            <a:tailEnd len="med" w="med" type="triangle"/>
          </a:ln>
        </p:spPr>
      </p:cxnSp>
      <p:cxnSp>
        <p:nvCxnSpPr>
          <p:cNvPr id="121" name="Google Shape;121;p20"/>
          <p:cNvCxnSpPr>
            <a:stCxn id="120" idx="0"/>
          </p:cNvCxnSpPr>
          <p:nvPr/>
        </p:nvCxnSpPr>
        <p:spPr>
          <a:xfrm flipH="1" rot="10800000">
            <a:off x="1591375" y="1942225"/>
            <a:ext cx="731400" cy="338100"/>
          </a:xfrm>
          <a:prstGeom prst="straightConnector1">
            <a:avLst/>
          </a:prstGeom>
          <a:noFill/>
          <a:ln cap="flat" cmpd="sng" w="9525">
            <a:solidFill>
              <a:schemeClr val="accent2"/>
            </a:solidFill>
            <a:prstDash val="solid"/>
            <a:round/>
            <a:headEnd len="med" w="med" type="none"/>
            <a:tailEnd len="med" w="med" type="triangle"/>
          </a:ln>
        </p:spPr>
      </p:cxnSp>
      <p:sp>
        <p:nvSpPr>
          <p:cNvPr id="122" name="Google Shape;122;p20"/>
          <p:cNvSpPr txBox="1"/>
          <p:nvPr/>
        </p:nvSpPr>
        <p:spPr>
          <a:xfrm>
            <a:off x="1423975" y="3093175"/>
            <a:ext cx="3348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X</a:t>
            </a:r>
            <a:endParaRPr>
              <a:solidFill>
                <a:schemeClr val="dk1"/>
              </a:solidFill>
            </a:endParaRPr>
          </a:p>
        </p:txBody>
      </p:sp>
      <p:sp>
        <p:nvSpPr>
          <p:cNvPr id="120" name="Google Shape;120;p20"/>
          <p:cNvSpPr txBox="1"/>
          <p:nvPr/>
        </p:nvSpPr>
        <p:spPr>
          <a:xfrm>
            <a:off x="1290025" y="2280325"/>
            <a:ext cx="6027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a:t>
            </a:r>
            <a:endParaRPr>
              <a:solidFill>
                <a:schemeClr val="dk1"/>
              </a:solidFill>
            </a:endParaRPr>
          </a:p>
        </p:txBody>
      </p:sp>
      <p:sp>
        <p:nvSpPr>
          <p:cNvPr id="123" name="Google Shape;123;p20"/>
          <p:cNvSpPr/>
          <p:nvPr/>
        </p:nvSpPr>
        <p:spPr>
          <a:xfrm rot="5400000">
            <a:off x="3846413" y="2261475"/>
            <a:ext cx="107100" cy="1841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283525" y="2822575"/>
            <a:ext cx="522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 =</a:t>
            </a:r>
            <a:endParaRPr>
              <a:solidFill>
                <a:schemeClr val="dk1"/>
              </a:solidFill>
            </a:endParaRPr>
          </a:p>
        </p:txBody>
      </p:sp>
      <p:sp>
        <p:nvSpPr>
          <p:cNvPr id="125" name="Google Shape;125;p20"/>
          <p:cNvSpPr txBox="1"/>
          <p:nvPr>
            <p:ph idx="1" type="body"/>
          </p:nvPr>
        </p:nvSpPr>
        <p:spPr>
          <a:xfrm>
            <a:off x="387900" y="4309225"/>
            <a:ext cx="8368200" cy="49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Reasonable that similar words end up with similar vectors</a:t>
            </a:r>
            <a:endParaRPr/>
          </a:p>
        </p:txBody>
      </p:sp>
      <p:sp>
        <p:nvSpPr>
          <p:cNvPr id="126" name="Google Shape;126;p20"/>
          <p:cNvSpPr txBox="1"/>
          <p:nvPr/>
        </p:nvSpPr>
        <p:spPr>
          <a:xfrm>
            <a:off x="5209850" y="2995525"/>
            <a:ext cx="9117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dk1"/>
                </a:solidFill>
              </a:rPr>
              <a:t>3rd row is </a:t>
            </a:r>
            <a:r>
              <a:rPr i="1" lang="en" sz="1200">
                <a:solidFill>
                  <a:schemeClr val="dk1"/>
                </a:solidFill>
              </a:rPr>
              <a:t>Vector for </a:t>
            </a:r>
            <a:r>
              <a:rPr lang="en" sz="1200">
                <a:solidFill>
                  <a:schemeClr val="dk1"/>
                </a:solidFill>
              </a:rPr>
              <a:t>“the”</a:t>
            </a:r>
            <a:endParaRPr sz="1200">
              <a:solidFill>
                <a:schemeClr val="dk1"/>
              </a:solidFill>
            </a:endParaRPr>
          </a:p>
        </p:txBody>
      </p:sp>
      <p:cxnSp>
        <p:nvCxnSpPr>
          <p:cNvPr id="127" name="Google Shape;127;p20"/>
          <p:cNvCxnSpPr>
            <a:stCxn id="126" idx="1"/>
            <a:endCxn id="123" idx="0"/>
          </p:cNvCxnSpPr>
          <p:nvPr/>
        </p:nvCxnSpPr>
        <p:spPr>
          <a:xfrm rot="10800000">
            <a:off x="4820750" y="3182425"/>
            <a:ext cx="389100" cy="223800"/>
          </a:xfrm>
          <a:prstGeom prst="straightConnector1">
            <a:avLst/>
          </a:prstGeom>
          <a:noFill/>
          <a:ln cap="flat" cmpd="sng" w="9525">
            <a:solidFill>
              <a:schemeClr val="accent2"/>
            </a:solidFill>
            <a:prstDash val="solid"/>
            <a:round/>
            <a:headEnd len="med" w="med" type="none"/>
            <a:tailEnd len="med" w="med" type="triangle"/>
          </a:ln>
        </p:spPr>
      </p:cxnSp>
      <p:sp>
        <p:nvSpPr>
          <p:cNvPr id="128" name="Google Shape;128;p20"/>
          <p:cNvSpPr txBox="1"/>
          <p:nvPr/>
        </p:nvSpPr>
        <p:spPr>
          <a:xfrm>
            <a:off x="6362400" y="3406350"/>
            <a:ext cx="24624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2"/>
                </a:solidFill>
              </a:rPr>
              <a:t>Word Embeddings!</a:t>
            </a:r>
            <a:endParaRPr b="1" i="1" sz="1800">
              <a:solidFill>
                <a:schemeClr val="lt2"/>
              </a:solidFill>
            </a:endParaRPr>
          </a:p>
        </p:txBody>
      </p:sp>
      <p:sp>
        <p:nvSpPr>
          <p:cNvPr id="129" name="Google Shape;129;p20"/>
          <p:cNvSpPr/>
          <p:nvPr/>
        </p:nvSpPr>
        <p:spPr>
          <a:xfrm rot="5400000">
            <a:off x="3856763" y="1883600"/>
            <a:ext cx="107100" cy="184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rot="5400000">
            <a:off x="3856763" y="1505725"/>
            <a:ext cx="107100" cy="184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3846413" y="2729113"/>
            <a:ext cx="107100" cy="184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nvSpPr>
        <p:spPr>
          <a:xfrm>
            <a:off x="3775750" y="2253775"/>
            <a:ext cx="4338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a:t>
            </a:r>
            <a:endParaRPr baseline="30000">
              <a:solidFill>
                <a:schemeClr val="dk1"/>
              </a:solidFill>
            </a:endParaRPr>
          </a:p>
        </p:txBody>
      </p:sp>
      <p:sp>
        <p:nvSpPr>
          <p:cNvPr id="133" name="Google Shape;133;p20"/>
          <p:cNvSpPr txBox="1"/>
          <p:nvPr/>
        </p:nvSpPr>
        <p:spPr>
          <a:xfrm>
            <a:off x="3725375" y="3596425"/>
            <a:ext cx="5223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t>
            </a:r>
            <a:endParaRPr sz="1200">
              <a:latin typeface="Open Sans"/>
              <a:ea typeface="Open Sans"/>
              <a:cs typeface="Open Sans"/>
              <a:sym typeface="Open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1050" name="Google Shape;1050;p92"/>
          <p:cNvSpPr txBox="1"/>
          <p:nvPr>
            <p:ph idx="1" type="body"/>
          </p:nvPr>
        </p:nvSpPr>
        <p:spPr>
          <a:xfrm>
            <a:off x="311700" y="1225225"/>
            <a:ext cx="8801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 (NYU, 2014, </a:t>
            </a:r>
            <a:r>
              <a:rPr lang="en" u="sng">
                <a:solidFill>
                  <a:schemeClr val="hlink"/>
                </a:solidFill>
                <a:hlinkClick r:id="rId3"/>
              </a:rPr>
              <a:t>http://www.aclweb.org/anthology/D14-1181</a:t>
            </a:r>
            <a:r>
              <a:rPr lang="en"/>
              <a:t> )</a:t>
            </a:r>
            <a:br>
              <a:rPr lang="en"/>
            </a:br>
            <a:br>
              <a:rPr lang="en"/>
            </a:br>
            <a:r>
              <a:rPr b="1" lang="en"/>
              <a:t>Basic Logic:</a:t>
            </a:r>
            <a:endParaRPr b="1">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Consider Source Sentence:</a:t>
            </a:r>
            <a:r>
              <a:rPr lang="en" sz="1600">
                <a:latin typeface="Consolas"/>
                <a:ea typeface="Consolas"/>
                <a:cs typeface="Consolas"/>
                <a:sym typeface="Consolas"/>
              </a:rPr>
              <a:t> [‘I’, ’am’, ’very’, ‘happy’, ’today’]</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Use sentence embedding X: </a:t>
            </a:r>
            <a:r>
              <a:rPr lang="en" sz="1600">
                <a:latin typeface="Consolas"/>
                <a:ea typeface="Consolas"/>
                <a:cs typeface="Consolas"/>
                <a:sym typeface="Consolas"/>
              </a:rPr>
              <a:t>[x</a:t>
            </a:r>
            <a:r>
              <a:rPr baseline="-25000" lang="en" sz="1600">
                <a:latin typeface="Consolas"/>
                <a:ea typeface="Consolas"/>
                <a:cs typeface="Consolas"/>
                <a:sym typeface="Consolas"/>
              </a:rPr>
              <a:t>1</a:t>
            </a:r>
            <a:r>
              <a:rPr lang="en" sz="1600">
                <a:latin typeface="Consolas"/>
                <a:ea typeface="Consolas"/>
                <a:cs typeface="Consolas"/>
                <a:sym typeface="Consolas"/>
              </a:rPr>
              <a:t>, x</a:t>
            </a:r>
            <a:r>
              <a:rPr baseline="-25000" lang="en" sz="1600">
                <a:latin typeface="Consolas"/>
                <a:ea typeface="Consolas"/>
                <a:cs typeface="Consolas"/>
                <a:sym typeface="Consolas"/>
              </a:rPr>
              <a:t>2 </a:t>
            </a:r>
            <a:r>
              <a:rPr lang="en" sz="1600">
                <a:latin typeface="Consolas"/>
                <a:ea typeface="Consolas"/>
                <a:cs typeface="Consolas"/>
                <a:sym typeface="Consolas"/>
              </a:rPr>
              <a:t>, x</a:t>
            </a:r>
            <a:r>
              <a:rPr baseline="-25000" lang="en" sz="1600">
                <a:latin typeface="Consolas"/>
                <a:ea typeface="Consolas"/>
                <a:cs typeface="Consolas"/>
                <a:sym typeface="Consolas"/>
              </a:rPr>
              <a:t>3  </a:t>
            </a:r>
            <a:r>
              <a:rPr lang="en" sz="1600">
                <a:latin typeface="Consolas"/>
                <a:ea typeface="Consolas"/>
                <a:cs typeface="Consolas"/>
                <a:sym typeface="Consolas"/>
              </a:rPr>
              <a:t>, x</a:t>
            </a:r>
            <a:r>
              <a:rPr baseline="-25000" lang="en" sz="1600">
                <a:latin typeface="Consolas"/>
                <a:ea typeface="Consolas"/>
                <a:cs typeface="Consolas"/>
                <a:sym typeface="Consolas"/>
              </a:rPr>
              <a:t>4  </a:t>
            </a:r>
            <a:r>
              <a:rPr lang="en" sz="1600">
                <a:latin typeface="Consolas"/>
                <a:ea typeface="Consolas"/>
                <a:cs typeface="Consolas"/>
                <a:sym typeface="Consolas"/>
              </a:rPr>
              <a:t>, x</a:t>
            </a:r>
            <a:r>
              <a:rPr baseline="-25000" lang="en" sz="1600">
                <a:latin typeface="Consolas"/>
                <a:ea typeface="Consolas"/>
                <a:cs typeface="Consolas"/>
                <a:sym typeface="Consolas"/>
              </a:rPr>
              <a:t>5</a:t>
            </a:r>
            <a:r>
              <a:rPr lang="en" sz="1600">
                <a:latin typeface="Consolas"/>
                <a:ea typeface="Consolas"/>
                <a:cs typeface="Consolas"/>
                <a:sym typeface="Consolas"/>
              </a:rPr>
              <a:t>] (dim: n x H (H: embed dim))</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Filter by ‘windowing’ over k consecutive word vectors and, at each step i:</a:t>
            </a:r>
            <a:endParaRPr sz="1600"/>
          </a:p>
          <a:p>
            <a:pPr indent="-330200" lvl="1" marL="914400" rtl="0" algn="l">
              <a:spcBef>
                <a:spcPts val="0"/>
              </a:spcBef>
              <a:spcAft>
                <a:spcPts val="0"/>
              </a:spcAft>
              <a:buSzPts val="1600"/>
              <a:buAutoNum type="alphaLcParenR"/>
            </a:pPr>
            <a:r>
              <a:rPr lang="en" sz="1600"/>
              <a:t>Filter W dim: k x H (k &lt; n!)   [plus 1 bias number]</a:t>
            </a:r>
            <a:endParaRPr sz="1600"/>
          </a:p>
          <a:p>
            <a:pPr indent="-330200" lvl="1" marL="914400" rtl="0" algn="l">
              <a:spcBef>
                <a:spcPts val="0"/>
              </a:spcBef>
              <a:spcAft>
                <a:spcPts val="0"/>
              </a:spcAft>
              <a:buSzPts val="1600"/>
              <a:buAutoNum type="alphaLcParenR"/>
            </a:pPr>
            <a:r>
              <a:rPr lang="en" sz="1600"/>
              <a:t>Output at position i:  </a:t>
            </a:r>
            <a:r>
              <a:rPr b="1" lang="en" sz="1600"/>
              <a:t>c</a:t>
            </a:r>
            <a:r>
              <a:rPr b="1" baseline="-25000" lang="en" sz="1600"/>
              <a:t>i</a:t>
            </a:r>
            <a:r>
              <a:rPr b="1" lang="en" sz="1600"/>
              <a:t> = Tr(X</a:t>
            </a:r>
            <a:r>
              <a:rPr b="1" baseline="-25000" lang="en" sz="1600"/>
              <a:t>i </a:t>
            </a:r>
            <a:r>
              <a:rPr b="1" lang="en" sz="1600"/>
              <a:t>W</a:t>
            </a:r>
            <a:r>
              <a:rPr b="1" baseline="30000" lang="en" sz="1600"/>
              <a:t>T</a:t>
            </a:r>
            <a:r>
              <a:rPr b="1" lang="en" sz="1600"/>
              <a:t>) + b</a:t>
            </a:r>
            <a:r>
              <a:rPr lang="en" sz="1600"/>
              <a:t>    [X</a:t>
            </a:r>
            <a:r>
              <a:rPr baseline="-25000" lang="en" sz="1600"/>
              <a:t>i</a:t>
            </a:r>
            <a:r>
              <a:rPr lang="en" sz="1600"/>
              <a:t>: n vectors in neighborhood of pos i] </a:t>
            </a:r>
            <a:endParaRPr sz="1600"/>
          </a:p>
          <a:p>
            <a:pPr indent="-330200" lvl="0" marL="457200" rtl="0" algn="l">
              <a:spcBef>
                <a:spcPts val="0"/>
              </a:spcBef>
              <a:spcAft>
                <a:spcPts val="0"/>
              </a:spcAft>
              <a:buSzPts val="1600"/>
              <a:buAutoNum type="arabicParenR"/>
            </a:pPr>
            <a:r>
              <a:rPr lang="en" sz="1600"/>
              <a:t>Get the max for each filter (use many filters, use different sizes!)</a:t>
            </a:r>
            <a:endParaRPr sz="1600"/>
          </a:p>
          <a:p>
            <a:pPr indent="-330200" lvl="0" marL="457200" rtl="0" algn="l">
              <a:spcBef>
                <a:spcPts val="0"/>
              </a:spcBef>
              <a:spcAft>
                <a:spcPts val="0"/>
              </a:spcAft>
              <a:buSzPts val="1600"/>
              <a:buAutoNum type="arabicParenR"/>
            </a:pPr>
            <a:r>
              <a:rPr lang="en" sz="1600"/>
              <a:t>Concatenate</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Sentence Classification with CNNs</a:t>
            </a:r>
            <a:endParaRPr/>
          </a:p>
        </p:txBody>
      </p:sp>
      <p:sp>
        <p:nvSpPr>
          <p:cNvPr id="1056" name="Google Shape;1056;p93"/>
          <p:cNvSpPr txBox="1"/>
          <p:nvPr>
            <p:ph idx="1" type="body"/>
          </p:nvPr>
        </p:nvSpPr>
        <p:spPr>
          <a:xfrm>
            <a:off x="311700" y="1225225"/>
            <a:ext cx="8801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 (NYU, 2014, </a:t>
            </a:r>
            <a:r>
              <a:rPr lang="en" u="sng">
                <a:solidFill>
                  <a:schemeClr val="hlink"/>
                </a:solidFill>
                <a:hlinkClick r:id="rId3"/>
              </a:rPr>
              <a:t>http://www.aclweb.org/anthology/D14-1181</a:t>
            </a:r>
            <a:r>
              <a:rPr lang="en"/>
              <a:t> )</a:t>
            </a:r>
            <a:br>
              <a:rPr lang="en"/>
            </a:br>
            <a:br>
              <a:rPr lang="en"/>
            </a:br>
            <a:r>
              <a:rPr b="1" lang="en"/>
              <a:t>Basic Logic:</a:t>
            </a:r>
            <a:endParaRPr b="1">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Consider Source Sentence:</a:t>
            </a:r>
            <a:r>
              <a:rPr lang="en" sz="1600">
                <a:latin typeface="Consolas"/>
                <a:ea typeface="Consolas"/>
                <a:cs typeface="Consolas"/>
                <a:sym typeface="Consolas"/>
              </a:rPr>
              <a:t> [‘I’, ’am’, ’very’, ‘happy’, ’today’]</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Use sentence embedding X: </a:t>
            </a:r>
            <a:r>
              <a:rPr lang="en" sz="1600">
                <a:latin typeface="Consolas"/>
                <a:ea typeface="Consolas"/>
                <a:cs typeface="Consolas"/>
                <a:sym typeface="Consolas"/>
              </a:rPr>
              <a:t>[x</a:t>
            </a:r>
            <a:r>
              <a:rPr baseline="-25000" lang="en" sz="1600">
                <a:latin typeface="Consolas"/>
                <a:ea typeface="Consolas"/>
                <a:cs typeface="Consolas"/>
                <a:sym typeface="Consolas"/>
              </a:rPr>
              <a:t>1</a:t>
            </a:r>
            <a:r>
              <a:rPr lang="en" sz="1600">
                <a:latin typeface="Consolas"/>
                <a:ea typeface="Consolas"/>
                <a:cs typeface="Consolas"/>
                <a:sym typeface="Consolas"/>
              </a:rPr>
              <a:t>, x</a:t>
            </a:r>
            <a:r>
              <a:rPr baseline="-25000" lang="en" sz="1600">
                <a:latin typeface="Consolas"/>
                <a:ea typeface="Consolas"/>
                <a:cs typeface="Consolas"/>
                <a:sym typeface="Consolas"/>
              </a:rPr>
              <a:t>2 </a:t>
            </a:r>
            <a:r>
              <a:rPr lang="en" sz="1600">
                <a:latin typeface="Consolas"/>
                <a:ea typeface="Consolas"/>
                <a:cs typeface="Consolas"/>
                <a:sym typeface="Consolas"/>
              </a:rPr>
              <a:t>, x</a:t>
            </a:r>
            <a:r>
              <a:rPr baseline="-25000" lang="en" sz="1600">
                <a:latin typeface="Consolas"/>
                <a:ea typeface="Consolas"/>
                <a:cs typeface="Consolas"/>
                <a:sym typeface="Consolas"/>
              </a:rPr>
              <a:t>3  </a:t>
            </a:r>
            <a:r>
              <a:rPr lang="en" sz="1600">
                <a:latin typeface="Consolas"/>
                <a:ea typeface="Consolas"/>
                <a:cs typeface="Consolas"/>
                <a:sym typeface="Consolas"/>
              </a:rPr>
              <a:t>, x</a:t>
            </a:r>
            <a:r>
              <a:rPr baseline="-25000" lang="en" sz="1600">
                <a:latin typeface="Consolas"/>
                <a:ea typeface="Consolas"/>
                <a:cs typeface="Consolas"/>
                <a:sym typeface="Consolas"/>
              </a:rPr>
              <a:t>4  </a:t>
            </a:r>
            <a:r>
              <a:rPr lang="en" sz="1600">
                <a:latin typeface="Consolas"/>
                <a:ea typeface="Consolas"/>
                <a:cs typeface="Consolas"/>
                <a:sym typeface="Consolas"/>
              </a:rPr>
              <a:t>, x</a:t>
            </a:r>
            <a:r>
              <a:rPr baseline="-25000" lang="en" sz="1600">
                <a:latin typeface="Consolas"/>
                <a:ea typeface="Consolas"/>
                <a:cs typeface="Consolas"/>
                <a:sym typeface="Consolas"/>
              </a:rPr>
              <a:t>5</a:t>
            </a:r>
            <a:r>
              <a:rPr lang="en" sz="1600">
                <a:latin typeface="Consolas"/>
                <a:ea typeface="Consolas"/>
                <a:cs typeface="Consolas"/>
                <a:sym typeface="Consolas"/>
              </a:rPr>
              <a:t>] (dim: n x H (H: embed dim))</a:t>
            </a:r>
            <a:endParaRPr sz="1600">
              <a:latin typeface="Consolas"/>
              <a:ea typeface="Consolas"/>
              <a:cs typeface="Consolas"/>
              <a:sym typeface="Consolas"/>
            </a:endParaRPr>
          </a:p>
          <a:p>
            <a:pPr indent="-330200" lvl="0" marL="457200" rtl="0" algn="l">
              <a:spcBef>
                <a:spcPts val="0"/>
              </a:spcBef>
              <a:spcAft>
                <a:spcPts val="0"/>
              </a:spcAft>
              <a:buSzPts val="1600"/>
              <a:buAutoNum type="arabicParenR"/>
            </a:pPr>
            <a:r>
              <a:rPr lang="en" sz="1600"/>
              <a:t>Filter by ‘windowing’ over k consecutive word vectors and, at each step i:</a:t>
            </a:r>
            <a:endParaRPr sz="1600"/>
          </a:p>
          <a:p>
            <a:pPr indent="-330200" lvl="1" marL="914400" rtl="0" algn="l">
              <a:spcBef>
                <a:spcPts val="0"/>
              </a:spcBef>
              <a:spcAft>
                <a:spcPts val="0"/>
              </a:spcAft>
              <a:buSzPts val="1600"/>
              <a:buAutoNum type="alphaLcParenR"/>
            </a:pPr>
            <a:r>
              <a:rPr lang="en" sz="1600"/>
              <a:t>Filter W dim: k x H (k &lt; n!)   [plus 1 bias number]</a:t>
            </a:r>
            <a:endParaRPr sz="1600"/>
          </a:p>
          <a:p>
            <a:pPr indent="-330200" lvl="1" marL="914400" rtl="0" algn="l">
              <a:spcBef>
                <a:spcPts val="0"/>
              </a:spcBef>
              <a:spcAft>
                <a:spcPts val="0"/>
              </a:spcAft>
              <a:buSzPts val="1600"/>
              <a:buAutoNum type="alphaLcParenR"/>
            </a:pPr>
            <a:r>
              <a:rPr lang="en" sz="1600"/>
              <a:t>Output at position i:  </a:t>
            </a:r>
            <a:r>
              <a:rPr b="1" lang="en" sz="1600"/>
              <a:t>c</a:t>
            </a:r>
            <a:r>
              <a:rPr b="1" baseline="-25000" lang="en" sz="1600"/>
              <a:t>i</a:t>
            </a:r>
            <a:r>
              <a:rPr b="1" lang="en" sz="1600"/>
              <a:t> = Tr(X</a:t>
            </a:r>
            <a:r>
              <a:rPr b="1" baseline="-25000" lang="en" sz="1600"/>
              <a:t>i </a:t>
            </a:r>
            <a:r>
              <a:rPr b="1" lang="en" sz="1600"/>
              <a:t>W</a:t>
            </a:r>
            <a:r>
              <a:rPr b="1" baseline="30000" lang="en" sz="1600"/>
              <a:t>T</a:t>
            </a:r>
            <a:r>
              <a:rPr b="1" lang="en" sz="1600"/>
              <a:t>) + b</a:t>
            </a:r>
            <a:r>
              <a:rPr lang="en" sz="1600"/>
              <a:t>    [X</a:t>
            </a:r>
            <a:r>
              <a:rPr baseline="-25000" lang="en" sz="1600"/>
              <a:t>i</a:t>
            </a:r>
            <a:r>
              <a:rPr lang="en" sz="1600"/>
              <a:t>: n vectors in neighborhood of pos i] </a:t>
            </a:r>
            <a:endParaRPr sz="1600"/>
          </a:p>
          <a:p>
            <a:pPr indent="-330200" lvl="0" marL="457200" rtl="0" algn="l">
              <a:spcBef>
                <a:spcPts val="0"/>
              </a:spcBef>
              <a:spcAft>
                <a:spcPts val="0"/>
              </a:spcAft>
              <a:buSzPts val="1600"/>
              <a:buAutoNum type="arabicParenR"/>
            </a:pPr>
            <a:r>
              <a:rPr lang="en" sz="1600"/>
              <a:t>Get the max for each filter (use many filters, use different sizes!)</a:t>
            </a:r>
            <a:endParaRPr sz="1600"/>
          </a:p>
          <a:p>
            <a:pPr indent="-330200" lvl="0" marL="457200" rtl="0" algn="l">
              <a:spcBef>
                <a:spcPts val="0"/>
              </a:spcBef>
              <a:spcAft>
                <a:spcPts val="0"/>
              </a:spcAft>
              <a:buSzPts val="1600"/>
              <a:buAutoNum type="arabicParenR"/>
            </a:pPr>
            <a:r>
              <a:rPr lang="en" sz="1600"/>
              <a:t>Concatenate</a:t>
            </a:r>
            <a:endParaRPr sz="1600"/>
          </a:p>
          <a:p>
            <a:pPr indent="-330200" lvl="0" marL="457200" rtl="0" algn="l">
              <a:spcBef>
                <a:spcPts val="0"/>
              </a:spcBef>
              <a:spcAft>
                <a:spcPts val="0"/>
              </a:spcAft>
              <a:buSzPts val="1600"/>
              <a:buAutoNum type="arabicParenR"/>
            </a:pPr>
            <a:r>
              <a:rPr lang="en" sz="1600"/>
              <a:t>Classify</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rPr baseline="-25000"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Neural Bag of Words Model</a:t>
            </a:r>
            <a:endParaRPr/>
          </a:p>
        </p:txBody>
      </p:sp>
      <p:sp>
        <p:nvSpPr>
          <p:cNvPr id="139" name="Google Shape;139;p21"/>
          <p:cNvSpPr/>
          <p:nvPr/>
        </p:nvSpPr>
        <p:spPr>
          <a:xfrm>
            <a:off x="2655625" y="4703125"/>
            <a:ext cx="3335700" cy="33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
            </a:r>
            <a:r>
              <a:rPr baseline="-25000" lang="en"/>
              <a:t>1      </a:t>
            </a:r>
            <a:r>
              <a:rPr lang="en"/>
              <a:t>       w</a:t>
            </a:r>
            <a:r>
              <a:rPr baseline="-25000" lang="en"/>
              <a:t>2      </a:t>
            </a:r>
            <a:r>
              <a:rPr lang="en"/>
              <a:t>       w</a:t>
            </a:r>
            <a:r>
              <a:rPr baseline="-25000" lang="en"/>
              <a:t>3      </a:t>
            </a:r>
            <a:r>
              <a:rPr lang="en"/>
              <a:t>       w</a:t>
            </a:r>
            <a:r>
              <a:rPr baseline="-25000" lang="en"/>
              <a:t>4      </a:t>
            </a:r>
            <a:r>
              <a:rPr lang="en"/>
              <a:t>       w</a:t>
            </a:r>
            <a:r>
              <a:rPr baseline="-25000" lang="en"/>
              <a:t>5</a:t>
            </a:r>
            <a:endParaRPr baseline="-25000"/>
          </a:p>
        </p:txBody>
      </p:sp>
      <p:sp>
        <p:nvSpPr>
          <p:cNvPr id="140" name="Google Shape;140;p21"/>
          <p:cNvSpPr/>
          <p:nvPr/>
        </p:nvSpPr>
        <p:spPr>
          <a:xfrm>
            <a:off x="3617725" y="1225225"/>
            <a:ext cx="1411500" cy="612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Sigmoid Or Softmax</a:t>
            </a:r>
            <a:endParaRPr/>
          </a:p>
        </p:txBody>
      </p:sp>
      <p:cxnSp>
        <p:nvCxnSpPr>
          <p:cNvPr id="141" name="Google Shape;141;p21"/>
          <p:cNvCxnSpPr>
            <a:stCxn id="142" idx="0"/>
            <a:endCxn id="140" idx="2"/>
          </p:cNvCxnSpPr>
          <p:nvPr/>
        </p:nvCxnSpPr>
        <p:spPr>
          <a:xfrm rot="10800000">
            <a:off x="4323475" y="1837375"/>
            <a:ext cx="0" cy="1713300"/>
          </a:xfrm>
          <a:prstGeom prst="straightConnector1">
            <a:avLst/>
          </a:prstGeom>
          <a:noFill/>
          <a:ln cap="flat" cmpd="sng" w="38100">
            <a:solidFill>
              <a:schemeClr val="accent6"/>
            </a:solidFill>
            <a:prstDash val="solid"/>
            <a:round/>
            <a:headEnd len="med" w="med" type="none"/>
            <a:tailEnd len="med" w="med" type="triangle"/>
          </a:ln>
        </p:spPr>
      </p:cxnSp>
      <p:sp>
        <p:nvSpPr>
          <p:cNvPr id="143" name="Google Shape;143;p21"/>
          <p:cNvSpPr/>
          <p:nvPr/>
        </p:nvSpPr>
        <p:spPr>
          <a:xfrm>
            <a:off x="5892750" y="1837525"/>
            <a:ext cx="2955000" cy="13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a:p>
            <a:pPr indent="0" lvl="0" marL="0" rtl="0" algn="ctr">
              <a:spcBef>
                <a:spcPts val="0"/>
              </a:spcBef>
              <a:spcAft>
                <a:spcPts val="0"/>
              </a:spcAft>
              <a:buNone/>
            </a:pPr>
            <a:r>
              <a:rPr lang="en"/>
              <a:t>z = xW + b</a:t>
            </a:r>
            <a:endParaRPr/>
          </a:p>
        </p:txBody>
      </p:sp>
      <p:cxnSp>
        <p:nvCxnSpPr>
          <p:cNvPr id="144" name="Google Shape;144;p21"/>
          <p:cNvCxnSpPr>
            <a:stCxn id="145" idx="3"/>
          </p:cNvCxnSpPr>
          <p:nvPr/>
        </p:nvCxnSpPr>
        <p:spPr>
          <a:xfrm flipH="1" rot="10800000">
            <a:off x="5029225" y="1850425"/>
            <a:ext cx="878100" cy="1191300"/>
          </a:xfrm>
          <a:prstGeom prst="straightConnector1">
            <a:avLst/>
          </a:prstGeom>
          <a:noFill/>
          <a:ln cap="flat" cmpd="sng" w="19050">
            <a:solidFill>
              <a:srgbClr val="000000"/>
            </a:solidFill>
            <a:prstDash val="solid"/>
            <a:round/>
            <a:headEnd len="med" w="med" type="none"/>
            <a:tailEnd len="med" w="med" type="none"/>
          </a:ln>
        </p:spPr>
      </p:cxnSp>
      <p:cxnSp>
        <p:nvCxnSpPr>
          <p:cNvPr id="146" name="Google Shape;146;p21"/>
          <p:cNvCxnSpPr>
            <a:stCxn id="145" idx="3"/>
          </p:cNvCxnSpPr>
          <p:nvPr/>
        </p:nvCxnSpPr>
        <p:spPr>
          <a:xfrm>
            <a:off x="5029225" y="3041725"/>
            <a:ext cx="895200" cy="132600"/>
          </a:xfrm>
          <a:prstGeom prst="straightConnector1">
            <a:avLst/>
          </a:prstGeom>
          <a:noFill/>
          <a:ln cap="flat" cmpd="sng" w="19050">
            <a:solidFill>
              <a:srgbClr val="000000"/>
            </a:solidFill>
            <a:prstDash val="solid"/>
            <a:round/>
            <a:headEnd len="med" w="med" type="none"/>
            <a:tailEnd len="med" w="med" type="none"/>
          </a:ln>
        </p:spPr>
      </p:cxnSp>
      <p:sp>
        <p:nvSpPr>
          <p:cNvPr id="147" name="Google Shape;147;p21"/>
          <p:cNvSpPr/>
          <p:nvPr/>
        </p:nvSpPr>
        <p:spPr>
          <a:xfrm>
            <a:off x="3206200"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3918775"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4563450"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5310000"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2655625" y="4322125"/>
            <a:ext cx="3335700" cy="33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      </a:t>
            </a:r>
            <a:r>
              <a:rPr lang="en"/>
              <a:t>       e</a:t>
            </a:r>
            <a:r>
              <a:rPr baseline="-25000" lang="en"/>
              <a:t>2      </a:t>
            </a:r>
            <a:r>
              <a:rPr lang="en"/>
              <a:t>       e</a:t>
            </a:r>
            <a:r>
              <a:rPr baseline="-25000" lang="en"/>
              <a:t>3      </a:t>
            </a:r>
            <a:r>
              <a:rPr lang="en"/>
              <a:t>       e</a:t>
            </a:r>
            <a:r>
              <a:rPr baseline="-25000" lang="en"/>
              <a:t>4      </a:t>
            </a:r>
            <a:r>
              <a:rPr lang="en"/>
              <a:t>       e</a:t>
            </a:r>
            <a:r>
              <a:rPr baseline="-25000" lang="en"/>
              <a:t>5</a:t>
            </a:r>
            <a:endParaRPr baseline="-25000"/>
          </a:p>
        </p:txBody>
      </p:sp>
      <p:sp>
        <p:nvSpPr>
          <p:cNvPr id="152" name="Google Shape;152;p21"/>
          <p:cNvSpPr/>
          <p:nvPr/>
        </p:nvSpPr>
        <p:spPr>
          <a:xfrm>
            <a:off x="3206200"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3918775"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4563450"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5310000"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4108525" y="3550675"/>
            <a:ext cx="429900" cy="429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156" name="Google Shape;156;p21"/>
          <p:cNvCxnSpPr>
            <a:endCxn id="142" idx="3"/>
          </p:cNvCxnSpPr>
          <p:nvPr/>
        </p:nvCxnSpPr>
        <p:spPr>
          <a:xfrm flipH="1" rot="10800000">
            <a:off x="2979282" y="3917618"/>
            <a:ext cx="1192200" cy="402600"/>
          </a:xfrm>
          <a:prstGeom prst="straightConnector1">
            <a:avLst/>
          </a:prstGeom>
          <a:noFill/>
          <a:ln cap="flat" cmpd="sng" w="38100">
            <a:solidFill>
              <a:schemeClr val="accent6"/>
            </a:solidFill>
            <a:prstDash val="solid"/>
            <a:round/>
            <a:headEnd len="med" w="med" type="none"/>
            <a:tailEnd len="med" w="med" type="triangle"/>
          </a:ln>
        </p:spPr>
      </p:cxnSp>
      <p:cxnSp>
        <p:nvCxnSpPr>
          <p:cNvPr id="157" name="Google Shape;157;p21"/>
          <p:cNvCxnSpPr>
            <a:endCxn id="142" idx="3"/>
          </p:cNvCxnSpPr>
          <p:nvPr/>
        </p:nvCxnSpPr>
        <p:spPr>
          <a:xfrm flipH="1" rot="10800000">
            <a:off x="3692082" y="3917618"/>
            <a:ext cx="479400" cy="419700"/>
          </a:xfrm>
          <a:prstGeom prst="straightConnector1">
            <a:avLst/>
          </a:prstGeom>
          <a:noFill/>
          <a:ln cap="flat" cmpd="sng" w="38100">
            <a:solidFill>
              <a:schemeClr val="accent6"/>
            </a:solidFill>
            <a:prstDash val="solid"/>
            <a:round/>
            <a:headEnd len="med" w="med" type="none"/>
            <a:tailEnd len="med" w="med" type="triangle"/>
          </a:ln>
        </p:spPr>
      </p:cxnSp>
      <p:cxnSp>
        <p:nvCxnSpPr>
          <p:cNvPr id="158" name="Google Shape;158;p21"/>
          <p:cNvCxnSpPr>
            <a:stCxn id="151" idx="0"/>
            <a:endCxn id="142" idx="4"/>
          </p:cNvCxnSpPr>
          <p:nvPr/>
        </p:nvCxnSpPr>
        <p:spPr>
          <a:xfrm rot="10800000">
            <a:off x="4323475" y="3980725"/>
            <a:ext cx="0" cy="341400"/>
          </a:xfrm>
          <a:prstGeom prst="straightConnector1">
            <a:avLst/>
          </a:prstGeom>
          <a:noFill/>
          <a:ln cap="flat" cmpd="sng" w="38100">
            <a:solidFill>
              <a:schemeClr val="accent6"/>
            </a:solidFill>
            <a:prstDash val="solid"/>
            <a:round/>
            <a:headEnd len="med" w="med" type="none"/>
            <a:tailEnd len="med" w="med" type="triangle"/>
          </a:ln>
        </p:spPr>
      </p:cxnSp>
      <p:cxnSp>
        <p:nvCxnSpPr>
          <p:cNvPr id="159" name="Google Shape;159;p21"/>
          <p:cNvCxnSpPr>
            <a:endCxn id="142" idx="5"/>
          </p:cNvCxnSpPr>
          <p:nvPr/>
        </p:nvCxnSpPr>
        <p:spPr>
          <a:xfrm rot="10800000">
            <a:off x="4475468" y="3917618"/>
            <a:ext cx="566100" cy="402600"/>
          </a:xfrm>
          <a:prstGeom prst="straightConnector1">
            <a:avLst/>
          </a:prstGeom>
          <a:noFill/>
          <a:ln cap="flat" cmpd="sng" w="38100">
            <a:solidFill>
              <a:schemeClr val="accent6"/>
            </a:solidFill>
            <a:prstDash val="solid"/>
            <a:round/>
            <a:headEnd len="med" w="med" type="none"/>
            <a:tailEnd len="med" w="med" type="triangle"/>
          </a:ln>
        </p:spPr>
      </p:cxnSp>
      <p:cxnSp>
        <p:nvCxnSpPr>
          <p:cNvPr id="160" name="Google Shape;160;p21"/>
          <p:cNvCxnSpPr>
            <a:endCxn id="142" idx="5"/>
          </p:cNvCxnSpPr>
          <p:nvPr/>
        </p:nvCxnSpPr>
        <p:spPr>
          <a:xfrm rot="10800000">
            <a:off x="4475468" y="3917618"/>
            <a:ext cx="1245300" cy="402600"/>
          </a:xfrm>
          <a:prstGeom prst="straightConnector1">
            <a:avLst/>
          </a:prstGeom>
          <a:noFill/>
          <a:ln cap="flat" cmpd="sng" w="38100">
            <a:solidFill>
              <a:schemeClr val="accent6"/>
            </a:solidFill>
            <a:prstDash val="solid"/>
            <a:round/>
            <a:headEnd len="med" w="med" type="none"/>
            <a:tailEnd len="med" w="med" type="triangle"/>
          </a:ln>
        </p:spPr>
      </p:cxnSp>
      <p:sp>
        <p:nvSpPr>
          <p:cNvPr id="145" name="Google Shape;145;p21"/>
          <p:cNvSpPr/>
          <p:nvPr/>
        </p:nvSpPr>
        <p:spPr>
          <a:xfrm>
            <a:off x="3617725" y="28743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161" name="Google Shape;161;p21"/>
          <p:cNvSpPr/>
          <p:nvPr/>
        </p:nvSpPr>
        <p:spPr>
          <a:xfrm>
            <a:off x="3617725" y="2417125"/>
            <a:ext cx="1411500" cy="334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Nonlinearity</a:t>
            </a:r>
            <a:endParaRPr/>
          </a:p>
        </p:txBody>
      </p:sp>
      <p:sp>
        <p:nvSpPr>
          <p:cNvPr id="162" name="Google Shape;162;p21"/>
          <p:cNvSpPr/>
          <p:nvPr/>
        </p:nvSpPr>
        <p:spPr>
          <a:xfrm>
            <a:off x="3617725" y="19599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163" name="Google Shape;163;p21"/>
          <p:cNvSpPr txBox="1"/>
          <p:nvPr/>
        </p:nvSpPr>
        <p:spPr>
          <a:xfrm>
            <a:off x="1241650" y="3564325"/>
            <a:ext cx="2450400" cy="40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t>(Literally) s</a:t>
            </a:r>
            <a:r>
              <a:rPr lang="en"/>
              <a:t>um vectors</a:t>
            </a:r>
            <a:endParaRPr/>
          </a:p>
          <a:p>
            <a:pPr indent="0" lvl="0" marL="0" rtl="0" algn="r">
              <a:spcBef>
                <a:spcPts val="0"/>
              </a:spcBef>
              <a:spcAft>
                <a:spcPts val="0"/>
              </a:spcAft>
              <a:buNone/>
            </a:pPr>
            <a:r>
              <a:rPr lang="en"/>
              <a:t>(“bag of words”)</a:t>
            </a:r>
            <a:endParaRPr/>
          </a:p>
        </p:txBody>
      </p:sp>
      <p:sp>
        <p:nvSpPr>
          <p:cNvPr id="164" name="Google Shape;164;p21"/>
          <p:cNvSpPr txBox="1"/>
          <p:nvPr/>
        </p:nvSpPr>
        <p:spPr>
          <a:xfrm>
            <a:off x="0" y="1242325"/>
            <a:ext cx="3282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Discussion:</a:t>
            </a:r>
            <a:endParaRPr b="1"/>
          </a:p>
          <a:p>
            <a:pPr indent="-317500" lvl="0" marL="457200" rtl="0" algn="l">
              <a:spcBef>
                <a:spcPts val="0"/>
              </a:spcBef>
              <a:spcAft>
                <a:spcPts val="0"/>
              </a:spcAft>
              <a:buSzPts val="1400"/>
              <a:buChar char="●"/>
            </a:pPr>
            <a:r>
              <a:rPr lang="en"/>
              <a:t>What to use for binary decisions, what for multi-class classification?</a:t>
            </a:r>
            <a:endParaRPr/>
          </a:p>
          <a:p>
            <a:pPr indent="-317500" lvl="0" marL="457200" rtl="0" algn="l">
              <a:spcBef>
                <a:spcPts val="0"/>
              </a:spcBef>
              <a:spcAft>
                <a:spcPts val="0"/>
              </a:spcAft>
              <a:buSzPts val="1400"/>
              <a:buChar char="●"/>
            </a:pPr>
            <a:r>
              <a:rPr lang="en"/>
              <a:t>What is the dimension of the last affine layer?</a:t>
            </a:r>
            <a:endParaRPr/>
          </a:p>
          <a:p>
            <a:pPr indent="-317500" lvl="0" marL="457200" rtl="0" algn="l">
              <a:spcBef>
                <a:spcPts val="0"/>
              </a:spcBef>
              <a:spcAft>
                <a:spcPts val="0"/>
              </a:spcAft>
              <a:buSzPts val="1400"/>
              <a:buChar char="●"/>
            </a:pPr>
            <a:r>
              <a:rPr lang="en"/>
              <a:t>How do we interpret the softmax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