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y="5143500" cx="9144000"/>
  <p:notesSz cx="6858000" cy="9144000"/>
  <p:embeddedFontLst>
    <p:embeddedFont>
      <p:font typeface="Economica"/>
      <p:regular r:id="rId51"/>
      <p:bold r:id="rId52"/>
      <p:italic r:id="rId53"/>
      <p:boldItalic r:id="rId54"/>
    </p:embeddedFont>
    <p:embeddedFont>
      <p:font typeface="Open Sans"/>
      <p:regular r:id="rId55"/>
      <p:bold r:id="rId56"/>
      <p:italic r:id="rId57"/>
      <p:boldItalic r:id="rId58"/>
    </p:embeddedFont>
    <p:embeddedFont>
      <p:font typeface="Alegreya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Alegreya-boldItalic.fntdata"/><Relationship Id="rId61" Type="http://schemas.openxmlformats.org/officeDocument/2006/relationships/font" Target="fonts/Alegreya-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Alegreya-bold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Economica-regular.fntdata"/><Relationship Id="rId50" Type="http://schemas.openxmlformats.org/officeDocument/2006/relationships/slide" Target="slides/slide46.xml"/><Relationship Id="rId53" Type="http://schemas.openxmlformats.org/officeDocument/2006/relationships/font" Target="fonts/Economica-italic.fntdata"/><Relationship Id="rId52" Type="http://schemas.openxmlformats.org/officeDocument/2006/relationships/font" Target="fonts/Economica-bold.fntdata"/><Relationship Id="rId11" Type="http://schemas.openxmlformats.org/officeDocument/2006/relationships/slide" Target="slides/slide7.xml"/><Relationship Id="rId55" Type="http://schemas.openxmlformats.org/officeDocument/2006/relationships/font" Target="fonts/OpenSans-regular.fntdata"/><Relationship Id="rId10" Type="http://schemas.openxmlformats.org/officeDocument/2006/relationships/slide" Target="slides/slide6.xml"/><Relationship Id="rId54" Type="http://schemas.openxmlformats.org/officeDocument/2006/relationships/font" Target="fonts/Economica-boldItalic.fntdata"/><Relationship Id="rId13" Type="http://schemas.openxmlformats.org/officeDocument/2006/relationships/slide" Target="slides/slide9.xml"/><Relationship Id="rId57" Type="http://schemas.openxmlformats.org/officeDocument/2006/relationships/font" Target="fonts/OpenSans-italic.fntdata"/><Relationship Id="rId12" Type="http://schemas.openxmlformats.org/officeDocument/2006/relationships/slide" Target="slides/slide8.xml"/><Relationship Id="rId56" Type="http://schemas.openxmlformats.org/officeDocument/2006/relationships/font" Target="fonts/OpenSans-bold.fntdata"/><Relationship Id="rId15" Type="http://schemas.openxmlformats.org/officeDocument/2006/relationships/slide" Target="slides/slide11.xml"/><Relationship Id="rId59" Type="http://schemas.openxmlformats.org/officeDocument/2006/relationships/font" Target="fonts/Alegreya-regular.fntdata"/><Relationship Id="rId14" Type="http://schemas.openxmlformats.org/officeDocument/2006/relationships/slide" Target="slides/slide10.xml"/><Relationship Id="rId58" Type="http://schemas.openxmlformats.org/officeDocument/2006/relationships/font" Target="fonts/OpenSans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2b8130c33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2b8130c33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8790ee5f3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8790ee5f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8790ee5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8790ee5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8790ee5f3_0_1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8790ee5f3_0_1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8790ee5f3_0_1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8790ee5f3_0_1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8790ee5f3_0_1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8790ee5f3_0_1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8790ee5f3_0_1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8790ee5f3_0_1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8790ee5f3_0_1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8790ee5f3_0_1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2685ac75d_1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2685ac75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8790ee5f3_0_188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8790ee5f3_0_1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5f470f4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5f470f4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8790ee5f3_0_208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8790ee5f3_0_2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8790ee5f3_0_208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8790ee5f3_0_2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8790ee5f3_0_186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8790ee5f3_0_1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c0277a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c0277a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8790ee5f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8790ee5f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8790ee5f3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8790ee5f3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810bd9d21_1_1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810bd9d21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8790ee5f3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8790ee5f3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8790ee5f3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8790ee5f3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8790ee5f3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8790ee5f3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5f470f4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5f470f4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bb5308f9ec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bb5308f9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8790ee5f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8790ee5f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8790ee5f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8790ee5f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8790ee5f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58790ee5f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ad7553b58_7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5ad7553b58_7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Empirically found unigram ^ ¾ to be a good distribution to use; power &lt; 1 gives a bit less weight to really common words that are less useful as contrast.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58790ee5f3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58790ee5f3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Empirically found unigram ^ ¾ to be a good distribution to use; power &lt; 1 gives a bit less weight to really common words that are less useful as contrast.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8790ee5f3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58790ee5f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58790ee5f3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58790ee5f3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5ad7553b58_7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5ad7553b58_7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5ad7553b58_7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5ad7553b58_7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b10687c92_1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b10687c9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5ad7553b58_7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5ad7553b58_7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58790ee5f3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58790ee5f3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9b10687c9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9b10687c9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9b10687c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9b10687c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898d8ce7cc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898d8ce7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bb2618b629_0_10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bb2618b62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bb2618b6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bb2618b6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bf46061a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bf46061a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e710834b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e710834b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e710834b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e710834b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8790ee5f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8790ee5f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8790ee5f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8790ee5f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blog.conceptnet.io/posts/2017/how-to-make-a-racist-ai-without-really-trying/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hyperlink" Target="https://blog.openai.com/better-language-models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smithamilli.com/blog/kneser-ney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datasci-w266/2021-spring-main/blob/master/materials/simple_lm/lm1.ipynb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jmlr.org/papers/volume3/bengio03a/bengio03a.pdf" TargetMode="External"/><Relationship Id="rId4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thub.com/datasci-w266/2021-spring-main/blob/master/materials/nplm/nplm.ipyn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xiv.org/pdf/2011.03395.pdf" TargetMode="External"/><Relationship Id="rId4" Type="http://schemas.openxmlformats.org/officeDocument/2006/relationships/hyperlink" Target="https://arxiv.org/pdf/2002.08910.pdf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arxiv.org/pdf/1103.0398v1.pdf" TargetMode="External"/><Relationship Id="rId4" Type="http://schemas.openxmlformats.org/officeDocument/2006/relationships/hyperlink" Target="https://arxiv.org/abs/1810.04805" TargetMode="External"/><Relationship Id="rId5" Type="http://schemas.openxmlformats.org/officeDocument/2006/relationships/hyperlink" Target="https://arxiv.org/abs/1907.10529" TargetMode="External"/><Relationship Id="rId6" Type="http://schemas.openxmlformats.org/officeDocument/2006/relationships/hyperlink" Target="https://ai.googleblog.com/2020/03/more-efficient-nlp-model-pre-training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arxiv.org/pdf/1310.4546.pdf" TargetMode="External"/><Relationship Id="rId4" Type="http://schemas.openxmlformats.org/officeDocument/2006/relationships/hyperlink" Target="http://ruder.io/word-embeddings-softmax/" TargetMode="External"/><Relationship Id="rId5" Type="http://schemas.openxmlformats.org/officeDocument/2006/relationships/hyperlink" Target="https://jalammar.github.io/illustrated-word2vec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urse-evaluations.berkeley.edu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arxiv.org/pdf/2005.14165.pdf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rxiv.org/pdf/1510.03820.pdf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hyperlink" Target="https://colah.github.io/posts/2015-01-Visualizing-Representation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hyperlink" Target="https://colah.github.io/posts/2015-01-Visualizing-Representation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W266 Natural Language Processing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6: Language Modeling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/>
          <p:nvPr/>
        </p:nvSpPr>
        <p:spPr>
          <a:xfrm>
            <a:off x="403400" y="1487575"/>
            <a:ext cx="3999900" cy="307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Is Not Good: </a:t>
            </a:r>
            <a:r>
              <a:rPr lang="en"/>
              <a:t>Model Bias</a:t>
            </a:r>
            <a:endParaRPr/>
          </a:p>
        </p:txBody>
      </p:sp>
      <p:sp>
        <p:nvSpPr>
          <p:cNvPr id="157" name="Google Shape;157;p22"/>
          <p:cNvSpPr txBox="1"/>
          <p:nvPr>
            <p:ph idx="2" type="body"/>
          </p:nvPr>
        </p:nvSpPr>
        <p:spPr>
          <a:xfrm>
            <a:off x="4756200" y="1489825"/>
            <a:ext cx="43194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Biased data results in biased representations</a:t>
            </a:r>
            <a:br>
              <a:rPr lang="en"/>
            </a:br>
            <a:r>
              <a:rPr lang="en" sz="1200"/>
              <a:t>Model representations capture stereotypes (e.g., gender, racial) and implicit biases in language usage.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200" u="sng"/>
              <a:t>Representations can be used to study biased language</a:t>
            </a:r>
            <a:endParaRPr sz="12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Debiasing</a:t>
            </a:r>
            <a:br>
              <a:rPr b="1" lang="en"/>
            </a:br>
            <a:r>
              <a:rPr lang="en" sz="1200"/>
              <a:t>Critical for fairness in downstream applications</a:t>
            </a:r>
            <a:br>
              <a:rPr lang="en" sz="1200"/>
            </a:br>
            <a:r>
              <a:rPr lang="en" sz="1200"/>
              <a:t>Identify and adjust representations to eliminate or soften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Key Idea</a:t>
            </a:r>
            <a:br>
              <a:rPr b="1" lang="en"/>
            </a:br>
            <a:r>
              <a:rPr lang="en" sz="1200"/>
              <a:t>Identify subspace that captures bias</a:t>
            </a:r>
            <a:br>
              <a:rPr lang="en" sz="1200"/>
            </a:br>
            <a:r>
              <a:rPr lang="en" sz="1200"/>
              <a:t>Ensure differences between neutral words do not differ (or minimal differ) due to biased subspace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3"/>
              </a:rPr>
              <a:t>http://blog.conceptnet.io/posts/2017/how-to-make-a-racist-ai-without-really-trying/</a:t>
            </a:r>
            <a:br>
              <a:rPr lang="en"/>
            </a:br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975" y="2056925"/>
            <a:ext cx="3814000" cy="1817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/>
        </p:nvSpPr>
        <p:spPr>
          <a:xfrm>
            <a:off x="303875" y="4568725"/>
            <a:ext cx="40839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D966"/>
                </a:solidFill>
              </a:rPr>
              <a:t>Bolukbasi et al. 2016</a:t>
            </a:r>
            <a:endParaRPr sz="1100">
              <a:solidFill>
                <a:srgbClr val="FFD966"/>
              </a:solidFill>
            </a:endParaRPr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700" y="1599075"/>
            <a:ext cx="3561999" cy="29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Problem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about:</a:t>
            </a:r>
            <a:endParaRPr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“She had quite a </a:t>
            </a:r>
            <a:r>
              <a:rPr b="1" i="1" lang="en"/>
              <a:t>fall </a:t>
            </a:r>
            <a:r>
              <a:rPr i="1" lang="en"/>
              <a:t>when she tripped.”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“That hair was allowed to </a:t>
            </a:r>
            <a:r>
              <a:rPr b="1" i="1" lang="en"/>
              <a:t>fall </a:t>
            </a:r>
            <a:r>
              <a:rPr i="1" lang="en"/>
              <a:t>on the shoulders.”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“He had a </a:t>
            </a:r>
            <a:r>
              <a:rPr b="1" i="1" lang="en"/>
              <a:t>fall </a:t>
            </a:r>
            <a:r>
              <a:rPr i="1" lang="en"/>
              <a:t>out with his folks.”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“The first </a:t>
            </a:r>
            <a:r>
              <a:rPr b="1" i="1" lang="en"/>
              <a:t>fall </a:t>
            </a:r>
            <a:r>
              <a:rPr i="1" lang="en"/>
              <a:t>on the hike was really great!”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“That </a:t>
            </a:r>
            <a:r>
              <a:rPr b="1" i="1" lang="en"/>
              <a:t>fall </a:t>
            </a:r>
            <a:r>
              <a:rPr i="1" lang="en"/>
              <a:t>Roosevelt was elected.” 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                </a:t>
            </a:r>
            <a:r>
              <a:rPr b="1" lang="en" sz="2400"/>
              <a:t>Goal</a:t>
            </a:r>
            <a:r>
              <a:rPr lang="en" sz="2400"/>
              <a:t>: specific embedding for the given context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Let’s get to work...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6188700" y="2244900"/>
            <a:ext cx="3080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CCA677"/>
                </a:solidFill>
              </a:rPr>
              <a:t>Just </a:t>
            </a:r>
            <a:r>
              <a:rPr b="1" i="1" lang="en" sz="1800" u="sng">
                <a:solidFill>
                  <a:srgbClr val="CCA677"/>
                </a:solidFill>
              </a:rPr>
              <a:t>one </a:t>
            </a:r>
            <a:r>
              <a:rPr b="1" i="1" lang="en" sz="1800">
                <a:solidFill>
                  <a:srgbClr val="CCA677"/>
                </a:solidFill>
              </a:rPr>
              <a:t>embedding vector for the word ‘fall’?</a:t>
            </a:r>
            <a:endParaRPr b="1" i="1" sz="1800">
              <a:solidFill>
                <a:srgbClr val="CCA677"/>
              </a:solidFill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1100200" y="3894550"/>
            <a:ext cx="7087800" cy="565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ctrTitle"/>
          </p:nvPr>
        </p:nvSpPr>
        <p:spPr>
          <a:xfrm>
            <a:off x="2764275" y="1520450"/>
            <a:ext cx="3617100" cy="20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Models</a:t>
            </a:r>
            <a:r>
              <a:rPr lang="en"/>
              <a:t>: Motivation &amp; Intuition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Language Models?</a:t>
            </a:r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311700" y="1221600"/>
            <a:ext cx="8916300" cy="27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 Problem</a:t>
            </a:r>
            <a:r>
              <a:rPr b="1" lang="en"/>
              <a:t>: 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“</a:t>
            </a:r>
            <a:r>
              <a:rPr i="1" lang="en"/>
              <a:t>What did the user intend to type when she actually typed  ‘Have a nice say!’ ?</a:t>
            </a:r>
            <a:r>
              <a:rPr i="1" lang="en"/>
              <a:t>‘</a:t>
            </a:r>
            <a:r>
              <a:rPr i="1" lang="en"/>
              <a:t>’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Formulation: P(intended | typed) =   …? Difficult! Why?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Language Models?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311700" y="1221600"/>
            <a:ext cx="8916300" cy="3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 Problem: 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“What did the user intend to type when she actually typed  ‘Have a nice say!’ ?‘’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Formulation: P(intended | typed) =   …? Difficult! Why?</a:t>
            </a:r>
            <a:endParaRPr/>
          </a:p>
          <a:p>
            <a:pPr indent="-317500" lvl="0" marL="914400" rtl="0" algn="l">
              <a:spcBef>
                <a:spcPts val="160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Which ‘intended’ should be evaluated? A myriad of theoretical options...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Needs to be re-evaluated for each ‘typed’!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Better: </a:t>
            </a:r>
            <a:r>
              <a:rPr lang="en" u="sng"/>
              <a:t>Noisy Channel Model: </a:t>
            </a:r>
            <a:br>
              <a:rPr lang="en" u="sng"/>
            </a:br>
            <a:r>
              <a:rPr lang="en"/>
              <a:t>                    P(intended | typed) ∝ P(typed | intended) x </a:t>
            </a:r>
            <a:r>
              <a:rPr b="1" lang="en"/>
              <a:t>P(intended)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Language Models?</a:t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311700" y="1221600"/>
            <a:ext cx="8916300" cy="27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 Problem: 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“What did the user intend to type when she actually typed  ‘Have a nice say! ’?‘’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Formulation: P(intended | typed) =   …? Difficult!</a:t>
            </a:r>
            <a:endParaRPr/>
          </a:p>
          <a:p>
            <a:pPr indent="-317500" lvl="0" marL="914400" rtl="0" algn="l">
              <a:spcBef>
                <a:spcPts val="160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Which ‘intended’ should be evaluated? A myriad of theoretical options...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Needs to be re-evaluated for each ‘typed’!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Better: </a:t>
            </a:r>
            <a:r>
              <a:rPr lang="en" u="sng"/>
              <a:t>Noisy Channel Model: </a:t>
            </a:r>
            <a:br>
              <a:rPr lang="en" u="sng"/>
            </a:br>
            <a:r>
              <a:rPr lang="en"/>
              <a:t>                    P(intended | typed) ∝ P(typed | intended) x </a:t>
            </a:r>
            <a:r>
              <a:rPr b="1" lang="en"/>
              <a:t>P(intended)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7"/>
          <p:cNvSpPr txBox="1"/>
          <p:nvPr/>
        </p:nvSpPr>
        <p:spPr>
          <a:xfrm>
            <a:off x="6743700" y="4401675"/>
            <a:ext cx="2324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Language Model!</a:t>
            </a:r>
            <a:br>
              <a:rPr b="1"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Calculated upfront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27"/>
          <p:cNvSpPr/>
          <p:nvPr/>
        </p:nvSpPr>
        <p:spPr>
          <a:xfrm>
            <a:off x="6409875" y="4401550"/>
            <a:ext cx="2667900" cy="555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4" name="Google Shape;194;p27"/>
          <p:cNvCxnSpPr>
            <a:stCxn id="193" idx="0"/>
          </p:cNvCxnSpPr>
          <p:nvPr/>
        </p:nvCxnSpPr>
        <p:spPr>
          <a:xfrm rot="10800000">
            <a:off x="7138725" y="4166950"/>
            <a:ext cx="605100" cy="234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Language Models?</a:t>
            </a:r>
            <a:endParaRPr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311700" y="1221600"/>
            <a:ext cx="8916300" cy="27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 Problem: 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“What did the user intend to type when she actually typed  ‘Have a nice say! ’?‘’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Formulation: P(intended | typed) =   …? Difficult!</a:t>
            </a:r>
            <a:endParaRPr/>
          </a:p>
          <a:p>
            <a:pPr indent="-317500" lvl="0" marL="914400" rtl="0" algn="l">
              <a:spcBef>
                <a:spcPts val="160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Which ‘intended’ should be evaluated? A myriad of theoretical options...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Needs to be re-evaluated for each ‘typed’!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Better: </a:t>
            </a:r>
            <a:r>
              <a:rPr lang="en" u="sng"/>
              <a:t>Noisy Channel Model: </a:t>
            </a:r>
            <a:br>
              <a:rPr lang="en" u="sng"/>
            </a:br>
            <a:r>
              <a:rPr lang="en"/>
              <a:t>                    P(intended | typed) ∝ P(typed | intended) x </a:t>
            </a:r>
            <a:r>
              <a:rPr b="1" lang="en"/>
              <a:t>P(intended)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8"/>
          <p:cNvSpPr txBox="1"/>
          <p:nvPr/>
        </p:nvSpPr>
        <p:spPr>
          <a:xfrm>
            <a:off x="6743700" y="4401675"/>
            <a:ext cx="2324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Language Model!</a:t>
            </a:r>
            <a:br>
              <a:rPr b="1"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Calculated upfront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1127725" y="4401675"/>
            <a:ext cx="40848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Much easier… test variations only against ‘intended’ with P(intended)  &gt; 0(+)  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28"/>
          <p:cNvSpPr/>
          <p:nvPr/>
        </p:nvSpPr>
        <p:spPr>
          <a:xfrm>
            <a:off x="6409875" y="4401550"/>
            <a:ext cx="2667900" cy="555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8"/>
          <p:cNvSpPr/>
          <p:nvPr/>
        </p:nvSpPr>
        <p:spPr>
          <a:xfrm>
            <a:off x="1152075" y="4401550"/>
            <a:ext cx="3647700" cy="55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5" name="Google Shape;205;p28"/>
          <p:cNvCxnSpPr>
            <a:stCxn id="203" idx="0"/>
          </p:cNvCxnSpPr>
          <p:nvPr/>
        </p:nvCxnSpPr>
        <p:spPr>
          <a:xfrm rot="10800000">
            <a:off x="7138725" y="4166950"/>
            <a:ext cx="605100" cy="234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8"/>
          <p:cNvCxnSpPr/>
          <p:nvPr/>
        </p:nvCxnSpPr>
        <p:spPr>
          <a:xfrm flipH="1" rot="10800000">
            <a:off x="3072675" y="4194550"/>
            <a:ext cx="1814700" cy="20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Language Model</a:t>
            </a:r>
            <a:endParaRPr/>
          </a:p>
        </p:txBody>
      </p:sp>
      <p:sp>
        <p:nvSpPr>
          <p:cNvPr id="212" name="Google Shape;212;p29"/>
          <p:cNvSpPr txBox="1"/>
          <p:nvPr>
            <p:ph idx="1" type="body"/>
          </p:nvPr>
        </p:nvSpPr>
        <p:spPr>
          <a:xfrm>
            <a:off x="311700" y="1221600"/>
            <a:ext cx="3929700" cy="27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Probability score </a:t>
            </a:r>
            <a:br>
              <a:rPr b="1" lang="en"/>
            </a:br>
            <a:r>
              <a:rPr b="1" lang="en"/>
              <a:t>for a sequence of words</a:t>
            </a:r>
            <a:br>
              <a:rPr b="1" lang="en" sz="900"/>
            </a:br>
            <a:endParaRPr b="1" sz="9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based on language, </a:t>
            </a:r>
            <a:br>
              <a:rPr lang="en"/>
            </a:br>
            <a:r>
              <a:rPr lang="en"/>
              <a:t>relatively independent of specific use case. Therefore, can be trained on books, web, ... </a:t>
            </a:r>
            <a:br>
              <a:rPr lang="en" sz="900"/>
            </a:br>
            <a:endParaRPr sz="9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also be used - for fun, not a real use case  - to create </a:t>
            </a:r>
            <a:r>
              <a:rPr b="1" lang="en"/>
              <a:t>fake speech</a:t>
            </a:r>
            <a:endParaRPr b="1"/>
          </a:p>
        </p:txBody>
      </p:sp>
      <p:pic>
        <p:nvPicPr>
          <p:cNvPr id="213" name="Google Shape;2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6146" y="1034400"/>
            <a:ext cx="4782801" cy="328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/>
          <p:nvPr/>
        </p:nvSpPr>
        <p:spPr>
          <a:xfrm>
            <a:off x="4753125" y="4578100"/>
            <a:ext cx="53604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57BB8A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https://blog.openai.com/better-language-models/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of Language Model: Intuition</a:t>
            </a:r>
            <a:endParaRPr/>
          </a:p>
        </p:txBody>
      </p:sp>
      <p:sp>
        <p:nvSpPr>
          <p:cNvPr id="220" name="Google Shape;220;p30"/>
          <p:cNvSpPr txBox="1"/>
          <p:nvPr>
            <p:ph idx="1" type="body"/>
          </p:nvPr>
        </p:nvSpPr>
        <p:spPr>
          <a:xfrm>
            <a:off x="311700" y="1225225"/>
            <a:ext cx="8520600" cy="19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Build LM successively from prior sequences</a:t>
            </a:r>
            <a:r>
              <a:rPr b="1" lang="en"/>
              <a:t>: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Key quantity: “Likelihood that word w</a:t>
            </a:r>
            <a:r>
              <a:rPr baseline="-25000" lang="en"/>
              <a:t>i</a:t>
            </a:r>
            <a:r>
              <a:rPr lang="en"/>
              <a:t> follows the sequence </a:t>
            </a:r>
            <a:r>
              <a:rPr lang="en"/>
              <a:t>w</a:t>
            </a:r>
            <a:r>
              <a:rPr baseline="-25000" lang="en"/>
              <a:t>1</a:t>
            </a:r>
            <a:r>
              <a:rPr lang="en"/>
              <a:t>, .., w</a:t>
            </a:r>
            <a:r>
              <a:rPr baseline="-25000" lang="en"/>
              <a:t>i-1</a:t>
            </a:r>
            <a:r>
              <a:rPr lang="en"/>
              <a:t>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/>
            </a:br>
            <a:r>
              <a:rPr b="1" lang="en"/>
              <a:t>How can we approximate?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" name="Google Shape;221;p30"/>
          <p:cNvSpPr/>
          <p:nvPr/>
        </p:nvSpPr>
        <p:spPr>
          <a:xfrm>
            <a:off x="643000" y="2218150"/>
            <a:ext cx="7743900" cy="565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2725"/>
            <a:ext cx="8839200" cy="42000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0"/>
          <p:cNvSpPr/>
          <p:nvPr/>
        </p:nvSpPr>
        <p:spPr>
          <a:xfrm>
            <a:off x="7061504" y="1625225"/>
            <a:ext cx="1881600" cy="42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of Language Model: </a:t>
            </a:r>
            <a:r>
              <a:rPr lang="en"/>
              <a:t>Intuition</a:t>
            </a:r>
            <a:endParaRPr/>
          </a:p>
        </p:txBody>
      </p:sp>
      <p:sp>
        <p:nvSpPr>
          <p:cNvPr id="229" name="Google Shape;229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Build LM successively from prior sequences: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Key quantity: “Likelihood that word w</a:t>
            </a:r>
            <a:r>
              <a:rPr baseline="-25000" lang="en"/>
              <a:t>i</a:t>
            </a:r>
            <a:r>
              <a:rPr lang="en"/>
              <a:t> follows the sequence w</a:t>
            </a:r>
            <a:r>
              <a:rPr baseline="-25000" lang="en"/>
              <a:t>1</a:t>
            </a:r>
            <a:r>
              <a:rPr lang="en"/>
              <a:t>, .., w</a:t>
            </a:r>
            <a:r>
              <a:rPr baseline="-25000" lang="en"/>
              <a:t>i</a:t>
            </a:r>
            <a:r>
              <a:rPr baseline="-25000" lang="en"/>
              <a:t>-1</a:t>
            </a:r>
            <a:r>
              <a:rPr lang="en"/>
              <a:t>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r>
              <a:rPr b="1" lang="en"/>
              <a:t>Intuition to get started:</a:t>
            </a:r>
            <a:r>
              <a:rPr lang="en"/>
              <a:t> Split sentences into tokens… and start </a:t>
            </a:r>
            <a:r>
              <a:rPr lang="en" u="sng"/>
              <a:t>counting</a:t>
            </a:r>
            <a:r>
              <a:rPr lang="en"/>
              <a:t>!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0" name="Google Shape;2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156" y="3594650"/>
            <a:ext cx="6487182" cy="5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1"/>
          <p:cNvSpPr txBox="1"/>
          <p:nvPr/>
        </p:nvSpPr>
        <p:spPr>
          <a:xfrm>
            <a:off x="6667500" y="4401675"/>
            <a:ext cx="26679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Approximate probabilities with observed counts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31"/>
          <p:cNvSpPr txBox="1"/>
          <p:nvPr/>
        </p:nvSpPr>
        <p:spPr>
          <a:xfrm>
            <a:off x="1051525" y="4401675"/>
            <a:ext cx="40848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Limit ‘context’ length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31"/>
          <p:cNvSpPr/>
          <p:nvPr/>
        </p:nvSpPr>
        <p:spPr>
          <a:xfrm>
            <a:off x="6638475" y="4401550"/>
            <a:ext cx="2355900" cy="55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1"/>
          <p:cNvSpPr/>
          <p:nvPr/>
        </p:nvSpPr>
        <p:spPr>
          <a:xfrm>
            <a:off x="1075875" y="4401550"/>
            <a:ext cx="1920600" cy="41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5" name="Google Shape;235;p31"/>
          <p:cNvCxnSpPr>
            <a:stCxn id="233" idx="0"/>
          </p:cNvCxnSpPr>
          <p:nvPr/>
        </p:nvCxnSpPr>
        <p:spPr>
          <a:xfrm rot="10800000">
            <a:off x="7082625" y="4159150"/>
            <a:ext cx="733800" cy="24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31"/>
          <p:cNvCxnSpPr/>
          <p:nvPr/>
        </p:nvCxnSpPr>
        <p:spPr>
          <a:xfrm flipH="1" rot="10800000">
            <a:off x="2996475" y="3960850"/>
            <a:ext cx="909300" cy="440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31"/>
          <p:cNvSpPr/>
          <p:nvPr/>
        </p:nvSpPr>
        <p:spPr>
          <a:xfrm>
            <a:off x="643000" y="2218150"/>
            <a:ext cx="7743900" cy="565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52725"/>
            <a:ext cx="8839200" cy="42000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1"/>
          <p:cNvSpPr/>
          <p:nvPr/>
        </p:nvSpPr>
        <p:spPr>
          <a:xfrm>
            <a:off x="7061430" y="1625225"/>
            <a:ext cx="1881600" cy="42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Peeking ahead...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Week 1- 2: NN Basics &amp; Training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Week 3: Classification &amp; Sentiment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Week 4: Part of Speech + Parsing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Week 5: Convolutional Neural Networks (CNNs)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Week 6 - 7: Language Models</a:t>
            </a:r>
            <a:endParaRPr>
              <a:solidFill>
                <a:srgbClr val="FF99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○"/>
            </a:pPr>
            <a:r>
              <a:rPr lang="en" sz="1400">
                <a:solidFill>
                  <a:srgbClr val="0000FF"/>
                </a:solidFill>
              </a:rPr>
              <a:t>Project Proposal Past Due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/>
              <a:t>Week 8: Machine Translation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9: Advanced MT: Transformers &amp; Transfer Learning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Week 10: Entities/Information Extraction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Week 11: Summarization and a touch of question answering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Week 12: Document Classification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Week 13: Information Retrieval </a:t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of Language Model: Intuition</a:t>
            </a:r>
            <a:endParaRPr/>
          </a:p>
        </p:txBody>
      </p:sp>
      <p:sp>
        <p:nvSpPr>
          <p:cNvPr id="245" name="Google Shape;245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</a:t>
            </a:r>
            <a:r>
              <a:rPr b="1" lang="en"/>
              <a:t>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Training Corpus Text: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i="1" lang="en"/>
              <a:t>  “Natural Language Processing </a:t>
            </a:r>
            <a:r>
              <a:rPr i="1" lang="en">
                <a:solidFill>
                  <a:srgbClr val="FF0000"/>
                </a:solidFill>
              </a:rPr>
              <a:t>is a</a:t>
            </a:r>
            <a:r>
              <a:rPr i="1" lang="en"/>
              <a:t> very interesting subject. W266 </a:t>
            </a:r>
            <a:r>
              <a:rPr i="1" lang="en">
                <a:solidFill>
                  <a:srgbClr val="FF0000"/>
                </a:solidFill>
              </a:rPr>
              <a:t>is a</a:t>
            </a:r>
            <a:r>
              <a:rPr i="1" lang="en"/>
              <a:t> fun class with lots of interesting neural net architectures.”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Question: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What is:</a:t>
            </a:r>
            <a:r>
              <a:rPr b="1" lang="en"/>
              <a:t> P(very|is, a) </a:t>
            </a:r>
            <a:r>
              <a:rPr lang="en"/>
              <a:t>(without any smoothing)?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of Language Model: Intuition</a:t>
            </a:r>
            <a:endParaRPr/>
          </a:p>
        </p:txBody>
      </p:sp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Training Corpus Text: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i="1" lang="en"/>
              <a:t>  “Natural Language Processing is a very interesting subject. W266 is a fun class with lots of interesting neural net architectures.”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Question: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What is:</a:t>
            </a:r>
            <a:r>
              <a:rPr b="1" lang="en"/>
              <a:t> P(very|is, a) </a:t>
            </a:r>
            <a:r>
              <a:rPr lang="en"/>
              <a:t>(without any smoothing)?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Answer: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P(very|is, a) = c(is,a,very) / c(is, a, *) = 1/2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of Language Model: Intuition</a:t>
            </a:r>
            <a:endParaRPr/>
          </a:p>
        </p:txBody>
      </p:sp>
      <p:sp>
        <p:nvSpPr>
          <p:cNvPr id="257" name="Google Shape;257;p34"/>
          <p:cNvSpPr txBox="1"/>
          <p:nvPr>
            <p:ph idx="1" type="body"/>
          </p:nvPr>
        </p:nvSpPr>
        <p:spPr>
          <a:xfrm>
            <a:off x="311700" y="1225225"/>
            <a:ext cx="8919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Issues: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Forgetfulness - How large should the context window be? 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Sparsity - no learning from ‘London’ contexts for ‘Shanghai’ contexts!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Complexities with rare observations:</a:t>
            </a:r>
            <a:br>
              <a:rPr lang="en"/>
            </a:br>
            <a:r>
              <a:rPr lang="en"/>
              <a:t>If “my Lamborghini” not in training set… </a:t>
            </a:r>
            <a:br>
              <a:rPr lang="en"/>
            </a:br>
            <a:r>
              <a:rPr lang="en"/>
              <a:t>     … should p(Lamborghini|my) = 0? Probably not really...</a:t>
            </a:r>
            <a:br>
              <a:rPr lang="en"/>
            </a:br>
            <a:r>
              <a:rPr lang="en" sz="1400"/>
              <a:t>Can be improved with various smoothing techniques (</a:t>
            </a:r>
            <a:r>
              <a:rPr lang="en" sz="1400" u="sng"/>
              <a:t>see async!</a:t>
            </a:r>
            <a:r>
              <a:rPr lang="en" sz="1400"/>
              <a:t>):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Add-K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Kneser-Ney</a:t>
            </a:r>
            <a:r>
              <a:rPr lang="en"/>
              <a:t> (much better!)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some time to play...</a:t>
            </a:r>
            <a:endParaRPr/>
          </a:p>
        </p:txBody>
      </p:sp>
      <p:sp>
        <p:nvSpPr>
          <p:cNvPr id="263" name="Google Shape;263;p35"/>
          <p:cNvSpPr txBox="1"/>
          <p:nvPr/>
        </p:nvSpPr>
        <p:spPr>
          <a:xfrm>
            <a:off x="220625" y="2284650"/>
            <a:ext cx="87012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If you haven’t already, please spend some time looking through...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https://github.com/datasci-w266/2021-spring-main/blob/master/materials/simple_lm/lm1.ipynb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/>
          <p:nvPr>
            <p:ph type="ctrTitle"/>
          </p:nvPr>
        </p:nvSpPr>
        <p:spPr>
          <a:xfrm>
            <a:off x="2764275" y="1596650"/>
            <a:ext cx="3606600" cy="20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Models: A First Neural Model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/>
          <p:nvPr>
            <p:ph idx="1" type="body"/>
          </p:nvPr>
        </p:nvSpPr>
        <p:spPr>
          <a:xfrm>
            <a:off x="4591325" y="1147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/>
              <a:t>Neural Probabilistic Language Model (NPLM)</a:t>
            </a:r>
            <a:br>
              <a:rPr lang="en"/>
            </a:br>
            <a:r>
              <a:rPr lang="en" sz="1050" u="sng">
                <a:solidFill>
                  <a:srgbClr val="0055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(Bengio et al. 2003)</a:t>
            </a:r>
            <a:endParaRPr/>
          </a:p>
        </p:txBody>
      </p:sp>
      <p:pic>
        <p:nvPicPr>
          <p:cNvPr descr="nplm.png" id="274" name="Google Shape;27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8250" y="1670050"/>
            <a:ext cx="4137600" cy="3342977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 Forward Neural Language Model</a:t>
            </a:r>
            <a:endParaRPr/>
          </a:p>
        </p:txBody>
      </p:sp>
      <p:sp>
        <p:nvSpPr>
          <p:cNvPr id="276" name="Google Shape;276;p37"/>
          <p:cNvSpPr txBox="1"/>
          <p:nvPr>
            <p:ph idx="2" type="body"/>
          </p:nvPr>
        </p:nvSpPr>
        <p:spPr>
          <a:xfrm>
            <a:off x="311700" y="1147225"/>
            <a:ext cx="4137600" cy="3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grpSp>
        <p:nvGrpSpPr>
          <p:cNvPr id="277" name="Google Shape;277;p37"/>
          <p:cNvGrpSpPr/>
          <p:nvPr/>
        </p:nvGrpSpPr>
        <p:grpSpPr>
          <a:xfrm>
            <a:off x="867450" y="1677975"/>
            <a:ext cx="2901900" cy="2626500"/>
            <a:chOff x="1009350" y="1952725"/>
            <a:chExt cx="2901900" cy="2626500"/>
          </a:xfrm>
        </p:grpSpPr>
        <p:sp>
          <p:nvSpPr>
            <p:cNvPr id="278" name="Google Shape;278;p37"/>
            <p:cNvSpPr/>
            <p:nvPr/>
          </p:nvSpPr>
          <p:spPr>
            <a:xfrm>
              <a:off x="2038050" y="4162525"/>
              <a:ext cx="844500" cy="416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Context Word i-2</a:t>
              </a:r>
              <a:endParaRPr sz="1200"/>
            </a:p>
          </p:txBody>
        </p:sp>
        <p:sp>
          <p:nvSpPr>
            <p:cNvPr id="279" name="Google Shape;279;p37"/>
            <p:cNvSpPr/>
            <p:nvPr/>
          </p:nvSpPr>
          <p:spPr>
            <a:xfrm>
              <a:off x="1161750" y="2714725"/>
              <a:ext cx="2625900" cy="416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Concatenated Embeddings</a:t>
              </a:r>
              <a:endParaRPr/>
            </a:p>
          </p:txBody>
        </p:sp>
        <p:sp>
          <p:nvSpPr>
            <p:cNvPr id="280" name="Google Shape;280;p37"/>
            <p:cNvSpPr/>
            <p:nvPr/>
          </p:nvSpPr>
          <p:spPr>
            <a:xfrm>
              <a:off x="1743450" y="1952725"/>
              <a:ext cx="1458900" cy="416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Softmax Output</a:t>
              </a:r>
              <a:endParaRPr/>
            </a:p>
          </p:txBody>
        </p:sp>
        <p:cxnSp>
          <p:nvCxnSpPr>
            <p:cNvPr id="281" name="Google Shape;281;p37"/>
            <p:cNvCxnSpPr>
              <a:stCxn id="279" idx="0"/>
              <a:endCxn id="280" idx="2"/>
            </p:cNvCxnSpPr>
            <p:nvPr/>
          </p:nvCxnSpPr>
          <p:spPr>
            <a:xfrm rot="10800000">
              <a:off x="2472900" y="2369425"/>
              <a:ext cx="1800" cy="345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82" name="Google Shape;282;p37"/>
            <p:cNvSpPr/>
            <p:nvPr/>
          </p:nvSpPr>
          <p:spPr>
            <a:xfrm>
              <a:off x="1009350" y="4162525"/>
              <a:ext cx="844500" cy="416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Context Word i-3</a:t>
              </a:r>
              <a:endParaRPr sz="1200"/>
            </a:p>
          </p:txBody>
        </p:sp>
        <p:sp>
          <p:nvSpPr>
            <p:cNvPr id="283" name="Google Shape;283;p37"/>
            <p:cNvSpPr/>
            <p:nvPr/>
          </p:nvSpPr>
          <p:spPr>
            <a:xfrm>
              <a:off x="3066750" y="4162525"/>
              <a:ext cx="844500" cy="416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Context Word i-1</a:t>
              </a:r>
              <a:endParaRPr sz="1200"/>
            </a:p>
          </p:txBody>
        </p:sp>
        <p:cxnSp>
          <p:nvCxnSpPr>
            <p:cNvPr id="284" name="Google Shape;284;p37"/>
            <p:cNvCxnSpPr>
              <a:stCxn id="282" idx="0"/>
              <a:endCxn id="285" idx="2"/>
            </p:cNvCxnSpPr>
            <p:nvPr/>
          </p:nvCxnSpPr>
          <p:spPr>
            <a:xfrm rot="10800000">
              <a:off x="1431600" y="3822025"/>
              <a:ext cx="0" cy="340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85" name="Google Shape;285;p37"/>
            <p:cNvSpPr/>
            <p:nvPr/>
          </p:nvSpPr>
          <p:spPr>
            <a:xfrm>
              <a:off x="1161750" y="3476725"/>
              <a:ext cx="539400" cy="345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</a:t>
              </a:r>
              <a:endParaRPr/>
            </a:p>
          </p:txBody>
        </p:sp>
        <p:cxnSp>
          <p:nvCxnSpPr>
            <p:cNvPr id="286" name="Google Shape;286;p37"/>
            <p:cNvCxnSpPr>
              <a:endCxn id="287" idx="2"/>
            </p:cNvCxnSpPr>
            <p:nvPr/>
          </p:nvCxnSpPr>
          <p:spPr>
            <a:xfrm rot="10800000">
              <a:off x="2460150" y="3819625"/>
              <a:ext cx="300" cy="340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87" name="Google Shape;287;p37"/>
            <p:cNvSpPr/>
            <p:nvPr/>
          </p:nvSpPr>
          <p:spPr>
            <a:xfrm>
              <a:off x="2190450" y="3474325"/>
              <a:ext cx="539400" cy="345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</a:t>
              </a:r>
              <a:endParaRPr/>
            </a:p>
          </p:txBody>
        </p:sp>
        <p:cxnSp>
          <p:nvCxnSpPr>
            <p:cNvPr id="288" name="Google Shape;288;p37"/>
            <p:cNvCxnSpPr>
              <a:endCxn id="289" idx="2"/>
            </p:cNvCxnSpPr>
            <p:nvPr/>
          </p:nvCxnSpPr>
          <p:spPr>
            <a:xfrm rot="10800000">
              <a:off x="3488850" y="3822025"/>
              <a:ext cx="300" cy="340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89" name="Google Shape;289;p37"/>
            <p:cNvSpPr/>
            <p:nvPr/>
          </p:nvSpPr>
          <p:spPr>
            <a:xfrm>
              <a:off x="3219150" y="3476725"/>
              <a:ext cx="539400" cy="345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</a:t>
              </a:r>
              <a:endParaRPr/>
            </a:p>
          </p:txBody>
        </p:sp>
        <p:cxnSp>
          <p:nvCxnSpPr>
            <p:cNvPr id="290" name="Google Shape;290;p37"/>
            <p:cNvCxnSpPr/>
            <p:nvPr/>
          </p:nvCxnSpPr>
          <p:spPr>
            <a:xfrm rot="10800000">
              <a:off x="1431300" y="3136225"/>
              <a:ext cx="300" cy="340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1" name="Google Shape;291;p37"/>
            <p:cNvCxnSpPr/>
            <p:nvPr/>
          </p:nvCxnSpPr>
          <p:spPr>
            <a:xfrm rot="10800000">
              <a:off x="2498250" y="3136225"/>
              <a:ext cx="300" cy="340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2" name="Google Shape;292;p37"/>
            <p:cNvCxnSpPr/>
            <p:nvPr/>
          </p:nvCxnSpPr>
          <p:spPr>
            <a:xfrm rot="10800000">
              <a:off x="3488850" y="3136225"/>
              <a:ext cx="300" cy="340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293" name="Google Shape;293;p37"/>
          <p:cNvCxnSpPr>
            <a:stCxn id="282" idx="0"/>
            <a:endCxn id="285" idx="2"/>
          </p:cNvCxnSpPr>
          <p:nvPr/>
        </p:nvCxnSpPr>
        <p:spPr>
          <a:xfrm rot="10800000">
            <a:off x="1289700" y="3547275"/>
            <a:ext cx="0" cy="3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37"/>
          <p:cNvCxnSpPr>
            <a:stCxn id="278" idx="0"/>
            <a:endCxn id="287" idx="2"/>
          </p:cNvCxnSpPr>
          <p:nvPr/>
        </p:nvCxnSpPr>
        <p:spPr>
          <a:xfrm rot="10800000">
            <a:off x="2318400" y="3544875"/>
            <a:ext cx="0" cy="3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37"/>
          <p:cNvCxnSpPr>
            <a:stCxn id="283" idx="0"/>
            <a:endCxn id="289" idx="2"/>
          </p:cNvCxnSpPr>
          <p:nvPr/>
        </p:nvCxnSpPr>
        <p:spPr>
          <a:xfrm rot="10800000">
            <a:off x="3347100" y="3547275"/>
            <a:ext cx="0" cy="3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37"/>
          <p:cNvCxnSpPr>
            <a:stCxn id="285" idx="0"/>
            <a:endCxn id="279" idx="2"/>
          </p:cNvCxnSpPr>
          <p:nvPr/>
        </p:nvCxnSpPr>
        <p:spPr>
          <a:xfrm flipH="1" rot="10800000">
            <a:off x="1289550" y="2856675"/>
            <a:ext cx="1043400" cy="3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37"/>
          <p:cNvCxnSpPr>
            <a:stCxn id="287" idx="0"/>
            <a:endCxn id="279" idx="2"/>
          </p:cNvCxnSpPr>
          <p:nvPr/>
        </p:nvCxnSpPr>
        <p:spPr>
          <a:xfrm flipH="1" rot="10800000">
            <a:off x="2318250" y="2856675"/>
            <a:ext cx="14700" cy="3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37"/>
          <p:cNvCxnSpPr>
            <a:stCxn id="279" idx="2"/>
            <a:endCxn id="289" idx="0"/>
          </p:cNvCxnSpPr>
          <p:nvPr/>
        </p:nvCxnSpPr>
        <p:spPr>
          <a:xfrm>
            <a:off x="2332800" y="2856675"/>
            <a:ext cx="1014300" cy="3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37"/>
          <p:cNvCxnSpPr>
            <a:stCxn id="279" idx="0"/>
            <a:endCxn id="280" idx="2"/>
          </p:cNvCxnSpPr>
          <p:nvPr/>
        </p:nvCxnSpPr>
        <p:spPr>
          <a:xfrm rot="10800000">
            <a:off x="2331000" y="2094675"/>
            <a:ext cx="1800" cy="3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plm.png" id="304" name="Google Shape;30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675" y="216849"/>
            <a:ext cx="6097725" cy="492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/>
          <p:nvPr>
            <p:ph idx="1" type="body"/>
          </p:nvPr>
        </p:nvSpPr>
        <p:spPr>
          <a:xfrm>
            <a:off x="4513225" y="1147225"/>
            <a:ext cx="4630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</a:t>
            </a:r>
            <a:r>
              <a:rPr b="1" lang="en" sz="1800"/>
              <a:t>dvantages of neural window models?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 issues with sparsity anymore!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generalize between two tokens that are nearly the same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i="1" lang="en" sz="1600">
                <a:solidFill>
                  <a:srgbClr val="E06666"/>
                </a:solidFill>
              </a:rPr>
              <a:t>Fast to train and use.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 Models</a:t>
            </a:r>
            <a:endParaRPr/>
          </a:p>
        </p:txBody>
      </p:sp>
      <p:sp>
        <p:nvSpPr>
          <p:cNvPr id="311" name="Google Shape;311;p39"/>
          <p:cNvSpPr txBox="1"/>
          <p:nvPr>
            <p:ph idx="2" type="body"/>
          </p:nvPr>
        </p:nvSpPr>
        <p:spPr>
          <a:xfrm>
            <a:off x="311700" y="1147225"/>
            <a:ext cx="4137600" cy="3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Generic architecture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Useful for language modeling, tagging and entity recognition</a:t>
            </a:r>
            <a:endParaRPr sz="1100"/>
          </a:p>
        </p:txBody>
      </p:sp>
      <p:grpSp>
        <p:nvGrpSpPr>
          <p:cNvPr id="312" name="Google Shape;312;p39"/>
          <p:cNvGrpSpPr/>
          <p:nvPr/>
        </p:nvGrpSpPr>
        <p:grpSpPr>
          <a:xfrm>
            <a:off x="867450" y="1677975"/>
            <a:ext cx="2901900" cy="2626500"/>
            <a:chOff x="1009350" y="1952725"/>
            <a:chExt cx="2901900" cy="2626500"/>
          </a:xfrm>
        </p:grpSpPr>
        <p:sp>
          <p:nvSpPr>
            <p:cNvPr id="313" name="Google Shape;313;p39"/>
            <p:cNvSpPr/>
            <p:nvPr/>
          </p:nvSpPr>
          <p:spPr>
            <a:xfrm>
              <a:off x="2038050" y="4162525"/>
              <a:ext cx="844500" cy="416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Context Word i-2</a:t>
              </a:r>
              <a:endParaRPr sz="1200"/>
            </a:p>
          </p:txBody>
        </p:sp>
        <p:sp>
          <p:nvSpPr>
            <p:cNvPr id="314" name="Google Shape;314;p39"/>
            <p:cNvSpPr/>
            <p:nvPr/>
          </p:nvSpPr>
          <p:spPr>
            <a:xfrm>
              <a:off x="1161750" y="2714725"/>
              <a:ext cx="2625900" cy="416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Concatenated Embeddings</a:t>
              </a:r>
              <a:endParaRPr/>
            </a:p>
          </p:txBody>
        </p:sp>
        <p:sp>
          <p:nvSpPr>
            <p:cNvPr id="315" name="Google Shape;315;p39"/>
            <p:cNvSpPr/>
            <p:nvPr/>
          </p:nvSpPr>
          <p:spPr>
            <a:xfrm>
              <a:off x="1743450" y="1952725"/>
              <a:ext cx="1458900" cy="416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Softmax Output</a:t>
              </a:r>
              <a:endParaRPr/>
            </a:p>
          </p:txBody>
        </p:sp>
        <p:cxnSp>
          <p:nvCxnSpPr>
            <p:cNvPr id="316" name="Google Shape;316;p39"/>
            <p:cNvCxnSpPr>
              <a:stCxn id="314" idx="0"/>
              <a:endCxn id="315" idx="2"/>
            </p:cNvCxnSpPr>
            <p:nvPr/>
          </p:nvCxnSpPr>
          <p:spPr>
            <a:xfrm rot="10800000">
              <a:off x="2472900" y="2369425"/>
              <a:ext cx="1800" cy="345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17" name="Google Shape;317;p39"/>
            <p:cNvSpPr/>
            <p:nvPr/>
          </p:nvSpPr>
          <p:spPr>
            <a:xfrm>
              <a:off x="1009350" y="4162525"/>
              <a:ext cx="844500" cy="416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Context Word i-3</a:t>
              </a:r>
              <a:endParaRPr sz="1200"/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3066750" y="4162525"/>
              <a:ext cx="844500" cy="416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Context Word i-1</a:t>
              </a:r>
              <a:endParaRPr sz="1200"/>
            </a:p>
          </p:txBody>
        </p:sp>
        <p:cxnSp>
          <p:nvCxnSpPr>
            <p:cNvPr id="319" name="Google Shape;319;p39"/>
            <p:cNvCxnSpPr>
              <a:stCxn id="317" idx="0"/>
              <a:endCxn id="320" idx="2"/>
            </p:cNvCxnSpPr>
            <p:nvPr/>
          </p:nvCxnSpPr>
          <p:spPr>
            <a:xfrm rot="10800000">
              <a:off x="1431600" y="3822025"/>
              <a:ext cx="0" cy="340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20" name="Google Shape;320;p39"/>
            <p:cNvSpPr/>
            <p:nvPr/>
          </p:nvSpPr>
          <p:spPr>
            <a:xfrm>
              <a:off x="1161750" y="3476725"/>
              <a:ext cx="539400" cy="345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</a:t>
              </a:r>
              <a:endParaRPr/>
            </a:p>
          </p:txBody>
        </p:sp>
        <p:cxnSp>
          <p:nvCxnSpPr>
            <p:cNvPr id="321" name="Google Shape;321;p39"/>
            <p:cNvCxnSpPr>
              <a:endCxn id="322" idx="2"/>
            </p:cNvCxnSpPr>
            <p:nvPr/>
          </p:nvCxnSpPr>
          <p:spPr>
            <a:xfrm rot="10800000">
              <a:off x="2460150" y="3819625"/>
              <a:ext cx="300" cy="340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22" name="Google Shape;322;p39"/>
            <p:cNvSpPr/>
            <p:nvPr/>
          </p:nvSpPr>
          <p:spPr>
            <a:xfrm>
              <a:off x="2190450" y="3474325"/>
              <a:ext cx="539400" cy="345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</a:t>
              </a:r>
              <a:endParaRPr/>
            </a:p>
          </p:txBody>
        </p:sp>
        <p:cxnSp>
          <p:nvCxnSpPr>
            <p:cNvPr id="323" name="Google Shape;323;p39"/>
            <p:cNvCxnSpPr>
              <a:endCxn id="324" idx="2"/>
            </p:cNvCxnSpPr>
            <p:nvPr/>
          </p:nvCxnSpPr>
          <p:spPr>
            <a:xfrm rot="10800000">
              <a:off x="3488850" y="3822025"/>
              <a:ext cx="300" cy="340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24" name="Google Shape;324;p39"/>
            <p:cNvSpPr/>
            <p:nvPr/>
          </p:nvSpPr>
          <p:spPr>
            <a:xfrm>
              <a:off x="3219150" y="3476725"/>
              <a:ext cx="539400" cy="345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</a:t>
              </a:r>
              <a:endParaRPr/>
            </a:p>
          </p:txBody>
        </p:sp>
        <p:cxnSp>
          <p:nvCxnSpPr>
            <p:cNvPr id="325" name="Google Shape;325;p39"/>
            <p:cNvCxnSpPr/>
            <p:nvPr/>
          </p:nvCxnSpPr>
          <p:spPr>
            <a:xfrm rot="10800000">
              <a:off x="1431300" y="3136225"/>
              <a:ext cx="300" cy="340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6" name="Google Shape;326;p39"/>
            <p:cNvCxnSpPr/>
            <p:nvPr/>
          </p:nvCxnSpPr>
          <p:spPr>
            <a:xfrm rot="10800000">
              <a:off x="2498250" y="3136225"/>
              <a:ext cx="300" cy="340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7" name="Google Shape;327;p39"/>
            <p:cNvCxnSpPr/>
            <p:nvPr/>
          </p:nvCxnSpPr>
          <p:spPr>
            <a:xfrm rot="10800000">
              <a:off x="3488850" y="3136225"/>
              <a:ext cx="300" cy="340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328" name="Google Shape;328;p39"/>
          <p:cNvCxnSpPr>
            <a:stCxn id="317" idx="0"/>
            <a:endCxn id="320" idx="2"/>
          </p:cNvCxnSpPr>
          <p:nvPr/>
        </p:nvCxnSpPr>
        <p:spPr>
          <a:xfrm rot="10800000">
            <a:off x="1289700" y="3547275"/>
            <a:ext cx="0" cy="3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39"/>
          <p:cNvCxnSpPr>
            <a:stCxn id="313" idx="0"/>
            <a:endCxn id="322" idx="2"/>
          </p:cNvCxnSpPr>
          <p:nvPr/>
        </p:nvCxnSpPr>
        <p:spPr>
          <a:xfrm rot="10800000">
            <a:off x="2318400" y="3544875"/>
            <a:ext cx="0" cy="3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39"/>
          <p:cNvCxnSpPr>
            <a:stCxn id="318" idx="0"/>
            <a:endCxn id="324" idx="2"/>
          </p:cNvCxnSpPr>
          <p:nvPr/>
        </p:nvCxnSpPr>
        <p:spPr>
          <a:xfrm rot="10800000">
            <a:off x="3347100" y="3547275"/>
            <a:ext cx="0" cy="3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39"/>
          <p:cNvCxnSpPr>
            <a:stCxn id="320" idx="0"/>
            <a:endCxn id="314" idx="2"/>
          </p:cNvCxnSpPr>
          <p:nvPr/>
        </p:nvCxnSpPr>
        <p:spPr>
          <a:xfrm flipH="1" rot="10800000">
            <a:off x="1289550" y="2856675"/>
            <a:ext cx="1043400" cy="3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39"/>
          <p:cNvCxnSpPr>
            <a:stCxn id="322" idx="0"/>
            <a:endCxn id="314" idx="2"/>
          </p:cNvCxnSpPr>
          <p:nvPr/>
        </p:nvCxnSpPr>
        <p:spPr>
          <a:xfrm flipH="1" rot="10800000">
            <a:off x="2318250" y="2856675"/>
            <a:ext cx="14700" cy="3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39"/>
          <p:cNvCxnSpPr>
            <a:stCxn id="314" idx="2"/>
            <a:endCxn id="324" idx="0"/>
          </p:cNvCxnSpPr>
          <p:nvPr/>
        </p:nvCxnSpPr>
        <p:spPr>
          <a:xfrm>
            <a:off x="2332800" y="2856675"/>
            <a:ext cx="1014300" cy="3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39"/>
          <p:cNvCxnSpPr>
            <a:stCxn id="314" idx="0"/>
            <a:endCxn id="315" idx="2"/>
          </p:cNvCxnSpPr>
          <p:nvPr/>
        </p:nvCxnSpPr>
        <p:spPr>
          <a:xfrm rot="10800000">
            <a:off x="2331000" y="2094675"/>
            <a:ext cx="1800" cy="3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0"/>
          <p:cNvSpPr txBox="1"/>
          <p:nvPr>
            <p:ph idx="1" type="body"/>
          </p:nvPr>
        </p:nvSpPr>
        <p:spPr>
          <a:xfrm>
            <a:off x="4513225" y="1147225"/>
            <a:ext cx="4630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L</a:t>
            </a:r>
            <a:r>
              <a:rPr b="1" lang="en" sz="1800"/>
              <a:t>imitations of Window Models?</a:t>
            </a:r>
            <a:endParaRPr b="1"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600"/>
              <a:t>Blind to Input Text Outside of Window</a:t>
            </a:r>
            <a:br>
              <a:rPr lang="en"/>
            </a:br>
            <a:r>
              <a:rPr lang="en" sz="1100"/>
              <a:t>Text outside of the fixed window is ignored when making predictions.</a:t>
            </a:r>
            <a:br>
              <a:rPr lang="en" sz="1100"/>
            </a:b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/>
              <a:t>Ignores Surrounding Predictions</a:t>
            </a:r>
            <a:br>
              <a:rPr lang="en" sz="1200"/>
            </a:br>
            <a:r>
              <a:rPr lang="en" sz="1200"/>
              <a:t>Predictions for the prior and next sequence predictions don't inform current position.</a:t>
            </a:r>
            <a:r>
              <a:rPr baseline="30000" lang="en" sz="1200"/>
              <a:t>*</a:t>
            </a:r>
            <a:br>
              <a:rPr baseline="30000" lang="en" sz="1200"/>
            </a:br>
            <a:endParaRPr baseline="30000"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/>
              <a:t>No Modeling of Whole Sequence Level Information</a:t>
            </a:r>
            <a:br>
              <a:rPr lang="en"/>
            </a:br>
            <a:r>
              <a:rPr lang="en" sz="1200"/>
              <a:t>Makes no attempt to integrate information across a sequence and use it for making predictions.</a:t>
            </a:r>
            <a:endParaRPr b="1" i="1">
              <a:solidFill>
                <a:srgbClr val="E06666"/>
              </a:solidFill>
            </a:endParaRPr>
          </a:p>
        </p:txBody>
      </p:sp>
      <p:sp>
        <p:nvSpPr>
          <p:cNvPr id="340" name="Google Shape;340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 Models</a:t>
            </a:r>
            <a:endParaRPr/>
          </a:p>
        </p:txBody>
      </p:sp>
      <p:sp>
        <p:nvSpPr>
          <p:cNvPr id="341" name="Google Shape;341;p40"/>
          <p:cNvSpPr txBox="1"/>
          <p:nvPr>
            <p:ph idx="2" type="body"/>
          </p:nvPr>
        </p:nvSpPr>
        <p:spPr>
          <a:xfrm>
            <a:off x="311700" y="1147225"/>
            <a:ext cx="4137600" cy="3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Generic architecture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Useful for language modeling, tagging and entity recognition</a:t>
            </a:r>
            <a:endParaRPr sz="1100"/>
          </a:p>
        </p:txBody>
      </p:sp>
      <p:grpSp>
        <p:nvGrpSpPr>
          <p:cNvPr id="342" name="Google Shape;342;p40"/>
          <p:cNvGrpSpPr/>
          <p:nvPr/>
        </p:nvGrpSpPr>
        <p:grpSpPr>
          <a:xfrm>
            <a:off x="867450" y="1677975"/>
            <a:ext cx="2901900" cy="2626500"/>
            <a:chOff x="1009350" y="1952725"/>
            <a:chExt cx="2901900" cy="2626500"/>
          </a:xfrm>
        </p:grpSpPr>
        <p:sp>
          <p:nvSpPr>
            <p:cNvPr id="343" name="Google Shape;343;p40"/>
            <p:cNvSpPr/>
            <p:nvPr/>
          </p:nvSpPr>
          <p:spPr>
            <a:xfrm>
              <a:off x="2038050" y="4162525"/>
              <a:ext cx="844500" cy="416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Context Word i-2</a:t>
              </a:r>
              <a:endParaRPr sz="1200"/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1161750" y="2714725"/>
              <a:ext cx="2625900" cy="416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Concatenated Embeddings</a:t>
              </a:r>
              <a:endParaRPr/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1743450" y="1952725"/>
              <a:ext cx="1458900" cy="416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Softmax Output</a:t>
              </a:r>
              <a:endParaRPr/>
            </a:p>
          </p:txBody>
        </p:sp>
        <p:cxnSp>
          <p:nvCxnSpPr>
            <p:cNvPr id="346" name="Google Shape;346;p40"/>
            <p:cNvCxnSpPr>
              <a:stCxn id="344" idx="0"/>
              <a:endCxn id="345" idx="2"/>
            </p:cNvCxnSpPr>
            <p:nvPr/>
          </p:nvCxnSpPr>
          <p:spPr>
            <a:xfrm rot="10800000">
              <a:off x="2472900" y="2369425"/>
              <a:ext cx="1800" cy="345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7" name="Google Shape;347;p40"/>
            <p:cNvSpPr/>
            <p:nvPr/>
          </p:nvSpPr>
          <p:spPr>
            <a:xfrm>
              <a:off x="1009350" y="4162525"/>
              <a:ext cx="844500" cy="416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Context Word i-3</a:t>
              </a:r>
              <a:endParaRPr sz="1200"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3066750" y="4162525"/>
              <a:ext cx="844500" cy="416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Context Word i-1</a:t>
              </a:r>
              <a:endParaRPr sz="1200"/>
            </a:p>
          </p:txBody>
        </p:sp>
        <p:cxnSp>
          <p:nvCxnSpPr>
            <p:cNvPr id="349" name="Google Shape;349;p40"/>
            <p:cNvCxnSpPr>
              <a:stCxn id="347" idx="0"/>
              <a:endCxn id="350" idx="2"/>
            </p:cNvCxnSpPr>
            <p:nvPr/>
          </p:nvCxnSpPr>
          <p:spPr>
            <a:xfrm rot="10800000">
              <a:off x="1431600" y="3822025"/>
              <a:ext cx="0" cy="340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50" name="Google Shape;350;p40"/>
            <p:cNvSpPr/>
            <p:nvPr/>
          </p:nvSpPr>
          <p:spPr>
            <a:xfrm>
              <a:off x="1161750" y="3476725"/>
              <a:ext cx="539400" cy="345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</a:t>
              </a:r>
              <a:endParaRPr/>
            </a:p>
          </p:txBody>
        </p:sp>
        <p:cxnSp>
          <p:nvCxnSpPr>
            <p:cNvPr id="351" name="Google Shape;351;p40"/>
            <p:cNvCxnSpPr>
              <a:endCxn id="352" idx="2"/>
            </p:cNvCxnSpPr>
            <p:nvPr/>
          </p:nvCxnSpPr>
          <p:spPr>
            <a:xfrm rot="10800000">
              <a:off x="2460150" y="3819625"/>
              <a:ext cx="300" cy="340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52" name="Google Shape;352;p40"/>
            <p:cNvSpPr/>
            <p:nvPr/>
          </p:nvSpPr>
          <p:spPr>
            <a:xfrm>
              <a:off x="2190450" y="3474325"/>
              <a:ext cx="539400" cy="345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</a:t>
              </a:r>
              <a:endParaRPr/>
            </a:p>
          </p:txBody>
        </p:sp>
        <p:cxnSp>
          <p:nvCxnSpPr>
            <p:cNvPr id="353" name="Google Shape;353;p40"/>
            <p:cNvCxnSpPr>
              <a:endCxn id="354" idx="2"/>
            </p:cNvCxnSpPr>
            <p:nvPr/>
          </p:nvCxnSpPr>
          <p:spPr>
            <a:xfrm rot="10800000">
              <a:off x="3488850" y="3822025"/>
              <a:ext cx="300" cy="340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54" name="Google Shape;354;p40"/>
            <p:cNvSpPr/>
            <p:nvPr/>
          </p:nvSpPr>
          <p:spPr>
            <a:xfrm>
              <a:off x="3219150" y="3476725"/>
              <a:ext cx="539400" cy="345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</a:t>
              </a:r>
              <a:endParaRPr/>
            </a:p>
          </p:txBody>
        </p:sp>
        <p:cxnSp>
          <p:nvCxnSpPr>
            <p:cNvPr id="355" name="Google Shape;355;p40"/>
            <p:cNvCxnSpPr/>
            <p:nvPr/>
          </p:nvCxnSpPr>
          <p:spPr>
            <a:xfrm rot="10800000">
              <a:off x="1431300" y="3136225"/>
              <a:ext cx="300" cy="340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6" name="Google Shape;356;p40"/>
            <p:cNvCxnSpPr/>
            <p:nvPr/>
          </p:nvCxnSpPr>
          <p:spPr>
            <a:xfrm rot="10800000">
              <a:off x="2498250" y="3136225"/>
              <a:ext cx="300" cy="340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7" name="Google Shape;357;p40"/>
            <p:cNvCxnSpPr/>
            <p:nvPr/>
          </p:nvCxnSpPr>
          <p:spPr>
            <a:xfrm rot="10800000">
              <a:off x="3488850" y="3136225"/>
              <a:ext cx="300" cy="340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358" name="Google Shape;358;p40"/>
          <p:cNvCxnSpPr>
            <a:stCxn id="347" idx="0"/>
            <a:endCxn id="350" idx="2"/>
          </p:cNvCxnSpPr>
          <p:nvPr/>
        </p:nvCxnSpPr>
        <p:spPr>
          <a:xfrm rot="10800000">
            <a:off x="1289700" y="3547275"/>
            <a:ext cx="0" cy="3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0"/>
          <p:cNvCxnSpPr>
            <a:stCxn id="343" idx="0"/>
            <a:endCxn id="352" idx="2"/>
          </p:cNvCxnSpPr>
          <p:nvPr/>
        </p:nvCxnSpPr>
        <p:spPr>
          <a:xfrm rot="10800000">
            <a:off x="2318400" y="3544875"/>
            <a:ext cx="0" cy="3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0"/>
          <p:cNvCxnSpPr>
            <a:stCxn id="348" idx="0"/>
            <a:endCxn id="354" idx="2"/>
          </p:cNvCxnSpPr>
          <p:nvPr/>
        </p:nvCxnSpPr>
        <p:spPr>
          <a:xfrm rot="10800000">
            <a:off x="3347100" y="3547275"/>
            <a:ext cx="0" cy="3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0"/>
          <p:cNvCxnSpPr>
            <a:stCxn id="350" idx="0"/>
            <a:endCxn id="344" idx="2"/>
          </p:cNvCxnSpPr>
          <p:nvPr/>
        </p:nvCxnSpPr>
        <p:spPr>
          <a:xfrm flipH="1" rot="10800000">
            <a:off x="1289550" y="2856675"/>
            <a:ext cx="1043400" cy="3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0"/>
          <p:cNvCxnSpPr>
            <a:stCxn id="352" idx="0"/>
            <a:endCxn id="344" idx="2"/>
          </p:cNvCxnSpPr>
          <p:nvPr/>
        </p:nvCxnSpPr>
        <p:spPr>
          <a:xfrm flipH="1" rot="10800000">
            <a:off x="2318250" y="2856675"/>
            <a:ext cx="14700" cy="3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0"/>
          <p:cNvCxnSpPr>
            <a:stCxn id="344" idx="2"/>
            <a:endCxn id="354" idx="0"/>
          </p:cNvCxnSpPr>
          <p:nvPr/>
        </p:nvCxnSpPr>
        <p:spPr>
          <a:xfrm>
            <a:off x="2332800" y="2856675"/>
            <a:ext cx="1014300" cy="3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40"/>
          <p:cNvCxnSpPr>
            <a:stCxn id="344" idx="0"/>
            <a:endCxn id="345" idx="2"/>
          </p:cNvCxnSpPr>
          <p:nvPr/>
        </p:nvCxnSpPr>
        <p:spPr>
          <a:xfrm rot="10800000">
            <a:off x="2331000" y="2094675"/>
            <a:ext cx="1800" cy="3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p40"/>
          <p:cNvSpPr txBox="1"/>
          <p:nvPr/>
        </p:nvSpPr>
        <p:spPr>
          <a:xfrm>
            <a:off x="17425" y="4923575"/>
            <a:ext cx="48201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aseline="30000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* "Window models" that used predictions from prior positions can be characterized as an RNN.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NPLM: Jupyter notebook</a:t>
            </a:r>
            <a:endParaRPr/>
          </a:p>
        </p:txBody>
      </p:sp>
      <p:sp>
        <p:nvSpPr>
          <p:cNvPr id="371" name="Google Shape;371;p41"/>
          <p:cNvSpPr txBox="1"/>
          <p:nvPr/>
        </p:nvSpPr>
        <p:spPr>
          <a:xfrm>
            <a:off x="1010350" y="1625025"/>
            <a:ext cx="7478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https://github.com/datasci-w266/2021-spring-main/blob/master/materials/nplm/nplm.ipynb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Assignment 4</a:t>
            </a:r>
            <a:r>
              <a:rPr lang="en"/>
              <a:t> (CNN) - released this past Saturday 02/06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Due Sunday, Feb 14 (Tuesday 02/16 if you use late days)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Assignment 5</a:t>
            </a:r>
            <a:r>
              <a:rPr lang="en"/>
              <a:t> (LM) to be released Saturday 02/13.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Paper reading sessions: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Underspecification Presents Challenges for Credibility in Modern Machine Learning</a:t>
            </a:r>
            <a:endParaRPr i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Zack: </a:t>
            </a:r>
            <a:r>
              <a:rPr lang="en">
                <a:solidFill>
                  <a:srgbClr val="9900FF"/>
                </a:solidFill>
              </a:rPr>
              <a:t>This Thursday 2/11 5:40 pm PST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How much knowledge can you pack into the parameters of a language model?</a:t>
            </a:r>
            <a:r>
              <a:rPr lang="en"/>
              <a:t> 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Mark: Next Thursday 2/18 5:40 pm PST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Project Proposals </a:t>
            </a:r>
            <a:r>
              <a:rPr b="1" lang="en">
                <a:solidFill>
                  <a:srgbClr val="9900FF"/>
                </a:solidFill>
              </a:rPr>
              <a:t>- Past Due! </a:t>
            </a:r>
            <a:endParaRPr b="1">
              <a:solidFill>
                <a:srgbClr val="99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Concerns?</a:t>
            </a:r>
            <a:endParaRPr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Alternate Language Model Tasks</a:t>
            </a:r>
            <a:endParaRPr/>
          </a:p>
        </p:txBody>
      </p:sp>
      <p:sp>
        <p:nvSpPr>
          <p:cNvPr id="377" name="Google Shape;377;p4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Pairwise Ranking Model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Rank correct phrase over phrase with randomly inserted word </a:t>
            </a:r>
            <a:r>
              <a:rPr lang="en"/>
              <a:t>(</a:t>
            </a:r>
            <a:r>
              <a:rPr lang="en" u="sng">
                <a:solidFill>
                  <a:schemeClr val="hlink"/>
                </a:solidFill>
                <a:hlinkClick r:id="rId3"/>
              </a:rPr>
              <a:t>Senna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Masked Language Models (MLM/CLOZE)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masked word in sentence (</a:t>
            </a:r>
            <a:r>
              <a:rPr lang="en" u="sng">
                <a:solidFill>
                  <a:schemeClr val="hlink"/>
                </a:solidFill>
                <a:hlinkClick r:id="rId4"/>
              </a:rPr>
              <a:t>BERT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missing phrase/span in sentence (</a:t>
            </a:r>
            <a:r>
              <a:rPr lang="en" u="sng">
                <a:solidFill>
                  <a:schemeClr val="hlink"/>
                </a:solidFill>
                <a:hlinkClick r:id="rId5"/>
              </a:rPr>
              <a:t>spanBERT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Replaced Token Detection (RTD)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replaced vs. original token (</a:t>
            </a:r>
            <a:r>
              <a:rPr lang="en" u="sng">
                <a:solidFill>
                  <a:schemeClr val="hlink"/>
                </a:solidFill>
                <a:hlinkClick r:id="rId6"/>
              </a:rPr>
              <a:t>Electra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from 2016-09-23 01:46:31.png" id="382" name="Google Shape;38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075" y="2755100"/>
            <a:ext cx="5698400" cy="135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Oh… One More Thing</a:t>
            </a:r>
            <a:r>
              <a:rPr lang="en"/>
              <a:t>:  Optimizations</a:t>
            </a:r>
            <a:endParaRPr/>
          </a:p>
        </p:txBody>
      </p:sp>
      <p:sp>
        <p:nvSpPr>
          <p:cNvPr id="384" name="Google Shape;384;p4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language model is a classifier:  P(next word | previous words).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Challenge:</a:t>
            </a:r>
            <a:endParaRPr b="1"/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     </a:t>
            </a:r>
            <a:r>
              <a:rPr i="1" lang="en"/>
              <a:t>   Softmax can get really expensive for normal vocabulary size!</a:t>
            </a:r>
            <a:endParaRPr i="1"/>
          </a:p>
        </p:txBody>
      </p:sp>
      <p:sp>
        <p:nvSpPr>
          <p:cNvPr id="385" name="Google Shape;385;p43"/>
          <p:cNvSpPr txBox="1"/>
          <p:nvPr/>
        </p:nvSpPr>
        <p:spPr>
          <a:xfrm>
            <a:off x="1051525" y="4173075"/>
            <a:ext cx="40848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Need to sum all exp(z</a:t>
            </a:r>
            <a:r>
              <a:rPr baseline="-25000" lang="en"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)! How many K?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6" name="Google Shape;386;p43"/>
          <p:cNvSpPr/>
          <p:nvPr/>
        </p:nvSpPr>
        <p:spPr>
          <a:xfrm>
            <a:off x="1079030" y="4172950"/>
            <a:ext cx="3218100" cy="406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7" name="Google Shape;387;p43"/>
          <p:cNvCxnSpPr/>
          <p:nvPr/>
        </p:nvCxnSpPr>
        <p:spPr>
          <a:xfrm flipH="1" rot="10800000">
            <a:off x="2996475" y="3974650"/>
            <a:ext cx="840600" cy="198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Softmax </a:t>
            </a:r>
            <a:r>
              <a:rPr lang="en"/>
              <a:t>Optimizations</a:t>
            </a:r>
            <a:endParaRPr/>
          </a:p>
        </p:txBody>
      </p:sp>
      <p:sp>
        <p:nvSpPr>
          <p:cNvPr id="393" name="Google Shape;393;p4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Distributed Representations of Words and Phrases and their Compositionality</a:t>
            </a:r>
            <a:br>
              <a:rPr lang="en"/>
            </a:br>
            <a:r>
              <a:rPr lang="en" sz="1200"/>
              <a:t>Mikolov et al. (2013)</a:t>
            </a:r>
            <a:endParaRPr sz="1200"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Negative Sampling:</a:t>
            </a:r>
            <a:br>
              <a:rPr lang="en"/>
            </a:br>
            <a:r>
              <a:rPr lang="en"/>
              <a:t>“</a:t>
            </a:r>
            <a:r>
              <a:rPr i="1" lang="en"/>
              <a:t>Approximate cross-entropy minimization by sampling from words</a:t>
            </a:r>
            <a:r>
              <a:rPr i="1" lang="en"/>
              <a:t>”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Hierarchical Softmax: </a:t>
            </a:r>
            <a:br>
              <a:rPr lang="en"/>
            </a:br>
            <a:r>
              <a:rPr lang="en"/>
              <a:t>“</a:t>
            </a:r>
            <a:r>
              <a:rPr i="1" lang="en"/>
              <a:t>Reduce compute cost by modeling ‘correct word’ probabilities much more </a:t>
            </a:r>
            <a:r>
              <a:rPr i="1" lang="en"/>
              <a:t>efficiently”</a:t>
            </a:r>
            <a:endParaRPr i="1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i="1" lang="en" sz="1500"/>
              <a:t>See Also: </a:t>
            </a:r>
            <a:r>
              <a:rPr i="1" lang="en" sz="1500" u="sng">
                <a:solidFill>
                  <a:schemeClr val="hlink"/>
                </a:solidFill>
                <a:hlinkClick r:id="rId4"/>
              </a:rPr>
              <a:t>http://ruder.io/word-embeddings-softmax/</a:t>
            </a:r>
            <a:r>
              <a:rPr i="1" lang="en" sz="1500"/>
              <a:t>  and </a:t>
            </a:r>
            <a:r>
              <a:rPr i="1" lang="en" sz="1500" u="sng">
                <a:solidFill>
                  <a:schemeClr val="hlink"/>
                </a:solidFill>
                <a:hlinkClick r:id="rId5"/>
              </a:rPr>
              <a:t>https://jalammar.github.io/illustrated-word2vec/</a:t>
            </a:r>
            <a:endParaRPr i="1" sz="15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</a:t>
            </a:r>
            <a:r>
              <a:rPr lang="en"/>
              <a:t>Entropy calculation</a:t>
            </a:r>
            <a:endParaRPr/>
          </a:p>
        </p:txBody>
      </p:sp>
      <p:pic>
        <p:nvPicPr>
          <p:cNvPr descr="Screenshot from 2016-09-23 01:46:31.png" id="399" name="Google Shape;39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525" y="1265363"/>
            <a:ext cx="67056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45"/>
          <p:cNvSpPr txBox="1"/>
          <p:nvPr/>
        </p:nvSpPr>
        <p:spPr>
          <a:xfrm>
            <a:off x="583950" y="2983700"/>
            <a:ext cx="74553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5"/>
          <p:cNvSpPr txBox="1"/>
          <p:nvPr/>
        </p:nvSpPr>
        <p:spPr>
          <a:xfrm>
            <a:off x="1295875" y="3223675"/>
            <a:ext cx="65514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Assume the correct class is “j”:</a:t>
            </a:r>
            <a:endParaRPr sz="2400"/>
          </a:p>
        </p:txBody>
      </p:sp>
      <p:pic>
        <p:nvPicPr>
          <p:cNvPr id="402" name="Google Shape;40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021842"/>
            <a:ext cx="9144000" cy="777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Sampling: Lazy softmax</a:t>
            </a:r>
            <a:endParaRPr/>
          </a:p>
        </p:txBody>
      </p:sp>
      <p:sp>
        <p:nvSpPr>
          <p:cNvPr id="408" name="Google Shape;408;p46"/>
          <p:cNvSpPr txBox="1"/>
          <p:nvPr/>
        </p:nvSpPr>
        <p:spPr>
          <a:xfrm>
            <a:off x="311700" y="1147225"/>
            <a:ext cx="8444700" cy="13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Approximation</a:t>
            </a:r>
            <a:r>
              <a:rPr b="1" lang="en" sz="1800"/>
              <a:t> - </a:t>
            </a:r>
            <a:r>
              <a:rPr lang="en" sz="1800"/>
              <a:t>Use </a:t>
            </a:r>
            <a:r>
              <a:rPr b="1" lang="en" sz="1800"/>
              <a:t> Negative Sample</a:t>
            </a:r>
            <a:r>
              <a:rPr lang="en" sz="1800"/>
              <a:t> (only during training!):</a:t>
            </a:r>
            <a:endParaRPr sz="1800"/>
          </a:p>
        </p:txBody>
      </p:sp>
      <p:pic>
        <p:nvPicPr>
          <p:cNvPr id="409" name="Google Shape;40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63359"/>
            <a:ext cx="9143998" cy="749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Sampling: Lazy softmax</a:t>
            </a:r>
            <a:endParaRPr/>
          </a:p>
        </p:txBody>
      </p:sp>
      <p:sp>
        <p:nvSpPr>
          <p:cNvPr id="415" name="Google Shape;415;p47"/>
          <p:cNvSpPr txBox="1"/>
          <p:nvPr/>
        </p:nvSpPr>
        <p:spPr>
          <a:xfrm>
            <a:off x="212500" y="2396700"/>
            <a:ext cx="8444700" cy="13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i="1" lang="en" sz="1800">
                <a:solidFill>
                  <a:schemeClr val="dk1"/>
                </a:solidFill>
              </a:rPr>
            </a:br>
            <a:r>
              <a:rPr b="1" i="1" lang="en" sz="1800">
                <a:solidFill>
                  <a:schemeClr val="dk1"/>
                </a:solidFill>
              </a:rPr>
              <a:t>“Push parameters during training to favor the correct word and disfavor  a </a:t>
            </a:r>
            <a:r>
              <a:rPr b="1" i="1" lang="en" sz="1800" u="sng">
                <a:solidFill>
                  <a:schemeClr val="dk1"/>
                </a:solidFill>
              </a:rPr>
              <a:t>sample </a:t>
            </a:r>
            <a:r>
              <a:rPr b="1" i="1" lang="en" sz="1800">
                <a:solidFill>
                  <a:schemeClr val="dk1"/>
                </a:solidFill>
              </a:rPr>
              <a:t>of negative words”</a:t>
            </a:r>
            <a:br>
              <a:rPr b="1" i="1" lang="en" sz="1200">
                <a:solidFill>
                  <a:schemeClr val="dk1"/>
                </a:solidFill>
              </a:rPr>
            </a:br>
            <a:br>
              <a:rPr b="1" i="1" lang="en" sz="1200">
                <a:solidFill>
                  <a:schemeClr val="dk1"/>
                </a:solidFill>
              </a:rPr>
            </a:br>
            <a:endParaRPr b="1" i="1" sz="12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Sample a subset of incorrect responses - </a:t>
            </a:r>
            <a:r>
              <a:rPr lang="en" sz="1800"/>
              <a:t>o</a:t>
            </a:r>
            <a:r>
              <a:rPr lang="en" sz="1800"/>
              <a:t>nly compute a few z</a:t>
            </a:r>
            <a:r>
              <a:rPr baseline="-25000" lang="en" sz="1800"/>
              <a:t>i</a:t>
            </a:r>
            <a:r>
              <a:rPr lang="en" sz="1800"/>
              <a:t>.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Approximate the error function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to sample? Use a modified unigram distribution</a:t>
            </a:r>
            <a:endParaRPr sz="1800"/>
          </a:p>
        </p:txBody>
      </p:sp>
      <p:sp>
        <p:nvSpPr>
          <p:cNvPr id="416" name="Google Shape;416;p47"/>
          <p:cNvSpPr txBox="1"/>
          <p:nvPr/>
        </p:nvSpPr>
        <p:spPr>
          <a:xfrm>
            <a:off x="311700" y="1147225"/>
            <a:ext cx="8444700" cy="13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Approximation</a:t>
            </a:r>
            <a:r>
              <a:rPr b="1" lang="en" sz="1800"/>
              <a:t> - </a:t>
            </a:r>
            <a:r>
              <a:rPr lang="en" sz="1800"/>
              <a:t>Use </a:t>
            </a:r>
            <a:r>
              <a:rPr b="1" lang="en" sz="1800"/>
              <a:t> Negative Sample</a:t>
            </a:r>
            <a:r>
              <a:rPr lang="en" sz="1800"/>
              <a:t> (only during training!):</a:t>
            </a:r>
            <a:endParaRPr sz="1800"/>
          </a:p>
        </p:txBody>
      </p:sp>
      <p:pic>
        <p:nvPicPr>
          <p:cNvPr id="417" name="Google Shape;41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63359"/>
            <a:ext cx="9143998" cy="749981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7"/>
          <p:cNvSpPr/>
          <p:nvPr/>
        </p:nvSpPr>
        <p:spPr>
          <a:xfrm>
            <a:off x="310017" y="2667639"/>
            <a:ext cx="8619900" cy="75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Softmax</a:t>
            </a:r>
            <a:endParaRPr/>
          </a:p>
        </p:txBody>
      </p:sp>
      <p:sp>
        <p:nvSpPr>
          <p:cNvPr id="424" name="Google Shape;424;p48"/>
          <p:cNvSpPr txBox="1"/>
          <p:nvPr/>
        </p:nvSpPr>
        <p:spPr>
          <a:xfrm>
            <a:off x="410350" y="1140350"/>
            <a:ext cx="85206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Idea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: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-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Organize words as leaf nodes of binary tree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-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Model probabilities to go right/left from root node and inner nodes to word of interest. (Use output h of last hidden layer...)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25" name="Google Shape;42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298" y="4604275"/>
            <a:ext cx="7134126" cy="331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6" name="Google Shape;426;p48"/>
          <p:cNvGrpSpPr/>
          <p:nvPr/>
        </p:nvGrpSpPr>
        <p:grpSpPr>
          <a:xfrm>
            <a:off x="1650027" y="2391487"/>
            <a:ext cx="5864523" cy="2136585"/>
            <a:chOff x="2716827" y="1626537"/>
            <a:chExt cx="5864523" cy="2136585"/>
          </a:xfrm>
        </p:grpSpPr>
        <p:grpSp>
          <p:nvGrpSpPr>
            <p:cNvPr id="427" name="Google Shape;427;p48"/>
            <p:cNvGrpSpPr/>
            <p:nvPr/>
          </p:nvGrpSpPr>
          <p:grpSpPr>
            <a:xfrm>
              <a:off x="2716827" y="1666875"/>
              <a:ext cx="5864523" cy="2096246"/>
              <a:chOff x="2335827" y="1666875"/>
              <a:chExt cx="5864523" cy="2096246"/>
            </a:xfrm>
          </p:grpSpPr>
          <p:pic>
            <p:nvPicPr>
              <p:cNvPr id="428" name="Google Shape;428;p4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485350" y="1666875"/>
                <a:ext cx="5715000" cy="18097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9" name="Google Shape;429;p48"/>
              <p:cNvSpPr txBox="1"/>
              <p:nvPr/>
            </p:nvSpPr>
            <p:spPr>
              <a:xfrm>
                <a:off x="2335827" y="3318340"/>
                <a:ext cx="589200" cy="42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the</a:t>
                </a:r>
                <a:endParaRPr/>
              </a:p>
            </p:txBody>
          </p:sp>
          <p:sp>
            <p:nvSpPr>
              <p:cNvPr id="430" name="Google Shape;430;p48"/>
              <p:cNvSpPr txBox="1"/>
              <p:nvPr/>
            </p:nvSpPr>
            <p:spPr>
              <a:xfrm>
                <a:off x="2672842" y="3321262"/>
                <a:ext cx="589200" cy="42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and</a:t>
                </a:r>
                <a:endParaRPr/>
              </a:p>
            </p:txBody>
          </p:sp>
          <p:sp>
            <p:nvSpPr>
              <p:cNvPr id="431" name="Google Shape;431;p48"/>
              <p:cNvSpPr txBox="1"/>
              <p:nvPr/>
            </p:nvSpPr>
            <p:spPr>
              <a:xfrm>
                <a:off x="3033327" y="3335915"/>
                <a:ext cx="589200" cy="42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for</a:t>
                </a:r>
                <a:endParaRPr/>
              </a:p>
            </p:txBody>
          </p:sp>
          <p:sp>
            <p:nvSpPr>
              <p:cNvPr id="432" name="Google Shape;432;p48"/>
              <p:cNvSpPr txBox="1"/>
              <p:nvPr/>
            </p:nvSpPr>
            <p:spPr>
              <a:xfrm>
                <a:off x="3414319" y="3321246"/>
                <a:ext cx="589200" cy="42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of</a:t>
                </a:r>
                <a:endParaRPr/>
              </a:p>
            </p:txBody>
          </p:sp>
          <p:sp>
            <p:nvSpPr>
              <p:cNvPr id="433" name="Google Shape;433;p48"/>
              <p:cNvSpPr txBox="1"/>
              <p:nvPr/>
            </p:nvSpPr>
            <p:spPr>
              <a:xfrm>
                <a:off x="3795319" y="3335921"/>
                <a:ext cx="589200" cy="42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cat</a:t>
                </a:r>
                <a:endParaRPr/>
              </a:p>
            </p:txBody>
          </p:sp>
          <p:sp>
            <p:nvSpPr>
              <p:cNvPr id="434" name="Google Shape;434;p48"/>
              <p:cNvSpPr txBox="1"/>
              <p:nvPr/>
            </p:nvSpPr>
            <p:spPr>
              <a:xfrm>
                <a:off x="4211494" y="3321246"/>
                <a:ext cx="589200" cy="42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dog</a:t>
                </a:r>
                <a:endParaRPr/>
              </a:p>
            </p:txBody>
          </p:sp>
          <p:sp>
            <p:nvSpPr>
              <p:cNvPr id="435" name="Google Shape;435;p48"/>
              <p:cNvSpPr txBox="1"/>
              <p:nvPr/>
            </p:nvSpPr>
            <p:spPr>
              <a:xfrm>
                <a:off x="4557319" y="3321246"/>
                <a:ext cx="589200" cy="42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...</a:t>
                </a:r>
                <a:endParaRPr/>
              </a:p>
            </p:txBody>
          </p:sp>
        </p:grpSp>
        <p:sp>
          <p:nvSpPr>
            <p:cNvPr id="436" name="Google Shape;436;p48"/>
            <p:cNvSpPr/>
            <p:nvPr/>
          </p:nvSpPr>
          <p:spPr>
            <a:xfrm>
              <a:off x="5474680" y="1649290"/>
              <a:ext cx="367800" cy="3678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/>
            </a:p>
          </p:txBody>
        </p:sp>
        <p:sp>
          <p:nvSpPr>
            <p:cNvPr id="437" name="Google Shape;437;p48"/>
            <p:cNvSpPr/>
            <p:nvPr/>
          </p:nvSpPr>
          <p:spPr>
            <a:xfrm>
              <a:off x="4059847" y="2065473"/>
              <a:ext cx="367800" cy="3678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8"/>
            <p:cNvSpPr/>
            <p:nvPr/>
          </p:nvSpPr>
          <p:spPr>
            <a:xfrm>
              <a:off x="4783766" y="2415690"/>
              <a:ext cx="243900" cy="2439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8"/>
            <p:cNvSpPr/>
            <p:nvPr/>
          </p:nvSpPr>
          <p:spPr>
            <a:xfrm>
              <a:off x="4530031" y="2916848"/>
              <a:ext cx="142800" cy="1428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0" name="Google Shape;440;p48"/>
            <p:cNvCxnSpPr/>
            <p:nvPr/>
          </p:nvCxnSpPr>
          <p:spPr>
            <a:xfrm flipH="1">
              <a:off x="4589650" y="1793625"/>
              <a:ext cx="720900" cy="210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41" name="Google Shape;441;p48"/>
            <p:cNvCxnSpPr/>
            <p:nvPr/>
          </p:nvCxnSpPr>
          <p:spPr>
            <a:xfrm>
              <a:off x="4607175" y="2274275"/>
              <a:ext cx="193500" cy="87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42" name="Google Shape;442;p48"/>
            <p:cNvCxnSpPr/>
            <p:nvPr/>
          </p:nvCxnSpPr>
          <p:spPr>
            <a:xfrm flipH="1">
              <a:off x="4563081" y="2602517"/>
              <a:ext cx="132000" cy="202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43" name="Google Shape;443;p48"/>
            <p:cNvCxnSpPr/>
            <p:nvPr/>
          </p:nvCxnSpPr>
          <p:spPr>
            <a:xfrm>
              <a:off x="4766190" y="3024542"/>
              <a:ext cx="105600" cy="1935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44" name="Google Shape;444;p48"/>
            <p:cNvSpPr txBox="1"/>
            <p:nvPr/>
          </p:nvSpPr>
          <p:spPr>
            <a:xfrm>
              <a:off x="5503958" y="1626537"/>
              <a:ext cx="3678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</a:t>
              </a:r>
              <a:r>
                <a:rPr baseline="-25000" lang="en"/>
                <a:t>1</a:t>
              </a:r>
              <a:endParaRPr baseline="-25000"/>
            </a:p>
          </p:txBody>
        </p:sp>
        <p:sp>
          <p:nvSpPr>
            <p:cNvPr id="445" name="Google Shape;445;p48"/>
            <p:cNvSpPr txBox="1"/>
            <p:nvPr/>
          </p:nvSpPr>
          <p:spPr>
            <a:xfrm>
              <a:off x="4077434" y="2026613"/>
              <a:ext cx="4506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</a:t>
              </a:r>
              <a:r>
                <a:rPr baseline="-25000" lang="en"/>
                <a:t>2</a:t>
              </a:r>
              <a:endParaRPr baseline="-25000"/>
            </a:p>
          </p:txBody>
        </p:sp>
        <p:sp>
          <p:nvSpPr>
            <p:cNvPr id="446" name="Google Shape;446;p48"/>
            <p:cNvSpPr txBox="1"/>
            <p:nvPr/>
          </p:nvSpPr>
          <p:spPr>
            <a:xfrm>
              <a:off x="4750750" y="2321129"/>
              <a:ext cx="3678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</a:t>
              </a:r>
              <a:r>
                <a:rPr baseline="-25000" lang="en" sz="1200"/>
                <a:t>3</a:t>
              </a:r>
              <a:endParaRPr baseline="-25000" sz="1200"/>
            </a:p>
          </p:txBody>
        </p:sp>
        <p:sp>
          <p:nvSpPr>
            <p:cNvPr id="447" name="Google Shape;447;p48"/>
            <p:cNvSpPr txBox="1"/>
            <p:nvPr/>
          </p:nvSpPr>
          <p:spPr>
            <a:xfrm>
              <a:off x="4458479" y="2798942"/>
              <a:ext cx="3678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n</a:t>
              </a:r>
              <a:r>
                <a:rPr baseline="-25000" lang="en" sz="1000"/>
                <a:t>4</a:t>
              </a:r>
              <a:endParaRPr baseline="-25000" sz="1000"/>
            </a:p>
          </p:txBody>
        </p:sp>
      </p:grpSp>
      <p:sp>
        <p:nvSpPr>
          <p:cNvPr id="448" name="Google Shape;448;p48"/>
          <p:cNvSpPr/>
          <p:nvPr/>
        </p:nvSpPr>
        <p:spPr>
          <a:xfrm>
            <a:off x="1106600" y="4491551"/>
            <a:ext cx="7282500" cy="499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Softmax: Modeling</a:t>
            </a:r>
            <a:endParaRPr/>
          </a:p>
        </p:txBody>
      </p:sp>
      <p:grpSp>
        <p:nvGrpSpPr>
          <p:cNvPr id="454" name="Google Shape;454;p49"/>
          <p:cNvGrpSpPr/>
          <p:nvPr/>
        </p:nvGrpSpPr>
        <p:grpSpPr>
          <a:xfrm>
            <a:off x="1650027" y="1553287"/>
            <a:ext cx="5864523" cy="2136585"/>
            <a:chOff x="2716827" y="1626537"/>
            <a:chExt cx="5864523" cy="2136585"/>
          </a:xfrm>
        </p:grpSpPr>
        <p:grpSp>
          <p:nvGrpSpPr>
            <p:cNvPr id="455" name="Google Shape;455;p49"/>
            <p:cNvGrpSpPr/>
            <p:nvPr/>
          </p:nvGrpSpPr>
          <p:grpSpPr>
            <a:xfrm>
              <a:off x="2716827" y="1666875"/>
              <a:ext cx="5864523" cy="2096246"/>
              <a:chOff x="2335827" y="1666875"/>
              <a:chExt cx="5864523" cy="2096246"/>
            </a:xfrm>
          </p:grpSpPr>
          <p:pic>
            <p:nvPicPr>
              <p:cNvPr id="456" name="Google Shape;456;p4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485350" y="1666875"/>
                <a:ext cx="5715000" cy="18097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57" name="Google Shape;457;p49"/>
              <p:cNvSpPr txBox="1"/>
              <p:nvPr/>
            </p:nvSpPr>
            <p:spPr>
              <a:xfrm>
                <a:off x="2335827" y="3318340"/>
                <a:ext cx="589200" cy="42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the</a:t>
                </a:r>
                <a:endParaRPr/>
              </a:p>
            </p:txBody>
          </p:sp>
          <p:sp>
            <p:nvSpPr>
              <p:cNvPr id="458" name="Google Shape;458;p49"/>
              <p:cNvSpPr txBox="1"/>
              <p:nvPr/>
            </p:nvSpPr>
            <p:spPr>
              <a:xfrm>
                <a:off x="2672842" y="3321262"/>
                <a:ext cx="589200" cy="42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and</a:t>
                </a:r>
                <a:endParaRPr/>
              </a:p>
            </p:txBody>
          </p:sp>
          <p:sp>
            <p:nvSpPr>
              <p:cNvPr id="459" name="Google Shape;459;p49"/>
              <p:cNvSpPr txBox="1"/>
              <p:nvPr/>
            </p:nvSpPr>
            <p:spPr>
              <a:xfrm>
                <a:off x="3033327" y="3335915"/>
                <a:ext cx="589200" cy="42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for</a:t>
                </a:r>
                <a:endParaRPr/>
              </a:p>
            </p:txBody>
          </p:sp>
          <p:sp>
            <p:nvSpPr>
              <p:cNvPr id="460" name="Google Shape;460;p49"/>
              <p:cNvSpPr txBox="1"/>
              <p:nvPr/>
            </p:nvSpPr>
            <p:spPr>
              <a:xfrm>
                <a:off x="3414319" y="3321246"/>
                <a:ext cx="589200" cy="42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of</a:t>
                </a:r>
                <a:endParaRPr/>
              </a:p>
            </p:txBody>
          </p:sp>
          <p:sp>
            <p:nvSpPr>
              <p:cNvPr id="461" name="Google Shape;461;p49"/>
              <p:cNvSpPr txBox="1"/>
              <p:nvPr/>
            </p:nvSpPr>
            <p:spPr>
              <a:xfrm>
                <a:off x="3795319" y="3335921"/>
                <a:ext cx="589200" cy="42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cat</a:t>
                </a:r>
                <a:endParaRPr/>
              </a:p>
            </p:txBody>
          </p:sp>
          <p:sp>
            <p:nvSpPr>
              <p:cNvPr id="462" name="Google Shape;462;p49"/>
              <p:cNvSpPr txBox="1"/>
              <p:nvPr/>
            </p:nvSpPr>
            <p:spPr>
              <a:xfrm>
                <a:off x="4211494" y="3321246"/>
                <a:ext cx="589200" cy="42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dog</a:t>
                </a:r>
                <a:endParaRPr/>
              </a:p>
            </p:txBody>
          </p:sp>
          <p:sp>
            <p:nvSpPr>
              <p:cNvPr id="463" name="Google Shape;463;p49"/>
              <p:cNvSpPr txBox="1"/>
              <p:nvPr/>
            </p:nvSpPr>
            <p:spPr>
              <a:xfrm>
                <a:off x="4557319" y="3321246"/>
                <a:ext cx="589200" cy="42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...</a:t>
                </a:r>
                <a:endParaRPr/>
              </a:p>
            </p:txBody>
          </p:sp>
        </p:grpSp>
        <p:sp>
          <p:nvSpPr>
            <p:cNvPr id="464" name="Google Shape;464;p49"/>
            <p:cNvSpPr/>
            <p:nvPr/>
          </p:nvSpPr>
          <p:spPr>
            <a:xfrm>
              <a:off x="5474680" y="1649290"/>
              <a:ext cx="367800" cy="3678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/>
            </a:p>
          </p:txBody>
        </p:sp>
        <p:sp>
          <p:nvSpPr>
            <p:cNvPr id="465" name="Google Shape;465;p49"/>
            <p:cNvSpPr/>
            <p:nvPr/>
          </p:nvSpPr>
          <p:spPr>
            <a:xfrm>
              <a:off x="4059847" y="2065473"/>
              <a:ext cx="367800" cy="3678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9"/>
            <p:cNvSpPr/>
            <p:nvPr/>
          </p:nvSpPr>
          <p:spPr>
            <a:xfrm>
              <a:off x="4783766" y="2415690"/>
              <a:ext cx="243900" cy="2439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9"/>
            <p:cNvSpPr/>
            <p:nvPr/>
          </p:nvSpPr>
          <p:spPr>
            <a:xfrm>
              <a:off x="4530031" y="2916848"/>
              <a:ext cx="142800" cy="1428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8" name="Google Shape;468;p49"/>
            <p:cNvCxnSpPr/>
            <p:nvPr/>
          </p:nvCxnSpPr>
          <p:spPr>
            <a:xfrm flipH="1">
              <a:off x="4589650" y="1793625"/>
              <a:ext cx="720900" cy="210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69" name="Google Shape;469;p49"/>
            <p:cNvCxnSpPr/>
            <p:nvPr/>
          </p:nvCxnSpPr>
          <p:spPr>
            <a:xfrm>
              <a:off x="4607175" y="2274275"/>
              <a:ext cx="193500" cy="87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70" name="Google Shape;470;p49"/>
            <p:cNvCxnSpPr/>
            <p:nvPr/>
          </p:nvCxnSpPr>
          <p:spPr>
            <a:xfrm flipH="1">
              <a:off x="4563081" y="2602517"/>
              <a:ext cx="132000" cy="202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71" name="Google Shape;471;p49"/>
            <p:cNvCxnSpPr/>
            <p:nvPr/>
          </p:nvCxnSpPr>
          <p:spPr>
            <a:xfrm>
              <a:off x="4766190" y="3024542"/>
              <a:ext cx="105600" cy="1935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72" name="Google Shape;472;p49"/>
            <p:cNvSpPr txBox="1"/>
            <p:nvPr/>
          </p:nvSpPr>
          <p:spPr>
            <a:xfrm>
              <a:off x="5503958" y="1626537"/>
              <a:ext cx="3678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</a:t>
              </a:r>
              <a:r>
                <a:rPr baseline="-25000" lang="en"/>
                <a:t>1</a:t>
              </a:r>
              <a:endParaRPr baseline="-25000"/>
            </a:p>
          </p:txBody>
        </p:sp>
        <p:sp>
          <p:nvSpPr>
            <p:cNvPr id="473" name="Google Shape;473;p49"/>
            <p:cNvSpPr txBox="1"/>
            <p:nvPr/>
          </p:nvSpPr>
          <p:spPr>
            <a:xfrm>
              <a:off x="4077434" y="2026613"/>
              <a:ext cx="4506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</a:t>
              </a:r>
              <a:r>
                <a:rPr baseline="-25000" lang="en"/>
                <a:t>2</a:t>
              </a:r>
              <a:endParaRPr baseline="-25000"/>
            </a:p>
          </p:txBody>
        </p:sp>
        <p:sp>
          <p:nvSpPr>
            <p:cNvPr id="474" name="Google Shape;474;p49"/>
            <p:cNvSpPr txBox="1"/>
            <p:nvPr/>
          </p:nvSpPr>
          <p:spPr>
            <a:xfrm>
              <a:off x="4750750" y="2321129"/>
              <a:ext cx="3678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</a:t>
              </a:r>
              <a:r>
                <a:rPr baseline="-25000" lang="en" sz="1200"/>
                <a:t>3</a:t>
              </a:r>
              <a:endParaRPr baseline="-25000" sz="1200"/>
            </a:p>
          </p:txBody>
        </p:sp>
        <p:sp>
          <p:nvSpPr>
            <p:cNvPr id="475" name="Google Shape;475;p49"/>
            <p:cNvSpPr txBox="1"/>
            <p:nvPr/>
          </p:nvSpPr>
          <p:spPr>
            <a:xfrm>
              <a:off x="4458479" y="2798942"/>
              <a:ext cx="3678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n</a:t>
              </a:r>
              <a:r>
                <a:rPr baseline="-25000" lang="en" sz="1000"/>
                <a:t>4</a:t>
              </a:r>
              <a:endParaRPr baseline="-25000" sz="1000"/>
            </a:p>
          </p:txBody>
        </p:sp>
      </p:grpSp>
      <p:sp>
        <p:nvSpPr>
          <p:cNvPr id="476" name="Google Shape;476;p49"/>
          <p:cNvSpPr txBox="1"/>
          <p:nvPr/>
        </p:nvSpPr>
        <p:spPr>
          <a:xfrm>
            <a:off x="606675" y="3663450"/>
            <a:ext cx="826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a vector </a:t>
            </a:r>
            <a:r>
              <a:rPr i="1" lang="en" sz="1800">
                <a:latin typeface="Alegreya"/>
                <a:ea typeface="Alegreya"/>
                <a:cs typeface="Alegreya"/>
                <a:sym typeface="Alegreya"/>
              </a:rPr>
              <a:t>v</a:t>
            </a:r>
            <a:r>
              <a:rPr baseline="-25000" i="1" lang="en" sz="1800">
                <a:latin typeface="Alegreya"/>
                <a:ea typeface="Alegreya"/>
                <a:cs typeface="Alegreya"/>
                <a:sym typeface="Alegreya"/>
              </a:rPr>
              <a:t>i</a:t>
            </a:r>
            <a:r>
              <a:rPr lang="en" sz="1800"/>
              <a:t> for each internal node</a:t>
            </a:r>
            <a:endParaRPr sz="18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  <p:pic>
        <p:nvPicPr>
          <p:cNvPr id="477" name="Google Shape;47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1777" y="4085639"/>
            <a:ext cx="2536600" cy="29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8092" y="4058917"/>
            <a:ext cx="3610699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49"/>
          <p:cNvSpPr txBox="1"/>
          <p:nvPr/>
        </p:nvSpPr>
        <p:spPr>
          <a:xfrm>
            <a:off x="822925" y="4554075"/>
            <a:ext cx="40848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Output of last hidden layer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0" name="Google Shape;480;p49"/>
          <p:cNvSpPr/>
          <p:nvPr/>
        </p:nvSpPr>
        <p:spPr>
          <a:xfrm>
            <a:off x="774226" y="4553950"/>
            <a:ext cx="2536500" cy="406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1" name="Google Shape;481;p49"/>
          <p:cNvCxnSpPr/>
          <p:nvPr/>
        </p:nvCxnSpPr>
        <p:spPr>
          <a:xfrm flipH="1" rot="10800000">
            <a:off x="2615475" y="4355650"/>
            <a:ext cx="840600" cy="198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p49"/>
          <p:cNvSpPr/>
          <p:nvPr/>
        </p:nvSpPr>
        <p:spPr>
          <a:xfrm>
            <a:off x="5242525" y="4553950"/>
            <a:ext cx="1421100" cy="406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3" name="Google Shape;483;p49"/>
          <p:cNvCxnSpPr/>
          <p:nvPr/>
        </p:nvCxnSpPr>
        <p:spPr>
          <a:xfrm flipH="1" rot="10800000">
            <a:off x="6120675" y="4355650"/>
            <a:ext cx="840600" cy="198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4" name="Google Shape;484;p49"/>
          <p:cNvSpPr txBox="1"/>
          <p:nvPr/>
        </p:nvSpPr>
        <p:spPr>
          <a:xfrm>
            <a:off x="5242525" y="4554075"/>
            <a:ext cx="40848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“Node vector”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Softmax: Modeling</a:t>
            </a:r>
            <a:endParaRPr/>
          </a:p>
        </p:txBody>
      </p:sp>
      <p:pic>
        <p:nvPicPr>
          <p:cNvPr id="490" name="Google Shape;49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600" y="3857249"/>
            <a:ext cx="2991926" cy="94745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50"/>
          <p:cNvSpPr txBox="1"/>
          <p:nvPr>
            <p:ph idx="1" type="body"/>
          </p:nvPr>
        </p:nvSpPr>
        <p:spPr>
          <a:xfrm>
            <a:off x="311700" y="1225225"/>
            <a:ext cx="9067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Questions: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What is</a:t>
            </a:r>
            <a:r>
              <a:rPr b="1" lang="en"/>
              <a:t> the one-hot cross-entropy? What’s the run-time for p(dog) ?</a:t>
            </a:r>
            <a:br>
              <a:rPr b="1" lang="en"/>
            </a:br>
            <a:br>
              <a:rPr b="1" lang="en"/>
            </a:br>
            <a:br>
              <a:rPr b="1" lang="en"/>
            </a:br>
            <a:r>
              <a:rPr b="1" lang="en"/>
              <a:t>    </a:t>
            </a:r>
            <a:br>
              <a:rPr b="1" lang="en"/>
            </a:br>
            <a:r>
              <a:rPr b="1" lang="en"/>
              <a:t>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Number of parameters (dim(W) = w)?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Softmax: Modeling</a:t>
            </a:r>
            <a:endParaRPr/>
          </a:p>
        </p:txBody>
      </p:sp>
      <p:pic>
        <p:nvPicPr>
          <p:cNvPr id="497" name="Google Shape;49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600" y="3857249"/>
            <a:ext cx="2991926" cy="94745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51"/>
          <p:cNvSpPr txBox="1"/>
          <p:nvPr>
            <p:ph idx="1" type="body"/>
          </p:nvPr>
        </p:nvSpPr>
        <p:spPr>
          <a:xfrm>
            <a:off x="311700" y="1225225"/>
            <a:ext cx="9067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Questions: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What’s the run-time for p(dog) ?</a:t>
            </a:r>
            <a:br>
              <a:rPr b="1" lang="en"/>
            </a:br>
            <a:br>
              <a:rPr b="1" lang="en"/>
            </a:br>
            <a:br>
              <a:rPr b="1" lang="en"/>
            </a:br>
            <a:r>
              <a:rPr b="1" lang="en"/>
              <a:t>    </a:t>
            </a:r>
            <a:r>
              <a:rPr lang="en"/>
              <a:t>log(|V|) terms instead of |V|.... O(log(|V|)) run time to find p(dog)! </a:t>
            </a:r>
            <a:br>
              <a:rPr b="1" lang="en"/>
            </a:br>
            <a:r>
              <a:rPr b="1" lang="en"/>
              <a:t>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Number of parameters (dim(W) = w)?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endParaRPr/>
          </a:p>
        </p:txBody>
      </p:sp>
      <p:pic>
        <p:nvPicPr>
          <p:cNvPr id="499" name="Google Shape;49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2320657"/>
            <a:ext cx="8789051" cy="573425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51"/>
          <p:cNvSpPr/>
          <p:nvPr/>
        </p:nvSpPr>
        <p:spPr>
          <a:xfrm>
            <a:off x="4002174" y="2863900"/>
            <a:ext cx="1223700" cy="323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Mid-term Course Evaluations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take a moment to provide us with feedback.  We’re always trying to improve the class.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Midterm course evaluations are available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en"/>
              <a:t>. 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Softmax: Modeling</a:t>
            </a:r>
            <a:endParaRPr/>
          </a:p>
        </p:txBody>
      </p:sp>
      <p:pic>
        <p:nvPicPr>
          <p:cNvPr id="506" name="Google Shape;50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600" y="3857249"/>
            <a:ext cx="2991926" cy="94745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52"/>
          <p:cNvSpPr txBox="1"/>
          <p:nvPr>
            <p:ph idx="1" type="body"/>
          </p:nvPr>
        </p:nvSpPr>
        <p:spPr>
          <a:xfrm>
            <a:off x="311700" y="1301425"/>
            <a:ext cx="9067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Questions: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What’s the run-time for p(dog) ?</a:t>
            </a:r>
            <a:br>
              <a:rPr b="1" lang="en"/>
            </a:br>
            <a:br>
              <a:rPr b="1" lang="en"/>
            </a:br>
            <a:br>
              <a:rPr b="1" lang="en"/>
            </a:br>
            <a:r>
              <a:rPr b="1" lang="en"/>
              <a:t>    </a:t>
            </a:r>
            <a:r>
              <a:rPr lang="en"/>
              <a:t>log(|V|) terms instead of |V|.... O(log(|V|)) run time to find p(dog)! </a:t>
            </a:r>
            <a:br>
              <a:rPr b="1" lang="en"/>
            </a:br>
            <a:r>
              <a:rPr b="1" lang="en"/>
              <a:t>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Number of parameters (dim(W) = w)?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</a:t>
            </a:r>
            <a:r>
              <a:rPr lang="en"/>
              <a:t>O(</a:t>
            </a:r>
            <a:r>
              <a:rPr lang="en"/>
              <a:t>H x V) </a:t>
            </a:r>
            <a:br>
              <a:rPr b="1" lang="en"/>
            </a:br>
            <a:r>
              <a:rPr b="1" lang="en"/>
              <a:t>  </a:t>
            </a:r>
            <a:r>
              <a:rPr lang="en"/>
              <a:t>  (similar to standard affine/softmax!)</a:t>
            </a:r>
            <a:endParaRPr/>
          </a:p>
        </p:txBody>
      </p:sp>
      <p:pic>
        <p:nvPicPr>
          <p:cNvPr id="508" name="Google Shape;50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2320657"/>
            <a:ext cx="8789051" cy="573425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52"/>
          <p:cNvSpPr/>
          <p:nvPr/>
        </p:nvSpPr>
        <p:spPr>
          <a:xfrm>
            <a:off x="612078" y="3871974"/>
            <a:ext cx="922500" cy="323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10" name="Google Shape;510;p52"/>
          <p:cNvSpPr/>
          <p:nvPr/>
        </p:nvSpPr>
        <p:spPr>
          <a:xfrm>
            <a:off x="4012549" y="2946450"/>
            <a:ext cx="1223700" cy="323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2"/>
          <p:cNvSpPr txBox="1"/>
          <p:nvPr/>
        </p:nvSpPr>
        <p:spPr>
          <a:xfrm>
            <a:off x="865675" y="3833725"/>
            <a:ext cx="2019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Softmax: Word Arrangement</a:t>
            </a:r>
            <a:endParaRPr/>
          </a:p>
        </p:txBody>
      </p:sp>
      <p:grpSp>
        <p:nvGrpSpPr>
          <p:cNvPr id="517" name="Google Shape;517;p53"/>
          <p:cNvGrpSpPr/>
          <p:nvPr/>
        </p:nvGrpSpPr>
        <p:grpSpPr>
          <a:xfrm>
            <a:off x="1650027" y="1593625"/>
            <a:ext cx="5864523" cy="2096246"/>
            <a:chOff x="2335827" y="1666875"/>
            <a:chExt cx="5864523" cy="2096246"/>
          </a:xfrm>
        </p:grpSpPr>
        <p:pic>
          <p:nvPicPr>
            <p:cNvPr id="518" name="Google Shape;518;p5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85350" y="1666875"/>
              <a:ext cx="5715000" cy="1809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9" name="Google Shape;519;p53"/>
            <p:cNvSpPr txBox="1"/>
            <p:nvPr/>
          </p:nvSpPr>
          <p:spPr>
            <a:xfrm>
              <a:off x="2335827" y="3318340"/>
              <a:ext cx="5892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the</a:t>
              </a:r>
              <a:endParaRPr/>
            </a:p>
          </p:txBody>
        </p:sp>
        <p:sp>
          <p:nvSpPr>
            <p:cNvPr id="520" name="Google Shape;520;p53"/>
            <p:cNvSpPr txBox="1"/>
            <p:nvPr/>
          </p:nvSpPr>
          <p:spPr>
            <a:xfrm>
              <a:off x="2672842" y="3321262"/>
              <a:ext cx="5892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and</a:t>
              </a:r>
              <a:endParaRPr/>
            </a:p>
          </p:txBody>
        </p:sp>
        <p:sp>
          <p:nvSpPr>
            <p:cNvPr id="521" name="Google Shape;521;p53"/>
            <p:cNvSpPr txBox="1"/>
            <p:nvPr/>
          </p:nvSpPr>
          <p:spPr>
            <a:xfrm>
              <a:off x="3033327" y="3335915"/>
              <a:ext cx="5892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for</a:t>
              </a:r>
              <a:endParaRPr/>
            </a:p>
          </p:txBody>
        </p:sp>
        <p:sp>
          <p:nvSpPr>
            <p:cNvPr id="522" name="Google Shape;522;p53"/>
            <p:cNvSpPr txBox="1"/>
            <p:nvPr/>
          </p:nvSpPr>
          <p:spPr>
            <a:xfrm>
              <a:off x="3414319" y="3321246"/>
              <a:ext cx="5892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of</a:t>
              </a:r>
              <a:endParaRPr/>
            </a:p>
          </p:txBody>
        </p:sp>
        <p:sp>
          <p:nvSpPr>
            <p:cNvPr id="523" name="Google Shape;523;p53"/>
            <p:cNvSpPr txBox="1"/>
            <p:nvPr/>
          </p:nvSpPr>
          <p:spPr>
            <a:xfrm>
              <a:off x="3795319" y="3335921"/>
              <a:ext cx="5892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cat</a:t>
              </a:r>
              <a:endParaRPr/>
            </a:p>
          </p:txBody>
        </p:sp>
        <p:sp>
          <p:nvSpPr>
            <p:cNvPr id="524" name="Google Shape;524;p53"/>
            <p:cNvSpPr txBox="1"/>
            <p:nvPr/>
          </p:nvSpPr>
          <p:spPr>
            <a:xfrm>
              <a:off x="4211494" y="3321246"/>
              <a:ext cx="5892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dog</a:t>
              </a:r>
              <a:endParaRPr/>
            </a:p>
          </p:txBody>
        </p:sp>
        <p:sp>
          <p:nvSpPr>
            <p:cNvPr id="525" name="Google Shape;525;p53"/>
            <p:cNvSpPr txBox="1"/>
            <p:nvPr/>
          </p:nvSpPr>
          <p:spPr>
            <a:xfrm>
              <a:off x="4557319" y="3321246"/>
              <a:ext cx="5892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...</a:t>
              </a:r>
              <a:endParaRPr/>
            </a:p>
          </p:txBody>
        </p:sp>
      </p:grpSp>
      <p:sp>
        <p:nvSpPr>
          <p:cNvPr id="526" name="Google Shape;526;p53"/>
          <p:cNvSpPr txBox="1"/>
          <p:nvPr/>
        </p:nvSpPr>
        <p:spPr>
          <a:xfrm>
            <a:off x="430825" y="3830375"/>
            <a:ext cx="5138100" cy="24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Ways to build the tree &amp; structure word arrangements:</a:t>
            </a:r>
            <a:endParaRPr b="1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Huffman Tree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WordNet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Word Clustering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4"/>
          <p:cNvSpPr txBox="1"/>
          <p:nvPr>
            <p:ph type="ctrTitle"/>
          </p:nvPr>
        </p:nvSpPr>
        <p:spPr>
          <a:xfrm>
            <a:off x="2764275" y="1596650"/>
            <a:ext cx="3606600" cy="20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Models: A Very Large Neural Model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5"/>
          <p:cNvSpPr txBox="1"/>
          <p:nvPr>
            <p:ph type="title"/>
          </p:nvPr>
        </p:nvSpPr>
        <p:spPr>
          <a:xfrm>
            <a:off x="311700" y="315925"/>
            <a:ext cx="8520600" cy="11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SOTA</a:t>
            </a:r>
            <a:r>
              <a:rPr lang="en"/>
              <a:t>: Open AI’s GPT-3</a:t>
            </a:r>
            <a:br>
              <a:rPr lang="en"/>
            </a:br>
            <a:r>
              <a:rPr lang="en"/>
              <a:t>“Language Models are Few-Shot Learners”</a:t>
            </a:r>
            <a:endParaRPr/>
          </a:p>
        </p:txBody>
      </p:sp>
      <p:sp>
        <p:nvSpPr>
          <p:cNvPr id="537" name="Google Shape;537;p55"/>
          <p:cNvSpPr txBox="1"/>
          <p:nvPr>
            <p:ph idx="1" type="body"/>
          </p:nvPr>
        </p:nvSpPr>
        <p:spPr>
          <a:xfrm>
            <a:off x="4308650" y="1458625"/>
            <a:ext cx="4769400" cy="19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Huge Language Model - 175 bn parameters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2048 word window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Excellent Few-Shot performance for many tasks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Still some surprising limitations in various critical tasks like language inference:</a:t>
            </a:r>
            <a:endParaRPr sz="2000"/>
          </a:p>
        </p:txBody>
      </p:sp>
      <p:sp>
        <p:nvSpPr>
          <p:cNvPr id="538" name="Google Shape;538;p55"/>
          <p:cNvSpPr txBox="1"/>
          <p:nvPr/>
        </p:nvSpPr>
        <p:spPr>
          <a:xfrm>
            <a:off x="393450" y="4606125"/>
            <a:ext cx="50379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Source Paper: </a:t>
            </a:r>
            <a:r>
              <a:rPr lang="en" sz="11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https://arxiv.org/pdf/2005.14165.pdf</a:t>
            </a: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39" name="Google Shape;53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450" y="1458625"/>
            <a:ext cx="3358625" cy="17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225" y="3230874"/>
            <a:ext cx="3608126" cy="130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55"/>
          <p:cNvSpPr txBox="1"/>
          <p:nvPr/>
        </p:nvSpPr>
        <p:spPr>
          <a:xfrm>
            <a:off x="4603000" y="3300113"/>
            <a:ext cx="4395000" cy="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chemeClr val="dk1"/>
                </a:solidFill>
              </a:rPr>
              <a:t>“A more fundamental limitation of the general approach described in this paper – scaling up any LM-like model, whether autoregressive or bidirectional – is that it may eventually run into (or could already be running into) the limits of the pretraining objective.” </a:t>
            </a:r>
            <a:r>
              <a:rPr i="1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i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Google Shape;54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62" y="230300"/>
            <a:ext cx="8954276" cy="453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8"/>
          <p:cNvSpPr txBox="1"/>
          <p:nvPr>
            <p:ph type="title"/>
          </p:nvPr>
        </p:nvSpPr>
        <p:spPr>
          <a:xfrm>
            <a:off x="311700" y="315925"/>
            <a:ext cx="31254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Sampled Softmax</a:t>
            </a:r>
            <a:endParaRPr/>
          </a:p>
        </p:txBody>
      </p:sp>
      <p:sp>
        <p:nvSpPr>
          <p:cNvPr id="557" name="Google Shape;557;p58"/>
          <p:cNvSpPr txBox="1"/>
          <p:nvPr/>
        </p:nvSpPr>
        <p:spPr>
          <a:xfrm>
            <a:off x="5069100" y="3246000"/>
            <a:ext cx="238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Sampled </a:t>
            </a:r>
            <a:r>
              <a:rPr b="1" lang="en" sz="1200"/>
              <a:t>W’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Shape = [H, </a:t>
            </a:r>
            <a:r>
              <a:rPr lang="en" sz="1200">
                <a:solidFill>
                  <a:srgbClr val="666666"/>
                </a:solidFill>
                <a:highlight>
                  <a:srgbClr val="FFF2CC"/>
                </a:highlight>
              </a:rPr>
              <a:t>num_samples+1</a:t>
            </a:r>
            <a:r>
              <a:rPr lang="en" sz="1200">
                <a:solidFill>
                  <a:srgbClr val="666666"/>
                </a:solidFill>
              </a:rPr>
              <a:t>]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558" name="Google Shape;558;p58"/>
          <p:cNvSpPr/>
          <p:nvPr/>
        </p:nvSpPr>
        <p:spPr>
          <a:xfrm rot="5400000">
            <a:off x="1755738" y="3792800"/>
            <a:ext cx="233100" cy="17727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8"/>
          <p:cNvSpPr txBox="1"/>
          <p:nvPr/>
        </p:nvSpPr>
        <p:spPr>
          <a:xfrm>
            <a:off x="986013" y="4054450"/>
            <a:ext cx="17727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Vector </a:t>
            </a:r>
            <a:r>
              <a:rPr b="1" lang="en" sz="1200"/>
              <a:t>h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Shape = [1,H]</a:t>
            </a:r>
            <a:endParaRPr sz="1200">
              <a:solidFill>
                <a:srgbClr val="666666"/>
              </a:solidFill>
            </a:endParaRPr>
          </a:p>
        </p:txBody>
      </p:sp>
      <p:grpSp>
        <p:nvGrpSpPr>
          <p:cNvPr id="560" name="Google Shape;560;p58"/>
          <p:cNvGrpSpPr/>
          <p:nvPr/>
        </p:nvGrpSpPr>
        <p:grpSpPr>
          <a:xfrm>
            <a:off x="2002050" y="1254888"/>
            <a:ext cx="5247300" cy="1576650"/>
            <a:chOff x="3158750" y="1263838"/>
            <a:chExt cx="5247300" cy="1576650"/>
          </a:xfrm>
        </p:grpSpPr>
        <p:sp>
          <p:nvSpPr>
            <p:cNvPr id="561" name="Google Shape;561;p58"/>
            <p:cNvSpPr/>
            <p:nvPr/>
          </p:nvSpPr>
          <p:spPr>
            <a:xfrm>
              <a:off x="3158750" y="1263850"/>
              <a:ext cx="5247300" cy="15678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58"/>
            <p:cNvSpPr txBox="1"/>
            <p:nvPr/>
          </p:nvSpPr>
          <p:spPr>
            <a:xfrm>
              <a:off x="4896050" y="1821650"/>
              <a:ext cx="1772700" cy="48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Weight matrix </a:t>
              </a:r>
              <a:r>
                <a:rPr b="1" lang="en" sz="1200"/>
                <a:t>W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6666"/>
                  </a:solidFill>
                </a:rPr>
                <a:t>Shape = [H,V]</a:t>
              </a:r>
              <a:endParaRPr sz="1200">
                <a:solidFill>
                  <a:srgbClr val="666666"/>
                </a:solidFill>
              </a:endParaRPr>
            </a:p>
          </p:txBody>
        </p:sp>
        <p:sp>
          <p:nvSpPr>
            <p:cNvPr id="563" name="Google Shape;563;p58"/>
            <p:cNvSpPr/>
            <p:nvPr/>
          </p:nvSpPr>
          <p:spPr>
            <a:xfrm>
              <a:off x="3395625" y="1272688"/>
              <a:ext cx="136500" cy="15678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58"/>
            <p:cNvSpPr/>
            <p:nvPr/>
          </p:nvSpPr>
          <p:spPr>
            <a:xfrm>
              <a:off x="3866650" y="1272688"/>
              <a:ext cx="136500" cy="15678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58"/>
            <p:cNvSpPr/>
            <p:nvPr/>
          </p:nvSpPr>
          <p:spPr>
            <a:xfrm>
              <a:off x="4219325" y="1272688"/>
              <a:ext cx="136500" cy="15678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58"/>
            <p:cNvSpPr/>
            <p:nvPr/>
          </p:nvSpPr>
          <p:spPr>
            <a:xfrm>
              <a:off x="4896050" y="1272688"/>
              <a:ext cx="136500" cy="15678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58"/>
            <p:cNvSpPr/>
            <p:nvPr/>
          </p:nvSpPr>
          <p:spPr>
            <a:xfrm>
              <a:off x="6532250" y="1272688"/>
              <a:ext cx="136500" cy="15678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58"/>
            <p:cNvSpPr/>
            <p:nvPr/>
          </p:nvSpPr>
          <p:spPr>
            <a:xfrm>
              <a:off x="7012375" y="1272688"/>
              <a:ext cx="136500" cy="1567800"/>
            </a:xfrm>
            <a:prstGeom prst="rect">
              <a:avLst/>
            </a:prstGeom>
            <a:solidFill>
              <a:srgbClr val="E6913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58"/>
            <p:cNvSpPr/>
            <p:nvPr/>
          </p:nvSpPr>
          <p:spPr>
            <a:xfrm>
              <a:off x="7148875" y="1272688"/>
              <a:ext cx="136500" cy="15678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58"/>
            <p:cNvSpPr/>
            <p:nvPr/>
          </p:nvSpPr>
          <p:spPr>
            <a:xfrm>
              <a:off x="7765500" y="1263838"/>
              <a:ext cx="136500" cy="15678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58"/>
            <p:cNvSpPr/>
            <p:nvPr/>
          </p:nvSpPr>
          <p:spPr>
            <a:xfrm>
              <a:off x="8032675" y="1263838"/>
              <a:ext cx="136500" cy="15678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58"/>
          <p:cNvGrpSpPr/>
          <p:nvPr/>
        </p:nvGrpSpPr>
        <p:grpSpPr>
          <a:xfrm>
            <a:off x="3749988" y="3246038"/>
            <a:ext cx="1319100" cy="1567813"/>
            <a:chOff x="3154350" y="3246038"/>
            <a:chExt cx="1319100" cy="1567813"/>
          </a:xfrm>
        </p:grpSpPr>
        <p:sp>
          <p:nvSpPr>
            <p:cNvPr id="573" name="Google Shape;573;p58"/>
            <p:cNvSpPr/>
            <p:nvPr/>
          </p:nvSpPr>
          <p:spPr>
            <a:xfrm>
              <a:off x="3154350" y="3246050"/>
              <a:ext cx="1319100" cy="15678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58"/>
            <p:cNvSpPr/>
            <p:nvPr/>
          </p:nvSpPr>
          <p:spPr>
            <a:xfrm>
              <a:off x="3158750" y="3246038"/>
              <a:ext cx="136500" cy="15678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58"/>
            <p:cNvSpPr/>
            <p:nvPr/>
          </p:nvSpPr>
          <p:spPr>
            <a:xfrm>
              <a:off x="3305725" y="3246038"/>
              <a:ext cx="136500" cy="15678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58"/>
            <p:cNvSpPr/>
            <p:nvPr/>
          </p:nvSpPr>
          <p:spPr>
            <a:xfrm>
              <a:off x="3452700" y="3246038"/>
              <a:ext cx="136500" cy="15678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58"/>
            <p:cNvSpPr/>
            <p:nvPr/>
          </p:nvSpPr>
          <p:spPr>
            <a:xfrm>
              <a:off x="3599675" y="3246038"/>
              <a:ext cx="136500" cy="15678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58"/>
            <p:cNvSpPr/>
            <p:nvPr/>
          </p:nvSpPr>
          <p:spPr>
            <a:xfrm>
              <a:off x="3746650" y="3246038"/>
              <a:ext cx="136500" cy="15678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58"/>
            <p:cNvSpPr/>
            <p:nvPr/>
          </p:nvSpPr>
          <p:spPr>
            <a:xfrm>
              <a:off x="3893625" y="3246038"/>
              <a:ext cx="136500" cy="1567800"/>
            </a:xfrm>
            <a:prstGeom prst="rect">
              <a:avLst/>
            </a:prstGeom>
            <a:solidFill>
              <a:srgbClr val="E6913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58"/>
            <p:cNvSpPr/>
            <p:nvPr/>
          </p:nvSpPr>
          <p:spPr>
            <a:xfrm>
              <a:off x="4042900" y="3246038"/>
              <a:ext cx="136500" cy="15678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58"/>
            <p:cNvSpPr/>
            <p:nvPr/>
          </p:nvSpPr>
          <p:spPr>
            <a:xfrm>
              <a:off x="4189875" y="3246038"/>
              <a:ext cx="136500" cy="15678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58"/>
            <p:cNvSpPr/>
            <p:nvPr/>
          </p:nvSpPr>
          <p:spPr>
            <a:xfrm>
              <a:off x="4336850" y="3246038"/>
              <a:ext cx="136500" cy="15678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58"/>
          <p:cNvCxnSpPr>
            <a:stCxn id="563" idx="2"/>
            <a:endCxn id="574" idx="0"/>
          </p:cNvCxnSpPr>
          <p:nvPr/>
        </p:nvCxnSpPr>
        <p:spPr>
          <a:xfrm flipH="1" rot="-5400000">
            <a:off x="2857675" y="2281038"/>
            <a:ext cx="414600" cy="1515600"/>
          </a:xfrm>
          <a:prstGeom prst="curvedConnector3">
            <a:avLst>
              <a:gd fmla="val 49988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4" name="Google Shape;584;p58"/>
          <p:cNvCxnSpPr>
            <a:stCxn id="564" idx="2"/>
            <a:endCxn id="575" idx="0"/>
          </p:cNvCxnSpPr>
          <p:nvPr/>
        </p:nvCxnSpPr>
        <p:spPr>
          <a:xfrm flipH="1" rot="-5400000">
            <a:off x="3166550" y="2443188"/>
            <a:ext cx="414600" cy="1191300"/>
          </a:xfrm>
          <a:prstGeom prst="curvedConnector3">
            <a:avLst>
              <a:gd fmla="val 49988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5" name="Google Shape;585;p58"/>
          <p:cNvCxnSpPr>
            <a:stCxn id="565" idx="2"/>
            <a:endCxn id="576" idx="0"/>
          </p:cNvCxnSpPr>
          <p:nvPr/>
        </p:nvCxnSpPr>
        <p:spPr>
          <a:xfrm flipH="1" rot="-5400000">
            <a:off x="3416475" y="2545938"/>
            <a:ext cx="414600" cy="985800"/>
          </a:xfrm>
          <a:prstGeom prst="curvedConnector3">
            <a:avLst>
              <a:gd fmla="val 49988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6" name="Google Shape;586;p58"/>
          <p:cNvCxnSpPr>
            <a:stCxn id="566" idx="2"/>
            <a:endCxn id="577" idx="0"/>
          </p:cNvCxnSpPr>
          <p:nvPr/>
        </p:nvCxnSpPr>
        <p:spPr>
          <a:xfrm flipH="1" rot="-5400000">
            <a:off x="3828300" y="2810838"/>
            <a:ext cx="414600" cy="456000"/>
          </a:xfrm>
          <a:prstGeom prst="curvedConnector3">
            <a:avLst>
              <a:gd fmla="val 49988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7" name="Google Shape;587;p58"/>
          <p:cNvCxnSpPr>
            <a:stCxn id="567" idx="2"/>
            <a:endCxn id="578" idx="0"/>
          </p:cNvCxnSpPr>
          <p:nvPr/>
        </p:nvCxnSpPr>
        <p:spPr>
          <a:xfrm rot="5400000">
            <a:off x="4719900" y="2522238"/>
            <a:ext cx="414600" cy="1033200"/>
          </a:xfrm>
          <a:prstGeom prst="curvedConnector3">
            <a:avLst>
              <a:gd fmla="val 49988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8" name="Google Shape;588;p58"/>
          <p:cNvCxnSpPr>
            <a:stCxn id="568" idx="2"/>
            <a:endCxn id="579" idx="0"/>
          </p:cNvCxnSpPr>
          <p:nvPr/>
        </p:nvCxnSpPr>
        <p:spPr>
          <a:xfrm rot="5400000">
            <a:off x="5033375" y="2355588"/>
            <a:ext cx="414600" cy="1366500"/>
          </a:xfrm>
          <a:prstGeom prst="curvedConnector3">
            <a:avLst>
              <a:gd fmla="val 49988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9" name="Google Shape;589;p58"/>
          <p:cNvCxnSpPr>
            <a:stCxn id="569" idx="2"/>
            <a:endCxn id="580" idx="0"/>
          </p:cNvCxnSpPr>
          <p:nvPr/>
        </p:nvCxnSpPr>
        <p:spPr>
          <a:xfrm rot="5400000">
            <a:off x="5176325" y="2362038"/>
            <a:ext cx="414600" cy="1353600"/>
          </a:xfrm>
          <a:prstGeom prst="curvedConnector3">
            <a:avLst>
              <a:gd fmla="val 49988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0" name="Google Shape;590;p58"/>
          <p:cNvCxnSpPr>
            <a:stCxn id="570" idx="2"/>
            <a:endCxn id="581" idx="0"/>
          </p:cNvCxnSpPr>
          <p:nvPr/>
        </p:nvCxnSpPr>
        <p:spPr>
          <a:xfrm rot="5400000">
            <a:off x="5553700" y="2122638"/>
            <a:ext cx="423300" cy="1823400"/>
          </a:xfrm>
          <a:prstGeom prst="curvedConnector3">
            <a:avLst>
              <a:gd fmla="val 50006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1" name="Google Shape;591;p58"/>
          <p:cNvCxnSpPr>
            <a:stCxn id="571" idx="2"/>
            <a:endCxn id="582" idx="0"/>
          </p:cNvCxnSpPr>
          <p:nvPr/>
        </p:nvCxnSpPr>
        <p:spPr>
          <a:xfrm rot="5400000">
            <a:off x="5760875" y="2062638"/>
            <a:ext cx="423300" cy="1943400"/>
          </a:xfrm>
          <a:prstGeom prst="curvedConnector3">
            <a:avLst>
              <a:gd fmla="val 50006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2" name="Google Shape;592;p58"/>
          <p:cNvSpPr txBox="1"/>
          <p:nvPr/>
        </p:nvSpPr>
        <p:spPr>
          <a:xfrm>
            <a:off x="2981325" y="4544450"/>
            <a:ext cx="5460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·</a:t>
            </a:r>
            <a:endParaRPr sz="3600"/>
          </a:p>
        </p:txBody>
      </p:sp>
      <p:sp>
        <p:nvSpPr>
          <p:cNvPr id="593" name="Google Shape;593;p58"/>
          <p:cNvSpPr txBox="1"/>
          <p:nvPr/>
        </p:nvSpPr>
        <p:spPr>
          <a:xfrm>
            <a:off x="5291750" y="4544450"/>
            <a:ext cx="5460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=</a:t>
            </a:r>
            <a:endParaRPr sz="2000"/>
          </a:p>
        </p:txBody>
      </p:sp>
      <p:sp>
        <p:nvSpPr>
          <p:cNvPr id="594" name="Google Shape;594;p58"/>
          <p:cNvSpPr/>
          <p:nvPr/>
        </p:nvSpPr>
        <p:spPr>
          <a:xfrm rot="5400000">
            <a:off x="6613625" y="4009400"/>
            <a:ext cx="233100" cy="13395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58"/>
          <p:cNvSpPr txBox="1"/>
          <p:nvPr/>
        </p:nvSpPr>
        <p:spPr>
          <a:xfrm>
            <a:off x="5560025" y="4054450"/>
            <a:ext cx="23403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Sampled logits </a:t>
            </a:r>
            <a:r>
              <a:rPr b="1" lang="en" sz="1200"/>
              <a:t>z’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Shape = [1,</a:t>
            </a:r>
            <a:r>
              <a:rPr lang="en" sz="1200">
                <a:solidFill>
                  <a:srgbClr val="666666"/>
                </a:solidFill>
                <a:highlight>
                  <a:srgbClr val="FFF2CC"/>
                </a:highlight>
              </a:rPr>
              <a:t>num_samples+1</a:t>
            </a:r>
            <a:r>
              <a:rPr lang="en" sz="1200">
                <a:solidFill>
                  <a:srgbClr val="666666"/>
                </a:solidFill>
              </a:rPr>
              <a:t>]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596" name="Google Shape;596;p58"/>
          <p:cNvSpPr txBox="1"/>
          <p:nvPr/>
        </p:nvSpPr>
        <p:spPr>
          <a:xfrm>
            <a:off x="3437225" y="315925"/>
            <a:ext cx="2006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66666"/>
                </a:solidFill>
              </a:rPr>
              <a:t>(bias term not shown)</a:t>
            </a:r>
            <a:endParaRPr i="1">
              <a:solidFill>
                <a:srgbClr val="666666"/>
              </a:solidFill>
            </a:endParaRPr>
          </a:p>
        </p:txBody>
      </p:sp>
      <p:sp>
        <p:nvSpPr>
          <p:cNvPr id="597" name="Google Shape;597;p58"/>
          <p:cNvSpPr/>
          <p:nvPr/>
        </p:nvSpPr>
        <p:spPr>
          <a:xfrm rot="5400000">
            <a:off x="6424139" y="691225"/>
            <a:ext cx="233100" cy="2727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58"/>
          <p:cNvSpPr txBox="1"/>
          <p:nvPr/>
        </p:nvSpPr>
        <p:spPr>
          <a:xfrm>
            <a:off x="5683188" y="222925"/>
            <a:ext cx="17727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Target </a:t>
            </a:r>
            <a:r>
              <a:rPr b="1" lang="en" sz="1200"/>
              <a:t>y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(single integer)</a:t>
            </a:r>
            <a:endParaRPr sz="1200">
              <a:solidFill>
                <a:srgbClr val="666666"/>
              </a:solidFill>
            </a:endParaRPr>
          </a:p>
        </p:txBody>
      </p:sp>
      <p:cxnSp>
        <p:nvCxnSpPr>
          <p:cNvPr id="599" name="Google Shape;599;p58"/>
          <p:cNvCxnSpPr>
            <a:stCxn id="597" idx="3"/>
            <a:endCxn id="568" idx="0"/>
          </p:cNvCxnSpPr>
          <p:nvPr/>
        </p:nvCxnSpPr>
        <p:spPr>
          <a:xfrm rot="5400000">
            <a:off x="6072539" y="795475"/>
            <a:ext cx="319500" cy="616800"/>
          </a:xfrm>
          <a:prstGeom prst="curvedConnector3">
            <a:avLst>
              <a:gd fmla="val 50018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0" name="Google Shape;600;p58"/>
          <p:cNvSpPr txBox="1"/>
          <p:nvPr/>
        </p:nvSpPr>
        <p:spPr>
          <a:xfrm>
            <a:off x="917478" y="2939225"/>
            <a:ext cx="22134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2CC"/>
                </a:highlight>
              </a:rPr>
              <a:t>num_samples</a:t>
            </a:r>
            <a:r>
              <a:rPr lang="en" sz="1200"/>
              <a:t> indices selected at random</a:t>
            </a:r>
            <a:endParaRPr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Models (2 Weeks): Agenda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Learnings Review &amp; Beyond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 Models: Motivation &amp; Intuition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Language Models 1: Simple Neural LM  &amp; Optimizations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Language Models 2: Recurrent Neural Nets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of LMs: </a:t>
            </a:r>
            <a:r>
              <a:rPr lang="en"/>
              <a:t>Context-aware embeddings with ELMO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Outlook: Transfer Learning with BERT, OpenAI GPT &amp; </a:t>
            </a:r>
            <a:br>
              <a:rPr lang="en"/>
            </a:br>
            <a:r>
              <a:rPr lang="en"/>
              <a:t>                 Sentence Embeddings with USE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7816725" y="1285325"/>
            <a:ext cx="41400" cy="1141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7969125" y="2352125"/>
            <a:ext cx="41400" cy="1905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7965725" y="1628525"/>
            <a:ext cx="11070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~ Week 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8118125" y="3000125"/>
            <a:ext cx="11070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~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Week 7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ctrTitle"/>
          </p:nvPr>
        </p:nvSpPr>
        <p:spPr>
          <a:xfrm>
            <a:off x="2826850" y="1444250"/>
            <a:ext cx="3516300" cy="22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Key Learnings </a:t>
            </a:r>
            <a:r>
              <a:rPr lang="en"/>
              <a:t>Review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1682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Classification with CNNs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4528875"/>
            <a:ext cx="7544700" cy="4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Another View: Zhang/Wallace (UT Austin, 2014,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https://arxiv.org/pdf/1510.03820.pdf</a:t>
            </a:r>
            <a:r>
              <a:rPr lang="en" sz="1400"/>
              <a:t> )</a:t>
            </a:r>
            <a:br>
              <a:rPr lang="en" sz="1400"/>
            </a:b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/>
            </a:br>
            <a:br>
              <a:rPr lang="en" sz="1200"/>
            </a:b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550" y="1075700"/>
            <a:ext cx="3279909" cy="352937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5018100" y="1980224"/>
            <a:ext cx="3872100" cy="23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Discussion: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Embeddings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Convolution Layer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Pooling Layer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Affine plus Softmax</a:t>
            </a:r>
            <a:br>
              <a:rPr lang="en" sz="1200"/>
            </a:b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/>
          <p:nvPr/>
        </p:nvSpPr>
        <p:spPr>
          <a:xfrm>
            <a:off x="3901625" y="1901850"/>
            <a:ext cx="763500" cy="227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4132775" y="1385200"/>
            <a:ext cx="3012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Features for NNs: Word Embedding Vectors!</a:t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753300" y="1244500"/>
            <a:ext cx="395150" cy="1962300"/>
          </a:xfrm>
          <a:custGeom>
            <a:rect b="b" l="l" r="r" t="t"/>
            <a:pathLst>
              <a:path extrusionOk="0" h="78492" w="15806">
                <a:moveTo>
                  <a:pt x="15806" y="0"/>
                </a:moveTo>
                <a:lnTo>
                  <a:pt x="0" y="0"/>
                </a:lnTo>
                <a:lnTo>
                  <a:pt x="0" y="78492"/>
                </a:lnTo>
                <a:lnTo>
                  <a:pt x="15270" y="78492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Google Shape;113;p20"/>
          <p:cNvSpPr/>
          <p:nvPr/>
        </p:nvSpPr>
        <p:spPr>
          <a:xfrm flipH="1">
            <a:off x="2565988" y="1244500"/>
            <a:ext cx="395150" cy="1962300"/>
          </a:xfrm>
          <a:custGeom>
            <a:rect b="b" l="l" r="r" t="t"/>
            <a:pathLst>
              <a:path extrusionOk="0" h="78492" w="15806">
                <a:moveTo>
                  <a:pt x="15806" y="0"/>
                </a:moveTo>
                <a:lnTo>
                  <a:pt x="0" y="0"/>
                </a:lnTo>
                <a:lnTo>
                  <a:pt x="0" y="78492"/>
                </a:lnTo>
                <a:lnTo>
                  <a:pt x="15270" y="78492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Google Shape;114;p20"/>
          <p:cNvSpPr/>
          <p:nvPr/>
        </p:nvSpPr>
        <p:spPr>
          <a:xfrm>
            <a:off x="3386538" y="1244500"/>
            <a:ext cx="395150" cy="1962300"/>
          </a:xfrm>
          <a:custGeom>
            <a:rect b="b" l="l" r="r" t="t"/>
            <a:pathLst>
              <a:path extrusionOk="0" h="78492" w="15806">
                <a:moveTo>
                  <a:pt x="15806" y="0"/>
                </a:moveTo>
                <a:lnTo>
                  <a:pt x="0" y="0"/>
                </a:lnTo>
                <a:lnTo>
                  <a:pt x="0" y="78492"/>
                </a:lnTo>
                <a:lnTo>
                  <a:pt x="15270" y="78492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Google Shape;115;p20"/>
          <p:cNvSpPr/>
          <p:nvPr/>
        </p:nvSpPr>
        <p:spPr>
          <a:xfrm flipH="1">
            <a:off x="4464200" y="1244500"/>
            <a:ext cx="395150" cy="1962300"/>
          </a:xfrm>
          <a:custGeom>
            <a:rect b="b" l="l" r="r" t="t"/>
            <a:pathLst>
              <a:path extrusionOk="0" h="78492" w="15806">
                <a:moveTo>
                  <a:pt x="15806" y="0"/>
                </a:moveTo>
                <a:lnTo>
                  <a:pt x="0" y="0"/>
                </a:lnTo>
                <a:lnTo>
                  <a:pt x="0" y="78492"/>
                </a:lnTo>
                <a:lnTo>
                  <a:pt x="15270" y="78492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Google Shape;116;p20"/>
          <p:cNvSpPr txBox="1"/>
          <p:nvPr/>
        </p:nvSpPr>
        <p:spPr>
          <a:xfrm>
            <a:off x="1834650" y="2052850"/>
            <a:ext cx="4338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</a:t>
            </a:r>
            <a:r>
              <a:rPr baseline="30000" lang="en">
                <a:solidFill>
                  <a:schemeClr val="dk1"/>
                </a:solidFill>
              </a:rPr>
              <a:t>T</a:t>
            </a:r>
            <a:endParaRPr baseline="30000">
              <a:solidFill>
                <a:schemeClr val="dk1"/>
              </a:solidFill>
            </a:endParaRPr>
          </a:p>
        </p:txBody>
      </p:sp>
      <p:cxnSp>
        <p:nvCxnSpPr>
          <p:cNvPr id="117" name="Google Shape;117;p20"/>
          <p:cNvCxnSpPr>
            <a:endCxn id="109" idx="3"/>
          </p:cNvCxnSpPr>
          <p:nvPr/>
        </p:nvCxnSpPr>
        <p:spPr>
          <a:xfrm rot="10800000">
            <a:off x="4665125" y="2015400"/>
            <a:ext cx="533400" cy="1692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20"/>
          <p:cNvSpPr txBox="1"/>
          <p:nvPr/>
        </p:nvSpPr>
        <p:spPr>
          <a:xfrm>
            <a:off x="3709975" y="2178775"/>
            <a:ext cx="3348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1369063" y="1304800"/>
            <a:ext cx="107100" cy="1841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283525" y="1755775"/>
            <a:ext cx="522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 =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2049613" y="2647638"/>
            <a:ext cx="763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Vector for </a:t>
            </a:r>
            <a:r>
              <a:rPr lang="en" sz="1200">
                <a:solidFill>
                  <a:schemeClr val="dk1"/>
                </a:solidFill>
              </a:rPr>
              <a:t>“the”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22" name="Google Shape;122;p20"/>
          <p:cNvCxnSpPr>
            <a:stCxn id="121" idx="1"/>
          </p:cNvCxnSpPr>
          <p:nvPr/>
        </p:nvCxnSpPr>
        <p:spPr>
          <a:xfrm rot="10800000">
            <a:off x="1529113" y="2539038"/>
            <a:ext cx="520500" cy="281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1327" y="1147225"/>
            <a:ext cx="3232523" cy="264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052" y="3652100"/>
            <a:ext cx="3778926" cy="13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5583600" y="4078800"/>
            <a:ext cx="35604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Images from </a:t>
            </a:r>
            <a:r>
              <a:rPr lang="en" u="sng">
                <a:solidFill>
                  <a:srgbClr val="57BB8A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Visualizing Representations</a:t>
            </a: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(Chris Olah, 2015)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5181500" y="2023600"/>
            <a:ext cx="602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“the”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/>
          <p:nvPr/>
        </p:nvSpPr>
        <p:spPr>
          <a:xfrm>
            <a:off x="3901625" y="1901850"/>
            <a:ext cx="763500" cy="227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4132775" y="1385200"/>
            <a:ext cx="3012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Features for NNs: Word Embedding Vectors!</a:t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753300" y="1244500"/>
            <a:ext cx="395150" cy="1962300"/>
          </a:xfrm>
          <a:custGeom>
            <a:rect b="b" l="l" r="r" t="t"/>
            <a:pathLst>
              <a:path extrusionOk="0" h="78492" w="15806">
                <a:moveTo>
                  <a:pt x="15806" y="0"/>
                </a:moveTo>
                <a:lnTo>
                  <a:pt x="0" y="0"/>
                </a:lnTo>
                <a:lnTo>
                  <a:pt x="0" y="78492"/>
                </a:lnTo>
                <a:lnTo>
                  <a:pt x="15270" y="78492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Google Shape;135;p21"/>
          <p:cNvSpPr/>
          <p:nvPr/>
        </p:nvSpPr>
        <p:spPr>
          <a:xfrm flipH="1">
            <a:off x="2565988" y="1244500"/>
            <a:ext cx="395150" cy="1962300"/>
          </a:xfrm>
          <a:custGeom>
            <a:rect b="b" l="l" r="r" t="t"/>
            <a:pathLst>
              <a:path extrusionOk="0" h="78492" w="15806">
                <a:moveTo>
                  <a:pt x="15806" y="0"/>
                </a:moveTo>
                <a:lnTo>
                  <a:pt x="0" y="0"/>
                </a:lnTo>
                <a:lnTo>
                  <a:pt x="0" y="78492"/>
                </a:lnTo>
                <a:lnTo>
                  <a:pt x="15270" y="78492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Google Shape;136;p21"/>
          <p:cNvSpPr/>
          <p:nvPr/>
        </p:nvSpPr>
        <p:spPr>
          <a:xfrm>
            <a:off x="3386538" y="1244500"/>
            <a:ext cx="395150" cy="1962300"/>
          </a:xfrm>
          <a:custGeom>
            <a:rect b="b" l="l" r="r" t="t"/>
            <a:pathLst>
              <a:path extrusionOk="0" h="78492" w="15806">
                <a:moveTo>
                  <a:pt x="15806" y="0"/>
                </a:moveTo>
                <a:lnTo>
                  <a:pt x="0" y="0"/>
                </a:lnTo>
                <a:lnTo>
                  <a:pt x="0" y="78492"/>
                </a:lnTo>
                <a:lnTo>
                  <a:pt x="15270" y="78492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Google Shape;137;p21"/>
          <p:cNvSpPr/>
          <p:nvPr/>
        </p:nvSpPr>
        <p:spPr>
          <a:xfrm flipH="1">
            <a:off x="4464200" y="1244500"/>
            <a:ext cx="395150" cy="1962300"/>
          </a:xfrm>
          <a:custGeom>
            <a:rect b="b" l="l" r="r" t="t"/>
            <a:pathLst>
              <a:path extrusionOk="0" h="78492" w="15806">
                <a:moveTo>
                  <a:pt x="15806" y="0"/>
                </a:moveTo>
                <a:lnTo>
                  <a:pt x="0" y="0"/>
                </a:lnTo>
                <a:lnTo>
                  <a:pt x="0" y="78492"/>
                </a:lnTo>
                <a:lnTo>
                  <a:pt x="15270" y="78492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Google Shape;138;p21"/>
          <p:cNvSpPr txBox="1"/>
          <p:nvPr/>
        </p:nvSpPr>
        <p:spPr>
          <a:xfrm>
            <a:off x="1834650" y="2052850"/>
            <a:ext cx="4338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</a:t>
            </a:r>
            <a:r>
              <a:rPr baseline="30000" lang="en">
                <a:solidFill>
                  <a:schemeClr val="dk1"/>
                </a:solidFill>
              </a:rPr>
              <a:t>T</a:t>
            </a:r>
            <a:endParaRPr baseline="30000">
              <a:solidFill>
                <a:schemeClr val="dk1"/>
              </a:solidFill>
            </a:endParaRPr>
          </a:p>
        </p:txBody>
      </p:sp>
      <p:cxnSp>
        <p:nvCxnSpPr>
          <p:cNvPr id="139" name="Google Shape;139;p21"/>
          <p:cNvCxnSpPr>
            <a:endCxn id="131" idx="3"/>
          </p:cNvCxnSpPr>
          <p:nvPr/>
        </p:nvCxnSpPr>
        <p:spPr>
          <a:xfrm rot="10800000">
            <a:off x="4665125" y="2015400"/>
            <a:ext cx="533400" cy="1692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1"/>
          <p:cNvSpPr txBox="1"/>
          <p:nvPr/>
        </p:nvSpPr>
        <p:spPr>
          <a:xfrm>
            <a:off x="3709975" y="2178775"/>
            <a:ext cx="3348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1369063" y="1304800"/>
            <a:ext cx="107100" cy="1841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283525" y="1755775"/>
            <a:ext cx="522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 =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2049613" y="2647638"/>
            <a:ext cx="763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Vector for </a:t>
            </a:r>
            <a:r>
              <a:rPr lang="en" sz="1200">
                <a:solidFill>
                  <a:schemeClr val="dk1"/>
                </a:solidFill>
              </a:rPr>
              <a:t>“the”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44" name="Google Shape;144;p21"/>
          <p:cNvCxnSpPr>
            <a:stCxn id="143" idx="1"/>
          </p:cNvCxnSpPr>
          <p:nvPr/>
        </p:nvCxnSpPr>
        <p:spPr>
          <a:xfrm rot="10800000">
            <a:off x="1529113" y="2539038"/>
            <a:ext cx="520500" cy="281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1327" y="1147225"/>
            <a:ext cx="3232523" cy="264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052" y="3652100"/>
            <a:ext cx="3778926" cy="13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/>
        </p:nvSpPr>
        <p:spPr>
          <a:xfrm>
            <a:off x="5583600" y="4078800"/>
            <a:ext cx="35604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Images from </a:t>
            </a:r>
            <a:r>
              <a:rPr lang="en" u="sng">
                <a:solidFill>
                  <a:srgbClr val="57BB8A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Visualizing Representations</a:t>
            </a: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(Chris Olah, 2015)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5181500" y="2023600"/>
            <a:ext cx="602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“the”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49" name="Google Shape;149;p21"/>
          <p:cNvCxnSpPr/>
          <p:nvPr/>
        </p:nvCxnSpPr>
        <p:spPr>
          <a:xfrm rot="10800000">
            <a:off x="2654450" y="4112075"/>
            <a:ext cx="384900" cy="82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1"/>
          <p:cNvCxnSpPr/>
          <p:nvPr/>
        </p:nvCxnSpPr>
        <p:spPr>
          <a:xfrm rot="10800000">
            <a:off x="2121050" y="4493075"/>
            <a:ext cx="384900" cy="82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