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Economica"/>
      <p:regular r:id="rId57"/>
      <p:bold r:id="rId58"/>
      <p:italic r:id="rId59"/>
      <p:boldItalic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96A241-E571-4201-B275-5D98B87E6E6F}">
  <a:tblStyle styleId="{3696A241-E571-4201-B275-5D98B87E6E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5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Economica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Economica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Economica-italic.fntdata"/><Relationship Id="rId14" Type="http://schemas.openxmlformats.org/officeDocument/2006/relationships/slide" Target="slides/slide9.xml"/><Relationship Id="rId58" Type="http://schemas.openxmlformats.org/officeDocument/2006/relationships/font" Target="fonts/Economic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d7553b58_7_1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d7553b58_7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d7553b58_7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d7553b58_7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Sid: I don’t think this is a good example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d7553b58_7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d7553b58_7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d7553b58_7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d7553b58_7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d9de4900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d9de4900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ad7553b58_7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ad7553b58_7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 if RNNs discussed on the next slides could handle example. Answer: They can’t without being bidirectional.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beautiful/ADJ horse/NN raced -&gt; </a:t>
            </a: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VBN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the/DT barn/NN fell -&gt; </a:t>
            </a: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VBD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d9de4900b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d9de4900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 if RNNs discussed on the next slides could handle example. Answer: They can’t without being bidirectional.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beautiful/ADJ horse/NN raced -&gt; </a:t>
            </a: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VBN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the/DT barn/NN fell -&gt; </a:t>
            </a: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VBD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987d7e0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987d7e0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 if RNNs discussed on the next slides could handle example. Answer: They can’t without being bidirectional.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beautiful/ADJ horse/NN raced -&gt; </a:t>
            </a: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VBN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the/DT barn/NN fell -&gt; </a:t>
            </a: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VBD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ad7553b58_7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ad7553b58_7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ad7553b58_7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ad7553b58_7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0bed267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0bed267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3e9da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3e9da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0bed2679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0bed267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8790ee5f3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8790ee5f3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b125d627b_1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b125d627b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b125d627b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b125d627b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b42eba2fa_2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b42eba2fa_2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b42eba2fa_2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b42eba2fa_2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b42eba2fa_2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b42eba2fa_2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b125d627b_1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b125d627b_1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8790ee5f3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8790ee5f3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ad7553b58_7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ad7553b58_7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x_{\mathrm{gated}} = \sigma(x, h_{t-1})\, 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3e9da7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3e9da7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4d47f87d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4d47f87d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tanh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t−</a:t>
            </a:r>
            <a:r>
              <a:rPr baseline="-25000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8790ee5f3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8790ee5f3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x_{\mathrm{gated}} = \sigma(x, h_{t-1})\, x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8790ee5f3_0_1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8790ee5f3_0_1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8790ee5f3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8790ee5f3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8790ee5f3_0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8790ee5f3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x_{\mathrm{gated}} = \sigma(x, h_{t-1})\, x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8790ee5f3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8790ee5f3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d6dc96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d6dc96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8790ee5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8790ee5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8790ee5f3_0_20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8790ee5f3_0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8790ee5f3_0_20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8790ee5f3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through the architecture. Details of initial word-embeddings from running a CNN over character-level embeddings not crucial here.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42eba2fa_2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42eba2fa_2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8790ee5f3_0_20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8790ee5f3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8790ee5f3_0_20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8790ee5f3_0_2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8790ee5f3_0_1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8790ee5f3_0_1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b125d627b_10_5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b125d627b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b125d627b_10_6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b125d627b_1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b125d627b_10_9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5b125d627b_1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b125d627b_10_10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b125d627b_1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e710834b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4e710834b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8790ee5f3_0_2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8790ee5f3_0_2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b1fca1a4e_38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b1fca1a4e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d7553b58_7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d7553b58_7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accc1e8eb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accc1e8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0bed267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0bed267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= g(xW +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= tanh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[x h_{t-1}]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h_t = tanh([x, h_t-1]W + b)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d7553b58_7_1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d7553b58_7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 blind to everything outside of the window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better: RNNs &amp; Attention based models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790ee5f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790ee5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790ee5f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790ee5f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42eba2fa_2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b42eba2fa_2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hyperlink" Target="http://colah.github.io/posts/2015-08-Understanding-LSTMs/" TargetMode="External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2002.08910.pdf" TargetMode="External"/><Relationship Id="rId4" Type="http://schemas.openxmlformats.org/officeDocument/2006/relationships/hyperlink" Target="https://papers.nips.cc/paper/5635-grammar-as-a-foreign-language.pd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rxiv.org/pdf/1506.05869.pdf" TargetMode="External"/><Relationship Id="rId4" Type="http://schemas.openxmlformats.org/officeDocument/2006/relationships/hyperlink" Target="https://static.googleusercontent.com/media/research.google.com/en//pubs/archive/45189.pdf" TargetMode="External"/><Relationship Id="rId10" Type="http://schemas.openxmlformats.org/officeDocument/2006/relationships/image" Target="../media/image7.png"/><Relationship Id="rId9" Type="http://schemas.openxmlformats.org/officeDocument/2006/relationships/hyperlink" Target="http://colah.github.io/posts/2015-08-Understanding-LSTMs/" TargetMode="External"/><Relationship Id="rId5" Type="http://schemas.openxmlformats.org/officeDocument/2006/relationships/hyperlink" Target="https://arxiv.org/pdf/1609.08144.pdf" TargetMode="External"/><Relationship Id="rId6" Type="http://schemas.openxmlformats.org/officeDocument/2006/relationships/hyperlink" Target="http://nlp.seas.harvard.edu/papers/naacl16_summary.pdf" TargetMode="External"/><Relationship Id="rId7" Type="http://schemas.openxmlformats.org/officeDocument/2006/relationships/hyperlink" Target="https://arxiv.org/abs/1609.03663" TargetMode="External"/><Relationship Id="rId8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hyperlink" Target="http://colah.github.io/posts/2015-08-Understanding-LSTMs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hyperlink" Target="https://arxiv.org/pdf/1810.04805.pdf" TargetMode="External"/><Relationship Id="rId5" Type="http://schemas.openxmlformats.org/officeDocument/2006/relationships/hyperlink" Target="https://arxiv.org/pdf/1802.05365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Relationship Id="rId4" Type="http://schemas.openxmlformats.org/officeDocument/2006/relationships/hyperlink" Target="https://arxiv.org/pdf/1802.05365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hyperlink" Target="https://arxiv.org/pdf/1802.05365.pdf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gif"/><Relationship Id="rId4" Type="http://schemas.openxmlformats.org/officeDocument/2006/relationships/hyperlink" Target="https://research.googleblog.com/2017/08/transformer-novel-neural-network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hyperlink" Target="https://arxiv.org/pdf/1810.04805.pdf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s://arxiv.org/pdf/1810.04805.pdf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arxiv.org/pdf/1803.11175.pdf" TargetMode="External"/><Relationship Id="rId4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 Natural Language Processing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7: Language Modeling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552450" y="17430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52450" y="12001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616750" y="17288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/>
          <p:nvPr/>
        </p:nvCxnSpPr>
        <p:spPr>
          <a:xfrm rot="10800000">
            <a:off x="700100" y="15645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2"/>
          <p:cNvCxnSpPr/>
          <p:nvPr/>
        </p:nvCxnSpPr>
        <p:spPr>
          <a:xfrm rot="10800000">
            <a:off x="106445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/>
          <p:nvPr/>
        </p:nvCxnSpPr>
        <p:spPr>
          <a:xfrm rot="10800000">
            <a:off x="1424025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/>
          <p:nvPr/>
        </p:nvCxnSpPr>
        <p:spPr>
          <a:xfrm rot="10800000">
            <a:off x="17836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/>
          <p:nvPr/>
        </p:nvCxnSpPr>
        <p:spPr>
          <a:xfrm rot="10800000">
            <a:off x="2152700" y="15836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2"/>
          <p:cNvCxnSpPr/>
          <p:nvPr/>
        </p:nvCxnSpPr>
        <p:spPr>
          <a:xfrm rot="10800000">
            <a:off x="25075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116725" y="17598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161" name="Google Shape;161;p22"/>
          <p:cNvSpPr txBox="1"/>
          <p:nvPr/>
        </p:nvSpPr>
        <p:spPr>
          <a:xfrm>
            <a:off x="0" y="12336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162" name="Google Shape;162;p22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235500" y="2286000"/>
            <a:ext cx="42567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 Part of Speech Tagging</a:t>
            </a:r>
            <a:br>
              <a:rPr b="1" lang="en"/>
            </a:br>
            <a:r>
              <a:rPr lang="en"/>
              <a:t>(i.e., identify nouns, verbs, etc...)</a:t>
            </a:r>
            <a:br>
              <a:rPr b="1" lang="en" sz="900"/>
            </a:br>
            <a:br>
              <a:rPr b="1" lang="en" sz="900"/>
            </a:br>
            <a:br>
              <a:rPr lang="en" sz="200"/>
            </a:br>
            <a:br>
              <a:rPr lang="en" sz="200"/>
            </a:br>
            <a:br>
              <a:rPr lang="en" sz="200"/>
            </a:br>
            <a:r>
              <a:rPr b="1" lang="en" sz="1300"/>
              <a:t>Input:</a:t>
            </a:r>
            <a:r>
              <a:rPr lang="en" sz="1300"/>
              <a:t> The </a:t>
            </a:r>
            <a:r>
              <a:rPr lang="en" sz="1300"/>
              <a:t>beautiful </a:t>
            </a:r>
            <a:r>
              <a:rPr lang="en" sz="1300"/>
              <a:t>horse raced past the barn fell.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Question</a:t>
            </a:r>
            <a:r>
              <a:rPr lang="en" sz="1300"/>
              <a:t>: </a:t>
            </a:r>
            <a:r>
              <a:rPr i="1" lang="en" sz="1300"/>
              <a:t>What is the tag for </a:t>
            </a:r>
            <a:r>
              <a:rPr i="1" lang="en" sz="1300" u="sng"/>
              <a:t>‘raced’</a:t>
            </a:r>
            <a:r>
              <a:rPr i="1" lang="en" sz="1300"/>
              <a:t>?</a:t>
            </a:r>
            <a:br>
              <a:rPr lang="en" sz="1300"/>
            </a:br>
            <a:br>
              <a:rPr lang="en" sz="1300"/>
            </a:br>
            <a:r>
              <a:rPr b="1" lang="en" sz="1300"/>
              <a:t>Answer:</a:t>
            </a:r>
            <a:r>
              <a:rPr lang="en" sz="1300"/>
              <a:t> The/DT </a:t>
            </a:r>
            <a:r>
              <a:rPr lang="en" sz="1300"/>
              <a:t>beautiful/ADJ </a:t>
            </a:r>
            <a:r>
              <a:rPr lang="en" sz="1300"/>
              <a:t>horse/NN raced/</a:t>
            </a:r>
            <a:r>
              <a:rPr b="1" lang="en" sz="1300"/>
              <a:t>VBN</a:t>
            </a:r>
            <a:r>
              <a:rPr lang="en" sz="1300"/>
              <a:t> past/JJ the/DT barn/NN fell/</a:t>
            </a:r>
            <a:r>
              <a:rPr b="1" lang="en" sz="1300"/>
              <a:t>VBD</a:t>
            </a:r>
            <a:r>
              <a:rPr lang="en" sz="1300"/>
              <a:t> ./.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600"/>
              <a:t>Clearly the answer requires the sequence!</a:t>
            </a:r>
            <a:endParaRPr i="1" sz="1600"/>
          </a:p>
        </p:txBody>
      </p:sp>
      <p:sp>
        <p:nvSpPr>
          <p:cNvPr id="164" name="Google Shape;164;p22"/>
          <p:cNvSpPr txBox="1"/>
          <p:nvPr/>
        </p:nvSpPr>
        <p:spPr>
          <a:xfrm>
            <a:off x="5397025" y="421100"/>
            <a:ext cx="4950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VBN - Verb, past participle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VBD - Verb, past tense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2"/>
          <p:cNvSpPr txBox="1"/>
          <p:nvPr>
            <p:ph idx="2" type="body"/>
          </p:nvPr>
        </p:nvSpPr>
        <p:spPr>
          <a:xfrm>
            <a:off x="4492200" y="998600"/>
            <a:ext cx="46395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How should we handle sequence data?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552450" y="17430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52450" y="12001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23"/>
          <p:cNvCxnSpPr/>
          <p:nvPr/>
        </p:nvCxnSpPr>
        <p:spPr>
          <a:xfrm>
            <a:off x="616750" y="17288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/>
          <p:nvPr/>
        </p:nvCxnSpPr>
        <p:spPr>
          <a:xfrm rot="10800000">
            <a:off x="700100" y="15645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/>
          <p:nvPr/>
        </p:nvCxnSpPr>
        <p:spPr>
          <a:xfrm rot="10800000">
            <a:off x="106445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3"/>
          <p:cNvCxnSpPr/>
          <p:nvPr/>
        </p:nvCxnSpPr>
        <p:spPr>
          <a:xfrm rot="10800000">
            <a:off x="1424025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/>
          <p:nvPr/>
        </p:nvCxnSpPr>
        <p:spPr>
          <a:xfrm rot="10800000">
            <a:off x="17836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/>
          <p:nvPr/>
        </p:nvCxnSpPr>
        <p:spPr>
          <a:xfrm rot="10800000">
            <a:off x="2152700" y="15836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/>
          <p:nvPr/>
        </p:nvCxnSpPr>
        <p:spPr>
          <a:xfrm rot="10800000">
            <a:off x="25075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3"/>
          <p:cNvSpPr txBox="1"/>
          <p:nvPr/>
        </p:nvSpPr>
        <p:spPr>
          <a:xfrm>
            <a:off x="116725" y="17598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182" name="Google Shape;182;p23"/>
          <p:cNvSpPr txBox="1"/>
          <p:nvPr/>
        </p:nvSpPr>
        <p:spPr>
          <a:xfrm>
            <a:off x="0" y="12336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183" name="Google Shape;183;p23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235500" y="2286000"/>
            <a:ext cx="42567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 Part of Speech Tagging</a:t>
            </a:r>
            <a:br>
              <a:rPr b="1" lang="en"/>
            </a:br>
            <a:r>
              <a:rPr lang="en"/>
              <a:t>(i.e., identify nouns, verbs, etc...)</a:t>
            </a:r>
            <a:br>
              <a:rPr b="1" lang="en" sz="900"/>
            </a:br>
            <a:br>
              <a:rPr b="1" lang="en" sz="900"/>
            </a:br>
            <a:br>
              <a:rPr lang="en" sz="200"/>
            </a:br>
            <a:br>
              <a:rPr lang="en" sz="200"/>
            </a:br>
            <a:br>
              <a:rPr lang="en" sz="200"/>
            </a:br>
            <a:r>
              <a:rPr b="1" lang="en" sz="1300"/>
              <a:t>Input:</a:t>
            </a:r>
            <a:r>
              <a:rPr lang="en" sz="1300"/>
              <a:t> The </a:t>
            </a:r>
            <a:r>
              <a:rPr lang="en" sz="1300"/>
              <a:t>beautiful </a:t>
            </a:r>
            <a:r>
              <a:rPr lang="en" sz="1300"/>
              <a:t>horse raced past the barn fell.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Question</a:t>
            </a:r>
            <a:r>
              <a:rPr lang="en" sz="1300"/>
              <a:t>: </a:t>
            </a:r>
            <a:r>
              <a:rPr i="1" lang="en" sz="1300"/>
              <a:t>What is the tag for </a:t>
            </a:r>
            <a:r>
              <a:rPr i="1" lang="en" sz="1300" u="sng"/>
              <a:t>‘raced’</a:t>
            </a:r>
            <a:r>
              <a:rPr i="1" lang="en" sz="1300"/>
              <a:t>?</a:t>
            </a:r>
            <a:br>
              <a:rPr lang="en" sz="1300"/>
            </a:br>
            <a:br>
              <a:rPr lang="en" sz="1300"/>
            </a:br>
            <a:r>
              <a:rPr b="1" lang="en" sz="1300"/>
              <a:t>Answer:</a:t>
            </a:r>
            <a:r>
              <a:rPr lang="en" sz="1300"/>
              <a:t> The/DT </a:t>
            </a:r>
            <a:r>
              <a:rPr lang="en" sz="1300"/>
              <a:t>beautiful/ADJ </a:t>
            </a:r>
            <a:r>
              <a:rPr lang="en" sz="1300"/>
              <a:t>horse/NN raced/</a:t>
            </a:r>
            <a:r>
              <a:rPr b="1" lang="en" sz="1300"/>
              <a:t>VBN</a:t>
            </a:r>
            <a:r>
              <a:rPr lang="en" sz="1300"/>
              <a:t> past/JJ the/DT barn/NN fell/</a:t>
            </a:r>
            <a:r>
              <a:rPr b="1" lang="en" sz="1300"/>
              <a:t>VBD</a:t>
            </a:r>
            <a:r>
              <a:rPr lang="en" sz="1300"/>
              <a:t> ./.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600"/>
              <a:t>Clearly the answer requires the sequence!</a:t>
            </a:r>
            <a:endParaRPr i="1" sz="1600"/>
          </a:p>
        </p:txBody>
      </p:sp>
      <p:sp>
        <p:nvSpPr>
          <p:cNvPr id="185" name="Google Shape;185;p23"/>
          <p:cNvSpPr txBox="1"/>
          <p:nvPr/>
        </p:nvSpPr>
        <p:spPr>
          <a:xfrm>
            <a:off x="5397025" y="421100"/>
            <a:ext cx="4950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VBN - Verb, past participle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VBD - Verb, past tense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3"/>
          <p:cNvSpPr txBox="1"/>
          <p:nvPr>
            <p:ph idx="2" type="body"/>
          </p:nvPr>
        </p:nvSpPr>
        <p:spPr>
          <a:xfrm>
            <a:off x="4492200" y="998600"/>
            <a:ext cx="46395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How should we handle sequence data?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/>
              <a:t>Problem (1) </a:t>
            </a:r>
            <a:r>
              <a:rPr lang="en" sz="1300"/>
              <a:t>Basic neural networks assume fixed dimensional inputs and outputs.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552450" y="17430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52450" y="12001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24"/>
          <p:cNvCxnSpPr/>
          <p:nvPr/>
        </p:nvCxnSpPr>
        <p:spPr>
          <a:xfrm>
            <a:off x="616750" y="17288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4"/>
          <p:cNvCxnSpPr/>
          <p:nvPr/>
        </p:nvCxnSpPr>
        <p:spPr>
          <a:xfrm rot="10800000">
            <a:off x="700100" y="15645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4"/>
          <p:cNvCxnSpPr/>
          <p:nvPr/>
        </p:nvCxnSpPr>
        <p:spPr>
          <a:xfrm rot="10800000">
            <a:off x="106445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4"/>
          <p:cNvCxnSpPr/>
          <p:nvPr/>
        </p:nvCxnSpPr>
        <p:spPr>
          <a:xfrm rot="10800000">
            <a:off x="1424025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4"/>
          <p:cNvCxnSpPr/>
          <p:nvPr/>
        </p:nvCxnSpPr>
        <p:spPr>
          <a:xfrm rot="10800000">
            <a:off x="17836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4"/>
          <p:cNvCxnSpPr/>
          <p:nvPr/>
        </p:nvCxnSpPr>
        <p:spPr>
          <a:xfrm rot="10800000">
            <a:off x="2152700" y="15836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4"/>
          <p:cNvCxnSpPr/>
          <p:nvPr/>
        </p:nvCxnSpPr>
        <p:spPr>
          <a:xfrm rot="10800000">
            <a:off x="25075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4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4"/>
          <p:cNvSpPr txBox="1"/>
          <p:nvPr/>
        </p:nvSpPr>
        <p:spPr>
          <a:xfrm>
            <a:off x="116725" y="17598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203" name="Google Shape;203;p24"/>
          <p:cNvSpPr txBox="1"/>
          <p:nvPr/>
        </p:nvSpPr>
        <p:spPr>
          <a:xfrm>
            <a:off x="0" y="12336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204" name="Google Shape;204;p24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235500" y="2286000"/>
            <a:ext cx="42567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 Part of Speech Tagging</a:t>
            </a:r>
            <a:br>
              <a:rPr b="1" lang="en"/>
            </a:br>
            <a:r>
              <a:rPr lang="en"/>
              <a:t>(i.e., identify nouns, verbs, etc...)</a:t>
            </a:r>
            <a:br>
              <a:rPr b="1" lang="en" sz="900"/>
            </a:br>
            <a:br>
              <a:rPr b="1" lang="en" sz="900"/>
            </a:br>
            <a:br>
              <a:rPr lang="en" sz="200"/>
            </a:br>
            <a:br>
              <a:rPr lang="en" sz="200"/>
            </a:br>
            <a:br>
              <a:rPr lang="en" sz="200"/>
            </a:br>
            <a:r>
              <a:rPr b="1" lang="en" sz="1300"/>
              <a:t>Input:</a:t>
            </a:r>
            <a:r>
              <a:rPr lang="en" sz="1300"/>
              <a:t> The beautiful horse raced past the barn fell.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Question</a:t>
            </a:r>
            <a:r>
              <a:rPr lang="en" sz="1300"/>
              <a:t>: </a:t>
            </a:r>
            <a:r>
              <a:rPr i="1" lang="en" sz="1300"/>
              <a:t>What is the tag for </a:t>
            </a:r>
            <a:r>
              <a:rPr i="1" lang="en" sz="1300" u="sng"/>
              <a:t>‘raced’</a:t>
            </a:r>
            <a:r>
              <a:rPr i="1" lang="en" sz="1300"/>
              <a:t>?</a:t>
            </a:r>
            <a:br>
              <a:rPr lang="en" sz="1300"/>
            </a:br>
            <a:br>
              <a:rPr lang="en" sz="1300"/>
            </a:br>
            <a:r>
              <a:rPr b="1" lang="en" sz="1300"/>
              <a:t>Answer:</a:t>
            </a:r>
            <a:r>
              <a:rPr lang="en" sz="1300"/>
              <a:t> The/DT </a:t>
            </a:r>
            <a:r>
              <a:rPr lang="en" sz="1300"/>
              <a:t>beautiful/ADJ </a:t>
            </a:r>
            <a:r>
              <a:rPr lang="en" sz="1300"/>
              <a:t>horse/NN raced/</a:t>
            </a:r>
            <a:r>
              <a:rPr b="1" lang="en" sz="1300"/>
              <a:t>VBN</a:t>
            </a:r>
            <a:r>
              <a:rPr lang="en" sz="1300"/>
              <a:t> past/JJ the/DT barn/NN fell/</a:t>
            </a:r>
            <a:r>
              <a:rPr b="1" lang="en" sz="1300"/>
              <a:t>VBD</a:t>
            </a:r>
            <a:r>
              <a:rPr lang="en" sz="1300"/>
              <a:t> ./.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600"/>
              <a:t>Clearly the answer requires the sequence!</a:t>
            </a:r>
            <a:endParaRPr i="1" sz="1600"/>
          </a:p>
        </p:txBody>
      </p:sp>
      <p:sp>
        <p:nvSpPr>
          <p:cNvPr id="206" name="Google Shape;206;p24"/>
          <p:cNvSpPr txBox="1"/>
          <p:nvPr/>
        </p:nvSpPr>
        <p:spPr>
          <a:xfrm>
            <a:off x="5397025" y="421100"/>
            <a:ext cx="4950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VBN - Verb, past participle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VBD - Verb, past tense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4"/>
          <p:cNvSpPr txBox="1"/>
          <p:nvPr>
            <p:ph idx="2" type="body"/>
          </p:nvPr>
        </p:nvSpPr>
        <p:spPr>
          <a:xfrm>
            <a:off x="4492200" y="998600"/>
            <a:ext cx="46395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How should we handle sequence data?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(1) </a:t>
            </a:r>
            <a:r>
              <a:rPr lang="en" sz="1300"/>
              <a:t>Basic neural networks assume fixed dimensional inputs and outputs.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Solution </a:t>
            </a:r>
            <a:r>
              <a:rPr lang="en" sz="1300"/>
              <a:t>Construct a network along the sequence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552450" y="17430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552450" y="12001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5" name="Google Shape;215;p25"/>
          <p:cNvCxnSpPr/>
          <p:nvPr/>
        </p:nvCxnSpPr>
        <p:spPr>
          <a:xfrm>
            <a:off x="616750" y="17288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5"/>
          <p:cNvCxnSpPr/>
          <p:nvPr/>
        </p:nvCxnSpPr>
        <p:spPr>
          <a:xfrm rot="10800000">
            <a:off x="700100" y="15645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5"/>
          <p:cNvCxnSpPr/>
          <p:nvPr/>
        </p:nvCxnSpPr>
        <p:spPr>
          <a:xfrm rot="10800000">
            <a:off x="106445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5"/>
          <p:cNvCxnSpPr/>
          <p:nvPr/>
        </p:nvCxnSpPr>
        <p:spPr>
          <a:xfrm rot="10800000">
            <a:off x="1424025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5"/>
          <p:cNvCxnSpPr/>
          <p:nvPr/>
        </p:nvCxnSpPr>
        <p:spPr>
          <a:xfrm rot="10800000">
            <a:off x="17836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5"/>
          <p:cNvCxnSpPr/>
          <p:nvPr/>
        </p:nvCxnSpPr>
        <p:spPr>
          <a:xfrm rot="10800000">
            <a:off x="2152700" y="15836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5"/>
          <p:cNvCxnSpPr/>
          <p:nvPr/>
        </p:nvCxnSpPr>
        <p:spPr>
          <a:xfrm rot="10800000">
            <a:off x="25075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5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5"/>
          <p:cNvSpPr txBox="1"/>
          <p:nvPr/>
        </p:nvSpPr>
        <p:spPr>
          <a:xfrm>
            <a:off x="116725" y="17598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224" name="Google Shape;224;p25"/>
          <p:cNvSpPr txBox="1"/>
          <p:nvPr/>
        </p:nvSpPr>
        <p:spPr>
          <a:xfrm>
            <a:off x="0" y="12336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225" name="Google Shape;225;p25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235500" y="2286000"/>
            <a:ext cx="42567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 Part of Speech Tagging</a:t>
            </a:r>
            <a:br>
              <a:rPr b="1" lang="en"/>
            </a:br>
            <a:r>
              <a:rPr lang="en"/>
              <a:t>(i.e., identify nouns, verbs, etc...)</a:t>
            </a:r>
            <a:br>
              <a:rPr b="1" lang="en" sz="900"/>
            </a:br>
            <a:br>
              <a:rPr b="1" lang="en" sz="900"/>
            </a:br>
            <a:br>
              <a:rPr lang="en" sz="200"/>
            </a:br>
            <a:br>
              <a:rPr lang="en" sz="200"/>
            </a:br>
            <a:br>
              <a:rPr lang="en" sz="200"/>
            </a:br>
            <a:r>
              <a:rPr b="1" lang="en" sz="1300"/>
              <a:t>Input:</a:t>
            </a:r>
            <a:r>
              <a:rPr lang="en" sz="1300"/>
              <a:t> The beautiful horse raced past the barn fell.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Question</a:t>
            </a:r>
            <a:r>
              <a:rPr lang="en" sz="1300"/>
              <a:t>: </a:t>
            </a:r>
            <a:r>
              <a:rPr i="1" lang="en" sz="1300"/>
              <a:t>What is the tag for </a:t>
            </a:r>
            <a:r>
              <a:rPr i="1" lang="en" sz="1300" u="sng"/>
              <a:t>‘raced’</a:t>
            </a:r>
            <a:r>
              <a:rPr i="1" lang="en" sz="1300"/>
              <a:t>?</a:t>
            </a:r>
            <a:br>
              <a:rPr lang="en" sz="1300"/>
            </a:br>
            <a:br>
              <a:rPr lang="en" sz="1300"/>
            </a:br>
            <a:r>
              <a:rPr b="1" lang="en" sz="1300"/>
              <a:t>Answer:</a:t>
            </a:r>
            <a:r>
              <a:rPr lang="en" sz="1300"/>
              <a:t> The/DT beautiful/ADJ horse/NN raced/</a:t>
            </a:r>
            <a:r>
              <a:rPr b="1" lang="en" sz="1300"/>
              <a:t>VBN</a:t>
            </a:r>
            <a:r>
              <a:rPr lang="en" sz="1300"/>
              <a:t> past/JJ the/DT barn/NN fell/</a:t>
            </a:r>
            <a:r>
              <a:rPr b="1" lang="en" sz="1300"/>
              <a:t>VBD</a:t>
            </a:r>
            <a:r>
              <a:rPr lang="en" sz="1300"/>
              <a:t> ./.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600"/>
              <a:t>Clearly the answer requires the sequence!</a:t>
            </a:r>
            <a:endParaRPr i="1" sz="1600"/>
          </a:p>
        </p:txBody>
      </p:sp>
      <p:sp>
        <p:nvSpPr>
          <p:cNvPr id="227" name="Google Shape;227;p25"/>
          <p:cNvSpPr txBox="1"/>
          <p:nvPr/>
        </p:nvSpPr>
        <p:spPr>
          <a:xfrm>
            <a:off x="5397025" y="421100"/>
            <a:ext cx="4950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VBN - Verb, past participle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VBD - Verb, past tense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5"/>
          <p:cNvSpPr txBox="1"/>
          <p:nvPr>
            <p:ph idx="2" type="body"/>
          </p:nvPr>
        </p:nvSpPr>
        <p:spPr>
          <a:xfrm>
            <a:off x="4492200" y="998600"/>
            <a:ext cx="46395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How should we handle sequence data?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(1) </a:t>
            </a:r>
            <a:r>
              <a:rPr lang="en" sz="1300"/>
              <a:t>Basic neural networks assume fixed dimensional inputs and outputs.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Solution </a:t>
            </a:r>
            <a:r>
              <a:rPr lang="en" sz="1300"/>
              <a:t>Construct a network along the sequence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(2) </a:t>
            </a:r>
            <a:r>
              <a:rPr lang="en" sz="1300"/>
              <a:t>Sentences vary in length, weights for longer sequence positions would rarely be trained.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552450" y="17430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552450" y="12001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6" name="Google Shape;236;p26"/>
          <p:cNvCxnSpPr/>
          <p:nvPr/>
        </p:nvCxnSpPr>
        <p:spPr>
          <a:xfrm>
            <a:off x="616750" y="17288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6"/>
          <p:cNvCxnSpPr/>
          <p:nvPr/>
        </p:nvCxnSpPr>
        <p:spPr>
          <a:xfrm rot="10800000">
            <a:off x="700100" y="15645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6"/>
          <p:cNvCxnSpPr/>
          <p:nvPr/>
        </p:nvCxnSpPr>
        <p:spPr>
          <a:xfrm rot="10800000">
            <a:off x="106445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6"/>
          <p:cNvCxnSpPr/>
          <p:nvPr/>
        </p:nvCxnSpPr>
        <p:spPr>
          <a:xfrm rot="10800000">
            <a:off x="1424025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6"/>
          <p:cNvCxnSpPr/>
          <p:nvPr/>
        </p:nvCxnSpPr>
        <p:spPr>
          <a:xfrm rot="10800000">
            <a:off x="17836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6"/>
          <p:cNvCxnSpPr/>
          <p:nvPr/>
        </p:nvCxnSpPr>
        <p:spPr>
          <a:xfrm rot="10800000">
            <a:off x="2152700" y="15836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6"/>
          <p:cNvCxnSpPr/>
          <p:nvPr/>
        </p:nvCxnSpPr>
        <p:spPr>
          <a:xfrm rot="10800000">
            <a:off x="25075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6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6"/>
          <p:cNvSpPr txBox="1"/>
          <p:nvPr/>
        </p:nvSpPr>
        <p:spPr>
          <a:xfrm>
            <a:off x="116725" y="17598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245" name="Google Shape;245;p26"/>
          <p:cNvSpPr txBox="1"/>
          <p:nvPr/>
        </p:nvSpPr>
        <p:spPr>
          <a:xfrm>
            <a:off x="0" y="12336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246" name="Google Shape;246;p26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235500" y="2286000"/>
            <a:ext cx="42567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 Part of Speech Tagging</a:t>
            </a:r>
            <a:br>
              <a:rPr b="1" lang="en"/>
            </a:br>
            <a:r>
              <a:rPr lang="en"/>
              <a:t>(i.e., identify nouns, verbs, etc...)</a:t>
            </a:r>
            <a:br>
              <a:rPr b="1" lang="en" sz="900"/>
            </a:br>
            <a:br>
              <a:rPr b="1" lang="en" sz="900"/>
            </a:br>
            <a:br>
              <a:rPr lang="en" sz="200"/>
            </a:br>
            <a:br>
              <a:rPr lang="en" sz="200"/>
            </a:br>
            <a:br>
              <a:rPr lang="en" sz="200"/>
            </a:br>
            <a:r>
              <a:rPr b="1" lang="en" sz="1300"/>
              <a:t>Input:</a:t>
            </a:r>
            <a:r>
              <a:rPr lang="en" sz="1300"/>
              <a:t> The beautiful horse raced past the barn fell.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Question</a:t>
            </a:r>
            <a:r>
              <a:rPr lang="en" sz="1300"/>
              <a:t>: </a:t>
            </a:r>
            <a:r>
              <a:rPr i="1" lang="en" sz="1300"/>
              <a:t>What is the tag for </a:t>
            </a:r>
            <a:r>
              <a:rPr i="1" lang="en" sz="1300" u="sng"/>
              <a:t>‘raced’</a:t>
            </a:r>
            <a:r>
              <a:rPr i="1" lang="en" sz="1300"/>
              <a:t>?</a:t>
            </a:r>
            <a:br>
              <a:rPr lang="en" sz="1300"/>
            </a:br>
            <a:br>
              <a:rPr lang="en" sz="1300"/>
            </a:br>
            <a:r>
              <a:rPr b="1" lang="en" sz="1300"/>
              <a:t>Answer:</a:t>
            </a:r>
            <a:r>
              <a:rPr lang="en" sz="1300"/>
              <a:t> The/DT beautiful/ADJ horse/NN raced/</a:t>
            </a:r>
            <a:r>
              <a:rPr b="1" lang="en" sz="1300"/>
              <a:t>VBN</a:t>
            </a:r>
            <a:r>
              <a:rPr lang="en" sz="1300"/>
              <a:t> past/JJ the/DT barn/NN fell/</a:t>
            </a:r>
            <a:r>
              <a:rPr b="1" lang="en" sz="1300"/>
              <a:t>VBD</a:t>
            </a:r>
            <a:r>
              <a:rPr lang="en" sz="1300"/>
              <a:t> ./.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600"/>
              <a:t>Clearly the answer requires the sequence!</a:t>
            </a:r>
            <a:endParaRPr i="1" sz="1600"/>
          </a:p>
        </p:txBody>
      </p:sp>
      <p:sp>
        <p:nvSpPr>
          <p:cNvPr id="248" name="Google Shape;248;p26"/>
          <p:cNvSpPr txBox="1"/>
          <p:nvPr/>
        </p:nvSpPr>
        <p:spPr>
          <a:xfrm>
            <a:off x="5397025" y="421100"/>
            <a:ext cx="4950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VBN - Verb, past participle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VBD - Verb, past tense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6"/>
          <p:cNvSpPr txBox="1"/>
          <p:nvPr>
            <p:ph idx="2" type="body"/>
          </p:nvPr>
        </p:nvSpPr>
        <p:spPr>
          <a:xfrm>
            <a:off x="4492200" y="998600"/>
            <a:ext cx="46395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How should we handle sequence data?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(1) </a:t>
            </a:r>
            <a:r>
              <a:rPr lang="en" sz="1300"/>
              <a:t>Basic neural networks assume fixed dimensional inputs and outputs.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Solution </a:t>
            </a:r>
            <a:r>
              <a:rPr lang="en" sz="1300"/>
              <a:t>Construct a network along the sequence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(2) </a:t>
            </a:r>
            <a:r>
              <a:rPr lang="en" sz="1300"/>
              <a:t>Sentences vary in length, weights for longer sequence positions would rarely be trained.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Solution </a:t>
            </a:r>
            <a:r>
              <a:rPr lang="en" sz="1300"/>
              <a:t>Reuse the same weights at different positions.</a:t>
            </a:r>
            <a:br>
              <a:rPr lang="en" sz="1300"/>
            </a:br>
            <a:r>
              <a:rPr lang="en" sz="1300"/>
              <a:t>	     </a:t>
            </a:r>
            <a:r>
              <a:rPr i="1" lang="en" sz="1300"/>
              <a:t>(stopping here could give us basic Kim style CNNs)</a:t>
            </a:r>
            <a:endParaRPr b="1" i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255" name="Google Shape;255;p27"/>
          <p:cNvSpPr txBox="1"/>
          <p:nvPr/>
        </p:nvSpPr>
        <p:spPr>
          <a:xfrm>
            <a:off x="552450" y="17430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52450" y="12001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7" name="Google Shape;257;p27"/>
          <p:cNvCxnSpPr/>
          <p:nvPr/>
        </p:nvCxnSpPr>
        <p:spPr>
          <a:xfrm>
            <a:off x="616750" y="17288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7"/>
          <p:cNvCxnSpPr/>
          <p:nvPr/>
        </p:nvCxnSpPr>
        <p:spPr>
          <a:xfrm rot="10800000">
            <a:off x="700100" y="15645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/>
          <p:nvPr/>
        </p:nvCxnSpPr>
        <p:spPr>
          <a:xfrm rot="10800000">
            <a:off x="106445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7"/>
          <p:cNvCxnSpPr/>
          <p:nvPr/>
        </p:nvCxnSpPr>
        <p:spPr>
          <a:xfrm rot="10800000">
            <a:off x="1424025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7"/>
          <p:cNvCxnSpPr/>
          <p:nvPr/>
        </p:nvCxnSpPr>
        <p:spPr>
          <a:xfrm rot="10800000">
            <a:off x="17836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7"/>
          <p:cNvCxnSpPr/>
          <p:nvPr/>
        </p:nvCxnSpPr>
        <p:spPr>
          <a:xfrm rot="10800000">
            <a:off x="2152700" y="15836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7"/>
          <p:cNvCxnSpPr/>
          <p:nvPr/>
        </p:nvCxnSpPr>
        <p:spPr>
          <a:xfrm rot="10800000">
            <a:off x="25075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7"/>
          <p:cNvSpPr txBox="1"/>
          <p:nvPr/>
        </p:nvSpPr>
        <p:spPr>
          <a:xfrm>
            <a:off x="116725" y="17598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266" name="Google Shape;266;p27"/>
          <p:cNvSpPr txBox="1"/>
          <p:nvPr/>
        </p:nvSpPr>
        <p:spPr>
          <a:xfrm>
            <a:off x="0" y="12336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267" name="Google Shape;267;p27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235500" y="2286000"/>
            <a:ext cx="42567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 Part of Speech Tagging</a:t>
            </a:r>
            <a:br>
              <a:rPr b="1" lang="en"/>
            </a:br>
            <a:r>
              <a:rPr lang="en"/>
              <a:t>(i.e., identify nouns, verbs, etc...)</a:t>
            </a:r>
            <a:br>
              <a:rPr b="1" lang="en" sz="900"/>
            </a:br>
            <a:br>
              <a:rPr b="1" lang="en" sz="900"/>
            </a:br>
            <a:br>
              <a:rPr lang="en" sz="200"/>
            </a:br>
            <a:br>
              <a:rPr lang="en" sz="200"/>
            </a:br>
            <a:br>
              <a:rPr lang="en" sz="200"/>
            </a:br>
            <a:r>
              <a:rPr b="1" lang="en" sz="1300"/>
              <a:t>Input:</a:t>
            </a:r>
            <a:r>
              <a:rPr lang="en" sz="1300"/>
              <a:t> The beautiful horse raced past the barn fell.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Question</a:t>
            </a:r>
            <a:r>
              <a:rPr lang="en" sz="1300"/>
              <a:t>: </a:t>
            </a:r>
            <a:r>
              <a:rPr i="1" lang="en" sz="1300"/>
              <a:t>What is the tag for </a:t>
            </a:r>
            <a:r>
              <a:rPr i="1" lang="en" sz="1300" u="sng"/>
              <a:t>‘raced’</a:t>
            </a:r>
            <a:r>
              <a:rPr i="1" lang="en" sz="1300"/>
              <a:t>?</a:t>
            </a:r>
            <a:br>
              <a:rPr lang="en" sz="1300"/>
            </a:br>
            <a:br>
              <a:rPr lang="en" sz="1300"/>
            </a:br>
            <a:r>
              <a:rPr b="1" lang="en" sz="1300"/>
              <a:t>Answer:</a:t>
            </a:r>
            <a:r>
              <a:rPr lang="en" sz="1300"/>
              <a:t> The/DT beautiful/ADJ horse/NN raced/</a:t>
            </a:r>
            <a:r>
              <a:rPr b="1" lang="en" sz="1300"/>
              <a:t>VBN</a:t>
            </a:r>
            <a:r>
              <a:rPr lang="en" sz="1300"/>
              <a:t> past/JJ the/DT barn/NN fell/</a:t>
            </a:r>
            <a:r>
              <a:rPr b="1" lang="en" sz="1300"/>
              <a:t>VBD</a:t>
            </a:r>
            <a:r>
              <a:rPr lang="en" sz="1300"/>
              <a:t> ./.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600"/>
              <a:t>Clearly the answer requires the sequence!</a:t>
            </a:r>
            <a:endParaRPr i="1" sz="1600"/>
          </a:p>
        </p:txBody>
      </p:sp>
      <p:sp>
        <p:nvSpPr>
          <p:cNvPr id="269" name="Google Shape;269;p27"/>
          <p:cNvSpPr txBox="1"/>
          <p:nvPr/>
        </p:nvSpPr>
        <p:spPr>
          <a:xfrm>
            <a:off x="5397025" y="421100"/>
            <a:ext cx="4950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VBN - Verb, past participle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VBD - Verb, past tense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7"/>
          <p:cNvSpPr txBox="1"/>
          <p:nvPr>
            <p:ph idx="2" type="body"/>
          </p:nvPr>
        </p:nvSpPr>
        <p:spPr>
          <a:xfrm>
            <a:off x="4492200" y="998600"/>
            <a:ext cx="46395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How should we handle sequence data?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(1) </a:t>
            </a:r>
            <a:r>
              <a:rPr lang="en" sz="1300"/>
              <a:t>Basic neural networks assume fixed dimensional inputs and outputs.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Solution </a:t>
            </a:r>
            <a:r>
              <a:rPr lang="en" sz="1300"/>
              <a:t>Construct a network along the sequence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(2) </a:t>
            </a:r>
            <a:r>
              <a:rPr lang="en" sz="1300"/>
              <a:t>Sentences vary in length, weights for longer sequence positions would rarely be trained.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Solution </a:t>
            </a:r>
            <a:r>
              <a:rPr lang="en" sz="1300"/>
              <a:t>Reuse the same weights at different positions.</a:t>
            </a:r>
            <a:br>
              <a:rPr lang="en" sz="1300"/>
            </a:br>
            <a:r>
              <a:rPr lang="en" sz="1300"/>
              <a:t>	     </a:t>
            </a:r>
            <a:r>
              <a:rPr i="1" lang="en" sz="1300"/>
              <a:t>(stopping here could give us basic Kim style CNNs)</a:t>
            </a:r>
            <a:endParaRPr b="1" i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(3)</a:t>
            </a:r>
            <a:r>
              <a:rPr lang="en" sz="1300"/>
              <a:t> Network should still strive to understand sentence as whole.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276" name="Google Shape;276;p28"/>
          <p:cNvSpPr txBox="1"/>
          <p:nvPr>
            <p:ph idx="2" type="body"/>
          </p:nvPr>
        </p:nvSpPr>
        <p:spPr>
          <a:xfrm>
            <a:off x="4492200" y="998600"/>
            <a:ext cx="46395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How should we handle sequence data?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(1) </a:t>
            </a:r>
            <a:r>
              <a:rPr lang="en" sz="1300"/>
              <a:t>Basic neural networks assume fixed dimensional inputs and outputs.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Solution </a:t>
            </a:r>
            <a:r>
              <a:rPr lang="en" sz="1300"/>
              <a:t>Construct a network along the sequence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(2) </a:t>
            </a:r>
            <a:r>
              <a:rPr lang="en" sz="1300"/>
              <a:t>Sentences vary in length, weights for longer sequence positions would rarely be trained.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Solution </a:t>
            </a:r>
            <a:r>
              <a:rPr lang="en" sz="1300"/>
              <a:t>Reuse the same weights at different positions.</a:t>
            </a:r>
            <a:br>
              <a:rPr lang="en" sz="1300"/>
            </a:br>
            <a:r>
              <a:rPr lang="en" sz="1300"/>
              <a:t>	     </a:t>
            </a:r>
            <a:r>
              <a:rPr i="1" lang="en" sz="1300"/>
              <a:t>(stopping here could give us basic Kim style CNNs)</a:t>
            </a:r>
            <a:endParaRPr b="1" i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Problem (3)</a:t>
            </a:r>
            <a:r>
              <a:rPr lang="en" sz="1300"/>
              <a:t> Network should still strive to understand sentence as whole.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/>
              <a:t>Solution a) </a:t>
            </a:r>
            <a:r>
              <a:rPr b="1" i="1" lang="en" sz="1300">
                <a:solidFill>
                  <a:srgbClr val="38761D"/>
                </a:solidFill>
              </a:rPr>
              <a:t>Introduce memory cells (RNNs) </a:t>
            </a:r>
            <a:r>
              <a:rPr b="1" i="1" lang="en" sz="1300" u="sng">
                <a:solidFill>
                  <a:srgbClr val="38761D"/>
                </a:solidFill>
              </a:rPr>
              <a:t>this week!</a:t>
            </a:r>
            <a:br>
              <a:rPr lang="en" sz="1300"/>
            </a:br>
            <a:r>
              <a:rPr lang="en" sz="1300"/>
              <a:t>                 b) Sequence-wide attention (Transformers)</a:t>
            </a:r>
            <a:endParaRPr b="1" sz="1600"/>
          </a:p>
        </p:txBody>
      </p:sp>
      <p:sp>
        <p:nvSpPr>
          <p:cNvPr id="277" name="Google Shape;277;p28"/>
          <p:cNvSpPr txBox="1"/>
          <p:nvPr/>
        </p:nvSpPr>
        <p:spPr>
          <a:xfrm>
            <a:off x="552450" y="17430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552450" y="12001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28"/>
          <p:cNvCxnSpPr/>
          <p:nvPr/>
        </p:nvCxnSpPr>
        <p:spPr>
          <a:xfrm>
            <a:off x="616750" y="17288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8"/>
          <p:cNvCxnSpPr/>
          <p:nvPr/>
        </p:nvCxnSpPr>
        <p:spPr>
          <a:xfrm rot="10800000">
            <a:off x="700100" y="15645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8"/>
          <p:cNvCxnSpPr/>
          <p:nvPr/>
        </p:nvCxnSpPr>
        <p:spPr>
          <a:xfrm rot="10800000">
            <a:off x="106445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8"/>
          <p:cNvCxnSpPr/>
          <p:nvPr/>
        </p:nvCxnSpPr>
        <p:spPr>
          <a:xfrm rot="10800000">
            <a:off x="1424025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8"/>
          <p:cNvCxnSpPr/>
          <p:nvPr/>
        </p:nvCxnSpPr>
        <p:spPr>
          <a:xfrm rot="10800000">
            <a:off x="17836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8"/>
          <p:cNvCxnSpPr/>
          <p:nvPr/>
        </p:nvCxnSpPr>
        <p:spPr>
          <a:xfrm rot="10800000">
            <a:off x="2152700" y="15836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8"/>
          <p:cNvCxnSpPr/>
          <p:nvPr/>
        </p:nvCxnSpPr>
        <p:spPr>
          <a:xfrm rot="10800000">
            <a:off x="25075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8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8"/>
          <p:cNvSpPr txBox="1"/>
          <p:nvPr/>
        </p:nvSpPr>
        <p:spPr>
          <a:xfrm>
            <a:off x="116725" y="17598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288" name="Google Shape;288;p28"/>
          <p:cNvSpPr txBox="1"/>
          <p:nvPr/>
        </p:nvSpPr>
        <p:spPr>
          <a:xfrm>
            <a:off x="0" y="12336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289" name="Google Shape;289;p28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sp>
        <p:nvSpPr>
          <p:cNvPr id="290" name="Google Shape;290;p28"/>
          <p:cNvSpPr txBox="1"/>
          <p:nvPr>
            <p:ph idx="1" type="body"/>
          </p:nvPr>
        </p:nvSpPr>
        <p:spPr>
          <a:xfrm>
            <a:off x="235500" y="2286000"/>
            <a:ext cx="42567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 Part of Speech Tagging</a:t>
            </a:r>
            <a:br>
              <a:rPr b="1" lang="en"/>
            </a:br>
            <a:r>
              <a:rPr lang="en"/>
              <a:t>(i.e., identify nouns, verbs, etc...)</a:t>
            </a:r>
            <a:br>
              <a:rPr b="1" lang="en" sz="900"/>
            </a:br>
            <a:br>
              <a:rPr b="1" lang="en" sz="900"/>
            </a:br>
            <a:br>
              <a:rPr lang="en" sz="200"/>
            </a:br>
            <a:br>
              <a:rPr lang="en" sz="200"/>
            </a:br>
            <a:br>
              <a:rPr lang="en" sz="200"/>
            </a:br>
            <a:r>
              <a:rPr b="1" lang="en" sz="1300"/>
              <a:t>Input:</a:t>
            </a:r>
            <a:r>
              <a:rPr lang="en" sz="1300"/>
              <a:t> The beautiful horse raced past the barn fell.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Question</a:t>
            </a:r>
            <a:r>
              <a:rPr lang="en" sz="1300"/>
              <a:t>: </a:t>
            </a:r>
            <a:r>
              <a:rPr i="1" lang="en" sz="1300"/>
              <a:t>What is the tag for </a:t>
            </a:r>
            <a:r>
              <a:rPr i="1" lang="en" sz="1300" u="sng"/>
              <a:t>‘raced’</a:t>
            </a:r>
            <a:r>
              <a:rPr i="1" lang="en" sz="1300"/>
              <a:t>?</a:t>
            </a:r>
            <a:br>
              <a:rPr lang="en" sz="1300"/>
            </a:br>
            <a:br>
              <a:rPr lang="en" sz="1300"/>
            </a:br>
            <a:r>
              <a:rPr b="1" lang="en" sz="1300"/>
              <a:t>Answer:</a:t>
            </a:r>
            <a:r>
              <a:rPr lang="en" sz="1300"/>
              <a:t> The/DT beautiful/ADJ horse/NN raced/</a:t>
            </a:r>
            <a:r>
              <a:rPr b="1" lang="en" sz="1300"/>
              <a:t>VBN</a:t>
            </a:r>
            <a:r>
              <a:rPr lang="en" sz="1300"/>
              <a:t> past/JJ the/DT barn/NN fell/</a:t>
            </a:r>
            <a:r>
              <a:rPr b="1" lang="en" sz="1300"/>
              <a:t>VBD</a:t>
            </a:r>
            <a:r>
              <a:rPr lang="en" sz="1300"/>
              <a:t> ./.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600"/>
              <a:t>Clearly the answer requires the sequence!</a:t>
            </a:r>
            <a:endParaRPr i="1" sz="1600"/>
          </a:p>
        </p:txBody>
      </p:sp>
      <p:sp>
        <p:nvSpPr>
          <p:cNvPr id="291" name="Google Shape;291;p28"/>
          <p:cNvSpPr txBox="1"/>
          <p:nvPr/>
        </p:nvSpPr>
        <p:spPr>
          <a:xfrm>
            <a:off x="5397025" y="421100"/>
            <a:ext cx="4950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VBN - Verb, past participle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VBD - Verb, past tense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Recurrent Neural Networks (RNN)</a:t>
            </a:r>
            <a:endParaRPr/>
          </a:p>
        </p:txBody>
      </p:sp>
      <p:sp>
        <p:nvSpPr>
          <p:cNvPr id="297" name="Google Shape;297;p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How can we combine information across a sequence?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Idea </a:t>
            </a:r>
            <a:r>
              <a:rPr lang="en" sz="1600"/>
              <a:t>Repeat the same sub-network at each position and </a:t>
            </a:r>
            <a:r>
              <a:rPr i="1" lang="en" sz="1600"/>
              <a:t>combine information across the sequence by feeding output of  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aseline="-25000" i="1" lang="en" sz="16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1" lang="en" sz="1600"/>
              <a:t> as (another) input for 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aseline="-25000" i="1" lang="en" sz="1600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br>
              <a:rPr baseline="-25000" i="1"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baseline="-25000" i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i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600"/>
              <a:t> System has “memory”</a:t>
            </a:r>
            <a:br>
              <a:rPr i="1" lang="en" sz="1600"/>
            </a:b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552450" y="1590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552450" y="10477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0" name="Google Shape;300;p29"/>
          <p:cNvCxnSpPr/>
          <p:nvPr/>
        </p:nvCxnSpPr>
        <p:spPr>
          <a:xfrm>
            <a:off x="616750" y="15764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9"/>
          <p:cNvCxnSpPr/>
          <p:nvPr/>
        </p:nvCxnSpPr>
        <p:spPr>
          <a:xfrm rot="10800000">
            <a:off x="700100" y="14121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9"/>
          <p:cNvCxnSpPr/>
          <p:nvPr/>
        </p:nvCxnSpPr>
        <p:spPr>
          <a:xfrm rot="10800000">
            <a:off x="106445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9"/>
          <p:cNvCxnSpPr/>
          <p:nvPr/>
        </p:nvCxnSpPr>
        <p:spPr>
          <a:xfrm rot="10800000">
            <a:off x="1424025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/>
          <p:nvPr/>
        </p:nvCxnSpPr>
        <p:spPr>
          <a:xfrm rot="10800000">
            <a:off x="17836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9"/>
          <p:cNvCxnSpPr/>
          <p:nvPr/>
        </p:nvCxnSpPr>
        <p:spPr>
          <a:xfrm rot="10800000">
            <a:off x="215270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9"/>
          <p:cNvCxnSpPr/>
          <p:nvPr/>
        </p:nvCxnSpPr>
        <p:spPr>
          <a:xfrm rot="10800000">
            <a:off x="25075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9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9"/>
          <p:cNvSpPr txBox="1"/>
          <p:nvPr/>
        </p:nvSpPr>
        <p:spPr>
          <a:xfrm>
            <a:off x="116725" y="1607400"/>
            <a:ext cx="137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309" name="Google Shape;309;p29"/>
          <p:cNvSpPr txBox="1"/>
          <p:nvPr/>
        </p:nvSpPr>
        <p:spPr>
          <a:xfrm>
            <a:off x="0" y="10812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310" name="Google Shape;310;p29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sp>
        <p:nvSpPr>
          <p:cNvPr id="311" name="Google Shape;311;p29"/>
          <p:cNvSpPr txBox="1"/>
          <p:nvPr/>
        </p:nvSpPr>
        <p:spPr>
          <a:xfrm>
            <a:off x="326825" y="45348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http://colah.github.io/posts/2015-08-Understanding-LSTMs/</a:t>
            </a:r>
            <a:endParaRPr sz="600"/>
          </a:p>
        </p:txBody>
      </p:sp>
      <p:sp>
        <p:nvSpPr>
          <p:cNvPr id="312" name="Google Shape;312;p29"/>
          <p:cNvSpPr txBox="1"/>
          <p:nvPr/>
        </p:nvSpPr>
        <p:spPr>
          <a:xfrm>
            <a:off x="1919025" y="44700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4  ...  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3" name="Google Shape;313;p29"/>
          <p:cNvCxnSpPr/>
          <p:nvPr/>
        </p:nvCxnSpPr>
        <p:spPr>
          <a:xfrm rot="10800000">
            <a:off x="2069000" y="4383900"/>
            <a:ext cx="2700" cy="22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9"/>
          <p:cNvSpPr/>
          <p:nvPr/>
        </p:nvSpPr>
        <p:spPr>
          <a:xfrm>
            <a:off x="1866575" y="4071975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5" name="Google Shape;315;p29"/>
          <p:cNvCxnSpPr/>
          <p:nvPr/>
        </p:nvCxnSpPr>
        <p:spPr>
          <a:xfrm rot="10800000">
            <a:off x="2428800" y="3752400"/>
            <a:ext cx="2400" cy="857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29"/>
          <p:cNvSpPr/>
          <p:nvPr/>
        </p:nvSpPr>
        <p:spPr>
          <a:xfrm>
            <a:off x="2239950" y="3689350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7" name="Google Shape;317;p29"/>
          <p:cNvCxnSpPr>
            <a:stCxn id="314" idx="0"/>
            <a:endCxn id="318" idx="2"/>
          </p:cNvCxnSpPr>
          <p:nvPr/>
        </p:nvCxnSpPr>
        <p:spPr>
          <a:xfrm flipH="1" rot="10800000">
            <a:off x="2055875" y="3783675"/>
            <a:ext cx="3000" cy="28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9"/>
          <p:cNvSpPr/>
          <p:nvPr/>
        </p:nvSpPr>
        <p:spPr>
          <a:xfrm>
            <a:off x="1869625" y="3471850"/>
            <a:ext cx="378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9" name="Google Shape;319;p29"/>
          <p:cNvCxnSpPr>
            <a:stCxn id="314" idx="0"/>
            <a:endCxn id="316" idx="1"/>
          </p:cNvCxnSpPr>
          <p:nvPr/>
        </p:nvCxnSpPr>
        <p:spPr>
          <a:xfrm flipH="1" rot="10800000">
            <a:off x="2055875" y="3845175"/>
            <a:ext cx="184200" cy="226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9"/>
          <p:cNvCxnSpPr>
            <a:stCxn id="316" idx="0"/>
            <a:endCxn id="321" idx="2"/>
          </p:cNvCxnSpPr>
          <p:nvPr/>
        </p:nvCxnSpPr>
        <p:spPr>
          <a:xfrm flipH="1" rot="10800000">
            <a:off x="2429250" y="3392350"/>
            <a:ext cx="1500" cy="29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9"/>
          <p:cNvSpPr/>
          <p:nvPr/>
        </p:nvSpPr>
        <p:spPr>
          <a:xfrm>
            <a:off x="2241425" y="3080638"/>
            <a:ext cx="378600" cy="31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2" name="Google Shape;322;p29"/>
          <p:cNvCxnSpPr>
            <a:endCxn id="323" idx="2"/>
          </p:cNvCxnSpPr>
          <p:nvPr/>
        </p:nvCxnSpPr>
        <p:spPr>
          <a:xfrm rot="10800000">
            <a:off x="2800713" y="3618975"/>
            <a:ext cx="6900" cy="988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9"/>
          <p:cNvSpPr/>
          <p:nvPr/>
        </p:nvSpPr>
        <p:spPr>
          <a:xfrm>
            <a:off x="2611413" y="3307275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4" name="Google Shape;324;p29"/>
          <p:cNvCxnSpPr>
            <a:stCxn id="316" idx="0"/>
            <a:endCxn id="323" idx="1"/>
          </p:cNvCxnSpPr>
          <p:nvPr/>
        </p:nvCxnSpPr>
        <p:spPr>
          <a:xfrm flipH="1" rot="10800000">
            <a:off x="2429250" y="3463150"/>
            <a:ext cx="182100" cy="22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9"/>
          <p:cNvCxnSpPr>
            <a:stCxn id="323" idx="0"/>
            <a:endCxn id="326" idx="2"/>
          </p:cNvCxnSpPr>
          <p:nvPr/>
        </p:nvCxnSpPr>
        <p:spPr>
          <a:xfrm flipH="1" rot="10800000">
            <a:off x="2800713" y="3010275"/>
            <a:ext cx="600" cy="29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9"/>
          <p:cNvSpPr/>
          <p:nvPr/>
        </p:nvSpPr>
        <p:spPr>
          <a:xfrm>
            <a:off x="2612113" y="2698563"/>
            <a:ext cx="378600" cy="31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7" name="Google Shape;327;p29"/>
          <p:cNvCxnSpPr>
            <a:endCxn id="328" idx="2"/>
          </p:cNvCxnSpPr>
          <p:nvPr/>
        </p:nvCxnSpPr>
        <p:spPr>
          <a:xfrm rot="10800000">
            <a:off x="3175150" y="3244950"/>
            <a:ext cx="1500" cy="1355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9"/>
          <p:cNvSpPr/>
          <p:nvPr/>
        </p:nvSpPr>
        <p:spPr>
          <a:xfrm>
            <a:off x="2985850" y="2933250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Google Shape;329;p29"/>
          <p:cNvCxnSpPr>
            <a:stCxn id="323" idx="0"/>
            <a:endCxn id="328" idx="1"/>
          </p:cNvCxnSpPr>
          <p:nvPr/>
        </p:nvCxnSpPr>
        <p:spPr>
          <a:xfrm flipH="1" rot="10800000">
            <a:off x="2800713" y="3089175"/>
            <a:ext cx="185100" cy="21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9"/>
          <p:cNvCxnSpPr>
            <a:stCxn id="328" idx="0"/>
            <a:endCxn id="331" idx="2"/>
          </p:cNvCxnSpPr>
          <p:nvPr/>
        </p:nvCxnSpPr>
        <p:spPr>
          <a:xfrm flipH="1" rot="10800000">
            <a:off x="3175150" y="2703150"/>
            <a:ext cx="900" cy="230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9"/>
          <p:cNvSpPr/>
          <p:nvPr/>
        </p:nvSpPr>
        <p:spPr>
          <a:xfrm>
            <a:off x="2986750" y="2391400"/>
            <a:ext cx="378600" cy="31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2" name="Google Shape;332;p29"/>
          <p:cNvCxnSpPr/>
          <p:nvPr/>
        </p:nvCxnSpPr>
        <p:spPr>
          <a:xfrm flipH="1" rot="10800000">
            <a:off x="3535963" y="2875275"/>
            <a:ext cx="8700" cy="1730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9"/>
          <p:cNvSpPr/>
          <p:nvPr/>
        </p:nvSpPr>
        <p:spPr>
          <a:xfrm>
            <a:off x="3360475" y="2512263"/>
            <a:ext cx="378600" cy="3630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4" name="Google Shape;334;p29"/>
          <p:cNvCxnSpPr>
            <a:stCxn id="328" idx="0"/>
            <a:endCxn id="333" idx="1"/>
          </p:cNvCxnSpPr>
          <p:nvPr/>
        </p:nvCxnSpPr>
        <p:spPr>
          <a:xfrm flipH="1" rot="10800000">
            <a:off x="3175150" y="2693850"/>
            <a:ext cx="185400" cy="239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9"/>
          <p:cNvCxnSpPr>
            <a:stCxn id="333" idx="0"/>
            <a:endCxn id="336" idx="2"/>
          </p:cNvCxnSpPr>
          <p:nvPr/>
        </p:nvCxnSpPr>
        <p:spPr>
          <a:xfrm flipH="1" rot="10800000">
            <a:off x="3549775" y="2275263"/>
            <a:ext cx="600" cy="23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9"/>
          <p:cNvSpPr/>
          <p:nvPr/>
        </p:nvSpPr>
        <p:spPr>
          <a:xfrm>
            <a:off x="3360925" y="1912125"/>
            <a:ext cx="378600" cy="36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274750" y="2268900"/>
            <a:ext cx="137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RNN</a:t>
            </a:r>
            <a:endParaRPr b="1" sz="1000"/>
          </a:p>
        </p:txBody>
      </p:sp>
      <p:sp>
        <p:nvSpPr>
          <p:cNvPr id="338" name="Google Shape;338;p29"/>
          <p:cNvSpPr txBox="1"/>
          <p:nvPr/>
        </p:nvSpPr>
        <p:spPr>
          <a:xfrm>
            <a:off x="1698413" y="2296638"/>
            <a:ext cx="137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SRN</a:t>
            </a:r>
            <a:endParaRPr b="1" sz="1100"/>
          </a:p>
        </p:txBody>
      </p:sp>
      <p:pic>
        <p:nvPicPr>
          <p:cNvPr descr="Screenshot 2017-06-08 18.06.44.png" id="339" name="Google Shape;339;p29"/>
          <p:cNvPicPr preferRelativeResize="0"/>
          <p:nvPr/>
        </p:nvPicPr>
        <p:blipFill rotWithShape="1">
          <a:blip r:embed="rId4">
            <a:alphaModFix/>
          </a:blip>
          <a:srcRect b="0" l="6410" r="0" t="0"/>
          <a:stretch/>
        </p:blipFill>
        <p:spPr>
          <a:xfrm>
            <a:off x="241650" y="2096650"/>
            <a:ext cx="1541950" cy="259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9"/>
          <p:cNvSpPr txBox="1"/>
          <p:nvPr/>
        </p:nvSpPr>
        <p:spPr>
          <a:xfrm>
            <a:off x="274750" y="2268900"/>
            <a:ext cx="137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RNN</a:t>
            </a:r>
            <a:endParaRPr b="1" sz="1000"/>
          </a:p>
        </p:txBody>
      </p:sp>
      <p:sp>
        <p:nvSpPr>
          <p:cNvPr id="341" name="Google Shape;341;p29"/>
          <p:cNvSpPr/>
          <p:nvPr/>
        </p:nvSpPr>
        <p:spPr>
          <a:xfrm>
            <a:off x="5412704" y="4065789"/>
            <a:ext cx="3381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5232625" y="3932550"/>
            <a:ext cx="2687700" cy="42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Recurrent Neural Net 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250625" y="4763475"/>
            <a:ext cx="7924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Diagram from Colah's Understanding LSTM Networks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http://colah.github.io/posts/2015-08-Understanding-LSTMs/</a:t>
            </a:r>
            <a:endParaRPr sz="1200"/>
          </a:p>
        </p:txBody>
      </p:sp>
      <p:pic>
        <p:nvPicPr>
          <p:cNvPr id="349" name="Google Shape;3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75" y="1173375"/>
            <a:ext cx="4829975" cy="1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0"/>
          <p:cNvSpPr txBox="1"/>
          <p:nvPr>
            <p:ph idx="2" type="body"/>
          </p:nvPr>
        </p:nvSpPr>
        <p:spPr>
          <a:xfrm>
            <a:off x="312225" y="3745950"/>
            <a:ext cx="35934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600"/>
              <a:t>Question:</a:t>
            </a:r>
            <a:br>
              <a:rPr b="1" i="1" lang="en" sz="1600"/>
            </a:br>
            <a:r>
              <a:rPr lang="en" sz="1600"/>
              <a:t>“If dim(h_t) = dim(x_t) = 100.. What is the  dimension of W?”</a:t>
            </a:r>
            <a:endParaRPr sz="1600"/>
          </a:p>
        </p:txBody>
      </p:sp>
      <p:cxnSp>
        <p:nvCxnSpPr>
          <p:cNvPr id="351" name="Google Shape;351;p30"/>
          <p:cNvCxnSpPr/>
          <p:nvPr/>
        </p:nvCxnSpPr>
        <p:spPr>
          <a:xfrm rot="10800000">
            <a:off x="2688375" y="2564775"/>
            <a:ext cx="2880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2" name="Google Shape;35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375" y="3142213"/>
            <a:ext cx="259080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0"/>
          <p:cNvCxnSpPr/>
          <p:nvPr/>
        </p:nvCxnSpPr>
        <p:spPr>
          <a:xfrm>
            <a:off x="3863875" y="2059900"/>
            <a:ext cx="5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0"/>
          <p:cNvCxnSpPr/>
          <p:nvPr/>
        </p:nvCxnSpPr>
        <p:spPr>
          <a:xfrm>
            <a:off x="0" y="1972500"/>
            <a:ext cx="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Recurrent Neural Net </a:t>
            </a:r>
            <a:endParaRPr/>
          </a:p>
        </p:txBody>
      </p:sp>
      <p:sp>
        <p:nvSpPr>
          <p:cNvPr id="360" name="Google Shape;360;p31"/>
          <p:cNvSpPr txBox="1"/>
          <p:nvPr>
            <p:ph idx="2" type="body"/>
          </p:nvPr>
        </p:nvSpPr>
        <p:spPr>
          <a:xfrm>
            <a:off x="273900" y="2204900"/>
            <a:ext cx="37950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Multi-Layer RNNs... </a:t>
            </a:r>
            <a:r>
              <a:rPr b="1" i="1" lang="en" sz="1600"/>
              <a:t>Question:</a:t>
            </a:r>
            <a:br>
              <a:rPr b="1" i="1" lang="en" sz="1600"/>
            </a:br>
            <a:r>
              <a:rPr lang="en" sz="1600"/>
              <a:t>“If dim(h</a:t>
            </a:r>
            <a:r>
              <a:rPr baseline="30000" lang="en" sz="1600"/>
              <a:t>1</a:t>
            </a:r>
            <a:r>
              <a:rPr lang="en" sz="1600"/>
              <a:t>) = 100 and dim(h</a:t>
            </a:r>
            <a:r>
              <a:rPr baseline="30000" lang="en" sz="1600"/>
              <a:t>2</a:t>
            </a:r>
            <a:r>
              <a:rPr lang="en" sz="1600"/>
              <a:t>) = 50 .. What is the  dimension of W</a:t>
            </a:r>
            <a:r>
              <a:rPr baseline="30000" lang="en" sz="1600"/>
              <a:t>2</a:t>
            </a:r>
            <a:r>
              <a:rPr lang="en" sz="1600"/>
              <a:t>?”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-35685" r="0" t="-35685"/>
          <a:stretch/>
        </p:blipFill>
        <p:spPr>
          <a:xfrm>
            <a:off x="2995632" y="977275"/>
            <a:ext cx="4829975" cy="18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1"/>
          <p:cNvPicPr preferRelativeResize="0"/>
          <p:nvPr/>
        </p:nvPicPr>
        <p:blipFill rotWithShape="1">
          <a:blip r:embed="rId3">
            <a:alphaModFix/>
          </a:blip>
          <a:srcRect b="0" l="-35685" r="0" t="-35685"/>
          <a:stretch/>
        </p:blipFill>
        <p:spPr>
          <a:xfrm>
            <a:off x="2995625" y="2081900"/>
            <a:ext cx="4829975" cy="1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1"/>
          <p:cNvSpPr txBox="1"/>
          <p:nvPr/>
        </p:nvSpPr>
        <p:spPr>
          <a:xfrm>
            <a:off x="5220372" y="1441107"/>
            <a:ext cx="2304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6335152" y="1431511"/>
            <a:ext cx="2304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7478152" y="1430942"/>
            <a:ext cx="2304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5219202" y="2550704"/>
            <a:ext cx="2304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6343010" y="2550704"/>
            <a:ext cx="2304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7476398" y="2541108"/>
            <a:ext cx="2304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9" name="Google Shape;369;p31"/>
          <p:cNvCxnSpPr/>
          <p:nvPr/>
        </p:nvCxnSpPr>
        <p:spPr>
          <a:xfrm rot="10800000">
            <a:off x="4460075" y="2726525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1"/>
          <p:cNvCxnSpPr/>
          <p:nvPr/>
        </p:nvCxnSpPr>
        <p:spPr>
          <a:xfrm rot="10800000">
            <a:off x="4460050" y="2505075"/>
            <a:ext cx="48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1"/>
          <p:cNvCxnSpPr/>
          <p:nvPr/>
        </p:nvCxnSpPr>
        <p:spPr>
          <a:xfrm rot="10800000">
            <a:off x="5591150" y="2726525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1"/>
          <p:cNvCxnSpPr/>
          <p:nvPr/>
        </p:nvCxnSpPr>
        <p:spPr>
          <a:xfrm rot="10800000">
            <a:off x="5591125" y="2505075"/>
            <a:ext cx="48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1"/>
          <p:cNvCxnSpPr/>
          <p:nvPr/>
        </p:nvCxnSpPr>
        <p:spPr>
          <a:xfrm rot="10800000">
            <a:off x="6722250" y="27346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1"/>
          <p:cNvCxnSpPr/>
          <p:nvPr/>
        </p:nvCxnSpPr>
        <p:spPr>
          <a:xfrm rot="10800000">
            <a:off x="6722225" y="2513200"/>
            <a:ext cx="48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1"/>
          <p:cNvCxnSpPr/>
          <p:nvPr/>
        </p:nvCxnSpPr>
        <p:spPr>
          <a:xfrm>
            <a:off x="3863875" y="2059900"/>
            <a:ext cx="5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1"/>
          <p:cNvCxnSpPr/>
          <p:nvPr/>
        </p:nvCxnSpPr>
        <p:spPr>
          <a:xfrm>
            <a:off x="3863875" y="3157925"/>
            <a:ext cx="5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ahead...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1- 2: NN Basics &amp; Training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3: Classification &amp; Sentiment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4: Part of Speech + Parsing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5: Convolutional Neural Networks (CNNs)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Week 6 - 7: Language Models</a:t>
            </a:r>
            <a:endParaRPr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Project Proposal Past Due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8: Machine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9: Advanced MT: Transformers &amp; Transfer Learning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10: Entities/Information Extraction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11: Summarization and a touch of question answering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12: Document Classification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13: Information Retrieval 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Recurrent Neural Net 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250625" y="4763475"/>
            <a:ext cx="7924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Diagram from Colah's Understanding LSTM Networks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http://colah.github.io/posts/2015-08-Understanding-LSTMs/</a:t>
            </a:r>
            <a:endParaRPr sz="1200"/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25" y="1912275"/>
            <a:ext cx="4829975" cy="1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2"/>
          <p:cNvSpPr txBox="1"/>
          <p:nvPr>
            <p:ph idx="2" type="body"/>
          </p:nvPr>
        </p:nvSpPr>
        <p:spPr>
          <a:xfrm>
            <a:off x="5518200" y="1225225"/>
            <a:ext cx="3593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All Good? Not Quite!</a:t>
            </a:r>
            <a:endParaRPr b="1" i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 sequences construct long networks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Ability to recall ‘old’ information  is limited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Vanishing gradients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Slow - sequential execution required</a:t>
            </a:r>
            <a:endParaRPr i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with RNNs</a:t>
            </a:r>
            <a:endParaRPr/>
          </a:p>
        </p:txBody>
      </p:sp>
      <p:sp>
        <p:nvSpPr>
          <p:cNvPr id="390" name="Google Shape;390;p33"/>
          <p:cNvSpPr txBox="1"/>
          <p:nvPr/>
        </p:nvSpPr>
        <p:spPr>
          <a:xfrm rot="-1848136">
            <a:off x="6332467" y="3182713"/>
            <a:ext cx="2062776" cy="635251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Important for really understanding RNNs</a:t>
            </a:r>
            <a:endParaRPr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- Now with Time?</a:t>
            </a:r>
            <a:endParaRPr/>
          </a:p>
        </p:txBody>
      </p:sp>
      <p:pic>
        <p:nvPicPr>
          <p:cNvPr id="396" name="Google Shape;3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75" y="1219199"/>
            <a:ext cx="6825850" cy="26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388" y="3838575"/>
            <a:ext cx="52292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4"/>
          <p:cNvSpPr/>
          <p:nvPr/>
        </p:nvSpPr>
        <p:spPr>
          <a:xfrm>
            <a:off x="3371401" y="4237350"/>
            <a:ext cx="1695900" cy="42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 txBox="1"/>
          <p:nvPr/>
        </p:nvSpPr>
        <p:spPr>
          <a:xfrm>
            <a:off x="381775" y="4490975"/>
            <a:ext cx="2149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Needed for error backpropagation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0" name="Google Shape;400;p34"/>
          <p:cNvCxnSpPr>
            <a:endCxn id="398" idx="1"/>
          </p:cNvCxnSpPr>
          <p:nvPr/>
        </p:nvCxnSpPr>
        <p:spPr>
          <a:xfrm flipH="1" rot="10800000">
            <a:off x="2197501" y="4447350"/>
            <a:ext cx="11739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0" y="1658650"/>
            <a:ext cx="8208167" cy="31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SRR: How Does W</a:t>
            </a:r>
            <a:r>
              <a:rPr baseline="-25000" lang="en"/>
              <a:t>h</a:t>
            </a:r>
            <a:r>
              <a:rPr lang="en"/>
              <a:t> affect h</a:t>
            </a:r>
            <a:r>
              <a:rPr baseline="-25000" lang="en"/>
              <a:t>t</a:t>
            </a:r>
            <a:r>
              <a:rPr lang="en"/>
              <a:t>?</a:t>
            </a:r>
            <a:endParaRPr/>
          </a:p>
        </p:txBody>
      </p:sp>
      <p:sp>
        <p:nvSpPr>
          <p:cNvPr id="407" name="Google Shape;407;p35"/>
          <p:cNvSpPr txBox="1"/>
          <p:nvPr>
            <p:ph idx="2" type="body"/>
          </p:nvPr>
        </p:nvSpPr>
        <p:spPr>
          <a:xfrm>
            <a:off x="245425" y="1225225"/>
            <a:ext cx="833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/>
              <a:t>Some math, conceptually - </a:t>
            </a:r>
            <a:r>
              <a:rPr b="1" i="1" lang="en" sz="1800" u="sng"/>
              <a:t>ignoring indices</a:t>
            </a:r>
            <a:r>
              <a:rPr b="1" i="1" lang="en" sz="1800"/>
              <a:t>...</a:t>
            </a:r>
            <a:endParaRPr i="1" sz="1600"/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000" y="1446374"/>
            <a:ext cx="3005201" cy="11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/>
        </p:nvSpPr>
        <p:spPr>
          <a:xfrm rot="343">
            <a:off x="6043700" y="157875"/>
            <a:ext cx="3005100" cy="893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actual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‘BPTT’..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just illustration of how change in W has effects across many time steps. 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284875" y="2991150"/>
            <a:ext cx="8332800" cy="19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405600" y="2368075"/>
            <a:ext cx="4943700" cy="19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2793600" y="2385650"/>
            <a:ext cx="1305300" cy="569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 = tanh()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x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+ b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3" name="Google Shape;413;p35"/>
          <p:cNvCxnSpPr>
            <a:stCxn id="412" idx="1"/>
          </p:cNvCxnSpPr>
          <p:nvPr/>
        </p:nvCxnSpPr>
        <p:spPr>
          <a:xfrm rot="10800000">
            <a:off x="2552100" y="2117900"/>
            <a:ext cx="24150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0" y="1658650"/>
            <a:ext cx="8208167" cy="31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SRR: How Does W</a:t>
            </a:r>
            <a:r>
              <a:rPr baseline="-25000" lang="en"/>
              <a:t>h</a:t>
            </a:r>
            <a:r>
              <a:rPr lang="en"/>
              <a:t> affect h</a:t>
            </a:r>
            <a:r>
              <a:rPr baseline="-25000" lang="en"/>
              <a:t>t</a:t>
            </a:r>
            <a:r>
              <a:rPr lang="en"/>
              <a:t>?</a:t>
            </a:r>
            <a:endParaRPr/>
          </a:p>
        </p:txBody>
      </p:sp>
      <p:sp>
        <p:nvSpPr>
          <p:cNvPr id="420" name="Google Shape;420;p36"/>
          <p:cNvSpPr txBox="1"/>
          <p:nvPr>
            <p:ph idx="2" type="body"/>
          </p:nvPr>
        </p:nvSpPr>
        <p:spPr>
          <a:xfrm>
            <a:off x="245425" y="1225225"/>
            <a:ext cx="833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/>
              <a:t>Some math, conceptually - </a:t>
            </a:r>
            <a:r>
              <a:rPr b="1" i="1" lang="en" sz="1800" u="sng"/>
              <a:t>ignoring indices</a:t>
            </a:r>
            <a:r>
              <a:rPr b="1" i="1" lang="en" sz="1800"/>
              <a:t>...</a:t>
            </a:r>
            <a:endParaRPr i="1" sz="1600"/>
          </a:p>
        </p:txBody>
      </p:sp>
      <p:pic>
        <p:nvPicPr>
          <p:cNvPr id="421" name="Google Shape;4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000" y="1446374"/>
            <a:ext cx="3005201" cy="11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6"/>
          <p:cNvSpPr txBox="1"/>
          <p:nvPr/>
        </p:nvSpPr>
        <p:spPr>
          <a:xfrm rot="343">
            <a:off x="6043700" y="157875"/>
            <a:ext cx="3005100" cy="893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actual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‘BPTT’!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Just illustration of how change in W has effects across many time steps. 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284875" y="2991150"/>
            <a:ext cx="8332800" cy="19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6"/>
          <p:cNvSpPr txBox="1"/>
          <p:nvPr/>
        </p:nvSpPr>
        <p:spPr>
          <a:xfrm>
            <a:off x="1650600" y="3147650"/>
            <a:ext cx="2068500" cy="831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tanh(h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+ c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f’(z) = ∂f/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∂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5" name="Google Shape;425;p36"/>
          <p:cNvCxnSpPr>
            <a:stCxn id="424" idx="1"/>
          </p:cNvCxnSpPr>
          <p:nvPr/>
        </p:nvCxnSpPr>
        <p:spPr>
          <a:xfrm rot="10800000">
            <a:off x="1471800" y="2848700"/>
            <a:ext cx="1788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0" y="1658650"/>
            <a:ext cx="8208167" cy="31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SRR: How Does W</a:t>
            </a:r>
            <a:r>
              <a:rPr baseline="-25000" lang="en"/>
              <a:t>h</a:t>
            </a:r>
            <a:r>
              <a:rPr lang="en"/>
              <a:t> affect h</a:t>
            </a:r>
            <a:r>
              <a:rPr baseline="-25000" lang="en"/>
              <a:t>t</a:t>
            </a:r>
            <a:r>
              <a:rPr lang="en"/>
              <a:t>?</a:t>
            </a:r>
            <a:endParaRPr/>
          </a:p>
        </p:txBody>
      </p:sp>
      <p:sp>
        <p:nvSpPr>
          <p:cNvPr id="432" name="Google Shape;432;p37"/>
          <p:cNvSpPr txBox="1"/>
          <p:nvPr>
            <p:ph idx="2" type="body"/>
          </p:nvPr>
        </p:nvSpPr>
        <p:spPr>
          <a:xfrm>
            <a:off x="245425" y="1225225"/>
            <a:ext cx="833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/>
              <a:t>Some math, conceptually - </a:t>
            </a:r>
            <a:r>
              <a:rPr b="1" i="1" lang="en" sz="1800" u="sng"/>
              <a:t>ignoring indices</a:t>
            </a:r>
            <a:r>
              <a:rPr b="1" i="1" lang="en" sz="1800"/>
              <a:t>...</a:t>
            </a:r>
            <a:endParaRPr i="1" sz="1600"/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000" y="1446374"/>
            <a:ext cx="3005201" cy="11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7"/>
          <p:cNvSpPr txBox="1"/>
          <p:nvPr/>
        </p:nvSpPr>
        <p:spPr>
          <a:xfrm rot="343">
            <a:off x="6043700" y="157875"/>
            <a:ext cx="3005100" cy="893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actual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‘BPTT’!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Just illustration of how change in W has effects across many time steps. 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284875" y="3624200"/>
            <a:ext cx="8332800" cy="12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0" y="1658650"/>
            <a:ext cx="8208167" cy="31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SRR: How Does W</a:t>
            </a:r>
            <a:r>
              <a:rPr baseline="-25000" lang="en"/>
              <a:t>h</a:t>
            </a:r>
            <a:r>
              <a:rPr lang="en"/>
              <a:t> affect h</a:t>
            </a:r>
            <a:r>
              <a:rPr baseline="-25000" lang="en"/>
              <a:t>t</a:t>
            </a:r>
            <a:r>
              <a:rPr lang="en"/>
              <a:t>?</a:t>
            </a:r>
            <a:endParaRPr/>
          </a:p>
        </p:txBody>
      </p:sp>
      <p:sp>
        <p:nvSpPr>
          <p:cNvPr id="442" name="Google Shape;442;p38"/>
          <p:cNvSpPr txBox="1"/>
          <p:nvPr>
            <p:ph idx="2" type="body"/>
          </p:nvPr>
        </p:nvSpPr>
        <p:spPr>
          <a:xfrm>
            <a:off x="245425" y="1225225"/>
            <a:ext cx="833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/>
              <a:t>Some math, conceptually - </a:t>
            </a:r>
            <a:r>
              <a:rPr b="1" i="1" lang="en" sz="1800" u="sng"/>
              <a:t>ignoring indices</a:t>
            </a:r>
            <a:r>
              <a:rPr b="1" i="1" lang="en" sz="1800"/>
              <a:t>...</a:t>
            </a:r>
            <a:endParaRPr i="1" sz="1600"/>
          </a:p>
        </p:txBody>
      </p:sp>
      <p:pic>
        <p:nvPicPr>
          <p:cNvPr id="443" name="Google Shape;4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000" y="1446374"/>
            <a:ext cx="3005201" cy="11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8"/>
          <p:cNvSpPr txBox="1"/>
          <p:nvPr/>
        </p:nvSpPr>
        <p:spPr>
          <a:xfrm>
            <a:off x="4591825" y="4462025"/>
            <a:ext cx="4552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What is the problem for long-range learning?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38"/>
          <p:cNvSpPr/>
          <p:nvPr/>
        </p:nvSpPr>
        <p:spPr>
          <a:xfrm>
            <a:off x="4558044" y="4482227"/>
            <a:ext cx="4241700" cy="30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 txBox="1"/>
          <p:nvPr/>
        </p:nvSpPr>
        <p:spPr>
          <a:xfrm rot="343">
            <a:off x="6043700" y="157875"/>
            <a:ext cx="3005100" cy="893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actual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‘BPTT’!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Just illustration of how change in W has effects across many time steps. 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50400" y="4825449"/>
            <a:ext cx="4001100" cy="378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‘Sloppy’ for f’(W</a:t>
            </a:r>
            <a:r>
              <a:rPr b="1" baseline="-25000" lang="en" sz="120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1" baseline="-25000" lang="en" sz="1200"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 + ...) x f’(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baseline="-25000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1" baseline="-25000" lang="en" sz="1200">
                <a:latin typeface="Open Sans"/>
                <a:ea typeface="Open Sans"/>
                <a:cs typeface="Open Sans"/>
                <a:sym typeface="Open Sans"/>
              </a:rPr>
              <a:t>t-2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 +.. ) x... f’()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8" name="Google Shape;448;p38"/>
          <p:cNvCxnSpPr>
            <a:stCxn id="447" idx="0"/>
          </p:cNvCxnSpPr>
          <p:nvPr/>
        </p:nvCxnSpPr>
        <p:spPr>
          <a:xfrm rot="10800000">
            <a:off x="1661850" y="4510449"/>
            <a:ext cx="3891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0" y="1658650"/>
            <a:ext cx="8208167" cy="31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SRR: How Does W</a:t>
            </a:r>
            <a:r>
              <a:rPr baseline="-25000" lang="en"/>
              <a:t>h</a:t>
            </a:r>
            <a:r>
              <a:rPr lang="en"/>
              <a:t> affect h</a:t>
            </a:r>
            <a:r>
              <a:rPr baseline="-25000" lang="en"/>
              <a:t>t</a:t>
            </a:r>
            <a:r>
              <a:rPr lang="en"/>
              <a:t>?</a:t>
            </a:r>
            <a:endParaRPr/>
          </a:p>
        </p:txBody>
      </p:sp>
      <p:sp>
        <p:nvSpPr>
          <p:cNvPr id="455" name="Google Shape;455;p39"/>
          <p:cNvSpPr txBox="1"/>
          <p:nvPr>
            <p:ph idx="2" type="body"/>
          </p:nvPr>
        </p:nvSpPr>
        <p:spPr>
          <a:xfrm>
            <a:off x="245425" y="1225225"/>
            <a:ext cx="833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/>
              <a:t>Some math, conceptually - </a:t>
            </a:r>
            <a:r>
              <a:rPr b="1" i="1" lang="en" sz="1800" u="sng"/>
              <a:t>ignoring indices</a:t>
            </a:r>
            <a:r>
              <a:rPr b="1" i="1" lang="en" sz="1800"/>
              <a:t>...</a:t>
            </a:r>
            <a:endParaRPr i="1" sz="1600"/>
          </a:p>
        </p:txBody>
      </p:sp>
      <p:pic>
        <p:nvPicPr>
          <p:cNvPr id="456" name="Google Shape;4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000" y="1446374"/>
            <a:ext cx="3005201" cy="11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9"/>
          <p:cNvSpPr txBox="1"/>
          <p:nvPr/>
        </p:nvSpPr>
        <p:spPr>
          <a:xfrm>
            <a:off x="4856375" y="4385825"/>
            <a:ext cx="4375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What if (f’ W) &lt; 1? What if (f’ W) &gt; 1?</a:t>
            </a:r>
            <a:br>
              <a:rPr b="1" lang="en" sz="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Vanishing/exploding gradient problem!</a:t>
            </a:r>
            <a:endParaRPr b="1"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4847024" y="4406025"/>
            <a:ext cx="4113300" cy="66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"/>
          <p:cNvSpPr txBox="1"/>
          <p:nvPr/>
        </p:nvSpPr>
        <p:spPr>
          <a:xfrm rot="343">
            <a:off x="6043700" y="157875"/>
            <a:ext cx="3005100" cy="893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actual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‘BPTT’!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Just illustration of how change in W has effects across many time steps. 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465" name="Google Shape;465;p40"/>
          <p:cNvSpPr txBox="1"/>
          <p:nvPr/>
        </p:nvSpPr>
        <p:spPr>
          <a:xfrm>
            <a:off x="1733550" y="18064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Economica"/>
                <a:ea typeface="Economica"/>
                <a:cs typeface="Economica"/>
                <a:sym typeface="Economica"/>
              </a:rPr>
              <a:t>Back to....</a:t>
            </a:r>
            <a:endParaRPr sz="2400">
              <a:solidFill>
                <a:srgbClr val="BF9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Gradients: Long Short-Term Memory (LSTM)</a:t>
            </a:r>
            <a:endParaRPr/>
          </a:p>
        </p:txBody>
      </p:sp>
      <p:sp>
        <p:nvSpPr>
          <p:cNvPr id="471" name="Google Shape;471;p4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What if hidden units could hold onto their own activation memory until they are needed?  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Idea </a:t>
            </a:r>
            <a:r>
              <a:rPr lang="en"/>
              <a:t>replace hidden units with memory cells designed to remember information until its needed.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b="1" i="1" lang="en"/>
              <a:t>Cell State </a:t>
            </a:r>
            <a:r>
              <a:rPr b="1" i="1" lang="en"/>
              <a:t> </a:t>
            </a:r>
            <a:r>
              <a:rPr lang="en"/>
              <a:t>holds information from one time step to the next.</a:t>
            </a:r>
            <a:br>
              <a:rPr b="1" lang="en"/>
            </a:br>
            <a:r>
              <a:rPr b="1" i="1" lang="en"/>
              <a:t>Forget gate</a:t>
            </a:r>
            <a:r>
              <a:rPr lang="en"/>
              <a:t> selects when to forget info. that is no longer useful.</a:t>
            </a:r>
            <a:br>
              <a:rPr lang="en"/>
            </a:br>
            <a:r>
              <a:rPr b="1" i="1" lang="en"/>
              <a:t>Input gate</a:t>
            </a:r>
            <a:r>
              <a:rPr b="1" lang="en"/>
              <a:t> </a:t>
            </a:r>
            <a:r>
              <a:rPr lang="en"/>
              <a:t>selects what and how  to update.</a:t>
            </a:r>
            <a:br>
              <a:rPr lang="en"/>
            </a:br>
            <a:r>
              <a:rPr b="1" i="1" lang="en"/>
              <a:t>Output gate</a:t>
            </a:r>
            <a:r>
              <a:rPr lang="en"/>
              <a:t> selects when to expose contents.</a:t>
            </a:r>
            <a:br>
              <a:rPr lang="en"/>
            </a:br>
            <a:br>
              <a:rPr lang="en"/>
            </a:br>
            <a:br>
              <a:rPr lang="en"/>
            </a:b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200"/>
          </a:p>
        </p:txBody>
      </p:sp>
      <p:sp>
        <p:nvSpPr>
          <p:cNvPr id="472" name="Google Shape;472;p41"/>
          <p:cNvSpPr txBox="1"/>
          <p:nvPr/>
        </p:nvSpPr>
        <p:spPr>
          <a:xfrm>
            <a:off x="4832400" y="300930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Design Features</a:t>
            </a:r>
            <a:endParaRPr b="1" sz="1600" u="sng"/>
          </a:p>
        </p:txBody>
      </p:sp>
      <p:pic>
        <p:nvPicPr>
          <p:cNvPr id="473" name="Google Shape;4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361288"/>
            <a:ext cx="3235988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1"/>
          <p:cNvSpPr/>
          <p:nvPr/>
        </p:nvSpPr>
        <p:spPr>
          <a:xfrm>
            <a:off x="4267200" y="4638675"/>
            <a:ext cx="3048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1"/>
          <p:cNvSpPr txBox="1"/>
          <p:nvPr/>
        </p:nvSpPr>
        <p:spPr>
          <a:xfrm>
            <a:off x="2593775" y="45570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http://colah.github.io/posts/2015-08-Understanding-LSTMs/</a:t>
            </a:r>
            <a:endParaRPr sz="600"/>
          </a:p>
        </p:txBody>
      </p:sp>
      <p:sp>
        <p:nvSpPr>
          <p:cNvPr id="476" name="Google Shape;476;p41"/>
          <p:cNvSpPr txBox="1"/>
          <p:nvPr/>
        </p:nvSpPr>
        <p:spPr>
          <a:xfrm>
            <a:off x="2158675" y="36688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1373600" y="36688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Forget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41"/>
          <p:cNvSpPr txBox="1"/>
          <p:nvPr/>
        </p:nvSpPr>
        <p:spPr>
          <a:xfrm>
            <a:off x="2892725" y="36688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Output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624425" y="3781425"/>
            <a:ext cx="347100" cy="3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3690757"/>
            <a:ext cx="304800" cy="272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41"/>
          <p:cNvCxnSpPr/>
          <p:nvPr/>
        </p:nvCxnSpPr>
        <p:spPr>
          <a:xfrm flipH="1" rot="10800000">
            <a:off x="685800" y="3837354"/>
            <a:ext cx="3948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41"/>
          <p:cNvSpPr txBox="1"/>
          <p:nvPr/>
        </p:nvSpPr>
        <p:spPr>
          <a:xfrm>
            <a:off x="-74675" y="2544300"/>
            <a:ext cx="1110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Cell state c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3" name="Google Shape;483;p41"/>
          <p:cNvCxnSpPr/>
          <p:nvPr/>
        </p:nvCxnSpPr>
        <p:spPr>
          <a:xfrm>
            <a:off x="879350" y="2718577"/>
            <a:ext cx="201300" cy="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Assignment 5</a:t>
            </a:r>
            <a:r>
              <a:rPr lang="en"/>
              <a:t> (Language Models) - released this past Saturday 02/13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Sunday, Feb 21 (Tuesday 02/23 if you use late days)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Assignment 6</a:t>
            </a:r>
            <a:r>
              <a:rPr lang="en"/>
              <a:t> to be released Saturday 02/27.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Paper reading sessions: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much knowledge can you pack into the parameters of a language model?</a:t>
            </a:r>
            <a:r>
              <a:rPr lang="en" sz="1400"/>
              <a:t> 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Mark: This Thursday 2/18 5:40 pm PST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Grammar as a Foreign Language</a:t>
            </a:r>
            <a:r>
              <a:rPr lang="en" sz="1400"/>
              <a:t> 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Mark: Next Thursday 2/25 5:40 pm PST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Project Proposals </a:t>
            </a:r>
            <a:r>
              <a:rPr b="1" lang="en">
                <a:solidFill>
                  <a:srgbClr val="9900FF"/>
                </a:solidFill>
              </a:rPr>
              <a:t>- Past Due (02/06)! </a:t>
            </a:r>
            <a:endParaRPr b="1"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9900FF"/>
                </a:solidFill>
              </a:rPr>
              <a:t>Feedback nearly complete. </a:t>
            </a:r>
            <a:endParaRPr b="1"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9900FF"/>
                </a:solidFill>
              </a:rPr>
              <a:t>Questions?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Concerns?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2300"/>
            <a:ext cx="5214001" cy="371356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2"/>
          <p:cNvSpPr txBox="1"/>
          <p:nvPr/>
        </p:nvSpPr>
        <p:spPr>
          <a:xfrm>
            <a:off x="4680600" y="1182300"/>
            <a:ext cx="4463400" cy="371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0" name="Google Shape;4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82300"/>
            <a:ext cx="5198722" cy="371357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2"/>
          <p:cNvSpPr/>
          <p:nvPr/>
        </p:nvSpPr>
        <p:spPr>
          <a:xfrm>
            <a:off x="875050" y="1878450"/>
            <a:ext cx="3602700" cy="2448600"/>
          </a:xfrm>
          <a:prstGeom prst="rect">
            <a:avLst/>
          </a:prstGeom>
          <a:solidFill>
            <a:srgbClr val="B6D7A8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2" name="Google Shape;492;p42"/>
          <p:cNvGraphicFramePr/>
          <p:nvPr/>
        </p:nvGraphicFramePr>
        <p:xfrm>
          <a:off x="5198725" y="212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{3696A241-E571-4201-B275-5D98B87E6E6F}</a:tableStyleId>
              </a:tblPr>
              <a:tblGrid>
                <a:gridCol w="3188275"/>
                <a:gridCol w="770525"/>
              </a:tblGrid>
              <a:tr h="33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σ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t−</a:t>
                      </a:r>
                      <a:r>
                        <a:rPr baseline="-25000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σ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xf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t−</a:t>
                      </a:r>
                      <a:r>
                        <a:rPr baseline="-25000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hf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	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σ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xo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t−</a:t>
                      </a:r>
                      <a:r>
                        <a:rPr baseline="-25000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f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⋅ c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t−</a:t>
                      </a:r>
                      <a:r>
                        <a:rPr baseline="-25000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 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σ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xc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t−</a:t>
                      </a:r>
                      <a:r>
                        <a:rPr baseline="-25000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hc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o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⋅ tanh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3" name="Google Shape;493;p42"/>
          <p:cNvSpPr txBox="1"/>
          <p:nvPr/>
        </p:nvSpPr>
        <p:spPr>
          <a:xfrm>
            <a:off x="364150" y="2252950"/>
            <a:ext cx="4056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t-1</a:t>
            </a:r>
            <a:endParaRPr baseline="-25000"/>
          </a:p>
        </p:txBody>
      </p:sp>
      <p:sp>
        <p:nvSpPr>
          <p:cNvPr id="494" name="Google Shape;494;p42"/>
          <p:cNvSpPr txBox="1"/>
          <p:nvPr>
            <p:ph type="title"/>
          </p:nvPr>
        </p:nvSpPr>
        <p:spPr>
          <a:xfrm>
            <a:off x="311700" y="312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(another look)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Tasks</a:t>
            </a:r>
            <a:endParaRPr/>
          </a:p>
        </p:txBody>
      </p:sp>
      <p:sp>
        <p:nvSpPr>
          <p:cNvPr id="500" name="Google Shape;500;p43"/>
          <p:cNvSpPr txBox="1"/>
          <p:nvPr>
            <p:ph idx="2" type="body"/>
          </p:nvPr>
        </p:nvSpPr>
        <p:spPr>
          <a:xfrm>
            <a:off x="4533900" y="768025"/>
            <a:ext cx="4567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What tasks are a good fit for LSTMs?   </a:t>
            </a:r>
            <a:endParaRPr b="1"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Sequence Labeling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Part-of-speech tagging (POS),  word sense disambiguation (WSD), syntactic chunking, named entity recognition (NER), Information Extraction (IE), Event Detection.</a:t>
            </a:r>
            <a:br>
              <a:rPr lang="en" sz="1200"/>
            </a:br>
            <a:br>
              <a:rPr lang="en" sz="1200"/>
            </a:br>
            <a:r>
              <a:rPr b="1" lang="en"/>
              <a:t>Sequence Transduction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Chatbots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Vinyals and Le 2015</a:t>
            </a:r>
            <a:r>
              <a:rPr lang="en"/>
              <a:t>), Response Suggestion (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Kannan et al., 2016</a:t>
            </a:r>
            <a:r>
              <a:rPr lang="en"/>
              <a:t>) Machine Translation (</a:t>
            </a:r>
            <a:r>
              <a:rPr lang="en" u="sng">
                <a:solidFill>
                  <a:schemeClr val="hlink"/>
                </a:solidFill>
                <a:hlinkClick r:id="rId5"/>
              </a:rPr>
              <a:t>Wu et al., 2016</a:t>
            </a:r>
            <a:r>
              <a:rPr lang="en"/>
              <a:t>), Abstractive Summarization (</a:t>
            </a:r>
            <a:r>
              <a:rPr lang="en" u="sng">
                <a:solidFill>
                  <a:schemeClr val="hlink"/>
                </a:solidFill>
                <a:hlinkClick r:id="rId6"/>
              </a:rPr>
              <a:t>Chopra et al., 2016</a:t>
            </a:r>
            <a:r>
              <a:rPr lang="en"/>
              <a:t>), Text Simplification (</a:t>
            </a:r>
            <a:r>
              <a:rPr lang="en" u="sng">
                <a:solidFill>
                  <a:schemeClr val="hlink"/>
                </a:solidFill>
                <a:hlinkClick r:id="rId7"/>
              </a:rPr>
              <a:t>Wang et al., 2016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             </a:t>
            </a:r>
            <a:r>
              <a:rPr b="1" lang="en" sz="1600"/>
              <a:t>… + Language Modeling!</a:t>
            </a:r>
            <a:br>
              <a:rPr lang="en"/>
            </a:b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200"/>
          </a:p>
        </p:txBody>
      </p:sp>
      <p:sp>
        <p:nvSpPr>
          <p:cNvPr id="501" name="Google Shape;501;p43"/>
          <p:cNvSpPr/>
          <p:nvPr/>
        </p:nvSpPr>
        <p:spPr>
          <a:xfrm>
            <a:off x="3505200" y="4410075"/>
            <a:ext cx="3048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2525" y="1285088"/>
            <a:ext cx="3235988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3"/>
          <p:cNvSpPr/>
          <p:nvPr/>
        </p:nvSpPr>
        <p:spPr>
          <a:xfrm>
            <a:off x="4267200" y="4638675"/>
            <a:ext cx="3048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 txBox="1"/>
          <p:nvPr/>
        </p:nvSpPr>
        <p:spPr>
          <a:xfrm>
            <a:off x="2593775" y="45570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9"/>
              </a:rPr>
              <a:t>http://colah.github.io/posts/2015-08-Understanding-LSTMs/</a:t>
            </a:r>
            <a:endParaRPr sz="600"/>
          </a:p>
        </p:txBody>
      </p:sp>
      <p:sp>
        <p:nvSpPr>
          <p:cNvPr id="505" name="Google Shape;505;p43"/>
          <p:cNvSpPr txBox="1"/>
          <p:nvPr/>
        </p:nvSpPr>
        <p:spPr>
          <a:xfrm>
            <a:off x="1982825" y="35926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1026075" y="35926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Forget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2940125" y="35926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Output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624425" y="3781425"/>
            <a:ext cx="347100" cy="3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200" y="3690757"/>
            <a:ext cx="304800" cy="272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" name="Google Shape;510;p43"/>
          <p:cNvCxnSpPr/>
          <p:nvPr/>
        </p:nvCxnSpPr>
        <p:spPr>
          <a:xfrm flipH="1" rot="10800000">
            <a:off x="457200" y="3837354"/>
            <a:ext cx="3948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3"/>
          <p:cNvSpPr txBox="1"/>
          <p:nvPr/>
        </p:nvSpPr>
        <p:spPr>
          <a:xfrm>
            <a:off x="1525" y="2544300"/>
            <a:ext cx="1110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Cell state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2" name="Google Shape;512;p43"/>
          <p:cNvCxnSpPr/>
          <p:nvPr/>
        </p:nvCxnSpPr>
        <p:spPr>
          <a:xfrm>
            <a:off x="803150" y="2718577"/>
            <a:ext cx="201300" cy="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4"/>
          <p:cNvSpPr txBox="1"/>
          <p:nvPr>
            <p:ph type="title"/>
          </p:nvPr>
        </p:nvSpPr>
        <p:spPr>
          <a:xfrm>
            <a:off x="311700" y="21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LSTMs in LM Architectures: Inference</a:t>
            </a:r>
            <a:endParaRPr/>
          </a:p>
        </p:txBody>
      </p:sp>
      <p:pic>
        <p:nvPicPr>
          <p:cNvPr id="518" name="Google Shape;5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774" y="1022600"/>
            <a:ext cx="2499551" cy="5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76" y="2215600"/>
            <a:ext cx="5546297" cy="20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4"/>
          <p:cNvSpPr txBox="1"/>
          <p:nvPr/>
        </p:nvSpPr>
        <p:spPr>
          <a:xfrm>
            <a:off x="440800" y="4559575"/>
            <a:ext cx="7055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                                 ….                                   w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n-1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44"/>
          <p:cNvSpPr txBox="1"/>
          <p:nvPr/>
        </p:nvSpPr>
        <p:spPr>
          <a:xfrm>
            <a:off x="4551225" y="1689334"/>
            <a:ext cx="221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(FCC +) Affine Layer  + Softmax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2" name="Google Shape;522;p44"/>
          <p:cNvCxnSpPr/>
          <p:nvPr/>
        </p:nvCxnSpPr>
        <p:spPr>
          <a:xfrm flipH="1" rot="10800000">
            <a:off x="565683" y="4379325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4"/>
          <p:cNvCxnSpPr/>
          <p:nvPr/>
        </p:nvCxnSpPr>
        <p:spPr>
          <a:xfrm flipH="1" rot="10800000">
            <a:off x="2443178" y="4379325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44"/>
          <p:cNvCxnSpPr/>
          <p:nvPr/>
        </p:nvCxnSpPr>
        <p:spPr>
          <a:xfrm flipH="1" rot="10800000">
            <a:off x="4271978" y="4379325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44"/>
          <p:cNvCxnSpPr/>
          <p:nvPr/>
        </p:nvCxnSpPr>
        <p:spPr>
          <a:xfrm flipH="1" rot="10800000">
            <a:off x="5658451" y="1483725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44"/>
          <p:cNvCxnSpPr/>
          <p:nvPr/>
        </p:nvCxnSpPr>
        <p:spPr>
          <a:xfrm flipH="1" rot="10800000">
            <a:off x="5671083" y="1962114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44"/>
          <p:cNvSpPr/>
          <p:nvPr/>
        </p:nvSpPr>
        <p:spPr>
          <a:xfrm>
            <a:off x="4296075" y="1044675"/>
            <a:ext cx="2664000" cy="43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Google Shape;528;p44"/>
          <p:cNvCxnSpPr>
            <a:endCxn id="527" idx="3"/>
          </p:cNvCxnSpPr>
          <p:nvPr/>
        </p:nvCxnSpPr>
        <p:spPr>
          <a:xfrm rot="10800000">
            <a:off x="6960075" y="1264275"/>
            <a:ext cx="794400" cy="76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44"/>
          <p:cNvSpPr txBox="1"/>
          <p:nvPr/>
        </p:nvSpPr>
        <p:spPr>
          <a:xfrm>
            <a:off x="7108500" y="2017025"/>
            <a:ext cx="20355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key quantity for language models!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/>
          <p:nvPr>
            <p:ph type="title"/>
          </p:nvPr>
        </p:nvSpPr>
        <p:spPr>
          <a:xfrm>
            <a:off x="311700" y="21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LSTMs in LM Architectures: Training </a:t>
            </a:r>
            <a:endParaRPr/>
          </a:p>
        </p:txBody>
      </p:sp>
      <p:pic>
        <p:nvPicPr>
          <p:cNvPr id="535" name="Google Shape;5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76" y="2368000"/>
            <a:ext cx="5546297" cy="20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5"/>
          <p:cNvSpPr txBox="1"/>
          <p:nvPr/>
        </p:nvSpPr>
        <p:spPr>
          <a:xfrm>
            <a:off x="2345800" y="4711975"/>
            <a:ext cx="7055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                                  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like                               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this                                book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45"/>
          <p:cNvSpPr txBox="1"/>
          <p:nvPr/>
        </p:nvSpPr>
        <p:spPr>
          <a:xfrm>
            <a:off x="1812400" y="978175"/>
            <a:ext cx="7055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                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like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                               this                              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book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3103425" y="1730592"/>
            <a:ext cx="221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(FCC +) Affine Layer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45"/>
          <p:cNvSpPr txBox="1"/>
          <p:nvPr/>
        </p:nvSpPr>
        <p:spPr>
          <a:xfrm>
            <a:off x="4856025" y="1730592"/>
            <a:ext cx="221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(FCC +) Affine Layer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45"/>
          <p:cNvSpPr txBox="1"/>
          <p:nvPr/>
        </p:nvSpPr>
        <p:spPr>
          <a:xfrm>
            <a:off x="6761025" y="1730592"/>
            <a:ext cx="221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(FCC +) Affine Layer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45"/>
          <p:cNvSpPr txBox="1"/>
          <p:nvPr/>
        </p:nvSpPr>
        <p:spPr>
          <a:xfrm>
            <a:off x="3484425" y="1439545"/>
            <a:ext cx="221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p45"/>
          <p:cNvSpPr txBox="1"/>
          <p:nvPr/>
        </p:nvSpPr>
        <p:spPr>
          <a:xfrm>
            <a:off x="5313225" y="1439545"/>
            <a:ext cx="221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7142025" y="1439545"/>
            <a:ext cx="221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4" name="Google Shape;544;p45"/>
          <p:cNvCxnSpPr/>
          <p:nvPr/>
        </p:nvCxnSpPr>
        <p:spPr>
          <a:xfrm flipH="1" rot="10800000">
            <a:off x="2470683" y="4531725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5"/>
          <p:cNvCxnSpPr/>
          <p:nvPr/>
        </p:nvCxnSpPr>
        <p:spPr>
          <a:xfrm flipH="1" rot="10800000">
            <a:off x="4348178" y="4531725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5"/>
          <p:cNvCxnSpPr/>
          <p:nvPr/>
        </p:nvCxnSpPr>
        <p:spPr>
          <a:xfrm flipH="1" rot="10800000">
            <a:off x="6176978" y="4531725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5"/>
          <p:cNvCxnSpPr/>
          <p:nvPr/>
        </p:nvCxnSpPr>
        <p:spPr>
          <a:xfrm flipH="1" rot="10800000">
            <a:off x="3828530" y="1276314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5"/>
          <p:cNvCxnSpPr/>
          <p:nvPr/>
        </p:nvCxnSpPr>
        <p:spPr>
          <a:xfrm flipH="1" rot="10800000">
            <a:off x="5706025" y="1276314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5"/>
          <p:cNvCxnSpPr/>
          <p:nvPr/>
        </p:nvCxnSpPr>
        <p:spPr>
          <a:xfrm flipH="1" rot="10800000">
            <a:off x="7534825" y="1276314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5"/>
          <p:cNvCxnSpPr/>
          <p:nvPr/>
        </p:nvCxnSpPr>
        <p:spPr>
          <a:xfrm flipH="1" rot="10800000">
            <a:off x="3869788" y="2038314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5"/>
          <p:cNvCxnSpPr/>
          <p:nvPr/>
        </p:nvCxnSpPr>
        <p:spPr>
          <a:xfrm flipH="1" rot="10800000">
            <a:off x="5747283" y="2038314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5"/>
          <p:cNvCxnSpPr/>
          <p:nvPr/>
        </p:nvCxnSpPr>
        <p:spPr>
          <a:xfrm flipH="1" rot="10800000">
            <a:off x="7576083" y="2038314"/>
            <a:ext cx="30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45"/>
          <p:cNvSpPr txBox="1"/>
          <p:nvPr/>
        </p:nvSpPr>
        <p:spPr>
          <a:xfrm>
            <a:off x="25272" y="4698222"/>
            <a:ext cx="2656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Input (w/ Embedding)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45"/>
          <p:cNvSpPr txBox="1"/>
          <p:nvPr/>
        </p:nvSpPr>
        <p:spPr>
          <a:xfrm>
            <a:off x="-171350" y="3946925"/>
            <a:ext cx="1430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p45"/>
          <p:cNvSpPr txBox="1"/>
          <p:nvPr/>
        </p:nvSpPr>
        <p:spPr>
          <a:xfrm>
            <a:off x="101474" y="3250425"/>
            <a:ext cx="1892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One or more LSTM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layers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45"/>
          <p:cNvSpPr txBox="1"/>
          <p:nvPr/>
        </p:nvSpPr>
        <p:spPr>
          <a:xfrm>
            <a:off x="101474" y="1650225"/>
            <a:ext cx="1892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FCC/Affine Layer + Softmax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7" name="Google Shape;557;p45"/>
          <p:cNvSpPr txBox="1"/>
          <p:nvPr/>
        </p:nvSpPr>
        <p:spPr>
          <a:xfrm>
            <a:off x="101475" y="964425"/>
            <a:ext cx="2470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Desired Output (Labels)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LSTMs</a:t>
            </a:r>
            <a:endParaRPr/>
          </a:p>
        </p:txBody>
      </p:sp>
      <p:sp>
        <p:nvSpPr>
          <p:cNvPr id="563" name="Google Shape;563;p46"/>
          <p:cNvSpPr txBox="1"/>
          <p:nvPr>
            <p:ph idx="2" type="body"/>
          </p:nvPr>
        </p:nvSpPr>
        <p:spPr>
          <a:xfrm>
            <a:off x="4107175" y="1132700"/>
            <a:ext cx="508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Are LSTMs the solution to all language problems?  </a:t>
            </a:r>
            <a:endParaRPr b="1"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Vanishing gradients </a:t>
            </a:r>
            <a:r>
              <a:rPr lang="en"/>
              <a:t>are still a problem as sources of gradient noise still present at each time step.</a:t>
            </a:r>
            <a:br>
              <a:rPr lang="en" sz="800"/>
            </a:br>
            <a:br>
              <a:rPr lang="en" sz="800"/>
            </a:br>
            <a:r>
              <a:rPr b="1" lang="en"/>
              <a:t>Forgetful </a:t>
            </a:r>
            <a:r>
              <a:rPr lang="en"/>
              <a:t>by the end of the sequence the LSTM may have forgotten the beginning.</a:t>
            </a:r>
            <a:br>
              <a:rPr lang="en" sz="800"/>
            </a:br>
            <a:br>
              <a:rPr lang="en" sz="800"/>
            </a:br>
            <a:r>
              <a:rPr b="1" lang="en"/>
              <a:t>Emphasis on local context </a:t>
            </a:r>
            <a:r>
              <a:rPr lang="en"/>
              <a:t>easier to learn and use information over short distances</a:t>
            </a:r>
            <a:br>
              <a:rPr lang="en" sz="800"/>
            </a:br>
            <a:br>
              <a:rPr lang="en" sz="800"/>
            </a:br>
            <a:r>
              <a:rPr b="1" lang="en"/>
              <a:t>Design limits GPU acceleration</a:t>
            </a:r>
            <a:r>
              <a:rPr lang="en"/>
              <a:t> due to sequential dependencies.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Partial solutions</a:t>
            </a:r>
            <a:br>
              <a:rPr lang="en"/>
            </a:br>
            <a:r>
              <a:rPr lang="en"/>
              <a:t>Skip connections, bi-LSTM, attention, use alternative network (CNNs, Transformer)</a:t>
            </a:r>
            <a:br>
              <a:rPr lang="en"/>
            </a:br>
            <a:br>
              <a:rPr lang="en" sz="1000"/>
            </a:br>
            <a:endParaRPr sz="1200"/>
          </a:p>
        </p:txBody>
      </p:sp>
      <p:pic>
        <p:nvPicPr>
          <p:cNvPr id="564" name="Google Shape;5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056488"/>
            <a:ext cx="3235988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6"/>
          <p:cNvSpPr/>
          <p:nvPr/>
        </p:nvSpPr>
        <p:spPr>
          <a:xfrm>
            <a:off x="3505200" y="4410075"/>
            <a:ext cx="3048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6"/>
          <p:cNvSpPr txBox="1"/>
          <p:nvPr/>
        </p:nvSpPr>
        <p:spPr>
          <a:xfrm>
            <a:off x="1831775" y="43284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http://colah.github.io/posts/2015-08-Understanding-LSTMs/</a:t>
            </a:r>
            <a:endParaRPr sz="600"/>
          </a:p>
        </p:txBody>
      </p:sp>
      <p:sp>
        <p:nvSpPr>
          <p:cNvPr id="567" name="Google Shape;567;p46"/>
          <p:cNvSpPr txBox="1"/>
          <p:nvPr/>
        </p:nvSpPr>
        <p:spPr>
          <a:xfrm>
            <a:off x="779750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46"/>
          <p:cNvSpPr txBox="1"/>
          <p:nvPr/>
        </p:nvSpPr>
        <p:spPr>
          <a:xfrm>
            <a:off x="1373225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46"/>
          <p:cNvSpPr txBox="1"/>
          <p:nvPr/>
        </p:nvSpPr>
        <p:spPr>
          <a:xfrm>
            <a:off x="2640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Forget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46"/>
          <p:cNvSpPr txBox="1"/>
          <p:nvPr/>
        </p:nvSpPr>
        <p:spPr>
          <a:xfrm>
            <a:off x="17174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Output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1025" y="3552825"/>
            <a:ext cx="347100" cy="3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311700" y="21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References</a:t>
            </a:r>
            <a:endParaRPr/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ftp://ftp.idsia.ch/pub/juergen/lstm.pdf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http://colah.github.io/posts/2015-08-Understanding-LSTMs/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475" y="875175"/>
            <a:ext cx="7435449" cy="2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"/>
          <p:cNvSpPr txBox="1"/>
          <p:nvPr>
            <p:ph type="title"/>
          </p:nvPr>
        </p:nvSpPr>
        <p:spPr>
          <a:xfrm>
            <a:off x="311700" y="21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Wait….</a:t>
            </a:r>
            <a:endParaRPr/>
          </a:p>
        </p:txBody>
      </p:sp>
      <p:sp>
        <p:nvSpPr>
          <p:cNvPr id="584" name="Google Shape;584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each word </a:t>
            </a:r>
            <a:r>
              <a:rPr b="1" i="1" lang="en"/>
              <a:t>w</a:t>
            </a:r>
            <a:r>
              <a:rPr lang="en"/>
              <a:t> there is an embedding vector</a:t>
            </a:r>
            <a:r>
              <a:rPr i="1" lang="en"/>
              <a:t> </a:t>
            </a:r>
            <a:r>
              <a:rPr b="1" i="1" lang="en"/>
              <a:t>x</a:t>
            </a:r>
            <a:r>
              <a:rPr i="1" lang="en"/>
              <a:t> </a:t>
            </a:r>
            <a:r>
              <a:rPr lang="en"/>
              <a:t>and an LSTM output vector </a:t>
            </a:r>
            <a:r>
              <a:rPr b="1" lang="en"/>
              <a:t>h</a:t>
            </a:r>
            <a:r>
              <a:rPr lang="en"/>
              <a:t>. </a:t>
            </a:r>
            <a:br>
              <a:rPr lang="en"/>
            </a:br>
            <a:r>
              <a:rPr lang="en"/>
              <a:t>Hmmmm…. </a:t>
            </a:r>
            <a:endParaRPr/>
          </a:p>
        </p:txBody>
      </p:sp>
      <p:pic>
        <p:nvPicPr>
          <p:cNvPr id="585" name="Google Shape;5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475" y="875175"/>
            <a:ext cx="7435449" cy="2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"/>
          <p:cNvSpPr txBox="1"/>
          <p:nvPr>
            <p:ph type="ctrTitle"/>
          </p:nvPr>
        </p:nvSpPr>
        <p:spPr>
          <a:xfrm>
            <a:off x="2764275" y="1444250"/>
            <a:ext cx="3620400" cy="23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Context-Aware Embeddings with ELMO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Now?</a:t>
            </a:r>
            <a:endParaRPr/>
          </a:p>
        </p:txBody>
      </p:sp>
      <p:sp>
        <p:nvSpPr>
          <p:cNvPr id="596" name="Google Shape;596;p50"/>
          <p:cNvSpPr txBox="1"/>
          <p:nvPr>
            <p:ph idx="1" type="body"/>
          </p:nvPr>
        </p:nvSpPr>
        <p:spPr>
          <a:xfrm>
            <a:off x="311700" y="1225225"/>
            <a:ext cx="8891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“Hmmm… </a:t>
            </a:r>
            <a:br>
              <a:rPr i="1" lang="en" sz="1200"/>
            </a:b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   I am sending in a sequence of word embeddings… </a:t>
            </a:r>
            <a:br>
              <a:rPr i="1" lang="en" sz="1200"/>
            </a:b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</a:t>
            </a:r>
            <a:r>
              <a:rPr i="1" lang="en" sz="2400"/>
              <a:t>f</a:t>
            </a:r>
            <a:r>
              <a:rPr i="1" lang="en" sz="2400"/>
              <a:t>rom the LSTM I get a sequence of vectors mapped 1:1     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        to input words... </a:t>
            </a:r>
            <a:br>
              <a:rPr i="1" lang="en" sz="1200"/>
            </a:b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   Could I maybe interpret these output vectors (with a bit</a:t>
            </a:r>
            <a:br>
              <a:rPr i="1" lang="en" sz="2400"/>
            </a:br>
            <a:r>
              <a:rPr i="1" lang="en" sz="2400"/>
              <a:t>        more work) as </a:t>
            </a:r>
            <a:r>
              <a:rPr b="1" i="1" lang="en" sz="2400"/>
              <a:t>context-dependent word embeddings?”</a:t>
            </a:r>
            <a:endParaRPr b="1" i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ELMo</a:t>
            </a:r>
            <a:endParaRPr/>
          </a:p>
        </p:txBody>
      </p:sp>
      <p:pic>
        <p:nvPicPr>
          <p:cNvPr id="602" name="Google Shape;6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75" y="1935050"/>
            <a:ext cx="5515099" cy="26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1"/>
          <p:cNvSpPr txBox="1"/>
          <p:nvPr>
            <p:ph idx="1" type="body"/>
          </p:nvPr>
        </p:nvSpPr>
        <p:spPr>
          <a:xfrm>
            <a:off x="5894675" y="1955325"/>
            <a:ext cx="3173100" cy="22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Bi-directional LSTM architecture, t</a:t>
            </a:r>
            <a:r>
              <a:rPr lang="en" sz="1600"/>
              <a:t>rained on 1bn+ word corpus on LM task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Final forward/backward vectors are concatenated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also returns output for intermediate layers </a:t>
            </a:r>
            <a:endParaRPr sz="1600"/>
          </a:p>
        </p:txBody>
      </p:sp>
      <p:sp>
        <p:nvSpPr>
          <p:cNvPr id="604" name="Google Shape;604;p51"/>
          <p:cNvSpPr txBox="1"/>
          <p:nvPr/>
        </p:nvSpPr>
        <p:spPr>
          <a:xfrm>
            <a:off x="203675" y="4577475"/>
            <a:ext cx="8940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”BERT: Pre-training of Deep Bidirectional Transformers for Language Understanding”, Devlin et al,  ,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https://arxiv.org/pdf/1810.04805.pdf</a:t>
            </a:r>
            <a:endParaRPr sz="1100"/>
          </a:p>
        </p:txBody>
      </p:sp>
      <p:sp>
        <p:nvSpPr>
          <p:cNvPr id="605" name="Google Shape;605;p51"/>
          <p:cNvSpPr txBox="1"/>
          <p:nvPr/>
        </p:nvSpPr>
        <p:spPr>
          <a:xfrm>
            <a:off x="311700" y="1147225"/>
            <a:ext cx="867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Paper with deep insight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Deep contextualized word representations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”, Peters et al,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https://arxiv.org/pdf/1802.05365.pdf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6" name="Google Shape;606;p51"/>
          <p:cNvSpPr/>
          <p:nvPr/>
        </p:nvSpPr>
        <p:spPr>
          <a:xfrm>
            <a:off x="1705275" y="2340075"/>
            <a:ext cx="2664000" cy="43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Google Shape;607;p51"/>
          <p:cNvCxnSpPr/>
          <p:nvPr/>
        </p:nvCxnSpPr>
        <p:spPr>
          <a:xfrm>
            <a:off x="1381575" y="2385525"/>
            <a:ext cx="247500" cy="9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51"/>
          <p:cNvSpPr txBox="1"/>
          <p:nvPr/>
        </p:nvSpPr>
        <p:spPr>
          <a:xfrm>
            <a:off x="235500" y="1987922"/>
            <a:ext cx="20355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Word vectors with context!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 (2 Weeks): Agenda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Learnings Review &amp; Beyond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Models: Motivation &amp; Intuition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Language Models 1: Simple Neural LM  &amp; Optimizations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Language Models 2: Recurrent Neural Nets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of LMs: Context-aware embeddings with ELMO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Outlook: Transfer Learning with BERT, OpenAI GPT &amp; </a:t>
            </a:r>
            <a:br>
              <a:rPr lang="en"/>
            </a:br>
            <a:r>
              <a:rPr lang="en"/>
              <a:t>                 Sentence Embeddings with USE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816725" y="1285325"/>
            <a:ext cx="41400" cy="114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969125" y="2352125"/>
            <a:ext cx="41400" cy="1905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965725" y="1628525"/>
            <a:ext cx="1107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~ Week 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118125" y="3000125"/>
            <a:ext cx="1107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~ Week 7</a:t>
            </a:r>
            <a:endParaRPr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ELMo Results: GloVe vs Context Embeddings</a:t>
            </a:r>
            <a:endParaRPr/>
          </a:p>
        </p:txBody>
      </p:sp>
      <p:pic>
        <p:nvPicPr>
          <p:cNvPr id="614" name="Google Shape;6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75825"/>
            <a:ext cx="85153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2"/>
          <p:cNvSpPr txBox="1"/>
          <p:nvPr/>
        </p:nvSpPr>
        <p:spPr>
          <a:xfrm>
            <a:off x="311700" y="4423825"/>
            <a:ext cx="867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”Deep contextualized word representations”, Peters et al,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https://arxiv.org/pdf/1802.05365.pdf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621" name="Google Shape;621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ELMo is available for download - full model is downloaded, not just the few embedding vectors!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- Very useful for downstream NLP tasks! </a:t>
            </a:r>
            <a:br>
              <a:rPr lang="en"/>
            </a:br>
            <a:r>
              <a:rPr lang="en"/>
              <a:t>Notes: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tasks use </a:t>
            </a:r>
            <a:br>
              <a:rPr lang="en"/>
            </a:br>
            <a:r>
              <a:rPr lang="en"/>
              <a:t>additional layers on top</a:t>
            </a:r>
            <a:br>
              <a:rPr lang="en"/>
            </a:br>
            <a:r>
              <a:rPr lang="en"/>
              <a:t>of ELMo.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Pre-trained models were</a:t>
            </a:r>
            <a:br>
              <a:rPr lang="en"/>
            </a:br>
            <a:r>
              <a:rPr lang="en"/>
              <a:t>fine-tuned for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 from LSTM layers</a:t>
            </a:r>
            <a:br>
              <a:rPr lang="en"/>
            </a:br>
            <a:r>
              <a:rPr lang="en"/>
              <a:t>were actually mixed in for</a:t>
            </a:r>
            <a:br>
              <a:rPr lang="en"/>
            </a:br>
            <a:r>
              <a:rPr lang="en"/>
              <a:t>some models.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2" name="Google Shape;62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250" y="2740875"/>
            <a:ext cx="5376351" cy="16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3"/>
          <p:cNvSpPr txBox="1"/>
          <p:nvPr/>
        </p:nvSpPr>
        <p:spPr>
          <a:xfrm>
            <a:off x="3474725" y="4594050"/>
            <a:ext cx="5779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ELMo paper: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https://arxiv.org/pdf/1802.05365.pdf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4"/>
          <p:cNvSpPr txBox="1"/>
          <p:nvPr>
            <p:ph type="ctrTitle"/>
          </p:nvPr>
        </p:nvSpPr>
        <p:spPr>
          <a:xfrm>
            <a:off x="2636850" y="1368050"/>
            <a:ext cx="3841200" cy="23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Outlook:  Beyond ELMo - Transfer Learning with </a:t>
            </a:r>
            <a:br>
              <a:rPr lang="en" sz="3600"/>
            </a:br>
            <a:r>
              <a:rPr lang="en" sz="3600"/>
              <a:t>BERT,  OpenAI’s GPT, and Sentence Embeddings with USE </a:t>
            </a:r>
            <a:endParaRPr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Impressive Language Models</a:t>
            </a:r>
            <a:endParaRPr/>
          </a:p>
        </p:txBody>
      </p:sp>
      <p:sp>
        <p:nvSpPr>
          <p:cNvPr id="634" name="Google Shape;634;p55"/>
          <p:cNvSpPr txBox="1"/>
          <p:nvPr>
            <p:ph idx="1" type="body"/>
          </p:nvPr>
        </p:nvSpPr>
        <p:spPr>
          <a:xfrm>
            <a:off x="311700" y="1225225"/>
            <a:ext cx="4734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 we do better?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Yes, we can! (But details will have</a:t>
            </a:r>
            <a:br>
              <a:rPr lang="en"/>
            </a:br>
            <a:r>
              <a:rPr lang="en"/>
              <a:t> to </a:t>
            </a:r>
            <a:r>
              <a:rPr lang="en" u="sng"/>
              <a:t>wait a couple of weeks</a:t>
            </a:r>
            <a:r>
              <a:rPr lang="en"/>
              <a:t>...)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idea: </a:t>
            </a:r>
            <a:r>
              <a:rPr b="1" lang="en"/>
              <a:t>Transformer Architecture</a:t>
            </a:r>
            <a:br>
              <a:rPr b="1" lang="en"/>
            </a:br>
            <a:endParaRPr b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“‘Relate’ words in a sequence </a:t>
            </a:r>
            <a:br>
              <a:rPr i="1" lang="en"/>
            </a:br>
            <a:r>
              <a:rPr i="1" lang="en"/>
              <a:t>With each other to build output vectors/embeddings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Faster! Better!</a:t>
            </a:r>
            <a:br>
              <a:rPr b="1" lang="en"/>
            </a:br>
            <a:endParaRPr b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635" name="Google Shape;6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25" y="1076375"/>
            <a:ext cx="4138750" cy="366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5"/>
          <p:cNvSpPr/>
          <p:nvPr/>
        </p:nvSpPr>
        <p:spPr>
          <a:xfrm>
            <a:off x="5208400" y="3231875"/>
            <a:ext cx="3935700" cy="13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5"/>
          <p:cNvSpPr/>
          <p:nvPr/>
        </p:nvSpPr>
        <p:spPr>
          <a:xfrm>
            <a:off x="5022250" y="1321200"/>
            <a:ext cx="3723300" cy="25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5"/>
          <p:cNvSpPr txBox="1"/>
          <p:nvPr/>
        </p:nvSpPr>
        <p:spPr>
          <a:xfrm>
            <a:off x="3572200" y="4545600"/>
            <a:ext cx="5679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source (with blocking of less-relevant parts): </a:t>
            </a:r>
            <a:r>
              <a:rPr lang="en" sz="1200" u="sng">
                <a:solidFill>
                  <a:srgbClr val="57BB8A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https://research.googleblog.com/2017/08/transformer-novel-neural-network.html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&amp; GPT: Transformer Architectures</a:t>
            </a:r>
            <a:endParaRPr/>
          </a:p>
        </p:txBody>
      </p:sp>
      <p:pic>
        <p:nvPicPr>
          <p:cNvPr id="644" name="Google Shape;6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25" y="2046750"/>
            <a:ext cx="55340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6"/>
          <p:cNvSpPr txBox="1"/>
          <p:nvPr/>
        </p:nvSpPr>
        <p:spPr>
          <a:xfrm>
            <a:off x="203675" y="4577475"/>
            <a:ext cx="8940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”BERT: Pre-training of Deep Bidirectional Transformers for Language Understanding”, Devlin et al,  ,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https://arxiv.org/pdf/1810.04805.pdf</a:t>
            </a:r>
            <a:endParaRPr sz="1100"/>
          </a:p>
        </p:txBody>
      </p:sp>
      <p:sp>
        <p:nvSpPr>
          <p:cNvPr id="646" name="Google Shape;646;p56"/>
          <p:cNvSpPr/>
          <p:nvPr/>
        </p:nvSpPr>
        <p:spPr>
          <a:xfrm>
            <a:off x="1842864" y="2413030"/>
            <a:ext cx="2379300" cy="39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56"/>
          <p:cNvCxnSpPr>
            <a:stCxn id="648" idx="2"/>
          </p:cNvCxnSpPr>
          <p:nvPr/>
        </p:nvCxnSpPr>
        <p:spPr>
          <a:xfrm flipH="1">
            <a:off x="4048375" y="1905075"/>
            <a:ext cx="345600" cy="45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56"/>
          <p:cNvSpPr txBox="1"/>
          <p:nvPr/>
        </p:nvSpPr>
        <p:spPr>
          <a:xfrm>
            <a:off x="2998075" y="1474875"/>
            <a:ext cx="279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Word vectors with context!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56"/>
          <p:cNvSpPr/>
          <p:nvPr/>
        </p:nvSpPr>
        <p:spPr>
          <a:xfrm>
            <a:off x="4662264" y="2413030"/>
            <a:ext cx="2379300" cy="39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0" name="Google Shape;650;p56"/>
          <p:cNvCxnSpPr>
            <a:stCxn id="648" idx="2"/>
          </p:cNvCxnSpPr>
          <p:nvPr/>
        </p:nvCxnSpPr>
        <p:spPr>
          <a:xfrm>
            <a:off x="4393975" y="1905075"/>
            <a:ext cx="672000" cy="47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Learning!</a:t>
            </a:r>
            <a:endParaRPr/>
          </a:p>
        </p:txBody>
      </p:sp>
      <p:sp>
        <p:nvSpPr>
          <p:cNvPr id="656" name="Google Shape;656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(BERT) Pretrained on two tasks: </a:t>
            </a:r>
            <a:br>
              <a:rPr lang="en"/>
            </a:br>
            <a:r>
              <a:rPr lang="en"/>
              <a:t>  i) Language Model &amp; ii)  ‘Is this the next sentence?’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 of pre-trained model for many other tasks! (Add simple classification layer to pre-trained model)</a:t>
            </a:r>
            <a:endParaRPr/>
          </a:p>
        </p:txBody>
      </p:sp>
      <p:pic>
        <p:nvPicPr>
          <p:cNvPr id="657" name="Google Shape;65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75" y="2964925"/>
            <a:ext cx="3858961" cy="19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150" y="2868500"/>
            <a:ext cx="2414907" cy="17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7"/>
          <p:cNvSpPr txBox="1"/>
          <p:nvPr/>
        </p:nvSpPr>
        <p:spPr>
          <a:xfrm>
            <a:off x="203675" y="4771244"/>
            <a:ext cx="8940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”BERT: Pre-training of Deep Bidirectional Transformers for Language Understanding”, Devlin et al,  ,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https://arxiv.org/pdf/1810.04805.pdf</a:t>
            </a:r>
            <a:endParaRPr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8"/>
          <p:cNvSpPr txBox="1"/>
          <p:nvPr>
            <p:ph type="title"/>
          </p:nvPr>
        </p:nvSpPr>
        <p:spPr>
          <a:xfrm>
            <a:off x="311700" y="54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Word Embeddings: </a:t>
            </a:r>
            <a:br>
              <a:rPr lang="en"/>
            </a:br>
            <a:r>
              <a:rPr lang="en"/>
              <a:t>Universal Sentence Encoder</a:t>
            </a:r>
            <a:endParaRPr/>
          </a:p>
        </p:txBody>
      </p:sp>
      <p:sp>
        <p:nvSpPr>
          <p:cNvPr id="665" name="Google Shape;665;p58"/>
          <p:cNvSpPr txBox="1"/>
          <p:nvPr>
            <p:ph idx="1" type="body"/>
          </p:nvPr>
        </p:nvSpPr>
        <p:spPr>
          <a:xfrm>
            <a:off x="311700" y="1453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“Can we go beyond words and capture a whole sentence in a vector?”</a:t>
            </a:r>
            <a:br>
              <a:rPr lang="en" sz="1100"/>
            </a:br>
            <a:br>
              <a:rPr lang="en" sz="1100"/>
            </a:br>
            <a:r>
              <a:rPr i="1" lang="en"/>
              <a:t>Yes! </a:t>
            </a:r>
            <a:r>
              <a:rPr lang="en"/>
              <a:t>Using very similar ideas </a:t>
            </a:r>
            <a:br>
              <a:rPr lang="en"/>
            </a:br>
            <a:r>
              <a:rPr b="1" lang="en" sz="1400"/>
              <a:t>(“Universal Sentence Encoder”</a:t>
            </a:r>
            <a:r>
              <a:rPr lang="en" sz="1400"/>
              <a:t>, Cer et al,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https://arxiv.org/pdf/1803.11175.pdf</a:t>
            </a:r>
            <a:r>
              <a:rPr lang="en" sz="1400"/>
              <a:t>)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Map sentence to 512-dimensional </a:t>
            </a:r>
            <a:br>
              <a:rPr b="1" lang="en"/>
            </a:br>
            <a:r>
              <a:rPr b="1" lang="en"/>
              <a:t>vector </a:t>
            </a:r>
            <a:r>
              <a:rPr lang="en"/>
              <a:t>via similar model, trained on </a:t>
            </a:r>
            <a:br>
              <a:rPr lang="en"/>
            </a:br>
            <a:r>
              <a:rPr lang="en"/>
              <a:t>multiple tasks  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pre-trained model for your own</a:t>
            </a:r>
            <a:br>
              <a:rPr lang="en"/>
            </a:br>
            <a:r>
              <a:rPr lang="en"/>
              <a:t>classifications tasks with limited data!</a:t>
            </a:r>
            <a:endParaRPr/>
          </a:p>
        </p:txBody>
      </p:sp>
      <p:pic>
        <p:nvPicPr>
          <p:cNvPr id="666" name="Google Shape;66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871" y="2588350"/>
            <a:ext cx="2882900" cy="24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58"/>
          <p:cNvSpPr/>
          <p:nvPr/>
        </p:nvSpPr>
        <p:spPr>
          <a:xfrm>
            <a:off x="803877" y="4073800"/>
            <a:ext cx="4164300" cy="67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/>
          <p:nvPr>
            <p:ph type="ctrTitle"/>
          </p:nvPr>
        </p:nvSpPr>
        <p:spPr>
          <a:xfrm>
            <a:off x="2663400" y="1520450"/>
            <a:ext cx="37890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it for today!</a:t>
            </a:r>
            <a:endParaRPr/>
          </a:p>
        </p:txBody>
      </p:sp>
      <p:sp>
        <p:nvSpPr>
          <p:cNvPr id="673" name="Google Shape;673;p5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with USE &amp; BERT Notebooks </a:t>
            </a:r>
            <a:br>
              <a:rPr lang="en"/>
            </a:br>
            <a:r>
              <a:rPr lang="en"/>
              <a:t>from TensorFlow Hub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ELMo in Action</a:t>
            </a:r>
            <a:endParaRPr/>
          </a:p>
        </p:txBody>
      </p:sp>
      <p:pic>
        <p:nvPicPr>
          <p:cNvPr id="684" name="Google Shape;68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300" y="838925"/>
            <a:ext cx="5156425" cy="41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1"/>
          <p:cNvSpPr txBox="1"/>
          <p:nvPr>
            <p:ph idx="1" type="body"/>
          </p:nvPr>
        </p:nvSpPr>
        <p:spPr>
          <a:xfrm>
            <a:off x="6900" y="1072825"/>
            <a:ext cx="3852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of ELMo model (from tensorflow hub):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word_embed</a:t>
            </a:r>
            <a:r>
              <a:rPr lang="en"/>
              <a:t>: generated incoming embeddings</a:t>
            </a:r>
            <a:br>
              <a:rPr lang="en" sz="600"/>
            </a:br>
            <a:endParaRPr sz="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lstm_outputs1</a:t>
            </a:r>
            <a:r>
              <a:rPr lang="en"/>
              <a:t>: </a:t>
            </a:r>
            <a:br>
              <a:rPr lang="en"/>
            </a:br>
            <a:r>
              <a:rPr lang="en"/>
              <a:t>first LstM hidden state</a:t>
            </a:r>
            <a:br>
              <a:rPr lang="en" sz="600"/>
            </a:br>
            <a:endParaRPr sz="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stm_outputs2</a:t>
            </a:r>
            <a:r>
              <a:rPr lang="en"/>
              <a:t>: second LSTM hidden state</a:t>
            </a:r>
            <a:br>
              <a:rPr lang="en" sz="600"/>
            </a:br>
            <a:endParaRPr sz="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elmo</a:t>
            </a:r>
            <a:r>
              <a:rPr lang="en"/>
              <a:t>: weighted sum of three layers</a:t>
            </a:r>
            <a:br>
              <a:rPr lang="en" sz="600"/>
            </a:br>
            <a:endParaRPr sz="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/>
              <a:t>: sentence embedding </a:t>
            </a:r>
            <a:br>
              <a:rPr lang="en" sz="600"/>
            </a:br>
            <a:endParaRPr sz="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Sequence_len</a:t>
            </a:r>
            <a:r>
              <a:rPr lang="en"/>
              <a:t>: length of sequences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2826850" y="1444250"/>
            <a:ext cx="3516300" cy="22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Key Learnings Review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125" y="115825"/>
            <a:ext cx="6541300" cy="47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Recurrent Neural Net </a:t>
            </a:r>
            <a:endParaRPr/>
          </a:p>
        </p:txBody>
      </p:sp>
      <p:sp>
        <p:nvSpPr>
          <p:cNvPr id="696" name="Google Shape;696;p63"/>
          <p:cNvSpPr txBox="1"/>
          <p:nvPr/>
        </p:nvSpPr>
        <p:spPr>
          <a:xfrm>
            <a:off x="250625" y="4763475"/>
            <a:ext cx="7924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Diagram from Colah's Understanding LSTM Networks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http://colah.github.io/posts/2015-08-Understanding-LSTMs/</a:t>
            </a:r>
            <a:endParaRPr sz="1200"/>
          </a:p>
        </p:txBody>
      </p:sp>
      <p:sp>
        <p:nvSpPr>
          <p:cNvPr id="697" name="Google Shape;697;p63"/>
          <p:cNvSpPr txBox="1"/>
          <p:nvPr>
            <p:ph idx="2" type="body"/>
          </p:nvPr>
        </p:nvSpPr>
        <p:spPr>
          <a:xfrm>
            <a:off x="312225" y="3745950"/>
            <a:ext cx="35934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Question:</a:t>
            </a:r>
            <a:br>
              <a:rPr b="1" i="1" lang="en" sz="1600"/>
            </a:br>
            <a:r>
              <a:rPr lang="en" sz="1600"/>
              <a:t>“If dim(h_1) = dim(x) = 100.. What is the  dimension of W_1?”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98" name="Google Shape;698;p63"/>
          <p:cNvSpPr txBox="1"/>
          <p:nvPr>
            <p:ph idx="2" type="body"/>
          </p:nvPr>
        </p:nvSpPr>
        <p:spPr>
          <a:xfrm>
            <a:off x="312225" y="2374350"/>
            <a:ext cx="35934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Question:</a:t>
            </a:r>
            <a:br>
              <a:rPr b="1" i="1" lang="en" sz="1600"/>
            </a:br>
            <a:r>
              <a:rPr lang="en" sz="1600"/>
              <a:t>“If dim(h_1) = 100 and dim(h_2) = 50 .. What is the  dimension of W_2?”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99" name="Google Shape;69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350" y="1581962"/>
            <a:ext cx="4829975" cy="18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Model: Approaches Discussed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LM successively from prior sequences: </a:t>
            </a:r>
            <a:br>
              <a:rPr b="1" lang="en"/>
            </a:br>
            <a:br>
              <a:rPr lang="en"/>
            </a:br>
            <a:br>
              <a:rPr lang="en"/>
            </a:br>
            <a:r>
              <a:rPr b="1" lang="en"/>
              <a:t>Two approaches with limitations:</a:t>
            </a:r>
            <a:endParaRPr b="1" sz="16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600" u="sng"/>
              <a:t>N-grams/Counting</a:t>
            </a:r>
            <a:r>
              <a:rPr lang="en" sz="1600"/>
              <a:t>: window size, sparsity, ...</a:t>
            </a:r>
            <a:br>
              <a:rPr lang="en" sz="1600"/>
            </a:b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600" u="sng"/>
              <a:t>Simple Neural Language Model:</a:t>
            </a:r>
            <a:endParaRPr sz="1600"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window size still an issue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CC0000"/>
                </a:solidFill>
              </a:rPr>
              <a:t>What are the limitations?</a:t>
            </a:r>
            <a:br>
              <a:rPr b="1" i="1" lang="en" sz="2400"/>
            </a:br>
            <a:r>
              <a:rPr b="1" i="1" lang="en" sz="2400">
                <a:solidFill>
                  <a:srgbClr val="57BB8A"/>
                </a:solidFill>
              </a:rPr>
              <a:t>Can we do better?</a:t>
            </a:r>
            <a:endParaRPr b="1" i="1" sz="2400">
              <a:solidFill>
                <a:srgbClr val="57BB8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200"/>
            </a:br>
            <a:endParaRPr sz="12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8925"/>
            <a:ext cx="4421899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plm.png"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025" y="1753975"/>
            <a:ext cx="3973176" cy="32101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6203686" y="1753975"/>
            <a:ext cx="1923300" cy="29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2764275" y="1444250"/>
            <a:ext cx="3648000" cy="23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Models: Recurrent Neural Net Approach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52450" y="17430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52450" y="12001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616750" y="17288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0"/>
          <p:cNvCxnSpPr/>
          <p:nvPr/>
        </p:nvCxnSpPr>
        <p:spPr>
          <a:xfrm rot="10800000">
            <a:off x="700100" y="15645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0"/>
          <p:cNvCxnSpPr/>
          <p:nvPr/>
        </p:nvCxnSpPr>
        <p:spPr>
          <a:xfrm rot="10800000">
            <a:off x="106445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 rot="10800000">
            <a:off x="1424025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 rot="10800000">
            <a:off x="17836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2152700" y="15836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/>
          <p:nvPr/>
        </p:nvCxnSpPr>
        <p:spPr>
          <a:xfrm rot="10800000">
            <a:off x="25075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116725" y="17598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121" name="Google Shape;121;p20"/>
          <p:cNvSpPr txBox="1"/>
          <p:nvPr/>
        </p:nvSpPr>
        <p:spPr>
          <a:xfrm>
            <a:off x="0" y="12336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122" name="Google Shape;122;p20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35500" y="2286000"/>
            <a:ext cx="42567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 Part of Speech Tagging</a:t>
            </a:r>
            <a:br>
              <a:rPr b="1" lang="en"/>
            </a:br>
            <a:r>
              <a:rPr lang="en"/>
              <a:t>(i.e., identify nouns, verbs, etc...)</a:t>
            </a:r>
            <a:br>
              <a:rPr b="1" lang="en" sz="900"/>
            </a:br>
            <a:br>
              <a:rPr b="1" lang="en" sz="900"/>
            </a:br>
            <a:br>
              <a:rPr lang="en" sz="200"/>
            </a:br>
            <a:br>
              <a:rPr lang="en" sz="200"/>
            </a:br>
            <a:br>
              <a:rPr lang="en" sz="200"/>
            </a:br>
            <a:r>
              <a:rPr b="1" lang="en" sz="1300"/>
              <a:t>Input:</a:t>
            </a:r>
            <a:r>
              <a:rPr lang="en" sz="1300"/>
              <a:t> The </a:t>
            </a:r>
            <a:r>
              <a:rPr lang="en" sz="1300"/>
              <a:t>beautiful </a:t>
            </a:r>
            <a:r>
              <a:rPr lang="en" sz="1300"/>
              <a:t>horse raced past the barn..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/>
              <a:t>Question</a:t>
            </a:r>
            <a:r>
              <a:rPr lang="en" sz="1300"/>
              <a:t>: </a:t>
            </a:r>
            <a:r>
              <a:rPr i="1" lang="en" sz="1300"/>
              <a:t>What is the tag for </a:t>
            </a:r>
            <a:r>
              <a:rPr i="1" lang="en" sz="1300" u="sng"/>
              <a:t>‘raced’</a:t>
            </a:r>
            <a:r>
              <a:rPr i="1" lang="en" sz="1300"/>
              <a:t>?</a:t>
            </a:r>
            <a:br>
              <a:rPr lang="en" sz="1300"/>
            </a:br>
            <a:br>
              <a:rPr lang="en" sz="1300"/>
            </a:br>
            <a:endParaRPr i="1" sz="1600"/>
          </a:p>
        </p:txBody>
      </p:sp>
      <p:sp>
        <p:nvSpPr>
          <p:cNvPr id="124" name="Google Shape;124;p20"/>
          <p:cNvSpPr txBox="1"/>
          <p:nvPr/>
        </p:nvSpPr>
        <p:spPr>
          <a:xfrm>
            <a:off x="5397025" y="421100"/>
            <a:ext cx="4950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VBN - Verb, past participle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VBD - Verb, past tense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52450" y="17430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52450" y="12001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616750" y="17288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700100" y="15645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1"/>
          <p:cNvCxnSpPr/>
          <p:nvPr/>
        </p:nvCxnSpPr>
        <p:spPr>
          <a:xfrm rot="10800000">
            <a:off x="106445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/>
          <p:nvPr/>
        </p:nvCxnSpPr>
        <p:spPr>
          <a:xfrm rot="10800000">
            <a:off x="1424025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1"/>
          <p:cNvCxnSpPr/>
          <p:nvPr/>
        </p:nvCxnSpPr>
        <p:spPr>
          <a:xfrm rot="10800000">
            <a:off x="17836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/>
          <p:nvPr/>
        </p:nvCxnSpPr>
        <p:spPr>
          <a:xfrm rot="10800000">
            <a:off x="2152700" y="15836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1"/>
          <p:cNvCxnSpPr/>
          <p:nvPr/>
        </p:nvCxnSpPr>
        <p:spPr>
          <a:xfrm rot="10800000">
            <a:off x="2507500" y="15692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116725" y="17598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141" name="Google Shape;141;p21"/>
          <p:cNvSpPr txBox="1"/>
          <p:nvPr/>
        </p:nvSpPr>
        <p:spPr>
          <a:xfrm>
            <a:off x="0" y="12336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142" name="Google Shape;142;p21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235500" y="2286000"/>
            <a:ext cx="42567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 Part of Speech Tagging</a:t>
            </a:r>
            <a:br>
              <a:rPr b="1" lang="en"/>
            </a:br>
            <a:r>
              <a:rPr lang="en"/>
              <a:t>(i.e., identify nouns, verbs, etc...)</a:t>
            </a:r>
            <a:br>
              <a:rPr b="1" lang="en" sz="900"/>
            </a:br>
            <a:br>
              <a:rPr b="1" lang="en" sz="900"/>
            </a:br>
            <a:br>
              <a:rPr lang="en" sz="200"/>
            </a:br>
            <a:br>
              <a:rPr lang="en" sz="200"/>
            </a:br>
            <a:br>
              <a:rPr lang="en" sz="200"/>
            </a:br>
            <a:r>
              <a:rPr b="1" lang="en" sz="1300"/>
              <a:t>Input:</a:t>
            </a:r>
            <a:r>
              <a:rPr lang="en" sz="1300"/>
              <a:t> The </a:t>
            </a:r>
            <a:r>
              <a:rPr lang="en" sz="1300"/>
              <a:t>beautiful </a:t>
            </a:r>
            <a:r>
              <a:rPr lang="en" sz="1300"/>
              <a:t>horse raced past the barn fell.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/>
              <a:t>Question</a:t>
            </a:r>
            <a:r>
              <a:rPr lang="en" sz="1300"/>
              <a:t>: </a:t>
            </a:r>
            <a:r>
              <a:rPr i="1" lang="en" sz="1300"/>
              <a:t>What is the tag for </a:t>
            </a:r>
            <a:r>
              <a:rPr i="1" lang="en" sz="1300" u="sng"/>
              <a:t>‘raced’</a:t>
            </a:r>
            <a:r>
              <a:rPr i="1" lang="en" sz="1300"/>
              <a:t>?</a:t>
            </a:r>
            <a:br>
              <a:rPr lang="en" sz="1300"/>
            </a:br>
            <a:br>
              <a:rPr lang="en" sz="1300"/>
            </a:br>
            <a:endParaRPr i="1" sz="1600"/>
          </a:p>
        </p:txBody>
      </p:sp>
      <p:sp>
        <p:nvSpPr>
          <p:cNvPr id="144" name="Google Shape;144;p21"/>
          <p:cNvSpPr txBox="1"/>
          <p:nvPr/>
        </p:nvSpPr>
        <p:spPr>
          <a:xfrm>
            <a:off x="5397025" y="421100"/>
            <a:ext cx="4950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VBN - Verb, past participle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VBD - Verb, past tense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