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</p:sldIdLst>
  <p:sldSz cy="5143500" cx="9144000"/>
  <p:notesSz cx="6858000" cy="9144000"/>
  <p:embeddedFontLst>
    <p:embeddedFont>
      <p:font typeface="Economica"/>
      <p:regular r:id="rId79"/>
      <p:bold r:id="rId80"/>
      <p:italic r:id="rId81"/>
      <p:boldItalic r:id="rId82"/>
    </p:embeddedFont>
    <p:embeddedFont>
      <p:font typeface="Roboto"/>
      <p:regular r:id="rId83"/>
      <p:bold r:id="rId84"/>
      <p:italic r:id="rId85"/>
      <p:boldItalic r:id="rId86"/>
    </p:embeddedFont>
    <p:embeddedFont>
      <p:font typeface="Spectral"/>
      <p:regular r:id="rId87"/>
      <p:bold r:id="rId88"/>
      <p:italic r:id="rId89"/>
      <p:boldItalic r:id="rId90"/>
    </p:embeddedFont>
    <p:embeddedFont>
      <p:font typeface="Open Sans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-bold.fntdata"/><Relationship Id="rId83" Type="http://schemas.openxmlformats.org/officeDocument/2006/relationships/font" Target="fonts/Roboto-regular.fntdata"/><Relationship Id="rId42" Type="http://schemas.openxmlformats.org/officeDocument/2006/relationships/slide" Target="slides/slide38.xml"/><Relationship Id="rId86" Type="http://schemas.openxmlformats.org/officeDocument/2006/relationships/font" Target="fonts/Roboto-boldItalic.fntdata"/><Relationship Id="rId41" Type="http://schemas.openxmlformats.org/officeDocument/2006/relationships/slide" Target="slides/slide37.xml"/><Relationship Id="rId85" Type="http://schemas.openxmlformats.org/officeDocument/2006/relationships/font" Target="fonts/Roboto-italic.fntdata"/><Relationship Id="rId44" Type="http://schemas.openxmlformats.org/officeDocument/2006/relationships/slide" Target="slides/slide40.xml"/><Relationship Id="rId88" Type="http://schemas.openxmlformats.org/officeDocument/2006/relationships/font" Target="fonts/Spectral-bold.fntdata"/><Relationship Id="rId43" Type="http://schemas.openxmlformats.org/officeDocument/2006/relationships/slide" Target="slides/slide39.xml"/><Relationship Id="rId87" Type="http://schemas.openxmlformats.org/officeDocument/2006/relationships/font" Target="fonts/Spectral-regular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Spectral-italic.fntdata"/><Relationship Id="rId80" Type="http://schemas.openxmlformats.org/officeDocument/2006/relationships/font" Target="fonts/Economica-bold.fntdata"/><Relationship Id="rId82" Type="http://schemas.openxmlformats.org/officeDocument/2006/relationships/font" Target="fonts/Economica-boldItalic.fntdata"/><Relationship Id="rId81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Economica-regular.fntdata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94" Type="http://schemas.openxmlformats.org/officeDocument/2006/relationships/font" Target="fonts/OpenSans-boldItalic.fntdata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OpenSans-regular.fntdata"/><Relationship Id="rId90" Type="http://schemas.openxmlformats.org/officeDocument/2006/relationships/font" Target="fonts/Spectral-boldItalic.fntdata"/><Relationship Id="rId93" Type="http://schemas.openxmlformats.org/officeDocument/2006/relationships/font" Target="fonts/OpenSans-italic.fntdata"/><Relationship Id="rId92" Type="http://schemas.openxmlformats.org/officeDocument/2006/relationships/font" Target="fonts/OpenSans-bold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b3bbffe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b3bbffe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Connais:  “I know… about…”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Sais: “I know &lt;fact&gt;”.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b3bbff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b3bbff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3bbf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3bbf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056c5e4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056c5e4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3bbff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3bbff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3bbff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b3bbff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922ebe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9922ebe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fc908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bfc908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922ebe0a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922ebe0a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922ebe0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9922ebe0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41f9b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41f9b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be560052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be560052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be560052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be560052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e560052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e560052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Desiderate: low cost, tunable, meaningful, consistent, correct (correlates with humans)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e560052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e560052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be560052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be560052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056c5e4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056c5e4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e560052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e560052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be560052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be560052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be560052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be560052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e560052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be560052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41f9b1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41f9b1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be560052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be560052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e560052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be560052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be560052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be560052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ec8d165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ec8d165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9922ebe0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9922ebe0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922ebe0a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9922ebe0a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be5600523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be5600523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8fa0a1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8fa0a1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ef0e7e171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ef0e7e171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ef0e7e171_2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ef0e7e171_2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afb22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afb22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ef0e7e171_2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ef0e7e171_2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ef0e7e171_2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ef0e7e171_2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ef0e7e171_24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ef0e7e171_24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discussion of grounding problem, ambiguity in language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ef0e7e171_2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ef0e7e171_2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ef0e7e171_28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ef0e7e171_28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056c5e4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c056c5e4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bec8d165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bec8d165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9922ebe0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9922ebe0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ef0e7e171_28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ef0e7e171_28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ef0e7e171_28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ef0e7e171_28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71d9b1c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71d9b1c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4ef0e7e171_28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4ef0e7e171_28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ef0e7e171_28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ef0e7e171_28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ef0e7e171_28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ef0e7e171_28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062ee124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062ee124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9922ebe0a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9922ebe0a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ef0e7e171_24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4ef0e7e171_24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discussion of grounding problem, ambiguity in language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ef0e7e171_28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ef0e7e171_28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be5600523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5be5600523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be5600523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be5600523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5be5600523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5be5600523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e5600523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be560052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through the architecture. Details of initial word-embeddings from running a CNN over character-level embeddings not crucial here.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be5600523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be5600523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be5600523_1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be5600523_1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5be5600523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5be5600523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5be5600523_1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5be5600523_1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5be5600523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5be5600523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be5600523_1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be5600523_1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8a1306b315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8a1306b31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5be5600523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5be5600523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be5600523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be5600523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be5600523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be5600523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9e5971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9e5971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c056c5e4d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c056c5e4d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9922ebe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9922ebe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9922ebe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9922ebe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parts to the model: P(e): the language model, P(f|e): the translation model, P(e|f): decoder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4344f7c60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4344f7c60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5be5600523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5be5600523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b3bbff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b3bbff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3bbff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3bbff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aclweb.org/anthology/P02-1040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apers.nips.cc/paper/5635-grammar-as-a-foreign-language.pdf" TargetMode="External"/><Relationship Id="rId4" Type="http://schemas.openxmlformats.org/officeDocument/2006/relationships/hyperlink" Target="https://arxiv.org/pdf/1910.11779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i.googleblog.com/2020/05/evaluating-natural-language-generation.html" TargetMode="External"/><Relationship Id="rId4" Type="http://schemas.openxmlformats.org/officeDocument/2006/relationships/hyperlink" Target="https://arxiv.org/abs/1904.09675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translate.google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blog.keras.io/a-ten-minute-introduction-to-sequence-to-sequence-learning-in-kera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apers.nips.cc/paper/5346-sequence-to-sequence-learning-with-neural-networks.pdf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rxiv.org/abs/1508.04025" TargetMode="External"/><Relationship Id="rId4" Type="http://schemas.openxmlformats.org/officeDocument/2006/relationships/image" Target="../media/image12.jpg"/><Relationship Id="rId5" Type="http://schemas.openxmlformats.org/officeDocument/2006/relationships/hyperlink" Target="https://arxiv.org/pdf/1409.0473.pdf" TargetMode="External"/><Relationship Id="rId6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Relationship Id="rId4" Type="http://schemas.openxmlformats.org/officeDocument/2006/relationships/hyperlink" Target="http://distill.pub/2016/augmented-rnns/#attentional-interface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colah.github.io/posts/2015-08-Understanding-LSTM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distill.pub/2016/augmented-rnns/#attentional-interfaces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arxiv.org/pdf/1409.0473.pdf" TargetMode="External"/><Relationship Id="rId4" Type="http://schemas.openxmlformats.org/officeDocument/2006/relationships/image" Target="../media/image1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arxiv.org/pdf/1810.04805.pdf" TargetMode="External"/><Relationship Id="rId5" Type="http://schemas.openxmlformats.org/officeDocument/2006/relationships/hyperlink" Target="https://arxiv.org/pdf/1802.05365.pdf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arxiv.org/abs/1508.04025" TargetMode="External"/><Relationship Id="rId4" Type="http://schemas.openxmlformats.org/officeDocument/2006/relationships/image" Target="../media/image12.jpg"/><Relationship Id="rId5" Type="http://schemas.openxmlformats.org/officeDocument/2006/relationships/hyperlink" Target="https://arxiv.org/pdf/1409.0473.pdf" TargetMode="External"/><Relationship Id="rId6" Type="http://schemas.openxmlformats.org/officeDocument/2006/relationships/image" Target="../media/image17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7250" y="1444250"/>
            <a:ext cx="35295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 is *really* hard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Polysemy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9900FF"/>
                </a:solidFill>
              </a:rPr>
              <a:t>I know</a:t>
            </a:r>
            <a:r>
              <a:rPr lang="en"/>
              <a:t> vs. </a:t>
            </a:r>
            <a:r>
              <a:rPr lang="en">
                <a:solidFill>
                  <a:srgbClr val="FF0000"/>
                </a:solidFill>
              </a:rPr>
              <a:t>Je connais</a:t>
            </a:r>
            <a:r>
              <a:rPr lang="en"/>
              <a:t> or </a:t>
            </a:r>
            <a:r>
              <a:rPr lang="en">
                <a:solidFill>
                  <a:srgbClr val="FF0000"/>
                </a:solidFill>
              </a:rPr>
              <a:t>Je sais</a:t>
            </a:r>
            <a:r>
              <a:rPr lang="en"/>
              <a:t> (in French)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 pomme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similar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Brother vs 哥哥 (older brother) or 弟弟 (</a:t>
            </a:r>
            <a:r>
              <a:rPr lang="en"/>
              <a:t>younger brother)</a:t>
            </a:r>
            <a:r>
              <a:rPr lang="en"/>
              <a:t> (in Chinese)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Translation is not a one-to-one mapping!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seems best?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Japanese: </a:t>
            </a:r>
            <a:r>
              <a:rPr lang="en">
                <a:solidFill>
                  <a:srgbClr val="9900FF"/>
                </a:solidFill>
              </a:rPr>
              <a:t>"fukaku hansei shite orimasu"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English: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"I'm sorry"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"We are deeply reflecting (on our past behavior, and what we did wrong, and how to avoid the problem next time)"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Hebrew: </a:t>
            </a:r>
            <a:r>
              <a:rPr lang="en">
                <a:solidFill>
                  <a:srgbClr val="9900FF"/>
                </a:solidFill>
              </a:rPr>
              <a:t>"adonai roi"</a:t>
            </a:r>
            <a:r>
              <a:rPr lang="en">
                <a:solidFill>
                  <a:srgbClr val="000000"/>
                </a:solidFill>
              </a:rPr>
              <a:t> (the Lord is my shepherd)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Suppose a culture has no sheep...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"the Lord will look after me"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en">
                <a:solidFill>
                  <a:srgbClr val="FF0000"/>
                </a:solidFill>
              </a:rPr>
              <a:t>"the Lord is for me like somebody who looks after animals with cotton-like hair"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Faithfulness vs. Fluency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in the old days...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582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Brainstorming: </a:t>
            </a:r>
            <a:br>
              <a:rPr lang="en"/>
            </a:br>
            <a:r>
              <a:rPr lang="en"/>
              <a:t>“How Would You Intuitively Build an MT System?” 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839725"/>
            <a:ext cx="85206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straightforward approach: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Vauquois Triangle</a:t>
            </a:r>
            <a:endParaRPr/>
          </a:p>
        </p:txBody>
      </p:sp>
      <p:pic>
        <p:nvPicPr>
          <p:cNvPr descr="vauquois_triangle.png" id="181" name="Google Shape;181;p26"/>
          <p:cNvPicPr preferRelativeResize="0"/>
          <p:nvPr/>
        </p:nvPicPr>
        <p:blipFill rotWithShape="1">
          <a:blip r:embed="rId3">
            <a:alphaModFix/>
          </a:blip>
          <a:srcRect b="2453" l="2248" r="0" t="2462"/>
          <a:stretch/>
        </p:blipFill>
        <p:spPr>
          <a:xfrm>
            <a:off x="1168763" y="1430275"/>
            <a:ext cx="6806474" cy="29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3095850" y="4592200"/>
            <a:ext cx="2952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(Vauquois, 1968)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MT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Direct translation model </a:t>
            </a:r>
            <a:r>
              <a:rPr lang="en">
                <a:solidFill>
                  <a:srgbClr val="999999"/>
                </a:solidFill>
              </a:rPr>
              <a:t>(lookups, phrase tables)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local reordering included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i.e. </a:t>
            </a:r>
            <a:r>
              <a:rPr lang="en">
                <a:solidFill>
                  <a:srgbClr val="9900FF"/>
                </a:solidFill>
              </a:rPr>
              <a:t>I am eating the apple.</a:t>
            </a:r>
            <a:r>
              <a:rPr lang="en"/>
              <a:t> -&gt; </a:t>
            </a:r>
            <a:r>
              <a:rPr lang="en">
                <a:solidFill>
                  <a:srgbClr val="FF0000"/>
                </a:solidFill>
              </a:rPr>
              <a:t>Je mange la pomme.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Transfer model </a:t>
            </a:r>
            <a:r>
              <a:rPr lang="en">
                <a:solidFill>
                  <a:srgbClr val="999999"/>
                </a:solidFill>
              </a:rPr>
              <a:t>(syntactic MT)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Transform the parse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i.e. English to Spanish;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NP -&gt; JJ NN</a:t>
            </a:r>
            <a:r>
              <a:rPr lang="en"/>
              <a:t> becomes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NP -&gt; NN JJ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i.e. </a:t>
            </a:r>
            <a:r>
              <a:rPr lang="en">
                <a:solidFill>
                  <a:srgbClr val="9900FF"/>
                </a:solidFill>
              </a:rPr>
              <a:t>The </a:t>
            </a:r>
            <a:r>
              <a:rPr lang="en" u="sng">
                <a:solidFill>
                  <a:srgbClr val="9900FF"/>
                </a:solidFill>
              </a:rPr>
              <a:t>green</a:t>
            </a:r>
            <a:r>
              <a:rPr lang="en">
                <a:solidFill>
                  <a:srgbClr val="9900FF"/>
                </a:solidFill>
              </a:rPr>
              <a:t> witch</a:t>
            </a:r>
            <a:r>
              <a:rPr lang="en"/>
              <a:t> -&gt; </a:t>
            </a:r>
            <a:r>
              <a:rPr lang="en">
                <a:solidFill>
                  <a:srgbClr val="FF0000"/>
                </a:solidFill>
              </a:rPr>
              <a:t>La bruja </a:t>
            </a:r>
            <a:r>
              <a:rPr lang="en" u="sng">
                <a:solidFill>
                  <a:srgbClr val="FF0000"/>
                </a:solidFill>
              </a:rPr>
              <a:t>verde</a:t>
            </a:r>
            <a:endParaRPr u="sng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Interlingua model </a:t>
            </a:r>
            <a:r>
              <a:rPr lang="en">
                <a:solidFill>
                  <a:srgbClr val="999999"/>
                </a:solidFill>
              </a:rPr>
              <a:t>(holy grail?)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Extract meaning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Event-based representation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End goal:  evaluate P(hello | bonjour)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A taste of “understandable models don’t work very well… and end up being so complicated, they aren’t even understandable”.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Model 1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Noisy-channel translation </a:t>
            </a:r>
            <a:r>
              <a:rPr b="1" lang="en"/>
              <a:t>f → e  </a:t>
            </a:r>
            <a:br>
              <a:rPr b="1"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Model: generative process </a:t>
            </a:r>
            <a:r>
              <a:rPr b="1" lang="en"/>
              <a:t>e → f </a:t>
            </a:r>
            <a:r>
              <a:rPr lang="en"/>
              <a:t> with P(f | e)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Sample a length m ∼ Q(m)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Distribution Q(m) doesn’t matter!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Sample an alignment </a:t>
            </a:r>
            <a:r>
              <a:rPr b="1" lang="en">
                <a:solidFill>
                  <a:srgbClr val="000000"/>
                </a:solidFill>
              </a:rPr>
              <a:t>{a</a:t>
            </a:r>
            <a:r>
              <a:rPr b="1" baseline="-25000" lang="en">
                <a:solidFill>
                  <a:srgbClr val="000000"/>
                </a:solidFill>
              </a:rPr>
              <a:t>i</a:t>
            </a:r>
            <a:r>
              <a:rPr b="1" lang="en">
                <a:solidFill>
                  <a:srgbClr val="000000"/>
                </a:solidFill>
              </a:rPr>
              <a:t>}</a:t>
            </a:r>
            <a:r>
              <a:rPr lang="en">
                <a:solidFill>
                  <a:srgbClr val="000000"/>
                </a:solidFill>
              </a:rPr>
              <a:t> for i = 1,...,m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b="1" lang="en" sz="1400">
                <a:solidFill>
                  <a:srgbClr val="000000"/>
                </a:solidFill>
              </a:rPr>
              <a:t>a</a:t>
            </a:r>
            <a:r>
              <a:rPr b="1" baseline="-25000" lang="en" sz="1400">
                <a:solidFill>
                  <a:srgbClr val="000000"/>
                </a:solidFill>
              </a:rPr>
              <a:t>i</a:t>
            </a:r>
            <a:r>
              <a:rPr b="1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∼ Uniform(0, ℓ + 1)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a</a:t>
            </a:r>
            <a:r>
              <a:rPr b="1" baseline="-25000" lang="en" sz="1400">
                <a:solidFill>
                  <a:srgbClr val="000000"/>
                </a:solidFill>
              </a:rPr>
              <a:t>i</a:t>
            </a:r>
            <a:r>
              <a:rPr b="1"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independent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Sample a word </a:t>
            </a:r>
            <a:r>
              <a:rPr b="1" lang="en">
                <a:solidFill>
                  <a:srgbClr val="000000"/>
                </a:solidFill>
              </a:rPr>
              <a:t>f</a:t>
            </a:r>
            <a:r>
              <a:rPr b="1" baseline="-25000"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 from </a:t>
            </a:r>
            <a:r>
              <a:rPr b="1" lang="en">
                <a:solidFill>
                  <a:srgbClr val="000000"/>
                </a:solidFill>
              </a:rPr>
              <a:t>t(f | e</a:t>
            </a:r>
            <a:r>
              <a:rPr b="1" baseline="-25000" lang="en">
                <a:solidFill>
                  <a:srgbClr val="000000"/>
                </a:solidFill>
              </a:rPr>
              <a:t>ai</a:t>
            </a:r>
            <a:r>
              <a:rPr b="1" lang="en">
                <a:solidFill>
                  <a:srgbClr val="000000"/>
                </a:solidFill>
              </a:rPr>
              <a:t>)</a:t>
            </a:r>
            <a:endParaRPr b="1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Char char="○"/>
            </a:pPr>
            <a:r>
              <a:rPr b="1" lang="en" sz="1400">
                <a:solidFill>
                  <a:srgbClr val="000000"/>
                </a:solidFill>
              </a:rPr>
              <a:t>t(f | e) </a:t>
            </a:r>
            <a:r>
              <a:rPr lang="en" sz="1400">
                <a:solidFill>
                  <a:srgbClr val="000000"/>
                </a:solidFill>
              </a:rPr>
              <a:t>tabulated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00" name="Google Shape;200;p29"/>
          <p:cNvGrpSpPr/>
          <p:nvPr/>
        </p:nvGrpSpPr>
        <p:grpSpPr>
          <a:xfrm>
            <a:off x="4643825" y="1076513"/>
            <a:ext cx="4096475" cy="2241125"/>
            <a:chOff x="4643825" y="1610188"/>
            <a:chExt cx="4096475" cy="2241125"/>
          </a:xfrm>
        </p:grpSpPr>
        <p:grpSp>
          <p:nvGrpSpPr>
            <p:cNvPr id="201" name="Google Shape;201;p29"/>
            <p:cNvGrpSpPr/>
            <p:nvPr/>
          </p:nvGrpSpPr>
          <p:grpSpPr>
            <a:xfrm>
              <a:off x="4643825" y="1610188"/>
              <a:ext cx="3000650" cy="2241125"/>
              <a:chOff x="5115900" y="1481425"/>
              <a:chExt cx="3000650" cy="2241125"/>
            </a:xfrm>
          </p:grpSpPr>
          <p:grpSp>
            <p:nvGrpSpPr>
              <p:cNvPr id="202" name="Google Shape;202;p29"/>
              <p:cNvGrpSpPr/>
              <p:nvPr/>
            </p:nvGrpSpPr>
            <p:grpSpPr>
              <a:xfrm>
                <a:off x="5115900" y="1481425"/>
                <a:ext cx="3000650" cy="395700"/>
                <a:chOff x="5115900" y="1481425"/>
                <a:chExt cx="3000650" cy="395700"/>
              </a:xfrm>
            </p:grpSpPr>
            <p:sp>
              <p:nvSpPr>
                <p:cNvPr id="203" name="Google Shape;203;p29"/>
                <p:cNvSpPr/>
                <p:nvPr/>
              </p:nvSpPr>
              <p:spPr>
                <a:xfrm>
                  <a:off x="5115900" y="1481425"/>
                  <a:ext cx="855600" cy="39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E59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the</a:t>
                  </a: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6188425" y="1481425"/>
                  <a:ext cx="855600" cy="39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E59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blue</a:t>
                  </a: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7260950" y="1481425"/>
                  <a:ext cx="855600" cy="39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E59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house</a:t>
                  </a:r>
                  <a:endParaRPr/>
                </a:p>
              </p:txBody>
            </p:sp>
          </p:grpSp>
          <p:grpSp>
            <p:nvGrpSpPr>
              <p:cNvPr id="206" name="Google Shape;206;p29"/>
              <p:cNvGrpSpPr/>
              <p:nvPr/>
            </p:nvGrpSpPr>
            <p:grpSpPr>
              <a:xfrm>
                <a:off x="5115900" y="3326850"/>
                <a:ext cx="3000650" cy="395700"/>
                <a:chOff x="5115900" y="3326850"/>
                <a:chExt cx="3000650" cy="395700"/>
              </a:xfrm>
            </p:grpSpPr>
            <p:sp>
              <p:nvSpPr>
                <p:cNvPr id="207" name="Google Shape;207;p29"/>
                <p:cNvSpPr/>
                <p:nvPr/>
              </p:nvSpPr>
              <p:spPr>
                <a:xfrm>
                  <a:off x="5115900" y="3326850"/>
                  <a:ext cx="855600" cy="39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la</a:t>
                  </a: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6188425" y="3326850"/>
                  <a:ext cx="855600" cy="39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>
                      <a:solidFill>
                        <a:schemeClr val="dk1"/>
                      </a:solidFill>
                    </a:rPr>
                    <a:t>maison</a:t>
                  </a: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7260950" y="3326850"/>
                  <a:ext cx="855600" cy="39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bleue</a:t>
                  </a:r>
                  <a:endParaRPr/>
                </a:p>
              </p:txBody>
            </p:sp>
          </p:grpSp>
          <p:cxnSp>
            <p:nvCxnSpPr>
              <p:cNvPr id="210" name="Google Shape;210;p29"/>
              <p:cNvCxnSpPr>
                <a:stCxn id="203" idx="2"/>
                <a:endCxn id="207" idx="0"/>
              </p:cNvCxnSpPr>
              <p:nvPr/>
            </p:nvCxnSpPr>
            <p:spPr>
              <a:xfrm>
                <a:off x="5543700" y="1877125"/>
                <a:ext cx="0" cy="1449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11" name="Google Shape;211;p29"/>
            <p:cNvCxnSpPr>
              <a:stCxn id="204" idx="2"/>
              <a:endCxn id="209" idx="0"/>
            </p:cNvCxnSpPr>
            <p:nvPr/>
          </p:nvCxnSpPr>
          <p:spPr>
            <a:xfrm>
              <a:off x="6144150" y="2005888"/>
              <a:ext cx="1072500" cy="14496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29"/>
            <p:cNvCxnSpPr>
              <a:stCxn id="205" idx="2"/>
              <a:endCxn id="208" idx="0"/>
            </p:cNvCxnSpPr>
            <p:nvPr/>
          </p:nvCxnSpPr>
          <p:spPr>
            <a:xfrm flipH="1">
              <a:off x="6144175" y="2005888"/>
              <a:ext cx="1072500" cy="14496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" name="Google Shape;213;p29"/>
            <p:cNvSpPr/>
            <p:nvPr/>
          </p:nvSpPr>
          <p:spPr>
            <a:xfrm>
              <a:off x="7884700" y="1610188"/>
              <a:ext cx="855600" cy="395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NULL</a:t>
              </a:r>
              <a:endParaRPr/>
            </a:p>
          </p:txBody>
        </p:sp>
      </p:grpSp>
      <p:pic>
        <p:nvPicPr>
          <p:cNvPr descr="model1_pfae.png"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503" y="3842225"/>
            <a:ext cx="4681898" cy="10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Phrase-Based MT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418925" y="1178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words are not independent!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patterns: </a:t>
            </a:r>
            <a:r>
              <a:rPr lang="en">
                <a:solidFill>
                  <a:srgbClr val="3C78D8"/>
                </a:solidFill>
              </a:rPr>
              <a:t>[eat apples] ↔ [manger des pommes]</a:t>
            </a:r>
            <a:endParaRPr>
              <a:solidFill>
                <a:srgbClr val="3C78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Idiomatic or non-compositional: </a:t>
            </a:r>
            <a:r>
              <a:rPr lang="en">
                <a:solidFill>
                  <a:srgbClr val="3C78D8"/>
                </a:solidFill>
              </a:rPr>
              <a:t>[kick the bucket] ↔ [casser sa pipe]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Idea:</a:t>
            </a:r>
            <a:r>
              <a:rPr lang="en"/>
              <a:t> translate in larger chunks - phrase units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Pre-segment input(s)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Translate each segment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666666"/>
                </a:solidFill>
              </a:rPr>
              <a:t>(inference)</a:t>
            </a:r>
            <a:r>
              <a:rPr lang="en"/>
              <a:t> beam decode</a:t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50" y="3155375"/>
            <a:ext cx="4478825" cy="15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Phrase-Based MT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phrases by heuristics or 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linguistic constraints</a:t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300" y="1888425"/>
            <a:ext cx="4444199" cy="21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/>
        </p:nvSpPr>
        <p:spPr>
          <a:xfrm>
            <a:off x="4536225" y="4058225"/>
            <a:ext cx="44442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Koehn (2009) </a:t>
            </a:r>
            <a:r>
              <a:rPr i="1" lang="en" sz="1200"/>
              <a:t>Statistical Machine Translation</a:t>
            </a:r>
            <a:endParaRPr i="1" sz="1200"/>
          </a:p>
        </p:txBody>
      </p:sp>
      <p:pic>
        <p:nvPicPr>
          <p:cNvPr id="230" name="Google Shape;230;p31"/>
          <p:cNvPicPr preferRelativeResize="0"/>
          <p:nvPr/>
        </p:nvPicPr>
        <p:blipFill rotWithShape="1">
          <a:blip r:embed="rId4">
            <a:alphaModFix/>
          </a:blip>
          <a:srcRect b="37923" l="31654" r="31118" t="15205"/>
          <a:stretch/>
        </p:blipFill>
        <p:spPr>
          <a:xfrm>
            <a:off x="864925" y="1740750"/>
            <a:ext cx="2705150" cy="24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Peeking ahead...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1- 2: NN Basics &amp; Training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3: Classification &amp; Sentiment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4: Part of Speech + Parsing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5: Convolutional Neural Networks (CNNs)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Week 6 - 7: Language Models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Project Proposal Past Due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Week 8: Machine Translation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9: Advanced MT: Transformers &amp; Transfer Learning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10: Entities/Information Extraction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11: Summarization and a touch of question answering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12: Document Classification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Week 13: Information Retrieval  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Metrics: BLEU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Machine Translation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Ideal: human judgments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Adequacy:</a:t>
            </a:r>
            <a:r>
              <a:rPr lang="en"/>
              <a:t> does this capture the information?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Fluency:</a:t>
            </a:r>
            <a:r>
              <a:rPr lang="en"/>
              <a:t> is this a good sentence?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Gold standard: pay humans to rate output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motivation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 is an automated eval important for machine translation?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makes automated evaluation hard?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makes us think that evaluation is possible?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seems possible!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00" y="1299625"/>
            <a:ext cx="33813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450" y="1390355"/>
            <a:ext cx="320992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392300" y="4467875"/>
            <a:ext cx="5877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BLEU: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http://aclweb.org/anthology/P02-1040.pdf</a:t>
            </a:r>
            <a:r>
              <a:rPr lang="en"/>
              <a:t> (IBM, 2002)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motivation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an automated eval important for machine translation?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Problem:</a:t>
            </a:r>
            <a:r>
              <a:rPr lang="en"/>
              <a:t> humans are expensive, slow, &amp; inconsistent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makes automated evaluation hard?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makes us think that evaluation is possible?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582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Brainstorming: </a:t>
            </a:r>
            <a:br>
              <a:rPr lang="en"/>
            </a:br>
            <a:r>
              <a:rPr lang="en"/>
              <a:t>“How Would You Build A Simple Eval Model?” 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839725"/>
            <a:ext cx="85206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think through an approach...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Machine Translation candidates</a:t>
            </a:r>
            <a:r>
              <a:rPr lang="en"/>
              <a:t>: 	- “</a:t>
            </a:r>
            <a:r>
              <a:rPr i="1" lang="en"/>
              <a:t>t</a:t>
            </a:r>
            <a:r>
              <a:rPr i="1" lang="en"/>
              <a:t>his horse is a good one to to to ride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 -  </a:t>
            </a:r>
            <a:r>
              <a:rPr lang="en"/>
              <a:t>“fine horse”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Vs </a:t>
            </a:r>
            <a:r>
              <a:rPr lang="en" u="sng"/>
              <a:t>‘correct’ </a:t>
            </a:r>
            <a:r>
              <a:rPr lang="en" u="sng"/>
              <a:t>R</a:t>
            </a:r>
            <a:r>
              <a:rPr lang="en" u="sng"/>
              <a:t>eference</a:t>
            </a:r>
            <a:r>
              <a:rPr lang="en"/>
              <a:t>: 		          “</a:t>
            </a:r>
            <a:r>
              <a:rPr b="1" i="1" lang="en"/>
              <a:t>t</a:t>
            </a:r>
            <a:r>
              <a:rPr b="1" i="1" lang="en"/>
              <a:t>he horse over there is fine to ride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 they good? Which one is better How would we evaluate… simply?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formulation</a:t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#1:  Precision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How many of the words in the candidate translation occur in a reference?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formulation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 #1:  Precision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How many of the words in the candidate translation occur in a reference?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Candidate: the</a:t>
            </a:r>
            <a:r>
              <a:rPr lang="en"/>
              <a:t> the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Reference: the cow jumped over the moon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Precision?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formulation</a:t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 #2:  Max credit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How many of the words in the candidate translation occur in a reference?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(Cap numerator of precision by # of times the word is seen in reference.)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Better: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Candidate: the the the the the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Reference: the cow jumped over the moon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Precision?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formulation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 #3:  Unigrams are too small of a unit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How many of the words in the candidate translation occur in a reference?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(Cap numerator of precision by # of times word seen in reference.)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(&lt;= 4-grams)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Smaller n-grams stop correlating with monolingual judgements on fluency.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N-gram overlap helps enforce loosely-consistent word ordering.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Proposal Comments - ✅ complete </a:t>
            </a:r>
            <a:r>
              <a:rPr b="1" lang="en">
                <a:solidFill>
                  <a:srgbClr val="999999"/>
                </a:solidFill>
              </a:rPr>
              <a:t>(?)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Please reach out if you haven’t received comments on your proposal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Assignment 6</a:t>
            </a:r>
            <a:r>
              <a:rPr lang="en"/>
              <a:t> (Machine Translation) - to be released Saturday 02/27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Due Sunday, Mar 7 (Tuesday 03/09 if you use late days)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Paper reading sessions: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Grammar as a Foreign Language</a:t>
            </a:r>
            <a:r>
              <a:rPr lang="en" sz="2000"/>
              <a:t> </a:t>
            </a:r>
            <a:r>
              <a:rPr lang="en"/>
              <a:t>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Mark: This Thursday 02/25 5:40 pm PST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Toward a better trade-off between performance and fairness with kernel-based distribution matching</a:t>
            </a:r>
            <a:r>
              <a:rPr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highlight>
                  <a:srgbClr val="FFFFFF"/>
                </a:highlight>
              </a:rPr>
              <a:t>Peter: Next Tuesday 03/02 3:40 pm PST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Code Walk Through: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BERT as a Black Box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Joachim: Tuesday 02/23 Noon PST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formulation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 #4:  Brevity Penalty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How many of the words in the candidate translation occur in a reference?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(Cap numerator of precision by # of times word seen in reference.)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(&lt;= 4-grams)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(Trivial translations are likely bad)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Penalty = exp ( min(0, 1 - ref_len / mt_len) 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 formulation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Sentence level (requires smoothing of zero counts)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reference sentences (standard for old NIST evaluations)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long to optimize for?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references against one another is a good measure of benchmark usefulness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Evaluation TL;DR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BLEU: N-gram precision (n = 1,2,3,4) plus brevity penalty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Correlates well between related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Weaker correlation across different systems (rules, PBMT, neural)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over-optimize, lose correlation with human judgment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Lots of known shortcomings: word importance, re-ordering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Ideally, tune on BLEU then run human evals at end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recent works from Google, MS, WMT workshops, etc.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BLEU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BLEURT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BERT to learn to predict the score a human evaluator will give to a pair of reference and candidate outputs.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Pretrain BERT as usual AND on altered Wikipedia sentences (synthetic sentence pairs)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 on WMT human ratings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BERTScore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BERT contextual embeddings to compute the </a:t>
            </a:r>
            <a:r>
              <a:rPr lang="en"/>
              <a:t>pairwise</a:t>
            </a:r>
            <a:r>
              <a:rPr lang="en"/>
              <a:t> cosine similarity of words in each reference and candidate pair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Precision, Recall, and F1 for each pair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Pearson’s Correlation with human judgements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Machine Translation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Neural Models</a:t>
            </a:r>
            <a:endParaRPr/>
          </a:p>
        </p:txBody>
      </p:sp>
      <p:grpSp>
        <p:nvGrpSpPr>
          <p:cNvPr id="326" name="Google Shape;326;p47"/>
          <p:cNvGrpSpPr/>
          <p:nvPr/>
        </p:nvGrpSpPr>
        <p:grpSpPr>
          <a:xfrm>
            <a:off x="5397181" y="3002190"/>
            <a:ext cx="2234796" cy="710175"/>
            <a:chOff x="5869456" y="2911703"/>
            <a:chExt cx="2234796" cy="710175"/>
          </a:xfrm>
        </p:grpSpPr>
        <p:sp>
          <p:nvSpPr>
            <p:cNvPr id="327" name="Google Shape;327;p47"/>
            <p:cNvSpPr/>
            <p:nvPr/>
          </p:nvSpPr>
          <p:spPr>
            <a:xfrm>
              <a:off x="5869456" y="3113303"/>
              <a:ext cx="423351" cy="306975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47"/>
            <p:cNvCxnSpPr>
              <a:stCxn id="329" idx="0"/>
              <a:endCxn id="327" idx="2"/>
            </p:cNvCxnSpPr>
            <p:nvPr/>
          </p:nvCxnSpPr>
          <p:spPr>
            <a:xfrm rot="10800000">
              <a:off x="6081131" y="3420278"/>
              <a:ext cx="0" cy="201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0" name="Google Shape;330;p47"/>
            <p:cNvSpPr/>
            <p:nvPr/>
          </p:nvSpPr>
          <p:spPr>
            <a:xfrm>
              <a:off x="6473271" y="3113303"/>
              <a:ext cx="423351" cy="306975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7077086" y="3113303"/>
              <a:ext cx="423351" cy="306975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2" name="Google Shape;332;p47"/>
            <p:cNvCxnSpPr>
              <a:stCxn id="327" idx="3"/>
              <a:endCxn id="330" idx="1"/>
            </p:cNvCxnSpPr>
            <p:nvPr/>
          </p:nvCxnSpPr>
          <p:spPr>
            <a:xfrm>
              <a:off x="6292806" y="3266790"/>
              <a:ext cx="180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47"/>
            <p:cNvCxnSpPr>
              <a:stCxn id="330" idx="3"/>
              <a:endCxn id="331" idx="1"/>
            </p:cNvCxnSpPr>
            <p:nvPr/>
          </p:nvCxnSpPr>
          <p:spPr>
            <a:xfrm>
              <a:off x="6896621" y="3266790"/>
              <a:ext cx="180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47"/>
            <p:cNvCxnSpPr>
              <a:stCxn id="327" idx="0"/>
              <a:endCxn id="335" idx="2"/>
            </p:cNvCxnSpPr>
            <p:nvPr/>
          </p:nvCxnSpPr>
          <p:spPr>
            <a:xfrm rot="10800000">
              <a:off x="6081131" y="2911703"/>
              <a:ext cx="0" cy="201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47"/>
            <p:cNvCxnSpPr>
              <a:stCxn id="330" idx="0"/>
              <a:endCxn id="337" idx="2"/>
            </p:cNvCxnSpPr>
            <p:nvPr/>
          </p:nvCxnSpPr>
          <p:spPr>
            <a:xfrm rot="10800000">
              <a:off x="6684946" y="2911703"/>
              <a:ext cx="0" cy="201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" name="Google Shape;338;p47"/>
            <p:cNvCxnSpPr>
              <a:stCxn id="331" idx="0"/>
              <a:endCxn id="339" idx="2"/>
            </p:cNvCxnSpPr>
            <p:nvPr/>
          </p:nvCxnSpPr>
          <p:spPr>
            <a:xfrm rot="10800000">
              <a:off x="7288761" y="2911703"/>
              <a:ext cx="0" cy="201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0" name="Google Shape;340;p47"/>
            <p:cNvSpPr/>
            <p:nvPr/>
          </p:nvSpPr>
          <p:spPr>
            <a:xfrm>
              <a:off x="7680901" y="3113303"/>
              <a:ext cx="423351" cy="306975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1" name="Google Shape;341;p47"/>
            <p:cNvCxnSpPr>
              <a:stCxn id="340" idx="0"/>
              <a:endCxn id="342" idx="2"/>
            </p:cNvCxnSpPr>
            <p:nvPr/>
          </p:nvCxnSpPr>
          <p:spPr>
            <a:xfrm rot="10800000">
              <a:off x="7892577" y="2911703"/>
              <a:ext cx="0" cy="201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" name="Google Shape;343;p47"/>
            <p:cNvCxnSpPr>
              <a:stCxn id="331" idx="3"/>
              <a:endCxn id="340" idx="1"/>
            </p:cNvCxnSpPr>
            <p:nvPr/>
          </p:nvCxnSpPr>
          <p:spPr>
            <a:xfrm>
              <a:off x="7500437" y="3266790"/>
              <a:ext cx="180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4" name="Google Shape;344;p47"/>
          <p:cNvGrpSpPr/>
          <p:nvPr/>
        </p:nvGrpSpPr>
        <p:grpSpPr>
          <a:xfrm>
            <a:off x="5417527" y="1148940"/>
            <a:ext cx="2198455" cy="683620"/>
            <a:chOff x="5863624" y="1057415"/>
            <a:chExt cx="2198455" cy="683620"/>
          </a:xfrm>
        </p:grpSpPr>
        <p:cxnSp>
          <p:nvCxnSpPr>
            <p:cNvPr id="345" name="Google Shape;345;p47"/>
            <p:cNvCxnSpPr/>
            <p:nvPr/>
          </p:nvCxnSpPr>
          <p:spPr>
            <a:xfrm rot="10800000">
              <a:off x="7253315" y="1057415"/>
              <a:ext cx="3000" cy="189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46" name="Google Shape;346;p47"/>
            <p:cNvGrpSpPr/>
            <p:nvPr/>
          </p:nvGrpSpPr>
          <p:grpSpPr>
            <a:xfrm>
              <a:off x="5863624" y="1061767"/>
              <a:ext cx="2198455" cy="679268"/>
              <a:chOff x="5767725" y="1002790"/>
              <a:chExt cx="2301565" cy="743100"/>
            </a:xfrm>
          </p:grpSpPr>
          <p:sp>
            <p:nvSpPr>
              <p:cNvPr id="347" name="Google Shape;347;p47"/>
              <p:cNvSpPr/>
              <p:nvPr/>
            </p:nvSpPr>
            <p:spPr>
              <a:xfrm>
                <a:off x="5767725" y="1213690"/>
                <a:ext cx="436200" cy="321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47"/>
              <p:cNvSpPr/>
              <p:nvPr/>
            </p:nvSpPr>
            <p:spPr>
              <a:xfrm>
                <a:off x="6389513" y="1213690"/>
                <a:ext cx="436200" cy="321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7"/>
              <p:cNvSpPr/>
              <p:nvPr/>
            </p:nvSpPr>
            <p:spPr>
              <a:xfrm>
                <a:off x="7011302" y="1213690"/>
                <a:ext cx="436200" cy="321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0" name="Google Shape;350;p47"/>
              <p:cNvCxnSpPr>
                <a:stCxn id="351" idx="0"/>
                <a:endCxn id="347" idx="2"/>
              </p:cNvCxnSpPr>
              <p:nvPr/>
            </p:nvCxnSpPr>
            <p:spPr>
              <a:xfrm rot="10800000">
                <a:off x="5985825" y="1534990"/>
                <a:ext cx="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2" name="Google Shape;352;p47"/>
              <p:cNvCxnSpPr>
                <a:stCxn id="353" idx="0"/>
                <a:endCxn id="348" idx="2"/>
              </p:cNvCxnSpPr>
              <p:nvPr/>
            </p:nvCxnSpPr>
            <p:spPr>
              <a:xfrm rot="10800000">
                <a:off x="6607613" y="1534990"/>
                <a:ext cx="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4" name="Google Shape;354;p47"/>
              <p:cNvCxnSpPr>
                <a:stCxn id="355" idx="0"/>
                <a:endCxn id="349" idx="2"/>
              </p:cNvCxnSpPr>
              <p:nvPr/>
            </p:nvCxnSpPr>
            <p:spPr>
              <a:xfrm rot="10800000">
                <a:off x="7229402" y="1534990"/>
                <a:ext cx="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56" name="Google Shape;356;p47"/>
              <p:cNvSpPr/>
              <p:nvPr/>
            </p:nvSpPr>
            <p:spPr>
              <a:xfrm>
                <a:off x="7633090" y="1213690"/>
                <a:ext cx="436200" cy="3213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7" name="Google Shape;357;p47"/>
              <p:cNvCxnSpPr>
                <a:stCxn id="358" idx="0"/>
                <a:endCxn id="356" idx="2"/>
              </p:cNvCxnSpPr>
              <p:nvPr/>
            </p:nvCxnSpPr>
            <p:spPr>
              <a:xfrm rot="10800000">
                <a:off x="7851190" y="1534990"/>
                <a:ext cx="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9" name="Google Shape;359;p47"/>
              <p:cNvCxnSpPr>
                <a:stCxn id="347" idx="3"/>
                <a:endCxn id="348" idx="1"/>
              </p:cNvCxnSpPr>
              <p:nvPr/>
            </p:nvCxnSpPr>
            <p:spPr>
              <a:xfrm>
                <a:off x="6203925" y="1374340"/>
                <a:ext cx="185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0" name="Google Shape;360;p47"/>
              <p:cNvCxnSpPr>
                <a:stCxn id="348" idx="3"/>
                <a:endCxn id="349" idx="1"/>
              </p:cNvCxnSpPr>
              <p:nvPr/>
            </p:nvCxnSpPr>
            <p:spPr>
              <a:xfrm>
                <a:off x="6825713" y="1374340"/>
                <a:ext cx="185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1" name="Google Shape;361;p47"/>
              <p:cNvCxnSpPr>
                <a:stCxn id="349" idx="3"/>
                <a:endCxn id="356" idx="1"/>
              </p:cNvCxnSpPr>
              <p:nvPr/>
            </p:nvCxnSpPr>
            <p:spPr>
              <a:xfrm>
                <a:off x="7447502" y="1374340"/>
                <a:ext cx="185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2" name="Google Shape;362;p47"/>
              <p:cNvCxnSpPr/>
              <p:nvPr/>
            </p:nvCxnSpPr>
            <p:spPr>
              <a:xfrm rot="10800000">
                <a:off x="5985701" y="1002790"/>
                <a:ext cx="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3" name="Google Shape;363;p47"/>
              <p:cNvCxnSpPr/>
              <p:nvPr/>
            </p:nvCxnSpPr>
            <p:spPr>
              <a:xfrm rot="10800000">
                <a:off x="6607489" y="1002790"/>
                <a:ext cx="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64" name="Google Shape;364;p47"/>
              <p:cNvCxnSpPr/>
              <p:nvPr/>
            </p:nvCxnSpPr>
            <p:spPr>
              <a:xfrm rot="10800000">
                <a:off x="7852710" y="1002790"/>
                <a:ext cx="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365" name="Google Shape;365;p47"/>
          <p:cNvGrpSpPr/>
          <p:nvPr/>
        </p:nvGrpSpPr>
        <p:grpSpPr>
          <a:xfrm>
            <a:off x="5415349" y="2062880"/>
            <a:ext cx="2198455" cy="679384"/>
            <a:chOff x="5863624" y="1989017"/>
            <a:chExt cx="2198455" cy="679384"/>
          </a:xfrm>
        </p:grpSpPr>
        <p:sp>
          <p:nvSpPr>
            <p:cNvPr id="366" name="Google Shape;366;p47"/>
            <p:cNvSpPr/>
            <p:nvPr/>
          </p:nvSpPr>
          <p:spPr>
            <a:xfrm>
              <a:off x="5863624" y="2181801"/>
              <a:ext cx="416658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6457556" y="2181801"/>
              <a:ext cx="416658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7051489" y="2181801"/>
              <a:ext cx="416658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" name="Google Shape;369;p47"/>
            <p:cNvCxnSpPr>
              <a:endCxn id="366" idx="2"/>
            </p:cNvCxnSpPr>
            <p:nvPr/>
          </p:nvCxnSpPr>
          <p:spPr>
            <a:xfrm rot="10800000">
              <a:off x="6071953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47"/>
            <p:cNvCxnSpPr>
              <a:endCxn id="367" idx="2"/>
            </p:cNvCxnSpPr>
            <p:nvPr/>
          </p:nvCxnSpPr>
          <p:spPr>
            <a:xfrm rot="10800000">
              <a:off x="6665886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47"/>
            <p:cNvCxnSpPr>
              <a:endCxn id="368" idx="2"/>
            </p:cNvCxnSpPr>
            <p:nvPr/>
          </p:nvCxnSpPr>
          <p:spPr>
            <a:xfrm rot="10800000">
              <a:off x="7259818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2" name="Google Shape;372;p47"/>
            <p:cNvSpPr/>
            <p:nvPr/>
          </p:nvSpPr>
          <p:spPr>
            <a:xfrm>
              <a:off x="7645421" y="2181801"/>
              <a:ext cx="416658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" name="Google Shape;373;p47"/>
            <p:cNvCxnSpPr>
              <a:endCxn id="372" idx="2"/>
            </p:cNvCxnSpPr>
            <p:nvPr/>
          </p:nvCxnSpPr>
          <p:spPr>
            <a:xfrm rot="10800000">
              <a:off x="7853750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47"/>
            <p:cNvCxnSpPr>
              <a:stCxn id="366" idx="3"/>
              <a:endCxn id="367" idx="1"/>
            </p:cNvCxnSpPr>
            <p:nvPr/>
          </p:nvCxnSpPr>
          <p:spPr>
            <a:xfrm>
              <a:off x="6280282" y="2328651"/>
              <a:ext cx="177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5" name="Google Shape;375;p47"/>
            <p:cNvCxnSpPr>
              <a:stCxn id="367" idx="3"/>
              <a:endCxn id="368" idx="1"/>
            </p:cNvCxnSpPr>
            <p:nvPr/>
          </p:nvCxnSpPr>
          <p:spPr>
            <a:xfrm>
              <a:off x="6874215" y="2328651"/>
              <a:ext cx="177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p47"/>
            <p:cNvCxnSpPr>
              <a:stCxn id="368" idx="3"/>
              <a:endCxn id="372" idx="1"/>
            </p:cNvCxnSpPr>
            <p:nvPr/>
          </p:nvCxnSpPr>
          <p:spPr>
            <a:xfrm>
              <a:off x="7468147" y="2328651"/>
              <a:ext cx="177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7" name="Google Shape;377;p47"/>
            <p:cNvCxnSpPr/>
            <p:nvPr/>
          </p:nvCxnSpPr>
          <p:spPr>
            <a:xfrm rot="10800000">
              <a:off x="7855202" y="1989017"/>
              <a:ext cx="0" cy="19278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78" name="Google Shape;378;p47"/>
          <p:cNvSpPr txBox="1"/>
          <p:nvPr/>
        </p:nvSpPr>
        <p:spPr>
          <a:xfrm>
            <a:off x="842550" y="1342850"/>
            <a:ext cx="320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Sequence Annotation Model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842550" y="2102225"/>
            <a:ext cx="274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Sequence to Vector Model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7"/>
          <p:cNvSpPr txBox="1"/>
          <p:nvPr/>
        </p:nvSpPr>
        <p:spPr>
          <a:xfrm>
            <a:off x="842550" y="3049275"/>
            <a:ext cx="274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Vector to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Sequence Model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7"/>
          <p:cNvSpPr txBox="1"/>
          <p:nvPr/>
        </p:nvSpPr>
        <p:spPr>
          <a:xfrm>
            <a:off x="842550" y="3996325"/>
            <a:ext cx="274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Encoder Decoder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Model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2" name="Google Shape;382;p47"/>
          <p:cNvCxnSpPr>
            <a:endCxn id="383" idx="1"/>
          </p:cNvCxnSpPr>
          <p:nvPr/>
        </p:nvCxnSpPr>
        <p:spPr>
          <a:xfrm flipH="1" rot="10800000">
            <a:off x="6504456" y="4220440"/>
            <a:ext cx="231900" cy="1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4" name="Google Shape;384;p47"/>
          <p:cNvGrpSpPr/>
          <p:nvPr/>
        </p:nvGrpSpPr>
        <p:grpSpPr>
          <a:xfrm>
            <a:off x="4290149" y="3896076"/>
            <a:ext cx="2198497" cy="679500"/>
            <a:chOff x="5863624" y="1988901"/>
            <a:chExt cx="2198497" cy="679500"/>
          </a:xfrm>
        </p:grpSpPr>
        <p:sp>
          <p:nvSpPr>
            <p:cNvPr id="385" name="Google Shape;385;p47"/>
            <p:cNvSpPr/>
            <p:nvPr/>
          </p:nvSpPr>
          <p:spPr>
            <a:xfrm>
              <a:off x="5863624" y="2181801"/>
              <a:ext cx="416700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6457556" y="2181801"/>
              <a:ext cx="416700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7051489" y="2181801"/>
              <a:ext cx="416700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47"/>
            <p:cNvCxnSpPr>
              <a:endCxn id="385" idx="2"/>
            </p:cNvCxnSpPr>
            <p:nvPr/>
          </p:nvCxnSpPr>
          <p:spPr>
            <a:xfrm rot="10800000">
              <a:off x="6071974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9" name="Google Shape;389;p47"/>
            <p:cNvCxnSpPr>
              <a:endCxn id="386" idx="2"/>
            </p:cNvCxnSpPr>
            <p:nvPr/>
          </p:nvCxnSpPr>
          <p:spPr>
            <a:xfrm rot="10800000">
              <a:off x="6665906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0" name="Google Shape;390;p47"/>
            <p:cNvCxnSpPr>
              <a:endCxn id="387" idx="2"/>
            </p:cNvCxnSpPr>
            <p:nvPr/>
          </p:nvCxnSpPr>
          <p:spPr>
            <a:xfrm rot="10800000">
              <a:off x="7259839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1" name="Google Shape;391;p47"/>
            <p:cNvSpPr/>
            <p:nvPr/>
          </p:nvSpPr>
          <p:spPr>
            <a:xfrm>
              <a:off x="7645421" y="2181801"/>
              <a:ext cx="416700" cy="293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" name="Google Shape;392;p47"/>
            <p:cNvCxnSpPr>
              <a:endCxn id="391" idx="2"/>
            </p:cNvCxnSpPr>
            <p:nvPr/>
          </p:nvCxnSpPr>
          <p:spPr>
            <a:xfrm rot="10800000">
              <a:off x="7853771" y="24755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3" name="Google Shape;393;p47"/>
            <p:cNvCxnSpPr>
              <a:stCxn id="385" idx="3"/>
              <a:endCxn id="386" idx="1"/>
            </p:cNvCxnSpPr>
            <p:nvPr/>
          </p:nvCxnSpPr>
          <p:spPr>
            <a:xfrm>
              <a:off x="6280324" y="2328651"/>
              <a:ext cx="177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4" name="Google Shape;394;p47"/>
            <p:cNvCxnSpPr>
              <a:stCxn id="386" idx="3"/>
              <a:endCxn id="387" idx="1"/>
            </p:cNvCxnSpPr>
            <p:nvPr/>
          </p:nvCxnSpPr>
          <p:spPr>
            <a:xfrm>
              <a:off x="6874256" y="2328651"/>
              <a:ext cx="177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5" name="Google Shape;395;p47"/>
            <p:cNvCxnSpPr>
              <a:stCxn id="387" idx="3"/>
              <a:endCxn id="391" idx="1"/>
            </p:cNvCxnSpPr>
            <p:nvPr/>
          </p:nvCxnSpPr>
          <p:spPr>
            <a:xfrm>
              <a:off x="7468189" y="2328651"/>
              <a:ext cx="1773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47"/>
            <p:cNvCxnSpPr/>
            <p:nvPr/>
          </p:nvCxnSpPr>
          <p:spPr>
            <a:xfrm rot="10800000">
              <a:off x="7855202" y="1988901"/>
              <a:ext cx="0" cy="19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97" name="Google Shape;397;p47"/>
          <p:cNvGrpSpPr/>
          <p:nvPr/>
        </p:nvGrpSpPr>
        <p:grpSpPr>
          <a:xfrm>
            <a:off x="6736356" y="3865311"/>
            <a:ext cx="2234796" cy="710259"/>
            <a:chOff x="5247125" y="3137025"/>
            <a:chExt cx="3254400" cy="1298700"/>
          </a:xfrm>
        </p:grpSpPr>
        <p:sp>
          <p:nvSpPr>
            <p:cNvPr id="383" name="Google Shape;383;p47"/>
            <p:cNvSpPr/>
            <p:nvPr/>
          </p:nvSpPr>
          <p:spPr>
            <a:xfrm>
              <a:off x="5247125" y="3505725"/>
              <a:ext cx="616500" cy="561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6126425" y="3505725"/>
              <a:ext cx="616500" cy="561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7005725" y="3505725"/>
              <a:ext cx="616500" cy="561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0" name="Google Shape;400;p47"/>
            <p:cNvCxnSpPr>
              <a:stCxn id="383" idx="3"/>
              <a:endCxn id="398" idx="1"/>
            </p:cNvCxnSpPr>
            <p:nvPr/>
          </p:nvCxnSpPr>
          <p:spPr>
            <a:xfrm>
              <a:off x="5863625" y="3786375"/>
              <a:ext cx="262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1" name="Google Shape;401;p47"/>
            <p:cNvCxnSpPr>
              <a:stCxn id="398" idx="3"/>
              <a:endCxn id="399" idx="1"/>
            </p:cNvCxnSpPr>
            <p:nvPr/>
          </p:nvCxnSpPr>
          <p:spPr>
            <a:xfrm>
              <a:off x="6742925" y="3786375"/>
              <a:ext cx="262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2" name="Google Shape;402;p47"/>
            <p:cNvCxnSpPr>
              <a:stCxn id="383" idx="0"/>
            </p:cNvCxnSpPr>
            <p:nvPr/>
          </p:nvCxnSpPr>
          <p:spPr>
            <a:xfrm rot="10800000">
              <a:off x="5555375" y="313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Google Shape;403;p47"/>
            <p:cNvCxnSpPr>
              <a:stCxn id="398" idx="0"/>
            </p:cNvCxnSpPr>
            <p:nvPr/>
          </p:nvCxnSpPr>
          <p:spPr>
            <a:xfrm rot="10800000">
              <a:off x="6434675" y="313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47"/>
            <p:cNvCxnSpPr>
              <a:stCxn id="399" idx="0"/>
            </p:cNvCxnSpPr>
            <p:nvPr/>
          </p:nvCxnSpPr>
          <p:spPr>
            <a:xfrm rot="10800000">
              <a:off x="7313975" y="313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5" name="Google Shape;405;p47"/>
            <p:cNvSpPr/>
            <p:nvPr/>
          </p:nvSpPr>
          <p:spPr>
            <a:xfrm>
              <a:off x="7885025" y="3505725"/>
              <a:ext cx="616500" cy="5613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6" name="Google Shape;406;p47"/>
            <p:cNvCxnSpPr>
              <a:stCxn id="405" idx="0"/>
            </p:cNvCxnSpPr>
            <p:nvPr/>
          </p:nvCxnSpPr>
          <p:spPr>
            <a:xfrm rot="10800000">
              <a:off x="8193275" y="313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7" name="Google Shape;407;p47"/>
            <p:cNvCxnSpPr>
              <a:stCxn id="399" idx="3"/>
              <a:endCxn id="405" idx="1"/>
            </p:cNvCxnSpPr>
            <p:nvPr/>
          </p:nvCxnSpPr>
          <p:spPr>
            <a:xfrm>
              <a:off x="7622225" y="3786375"/>
              <a:ext cx="262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8" name="Google Shape;408;p47"/>
            <p:cNvCxnSpPr>
              <a:endCxn id="405" idx="2"/>
            </p:cNvCxnSpPr>
            <p:nvPr/>
          </p:nvCxnSpPr>
          <p:spPr>
            <a:xfrm rot="10800000">
              <a:off x="8193275" y="406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9" name="Google Shape;409;p47"/>
            <p:cNvCxnSpPr>
              <a:endCxn id="399" idx="2"/>
            </p:cNvCxnSpPr>
            <p:nvPr/>
          </p:nvCxnSpPr>
          <p:spPr>
            <a:xfrm rot="10800000">
              <a:off x="7313975" y="406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0" name="Google Shape;410;p47"/>
            <p:cNvCxnSpPr>
              <a:endCxn id="398" idx="2"/>
            </p:cNvCxnSpPr>
            <p:nvPr/>
          </p:nvCxnSpPr>
          <p:spPr>
            <a:xfrm rot="10800000">
              <a:off x="6434675" y="406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1" name="Google Shape;411;p47"/>
            <p:cNvCxnSpPr>
              <a:endCxn id="383" idx="2"/>
            </p:cNvCxnSpPr>
            <p:nvPr/>
          </p:nvCxnSpPr>
          <p:spPr>
            <a:xfrm rot="10800000">
              <a:off x="5555375" y="4067025"/>
              <a:ext cx="0" cy="368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seq2seq Models for MT</a:t>
            </a:r>
            <a:endParaRPr/>
          </a:p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Google’s GNMT system: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https://translate.google.com/</a:t>
            </a:r>
            <a:r>
              <a:rPr lang="en"/>
              <a:t>     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Sequence-to-Sequence models: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</a:t>
            </a:r>
            <a:r>
              <a:rPr lang="en"/>
              <a:t> source language sentence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Output:</a:t>
            </a:r>
            <a:r>
              <a:rPr lang="en"/>
              <a:t> target language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8"/>
          <p:cNvSpPr/>
          <p:nvPr/>
        </p:nvSpPr>
        <p:spPr>
          <a:xfrm>
            <a:off x="17299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8"/>
          <p:cNvSpPr/>
          <p:nvPr/>
        </p:nvSpPr>
        <p:spPr>
          <a:xfrm>
            <a:off x="26092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34885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1729925" y="4435025"/>
            <a:ext cx="6165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sp>
        <p:nvSpPr>
          <p:cNvPr id="422" name="Google Shape;422;p48"/>
          <p:cNvSpPr/>
          <p:nvPr/>
        </p:nvSpPr>
        <p:spPr>
          <a:xfrm>
            <a:off x="2477825" y="4435100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maison</a:t>
            </a:r>
            <a:endParaRPr/>
          </a:p>
        </p:txBody>
      </p:sp>
      <p:sp>
        <p:nvSpPr>
          <p:cNvPr id="423" name="Google Shape;423;p48"/>
          <p:cNvSpPr/>
          <p:nvPr/>
        </p:nvSpPr>
        <p:spPr>
          <a:xfrm>
            <a:off x="3357125" y="4435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bleue</a:t>
            </a:r>
            <a:endParaRPr/>
          </a:p>
        </p:txBody>
      </p:sp>
      <p:cxnSp>
        <p:nvCxnSpPr>
          <p:cNvPr id="424" name="Google Shape;424;p48"/>
          <p:cNvCxnSpPr>
            <a:stCxn id="421" idx="0"/>
            <a:endCxn id="418" idx="2"/>
          </p:cNvCxnSpPr>
          <p:nvPr/>
        </p:nvCxnSpPr>
        <p:spPr>
          <a:xfrm rot="10800000">
            <a:off x="2038175" y="4066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8"/>
          <p:cNvCxnSpPr>
            <a:stCxn id="422" idx="0"/>
            <a:endCxn id="419" idx="2"/>
          </p:cNvCxnSpPr>
          <p:nvPr/>
        </p:nvCxnSpPr>
        <p:spPr>
          <a:xfrm rot="10800000">
            <a:off x="2917475" y="4067000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8"/>
          <p:cNvCxnSpPr>
            <a:stCxn id="423" idx="0"/>
            <a:endCxn id="420" idx="2"/>
          </p:cNvCxnSpPr>
          <p:nvPr/>
        </p:nvCxnSpPr>
        <p:spPr>
          <a:xfrm rot="10800000">
            <a:off x="3796775" y="4066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48"/>
          <p:cNvSpPr/>
          <p:nvPr/>
        </p:nvSpPr>
        <p:spPr>
          <a:xfrm>
            <a:off x="43678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"/>
          <p:cNvSpPr/>
          <p:nvPr/>
        </p:nvSpPr>
        <p:spPr>
          <a:xfrm>
            <a:off x="4236425" y="4435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&lt;/s&gt;</a:t>
            </a:r>
            <a:endParaRPr/>
          </a:p>
        </p:txBody>
      </p:sp>
      <p:cxnSp>
        <p:nvCxnSpPr>
          <p:cNvPr id="429" name="Google Shape;429;p48"/>
          <p:cNvCxnSpPr>
            <a:stCxn id="428" idx="0"/>
            <a:endCxn id="427" idx="2"/>
          </p:cNvCxnSpPr>
          <p:nvPr/>
        </p:nvCxnSpPr>
        <p:spPr>
          <a:xfrm rot="10800000">
            <a:off x="4676075" y="4066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48"/>
          <p:cNvCxnSpPr>
            <a:stCxn id="418" idx="3"/>
            <a:endCxn id="419" idx="1"/>
          </p:cNvCxnSpPr>
          <p:nvPr/>
        </p:nvCxnSpPr>
        <p:spPr>
          <a:xfrm>
            <a:off x="2346425" y="3786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48"/>
          <p:cNvCxnSpPr>
            <a:stCxn id="419" idx="3"/>
            <a:endCxn id="420" idx="1"/>
          </p:cNvCxnSpPr>
          <p:nvPr/>
        </p:nvCxnSpPr>
        <p:spPr>
          <a:xfrm>
            <a:off x="3225725" y="3786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8"/>
          <p:cNvCxnSpPr>
            <a:stCxn id="420" idx="3"/>
            <a:endCxn id="427" idx="1"/>
          </p:cNvCxnSpPr>
          <p:nvPr/>
        </p:nvCxnSpPr>
        <p:spPr>
          <a:xfrm>
            <a:off x="4105025" y="3786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8"/>
          <p:cNvSpPr/>
          <p:nvPr/>
        </p:nvSpPr>
        <p:spPr>
          <a:xfrm>
            <a:off x="52471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8"/>
          <p:cNvSpPr/>
          <p:nvPr/>
        </p:nvSpPr>
        <p:spPr>
          <a:xfrm>
            <a:off x="5115725" y="4435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&lt;s&gt;</a:t>
            </a:r>
            <a:endParaRPr/>
          </a:p>
        </p:txBody>
      </p:sp>
      <p:cxnSp>
        <p:nvCxnSpPr>
          <p:cNvPr id="435" name="Google Shape;435;p48"/>
          <p:cNvCxnSpPr>
            <a:stCxn id="434" idx="0"/>
            <a:endCxn id="433" idx="2"/>
          </p:cNvCxnSpPr>
          <p:nvPr/>
        </p:nvCxnSpPr>
        <p:spPr>
          <a:xfrm rot="10800000">
            <a:off x="5555375" y="4066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48"/>
          <p:cNvSpPr/>
          <p:nvPr/>
        </p:nvSpPr>
        <p:spPr>
          <a:xfrm>
            <a:off x="61264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"/>
          <p:cNvSpPr/>
          <p:nvPr/>
        </p:nvSpPr>
        <p:spPr>
          <a:xfrm>
            <a:off x="5995025" y="4435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cxnSp>
        <p:nvCxnSpPr>
          <p:cNvPr id="438" name="Google Shape;438;p48"/>
          <p:cNvCxnSpPr>
            <a:stCxn id="437" idx="0"/>
            <a:endCxn id="436" idx="2"/>
          </p:cNvCxnSpPr>
          <p:nvPr/>
        </p:nvCxnSpPr>
        <p:spPr>
          <a:xfrm rot="10800000">
            <a:off x="6434675" y="4066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48"/>
          <p:cNvSpPr/>
          <p:nvPr/>
        </p:nvSpPr>
        <p:spPr>
          <a:xfrm>
            <a:off x="70057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/>
          <p:nvPr/>
        </p:nvSpPr>
        <p:spPr>
          <a:xfrm>
            <a:off x="6874325" y="4435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cxnSp>
        <p:nvCxnSpPr>
          <p:cNvPr id="441" name="Google Shape;441;p48"/>
          <p:cNvCxnSpPr>
            <a:stCxn id="440" idx="0"/>
            <a:endCxn id="439" idx="2"/>
          </p:cNvCxnSpPr>
          <p:nvPr/>
        </p:nvCxnSpPr>
        <p:spPr>
          <a:xfrm rot="10800000">
            <a:off x="7313975" y="4066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48"/>
          <p:cNvCxnSpPr>
            <a:stCxn id="427" idx="3"/>
            <a:endCxn id="433" idx="1"/>
          </p:cNvCxnSpPr>
          <p:nvPr/>
        </p:nvCxnSpPr>
        <p:spPr>
          <a:xfrm>
            <a:off x="4984325" y="3786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8"/>
          <p:cNvCxnSpPr>
            <a:stCxn id="433" idx="3"/>
            <a:endCxn id="436" idx="1"/>
          </p:cNvCxnSpPr>
          <p:nvPr/>
        </p:nvCxnSpPr>
        <p:spPr>
          <a:xfrm>
            <a:off x="5863625" y="3786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48"/>
          <p:cNvCxnSpPr>
            <a:stCxn id="436" idx="3"/>
            <a:endCxn id="439" idx="1"/>
          </p:cNvCxnSpPr>
          <p:nvPr/>
        </p:nvCxnSpPr>
        <p:spPr>
          <a:xfrm>
            <a:off x="6742925" y="3786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48"/>
          <p:cNvSpPr/>
          <p:nvPr/>
        </p:nvSpPr>
        <p:spPr>
          <a:xfrm>
            <a:off x="5115725" y="2709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446" name="Google Shape;446;p48"/>
          <p:cNvSpPr/>
          <p:nvPr/>
        </p:nvSpPr>
        <p:spPr>
          <a:xfrm>
            <a:off x="5995025" y="2709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447" name="Google Shape;447;p48"/>
          <p:cNvSpPr/>
          <p:nvPr/>
        </p:nvSpPr>
        <p:spPr>
          <a:xfrm>
            <a:off x="6874325" y="2709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448" name="Google Shape;448;p48"/>
          <p:cNvCxnSpPr>
            <a:stCxn id="433" idx="0"/>
            <a:endCxn id="445" idx="2"/>
          </p:cNvCxnSpPr>
          <p:nvPr/>
        </p:nvCxnSpPr>
        <p:spPr>
          <a:xfrm rot="10800000">
            <a:off x="5555375" y="3137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8"/>
          <p:cNvCxnSpPr>
            <a:stCxn id="436" idx="0"/>
            <a:endCxn id="446" idx="2"/>
          </p:cNvCxnSpPr>
          <p:nvPr/>
        </p:nvCxnSpPr>
        <p:spPr>
          <a:xfrm rot="10800000">
            <a:off x="6434675" y="3137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8"/>
          <p:cNvCxnSpPr>
            <a:stCxn id="439" idx="0"/>
            <a:endCxn id="447" idx="2"/>
          </p:cNvCxnSpPr>
          <p:nvPr/>
        </p:nvCxnSpPr>
        <p:spPr>
          <a:xfrm rot="10800000">
            <a:off x="7313975" y="3137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8"/>
          <p:cNvSpPr/>
          <p:nvPr/>
        </p:nvSpPr>
        <p:spPr>
          <a:xfrm>
            <a:off x="7885025" y="3505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/>
          <p:nvPr/>
        </p:nvSpPr>
        <p:spPr>
          <a:xfrm>
            <a:off x="7753625" y="4435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453" name="Google Shape;453;p48"/>
          <p:cNvCxnSpPr>
            <a:stCxn id="452" idx="0"/>
            <a:endCxn id="451" idx="2"/>
          </p:cNvCxnSpPr>
          <p:nvPr/>
        </p:nvCxnSpPr>
        <p:spPr>
          <a:xfrm rot="10800000">
            <a:off x="8193275" y="4066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48"/>
          <p:cNvSpPr/>
          <p:nvPr/>
        </p:nvSpPr>
        <p:spPr>
          <a:xfrm>
            <a:off x="7753625" y="2709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&lt;/s&gt;</a:t>
            </a:r>
            <a:endParaRPr/>
          </a:p>
        </p:txBody>
      </p:sp>
      <p:cxnSp>
        <p:nvCxnSpPr>
          <p:cNvPr id="455" name="Google Shape;455;p48"/>
          <p:cNvCxnSpPr>
            <a:stCxn id="451" idx="0"/>
            <a:endCxn id="454" idx="2"/>
          </p:cNvCxnSpPr>
          <p:nvPr/>
        </p:nvCxnSpPr>
        <p:spPr>
          <a:xfrm rot="10800000">
            <a:off x="8193275" y="3137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8"/>
          <p:cNvCxnSpPr>
            <a:stCxn id="439" idx="3"/>
            <a:endCxn id="451" idx="1"/>
          </p:cNvCxnSpPr>
          <p:nvPr/>
        </p:nvCxnSpPr>
        <p:spPr>
          <a:xfrm>
            <a:off x="7622225" y="3786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8"/>
          <p:cNvCxnSpPr/>
          <p:nvPr/>
        </p:nvCxnSpPr>
        <p:spPr>
          <a:xfrm>
            <a:off x="5116025" y="2686925"/>
            <a:ext cx="0" cy="222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3" name="Google Shape;463;p49"/>
          <p:cNvSpPr txBox="1"/>
          <p:nvPr>
            <p:ph idx="1" type="body"/>
          </p:nvPr>
        </p:nvSpPr>
        <p:spPr>
          <a:xfrm>
            <a:off x="311700" y="1225225"/>
            <a:ext cx="875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Training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the input to the model?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would be a natural cost function?</a:t>
            </a:r>
            <a:br>
              <a:rPr lang="en" sz="1800"/>
            </a:b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Inference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the input to the model now?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fact, can you use the exact same model?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9"/>
          <p:cNvSpPr txBox="1"/>
          <p:nvPr/>
        </p:nvSpPr>
        <p:spPr>
          <a:xfrm>
            <a:off x="589575" y="4147325"/>
            <a:ext cx="81624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 some code, see: </a:t>
            </a: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https://blog.keras.io/a-ten-minute-introduction-to-sequence-to-sequence-learning-in-keras.html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311700" y="1225225"/>
            <a:ext cx="875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“That works</a:t>
            </a:r>
            <a:r>
              <a:rPr b="1" lang="en" sz="2000"/>
              <a:t>??”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Yup… certainly surprisingly well</a:t>
            </a:r>
            <a:br>
              <a:rPr lang="en" sz="1800"/>
            </a:b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“What do we do with the previous hidden encoder states? And could we use the final state differently?”</a:t>
            </a:r>
            <a:endParaRPr b="1"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225225"/>
            <a:ext cx="875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“That works??”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Yup… certainly surprisingly well</a:t>
            </a:r>
            <a:br>
              <a:rPr lang="en" sz="1800"/>
            </a:b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</a:t>
            </a:r>
            <a:r>
              <a:rPr b="1" lang="en" sz="2000"/>
              <a:t>What do we do with the previous hidden encoder states? And could we use the final state differently?</a:t>
            </a:r>
            <a:r>
              <a:rPr b="1" lang="en" sz="2000"/>
              <a:t>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this model… throw them away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state can be used in different ways in the encoder. Many options..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000"/>
              <a:t>“Any bigger issues?”</a:t>
            </a:r>
            <a:br>
              <a:rPr lang="en" sz="1800"/>
            </a:b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2826850" y="1444250"/>
            <a:ext cx="3516300" cy="22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Learnings Review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82" name="Google Shape;482;p52"/>
          <p:cNvSpPr txBox="1"/>
          <p:nvPr>
            <p:ph idx="1" type="body"/>
          </p:nvPr>
        </p:nvSpPr>
        <p:spPr>
          <a:xfrm>
            <a:off x="311700" y="1225225"/>
            <a:ext cx="875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“That works??”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Yup… certainly surprisingly well</a:t>
            </a:r>
            <a:br>
              <a:rPr lang="en" sz="1800"/>
            </a:b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</a:t>
            </a:r>
            <a:r>
              <a:rPr b="1" lang="en" sz="2000"/>
              <a:t>What do we do with the previous hidden encoder states? And could we use the final state differently?</a:t>
            </a:r>
            <a:r>
              <a:rPr b="1" lang="en" sz="2000"/>
              <a:t>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this model… throw them away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state can be used in different ways in the encoder. Many options..</a:t>
            </a:r>
            <a:br>
              <a:rPr lang="en" sz="1800"/>
            </a:b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“Any bigger issues?”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Quality goes down with sentence length &gt;~25-ish  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Does not parallelize well. Slow to train!</a:t>
            </a: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88" name="Google Shape;488;p53"/>
          <p:cNvSpPr txBox="1"/>
          <p:nvPr>
            <p:ph idx="1" type="body"/>
          </p:nvPr>
        </p:nvSpPr>
        <p:spPr>
          <a:xfrm>
            <a:off x="311700" y="1225225"/>
            <a:ext cx="875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“That works??”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Yup… certainly surprisingly well</a:t>
            </a:r>
            <a:br>
              <a:rPr lang="en" sz="1800"/>
            </a:b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“What do we do with the previous hidden encoder states? And could we use </a:t>
            </a:r>
            <a:r>
              <a:rPr b="1" lang="en" sz="2000"/>
              <a:t>the </a:t>
            </a:r>
            <a:r>
              <a:rPr b="1" lang="en" sz="2000"/>
              <a:t>final state differently?”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this model… throw them away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state can be used in different ways in the encoder. Many options..</a:t>
            </a:r>
            <a:br>
              <a:rPr lang="en" sz="1800"/>
            </a:b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“Any bigger issues?”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Quality goes down with sentence length &gt;~25-sh  </a:t>
            </a:r>
            <a:endParaRPr sz="18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800"/>
              <a:t>Does not parallelize well. Slow to train!</a:t>
            </a: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3"/>
          <p:cNvSpPr txBox="1"/>
          <p:nvPr/>
        </p:nvSpPr>
        <p:spPr>
          <a:xfrm>
            <a:off x="7009950" y="3797600"/>
            <a:ext cx="1911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Attention!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Transformer Model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0" name="Google Shape;490;p53"/>
          <p:cNvCxnSpPr/>
          <p:nvPr/>
        </p:nvCxnSpPr>
        <p:spPr>
          <a:xfrm flipH="1">
            <a:off x="6087925" y="3979250"/>
            <a:ext cx="978900" cy="30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53"/>
          <p:cNvCxnSpPr/>
          <p:nvPr/>
        </p:nvCxnSpPr>
        <p:spPr>
          <a:xfrm flipH="1">
            <a:off x="5633025" y="4457175"/>
            <a:ext cx="1490700" cy="3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Peek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Sequence to Sequence Learning with Neural Networks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&lt;-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Idea: All in One Vector?</a:t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11203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19996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28789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1120325" y="3215825"/>
            <a:ext cx="6165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1868225" y="3215900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maison</a:t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27475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bleue</a:t>
            </a:r>
            <a:endParaRPr/>
          </a:p>
        </p:txBody>
      </p:sp>
      <p:cxnSp>
        <p:nvCxnSpPr>
          <p:cNvPr id="508" name="Google Shape;508;p55"/>
          <p:cNvCxnSpPr>
            <a:stCxn id="505" idx="0"/>
            <a:endCxn id="502" idx="2"/>
          </p:cNvCxnSpPr>
          <p:nvPr/>
        </p:nvCxnSpPr>
        <p:spPr>
          <a:xfrm rot="10800000">
            <a:off x="14285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55"/>
          <p:cNvCxnSpPr>
            <a:stCxn id="506" idx="0"/>
            <a:endCxn id="503" idx="2"/>
          </p:cNvCxnSpPr>
          <p:nvPr/>
        </p:nvCxnSpPr>
        <p:spPr>
          <a:xfrm rot="10800000">
            <a:off x="2307875" y="2847800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5"/>
          <p:cNvCxnSpPr>
            <a:stCxn id="507" idx="0"/>
            <a:endCxn id="504" idx="2"/>
          </p:cNvCxnSpPr>
          <p:nvPr/>
        </p:nvCxnSpPr>
        <p:spPr>
          <a:xfrm rot="10800000">
            <a:off x="31871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55"/>
          <p:cNvSpPr/>
          <p:nvPr/>
        </p:nvSpPr>
        <p:spPr>
          <a:xfrm>
            <a:off x="37582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6268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&lt;/s&gt;</a:t>
            </a:r>
            <a:endParaRPr/>
          </a:p>
        </p:txBody>
      </p:sp>
      <p:cxnSp>
        <p:nvCxnSpPr>
          <p:cNvPr id="513" name="Google Shape;513;p55"/>
          <p:cNvCxnSpPr>
            <a:stCxn id="512" idx="0"/>
            <a:endCxn id="511" idx="2"/>
          </p:cNvCxnSpPr>
          <p:nvPr/>
        </p:nvCxnSpPr>
        <p:spPr>
          <a:xfrm rot="10800000">
            <a:off x="40664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55"/>
          <p:cNvCxnSpPr>
            <a:stCxn id="502" idx="3"/>
            <a:endCxn id="503" idx="1"/>
          </p:cNvCxnSpPr>
          <p:nvPr/>
        </p:nvCxnSpPr>
        <p:spPr>
          <a:xfrm>
            <a:off x="17368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55"/>
          <p:cNvCxnSpPr>
            <a:stCxn id="503" idx="3"/>
            <a:endCxn id="504" idx="1"/>
          </p:cNvCxnSpPr>
          <p:nvPr/>
        </p:nvCxnSpPr>
        <p:spPr>
          <a:xfrm>
            <a:off x="26161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55"/>
          <p:cNvCxnSpPr>
            <a:stCxn id="504" idx="3"/>
            <a:endCxn id="511" idx="1"/>
          </p:cNvCxnSpPr>
          <p:nvPr/>
        </p:nvCxnSpPr>
        <p:spPr>
          <a:xfrm>
            <a:off x="34954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55"/>
          <p:cNvSpPr/>
          <p:nvPr/>
        </p:nvSpPr>
        <p:spPr>
          <a:xfrm>
            <a:off x="46375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5"/>
          <p:cNvSpPr/>
          <p:nvPr/>
        </p:nvSpPr>
        <p:spPr>
          <a:xfrm>
            <a:off x="45061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&lt;s&gt;</a:t>
            </a:r>
            <a:endParaRPr/>
          </a:p>
        </p:txBody>
      </p:sp>
      <p:cxnSp>
        <p:nvCxnSpPr>
          <p:cNvPr id="519" name="Google Shape;519;p55"/>
          <p:cNvCxnSpPr>
            <a:stCxn id="518" idx="0"/>
            <a:endCxn id="517" idx="2"/>
          </p:cNvCxnSpPr>
          <p:nvPr/>
        </p:nvCxnSpPr>
        <p:spPr>
          <a:xfrm rot="10800000">
            <a:off x="49457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55"/>
          <p:cNvSpPr/>
          <p:nvPr/>
        </p:nvSpPr>
        <p:spPr>
          <a:xfrm>
            <a:off x="55168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5"/>
          <p:cNvSpPr/>
          <p:nvPr/>
        </p:nvSpPr>
        <p:spPr>
          <a:xfrm>
            <a:off x="53854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cxnSp>
        <p:nvCxnSpPr>
          <p:cNvPr id="522" name="Google Shape;522;p55"/>
          <p:cNvCxnSpPr>
            <a:stCxn id="521" idx="0"/>
            <a:endCxn id="520" idx="2"/>
          </p:cNvCxnSpPr>
          <p:nvPr/>
        </p:nvCxnSpPr>
        <p:spPr>
          <a:xfrm rot="10800000">
            <a:off x="58250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55"/>
          <p:cNvSpPr/>
          <p:nvPr/>
        </p:nvSpPr>
        <p:spPr>
          <a:xfrm>
            <a:off x="63961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5"/>
          <p:cNvSpPr/>
          <p:nvPr/>
        </p:nvSpPr>
        <p:spPr>
          <a:xfrm>
            <a:off x="62647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cxnSp>
        <p:nvCxnSpPr>
          <p:cNvPr id="525" name="Google Shape;525;p55"/>
          <p:cNvCxnSpPr>
            <a:stCxn id="524" idx="0"/>
            <a:endCxn id="523" idx="2"/>
          </p:cNvCxnSpPr>
          <p:nvPr/>
        </p:nvCxnSpPr>
        <p:spPr>
          <a:xfrm rot="10800000">
            <a:off x="67043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55"/>
          <p:cNvCxnSpPr>
            <a:stCxn id="511" idx="3"/>
            <a:endCxn id="517" idx="1"/>
          </p:cNvCxnSpPr>
          <p:nvPr/>
        </p:nvCxnSpPr>
        <p:spPr>
          <a:xfrm>
            <a:off x="43747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55"/>
          <p:cNvCxnSpPr>
            <a:stCxn id="517" idx="3"/>
            <a:endCxn id="520" idx="1"/>
          </p:cNvCxnSpPr>
          <p:nvPr/>
        </p:nvCxnSpPr>
        <p:spPr>
          <a:xfrm>
            <a:off x="52540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55"/>
          <p:cNvCxnSpPr>
            <a:stCxn id="520" idx="3"/>
            <a:endCxn id="523" idx="1"/>
          </p:cNvCxnSpPr>
          <p:nvPr/>
        </p:nvCxnSpPr>
        <p:spPr>
          <a:xfrm>
            <a:off x="61333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55"/>
          <p:cNvSpPr/>
          <p:nvPr/>
        </p:nvSpPr>
        <p:spPr>
          <a:xfrm>
            <a:off x="45061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530" name="Google Shape;530;p55"/>
          <p:cNvSpPr/>
          <p:nvPr/>
        </p:nvSpPr>
        <p:spPr>
          <a:xfrm>
            <a:off x="53854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531" name="Google Shape;531;p55"/>
          <p:cNvSpPr/>
          <p:nvPr/>
        </p:nvSpPr>
        <p:spPr>
          <a:xfrm>
            <a:off x="62647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532" name="Google Shape;532;p55"/>
          <p:cNvCxnSpPr>
            <a:stCxn id="517" idx="0"/>
            <a:endCxn id="529" idx="2"/>
          </p:cNvCxnSpPr>
          <p:nvPr/>
        </p:nvCxnSpPr>
        <p:spPr>
          <a:xfrm rot="10800000">
            <a:off x="49457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55"/>
          <p:cNvCxnSpPr>
            <a:stCxn id="520" idx="0"/>
            <a:endCxn id="530" idx="2"/>
          </p:cNvCxnSpPr>
          <p:nvPr/>
        </p:nvCxnSpPr>
        <p:spPr>
          <a:xfrm rot="10800000">
            <a:off x="58250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55"/>
          <p:cNvCxnSpPr>
            <a:stCxn id="523" idx="0"/>
            <a:endCxn id="531" idx="2"/>
          </p:cNvCxnSpPr>
          <p:nvPr/>
        </p:nvCxnSpPr>
        <p:spPr>
          <a:xfrm rot="10800000">
            <a:off x="67043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55"/>
          <p:cNvSpPr/>
          <p:nvPr/>
        </p:nvSpPr>
        <p:spPr>
          <a:xfrm>
            <a:off x="72754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5"/>
          <p:cNvSpPr/>
          <p:nvPr/>
        </p:nvSpPr>
        <p:spPr>
          <a:xfrm>
            <a:off x="71440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537" name="Google Shape;537;p55"/>
          <p:cNvCxnSpPr>
            <a:stCxn id="536" idx="0"/>
            <a:endCxn id="535" idx="2"/>
          </p:cNvCxnSpPr>
          <p:nvPr/>
        </p:nvCxnSpPr>
        <p:spPr>
          <a:xfrm rot="10800000">
            <a:off x="75836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55"/>
          <p:cNvSpPr/>
          <p:nvPr/>
        </p:nvSpPr>
        <p:spPr>
          <a:xfrm>
            <a:off x="71440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r>
              <a:rPr lang="en"/>
              <a:t>/</a:t>
            </a:r>
            <a:r>
              <a:rPr lang="en"/>
              <a:t>s&gt;</a:t>
            </a:r>
            <a:endParaRPr/>
          </a:p>
        </p:txBody>
      </p:sp>
      <p:cxnSp>
        <p:nvCxnSpPr>
          <p:cNvPr id="539" name="Google Shape;539;p55"/>
          <p:cNvCxnSpPr>
            <a:stCxn id="535" idx="0"/>
            <a:endCxn id="538" idx="2"/>
          </p:cNvCxnSpPr>
          <p:nvPr/>
        </p:nvCxnSpPr>
        <p:spPr>
          <a:xfrm rot="10800000">
            <a:off x="75836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55"/>
          <p:cNvCxnSpPr>
            <a:stCxn id="523" idx="3"/>
            <a:endCxn id="535" idx="1"/>
          </p:cNvCxnSpPr>
          <p:nvPr/>
        </p:nvCxnSpPr>
        <p:spPr>
          <a:xfrm>
            <a:off x="70126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55"/>
          <p:cNvCxnSpPr/>
          <p:nvPr/>
        </p:nvCxnSpPr>
        <p:spPr>
          <a:xfrm>
            <a:off x="4506425" y="1467725"/>
            <a:ext cx="0" cy="222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55"/>
          <p:cNvCxnSpPr>
            <a:stCxn id="517" idx="0"/>
            <a:endCxn id="511" idx="0"/>
          </p:cNvCxnSpPr>
          <p:nvPr/>
        </p:nvCxnSpPr>
        <p:spPr>
          <a:xfrm rot="5400000">
            <a:off x="4505825" y="1847175"/>
            <a:ext cx="600" cy="879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55"/>
          <p:cNvCxnSpPr>
            <a:stCxn id="517" idx="0"/>
            <a:endCxn id="504" idx="0"/>
          </p:cNvCxnSpPr>
          <p:nvPr/>
        </p:nvCxnSpPr>
        <p:spPr>
          <a:xfrm rot="5400000">
            <a:off x="4066175" y="1407525"/>
            <a:ext cx="600" cy="1758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5"/>
          <p:cNvCxnSpPr>
            <a:stCxn id="517" idx="0"/>
            <a:endCxn id="503" idx="0"/>
          </p:cNvCxnSpPr>
          <p:nvPr/>
        </p:nvCxnSpPr>
        <p:spPr>
          <a:xfrm rot="5400000">
            <a:off x="3626525" y="967875"/>
            <a:ext cx="600" cy="2637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55"/>
          <p:cNvCxnSpPr>
            <a:stCxn id="517" idx="0"/>
            <a:endCxn id="502" idx="0"/>
          </p:cNvCxnSpPr>
          <p:nvPr/>
        </p:nvCxnSpPr>
        <p:spPr>
          <a:xfrm rot="5400000">
            <a:off x="3186875" y="528225"/>
            <a:ext cx="600" cy="3517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55"/>
          <p:cNvSpPr/>
          <p:nvPr/>
        </p:nvSpPr>
        <p:spPr>
          <a:xfrm>
            <a:off x="1222684" y="1941175"/>
            <a:ext cx="3687000" cy="33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55"/>
          <p:cNvCxnSpPr/>
          <p:nvPr/>
        </p:nvCxnSpPr>
        <p:spPr>
          <a:xfrm>
            <a:off x="4499975" y="2017950"/>
            <a:ext cx="11400" cy="15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55"/>
          <p:cNvSpPr/>
          <p:nvPr/>
        </p:nvSpPr>
        <p:spPr>
          <a:xfrm>
            <a:off x="4270346" y="2347266"/>
            <a:ext cx="448800" cy="428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Idea: Looking Back!</a:t>
            </a:r>
            <a:endParaRPr/>
          </a:p>
        </p:txBody>
      </p:sp>
      <p:sp>
        <p:nvSpPr>
          <p:cNvPr id="554" name="Google Shape;554;p56"/>
          <p:cNvSpPr/>
          <p:nvPr/>
        </p:nvSpPr>
        <p:spPr>
          <a:xfrm>
            <a:off x="11203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6"/>
          <p:cNvSpPr/>
          <p:nvPr/>
        </p:nvSpPr>
        <p:spPr>
          <a:xfrm>
            <a:off x="19996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6"/>
          <p:cNvSpPr/>
          <p:nvPr/>
        </p:nvSpPr>
        <p:spPr>
          <a:xfrm>
            <a:off x="28789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6"/>
          <p:cNvSpPr/>
          <p:nvPr/>
        </p:nvSpPr>
        <p:spPr>
          <a:xfrm>
            <a:off x="1120325" y="3215825"/>
            <a:ext cx="6165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sp>
        <p:nvSpPr>
          <p:cNvPr id="558" name="Google Shape;558;p56"/>
          <p:cNvSpPr/>
          <p:nvPr/>
        </p:nvSpPr>
        <p:spPr>
          <a:xfrm>
            <a:off x="1868225" y="3215900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maison</a:t>
            </a:r>
            <a:endParaRPr/>
          </a:p>
        </p:txBody>
      </p:sp>
      <p:sp>
        <p:nvSpPr>
          <p:cNvPr id="559" name="Google Shape;559;p56"/>
          <p:cNvSpPr/>
          <p:nvPr/>
        </p:nvSpPr>
        <p:spPr>
          <a:xfrm>
            <a:off x="27475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bleue</a:t>
            </a:r>
            <a:endParaRPr/>
          </a:p>
        </p:txBody>
      </p:sp>
      <p:cxnSp>
        <p:nvCxnSpPr>
          <p:cNvPr id="560" name="Google Shape;560;p56"/>
          <p:cNvCxnSpPr>
            <a:stCxn id="557" idx="0"/>
            <a:endCxn id="554" idx="2"/>
          </p:cNvCxnSpPr>
          <p:nvPr/>
        </p:nvCxnSpPr>
        <p:spPr>
          <a:xfrm rot="10800000">
            <a:off x="14285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56"/>
          <p:cNvCxnSpPr>
            <a:stCxn id="558" idx="0"/>
            <a:endCxn id="555" idx="2"/>
          </p:cNvCxnSpPr>
          <p:nvPr/>
        </p:nvCxnSpPr>
        <p:spPr>
          <a:xfrm rot="10800000">
            <a:off x="2307875" y="2847800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56"/>
          <p:cNvCxnSpPr>
            <a:stCxn id="559" idx="0"/>
            <a:endCxn id="556" idx="2"/>
          </p:cNvCxnSpPr>
          <p:nvPr/>
        </p:nvCxnSpPr>
        <p:spPr>
          <a:xfrm rot="10800000">
            <a:off x="31871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56"/>
          <p:cNvSpPr/>
          <p:nvPr/>
        </p:nvSpPr>
        <p:spPr>
          <a:xfrm>
            <a:off x="37582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6"/>
          <p:cNvSpPr/>
          <p:nvPr/>
        </p:nvSpPr>
        <p:spPr>
          <a:xfrm>
            <a:off x="36268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&lt;/s&gt;</a:t>
            </a:r>
            <a:endParaRPr/>
          </a:p>
        </p:txBody>
      </p:sp>
      <p:cxnSp>
        <p:nvCxnSpPr>
          <p:cNvPr id="565" name="Google Shape;565;p56"/>
          <p:cNvCxnSpPr>
            <a:stCxn id="564" idx="0"/>
            <a:endCxn id="563" idx="2"/>
          </p:cNvCxnSpPr>
          <p:nvPr/>
        </p:nvCxnSpPr>
        <p:spPr>
          <a:xfrm rot="10800000">
            <a:off x="40664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56"/>
          <p:cNvCxnSpPr>
            <a:stCxn id="554" idx="3"/>
            <a:endCxn id="555" idx="1"/>
          </p:cNvCxnSpPr>
          <p:nvPr/>
        </p:nvCxnSpPr>
        <p:spPr>
          <a:xfrm>
            <a:off x="17368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56"/>
          <p:cNvCxnSpPr>
            <a:stCxn id="555" idx="3"/>
            <a:endCxn id="556" idx="1"/>
          </p:cNvCxnSpPr>
          <p:nvPr/>
        </p:nvCxnSpPr>
        <p:spPr>
          <a:xfrm>
            <a:off x="26161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56"/>
          <p:cNvCxnSpPr>
            <a:stCxn id="556" idx="3"/>
            <a:endCxn id="563" idx="1"/>
          </p:cNvCxnSpPr>
          <p:nvPr/>
        </p:nvCxnSpPr>
        <p:spPr>
          <a:xfrm>
            <a:off x="34954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56"/>
          <p:cNvSpPr/>
          <p:nvPr/>
        </p:nvSpPr>
        <p:spPr>
          <a:xfrm>
            <a:off x="46375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6"/>
          <p:cNvSpPr/>
          <p:nvPr/>
        </p:nvSpPr>
        <p:spPr>
          <a:xfrm>
            <a:off x="45061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&lt;s&gt;</a:t>
            </a:r>
            <a:endParaRPr/>
          </a:p>
        </p:txBody>
      </p:sp>
      <p:cxnSp>
        <p:nvCxnSpPr>
          <p:cNvPr id="571" name="Google Shape;571;p56"/>
          <p:cNvCxnSpPr>
            <a:stCxn id="570" idx="0"/>
            <a:endCxn id="569" idx="2"/>
          </p:cNvCxnSpPr>
          <p:nvPr/>
        </p:nvCxnSpPr>
        <p:spPr>
          <a:xfrm rot="10800000">
            <a:off x="49457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56"/>
          <p:cNvSpPr/>
          <p:nvPr/>
        </p:nvSpPr>
        <p:spPr>
          <a:xfrm>
            <a:off x="55168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6"/>
          <p:cNvSpPr/>
          <p:nvPr/>
        </p:nvSpPr>
        <p:spPr>
          <a:xfrm>
            <a:off x="53854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cxnSp>
        <p:nvCxnSpPr>
          <p:cNvPr id="574" name="Google Shape;574;p56"/>
          <p:cNvCxnSpPr>
            <a:stCxn id="573" idx="0"/>
            <a:endCxn id="572" idx="2"/>
          </p:cNvCxnSpPr>
          <p:nvPr/>
        </p:nvCxnSpPr>
        <p:spPr>
          <a:xfrm rot="10800000">
            <a:off x="58250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56"/>
          <p:cNvSpPr/>
          <p:nvPr/>
        </p:nvSpPr>
        <p:spPr>
          <a:xfrm>
            <a:off x="63961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6"/>
          <p:cNvSpPr/>
          <p:nvPr/>
        </p:nvSpPr>
        <p:spPr>
          <a:xfrm>
            <a:off x="62647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cxnSp>
        <p:nvCxnSpPr>
          <p:cNvPr id="577" name="Google Shape;577;p56"/>
          <p:cNvCxnSpPr>
            <a:stCxn id="576" idx="0"/>
            <a:endCxn id="575" idx="2"/>
          </p:cNvCxnSpPr>
          <p:nvPr/>
        </p:nvCxnSpPr>
        <p:spPr>
          <a:xfrm rot="10800000">
            <a:off x="67043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56"/>
          <p:cNvCxnSpPr>
            <a:stCxn id="563" idx="3"/>
            <a:endCxn id="569" idx="1"/>
          </p:cNvCxnSpPr>
          <p:nvPr/>
        </p:nvCxnSpPr>
        <p:spPr>
          <a:xfrm>
            <a:off x="43747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56"/>
          <p:cNvCxnSpPr>
            <a:stCxn id="569" idx="3"/>
            <a:endCxn id="572" idx="1"/>
          </p:cNvCxnSpPr>
          <p:nvPr/>
        </p:nvCxnSpPr>
        <p:spPr>
          <a:xfrm>
            <a:off x="52540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56"/>
          <p:cNvCxnSpPr>
            <a:stCxn id="572" idx="3"/>
            <a:endCxn id="575" idx="1"/>
          </p:cNvCxnSpPr>
          <p:nvPr/>
        </p:nvCxnSpPr>
        <p:spPr>
          <a:xfrm>
            <a:off x="61333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56"/>
          <p:cNvSpPr/>
          <p:nvPr/>
        </p:nvSpPr>
        <p:spPr>
          <a:xfrm>
            <a:off x="45061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582" name="Google Shape;582;p56"/>
          <p:cNvSpPr/>
          <p:nvPr/>
        </p:nvSpPr>
        <p:spPr>
          <a:xfrm>
            <a:off x="53854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583" name="Google Shape;583;p56"/>
          <p:cNvSpPr/>
          <p:nvPr/>
        </p:nvSpPr>
        <p:spPr>
          <a:xfrm>
            <a:off x="62647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584" name="Google Shape;584;p56"/>
          <p:cNvCxnSpPr>
            <a:stCxn id="569" idx="0"/>
            <a:endCxn id="581" idx="2"/>
          </p:cNvCxnSpPr>
          <p:nvPr/>
        </p:nvCxnSpPr>
        <p:spPr>
          <a:xfrm rot="10800000">
            <a:off x="49457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56"/>
          <p:cNvCxnSpPr>
            <a:stCxn id="572" idx="0"/>
            <a:endCxn id="582" idx="2"/>
          </p:cNvCxnSpPr>
          <p:nvPr/>
        </p:nvCxnSpPr>
        <p:spPr>
          <a:xfrm rot="10800000">
            <a:off x="58250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56"/>
          <p:cNvCxnSpPr>
            <a:stCxn id="575" idx="0"/>
            <a:endCxn id="583" idx="2"/>
          </p:cNvCxnSpPr>
          <p:nvPr/>
        </p:nvCxnSpPr>
        <p:spPr>
          <a:xfrm rot="10800000">
            <a:off x="67043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56"/>
          <p:cNvSpPr/>
          <p:nvPr/>
        </p:nvSpPr>
        <p:spPr>
          <a:xfrm>
            <a:off x="7275425" y="22865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"/>
          <p:cNvSpPr/>
          <p:nvPr/>
        </p:nvSpPr>
        <p:spPr>
          <a:xfrm>
            <a:off x="7144025" y="32158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589" name="Google Shape;589;p56"/>
          <p:cNvCxnSpPr>
            <a:stCxn id="588" idx="0"/>
            <a:endCxn id="587" idx="2"/>
          </p:cNvCxnSpPr>
          <p:nvPr/>
        </p:nvCxnSpPr>
        <p:spPr>
          <a:xfrm rot="10800000">
            <a:off x="7583675" y="28477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56"/>
          <p:cNvSpPr/>
          <p:nvPr/>
        </p:nvSpPr>
        <p:spPr>
          <a:xfrm>
            <a:off x="7144025" y="14901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&lt;/s&gt;</a:t>
            </a:r>
            <a:endParaRPr/>
          </a:p>
        </p:txBody>
      </p:sp>
      <p:cxnSp>
        <p:nvCxnSpPr>
          <p:cNvPr id="591" name="Google Shape;591;p56"/>
          <p:cNvCxnSpPr>
            <a:stCxn id="587" idx="0"/>
            <a:endCxn id="590" idx="2"/>
          </p:cNvCxnSpPr>
          <p:nvPr/>
        </p:nvCxnSpPr>
        <p:spPr>
          <a:xfrm rot="10800000">
            <a:off x="7583675" y="19184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56"/>
          <p:cNvCxnSpPr>
            <a:stCxn id="575" idx="3"/>
            <a:endCxn id="587" idx="1"/>
          </p:cNvCxnSpPr>
          <p:nvPr/>
        </p:nvCxnSpPr>
        <p:spPr>
          <a:xfrm>
            <a:off x="7012625" y="25671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56"/>
          <p:cNvCxnSpPr/>
          <p:nvPr/>
        </p:nvCxnSpPr>
        <p:spPr>
          <a:xfrm>
            <a:off x="4506425" y="1467725"/>
            <a:ext cx="0" cy="222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56"/>
          <p:cNvCxnSpPr>
            <a:stCxn id="569" idx="0"/>
            <a:endCxn id="563" idx="0"/>
          </p:cNvCxnSpPr>
          <p:nvPr/>
        </p:nvCxnSpPr>
        <p:spPr>
          <a:xfrm rot="5400000">
            <a:off x="4505825" y="1847175"/>
            <a:ext cx="600" cy="879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56"/>
          <p:cNvCxnSpPr>
            <a:stCxn id="569" idx="0"/>
            <a:endCxn id="556" idx="0"/>
          </p:cNvCxnSpPr>
          <p:nvPr/>
        </p:nvCxnSpPr>
        <p:spPr>
          <a:xfrm rot="5400000">
            <a:off x="4066175" y="1407525"/>
            <a:ext cx="600" cy="1758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56"/>
          <p:cNvCxnSpPr>
            <a:stCxn id="569" idx="0"/>
            <a:endCxn id="555" idx="0"/>
          </p:cNvCxnSpPr>
          <p:nvPr/>
        </p:nvCxnSpPr>
        <p:spPr>
          <a:xfrm rot="5400000">
            <a:off x="3626525" y="967875"/>
            <a:ext cx="600" cy="2637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56"/>
          <p:cNvCxnSpPr>
            <a:stCxn id="569" idx="0"/>
            <a:endCxn id="554" idx="0"/>
          </p:cNvCxnSpPr>
          <p:nvPr/>
        </p:nvCxnSpPr>
        <p:spPr>
          <a:xfrm rot="5400000">
            <a:off x="3186875" y="528225"/>
            <a:ext cx="600" cy="3517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56"/>
          <p:cNvSpPr txBox="1"/>
          <p:nvPr/>
        </p:nvSpPr>
        <p:spPr>
          <a:xfrm>
            <a:off x="196200" y="3916625"/>
            <a:ext cx="879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More specifically: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Using a vector d</a:t>
            </a:r>
            <a:r>
              <a:rPr b="1" baseline="-25000" i="1" lang="en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 created in the Decoder at position/time t , and the set of e</a:t>
            </a:r>
            <a:r>
              <a:rPr b="1" baseline="-25000" i="1" lang="en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 of Encoder </a:t>
            </a:r>
            <a:r>
              <a:rPr b="1"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outputs </a:t>
            </a:r>
            <a:r>
              <a:rPr b="1" i="1" lang="en">
                <a:latin typeface="Open Sans"/>
                <a:ea typeface="Open Sans"/>
                <a:cs typeface="Open Sans"/>
                <a:sym typeface="Open Sans"/>
              </a:rPr>
              <a:t>to create pointers to ‘where to look in the source text’ to inform generating the next translation token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”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"/>
          <p:cNvSpPr txBox="1"/>
          <p:nvPr>
            <p:ph type="title"/>
          </p:nvPr>
        </p:nvSpPr>
        <p:spPr>
          <a:xfrm>
            <a:off x="311700" y="582100"/>
            <a:ext cx="8868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Brainstorming: </a:t>
            </a:r>
            <a:br>
              <a:rPr lang="en"/>
            </a:br>
            <a:r>
              <a:rPr lang="en"/>
              <a:t>“What are Options to create ‘Attention’ distribution” </a:t>
            </a:r>
            <a:endParaRPr/>
          </a:p>
        </p:txBody>
      </p:sp>
      <p:sp>
        <p:nvSpPr>
          <p:cNvPr id="604" name="Google Shape;604;p57"/>
          <p:cNvSpPr txBox="1"/>
          <p:nvPr>
            <p:ph idx="1" type="body"/>
          </p:nvPr>
        </p:nvSpPr>
        <p:spPr>
          <a:xfrm>
            <a:off x="311700" y="1839725"/>
            <a:ext cx="85206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think through approach(es) to build a </a:t>
            </a:r>
            <a:r>
              <a:rPr lang="en" u="sng"/>
              <a:t>probability distribution across the source tokens </a:t>
            </a:r>
            <a:r>
              <a:rPr lang="en"/>
              <a:t>using (alpha and beta are refer to the vector indices):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‘query’ vector d</a:t>
            </a:r>
            <a:r>
              <a:rPr baseline="-25000" lang="en" sz="1600"/>
              <a:t>t</a:t>
            </a:r>
            <a:r>
              <a:rPr baseline="30000" lang="en" sz="1600"/>
              <a:t>𝞪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set of ‘key’ vectors  e</a:t>
            </a:r>
            <a:r>
              <a:rPr baseline="-25000" lang="en" sz="1600"/>
              <a:t>s</a:t>
            </a:r>
            <a:r>
              <a:rPr b="1" baseline="30000" lang="en" sz="1600"/>
              <a:t>β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600"/>
              <a:t>d</a:t>
            </a:r>
            <a:r>
              <a:rPr baseline="30000" lang="en" sz="1600"/>
              <a:t>𝞪</a:t>
            </a:r>
            <a:r>
              <a:rPr lang="en" sz="1600"/>
              <a:t>   e</a:t>
            </a:r>
            <a:r>
              <a:rPr b="1" baseline="30000" lang="en" sz="1600"/>
              <a:t>β  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=&gt; i) sum_alpha(</a:t>
            </a:r>
            <a:r>
              <a:rPr lang="en" sz="1600"/>
              <a:t>d</a:t>
            </a:r>
            <a:r>
              <a:rPr baseline="30000" lang="en" sz="1600"/>
              <a:t>𝞪</a:t>
            </a:r>
            <a:r>
              <a:rPr lang="en" sz="1600"/>
              <a:t>   e</a:t>
            </a:r>
            <a:r>
              <a:rPr baseline="30000" lang="en" sz="1600"/>
              <a:t>𝞪</a:t>
            </a:r>
            <a:r>
              <a:rPr lang="en"/>
              <a:t>)        </a:t>
            </a:r>
            <a:br>
              <a:rPr lang="en"/>
            </a:br>
            <a:r>
              <a:rPr lang="en"/>
              <a:t>       ii) sum_(alpha, beta) (</a:t>
            </a:r>
            <a:r>
              <a:rPr lang="en" sz="1600"/>
              <a:t>d</a:t>
            </a:r>
            <a:r>
              <a:rPr baseline="30000" lang="en" sz="1600"/>
              <a:t>𝞪</a:t>
            </a:r>
            <a:r>
              <a:rPr lang="en" sz="1600"/>
              <a:t>  W </a:t>
            </a:r>
            <a:r>
              <a:rPr baseline="30000" lang="en" sz="1600"/>
              <a:t>𝞪</a:t>
            </a:r>
            <a:r>
              <a:rPr b="1" baseline="30000" lang="en" sz="1600"/>
              <a:t>β</a:t>
            </a:r>
            <a:r>
              <a:rPr lang="en" sz="1600"/>
              <a:t> e</a:t>
            </a:r>
            <a:r>
              <a:rPr b="1" baseline="30000" lang="en" sz="1600"/>
              <a:t>β</a:t>
            </a:r>
            <a:r>
              <a:rPr lang="en"/>
              <a:t>)    </a:t>
            </a:r>
            <a:br>
              <a:rPr lang="en"/>
            </a:br>
            <a:r>
              <a:rPr lang="en"/>
              <a:t>      iii)  v    W concat(d, e)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Attention Score Calculations</a:t>
            </a:r>
            <a:endParaRPr/>
          </a:p>
        </p:txBody>
      </p:sp>
      <p:sp>
        <p:nvSpPr>
          <p:cNvPr id="610" name="Google Shape;610;p5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Luong et. al</a:t>
            </a:r>
            <a:r>
              <a:rPr lang="en" sz="1600"/>
              <a:t> experiment with multiple scoring functions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11" name="Google Shape;61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50" y="2119922"/>
            <a:ext cx="4128800" cy="11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8"/>
          <p:cNvSpPr txBox="1"/>
          <p:nvPr>
            <p:ph idx="2" type="body"/>
          </p:nvPr>
        </p:nvSpPr>
        <p:spPr>
          <a:xfrm>
            <a:off x="4832400" y="2904500"/>
            <a:ext cx="3704400" cy="104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attention framework is very similar to the one used in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Bahdanau et. al</a:t>
            </a:r>
            <a:r>
              <a:rPr lang="en"/>
              <a:t> and a number of other papers. </a:t>
            </a:r>
            <a:endParaRPr/>
          </a:p>
        </p:txBody>
      </p:sp>
      <p:sp>
        <p:nvSpPr>
          <p:cNvPr id="613" name="Google Shape;613;p58"/>
          <p:cNvSpPr txBox="1"/>
          <p:nvPr>
            <p:ph idx="2" type="body"/>
          </p:nvPr>
        </p:nvSpPr>
        <p:spPr>
          <a:xfrm>
            <a:off x="4832400" y="1456700"/>
            <a:ext cx="3704400" cy="99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attention framework is probably the most common one and is very close to what is used in Transformer architectures.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614" name="Google Shape;61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794" y="3428300"/>
            <a:ext cx="2630556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" name="Google Shape;615;p58"/>
          <p:cNvCxnSpPr>
            <a:stCxn id="612" idx="1"/>
          </p:cNvCxnSpPr>
          <p:nvPr/>
        </p:nvCxnSpPr>
        <p:spPr>
          <a:xfrm rot="10800000">
            <a:off x="4011600" y="3024800"/>
            <a:ext cx="8208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8"/>
          <p:cNvCxnSpPr>
            <a:stCxn id="613" idx="1"/>
          </p:cNvCxnSpPr>
          <p:nvPr/>
        </p:nvCxnSpPr>
        <p:spPr>
          <a:xfrm flipH="1">
            <a:off x="3891300" y="1953050"/>
            <a:ext cx="9411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</a:t>
            </a:r>
            <a:endParaRPr/>
          </a:p>
        </p:txBody>
      </p:sp>
      <p:sp>
        <p:nvSpPr>
          <p:cNvPr id="622" name="Google Shape;622;p59"/>
          <p:cNvSpPr txBox="1"/>
          <p:nvPr>
            <p:ph idx="1" type="body"/>
          </p:nvPr>
        </p:nvSpPr>
        <p:spPr>
          <a:xfrm>
            <a:off x="311700" y="1225225"/>
            <a:ext cx="3436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r>
              <a:rPr lang="en"/>
              <a:t> fixed-length vector representation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Bad for long sentences!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Idea:</a:t>
            </a:r>
            <a:r>
              <a:rPr lang="en"/>
              <a:t> allow model to look back at input sequence during decoding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Acts as a sort of “memory”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Cognitively plausible?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Bonus:</a:t>
            </a:r>
            <a:r>
              <a:rPr lang="en"/>
              <a:t> get alignments! (or something like them)</a:t>
            </a:r>
            <a:endParaRPr/>
          </a:p>
        </p:txBody>
      </p:sp>
      <p:pic>
        <p:nvPicPr>
          <p:cNvPr descr="4ekHBm2a6Y7.png" id="623" name="Google Shape;6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197" y="1094653"/>
            <a:ext cx="5084104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9"/>
          <p:cNvSpPr txBox="1"/>
          <p:nvPr/>
        </p:nvSpPr>
        <p:spPr>
          <a:xfrm>
            <a:off x="4864325" y="4577425"/>
            <a:ext cx="39381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by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Chris Olah and Shan Carter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Sample Attention Calculation (Dot Product)</a:t>
            </a:r>
            <a:endParaRPr/>
          </a:p>
        </p:txBody>
      </p:sp>
      <p:sp>
        <p:nvSpPr>
          <p:cNvPr id="630" name="Google Shape;630;p60"/>
          <p:cNvSpPr/>
          <p:nvPr/>
        </p:nvSpPr>
        <p:spPr>
          <a:xfrm>
            <a:off x="4706150" y="1077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1" name="Google Shape;631;p60"/>
          <p:cNvSpPr/>
          <p:nvPr/>
        </p:nvSpPr>
        <p:spPr>
          <a:xfrm>
            <a:off x="4706150" y="1458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</a:t>
            </a:r>
            <a:endParaRPr/>
          </a:p>
        </p:txBody>
      </p:sp>
      <p:sp>
        <p:nvSpPr>
          <p:cNvPr id="632" name="Google Shape;632;p60"/>
          <p:cNvSpPr txBox="1"/>
          <p:nvPr/>
        </p:nvSpPr>
        <p:spPr>
          <a:xfrm>
            <a:off x="5228775" y="1223425"/>
            <a:ext cx="2858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Decoder “Query”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Sample Attention Calculation (Dot Product)</a:t>
            </a:r>
            <a:endParaRPr/>
          </a:p>
        </p:txBody>
      </p:sp>
      <p:sp>
        <p:nvSpPr>
          <p:cNvPr id="638" name="Google Shape;638;p61"/>
          <p:cNvSpPr/>
          <p:nvPr/>
        </p:nvSpPr>
        <p:spPr>
          <a:xfrm>
            <a:off x="4706150" y="1077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9" name="Google Shape;639;p61"/>
          <p:cNvSpPr/>
          <p:nvPr/>
        </p:nvSpPr>
        <p:spPr>
          <a:xfrm>
            <a:off x="4706150" y="1458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</a:t>
            </a:r>
            <a:endParaRPr/>
          </a:p>
        </p:txBody>
      </p:sp>
      <p:sp>
        <p:nvSpPr>
          <p:cNvPr id="640" name="Google Shape;640;p61"/>
          <p:cNvSpPr/>
          <p:nvPr/>
        </p:nvSpPr>
        <p:spPr>
          <a:xfrm>
            <a:off x="2431405" y="2014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2431405" y="2395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422005" y="2014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3422005" y="2395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44" name="Google Shape;644;p61"/>
          <p:cNvSpPr txBox="1"/>
          <p:nvPr/>
        </p:nvSpPr>
        <p:spPr>
          <a:xfrm>
            <a:off x="5228775" y="1223425"/>
            <a:ext cx="2858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Decoder “Query” 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(D)</a:t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 flipH="1" rot="-5400000">
            <a:off x="3612500" y="1289046"/>
            <a:ext cx="510000" cy="7611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 flipH="1" rot="-5400000">
            <a:off x="3054350" y="856600"/>
            <a:ext cx="510000" cy="16260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 txBox="1"/>
          <p:nvPr/>
        </p:nvSpPr>
        <p:spPr>
          <a:xfrm>
            <a:off x="180325" y="1387525"/>
            <a:ext cx="2563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to all Encoder outputs 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(E)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(“Keys”)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Last Week: Language Models with RNNs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183200" y="1846091"/>
            <a:ext cx="1083900" cy="28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83200" y="2253141"/>
            <a:ext cx="1083900" cy="2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58" y="2790325"/>
            <a:ext cx="3940871" cy="14806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>
            <a:stCxn id="86" idx="0"/>
          </p:cNvCxnSpPr>
          <p:nvPr/>
        </p:nvCxnSpPr>
        <p:spPr>
          <a:xfrm rot="10800000">
            <a:off x="3716150" y="1607591"/>
            <a:ext cx="9000" cy="23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/>
          <p:nvPr/>
        </p:nvCxnSpPr>
        <p:spPr>
          <a:xfrm rot="10800000">
            <a:off x="3727734" y="2533575"/>
            <a:ext cx="9000" cy="23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368566" y="1177434"/>
            <a:ext cx="845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P(Y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496878" y="1846091"/>
            <a:ext cx="1083900" cy="28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496878" y="2253141"/>
            <a:ext cx="1083900" cy="2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cxnSp>
        <p:nvCxnSpPr>
          <p:cNvPr id="94" name="Google Shape;94;p17"/>
          <p:cNvCxnSpPr>
            <a:stCxn id="92" idx="0"/>
          </p:cNvCxnSpPr>
          <p:nvPr/>
        </p:nvCxnSpPr>
        <p:spPr>
          <a:xfrm rot="10800000">
            <a:off x="5029828" y="1607591"/>
            <a:ext cx="9000" cy="23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5041412" y="2533575"/>
            <a:ext cx="9000" cy="23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682243" y="1177434"/>
            <a:ext cx="845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P(Y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820338" y="1846091"/>
            <a:ext cx="1083900" cy="28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820338" y="2253141"/>
            <a:ext cx="1083900" cy="2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cxnSp>
        <p:nvCxnSpPr>
          <p:cNvPr id="99" name="Google Shape;99;p17"/>
          <p:cNvCxnSpPr>
            <a:stCxn id="97" idx="0"/>
          </p:cNvCxnSpPr>
          <p:nvPr/>
        </p:nvCxnSpPr>
        <p:spPr>
          <a:xfrm rot="10800000">
            <a:off x="6353288" y="1607591"/>
            <a:ext cx="9000" cy="23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 rot="10800000">
            <a:off x="6364872" y="2533575"/>
            <a:ext cx="9000" cy="23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6005703" y="1177434"/>
            <a:ext cx="8457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P(Y</a:t>
            </a:r>
            <a:r>
              <a:rPr baseline="-25000"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47505" y="4364312"/>
            <a:ext cx="729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091045" y="4364312"/>
            <a:ext cx="729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world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62225" y="4382575"/>
            <a:ext cx="19347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TEXT TOKENS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59300" y="3919200"/>
            <a:ext cx="15204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EMBEDDINGS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59300" y="3081000"/>
            <a:ext cx="15204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RNN* (LSTM)</a:t>
            </a:r>
            <a:br>
              <a:rPr i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100">
                <a:latin typeface="Open Sans"/>
                <a:ea typeface="Open Sans"/>
                <a:cs typeface="Open Sans"/>
                <a:sym typeface="Open Sans"/>
              </a:rPr>
              <a:t>(one or more layers)</a:t>
            </a:r>
            <a:endParaRPr i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66000" y="2148322"/>
            <a:ext cx="3207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AFFINE LAYER</a:t>
            </a:r>
            <a:br>
              <a:rPr i="1" lang="en" sz="1100">
                <a:latin typeface="Open Sans"/>
                <a:ea typeface="Open Sans"/>
                <a:cs typeface="Open Sans"/>
                <a:sym typeface="Open Sans"/>
              </a:rPr>
            </a:br>
            <a:r>
              <a:rPr i="1" lang="en" sz="1100">
                <a:latin typeface="Open Sans"/>
                <a:ea typeface="Open Sans"/>
                <a:cs typeface="Open Sans"/>
                <a:sym typeface="Open Sans"/>
              </a:rPr>
              <a:t>(can be  </a:t>
            </a:r>
            <a:r>
              <a:rPr i="1" lang="en" sz="1100">
                <a:latin typeface="Open Sans"/>
                <a:ea typeface="Open Sans"/>
                <a:cs typeface="Open Sans"/>
                <a:sym typeface="Open Sans"/>
              </a:rPr>
              <a:t>preceded</a:t>
            </a:r>
            <a:r>
              <a:rPr i="1" lang="en" sz="1100">
                <a:latin typeface="Open Sans"/>
                <a:ea typeface="Open Sans"/>
                <a:cs typeface="Open Sans"/>
                <a:sym typeface="Open Sans"/>
              </a:rPr>
              <a:t> by FCC layers)</a:t>
            </a:r>
            <a:endParaRPr i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65993" y="1785600"/>
            <a:ext cx="15204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66004" y="1164416"/>
            <a:ext cx="24174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NEXT WORD’s PROB DISTRIBUTION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694195" y="4707475"/>
            <a:ext cx="32073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“T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 world is … “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62225" y="4726515"/>
            <a:ext cx="19347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SENTENCE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410659" y="4364312"/>
            <a:ext cx="7299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&lt;s&gt;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373874" y="4094775"/>
            <a:ext cx="27696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Language Model:</a:t>
            </a:r>
            <a:br>
              <a:rPr b="1" lang="en" sz="18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P(Y) ~ ∏ P(Y</a:t>
            </a:r>
            <a:r>
              <a:rPr b="1" baseline="-25000" lang="en" sz="18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|Y</a:t>
            </a:r>
            <a:r>
              <a:rPr b="1" baseline="-25000" lang="en" sz="1800">
                <a:latin typeface="Open Sans"/>
                <a:ea typeface="Open Sans"/>
                <a:cs typeface="Open Sans"/>
                <a:sym typeface="Open Sans"/>
              </a:rPr>
              <a:t>i-1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..Y</a:t>
            </a:r>
            <a:r>
              <a:rPr b="1" baseline="-25000" lang="en" sz="180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) 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537276" y="4094775"/>
            <a:ext cx="2417400" cy="831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 rot="10800000">
            <a:off x="6359844" y="2099628"/>
            <a:ext cx="6000" cy="15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7"/>
          <p:cNvCxnSpPr/>
          <p:nvPr/>
        </p:nvCxnSpPr>
        <p:spPr>
          <a:xfrm rot="10800000">
            <a:off x="5041275" y="2108124"/>
            <a:ext cx="6000" cy="15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7"/>
          <p:cNvCxnSpPr/>
          <p:nvPr/>
        </p:nvCxnSpPr>
        <p:spPr>
          <a:xfrm rot="10800000">
            <a:off x="3734291" y="2096539"/>
            <a:ext cx="6000" cy="15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7"/>
          <p:cNvSpPr txBox="1"/>
          <p:nvPr/>
        </p:nvSpPr>
        <p:spPr>
          <a:xfrm>
            <a:off x="7548225" y="284750"/>
            <a:ext cx="152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*Image: </a:t>
            </a:r>
            <a:r>
              <a:rPr lang="en" sz="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http://colah.github.io/posts/2015-08-Understanding-LSTMs/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576300" y="1736425"/>
            <a:ext cx="152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P(Y</a:t>
            </a:r>
            <a:r>
              <a:rPr baseline="-25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should score 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‘the’ high..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576300" y="2385156"/>
            <a:ext cx="1520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P(Y</a:t>
            </a:r>
            <a:r>
              <a:rPr baseline="-25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should score 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‘world’ not 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zero’..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7576300" y="3198150"/>
            <a:ext cx="1648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P(Y</a:t>
            </a:r>
            <a:r>
              <a:rPr baseline="-25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should score </a:t>
            </a:r>
            <a:b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‘is’ not zero’..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Sample Attention Calculation (Dot Product)</a:t>
            </a:r>
            <a:endParaRPr/>
          </a:p>
        </p:txBody>
      </p:sp>
      <p:sp>
        <p:nvSpPr>
          <p:cNvPr id="653" name="Google Shape;653;p62"/>
          <p:cNvSpPr/>
          <p:nvPr/>
        </p:nvSpPr>
        <p:spPr>
          <a:xfrm>
            <a:off x="4706150" y="1077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4" name="Google Shape;654;p62"/>
          <p:cNvSpPr/>
          <p:nvPr/>
        </p:nvSpPr>
        <p:spPr>
          <a:xfrm>
            <a:off x="4706150" y="1458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</a:t>
            </a:r>
            <a:endParaRPr/>
          </a:p>
        </p:txBody>
      </p:sp>
      <p:sp>
        <p:nvSpPr>
          <p:cNvPr id="655" name="Google Shape;655;p62"/>
          <p:cNvSpPr/>
          <p:nvPr/>
        </p:nvSpPr>
        <p:spPr>
          <a:xfrm>
            <a:off x="2431405" y="2014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6" name="Google Shape;656;p62"/>
          <p:cNvSpPr/>
          <p:nvPr/>
        </p:nvSpPr>
        <p:spPr>
          <a:xfrm>
            <a:off x="2431405" y="2395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3422005" y="2014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3422005" y="2395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9" name="Google Shape;659;p62"/>
          <p:cNvSpPr txBox="1"/>
          <p:nvPr/>
        </p:nvSpPr>
        <p:spPr>
          <a:xfrm>
            <a:off x="379600" y="2922300"/>
            <a:ext cx="5997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Score: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      0.5                  2  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0" name="Google Shape;660;p62"/>
          <p:cNvSpPr txBox="1"/>
          <p:nvPr/>
        </p:nvSpPr>
        <p:spPr>
          <a:xfrm>
            <a:off x="5228775" y="1223425"/>
            <a:ext cx="2858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Decoder “Query” 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(D)</a:t>
            </a:r>
            <a:endParaRPr/>
          </a:p>
        </p:txBody>
      </p:sp>
      <p:sp>
        <p:nvSpPr>
          <p:cNvPr id="661" name="Google Shape;661;p62"/>
          <p:cNvSpPr/>
          <p:nvPr/>
        </p:nvSpPr>
        <p:spPr>
          <a:xfrm flipH="1" rot="-5400000">
            <a:off x="3612500" y="1289046"/>
            <a:ext cx="510000" cy="7611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2"/>
          <p:cNvSpPr/>
          <p:nvPr/>
        </p:nvSpPr>
        <p:spPr>
          <a:xfrm flipH="1" rot="-5400000">
            <a:off x="3054350" y="856600"/>
            <a:ext cx="510000" cy="16260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2"/>
          <p:cNvSpPr txBox="1"/>
          <p:nvPr/>
        </p:nvSpPr>
        <p:spPr>
          <a:xfrm>
            <a:off x="180325" y="1387525"/>
            <a:ext cx="2563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Compare to all Encoder outputs 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(E)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(“Keys”)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Sample Attention Calculation (Dot Product)</a:t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706150" y="1077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70" name="Google Shape;670;p63"/>
          <p:cNvSpPr/>
          <p:nvPr/>
        </p:nvSpPr>
        <p:spPr>
          <a:xfrm>
            <a:off x="4706150" y="1458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</a:t>
            </a:r>
            <a:endParaRPr/>
          </a:p>
        </p:txBody>
      </p:sp>
      <p:sp>
        <p:nvSpPr>
          <p:cNvPr id="671" name="Google Shape;671;p63"/>
          <p:cNvSpPr/>
          <p:nvPr/>
        </p:nvSpPr>
        <p:spPr>
          <a:xfrm>
            <a:off x="2431405" y="2014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72" name="Google Shape;672;p63"/>
          <p:cNvSpPr/>
          <p:nvPr/>
        </p:nvSpPr>
        <p:spPr>
          <a:xfrm>
            <a:off x="2431405" y="2395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73" name="Google Shape;673;p63"/>
          <p:cNvSpPr/>
          <p:nvPr/>
        </p:nvSpPr>
        <p:spPr>
          <a:xfrm>
            <a:off x="3422005" y="2014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74" name="Google Shape;674;p63"/>
          <p:cNvSpPr/>
          <p:nvPr/>
        </p:nvSpPr>
        <p:spPr>
          <a:xfrm>
            <a:off x="3422005" y="23958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75" name="Google Shape;675;p63"/>
          <p:cNvSpPr txBox="1"/>
          <p:nvPr/>
        </p:nvSpPr>
        <p:spPr>
          <a:xfrm>
            <a:off x="379600" y="2922300"/>
            <a:ext cx="5997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Score: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      0.5                  2  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6" name="Google Shape;676;p63"/>
          <p:cNvSpPr txBox="1"/>
          <p:nvPr/>
        </p:nvSpPr>
        <p:spPr>
          <a:xfrm>
            <a:off x="379600" y="3437388"/>
            <a:ext cx="5997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Softmax: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0.18               0.82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63"/>
          <p:cNvSpPr txBox="1"/>
          <p:nvPr/>
        </p:nvSpPr>
        <p:spPr>
          <a:xfrm>
            <a:off x="5228775" y="1223425"/>
            <a:ext cx="2858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Decoder “Query” 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(D)</a:t>
            </a:r>
            <a:endParaRPr/>
          </a:p>
        </p:txBody>
      </p:sp>
      <p:sp>
        <p:nvSpPr>
          <p:cNvPr id="678" name="Google Shape;678;p63"/>
          <p:cNvSpPr/>
          <p:nvPr/>
        </p:nvSpPr>
        <p:spPr>
          <a:xfrm flipH="1" rot="-5400000">
            <a:off x="3612500" y="1289046"/>
            <a:ext cx="510000" cy="7611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3"/>
          <p:cNvSpPr/>
          <p:nvPr/>
        </p:nvSpPr>
        <p:spPr>
          <a:xfrm flipH="1" rot="-5400000">
            <a:off x="3054350" y="856600"/>
            <a:ext cx="510000" cy="16260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180325" y="1387525"/>
            <a:ext cx="2563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to all Encoder outputs 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(E)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(“Keys”)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Sample Attention Calculation (Dot Product)</a:t>
            </a:r>
            <a:endParaRPr/>
          </a:p>
        </p:txBody>
      </p:sp>
      <p:sp>
        <p:nvSpPr>
          <p:cNvPr id="686" name="Google Shape;686;p64"/>
          <p:cNvSpPr/>
          <p:nvPr/>
        </p:nvSpPr>
        <p:spPr>
          <a:xfrm>
            <a:off x="4706150" y="1077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7" name="Google Shape;687;p64"/>
          <p:cNvSpPr/>
          <p:nvPr/>
        </p:nvSpPr>
        <p:spPr>
          <a:xfrm>
            <a:off x="4706150" y="145890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.5</a:t>
            </a:r>
            <a:endParaRPr/>
          </a:p>
        </p:txBody>
      </p:sp>
      <p:sp>
        <p:nvSpPr>
          <p:cNvPr id="688" name="Google Shape;688;p64"/>
          <p:cNvSpPr/>
          <p:nvPr/>
        </p:nvSpPr>
        <p:spPr>
          <a:xfrm>
            <a:off x="2431405" y="20910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9" name="Google Shape;689;p64"/>
          <p:cNvSpPr/>
          <p:nvPr/>
        </p:nvSpPr>
        <p:spPr>
          <a:xfrm>
            <a:off x="2431405" y="24720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690" name="Google Shape;690;p64"/>
          <p:cNvSpPr/>
          <p:nvPr/>
        </p:nvSpPr>
        <p:spPr>
          <a:xfrm>
            <a:off x="3422005" y="20910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1" name="Google Shape;691;p64"/>
          <p:cNvSpPr/>
          <p:nvPr/>
        </p:nvSpPr>
        <p:spPr>
          <a:xfrm>
            <a:off x="3422005" y="24720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2" name="Google Shape;692;p64"/>
          <p:cNvSpPr txBox="1"/>
          <p:nvPr/>
        </p:nvSpPr>
        <p:spPr>
          <a:xfrm>
            <a:off x="379600" y="2922300"/>
            <a:ext cx="5997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Score: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      0.5                  2     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64"/>
          <p:cNvSpPr txBox="1"/>
          <p:nvPr/>
        </p:nvSpPr>
        <p:spPr>
          <a:xfrm>
            <a:off x="379600" y="3437388"/>
            <a:ext cx="5997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Softmax: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0.18               0.82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64"/>
          <p:cNvSpPr/>
          <p:nvPr/>
        </p:nvSpPr>
        <p:spPr>
          <a:xfrm>
            <a:off x="4401350" y="3964295"/>
            <a:ext cx="533400" cy="5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5" name="Google Shape;695;p64"/>
          <p:cNvSpPr/>
          <p:nvPr/>
        </p:nvSpPr>
        <p:spPr>
          <a:xfrm>
            <a:off x="4401350" y="4467570"/>
            <a:ext cx="533400" cy="5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1.46</a:t>
            </a:r>
            <a:endParaRPr/>
          </a:p>
        </p:txBody>
      </p:sp>
      <p:sp>
        <p:nvSpPr>
          <p:cNvPr id="696" name="Google Shape;696;p64"/>
          <p:cNvSpPr txBox="1"/>
          <p:nvPr/>
        </p:nvSpPr>
        <p:spPr>
          <a:xfrm>
            <a:off x="379600" y="4219400"/>
            <a:ext cx="5997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Attention Vector: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weighted sum of       	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0.18            + 0.82     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       =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alues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(which are also 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Keys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here)</a:t>
            </a: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 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64"/>
          <p:cNvSpPr/>
          <p:nvPr/>
        </p:nvSpPr>
        <p:spPr>
          <a:xfrm rot="-1812883">
            <a:off x="4686587" y="3525241"/>
            <a:ext cx="1275132" cy="2926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4"/>
          <p:cNvSpPr txBox="1"/>
          <p:nvPr/>
        </p:nvSpPr>
        <p:spPr>
          <a:xfrm>
            <a:off x="6159425" y="2981950"/>
            <a:ext cx="21384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For use in Decoder to compute P(y</a:t>
            </a:r>
            <a:r>
              <a:rPr b="1" baseline="-25000" lang="en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)...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64"/>
          <p:cNvSpPr txBox="1"/>
          <p:nvPr/>
        </p:nvSpPr>
        <p:spPr>
          <a:xfrm>
            <a:off x="5228775" y="1223425"/>
            <a:ext cx="28587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Decoder “Query” 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t-1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(D)</a:t>
            </a:r>
            <a:endParaRPr/>
          </a:p>
        </p:txBody>
      </p:sp>
      <p:sp>
        <p:nvSpPr>
          <p:cNvPr id="700" name="Google Shape;700;p64"/>
          <p:cNvSpPr/>
          <p:nvPr/>
        </p:nvSpPr>
        <p:spPr>
          <a:xfrm flipH="1" rot="-5400000">
            <a:off x="3612500" y="1289046"/>
            <a:ext cx="510000" cy="7611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4"/>
          <p:cNvSpPr/>
          <p:nvPr/>
        </p:nvSpPr>
        <p:spPr>
          <a:xfrm flipH="1" rot="-5400000">
            <a:off x="3054350" y="856600"/>
            <a:ext cx="510000" cy="1626000"/>
          </a:xfrm>
          <a:prstGeom prst="bentArrow">
            <a:avLst>
              <a:gd fmla="val 15451" name="adj1"/>
              <a:gd fmla="val 25000" name="adj2"/>
              <a:gd fmla="val 25000" name="adj3"/>
              <a:gd fmla="val 65966" name="adj4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4"/>
          <p:cNvSpPr txBox="1"/>
          <p:nvPr/>
        </p:nvSpPr>
        <p:spPr>
          <a:xfrm>
            <a:off x="180325" y="1387525"/>
            <a:ext cx="2563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to all Encoder outputs h</a:t>
            </a:r>
            <a:r>
              <a:rPr b="1" baseline="-25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baseline="30000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(E)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(“Keys”)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64"/>
          <p:cNvSpPr/>
          <p:nvPr/>
        </p:nvSpPr>
        <p:spPr>
          <a:xfrm>
            <a:off x="2660005" y="41484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4" name="Google Shape;704;p64"/>
          <p:cNvSpPr/>
          <p:nvPr/>
        </p:nvSpPr>
        <p:spPr>
          <a:xfrm>
            <a:off x="2660005" y="45294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sp>
        <p:nvSpPr>
          <p:cNvPr id="705" name="Google Shape;705;p64"/>
          <p:cNvSpPr/>
          <p:nvPr/>
        </p:nvSpPr>
        <p:spPr>
          <a:xfrm>
            <a:off x="3650605" y="41484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6" name="Google Shape;706;p64"/>
          <p:cNvSpPr/>
          <p:nvPr/>
        </p:nvSpPr>
        <p:spPr>
          <a:xfrm>
            <a:off x="3650605" y="4529410"/>
            <a:ext cx="375600" cy="3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Models: Example</a:t>
            </a:r>
            <a:endParaRPr/>
          </a:p>
        </p:txBody>
      </p:sp>
      <p:pic>
        <p:nvPicPr>
          <p:cNvPr id="712" name="Google Shape;7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8225"/>
            <a:ext cx="8839198" cy="2689429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5"/>
          <p:cNvSpPr/>
          <p:nvPr/>
        </p:nvSpPr>
        <p:spPr>
          <a:xfrm>
            <a:off x="347425" y="1144675"/>
            <a:ext cx="8708400" cy="4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 go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NEURAL MACHINE TRANSLATION BY JOINTLY LEARNING TO ALIGN AND TRANSLATE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&lt;-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601" y="645725"/>
            <a:ext cx="6726199" cy="38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Comments on Attention</a:t>
            </a:r>
            <a:endParaRPr/>
          </a:p>
        </p:txBody>
      </p:sp>
      <p:sp>
        <p:nvSpPr>
          <p:cNvPr id="730" name="Google Shape;730;p68"/>
          <p:cNvSpPr txBox="1"/>
          <p:nvPr>
            <p:ph idx="1" type="body"/>
          </p:nvPr>
        </p:nvSpPr>
        <p:spPr>
          <a:xfrm>
            <a:off x="311700" y="1225225"/>
            <a:ext cx="875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/>
              <a:t>Multiple ways to derive weights (dot product, modified dot product,..)</a:t>
            </a:r>
            <a:br>
              <a:rPr lang="en" sz="2000"/>
            </a:b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/>
              <a:t>Multiple ways to use context vectors</a:t>
            </a:r>
            <a:r>
              <a:rPr lang="en" sz="2000"/>
              <a:t> in Decoder (concatenate with other cell inputs, concatenate with cell output,...)</a:t>
            </a:r>
            <a:br>
              <a:rPr lang="en" sz="2000"/>
            </a:b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/>
              <a:t>Nomenclature in some literature: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lang="en" sz="2000"/>
              <a:t>‘Inquiring’ vector: ‘Query’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lang="en" sz="2000"/>
              <a:t>Vectors to compare against to derive weight:  ‘Keys’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</a:pPr>
            <a:r>
              <a:rPr lang="en" sz="2000"/>
              <a:t>Vectors used in linear combination for attn vector: ‘Values’ </a:t>
            </a: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 Search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</a:t>
            </a:r>
            <a:endParaRPr/>
          </a:p>
        </p:txBody>
      </p:sp>
      <p:sp>
        <p:nvSpPr>
          <p:cNvPr id="741" name="Google Shape;741;p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Imagine you have a greedy translation system… (or any sequence generation system)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What if ‘blue’ or even ‘the’ are completely wrong? Can I recover? 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70"/>
          <p:cNvSpPr/>
          <p:nvPr/>
        </p:nvSpPr>
        <p:spPr>
          <a:xfrm>
            <a:off x="9679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70"/>
          <p:cNvSpPr/>
          <p:nvPr/>
        </p:nvSpPr>
        <p:spPr>
          <a:xfrm>
            <a:off x="18472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0"/>
          <p:cNvSpPr/>
          <p:nvPr/>
        </p:nvSpPr>
        <p:spPr>
          <a:xfrm>
            <a:off x="27265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0"/>
          <p:cNvSpPr/>
          <p:nvPr/>
        </p:nvSpPr>
        <p:spPr>
          <a:xfrm>
            <a:off x="967925" y="3673025"/>
            <a:ext cx="6165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</a:t>
            </a:r>
            <a:endParaRPr/>
          </a:p>
        </p:txBody>
      </p:sp>
      <p:sp>
        <p:nvSpPr>
          <p:cNvPr id="746" name="Google Shape;746;p70"/>
          <p:cNvSpPr/>
          <p:nvPr/>
        </p:nvSpPr>
        <p:spPr>
          <a:xfrm>
            <a:off x="1715825" y="3673100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maison</a:t>
            </a:r>
            <a:endParaRPr/>
          </a:p>
        </p:txBody>
      </p:sp>
      <p:sp>
        <p:nvSpPr>
          <p:cNvPr id="747" name="Google Shape;747;p70"/>
          <p:cNvSpPr/>
          <p:nvPr/>
        </p:nvSpPr>
        <p:spPr>
          <a:xfrm>
            <a:off x="2595125" y="3673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bleue</a:t>
            </a:r>
            <a:endParaRPr/>
          </a:p>
        </p:txBody>
      </p:sp>
      <p:cxnSp>
        <p:nvCxnSpPr>
          <p:cNvPr id="748" name="Google Shape;748;p70"/>
          <p:cNvCxnSpPr>
            <a:stCxn id="745" idx="0"/>
            <a:endCxn id="742" idx="2"/>
          </p:cNvCxnSpPr>
          <p:nvPr/>
        </p:nvCxnSpPr>
        <p:spPr>
          <a:xfrm rot="10800000">
            <a:off x="1276175" y="3304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70"/>
          <p:cNvCxnSpPr>
            <a:stCxn id="746" idx="0"/>
            <a:endCxn id="743" idx="2"/>
          </p:cNvCxnSpPr>
          <p:nvPr/>
        </p:nvCxnSpPr>
        <p:spPr>
          <a:xfrm rot="10800000">
            <a:off x="2155475" y="3305000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70"/>
          <p:cNvCxnSpPr>
            <a:stCxn id="747" idx="0"/>
            <a:endCxn id="744" idx="2"/>
          </p:cNvCxnSpPr>
          <p:nvPr/>
        </p:nvCxnSpPr>
        <p:spPr>
          <a:xfrm rot="10800000">
            <a:off x="3034775" y="3304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70"/>
          <p:cNvSpPr/>
          <p:nvPr/>
        </p:nvSpPr>
        <p:spPr>
          <a:xfrm>
            <a:off x="36058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0"/>
          <p:cNvSpPr/>
          <p:nvPr/>
        </p:nvSpPr>
        <p:spPr>
          <a:xfrm>
            <a:off x="3474425" y="3673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&lt;/s&gt;</a:t>
            </a:r>
            <a:endParaRPr/>
          </a:p>
        </p:txBody>
      </p:sp>
      <p:cxnSp>
        <p:nvCxnSpPr>
          <p:cNvPr id="753" name="Google Shape;753;p70"/>
          <p:cNvCxnSpPr>
            <a:stCxn id="752" idx="0"/>
            <a:endCxn id="751" idx="2"/>
          </p:cNvCxnSpPr>
          <p:nvPr/>
        </p:nvCxnSpPr>
        <p:spPr>
          <a:xfrm rot="10800000">
            <a:off x="3914075" y="3304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70"/>
          <p:cNvCxnSpPr>
            <a:stCxn id="742" idx="3"/>
            <a:endCxn id="743" idx="1"/>
          </p:cNvCxnSpPr>
          <p:nvPr/>
        </p:nvCxnSpPr>
        <p:spPr>
          <a:xfrm>
            <a:off x="1584425" y="3024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5" name="Google Shape;755;p70"/>
          <p:cNvCxnSpPr>
            <a:stCxn id="743" idx="3"/>
            <a:endCxn id="744" idx="1"/>
          </p:cNvCxnSpPr>
          <p:nvPr/>
        </p:nvCxnSpPr>
        <p:spPr>
          <a:xfrm>
            <a:off x="2463725" y="3024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6" name="Google Shape;756;p70"/>
          <p:cNvCxnSpPr>
            <a:stCxn id="744" idx="3"/>
            <a:endCxn id="751" idx="1"/>
          </p:cNvCxnSpPr>
          <p:nvPr/>
        </p:nvCxnSpPr>
        <p:spPr>
          <a:xfrm>
            <a:off x="3343025" y="3024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7" name="Google Shape;757;p70"/>
          <p:cNvSpPr/>
          <p:nvPr/>
        </p:nvSpPr>
        <p:spPr>
          <a:xfrm>
            <a:off x="44851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0"/>
          <p:cNvSpPr/>
          <p:nvPr/>
        </p:nvSpPr>
        <p:spPr>
          <a:xfrm>
            <a:off x="4353725" y="3673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&lt;s&gt;</a:t>
            </a:r>
            <a:endParaRPr/>
          </a:p>
        </p:txBody>
      </p:sp>
      <p:cxnSp>
        <p:nvCxnSpPr>
          <p:cNvPr id="759" name="Google Shape;759;p70"/>
          <p:cNvCxnSpPr>
            <a:stCxn id="758" idx="0"/>
            <a:endCxn id="757" idx="2"/>
          </p:cNvCxnSpPr>
          <p:nvPr/>
        </p:nvCxnSpPr>
        <p:spPr>
          <a:xfrm rot="10800000">
            <a:off x="4793375" y="3304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70"/>
          <p:cNvSpPr/>
          <p:nvPr/>
        </p:nvSpPr>
        <p:spPr>
          <a:xfrm>
            <a:off x="53644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0"/>
          <p:cNvSpPr/>
          <p:nvPr/>
        </p:nvSpPr>
        <p:spPr>
          <a:xfrm>
            <a:off x="5233025" y="3673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cxnSp>
        <p:nvCxnSpPr>
          <p:cNvPr id="762" name="Google Shape;762;p70"/>
          <p:cNvCxnSpPr>
            <a:stCxn id="761" idx="0"/>
            <a:endCxn id="760" idx="2"/>
          </p:cNvCxnSpPr>
          <p:nvPr/>
        </p:nvCxnSpPr>
        <p:spPr>
          <a:xfrm rot="10800000">
            <a:off x="5672675" y="3304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70"/>
          <p:cNvSpPr/>
          <p:nvPr/>
        </p:nvSpPr>
        <p:spPr>
          <a:xfrm>
            <a:off x="62437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0"/>
          <p:cNvSpPr/>
          <p:nvPr/>
        </p:nvSpPr>
        <p:spPr>
          <a:xfrm>
            <a:off x="6112325" y="3673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green</a:t>
            </a:r>
            <a:endParaRPr b="1"/>
          </a:p>
        </p:txBody>
      </p:sp>
      <p:cxnSp>
        <p:nvCxnSpPr>
          <p:cNvPr id="765" name="Google Shape;765;p70"/>
          <p:cNvCxnSpPr>
            <a:stCxn id="764" idx="0"/>
            <a:endCxn id="763" idx="2"/>
          </p:cNvCxnSpPr>
          <p:nvPr/>
        </p:nvCxnSpPr>
        <p:spPr>
          <a:xfrm rot="10800000">
            <a:off x="6551975" y="3304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70"/>
          <p:cNvCxnSpPr>
            <a:stCxn id="751" idx="3"/>
            <a:endCxn id="757" idx="1"/>
          </p:cNvCxnSpPr>
          <p:nvPr/>
        </p:nvCxnSpPr>
        <p:spPr>
          <a:xfrm>
            <a:off x="4222325" y="3024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70"/>
          <p:cNvCxnSpPr>
            <a:stCxn id="757" idx="3"/>
            <a:endCxn id="760" idx="1"/>
          </p:cNvCxnSpPr>
          <p:nvPr/>
        </p:nvCxnSpPr>
        <p:spPr>
          <a:xfrm>
            <a:off x="5101625" y="3024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70"/>
          <p:cNvCxnSpPr>
            <a:stCxn id="760" idx="3"/>
            <a:endCxn id="763" idx="1"/>
          </p:cNvCxnSpPr>
          <p:nvPr/>
        </p:nvCxnSpPr>
        <p:spPr>
          <a:xfrm>
            <a:off x="5980925" y="3024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70"/>
          <p:cNvSpPr/>
          <p:nvPr/>
        </p:nvSpPr>
        <p:spPr>
          <a:xfrm>
            <a:off x="4353725" y="1947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sp>
        <p:nvSpPr>
          <p:cNvPr id="770" name="Google Shape;770;p70"/>
          <p:cNvSpPr/>
          <p:nvPr/>
        </p:nvSpPr>
        <p:spPr>
          <a:xfrm>
            <a:off x="5233025" y="1947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green</a:t>
            </a:r>
            <a:endParaRPr b="1"/>
          </a:p>
        </p:txBody>
      </p:sp>
      <p:sp>
        <p:nvSpPr>
          <p:cNvPr id="771" name="Google Shape;771;p70"/>
          <p:cNvSpPr/>
          <p:nvPr/>
        </p:nvSpPr>
        <p:spPr>
          <a:xfrm>
            <a:off x="6112325" y="1947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772" name="Google Shape;772;p70"/>
          <p:cNvCxnSpPr>
            <a:stCxn id="757" idx="0"/>
            <a:endCxn id="769" idx="2"/>
          </p:cNvCxnSpPr>
          <p:nvPr/>
        </p:nvCxnSpPr>
        <p:spPr>
          <a:xfrm rot="10800000">
            <a:off x="4793375" y="2375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70"/>
          <p:cNvCxnSpPr>
            <a:stCxn id="760" idx="0"/>
            <a:endCxn id="770" idx="2"/>
          </p:cNvCxnSpPr>
          <p:nvPr/>
        </p:nvCxnSpPr>
        <p:spPr>
          <a:xfrm rot="10800000">
            <a:off x="5672675" y="2375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70"/>
          <p:cNvCxnSpPr>
            <a:stCxn id="763" idx="0"/>
            <a:endCxn id="771" idx="2"/>
          </p:cNvCxnSpPr>
          <p:nvPr/>
        </p:nvCxnSpPr>
        <p:spPr>
          <a:xfrm rot="10800000">
            <a:off x="6551975" y="2375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70"/>
          <p:cNvSpPr/>
          <p:nvPr/>
        </p:nvSpPr>
        <p:spPr>
          <a:xfrm>
            <a:off x="7123025" y="2743725"/>
            <a:ext cx="616500" cy="561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70"/>
          <p:cNvSpPr/>
          <p:nvPr/>
        </p:nvSpPr>
        <p:spPr>
          <a:xfrm>
            <a:off x="6991625" y="36730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cxnSp>
        <p:nvCxnSpPr>
          <p:cNvPr id="777" name="Google Shape;777;p70"/>
          <p:cNvCxnSpPr>
            <a:stCxn id="776" idx="0"/>
            <a:endCxn id="775" idx="2"/>
          </p:cNvCxnSpPr>
          <p:nvPr/>
        </p:nvCxnSpPr>
        <p:spPr>
          <a:xfrm rot="10800000">
            <a:off x="7431275" y="33049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70"/>
          <p:cNvSpPr/>
          <p:nvPr/>
        </p:nvSpPr>
        <p:spPr>
          <a:xfrm>
            <a:off x="6991625" y="1947325"/>
            <a:ext cx="879300" cy="4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&lt;/s&gt;</a:t>
            </a:r>
            <a:endParaRPr/>
          </a:p>
        </p:txBody>
      </p:sp>
      <p:cxnSp>
        <p:nvCxnSpPr>
          <p:cNvPr id="779" name="Google Shape;779;p70"/>
          <p:cNvCxnSpPr>
            <a:stCxn id="775" idx="0"/>
            <a:endCxn id="778" idx="2"/>
          </p:cNvCxnSpPr>
          <p:nvPr/>
        </p:nvCxnSpPr>
        <p:spPr>
          <a:xfrm rot="10800000">
            <a:off x="7431275" y="2375625"/>
            <a:ext cx="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0" name="Google Shape;780;p70"/>
          <p:cNvCxnSpPr>
            <a:stCxn id="763" idx="3"/>
            <a:endCxn id="775" idx="1"/>
          </p:cNvCxnSpPr>
          <p:nvPr/>
        </p:nvCxnSpPr>
        <p:spPr>
          <a:xfrm>
            <a:off x="6860225" y="3024375"/>
            <a:ext cx="2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1" name="Google Shape;781;p70"/>
          <p:cNvCxnSpPr/>
          <p:nvPr/>
        </p:nvCxnSpPr>
        <p:spPr>
          <a:xfrm>
            <a:off x="4354025" y="1924925"/>
            <a:ext cx="0" cy="222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70"/>
          <p:cNvCxnSpPr>
            <a:stCxn id="757" idx="0"/>
            <a:endCxn id="751" idx="0"/>
          </p:cNvCxnSpPr>
          <p:nvPr/>
        </p:nvCxnSpPr>
        <p:spPr>
          <a:xfrm rot="5400000">
            <a:off x="4353425" y="2304375"/>
            <a:ext cx="600" cy="879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70"/>
          <p:cNvCxnSpPr>
            <a:stCxn id="757" idx="0"/>
            <a:endCxn id="744" idx="0"/>
          </p:cNvCxnSpPr>
          <p:nvPr/>
        </p:nvCxnSpPr>
        <p:spPr>
          <a:xfrm rot="5400000">
            <a:off x="3913775" y="1864725"/>
            <a:ext cx="600" cy="1758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70"/>
          <p:cNvCxnSpPr>
            <a:stCxn id="757" idx="0"/>
            <a:endCxn id="743" idx="0"/>
          </p:cNvCxnSpPr>
          <p:nvPr/>
        </p:nvCxnSpPr>
        <p:spPr>
          <a:xfrm rot="5400000">
            <a:off x="3474125" y="1425075"/>
            <a:ext cx="600" cy="2637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70"/>
          <p:cNvCxnSpPr>
            <a:stCxn id="757" idx="0"/>
            <a:endCxn id="742" idx="0"/>
          </p:cNvCxnSpPr>
          <p:nvPr/>
        </p:nvCxnSpPr>
        <p:spPr>
          <a:xfrm rot="5400000">
            <a:off x="3034475" y="985425"/>
            <a:ext cx="600" cy="3517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Problem Statement</a:t>
            </a:r>
            <a:endParaRPr/>
          </a:p>
        </p:txBody>
      </p:sp>
      <p:sp>
        <p:nvSpPr>
          <p:cNvPr id="791" name="Google Shape;791;p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Correct translation:</a:t>
            </a:r>
            <a:r>
              <a:rPr i="1" lang="en" sz="2000"/>
              <a:t> “I want to fly to the moon”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 correctly generated: </a:t>
            </a:r>
            <a:r>
              <a:rPr i="1" lang="en" sz="2000"/>
              <a:t>“I want to” ...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… but next word’s probability distribution: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(</a:t>
            </a:r>
            <a:r>
              <a:rPr i="1" lang="en" sz="2000"/>
              <a:t>buy</a:t>
            </a:r>
            <a:r>
              <a:rPr lang="en" sz="2000"/>
              <a:t>) = 0.03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(</a:t>
            </a:r>
            <a:r>
              <a:rPr i="1" lang="en" sz="2000"/>
              <a:t>‘fly’</a:t>
            </a:r>
            <a:r>
              <a:rPr lang="en" sz="2000"/>
              <a:t>) = 0.01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br>
              <a:rPr lang="en" sz="2000"/>
            </a:b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                     What do you pick?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Week:</a:t>
            </a:r>
            <a:r>
              <a:rPr lang="en"/>
              <a:t> ELMo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5" y="1935050"/>
            <a:ext cx="5515099" cy="26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94675" y="1955325"/>
            <a:ext cx="3173100" cy="22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Bi-directional LSTM architecture, trained on 1bn+ word corpus on LM task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 forward/backward vectors are concatenated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 also returns output for intermediate layers </a:t>
            </a:r>
            <a:endParaRPr sz="1600"/>
          </a:p>
        </p:txBody>
      </p:sp>
      <p:sp>
        <p:nvSpPr>
          <p:cNvPr id="129" name="Google Shape;129;p18"/>
          <p:cNvSpPr txBox="1"/>
          <p:nvPr/>
        </p:nvSpPr>
        <p:spPr>
          <a:xfrm>
            <a:off x="203675" y="4577475"/>
            <a:ext cx="89403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”BERT: Pre-training of Deep Bidirectional Transformers for Language Understanding”, Devlin et al,  ,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https://arxiv.org/pdf/1810.04805.pdf</a:t>
            </a:r>
            <a:endParaRPr sz="1100"/>
          </a:p>
        </p:txBody>
      </p:sp>
      <p:sp>
        <p:nvSpPr>
          <p:cNvPr id="130" name="Google Shape;130;p18"/>
          <p:cNvSpPr txBox="1"/>
          <p:nvPr/>
        </p:nvSpPr>
        <p:spPr>
          <a:xfrm>
            <a:off x="311700" y="1147225"/>
            <a:ext cx="86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Paper with deep insight: </a:t>
            </a:r>
            <a:b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”Deep contextualized word representations”, Peters et al,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https://arxiv.org/pdf/1802.05365.pdf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705275" y="2340075"/>
            <a:ext cx="2664000" cy="43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>
            <a:off x="1381575" y="2385525"/>
            <a:ext cx="247500" cy="9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8"/>
          <p:cNvSpPr txBox="1"/>
          <p:nvPr/>
        </p:nvSpPr>
        <p:spPr>
          <a:xfrm>
            <a:off x="235500" y="1987922"/>
            <a:ext cx="2035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Word vectors with context!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Problem Statement </a:t>
            </a:r>
            <a:endParaRPr/>
          </a:p>
        </p:txBody>
      </p:sp>
      <p:sp>
        <p:nvSpPr>
          <p:cNvPr id="797" name="Google Shape;797;p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Correct translation:</a:t>
            </a:r>
            <a:r>
              <a:rPr i="1" lang="en" sz="2000"/>
              <a:t> “I want to fly to the moon”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 correctly generated: </a:t>
            </a:r>
            <a:r>
              <a:rPr i="1" lang="en" sz="2000"/>
              <a:t>“I want to” ...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… but next word’s probability distribution: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(</a:t>
            </a:r>
            <a:r>
              <a:rPr i="1" lang="en" sz="2000"/>
              <a:t>buy</a:t>
            </a:r>
            <a:r>
              <a:rPr lang="en" sz="2000"/>
              <a:t>) = 0.03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</a:t>
            </a:r>
            <a:r>
              <a:rPr baseline="-25000" lang="en" sz="2000"/>
              <a:t>4</a:t>
            </a:r>
            <a:r>
              <a:rPr lang="en" sz="2000"/>
              <a:t>(</a:t>
            </a:r>
            <a:r>
              <a:rPr i="1" lang="en" sz="2000"/>
              <a:t>‘fly’</a:t>
            </a:r>
            <a:r>
              <a:rPr lang="en" sz="2000"/>
              <a:t>) = 0.01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‘buy’</a:t>
            </a:r>
            <a:r>
              <a:rPr i="1" lang="en" sz="2000"/>
              <a:t> </a:t>
            </a:r>
            <a:r>
              <a:rPr lang="en" sz="2000"/>
              <a:t>is highest, so we should(?) pick that one...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… but what if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∀</a:t>
            </a:r>
            <a:r>
              <a:rPr baseline="-25000" lang="en" sz="2000"/>
              <a:t>X</a:t>
            </a:r>
            <a:r>
              <a:rPr lang="en" sz="2000"/>
              <a:t>P</a:t>
            </a:r>
            <a:r>
              <a:rPr baseline="-25000" lang="en" sz="2000"/>
              <a:t>45</a:t>
            </a:r>
            <a:r>
              <a:rPr lang="en" sz="2000"/>
              <a:t>(</a:t>
            </a:r>
            <a:r>
              <a:rPr i="1" lang="en" sz="2000"/>
              <a:t>‘buy’, X</a:t>
            </a:r>
            <a:r>
              <a:rPr lang="en" sz="2000"/>
              <a:t>) &lt; P</a:t>
            </a:r>
            <a:r>
              <a:rPr baseline="-25000" lang="en" sz="2000"/>
              <a:t>45</a:t>
            </a:r>
            <a:r>
              <a:rPr lang="en" sz="2000"/>
              <a:t>(‘</a:t>
            </a:r>
            <a:r>
              <a:rPr i="1" lang="en" sz="2000"/>
              <a:t>fly’, ‘to’</a:t>
            </a:r>
            <a:r>
              <a:rPr lang="en" sz="2000"/>
              <a:t>)?  Sub-optimal solution!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    </a:t>
            </a:r>
            <a:r>
              <a:rPr b="1" lang="en" sz="2000"/>
              <a:t>Too late!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Can We Do?</a:t>
            </a:r>
            <a:endParaRPr/>
          </a:p>
        </p:txBody>
      </p:sp>
      <p:sp>
        <p:nvSpPr>
          <p:cNvPr id="803" name="Google Shape;803;p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Keep top candidates?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That is the issue… efficient but highly non-optimal</a:t>
            </a:r>
            <a:br>
              <a:rPr lang="en" sz="2000"/>
            </a:b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Keep all candidates at all steps?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Optimal! But if vocab length V, sentence length L … how many items to keep?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</a:t>
            </a:r>
            <a:r>
              <a:rPr baseline="30000" lang="en" sz="2000"/>
              <a:t>L</a:t>
            </a:r>
            <a:r>
              <a:rPr baseline="30000" lang="en" sz="2000"/>
              <a:t>  </a:t>
            </a:r>
            <a:r>
              <a:rPr lang="en" sz="2000"/>
              <a:t>! Oy… impossible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To The Rescue</a:t>
            </a:r>
            <a:endParaRPr/>
          </a:p>
        </p:txBody>
      </p:sp>
      <p:sp>
        <p:nvSpPr>
          <p:cNvPr id="809" name="Google Shape;809;p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Beam Search:</a:t>
            </a:r>
            <a:r>
              <a:rPr lang="en" sz="2000"/>
              <a:t> Don’t fully commit.. leave fixed number of options in play !</a:t>
            </a:r>
            <a:r>
              <a:rPr i="1" lang="en" sz="2000"/>
              <a:t> </a:t>
            </a:r>
            <a:endParaRPr i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Top N candidates at each step i…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/>
              <a:t>… calculate for each candidate the next word’s probability distribution, keep top N of those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/>
              <a:t>…  that gives N*L new combined candidates at step i+1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/>
              <a:t>… and keep Top N of those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" sz="2000"/>
              <a:t>… keep doing this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    </a:t>
            </a:r>
            <a:r>
              <a:rPr b="1" lang="en" sz="2000"/>
              <a:t>Simple!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Example (N = 2)</a:t>
            </a:r>
            <a:endParaRPr/>
          </a:p>
        </p:txBody>
      </p:sp>
      <p:sp>
        <p:nvSpPr>
          <p:cNvPr id="815" name="Google Shape;815;p75"/>
          <p:cNvSpPr txBox="1"/>
          <p:nvPr>
            <p:ph idx="1" type="body"/>
          </p:nvPr>
        </p:nvSpPr>
        <p:spPr>
          <a:xfrm>
            <a:off x="945700" y="1306700"/>
            <a:ext cx="85206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Step 1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P(‘the’) = 0.07</a:t>
            </a:r>
            <a:br>
              <a:rPr lang="en" sz="2000"/>
            </a:br>
            <a:r>
              <a:rPr lang="en" sz="2000"/>
              <a:t>     </a:t>
            </a:r>
            <a:br>
              <a:rPr lang="en" sz="2000"/>
            </a:br>
            <a:r>
              <a:rPr lang="en" sz="2000"/>
              <a:t>P(‘a’)     = 0.04  </a:t>
            </a:r>
            <a:br>
              <a:rPr lang="en" sz="2000"/>
            </a:br>
            <a:br>
              <a:rPr lang="en" sz="2000"/>
            </a:br>
            <a:r>
              <a:rPr lang="en" sz="2000"/>
              <a:t>P(‘one’) = 0.01</a:t>
            </a:r>
            <a:br>
              <a:rPr lang="en" sz="2000"/>
            </a:br>
            <a:br>
              <a:rPr lang="en" sz="2000"/>
            </a:br>
            <a:r>
              <a:rPr lang="en" sz="2000"/>
              <a:t> …..                                                     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Example (N = 2)</a:t>
            </a:r>
            <a:endParaRPr/>
          </a:p>
        </p:txBody>
      </p:sp>
      <p:sp>
        <p:nvSpPr>
          <p:cNvPr id="821" name="Google Shape;821;p76"/>
          <p:cNvSpPr/>
          <p:nvPr/>
        </p:nvSpPr>
        <p:spPr>
          <a:xfrm>
            <a:off x="827300" y="1792030"/>
            <a:ext cx="7771800" cy="136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6"/>
          <p:cNvSpPr txBox="1"/>
          <p:nvPr>
            <p:ph idx="1" type="body"/>
          </p:nvPr>
        </p:nvSpPr>
        <p:spPr>
          <a:xfrm>
            <a:off x="945700" y="1306700"/>
            <a:ext cx="85206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Step 1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P(‘the’) = 0.07</a:t>
            </a:r>
            <a:br>
              <a:rPr lang="en" sz="2000"/>
            </a:br>
            <a:r>
              <a:rPr lang="en" sz="2000"/>
              <a:t>     </a:t>
            </a:r>
            <a:br>
              <a:rPr lang="en" sz="2000"/>
            </a:br>
            <a:r>
              <a:rPr lang="en" sz="2000"/>
              <a:t>P(‘a’)     = 0.04  </a:t>
            </a:r>
            <a:br>
              <a:rPr lang="en" sz="2000"/>
            </a:br>
            <a:br>
              <a:rPr lang="en" sz="2000"/>
            </a:br>
            <a:r>
              <a:rPr lang="en" sz="2000"/>
              <a:t>P(‘one’) = 0.01</a:t>
            </a:r>
            <a:br>
              <a:rPr lang="en" sz="2000"/>
            </a:br>
            <a:br>
              <a:rPr lang="en" sz="2000"/>
            </a:br>
            <a:r>
              <a:rPr lang="en" sz="2000"/>
              <a:t> …..                                                     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</a:t>
            </a:r>
            <a:br>
              <a:rPr b="1"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6"/>
          <p:cNvSpPr txBox="1"/>
          <p:nvPr/>
        </p:nvSpPr>
        <p:spPr>
          <a:xfrm>
            <a:off x="1565750" y="3234137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76"/>
          <p:cNvSpPr txBox="1"/>
          <p:nvPr/>
        </p:nvSpPr>
        <p:spPr>
          <a:xfrm>
            <a:off x="1565750" y="3900384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Example (N = 2)</a:t>
            </a:r>
            <a:endParaRPr/>
          </a:p>
        </p:txBody>
      </p:sp>
      <p:sp>
        <p:nvSpPr>
          <p:cNvPr id="830" name="Google Shape;830;p77"/>
          <p:cNvSpPr/>
          <p:nvPr/>
        </p:nvSpPr>
        <p:spPr>
          <a:xfrm>
            <a:off x="827300" y="1792030"/>
            <a:ext cx="7771800" cy="136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7"/>
          <p:cNvSpPr txBox="1"/>
          <p:nvPr>
            <p:ph idx="1" type="body"/>
          </p:nvPr>
        </p:nvSpPr>
        <p:spPr>
          <a:xfrm>
            <a:off x="945700" y="1306700"/>
            <a:ext cx="85206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 Step 2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P(‘the’) = 0.07     P(‘the’, ‘car’)     = 0.01</a:t>
            </a:r>
            <a:r>
              <a:rPr lang="en" sz="2000"/>
              <a:t>0</a:t>
            </a:r>
            <a:r>
              <a:rPr lang="en" sz="2000"/>
              <a:t> </a:t>
            </a:r>
            <a:br>
              <a:rPr lang="en" sz="2000"/>
            </a:br>
            <a:r>
              <a:rPr lang="en" sz="2000"/>
              <a:t>     </a:t>
            </a:r>
            <a:br>
              <a:rPr lang="en" sz="2000"/>
            </a:br>
            <a:r>
              <a:rPr lang="en" sz="2000"/>
              <a:t>P(‘a’)     = 0.04     P(‘a’, ‘car’)        = 0.006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P(‘a’, ‘bike’)      = 0.002</a:t>
            </a:r>
            <a:br>
              <a:rPr lang="en" sz="2000"/>
            </a:br>
            <a:r>
              <a:rPr lang="en" sz="2000"/>
              <a:t> </a:t>
            </a:r>
            <a:br>
              <a:rPr lang="en" sz="2000"/>
            </a:br>
            <a:r>
              <a:rPr lang="en" sz="2000"/>
              <a:t>                             P(‘the’,’horse’) = 0.001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                             ….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Example (N = 2)</a:t>
            </a:r>
            <a:endParaRPr/>
          </a:p>
        </p:txBody>
      </p:sp>
      <p:sp>
        <p:nvSpPr>
          <p:cNvPr id="837" name="Google Shape;837;p78"/>
          <p:cNvSpPr/>
          <p:nvPr/>
        </p:nvSpPr>
        <p:spPr>
          <a:xfrm>
            <a:off x="827300" y="1792030"/>
            <a:ext cx="7771800" cy="136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8"/>
          <p:cNvSpPr txBox="1"/>
          <p:nvPr>
            <p:ph idx="1" type="body"/>
          </p:nvPr>
        </p:nvSpPr>
        <p:spPr>
          <a:xfrm>
            <a:off x="945700" y="1306700"/>
            <a:ext cx="85206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 Step 2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P(‘the’) = 0.07     P(‘the’, ‘car’)     = 0.01</a:t>
            </a:r>
            <a:r>
              <a:rPr lang="en" sz="2000"/>
              <a:t>0</a:t>
            </a:r>
            <a:r>
              <a:rPr lang="en" sz="2000"/>
              <a:t> </a:t>
            </a:r>
            <a:br>
              <a:rPr lang="en" sz="2000"/>
            </a:br>
            <a:r>
              <a:rPr lang="en" sz="2000"/>
              <a:t>     </a:t>
            </a:r>
            <a:br>
              <a:rPr lang="en" sz="2000"/>
            </a:br>
            <a:r>
              <a:rPr lang="en" sz="2000"/>
              <a:t>P(‘a’)     = 0.04     P(‘a’, ‘car’)        = 0.006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P(‘a’, ‘bike’)      = 0.002</a:t>
            </a:r>
            <a:br>
              <a:rPr lang="en" sz="2000"/>
            </a:br>
            <a:r>
              <a:rPr lang="en" sz="2000"/>
              <a:t> </a:t>
            </a:r>
            <a:br>
              <a:rPr lang="en" sz="2000"/>
            </a:br>
            <a:r>
              <a:rPr lang="en" sz="2000"/>
              <a:t>                             P(‘the’,’horse’) = 0.001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                             ...</a:t>
            </a:r>
            <a:r>
              <a:rPr lang="en" sz="2000"/>
              <a:t> 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839" name="Google Shape;839;p78"/>
          <p:cNvSpPr txBox="1"/>
          <p:nvPr/>
        </p:nvSpPr>
        <p:spPr>
          <a:xfrm>
            <a:off x="3865600" y="3257717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78"/>
          <p:cNvSpPr txBox="1"/>
          <p:nvPr/>
        </p:nvSpPr>
        <p:spPr>
          <a:xfrm>
            <a:off x="3865600" y="3954846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78"/>
          <p:cNvSpPr txBox="1"/>
          <p:nvPr/>
        </p:nvSpPr>
        <p:spPr>
          <a:xfrm>
            <a:off x="3865600" y="4494146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Example (N = 2)</a:t>
            </a:r>
            <a:endParaRPr/>
          </a:p>
        </p:txBody>
      </p:sp>
      <p:sp>
        <p:nvSpPr>
          <p:cNvPr id="847" name="Google Shape;847;p79"/>
          <p:cNvSpPr/>
          <p:nvPr/>
        </p:nvSpPr>
        <p:spPr>
          <a:xfrm>
            <a:off x="827300" y="1792030"/>
            <a:ext cx="7771800" cy="136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79"/>
          <p:cNvSpPr txBox="1"/>
          <p:nvPr>
            <p:ph idx="1" type="body"/>
          </p:nvPr>
        </p:nvSpPr>
        <p:spPr>
          <a:xfrm>
            <a:off x="945700" y="1306700"/>
            <a:ext cx="85206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                                            Step 3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P(‘the’) = 0.07     P(‘the’, ‘car’)     = 0.010    P(‘the’, ‘car’, ’is’)  = 0.004 </a:t>
            </a:r>
            <a:br>
              <a:rPr lang="en" sz="2000"/>
            </a:br>
            <a:r>
              <a:rPr lang="en" sz="2000"/>
              <a:t>     </a:t>
            </a:r>
            <a:br>
              <a:rPr lang="en" sz="2000"/>
            </a:br>
            <a:r>
              <a:rPr lang="en" sz="2000"/>
              <a:t>P(‘a’)     = 0.04     P(‘a’, ‘car’)        = 0.006    P(‘the’, ‘car’, ’was’)=0.003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                                    P(a, ‘car’, ‘should’)=0.002 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                                          P(‘a’, ‘car’, ‘could’)=0.001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                                                                        ... 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  <p:sp>
        <p:nvSpPr>
          <p:cNvPr id="849" name="Google Shape;849;p79"/>
          <p:cNvSpPr txBox="1"/>
          <p:nvPr/>
        </p:nvSpPr>
        <p:spPr>
          <a:xfrm>
            <a:off x="6837400" y="3257717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79"/>
          <p:cNvSpPr txBox="1"/>
          <p:nvPr/>
        </p:nvSpPr>
        <p:spPr>
          <a:xfrm>
            <a:off x="6837400" y="3954846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79"/>
          <p:cNvSpPr txBox="1"/>
          <p:nvPr/>
        </p:nvSpPr>
        <p:spPr>
          <a:xfrm>
            <a:off x="6837400" y="4564446"/>
            <a:ext cx="628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Beam Search - Example (N = 2)</a:t>
            </a:r>
            <a:endParaRPr/>
          </a:p>
        </p:txBody>
      </p:sp>
      <p:sp>
        <p:nvSpPr>
          <p:cNvPr id="857" name="Google Shape;857;p80"/>
          <p:cNvSpPr/>
          <p:nvPr/>
        </p:nvSpPr>
        <p:spPr>
          <a:xfrm>
            <a:off x="827300" y="1792030"/>
            <a:ext cx="7771800" cy="136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0"/>
          <p:cNvSpPr txBox="1"/>
          <p:nvPr>
            <p:ph idx="1" type="body"/>
          </p:nvPr>
        </p:nvSpPr>
        <p:spPr>
          <a:xfrm>
            <a:off x="945700" y="1306700"/>
            <a:ext cx="85206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                                                                   Step 3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P(‘the’) = 0.07     P(‘the’, ‘car’)     = 0.010    P(‘the’, ‘car’, ’is’)  = 0.004 </a:t>
            </a:r>
            <a:br>
              <a:rPr lang="en" sz="2000"/>
            </a:br>
            <a:r>
              <a:rPr lang="en" sz="2000"/>
              <a:t>     </a:t>
            </a:r>
            <a:br>
              <a:rPr lang="en" sz="2000"/>
            </a:br>
            <a:r>
              <a:rPr lang="en" sz="2000"/>
              <a:t>P(‘a’)     = 0.04     P(‘a’, ‘car’)        = 0.006    P(‘the’, ‘car’, ’was’)=0.003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‘optimal’ but very good and stable memory need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Beam sizes: tunable hyper-parameter!</a:t>
            </a:r>
            <a:br>
              <a:rPr lang="en" sz="2000"/>
            </a:br>
            <a:r>
              <a:rPr lang="en" sz="2000"/>
              <a:t>                                                                       </a:t>
            </a:r>
            <a:br>
              <a:rPr lang="en" sz="2000"/>
            </a:br>
            <a:br>
              <a:rPr lang="en" sz="2000"/>
            </a:br>
            <a:r>
              <a:rPr lang="en" sz="2000"/>
              <a:t>                             </a:t>
            </a:r>
            <a:br>
              <a:rPr lang="en" sz="2000"/>
            </a:b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 for MT and Alignment!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22522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week: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Classical MT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/>
              <a:t>Statistical MT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MT Evaluation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MT and Attention and Seq2Seq models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Beam Search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Self-Attention, Transformers, and Transfer Learning (Bert, GPT-2, and T5)</a:t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plan...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Attention Score Calculations</a:t>
            </a:r>
            <a:endParaRPr/>
          </a:p>
        </p:txBody>
      </p:sp>
      <p:sp>
        <p:nvSpPr>
          <p:cNvPr id="869" name="Google Shape;869;p8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Luong et. al</a:t>
            </a:r>
            <a:r>
              <a:rPr lang="en" sz="1600"/>
              <a:t> experiment with multiple scoring functions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870" name="Google Shape;87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50" y="2119922"/>
            <a:ext cx="4128800" cy="11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8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Bahdanau et. al</a:t>
            </a:r>
            <a:r>
              <a:rPr lang="en" sz="1600"/>
              <a:t> use additive/concat scoring function (for alignment)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Where </a:t>
            </a:r>
            <a:r>
              <a:rPr i="1" lang="en" sz="1600"/>
              <a:t>a</a:t>
            </a:r>
            <a:r>
              <a:rPr lang="en" sz="1600"/>
              <a:t> is a feedforward network jointly trained with rest of the system. </a:t>
            </a:r>
            <a:endParaRPr sz="1600"/>
          </a:p>
        </p:txBody>
      </p:sp>
      <p:pic>
        <p:nvPicPr>
          <p:cNvPr id="872" name="Google Shape;872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550" y="2209688"/>
            <a:ext cx="27051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Alignment Models</a:t>
            </a:r>
            <a:endParaRPr/>
          </a:p>
        </p:txBody>
      </p:sp>
      <p:sp>
        <p:nvSpPr>
          <p:cNvPr id="878" name="Google Shape;878;p83"/>
          <p:cNvSpPr txBox="1"/>
          <p:nvPr>
            <p:ph idx="1" type="body"/>
          </p:nvPr>
        </p:nvSpPr>
        <p:spPr>
          <a:xfrm>
            <a:off x="311700" y="1225225"/>
            <a:ext cx="4527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critical hypothesis</a:t>
            </a:r>
            <a:r>
              <a:rPr lang="en"/>
              <a:t>:  all content is in the target language.  A noisy channel “corrupts” some material into the source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we can model the statistical properties of the corruption, we can find the most likely source material that ended up corrupted in the way we’ve found the material.</a:t>
            </a:r>
            <a:endParaRPr/>
          </a:p>
        </p:txBody>
      </p:sp>
      <p:sp>
        <p:nvSpPr>
          <p:cNvPr id="879" name="Google Shape;879;p83"/>
          <p:cNvSpPr txBox="1"/>
          <p:nvPr/>
        </p:nvSpPr>
        <p:spPr>
          <a:xfrm>
            <a:off x="5218700" y="2189900"/>
            <a:ext cx="754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p(a | e)</a:t>
            </a:r>
            <a:endParaRPr sz="1200"/>
          </a:p>
        </p:txBody>
      </p:sp>
      <p:sp>
        <p:nvSpPr>
          <p:cNvPr id="880" name="Google Shape;880;p83"/>
          <p:cNvSpPr txBox="1"/>
          <p:nvPr/>
        </p:nvSpPr>
        <p:spPr>
          <a:xfrm>
            <a:off x="5218700" y="3198275"/>
            <a:ext cx="754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lang="en" sz="1200"/>
              <a:t>(f | e)</a:t>
            </a:r>
            <a:endParaRPr sz="1200"/>
          </a:p>
        </p:txBody>
      </p:sp>
      <p:grpSp>
        <p:nvGrpSpPr>
          <p:cNvPr id="881" name="Google Shape;881;p83"/>
          <p:cNvGrpSpPr/>
          <p:nvPr/>
        </p:nvGrpSpPr>
        <p:grpSpPr>
          <a:xfrm>
            <a:off x="5368175" y="1533375"/>
            <a:ext cx="1014900" cy="2572050"/>
            <a:chOff x="5039475" y="1285725"/>
            <a:chExt cx="1014900" cy="2572050"/>
          </a:xfrm>
        </p:grpSpPr>
        <p:sp>
          <p:nvSpPr>
            <p:cNvPr id="882" name="Google Shape;882;p83"/>
            <p:cNvSpPr/>
            <p:nvPr/>
          </p:nvSpPr>
          <p:spPr>
            <a:xfrm>
              <a:off x="5039475" y="3341175"/>
              <a:ext cx="1014900" cy="5166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P(f | a, e)</a:t>
              </a:r>
              <a:endParaRPr/>
            </a:p>
          </p:txBody>
        </p:sp>
        <p:sp>
          <p:nvSpPr>
            <p:cNvPr id="883" name="Google Shape;883;p83"/>
            <p:cNvSpPr/>
            <p:nvPr/>
          </p:nvSpPr>
          <p:spPr>
            <a:xfrm>
              <a:off x="5039475" y="2313450"/>
              <a:ext cx="1014900" cy="516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P(a | e)</a:t>
              </a:r>
              <a:endParaRPr/>
            </a:p>
          </p:txBody>
        </p:sp>
        <p:sp>
          <p:nvSpPr>
            <p:cNvPr id="884" name="Google Shape;884;p83"/>
            <p:cNvSpPr/>
            <p:nvPr/>
          </p:nvSpPr>
          <p:spPr>
            <a:xfrm>
              <a:off x="5039475" y="1285725"/>
              <a:ext cx="1014900" cy="5166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P(e)</a:t>
              </a:r>
              <a:endParaRPr/>
            </a:p>
          </p:txBody>
        </p:sp>
        <p:cxnSp>
          <p:nvCxnSpPr>
            <p:cNvPr id="885" name="Google Shape;885;p83"/>
            <p:cNvCxnSpPr>
              <a:stCxn id="884" idx="2"/>
              <a:endCxn id="883" idx="0"/>
            </p:cNvCxnSpPr>
            <p:nvPr/>
          </p:nvCxnSpPr>
          <p:spPr>
            <a:xfrm>
              <a:off x="5546925" y="1802325"/>
              <a:ext cx="0" cy="511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6" name="Google Shape;886;p83"/>
            <p:cNvCxnSpPr>
              <a:stCxn id="883" idx="2"/>
              <a:endCxn id="882" idx="0"/>
            </p:cNvCxnSpPr>
            <p:nvPr/>
          </p:nvCxnSpPr>
          <p:spPr>
            <a:xfrm>
              <a:off x="5546925" y="2830050"/>
              <a:ext cx="0" cy="511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87" name="Google Shape;887;p83"/>
          <p:cNvSpPr txBox="1"/>
          <p:nvPr/>
        </p:nvSpPr>
        <p:spPr>
          <a:xfrm>
            <a:off x="5263775" y="4105425"/>
            <a:ext cx="1223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Generation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(never used)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Noisy Channel Model</a:t>
            </a:r>
            <a:endParaRPr/>
          </a:p>
        </p:txBody>
      </p:sp>
      <p:sp>
        <p:nvSpPr>
          <p:cNvPr id="893" name="Google Shape;893;p8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Machine Translation, translate </a:t>
            </a:r>
            <a:r>
              <a:rPr b="1" lang="en"/>
              <a:t>f → 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P(e) : </a:t>
            </a:r>
            <a:r>
              <a:rPr b="1" lang="en"/>
              <a:t>source</a:t>
            </a:r>
            <a:r>
              <a:rPr lang="en"/>
              <a:t> (language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P(f|e) : </a:t>
            </a:r>
            <a:r>
              <a:rPr b="1" lang="en"/>
              <a:t>channel</a:t>
            </a:r>
            <a:r>
              <a:rPr lang="en"/>
              <a:t> (translation model)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“...one naturally wonders if the problem of translation could conceivably be treated as a problem in cryptography. When I look at an article in Russian, I say: </a:t>
            </a: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‘This is really written in English, but it has been coded in some strange symbols. I will now proceed to decode.’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”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Warren Weaver, 1947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yqwbQLSAXXg.png" id="895" name="Google Shape;89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3711"/>
            <a:ext cx="3999900" cy="69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isy_channel_generation.png" id="896" name="Google Shape;896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38775"/>
            <a:ext cx="3999901" cy="164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Alignment Models</a:t>
            </a:r>
            <a:endParaRPr/>
          </a:p>
        </p:txBody>
      </p:sp>
      <p:sp>
        <p:nvSpPr>
          <p:cNvPr id="902" name="Google Shape;902;p85"/>
          <p:cNvSpPr txBox="1"/>
          <p:nvPr>
            <p:ph idx="1" type="body"/>
          </p:nvPr>
        </p:nvSpPr>
        <p:spPr>
          <a:xfrm>
            <a:off x="311700" y="1225225"/>
            <a:ext cx="4527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critical hypothesis</a:t>
            </a:r>
            <a:r>
              <a:rPr lang="en"/>
              <a:t>:  all content is in the target language.  A noisy channel “corrupts” some material into the source language.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(dubious) claim about how this noisy channel works: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Alignment:</a:t>
            </a:r>
            <a:r>
              <a:rPr lang="en"/>
              <a:t> Randomly reorder the tokens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Token translation:</a:t>
            </a:r>
            <a:r>
              <a:rPr lang="en"/>
              <a:t> Randomly substitute tokens from the source language for tokens of the target language</a:t>
            </a:r>
            <a:endParaRPr/>
          </a:p>
        </p:txBody>
      </p:sp>
      <p:sp>
        <p:nvSpPr>
          <p:cNvPr id="903" name="Google Shape;903;p85"/>
          <p:cNvSpPr txBox="1"/>
          <p:nvPr/>
        </p:nvSpPr>
        <p:spPr>
          <a:xfrm>
            <a:off x="5218700" y="2189900"/>
            <a:ext cx="754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p(a | e)</a:t>
            </a:r>
            <a:endParaRPr sz="1200"/>
          </a:p>
        </p:txBody>
      </p:sp>
      <p:sp>
        <p:nvSpPr>
          <p:cNvPr id="904" name="Google Shape;904;p85"/>
          <p:cNvSpPr txBox="1"/>
          <p:nvPr/>
        </p:nvSpPr>
        <p:spPr>
          <a:xfrm>
            <a:off x="5218700" y="3198275"/>
            <a:ext cx="754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t(f | e)</a:t>
            </a:r>
            <a:endParaRPr sz="1200"/>
          </a:p>
        </p:txBody>
      </p:sp>
      <p:grpSp>
        <p:nvGrpSpPr>
          <p:cNvPr id="905" name="Google Shape;905;p85"/>
          <p:cNvGrpSpPr/>
          <p:nvPr/>
        </p:nvGrpSpPr>
        <p:grpSpPr>
          <a:xfrm>
            <a:off x="5368175" y="1533375"/>
            <a:ext cx="1014900" cy="2572050"/>
            <a:chOff x="5039475" y="1285725"/>
            <a:chExt cx="1014900" cy="2572050"/>
          </a:xfrm>
        </p:grpSpPr>
        <p:sp>
          <p:nvSpPr>
            <p:cNvPr id="906" name="Google Shape;906;p85"/>
            <p:cNvSpPr/>
            <p:nvPr/>
          </p:nvSpPr>
          <p:spPr>
            <a:xfrm>
              <a:off x="5039475" y="3341175"/>
              <a:ext cx="1014900" cy="5166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P(f | a, e)</a:t>
              </a:r>
              <a:endParaRPr/>
            </a:p>
          </p:txBody>
        </p:sp>
        <p:sp>
          <p:nvSpPr>
            <p:cNvPr id="907" name="Google Shape;907;p85"/>
            <p:cNvSpPr/>
            <p:nvPr/>
          </p:nvSpPr>
          <p:spPr>
            <a:xfrm>
              <a:off x="5039475" y="2313450"/>
              <a:ext cx="1014900" cy="516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P(a | e)</a:t>
              </a:r>
              <a:endParaRPr/>
            </a:p>
          </p:txBody>
        </p:sp>
        <p:sp>
          <p:nvSpPr>
            <p:cNvPr id="908" name="Google Shape;908;p85"/>
            <p:cNvSpPr/>
            <p:nvPr/>
          </p:nvSpPr>
          <p:spPr>
            <a:xfrm>
              <a:off x="5039475" y="1285725"/>
              <a:ext cx="1014900" cy="5166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P(e)</a:t>
              </a:r>
              <a:endParaRPr/>
            </a:p>
          </p:txBody>
        </p:sp>
        <p:cxnSp>
          <p:nvCxnSpPr>
            <p:cNvPr id="909" name="Google Shape;909;p85"/>
            <p:cNvCxnSpPr>
              <a:stCxn id="908" idx="2"/>
              <a:endCxn id="907" idx="0"/>
            </p:cNvCxnSpPr>
            <p:nvPr/>
          </p:nvCxnSpPr>
          <p:spPr>
            <a:xfrm>
              <a:off x="5546925" y="1802325"/>
              <a:ext cx="0" cy="511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0" name="Google Shape;910;p85"/>
            <p:cNvCxnSpPr>
              <a:stCxn id="907" idx="2"/>
              <a:endCxn id="906" idx="0"/>
            </p:cNvCxnSpPr>
            <p:nvPr/>
          </p:nvCxnSpPr>
          <p:spPr>
            <a:xfrm>
              <a:off x="5546925" y="2830050"/>
              <a:ext cx="0" cy="511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11" name="Google Shape;911;p85"/>
          <p:cNvSpPr txBox="1"/>
          <p:nvPr/>
        </p:nvSpPr>
        <p:spPr>
          <a:xfrm>
            <a:off x="5263775" y="4105425"/>
            <a:ext cx="1223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Generation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(never used)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IBM Alignment Models and Training</a:t>
            </a:r>
            <a:endParaRPr/>
          </a:p>
        </p:txBody>
      </p:sp>
      <p:sp>
        <p:nvSpPr>
          <p:cNvPr id="917" name="Google Shape;917;p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 Mechanism &amp; IBM Model 1: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concepts: alignment &amp; translation probabilities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 parallel sentence translations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Start with uniform alignment probabilities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With these, calculate translation likelihoods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 those to re-adjust alignment probabilities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 those to ….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ITERATION!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Good intuition, but many limitations in IBM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 is *really* hard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 is *really* hard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Division of words - source of Eskimos have “50 words for snow” 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 differences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SVO (English/Chinese) vs. SOV (Japanese) vs. VSO (Arabic)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Placement of adjectives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Head marking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man's house vs. "the man house-his" (in Hungarian)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Referential density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Lack of vs presence of pronouns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Homonyms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bass (the fish? the instrument?)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437825" y="4179825"/>
            <a:ext cx="4394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Actually, due to morphology (word composition/division) in Inuit languages.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