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Economica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Montserrat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347B41-67D4-417F-9B0C-6CE677E2D65A}">
  <a:tblStyle styleId="{50347B41-67D4-417F-9B0C-6CE677E2D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6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boldItalic.fntdata"/><Relationship Id="rId70" Type="http://schemas.openxmlformats.org/officeDocument/2006/relationships/font" Target="fonts/Montserra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italic.fntdata"/><Relationship Id="rId61" Type="http://schemas.openxmlformats.org/officeDocument/2006/relationships/font" Target="fonts/Economica-bold.fntdata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68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font" Target="fonts/Economic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lips.uantwerpen.be/conll2003/ner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Winograd_Schema_Challenge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sxsrf=ALeKk035C3K6T1kZs1plIGTe4SRKs7wIEQ%3A1615163737401&amp;ei=WXFFYMSAGLOs0PEPruu5kAs&amp;q=when+was+joe+biden+born&amp;oq=when+was+joe+biden+born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0a03d3f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40a03d3f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0a03d3f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40a03d3f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56073e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56073e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0a03d3f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40a03d3f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3a88573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3a88573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cover information retrieval in week 13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56073e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56073e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56073e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56073e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56073e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56073e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56073e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56073e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56073e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56073e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guess what’s happening here? (why is “champions” an organization?)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5e18f15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5e18f1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56073e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56073e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tagset from CoNLL 2003 shared task: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https://www.clips.uantwerpen.be/conll2003/ner/</a:t>
            </a:r>
            <a:r>
              <a:rPr lang="en"/>
              <a:t> , although in practical applications you might want something with finer-grained types.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e6d9238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e6d9238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56073e7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56073e7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87674d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d87674d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models combine aspects of several of these; common to have biRNN encoder layers and CRF output, or use another decoding scheme such as A* search or a semi-Markov model to predict spans directly.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87674d1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87674d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models combine aspects of several of these; common to have biRNN encoder layers and CRF output, or use another decoding scheme such as A* search or a semi-Markov model to predict spans directly.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87674d1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87674d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models combine aspects of several of these; common to have biRNN encoder layers and CRF output, or use another decoding scheme such as A* search or a semi-Markov model to predict spans directly.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40a03d3f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40a03d3f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c01cdd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c01cdd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BiLSTM with CRF layer - using both pre-trained word and learned character embeddings.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embeddings provide a marked boost in performance on NER task without a CRF.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15e18f15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15e18f15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56073e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56073e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with most NLP tasks, NER requires resolving (some) ambiguity. Semantic ambiguity somewhat orthogonal to the syntactic ambiguity we saw before.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95db59d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95db59d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95db59d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95db59d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56073e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56073e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56073e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56073e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56073e7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56073e7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https://en.wikipedia.org/wiki/Winograd_Schema_Challenge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56073e7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956073e7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66ff43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66ff43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d87674d1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d87674d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Transformer Architecture (appendix)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4664899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46648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1c01cdd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1c01cdd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5e18f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5e18f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45d00a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45d00a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40a03d3f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40a03d3f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improvement for BERT-large vs BERT-base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4664899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46648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56073e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56073e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56073e7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56073e7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56073e7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56073e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https://www.google.com/search?sxsrf=ALeKk035C3K6T1kZs1plIGTe4SRKs7wIEQ%3A1615163737401&amp;ei=WXFFYMSAGLOs0PEPruu5kAs&amp;q=when+was+joe+biden+born&amp;oq=when+was+joe+biden+born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56073e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56073e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56073e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56073e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40a03d3f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40a03d3f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80bfe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80bfe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0a03d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0a03d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40a03d3f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40a03d3f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40a03d3f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40a03d3f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types of “queries” that can be answered with simple Arg1 Rel Arg2 patterns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1c01cdd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1c01cdd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40a03d3f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40a03d3f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c3a88573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c3a88573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cover information retrieval in week 12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0a03d3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40a03d3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40a03d3f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40a03d3f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40a03d3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40a03d3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/>
              </a:rPr>
              <a:t>More Transformer Architecture (appendix)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0a03d3f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0a03d3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lammar.github.io/illustrated-bert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910.10683.pdf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clweb.org/anthology/N16-1030" TargetMode="External"/><Relationship Id="rId4" Type="http://schemas.openxmlformats.org/officeDocument/2006/relationships/hyperlink" Target="https://arxiv.org/pdf/1810.04805v1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aclweb.org/anthology/Q18-1025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aclweb.org/anthology/Q18-1025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hyperlink" Target="https://www.aclweb.org/anthology/D17-10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aclweb.org/anthology/D17-1018" TargetMode="External"/><Relationship Id="rId4" Type="http://schemas.openxmlformats.org/officeDocument/2006/relationships/image" Target="../media/image1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aclweb.org/anthology/N18-2108.pdf" TargetMode="External"/><Relationship Id="rId4" Type="http://schemas.openxmlformats.org/officeDocument/2006/relationships/hyperlink" Target="https://www.aclweb.org/anthology/D19-1588.pdf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arxiv.org/pdf/1907.10529.pdf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rxiv.org/pdf/1810.05682.pdf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lp.stanford.edu/projects/tacred/" TargetMode="External"/><Relationship Id="rId4" Type="http://schemas.openxmlformats.org/officeDocument/2006/relationships/hyperlink" Target="https://arxiv.org/abs/1907.10529" TargetMode="External"/><Relationship Id="rId5" Type="http://schemas.openxmlformats.org/officeDocument/2006/relationships/image" Target="../media/image1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aclweb.org/anthology/D11-1142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jpg"/><Relationship Id="rId4" Type="http://schemas.openxmlformats.org/officeDocument/2006/relationships/hyperlink" Target="https://openie.allenai.org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910.07973.pdf" TargetMode="External"/><Relationship Id="rId4" Type="http://schemas.openxmlformats.org/officeDocument/2006/relationships/hyperlink" Target="https://arxiv.org/pdf/2001.07676.pdf" TargetMode="External"/><Relationship Id="rId5" Type="http://schemas.openxmlformats.org/officeDocument/2006/relationships/hyperlink" Target="https://github.com/datasci-w266/2021-spring-main/blob/master/materials/lesson_notebooks/name_matching_lesson/Company_Name_Matching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://jalammar.github.io/illustrated-transform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alammar.github.io/illustrated-bert/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12450" y="1444250"/>
            <a:ext cx="3119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6043400" y="4779600"/>
            <a:ext cx="3130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Source: jalammer.github.io/illustrated-bert</a:t>
            </a:r>
            <a:endParaRPr sz="1000">
              <a:solidFill>
                <a:srgbClr val="0000FF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787" y="597000"/>
            <a:ext cx="6400426" cy="4319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1"/>
            <a:ext cx="82296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BERT Fine-Tuning Tasks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 Structure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203675" y="4577475"/>
            <a:ext cx="894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b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Exploring the Limits of Transfer Learning with a Unified Text-to-Text Transformer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”,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Raffel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al,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https://arxiv.org/pdf/1910.10683.pdf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/>
          </a:p>
        </p:txBody>
      </p:sp>
      <p:sp>
        <p:nvSpPr>
          <p:cNvPr id="126" name="Google Shape;126;p23"/>
          <p:cNvSpPr txBox="1"/>
          <p:nvPr>
            <p:ph idx="4294967295" type="body"/>
          </p:nvPr>
        </p:nvSpPr>
        <p:spPr>
          <a:xfrm>
            <a:off x="4390825" y="753300"/>
            <a:ext cx="46542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</a:t>
            </a:r>
            <a:r>
              <a:rPr b="1" lang="en"/>
              <a:t>Encoder </a:t>
            </a:r>
            <a:r>
              <a:rPr b="1" lang="en"/>
              <a:t>+ Decoder</a:t>
            </a:r>
            <a:r>
              <a:rPr lang="en"/>
              <a:t> transformer architecture</a:t>
            </a:r>
            <a:br>
              <a:rPr lang="en" sz="800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on multiple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Pre-trained on Colossal Clean Crawl Corpus’ with generic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Fine-tuned on various GLUE/SuperGLUE tasks</a:t>
            </a:r>
            <a:br>
              <a:rPr lang="en" sz="800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Sizes (at HuggingFace)</a:t>
            </a:r>
            <a:endParaRPr sz="11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3GB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11GB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+ MANY customized fine-tuned models     </a:t>
            </a:r>
            <a:br>
              <a:rPr lang="en" sz="1200"/>
            </a:br>
            <a:r>
              <a:rPr lang="en" sz="1200"/>
              <a:t>                  (https://huggingface.co/models)</a:t>
            </a:r>
            <a:endParaRPr sz="12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5400"/>
            <a:ext cx="4470801" cy="15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umbrella term encompassing multiple tasks: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Identify named entities in text and all references to entities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Named Entity Recognition</a:t>
            </a:r>
            <a:r>
              <a:rPr lang="en" sz="1600"/>
              <a:t> and Mention Detection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Cluster references to the same entity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Coreference</a:t>
            </a:r>
            <a:r>
              <a:rPr b="1" lang="en" sz="1600"/>
              <a:t> Resolution</a:t>
            </a:r>
            <a:endParaRPr b="1"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Disambiguate mentions and link to real world counterparts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Entity Linking</a:t>
            </a:r>
            <a:endParaRPr b="1"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Identify relations between entities in text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Relation Extraction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vs. Retrieval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Retrieval (IR)</a:t>
            </a:r>
            <a:r>
              <a:rPr lang="en"/>
              <a:t>   </a:t>
            </a:r>
            <a:r>
              <a:rPr b="1" lang="en">
                <a:solidFill>
                  <a:srgbClr val="0000FF"/>
                </a:solidFill>
              </a:rPr>
              <a:t>-  search engine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 </a:t>
            </a:r>
            <a:r>
              <a:rPr lang="en"/>
              <a:t>satisfy “information need” from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How: </a:t>
            </a:r>
            <a:r>
              <a:rPr lang="en"/>
              <a:t>retrieve specific information from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unstructured - string/keyword matching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Information Extraction (IE)</a:t>
            </a:r>
            <a:r>
              <a:rPr lang="en"/>
              <a:t>  </a:t>
            </a:r>
            <a:r>
              <a:rPr b="1" lang="en">
                <a:solidFill>
                  <a:srgbClr val="0000FF"/>
                </a:solidFill>
              </a:rPr>
              <a:t>-  knowledge base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</a:t>
            </a:r>
            <a:r>
              <a:rPr lang="en"/>
              <a:t> discover/extract structured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How:</a:t>
            </a:r>
            <a:r>
              <a:rPr lang="en"/>
              <a:t> mine lots of information from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information via ML or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(often) Grounded entities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in the course, low-level NLP: everything </a:t>
            </a:r>
            <a:r>
              <a:rPr lang="en" u="sng"/>
              <a:t>ungrounded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Week 1: manipulate text, but no idea what it means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Information Extraction starts (partly) to resolve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with </a:t>
            </a:r>
            <a:r>
              <a:rPr b="1" lang="en" u="sng"/>
              <a:t>entities</a:t>
            </a:r>
            <a:r>
              <a:rPr lang="en"/>
              <a:t>. Can ground to “real world.”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Entity recognition:</a:t>
            </a:r>
            <a:r>
              <a:rPr lang="en"/>
              <a:t> </a:t>
            </a:r>
            <a:r>
              <a:rPr lang="en" u="sng"/>
              <a:t>identify</a:t>
            </a:r>
            <a:r>
              <a:rPr lang="en"/>
              <a:t> entities </a:t>
            </a:r>
            <a:r>
              <a:rPr lang="en">
                <a:solidFill>
                  <a:srgbClr val="666666"/>
                </a:solidFill>
              </a:rPr>
              <a:t>(“NER”)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Resolution:</a:t>
            </a:r>
            <a:r>
              <a:rPr lang="en"/>
              <a:t> </a:t>
            </a:r>
            <a:r>
              <a:rPr lang="en" u="sng"/>
              <a:t>ground</a:t>
            </a:r>
            <a:r>
              <a:rPr lang="en"/>
              <a:t> identified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Coreference:</a:t>
            </a:r>
            <a:r>
              <a:rPr lang="en"/>
              <a:t> recognize things that </a:t>
            </a:r>
            <a:r>
              <a:rPr lang="en" u="sng"/>
              <a:t>refer</a:t>
            </a:r>
            <a:r>
              <a:rPr lang="en"/>
              <a:t> to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Relation extraction:</a:t>
            </a:r>
            <a:r>
              <a:rPr lang="en"/>
              <a:t> </a:t>
            </a:r>
            <a:r>
              <a:rPr lang="en" u="sng"/>
              <a:t>describe</a:t>
            </a:r>
            <a:r>
              <a:rPr lang="en"/>
              <a:t> entities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/ Limitations of IE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25225"/>
            <a:ext cx="8520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IE != full semantic understanding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try to understand </a:t>
            </a:r>
            <a:r>
              <a:rPr i="1" lang="en"/>
              <a:t>parts</a:t>
            </a:r>
            <a:r>
              <a:rPr lang="en"/>
              <a:t> of language: entities and their surroundings and </a:t>
            </a:r>
            <a:r>
              <a:rPr i="1" lang="en"/>
              <a:t>specific</a:t>
            </a:r>
            <a:r>
              <a:rPr lang="en"/>
              <a:t> relationships between the entities.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building a knowledge base - OK to have low per-sentence 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extend further: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Semantic Role Labeling</a:t>
            </a:r>
            <a:r>
              <a:rPr lang="en"/>
              <a:t> (predicate-argument relations)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Semantic Parsing</a:t>
            </a:r>
            <a:r>
              <a:rPr lang="en"/>
              <a:t> (build on entity recognition + SRL)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Multi-modal </a:t>
            </a:r>
            <a:r>
              <a:rPr lang="en"/>
              <a:t>models (text + images)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Grounding of “concepts” (e.g. “red” = </a:t>
            </a:r>
            <a:r>
              <a:rPr lang="en">
                <a:highlight>
                  <a:srgbClr val="FF0000"/>
                </a:highlight>
              </a:rPr>
              <a:t>     </a:t>
            </a:r>
            <a:r>
              <a:rPr lang="en"/>
              <a:t>, “cat” = </a:t>
            </a:r>
            <a:r>
              <a:rPr lang="en"/>
              <a:t>🐱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(NER)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Base-level IE task. Find things, assign them a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zYSadhFJv6.png"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37" y="1797075"/>
            <a:ext cx="6106325" cy="3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DNQ79WgVBX.png" id="173" name="Google Shape;173;p31"/>
          <p:cNvPicPr preferRelativeResize="0"/>
          <p:nvPr/>
        </p:nvPicPr>
        <p:blipFill rotWithShape="1">
          <a:blip r:embed="rId3">
            <a:alphaModFix/>
          </a:blip>
          <a:srcRect b="-169" l="0" r="0" t="170"/>
          <a:stretch/>
        </p:blipFill>
        <p:spPr>
          <a:xfrm>
            <a:off x="1456825" y="450988"/>
            <a:ext cx="6106324" cy="4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1- 2: NN Basics &amp; Training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3: Classification &amp; Sentiment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4: Part of Speech + Parsing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5: Convolutional Neural Networks (CNNs)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6 - 7: Language Models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8: Machine Translation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9: Advanced MT: Transformers &amp; Transfer Learning</a:t>
            </a:r>
            <a:endParaRPr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700"/>
              <a:buChar char="●"/>
            </a:pPr>
            <a:r>
              <a:rPr lang="en" sz="1700">
                <a:solidFill>
                  <a:srgbClr val="E69138"/>
                </a:solidFill>
              </a:rPr>
              <a:t>Week 10: Entities/Information Extraction</a:t>
            </a:r>
            <a:endParaRPr sz="1700">
              <a:solidFill>
                <a:srgbClr val="E6913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Week 11: Summarization and a touch of question answering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Week 12: Document Classification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Week 13: Information Retrieval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predict?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tagging task: for each word, assign {PER, GPE, MISC}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BIO encoding to signal endpoints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assign {PER, CITY, STATE, MISC}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952500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{50347B41-67D4-417F-9B0C-6CE677E2D65A}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B-GPE</a:t>
                      </a:r>
                      <a:endParaRPr b="1">
                        <a:solidFill>
                          <a:srgbClr val="1155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1"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-GPE</a:t>
                      </a:r>
                      <a:endParaRPr b="1">
                        <a:solidFill>
                          <a:srgbClr val="1155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B-GPE</a:t>
                      </a:r>
                      <a:endParaRPr b="1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fares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Boston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32"/>
          <p:cNvGraphicFramePr/>
          <p:nvPr/>
        </p:nvGraphicFramePr>
        <p:xfrm>
          <a:off x="1339300" y="38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{50347B41-67D4-417F-9B0C-6CE677E2D65A}</a:tableStyleId>
              </a:tblPr>
              <a:tblGrid>
                <a:gridCol w="1616350"/>
                <a:gridCol w="1616350"/>
                <a:gridCol w="1616350"/>
                <a:gridCol w="161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B-</a:t>
                      </a: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CITY</a:t>
                      </a:r>
                      <a:endParaRPr b="1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B-STATE</a:t>
                      </a:r>
                      <a:endParaRPr b="1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fares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Boston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Massachusetts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 Reddy lives in New York and Rob stays in Seattle.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B-PER, I-PER, O, O, B-LOC, I-LOC,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Sid-&gt;B-PER Reddy-&gt;I-PER lives-&gt;O in-&gt;O New-&gt;B-LOC York-&gt;I-LOC and-&gt;O Rob-&gt;B-PER stays-&gt;O in-&gt;O Seattle-&gt;B-LOC .-&gt;O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Her Majesty’s Theatre</a:t>
            </a:r>
            <a:r>
              <a:rPr lang="en"/>
              <a:t> is in </a:t>
            </a:r>
            <a:r>
              <a:rPr lang="en">
                <a:solidFill>
                  <a:srgbClr val="4A86E8"/>
                </a:solidFill>
              </a:rPr>
              <a:t>London England</a:t>
            </a:r>
            <a:r>
              <a:rPr lang="en"/>
              <a:t> and </a:t>
            </a:r>
            <a:r>
              <a:rPr lang="en">
                <a:solidFill>
                  <a:srgbClr val="00FF00"/>
                </a:solidFill>
              </a:rPr>
              <a:t>Madison Square Garden</a:t>
            </a:r>
            <a:r>
              <a:rPr lang="en"/>
              <a:t> is in </a:t>
            </a:r>
            <a:r>
              <a:rPr lang="en">
                <a:solidFill>
                  <a:srgbClr val="4A86E8"/>
                </a:solidFill>
              </a:rPr>
              <a:t>New York New York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labels?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909725" y="2146025"/>
            <a:ext cx="78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Which architectures and task structures can we use to predict labels?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labels?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sequence-labeling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Brainstorm:</a:t>
            </a:r>
            <a:r>
              <a:rPr lang="en"/>
              <a:t> features?</a:t>
            </a:r>
            <a:endParaRPr/>
          </a:p>
        </p:txBody>
      </p:sp>
      <p:pic>
        <p:nvPicPr>
          <p:cNvPr descr="biRNN tagger (NER).png" id="200" name="Google Shape;2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27025"/>
            <a:ext cx="3984450" cy="18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0" y="1960875"/>
            <a:ext cx="942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Bi-RNN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labels?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sequence-labeling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Brainstorm:</a:t>
            </a:r>
            <a:r>
              <a:rPr lang="en"/>
              <a:t> features?</a:t>
            </a:r>
            <a:endParaRPr/>
          </a:p>
        </p:txBody>
      </p:sp>
      <p:pic>
        <p:nvPicPr>
          <p:cNvPr descr="window tagger (NER).png"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63" y="594125"/>
            <a:ext cx="3478076" cy="205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NN tagger (NER).png" id="209" name="Google Shape;2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827025"/>
            <a:ext cx="3984450" cy="18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0" y="1960875"/>
            <a:ext cx="942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Bi-RNN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4941100" y="1298375"/>
            <a:ext cx="1470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Window model / CNN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labels?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sequence-labeling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Brainstorm:</a:t>
            </a:r>
            <a:r>
              <a:rPr lang="en"/>
              <a:t> features?</a:t>
            </a:r>
            <a:endParaRPr/>
          </a:p>
        </p:txBody>
      </p:sp>
      <p:pic>
        <p:nvPicPr>
          <p:cNvPr descr="window tagger (NER).png"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63" y="594125"/>
            <a:ext cx="3478076" cy="205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F-general (NER).png" id="219" name="Google Shape;2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1100" y="3201300"/>
            <a:ext cx="3752049" cy="154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NN tagger (NER).png" id="220" name="Google Shape;22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827025"/>
            <a:ext cx="3984450" cy="18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0" y="1960875"/>
            <a:ext cx="942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Bi-RNN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4941100" y="1298375"/>
            <a:ext cx="1470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Window model / CNN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4553800" y="4059300"/>
            <a:ext cx="1470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Conditional random field (CRF)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to predict labels?</a:t>
            </a:r>
            <a:endParaRPr sz="4200"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00" y="1147225"/>
            <a:ext cx="394508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773700" y="1806450"/>
            <a:ext cx="7374900" cy="11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Architectures for Named Entity Recognition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021450" y="1174550"/>
            <a:ext cx="3344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Paper Peeks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9"/>
          <p:cNvSpPr txBox="1"/>
          <p:nvPr>
            <p:ph type="title"/>
          </p:nvPr>
        </p:nvSpPr>
        <p:spPr>
          <a:xfrm>
            <a:off x="884550" y="2839375"/>
            <a:ext cx="7374900" cy="11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BERT: Pre-training of Deep Bidirectional Transformers for Language Understanding</a:t>
            </a:r>
            <a:endParaRPr sz="45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(partial) Sense Disambiguation/Resolution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225225"/>
            <a:ext cx="3999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Lincoln (person)</a:t>
            </a:r>
            <a:endParaRPr/>
          </a:p>
        </p:txBody>
      </p:sp>
      <p:sp>
        <p:nvSpPr>
          <p:cNvPr id="248" name="Google Shape;248;p41"/>
          <p:cNvSpPr txBox="1"/>
          <p:nvPr>
            <p:ph idx="2" type="body"/>
          </p:nvPr>
        </p:nvSpPr>
        <p:spPr>
          <a:xfrm>
            <a:off x="4832400" y="1225225"/>
            <a:ext cx="3999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Lincoln (place)</a:t>
            </a:r>
            <a:endParaRPr/>
          </a:p>
        </p:txBody>
      </p:sp>
      <p:pic>
        <p:nvPicPr>
          <p:cNvPr descr="nsAxGtjSJW3.png"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2" y="1790701"/>
            <a:ext cx="4520675" cy="222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RBa9R1oo9r.png" id="250" name="Google Shape;250;p41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72012" y="1790701"/>
            <a:ext cx="4520674" cy="222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/>
        </p:nvSpPr>
        <p:spPr>
          <a:xfrm>
            <a:off x="191850" y="4013750"/>
            <a:ext cx="87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 tagging, parsing: resolve (some) </a:t>
            </a:r>
            <a:r>
              <a:rPr i="1" lang="en" u="sng">
                <a:latin typeface="Open Sans"/>
                <a:ea typeface="Open Sans"/>
                <a:cs typeface="Open Sans"/>
                <a:sym typeface="Open Sans"/>
              </a:rPr>
              <a:t>syntactic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ambiguity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NER tagging: resolve (some) </a:t>
            </a:r>
            <a:r>
              <a:rPr i="1" lang="en" u="sng">
                <a:latin typeface="Open Sans"/>
                <a:ea typeface="Open Sans"/>
                <a:cs typeface="Open Sans"/>
                <a:sym typeface="Open Sans"/>
              </a:rPr>
              <a:t>semantic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ambiguity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Check in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Week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/>
              <a:t>Information Extraction and Grounding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/>
              <a:t>Named Entity Recognition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Entity Resolution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Entity Linking / Coreference Resolution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 Extraction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Resolution Example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You’ve found all the time and date mentions in the text.  What is “now”?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date and time mentions in text to canonical representation.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 annotation schemes to allow inference: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Timex3/TimeML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SCATE (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Semantically Compositional Annotation of Time Expressions)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NEWS STORY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10/20/2000 20:02:07.85</a:t>
            </a:r>
            <a:br>
              <a:rPr lang="en"/>
            </a:br>
            <a:br>
              <a:rPr lang="en"/>
            </a:br>
            <a:r>
              <a:rPr lang="en"/>
              <a:t>The Navy has changed its account of the attack on the USS Cole in Yemen.</a:t>
            </a:r>
            <a:br>
              <a:rPr lang="en"/>
            </a:br>
            <a:r>
              <a:rPr lang="en"/>
              <a:t> Officials </a:t>
            </a:r>
            <a:r>
              <a:rPr b="1" lang="en"/>
              <a:t>now</a:t>
            </a:r>
            <a:r>
              <a:rPr lang="en"/>
              <a:t> say the ship was hit </a:t>
            </a:r>
            <a:r>
              <a:rPr b="1" lang="en"/>
              <a:t>nearly two hours after</a:t>
            </a:r>
            <a:r>
              <a:rPr lang="en"/>
              <a:t> it had docked.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377375" y="4746250"/>
            <a:ext cx="7953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From Characters to Time Intervals: New Paradigms for Evaluation and Neural Parsing of Time Normalizations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Resolution Example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You’ve found all the time and date mentions in the text.  What is “now”?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date and time mentions in text to canonical representation.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 annotation schemes to allow inference: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Timex3/TimeML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SCATE (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Semantically Compositional Annotation of Time Expressions)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4832400" y="1147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NEWS STORY </a:t>
            </a:r>
            <a:br>
              <a:rPr lang="en"/>
            </a:br>
            <a:r>
              <a:rPr lang="en"/>
              <a:t> </a:t>
            </a:r>
            <a:r>
              <a:rPr lang="en" sz="1300">
                <a:solidFill>
                  <a:srgbClr val="0000FF"/>
                </a:solidFill>
              </a:rPr>
              <a:t>&lt;TIMEX3 </a:t>
            </a:r>
            <a:r>
              <a:rPr lang="en" sz="1300">
                <a:solidFill>
                  <a:srgbClr val="FF0000"/>
                </a:solidFill>
              </a:rPr>
              <a:t>tid="t0"</a:t>
            </a:r>
            <a:r>
              <a:rPr lang="en" sz="1300">
                <a:solidFill>
                  <a:srgbClr val="0000FF"/>
                </a:solidFill>
              </a:rPr>
              <a:t> type="TIME" value="2000-10-20T20:02:07.85"&gt;</a:t>
            </a:r>
            <a:r>
              <a:rPr lang="en" sz="1300"/>
              <a:t>10/20/2000 20:02:07.85</a:t>
            </a:r>
            <a:r>
              <a:rPr lang="en" sz="1300">
                <a:solidFill>
                  <a:srgbClr val="0000FF"/>
                </a:solidFill>
              </a:rPr>
              <a:t>&lt;/TIMEX3&gt;</a:t>
            </a:r>
            <a:r>
              <a:rPr lang="en" sz="1300"/>
              <a:t> </a:t>
            </a:r>
            <a:br>
              <a:rPr lang="en" sz="1300"/>
            </a:br>
            <a:br>
              <a:rPr lang="en" sz="1300"/>
            </a:br>
            <a:r>
              <a:rPr lang="en" sz="1300"/>
              <a:t>The Navy has changed its account of the attack on the USS Cole in Yemen.</a:t>
            </a:r>
            <a:br>
              <a:rPr lang="en" sz="1300"/>
            </a:br>
            <a:r>
              <a:rPr lang="en" sz="1300"/>
              <a:t> Officials </a:t>
            </a:r>
            <a:r>
              <a:rPr lang="en" sz="1300">
                <a:solidFill>
                  <a:srgbClr val="0000FF"/>
                </a:solidFill>
              </a:rPr>
              <a:t>&lt;TIMEX3 tid="t1" type="DATE" value="PRESENT_REF" temporalFunction="true" </a:t>
            </a:r>
            <a:r>
              <a:rPr lang="en" sz="1300">
                <a:solidFill>
                  <a:srgbClr val="FF0000"/>
                </a:solidFill>
              </a:rPr>
              <a:t>anchorTimeID="t0"</a:t>
            </a:r>
            <a:r>
              <a:rPr lang="en" sz="1300">
                <a:solidFill>
                  <a:srgbClr val="0000FF"/>
                </a:solidFill>
              </a:rPr>
              <a:t>&gt;</a:t>
            </a:r>
            <a:r>
              <a:rPr lang="en" sz="1300"/>
              <a:t>now</a:t>
            </a:r>
            <a:r>
              <a:rPr lang="en" sz="1300">
                <a:solidFill>
                  <a:srgbClr val="0000FF"/>
                </a:solidFill>
              </a:rPr>
              <a:t>&lt;/TIMEX3&gt;</a:t>
            </a:r>
            <a:r>
              <a:rPr lang="en" sz="1300"/>
              <a:t> say the ship was hit </a:t>
            </a:r>
            <a:r>
              <a:rPr lang="en" sz="1300">
                <a:solidFill>
                  <a:srgbClr val="0000FF"/>
                </a:solidFill>
              </a:rPr>
              <a:t>&lt;TIMEX3 tid="t2" type="DURATION" value="PT2H"&gt;</a:t>
            </a:r>
            <a:r>
              <a:rPr lang="en" sz="1300"/>
              <a:t>nearly two hours after </a:t>
            </a:r>
            <a:r>
              <a:rPr lang="en" sz="1300">
                <a:solidFill>
                  <a:srgbClr val="0000FF"/>
                </a:solidFill>
              </a:rPr>
              <a:t>&lt;/TIMEX3&gt; </a:t>
            </a:r>
            <a:r>
              <a:rPr lang="en" sz="1300"/>
              <a:t>it had docked.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&lt;TLINK timeID="t2" relatedToTime="t0" relType="BEFORE"/&gt;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377375" y="4746250"/>
            <a:ext cx="7953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From Characters to Time Intervals: New Paradigms for Evaluation and Neural Parsing of Time Normalizations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Linking / Coreference Resolution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Linking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Goal:</a:t>
            </a:r>
            <a:r>
              <a:rPr lang="en" sz="1800"/>
              <a:t> resolve different </a:t>
            </a:r>
            <a:r>
              <a:rPr lang="en" sz="1800" u="sng"/>
              <a:t>mentions</a:t>
            </a:r>
            <a:r>
              <a:rPr lang="en" sz="1800"/>
              <a:t> of the same </a:t>
            </a:r>
            <a:r>
              <a:rPr lang="en" sz="1800" u="sng"/>
              <a:t>entity</a:t>
            </a:r>
            <a:r>
              <a:rPr lang="en" sz="1800"/>
              <a:t> and link to DB entry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Mention: a single “chunk” (an instance of a word-symbol)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Entity: a grounded “thing” (the </a:t>
            </a:r>
            <a:r>
              <a:rPr lang="en"/>
              <a:t>concept-thing)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Brainstorm:</a:t>
            </a:r>
            <a:r>
              <a:rPr lang="en"/>
              <a:t> features?</a:t>
            </a:r>
            <a:endParaRPr/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9550"/>
            <a:ext cx="8250824" cy="19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all mentions of an entity in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 cases require nuanced semantic understanding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Winograd schema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“The city </a:t>
            </a:r>
            <a:r>
              <a:rPr lang="en">
                <a:solidFill>
                  <a:srgbClr val="9900FF"/>
                </a:solidFill>
                <a:latin typeface="Droid Serif"/>
                <a:ea typeface="Droid Serif"/>
                <a:cs typeface="Droid Serif"/>
                <a:sym typeface="Droid Serif"/>
              </a:rPr>
              <a:t>councilmen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refused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demonstrators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a permit because </a:t>
            </a: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they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u="sng">
                <a:latin typeface="Droid Serif"/>
                <a:ea typeface="Droid Serif"/>
                <a:cs typeface="Droid Serif"/>
                <a:sym typeface="Droid Serif"/>
              </a:rPr>
              <a:t>advocated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violence.”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“The city </a:t>
            </a:r>
            <a:r>
              <a:rPr lang="en">
                <a:solidFill>
                  <a:srgbClr val="9900FF"/>
                </a:solidFill>
                <a:latin typeface="Droid Serif"/>
                <a:ea typeface="Droid Serif"/>
                <a:cs typeface="Droid Serif"/>
                <a:sym typeface="Droid Serif"/>
              </a:rPr>
              <a:t>councilmen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refused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demonstrators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a permit because </a:t>
            </a:r>
            <a:r>
              <a:rPr b="1" lang="en">
                <a:solidFill>
                  <a:srgbClr val="9900FF"/>
                </a:solidFill>
                <a:latin typeface="Droid Serif"/>
                <a:ea typeface="Droid Serif"/>
                <a:cs typeface="Droid Serif"/>
                <a:sym typeface="Droid Serif"/>
              </a:rPr>
              <a:t>they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u="sng">
                <a:latin typeface="Droid Serif"/>
                <a:ea typeface="Droid Serif"/>
                <a:cs typeface="Droid Serif"/>
                <a:sym typeface="Droid Serif"/>
              </a:rPr>
              <a:t>feared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violence.”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6" name="Google Shape;286;p46"/>
          <p:cNvSpPr/>
          <p:nvPr/>
        </p:nvSpPr>
        <p:spPr>
          <a:xfrm flipH="1">
            <a:off x="4926450" y="2744300"/>
            <a:ext cx="3222600" cy="445800"/>
          </a:xfrm>
          <a:prstGeom prst="curvedDownArrow">
            <a:avLst>
              <a:gd fmla="val 0" name="adj1"/>
              <a:gd fmla="val 26937" name="adj2"/>
              <a:gd fmla="val 12932" name="adj3"/>
            </a:avLst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6"/>
          <p:cNvSpPr/>
          <p:nvPr/>
        </p:nvSpPr>
        <p:spPr>
          <a:xfrm flipH="1">
            <a:off x="2269475" y="3939400"/>
            <a:ext cx="5996700" cy="388800"/>
          </a:xfrm>
          <a:prstGeom prst="curvedDownArrow">
            <a:avLst>
              <a:gd fmla="val 0" name="adj1"/>
              <a:gd fmla="val 26937" name="adj2"/>
              <a:gd fmla="val 12932" name="adj3"/>
            </a:avLst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Linguistics note:</a:t>
            </a:r>
            <a:r>
              <a:rPr lang="en"/>
              <a:t> “anaphora resolution”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Anaphora: expression depends on </a:t>
            </a:r>
            <a:r>
              <a:rPr i="1" lang="en"/>
              <a:t>antecedent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“</a:t>
            </a:r>
            <a:r>
              <a:rPr b="1" i="1" lang="en">
                <a:solidFill>
                  <a:srgbClr val="9900FF"/>
                </a:solidFill>
              </a:rPr>
              <a:t>Sally</a:t>
            </a:r>
            <a:r>
              <a:rPr i="1" lang="en"/>
              <a:t> arrived, but nobody saw </a:t>
            </a:r>
            <a:r>
              <a:rPr b="1" i="1" lang="en">
                <a:solidFill>
                  <a:srgbClr val="9900FF"/>
                </a:solidFill>
              </a:rPr>
              <a:t>her</a:t>
            </a:r>
            <a:r>
              <a:rPr i="1" lang="en"/>
              <a:t>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Cataphora: expression depends in </a:t>
            </a:r>
            <a:r>
              <a:rPr i="1" lang="en"/>
              <a:t>postcedent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“Before </a:t>
            </a:r>
            <a:r>
              <a:rPr b="1" i="1" lang="en">
                <a:solidFill>
                  <a:srgbClr val="9900FF"/>
                </a:solidFill>
              </a:rPr>
              <a:t>her</a:t>
            </a:r>
            <a:r>
              <a:rPr i="1" lang="en"/>
              <a:t> arrival, nobody saw </a:t>
            </a:r>
            <a:r>
              <a:rPr b="1" i="1" lang="en">
                <a:solidFill>
                  <a:srgbClr val="9900FF"/>
                </a:solidFill>
              </a:rPr>
              <a:t>Sally</a:t>
            </a:r>
            <a:r>
              <a:rPr i="1" lang="en"/>
              <a:t>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referents: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Exophora: external context (maybe unresolved)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“He was standing over </a:t>
            </a:r>
            <a:r>
              <a:rPr b="1" i="1" lang="en"/>
              <a:t>there</a:t>
            </a:r>
            <a:r>
              <a:rPr i="1" lang="en"/>
              <a:t>”</a:t>
            </a:r>
            <a:endParaRPr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or heuristics?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very popular heuristic for </a:t>
            </a:r>
            <a:r>
              <a:rPr lang="en" u="sng"/>
              <a:t>pronoun</a:t>
            </a:r>
            <a:r>
              <a:rPr lang="en"/>
              <a:t> coreference resolution is called Hobbs.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at pronoun and search parse tree:</a:t>
            </a:r>
            <a:br>
              <a:rPr lang="en"/>
            </a:br>
            <a:r>
              <a:rPr lang="en"/>
              <a:t>	Left -&gt; Right within sentence</a:t>
            </a:r>
            <a:br>
              <a:rPr lang="en"/>
            </a:br>
            <a:r>
              <a:rPr lang="en"/>
              <a:t>	</a:t>
            </a:r>
            <a:r>
              <a:rPr lang="en"/>
              <a:t>Right -&gt; Left within sentence</a:t>
            </a: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-&gt; Left across sentences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Stop when you find a matching noun phrase.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use as a ML feature!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</a:t>
            </a:r>
            <a:r>
              <a:rPr lang="en"/>
              <a:t>Attention is All You Need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Winograd schema: coreference 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0" y="1225213"/>
            <a:ext cx="8955701" cy="36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Brainstorming: Beyond Heuristics</a:t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311700" y="122522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b="1" lang="en"/>
              <a:t>:</a:t>
            </a:r>
            <a:r>
              <a:rPr lang="en"/>
              <a:t> </a:t>
            </a:r>
            <a:br>
              <a:rPr lang="en"/>
            </a:br>
            <a:r>
              <a:rPr lang="en"/>
              <a:t>       </a:t>
            </a:r>
            <a:r>
              <a:rPr i="1" lang="en"/>
              <a:t>“General Electric said the Postal Service contacted the </a:t>
            </a:r>
            <a:r>
              <a:rPr i="1" lang="en" u="sng"/>
              <a:t>company</a:t>
            </a:r>
            <a:r>
              <a:rPr i="1" lang="en"/>
              <a:t> to...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Discussion: </a:t>
            </a:r>
            <a:r>
              <a:rPr lang="en"/>
              <a:t>What does ‘company’ refer to? </a:t>
            </a:r>
            <a:r>
              <a:rPr lang="en"/>
              <a:t>How could this be approached?  </a:t>
            </a:r>
            <a:br>
              <a:rPr lang="en"/>
            </a:br>
            <a:r>
              <a:rPr lang="en"/>
              <a:t>                      (Assume no parse tree, POS/NER tokens...)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550" y="1766525"/>
            <a:ext cx="5779450" cy="22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(Pre-BERT) Coreference Resolution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147225"/>
            <a:ext cx="42675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r>
              <a:rPr lang="en"/>
              <a:t> hand coded features with two processing stages: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Stage 1 of 2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 spans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Score potential entity mentions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Prune low scoring candidates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1"/>
          <p:cNvSpPr txBox="1"/>
          <p:nvPr/>
        </p:nvSpPr>
        <p:spPr>
          <a:xfrm>
            <a:off x="119100" y="4501825"/>
            <a:ext cx="4652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End-to-end Neural Coreference Resolution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79975" y="309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Final Assignment 7 released 03/06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Due date: Sunday 03/14 at 11:59 pm PST.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Projects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Due Saturday 04/10 11:59 pm PST (hard deadline!)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~ 4 to 5 weeks 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Your presentations in class 04/12-04/17. 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Questions?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Concerns?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Coreference Resolution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147225"/>
            <a:ext cx="42675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r>
              <a:rPr lang="en"/>
              <a:t> hand coded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Stage 2 of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pairs of spans </a:t>
            </a:r>
            <a:endParaRPr/>
          </a:p>
        </p:txBody>
      </p:sp>
      <p:sp>
        <p:nvSpPr>
          <p:cNvPr id="327" name="Google Shape;327;p52"/>
          <p:cNvSpPr txBox="1"/>
          <p:nvPr/>
        </p:nvSpPr>
        <p:spPr>
          <a:xfrm>
            <a:off x="119100" y="4501825"/>
            <a:ext cx="4652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End-to-end Neural Coreference Resolution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Google Shape;32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650" y="1321300"/>
            <a:ext cx="4902650" cy="296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Coreference Resolution with BERT</a:t>
            </a:r>
            <a:endParaRPr/>
          </a:p>
        </p:txBody>
      </p:sp>
      <p:sp>
        <p:nvSpPr>
          <p:cNvPr id="334" name="Google Shape;334;p53"/>
          <p:cNvSpPr txBox="1"/>
          <p:nvPr/>
        </p:nvSpPr>
        <p:spPr>
          <a:xfrm>
            <a:off x="198925" y="4577025"/>
            <a:ext cx="78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Antecedent distribution i</a:t>
            </a: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ntroduced by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Lee et al. (2018)</a:t>
            </a:r>
            <a:b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Updated bi-LSTMs with BERT in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Joshi et al.,  2019</a:t>
            </a:r>
            <a:endParaRPr sz="11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311700" y="1091425"/>
            <a:ext cx="867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bi-LSTMs with BERT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BERT to generate span representations within independent segments of documents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Concatenate BERT embedding for first and last word piece in span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Combine with iteratively recomputed attention vector for span “head” based on antecedent distribution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 score for each mention (span) and probability that two spans refer to same entity</a:t>
            </a:r>
            <a:br>
              <a:rPr lang="en" sz="1500"/>
            </a:b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500"/>
              <a:t>Discussion:</a:t>
            </a:r>
            <a:r>
              <a:rPr b="1" lang="en" sz="1500"/>
              <a:t> </a:t>
            </a:r>
            <a:r>
              <a:rPr lang="en" sz="1500"/>
              <a:t>BERT for spans? Yes… sure. Works ok. But does BERT know anything about spans?</a:t>
            </a:r>
            <a:br>
              <a:rPr lang="en" sz="1500"/>
            </a:br>
            <a:r>
              <a:rPr lang="en" sz="1500"/>
              <a:t>                       Can we maybe improve?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Better: Span</a:t>
            </a:r>
            <a:r>
              <a:rPr lang="en"/>
              <a:t>BERT</a:t>
            </a:r>
            <a:endParaRPr/>
          </a:p>
        </p:txBody>
      </p:sp>
      <p:sp>
        <p:nvSpPr>
          <p:cNvPr id="341" name="Google Shape;341;p54"/>
          <p:cNvSpPr txBox="1"/>
          <p:nvPr/>
        </p:nvSpPr>
        <p:spPr>
          <a:xfrm>
            <a:off x="36197" y="4784968"/>
            <a:ext cx="78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SpanBERT in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Joshi et. al., 2020</a:t>
            </a:r>
            <a:endParaRPr sz="11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311700" y="1066875"/>
            <a:ext cx="8106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Targeted BERT-like model pre-trained for span-type problems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5" y="1933675"/>
            <a:ext cx="4812600" cy="21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374675" y="1591963"/>
            <a:ext cx="21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SpanBERT Training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425" y="3631565"/>
            <a:ext cx="3972499" cy="101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728" y="1837800"/>
            <a:ext cx="2675897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/>
          <p:nvPr/>
        </p:nvSpPr>
        <p:spPr>
          <a:xfrm>
            <a:off x="1612075" y="3724675"/>
            <a:ext cx="16629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54"/>
          <p:cNvCxnSpPr>
            <a:endCxn id="347" idx="2"/>
          </p:cNvCxnSpPr>
          <p:nvPr/>
        </p:nvCxnSpPr>
        <p:spPr>
          <a:xfrm flipH="1" rot="10800000">
            <a:off x="889225" y="4032475"/>
            <a:ext cx="1554300" cy="34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54"/>
          <p:cNvSpPr txBox="1"/>
          <p:nvPr/>
        </p:nvSpPr>
        <p:spPr>
          <a:xfrm>
            <a:off x="5327900" y="4680225"/>
            <a:ext cx="37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SpanBERT Results for SQuad and Co-ref Benchmarks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248750" y="4319825"/>
            <a:ext cx="4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nsight: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mask </a:t>
            </a:r>
            <a:r>
              <a:rPr lang="en" sz="1200" u="sng">
                <a:latin typeface="Open Sans"/>
                <a:ea typeface="Open Sans"/>
                <a:cs typeface="Open Sans"/>
                <a:sym typeface="Open Sans"/>
              </a:rPr>
              <a:t>spans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and add span-related training objectives!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relation: relational triple </a:t>
            </a:r>
            <a:r>
              <a:rPr b="1" lang="en"/>
              <a:t>(e_1, relation, e_2)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(Geoffrey Hinton, place-of-birth, Wimbledon)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Geoffrey Hinton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date-of-birth, 1947-12-06)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relations are not binary: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“&lt;company&gt; appointed &lt;person&gt; as &lt;position&gt;”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often can decompose: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(&lt;person&gt;, employed-by, &lt;company&gt;)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(&lt;person&gt;, has-job-title, &lt;position&gt;)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(&lt;company&gt;, uses-job-title, &lt;position&gt;)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Bases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WordNet: </a:t>
            </a:r>
            <a:r>
              <a:rPr lang="en"/>
              <a:t>low-level semantic relations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Hypernymy: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(Giraffe,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hyponym-of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animal)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Meronymy: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(leg,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part-of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chair)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Freebase / Google Knowledge Graph:</a:t>
            </a:r>
            <a:r>
              <a:rPr lang="en"/>
              <a:t> world knowledge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(Fight Club,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/film/film/starring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Brad Pitt)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(Joe Biden,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/people/person/date_of_birth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1942-11-20)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extract relations?</a:t>
            </a:r>
            <a:endParaRPr/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311700" y="10254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task: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mentions of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relations from mention context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</a:t>
            </a:r>
            <a:r>
              <a:rPr lang="en">
                <a:solidFill>
                  <a:srgbClr val="CC0000"/>
                </a:solidFill>
                <a:latin typeface="Droid Serif"/>
                <a:ea typeface="Droid Serif"/>
                <a:cs typeface="Droid Serif"/>
                <a:sym typeface="Droid Serif"/>
              </a:rPr>
              <a:t>&lt;Joe Biden&gt;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is the </a:t>
            </a:r>
            <a:r>
              <a:rPr lang="en">
                <a:solidFill>
                  <a:srgbClr val="CC0000"/>
                </a:solidFill>
                <a:latin typeface="Droid Serif"/>
                <a:ea typeface="Droid Serif"/>
                <a:cs typeface="Droid Serif"/>
                <a:sym typeface="Droid Serif"/>
              </a:rPr>
              <a:t>&lt;President&gt;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of the </a:t>
            </a:r>
            <a:r>
              <a:rPr lang="en">
                <a:solidFill>
                  <a:srgbClr val="38761D"/>
                </a:solidFill>
                <a:latin typeface="Droid Serif"/>
                <a:ea typeface="Droid Serif"/>
                <a:cs typeface="Droid Serif"/>
                <a:sym typeface="Droid Serif"/>
              </a:rPr>
              <a:t>&lt;United States&gt;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.”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(Joseph Biden, head-of-state, United States)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Formulations: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Rule-based    </a:t>
            </a:r>
            <a:r>
              <a:rPr lang="en">
                <a:solidFill>
                  <a:srgbClr val="0000FF"/>
                </a:solidFill>
              </a:rPr>
              <a:t>(e.g. Hearst patterns)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   </a:t>
            </a:r>
            <a:r>
              <a:rPr lang="en">
                <a:solidFill>
                  <a:srgbClr val="0000FF"/>
                </a:solidFill>
              </a:rPr>
              <a:t>(extract &amp; score)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Semi-supervised    </a:t>
            </a:r>
            <a:r>
              <a:rPr lang="en">
                <a:solidFill>
                  <a:srgbClr val="0000FF"/>
                </a:solidFill>
              </a:rPr>
              <a:t>(bootstrapping)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   </a:t>
            </a:r>
            <a:r>
              <a:rPr lang="en">
                <a:solidFill>
                  <a:srgbClr val="0000FF"/>
                </a:solidFill>
              </a:rPr>
              <a:t>(clustering of patterns 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396550" y="4583650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See also: </a:t>
            </a:r>
            <a:r>
              <a:rPr lang="en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Building Dynamic Knowledge Graphs From Text Using Machine Reading Comprehension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Hearst Patterns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driven expansion of a handful of hand-written patterns,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“...X, such as the Y”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“Y, Y, and/or other X”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“X, including Y, Y … and Y”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“X especially Y and/or Y”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Brainstorm:</a:t>
            </a:r>
            <a:r>
              <a:rPr lang="en"/>
              <a:t> what are we missing?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</a:t>
            </a:r>
            <a:r>
              <a:rPr lang="en"/>
              <a:t>Relation</a:t>
            </a:r>
            <a:r>
              <a:rPr lang="en"/>
              <a:t> Extraction</a:t>
            </a:r>
            <a:endParaRPr/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311700" y="1225225"/>
            <a:ext cx="85206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roid Serif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TACRED</a:t>
            </a:r>
            <a:r>
              <a:rPr lang="en" sz="1600"/>
              <a:t> - large dataset of sentences labelled with Subject and Object and 42 typed relations including no_relation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spanBERT</a:t>
            </a:r>
            <a:r>
              <a:rPr lang="en" sz="1600"/>
              <a:t> - “</a:t>
            </a:r>
            <a:r>
              <a:rPr lang="en" sz="1600"/>
              <a:t>[CLS] [SUBJ-PER] was born in [OBJ-LOC], Michigan, . . . “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Classifier on top of CLS token produces near SOTA 70.8 F1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775" y="2508250"/>
            <a:ext cx="74104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and Narrative Frames</a:t>
            </a:r>
            <a:endParaRPr/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 don’t exist in isolation.  Common clusters of co-occurring relations form frames and scripts which we can use to fill in gaps.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“</a:t>
            </a:r>
            <a:r>
              <a:rPr lang="en"/>
              <a:t>The concert is tomorrow.  We’re going see Travis Scott.”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Explicit Relations:</a:t>
            </a:r>
            <a:br>
              <a:rPr lang="en"/>
            </a:br>
            <a:r>
              <a:rPr lang="en"/>
              <a:t>	(concert, when, tomorrow)</a:t>
            </a:r>
            <a:br>
              <a:rPr lang="en"/>
            </a:br>
            <a:r>
              <a:rPr lang="en"/>
              <a:t>	(we, will-see, Travis Scott)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Implicit Relations:</a:t>
            </a:r>
            <a:br>
              <a:rPr lang="en"/>
            </a:br>
            <a:r>
              <a:rPr lang="en"/>
              <a:t>	(we, will-go, concert)</a:t>
            </a:r>
            <a:br>
              <a:rPr lang="en"/>
            </a:br>
            <a:r>
              <a:rPr lang="en"/>
              <a:t>	(Travis Scott, is-a, musician)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check-In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Who has their data? (hopefully, everybody)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Who has a baseline? (most groups?)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Experiments to improve baseline?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turn in an optional draft of your paper you’ll need to get it to the instructors by </a:t>
            </a:r>
            <a:r>
              <a:rPr lang="en">
                <a:solidFill>
                  <a:srgbClr val="FF0000"/>
                </a:solidFill>
              </a:rPr>
              <a:t>03</a:t>
            </a:r>
            <a:r>
              <a:rPr lang="en">
                <a:solidFill>
                  <a:srgbClr val="FF0000"/>
                </a:solidFill>
              </a:rPr>
              <a:t>/13</a:t>
            </a:r>
            <a:r>
              <a:rPr lang="en"/>
              <a:t>. We’ll review and get back to you either via email or in office hours the following week.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Relation Extraction</a:t>
            </a:r>
            <a:endParaRPr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ReVerb system</a:t>
            </a:r>
            <a:r>
              <a:rPr lang="en"/>
              <a:t> simple rules for relation identification: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POS and entity Chunked sentence as input: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verb in sentence, start at verb and take longest sequence of words that satisfies lexical and syntactic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relation phrase identified in step 1, find nearest noun phrase to the left </a:t>
            </a:r>
            <a:r>
              <a:rPr lang="en"/>
              <a:t>that</a:t>
            </a:r>
            <a:r>
              <a:rPr lang="en"/>
              <a:t> isn’t </a:t>
            </a:r>
            <a:r>
              <a:rPr lang="en"/>
              <a:t>a relative pronoun, WHO-adverb, or existential “there” </a:t>
            </a:r>
            <a:r>
              <a:rPr lang="en"/>
              <a:t>then nearest noun phrase to the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classifier that scores confidence in candidate triple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Relation Detection</a:t>
            </a:r>
            <a:endParaRPr/>
          </a:p>
        </p:txBody>
      </p:sp>
      <p:pic>
        <p:nvPicPr>
          <p:cNvPr id="405" name="Google Shape;40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198" cy="344200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3"/>
          <p:cNvSpPr txBox="1"/>
          <p:nvPr/>
        </p:nvSpPr>
        <p:spPr>
          <a:xfrm>
            <a:off x="443200" y="4723625"/>
            <a:ext cx="8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Image and example from AllenAI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Summarization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Detection and Template Filling</a:t>
            </a:r>
            <a:endParaRPr/>
          </a:p>
        </p:txBody>
      </p:sp>
      <p:sp>
        <p:nvSpPr>
          <p:cNvPr id="417" name="Google Shape;417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</a:t>
            </a:r>
            <a:endParaRPr/>
          </a:p>
        </p:txBody>
      </p:sp>
      <p:sp>
        <p:nvSpPr>
          <p:cNvPr id="423" name="Google Shape;423;p66"/>
          <p:cNvSpPr txBox="1"/>
          <p:nvPr>
            <p:ph idx="1" type="body"/>
          </p:nvPr>
        </p:nvSpPr>
        <p:spPr>
          <a:xfrm>
            <a:off x="311700" y="1225225"/>
            <a:ext cx="83298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Finally… text!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you are interested in </a:t>
            </a:r>
            <a:br>
              <a:rPr lang="en"/>
            </a:br>
            <a:r>
              <a:rPr lang="en"/>
              <a:t>Asia’s attitude towards </a:t>
            </a:r>
            <a:br>
              <a:rPr lang="en"/>
            </a:br>
            <a:r>
              <a:rPr lang="en"/>
              <a:t>Covid-19 policies…</a:t>
            </a:r>
            <a:br>
              <a:rPr lang="en"/>
            </a:br>
            <a:br>
              <a:rPr lang="en"/>
            </a:br>
            <a:r>
              <a:rPr lang="en"/>
              <a:t>What may be good to </a:t>
            </a:r>
            <a:br>
              <a:rPr lang="en"/>
            </a:br>
            <a:r>
              <a:rPr lang="en"/>
              <a:t>Know?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24" name="Google Shape;4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950" y="1055626"/>
            <a:ext cx="3873049" cy="351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501" y="1055619"/>
            <a:ext cx="3873051" cy="31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6"/>
          <p:cNvSpPr txBox="1"/>
          <p:nvPr/>
        </p:nvSpPr>
        <p:spPr>
          <a:xfrm>
            <a:off x="6075800" y="3225725"/>
            <a:ext cx="105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66"/>
          <p:cNvSpPr txBox="1"/>
          <p:nvPr/>
        </p:nvSpPr>
        <p:spPr>
          <a:xfrm>
            <a:off x="3536550" y="4662650"/>
            <a:ext cx="2952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From today’s Economist..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(continued)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8323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Paper reading sessions: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Universal Text Representation from BERT:  An Empirical Study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Joachim: Thursday, 03/11, Noon PST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Exploiting Cloze Questions for Few Shot Text Classification and Natural Language Inference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Joachim: Thursday, 03/18, Noon PST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Notebook walkthroughs: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NLP Application: Name Matching/Deduplication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Gurdit: Friday, 03/12, 1:00 pm PST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2826850" y="1444250"/>
            <a:ext cx="3516300" cy="22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Learnings Review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 Week: The Transformer Architecture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2952677" y="1060900"/>
            <a:ext cx="3850225" cy="355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0"/>
          <p:cNvSpPr txBox="1"/>
          <p:nvPr/>
        </p:nvSpPr>
        <p:spPr>
          <a:xfrm>
            <a:off x="3381600" y="4684025"/>
            <a:ext cx="5450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&amp; excellent blog: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http://jalammar.github.io/illustrated-transformer</a:t>
            </a:r>
            <a:r>
              <a:rPr lang="en" sz="1000"/>
              <a:t> /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1"/>
            <a:ext cx="82296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Last Week: The Transformer Architecture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662400" y="4779600"/>
            <a:ext cx="3130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Source: jalammer.github.io/illustrated-bert</a:t>
            </a:r>
            <a:endParaRPr sz="1000">
              <a:solidFill>
                <a:srgbClr val="0000FF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575" y="674950"/>
            <a:ext cx="6184849" cy="4011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