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5143500" cx="9144000"/>
  <p:notesSz cx="6858000" cy="9144000"/>
  <p:embeddedFontLst>
    <p:embeddedFont>
      <p:font typeface="Economica"/>
      <p:regular r:id="rId64"/>
      <p:bold r:id="rId65"/>
      <p:italic r:id="rId66"/>
      <p:boldItalic r:id="rId67"/>
    </p:embeddedFont>
    <p:embeddedFont>
      <p:font typeface="Roboto"/>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7.xml"/><Relationship Id="rId75" Type="http://schemas.openxmlformats.org/officeDocument/2006/relationships/font" Target="fonts/OpenSans-boldItalic.fntdata"/><Relationship Id="rId30" Type="http://schemas.openxmlformats.org/officeDocument/2006/relationships/slide" Target="slides/slide26.xml"/><Relationship Id="rId74" Type="http://schemas.openxmlformats.org/officeDocument/2006/relationships/font" Target="fonts/OpenSans-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Roboto-boldItalic.fntdata"/><Relationship Id="rId70" Type="http://schemas.openxmlformats.org/officeDocument/2006/relationships/font" Target="fonts/Roboto-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Economica-regular.fntdata"/><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Economica-italic.fntdata"/><Relationship Id="rId21" Type="http://schemas.openxmlformats.org/officeDocument/2006/relationships/slide" Target="slides/slide17.xml"/><Relationship Id="rId65" Type="http://schemas.openxmlformats.org/officeDocument/2006/relationships/font" Target="fonts/Economica-bold.fntdata"/><Relationship Id="rId24" Type="http://schemas.openxmlformats.org/officeDocument/2006/relationships/slide" Target="slides/slide20.xml"/><Relationship Id="rId68" Type="http://schemas.openxmlformats.org/officeDocument/2006/relationships/font" Target="fonts/Roboto-regular.fntdata"/><Relationship Id="rId23" Type="http://schemas.openxmlformats.org/officeDocument/2006/relationships/slide" Target="slides/slide19.xml"/><Relationship Id="rId67" Type="http://schemas.openxmlformats.org/officeDocument/2006/relationships/font" Target="fonts/Economica-bold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oboto-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abs/1903.10318"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aximum_coverage_problem" TargetMode="External"/><Relationship Id="rId3" Type="http://schemas.openxmlformats.org/officeDocument/2006/relationships/hyperlink" Target="http://digitalassets.lib.berkeley.edu/techreports/ucb/text/EECS-2011-47.pdf"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c1dc93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c1dc93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c1dc93d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c1dc93d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c1dc93d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c1dc93d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9c1dc93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9c1dc93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0034b3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0034b3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0034b38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0034b38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50034b38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0034b38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b2cd61b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b2cd61b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c1dc93d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c1dc93d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cbcffee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cbcffee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33a5528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33a5528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cbcffeea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cbcffeea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cbcffeea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cbcffeea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50034b387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0034b387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357c0ded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357c0ded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50034b38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0034b38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50034b387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0034b387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0034b38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0034b38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65be34108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5be34108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Source:  </a:t>
            </a:r>
            <a:r>
              <a:rPr lang="en" sz="1200" u="sng">
                <a:solidFill>
                  <a:srgbClr val="57BB8A"/>
                </a:solidFill>
                <a:hlinkClick r:id="rId2">
                  <a:extLst>
                    <a:ext uri="{A12FA001-AC4F-418D-AE19-62706E023703}">
                      <ahyp:hlinkClr val="tx"/>
                    </a:ext>
                  </a:extLst>
                </a:hlinkClick>
              </a:rPr>
              <a:t>Fine-tune BERT for Extractive Summarization</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65be34108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5be34108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65be34108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5be34108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 My name is paul                           Y: Je m’appel Paul</a:t>
            </a:r>
            <a:br>
              <a:rPr lang="en"/>
            </a:br>
            <a:r>
              <a:rPr lang="en"/>
              <a:t>Some X, Y pairs that show up in the training set might be…..   </a:t>
            </a:r>
            <a:br>
              <a:rPr lang="en"/>
            </a:br>
            <a:br>
              <a:rPr lang="en"/>
            </a:br>
            <a:r>
              <a:rPr lang="en"/>
              <a:t>X: My name is Paul &lt;delim&gt; Je m’     Y: appel</a:t>
            </a:r>
            <a:endParaRPr/>
          </a:p>
          <a:p>
            <a:pPr indent="0" lvl="0" marL="0" rtl="0" algn="l">
              <a:spcBef>
                <a:spcPts val="0"/>
              </a:spcBef>
              <a:spcAft>
                <a:spcPts val="0"/>
              </a:spcAft>
              <a:buClr>
                <a:schemeClr val="dk1"/>
              </a:buClr>
              <a:buSzPts val="1100"/>
              <a:buFont typeface="Arial"/>
              <a:buNone/>
            </a:pPr>
            <a:r>
              <a:rPr lang="en">
                <a:solidFill>
                  <a:schemeClr val="dk1"/>
                </a:solidFill>
              </a:rPr>
              <a:t>X: My name is Paul &lt;delim&gt; Je     Y: m’</a:t>
            </a:r>
            <a:br>
              <a:rPr lang="en">
                <a:solidFill>
                  <a:schemeClr val="dk1"/>
                </a:solidFill>
              </a:rPr>
            </a:br>
            <a:r>
              <a:rPr lang="en">
                <a:solidFill>
                  <a:schemeClr val="dk1"/>
                </a:solidFill>
              </a:rPr>
              <a:t>X: My name is Paul &lt;delim&gt; Je m’appel     Y: Paul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357c0d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357c0de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6cf6dcb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6cf6dcb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6cf6dcbf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6cf6dcbf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Faithfulness? Fluency? Repetition?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b2cd61b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b2cd61b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bc9f733cf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bc9f733cf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6cf6dcbf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6cf6dcbf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Faithfulness? Fluency? Repetition?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13c5ef9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13c5ef9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13c5ef9b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13c5ef9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07ad708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07ad708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 (and today), we’ll switch between the two. But the main lessons are the same with or without a query!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there are other ways to do QA, for example, fully-structured QA using semantic parsing and knowledge bases.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07ad7083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07ad7083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813c5ef9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13c5ef9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Multimodal is red and starred since it's fairly different than the other text based QA tasks.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357c0ded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357c0ded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813c5ef9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13c5ef9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813c5ef9b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813c5ef9b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13c5ef9b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13c5ef9b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813c5ef9b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13c5ef9b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c344855f5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c344855f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c344855f5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c344855f5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344855f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344855f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c67312d674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c67312d674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67312d67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67312d67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c344855f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c344855f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9e5971d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9e5971d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813c5ef9b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813c5ef9b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88900" marR="88900" rtl="0" algn="l">
              <a:lnSpc>
                <a:spcPct val="120000"/>
              </a:lnSpc>
              <a:spcBef>
                <a:spcPts val="0"/>
              </a:spcBef>
              <a:spcAft>
                <a:spcPts val="0"/>
              </a:spcAft>
              <a:buClr>
                <a:schemeClr val="dk1"/>
              </a:buClr>
              <a:buSzPts val="1100"/>
              <a:buFont typeface="Arial"/>
              <a:buNone/>
            </a:pPr>
            <a:r>
              <a:rPr lang="en" sz="1000">
                <a:solidFill>
                  <a:srgbClr val="263238"/>
                </a:solidFill>
                <a:latin typeface="Roboto"/>
                <a:ea typeface="Roboto"/>
                <a:cs typeface="Roboto"/>
                <a:sym typeface="Roboto"/>
              </a:rPr>
              <a:t>a lot of intuitive as a direct extrapolation from Translation.</a:t>
            </a:r>
            <a:endParaRPr sz="1000">
              <a:solidFill>
                <a:srgbClr val="263238"/>
              </a:solidFill>
              <a:latin typeface="Roboto"/>
              <a:ea typeface="Roboto"/>
              <a:cs typeface="Roboto"/>
              <a:sym typeface="Roboto"/>
            </a:endParaRPr>
          </a:p>
          <a:p>
            <a:pPr indent="0" lvl="0" marL="88900" marR="88900" rtl="0" algn="l">
              <a:lnSpc>
                <a:spcPct val="120000"/>
              </a:lnSpc>
              <a:spcBef>
                <a:spcPts val="500"/>
              </a:spcBef>
              <a:spcAft>
                <a:spcPts val="0"/>
              </a:spcAft>
              <a:buClr>
                <a:schemeClr val="dk1"/>
              </a:buClr>
              <a:buSzPts val="1100"/>
              <a:buFont typeface="Arial"/>
              <a:buNone/>
            </a:pPr>
            <a:r>
              <a:rPr lang="en" sz="1000">
                <a:solidFill>
                  <a:srgbClr val="263238"/>
                </a:solidFill>
                <a:latin typeface="Roboto"/>
                <a:ea typeface="Roboto"/>
                <a:cs typeface="Roboto"/>
                <a:sym typeface="Roboto"/>
              </a:rPr>
              <a:t>1) Problem... why similar to translation?</a:t>
            </a:r>
            <a:endParaRPr sz="1000">
              <a:solidFill>
                <a:srgbClr val="263238"/>
              </a:solidFill>
              <a:latin typeface="Roboto"/>
              <a:ea typeface="Roboto"/>
              <a:cs typeface="Roboto"/>
              <a:sym typeface="Roboto"/>
            </a:endParaRPr>
          </a:p>
          <a:p>
            <a:pPr indent="0" lvl="0" marL="88900" marR="88900" rtl="0" algn="l">
              <a:lnSpc>
                <a:spcPct val="120000"/>
              </a:lnSpc>
              <a:spcBef>
                <a:spcPts val="500"/>
              </a:spcBef>
              <a:spcAft>
                <a:spcPts val="0"/>
              </a:spcAft>
              <a:buClr>
                <a:schemeClr val="dk1"/>
              </a:buClr>
              <a:buSzPts val="1100"/>
              <a:buFont typeface="Arial"/>
              <a:buNone/>
            </a:pPr>
            <a:r>
              <a:rPr lang="en" sz="1000">
                <a:solidFill>
                  <a:srgbClr val="263238"/>
                </a:solidFill>
                <a:latin typeface="Roboto"/>
                <a:ea typeface="Roboto"/>
                <a:cs typeface="Roboto"/>
                <a:sym typeface="Roboto"/>
              </a:rPr>
              <a:t>2) Metric discussion</a:t>
            </a:r>
            <a:endParaRPr sz="1000">
              <a:solidFill>
                <a:srgbClr val="263238"/>
              </a:solidFill>
              <a:latin typeface="Roboto"/>
              <a:ea typeface="Roboto"/>
              <a:cs typeface="Roboto"/>
              <a:sym typeface="Roboto"/>
            </a:endParaRPr>
          </a:p>
          <a:p>
            <a:pPr indent="0" lvl="0" marL="88900" marR="88900" rtl="0" algn="l">
              <a:lnSpc>
                <a:spcPct val="120000"/>
              </a:lnSpc>
              <a:spcBef>
                <a:spcPts val="500"/>
              </a:spcBef>
              <a:spcAft>
                <a:spcPts val="0"/>
              </a:spcAft>
              <a:buClr>
                <a:schemeClr val="dk1"/>
              </a:buClr>
              <a:buSzPts val="1100"/>
              <a:buFont typeface="Arial"/>
              <a:buNone/>
            </a:pPr>
            <a:r>
              <a:rPr lang="en" sz="1000">
                <a:solidFill>
                  <a:srgbClr val="263238"/>
                </a:solidFill>
                <a:latin typeface="Roboto"/>
                <a:ea typeface="Roboto"/>
                <a:cs typeface="Roboto"/>
                <a:sym typeface="Roboto"/>
              </a:rPr>
              <a:t>3) which architectures could we build?</a:t>
            </a:r>
            <a:endParaRPr sz="1000">
              <a:solidFill>
                <a:srgbClr val="263238"/>
              </a:solidFill>
              <a:latin typeface="Roboto"/>
              <a:ea typeface="Roboto"/>
              <a:cs typeface="Roboto"/>
              <a:sym typeface="Roboto"/>
            </a:endParaRPr>
          </a:p>
          <a:p>
            <a:pPr indent="0" lvl="0" marL="88900" marR="88900" rtl="0" algn="l">
              <a:lnSpc>
                <a:spcPct val="120000"/>
              </a:lnSpc>
              <a:spcBef>
                <a:spcPts val="500"/>
              </a:spcBef>
              <a:spcAft>
                <a:spcPts val="0"/>
              </a:spcAft>
              <a:buClr>
                <a:schemeClr val="dk1"/>
              </a:buClr>
              <a:buSzPts val="1100"/>
              <a:buFont typeface="Arial"/>
              <a:buNone/>
            </a:pPr>
            <a:r>
              <a:rPr lang="en" sz="1000">
                <a:solidFill>
                  <a:srgbClr val="263238"/>
                </a:solidFill>
                <a:latin typeface="Roboto"/>
                <a:ea typeface="Roboto"/>
                <a:cs typeface="Roboto"/>
                <a:sym typeface="Roboto"/>
              </a:rPr>
              <a:t>4) what are issues with pre-training?...</a:t>
            </a:r>
            <a:endParaRPr sz="1000">
              <a:solidFill>
                <a:srgbClr val="263238"/>
              </a:solidFill>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813c5ef9b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813c5ef9b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813c5ef9b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813c5ef9b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813c5ef9b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813c5ef9b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813c5ef9b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813c5ef9b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813c5ef9b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813c5ef9b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https://en.wikipedia.org/wiki/Maximum_coverage_problem</a:t>
            </a:r>
            <a:endParaRPr/>
          </a:p>
          <a:p>
            <a:pPr indent="0" lvl="0" marL="0" rtl="0" algn="l">
              <a:spcBef>
                <a:spcPts val="0"/>
              </a:spcBef>
              <a:spcAft>
                <a:spcPts val="0"/>
              </a:spcAft>
              <a:buNone/>
            </a:pPr>
            <a:r>
              <a:rPr lang="en" u="sng">
                <a:solidFill>
                  <a:schemeClr val="hlink"/>
                </a:solidFill>
                <a:hlinkClick r:id="rId3"/>
              </a:rPr>
              <a:t>http://digitalassets.lib.berkeley.edu/techreports/ucb/text/EECS-2011-47.pdf</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813c5ef9b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813c5ef9b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813c5ef9b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813c5ef9b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813c5ef9b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13c5ef9b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13c5ef9b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13c5ef9b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c1dc93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c1dc93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c1dc93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c1dc93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c1dc93d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c1dc93d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c1dc93d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c1dc93d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hyperlink" Target="https://arxiv.org/pdf/1509.00685v2.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distill.pub/2016/augmented-rnns/#attentional-interfac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jpg"/><Relationship Id="rId4" Type="http://schemas.openxmlformats.org/officeDocument/2006/relationships/hyperlink" Target="https://arxiv.org/abs/1704.0436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arxiv.org/pdf/1704.04368.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arxiv.org/pdf/1704.04368.pdf" TargetMode="Externa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arxiv.org/pdf/1704.04368.pdf" TargetMode="Externa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2.jpg"/><Relationship Id="rId4" Type="http://schemas.openxmlformats.org/officeDocument/2006/relationships/hyperlink" Target="https://arxiv.org/abs/1903.1031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arxiv.org/pdf/1908.08345.pdf" TargetMode="External"/><Relationship Id="rId4"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jpg"/><Relationship Id="rId4" Type="http://schemas.openxmlformats.org/officeDocument/2006/relationships/hyperlink" Target="https://arxiv.org/pdf/1905.08836.pdf" TargetMode="External"/><Relationship Id="rId5"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arxiv.org/pdf/1910.10683.pdf" TargetMode="External"/><Relationship Id="rId4" Type="http://schemas.openxmlformats.org/officeDocument/2006/relationships/image" Target="../media/image33.png"/><Relationship Id="rId5" Type="http://schemas.openxmlformats.org/officeDocument/2006/relationships/image" Target="../media/image6.jpg"/><Relationship Id="rId6" Type="http://schemas.openxmlformats.org/officeDocument/2006/relationships/image" Target="../media/image1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0.jpg"/><Relationship Id="rId4" Type="http://schemas.openxmlformats.org/officeDocument/2006/relationships/hyperlink" Target="https://arxiv.org/pdf/1910.10683.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arxiv.org/pdf/1912.08777.pdf" TargetMode="External"/><Relationship Id="rId4" Type="http://schemas.openxmlformats.org/officeDocument/2006/relationships/hyperlink" Target="https://ai.googleblog.com/2020/06/pegasus-state-of-art-model-for.html" TargetMode="External"/><Relationship Id="rId5"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arxiv.org/pdf/1912.08777.pdf" TargetMode="External"/><Relationship Id="rId4" Type="http://schemas.openxmlformats.org/officeDocument/2006/relationships/hyperlink" Target="https://ai.googleblog.com/2020/06/pegasus-state-of-art-model-for.html" TargetMode="External"/><Relationship Id="rId5"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hyperlink" Target="https://arxiv.org/pdf/1912.08777.pdf" TargetMode="External"/><Relationship Id="rId4" Type="http://schemas.openxmlformats.org/officeDocument/2006/relationships/hyperlink" Target="https://ai.googleblog.com/2020/06/pegasus-state-of-art-model-for.html" TargetMode="External"/><Relationship Id="rId5" Type="http://schemas.openxmlformats.org/officeDocument/2006/relationships/image" Target="../media/image3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arxiv.org/pdf/1611.01839.pdf" TargetMode="External"/><Relationship Id="rId4" Type="http://schemas.openxmlformats.org/officeDocument/2006/relationships/image" Target="../media/image20.png"/><Relationship Id="rId5"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xiv.org/pdf/2001.07676.pdf" TargetMode="External"/><Relationship Id="rId4" Type="http://schemas.openxmlformats.org/officeDocument/2006/relationships/hyperlink" Target="https://arxiv.org/abs/2002.11794" TargetMode="External"/><Relationship Id="rId5" Type="http://schemas.openxmlformats.org/officeDocument/2006/relationships/hyperlink" Target="https://github.com/datasci-w266/2021-spring-main/blob/master/materials/lesson_notebooks/lesson_12_lossfunctions.ipynb"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hyperlink" Target="https://arxiv.org/pdf/1810.04805.pdf" TargetMode="External"/><Relationship Id="rId5"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s://github.com/facebookresearch/faiss" TargetMode="External"/><Relationship Id="rId4" Type="http://schemas.openxmlformats.org/officeDocument/2006/relationships/image" Target="../media/image23.png"/><Relationship Id="rId5" Type="http://schemas.openxmlformats.org/officeDocument/2006/relationships/hyperlink" Target="https://arxiv.org/pdf/1907.04780.pdf" TargetMode="External"/><Relationship Id="rId6" Type="http://schemas.openxmlformats.org/officeDocument/2006/relationships/hyperlink" Target="https://arxiv.org/pdf/1907.04780.pdf" TargetMode="External"/><Relationship Id="rId7" Type="http://schemas.openxmlformats.org/officeDocument/2006/relationships/image" Target="../media/image21.png"/><Relationship Id="rId8" Type="http://schemas.openxmlformats.org/officeDocument/2006/relationships/image" Target="../media/image28.png"/></Relationships>
</file>

<file path=ppt/slides/_rels/slide42.xml.rels><?xml version="1.0" encoding="UTF-8" standalone="yes"?><Relationships xmlns="http://schemas.openxmlformats.org/package/2006/relationships"><Relationship Id="rId20" Type="http://schemas.openxmlformats.org/officeDocument/2006/relationships/hyperlink" Target="https://www.aclweb.org/anthology/N18-2089.pdf" TargetMode="External"/><Relationship Id="rId11" Type="http://schemas.openxmlformats.org/officeDocument/2006/relationships/hyperlink" Target="http://bioasq.org/" TargetMode="External"/><Relationship Id="rId22" Type="http://schemas.openxmlformats.org/officeDocument/2006/relationships/hyperlink" Target="http://ailao.eu/yodaqa/yodaqa-clef2015.pdf" TargetMode="External"/><Relationship Id="rId10" Type="http://schemas.openxmlformats.org/officeDocument/2006/relationships/hyperlink" Target="https://ai.google/research/pubs/pub47761" TargetMode="External"/><Relationship Id="rId21" Type="http://schemas.openxmlformats.org/officeDocument/2006/relationships/hyperlink" Target="http://www.lrec-conf.org/proceedings/lrec2008/pdf/511_paper.pdf" TargetMode="External"/><Relationship Id="rId13" Type="http://schemas.openxmlformats.org/officeDocument/2006/relationships/hyperlink" Target="https://arxiv.org/abs/1804.07927" TargetMode="External"/><Relationship Id="rId12" Type="http://schemas.openxmlformats.org/officeDocument/2006/relationships/hyperlink" Target="https://arxiv.org/abs/1903.00161" TargetMode="External"/><Relationship Id="rId23"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hyperlink" Target="https://decanlp.com/" TargetMode="External"/><Relationship Id="rId4" Type="http://schemas.openxmlformats.org/officeDocument/2006/relationships/hyperlink" Target="https://arxiv.org/pdf/1806.08730.pdf" TargetMode="External"/><Relationship Id="rId9" Type="http://schemas.openxmlformats.org/officeDocument/2006/relationships/hyperlink" Target="https://arxiv.org/abs/1809.09600" TargetMode="External"/><Relationship Id="rId15" Type="http://schemas.openxmlformats.org/officeDocument/2006/relationships/hyperlink" Target="https://arxiv.org/abs/1706.04115" TargetMode="External"/><Relationship Id="rId14" Type="http://schemas.openxmlformats.org/officeDocument/2006/relationships/hyperlink" Target="https://arxiv.org/abs/1704.04683" TargetMode="External"/><Relationship Id="rId17" Type="http://schemas.openxmlformats.org/officeDocument/2006/relationships/hyperlink" Target="https://www.aclweb.org/anthology/D14-1159v2.pdf" TargetMode="External"/><Relationship Id="rId16" Type="http://schemas.openxmlformats.org/officeDocument/2006/relationships/hyperlink" Target="http://ai2-website.s3.amazonaws.com/publications/CVPR17_TQA.pdf" TargetMode="External"/><Relationship Id="rId5" Type="http://schemas.openxmlformats.org/officeDocument/2006/relationships/hyperlink" Target="https://arxiv.org/abs/1606.05250" TargetMode="External"/><Relationship Id="rId19" Type="http://schemas.openxmlformats.org/officeDocument/2006/relationships/hyperlink" Target="https://www.aclweb.org/anthology/D13-1020.pdf" TargetMode="External"/><Relationship Id="rId6" Type="http://schemas.openxmlformats.org/officeDocument/2006/relationships/hyperlink" Target="https://arxiv.org/abs/1611.09830" TargetMode="External"/><Relationship Id="rId18" Type="http://schemas.openxmlformats.org/officeDocument/2006/relationships/hyperlink" Target="https://www.aclweb.org/anthology/N18-1059.pdf" TargetMode="External"/><Relationship Id="rId7" Type="http://schemas.openxmlformats.org/officeDocument/2006/relationships/hyperlink" Target="https://arxiv.org/abs/1705.03551" TargetMode="External"/><Relationship Id="rId8" Type="http://schemas.openxmlformats.org/officeDocument/2006/relationships/hyperlink" Target="https://arxiv.org/abs/1704.05179"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s://arxiv.org/pdf/2001.07676.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hyperlink" Target="https://arxiv.org/pdf/2001.07676.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hyperlink" Target="https://arxiv.org/pdf/2001.07676.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5.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topics.nytimes.com/top/news/health/diseasesconditionsandhealthtopics/mentalhealthanddisorders/index.html?inline=nyt-classifier" TargetMode="External"/><Relationship Id="rId4" Type="http://schemas.openxmlformats.org/officeDocument/2006/relationships/hyperlink" Target="http://topics.nytimes.com/top/reference/timestopics/people/o/barack_obama/index.html?inline=nyt-per" TargetMode="External"/><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topics.nytimes.com/top/news/health/diseasesconditionsandhealthtopics/mentalhealthanddisorders/index.html?inline=nyt-classifier" TargetMode="External"/><Relationship Id="rId4" Type="http://schemas.openxmlformats.org/officeDocument/2006/relationships/hyperlink" Target="http://topics.nytimes.com/top/reference/timestopics/people/o/barack_obama/index.html?inline=nyt-per" TargetMode="External"/><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07250" y="1444250"/>
            <a:ext cx="42969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11: Summarization</a:t>
            </a:r>
            <a:br>
              <a:rPr lang="en"/>
            </a:br>
            <a:r>
              <a:rPr lang="en" sz="3600">
                <a:solidFill>
                  <a:srgbClr val="666666"/>
                </a:solidFill>
              </a:rPr>
              <a:t>and</a:t>
            </a:r>
            <a:r>
              <a:rPr lang="en" sz="3600">
                <a:solidFill>
                  <a:srgbClr val="666666"/>
                </a:solidFill>
              </a:rPr>
              <a:t> a </a:t>
            </a:r>
            <a:r>
              <a:rPr lang="en" sz="3600">
                <a:solidFill>
                  <a:srgbClr val="666666"/>
                </a:solidFill>
              </a:rPr>
              <a:t>Touch</a:t>
            </a:r>
            <a:r>
              <a:rPr lang="en" sz="3600">
                <a:solidFill>
                  <a:srgbClr val="666666"/>
                </a:solidFill>
              </a:rPr>
              <a:t> of Question Answering</a:t>
            </a:r>
            <a:endParaRPr sz="3600">
              <a:solidFill>
                <a:srgbClr val="666666"/>
              </a:solidFill>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W266: Natural Language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Multi-Document</a:t>
            </a:r>
            <a:endParaRPr/>
          </a:p>
        </p:txBody>
      </p:sp>
      <p:sp>
        <p:nvSpPr>
          <p:cNvPr id="119" name="Google Shape;119;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Summarize multiple documents   [optional: </a:t>
            </a:r>
            <a:r>
              <a:rPr lang="en" u="sng"/>
              <a:t>in response to query</a:t>
            </a:r>
            <a:r>
              <a:rPr lang="en"/>
              <a:t>]</a:t>
            </a:r>
            <a:endParaRPr/>
          </a:p>
          <a:p>
            <a:pPr indent="0" lvl="0" marL="0" rtl="0" algn="l">
              <a:spcBef>
                <a:spcPts val="1600"/>
              </a:spcBef>
              <a:spcAft>
                <a:spcPts val="1600"/>
              </a:spcAft>
              <a:buNone/>
            </a:pPr>
            <a:r>
              <a:t/>
            </a:r>
            <a:endParaRPr/>
          </a:p>
        </p:txBody>
      </p:sp>
      <p:pic>
        <p:nvPicPr>
          <p:cNvPr descr="LpXL17C2ZAL.png" id="120" name="Google Shape;120;p22"/>
          <p:cNvPicPr preferRelativeResize="0"/>
          <p:nvPr/>
        </p:nvPicPr>
        <p:blipFill>
          <a:blip r:embed="rId3">
            <a:alphaModFix/>
          </a:blip>
          <a:stretch>
            <a:fillRect/>
          </a:stretch>
        </p:blipFill>
        <p:spPr>
          <a:xfrm>
            <a:off x="311700" y="1717575"/>
            <a:ext cx="4143100" cy="3212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Multi-Document</a:t>
            </a:r>
            <a:endParaRPr/>
          </a:p>
        </p:txBody>
      </p:sp>
      <p:sp>
        <p:nvSpPr>
          <p:cNvPr id="126" name="Google Shape;126;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Summarize multiple documents   [optional: </a:t>
            </a:r>
            <a:r>
              <a:rPr lang="en" u="sng"/>
              <a:t>in response to query</a:t>
            </a:r>
            <a:r>
              <a:rPr lang="en"/>
              <a:t>]</a:t>
            </a:r>
            <a:endParaRPr b="1" i="1"/>
          </a:p>
          <a:p>
            <a:pPr indent="0" lvl="0" marL="0" rtl="0" algn="l">
              <a:spcBef>
                <a:spcPts val="1600"/>
              </a:spcBef>
              <a:spcAft>
                <a:spcPts val="0"/>
              </a:spcAft>
              <a:buNone/>
            </a:pPr>
            <a:r>
              <a:t/>
            </a:r>
            <a:endParaRPr b="1" i="1"/>
          </a:p>
          <a:p>
            <a:pPr indent="0" lvl="0" marL="0" rtl="0" algn="l">
              <a:spcBef>
                <a:spcPts val="1600"/>
              </a:spcBef>
              <a:spcAft>
                <a:spcPts val="1600"/>
              </a:spcAft>
              <a:buNone/>
            </a:pPr>
            <a:r>
              <a:t/>
            </a:r>
            <a:endParaRPr/>
          </a:p>
        </p:txBody>
      </p:sp>
      <p:pic>
        <p:nvPicPr>
          <p:cNvPr descr="LpXL17C2ZAL.png" id="127" name="Google Shape;127;p23"/>
          <p:cNvPicPr preferRelativeResize="0"/>
          <p:nvPr/>
        </p:nvPicPr>
        <p:blipFill>
          <a:blip r:embed="rId3">
            <a:alphaModFix/>
          </a:blip>
          <a:stretch>
            <a:fillRect/>
          </a:stretch>
        </p:blipFill>
        <p:spPr>
          <a:xfrm>
            <a:off x="311700" y="1717575"/>
            <a:ext cx="4143100" cy="3212076"/>
          </a:xfrm>
          <a:prstGeom prst="rect">
            <a:avLst/>
          </a:prstGeom>
          <a:noFill/>
          <a:ln>
            <a:noFill/>
          </a:ln>
        </p:spPr>
      </p:pic>
      <p:pic>
        <p:nvPicPr>
          <p:cNvPr descr="2Lf0om5r93H.png" id="128" name="Google Shape;128;p23"/>
          <p:cNvPicPr preferRelativeResize="0"/>
          <p:nvPr/>
        </p:nvPicPr>
        <p:blipFill>
          <a:blip r:embed="rId4">
            <a:alphaModFix/>
          </a:blip>
          <a:stretch>
            <a:fillRect/>
          </a:stretch>
        </p:blipFill>
        <p:spPr>
          <a:xfrm>
            <a:off x="2246675" y="2149450"/>
            <a:ext cx="6158651" cy="2122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 ROUGE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Evaluation</a:t>
            </a:r>
            <a:endParaRPr/>
          </a:p>
        </p:txBody>
      </p:sp>
      <p:sp>
        <p:nvSpPr>
          <p:cNvPr id="139" name="Google Shape;139;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criteria:</a:t>
            </a:r>
            <a:endParaRPr/>
          </a:p>
          <a:p>
            <a:pPr indent="-342900" lvl="0" marL="457200" rtl="0" algn="l">
              <a:spcBef>
                <a:spcPts val="1600"/>
              </a:spcBef>
              <a:spcAft>
                <a:spcPts val="0"/>
              </a:spcAft>
              <a:buSzPts val="1800"/>
              <a:buChar char="-"/>
            </a:pPr>
            <a:r>
              <a:rPr lang="en"/>
              <a:t>Information satisfaction   </a:t>
            </a:r>
            <a:r>
              <a:rPr lang="en">
                <a:solidFill>
                  <a:srgbClr val="666666"/>
                </a:solidFill>
              </a:rPr>
              <a:t>(answer query)</a:t>
            </a:r>
            <a:endParaRPr>
              <a:solidFill>
                <a:srgbClr val="666666"/>
              </a:solidFill>
            </a:endParaRPr>
          </a:p>
          <a:p>
            <a:pPr indent="-342900" lvl="0" marL="457200" rtl="0" algn="l">
              <a:spcBef>
                <a:spcPts val="0"/>
              </a:spcBef>
              <a:spcAft>
                <a:spcPts val="0"/>
              </a:spcAft>
              <a:buSzPts val="1800"/>
              <a:buChar char="-"/>
            </a:pPr>
            <a:r>
              <a:rPr lang="en"/>
              <a:t>Coverage  </a:t>
            </a:r>
            <a:r>
              <a:rPr lang="en">
                <a:solidFill>
                  <a:srgbClr val="666666"/>
                </a:solidFill>
              </a:rPr>
              <a:t>(summarize corpus)</a:t>
            </a:r>
            <a:endParaRPr>
              <a:solidFill>
                <a:srgbClr val="666666"/>
              </a:solidFill>
            </a:endParaRPr>
          </a:p>
          <a:p>
            <a:pPr indent="-342900" lvl="0" marL="457200" rtl="0" algn="l">
              <a:spcBef>
                <a:spcPts val="0"/>
              </a:spcBef>
              <a:spcAft>
                <a:spcPts val="0"/>
              </a:spcAft>
              <a:buSzPts val="1800"/>
              <a:buChar char="-"/>
            </a:pPr>
            <a:r>
              <a:rPr lang="en"/>
              <a:t>Fluency   </a:t>
            </a:r>
            <a:r>
              <a:rPr lang="en">
                <a:solidFill>
                  <a:srgbClr val="666666"/>
                </a:solidFill>
              </a:rPr>
              <a:t>(sounds natural)</a:t>
            </a:r>
            <a:endParaRPr>
              <a:solidFill>
                <a:srgbClr val="666666"/>
              </a:solidFill>
            </a:endParaRPr>
          </a:p>
          <a:p>
            <a:pPr indent="-342900" lvl="0" marL="457200" rtl="0" algn="l">
              <a:spcBef>
                <a:spcPts val="0"/>
              </a:spcBef>
              <a:spcAft>
                <a:spcPts val="0"/>
              </a:spcAft>
              <a:buSzPts val="1800"/>
              <a:buChar char="-"/>
            </a:pPr>
            <a:r>
              <a:rPr lang="en"/>
              <a:t>Concision   </a:t>
            </a:r>
            <a:r>
              <a:rPr lang="en">
                <a:solidFill>
                  <a:srgbClr val="666666"/>
                </a:solidFill>
              </a:rPr>
              <a:t>(not redundant, no fluff)</a:t>
            </a:r>
            <a:endParaRPr>
              <a:solidFill>
                <a:srgbClr val="666666"/>
              </a:solidFill>
            </a:endParaRPr>
          </a:p>
          <a:p>
            <a:pPr indent="0" lvl="0" marL="0" rtl="0" algn="l">
              <a:spcBef>
                <a:spcPts val="1600"/>
              </a:spcBef>
              <a:spcAft>
                <a:spcPts val="0"/>
              </a:spcAft>
              <a:buNone/>
            </a:pPr>
            <a:r>
              <a:rPr lang="en"/>
              <a:t>Hard to measure </a:t>
            </a:r>
            <a:r>
              <a:rPr b="1" lang="en"/>
              <a:t>and</a:t>
            </a:r>
            <a:r>
              <a:rPr lang="en"/>
              <a:t> hard to tune for!</a:t>
            </a:r>
            <a:endParaRPr/>
          </a:p>
          <a:p>
            <a:pPr indent="-342900" lvl="0" marL="457200" rtl="0" algn="l">
              <a:spcBef>
                <a:spcPts val="1600"/>
              </a:spcBef>
              <a:spcAft>
                <a:spcPts val="0"/>
              </a:spcAft>
              <a:buSzPts val="1800"/>
              <a:buChar char="-"/>
            </a:pPr>
            <a:r>
              <a:rPr lang="en"/>
              <a:t>Data: reference summaries  (similar to MT)</a:t>
            </a:r>
            <a:endParaRPr/>
          </a:p>
          <a:p>
            <a:pPr indent="-342900" lvl="0" marL="457200" rtl="0" algn="l">
              <a:spcBef>
                <a:spcPts val="0"/>
              </a:spcBef>
              <a:spcAft>
                <a:spcPts val="0"/>
              </a:spcAft>
              <a:buSzPts val="1800"/>
              <a:buChar char="-"/>
            </a:pPr>
            <a:r>
              <a:rPr lang="en"/>
              <a:t>No “right answer” - hard to optimize    </a:t>
            </a:r>
            <a:r>
              <a:rPr lang="en">
                <a:solidFill>
                  <a:srgbClr val="666666"/>
                </a:solidFill>
              </a:rPr>
              <a:t>(are we overfitting reference?)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Evaluation</a:t>
            </a:r>
            <a:endParaRPr/>
          </a:p>
        </p:txBody>
      </p:sp>
      <p:sp>
        <p:nvSpPr>
          <p:cNvPr id="145" name="Google Shape;145;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are all very similar to Machine Translation.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What did we do there?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Can we do the same thing here?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Evaluation</a:t>
            </a:r>
            <a:endParaRPr/>
          </a:p>
        </p:txBody>
      </p:sp>
      <p:sp>
        <p:nvSpPr>
          <p:cNvPr id="151" name="Google Shape;151;p27"/>
          <p:cNvSpPr txBox="1"/>
          <p:nvPr>
            <p:ph idx="1" type="body"/>
          </p:nvPr>
        </p:nvSpPr>
        <p:spPr>
          <a:xfrm>
            <a:off x="311700" y="1225225"/>
            <a:ext cx="8520600" cy="3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b="1" lang="en"/>
              <a:t>BLEU</a:t>
            </a:r>
            <a:r>
              <a:rPr lang="en"/>
              <a:t>, we cared about </a:t>
            </a:r>
            <a:r>
              <a:rPr b="1" lang="en"/>
              <a:t>precision</a:t>
            </a:r>
            <a:r>
              <a:rPr lang="en"/>
              <a:t>:</a:t>
            </a:r>
            <a:endParaRPr/>
          </a:p>
          <a:p>
            <a:pPr indent="-342900" lvl="0" marL="457200" rtl="0" algn="l">
              <a:spcBef>
                <a:spcPts val="1600"/>
              </a:spcBef>
              <a:spcAft>
                <a:spcPts val="0"/>
              </a:spcAft>
              <a:buSzPts val="1800"/>
              <a:buChar char="-"/>
            </a:pPr>
            <a:r>
              <a:rPr lang="en"/>
              <a:t>How many n-grams in the candidate are in a reference translation?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In </a:t>
            </a:r>
            <a:r>
              <a:rPr b="1" lang="en"/>
              <a:t>ROUGE</a:t>
            </a:r>
            <a:r>
              <a:rPr lang="en"/>
              <a:t>, we care about </a:t>
            </a:r>
            <a:r>
              <a:rPr b="1" lang="en" u="sng"/>
              <a:t>recall</a:t>
            </a:r>
            <a:r>
              <a:rPr lang="en"/>
              <a:t>:</a:t>
            </a:r>
            <a:endParaRPr/>
          </a:p>
          <a:p>
            <a:pPr indent="-342900" lvl="0" marL="457200" rtl="0" algn="l">
              <a:spcBef>
                <a:spcPts val="1600"/>
              </a:spcBef>
              <a:spcAft>
                <a:spcPts val="0"/>
              </a:spcAft>
              <a:buSzPts val="1800"/>
              <a:buChar char="-"/>
            </a:pPr>
            <a:r>
              <a:rPr lang="en"/>
              <a:t>How many n-grams in the reference summaries are in the candidate?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“Did we include all the salient points in our limited length summary?”</a:t>
            </a:r>
            <a:endParaRPr/>
          </a:p>
        </p:txBody>
      </p:sp>
      <p:pic>
        <p:nvPicPr>
          <p:cNvPr id="152" name="Google Shape;152;p27"/>
          <p:cNvPicPr preferRelativeResize="0"/>
          <p:nvPr/>
        </p:nvPicPr>
        <p:blipFill>
          <a:blip r:embed="rId3">
            <a:alphaModFix/>
          </a:blip>
          <a:stretch>
            <a:fillRect/>
          </a:stretch>
        </p:blipFill>
        <p:spPr>
          <a:xfrm>
            <a:off x="5919275" y="315925"/>
            <a:ext cx="2994025" cy="107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Evaluation</a:t>
            </a:r>
            <a:endParaRPr/>
          </a:p>
        </p:txBody>
      </p:sp>
      <p:sp>
        <p:nvSpPr>
          <p:cNvPr id="158" name="Google Shape;158;p28"/>
          <p:cNvSpPr txBox="1"/>
          <p:nvPr>
            <p:ph idx="1" type="body"/>
          </p:nvPr>
        </p:nvSpPr>
        <p:spPr>
          <a:xfrm>
            <a:off x="311700" y="1225225"/>
            <a:ext cx="8520600" cy="3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Several forms of ROUGE.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ROUGE-N: N-gram overlap as described on previous slide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ROUGE-L: Longest common subsequence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ROUGE-S: Skipgram (any pair of words in a sentence)</a:t>
            </a:r>
            <a:endParaRPr/>
          </a:p>
        </p:txBody>
      </p:sp>
      <p:pic>
        <p:nvPicPr>
          <p:cNvPr id="159" name="Google Shape;159;p28"/>
          <p:cNvPicPr preferRelativeResize="0"/>
          <p:nvPr/>
        </p:nvPicPr>
        <p:blipFill>
          <a:blip r:embed="rId3">
            <a:alphaModFix/>
          </a:blip>
          <a:stretch>
            <a:fillRect/>
          </a:stretch>
        </p:blipFill>
        <p:spPr>
          <a:xfrm>
            <a:off x="5919275" y="315925"/>
            <a:ext cx="2994025" cy="107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Neural Models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Compression Models</a:t>
            </a:r>
            <a:endParaRPr/>
          </a:p>
        </p:txBody>
      </p:sp>
      <p:sp>
        <p:nvSpPr>
          <p:cNvPr id="170" name="Google Shape;170;p3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Sequence-to-Sequence</a:t>
            </a:r>
            <a:endParaRPr/>
          </a:p>
          <a:p>
            <a:pPr indent="-317500" lvl="0" marL="457200" rtl="0" algn="l">
              <a:spcBef>
                <a:spcPts val="1600"/>
              </a:spcBef>
              <a:spcAft>
                <a:spcPts val="0"/>
              </a:spcAft>
              <a:buSzPts val="1400"/>
              <a:buChar char="-"/>
            </a:pPr>
            <a:r>
              <a:rPr lang="en"/>
              <a:t>Input: original </a:t>
            </a:r>
            <a:r>
              <a:rPr lang="en" u="sng"/>
              <a:t>sentence</a:t>
            </a:r>
            <a:endParaRPr u="sng"/>
          </a:p>
          <a:p>
            <a:pPr indent="-317500" lvl="0" marL="457200" rtl="0" algn="l">
              <a:spcBef>
                <a:spcPts val="0"/>
              </a:spcBef>
              <a:spcAft>
                <a:spcPts val="0"/>
              </a:spcAft>
              <a:buSzPts val="1400"/>
              <a:buChar char="-"/>
            </a:pPr>
            <a:r>
              <a:rPr lang="en"/>
              <a:t>Output: compressed </a:t>
            </a:r>
            <a:r>
              <a:rPr lang="en" u="sng"/>
              <a:t>sentence</a:t>
            </a:r>
            <a:endParaRPr u="sng"/>
          </a:p>
          <a:p>
            <a:pPr indent="0" lvl="0" marL="0" rtl="0" algn="l">
              <a:spcBef>
                <a:spcPts val="1600"/>
              </a:spcBef>
              <a:spcAft>
                <a:spcPts val="0"/>
              </a:spcAft>
              <a:buNone/>
            </a:pPr>
            <a:r>
              <a:rPr lang="en"/>
              <a:t>Use attention to improve performance</a:t>
            </a:r>
            <a:endParaRPr/>
          </a:p>
          <a:p>
            <a:pPr indent="0" lvl="0" marL="0" rtl="0" algn="l">
              <a:spcBef>
                <a:spcPts val="1600"/>
              </a:spcBef>
              <a:spcAft>
                <a:spcPts val="1600"/>
              </a:spcAft>
              <a:buNone/>
            </a:pPr>
            <a:r>
              <a:rPr lang="en"/>
              <a:t>Model architecture like neural MT!</a:t>
            </a:r>
            <a:endParaRPr>
              <a:solidFill>
                <a:srgbClr val="9900FF"/>
              </a:solidFill>
            </a:endParaRPr>
          </a:p>
        </p:txBody>
      </p:sp>
      <p:pic>
        <p:nvPicPr>
          <p:cNvPr id="171" name="Google Shape;171;p30"/>
          <p:cNvPicPr preferRelativeResize="0"/>
          <p:nvPr/>
        </p:nvPicPr>
        <p:blipFill>
          <a:blip r:embed="rId3">
            <a:alphaModFix/>
          </a:blip>
          <a:stretch>
            <a:fillRect/>
          </a:stretch>
        </p:blipFill>
        <p:spPr>
          <a:xfrm>
            <a:off x="3757225" y="315925"/>
            <a:ext cx="4614002" cy="4330075"/>
          </a:xfrm>
          <a:prstGeom prst="rect">
            <a:avLst/>
          </a:prstGeom>
          <a:noFill/>
          <a:ln>
            <a:noFill/>
          </a:ln>
        </p:spPr>
      </p:pic>
      <p:sp>
        <p:nvSpPr>
          <p:cNvPr id="172" name="Google Shape;172;p30"/>
          <p:cNvSpPr txBox="1"/>
          <p:nvPr/>
        </p:nvSpPr>
        <p:spPr>
          <a:xfrm>
            <a:off x="286750" y="4271425"/>
            <a:ext cx="8390700" cy="70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Open Sans"/>
              <a:buChar char="-"/>
            </a:pPr>
            <a:r>
              <a:t/>
            </a:r>
            <a:endParaRPr>
              <a:solidFill>
                <a:schemeClr val="dk1"/>
              </a:solidFill>
              <a:latin typeface="Open Sans"/>
              <a:ea typeface="Open Sans"/>
              <a:cs typeface="Open Sans"/>
              <a:sym typeface="Open Sans"/>
            </a:endParaRPr>
          </a:p>
          <a:p>
            <a:pPr indent="0" lvl="0" marL="0" rtl="0" algn="l">
              <a:lnSpc>
                <a:spcPct val="115000"/>
              </a:lnSpc>
              <a:spcBef>
                <a:spcPts val="1600"/>
              </a:spcBef>
              <a:spcAft>
                <a:spcPts val="1600"/>
              </a:spcAft>
              <a:buNone/>
            </a:pPr>
            <a:r>
              <a:rPr lang="en">
                <a:solidFill>
                  <a:schemeClr val="dk1"/>
                </a:solidFill>
                <a:latin typeface="Open Sans"/>
                <a:ea typeface="Open Sans"/>
                <a:cs typeface="Open Sans"/>
                <a:sym typeface="Open Sans"/>
              </a:rPr>
              <a:t>Source:</a:t>
            </a:r>
            <a:r>
              <a:rPr lang="en" u="sng">
                <a:solidFill>
                  <a:schemeClr val="hlink"/>
                </a:solidFill>
                <a:latin typeface="Open Sans"/>
                <a:ea typeface="Open Sans"/>
                <a:cs typeface="Open Sans"/>
                <a:sym typeface="Open Sans"/>
                <a:hlinkClick r:id="rId4"/>
              </a:rPr>
              <a:t> A Neural Attention Model for Abstractive Sentence Summarization </a:t>
            </a:r>
            <a:r>
              <a:rPr lang="en">
                <a:solidFill>
                  <a:schemeClr val="dk1"/>
                </a:solidFill>
                <a:latin typeface="Open Sans"/>
                <a:ea typeface="Open Sans"/>
                <a:cs typeface="Open Sans"/>
                <a:sym typeface="Open Sans"/>
              </a:rPr>
              <a:t>, Rush et al. 2015 </a:t>
            </a:r>
            <a:endParaRPr>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seq2seq Models for Summarization</a:t>
            </a:r>
            <a:endParaRPr/>
          </a:p>
        </p:txBody>
      </p:sp>
      <p:sp>
        <p:nvSpPr>
          <p:cNvPr id="178" name="Google Shape;178;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End-to-End Sequence-to-Sequence models:</a:t>
            </a:r>
            <a:endParaRPr/>
          </a:p>
          <a:p>
            <a:pPr indent="-342900" lvl="0" marL="457200" rtl="0" algn="l">
              <a:spcBef>
                <a:spcPts val="1600"/>
              </a:spcBef>
              <a:spcAft>
                <a:spcPts val="0"/>
              </a:spcAft>
              <a:buSzPts val="1800"/>
              <a:buChar char="-"/>
            </a:pPr>
            <a:r>
              <a:rPr b="1" lang="en"/>
              <a:t>Input:</a:t>
            </a:r>
            <a:r>
              <a:rPr lang="en"/>
              <a:t> the document that needs to be summarized</a:t>
            </a:r>
            <a:endParaRPr/>
          </a:p>
          <a:p>
            <a:pPr indent="-342900" lvl="0" marL="457200" rtl="0" algn="l">
              <a:spcBef>
                <a:spcPts val="0"/>
              </a:spcBef>
              <a:spcAft>
                <a:spcPts val="0"/>
              </a:spcAft>
              <a:buSzPts val="1800"/>
              <a:buChar char="-"/>
            </a:pPr>
            <a:r>
              <a:rPr b="1" lang="en"/>
              <a:t>Output:</a:t>
            </a:r>
            <a:r>
              <a:rPr lang="en"/>
              <a:t> summary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9" name="Google Shape;179;p31"/>
          <p:cNvSpPr/>
          <p:nvPr/>
        </p:nvSpPr>
        <p:spPr>
          <a:xfrm>
            <a:off x="3197126" y="3624348"/>
            <a:ext cx="498900" cy="4989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p:nvPr/>
        </p:nvSpPr>
        <p:spPr>
          <a:xfrm>
            <a:off x="3908720" y="3624348"/>
            <a:ext cx="498900" cy="4989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p:nvPr/>
        </p:nvSpPr>
        <p:spPr>
          <a:xfrm>
            <a:off x="4620314" y="3624348"/>
            <a:ext cx="498900" cy="4989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31"/>
          <p:cNvCxnSpPr>
            <a:stCxn id="183" idx="0"/>
            <a:endCxn id="179" idx="2"/>
          </p:cNvCxnSpPr>
          <p:nvPr/>
        </p:nvCxnSpPr>
        <p:spPr>
          <a:xfrm rot="10800000">
            <a:off x="3446576" y="4123248"/>
            <a:ext cx="0" cy="327000"/>
          </a:xfrm>
          <a:prstGeom prst="straightConnector1">
            <a:avLst/>
          </a:prstGeom>
          <a:noFill/>
          <a:ln cap="flat" cmpd="sng" w="19050">
            <a:solidFill>
              <a:srgbClr val="000000"/>
            </a:solidFill>
            <a:prstDash val="solid"/>
            <a:round/>
            <a:headEnd len="med" w="med" type="none"/>
            <a:tailEnd len="med" w="med" type="triangle"/>
          </a:ln>
        </p:spPr>
      </p:cxnSp>
      <p:cxnSp>
        <p:nvCxnSpPr>
          <p:cNvPr id="184" name="Google Shape;184;p31"/>
          <p:cNvCxnSpPr>
            <a:stCxn id="185" idx="0"/>
            <a:endCxn id="180" idx="2"/>
          </p:cNvCxnSpPr>
          <p:nvPr/>
        </p:nvCxnSpPr>
        <p:spPr>
          <a:xfrm rot="10800000">
            <a:off x="4158170" y="4123248"/>
            <a:ext cx="0" cy="327000"/>
          </a:xfrm>
          <a:prstGeom prst="straightConnector1">
            <a:avLst/>
          </a:prstGeom>
          <a:noFill/>
          <a:ln cap="flat" cmpd="sng" w="19050">
            <a:solidFill>
              <a:srgbClr val="000000"/>
            </a:solidFill>
            <a:prstDash val="solid"/>
            <a:round/>
            <a:headEnd len="med" w="med" type="none"/>
            <a:tailEnd len="med" w="med" type="triangle"/>
          </a:ln>
        </p:spPr>
      </p:cxnSp>
      <p:cxnSp>
        <p:nvCxnSpPr>
          <p:cNvPr id="186" name="Google Shape;186;p31"/>
          <p:cNvCxnSpPr>
            <a:stCxn id="187" idx="0"/>
            <a:endCxn id="181" idx="2"/>
          </p:cNvCxnSpPr>
          <p:nvPr/>
        </p:nvCxnSpPr>
        <p:spPr>
          <a:xfrm rot="10800000">
            <a:off x="4869764" y="4123248"/>
            <a:ext cx="0" cy="327000"/>
          </a:xfrm>
          <a:prstGeom prst="straightConnector1">
            <a:avLst/>
          </a:prstGeom>
          <a:noFill/>
          <a:ln cap="flat" cmpd="sng" w="19050">
            <a:solidFill>
              <a:srgbClr val="000000"/>
            </a:solidFill>
            <a:prstDash val="solid"/>
            <a:round/>
            <a:headEnd len="med" w="med" type="none"/>
            <a:tailEnd len="med" w="med" type="triangle"/>
          </a:ln>
        </p:spPr>
      </p:cxnSp>
      <p:sp>
        <p:nvSpPr>
          <p:cNvPr id="188" name="Google Shape;188;p31"/>
          <p:cNvSpPr/>
          <p:nvPr/>
        </p:nvSpPr>
        <p:spPr>
          <a:xfrm>
            <a:off x="5331907" y="3624348"/>
            <a:ext cx="498900" cy="4989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1"/>
          <p:cNvSpPr/>
          <p:nvPr/>
        </p:nvSpPr>
        <p:spPr>
          <a:xfrm>
            <a:off x="5225569" y="4450194"/>
            <a:ext cx="711600" cy="380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&lt;/s&gt;</a:t>
            </a:r>
            <a:endParaRPr/>
          </a:p>
        </p:txBody>
      </p:sp>
      <p:cxnSp>
        <p:nvCxnSpPr>
          <p:cNvPr id="190" name="Google Shape;190;p31"/>
          <p:cNvCxnSpPr>
            <a:stCxn id="189" idx="0"/>
            <a:endCxn id="188" idx="2"/>
          </p:cNvCxnSpPr>
          <p:nvPr/>
        </p:nvCxnSpPr>
        <p:spPr>
          <a:xfrm rot="10800000">
            <a:off x="5581369" y="4123194"/>
            <a:ext cx="0" cy="327000"/>
          </a:xfrm>
          <a:prstGeom prst="straightConnector1">
            <a:avLst/>
          </a:prstGeom>
          <a:noFill/>
          <a:ln cap="flat" cmpd="sng" w="19050">
            <a:solidFill>
              <a:srgbClr val="000000"/>
            </a:solidFill>
            <a:prstDash val="solid"/>
            <a:round/>
            <a:headEnd len="med" w="med" type="none"/>
            <a:tailEnd len="med" w="med" type="triangle"/>
          </a:ln>
        </p:spPr>
      </p:cxnSp>
      <p:cxnSp>
        <p:nvCxnSpPr>
          <p:cNvPr id="191" name="Google Shape;191;p31"/>
          <p:cNvCxnSpPr>
            <a:stCxn id="179" idx="3"/>
            <a:endCxn id="180" idx="1"/>
          </p:cNvCxnSpPr>
          <p:nvPr/>
        </p:nvCxnSpPr>
        <p:spPr>
          <a:xfrm>
            <a:off x="3696026" y="3873798"/>
            <a:ext cx="212700" cy="0"/>
          </a:xfrm>
          <a:prstGeom prst="straightConnector1">
            <a:avLst/>
          </a:prstGeom>
          <a:noFill/>
          <a:ln cap="flat" cmpd="sng" w="19050">
            <a:solidFill>
              <a:srgbClr val="000000"/>
            </a:solidFill>
            <a:prstDash val="solid"/>
            <a:round/>
            <a:headEnd len="med" w="med" type="none"/>
            <a:tailEnd len="med" w="med" type="triangle"/>
          </a:ln>
        </p:spPr>
      </p:cxnSp>
      <p:cxnSp>
        <p:nvCxnSpPr>
          <p:cNvPr id="192" name="Google Shape;192;p31"/>
          <p:cNvCxnSpPr>
            <a:stCxn id="180" idx="3"/>
            <a:endCxn id="181" idx="1"/>
          </p:cNvCxnSpPr>
          <p:nvPr/>
        </p:nvCxnSpPr>
        <p:spPr>
          <a:xfrm>
            <a:off x="4407620" y="3873798"/>
            <a:ext cx="212700" cy="0"/>
          </a:xfrm>
          <a:prstGeom prst="straightConnector1">
            <a:avLst/>
          </a:prstGeom>
          <a:noFill/>
          <a:ln cap="flat" cmpd="sng" w="19050">
            <a:solidFill>
              <a:srgbClr val="000000"/>
            </a:solidFill>
            <a:prstDash val="solid"/>
            <a:round/>
            <a:headEnd len="med" w="med" type="none"/>
            <a:tailEnd len="med" w="med" type="triangle"/>
          </a:ln>
        </p:spPr>
      </p:cxnSp>
      <p:cxnSp>
        <p:nvCxnSpPr>
          <p:cNvPr id="193" name="Google Shape;193;p31"/>
          <p:cNvCxnSpPr>
            <a:stCxn id="181" idx="3"/>
            <a:endCxn id="188" idx="1"/>
          </p:cNvCxnSpPr>
          <p:nvPr/>
        </p:nvCxnSpPr>
        <p:spPr>
          <a:xfrm>
            <a:off x="5119214" y="3873798"/>
            <a:ext cx="212700" cy="0"/>
          </a:xfrm>
          <a:prstGeom prst="straightConnector1">
            <a:avLst/>
          </a:prstGeom>
          <a:noFill/>
          <a:ln cap="flat" cmpd="sng" w="19050">
            <a:solidFill>
              <a:srgbClr val="000000"/>
            </a:solidFill>
            <a:prstDash val="solid"/>
            <a:round/>
            <a:headEnd len="med" w="med" type="none"/>
            <a:tailEnd len="med" w="med" type="triangle"/>
          </a:ln>
        </p:spPr>
      </p:cxnSp>
      <p:sp>
        <p:nvSpPr>
          <p:cNvPr id="194" name="Google Shape;194;p31"/>
          <p:cNvSpPr/>
          <p:nvPr/>
        </p:nvSpPr>
        <p:spPr>
          <a:xfrm>
            <a:off x="6043501" y="3624348"/>
            <a:ext cx="498900" cy="498900"/>
          </a:xfrm>
          <a:prstGeom prst="round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p:nvPr/>
        </p:nvSpPr>
        <p:spPr>
          <a:xfrm>
            <a:off x="5937163" y="4450194"/>
            <a:ext cx="711600" cy="380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&lt;s&gt;</a:t>
            </a:r>
            <a:endParaRPr/>
          </a:p>
        </p:txBody>
      </p:sp>
      <p:cxnSp>
        <p:nvCxnSpPr>
          <p:cNvPr id="196" name="Google Shape;196;p31"/>
          <p:cNvCxnSpPr>
            <a:stCxn id="195" idx="0"/>
            <a:endCxn id="194" idx="2"/>
          </p:cNvCxnSpPr>
          <p:nvPr/>
        </p:nvCxnSpPr>
        <p:spPr>
          <a:xfrm rot="10800000">
            <a:off x="6292963" y="4123194"/>
            <a:ext cx="0" cy="327000"/>
          </a:xfrm>
          <a:prstGeom prst="straightConnector1">
            <a:avLst/>
          </a:prstGeom>
          <a:noFill/>
          <a:ln cap="flat" cmpd="sng" w="19050">
            <a:solidFill>
              <a:srgbClr val="000000"/>
            </a:solidFill>
            <a:prstDash val="solid"/>
            <a:round/>
            <a:headEnd len="med" w="med" type="none"/>
            <a:tailEnd len="med" w="med" type="triangle"/>
          </a:ln>
        </p:spPr>
      </p:cxnSp>
      <p:sp>
        <p:nvSpPr>
          <p:cNvPr id="197" name="Google Shape;197;p31"/>
          <p:cNvSpPr/>
          <p:nvPr/>
        </p:nvSpPr>
        <p:spPr>
          <a:xfrm>
            <a:off x="6755095" y="3624348"/>
            <a:ext cx="498900" cy="498900"/>
          </a:xfrm>
          <a:prstGeom prst="round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31"/>
          <p:cNvCxnSpPr>
            <a:stCxn id="199" idx="0"/>
            <a:endCxn id="197" idx="2"/>
          </p:cNvCxnSpPr>
          <p:nvPr/>
        </p:nvCxnSpPr>
        <p:spPr>
          <a:xfrm rot="10800000">
            <a:off x="7004545" y="4123248"/>
            <a:ext cx="0" cy="327000"/>
          </a:xfrm>
          <a:prstGeom prst="straightConnector1">
            <a:avLst/>
          </a:prstGeom>
          <a:noFill/>
          <a:ln cap="flat" cmpd="sng" w="19050">
            <a:solidFill>
              <a:srgbClr val="000000"/>
            </a:solidFill>
            <a:prstDash val="solid"/>
            <a:round/>
            <a:headEnd len="med" w="med" type="none"/>
            <a:tailEnd len="med" w="med" type="triangle"/>
          </a:ln>
        </p:spPr>
      </p:cxnSp>
      <p:sp>
        <p:nvSpPr>
          <p:cNvPr id="200" name="Google Shape;200;p31"/>
          <p:cNvSpPr/>
          <p:nvPr/>
        </p:nvSpPr>
        <p:spPr>
          <a:xfrm>
            <a:off x="7466689" y="3624348"/>
            <a:ext cx="498900" cy="498900"/>
          </a:xfrm>
          <a:prstGeom prst="round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31"/>
          <p:cNvCxnSpPr>
            <a:stCxn id="202" idx="0"/>
            <a:endCxn id="200" idx="2"/>
          </p:cNvCxnSpPr>
          <p:nvPr/>
        </p:nvCxnSpPr>
        <p:spPr>
          <a:xfrm rot="10800000">
            <a:off x="7716139" y="4123248"/>
            <a:ext cx="0" cy="327000"/>
          </a:xfrm>
          <a:prstGeom prst="straightConnector1">
            <a:avLst/>
          </a:prstGeom>
          <a:noFill/>
          <a:ln cap="flat" cmpd="sng" w="19050">
            <a:solidFill>
              <a:srgbClr val="000000"/>
            </a:solidFill>
            <a:prstDash val="solid"/>
            <a:round/>
            <a:headEnd len="med" w="med" type="none"/>
            <a:tailEnd len="med" w="med" type="triangle"/>
          </a:ln>
        </p:spPr>
      </p:cxnSp>
      <p:cxnSp>
        <p:nvCxnSpPr>
          <p:cNvPr id="203" name="Google Shape;203;p31"/>
          <p:cNvCxnSpPr>
            <a:stCxn id="188" idx="3"/>
            <a:endCxn id="194" idx="1"/>
          </p:cNvCxnSpPr>
          <p:nvPr/>
        </p:nvCxnSpPr>
        <p:spPr>
          <a:xfrm>
            <a:off x="5830807" y="3873798"/>
            <a:ext cx="212700" cy="0"/>
          </a:xfrm>
          <a:prstGeom prst="straightConnector1">
            <a:avLst/>
          </a:prstGeom>
          <a:noFill/>
          <a:ln cap="flat" cmpd="sng" w="19050">
            <a:solidFill>
              <a:srgbClr val="000000"/>
            </a:solidFill>
            <a:prstDash val="solid"/>
            <a:round/>
            <a:headEnd len="med" w="med" type="none"/>
            <a:tailEnd len="med" w="med" type="triangle"/>
          </a:ln>
        </p:spPr>
      </p:cxnSp>
      <p:cxnSp>
        <p:nvCxnSpPr>
          <p:cNvPr id="204" name="Google Shape;204;p31"/>
          <p:cNvCxnSpPr>
            <a:stCxn id="194" idx="3"/>
            <a:endCxn id="197" idx="1"/>
          </p:cNvCxnSpPr>
          <p:nvPr/>
        </p:nvCxnSpPr>
        <p:spPr>
          <a:xfrm>
            <a:off x="6542401" y="3873798"/>
            <a:ext cx="212700" cy="0"/>
          </a:xfrm>
          <a:prstGeom prst="straightConnector1">
            <a:avLst/>
          </a:prstGeom>
          <a:noFill/>
          <a:ln cap="flat" cmpd="sng" w="19050">
            <a:solidFill>
              <a:srgbClr val="000000"/>
            </a:solidFill>
            <a:prstDash val="solid"/>
            <a:round/>
            <a:headEnd len="med" w="med" type="none"/>
            <a:tailEnd len="med" w="med" type="triangle"/>
          </a:ln>
        </p:spPr>
      </p:cxnSp>
      <p:cxnSp>
        <p:nvCxnSpPr>
          <p:cNvPr id="205" name="Google Shape;205;p31"/>
          <p:cNvCxnSpPr>
            <a:stCxn id="197" idx="3"/>
            <a:endCxn id="200" idx="1"/>
          </p:cNvCxnSpPr>
          <p:nvPr/>
        </p:nvCxnSpPr>
        <p:spPr>
          <a:xfrm>
            <a:off x="7253995" y="3873798"/>
            <a:ext cx="212700" cy="0"/>
          </a:xfrm>
          <a:prstGeom prst="straightConnector1">
            <a:avLst/>
          </a:prstGeom>
          <a:noFill/>
          <a:ln cap="flat" cmpd="sng" w="19050">
            <a:solidFill>
              <a:srgbClr val="000000"/>
            </a:solidFill>
            <a:prstDash val="solid"/>
            <a:round/>
            <a:headEnd len="med" w="med" type="none"/>
            <a:tailEnd len="med" w="med" type="triangle"/>
          </a:ln>
        </p:spPr>
      </p:cxnSp>
      <p:sp>
        <p:nvSpPr>
          <p:cNvPr id="206" name="Google Shape;206;p31"/>
          <p:cNvSpPr/>
          <p:nvPr/>
        </p:nvSpPr>
        <p:spPr>
          <a:xfrm>
            <a:off x="5937163" y="2916606"/>
            <a:ext cx="711600" cy="380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Argentina</a:t>
            </a:r>
            <a:endParaRPr/>
          </a:p>
        </p:txBody>
      </p:sp>
      <p:sp>
        <p:nvSpPr>
          <p:cNvPr id="207" name="Google Shape;207;p31"/>
          <p:cNvSpPr/>
          <p:nvPr/>
        </p:nvSpPr>
        <p:spPr>
          <a:xfrm>
            <a:off x="6648756" y="2916606"/>
            <a:ext cx="711600" cy="380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defeated</a:t>
            </a:r>
            <a:endParaRPr/>
          </a:p>
        </p:txBody>
      </p:sp>
      <p:sp>
        <p:nvSpPr>
          <p:cNvPr id="208" name="Google Shape;208;p31"/>
          <p:cNvSpPr/>
          <p:nvPr/>
        </p:nvSpPr>
        <p:spPr>
          <a:xfrm>
            <a:off x="7360350" y="2916606"/>
            <a:ext cx="711600" cy="380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brazil</a:t>
            </a:r>
            <a:endParaRPr/>
          </a:p>
        </p:txBody>
      </p:sp>
      <p:cxnSp>
        <p:nvCxnSpPr>
          <p:cNvPr id="209" name="Google Shape;209;p31"/>
          <p:cNvCxnSpPr>
            <a:stCxn id="194" idx="0"/>
            <a:endCxn id="206" idx="2"/>
          </p:cNvCxnSpPr>
          <p:nvPr/>
        </p:nvCxnSpPr>
        <p:spPr>
          <a:xfrm rot="10800000">
            <a:off x="6292951" y="3297348"/>
            <a:ext cx="0" cy="327000"/>
          </a:xfrm>
          <a:prstGeom prst="straightConnector1">
            <a:avLst/>
          </a:prstGeom>
          <a:noFill/>
          <a:ln cap="flat" cmpd="sng" w="19050">
            <a:solidFill>
              <a:srgbClr val="000000"/>
            </a:solidFill>
            <a:prstDash val="solid"/>
            <a:round/>
            <a:headEnd len="med" w="med" type="none"/>
            <a:tailEnd len="med" w="med" type="triangle"/>
          </a:ln>
        </p:spPr>
      </p:cxnSp>
      <p:cxnSp>
        <p:nvCxnSpPr>
          <p:cNvPr id="210" name="Google Shape;210;p31"/>
          <p:cNvCxnSpPr>
            <a:stCxn id="197" idx="0"/>
            <a:endCxn id="207" idx="2"/>
          </p:cNvCxnSpPr>
          <p:nvPr/>
        </p:nvCxnSpPr>
        <p:spPr>
          <a:xfrm rot="10800000">
            <a:off x="7004545" y="3297348"/>
            <a:ext cx="0" cy="327000"/>
          </a:xfrm>
          <a:prstGeom prst="straightConnector1">
            <a:avLst/>
          </a:prstGeom>
          <a:noFill/>
          <a:ln cap="flat" cmpd="sng" w="19050">
            <a:solidFill>
              <a:srgbClr val="000000"/>
            </a:solidFill>
            <a:prstDash val="solid"/>
            <a:round/>
            <a:headEnd len="med" w="med" type="none"/>
            <a:tailEnd len="med" w="med" type="triangle"/>
          </a:ln>
        </p:spPr>
      </p:cxnSp>
      <p:cxnSp>
        <p:nvCxnSpPr>
          <p:cNvPr id="211" name="Google Shape;211;p31"/>
          <p:cNvCxnSpPr>
            <a:stCxn id="200" idx="0"/>
            <a:endCxn id="208" idx="2"/>
          </p:cNvCxnSpPr>
          <p:nvPr/>
        </p:nvCxnSpPr>
        <p:spPr>
          <a:xfrm rot="10800000">
            <a:off x="7716139" y="3297348"/>
            <a:ext cx="0" cy="327000"/>
          </a:xfrm>
          <a:prstGeom prst="straightConnector1">
            <a:avLst/>
          </a:prstGeom>
          <a:noFill/>
          <a:ln cap="flat" cmpd="sng" w="19050">
            <a:solidFill>
              <a:srgbClr val="000000"/>
            </a:solidFill>
            <a:prstDash val="solid"/>
            <a:round/>
            <a:headEnd len="med" w="med" type="none"/>
            <a:tailEnd len="med" w="med" type="triangle"/>
          </a:ln>
        </p:spPr>
      </p:cxnSp>
      <p:sp>
        <p:nvSpPr>
          <p:cNvPr id="212" name="Google Shape;212;p31"/>
          <p:cNvSpPr/>
          <p:nvPr/>
        </p:nvSpPr>
        <p:spPr>
          <a:xfrm>
            <a:off x="8178282" y="3624348"/>
            <a:ext cx="498900" cy="498900"/>
          </a:xfrm>
          <a:prstGeom prst="roundRect">
            <a:avLst>
              <a:gd fmla="val 16667" name="adj"/>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 name="Google Shape;213;p31"/>
          <p:cNvCxnSpPr>
            <a:stCxn id="214" idx="0"/>
            <a:endCxn id="212" idx="2"/>
          </p:cNvCxnSpPr>
          <p:nvPr/>
        </p:nvCxnSpPr>
        <p:spPr>
          <a:xfrm rot="10800000">
            <a:off x="8427732" y="4123248"/>
            <a:ext cx="0" cy="327000"/>
          </a:xfrm>
          <a:prstGeom prst="straightConnector1">
            <a:avLst/>
          </a:prstGeom>
          <a:noFill/>
          <a:ln cap="flat" cmpd="sng" w="19050">
            <a:solidFill>
              <a:srgbClr val="000000"/>
            </a:solidFill>
            <a:prstDash val="solid"/>
            <a:round/>
            <a:headEnd len="med" w="med" type="none"/>
            <a:tailEnd len="med" w="med" type="triangle"/>
          </a:ln>
        </p:spPr>
      </p:cxnSp>
      <p:sp>
        <p:nvSpPr>
          <p:cNvPr id="215" name="Google Shape;215;p31"/>
          <p:cNvSpPr/>
          <p:nvPr/>
        </p:nvSpPr>
        <p:spPr>
          <a:xfrm>
            <a:off x="8071944" y="2916606"/>
            <a:ext cx="711600" cy="380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&lt;/s&gt;</a:t>
            </a:r>
            <a:endParaRPr/>
          </a:p>
        </p:txBody>
      </p:sp>
      <p:cxnSp>
        <p:nvCxnSpPr>
          <p:cNvPr id="216" name="Google Shape;216;p31"/>
          <p:cNvCxnSpPr>
            <a:stCxn id="212" idx="0"/>
            <a:endCxn id="215" idx="2"/>
          </p:cNvCxnSpPr>
          <p:nvPr/>
        </p:nvCxnSpPr>
        <p:spPr>
          <a:xfrm rot="10800000">
            <a:off x="8427732" y="3297348"/>
            <a:ext cx="0" cy="327000"/>
          </a:xfrm>
          <a:prstGeom prst="straightConnector1">
            <a:avLst/>
          </a:prstGeom>
          <a:noFill/>
          <a:ln cap="flat" cmpd="sng" w="19050">
            <a:solidFill>
              <a:srgbClr val="000000"/>
            </a:solidFill>
            <a:prstDash val="solid"/>
            <a:round/>
            <a:headEnd len="med" w="med" type="none"/>
            <a:tailEnd len="med" w="med" type="triangle"/>
          </a:ln>
        </p:spPr>
      </p:cxnSp>
      <p:cxnSp>
        <p:nvCxnSpPr>
          <p:cNvPr id="217" name="Google Shape;217;p31"/>
          <p:cNvCxnSpPr>
            <a:stCxn id="200" idx="3"/>
            <a:endCxn id="212" idx="1"/>
          </p:cNvCxnSpPr>
          <p:nvPr/>
        </p:nvCxnSpPr>
        <p:spPr>
          <a:xfrm>
            <a:off x="7965589" y="3873798"/>
            <a:ext cx="212700" cy="0"/>
          </a:xfrm>
          <a:prstGeom prst="straightConnector1">
            <a:avLst/>
          </a:prstGeom>
          <a:noFill/>
          <a:ln cap="flat" cmpd="sng" w="19050">
            <a:solidFill>
              <a:srgbClr val="000000"/>
            </a:solidFill>
            <a:prstDash val="solid"/>
            <a:round/>
            <a:headEnd len="med" w="med" type="none"/>
            <a:tailEnd len="med" w="med" type="triangle"/>
          </a:ln>
        </p:spPr>
      </p:cxnSp>
      <p:cxnSp>
        <p:nvCxnSpPr>
          <p:cNvPr id="218" name="Google Shape;218;p31"/>
          <p:cNvCxnSpPr/>
          <p:nvPr/>
        </p:nvCxnSpPr>
        <p:spPr>
          <a:xfrm>
            <a:off x="5937405" y="2896700"/>
            <a:ext cx="0" cy="1978800"/>
          </a:xfrm>
          <a:prstGeom prst="straightConnector1">
            <a:avLst/>
          </a:prstGeom>
          <a:noFill/>
          <a:ln cap="flat" cmpd="sng" w="19050">
            <a:solidFill>
              <a:schemeClr val="dk2"/>
            </a:solidFill>
            <a:prstDash val="dash"/>
            <a:round/>
            <a:headEnd len="med" w="med" type="none"/>
            <a:tailEnd len="med" w="med" type="none"/>
          </a:ln>
        </p:spPr>
      </p:cxnSp>
      <p:cxnSp>
        <p:nvCxnSpPr>
          <p:cNvPr id="219" name="Google Shape;219;p31"/>
          <p:cNvCxnSpPr>
            <a:stCxn id="194" idx="0"/>
            <a:endCxn id="188" idx="0"/>
          </p:cNvCxnSpPr>
          <p:nvPr/>
        </p:nvCxnSpPr>
        <p:spPr>
          <a:xfrm rot="5400000">
            <a:off x="5936851" y="3268848"/>
            <a:ext cx="600" cy="7116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220" name="Google Shape;220;p31"/>
          <p:cNvCxnSpPr>
            <a:stCxn id="194" idx="0"/>
            <a:endCxn id="181" idx="0"/>
          </p:cNvCxnSpPr>
          <p:nvPr/>
        </p:nvCxnSpPr>
        <p:spPr>
          <a:xfrm rot="5400000">
            <a:off x="5581051" y="2913048"/>
            <a:ext cx="600" cy="14232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221" name="Google Shape;221;p31"/>
          <p:cNvCxnSpPr>
            <a:stCxn id="194" idx="0"/>
            <a:endCxn id="180" idx="0"/>
          </p:cNvCxnSpPr>
          <p:nvPr/>
        </p:nvCxnSpPr>
        <p:spPr>
          <a:xfrm rot="5400000">
            <a:off x="5225251" y="2557248"/>
            <a:ext cx="600" cy="21348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222" name="Google Shape;222;p31"/>
          <p:cNvCxnSpPr>
            <a:stCxn id="194" idx="0"/>
            <a:endCxn id="179" idx="0"/>
          </p:cNvCxnSpPr>
          <p:nvPr/>
        </p:nvCxnSpPr>
        <p:spPr>
          <a:xfrm rot="5400000">
            <a:off x="4869451" y="2201448"/>
            <a:ext cx="600" cy="2846400"/>
          </a:xfrm>
          <a:prstGeom prst="curvedConnector3">
            <a:avLst>
              <a:gd fmla="val -39687500" name="adj1"/>
            </a:avLst>
          </a:prstGeom>
          <a:noFill/>
          <a:ln cap="flat" cmpd="sng" w="9525">
            <a:solidFill>
              <a:schemeClr val="dk2"/>
            </a:solidFill>
            <a:prstDash val="solid"/>
            <a:round/>
            <a:headEnd len="med" w="med" type="none"/>
            <a:tailEnd len="med" w="med" type="none"/>
          </a:ln>
        </p:spPr>
      </p:cxnSp>
      <p:sp>
        <p:nvSpPr>
          <p:cNvPr id="223" name="Google Shape;223;p31"/>
          <p:cNvSpPr/>
          <p:nvPr/>
        </p:nvSpPr>
        <p:spPr>
          <a:xfrm>
            <a:off x="360463" y="3624348"/>
            <a:ext cx="498900" cy="4989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a:off x="1072056" y="3624348"/>
            <a:ext cx="498900" cy="4989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1783650" y="3624348"/>
            <a:ext cx="498900" cy="4989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6" name="Google Shape;226;p31"/>
          <p:cNvCxnSpPr>
            <a:endCxn id="223" idx="2"/>
          </p:cNvCxnSpPr>
          <p:nvPr/>
        </p:nvCxnSpPr>
        <p:spPr>
          <a:xfrm rot="10800000">
            <a:off x="609913" y="4123248"/>
            <a:ext cx="0" cy="327000"/>
          </a:xfrm>
          <a:prstGeom prst="straightConnector1">
            <a:avLst/>
          </a:prstGeom>
          <a:noFill/>
          <a:ln cap="flat" cmpd="sng" w="19050">
            <a:solidFill>
              <a:srgbClr val="000000"/>
            </a:solidFill>
            <a:prstDash val="solid"/>
            <a:round/>
            <a:headEnd len="med" w="med" type="none"/>
            <a:tailEnd len="med" w="med" type="triangle"/>
          </a:ln>
        </p:spPr>
      </p:cxnSp>
      <p:sp>
        <p:nvSpPr>
          <p:cNvPr id="227" name="Google Shape;227;p31"/>
          <p:cNvSpPr/>
          <p:nvPr/>
        </p:nvSpPr>
        <p:spPr>
          <a:xfrm>
            <a:off x="2495244" y="3624348"/>
            <a:ext cx="498900" cy="4989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 name="Google Shape;228;p31"/>
          <p:cNvCxnSpPr>
            <a:stCxn id="223" idx="3"/>
            <a:endCxn id="224" idx="1"/>
          </p:cNvCxnSpPr>
          <p:nvPr/>
        </p:nvCxnSpPr>
        <p:spPr>
          <a:xfrm>
            <a:off x="859363" y="3873798"/>
            <a:ext cx="212700" cy="0"/>
          </a:xfrm>
          <a:prstGeom prst="straightConnector1">
            <a:avLst/>
          </a:prstGeom>
          <a:noFill/>
          <a:ln cap="flat" cmpd="sng" w="19050">
            <a:solidFill>
              <a:srgbClr val="000000"/>
            </a:solidFill>
            <a:prstDash val="solid"/>
            <a:round/>
            <a:headEnd len="med" w="med" type="none"/>
            <a:tailEnd len="med" w="med" type="triangle"/>
          </a:ln>
        </p:spPr>
      </p:cxnSp>
      <p:cxnSp>
        <p:nvCxnSpPr>
          <p:cNvPr id="229" name="Google Shape;229;p31"/>
          <p:cNvCxnSpPr/>
          <p:nvPr/>
        </p:nvCxnSpPr>
        <p:spPr>
          <a:xfrm rot="10800000">
            <a:off x="2768252" y="4123194"/>
            <a:ext cx="0" cy="327000"/>
          </a:xfrm>
          <a:prstGeom prst="straightConnector1">
            <a:avLst/>
          </a:prstGeom>
          <a:noFill/>
          <a:ln cap="flat" cmpd="sng" w="19050">
            <a:solidFill>
              <a:srgbClr val="000000"/>
            </a:solidFill>
            <a:prstDash val="solid"/>
            <a:round/>
            <a:headEnd len="med" w="med" type="none"/>
            <a:tailEnd len="med" w="med" type="triangle"/>
          </a:ln>
        </p:spPr>
      </p:cxnSp>
      <p:cxnSp>
        <p:nvCxnSpPr>
          <p:cNvPr id="230" name="Google Shape;230;p31"/>
          <p:cNvCxnSpPr/>
          <p:nvPr/>
        </p:nvCxnSpPr>
        <p:spPr>
          <a:xfrm>
            <a:off x="3017710" y="3873754"/>
            <a:ext cx="212700" cy="0"/>
          </a:xfrm>
          <a:prstGeom prst="straightConnector1">
            <a:avLst/>
          </a:prstGeom>
          <a:noFill/>
          <a:ln cap="flat" cmpd="sng" w="19050">
            <a:solidFill>
              <a:srgbClr val="000000"/>
            </a:solidFill>
            <a:prstDash val="solid"/>
            <a:round/>
            <a:headEnd len="med" w="med" type="none"/>
            <a:tailEnd len="med" w="med" type="triangle"/>
          </a:ln>
        </p:spPr>
      </p:cxnSp>
      <p:cxnSp>
        <p:nvCxnSpPr>
          <p:cNvPr id="231" name="Google Shape;231;p31"/>
          <p:cNvCxnSpPr/>
          <p:nvPr/>
        </p:nvCxnSpPr>
        <p:spPr>
          <a:xfrm rot="10800000">
            <a:off x="2028253" y="4131677"/>
            <a:ext cx="0" cy="327000"/>
          </a:xfrm>
          <a:prstGeom prst="straightConnector1">
            <a:avLst/>
          </a:prstGeom>
          <a:noFill/>
          <a:ln cap="flat" cmpd="sng" w="19050">
            <a:solidFill>
              <a:srgbClr val="000000"/>
            </a:solidFill>
            <a:prstDash val="solid"/>
            <a:round/>
            <a:headEnd len="med" w="med" type="none"/>
            <a:tailEnd len="med" w="med" type="triangle"/>
          </a:ln>
        </p:spPr>
      </p:cxnSp>
      <p:cxnSp>
        <p:nvCxnSpPr>
          <p:cNvPr id="232" name="Google Shape;232;p31"/>
          <p:cNvCxnSpPr/>
          <p:nvPr/>
        </p:nvCxnSpPr>
        <p:spPr>
          <a:xfrm>
            <a:off x="2277711" y="3882237"/>
            <a:ext cx="212700" cy="0"/>
          </a:xfrm>
          <a:prstGeom prst="straightConnector1">
            <a:avLst/>
          </a:prstGeom>
          <a:noFill/>
          <a:ln cap="flat" cmpd="sng" w="19050">
            <a:solidFill>
              <a:srgbClr val="000000"/>
            </a:solidFill>
            <a:prstDash val="solid"/>
            <a:round/>
            <a:headEnd len="med" w="med" type="none"/>
            <a:tailEnd len="med" w="med" type="triangle"/>
          </a:ln>
        </p:spPr>
      </p:cxnSp>
      <p:cxnSp>
        <p:nvCxnSpPr>
          <p:cNvPr id="233" name="Google Shape;233;p31"/>
          <p:cNvCxnSpPr/>
          <p:nvPr/>
        </p:nvCxnSpPr>
        <p:spPr>
          <a:xfrm rot="10800000">
            <a:off x="1349920" y="4123194"/>
            <a:ext cx="0" cy="327000"/>
          </a:xfrm>
          <a:prstGeom prst="straightConnector1">
            <a:avLst/>
          </a:prstGeom>
          <a:noFill/>
          <a:ln cap="flat" cmpd="sng" w="19050">
            <a:solidFill>
              <a:srgbClr val="000000"/>
            </a:solidFill>
            <a:prstDash val="solid"/>
            <a:round/>
            <a:headEnd len="med" w="med" type="none"/>
            <a:tailEnd len="med" w="med" type="triangle"/>
          </a:ln>
        </p:spPr>
      </p:cxnSp>
      <p:cxnSp>
        <p:nvCxnSpPr>
          <p:cNvPr id="234" name="Google Shape;234;p31"/>
          <p:cNvCxnSpPr/>
          <p:nvPr/>
        </p:nvCxnSpPr>
        <p:spPr>
          <a:xfrm>
            <a:off x="1599379" y="3873754"/>
            <a:ext cx="212700" cy="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Peeking ahead...</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8761D"/>
              </a:buClr>
              <a:buSzPts val="1800"/>
              <a:buChar char="●"/>
            </a:pPr>
            <a:r>
              <a:rPr lang="en">
                <a:solidFill>
                  <a:srgbClr val="38761D"/>
                </a:solidFill>
              </a:rPr>
              <a:t>Week 1- 2: NN Basics &amp; Training</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3: Classification &amp; Sentiment</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4: Part of Speech + Parsing</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5: Convolutional Neural Networks (CNNs)</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6 - 7: Language Models</a:t>
            </a:r>
            <a:endParaRPr>
              <a:solidFill>
                <a:srgbClr val="FF0000"/>
              </a:solidFill>
            </a:endParaRPr>
          </a:p>
          <a:p>
            <a:pPr indent="-342900" lvl="0" marL="457200" rtl="0" algn="l">
              <a:spcBef>
                <a:spcPts val="0"/>
              </a:spcBef>
              <a:spcAft>
                <a:spcPts val="0"/>
              </a:spcAft>
              <a:buClr>
                <a:srgbClr val="38761D"/>
              </a:buClr>
              <a:buSzPts val="1800"/>
              <a:buChar char="●"/>
            </a:pPr>
            <a:r>
              <a:rPr lang="en">
                <a:solidFill>
                  <a:srgbClr val="38761D"/>
                </a:solidFill>
              </a:rPr>
              <a:t>Week 8: Machine Translation</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Week 9: Advanced MT: Transformers &amp; Transfer Learning</a:t>
            </a:r>
            <a:endParaRPr>
              <a:solidFill>
                <a:srgbClr val="38761D"/>
              </a:solidFill>
            </a:endParaRPr>
          </a:p>
          <a:p>
            <a:pPr indent="-336550" lvl="0" marL="457200" rtl="0" algn="l">
              <a:spcBef>
                <a:spcPts val="0"/>
              </a:spcBef>
              <a:spcAft>
                <a:spcPts val="0"/>
              </a:spcAft>
              <a:buClr>
                <a:srgbClr val="38761D"/>
              </a:buClr>
              <a:buSzPts val="1700"/>
              <a:buChar char="●"/>
            </a:pPr>
            <a:r>
              <a:rPr lang="en" sz="1700">
                <a:solidFill>
                  <a:srgbClr val="38761D"/>
                </a:solidFill>
              </a:rPr>
              <a:t>Week 10: Entities/Information Extraction</a:t>
            </a:r>
            <a:endParaRPr sz="1700">
              <a:solidFill>
                <a:srgbClr val="38761D"/>
              </a:solidFill>
            </a:endParaRPr>
          </a:p>
          <a:p>
            <a:pPr indent="-336550" lvl="0" marL="457200" rtl="0" algn="l">
              <a:spcBef>
                <a:spcPts val="0"/>
              </a:spcBef>
              <a:spcAft>
                <a:spcPts val="0"/>
              </a:spcAft>
              <a:buClr>
                <a:srgbClr val="FF9900"/>
              </a:buClr>
              <a:buSzPts val="1700"/>
              <a:buChar char="●"/>
            </a:pPr>
            <a:r>
              <a:rPr lang="en" sz="1700">
                <a:solidFill>
                  <a:srgbClr val="FF9900"/>
                </a:solidFill>
              </a:rPr>
              <a:t>Week 11: Summarization and a touch of question answering</a:t>
            </a:r>
            <a:endParaRPr sz="1700">
              <a:solidFill>
                <a:srgbClr val="FF9900"/>
              </a:solidFill>
            </a:endParaRPr>
          </a:p>
          <a:p>
            <a:pPr indent="-336550" lvl="0" marL="457200" rtl="0" algn="l">
              <a:spcBef>
                <a:spcPts val="0"/>
              </a:spcBef>
              <a:spcAft>
                <a:spcPts val="0"/>
              </a:spcAft>
              <a:buClr>
                <a:srgbClr val="000000"/>
              </a:buClr>
              <a:buSzPts val="1700"/>
              <a:buChar char="●"/>
            </a:pPr>
            <a:r>
              <a:rPr lang="en" sz="1700">
                <a:solidFill>
                  <a:srgbClr val="000000"/>
                </a:solidFill>
              </a:rPr>
              <a:t>Week 12: Document Classification</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Week 13: Information Retrieval </a:t>
            </a:r>
            <a:endParaRPr sz="1700">
              <a:solidFill>
                <a:srgbClr val="000000"/>
              </a:solidFill>
            </a:endParaRPr>
          </a:p>
          <a:p>
            <a:pPr indent="0" lvl="0" marL="457200" rtl="0" algn="l">
              <a:spcBef>
                <a:spcPts val="1600"/>
              </a:spcBef>
              <a:spcAft>
                <a:spcPts val="1600"/>
              </a:spcAft>
              <a:buNone/>
            </a:pPr>
            <a:r>
              <a:t/>
            </a:r>
            <a:endParaRPr>
              <a:solidFill>
                <a:srgbClr val="38761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Beam Search To The Rescue</a:t>
            </a:r>
            <a:endParaRPr/>
          </a:p>
        </p:txBody>
      </p:sp>
      <p:sp>
        <p:nvSpPr>
          <p:cNvPr id="240" name="Google Shape;240;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Beam Search:</a:t>
            </a:r>
            <a:r>
              <a:rPr lang="en" sz="2000"/>
              <a:t> Don’t fully commit.. leave fixed number of options in play !</a:t>
            </a:r>
            <a:r>
              <a:rPr i="1" lang="en" sz="2000"/>
              <a:t> </a:t>
            </a:r>
            <a:endParaRPr i="1" sz="2000"/>
          </a:p>
          <a:p>
            <a:pPr indent="-355600" lvl="0" marL="457200" rtl="0" algn="l">
              <a:spcBef>
                <a:spcPts val="1600"/>
              </a:spcBef>
              <a:spcAft>
                <a:spcPts val="0"/>
              </a:spcAft>
              <a:buSzPts val="2000"/>
              <a:buChar char="●"/>
            </a:pPr>
            <a:r>
              <a:rPr lang="en" sz="2000"/>
              <a:t>Keep Top N candidates at each step i…</a:t>
            </a:r>
            <a:endParaRPr sz="2000"/>
          </a:p>
          <a:p>
            <a:pPr indent="-355600" lvl="0" marL="457200" marR="0" rtl="0" algn="l">
              <a:lnSpc>
                <a:spcPct val="115000"/>
              </a:lnSpc>
              <a:spcBef>
                <a:spcPts val="0"/>
              </a:spcBef>
              <a:spcAft>
                <a:spcPts val="0"/>
              </a:spcAft>
              <a:buClr>
                <a:schemeClr val="dk1"/>
              </a:buClr>
              <a:buSzPts val="2000"/>
              <a:buFont typeface="Open Sans"/>
              <a:buChar char="●"/>
            </a:pPr>
            <a:r>
              <a:rPr lang="en" sz="2000"/>
              <a:t>… calculate for each candidate the next word’s probability distribution, keep top N of those</a:t>
            </a:r>
            <a:endParaRPr sz="2000"/>
          </a:p>
          <a:p>
            <a:pPr indent="-355600" lvl="0" marL="457200" marR="0" rtl="0" algn="l">
              <a:lnSpc>
                <a:spcPct val="115000"/>
              </a:lnSpc>
              <a:spcBef>
                <a:spcPts val="0"/>
              </a:spcBef>
              <a:spcAft>
                <a:spcPts val="0"/>
              </a:spcAft>
              <a:buClr>
                <a:schemeClr val="dk1"/>
              </a:buClr>
              <a:buSzPts val="2000"/>
              <a:buFont typeface="Open Sans"/>
              <a:buChar char="●"/>
            </a:pPr>
            <a:r>
              <a:rPr lang="en" sz="2000"/>
              <a:t>…  that gives N</a:t>
            </a:r>
            <a:r>
              <a:rPr baseline="30000" lang="en" sz="2000"/>
              <a:t>2</a:t>
            </a:r>
            <a:r>
              <a:rPr lang="en" sz="2000"/>
              <a:t> new combined candidates at step i+1</a:t>
            </a:r>
            <a:endParaRPr sz="2000"/>
          </a:p>
          <a:p>
            <a:pPr indent="-355600" lvl="0" marL="457200" marR="0" rtl="0" algn="l">
              <a:lnSpc>
                <a:spcPct val="115000"/>
              </a:lnSpc>
              <a:spcBef>
                <a:spcPts val="0"/>
              </a:spcBef>
              <a:spcAft>
                <a:spcPts val="0"/>
              </a:spcAft>
              <a:buClr>
                <a:schemeClr val="dk1"/>
              </a:buClr>
              <a:buSzPts val="2000"/>
              <a:buFont typeface="Open Sans"/>
              <a:buChar char="●"/>
            </a:pPr>
            <a:r>
              <a:rPr lang="en" sz="2000"/>
              <a:t>… and keep Top N of those</a:t>
            </a:r>
            <a:endParaRPr sz="2000"/>
          </a:p>
          <a:p>
            <a:pPr indent="-355600" lvl="0" marL="457200" marR="0" rtl="0" algn="l">
              <a:lnSpc>
                <a:spcPct val="115000"/>
              </a:lnSpc>
              <a:spcBef>
                <a:spcPts val="0"/>
              </a:spcBef>
              <a:spcAft>
                <a:spcPts val="0"/>
              </a:spcAft>
              <a:buClr>
                <a:schemeClr val="dk1"/>
              </a:buClr>
              <a:buSzPts val="2000"/>
              <a:buFont typeface="Open Sans"/>
              <a:buChar char="●"/>
            </a:pPr>
            <a:r>
              <a:rPr lang="en" sz="2000"/>
              <a:t>… keep doing this</a:t>
            </a:r>
            <a:br>
              <a:rPr lang="en" sz="2000"/>
            </a:br>
            <a:br>
              <a:rPr lang="en" sz="2000"/>
            </a:br>
            <a:r>
              <a:rPr lang="en" sz="2000"/>
              <a:t>                                       </a:t>
            </a:r>
            <a:r>
              <a:rPr b="1" lang="en" sz="2000"/>
              <a:t>Simple!</a:t>
            </a:r>
            <a:br>
              <a:rPr b="1" lang="en" sz="2000"/>
            </a:br>
            <a:br>
              <a:rPr lang="en" sz="2000"/>
            </a:br>
            <a:br>
              <a:rPr lang="en" sz="2000"/>
            </a:br>
            <a:r>
              <a:rPr lang="en" sz="2000"/>
              <a:t>                                   </a:t>
            </a:r>
            <a:br>
              <a:rPr b="1" lang="en" sz="2000"/>
            </a:br>
            <a:br>
              <a:rPr lang="en" sz="2000"/>
            </a:br>
            <a:br>
              <a:rPr lang="en" sz="2000"/>
            </a:br>
            <a:br>
              <a:rPr lang="en" sz="2000"/>
            </a:br>
            <a:br>
              <a:rPr lang="en" sz="2000"/>
            </a:br>
            <a:br>
              <a:rPr lang="en" sz="2000"/>
            </a:br>
            <a:br>
              <a:rPr lang="en" sz="2000"/>
            </a:br>
            <a:br>
              <a:rPr lang="en" sz="2000"/>
            </a:br>
            <a:br>
              <a:rPr lang="en" sz="2000"/>
            </a:br>
            <a:endParaRPr sz="2000"/>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Attention Models</a:t>
            </a:r>
            <a:endParaRPr/>
          </a:p>
        </p:txBody>
      </p:sp>
      <p:sp>
        <p:nvSpPr>
          <p:cNvPr id="246" name="Google Shape;246;p33"/>
          <p:cNvSpPr txBox="1"/>
          <p:nvPr>
            <p:ph idx="1" type="body"/>
          </p:nvPr>
        </p:nvSpPr>
        <p:spPr>
          <a:xfrm>
            <a:off x="311700" y="1225225"/>
            <a:ext cx="34365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r>
              <a:rPr lang="en"/>
              <a:t> fixed-length vector representation</a:t>
            </a:r>
            <a:endParaRPr/>
          </a:p>
          <a:p>
            <a:pPr indent="-317500" lvl="0" marL="457200" rtl="0" algn="l">
              <a:spcBef>
                <a:spcPts val="1600"/>
              </a:spcBef>
              <a:spcAft>
                <a:spcPts val="0"/>
              </a:spcAft>
              <a:buSzPts val="1400"/>
              <a:buChar char="-"/>
            </a:pPr>
            <a:r>
              <a:rPr lang="en"/>
              <a:t>Bad for long sentences!</a:t>
            </a:r>
            <a:endParaRPr/>
          </a:p>
          <a:p>
            <a:pPr indent="0" lvl="0" marL="0" rtl="0" algn="l">
              <a:spcBef>
                <a:spcPts val="1600"/>
              </a:spcBef>
              <a:spcAft>
                <a:spcPts val="0"/>
              </a:spcAft>
              <a:buNone/>
            </a:pPr>
            <a:r>
              <a:rPr b="1" lang="en"/>
              <a:t>Idea:</a:t>
            </a:r>
            <a:r>
              <a:rPr lang="en"/>
              <a:t> allow model to look back at input sequence during decoding</a:t>
            </a:r>
            <a:endParaRPr/>
          </a:p>
          <a:p>
            <a:pPr indent="-317500" lvl="0" marL="457200" rtl="0" algn="l">
              <a:spcBef>
                <a:spcPts val="1600"/>
              </a:spcBef>
              <a:spcAft>
                <a:spcPts val="0"/>
              </a:spcAft>
              <a:buSzPts val="1400"/>
              <a:buChar char="-"/>
            </a:pPr>
            <a:r>
              <a:rPr lang="en"/>
              <a:t>Acts as a sort of “memory”</a:t>
            </a:r>
            <a:endParaRPr/>
          </a:p>
          <a:p>
            <a:pPr indent="-317500" lvl="0" marL="457200" rtl="0" algn="l">
              <a:spcBef>
                <a:spcPts val="0"/>
              </a:spcBef>
              <a:spcAft>
                <a:spcPts val="0"/>
              </a:spcAft>
              <a:buSzPts val="1400"/>
              <a:buChar char="-"/>
            </a:pPr>
            <a:r>
              <a:rPr lang="en"/>
              <a:t>Cognitively plausible?</a:t>
            </a:r>
            <a:endParaRPr/>
          </a:p>
          <a:p>
            <a:pPr indent="-317500" lvl="0" marL="457200" rtl="0" algn="l">
              <a:spcBef>
                <a:spcPts val="0"/>
              </a:spcBef>
              <a:spcAft>
                <a:spcPts val="0"/>
              </a:spcAft>
              <a:buSzPts val="1400"/>
              <a:buChar char="-"/>
            </a:pPr>
            <a:r>
              <a:rPr b="1" lang="en"/>
              <a:t>Bonus:</a:t>
            </a:r>
            <a:r>
              <a:rPr lang="en"/>
              <a:t> get alignments! (or something like them)</a:t>
            </a:r>
            <a:endParaRPr/>
          </a:p>
        </p:txBody>
      </p:sp>
      <p:pic>
        <p:nvPicPr>
          <p:cNvPr descr="4ekHBm2a6Y7.png" id="247" name="Google Shape;247;p33"/>
          <p:cNvPicPr preferRelativeResize="0"/>
          <p:nvPr/>
        </p:nvPicPr>
        <p:blipFill>
          <a:blip r:embed="rId3">
            <a:alphaModFix/>
          </a:blip>
          <a:stretch>
            <a:fillRect/>
          </a:stretch>
        </p:blipFill>
        <p:spPr>
          <a:xfrm>
            <a:off x="3748197" y="1223425"/>
            <a:ext cx="5084104" cy="3354000"/>
          </a:xfrm>
          <a:prstGeom prst="rect">
            <a:avLst/>
          </a:prstGeom>
          <a:noFill/>
          <a:ln>
            <a:noFill/>
          </a:ln>
        </p:spPr>
      </p:pic>
      <p:sp>
        <p:nvSpPr>
          <p:cNvPr id="248" name="Google Shape;248;p33"/>
          <p:cNvSpPr txBox="1"/>
          <p:nvPr/>
        </p:nvSpPr>
        <p:spPr>
          <a:xfrm>
            <a:off x="4864325" y="4577425"/>
            <a:ext cx="3938100" cy="368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t>Image by </a:t>
            </a:r>
            <a:r>
              <a:rPr lang="en" sz="1200" u="sng">
                <a:solidFill>
                  <a:schemeClr val="hlink"/>
                </a:solidFill>
                <a:hlinkClick r:id="rId4"/>
              </a:rPr>
              <a:t>Chris Olah and Shan Carter</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Compression Models</a:t>
            </a:r>
            <a:endParaRPr/>
          </a:p>
        </p:txBody>
      </p:sp>
      <p:sp>
        <p:nvSpPr>
          <p:cNvPr id="254" name="Google Shape;254;p34"/>
          <p:cNvSpPr txBox="1"/>
          <p:nvPr>
            <p:ph idx="1" type="body"/>
          </p:nvPr>
        </p:nvSpPr>
        <p:spPr>
          <a:xfrm>
            <a:off x="473100" y="1193200"/>
            <a:ext cx="7176900" cy="1226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Encoder/Decoder RNN attention model, similar to machine translation</a:t>
            </a:r>
            <a:endParaRPr/>
          </a:p>
          <a:p>
            <a:pPr indent="-317500" lvl="0" marL="457200" rtl="0" algn="l">
              <a:spcBef>
                <a:spcPts val="0"/>
              </a:spcBef>
              <a:spcAft>
                <a:spcPts val="0"/>
              </a:spcAft>
              <a:buSzPts val="1400"/>
              <a:buChar char="-"/>
            </a:pPr>
            <a:r>
              <a:rPr lang="en"/>
              <a:t>At each step, softmax over the vocabulary</a:t>
            </a:r>
            <a:endParaRPr/>
          </a:p>
          <a:p>
            <a:pPr indent="-317500" lvl="0" marL="457200" rtl="0" algn="l">
              <a:spcBef>
                <a:spcPts val="0"/>
              </a:spcBef>
              <a:spcAft>
                <a:spcPts val="0"/>
              </a:spcAft>
              <a:buSzPts val="1400"/>
              <a:buChar char="-"/>
            </a:pPr>
            <a:r>
              <a:rPr lang="en"/>
              <a:t>Beam search over possible decodings to produce summary</a:t>
            </a:r>
            <a:endParaRPr/>
          </a:p>
        </p:txBody>
      </p:sp>
      <p:pic>
        <p:nvPicPr>
          <p:cNvPr id="255" name="Google Shape;255;p34"/>
          <p:cNvPicPr preferRelativeResize="0"/>
          <p:nvPr/>
        </p:nvPicPr>
        <p:blipFill>
          <a:blip r:embed="rId3">
            <a:alphaModFix/>
          </a:blip>
          <a:stretch>
            <a:fillRect/>
          </a:stretch>
        </p:blipFill>
        <p:spPr>
          <a:xfrm>
            <a:off x="1608599" y="2099925"/>
            <a:ext cx="6321000" cy="2557575"/>
          </a:xfrm>
          <a:prstGeom prst="rect">
            <a:avLst/>
          </a:prstGeom>
          <a:noFill/>
          <a:ln>
            <a:noFill/>
          </a:ln>
        </p:spPr>
      </p:pic>
      <p:sp>
        <p:nvSpPr>
          <p:cNvPr id="256" name="Google Shape;256;p34"/>
          <p:cNvSpPr txBox="1"/>
          <p:nvPr/>
        </p:nvSpPr>
        <p:spPr>
          <a:xfrm flipH="1">
            <a:off x="7776000" y="2471200"/>
            <a:ext cx="10080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57" name="Google Shape;257;p34"/>
          <p:cNvSpPr txBox="1"/>
          <p:nvPr/>
        </p:nvSpPr>
        <p:spPr>
          <a:xfrm>
            <a:off x="1269000" y="4657500"/>
            <a:ext cx="6246000" cy="44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latin typeface="Open Sans"/>
                <a:ea typeface="Open Sans"/>
                <a:cs typeface="Open Sans"/>
                <a:sym typeface="Open Sans"/>
              </a:rPr>
              <a:t>(*) Get To The Point: Summarization with Pointer-Generator Networks</a:t>
            </a:r>
            <a:endParaRPr>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Compression Models</a:t>
            </a:r>
            <a:endParaRPr/>
          </a:p>
        </p:txBody>
      </p:sp>
      <p:sp>
        <p:nvSpPr>
          <p:cNvPr id="263" name="Google Shape;263;p35"/>
          <p:cNvSpPr txBox="1"/>
          <p:nvPr>
            <p:ph idx="1" type="body"/>
          </p:nvPr>
        </p:nvSpPr>
        <p:spPr>
          <a:xfrm>
            <a:off x="5353475" y="2903325"/>
            <a:ext cx="3618000" cy="15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with attention what problems still occur?</a:t>
            </a:r>
            <a:endParaRPr/>
          </a:p>
          <a:p>
            <a:pPr indent="-317500" lvl="0" marL="457200" rtl="0" algn="l">
              <a:spcBef>
                <a:spcPts val="1600"/>
              </a:spcBef>
              <a:spcAft>
                <a:spcPts val="0"/>
              </a:spcAft>
              <a:buSzPts val="1400"/>
              <a:buChar char="-"/>
            </a:pPr>
            <a:r>
              <a:rPr lang="en"/>
              <a:t>Unknown Tokens</a:t>
            </a:r>
            <a:endParaRPr/>
          </a:p>
          <a:p>
            <a:pPr indent="-317500" lvl="0" marL="457200" rtl="0" algn="l">
              <a:spcBef>
                <a:spcPts val="0"/>
              </a:spcBef>
              <a:spcAft>
                <a:spcPts val="0"/>
              </a:spcAft>
              <a:buSzPts val="1400"/>
              <a:buChar char="-"/>
            </a:pPr>
            <a:r>
              <a:rPr lang="en"/>
              <a:t>Factual Errors (Faithfulness)</a:t>
            </a:r>
            <a:endParaRPr/>
          </a:p>
          <a:p>
            <a:pPr indent="-317500" lvl="0" marL="457200" rtl="0" algn="l">
              <a:spcBef>
                <a:spcPts val="0"/>
              </a:spcBef>
              <a:spcAft>
                <a:spcPts val="0"/>
              </a:spcAft>
              <a:buSzPts val="1400"/>
              <a:buChar char="-"/>
            </a:pPr>
            <a:r>
              <a:rPr lang="en"/>
              <a:t>Nonsense sentences (Fluency) </a:t>
            </a:r>
            <a:endParaRPr/>
          </a:p>
        </p:txBody>
      </p:sp>
      <p:pic>
        <p:nvPicPr>
          <p:cNvPr id="264" name="Google Shape;264;p35"/>
          <p:cNvPicPr preferRelativeResize="0"/>
          <p:nvPr/>
        </p:nvPicPr>
        <p:blipFill>
          <a:blip r:embed="rId3">
            <a:alphaModFix/>
          </a:blip>
          <a:stretch>
            <a:fillRect/>
          </a:stretch>
        </p:blipFill>
        <p:spPr>
          <a:xfrm>
            <a:off x="454950" y="1233850"/>
            <a:ext cx="4748101" cy="3287147"/>
          </a:xfrm>
          <a:prstGeom prst="rect">
            <a:avLst/>
          </a:prstGeom>
          <a:noFill/>
          <a:ln>
            <a:noFill/>
          </a:ln>
        </p:spPr>
      </p:pic>
      <p:sp>
        <p:nvSpPr>
          <p:cNvPr id="265" name="Google Shape;265;p35"/>
          <p:cNvSpPr txBox="1"/>
          <p:nvPr/>
        </p:nvSpPr>
        <p:spPr>
          <a:xfrm>
            <a:off x="1269000" y="4657500"/>
            <a:ext cx="7018500" cy="44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chemeClr val="dk1"/>
                </a:solidFill>
                <a:latin typeface="Open Sans"/>
                <a:ea typeface="Open Sans"/>
                <a:cs typeface="Open Sans"/>
                <a:sym typeface="Open Sans"/>
              </a:rPr>
              <a:t>Source: </a:t>
            </a:r>
            <a:r>
              <a:rPr lang="en" sz="1100">
                <a:solidFill>
                  <a:schemeClr val="dk1"/>
                </a:solidFill>
                <a:latin typeface="Open Sans"/>
                <a:ea typeface="Open Sans"/>
                <a:cs typeface="Open Sans"/>
                <a:sym typeface="Open Sans"/>
              </a:rPr>
              <a:t> </a:t>
            </a:r>
            <a:r>
              <a:rPr lang="en" sz="1100" u="sng">
                <a:solidFill>
                  <a:schemeClr val="hlink"/>
                </a:solidFill>
                <a:latin typeface="Open Sans"/>
                <a:ea typeface="Open Sans"/>
                <a:cs typeface="Open Sans"/>
                <a:sym typeface="Open Sans"/>
                <a:hlinkClick r:id="rId4"/>
              </a:rPr>
              <a:t>Get To The Point: Summarization with Pointer-Generator Networks</a:t>
            </a:r>
            <a:endParaRPr sz="1100">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Compression: </a:t>
            </a:r>
            <a:r>
              <a:rPr lang="en" u="sng">
                <a:solidFill>
                  <a:schemeClr val="hlink"/>
                </a:solidFill>
                <a:hlinkClick r:id="rId3"/>
              </a:rPr>
              <a:t>Get to the Point</a:t>
            </a:r>
            <a:endParaRPr/>
          </a:p>
        </p:txBody>
      </p:sp>
      <p:sp>
        <p:nvSpPr>
          <p:cNvPr id="271" name="Google Shape;271;p36"/>
          <p:cNvSpPr txBox="1"/>
          <p:nvPr>
            <p:ph idx="1" type="body"/>
          </p:nvPr>
        </p:nvSpPr>
        <p:spPr>
          <a:xfrm>
            <a:off x="473100" y="1193200"/>
            <a:ext cx="7176900" cy="379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Abstractive?  Extractive?  Why pick?</a:t>
            </a:r>
            <a:endParaRPr/>
          </a:p>
          <a:p>
            <a:pPr indent="-317500" lvl="0" marL="457200" rtl="0" algn="l">
              <a:spcBef>
                <a:spcPts val="0"/>
              </a:spcBef>
              <a:spcAft>
                <a:spcPts val="0"/>
              </a:spcAft>
              <a:buSzPts val="1400"/>
              <a:buChar char="-"/>
            </a:pPr>
            <a:r>
              <a:rPr lang="en"/>
              <a:t>Idea:  sometimes copy text from source material &amp; sometimes find a new word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Concretely:</a:t>
            </a:r>
            <a:endParaRPr/>
          </a:p>
          <a:p>
            <a:pPr indent="-317500" lvl="0" marL="457200" rtl="0" algn="l">
              <a:spcBef>
                <a:spcPts val="1600"/>
              </a:spcBef>
              <a:spcAft>
                <a:spcPts val="0"/>
              </a:spcAft>
              <a:buSzPts val="1400"/>
              <a:buChar char="-"/>
            </a:pPr>
            <a:r>
              <a:rPr lang="en"/>
              <a:t>Build an attention model with a softmax over a RNN as usual</a:t>
            </a:r>
            <a:endParaRPr/>
          </a:p>
          <a:p>
            <a:pPr indent="-317500" lvl="0" marL="457200" rtl="0" algn="l">
              <a:spcBef>
                <a:spcPts val="0"/>
              </a:spcBef>
              <a:spcAft>
                <a:spcPts val="0"/>
              </a:spcAft>
              <a:buSzPts val="1400"/>
              <a:buChar char="-"/>
            </a:pPr>
            <a:r>
              <a:rPr lang="en"/>
              <a:t>Add to this structure p(generate), the probability we generate from the softmax (vs. just copying a word)</a:t>
            </a:r>
            <a:endParaRPr/>
          </a:p>
          <a:p>
            <a:pPr indent="-317500" lvl="0" marL="457200" rtl="0" algn="l">
              <a:spcBef>
                <a:spcPts val="0"/>
              </a:spcBef>
              <a:spcAft>
                <a:spcPts val="0"/>
              </a:spcAft>
              <a:buSzPts val="1400"/>
              <a:buChar char="-"/>
            </a:pPr>
            <a:r>
              <a:rPr lang="en"/>
              <a:t>Final word distribution is:</a:t>
            </a:r>
            <a:endParaRPr/>
          </a:p>
          <a:p>
            <a:pPr indent="0" lvl="0" marL="457200" rtl="0" algn="l">
              <a:spcBef>
                <a:spcPts val="1600"/>
              </a:spcBef>
              <a:spcAft>
                <a:spcPts val="1600"/>
              </a:spcAft>
              <a:buNone/>
            </a:pPr>
            <a:r>
              <a:rPr b="1" lang="en"/>
              <a:t> p(generate) x softmax output + (1 - p(generate)) x attention</a:t>
            </a:r>
            <a:r>
              <a:rPr b="1" baseline="-25000" lang="en"/>
              <a:t>(context vectors)</a:t>
            </a:r>
            <a:endParaRPr b="1" baseline="-25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Compression: </a:t>
            </a:r>
            <a:r>
              <a:rPr lang="en" u="sng">
                <a:solidFill>
                  <a:schemeClr val="hlink"/>
                </a:solidFill>
                <a:hlinkClick r:id="rId3"/>
              </a:rPr>
              <a:t>Get to the Point</a:t>
            </a:r>
            <a:endParaRPr/>
          </a:p>
        </p:txBody>
      </p:sp>
      <p:sp>
        <p:nvSpPr>
          <p:cNvPr id="277" name="Google Shape;277;p37"/>
          <p:cNvSpPr txBox="1"/>
          <p:nvPr>
            <p:ph idx="1" type="body"/>
          </p:nvPr>
        </p:nvSpPr>
        <p:spPr>
          <a:xfrm>
            <a:off x="311700" y="3677200"/>
            <a:ext cx="7176900" cy="12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rPr lang="en"/>
              <a:t>(*) Get To The Point: Summarization with Pointer-Generator Networks</a:t>
            </a:r>
            <a:endParaRPr/>
          </a:p>
        </p:txBody>
      </p:sp>
      <p:sp>
        <p:nvSpPr>
          <p:cNvPr id="278" name="Google Shape;278;p37"/>
          <p:cNvSpPr txBox="1"/>
          <p:nvPr/>
        </p:nvSpPr>
        <p:spPr>
          <a:xfrm>
            <a:off x="7650000" y="1103200"/>
            <a:ext cx="51840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pic>
        <p:nvPicPr>
          <p:cNvPr id="279" name="Google Shape;279;p37"/>
          <p:cNvPicPr preferRelativeResize="0"/>
          <p:nvPr/>
        </p:nvPicPr>
        <p:blipFill>
          <a:blip r:embed="rId4">
            <a:alphaModFix/>
          </a:blip>
          <a:stretch>
            <a:fillRect/>
          </a:stretch>
        </p:blipFill>
        <p:spPr>
          <a:xfrm>
            <a:off x="1044000" y="1138402"/>
            <a:ext cx="5895001" cy="32314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Neural Compression: </a:t>
            </a:r>
            <a:r>
              <a:rPr lang="en" u="sng">
                <a:solidFill>
                  <a:schemeClr val="accent5"/>
                </a:solidFill>
                <a:hlinkClick r:id="rId3">
                  <a:extLst>
                    <a:ext uri="{A12FA001-AC4F-418D-AE19-62706E023703}">
                      <ahyp:hlinkClr val="tx"/>
                    </a:ext>
                  </a:extLst>
                </a:hlinkClick>
              </a:rPr>
              <a:t>Get to the Point</a:t>
            </a:r>
            <a:endParaRPr/>
          </a:p>
        </p:txBody>
      </p:sp>
      <p:sp>
        <p:nvSpPr>
          <p:cNvPr id="285" name="Google Shape;285;p38"/>
          <p:cNvSpPr txBox="1"/>
          <p:nvPr>
            <p:ph idx="1" type="body"/>
          </p:nvPr>
        </p:nvSpPr>
        <p:spPr>
          <a:xfrm>
            <a:off x="311700" y="3677200"/>
            <a:ext cx="7176900" cy="12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 are we done?</a:t>
            </a:r>
            <a:endParaRPr/>
          </a:p>
          <a:p>
            <a:pPr indent="-317500" lvl="0" marL="457200" rtl="0" algn="l">
              <a:spcBef>
                <a:spcPts val="1600"/>
              </a:spcBef>
              <a:spcAft>
                <a:spcPts val="0"/>
              </a:spcAft>
              <a:buSzPts val="1400"/>
              <a:buChar char="-"/>
            </a:pPr>
            <a:r>
              <a:rPr lang="en"/>
              <a:t>Abstractive + Extractive =&gt; yay!</a:t>
            </a:r>
            <a:endParaRPr/>
          </a:p>
          <a:p>
            <a:pPr indent="-317500" lvl="0" marL="457200" rtl="0" algn="l">
              <a:spcBef>
                <a:spcPts val="0"/>
              </a:spcBef>
              <a:spcAft>
                <a:spcPts val="0"/>
              </a:spcAft>
              <a:buSzPts val="1400"/>
              <a:buChar char="-"/>
            </a:pPr>
            <a:r>
              <a:rPr lang="en"/>
              <a:t>Only scales to short passages :(</a:t>
            </a:r>
            <a:endParaRPr/>
          </a:p>
          <a:p>
            <a:pPr indent="0" lvl="0" marL="0" rtl="0" algn="l">
              <a:spcBef>
                <a:spcPts val="1600"/>
              </a:spcBef>
              <a:spcAft>
                <a:spcPts val="1600"/>
              </a:spcAft>
              <a:buNone/>
            </a:pPr>
            <a:r>
              <a:rPr lang="en"/>
              <a:t>(*) </a:t>
            </a:r>
            <a:r>
              <a:rPr lang="en"/>
              <a:t>Get To The Point: Summarization with Pointer-Generator Networks</a:t>
            </a:r>
            <a:endParaRPr/>
          </a:p>
        </p:txBody>
      </p:sp>
      <p:sp>
        <p:nvSpPr>
          <p:cNvPr id="286" name="Google Shape;286;p38"/>
          <p:cNvSpPr txBox="1"/>
          <p:nvPr/>
        </p:nvSpPr>
        <p:spPr>
          <a:xfrm>
            <a:off x="7650000" y="1103200"/>
            <a:ext cx="5184000" cy="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pic>
        <p:nvPicPr>
          <p:cNvPr id="287" name="Google Shape;287;p38"/>
          <p:cNvPicPr preferRelativeResize="0"/>
          <p:nvPr/>
        </p:nvPicPr>
        <p:blipFill>
          <a:blip r:embed="rId4">
            <a:alphaModFix/>
          </a:blip>
          <a:stretch>
            <a:fillRect/>
          </a:stretch>
        </p:blipFill>
        <p:spPr>
          <a:xfrm>
            <a:off x="1951675" y="1147225"/>
            <a:ext cx="4725450" cy="2590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BERT and Extractive Summarization</a:t>
            </a:r>
            <a:endParaRPr/>
          </a:p>
        </p:txBody>
      </p:sp>
      <p:pic>
        <p:nvPicPr>
          <p:cNvPr id="293" name="Google Shape;293;p39"/>
          <p:cNvPicPr preferRelativeResize="0"/>
          <p:nvPr/>
        </p:nvPicPr>
        <p:blipFill>
          <a:blip r:embed="rId3">
            <a:alphaModFix/>
          </a:blip>
          <a:stretch>
            <a:fillRect/>
          </a:stretch>
        </p:blipFill>
        <p:spPr>
          <a:xfrm>
            <a:off x="437450" y="1147225"/>
            <a:ext cx="6696075" cy="3495675"/>
          </a:xfrm>
          <a:prstGeom prst="rect">
            <a:avLst/>
          </a:prstGeom>
          <a:noFill/>
          <a:ln>
            <a:noFill/>
          </a:ln>
        </p:spPr>
      </p:pic>
      <p:sp>
        <p:nvSpPr>
          <p:cNvPr id="294" name="Google Shape;294;p39"/>
          <p:cNvSpPr txBox="1"/>
          <p:nvPr/>
        </p:nvSpPr>
        <p:spPr>
          <a:xfrm>
            <a:off x="495750" y="4734500"/>
            <a:ext cx="63828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Fine-tune BERT for Extractive Summarization</a:t>
            </a:r>
            <a:endParaRPr>
              <a:latin typeface="Open Sans"/>
              <a:ea typeface="Open Sans"/>
              <a:cs typeface="Open Sans"/>
              <a:sym typeface="Open Sans"/>
            </a:endParaRPr>
          </a:p>
        </p:txBody>
      </p:sp>
      <p:sp>
        <p:nvSpPr>
          <p:cNvPr id="295" name="Google Shape;295;p39"/>
          <p:cNvSpPr txBox="1"/>
          <p:nvPr/>
        </p:nvSpPr>
        <p:spPr>
          <a:xfrm>
            <a:off x="6444875" y="3007000"/>
            <a:ext cx="2503500" cy="163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CLS vector for each sentence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Learn score for each sentence in fine-tuning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Pick top 3 sentences with trigram blocking</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96" name="Google Shape;296;p39"/>
          <p:cNvSpPr txBox="1"/>
          <p:nvPr/>
        </p:nvSpPr>
        <p:spPr>
          <a:xfrm>
            <a:off x="7401800" y="1518125"/>
            <a:ext cx="43503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a:t>
            </a:r>
            <a:r>
              <a:rPr baseline="-25000" lang="en">
                <a:latin typeface="Open Sans"/>
                <a:ea typeface="Open Sans"/>
                <a:cs typeface="Open Sans"/>
                <a:sym typeface="Open Sans"/>
              </a:rPr>
              <a:t>C</a:t>
            </a:r>
            <a:endParaRPr baseline="-25000">
              <a:latin typeface="Open Sans"/>
              <a:ea typeface="Open Sans"/>
              <a:cs typeface="Open Sans"/>
              <a:sym typeface="Open Sans"/>
            </a:endParaRPr>
          </a:p>
        </p:txBody>
      </p:sp>
      <p:cxnSp>
        <p:nvCxnSpPr>
          <p:cNvPr id="297" name="Google Shape;297;p39"/>
          <p:cNvCxnSpPr>
            <a:stCxn id="296" idx="1"/>
          </p:cNvCxnSpPr>
          <p:nvPr/>
        </p:nvCxnSpPr>
        <p:spPr>
          <a:xfrm flipH="1">
            <a:off x="5558900" y="1771925"/>
            <a:ext cx="1842900" cy="30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BERT and Abstractive Summarization</a:t>
            </a:r>
            <a:endParaRPr/>
          </a:p>
        </p:txBody>
      </p:sp>
      <p:sp>
        <p:nvSpPr>
          <p:cNvPr id="303" name="Google Shape;303;p40"/>
          <p:cNvSpPr txBox="1"/>
          <p:nvPr>
            <p:ph idx="1" type="body"/>
          </p:nvPr>
        </p:nvSpPr>
        <p:spPr>
          <a:xfrm>
            <a:off x="311700" y="1225225"/>
            <a:ext cx="3989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pre-trained BERTSUM to identify sentences</a:t>
            </a:r>
            <a:endParaRPr/>
          </a:p>
          <a:p>
            <a:pPr indent="0" lvl="0" marL="0" rtl="0" algn="l">
              <a:spcBef>
                <a:spcPts val="1600"/>
              </a:spcBef>
              <a:spcAft>
                <a:spcPts val="0"/>
              </a:spcAft>
              <a:buNone/>
            </a:pPr>
            <a:r>
              <a:rPr lang="en"/>
              <a:t>Uses 6 layer transformer as decoder to emit summary</a:t>
            </a:r>
            <a:endParaRPr/>
          </a:p>
          <a:p>
            <a:pPr indent="0" lvl="0" marL="0" rtl="0" algn="l">
              <a:spcBef>
                <a:spcPts val="1600"/>
              </a:spcBef>
              <a:spcAft>
                <a:spcPts val="0"/>
              </a:spcAft>
              <a:buNone/>
            </a:pPr>
            <a:r>
              <a:rPr lang="en"/>
              <a:t>Two stage fine-tuning of encoder: </a:t>
            </a:r>
            <a:br>
              <a:rPr lang="en"/>
            </a:br>
            <a:r>
              <a:rPr lang="en"/>
              <a:t>first extractive, then abstractive</a:t>
            </a:r>
            <a:endParaRPr/>
          </a:p>
          <a:p>
            <a:pPr indent="0" lvl="0" marL="0" rtl="0" algn="l">
              <a:spcBef>
                <a:spcPts val="1600"/>
              </a:spcBef>
              <a:spcAft>
                <a:spcPts val="0"/>
              </a:spcAft>
              <a:buNone/>
            </a:pPr>
            <a:r>
              <a:rPr lang="en"/>
              <a:t>Decode until EOS token with beam search (k=5)</a:t>
            </a:r>
            <a:endParaRPr/>
          </a:p>
          <a:p>
            <a:pPr indent="0" lvl="0" marL="0" rtl="0" algn="l">
              <a:spcBef>
                <a:spcPts val="1600"/>
              </a:spcBef>
              <a:spcAft>
                <a:spcPts val="1600"/>
              </a:spcAft>
              <a:buNone/>
            </a:pPr>
            <a:r>
              <a:rPr lang="en"/>
              <a:t>Tri-gram blocking</a:t>
            </a:r>
            <a:endParaRPr/>
          </a:p>
        </p:txBody>
      </p:sp>
      <p:sp>
        <p:nvSpPr>
          <p:cNvPr id="304" name="Google Shape;304;p40"/>
          <p:cNvSpPr txBox="1"/>
          <p:nvPr/>
        </p:nvSpPr>
        <p:spPr>
          <a:xfrm>
            <a:off x="311700" y="4657225"/>
            <a:ext cx="7770900" cy="1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latin typeface="Open Sans"/>
                <a:ea typeface="Open Sans"/>
                <a:cs typeface="Open Sans"/>
                <a:sym typeface="Open Sans"/>
                <a:hlinkClick r:id="rId3"/>
              </a:rPr>
              <a:t>Text Summarization with Pretrained Encoders</a:t>
            </a:r>
            <a:endParaRPr>
              <a:latin typeface="Open Sans"/>
              <a:ea typeface="Open Sans"/>
              <a:cs typeface="Open Sans"/>
              <a:sym typeface="Open Sans"/>
            </a:endParaRPr>
          </a:p>
        </p:txBody>
      </p:sp>
      <p:pic>
        <p:nvPicPr>
          <p:cNvPr id="305" name="Google Shape;305;p40"/>
          <p:cNvPicPr preferRelativeResize="0"/>
          <p:nvPr/>
        </p:nvPicPr>
        <p:blipFill>
          <a:blip r:embed="rId4">
            <a:alphaModFix/>
          </a:blip>
          <a:stretch>
            <a:fillRect/>
          </a:stretch>
        </p:blipFill>
        <p:spPr>
          <a:xfrm>
            <a:off x="5820269" y="1068025"/>
            <a:ext cx="3032750" cy="3668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311700" y="3041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Transformer LM and Abstractive Summarization</a:t>
            </a:r>
            <a:endParaRPr/>
          </a:p>
        </p:txBody>
      </p:sp>
      <p:sp>
        <p:nvSpPr>
          <p:cNvPr id="311" name="Google Shape;311;p41"/>
          <p:cNvSpPr txBox="1"/>
          <p:nvPr>
            <p:ph idx="2" type="body"/>
          </p:nvPr>
        </p:nvSpPr>
        <p:spPr>
          <a:xfrm>
            <a:off x="4832400" y="1237625"/>
            <a:ext cx="3999900" cy="16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Compare Encoder/Decoder approaches with and without pre-training:</a:t>
            </a:r>
            <a:endParaRPr sz="1200"/>
          </a:p>
          <a:p>
            <a:pPr indent="-304800" lvl="0" marL="457200" rtl="0" algn="l">
              <a:spcBef>
                <a:spcPts val="1600"/>
              </a:spcBef>
              <a:spcAft>
                <a:spcPts val="0"/>
              </a:spcAft>
              <a:buSzPts val="1200"/>
              <a:buChar char="●"/>
            </a:pPr>
            <a:r>
              <a:rPr lang="en" sz="1200"/>
              <a:t>Encoder/Decoder structure</a:t>
            </a:r>
            <a:endParaRPr sz="1200"/>
          </a:p>
          <a:p>
            <a:pPr indent="-304800" lvl="0" marL="457200" rtl="0" algn="l">
              <a:spcBef>
                <a:spcPts val="0"/>
              </a:spcBef>
              <a:spcAft>
                <a:spcPts val="0"/>
              </a:spcAft>
              <a:buSzPts val="1200"/>
              <a:buChar char="●"/>
            </a:pPr>
            <a:r>
              <a:rPr lang="en" sz="1200"/>
              <a:t>Decoder (like GPT-2) emits summary based on source input</a:t>
            </a:r>
            <a:endParaRPr sz="1200"/>
          </a:p>
        </p:txBody>
      </p:sp>
      <p:pic>
        <p:nvPicPr>
          <p:cNvPr id="312" name="Google Shape;312;p41"/>
          <p:cNvPicPr preferRelativeResize="0"/>
          <p:nvPr/>
        </p:nvPicPr>
        <p:blipFill>
          <a:blip r:embed="rId3">
            <a:alphaModFix/>
          </a:blip>
          <a:stretch>
            <a:fillRect/>
          </a:stretch>
        </p:blipFill>
        <p:spPr>
          <a:xfrm>
            <a:off x="311700" y="1306826"/>
            <a:ext cx="4423475" cy="2783175"/>
          </a:xfrm>
          <a:prstGeom prst="rect">
            <a:avLst/>
          </a:prstGeom>
          <a:noFill/>
          <a:ln>
            <a:noFill/>
          </a:ln>
        </p:spPr>
      </p:pic>
      <p:sp>
        <p:nvSpPr>
          <p:cNvPr id="313" name="Google Shape;313;p41"/>
          <p:cNvSpPr txBox="1"/>
          <p:nvPr/>
        </p:nvSpPr>
        <p:spPr>
          <a:xfrm>
            <a:off x="535375" y="4613425"/>
            <a:ext cx="41025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Adapted from: </a:t>
            </a:r>
            <a:r>
              <a:rPr lang="en" sz="1000" u="sng">
                <a:solidFill>
                  <a:schemeClr val="hlink"/>
                </a:solidFill>
                <a:latin typeface="Open Sans"/>
                <a:ea typeface="Open Sans"/>
                <a:cs typeface="Open Sans"/>
                <a:sym typeface="Open Sans"/>
                <a:hlinkClick r:id="rId4"/>
              </a:rPr>
              <a:t>Sample Efficient Text Summarization Using a Single Pre-Trained Transformer</a:t>
            </a:r>
            <a:endParaRPr sz="1000">
              <a:latin typeface="Open Sans"/>
              <a:ea typeface="Open Sans"/>
              <a:cs typeface="Open Sans"/>
              <a:sym typeface="Open Sans"/>
            </a:endParaRPr>
          </a:p>
        </p:txBody>
      </p:sp>
      <p:pic>
        <p:nvPicPr>
          <p:cNvPr id="314" name="Google Shape;314;p41"/>
          <p:cNvPicPr preferRelativeResize="0"/>
          <p:nvPr/>
        </p:nvPicPr>
        <p:blipFill>
          <a:blip r:embed="rId5">
            <a:alphaModFix/>
          </a:blip>
          <a:stretch>
            <a:fillRect/>
          </a:stretch>
        </p:blipFill>
        <p:spPr>
          <a:xfrm>
            <a:off x="6326425" y="2441725"/>
            <a:ext cx="2432700" cy="2419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79975" y="3095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75" name="Google Shape;75;p15"/>
          <p:cNvSpPr txBox="1"/>
          <p:nvPr>
            <p:ph idx="1" type="body"/>
          </p:nvPr>
        </p:nvSpPr>
        <p:spPr>
          <a:xfrm>
            <a:off x="311700" y="1225225"/>
            <a:ext cx="8520600" cy="357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42900" lvl="0" marL="457200" rtl="0" algn="l">
              <a:spcBef>
                <a:spcPts val="0"/>
              </a:spcBef>
              <a:spcAft>
                <a:spcPts val="0"/>
              </a:spcAft>
              <a:buSzPts val="1800"/>
              <a:buChar char="-"/>
            </a:pPr>
            <a:r>
              <a:rPr b="1" lang="en"/>
              <a:t>Final Assignment 7 released 03/06</a:t>
            </a:r>
            <a:endParaRPr b="1"/>
          </a:p>
          <a:p>
            <a:pPr indent="-317500" lvl="1" marL="914400" rtl="0" algn="l">
              <a:spcBef>
                <a:spcPts val="0"/>
              </a:spcBef>
              <a:spcAft>
                <a:spcPts val="0"/>
              </a:spcAft>
              <a:buSzPts val="1400"/>
              <a:buChar char="-"/>
            </a:pPr>
            <a:r>
              <a:rPr b="1" lang="en"/>
              <a:t>Due date: Sunday 03/14 at 11:59 pm PST.</a:t>
            </a:r>
            <a:endParaRPr b="1"/>
          </a:p>
          <a:p>
            <a:pPr indent="-342900" lvl="0" marL="457200" rtl="0" algn="l">
              <a:spcBef>
                <a:spcPts val="0"/>
              </a:spcBef>
              <a:spcAft>
                <a:spcPts val="0"/>
              </a:spcAft>
              <a:buSzPts val="1800"/>
              <a:buChar char="-"/>
            </a:pPr>
            <a:r>
              <a:rPr b="1" lang="en"/>
              <a:t>Projects </a:t>
            </a:r>
            <a:endParaRPr b="1"/>
          </a:p>
          <a:p>
            <a:pPr indent="-317500" lvl="1" marL="914400" rtl="0" algn="l">
              <a:spcBef>
                <a:spcPts val="0"/>
              </a:spcBef>
              <a:spcAft>
                <a:spcPts val="0"/>
              </a:spcAft>
              <a:buSzPts val="1400"/>
              <a:buChar char="-"/>
            </a:pPr>
            <a:r>
              <a:rPr b="1" lang="en">
                <a:solidFill>
                  <a:srgbClr val="9900FF"/>
                </a:solidFill>
              </a:rPr>
              <a:t>Due Saturday 04/10 11:59 pm PST (hard deadline!)</a:t>
            </a:r>
            <a:endParaRPr b="1">
              <a:solidFill>
                <a:srgbClr val="9900FF"/>
              </a:solidFill>
            </a:endParaRPr>
          </a:p>
          <a:p>
            <a:pPr indent="-317500" lvl="1" marL="914400" rtl="0" algn="l">
              <a:spcBef>
                <a:spcPts val="0"/>
              </a:spcBef>
              <a:spcAft>
                <a:spcPts val="0"/>
              </a:spcAft>
              <a:buSzPts val="1400"/>
              <a:buChar char="-"/>
            </a:pPr>
            <a:r>
              <a:rPr b="1" lang="en">
                <a:solidFill>
                  <a:srgbClr val="9900FF"/>
                </a:solidFill>
              </a:rPr>
              <a:t>~ 3 to 4 weeks </a:t>
            </a:r>
            <a:endParaRPr b="1">
              <a:solidFill>
                <a:srgbClr val="9900FF"/>
              </a:solidFill>
            </a:endParaRPr>
          </a:p>
          <a:p>
            <a:pPr indent="-317500" lvl="1" marL="914400" rtl="0" algn="l">
              <a:spcBef>
                <a:spcPts val="0"/>
              </a:spcBef>
              <a:spcAft>
                <a:spcPts val="0"/>
              </a:spcAft>
              <a:buSzPts val="1400"/>
              <a:buChar char="-"/>
            </a:pPr>
            <a:r>
              <a:rPr b="1" lang="en">
                <a:solidFill>
                  <a:srgbClr val="9900FF"/>
                </a:solidFill>
              </a:rPr>
              <a:t>Your presentations in class 04/12-04/17. </a:t>
            </a:r>
            <a:endParaRPr b="1">
              <a:solidFill>
                <a:srgbClr val="9900FF"/>
              </a:solidFill>
            </a:endParaRPr>
          </a:p>
          <a:p>
            <a:pPr indent="-317500" lvl="1" marL="914400" rtl="0" algn="l">
              <a:spcBef>
                <a:spcPts val="0"/>
              </a:spcBef>
              <a:spcAft>
                <a:spcPts val="0"/>
              </a:spcAft>
              <a:buSzPts val="1400"/>
              <a:buChar char="-"/>
            </a:pPr>
            <a:r>
              <a:rPr b="1" lang="en">
                <a:solidFill>
                  <a:srgbClr val="9900FF"/>
                </a:solidFill>
              </a:rPr>
              <a:t>Questions?</a:t>
            </a:r>
            <a:endParaRPr/>
          </a:p>
          <a:p>
            <a:pPr indent="-342900" lvl="0" marL="457200" rtl="0" algn="l">
              <a:spcBef>
                <a:spcPts val="0"/>
              </a:spcBef>
              <a:spcAft>
                <a:spcPts val="0"/>
              </a:spcAft>
              <a:buSzPts val="1800"/>
              <a:buChar char="-"/>
            </a:pPr>
            <a:r>
              <a:rPr b="1" lang="en"/>
              <a:t>Reminder: Next week - no class (Spring Break)</a:t>
            </a:r>
            <a:endParaRPr b="1"/>
          </a:p>
          <a:p>
            <a:pPr indent="-342900" lvl="0" marL="457200" rtl="0" algn="l">
              <a:lnSpc>
                <a:spcPct val="115000"/>
              </a:lnSpc>
              <a:spcBef>
                <a:spcPts val="0"/>
              </a:spcBef>
              <a:spcAft>
                <a:spcPts val="0"/>
              </a:spcAft>
              <a:buSzPts val="1800"/>
              <a:buChar char="-"/>
            </a:pPr>
            <a:r>
              <a:rPr b="1" lang="en"/>
              <a:t>Concerns?</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T5 Summarization</a:t>
            </a:r>
            <a:endParaRPr/>
          </a:p>
        </p:txBody>
      </p:sp>
      <p:sp>
        <p:nvSpPr>
          <p:cNvPr id="320" name="Google Shape;320;p42"/>
          <p:cNvSpPr txBox="1"/>
          <p:nvPr/>
        </p:nvSpPr>
        <p:spPr>
          <a:xfrm>
            <a:off x="203675" y="4577475"/>
            <a:ext cx="89403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Source: </a:t>
            </a:r>
            <a:br>
              <a:rPr lang="en" sz="1800">
                <a:solidFill>
                  <a:srgbClr val="000000"/>
                </a:solidFill>
                <a:latin typeface="Open Sans"/>
                <a:ea typeface="Open Sans"/>
                <a:cs typeface="Open Sans"/>
                <a:sym typeface="Open Sans"/>
              </a:rPr>
            </a:br>
            <a:r>
              <a:rPr lang="en" sz="1100">
                <a:solidFill>
                  <a:srgbClr val="000000"/>
                </a:solidFill>
                <a:latin typeface="Open Sans"/>
                <a:ea typeface="Open Sans"/>
                <a:cs typeface="Open Sans"/>
                <a:sym typeface="Open Sans"/>
              </a:rPr>
              <a:t>”</a:t>
            </a:r>
            <a:r>
              <a:rPr lang="en" sz="1100">
                <a:solidFill>
                  <a:schemeClr val="dk1"/>
                </a:solidFill>
                <a:latin typeface="Open Sans"/>
                <a:ea typeface="Open Sans"/>
                <a:cs typeface="Open Sans"/>
                <a:sym typeface="Open Sans"/>
              </a:rPr>
              <a:t>Exploring the Limits of Transfer Learning with a Unified Text-to-Text Transformer</a:t>
            </a:r>
            <a:r>
              <a:rPr lang="en" sz="1100">
                <a:solidFill>
                  <a:srgbClr val="000000"/>
                </a:solidFill>
                <a:latin typeface="Open Sans"/>
                <a:ea typeface="Open Sans"/>
                <a:cs typeface="Open Sans"/>
                <a:sym typeface="Open Sans"/>
              </a:rPr>
              <a:t>”, </a:t>
            </a:r>
            <a:r>
              <a:rPr lang="en" sz="1100">
                <a:latin typeface="Open Sans"/>
                <a:ea typeface="Open Sans"/>
                <a:cs typeface="Open Sans"/>
                <a:sym typeface="Open Sans"/>
              </a:rPr>
              <a:t>Raffel</a:t>
            </a:r>
            <a:r>
              <a:rPr lang="en" sz="1100">
                <a:solidFill>
                  <a:srgbClr val="000000"/>
                </a:solidFill>
                <a:latin typeface="Open Sans"/>
                <a:ea typeface="Open Sans"/>
                <a:cs typeface="Open Sans"/>
                <a:sym typeface="Open Sans"/>
              </a:rPr>
              <a:t> et al, </a:t>
            </a:r>
            <a:r>
              <a:rPr lang="en" sz="1100" u="sng">
                <a:solidFill>
                  <a:schemeClr val="hlink"/>
                </a:solidFill>
                <a:hlinkClick r:id="rId3"/>
              </a:rPr>
              <a:t>https://arxiv.org/pdf/1910.10683.pdf</a:t>
            </a:r>
            <a:r>
              <a:rPr lang="en" sz="1100">
                <a:solidFill>
                  <a:srgbClr val="000000"/>
                </a:solidFill>
              </a:rPr>
              <a:t> </a:t>
            </a:r>
            <a:endParaRPr sz="1100"/>
          </a:p>
        </p:txBody>
      </p:sp>
      <p:sp>
        <p:nvSpPr>
          <p:cNvPr id="321" name="Google Shape;321;p42"/>
          <p:cNvSpPr txBox="1"/>
          <p:nvPr>
            <p:ph idx="4294967295" type="body"/>
          </p:nvPr>
        </p:nvSpPr>
        <p:spPr>
          <a:xfrm>
            <a:off x="4390825" y="753300"/>
            <a:ext cx="4654200" cy="175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Testing p</a:t>
            </a:r>
            <a:r>
              <a:rPr lang="en"/>
              <a:t>re-trained Encoder </a:t>
            </a:r>
            <a:r>
              <a:rPr b="1" lang="en"/>
              <a:t>+ </a:t>
            </a:r>
            <a:r>
              <a:rPr lang="en"/>
              <a:t>Decoder</a:t>
            </a:r>
            <a:r>
              <a:rPr lang="en"/>
              <a:t> transformer architecture</a:t>
            </a:r>
            <a:endParaRPr/>
          </a:p>
          <a:p>
            <a:pPr indent="-317500" lvl="1" marL="914400" rtl="0" algn="l">
              <a:spcBef>
                <a:spcPts val="0"/>
              </a:spcBef>
              <a:spcAft>
                <a:spcPts val="0"/>
              </a:spcAft>
              <a:buSzPts val="1400"/>
              <a:buChar char="○"/>
            </a:pPr>
            <a:r>
              <a:rPr lang="en"/>
              <a:t>Final results with best hyperparameters </a:t>
            </a:r>
            <a:r>
              <a:rPr lang="en"/>
              <a:t>including</a:t>
            </a:r>
            <a:r>
              <a:rPr lang="en"/>
              <a:t> span corruption, multi-task learning, and beam size = 4</a:t>
            </a:r>
            <a:endParaRPr/>
          </a:p>
          <a:p>
            <a:pPr indent="0" lvl="0" marL="457200" rtl="0" algn="l">
              <a:spcBef>
                <a:spcPts val="1600"/>
              </a:spcBef>
              <a:spcAft>
                <a:spcPts val="0"/>
              </a:spcAft>
              <a:buNone/>
            </a:pPr>
            <a:br>
              <a:rPr lang="en" sz="800"/>
            </a:br>
            <a:endParaRPr sz="800"/>
          </a:p>
          <a:p>
            <a:pPr indent="0" lvl="0" marL="457200" rtl="0" algn="l">
              <a:spcBef>
                <a:spcPts val="1600"/>
              </a:spcBef>
              <a:spcAft>
                <a:spcPts val="1600"/>
              </a:spcAft>
              <a:buNone/>
            </a:pPr>
            <a:r>
              <a:t/>
            </a:r>
            <a:endParaRPr sz="1200"/>
          </a:p>
        </p:txBody>
      </p:sp>
      <p:pic>
        <p:nvPicPr>
          <p:cNvPr id="322" name="Google Shape;322;p42"/>
          <p:cNvPicPr preferRelativeResize="0"/>
          <p:nvPr/>
        </p:nvPicPr>
        <p:blipFill>
          <a:blip r:embed="rId4">
            <a:alphaModFix/>
          </a:blip>
          <a:stretch>
            <a:fillRect/>
          </a:stretch>
        </p:blipFill>
        <p:spPr>
          <a:xfrm>
            <a:off x="0" y="1705400"/>
            <a:ext cx="4470801" cy="1565699"/>
          </a:xfrm>
          <a:prstGeom prst="rect">
            <a:avLst/>
          </a:prstGeom>
          <a:noFill/>
          <a:ln>
            <a:noFill/>
          </a:ln>
        </p:spPr>
      </p:pic>
      <p:grpSp>
        <p:nvGrpSpPr>
          <p:cNvPr id="323" name="Google Shape;323;p42"/>
          <p:cNvGrpSpPr/>
          <p:nvPr/>
        </p:nvGrpSpPr>
        <p:grpSpPr>
          <a:xfrm>
            <a:off x="5002451" y="2512800"/>
            <a:ext cx="3981450" cy="1514475"/>
            <a:chOff x="4850851" y="1901450"/>
            <a:chExt cx="3981450" cy="1514475"/>
          </a:xfrm>
        </p:grpSpPr>
        <p:pic>
          <p:nvPicPr>
            <p:cNvPr id="324" name="Google Shape;324;p42"/>
            <p:cNvPicPr preferRelativeResize="0"/>
            <p:nvPr/>
          </p:nvPicPr>
          <p:blipFill>
            <a:blip r:embed="rId5">
              <a:alphaModFix/>
            </a:blip>
            <a:stretch>
              <a:fillRect/>
            </a:stretch>
          </p:blipFill>
          <p:spPr>
            <a:xfrm>
              <a:off x="6108151" y="1901450"/>
              <a:ext cx="2724150" cy="1514475"/>
            </a:xfrm>
            <a:prstGeom prst="rect">
              <a:avLst/>
            </a:prstGeom>
            <a:noFill/>
            <a:ln>
              <a:noFill/>
            </a:ln>
          </p:spPr>
        </p:pic>
        <p:pic>
          <p:nvPicPr>
            <p:cNvPr id="325" name="Google Shape;325;p42"/>
            <p:cNvPicPr preferRelativeResize="0"/>
            <p:nvPr/>
          </p:nvPicPr>
          <p:blipFill>
            <a:blip r:embed="rId6">
              <a:alphaModFix/>
            </a:blip>
            <a:stretch>
              <a:fillRect/>
            </a:stretch>
          </p:blipFill>
          <p:spPr>
            <a:xfrm>
              <a:off x="4850851" y="1901450"/>
              <a:ext cx="1257300" cy="1514475"/>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311700" y="3041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T5</a:t>
            </a:r>
            <a:r>
              <a:rPr lang="en" sz="3800"/>
              <a:t>: Wall of Fame (T5-11B, not cherry picked)</a:t>
            </a:r>
            <a:endParaRPr sz="3800"/>
          </a:p>
        </p:txBody>
      </p:sp>
      <p:pic>
        <p:nvPicPr>
          <p:cNvPr id="331" name="Google Shape;331;p43"/>
          <p:cNvPicPr preferRelativeResize="0"/>
          <p:nvPr/>
        </p:nvPicPr>
        <p:blipFill>
          <a:blip r:embed="rId3">
            <a:alphaModFix/>
          </a:blip>
          <a:stretch>
            <a:fillRect/>
          </a:stretch>
        </p:blipFill>
        <p:spPr>
          <a:xfrm>
            <a:off x="152400" y="1287875"/>
            <a:ext cx="7410450" cy="2495550"/>
          </a:xfrm>
          <a:prstGeom prst="rect">
            <a:avLst/>
          </a:prstGeom>
          <a:noFill/>
          <a:ln>
            <a:noFill/>
          </a:ln>
        </p:spPr>
      </p:pic>
      <p:sp>
        <p:nvSpPr>
          <p:cNvPr id="332" name="Google Shape;332;p43"/>
          <p:cNvSpPr txBox="1"/>
          <p:nvPr/>
        </p:nvSpPr>
        <p:spPr>
          <a:xfrm>
            <a:off x="152400" y="4087600"/>
            <a:ext cx="8940300" cy="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Source: </a:t>
            </a:r>
            <a:br>
              <a:rPr lang="en" sz="1800">
                <a:solidFill>
                  <a:srgbClr val="000000"/>
                </a:solidFill>
                <a:latin typeface="Open Sans"/>
                <a:ea typeface="Open Sans"/>
                <a:cs typeface="Open Sans"/>
                <a:sym typeface="Open Sans"/>
              </a:rPr>
            </a:br>
            <a:r>
              <a:rPr lang="en" sz="1100">
                <a:solidFill>
                  <a:srgbClr val="000000"/>
                </a:solidFill>
                <a:latin typeface="Open Sans"/>
                <a:ea typeface="Open Sans"/>
                <a:cs typeface="Open Sans"/>
                <a:sym typeface="Open Sans"/>
              </a:rPr>
              <a:t>”</a:t>
            </a:r>
            <a:r>
              <a:rPr lang="en" sz="1100">
                <a:solidFill>
                  <a:schemeClr val="dk1"/>
                </a:solidFill>
                <a:latin typeface="Open Sans"/>
                <a:ea typeface="Open Sans"/>
                <a:cs typeface="Open Sans"/>
                <a:sym typeface="Open Sans"/>
              </a:rPr>
              <a:t>Exploring the Limits of Transfer Learning with a Unified Text-to-Text Transformer</a:t>
            </a:r>
            <a:r>
              <a:rPr lang="en" sz="1100">
                <a:solidFill>
                  <a:srgbClr val="000000"/>
                </a:solidFill>
                <a:latin typeface="Open Sans"/>
                <a:ea typeface="Open Sans"/>
                <a:cs typeface="Open Sans"/>
                <a:sym typeface="Open Sans"/>
              </a:rPr>
              <a:t>”, </a:t>
            </a:r>
            <a:r>
              <a:rPr lang="en" sz="1100">
                <a:latin typeface="Open Sans"/>
                <a:ea typeface="Open Sans"/>
                <a:cs typeface="Open Sans"/>
                <a:sym typeface="Open Sans"/>
              </a:rPr>
              <a:t>Raffel</a:t>
            </a:r>
            <a:r>
              <a:rPr lang="en" sz="1100">
                <a:solidFill>
                  <a:srgbClr val="000000"/>
                </a:solidFill>
                <a:latin typeface="Open Sans"/>
                <a:ea typeface="Open Sans"/>
                <a:cs typeface="Open Sans"/>
                <a:sym typeface="Open Sans"/>
              </a:rPr>
              <a:t> et al, </a:t>
            </a:r>
            <a:r>
              <a:rPr lang="en" sz="1100" u="sng">
                <a:solidFill>
                  <a:schemeClr val="hlink"/>
                </a:solidFill>
                <a:hlinkClick r:id="rId4"/>
              </a:rPr>
              <a:t>https://arxiv.org/pdf/1910.10683.pdf</a:t>
            </a:r>
            <a:r>
              <a:rPr lang="en" sz="1100">
                <a:solidFill>
                  <a:srgbClr val="000000"/>
                </a:solidFill>
              </a:rPr>
              <a:t> </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311700" y="3041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PEGASUS: </a:t>
            </a:r>
            <a:r>
              <a:rPr lang="en" sz="3800"/>
              <a:t>Transformers for Abstractive Summarization</a:t>
            </a:r>
            <a:endParaRPr sz="3800"/>
          </a:p>
        </p:txBody>
      </p:sp>
      <p:sp>
        <p:nvSpPr>
          <p:cNvPr id="338" name="Google Shape;338;p44"/>
          <p:cNvSpPr txBox="1"/>
          <p:nvPr/>
        </p:nvSpPr>
        <p:spPr>
          <a:xfrm>
            <a:off x="523725" y="4613425"/>
            <a:ext cx="57891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Adapted from: </a:t>
            </a:r>
            <a:r>
              <a:rPr lang="en" sz="1000" u="sng">
                <a:solidFill>
                  <a:schemeClr val="hlink"/>
                </a:solidFill>
                <a:latin typeface="Open Sans"/>
                <a:ea typeface="Open Sans"/>
                <a:cs typeface="Open Sans"/>
                <a:sym typeface="Open Sans"/>
                <a:hlinkClick r:id="rId3"/>
              </a:rPr>
              <a:t>PEGASUS: Pre-training with Extracted Gap-sentences for Abstractive Summarization</a:t>
            </a:r>
            <a:r>
              <a:rPr lang="en" sz="1000">
                <a:latin typeface="Open Sans"/>
                <a:ea typeface="Open Sans"/>
                <a:cs typeface="Open Sans"/>
                <a:sym typeface="Open Sans"/>
              </a:rPr>
              <a:t> and </a:t>
            </a:r>
            <a:r>
              <a:rPr lang="en" sz="1000" u="sng">
                <a:solidFill>
                  <a:schemeClr val="hlink"/>
                </a:solidFill>
                <a:latin typeface="Open Sans"/>
                <a:ea typeface="Open Sans"/>
                <a:cs typeface="Open Sans"/>
                <a:sym typeface="Open Sans"/>
                <a:hlinkClick r:id="rId4"/>
              </a:rPr>
              <a:t>PEGASUS: A State-of-the-Art Model for Abstractive Text Summarization</a:t>
            </a:r>
            <a:endParaRPr sz="1000">
              <a:latin typeface="Open Sans"/>
              <a:ea typeface="Open Sans"/>
              <a:cs typeface="Open Sans"/>
              <a:sym typeface="Open Sans"/>
            </a:endParaRPr>
          </a:p>
        </p:txBody>
      </p:sp>
      <p:pic>
        <p:nvPicPr>
          <p:cNvPr id="339" name="Google Shape;339;p44"/>
          <p:cNvPicPr preferRelativeResize="0"/>
          <p:nvPr/>
        </p:nvPicPr>
        <p:blipFill>
          <a:blip r:embed="rId5">
            <a:alphaModFix/>
          </a:blip>
          <a:stretch>
            <a:fillRect/>
          </a:stretch>
        </p:blipFill>
        <p:spPr>
          <a:xfrm>
            <a:off x="152400" y="958100"/>
            <a:ext cx="7813600" cy="3771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311700" y="3041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PEGASUS: Transformers for Abstractive Summarization</a:t>
            </a:r>
            <a:endParaRPr sz="3800"/>
          </a:p>
        </p:txBody>
      </p:sp>
      <p:sp>
        <p:nvSpPr>
          <p:cNvPr id="345" name="Google Shape;345;p45"/>
          <p:cNvSpPr txBox="1"/>
          <p:nvPr>
            <p:ph idx="2" type="body"/>
          </p:nvPr>
        </p:nvSpPr>
        <p:spPr>
          <a:xfrm>
            <a:off x="1776650" y="3214625"/>
            <a:ext cx="6061200" cy="16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Encoder/Decoder architecture with novel gap-sentence pre-training:</a:t>
            </a:r>
            <a:endParaRPr sz="1200"/>
          </a:p>
          <a:p>
            <a:pPr indent="-304800" lvl="0" marL="457200" rtl="0" algn="l">
              <a:spcBef>
                <a:spcPts val="1600"/>
              </a:spcBef>
              <a:spcAft>
                <a:spcPts val="0"/>
              </a:spcAft>
              <a:buSzPts val="1200"/>
              <a:buChar char="●"/>
            </a:pPr>
            <a:r>
              <a:rPr lang="en" sz="1200"/>
              <a:t>Encoder learns MLM task</a:t>
            </a:r>
            <a:endParaRPr sz="1200"/>
          </a:p>
          <a:p>
            <a:pPr indent="-304800" lvl="0" marL="457200" rtl="0" algn="l">
              <a:spcBef>
                <a:spcPts val="0"/>
              </a:spcBef>
              <a:spcAft>
                <a:spcPts val="0"/>
              </a:spcAft>
              <a:buSzPts val="1200"/>
              <a:buChar char="●"/>
            </a:pPr>
            <a:r>
              <a:rPr lang="en" sz="1200"/>
              <a:t>Decoder learns to predict missing sentences, selected for high ROUGE score</a:t>
            </a:r>
            <a:endParaRPr sz="1200"/>
          </a:p>
          <a:p>
            <a:pPr indent="-304800" lvl="0" marL="457200" rtl="0" algn="l">
              <a:spcBef>
                <a:spcPts val="0"/>
              </a:spcBef>
              <a:spcAft>
                <a:spcPts val="0"/>
              </a:spcAft>
              <a:buSzPts val="1200"/>
              <a:buChar char="●"/>
            </a:pPr>
            <a:r>
              <a:rPr lang="en" sz="1200"/>
              <a:t>SOTA on multiple summarization corpora</a:t>
            </a:r>
            <a:endParaRPr sz="1200"/>
          </a:p>
          <a:p>
            <a:pPr indent="-304800" lvl="0" marL="457200" rtl="0" algn="l">
              <a:spcBef>
                <a:spcPts val="0"/>
              </a:spcBef>
              <a:spcAft>
                <a:spcPts val="0"/>
              </a:spcAft>
              <a:buSzPts val="1200"/>
              <a:buChar char="●"/>
            </a:pPr>
            <a:r>
              <a:rPr lang="en" sz="1200"/>
              <a:t>Experiments with fine-tuning levels</a:t>
            </a:r>
            <a:endParaRPr sz="1200"/>
          </a:p>
          <a:p>
            <a:pPr indent="0" lvl="0" marL="457200" rtl="0" algn="l">
              <a:spcBef>
                <a:spcPts val="1600"/>
              </a:spcBef>
              <a:spcAft>
                <a:spcPts val="1600"/>
              </a:spcAft>
              <a:buNone/>
            </a:pPr>
            <a:r>
              <a:t/>
            </a:r>
            <a:endParaRPr sz="1200"/>
          </a:p>
        </p:txBody>
      </p:sp>
      <p:sp>
        <p:nvSpPr>
          <p:cNvPr id="346" name="Google Shape;346;p45"/>
          <p:cNvSpPr txBox="1"/>
          <p:nvPr/>
        </p:nvSpPr>
        <p:spPr>
          <a:xfrm>
            <a:off x="523725" y="4613425"/>
            <a:ext cx="5786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Adapted from: </a:t>
            </a:r>
            <a:r>
              <a:rPr lang="en" sz="1000" u="sng">
                <a:solidFill>
                  <a:schemeClr val="hlink"/>
                </a:solidFill>
                <a:latin typeface="Open Sans"/>
                <a:ea typeface="Open Sans"/>
                <a:cs typeface="Open Sans"/>
                <a:sym typeface="Open Sans"/>
                <a:hlinkClick r:id="rId3"/>
              </a:rPr>
              <a:t>PEGASUS: Pre-training with Extracted Gap-sentences for Abstractive Summarization</a:t>
            </a:r>
            <a:r>
              <a:rPr lang="en" sz="1000">
                <a:latin typeface="Open Sans"/>
                <a:ea typeface="Open Sans"/>
                <a:cs typeface="Open Sans"/>
                <a:sym typeface="Open Sans"/>
              </a:rPr>
              <a:t> and </a:t>
            </a:r>
            <a:r>
              <a:rPr lang="en" sz="1000" u="sng">
                <a:solidFill>
                  <a:schemeClr val="hlink"/>
                </a:solidFill>
                <a:latin typeface="Open Sans"/>
                <a:ea typeface="Open Sans"/>
                <a:cs typeface="Open Sans"/>
                <a:sym typeface="Open Sans"/>
                <a:hlinkClick r:id="rId4"/>
              </a:rPr>
              <a:t>PEGASUS: A State-of-the-Art Model for Abstractive Text Summarization</a:t>
            </a:r>
            <a:endParaRPr sz="1000">
              <a:latin typeface="Open Sans"/>
              <a:ea typeface="Open Sans"/>
              <a:cs typeface="Open Sans"/>
              <a:sym typeface="Open Sans"/>
            </a:endParaRPr>
          </a:p>
        </p:txBody>
      </p:sp>
      <p:pic>
        <p:nvPicPr>
          <p:cNvPr id="347" name="Google Shape;347;p45"/>
          <p:cNvPicPr preferRelativeResize="0"/>
          <p:nvPr/>
        </p:nvPicPr>
        <p:blipFill>
          <a:blip r:embed="rId5">
            <a:alphaModFix/>
          </a:blip>
          <a:stretch>
            <a:fillRect/>
          </a:stretch>
        </p:blipFill>
        <p:spPr>
          <a:xfrm>
            <a:off x="436549" y="1324575"/>
            <a:ext cx="5786100" cy="18900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6"/>
          <p:cNvSpPr txBox="1"/>
          <p:nvPr>
            <p:ph type="title"/>
          </p:nvPr>
        </p:nvSpPr>
        <p:spPr>
          <a:xfrm>
            <a:off x="311700" y="3041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PEGASUS</a:t>
            </a:r>
            <a:r>
              <a:rPr lang="en" sz="3800"/>
              <a:t>: Wall of Fame (CNN/DM example)</a:t>
            </a:r>
            <a:endParaRPr sz="3800"/>
          </a:p>
        </p:txBody>
      </p:sp>
      <p:sp>
        <p:nvSpPr>
          <p:cNvPr id="353" name="Google Shape;353;p46"/>
          <p:cNvSpPr txBox="1"/>
          <p:nvPr/>
        </p:nvSpPr>
        <p:spPr>
          <a:xfrm>
            <a:off x="523725" y="4613425"/>
            <a:ext cx="57861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Adapted from: </a:t>
            </a:r>
            <a:r>
              <a:rPr lang="en" sz="1000" u="sng">
                <a:solidFill>
                  <a:schemeClr val="hlink"/>
                </a:solidFill>
                <a:latin typeface="Open Sans"/>
                <a:ea typeface="Open Sans"/>
                <a:cs typeface="Open Sans"/>
                <a:sym typeface="Open Sans"/>
                <a:hlinkClick r:id="rId3"/>
              </a:rPr>
              <a:t>PEGASUS: Pre-training with Extracted Gap-sentences for Abstractive Summarization</a:t>
            </a:r>
            <a:r>
              <a:rPr lang="en" sz="1000">
                <a:latin typeface="Open Sans"/>
                <a:ea typeface="Open Sans"/>
                <a:cs typeface="Open Sans"/>
                <a:sym typeface="Open Sans"/>
              </a:rPr>
              <a:t> and </a:t>
            </a:r>
            <a:r>
              <a:rPr lang="en" sz="1000" u="sng">
                <a:solidFill>
                  <a:schemeClr val="hlink"/>
                </a:solidFill>
                <a:latin typeface="Open Sans"/>
                <a:ea typeface="Open Sans"/>
                <a:cs typeface="Open Sans"/>
                <a:sym typeface="Open Sans"/>
                <a:hlinkClick r:id="rId4"/>
              </a:rPr>
              <a:t>PEGASUS: A State-of-the-Art Model for Abstractive Text Summarization</a:t>
            </a:r>
            <a:endParaRPr sz="1000">
              <a:latin typeface="Open Sans"/>
              <a:ea typeface="Open Sans"/>
              <a:cs typeface="Open Sans"/>
              <a:sym typeface="Open Sans"/>
            </a:endParaRPr>
          </a:p>
        </p:txBody>
      </p:sp>
      <p:pic>
        <p:nvPicPr>
          <p:cNvPr id="354" name="Google Shape;354;p46"/>
          <p:cNvPicPr preferRelativeResize="0"/>
          <p:nvPr/>
        </p:nvPicPr>
        <p:blipFill>
          <a:blip r:embed="rId5">
            <a:alphaModFix/>
          </a:blip>
          <a:stretch>
            <a:fillRect/>
          </a:stretch>
        </p:blipFill>
        <p:spPr>
          <a:xfrm>
            <a:off x="152400" y="1287875"/>
            <a:ext cx="8839200" cy="29409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rgbClr val="434343"/>
                </a:solidFill>
              </a:rPr>
              <a:t>A </a:t>
            </a:r>
            <a:r>
              <a:rPr lang="en" sz="3600">
                <a:solidFill>
                  <a:srgbClr val="434343"/>
                </a:solidFill>
              </a:rPr>
              <a:t>Touch of Question Answering</a:t>
            </a:r>
            <a:endParaRPr>
              <a:solidFill>
                <a:srgbClr val="43434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Answering (QA)</a:t>
            </a:r>
            <a:endParaRPr/>
          </a:p>
        </p:txBody>
      </p:sp>
      <p:sp>
        <p:nvSpPr>
          <p:cNvPr id="365" name="Google Shape;365;p48"/>
          <p:cNvSpPr txBox="1"/>
          <p:nvPr>
            <p:ph idx="1" type="body"/>
          </p:nvPr>
        </p:nvSpPr>
        <p:spPr>
          <a:xfrm>
            <a:off x="311700" y="1225225"/>
            <a:ext cx="45207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What if rather than a general summary, you want to answer a specific question?</a:t>
            </a:r>
            <a:br>
              <a:rPr b="1" lang="en" sz="1200"/>
            </a:br>
            <a:br>
              <a:rPr b="1" lang="en" sz="600"/>
            </a:br>
            <a:r>
              <a:rPr b="1" lang="en" sz="600"/>
              <a:t>                                            </a:t>
            </a:r>
            <a:r>
              <a:rPr i="1" lang="en">
                <a:solidFill>
                  <a:srgbClr val="666666"/>
                </a:solidFill>
              </a:rPr>
              <a:t>Enter Question-Answering</a:t>
            </a:r>
            <a:br>
              <a:rPr i="1" lang="en" sz="600">
                <a:solidFill>
                  <a:srgbClr val="666666"/>
                </a:solidFill>
              </a:rPr>
            </a:br>
            <a:br>
              <a:rPr i="1" lang="en" sz="600">
                <a:solidFill>
                  <a:srgbClr val="666666"/>
                </a:solidFill>
              </a:rPr>
            </a:br>
            <a:r>
              <a:rPr b="1" lang="en">
                <a:solidFill>
                  <a:srgbClr val="000000"/>
                </a:solidFill>
              </a:rPr>
              <a:t>Summarization</a:t>
            </a:r>
            <a:r>
              <a:rPr lang="en">
                <a:solidFill>
                  <a:srgbClr val="000000"/>
                </a:solidFill>
              </a:rPr>
              <a:t> Give me the overall highlights from a document.</a:t>
            </a:r>
            <a:br>
              <a:rPr lang="en" sz="600">
                <a:solidFill>
                  <a:srgbClr val="000000"/>
                </a:solidFill>
              </a:rPr>
            </a:br>
            <a:br>
              <a:rPr lang="en" sz="600">
                <a:solidFill>
                  <a:srgbClr val="000000"/>
                </a:solidFill>
              </a:rPr>
            </a:br>
            <a:r>
              <a:rPr i="1" lang="en" sz="1000">
                <a:solidFill>
                  <a:srgbClr val="666666"/>
                </a:solidFill>
              </a:rPr>
              <a:t>George Washington was an American political leader, military general, statesman, and Founding Father who served as the first president of the United States from 1789 to 1797.</a:t>
            </a:r>
            <a:br>
              <a:rPr lang="en" sz="600">
                <a:solidFill>
                  <a:srgbClr val="666666"/>
                </a:solidFill>
              </a:rPr>
            </a:br>
            <a:br>
              <a:rPr lang="en" sz="600">
                <a:solidFill>
                  <a:srgbClr val="000000"/>
                </a:solidFill>
              </a:rPr>
            </a:br>
            <a:r>
              <a:rPr b="1" lang="en">
                <a:solidFill>
                  <a:srgbClr val="000000"/>
                </a:solidFill>
              </a:rPr>
              <a:t>Question-Answering </a:t>
            </a:r>
            <a:r>
              <a:rPr lang="en">
                <a:solidFill>
                  <a:srgbClr val="000000"/>
                </a:solidFill>
              </a:rPr>
              <a:t>Provide the highlights with respect to a specific question.</a:t>
            </a:r>
            <a:br>
              <a:rPr lang="en" sz="600">
                <a:solidFill>
                  <a:srgbClr val="000000"/>
                </a:solidFill>
              </a:rPr>
            </a:br>
            <a:br>
              <a:rPr lang="en" sz="600">
                <a:solidFill>
                  <a:srgbClr val="000000"/>
                </a:solidFill>
              </a:rPr>
            </a:br>
            <a:r>
              <a:rPr b="1" lang="en" sz="1000">
                <a:solidFill>
                  <a:srgbClr val="000000"/>
                </a:solidFill>
              </a:rPr>
              <a:t>Where did George Washington get his military training?</a:t>
            </a:r>
            <a:br>
              <a:rPr lang="en" sz="600">
                <a:solidFill>
                  <a:srgbClr val="000000"/>
                </a:solidFill>
              </a:rPr>
            </a:br>
            <a:br>
              <a:rPr lang="en" sz="600">
                <a:solidFill>
                  <a:srgbClr val="000000"/>
                </a:solidFill>
              </a:rPr>
            </a:br>
            <a:r>
              <a:rPr i="1" lang="en" sz="1000">
                <a:solidFill>
                  <a:srgbClr val="666666"/>
                </a:solidFill>
              </a:rPr>
              <a:t>Washington received his initial military training and command with the Virginia Regiment during the French and Indian War. </a:t>
            </a:r>
            <a:endParaRPr i="1" sz="1000">
              <a:solidFill>
                <a:srgbClr val="666666"/>
              </a:solidFill>
            </a:endParaRPr>
          </a:p>
        </p:txBody>
      </p:sp>
      <p:sp>
        <p:nvSpPr>
          <p:cNvPr id="366" name="Google Shape;366;p4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7" name="Google Shape;367;p48"/>
          <p:cNvPicPr preferRelativeResize="0"/>
          <p:nvPr/>
        </p:nvPicPr>
        <p:blipFill>
          <a:blip r:embed="rId3">
            <a:alphaModFix/>
          </a:blip>
          <a:stretch>
            <a:fillRect/>
          </a:stretch>
        </p:blipFill>
        <p:spPr>
          <a:xfrm>
            <a:off x="4876375" y="1142438"/>
            <a:ext cx="3999899" cy="351958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a:t>
            </a:r>
            <a:r>
              <a:rPr lang="en"/>
              <a:t>and</a:t>
            </a:r>
            <a:r>
              <a:rPr lang="en"/>
              <a:t> QA</a:t>
            </a:r>
            <a:endParaRPr/>
          </a:p>
        </p:txBody>
      </p:sp>
      <p:sp>
        <p:nvSpPr>
          <p:cNvPr id="373" name="Google Shape;373;p49"/>
          <p:cNvSpPr txBox="1"/>
          <p:nvPr>
            <p:ph idx="1" type="body"/>
          </p:nvPr>
        </p:nvSpPr>
        <p:spPr>
          <a:xfrm>
            <a:off x="311700" y="1225225"/>
            <a:ext cx="8520600" cy="11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(unstructured) Question-Answering </a:t>
            </a:r>
            <a:r>
              <a:rPr lang="en"/>
              <a:t>≈ Summarization w.r.t. a </a:t>
            </a:r>
            <a:r>
              <a:rPr b="1" lang="en"/>
              <a:t>query</a:t>
            </a:r>
            <a:endParaRPr b="1"/>
          </a:p>
          <a:p>
            <a:pPr indent="-342900" lvl="0" marL="457200" rtl="0" algn="l">
              <a:spcBef>
                <a:spcPts val="0"/>
              </a:spcBef>
              <a:spcAft>
                <a:spcPts val="0"/>
              </a:spcAft>
              <a:buSzPts val="1800"/>
              <a:buChar char="●"/>
            </a:pPr>
            <a:r>
              <a:rPr lang="en"/>
              <a:t>[</a:t>
            </a:r>
            <a:r>
              <a:rPr i="1" lang="en"/>
              <a:t>Conversely: summarization ≈ QA without the Q</a:t>
            </a:r>
            <a:r>
              <a:rPr lang="en"/>
              <a:t>]</a:t>
            </a:r>
            <a:endParaRPr/>
          </a:p>
          <a:p>
            <a:pPr indent="-342900" lvl="0" marL="457200" rtl="0" algn="l">
              <a:spcBef>
                <a:spcPts val="0"/>
              </a:spcBef>
              <a:spcAft>
                <a:spcPts val="0"/>
              </a:spcAft>
              <a:buSzPts val="1800"/>
              <a:buChar char="●"/>
            </a:pPr>
            <a:r>
              <a:rPr lang="en"/>
              <a:t>“Factoid”-seeking queries → very short “summaries”</a:t>
            </a:r>
            <a:endParaRPr/>
          </a:p>
          <a:p>
            <a:pPr indent="-342900" lvl="0" marL="457200" rtl="0" algn="l">
              <a:spcBef>
                <a:spcPts val="0"/>
              </a:spcBef>
              <a:spcAft>
                <a:spcPts val="0"/>
              </a:spcAft>
              <a:buSzPts val="1800"/>
              <a:buChar char="●"/>
            </a:pPr>
            <a:r>
              <a:rPr lang="en"/>
              <a:t>Similar algorithms and evaluation!</a:t>
            </a:r>
            <a:endParaRPr/>
          </a:p>
          <a:p>
            <a:pPr indent="0" lvl="0" marL="0" rtl="0" algn="l">
              <a:spcBef>
                <a:spcPts val="1600"/>
              </a:spcBef>
              <a:spcAft>
                <a:spcPts val="1600"/>
              </a:spcAft>
              <a:buNone/>
            </a:pPr>
            <a:r>
              <a:t/>
            </a:r>
            <a:endParaRPr/>
          </a:p>
        </p:txBody>
      </p:sp>
      <p:sp>
        <p:nvSpPr>
          <p:cNvPr id="374" name="Google Shape;374;p49"/>
          <p:cNvSpPr/>
          <p:nvPr/>
        </p:nvSpPr>
        <p:spPr>
          <a:xfrm>
            <a:off x="2812250" y="3487625"/>
            <a:ext cx="1263900" cy="3888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 = f(docs)</a:t>
            </a:r>
            <a:endParaRPr/>
          </a:p>
        </p:txBody>
      </p:sp>
      <p:sp>
        <p:nvSpPr>
          <p:cNvPr id="375" name="Google Shape;375;p49"/>
          <p:cNvSpPr/>
          <p:nvPr/>
        </p:nvSpPr>
        <p:spPr>
          <a:xfrm>
            <a:off x="1046875" y="3266375"/>
            <a:ext cx="689400" cy="831300"/>
          </a:xfrm>
          <a:prstGeom prst="rect">
            <a:avLst/>
          </a:prstGeom>
          <a:solidFill>
            <a:srgbClr val="EFEFEF"/>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49"/>
          <p:cNvSpPr/>
          <p:nvPr/>
        </p:nvSpPr>
        <p:spPr>
          <a:xfrm>
            <a:off x="863525" y="3392350"/>
            <a:ext cx="689400" cy="831300"/>
          </a:xfrm>
          <a:prstGeom prst="rect">
            <a:avLst/>
          </a:prstGeom>
          <a:solidFill>
            <a:srgbClr val="EFEFEF"/>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49"/>
          <p:cNvSpPr/>
          <p:nvPr/>
        </p:nvSpPr>
        <p:spPr>
          <a:xfrm>
            <a:off x="680175" y="3518325"/>
            <a:ext cx="689400" cy="831300"/>
          </a:xfrm>
          <a:prstGeom prst="rect">
            <a:avLst/>
          </a:prstGeom>
          <a:solidFill>
            <a:srgbClr val="EFEFEF"/>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docs</a:t>
            </a:r>
            <a:endParaRPr/>
          </a:p>
        </p:txBody>
      </p:sp>
      <p:cxnSp>
        <p:nvCxnSpPr>
          <p:cNvPr id="378" name="Google Shape;378;p49"/>
          <p:cNvCxnSpPr>
            <a:stCxn id="375" idx="3"/>
            <a:endCxn id="374" idx="1"/>
          </p:cNvCxnSpPr>
          <p:nvPr/>
        </p:nvCxnSpPr>
        <p:spPr>
          <a:xfrm>
            <a:off x="1736275" y="3682025"/>
            <a:ext cx="1076100" cy="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49"/>
          <p:cNvCxnSpPr>
            <a:stCxn id="376" idx="3"/>
            <a:endCxn id="374" idx="1"/>
          </p:cNvCxnSpPr>
          <p:nvPr/>
        </p:nvCxnSpPr>
        <p:spPr>
          <a:xfrm flipH="1" rot="10800000">
            <a:off x="1552925" y="3682000"/>
            <a:ext cx="1259400" cy="12600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49"/>
          <p:cNvCxnSpPr>
            <a:stCxn id="377" idx="3"/>
            <a:endCxn id="374" idx="1"/>
          </p:cNvCxnSpPr>
          <p:nvPr/>
        </p:nvCxnSpPr>
        <p:spPr>
          <a:xfrm flipH="1" rot="10800000">
            <a:off x="1369575" y="3681975"/>
            <a:ext cx="1442700" cy="252000"/>
          </a:xfrm>
          <a:prstGeom prst="straightConnector1">
            <a:avLst/>
          </a:prstGeom>
          <a:noFill/>
          <a:ln cap="flat" cmpd="sng" w="9525">
            <a:solidFill>
              <a:schemeClr val="dk2"/>
            </a:solidFill>
            <a:prstDash val="solid"/>
            <a:round/>
            <a:headEnd len="med" w="med" type="none"/>
            <a:tailEnd len="med" w="med" type="triangle"/>
          </a:ln>
        </p:spPr>
      </p:cxnSp>
      <p:sp>
        <p:nvSpPr>
          <p:cNvPr id="381" name="Google Shape;381;p49"/>
          <p:cNvSpPr/>
          <p:nvPr/>
        </p:nvSpPr>
        <p:spPr>
          <a:xfrm>
            <a:off x="7021125" y="3487600"/>
            <a:ext cx="1442700" cy="3888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lang="en"/>
              <a:t> = f(docs, Q)</a:t>
            </a:r>
            <a:endParaRPr/>
          </a:p>
        </p:txBody>
      </p:sp>
      <p:sp>
        <p:nvSpPr>
          <p:cNvPr id="382" name="Google Shape;382;p49"/>
          <p:cNvSpPr/>
          <p:nvPr/>
        </p:nvSpPr>
        <p:spPr>
          <a:xfrm>
            <a:off x="5255750" y="3266350"/>
            <a:ext cx="689400" cy="831300"/>
          </a:xfrm>
          <a:prstGeom prst="rect">
            <a:avLst/>
          </a:prstGeom>
          <a:solidFill>
            <a:srgbClr val="EFEFEF"/>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49"/>
          <p:cNvSpPr/>
          <p:nvPr/>
        </p:nvSpPr>
        <p:spPr>
          <a:xfrm>
            <a:off x="5072400" y="3392325"/>
            <a:ext cx="689400" cy="831300"/>
          </a:xfrm>
          <a:prstGeom prst="rect">
            <a:avLst/>
          </a:prstGeom>
          <a:solidFill>
            <a:srgbClr val="EFEFEF"/>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49"/>
          <p:cNvSpPr/>
          <p:nvPr/>
        </p:nvSpPr>
        <p:spPr>
          <a:xfrm>
            <a:off x="4889050" y="3518300"/>
            <a:ext cx="689400" cy="831300"/>
          </a:xfrm>
          <a:prstGeom prst="rect">
            <a:avLst/>
          </a:prstGeom>
          <a:solidFill>
            <a:srgbClr val="EFEFEF"/>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docs</a:t>
            </a:r>
            <a:endParaRPr/>
          </a:p>
        </p:txBody>
      </p:sp>
      <p:cxnSp>
        <p:nvCxnSpPr>
          <p:cNvPr id="385" name="Google Shape;385;p49"/>
          <p:cNvCxnSpPr>
            <a:stCxn id="382" idx="3"/>
            <a:endCxn id="381" idx="1"/>
          </p:cNvCxnSpPr>
          <p:nvPr/>
        </p:nvCxnSpPr>
        <p:spPr>
          <a:xfrm>
            <a:off x="5945150" y="3682000"/>
            <a:ext cx="1076100" cy="0"/>
          </a:xfrm>
          <a:prstGeom prst="straightConnector1">
            <a:avLst/>
          </a:prstGeom>
          <a:noFill/>
          <a:ln cap="flat" cmpd="sng" w="9525">
            <a:solidFill>
              <a:schemeClr val="dk2"/>
            </a:solidFill>
            <a:prstDash val="solid"/>
            <a:round/>
            <a:headEnd len="med" w="med" type="none"/>
            <a:tailEnd len="med" w="med" type="triangle"/>
          </a:ln>
        </p:spPr>
      </p:cxnSp>
      <p:cxnSp>
        <p:nvCxnSpPr>
          <p:cNvPr id="386" name="Google Shape;386;p49"/>
          <p:cNvCxnSpPr>
            <a:stCxn id="383" idx="3"/>
            <a:endCxn id="381" idx="1"/>
          </p:cNvCxnSpPr>
          <p:nvPr/>
        </p:nvCxnSpPr>
        <p:spPr>
          <a:xfrm flipH="1" rot="10800000">
            <a:off x="5761800" y="3681975"/>
            <a:ext cx="1259400" cy="126000"/>
          </a:xfrm>
          <a:prstGeom prst="straightConnector1">
            <a:avLst/>
          </a:prstGeom>
          <a:noFill/>
          <a:ln cap="flat" cmpd="sng" w="9525">
            <a:solidFill>
              <a:schemeClr val="dk2"/>
            </a:solidFill>
            <a:prstDash val="solid"/>
            <a:round/>
            <a:headEnd len="med" w="med" type="none"/>
            <a:tailEnd len="med" w="med" type="triangle"/>
          </a:ln>
        </p:spPr>
      </p:cxnSp>
      <p:cxnSp>
        <p:nvCxnSpPr>
          <p:cNvPr id="387" name="Google Shape;387;p49"/>
          <p:cNvCxnSpPr>
            <a:stCxn id="384" idx="3"/>
            <a:endCxn id="381" idx="1"/>
          </p:cNvCxnSpPr>
          <p:nvPr/>
        </p:nvCxnSpPr>
        <p:spPr>
          <a:xfrm flipH="1" rot="10800000">
            <a:off x="5578450" y="3681950"/>
            <a:ext cx="1442700" cy="2520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49"/>
          <p:cNvSpPr/>
          <p:nvPr/>
        </p:nvSpPr>
        <p:spPr>
          <a:xfrm>
            <a:off x="5759550" y="2552925"/>
            <a:ext cx="1263900" cy="388800"/>
          </a:xfrm>
          <a:prstGeom prst="rect">
            <a:avLst/>
          </a:prstGeom>
          <a:solidFill>
            <a:srgbClr val="EFEFEF"/>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query</a:t>
            </a:r>
            <a:endParaRPr/>
          </a:p>
        </p:txBody>
      </p:sp>
      <p:cxnSp>
        <p:nvCxnSpPr>
          <p:cNvPr id="389" name="Google Shape;389;p49"/>
          <p:cNvCxnSpPr>
            <a:stCxn id="388" idx="2"/>
          </p:cNvCxnSpPr>
          <p:nvPr/>
        </p:nvCxnSpPr>
        <p:spPr>
          <a:xfrm>
            <a:off x="6391500" y="2941725"/>
            <a:ext cx="0" cy="733500"/>
          </a:xfrm>
          <a:prstGeom prst="straightConnector1">
            <a:avLst/>
          </a:prstGeom>
          <a:noFill/>
          <a:ln cap="flat" cmpd="sng" w="19050">
            <a:solidFill>
              <a:srgbClr val="674EA7"/>
            </a:solidFill>
            <a:prstDash val="dash"/>
            <a:round/>
            <a:headEnd len="med" w="med" type="none"/>
            <a:tailEnd len="med" w="med" type="triangle"/>
          </a:ln>
        </p:spPr>
      </p:cxnSp>
      <p:sp>
        <p:nvSpPr>
          <p:cNvPr id="390" name="Google Shape;390;p49"/>
          <p:cNvSpPr txBox="1"/>
          <p:nvPr>
            <p:ph idx="1" type="body"/>
          </p:nvPr>
        </p:nvSpPr>
        <p:spPr>
          <a:xfrm>
            <a:off x="311700" y="4498649"/>
            <a:ext cx="8520600" cy="10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Note: there are other ways to do QA! (e.g. fully-structured)</a:t>
            </a:r>
            <a:endParaRPr i="1"/>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311700" y="6004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Summarization + Query Based</a:t>
            </a:r>
            <a:br>
              <a:rPr lang="en"/>
            </a:br>
            <a:r>
              <a:rPr lang="en"/>
              <a:t>Question Answering</a:t>
            </a:r>
            <a:endParaRPr/>
          </a:p>
        </p:txBody>
      </p:sp>
      <p:sp>
        <p:nvSpPr>
          <p:cNvPr id="396" name="Google Shape;396;p50"/>
          <p:cNvSpPr txBox="1"/>
          <p:nvPr>
            <p:ph idx="1" type="body"/>
          </p:nvPr>
        </p:nvSpPr>
        <p:spPr>
          <a:xfrm>
            <a:off x="167154" y="1326717"/>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solidFill>
                  <a:schemeClr val="hlink"/>
                </a:solidFill>
                <a:hlinkClick r:id="rId3"/>
              </a:rPr>
              <a:t>Coarse-to-Fine Question Answering for Long Documents</a:t>
            </a:r>
            <a:r>
              <a:rPr lang="en"/>
              <a:t> (Choi et al., ACL 2017)</a:t>
            </a:r>
            <a:endParaRPr/>
          </a:p>
          <a:p>
            <a:pPr indent="0" lvl="0" marL="0" rtl="0" algn="l">
              <a:spcBef>
                <a:spcPts val="1600"/>
              </a:spcBef>
              <a:spcAft>
                <a:spcPts val="0"/>
              </a:spcAft>
              <a:buNone/>
            </a:pPr>
            <a:r>
              <a:rPr lang="en"/>
              <a:t>Pipeline approach: select sentences, generate answer</a:t>
            </a:r>
            <a:endParaRPr/>
          </a:p>
          <a:p>
            <a:pPr indent="-317500" lvl="0" marL="457200" rtl="0" algn="l">
              <a:spcBef>
                <a:spcPts val="1600"/>
              </a:spcBef>
              <a:spcAft>
                <a:spcPts val="0"/>
              </a:spcAft>
              <a:buSzPts val="1400"/>
              <a:buChar char="●"/>
            </a:pPr>
            <a:r>
              <a:rPr lang="en"/>
              <a:t>NN selection model: p(s | q)</a:t>
            </a:r>
            <a:endParaRPr/>
          </a:p>
          <a:p>
            <a:pPr indent="-317500" lvl="0" marL="457200" rtl="0" algn="l">
              <a:spcBef>
                <a:spcPts val="0"/>
              </a:spcBef>
              <a:spcAft>
                <a:spcPts val="0"/>
              </a:spcAft>
              <a:buSzPts val="1400"/>
              <a:buChar char="●"/>
            </a:pPr>
            <a:r>
              <a:rPr lang="en"/>
              <a:t>“Soft” selection: average sentences, use attention (</a:t>
            </a:r>
            <a:r>
              <a:rPr b="1" i="1" lang="en"/>
              <a:t>slow!</a:t>
            </a:r>
            <a:r>
              <a:rPr lang="en"/>
              <a:t>)</a:t>
            </a:r>
            <a:endParaRPr/>
          </a:p>
          <a:p>
            <a:pPr indent="-317500" lvl="0" marL="457200" rtl="0" algn="l">
              <a:spcBef>
                <a:spcPts val="0"/>
              </a:spcBef>
              <a:spcAft>
                <a:spcPts val="0"/>
              </a:spcAft>
              <a:buSzPts val="1400"/>
              <a:buChar char="●"/>
            </a:pPr>
            <a:r>
              <a:rPr lang="en"/>
              <a:t>“Hard” selection: use REINFORCE - </a:t>
            </a:r>
            <a:r>
              <a:rPr b="1" lang="en"/>
              <a:t>fast!</a:t>
            </a:r>
            <a:endParaRPr b="1"/>
          </a:p>
          <a:p>
            <a:pPr indent="0" lvl="0" marL="0" rtl="0" algn="l">
              <a:spcBef>
                <a:spcPts val="1600"/>
              </a:spcBef>
              <a:spcAft>
                <a:spcPts val="1600"/>
              </a:spcAft>
              <a:buNone/>
            </a:pPr>
            <a:r>
              <a:rPr lang="en"/>
              <a:t>From selection, generate A = f({s, ...} | q) using RNN</a:t>
            </a:r>
            <a:endParaRPr/>
          </a:p>
        </p:txBody>
      </p:sp>
      <p:pic>
        <p:nvPicPr>
          <p:cNvPr descr="YDw2sdfZKqa.png" id="397" name="Google Shape;397;p50"/>
          <p:cNvPicPr preferRelativeResize="0"/>
          <p:nvPr/>
        </p:nvPicPr>
        <p:blipFill>
          <a:blip r:embed="rId4">
            <a:alphaModFix/>
          </a:blip>
          <a:stretch>
            <a:fillRect/>
          </a:stretch>
        </p:blipFill>
        <p:spPr>
          <a:xfrm>
            <a:off x="4247225" y="1899575"/>
            <a:ext cx="4736301" cy="3068601"/>
          </a:xfrm>
          <a:prstGeom prst="rect">
            <a:avLst/>
          </a:prstGeom>
          <a:noFill/>
          <a:ln>
            <a:noFill/>
          </a:ln>
        </p:spPr>
      </p:pic>
      <p:pic>
        <p:nvPicPr>
          <p:cNvPr id="398" name="Google Shape;398;p50"/>
          <p:cNvPicPr preferRelativeResize="0"/>
          <p:nvPr/>
        </p:nvPicPr>
        <p:blipFill>
          <a:blip r:embed="rId5">
            <a:alphaModFix/>
          </a:blip>
          <a:stretch>
            <a:fillRect/>
          </a:stretch>
        </p:blipFill>
        <p:spPr>
          <a:xfrm>
            <a:off x="6555325" y="720150"/>
            <a:ext cx="2369849" cy="12904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QA Task Variants</a:t>
            </a:r>
            <a:endParaRPr/>
          </a:p>
        </p:txBody>
      </p:sp>
      <p:sp>
        <p:nvSpPr>
          <p:cNvPr id="404" name="Google Shape;404;p51"/>
          <p:cNvSpPr txBox="1"/>
          <p:nvPr>
            <p:ph idx="1" type="body"/>
          </p:nvPr>
        </p:nvSpPr>
        <p:spPr>
          <a:xfrm>
            <a:off x="311700" y="1102150"/>
            <a:ext cx="8427900" cy="3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200"/>
              <a:t>Question-Answering provides answers to plain text questions based on a passage, document, or corpus</a:t>
            </a:r>
            <a:r>
              <a:rPr lang="en">
                <a:solidFill>
                  <a:srgbClr val="E06666"/>
                </a:solidFill>
              </a:rPr>
              <a:t>*</a:t>
            </a:r>
            <a:endParaRPr b="1" i="1" sz="1200"/>
          </a:p>
          <a:p>
            <a:pPr indent="-317500" lvl="0" marL="457200" rtl="0" algn="l">
              <a:spcBef>
                <a:spcPts val="1600"/>
              </a:spcBef>
              <a:spcAft>
                <a:spcPts val="0"/>
              </a:spcAft>
              <a:buSzPts val="1400"/>
              <a:buChar char="●"/>
            </a:pPr>
            <a:r>
              <a:rPr b="1" lang="en"/>
              <a:t>Span annotation</a:t>
            </a:r>
            <a:r>
              <a:rPr lang="en"/>
              <a:t>: Given a question and passage, highlight the text in the passage that answers the question (SQuAD, Natural Questions).				</a:t>
            </a:r>
            <a:r>
              <a:rPr b="1" i="1" lang="en">
                <a:solidFill>
                  <a:schemeClr val="accent5"/>
                </a:solidFill>
              </a:rPr>
              <a:t>Most popular</a:t>
            </a:r>
            <a:br>
              <a:rPr b="1" i="1" lang="en" sz="600">
                <a:solidFill>
                  <a:schemeClr val="accent5"/>
                </a:solidFill>
              </a:rPr>
            </a:br>
            <a:endParaRPr b="1" i="1" sz="600">
              <a:solidFill>
                <a:schemeClr val="accent5"/>
              </a:solidFill>
            </a:endParaRPr>
          </a:p>
          <a:p>
            <a:pPr indent="-317500" lvl="0" marL="457200" rtl="0" algn="l">
              <a:spcBef>
                <a:spcPts val="0"/>
              </a:spcBef>
              <a:spcAft>
                <a:spcPts val="0"/>
              </a:spcAft>
              <a:buSzPts val="1400"/>
              <a:buChar char="●"/>
            </a:pPr>
            <a:r>
              <a:rPr b="1" lang="en">
                <a:solidFill>
                  <a:srgbClr val="000000"/>
                </a:solidFill>
              </a:rPr>
              <a:t>Multiple Choice:</a:t>
            </a:r>
            <a:r>
              <a:rPr lang="en">
                <a:solidFill>
                  <a:srgbClr val="000000"/>
                </a:solidFill>
              </a:rPr>
              <a:t> Given a question and a passage, select the correct answer to multiple choice question (RACE, Children’s book test, MC Test) </a:t>
            </a:r>
            <a:br>
              <a:rPr lang="en">
                <a:solidFill>
                  <a:srgbClr val="000000"/>
                </a:solidFill>
              </a:rPr>
            </a:br>
            <a:r>
              <a:rPr lang="en">
                <a:solidFill>
                  <a:srgbClr val="000000"/>
                </a:solidFill>
              </a:rPr>
              <a:t>									    </a:t>
            </a:r>
            <a:r>
              <a:rPr b="1" i="1" lang="en">
                <a:solidFill>
                  <a:srgbClr val="666666"/>
                </a:solidFill>
              </a:rPr>
              <a:t>Similar to edu standardized tests</a:t>
            </a:r>
            <a:br>
              <a:rPr b="1" i="1" lang="en" sz="600">
                <a:solidFill>
                  <a:schemeClr val="accent5"/>
                </a:solidFill>
              </a:rPr>
            </a:br>
            <a:endParaRPr b="1" i="1" sz="600">
              <a:solidFill>
                <a:schemeClr val="accent5"/>
              </a:solidFill>
            </a:endParaRPr>
          </a:p>
          <a:p>
            <a:pPr indent="-317500" lvl="0" marL="457200" rtl="0" algn="l">
              <a:spcBef>
                <a:spcPts val="0"/>
              </a:spcBef>
              <a:spcAft>
                <a:spcPts val="0"/>
              </a:spcAft>
              <a:buSzPts val="1400"/>
              <a:buChar char="●"/>
            </a:pPr>
            <a:r>
              <a:rPr b="1" lang="en"/>
              <a:t>Free-form (/summarized) answers</a:t>
            </a:r>
            <a:r>
              <a:rPr lang="en"/>
              <a:t>: Given a question and supporting text, generate a free-form answer (MS MARCO, Conversational QA - CoQA). 		</a:t>
            </a:r>
            <a:r>
              <a:rPr b="1" i="1" lang="en">
                <a:solidFill>
                  <a:srgbClr val="666666"/>
                </a:solidFill>
              </a:rPr>
              <a:t>Evaluation Issues?</a:t>
            </a:r>
            <a:br>
              <a:rPr lang="en" sz="600"/>
            </a:br>
            <a:endParaRPr sz="600"/>
          </a:p>
          <a:p>
            <a:pPr indent="-317500" lvl="0" marL="457200" rtl="0" algn="l">
              <a:spcBef>
                <a:spcPts val="0"/>
              </a:spcBef>
              <a:spcAft>
                <a:spcPts val="0"/>
              </a:spcAft>
              <a:buSzPts val="1400"/>
              <a:buChar char="●"/>
            </a:pPr>
            <a:r>
              <a:rPr b="1" lang="en"/>
              <a:t>Retrieval: </a:t>
            </a:r>
            <a:r>
              <a:rPr lang="en"/>
              <a:t>Given a question and a supporting document or corpus, retrieve the sentence that answers the question (WikiQA, Yahoo Answers!, ReQA SQuAD, ReQA Natural Questions)</a:t>
            </a:r>
            <a:br>
              <a:rPr lang="en"/>
            </a:br>
            <a:r>
              <a:rPr lang="en"/>
              <a:t>										</a:t>
            </a:r>
            <a:r>
              <a:rPr b="1" i="1" lang="en">
                <a:solidFill>
                  <a:srgbClr val="666666"/>
                </a:solidFill>
              </a:rPr>
              <a:t>Most useful for applied tasks?</a:t>
            </a:r>
            <a:endParaRPr b="1" i="1">
              <a:solidFill>
                <a:srgbClr val="666666"/>
              </a:solidFill>
            </a:endParaRPr>
          </a:p>
        </p:txBody>
      </p:sp>
      <p:sp>
        <p:nvSpPr>
          <p:cNvPr id="405" name="Google Shape;405;p51"/>
          <p:cNvSpPr txBox="1"/>
          <p:nvPr/>
        </p:nvSpPr>
        <p:spPr>
          <a:xfrm>
            <a:off x="422225" y="4456150"/>
            <a:ext cx="57876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06666"/>
                </a:solidFill>
                <a:latin typeface="Open Sans"/>
                <a:ea typeface="Open Sans"/>
                <a:cs typeface="Open Sans"/>
                <a:sym typeface="Open Sans"/>
              </a:rPr>
              <a:t>* </a:t>
            </a:r>
            <a:r>
              <a:rPr b="1" lang="en">
                <a:solidFill>
                  <a:srgbClr val="E06666"/>
                </a:solidFill>
                <a:latin typeface="Open Sans"/>
                <a:ea typeface="Open Sans"/>
                <a:cs typeface="Open Sans"/>
                <a:sym typeface="Open Sans"/>
              </a:rPr>
              <a:t>Multimodal</a:t>
            </a:r>
            <a:r>
              <a:rPr lang="en">
                <a:solidFill>
                  <a:srgbClr val="E06666"/>
                </a:solidFill>
                <a:latin typeface="Open Sans"/>
                <a:ea typeface="Open Sans"/>
                <a:cs typeface="Open Sans"/>
                <a:sym typeface="Open Sans"/>
              </a:rPr>
              <a:t> Questions about an image (CLEVR) </a:t>
            </a:r>
            <a:endParaRPr>
              <a:solidFill>
                <a:srgbClr val="E06666"/>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 (continued)</a:t>
            </a:r>
            <a:endParaRPr/>
          </a:p>
        </p:txBody>
      </p:sp>
      <p:sp>
        <p:nvSpPr>
          <p:cNvPr id="81" name="Google Shape;81;p16"/>
          <p:cNvSpPr txBox="1"/>
          <p:nvPr>
            <p:ph idx="1" type="body"/>
          </p:nvPr>
        </p:nvSpPr>
        <p:spPr>
          <a:xfrm>
            <a:off x="311700" y="1225225"/>
            <a:ext cx="8832300" cy="3571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Paper reading sessions:</a:t>
            </a:r>
            <a:r>
              <a:rPr lang="en"/>
              <a:t> </a:t>
            </a:r>
            <a:endParaRPr/>
          </a:p>
          <a:p>
            <a:pPr indent="-317500" lvl="1" marL="914400" rtl="0" algn="l">
              <a:spcBef>
                <a:spcPts val="0"/>
              </a:spcBef>
              <a:spcAft>
                <a:spcPts val="0"/>
              </a:spcAft>
              <a:buSzPts val="1400"/>
              <a:buChar char="-"/>
            </a:pPr>
            <a:r>
              <a:rPr lang="en" u="sng">
                <a:solidFill>
                  <a:schemeClr val="hlink"/>
                </a:solidFill>
                <a:hlinkClick r:id="rId3"/>
              </a:rPr>
              <a:t>Exploiting Cloze Questions for Few Shot Text Classification and Natural Language Inference</a:t>
            </a:r>
            <a:endParaRPr/>
          </a:p>
          <a:p>
            <a:pPr indent="-317500" lvl="2" marL="1371600" rtl="0" algn="l">
              <a:spcBef>
                <a:spcPts val="0"/>
              </a:spcBef>
              <a:spcAft>
                <a:spcPts val="0"/>
              </a:spcAft>
              <a:buSzPts val="1400"/>
              <a:buChar char="-"/>
            </a:pPr>
            <a:r>
              <a:rPr lang="en"/>
              <a:t>Joachim: Thursday, 03/18, Noon PST</a:t>
            </a:r>
            <a:endParaRPr/>
          </a:p>
          <a:p>
            <a:pPr indent="-317500" lvl="1" marL="914400" rtl="0" algn="l">
              <a:spcBef>
                <a:spcPts val="0"/>
              </a:spcBef>
              <a:spcAft>
                <a:spcPts val="0"/>
              </a:spcAft>
              <a:buSzPts val="1400"/>
              <a:buChar char="-"/>
            </a:pPr>
            <a:r>
              <a:rPr lang="en" u="sng">
                <a:solidFill>
                  <a:schemeClr val="hlink"/>
                </a:solidFill>
                <a:hlinkClick r:id="rId4"/>
              </a:rPr>
              <a:t>Train Large, Then Compress: Rethinking Model Size for Efficient Training and Inference of Transformers</a:t>
            </a:r>
            <a:endParaRPr/>
          </a:p>
          <a:p>
            <a:pPr indent="-317500" lvl="2" marL="1371600" rtl="0" algn="l">
              <a:spcBef>
                <a:spcPts val="0"/>
              </a:spcBef>
              <a:spcAft>
                <a:spcPts val="0"/>
              </a:spcAft>
              <a:buSzPts val="1400"/>
              <a:buChar char="-"/>
            </a:pPr>
            <a:r>
              <a:rPr lang="en"/>
              <a:t>Joachim: Thursday, 04/01, Noon PST</a:t>
            </a:r>
            <a:endParaRPr/>
          </a:p>
          <a:p>
            <a:pPr indent="-342900" lvl="0" marL="457200" rtl="0" algn="l">
              <a:lnSpc>
                <a:spcPct val="115000"/>
              </a:lnSpc>
              <a:spcBef>
                <a:spcPts val="0"/>
              </a:spcBef>
              <a:spcAft>
                <a:spcPts val="0"/>
              </a:spcAft>
              <a:buSzPts val="1800"/>
              <a:buChar char="-"/>
            </a:pPr>
            <a:r>
              <a:rPr b="1" lang="en"/>
              <a:t>Notebook walkthroughs:</a:t>
            </a:r>
            <a:endParaRPr b="1"/>
          </a:p>
          <a:p>
            <a:pPr indent="-317500" lvl="1" marL="914400" rtl="0" algn="l">
              <a:lnSpc>
                <a:spcPct val="115000"/>
              </a:lnSpc>
              <a:spcBef>
                <a:spcPts val="0"/>
              </a:spcBef>
              <a:spcAft>
                <a:spcPts val="0"/>
              </a:spcAft>
              <a:buSzPts val="1400"/>
              <a:buChar char="-"/>
            </a:pPr>
            <a:r>
              <a:rPr lang="en" u="sng">
                <a:solidFill>
                  <a:schemeClr val="hlink"/>
                </a:solidFill>
                <a:hlinkClick r:id="rId5"/>
              </a:rPr>
              <a:t>Loss Function Examples Notebook</a:t>
            </a:r>
            <a:endParaRPr/>
          </a:p>
          <a:p>
            <a:pPr indent="-317500" lvl="2" marL="1371600" rtl="0" algn="l">
              <a:lnSpc>
                <a:spcPct val="115000"/>
              </a:lnSpc>
              <a:spcBef>
                <a:spcPts val="0"/>
              </a:spcBef>
              <a:spcAft>
                <a:spcPts val="0"/>
              </a:spcAft>
              <a:buSzPts val="1400"/>
              <a:buChar char="-"/>
            </a:pPr>
            <a:r>
              <a:rPr lang="en"/>
              <a:t>Anu: Thursday, 03/18, 6:00 pm PST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Span Annotation</a:t>
            </a:r>
            <a:endParaRPr/>
          </a:p>
        </p:txBody>
      </p:sp>
      <p:sp>
        <p:nvSpPr>
          <p:cNvPr id="411" name="Google Shape;411;p5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Span annotation</a:t>
            </a:r>
            <a:r>
              <a:rPr lang="en" sz="1200"/>
              <a:t>: Given a question and passage, highlight the text in the passage that answers the question (e.g., SQuAD, Natural Questions).</a:t>
            </a:r>
            <a:endParaRPr sz="1200"/>
          </a:p>
          <a:p>
            <a:pPr indent="0" lvl="0" marL="0" rtl="0" algn="l">
              <a:spcBef>
                <a:spcPts val="1600"/>
              </a:spcBef>
              <a:spcAft>
                <a:spcPts val="0"/>
              </a:spcAft>
              <a:buNone/>
            </a:pPr>
            <a:r>
              <a:rPr b="1" lang="en" sz="1200"/>
              <a:t>Recipe: </a:t>
            </a:r>
            <a:r>
              <a:rPr lang="en" sz="1200"/>
              <a:t>Provide question and paragraph to BERT model divided by a special </a:t>
            </a:r>
            <a:r>
              <a:rPr lang="en" sz="1200">
                <a:latin typeface="Courier New"/>
                <a:ea typeface="Courier New"/>
                <a:cs typeface="Courier New"/>
                <a:sym typeface="Courier New"/>
              </a:rPr>
              <a:t>[SEP]</a:t>
            </a:r>
            <a:r>
              <a:rPr lang="en" sz="1200"/>
              <a:t> token. Fine-tune output layer to predict start and end span annotations.</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br>
              <a:rPr b="1" lang="en" sz="600"/>
            </a:br>
            <a:r>
              <a:rPr b="1" lang="en" sz="1200"/>
              <a:t>Unanswerable Questions (SQuAD 2.0)?</a:t>
            </a:r>
            <a:r>
              <a:rPr lang="en" sz="1200"/>
              <a:t> </a:t>
            </a:r>
            <a:br>
              <a:rPr lang="en" sz="1200"/>
            </a:br>
            <a:r>
              <a:rPr lang="en" sz="1200"/>
              <a:t>Start and end of span is the [CLS] token</a:t>
            </a:r>
            <a:br>
              <a:rPr lang="en" sz="600"/>
            </a:br>
            <a:br>
              <a:rPr lang="en" sz="600"/>
            </a:br>
            <a:r>
              <a:rPr b="1" lang="en" sz="1200"/>
              <a:t>Evaluation:</a:t>
            </a:r>
            <a:r>
              <a:rPr lang="en" sz="1200"/>
              <a:t> Exact match and F1 over tokens.</a:t>
            </a:r>
            <a:br>
              <a:rPr lang="en" sz="1200"/>
            </a:br>
            <a:r>
              <a:rPr lang="en" sz="1200"/>
              <a:t>	</a:t>
            </a:r>
            <a:endParaRPr sz="1200"/>
          </a:p>
        </p:txBody>
      </p:sp>
      <p:sp>
        <p:nvSpPr>
          <p:cNvPr id="412" name="Google Shape;412;p52"/>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3" name="Google Shape;413;p52"/>
          <p:cNvPicPr preferRelativeResize="0"/>
          <p:nvPr/>
        </p:nvPicPr>
        <p:blipFill>
          <a:blip r:embed="rId3">
            <a:alphaModFix/>
          </a:blip>
          <a:stretch>
            <a:fillRect/>
          </a:stretch>
        </p:blipFill>
        <p:spPr>
          <a:xfrm>
            <a:off x="4832400" y="1225225"/>
            <a:ext cx="3999900" cy="3506517"/>
          </a:xfrm>
          <a:prstGeom prst="rect">
            <a:avLst/>
          </a:prstGeom>
          <a:noFill/>
          <a:ln>
            <a:noFill/>
          </a:ln>
        </p:spPr>
      </p:pic>
      <p:sp>
        <p:nvSpPr>
          <p:cNvPr id="414" name="Google Shape;414;p52"/>
          <p:cNvSpPr/>
          <p:nvPr/>
        </p:nvSpPr>
        <p:spPr>
          <a:xfrm>
            <a:off x="4844750" y="1219250"/>
            <a:ext cx="3999900" cy="185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2"/>
          <p:cNvSpPr/>
          <p:nvPr/>
        </p:nvSpPr>
        <p:spPr>
          <a:xfrm>
            <a:off x="4832400" y="1219250"/>
            <a:ext cx="109200" cy="3464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2"/>
          <p:cNvSpPr/>
          <p:nvPr/>
        </p:nvSpPr>
        <p:spPr>
          <a:xfrm>
            <a:off x="4832400" y="1219250"/>
            <a:ext cx="206100" cy="549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2"/>
          <p:cNvSpPr/>
          <p:nvPr/>
        </p:nvSpPr>
        <p:spPr>
          <a:xfrm>
            <a:off x="8723100" y="1219250"/>
            <a:ext cx="109200" cy="3464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2"/>
          <p:cNvSpPr/>
          <p:nvPr/>
        </p:nvSpPr>
        <p:spPr>
          <a:xfrm>
            <a:off x="8552525" y="1219250"/>
            <a:ext cx="206100" cy="355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2"/>
          <p:cNvSpPr/>
          <p:nvPr/>
        </p:nvSpPr>
        <p:spPr>
          <a:xfrm>
            <a:off x="7961525" y="4328150"/>
            <a:ext cx="797100" cy="355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2"/>
          <p:cNvSpPr/>
          <p:nvPr/>
        </p:nvSpPr>
        <p:spPr>
          <a:xfrm>
            <a:off x="4832400" y="4328150"/>
            <a:ext cx="797100" cy="355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2"/>
          <p:cNvSpPr/>
          <p:nvPr/>
        </p:nvSpPr>
        <p:spPr>
          <a:xfrm>
            <a:off x="4832400" y="4617825"/>
            <a:ext cx="3999900" cy="114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2"/>
          <p:cNvSpPr txBox="1"/>
          <p:nvPr/>
        </p:nvSpPr>
        <p:spPr>
          <a:xfrm>
            <a:off x="7385475" y="4755375"/>
            <a:ext cx="16131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4"/>
              </a:rPr>
              <a:t>Devlin et al., 2018</a:t>
            </a:r>
            <a:endParaRPr sz="1200">
              <a:solidFill>
                <a:srgbClr val="666666"/>
              </a:solidFill>
              <a:latin typeface="Open Sans"/>
              <a:ea typeface="Open Sans"/>
              <a:cs typeface="Open Sans"/>
              <a:sym typeface="Open Sans"/>
            </a:endParaRPr>
          </a:p>
        </p:txBody>
      </p:sp>
      <p:pic>
        <p:nvPicPr>
          <p:cNvPr id="423" name="Google Shape;423;p52"/>
          <p:cNvPicPr preferRelativeResize="0"/>
          <p:nvPr/>
        </p:nvPicPr>
        <p:blipFill>
          <a:blip r:embed="rId5">
            <a:alphaModFix/>
          </a:blip>
          <a:stretch>
            <a:fillRect/>
          </a:stretch>
        </p:blipFill>
        <p:spPr>
          <a:xfrm>
            <a:off x="1382950" y="2864975"/>
            <a:ext cx="1308825" cy="481250"/>
          </a:xfrm>
          <a:prstGeom prst="rect">
            <a:avLst/>
          </a:prstGeom>
          <a:noFill/>
          <a:ln>
            <a:noFill/>
          </a:ln>
        </p:spPr>
      </p:pic>
      <p:sp>
        <p:nvSpPr>
          <p:cNvPr id="424" name="Google Shape;424;p52"/>
          <p:cNvSpPr txBox="1"/>
          <p:nvPr/>
        </p:nvSpPr>
        <p:spPr>
          <a:xfrm>
            <a:off x="1053725" y="3346225"/>
            <a:ext cx="3095100" cy="50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solidFill>
                  <a:srgbClr val="666666"/>
                </a:solidFill>
                <a:latin typeface="Open Sans"/>
                <a:ea typeface="Open Sans"/>
                <a:cs typeface="Open Sans"/>
                <a:sym typeface="Open Sans"/>
              </a:rPr>
              <a:t>Start/end spans identified by softmax over</a:t>
            </a:r>
            <a:br>
              <a:rPr lang="en" sz="1000">
                <a:solidFill>
                  <a:srgbClr val="666666"/>
                </a:solidFill>
                <a:latin typeface="Open Sans"/>
                <a:ea typeface="Open Sans"/>
                <a:cs typeface="Open Sans"/>
                <a:sym typeface="Open Sans"/>
              </a:rPr>
            </a:br>
            <a:r>
              <a:rPr lang="en" sz="1000">
                <a:solidFill>
                  <a:srgbClr val="666666"/>
                </a:solidFill>
                <a:latin typeface="Open Sans"/>
                <a:ea typeface="Open Sans"/>
                <a:cs typeface="Open Sans"/>
                <a:sym typeface="Open Sans"/>
              </a:rPr>
              <a:t>            all output positions</a:t>
            </a:r>
            <a:endParaRPr sz="1000">
              <a:solidFill>
                <a:srgbClr val="666666"/>
              </a:solidFill>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Retrieval Question Answering (ReQA)</a:t>
            </a:r>
            <a:endParaRPr/>
          </a:p>
        </p:txBody>
      </p:sp>
      <p:sp>
        <p:nvSpPr>
          <p:cNvPr id="430" name="Google Shape;430;p5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Retrieval: </a:t>
            </a:r>
            <a:r>
              <a:rPr lang="en" sz="1200"/>
              <a:t>Given a question and a supporting document or corpus, retrieve the sentence that answers the question (WikiQA, Yahoo Answers!, ReQA SQuAD, ReQA Natural Questions)</a:t>
            </a:r>
            <a:endParaRPr sz="1200"/>
          </a:p>
          <a:p>
            <a:pPr indent="0" lvl="0" marL="0" rtl="0" algn="l">
              <a:spcBef>
                <a:spcPts val="1600"/>
              </a:spcBef>
              <a:spcAft>
                <a:spcPts val="0"/>
              </a:spcAft>
              <a:buNone/>
            </a:pPr>
            <a:r>
              <a:rPr b="1" lang="en" sz="1200"/>
              <a:t>Recipe: </a:t>
            </a:r>
            <a:r>
              <a:rPr lang="en" sz="1200"/>
              <a:t>Provide question and all possible answers to dual encoder model. Retrieval best match using fast k-nearest neighbor (k-nn) search (e.g., </a:t>
            </a:r>
            <a:r>
              <a:rPr lang="en" sz="1200" u="sng">
                <a:solidFill>
                  <a:schemeClr val="hlink"/>
                </a:solidFill>
                <a:hlinkClick r:id="rId3"/>
              </a:rPr>
              <a:t>Faiss</a:t>
            </a:r>
            <a:r>
              <a:rPr lang="en" sz="1200"/>
              <a:t>)</a:t>
            </a:r>
            <a:endParaRPr sz="1200"/>
          </a:p>
          <a:p>
            <a:pPr indent="0" lvl="0" marL="0" rtl="0" algn="l">
              <a:spcBef>
                <a:spcPts val="1600"/>
              </a:spcBef>
              <a:spcAft>
                <a:spcPts val="0"/>
              </a:spcAft>
              <a:buNone/>
            </a:pPr>
            <a:r>
              <a:rPr b="1" i="1" lang="en" sz="1200">
                <a:solidFill>
                  <a:srgbClr val="CC0000"/>
                </a:solidFill>
              </a:rPr>
              <a:t>Encode all possible answers!?! </a:t>
            </a:r>
            <a:r>
              <a:rPr lang="en" sz="1200"/>
              <a:t>Answers encodings are precomputed and indexed for efficient k-nn.</a:t>
            </a:r>
            <a:br>
              <a:rPr lang="en" sz="1200"/>
            </a:br>
            <a:br>
              <a:rPr lang="en" sz="1200"/>
            </a:br>
            <a:r>
              <a:rPr b="1" lang="en" sz="1200"/>
              <a:t>Evaluation </a:t>
            </a:r>
            <a:r>
              <a:rPr lang="en" sz="1200"/>
              <a:t>Information Retrieval based metrics - Recall @ N (R@N) and mean reciprocal rank (MRR)</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200"/>
              <a:t>  </a:t>
            </a:r>
            <a:br>
              <a:rPr lang="en" sz="1200"/>
            </a:br>
            <a:endParaRPr sz="1200"/>
          </a:p>
        </p:txBody>
      </p:sp>
      <p:pic>
        <p:nvPicPr>
          <p:cNvPr id="431" name="Google Shape;431;p53"/>
          <p:cNvPicPr preferRelativeResize="0"/>
          <p:nvPr/>
        </p:nvPicPr>
        <p:blipFill>
          <a:blip r:embed="rId4">
            <a:alphaModFix/>
          </a:blip>
          <a:stretch>
            <a:fillRect/>
          </a:stretch>
        </p:blipFill>
        <p:spPr>
          <a:xfrm>
            <a:off x="4832400" y="1225225"/>
            <a:ext cx="3889530" cy="3354001"/>
          </a:xfrm>
          <a:prstGeom prst="rect">
            <a:avLst/>
          </a:prstGeom>
          <a:noFill/>
          <a:ln>
            <a:noFill/>
          </a:ln>
        </p:spPr>
      </p:pic>
      <p:sp>
        <p:nvSpPr>
          <p:cNvPr id="432" name="Google Shape;432;p53"/>
          <p:cNvSpPr txBox="1"/>
          <p:nvPr/>
        </p:nvSpPr>
        <p:spPr>
          <a:xfrm>
            <a:off x="7385475" y="4755375"/>
            <a:ext cx="16131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Open Sans"/>
                <a:ea typeface="Open Sans"/>
                <a:cs typeface="Open Sans"/>
                <a:sym typeface="Open Sans"/>
                <a:hlinkClick r:id="rId5"/>
              </a:rPr>
              <a:t>Ahmad</a:t>
            </a:r>
            <a:r>
              <a:rPr lang="en" sz="1200" u="sng">
                <a:solidFill>
                  <a:schemeClr val="hlink"/>
                </a:solidFill>
                <a:latin typeface="Open Sans"/>
                <a:ea typeface="Open Sans"/>
                <a:cs typeface="Open Sans"/>
                <a:sym typeface="Open Sans"/>
                <a:hlinkClick r:id="rId6"/>
              </a:rPr>
              <a:t> et al., 2019</a:t>
            </a:r>
            <a:endParaRPr sz="1200">
              <a:solidFill>
                <a:srgbClr val="666666"/>
              </a:solidFill>
              <a:latin typeface="Open Sans"/>
              <a:ea typeface="Open Sans"/>
              <a:cs typeface="Open Sans"/>
              <a:sym typeface="Open Sans"/>
            </a:endParaRPr>
          </a:p>
        </p:txBody>
      </p:sp>
      <p:pic>
        <p:nvPicPr>
          <p:cNvPr id="433" name="Google Shape;433;p53"/>
          <p:cNvPicPr preferRelativeResize="0"/>
          <p:nvPr/>
        </p:nvPicPr>
        <p:blipFill>
          <a:blip r:embed="rId7">
            <a:alphaModFix/>
          </a:blip>
          <a:stretch>
            <a:fillRect/>
          </a:stretch>
        </p:blipFill>
        <p:spPr>
          <a:xfrm>
            <a:off x="362725" y="4288730"/>
            <a:ext cx="1613100" cy="756145"/>
          </a:xfrm>
          <a:prstGeom prst="rect">
            <a:avLst/>
          </a:prstGeom>
          <a:noFill/>
          <a:ln>
            <a:noFill/>
          </a:ln>
        </p:spPr>
      </p:pic>
      <p:pic>
        <p:nvPicPr>
          <p:cNvPr id="434" name="Google Shape;434;p53"/>
          <p:cNvPicPr preferRelativeResize="0"/>
          <p:nvPr/>
        </p:nvPicPr>
        <p:blipFill>
          <a:blip r:embed="rId8">
            <a:alphaModFix/>
          </a:blip>
          <a:stretch>
            <a:fillRect/>
          </a:stretch>
        </p:blipFill>
        <p:spPr>
          <a:xfrm>
            <a:off x="2096700" y="4288736"/>
            <a:ext cx="2614826" cy="702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Answering</a:t>
            </a:r>
            <a:endParaRPr/>
          </a:p>
        </p:txBody>
      </p:sp>
      <p:sp>
        <p:nvSpPr>
          <p:cNvPr id="440" name="Google Shape;440;p5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Very active area of research </a:t>
            </a:r>
            <a:r>
              <a:rPr lang="en"/>
              <a:t>Multiple task formulations; many datasets and models.</a:t>
            </a:r>
            <a:br>
              <a:rPr lang="en" sz="600"/>
            </a:br>
            <a:br>
              <a:rPr lang="en" sz="600"/>
            </a:br>
            <a:r>
              <a:rPr b="1" lang="en"/>
              <a:t>Possibly a unifying framework for all NLP tasks? </a:t>
            </a:r>
            <a:r>
              <a:rPr b="1" lang="en" u="sng">
                <a:solidFill>
                  <a:schemeClr val="hlink"/>
                </a:solidFill>
                <a:hlinkClick r:id="rId3"/>
              </a:rPr>
              <a:t>decaNLP</a:t>
            </a:r>
            <a:br>
              <a:rPr b="1" lang="en"/>
            </a:br>
            <a:br>
              <a:rPr b="1" lang="en" sz="600"/>
            </a:br>
            <a:r>
              <a:rPr lang="en" sz="1200" u="sng">
                <a:solidFill>
                  <a:schemeClr val="hlink"/>
                </a:solidFill>
                <a:hlinkClick r:id="rId4"/>
              </a:rPr>
              <a:t>The Natural Language Decathlon: Multitask Learning as Question Answering</a:t>
            </a:r>
            <a:r>
              <a:rPr lang="en" sz="1200"/>
              <a:t> </a:t>
            </a:r>
            <a:r>
              <a:rPr lang="en" sz="1200"/>
              <a:t>McCann et al., 2018</a:t>
            </a:r>
            <a:br>
              <a:rPr lang="en" sz="600"/>
            </a:br>
            <a:br>
              <a:rPr lang="en" sz="600"/>
            </a:br>
            <a:r>
              <a:rPr b="1" lang="en"/>
              <a:t>Related to summarization</a:t>
            </a:r>
            <a:r>
              <a:rPr lang="en"/>
              <a:t>, particularly in response to query.		</a:t>
            </a:r>
            <a:r>
              <a:rPr b="1" i="1" lang="en">
                <a:solidFill>
                  <a:srgbClr val="666666"/>
                </a:solidFill>
              </a:rPr>
              <a:t>Differences?</a:t>
            </a:r>
            <a:endParaRPr b="1" i="1">
              <a:solidFill>
                <a:srgbClr val="666666"/>
              </a:solidFill>
            </a:endParaRPr>
          </a:p>
          <a:p>
            <a:pPr indent="0" lvl="0" marL="0" rtl="0" algn="l">
              <a:spcBef>
                <a:spcPts val="1600"/>
              </a:spcBef>
              <a:spcAft>
                <a:spcPts val="1600"/>
              </a:spcAft>
              <a:buNone/>
            </a:pPr>
            <a:r>
              <a:t/>
            </a:r>
            <a:endParaRPr b="1">
              <a:solidFill>
                <a:srgbClr val="000000"/>
              </a:solidFill>
            </a:endParaRPr>
          </a:p>
        </p:txBody>
      </p:sp>
      <p:sp>
        <p:nvSpPr>
          <p:cNvPr id="441" name="Google Shape;441;p54"/>
          <p:cNvSpPr txBox="1"/>
          <p:nvPr>
            <p:ph idx="2" type="body"/>
          </p:nvPr>
        </p:nvSpPr>
        <p:spPr>
          <a:xfrm>
            <a:off x="4821225" y="1035575"/>
            <a:ext cx="4092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Many </a:t>
            </a:r>
            <a:r>
              <a:rPr b="1" lang="en"/>
              <a:t>Data sets</a:t>
            </a:r>
            <a:endParaRPr b="1"/>
          </a:p>
          <a:p>
            <a:pPr indent="-295275" lvl="0" marL="457200" rtl="0" algn="l">
              <a:spcBef>
                <a:spcPts val="160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5">
                  <a:extLst>
                    <a:ext uri="{A12FA001-AC4F-418D-AE19-62706E023703}">
                      <ahyp:hlinkClr val="tx"/>
                    </a:ext>
                  </a:extLst>
                </a:hlinkClick>
              </a:rPr>
              <a:t>SQuAD</a:t>
            </a:r>
            <a:r>
              <a:rPr lang="en" sz="1050">
                <a:solidFill>
                  <a:srgbClr val="555555"/>
                </a:solidFill>
                <a:highlight>
                  <a:srgbClr val="FFFFFF"/>
                </a:highlight>
                <a:latin typeface="Roboto"/>
                <a:ea typeface="Roboto"/>
                <a:cs typeface="Roboto"/>
                <a:sym typeface="Roboto"/>
              </a:rPr>
              <a:t> (Rajpurkar et al., 2016)</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6">
                  <a:extLst>
                    <a:ext uri="{A12FA001-AC4F-418D-AE19-62706E023703}">
                      <ahyp:hlinkClr val="tx"/>
                    </a:ext>
                  </a:extLst>
                </a:hlinkClick>
              </a:rPr>
              <a:t>NewsQA</a:t>
            </a:r>
            <a:r>
              <a:rPr lang="en" sz="1050">
                <a:solidFill>
                  <a:srgbClr val="555555"/>
                </a:solidFill>
                <a:highlight>
                  <a:srgbClr val="FFFFFF"/>
                </a:highlight>
                <a:latin typeface="Roboto"/>
                <a:ea typeface="Roboto"/>
                <a:cs typeface="Roboto"/>
                <a:sym typeface="Roboto"/>
              </a:rPr>
              <a:t> (Trischler et al., 2016)</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7">
                  <a:extLst>
                    <a:ext uri="{A12FA001-AC4F-418D-AE19-62706E023703}">
                      <ahyp:hlinkClr val="tx"/>
                    </a:ext>
                  </a:extLst>
                </a:hlinkClick>
              </a:rPr>
              <a:t>TriviaQA</a:t>
            </a:r>
            <a:r>
              <a:rPr lang="en" sz="1050">
                <a:solidFill>
                  <a:srgbClr val="555555"/>
                </a:solidFill>
                <a:highlight>
                  <a:srgbClr val="FFFFFF"/>
                </a:highlight>
                <a:latin typeface="Roboto"/>
                <a:ea typeface="Roboto"/>
                <a:cs typeface="Roboto"/>
                <a:sym typeface="Roboto"/>
              </a:rPr>
              <a:t> (Joshi et al., 2017)</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8">
                  <a:extLst>
                    <a:ext uri="{A12FA001-AC4F-418D-AE19-62706E023703}">
                      <ahyp:hlinkClr val="tx"/>
                    </a:ext>
                  </a:extLst>
                </a:hlinkClick>
              </a:rPr>
              <a:t>SearchQA</a:t>
            </a:r>
            <a:r>
              <a:rPr lang="en" sz="1050">
                <a:solidFill>
                  <a:srgbClr val="555555"/>
                </a:solidFill>
                <a:highlight>
                  <a:srgbClr val="FFFFFF"/>
                </a:highlight>
                <a:latin typeface="Roboto"/>
                <a:ea typeface="Roboto"/>
                <a:cs typeface="Roboto"/>
                <a:sym typeface="Roboto"/>
              </a:rPr>
              <a:t> (Dunn et al., 2017)</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9">
                  <a:extLst>
                    <a:ext uri="{A12FA001-AC4F-418D-AE19-62706E023703}">
                      <ahyp:hlinkClr val="tx"/>
                    </a:ext>
                  </a:extLst>
                </a:hlinkClick>
              </a:rPr>
              <a:t>HotpotQA</a:t>
            </a:r>
            <a:r>
              <a:rPr lang="en" sz="1050">
                <a:solidFill>
                  <a:srgbClr val="555555"/>
                </a:solidFill>
                <a:highlight>
                  <a:srgbClr val="FFFFFF"/>
                </a:highlight>
                <a:latin typeface="Roboto"/>
                <a:ea typeface="Roboto"/>
                <a:cs typeface="Roboto"/>
                <a:sym typeface="Roboto"/>
              </a:rPr>
              <a:t> (Yang, Qi, Zhang, et al., 2018)</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10">
                  <a:extLst>
                    <a:ext uri="{A12FA001-AC4F-418D-AE19-62706E023703}">
                      <ahyp:hlinkClr val="tx"/>
                    </a:ext>
                  </a:extLst>
                </a:hlinkClick>
              </a:rPr>
              <a:t>NaturalQuestions</a:t>
            </a:r>
            <a:r>
              <a:rPr lang="en" sz="1050">
                <a:solidFill>
                  <a:srgbClr val="555555"/>
                </a:solidFill>
                <a:highlight>
                  <a:srgbClr val="FFFFFF"/>
                </a:highlight>
                <a:latin typeface="Roboto"/>
                <a:ea typeface="Roboto"/>
                <a:cs typeface="Roboto"/>
                <a:sym typeface="Roboto"/>
              </a:rPr>
              <a:t> (Kwiatkowski et al., 2019)</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11">
                  <a:extLst>
                    <a:ext uri="{A12FA001-AC4F-418D-AE19-62706E023703}">
                      <ahyp:hlinkClr val="tx"/>
                    </a:ext>
                  </a:extLst>
                </a:hlinkClick>
              </a:rPr>
              <a:t>BioASQ</a:t>
            </a:r>
            <a:endParaRPr sz="1050">
              <a:solidFill>
                <a:srgbClr val="007BFF"/>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12">
                  <a:extLst>
                    <a:ext uri="{A12FA001-AC4F-418D-AE19-62706E023703}">
                      <ahyp:hlinkClr val="tx"/>
                    </a:ext>
                  </a:extLst>
                </a:hlinkClick>
              </a:rPr>
              <a:t>DROP</a:t>
            </a:r>
            <a:r>
              <a:rPr lang="en" sz="1050">
                <a:solidFill>
                  <a:srgbClr val="555555"/>
                </a:solidFill>
                <a:highlight>
                  <a:srgbClr val="FFFFFF"/>
                </a:highlight>
                <a:latin typeface="Roboto"/>
                <a:ea typeface="Roboto"/>
                <a:cs typeface="Roboto"/>
                <a:sym typeface="Roboto"/>
              </a:rPr>
              <a:t> (Dua et al., 2019)</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13">
                  <a:extLst>
                    <a:ext uri="{A12FA001-AC4F-418D-AE19-62706E023703}">
                      <ahyp:hlinkClr val="tx"/>
                    </a:ext>
                  </a:extLst>
                </a:hlinkClick>
              </a:rPr>
              <a:t>DuoRC</a:t>
            </a:r>
            <a:r>
              <a:rPr lang="en" sz="1050">
                <a:solidFill>
                  <a:srgbClr val="555555"/>
                </a:solidFill>
                <a:highlight>
                  <a:srgbClr val="FFFFFF"/>
                </a:highlight>
                <a:latin typeface="Roboto"/>
                <a:ea typeface="Roboto"/>
                <a:cs typeface="Roboto"/>
                <a:sym typeface="Roboto"/>
              </a:rPr>
              <a:t> (Saha et al., 2018)</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14">
                  <a:extLst>
                    <a:ext uri="{A12FA001-AC4F-418D-AE19-62706E023703}">
                      <ahyp:hlinkClr val="tx"/>
                    </a:ext>
                  </a:extLst>
                </a:hlinkClick>
              </a:rPr>
              <a:t>RACE</a:t>
            </a:r>
            <a:r>
              <a:rPr lang="en" sz="1050">
                <a:solidFill>
                  <a:srgbClr val="555555"/>
                </a:solidFill>
                <a:highlight>
                  <a:srgbClr val="FFFFFF"/>
                </a:highlight>
                <a:latin typeface="Roboto"/>
                <a:ea typeface="Roboto"/>
                <a:cs typeface="Roboto"/>
                <a:sym typeface="Roboto"/>
              </a:rPr>
              <a:t> (Lai et al., 2017)</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15">
                  <a:extLst>
                    <a:ext uri="{A12FA001-AC4F-418D-AE19-62706E023703}">
                      <ahyp:hlinkClr val="tx"/>
                    </a:ext>
                  </a:extLst>
                </a:hlinkClick>
              </a:rPr>
              <a:t>RelationExtraction</a:t>
            </a:r>
            <a:r>
              <a:rPr lang="en" sz="1050">
                <a:solidFill>
                  <a:srgbClr val="555555"/>
                </a:solidFill>
                <a:highlight>
                  <a:srgbClr val="FFFFFF"/>
                </a:highlight>
                <a:latin typeface="Roboto"/>
                <a:ea typeface="Roboto"/>
                <a:cs typeface="Roboto"/>
                <a:sym typeface="Roboto"/>
              </a:rPr>
              <a:t> (Levy et al., 2017)</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16">
                  <a:extLst>
                    <a:ext uri="{A12FA001-AC4F-418D-AE19-62706E023703}">
                      <ahyp:hlinkClr val="tx"/>
                    </a:ext>
                  </a:extLst>
                </a:hlinkClick>
              </a:rPr>
              <a:t>TextbookQA</a:t>
            </a:r>
            <a:r>
              <a:rPr lang="en" sz="1050">
                <a:solidFill>
                  <a:srgbClr val="555555"/>
                </a:solidFill>
                <a:highlight>
                  <a:srgbClr val="FFFFFF"/>
                </a:highlight>
                <a:latin typeface="Roboto"/>
                <a:ea typeface="Roboto"/>
                <a:cs typeface="Roboto"/>
                <a:sym typeface="Roboto"/>
              </a:rPr>
              <a:t> (Kembhavi et al., 2017)</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u="sng">
                <a:solidFill>
                  <a:srgbClr val="0056B3"/>
                </a:solidFill>
                <a:highlight>
                  <a:srgbClr val="FFFFFF"/>
                </a:highlight>
                <a:latin typeface="Roboto"/>
                <a:ea typeface="Roboto"/>
                <a:cs typeface="Roboto"/>
                <a:sym typeface="Roboto"/>
                <a:hlinkClick r:id="rId17">
                  <a:extLst>
                    <a:ext uri="{A12FA001-AC4F-418D-AE19-62706E023703}">
                      <ahyp:hlinkClr val="tx"/>
                    </a:ext>
                  </a:extLst>
                </a:hlinkClick>
              </a:rPr>
              <a:t>BioProcess</a:t>
            </a:r>
            <a:r>
              <a:rPr lang="en" sz="1050">
                <a:solidFill>
                  <a:srgbClr val="555555"/>
                </a:solidFill>
                <a:highlight>
                  <a:srgbClr val="FFFFFF"/>
                </a:highlight>
                <a:latin typeface="Roboto"/>
                <a:ea typeface="Roboto"/>
                <a:cs typeface="Roboto"/>
                <a:sym typeface="Roboto"/>
              </a:rPr>
              <a:t> (Berant et al, 2014)</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18">
                  <a:extLst>
                    <a:ext uri="{A12FA001-AC4F-418D-AE19-62706E023703}">
                      <ahyp:hlinkClr val="tx"/>
                    </a:ext>
                  </a:extLst>
                </a:hlinkClick>
              </a:rPr>
              <a:t>ComplexWebQuestions</a:t>
            </a:r>
            <a:r>
              <a:rPr lang="en" sz="1050">
                <a:solidFill>
                  <a:srgbClr val="555555"/>
                </a:solidFill>
                <a:highlight>
                  <a:srgbClr val="FFFFFF"/>
                </a:highlight>
                <a:latin typeface="Roboto"/>
                <a:ea typeface="Roboto"/>
                <a:cs typeface="Roboto"/>
                <a:sym typeface="Roboto"/>
              </a:rPr>
              <a:t> (Talmor and Berant, 2018)</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19">
                  <a:extLst>
                    <a:ext uri="{A12FA001-AC4F-418D-AE19-62706E023703}">
                      <ahyp:hlinkClr val="tx"/>
                    </a:ext>
                  </a:extLst>
                </a:hlinkClick>
              </a:rPr>
              <a:t>MCTest</a:t>
            </a:r>
            <a:r>
              <a:rPr lang="en" sz="1050">
                <a:solidFill>
                  <a:srgbClr val="555555"/>
                </a:solidFill>
                <a:highlight>
                  <a:srgbClr val="FFFFFF"/>
                </a:highlight>
                <a:latin typeface="Roboto"/>
                <a:ea typeface="Roboto"/>
                <a:cs typeface="Roboto"/>
                <a:sym typeface="Roboto"/>
              </a:rPr>
              <a:t> (Richardson et al, 2013)</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20">
                  <a:extLst>
                    <a:ext uri="{A12FA001-AC4F-418D-AE19-62706E023703}">
                      <ahyp:hlinkClr val="tx"/>
                    </a:ext>
                  </a:extLst>
                </a:hlinkClick>
              </a:rPr>
              <a:t>QAMR</a:t>
            </a:r>
            <a:r>
              <a:rPr lang="en" sz="1050">
                <a:solidFill>
                  <a:srgbClr val="555555"/>
                </a:solidFill>
                <a:highlight>
                  <a:srgbClr val="FFFFFF"/>
                </a:highlight>
                <a:latin typeface="Roboto"/>
                <a:ea typeface="Roboto"/>
                <a:cs typeface="Roboto"/>
                <a:sym typeface="Roboto"/>
              </a:rPr>
              <a:t> (Michael et al, 2018)</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21">
                  <a:extLst>
                    <a:ext uri="{A12FA001-AC4F-418D-AE19-62706E023703}">
                      <ahyp:hlinkClr val="tx"/>
                    </a:ext>
                  </a:extLst>
                </a:hlinkClick>
              </a:rPr>
              <a:t>QAST</a:t>
            </a:r>
            <a:r>
              <a:rPr lang="en" sz="1050">
                <a:solidFill>
                  <a:srgbClr val="555555"/>
                </a:solidFill>
                <a:highlight>
                  <a:srgbClr val="FFFFFF"/>
                </a:highlight>
                <a:latin typeface="Roboto"/>
                <a:ea typeface="Roboto"/>
                <a:cs typeface="Roboto"/>
                <a:sym typeface="Roboto"/>
              </a:rPr>
              <a:t> (Lamel et al, 2008)</a:t>
            </a:r>
            <a:endParaRPr sz="1050">
              <a:solidFill>
                <a:srgbClr val="555555"/>
              </a:solidFill>
              <a:highlight>
                <a:srgbClr val="FFFFFF"/>
              </a:highlight>
              <a:latin typeface="Roboto"/>
              <a:ea typeface="Roboto"/>
              <a:cs typeface="Roboto"/>
              <a:sym typeface="Roboto"/>
            </a:endParaRPr>
          </a:p>
          <a:p>
            <a:pPr indent="-295275" lvl="0" marL="457200" rtl="0" algn="l">
              <a:spcBef>
                <a:spcPts val="0"/>
              </a:spcBef>
              <a:spcAft>
                <a:spcPts val="0"/>
              </a:spcAft>
              <a:buClr>
                <a:srgbClr val="555555"/>
              </a:buClr>
              <a:buSzPts val="1050"/>
              <a:buFont typeface="Roboto"/>
              <a:buChar char="●"/>
            </a:pPr>
            <a:r>
              <a:rPr lang="en" sz="1050">
                <a:solidFill>
                  <a:srgbClr val="007BFF"/>
                </a:solidFill>
                <a:highlight>
                  <a:srgbClr val="FFFFFF"/>
                </a:highlight>
                <a:uFill>
                  <a:noFill/>
                </a:uFill>
                <a:latin typeface="Roboto"/>
                <a:ea typeface="Roboto"/>
                <a:cs typeface="Roboto"/>
                <a:sym typeface="Roboto"/>
                <a:hlinkClick r:id="rId22">
                  <a:extLst>
                    <a:ext uri="{A12FA001-AC4F-418D-AE19-62706E023703}">
                      <ahyp:hlinkClr val="tx"/>
                    </a:ext>
                  </a:extLst>
                </a:hlinkClick>
              </a:rPr>
              <a:t>TREC</a:t>
            </a:r>
            <a:r>
              <a:rPr lang="en" sz="1050">
                <a:solidFill>
                  <a:srgbClr val="555555"/>
                </a:solidFill>
                <a:highlight>
                  <a:srgbClr val="FFFFFF"/>
                </a:highlight>
                <a:latin typeface="Roboto"/>
                <a:ea typeface="Roboto"/>
                <a:cs typeface="Roboto"/>
                <a:sym typeface="Roboto"/>
              </a:rPr>
              <a:t> (Baudis and Sedivy, 2015)</a:t>
            </a:r>
            <a:endParaRPr sz="1050">
              <a:solidFill>
                <a:srgbClr val="555555"/>
              </a:solidFill>
              <a:highlight>
                <a:srgbClr val="FFFFFF"/>
              </a:highlight>
              <a:latin typeface="Roboto"/>
              <a:ea typeface="Roboto"/>
              <a:cs typeface="Roboto"/>
              <a:sym typeface="Roboto"/>
            </a:endParaRPr>
          </a:p>
          <a:p>
            <a:pPr indent="0" lvl="0" marL="0" rtl="0" algn="l">
              <a:spcBef>
                <a:spcPts val="1200"/>
              </a:spcBef>
              <a:spcAft>
                <a:spcPts val="0"/>
              </a:spcAft>
              <a:buNone/>
            </a:pPr>
            <a:r>
              <a:rPr lang="en" sz="900">
                <a:solidFill>
                  <a:srgbClr val="666666"/>
                </a:solidFill>
                <a:highlight>
                  <a:srgbClr val="FFFFFF"/>
                </a:highlight>
                <a:latin typeface="Roboto"/>
                <a:ea typeface="Roboto"/>
                <a:cs typeface="Roboto"/>
                <a:sym typeface="Roboto"/>
              </a:rPr>
              <a:t>MRQA: Machine Reading for Question Answering 2019 Workshop at EMNLP</a:t>
            </a:r>
            <a:endParaRPr sz="900">
              <a:solidFill>
                <a:srgbClr val="666666"/>
              </a:solidFill>
              <a:highlight>
                <a:srgbClr val="FFFFFF"/>
              </a:highlight>
              <a:latin typeface="Roboto"/>
              <a:ea typeface="Roboto"/>
              <a:cs typeface="Roboto"/>
              <a:sym typeface="Roboto"/>
            </a:endParaRPr>
          </a:p>
          <a:p>
            <a:pPr indent="0" lvl="0" marL="0" rtl="0" algn="l">
              <a:spcBef>
                <a:spcPts val="1200"/>
              </a:spcBef>
              <a:spcAft>
                <a:spcPts val="1600"/>
              </a:spcAft>
              <a:buNone/>
            </a:pPr>
            <a:br>
              <a:rPr b="1" lang="en"/>
            </a:br>
            <a:br>
              <a:rPr b="1" lang="en"/>
            </a:br>
            <a:endParaRPr b="1"/>
          </a:p>
        </p:txBody>
      </p:sp>
      <p:pic>
        <p:nvPicPr>
          <p:cNvPr descr="2Lf0om5r93H.png" id="442" name="Google Shape;442;p54"/>
          <p:cNvPicPr preferRelativeResize="0"/>
          <p:nvPr/>
        </p:nvPicPr>
        <p:blipFill>
          <a:blip r:embed="rId23">
            <a:alphaModFix/>
          </a:blip>
          <a:stretch>
            <a:fillRect/>
          </a:stretch>
        </p:blipFill>
        <p:spPr>
          <a:xfrm>
            <a:off x="392063" y="3785475"/>
            <a:ext cx="3768824" cy="1299000"/>
          </a:xfrm>
          <a:prstGeom prst="rect">
            <a:avLst/>
          </a:prstGeom>
          <a:noFill/>
          <a:ln>
            <a:noFill/>
          </a:ln>
        </p:spPr>
      </p:pic>
      <p:sp>
        <p:nvSpPr>
          <p:cNvPr id="443" name="Google Shape;443;p54"/>
          <p:cNvSpPr txBox="1"/>
          <p:nvPr/>
        </p:nvSpPr>
        <p:spPr>
          <a:xfrm>
            <a:off x="392075" y="3537025"/>
            <a:ext cx="57879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latin typeface="Open Sans"/>
                <a:ea typeface="Open Sans"/>
                <a:cs typeface="Open Sans"/>
                <a:sym typeface="Open Sans"/>
              </a:rPr>
              <a:t>Query</a:t>
            </a:r>
            <a:r>
              <a:rPr lang="en" sz="1200">
                <a:solidFill>
                  <a:srgbClr val="666666"/>
                </a:solidFill>
                <a:latin typeface="Open Sans"/>
                <a:ea typeface="Open Sans"/>
                <a:cs typeface="Open Sans"/>
                <a:sym typeface="Open Sans"/>
              </a:rPr>
              <a:t>  </a:t>
            </a:r>
            <a:r>
              <a:rPr i="1" lang="en" sz="1200">
                <a:latin typeface="Open Sans"/>
                <a:ea typeface="Open Sans"/>
                <a:cs typeface="Open Sans"/>
                <a:sym typeface="Open Sans"/>
              </a:rPr>
              <a:t>Affordable Care Act</a:t>
            </a:r>
            <a:endParaRPr i="1" sz="1200">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434343"/>
                </a:solidFill>
              </a:rPr>
              <a:t>End</a:t>
            </a:r>
            <a:endParaRPr>
              <a:solidFill>
                <a:srgbClr val="43434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Brainstorming: Classification… </a:t>
            </a:r>
            <a:endParaRPr/>
          </a:p>
        </p:txBody>
      </p:sp>
      <p:sp>
        <p:nvSpPr>
          <p:cNvPr id="454" name="Google Shape;454;p56"/>
          <p:cNvSpPr txBox="1"/>
          <p:nvPr>
            <p:ph idx="1" type="body"/>
          </p:nvPr>
        </p:nvSpPr>
        <p:spPr>
          <a:xfrm>
            <a:off x="311700" y="1225225"/>
            <a:ext cx="8217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Classify these three tweets as 0 or 1:</a:t>
            </a:r>
            <a:endParaRPr sz="1800"/>
          </a:p>
          <a:p>
            <a:pPr indent="-323850" lvl="0" marL="457200" rtl="0" algn="l">
              <a:spcBef>
                <a:spcPts val="1600"/>
              </a:spcBef>
              <a:spcAft>
                <a:spcPts val="0"/>
              </a:spcAft>
              <a:buSzPts val="1500"/>
              <a:buChar char="●"/>
            </a:pPr>
            <a:r>
              <a:rPr i="1" lang="en" sz="1500"/>
              <a:t>“This flick was really bad. Poor acting." -&gt; The movie should quite </a:t>
            </a:r>
            <a:r>
              <a:rPr i="1" lang="en" sz="1500"/>
              <a:t>terrible</a:t>
            </a:r>
            <a:r>
              <a:rPr i="1" lang="en" sz="1500"/>
              <a:t>. Bad actors’</a:t>
            </a:r>
            <a:endParaRPr i="1" sz="1500"/>
          </a:p>
          <a:p>
            <a:pPr indent="-323850" lvl="0" marL="457200" rtl="0" algn="l">
              <a:spcBef>
                <a:spcPts val="0"/>
              </a:spcBef>
              <a:spcAft>
                <a:spcPts val="0"/>
              </a:spcAft>
              <a:buSzPts val="1500"/>
              <a:buChar char="●"/>
            </a:pPr>
            <a:r>
              <a:rPr i="1" lang="en" sz="1500"/>
              <a:t>"This joint was terrific. Great! Really nice flavors."</a:t>
            </a:r>
            <a:endParaRPr i="1" sz="1500"/>
          </a:p>
          <a:p>
            <a:pPr indent="-342900" lvl="0" marL="457200" rtl="0" algn="l">
              <a:spcBef>
                <a:spcPts val="0"/>
              </a:spcBef>
              <a:spcAft>
                <a:spcPts val="0"/>
              </a:spcAft>
              <a:buSzPts val="1800"/>
              <a:buChar char="●"/>
            </a:pPr>
            <a:r>
              <a:rPr i="1" lang="en" sz="1500"/>
              <a:t>"My meal at the place was terribly prepared. Way too spicy.”</a:t>
            </a:r>
            <a:br>
              <a:rPr i="1" lang="en" sz="1800"/>
            </a:br>
            <a:endParaRPr i="1" sz="1800"/>
          </a:p>
          <a:p>
            <a:pPr indent="-342900" lvl="0" marL="457200" rtl="0" algn="l">
              <a:spcBef>
                <a:spcPts val="0"/>
              </a:spcBef>
              <a:spcAft>
                <a:spcPts val="0"/>
              </a:spcAft>
              <a:buSzPts val="1800"/>
              <a:buChar char="➔"/>
            </a:pPr>
            <a:r>
              <a:rPr lang="en" sz="1800"/>
              <a:t>Any issues with this task as given?</a:t>
            </a:r>
            <a:endParaRPr sz="1800"/>
          </a:p>
          <a:p>
            <a:pPr indent="-342900" lvl="0" marL="457200" rtl="0" algn="l">
              <a:spcBef>
                <a:spcPts val="0"/>
              </a:spcBef>
              <a:spcAft>
                <a:spcPts val="0"/>
              </a:spcAft>
              <a:buSzPts val="1800"/>
              <a:buChar char="➔"/>
            </a:pPr>
            <a:r>
              <a:rPr lang="en" sz="1800"/>
              <a:t>If that is resolved, what is the canonical classification approach?</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Brainstorming: Classification… With Masked LMs*</a:t>
            </a:r>
            <a:endParaRPr/>
          </a:p>
        </p:txBody>
      </p:sp>
      <p:sp>
        <p:nvSpPr>
          <p:cNvPr id="460" name="Google Shape;460;p57"/>
          <p:cNvSpPr txBox="1"/>
          <p:nvPr>
            <p:ph idx="1" type="body"/>
          </p:nvPr>
        </p:nvSpPr>
        <p:spPr>
          <a:xfrm>
            <a:off x="311700" y="1225225"/>
            <a:ext cx="8832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about this instead:</a:t>
            </a:r>
            <a:endParaRPr sz="1800"/>
          </a:p>
          <a:p>
            <a:pPr indent="-323850" lvl="0" marL="457200" rtl="0" algn="l">
              <a:spcBef>
                <a:spcPts val="1600"/>
              </a:spcBef>
              <a:spcAft>
                <a:spcPts val="0"/>
              </a:spcAft>
              <a:buSzPts val="1500"/>
              <a:buChar char="●"/>
            </a:pPr>
            <a:r>
              <a:rPr i="1" lang="en" sz="1500"/>
              <a:t>“This </a:t>
            </a:r>
            <a:r>
              <a:rPr i="1" lang="en" sz="1500"/>
              <a:t>flick</a:t>
            </a:r>
            <a:r>
              <a:rPr i="1" lang="en" sz="1500"/>
              <a:t> was really bad. </a:t>
            </a:r>
            <a:r>
              <a:rPr i="1" lang="en" sz="1500"/>
              <a:t>Poor acting. </a:t>
            </a:r>
            <a:r>
              <a:rPr i="1" lang="en" sz="1500"/>
              <a:t>I had a </a:t>
            </a:r>
            <a:r>
              <a:rPr b="1" i="1" lang="en" sz="1500"/>
              <a:t>[MASK]</a:t>
            </a:r>
            <a:r>
              <a:rPr i="1" lang="en" sz="1500"/>
              <a:t> experience."</a:t>
            </a:r>
            <a:endParaRPr i="1" sz="1500"/>
          </a:p>
          <a:p>
            <a:pPr indent="-323850" lvl="0" marL="457200" rtl="0" algn="l">
              <a:spcBef>
                <a:spcPts val="0"/>
              </a:spcBef>
              <a:spcAft>
                <a:spcPts val="0"/>
              </a:spcAft>
              <a:buSzPts val="1500"/>
              <a:buChar char="●"/>
            </a:pPr>
            <a:r>
              <a:rPr i="1" lang="en" sz="1500"/>
              <a:t>"This joint was terrific. </a:t>
            </a:r>
            <a:r>
              <a:rPr i="1" lang="en" sz="1500"/>
              <a:t>Great! Really nice flavors. I had a </a:t>
            </a:r>
            <a:r>
              <a:rPr b="1" i="1" lang="en" sz="1500"/>
              <a:t>[MASK]</a:t>
            </a:r>
            <a:r>
              <a:rPr i="1" lang="en" sz="1500"/>
              <a:t> experience</a:t>
            </a:r>
            <a:r>
              <a:rPr i="1" lang="en" sz="1500"/>
              <a:t>."</a:t>
            </a:r>
            <a:endParaRPr i="1" sz="1500"/>
          </a:p>
          <a:p>
            <a:pPr indent="-342900" lvl="0" marL="457200" rtl="0" algn="l">
              <a:spcBef>
                <a:spcPts val="0"/>
              </a:spcBef>
              <a:spcAft>
                <a:spcPts val="0"/>
              </a:spcAft>
              <a:buSzPts val="1800"/>
              <a:buChar char="●"/>
            </a:pPr>
            <a:r>
              <a:rPr i="1" lang="en" sz="1500"/>
              <a:t>"My meal at the place </a:t>
            </a:r>
            <a:r>
              <a:rPr i="1" lang="en" sz="1500"/>
              <a:t>was terribly prepared.</a:t>
            </a:r>
            <a:r>
              <a:rPr i="1" lang="en" sz="1500"/>
              <a:t> </a:t>
            </a:r>
            <a:r>
              <a:rPr i="1" lang="en" sz="1500"/>
              <a:t>Way too spicy. I had a </a:t>
            </a:r>
            <a:r>
              <a:rPr b="1" i="1" lang="en" sz="1500"/>
              <a:t>[MASK]</a:t>
            </a:r>
            <a:r>
              <a:rPr i="1" lang="en" sz="1500"/>
              <a:t> experience</a:t>
            </a:r>
            <a:r>
              <a:rPr i="1" lang="en" sz="1500"/>
              <a:t>.”</a:t>
            </a:r>
            <a:br>
              <a:rPr i="1" lang="en" sz="1800"/>
            </a:br>
            <a:endParaRPr i="1" sz="1800"/>
          </a:p>
          <a:p>
            <a:pPr indent="-342900" lvl="0" marL="457200" rtl="0" algn="l">
              <a:spcBef>
                <a:spcPts val="0"/>
              </a:spcBef>
              <a:spcAft>
                <a:spcPts val="0"/>
              </a:spcAft>
              <a:buSzPts val="1800"/>
              <a:buChar char="➔"/>
            </a:pPr>
            <a:r>
              <a:rPr lang="en" sz="1800"/>
              <a:t>Is this better? Why? </a:t>
            </a:r>
            <a:endParaRPr sz="1800"/>
          </a:p>
          <a:p>
            <a:pPr indent="-342900" lvl="0" marL="457200" rtl="0" algn="l">
              <a:spcBef>
                <a:spcPts val="0"/>
              </a:spcBef>
              <a:spcAft>
                <a:spcPts val="0"/>
              </a:spcAft>
              <a:buSzPts val="1800"/>
              <a:buChar char="➔"/>
            </a:pPr>
            <a:r>
              <a:rPr lang="en" sz="1800"/>
              <a:t>And how could we now classify as ‘good’ or ‘bad’?</a:t>
            </a:r>
            <a:endParaRPr sz="1800"/>
          </a:p>
          <a:p>
            <a:pPr indent="0" lvl="0" marL="457200" rtl="0" algn="l">
              <a:spcBef>
                <a:spcPts val="1600"/>
              </a:spcBef>
              <a:spcAft>
                <a:spcPts val="0"/>
              </a:spcAft>
              <a:buNone/>
            </a:pPr>
            <a:r>
              <a:rPr lang="en" sz="1800"/>
              <a:t> </a:t>
            </a:r>
            <a:endParaRPr sz="1800"/>
          </a:p>
          <a:p>
            <a:pPr indent="0" lvl="0" marL="0" rtl="0" algn="l">
              <a:spcBef>
                <a:spcPts val="1600"/>
              </a:spcBef>
              <a:spcAft>
                <a:spcPts val="1600"/>
              </a:spcAft>
              <a:buNone/>
            </a:pPr>
            <a:r>
              <a:t/>
            </a:r>
            <a:endParaRPr sz="1800"/>
          </a:p>
        </p:txBody>
      </p:sp>
      <p:sp>
        <p:nvSpPr>
          <p:cNvPr id="461" name="Google Shape;461;p57"/>
          <p:cNvSpPr txBox="1"/>
          <p:nvPr/>
        </p:nvSpPr>
        <p:spPr>
          <a:xfrm>
            <a:off x="319675" y="4614700"/>
            <a:ext cx="855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*Based on : </a:t>
            </a:r>
            <a:r>
              <a:rPr lang="en" sz="1200" u="sng">
                <a:solidFill>
                  <a:schemeClr val="hlink"/>
                </a:solidFill>
                <a:latin typeface="Open Sans"/>
                <a:ea typeface="Open Sans"/>
                <a:cs typeface="Open Sans"/>
                <a:sym typeface="Open Sans"/>
                <a:hlinkClick r:id="rId3"/>
              </a:rPr>
              <a:t>“Exploiting Cloze Questions for Few Shot Text Classification and Natural Language Inference”</a:t>
            </a:r>
            <a:r>
              <a:rPr lang="en" sz="1200">
                <a:latin typeface="Open Sans"/>
                <a:ea typeface="Open Sans"/>
                <a:cs typeface="Open Sans"/>
                <a:sym typeface="Open Sans"/>
              </a:rPr>
              <a:t>, </a:t>
            </a:r>
            <a:r>
              <a:rPr lang="en" sz="1200">
                <a:solidFill>
                  <a:schemeClr val="dk1"/>
                </a:solidFill>
                <a:latin typeface="Open Sans"/>
                <a:ea typeface="Open Sans"/>
                <a:cs typeface="Open Sans"/>
                <a:sym typeface="Open Sans"/>
              </a:rPr>
              <a:t>Timo Schick, Hinrich Schuetze (Thursday’s paper reading session)</a:t>
            </a:r>
            <a:endParaRPr sz="1200">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Brainstorming: Classification… With Masked LMs*</a:t>
            </a:r>
            <a:endParaRPr/>
          </a:p>
        </p:txBody>
      </p:sp>
      <p:sp>
        <p:nvSpPr>
          <p:cNvPr id="467" name="Google Shape;467;p58"/>
          <p:cNvSpPr txBox="1"/>
          <p:nvPr>
            <p:ph idx="1" type="body"/>
          </p:nvPr>
        </p:nvSpPr>
        <p:spPr>
          <a:xfrm>
            <a:off x="311700" y="1225225"/>
            <a:ext cx="8832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or this:</a:t>
            </a:r>
            <a:endParaRPr sz="1800"/>
          </a:p>
          <a:p>
            <a:pPr indent="-317500" lvl="0" marL="457200" rtl="0" algn="l">
              <a:spcBef>
                <a:spcPts val="1600"/>
              </a:spcBef>
              <a:spcAft>
                <a:spcPts val="0"/>
              </a:spcAft>
              <a:buSzPts val="1400"/>
              <a:buChar char="●"/>
            </a:pPr>
            <a:r>
              <a:rPr i="1" lang="en"/>
              <a:t>“This </a:t>
            </a:r>
            <a:r>
              <a:rPr i="1" lang="en" sz="1500"/>
              <a:t>flick</a:t>
            </a:r>
            <a:r>
              <a:rPr i="1" lang="en"/>
              <a:t> was really bad. </a:t>
            </a:r>
            <a:r>
              <a:rPr i="1" lang="en"/>
              <a:t>Poor acting. </a:t>
            </a:r>
            <a:r>
              <a:rPr i="1" lang="en"/>
              <a:t>The previous phrase talked about</a:t>
            </a:r>
            <a:r>
              <a:rPr b="1" i="1" lang="en"/>
              <a:t> [MASK]</a:t>
            </a:r>
            <a:r>
              <a:rPr i="1" lang="en"/>
              <a:t>."</a:t>
            </a:r>
            <a:endParaRPr i="1"/>
          </a:p>
          <a:p>
            <a:pPr indent="-317500" lvl="0" marL="457200" rtl="0" algn="l">
              <a:spcBef>
                <a:spcPts val="0"/>
              </a:spcBef>
              <a:spcAft>
                <a:spcPts val="0"/>
              </a:spcAft>
              <a:buSzPts val="1400"/>
              <a:buChar char="●"/>
            </a:pPr>
            <a:r>
              <a:rPr i="1" lang="en"/>
              <a:t>"This </a:t>
            </a:r>
            <a:r>
              <a:rPr i="1" lang="en" sz="1500"/>
              <a:t>joint</a:t>
            </a:r>
            <a:r>
              <a:rPr i="1" lang="en"/>
              <a:t> was terrific. </a:t>
            </a:r>
            <a:r>
              <a:rPr i="1" lang="en"/>
              <a:t>Great! Really nice flavors. The previous phrase</a:t>
            </a:r>
            <a:r>
              <a:rPr i="1" lang="en"/>
              <a:t> talked about </a:t>
            </a:r>
            <a:r>
              <a:rPr b="1" i="1" lang="en"/>
              <a:t>[MASK]</a:t>
            </a:r>
            <a:r>
              <a:rPr i="1" lang="en"/>
              <a:t>."</a:t>
            </a:r>
            <a:endParaRPr i="1"/>
          </a:p>
          <a:p>
            <a:pPr indent="-342900" lvl="0" marL="457200" rtl="0" algn="l">
              <a:spcBef>
                <a:spcPts val="0"/>
              </a:spcBef>
              <a:spcAft>
                <a:spcPts val="0"/>
              </a:spcAft>
              <a:buSzPts val="1800"/>
              <a:buChar char="●"/>
            </a:pPr>
            <a:r>
              <a:rPr i="1" lang="en"/>
              <a:t>"My meal at the place </a:t>
            </a:r>
            <a:r>
              <a:rPr i="1" lang="en"/>
              <a:t>was terribly prepared</a:t>
            </a:r>
            <a:r>
              <a:rPr i="1" lang="en"/>
              <a:t>. </a:t>
            </a:r>
            <a:r>
              <a:rPr i="1" lang="en"/>
              <a:t>Way too spicy. The previous phrase</a:t>
            </a:r>
            <a:r>
              <a:rPr i="1" lang="en"/>
              <a:t> talked about </a:t>
            </a:r>
            <a:r>
              <a:rPr b="1" i="1" lang="en"/>
              <a:t>[MASK]</a:t>
            </a:r>
            <a:r>
              <a:rPr i="1" lang="en"/>
              <a:t>.”</a:t>
            </a:r>
            <a:br>
              <a:rPr lang="en" sz="1800"/>
            </a:br>
            <a:endParaRPr sz="1800"/>
          </a:p>
          <a:p>
            <a:pPr indent="-342900" lvl="0" marL="457200" rtl="0" algn="l">
              <a:spcBef>
                <a:spcPts val="0"/>
              </a:spcBef>
              <a:spcAft>
                <a:spcPts val="0"/>
              </a:spcAft>
              <a:buSzPts val="1800"/>
              <a:buChar char="➔"/>
            </a:pPr>
            <a:r>
              <a:rPr lang="en" sz="1800"/>
              <a:t>Is this better? Why? </a:t>
            </a:r>
            <a:endParaRPr sz="1800"/>
          </a:p>
          <a:p>
            <a:pPr indent="-342900" lvl="0" marL="457200" rtl="0" algn="l">
              <a:spcBef>
                <a:spcPts val="0"/>
              </a:spcBef>
              <a:spcAft>
                <a:spcPts val="0"/>
              </a:spcAft>
              <a:buSzPts val="1800"/>
              <a:buChar char="➔"/>
            </a:pPr>
            <a:r>
              <a:rPr lang="en" sz="1800"/>
              <a:t>And how could we now classify as ‘restaurants’ or ‘movies’?  </a:t>
            </a:r>
            <a:endParaRPr sz="1800"/>
          </a:p>
          <a:p>
            <a:pPr indent="0" lvl="0" marL="0" rtl="0" algn="l">
              <a:spcBef>
                <a:spcPts val="1600"/>
              </a:spcBef>
              <a:spcAft>
                <a:spcPts val="1600"/>
              </a:spcAft>
              <a:buNone/>
            </a:pPr>
            <a:r>
              <a:t/>
            </a:r>
            <a:endParaRPr sz="1800"/>
          </a:p>
        </p:txBody>
      </p:sp>
      <p:sp>
        <p:nvSpPr>
          <p:cNvPr id="468" name="Google Shape;468;p58"/>
          <p:cNvSpPr txBox="1"/>
          <p:nvPr/>
        </p:nvSpPr>
        <p:spPr>
          <a:xfrm>
            <a:off x="319675" y="4614700"/>
            <a:ext cx="855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*Based on : </a:t>
            </a:r>
            <a:r>
              <a:rPr lang="en" sz="1200" u="sng">
                <a:solidFill>
                  <a:schemeClr val="hlink"/>
                </a:solidFill>
                <a:latin typeface="Open Sans"/>
                <a:ea typeface="Open Sans"/>
                <a:cs typeface="Open Sans"/>
                <a:sym typeface="Open Sans"/>
                <a:hlinkClick r:id="rId3"/>
              </a:rPr>
              <a:t>“Exploiting Cloze Questions for Few Shot Text Classification and Natural Language Inference”</a:t>
            </a:r>
            <a:r>
              <a:rPr lang="en" sz="1200">
                <a:latin typeface="Open Sans"/>
                <a:ea typeface="Open Sans"/>
                <a:cs typeface="Open Sans"/>
                <a:sym typeface="Open Sans"/>
              </a:rPr>
              <a:t>, </a:t>
            </a:r>
            <a:r>
              <a:rPr lang="en" sz="1200">
                <a:solidFill>
                  <a:schemeClr val="dk1"/>
                </a:solidFill>
                <a:latin typeface="Open Sans"/>
                <a:ea typeface="Open Sans"/>
                <a:cs typeface="Open Sans"/>
                <a:sym typeface="Open Sans"/>
              </a:rPr>
              <a:t>Timo Schick, Hinrich Schuetze (</a:t>
            </a:r>
            <a:r>
              <a:rPr lang="en" sz="1200">
                <a:solidFill>
                  <a:schemeClr val="dk1"/>
                </a:solidFill>
                <a:latin typeface="Open Sans"/>
                <a:ea typeface="Open Sans"/>
                <a:cs typeface="Open Sans"/>
                <a:sym typeface="Open Sans"/>
              </a:rPr>
              <a:t>Thursday’s</a:t>
            </a:r>
            <a:r>
              <a:rPr lang="en" sz="1200">
                <a:solidFill>
                  <a:schemeClr val="dk1"/>
                </a:solidFill>
                <a:latin typeface="Open Sans"/>
                <a:ea typeface="Open Sans"/>
                <a:cs typeface="Open Sans"/>
                <a:sym typeface="Open Sans"/>
              </a:rPr>
              <a:t> paper reading session)</a:t>
            </a:r>
            <a:endParaRPr sz="1200">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Brainstorming: Classification… With Masked LMs*</a:t>
            </a:r>
            <a:endParaRPr/>
          </a:p>
        </p:txBody>
      </p:sp>
      <p:sp>
        <p:nvSpPr>
          <p:cNvPr id="474" name="Google Shape;474;p59"/>
          <p:cNvSpPr txBox="1"/>
          <p:nvPr>
            <p:ph idx="1" type="body"/>
          </p:nvPr>
        </p:nvSpPr>
        <p:spPr>
          <a:xfrm>
            <a:off x="311700" y="1225225"/>
            <a:ext cx="8832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or this:</a:t>
            </a:r>
            <a:endParaRPr sz="1800"/>
          </a:p>
          <a:p>
            <a:pPr indent="-317500" lvl="0" marL="457200" rtl="0" algn="l">
              <a:spcBef>
                <a:spcPts val="1600"/>
              </a:spcBef>
              <a:spcAft>
                <a:spcPts val="0"/>
              </a:spcAft>
              <a:buSzPts val="1400"/>
              <a:buChar char="●"/>
            </a:pPr>
            <a:r>
              <a:rPr i="1" lang="en"/>
              <a:t>“The councilmen did not give a permit to </a:t>
            </a:r>
            <a:r>
              <a:rPr i="1" lang="en"/>
              <a:t>the protestors because they feared violence. Therefore they refers to councilmen and not to protestors is a  </a:t>
            </a:r>
            <a:r>
              <a:rPr b="1" i="1" lang="en"/>
              <a:t> [MASK] </a:t>
            </a:r>
            <a:r>
              <a:rPr lang="en"/>
              <a:t>statement</a:t>
            </a:r>
            <a:r>
              <a:rPr i="1" lang="en"/>
              <a:t>."</a:t>
            </a:r>
            <a:endParaRPr i="1"/>
          </a:p>
          <a:p>
            <a:pPr indent="0" lvl="0" marL="0" rtl="0" algn="l">
              <a:spcBef>
                <a:spcPts val="1600"/>
              </a:spcBef>
              <a:spcAft>
                <a:spcPts val="0"/>
              </a:spcAft>
              <a:buNone/>
            </a:pPr>
            <a:r>
              <a:t/>
            </a:r>
            <a:endParaRPr i="1"/>
          </a:p>
          <a:p>
            <a:pPr indent="0" lvl="0" marL="0" rtl="0" algn="l">
              <a:spcBef>
                <a:spcPts val="1600"/>
              </a:spcBef>
              <a:spcAft>
                <a:spcPts val="1600"/>
              </a:spcAft>
              <a:buNone/>
            </a:pPr>
            <a:r>
              <a:rPr i="1" lang="en"/>
              <a:t>Labels: they, councilmen, </a:t>
            </a:r>
            <a:r>
              <a:rPr i="1" lang="en"/>
              <a:t>protestors</a:t>
            </a:r>
            <a:r>
              <a:rPr i="1" lang="en"/>
              <a:t>, TRUE/FALSE</a:t>
            </a:r>
            <a:endParaRPr i="1"/>
          </a:p>
        </p:txBody>
      </p:sp>
      <p:sp>
        <p:nvSpPr>
          <p:cNvPr id="475" name="Google Shape;475;p59"/>
          <p:cNvSpPr txBox="1"/>
          <p:nvPr/>
        </p:nvSpPr>
        <p:spPr>
          <a:xfrm>
            <a:off x="319675" y="4614700"/>
            <a:ext cx="855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*Based on : </a:t>
            </a:r>
            <a:r>
              <a:rPr lang="en" sz="1200" u="sng">
                <a:solidFill>
                  <a:schemeClr val="hlink"/>
                </a:solidFill>
                <a:latin typeface="Open Sans"/>
                <a:ea typeface="Open Sans"/>
                <a:cs typeface="Open Sans"/>
                <a:sym typeface="Open Sans"/>
                <a:hlinkClick r:id="rId3"/>
              </a:rPr>
              <a:t>“Exploiting Cloze Questions for Few Shot Text Classification and Natural Language Inference”</a:t>
            </a:r>
            <a:r>
              <a:rPr lang="en" sz="1200">
                <a:latin typeface="Open Sans"/>
                <a:ea typeface="Open Sans"/>
                <a:cs typeface="Open Sans"/>
                <a:sym typeface="Open Sans"/>
              </a:rPr>
              <a:t>, </a:t>
            </a:r>
            <a:r>
              <a:rPr lang="en" sz="1200">
                <a:solidFill>
                  <a:schemeClr val="dk1"/>
                </a:solidFill>
                <a:latin typeface="Open Sans"/>
                <a:ea typeface="Open Sans"/>
                <a:cs typeface="Open Sans"/>
                <a:sym typeface="Open Sans"/>
              </a:rPr>
              <a:t>Timo Schick, Hinrich Schuetze (Thursday’s paper reading session)</a:t>
            </a:r>
            <a:endParaRPr sz="1200">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Labeled subset  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Big full </a:t>
            </a:r>
            <a:r>
              <a:rPr lang="en"/>
              <a:t>unlabeled set D</a:t>
            </a:r>
            <a:endParaRPr/>
          </a:p>
          <a:p>
            <a:pPr indent="-317500" lvl="0" marL="457200" rtl="0" algn="l">
              <a:spcBef>
                <a:spcPts val="1600"/>
              </a:spcBef>
              <a:spcAft>
                <a:spcPts val="0"/>
              </a:spcAft>
              <a:buSzPts val="1400"/>
              <a:buAutoNum type="arabicParenR"/>
            </a:pPr>
            <a:r>
              <a:rPr lang="en"/>
              <a:t>Pick PVPs</a:t>
            </a:r>
            <a:endParaRPr/>
          </a:p>
          <a:p>
            <a:pPr indent="-317500" lvl="0" marL="457200" rtl="0" algn="l">
              <a:spcBef>
                <a:spcPts val="0"/>
              </a:spcBef>
              <a:spcAft>
                <a:spcPts val="0"/>
              </a:spcAft>
              <a:buSzPts val="1400"/>
              <a:buAutoNum type="arabicParenR"/>
            </a:pPr>
            <a:r>
              <a:rPr lang="en"/>
              <a:t>‘Label’ all examples in D</a:t>
            </a:r>
            <a:endParaRPr/>
          </a:p>
          <a:p>
            <a:pPr indent="-317500" lvl="0" marL="457200" rtl="0" algn="l">
              <a:spcBef>
                <a:spcPts val="0"/>
              </a:spcBef>
              <a:spcAft>
                <a:spcPts val="0"/>
              </a:spcAft>
              <a:buSzPts val="1400"/>
              <a:buAutoNum type="arabicParenR"/>
            </a:pPr>
            <a:r>
              <a:rPr lang="en"/>
              <a:t>Train a standard classifier on D as if it was fully labeled</a:t>
            </a:r>
            <a:endParaRPr/>
          </a:p>
        </p:txBody>
      </p:sp>
      <p:sp>
        <p:nvSpPr>
          <p:cNvPr id="482" name="Google Shape;482;p60"/>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Brainstorming: Summarization</a:t>
            </a:r>
            <a:endParaRPr/>
          </a:p>
        </p:txBody>
      </p:sp>
      <p:sp>
        <p:nvSpPr>
          <p:cNvPr id="488" name="Google Shape;488;p61"/>
          <p:cNvSpPr txBox="1"/>
          <p:nvPr>
            <p:ph idx="1" type="body"/>
          </p:nvPr>
        </p:nvSpPr>
        <p:spPr>
          <a:xfrm>
            <a:off x="311700" y="1225225"/>
            <a:ext cx="82173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Consider this paragraph:</a:t>
            </a:r>
            <a:endParaRPr sz="1800"/>
          </a:p>
          <a:p>
            <a:pPr indent="0" lvl="0" marL="0" rtl="0" algn="l">
              <a:spcBef>
                <a:spcPts val="1600"/>
              </a:spcBef>
              <a:spcAft>
                <a:spcPts val="0"/>
              </a:spcAft>
              <a:buNone/>
            </a:pPr>
            <a:r>
              <a:rPr i="1" lang="en" sz="1600">
                <a:solidFill>
                  <a:srgbClr val="0000FF"/>
                </a:solidFill>
              </a:rPr>
              <a:t>"PG&amp;E stated it scheduled the blackouts in response to forecasts for high winds amid dry conditions. The aim is to reduce the risk of wildfires. Nearly 800 thousand customers were scheduled to be affected by the shutoffs which were expected to last through at least midday tomorrow."</a:t>
            </a:r>
            <a:endParaRPr i="1" sz="1600">
              <a:solidFill>
                <a:srgbClr val="0000FF"/>
              </a:solidFill>
            </a:endParaRPr>
          </a:p>
          <a:p>
            <a:pPr indent="-330200" lvl="0" marL="457200" rtl="0" algn="l">
              <a:spcBef>
                <a:spcPts val="1600"/>
              </a:spcBef>
              <a:spcAft>
                <a:spcPts val="0"/>
              </a:spcAft>
              <a:buSzPts val="1600"/>
              <a:buChar char="●"/>
            </a:pPr>
            <a:r>
              <a:rPr lang="en" sz="1600"/>
              <a:t>How </a:t>
            </a:r>
            <a:r>
              <a:rPr lang="en" sz="1600"/>
              <a:t>would you go about summarize it?</a:t>
            </a:r>
            <a:endParaRPr sz="1600"/>
          </a:p>
          <a:p>
            <a:pPr indent="-330200" lvl="0" marL="457200" rtl="0" algn="l">
              <a:spcBef>
                <a:spcPts val="0"/>
              </a:spcBef>
              <a:spcAft>
                <a:spcPts val="0"/>
              </a:spcAft>
              <a:buSzPts val="1600"/>
              <a:buChar char="●"/>
            </a:pPr>
            <a:r>
              <a:rPr lang="en" sz="1600"/>
              <a:t>How would you evaluate a summary?</a:t>
            </a:r>
            <a:endParaRPr sz="1600"/>
          </a:p>
          <a:p>
            <a:pPr indent="-330200" lvl="0" marL="457200" rtl="0" algn="l">
              <a:spcBef>
                <a:spcPts val="0"/>
              </a:spcBef>
              <a:spcAft>
                <a:spcPts val="0"/>
              </a:spcAft>
              <a:buSzPts val="1600"/>
              <a:buChar char="●"/>
            </a:pPr>
            <a:r>
              <a:rPr lang="en" sz="1600"/>
              <a:t>How would you consider building a model that does the summarization?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225225"/>
            <a:ext cx="8520600" cy="370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42900" lvl="0" marL="457200" marR="0" rtl="0" algn="l">
              <a:lnSpc>
                <a:spcPct val="150000"/>
              </a:lnSpc>
              <a:spcBef>
                <a:spcPts val="0"/>
              </a:spcBef>
              <a:spcAft>
                <a:spcPts val="0"/>
              </a:spcAft>
              <a:buSzPts val="1800"/>
              <a:buChar char="-"/>
            </a:pPr>
            <a:r>
              <a:rPr lang="en"/>
              <a:t>Summarization overview</a:t>
            </a:r>
            <a:endParaRPr/>
          </a:p>
          <a:p>
            <a:pPr indent="-342900" lvl="0" marL="457200" marR="0" rtl="0" algn="l">
              <a:lnSpc>
                <a:spcPct val="150000"/>
              </a:lnSpc>
              <a:spcBef>
                <a:spcPts val="0"/>
              </a:spcBef>
              <a:spcAft>
                <a:spcPts val="0"/>
              </a:spcAft>
              <a:buSzPts val="1800"/>
              <a:buChar char="-"/>
            </a:pPr>
            <a:r>
              <a:rPr lang="en"/>
              <a:t>Evaluation: ROUGE</a:t>
            </a:r>
            <a:endParaRPr/>
          </a:p>
          <a:p>
            <a:pPr indent="-342900" lvl="0" marL="457200" marR="0" rtl="0" algn="l">
              <a:lnSpc>
                <a:spcPct val="150000"/>
              </a:lnSpc>
              <a:spcBef>
                <a:spcPts val="0"/>
              </a:spcBef>
              <a:spcAft>
                <a:spcPts val="0"/>
              </a:spcAft>
              <a:buSzPts val="1800"/>
              <a:buChar char="-"/>
            </a:pPr>
            <a:r>
              <a:rPr lang="en"/>
              <a:t>Summarization: Neural models</a:t>
            </a:r>
            <a:endParaRPr/>
          </a:p>
          <a:p>
            <a:pPr indent="-342900" lvl="0" marL="457200" marR="0" rtl="0" algn="l">
              <a:lnSpc>
                <a:spcPct val="150000"/>
              </a:lnSpc>
              <a:spcBef>
                <a:spcPts val="0"/>
              </a:spcBef>
              <a:spcAft>
                <a:spcPts val="0"/>
              </a:spcAft>
              <a:buSzPts val="1800"/>
              <a:buChar char="-"/>
            </a:pPr>
            <a:r>
              <a:rPr lang="en"/>
              <a:t>A</a:t>
            </a:r>
            <a:r>
              <a:rPr lang="en"/>
              <a:t> Touch of Question Answering</a:t>
            </a:r>
            <a:endParaRPr sz="600"/>
          </a:p>
          <a:p>
            <a:pPr indent="0" lvl="0" marL="0" marR="0" rtl="0" algn="l">
              <a:lnSpc>
                <a:spcPct val="150000"/>
              </a:lnSpc>
              <a:spcBef>
                <a:spcPts val="0"/>
              </a:spcBef>
              <a:spcAft>
                <a:spcPts val="0"/>
              </a:spcAft>
              <a:buNone/>
            </a:pPr>
            <a:br>
              <a:rPr lang="en" sz="600"/>
            </a:br>
            <a:endParaRPr sz="1100"/>
          </a:p>
        </p:txBody>
      </p:sp>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plan...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2"/>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Other (older) Models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Simple Sentence Selection Approach: SumBasic</a:t>
            </a:r>
            <a:endParaRPr/>
          </a:p>
        </p:txBody>
      </p:sp>
      <p:sp>
        <p:nvSpPr>
          <p:cNvPr id="499" name="Google Shape;499;p6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Very simple - not query based.</a:t>
            </a:r>
            <a:endParaRPr sz="1800"/>
          </a:p>
        </p:txBody>
      </p:sp>
      <p:pic>
        <p:nvPicPr>
          <p:cNvPr id="500" name="Google Shape;500;p63"/>
          <p:cNvPicPr preferRelativeResize="0"/>
          <p:nvPr/>
        </p:nvPicPr>
        <p:blipFill>
          <a:blip r:embed="rId3">
            <a:alphaModFix/>
          </a:blip>
          <a:stretch>
            <a:fillRect/>
          </a:stretch>
        </p:blipFill>
        <p:spPr>
          <a:xfrm>
            <a:off x="425950" y="1745325"/>
            <a:ext cx="6158500" cy="3061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Simple Sentence Selection Approach: SumBasic</a:t>
            </a:r>
            <a:endParaRPr/>
          </a:p>
        </p:txBody>
      </p:sp>
      <p:sp>
        <p:nvSpPr>
          <p:cNvPr id="506" name="Google Shape;506;p6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Very simple - not query based.</a:t>
            </a:r>
            <a:endParaRPr sz="1800"/>
          </a:p>
        </p:txBody>
      </p:sp>
      <p:pic>
        <p:nvPicPr>
          <p:cNvPr id="507" name="Google Shape;507;p64"/>
          <p:cNvPicPr preferRelativeResize="0"/>
          <p:nvPr/>
        </p:nvPicPr>
        <p:blipFill>
          <a:blip r:embed="rId3">
            <a:alphaModFix/>
          </a:blip>
          <a:stretch>
            <a:fillRect/>
          </a:stretch>
        </p:blipFill>
        <p:spPr>
          <a:xfrm>
            <a:off x="425950" y="1745325"/>
            <a:ext cx="6158500" cy="3061500"/>
          </a:xfrm>
          <a:prstGeom prst="rect">
            <a:avLst/>
          </a:prstGeom>
          <a:noFill/>
          <a:ln>
            <a:noFill/>
          </a:ln>
        </p:spPr>
      </p:pic>
      <p:sp>
        <p:nvSpPr>
          <p:cNvPr id="508" name="Google Shape;508;p64"/>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Q: </a:t>
            </a:r>
            <a:r>
              <a:rPr lang="en" sz="1800"/>
              <a:t>what is implied “objective”?</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Maximum Marginal Relevance</a:t>
            </a:r>
            <a:endParaRPr/>
          </a:p>
        </p:txBody>
      </p:sp>
      <p:sp>
        <p:nvSpPr>
          <p:cNvPr id="514" name="Google Shape;514;p6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Greedy search</a:t>
            </a:r>
            <a:r>
              <a:rPr lang="en"/>
              <a:t> for most relevant sentences</a:t>
            </a:r>
            <a:endParaRPr/>
          </a:p>
          <a:p>
            <a:pPr indent="0" lvl="0" marL="0" rtl="0" algn="l">
              <a:spcBef>
                <a:spcPts val="1600"/>
              </a:spcBef>
              <a:spcAft>
                <a:spcPts val="0"/>
              </a:spcAft>
              <a:buNone/>
            </a:pPr>
            <a:r>
              <a:rPr lang="en"/>
              <a:t>Have: relevance metric, similarity metric</a:t>
            </a:r>
            <a:endParaRPr/>
          </a:p>
          <a:p>
            <a:pPr indent="-342900" lvl="0" marL="457200" rtl="0" algn="l">
              <a:spcBef>
                <a:spcPts val="1600"/>
              </a:spcBef>
              <a:spcAft>
                <a:spcPts val="0"/>
              </a:spcAft>
              <a:buSzPts val="1800"/>
              <a:buChar char="-"/>
            </a:pPr>
            <a:r>
              <a:rPr lang="en"/>
              <a:t>Find most relevant sentence</a:t>
            </a:r>
            <a:endParaRPr/>
          </a:p>
          <a:p>
            <a:pPr indent="-342900" lvl="0" marL="457200" rtl="0" algn="l">
              <a:spcBef>
                <a:spcPts val="0"/>
              </a:spcBef>
              <a:spcAft>
                <a:spcPts val="0"/>
              </a:spcAft>
              <a:buSzPts val="1800"/>
              <a:buChar char="-"/>
            </a:pPr>
            <a:r>
              <a:rPr lang="en"/>
              <a:t>Repeat: find most relevant sentence that’s not redundant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100"/>
              <a:t>http://www.cs.cmu.edu/~jgc/publication/The_Use_MMR_Diversity_Based_LTMIR_1998.pdf</a:t>
            </a:r>
            <a:endParaRPr sz="1100"/>
          </a:p>
          <a:p>
            <a:pPr indent="0" lvl="0" marL="0" rtl="0" algn="l">
              <a:spcBef>
                <a:spcPts val="1600"/>
              </a:spcBef>
              <a:spcAft>
                <a:spcPts val="1600"/>
              </a:spcAft>
              <a:buNone/>
            </a:pPr>
            <a:r>
              <a:t/>
            </a:r>
            <a:endParaRPr/>
          </a:p>
        </p:txBody>
      </p:sp>
      <p:pic>
        <p:nvPicPr>
          <p:cNvPr id="515" name="Google Shape;515;p65"/>
          <p:cNvPicPr preferRelativeResize="0"/>
          <p:nvPr/>
        </p:nvPicPr>
        <p:blipFill>
          <a:blip r:embed="rId3">
            <a:alphaModFix/>
          </a:blip>
          <a:stretch>
            <a:fillRect/>
          </a:stretch>
        </p:blipFill>
        <p:spPr>
          <a:xfrm>
            <a:off x="2414588" y="3043700"/>
            <a:ext cx="4314825" cy="457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Summarization as Optimization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Weighted Maximum Coverage</a:t>
            </a:r>
            <a:endParaRPr/>
          </a:p>
        </p:txBody>
      </p:sp>
      <p:sp>
        <p:nvSpPr>
          <p:cNvPr id="526" name="Google Shape;526;p6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cover all relevant concepts, within length limit</a:t>
            </a:r>
            <a:endParaRPr/>
          </a:p>
          <a:p>
            <a:pPr indent="-342900" lvl="0" marL="457200" rtl="0" algn="l">
              <a:spcBef>
                <a:spcPts val="1600"/>
              </a:spcBef>
              <a:spcAft>
                <a:spcPts val="0"/>
              </a:spcAft>
              <a:buSzPts val="1800"/>
              <a:buChar char="-"/>
            </a:pPr>
            <a:r>
              <a:rPr lang="en"/>
              <a:t>Need length limit to get summary (otherwise, trivial)</a:t>
            </a:r>
            <a:endParaRPr/>
          </a:p>
          <a:p>
            <a:pPr indent="-342900" lvl="0" marL="457200" rtl="0" algn="l">
              <a:spcBef>
                <a:spcPts val="0"/>
              </a:spcBef>
              <a:spcAft>
                <a:spcPts val="0"/>
              </a:spcAft>
              <a:buSzPts val="1800"/>
              <a:buChar char="-"/>
            </a:pPr>
            <a:r>
              <a:rPr lang="en"/>
              <a:t>But, length limit makes it NP-Complete</a:t>
            </a:r>
            <a:endParaRPr/>
          </a:p>
        </p:txBody>
      </p:sp>
      <p:pic>
        <p:nvPicPr>
          <p:cNvPr id="527" name="Google Shape;527;p67"/>
          <p:cNvPicPr preferRelativeResize="0"/>
          <p:nvPr/>
        </p:nvPicPr>
        <p:blipFill>
          <a:blip r:embed="rId3">
            <a:alphaModFix/>
          </a:blip>
          <a:stretch>
            <a:fillRect/>
          </a:stretch>
        </p:blipFill>
        <p:spPr>
          <a:xfrm>
            <a:off x="4546588" y="2666213"/>
            <a:ext cx="3486150" cy="1590675"/>
          </a:xfrm>
          <a:prstGeom prst="rect">
            <a:avLst/>
          </a:prstGeom>
          <a:noFill/>
          <a:ln>
            <a:noFill/>
          </a:ln>
        </p:spPr>
      </p:pic>
      <p:pic>
        <p:nvPicPr>
          <p:cNvPr id="528" name="Google Shape;528;p67"/>
          <p:cNvPicPr preferRelativeResize="0"/>
          <p:nvPr/>
        </p:nvPicPr>
        <p:blipFill>
          <a:blip r:embed="rId4">
            <a:alphaModFix/>
          </a:blip>
          <a:stretch>
            <a:fillRect/>
          </a:stretch>
        </p:blipFill>
        <p:spPr>
          <a:xfrm>
            <a:off x="1111267" y="2896542"/>
            <a:ext cx="2450550" cy="11300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Formulate as Optimization (ILP)</a:t>
            </a:r>
            <a:endParaRPr/>
          </a:p>
        </p:txBody>
      </p:sp>
      <p:sp>
        <p:nvSpPr>
          <p:cNvPr id="534" name="Google Shape;534;p6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program: linear objective, linear constraints</a:t>
            </a:r>
            <a:endParaRPr/>
          </a:p>
          <a:p>
            <a:pPr indent="-317500" lvl="0" marL="457200" rtl="0" algn="l">
              <a:spcBef>
                <a:spcPts val="1600"/>
              </a:spcBef>
              <a:spcAft>
                <a:spcPts val="0"/>
              </a:spcAft>
              <a:buSzPts val="1400"/>
              <a:buChar char="-"/>
            </a:pPr>
            <a:r>
              <a:rPr lang="en"/>
              <a:t>Easy with continuous variables [0,1]</a:t>
            </a:r>
            <a:endParaRPr/>
          </a:p>
          <a:p>
            <a:pPr indent="-317500" lvl="0" marL="457200" rtl="0" algn="l">
              <a:spcBef>
                <a:spcPts val="0"/>
              </a:spcBef>
              <a:spcAft>
                <a:spcPts val="0"/>
              </a:spcAft>
              <a:buSzPts val="1400"/>
              <a:buChar char="-"/>
            </a:pPr>
            <a:r>
              <a:rPr lang="en"/>
              <a:t>NP-Hard with discrete {0,1}</a:t>
            </a:r>
            <a:endParaRPr/>
          </a:p>
          <a:p>
            <a:pPr indent="0" lvl="0" marL="0" rtl="0" algn="l">
              <a:spcBef>
                <a:spcPts val="1600"/>
              </a:spcBef>
              <a:spcAft>
                <a:spcPts val="1600"/>
              </a:spcAft>
              <a:buNone/>
            </a:pPr>
            <a:r>
              <a:rPr lang="en"/>
              <a:t>Good solvers exist!</a:t>
            </a:r>
            <a:endParaRPr/>
          </a:p>
        </p:txBody>
      </p:sp>
      <p:pic>
        <p:nvPicPr>
          <p:cNvPr id="535" name="Google Shape;535;p68"/>
          <p:cNvPicPr preferRelativeResize="0"/>
          <p:nvPr/>
        </p:nvPicPr>
        <p:blipFill rotWithShape="1">
          <a:blip r:embed="rId3">
            <a:alphaModFix/>
          </a:blip>
          <a:srcRect b="54117" l="0" r="0" t="0"/>
          <a:stretch/>
        </p:blipFill>
        <p:spPr>
          <a:xfrm>
            <a:off x="3819825" y="1365000"/>
            <a:ext cx="5012475" cy="16405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p69"/>
          <p:cNvPicPr preferRelativeResize="0"/>
          <p:nvPr/>
        </p:nvPicPr>
        <p:blipFill rotWithShape="1">
          <a:blip r:embed="rId3">
            <a:alphaModFix/>
          </a:blip>
          <a:srcRect b="54117" l="0" r="0" t="0"/>
          <a:stretch/>
        </p:blipFill>
        <p:spPr>
          <a:xfrm>
            <a:off x="3819825" y="1365000"/>
            <a:ext cx="5012475" cy="1640550"/>
          </a:xfrm>
          <a:prstGeom prst="rect">
            <a:avLst/>
          </a:prstGeom>
          <a:noFill/>
          <a:ln>
            <a:noFill/>
          </a:ln>
        </p:spPr>
      </p:pic>
      <p:sp>
        <p:nvSpPr>
          <p:cNvPr id="541" name="Google Shape;541;p6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Formulate as Optimization (ILP)</a:t>
            </a:r>
            <a:endParaRPr/>
          </a:p>
        </p:txBody>
      </p:sp>
      <p:sp>
        <p:nvSpPr>
          <p:cNvPr id="542" name="Google Shape;542;p69"/>
          <p:cNvSpPr txBox="1"/>
          <p:nvPr>
            <p:ph idx="1" type="body"/>
          </p:nvPr>
        </p:nvSpPr>
        <p:spPr>
          <a:xfrm>
            <a:off x="311700" y="1225225"/>
            <a:ext cx="5095200" cy="3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form of optimization specification</a:t>
            </a:r>
            <a:endParaRPr/>
          </a:p>
          <a:p>
            <a:pPr indent="0" lvl="0" marL="0" rtl="0" algn="l">
              <a:spcBef>
                <a:spcPts val="1600"/>
              </a:spcBef>
              <a:spcAft>
                <a:spcPts val="0"/>
              </a:spcAft>
              <a:buNone/>
            </a:pPr>
            <a:r>
              <a:rPr lang="en"/>
              <a:t>wi: Credit for including concept i</a:t>
            </a:r>
            <a:endParaRPr/>
          </a:p>
          <a:p>
            <a:pPr indent="0" lvl="0" marL="0" rtl="0" algn="l">
              <a:spcBef>
                <a:spcPts val="1600"/>
              </a:spcBef>
              <a:spcAft>
                <a:spcPts val="0"/>
              </a:spcAft>
              <a:buNone/>
            </a:pPr>
            <a:r>
              <a:rPr lang="en"/>
              <a:t>ci: 1 or 0, whether we included concept i</a:t>
            </a:r>
            <a:endParaRPr/>
          </a:p>
          <a:p>
            <a:pPr indent="0" lvl="0" marL="0" rtl="0" algn="l">
              <a:spcBef>
                <a:spcPts val="1600"/>
              </a:spcBef>
              <a:spcAft>
                <a:spcPts val="0"/>
              </a:spcAft>
              <a:buNone/>
            </a:pPr>
            <a:r>
              <a:rPr lang="en"/>
              <a:t>sj: 1 or 0, whether we included sentence j</a:t>
            </a:r>
            <a:endParaRPr/>
          </a:p>
          <a:p>
            <a:pPr indent="0" lvl="0" marL="0" rtl="0" algn="l">
              <a:spcBef>
                <a:spcPts val="1600"/>
              </a:spcBef>
              <a:spcAft>
                <a:spcPts val="0"/>
              </a:spcAft>
              <a:buNone/>
            </a:pPr>
            <a:r>
              <a:rPr lang="en"/>
              <a:t>Occij: 1 or 0, whether concept i Occurs in sentence j</a:t>
            </a:r>
            <a:endParaRPr/>
          </a:p>
          <a:p>
            <a:pPr indent="0" lvl="0" marL="0" rtl="0" algn="l">
              <a:spcBef>
                <a:spcPts val="1600"/>
              </a:spcBef>
              <a:spcAft>
                <a:spcPts val="0"/>
              </a:spcAft>
              <a:buNone/>
            </a:pPr>
            <a:r>
              <a:rPr lang="en"/>
              <a:t>5.3: If we include sentence j, we must include all of its concepts.</a:t>
            </a:r>
            <a:endParaRPr/>
          </a:p>
          <a:p>
            <a:pPr indent="0" lvl="0" marL="0" rtl="0" algn="l">
              <a:spcBef>
                <a:spcPts val="1600"/>
              </a:spcBef>
              <a:spcAft>
                <a:spcPts val="1600"/>
              </a:spcAft>
              <a:buNone/>
            </a:pPr>
            <a:r>
              <a:rPr lang="en"/>
              <a:t>5.4: If we decide to include concept i, we must have at least one sentence that includes it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Formulate as Optimization (ILP)</a:t>
            </a:r>
            <a:endParaRPr/>
          </a:p>
        </p:txBody>
      </p:sp>
      <p:sp>
        <p:nvSpPr>
          <p:cNvPr id="548" name="Google Shape;548;p7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program: linear objective, linear constraints</a:t>
            </a:r>
            <a:endParaRPr/>
          </a:p>
          <a:p>
            <a:pPr indent="-317500" lvl="0" marL="457200" rtl="0" algn="l">
              <a:spcBef>
                <a:spcPts val="1600"/>
              </a:spcBef>
              <a:spcAft>
                <a:spcPts val="0"/>
              </a:spcAft>
              <a:buSzPts val="1400"/>
              <a:buChar char="-"/>
            </a:pPr>
            <a:r>
              <a:rPr lang="en"/>
              <a:t>Easy with continuous variables [0,1]</a:t>
            </a:r>
            <a:endParaRPr/>
          </a:p>
          <a:p>
            <a:pPr indent="-317500" lvl="0" marL="457200" rtl="0" algn="l">
              <a:spcBef>
                <a:spcPts val="0"/>
              </a:spcBef>
              <a:spcAft>
                <a:spcPts val="0"/>
              </a:spcAft>
              <a:buSzPts val="1400"/>
              <a:buChar char="-"/>
            </a:pPr>
            <a:r>
              <a:rPr lang="en"/>
              <a:t>NP-Complete with discrete {0,1}</a:t>
            </a:r>
            <a:endParaRPr/>
          </a:p>
          <a:p>
            <a:pPr indent="0" lvl="0" marL="0" rtl="0" algn="l">
              <a:spcBef>
                <a:spcPts val="1600"/>
              </a:spcBef>
              <a:spcAft>
                <a:spcPts val="0"/>
              </a:spcAft>
              <a:buNone/>
            </a:pPr>
            <a:r>
              <a:rPr lang="en"/>
              <a:t>Good solvers exist!</a:t>
            </a:r>
            <a:endParaRPr/>
          </a:p>
          <a:p>
            <a:pPr indent="0" lvl="0" marL="0" rtl="0" algn="l">
              <a:spcBef>
                <a:spcPts val="1600"/>
              </a:spcBef>
              <a:spcAft>
                <a:spcPts val="0"/>
              </a:spcAft>
              <a:buNone/>
            </a:pPr>
            <a:r>
              <a:rPr b="1" lang="en"/>
              <a:t>Q: are we done?</a:t>
            </a:r>
            <a:endParaRPr b="1"/>
          </a:p>
          <a:p>
            <a:pPr indent="0" lvl="0" marL="0" rtl="0" algn="l">
              <a:spcBef>
                <a:spcPts val="1600"/>
              </a:spcBef>
              <a:spcAft>
                <a:spcPts val="1600"/>
              </a:spcAft>
              <a:buNone/>
            </a:pPr>
            <a:r>
              <a:t/>
            </a:r>
            <a:endParaRPr/>
          </a:p>
        </p:txBody>
      </p:sp>
      <p:pic>
        <p:nvPicPr>
          <p:cNvPr id="549" name="Google Shape;549;p70"/>
          <p:cNvPicPr preferRelativeResize="0"/>
          <p:nvPr/>
        </p:nvPicPr>
        <p:blipFill>
          <a:blip r:embed="rId3">
            <a:alphaModFix/>
          </a:blip>
          <a:stretch>
            <a:fillRect/>
          </a:stretch>
        </p:blipFill>
        <p:spPr>
          <a:xfrm>
            <a:off x="3819825" y="1365000"/>
            <a:ext cx="5012475" cy="35755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Formulate as Optimization (ILP)</a:t>
            </a:r>
            <a:endParaRPr/>
          </a:p>
        </p:txBody>
      </p:sp>
      <p:sp>
        <p:nvSpPr>
          <p:cNvPr id="555" name="Google Shape;555;p7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program: linear objective, linear constraints</a:t>
            </a:r>
            <a:endParaRPr/>
          </a:p>
          <a:p>
            <a:pPr indent="-317500" lvl="0" marL="457200" rtl="0" algn="l">
              <a:spcBef>
                <a:spcPts val="1600"/>
              </a:spcBef>
              <a:spcAft>
                <a:spcPts val="0"/>
              </a:spcAft>
              <a:buSzPts val="1400"/>
              <a:buChar char="-"/>
            </a:pPr>
            <a:r>
              <a:rPr lang="en"/>
              <a:t>Easy with continuous variables [0,1]</a:t>
            </a:r>
            <a:endParaRPr/>
          </a:p>
          <a:p>
            <a:pPr indent="-317500" lvl="0" marL="457200" rtl="0" algn="l">
              <a:spcBef>
                <a:spcPts val="0"/>
              </a:spcBef>
              <a:spcAft>
                <a:spcPts val="0"/>
              </a:spcAft>
              <a:buSzPts val="1400"/>
              <a:buChar char="-"/>
            </a:pPr>
            <a:r>
              <a:rPr lang="en"/>
              <a:t>NP-Complete with discrete {0,1}</a:t>
            </a:r>
            <a:endParaRPr/>
          </a:p>
          <a:p>
            <a:pPr indent="0" lvl="0" marL="0" rtl="0" algn="l">
              <a:spcBef>
                <a:spcPts val="1600"/>
              </a:spcBef>
              <a:spcAft>
                <a:spcPts val="0"/>
              </a:spcAft>
              <a:buNone/>
            </a:pPr>
            <a:r>
              <a:rPr lang="en"/>
              <a:t>Good solvers exist!</a:t>
            </a:r>
            <a:endParaRPr/>
          </a:p>
          <a:p>
            <a:pPr indent="0" lvl="0" marL="0" rtl="0" algn="l">
              <a:spcBef>
                <a:spcPts val="1600"/>
              </a:spcBef>
              <a:spcAft>
                <a:spcPts val="0"/>
              </a:spcAft>
              <a:buNone/>
            </a:pPr>
            <a:r>
              <a:rPr b="1" lang="en"/>
              <a:t>Q: are we done?</a:t>
            </a:r>
            <a:endParaRPr b="1"/>
          </a:p>
          <a:p>
            <a:pPr indent="-317500" lvl="0" marL="457200" rtl="0" algn="l">
              <a:spcBef>
                <a:spcPts val="1600"/>
              </a:spcBef>
              <a:spcAft>
                <a:spcPts val="0"/>
              </a:spcAft>
              <a:buSzPts val="1400"/>
              <a:buChar char="-"/>
            </a:pPr>
            <a:r>
              <a:rPr lang="en"/>
              <a:t>Still extractive</a:t>
            </a:r>
            <a:endParaRPr/>
          </a:p>
          <a:p>
            <a:pPr indent="-317500" lvl="0" marL="457200" rtl="0" algn="l">
              <a:spcBef>
                <a:spcPts val="0"/>
              </a:spcBef>
              <a:spcAft>
                <a:spcPts val="0"/>
              </a:spcAft>
              <a:buSzPts val="1400"/>
              <a:buChar char="-"/>
            </a:pPr>
            <a:r>
              <a:rPr lang="en"/>
              <a:t>Need to identify “concepts”</a:t>
            </a:r>
            <a:endParaRPr/>
          </a:p>
          <a:p>
            <a:pPr indent="-317500" lvl="0" marL="457200" rtl="0" algn="l">
              <a:spcBef>
                <a:spcPts val="0"/>
              </a:spcBef>
              <a:spcAft>
                <a:spcPts val="0"/>
              </a:spcAft>
              <a:buSzPts val="1400"/>
              <a:buChar char="-"/>
            </a:pPr>
            <a:r>
              <a:rPr lang="en"/>
              <a:t>Need to create fluent output</a:t>
            </a:r>
            <a:endParaRPr/>
          </a:p>
        </p:txBody>
      </p:sp>
      <p:pic>
        <p:nvPicPr>
          <p:cNvPr id="556" name="Google Shape;556;p71"/>
          <p:cNvPicPr preferRelativeResize="0"/>
          <p:nvPr/>
        </p:nvPicPr>
        <p:blipFill rotWithShape="1">
          <a:blip r:embed="rId3">
            <a:alphaModFix/>
          </a:blip>
          <a:srcRect b="54117" l="0" r="0" t="0"/>
          <a:stretch/>
        </p:blipFill>
        <p:spPr>
          <a:xfrm>
            <a:off x="3819825" y="1365000"/>
            <a:ext cx="5012475" cy="164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773700" y="1806450"/>
            <a:ext cx="7596600" cy="1530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Summarization</a:t>
            </a:r>
            <a:endParaRPr/>
          </a:p>
          <a:p>
            <a:pPr indent="0" lvl="0" marL="0" rtl="0" algn="ctr">
              <a:spcBef>
                <a:spcPts val="0"/>
              </a:spcBef>
              <a:spcAft>
                <a:spcPts val="0"/>
              </a:spcAft>
              <a:buNone/>
            </a:pPr>
            <a:r>
              <a:rPr lang="en" sz="3000">
                <a:solidFill>
                  <a:srgbClr val="666666"/>
                </a:solidFill>
              </a:rPr>
              <a:t>(of async ;)</a:t>
            </a:r>
            <a:endParaRPr sz="30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Overview</a:t>
            </a:r>
            <a:endParaRPr/>
          </a:p>
        </p:txBody>
      </p:sp>
      <p:sp>
        <p:nvSpPr>
          <p:cNvPr id="98" name="Google Shape;98;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summaries:</a:t>
            </a:r>
            <a:endParaRPr/>
          </a:p>
          <a:p>
            <a:pPr indent="-342900" lvl="0" marL="457200" rtl="0" algn="l">
              <a:spcBef>
                <a:spcPts val="1600"/>
              </a:spcBef>
              <a:spcAft>
                <a:spcPts val="0"/>
              </a:spcAft>
              <a:buSzPts val="1800"/>
              <a:buChar char="-"/>
            </a:pPr>
            <a:r>
              <a:rPr b="1" lang="en"/>
              <a:t>Abstractive</a:t>
            </a:r>
            <a:r>
              <a:rPr lang="en"/>
              <a:t>: “explain in your own words”</a:t>
            </a:r>
            <a:endParaRPr b="1"/>
          </a:p>
          <a:p>
            <a:pPr indent="-342900" lvl="0" marL="457200" rtl="0" algn="l">
              <a:spcBef>
                <a:spcPts val="0"/>
              </a:spcBef>
              <a:spcAft>
                <a:spcPts val="0"/>
              </a:spcAft>
              <a:buSzPts val="1800"/>
              <a:buChar char="-"/>
            </a:pPr>
            <a:r>
              <a:rPr b="1" lang="en"/>
              <a:t>Extractive*</a:t>
            </a:r>
            <a:r>
              <a:rPr lang="en"/>
              <a:t>: build summary from existing text</a:t>
            </a:r>
            <a:endParaRPr/>
          </a:p>
          <a:p>
            <a:pPr indent="0" lvl="0" marL="0" rtl="0" algn="l">
              <a:spcBef>
                <a:spcPts val="1600"/>
              </a:spcBef>
              <a:spcAft>
                <a:spcPts val="0"/>
              </a:spcAft>
              <a:buNone/>
            </a:pPr>
            <a:r>
              <a:rPr lang="en"/>
              <a:t>Humans are mostly abstractive</a:t>
            </a:r>
            <a:endParaRPr/>
          </a:p>
          <a:p>
            <a:pPr indent="0" lvl="0" marL="0" rtl="0" algn="l">
              <a:spcBef>
                <a:spcPts val="1600"/>
              </a:spcBef>
              <a:spcAft>
                <a:spcPts val="0"/>
              </a:spcAft>
              <a:buNone/>
            </a:pPr>
            <a:r>
              <a:rPr lang="en"/>
              <a:t>NLP systems mostly extractive</a:t>
            </a:r>
            <a:endParaRPr/>
          </a:p>
          <a:p>
            <a:pPr indent="0" lvl="0" marL="0" rtl="0" algn="l">
              <a:spcBef>
                <a:spcPts val="1600"/>
              </a:spcBef>
              <a:spcAft>
                <a:spcPts val="0"/>
              </a:spcAft>
              <a:buNone/>
            </a:pPr>
            <a:r>
              <a:rPr lang="en"/>
              <a:t>How would you create a summary?</a:t>
            </a:r>
            <a:endParaRPr/>
          </a:p>
          <a:p>
            <a:pPr indent="-342900" lvl="0" marL="457200" rtl="0" algn="l">
              <a:spcBef>
                <a:spcPts val="0"/>
              </a:spcBef>
              <a:spcAft>
                <a:spcPts val="0"/>
              </a:spcAft>
              <a:buSzPts val="1800"/>
              <a:buChar char="-"/>
            </a:pPr>
            <a:r>
              <a:rPr lang="en"/>
              <a:t>Start by highlighting relevant passages</a:t>
            </a:r>
            <a:endParaRPr/>
          </a:p>
          <a:p>
            <a:pPr indent="-342900" lvl="0" marL="457200" rtl="0" algn="l">
              <a:spcBef>
                <a:spcPts val="0"/>
              </a:spcBef>
              <a:spcAft>
                <a:spcPts val="0"/>
              </a:spcAft>
              <a:buSzPts val="1800"/>
              <a:buChar char="-"/>
            </a:pPr>
            <a:r>
              <a:rPr lang="en"/>
              <a:t>Clean up / reword to produce a summary</a:t>
            </a:r>
            <a:endParaRPr/>
          </a:p>
        </p:txBody>
      </p:sp>
      <p:sp>
        <p:nvSpPr>
          <p:cNvPr id="99" name="Google Shape;99;p19"/>
          <p:cNvSpPr txBox="1"/>
          <p:nvPr/>
        </p:nvSpPr>
        <p:spPr>
          <a:xfrm>
            <a:off x="408300" y="4657225"/>
            <a:ext cx="8424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*Async provides extensive coverage of extractive scoring algorithms</a:t>
            </a:r>
            <a:endParaRPr sz="10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Single-Document</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 article -&gt; summary</a:t>
            </a:r>
            <a:endParaRPr/>
          </a:p>
          <a:p>
            <a:pPr indent="-342900" lvl="0" marL="457200" rtl="0" algn="l">
              <a:spcBef>
                <a:spcPts val="1600"/>
              </a:spcBef>
              <a:spcAft>
                <a:spcPts val="0"/>
              </a:spcAft>
              <a:buSzPts val="1800"/>
              <a:buChar char="-"/>
            </a:pPr>
            <a:r>
              <a:rPr lang="en"/>
              <a:t>Plenty of data! </a:t>
            </a:r>
            <a:endParaRPr/>
          </a:p>
          <a:p>
            <a:pPr indent="-342900" lvl="0" marL="457200" rtl="0" algn="l">
              <a:spcBef>
                <a:spcPts val="0"/>
              </a:spcBef>
              <a:spcAft>
                <a:spcPts val="0"/>
              </a:spcAft>
              <a:buSzPts val="1800"/>
              <a:buChar char="-"/>
            </a:pPr>
            <a:r>
              <a:rPr lang="en"/>
              <a:t>(article -&gt; headline)</a:t>
            </a:r>
            <a:endParaRPr/>
          </a:p>
          <a:p>
            <a:pPr indent="-342900" lvl="0" marL="457200" rtl="0" algn="l">
              <a:spcBef>
                <a:spcPts val="0"/>
              </a:spcBef>
              <a:spcAft>
                <a:spcPts val="0"/>
              </a:spcAft>
              <a:buSzPts val="1800"/>
              <a:buChar char="-"/>
            </a:pPr>
            <a:r>
              <a:rPr lang="en"/>
              <a:t>But, hard to beat baseline</a:t>
            </a:r>
            <a:endParaRPr/>
          </a:p>
          <a:p>
            <a:pPr indent="0" lvl="0" marL="0" rtl="0" algn="l">
              <a:spcBef>
                <a:spcPts val="1600"/>
              </a:spcBef>
              <a:spcAft>
                <a:spcPts val="1600"/>
              </a:spcAft>
              <a:buNone/>
            </a:pPr>
            <a:r>
              <a:rPr lang="en" sz="1300">
                <a:solidFill>
                  <a:srgbClr val="333333"/>
                </a:solidFill>
                <a:highlight>
                  <a:srgbClr val="FFFFFF"/>
                </a:highlight>
                <a:latin typeface="Georgia"/>
                <a:ea typeface="Georgia"/>
                <a:cs typeface="Georgia"/>
                <a:sym typeface="Georgia"/>
              </a:rPr>
              <a:t>WASHINGTON — </a:t>
            </a:r>
            <a:r>
              <a:rPr lang="en" sz="1300">
                <a:solidFill>
                  <a:srgbClr val="333333"/>
                </a:solidFill>
                <a:highlight>
                  <a:srgbClr val="FFF2CC"/>
                </a:highlight>
                <a:latin typeface="Georgia"/>
                <a:ea typeface="Georgia"/>
                <a:cs typeface="Georgia"/>
                <a:sym typeface="Georgia"/>
              </a:rPr>
              <a:t>The Senate approved</a:t>
            </a:r>
            <a:r>
              <a:rPr lang="en" sz="1300">
                <a:solidFill>
                  <a:srgbClr val="333333"/>
                </a:solidFill>
                <a:highlight>
                  <a:srgbClr val="FFFFFF"/>
                </a:highlight>
                <a:latin typeface="Georgia"/>
                <a:ea typeface="Georgia"/>
                <a:cs typeface="Georgia"/>
                <a:sym typeface="Georgia"/>
              </a:rPr>
              <a:t> complex </a:t>
            </a:r>
            <a:r>
              <a:rPr lang="en" sz="1300">
                <a:solidFill>
                  <a:srgbClr val="333333"/>
                </a:solidFill>
                <a:highlight>
                  <a:srgbClr val="FFF2CC"/>
                </a:highlight>
                <a:latin typeface="Georgia"/>
                <a:ea typeface="Georgia"/>
                <a:cs typeface="Georgia"/>
                <a:sym typeface="Georgia"/>
              </a:rPr>
              <a:t>health care legislation</a:t>
            </a:r>
            <a:r>
              <a:rPr lang="en" sz="1300">
                <a:solidFill>
                  <a:srgbClr val="333333"/>
                </a:solidFill>
                <a:highlight>
                  <a:srgbClr val="FFFFFF"/>
                </a:highlight>
                <a:latin typeface="Georgia"/>
                <a:ea typeface="Georgia"/>
                <a:cs typeface="Georgia"/>
                <a:sym typeface="Georgia"/>
              </a:rPr>
              <a:t> on Wednesday that would increase funding for disease research, address weaknesses in the nation’s </a:t>
            </a:r>
            <a:r>
              <a:rPr lang="en" sz="1300" u="sng">
                <a:solidFill>
                  <a:srgbClr val="326891"/>
                </a:solidFill>
                <a:highlight>
                  <a:srgbClr val="FFFFFF"/>
                </a:highlight>
                <a:latin typeface="Georgia"/>
                <a:ea typeface="Georgia"/>
                <a:cs typeface="Georgia"/>
                <a:sym typeface="Georgia"/>
                <a:hlinkClick r:id="rId3">
                  <a:extLst>
                    <a:ext uri="{A12FA001-AC4F-418D-AE19-62706E023703}">
                      <ahyp:hlinkClr val="tx"/>
                    </a:ext>
                  </a:extLst>
                </a:hlinkClick>
              </a:rPr>
              <a:t>mental health</a:t>
            </a:r>
            <a:r>
              <a:rPr lang="en" sz="1300">
                <a:solidFill>
                  <a:srgbClr val="333333"/>
                </a:solidFill>
                <a:highlight>
                  <a:srgbClr val="FFFFFF"/>
                </a:highlight>
                <a:latin typeface="Georgia"/>
                <a:ea typeface="Georgia"/>
                <a:cs typeface="Georgia"/>
                <a:sym typeface="Georgia"/>
              </a:rPr>
              <a:t> systems and vastly alter the regulatory system for drugs and medical devices. The vote sealed </a:t>
            </a:r>
            <a:r>
              <a:rPr lang="en" sz="1300">
                <a:solidFill>
                  <a:srgbClr val="333333"/>
                </a:solidFill>
                <a:highlight>
                  <a:srgbClr val="FFF2CC"/>
                </a:highlight>
                <a:latin typeface="Georgia"/>
                <a:ea typeface="Georgia"/>
                <a:cs typeface="Georgia"/>
                <a:sym typeface="Georgia"/>
              </a:rPr>
              <a:t>a final legislative victory for </a:t>
            </a:r>
            <a:r>
              <a:rPr lang="en" sz="1300" u="sng">
                <a:solidFill>
                  <a:srgbClr val="326891"/>
                </a:solidFill>
                <a:highlight>
                  <a:srgbClr val="FFF2CC"/>
                </a:highlight>
                <a:latin typeface="Georgia"/>
                <a:ea typeface="Georgia"/>
                <a:cs typeface="Georgia"/>
                <a:sym typeface="Georgia"/>
                <a:hlinkClick r:id="rId4">
                  <a:extLst>
                    <a:ext uri="{A12FA001-AC4F-418D-AE19-62706E023703}">
                      <ahyp:hlinkClr val="tx"/>
                    </a:ext>
                  </a:extLst>
                </a:hlinkClick>
              </a:rPr>
              <a:t>President Obama</a:t>
            </a:r>
            <a:r>
              <a:rPr lang="en" sz="1300">
                <a:solidFill>
                  <a:srgbClr val="333333"/>
                </a:solidFill>
                <a:highlight>
                  <a:srgbClr val="FFFFFF"/>
                </a:highlight>
                <a:latin typeface="Georgia"/>
                <a:ea typeface="Georgia"/>
                <a:cs typeface="Georgia"/>
                <a:sym typeface="Georgia"/>
              </a:rPr>
              <a:t>, who strongly supported the bill against objections from many liberal Democrats and consumer groups.</a:t>
            </a:r>
            <a:endParaRPr/>
          </a:p>
        </p:txBody>
      </p:sp>
      <p:pic>
        <p:nvPicPr>
          <p:cNvPr descr="kqA4nQOQCKf.png" id="106" name="Google Shape;106;p20"/>
          <p:cNvPicPr preferRelativeResize="0"/>
          <p:nvPr/>
        </p:nvPicPr>
        <p:blipFill>
          <a:blip r:embed="rId5">
            <a:alphaModFix/>
          </a:blip>
          <a:stretch>
            <a:fillRect/>
          </a:stretch>
        </p:blipFill>
        <p:spPr>
          <a:xfrm>
            <a:off x="3950575" y="1225226"/>
            <a:ext cx="4881725" cy="148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Single-Document</a:t>
            </a:r>
            <a:endParaRPr/>
          </a:p>
        </p:txBody>
      </p:sp>
      <p:sp>
        <p:nvSpPr>
          <p:cNvPr id="112" name="Google Shape;112;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 article -&gt; summary</a:t>
            </a:r>
            <a:endParaRPr/>
          </a:p>
          <a:p>
            <a:pPr indent="-342900" lvl="0" marL="457200" rtl="0" algn="l">
              <a:spcBef>
                <a:spcPts val="1600"/>
              </a:spcBef>
              <a:spcAft>
                <a:spcPts val="0"/>
              </a:spcAft>
              <a:buSzPts val="1800"/>
              <a:buChar char="-"/>
            </a:pPr>
            <a:r>
              <a:rPr lang="en"/>
              <a:t>Plenty of data! </a:t>
            </a:r>
            <a:endParaRPr/>
          </a:p>
          <a:p>
            <a:pPr indent="-342900" lvl="0" marL="457200" rtl="0" algn="l">
              <a:spcBef>
                <a:spcPts val="0"/>
              </a:spcBef>
              <a:spcAft>
                <a:spcPts val="0"/>
              </a:spcAft>
              <a:buSzPts val="1800"/>
              <a:buChar char="-"/>
            </a:pPr>
            <a:r>
              <a:rPr lang="en"/>
              <a:t>(article -&gt; headline)</a:t>
            </a:r>
            <a:endParaRPr/>
          </a:p>
          <a:p>
            <a:pPr indent="-342900" lvl="0" marL="457200" rtl="0" algn="l">
              <a:spcBef>
                <a:spcPts val="0"/>
              </a:spcBef>
              <a:spcAft>
                <a:spcPts val="0"/>
              </a:spcAft>
              <a:buSzPts val="1800"/>
              <a:buChar char="-"/>
            </a:pPr>
            <a:r>
              <a:rPr lang="en"/>
              <a:t>But, hard to beat baseline</a:t>
            </a:r>
            <a:endParaRPr/>
          </a:p>
          <a:p>
            <a:pPr indent="0" lvl="0" marL="0" rtl="0" algn="l">
              <a:spcBef>
                <a:spcPts val="1600"/>
              </a:spcBef>
              <a:spcAft>
                <a:spcPts val="0"/>
              </a:spcAft>
              <a:buNone/>
            </a:pPr>
            <a:r>
              <a:rPr lang="en" sz="1300">
                <a:solidFill>
                  <a:srgbClr val="333333"/>
                </a:solidFill>
                <a:highlight>
                  <a:srgbClr val="FFFFFF"/>
                </a:highlight>
                <a:latin typeface="Georgia"/>
                <a:ea typeface="Georgia"/>
                <a:cs typeface="Georgia"/>
                <a:sym typeface="Georgia"/>
              </a:rPr>
              <a:t>WASHINGTON — </a:t>
            </a:r>
            <a:r>
              <a:rPr lang="en" sz="1300">
                <a:solidFill>
                  <a:srgbClr val="333333"/>
                </a:solidFill>
                <a:highlight>
                  <a:srgbClr val="FFF2CC"/>
                </a:highlight>
                <a:latin typeface="Georgia"/>
                <a:ea typeface="Georgia"/>
                <a:cs typeface="Georgia"/>
                <a:sym typeface="Georgia"/>
              </a:rPr>
              <a:t>The Senate approved</a:t>
            </a:r>
            <a:r>
              <a:rPr lang="en" sz="1300">
                <a:solidFill>
                  <a:srgbClr val="333333"/>
                </a:solidFill>
                <a:highlight>
                  <a:srgbClr val="FFFFFF"/>
                </a:highlight>
                <a:latin typeface="Georgia"/>
                <a:ea typeface="Georgia"/>
                <a:cs typeface="Georgia"/>
                <a:sym typeface="Georgia"/>
              </a:rPr>
              <a:t> complex </a:t>
            </a:r>
            <a:r>
              <a:rPr lang="en" sz="1300">
                <a:solidFill>
                  <a:srgbClr val="333333"/>
                </a:solidFill>
                <a:highlight>
                  <a:srgbClr val="FFF2CC"/>
                </a:highlight>
                <a:latin typeface="Georgia"/>
                <a:ea typeface="Georgia"/>
                <a:cs typeface="Georgia"/>
                <a:sym typeface="Georgia"/>
              </a:rPr>
              <a:t>health care legislation</a:t>
            </a:r>
            <a:r>
              <a:rPr lang="en" sz="1300">
                <a:solidFill>
                  <a:srgbClr val="333333"/>
                </a:solidFill>
                <a:highlight>
                  <a:srgbClr val="FFFFFF"/>
                </a:highlight>
                <a:latin typeface="Georgia"/>
                <a:ea typeface="Georgia"/>
                <a:cs typeface="Georgia"/>
                <a:sym typeface="Georgia"/>
              </a:rPr>
              <a:t> on Wednesday that would increase funding for disease research, address weaknesses in the nation’s </a:t>
            </a:r>
            <a:r>
              <a:rPr lang="en" sz="1300" u="sng">
                <a:solidFill>
                  <a:srgbClr val="326891"/>
                </a:solidFill>
                <a:highlight>
                  <a:srgbClr val="FFFFFF"/>
                </a:highlight>
                <a:latin typeface="Georgia"/>
                <a:ea typeface="Georgia"/>
                <a:cs typeface="Georgia"/>
                <a:sym typeface="Georgia"/>
                <a:hlinkClick r:id="rId3">
                  <a:extLst>
                    <a:ext uri="{A12FA001-AC4F-418D-AE19-62706E023703}">
                      <ahyp:hlinkClr val="tx"/>
                    </a:ext>
                  </a:extLst>
                </a:hlinkClick>
              </a:rPr>
              <a:t>mental health</a:t>
            </a:r>
            <a:r>
              <a:rPr lang="en" sz="1300">
                <a:solidFill>
                  <a:srgbClr val="333333"/>
                </a:solidFill>
                <a:highlight>
                  <a:srgbClr val="FFFFFF"/>
                </a:highlight>
                <a:latin typeface="Georgia"/>
                <a:ea typeface="Georgia"/>
                <a:cs typeface="Georgia"/>
                <a:sym typeface="Georgia"/>
              </a:rPr>
              <a:t> systems and vastly alter the regulatory system for drugs and medical devices. The vote sealed </a:t>
            </a:r>
            <a:r>
              <a:rPr lang="en" sz="1300">
                <a:solidFill>
                  <a:srgbClr val="333333"/>
                </a:solidFill>
                <a:highlight>
                  <a:srgbClr val="FFF2CC"/>
                </a:highlight>
                <a:latin typeface="Georgia"/>
                <a:ea typeface="Georgia"/>
                <a:cs typeface="Georgia"/>
                <a:sym typeface="Georgia"/>
              </a:rPr>
              <a:t>a final legislative victory for </a:t>
            </a:r>
            <a:r>
              <a:rPr lang="en" sz="1300" u="sng">
                <a:solidFill>
                  <a:srgbClr val="326891"/>
                </a:solidFill>
                <a:highlight>
                  <a:srgbClr val="FFF2CC"/>
                </a:highlight>
                <a:latin typeface="Georgia"/>
                <a:ea typeface="Georgia"/>
                <a:cs typeface="Georgia"/>
                <a:sym typeface="Georgia"/>
                <a:hlinkClick r:id="rId4">
                  <a:extLst>
                    <a:ext uri="{A12FA001-AC4F-418D-AE19-62706E023703}">
                      <ahyp:hlinkClr val="tx"/>
                    </a:ext>
                  </a:extLst>
                </a:hlinkClick>
              </a:rPr>
              <a:t>President Obama</a:t>
            </a:r>
            <a:r>
              <a:rPr lang="en" sz="1300">
                <a:solidFill>
                  <a:srgbClr val="333333"/>
                </a:solidFill>
                <a:highlight>
                  <a:srgbClr val="FFFFFF"/>
                </a:highlight>
                <a:latin typeface="Georgia"/>
                <a:ea typeface="Georgia"/>
                <a:cs typeface="Georgia"/>
                <a:sym typeface="Georgia"/>
              </a:rPr>
              <a:t>, who strongly supported the bill against objections from many liberal Democrats and consumer groups.</a:t>
            </a:r>
            <a:endParaRPr sz="1300">
              <a:solidFill>
                <a:srgbClr val="333333"/>
              </a:solidFill>
              <a:highlight>
                <a:srgbClr val="FFFFFF"/>
              </a:highlight>
              <a:latin typeface="Georgia"/>
              <a:ea typeface="Georgia"/>
              <a:cs typeface="Georgia"/>
              <a:sym typeface="Georgia"/>
            </a:endParaRPr>
          </a:p>
          <a:p>
            <a:pPr indent="0" lvl="0" marL="0" rtl="0" algn="l">
              <a:spcBef>
                <a:spcPts val="1600"/>
              </a:spcBef>
              <a:spcAft>
                <a:spcPts val="1600"/>
              </a:spcAft>
              <a:buNone/>
            </a:pPr>
            <a:r>
              <a:rPr b="1" lang="en">
                <a:solidFill>
                  <a:srgbClr val="333333"/>
                </a:solidFill>
                <a:highlight>
                  <a:srgbClr val="FFFFFF"/>
                </a:highlight>
              </a:rPr>
              <a:t>Problem:</a:t>
            </a:r>
            <a:r>
              <a:rPr lang="en">
                <a:solidFill>
                  <a:srgbClr val="333333"/>
                </a:solidFill>
                <a:highlight>
                  <a:srgbClr val="FFFFFF"/>
                </a:highlight>
              </a:rPr>
              <a:t> “inverted pyramid” writing style - just pick first paragraph</a:t>
            </a:r>
            <a:endParaRPr>
              <a:solidFill>
                <a:srgbClr val="333333"/>
              </a:solidFill>
              <a:highlight>
                <a:srgbClr val="FFFFFF"/>
              </a:highlight>
            </a:endParaRPr>
          </a:p>
        </p:txBody>
      </p:sp>
      <p:pic>
        <p:nvPicPr>
          <p:cNvPr descr="kqA4nQOQCKf.png" id="113" name="Google Shape;113;p21"/>
          <p:cNvPicPr preferRelativeResize="0"/>
          <p:nvPr/>
        </p:nvPicPr>
        <p:blipFill>
          <a:blip r:embed="rId5">
            <a:alphaModFix/>
          </a:blip>
          <a:stretch>
            <a:fillRect/>
          </a:stretch>
        </p:blipFill>
        <p:spPr>
          <a:xfrm>
            <a:off x="3950575" y="1225226"/>
            <a:ext cx="4881725" cy="148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