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Economica"/>
      <p:regular r:id="rId53"/>
      <p:bold r:id="rId54"/>
      <p:italic r:id="rId55"/>
      <p:boldItalic r:id="rId56"/>
    </p:embeddedFont>
    <p:embeddedFont>
      <p:font typeface="Nunito"/>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3EDFA3-0363-4331-98D3-D91875E26C47}">
  <a:tblStyle styleId="{943EDFA3-0363-4331-98D3-D91875E26C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5.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Economic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Economica-italic.fntdata"/><Relationship Id="rId10" Type="http://schemas.openxmlformats.org/officeDocument/2006/relationships/slide" Target="slides/slide5.xml"/><Relationship Id="rId54" Type="http://schemas.openxmlformats.org/officeDocument/2006/relationships/font" Target="fonts/Economica-bold.fntdata"/><Relationship Id="rId13" Type="http://schemas.openxmlformats.org/officeDocument/2006/relationships/slide" Target="slides/slide8.xml"/><Relationship Id="rId57" Type="http://schemas.openxmlformats.org/officeDocument/2006/relationships/font" Target="fonts/Nunito-regular.fntdata"/><Relationship Id="rId12" Type="http://schemas.openxmlformats.org/officeDocument/2006/relationships/slide" Target="slides/slide7.xml"/><Relationship Id="rId56" Type="http://schemas.openxmlformats.org/officeDocument/2006/relationships/font" Target="fonts/Economica-boldItalic.fntdata"/><Relationship Id="rId15" Type="http://schemas.openxmlformats.org/officeDocument/2006/relationships/slide" Target="slides/slide10.xml"/><Relationship Id="rId59" Type="http://schemas.openxmlformats.org/officeDocument/2006/relationships/font" Target="fonts/Nunito-italic.fntdata"/><Relationship Id="rId14" Type="http://schemas.openxmlformats.org/officeDocument/2006/relationships/slide" Target="slides/slide9.xml"/><Relationship Id="rId58"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lweb.org/anthology/N18-1049.pdf" TargetMode="External"/><Relationship Id="rId3" Type="http://schemas.openxmlformats.org/officeDocument/2006/relationships/hyperlink" Target="https://arxiv.org/abs/1908.10084"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c1dc93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c1dc93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a6266264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a6266264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a626626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a62662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Length</a:t>
            </a:r>
            <a:endParaRPr/>
          </a:p>
          <a:p>
            <a:pPr indent="0" lvl="0" marL="0" rtl="0" algn="l">
              <a:spcBef>
                <a:spcPts val="0"/>
              </a:spcBef>
              <a:spcAft>
                <a:spcPts val="0"/>
              </a:spcAft>
              <a:buNone/>
            </a:pPr>
            <a:r>
              <a:rPr lang="en"/>
              <a:t>Internal structure...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a6266264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a6266264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a626626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a626626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aa400ea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aa400ea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aa2fcc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aa2fcc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a400ea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aa400ea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a6266264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a6266264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a6266264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a6266264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33a5528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33a552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a6266264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a6266264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a6266264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a6266264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talk in terms of simple term document matrix.  The “terms” in the matrix can be the words or they can be other things like entities, grammatical roles and relations, etc.  If creating a summary, I’m going to need to make sure I convey the information about entities and events and their relations.  That means it’s important to represent those in the terms.  For classification, I need to predict labels which may not require the same kinds of explicit identification of entities and relations.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a6266264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a6266264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Skip-thought task predicts previous and next sentences based on sentence in the middle.</a:t>
            </a:r>
            <a:endParaRPr/>
          </a:p>
          <a:p>
            <a:pPr indent="0" lvl="0" marL="0" rtl="0" algn="l">
              <a:spcBef>
                <a:spcPts val="0"/>
              </a:spcBef>
              <a:spcAft>
                <a:spcPts val="0"/>
              </a:spcAft>
              <a:buNone/>
            </a:pPr>
            <a:r>
              <a:rPr lang="en"/>
              <a:t>Other examples of models that represent sentences as vectors come from </a:t>
            </a:r>
            <a:r>
              <a:rPr lang="en" u="sng">
                <a:solidFill>
                  <a:srgbClr val="57BB8A"/>
                </a:solidFill>
                <a:hlinkClick r:id="rId2">
                  <a:extLst>
                    <a:ext uri="{A12FA001-AC4F-418D-AE19-62706E023703}">
                      <ahyp:hlinkClr val="tx"/>
                    </a:ext>
                  </a:extLst>
                </a:hlinkClick>
              </a:rPr>
              <a:t>Sent2vec</a:t>
            </a:r>
            <a:r>
              <a:rPr lang="en">
                <a:solidFill>
                  <a:schemeClr val="dk1"/>
                </a:solidFill>
              </a:rPr>
              <a:t> and from </a:t>
            </a:r>
            <a:r>
              <a:rPr lang="en" u="sng">
                <a:solidFill>
                  <a:srgbClr val="57BB8A"/>
                </a:solidFill>
                <a:hlinkClick r:id="rId3">
                  <a:extLst>
                    <a:ext uri="{A12FA001-AC4F-418D-AE19-62706E023703}">
                      <ahyp:hlinkClr val="tx"/>
                    </a:ext>
                  </a:extLst>
                </a:hlinkClick>
              </a:rPr>
              <a:t>sentenceBERT</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a6266264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a6266264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discussion about dimensionality here</a:t>
            </a:r>
            <a:r>
              <a:rPr lang="en"/>
              <a:t>...</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a6266264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a6266264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 matrix contains the word embeddings</a:t>
            </a:r>
            <a:endParaRPr/>
          </a:p>
          <a:p>
            <a:pPr indent="0" lvl="0" marL="0" rtl="0" algn="l">
              <a:spcBef>
                <a:spcPts val="0"/>
              </a:spcBef>
              <a:spcAft>
                <a:spcPts val="0"/>
              </a:spcAft>
              <a:buNone/>
            </a:pPr>
            <a:r>
              <a:rPr lang="en"/>
              <a:t>D matrix has an embedding for each paragraph in the training corpus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aa400ea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aa400ea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ad847c8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ad847c8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ad847c8b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ad847c8b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aa2fccb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aa2fccb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ad847c8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ad847c8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584521ad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584521ad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ad847c8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ad847c8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a6266264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a6266264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ad847c8b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ad847c8b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a6266264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a6266264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ad847c8b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ad847c8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af48e1e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af48e1e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af48e1e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af48e1e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af48e1e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af48e1e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a6266264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a6266264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aa400ea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aa400ea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9e5971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9e5971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a6266264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a6266264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ad847c8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ad847c8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Unclear relations between the two sentences in coherence.  Why does sentence 2 come after sentence 1? How are they connected?</a:t>
            </a:r>
            <a:endParaRPr/>
          </a:p>
          <a:p>
            <a:pPr indent="0" lvl="0" marL="0" rtl="0" algn="l">
              <a:spcBef>
                <a:spcPts val="0"/>
              </a:spcBef>
              <a:spcAft>
                <a:spcPts val="0"/>
              </a:spcAft>
              <a:buNone/>
            </a:pPr>
            <a:r>
              <a:rPr lang="en"/>
              <a:t>Unclear relations between premise and conclusion in example argumentation.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ad847c8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ad847c8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hierarchical AND sequential model.  This system leverages XL-Net and walks through the sentences sequentially.  XL-Net word embeddings are added to produce a sentence vector. For each sentence, a centroid of all </a:t>
            </a:r>
            <a:r>
              <a:rPr lang="en"/>
              <a:t>previous</a:t>
            </a:r>
            <a:r>
              <a:rPr lang="en"/>
              <a:t> sentence vectors is computed. Current sentence vector similarity with current sentence vector </a:t>
            </a:r>
            <a:r>
              <a:rPr lang="en"/>
              <a:t>calculated</a:t>
            </a:r>
            <a:r>
              <a:rPr lang="en"/>
              <a:t>. Combination of final centroid and all measured distances passed to output layer to predict score.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ad847c8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ad847c8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a6266264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a6266264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ad847c8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ad847c8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ad847c8b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ad847c8b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13c5ef9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13c5ef9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584521ad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584521ad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13c5ef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3c5ef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84521ad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584521ad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584521a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584521a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584521a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584521a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Multimodel is red and starred since it's fairly different than the other text based QA tasks.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aclweb.org/anthology/D18-2029.pdf"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hyperlink" Target="http://proceedings.mlr.press/v32/le14.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www.aclweb.org/anthology/N16-1174.pdf" TargetMode="External"/><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hyperlink" Target="https://arxiv.org/pdf/2004.122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 Id="rId4" Type="http://schemas.openxmlformats.org/officeDocument/2006/relationships/hyperlink" Target="https://arxiv.org/pdf/2004.12297" TargetMode="External"/><Relationship Id="rId5"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arxiv.org/abs/1908.08167" TargetMode="External"/><Relationship Id="rId4" Type="http://schemas.openxmlformats.org/officeDocument/2006/relationships/hyperlink" Target="https://arxiv.org/abs/2006.16926"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arxiv.org/abs/2004.05150" TargetMode="External"/><Relationship Id="rId4" Type="http://schemas.openxmlformats.org/officeDocument/2006/relationships/hyperlink" Target="https://arxiv.org/abs/2007.14062" TargetMode="External"/><Relationship Id="rId5" Type="http://schemas.openxmlformats.org/officeDocument/2006/relationships/image" Target="../media/image8.jpg"/><Relationship Id="rId6"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www.aclweb.org/anthology/2020.coling-main.594.pdf" TargetMode="External"/><Relationship Id="rId4" Type="http://schemas.openxmlformats.org/officeDocument/2006/relationships/image" Target="../media/image7.jpg"/><Relationship Id="rId5" Type="http://schemas.openxmlformats.org/officeDocument/2006/relationships/image" Target="../media/image1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jpg"/><Relationship Id="rId4" Type="http://schemas.openxmlformats.org/officeDocument/2006/relationships/hyperlink" Target="https://www.aclweb.org/anthology/J17-3005.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s://www.aclweb.org/anthology/J17-3005.pdf" TargetMode="External"/><Relationship Id="rId4" Type="http://schemas.openxmlformats.org/officeDocument/2006/relationships/image" Target="../media/image13.jpg"/><Relationship Id="rId5"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ojs.aaai.org/index.php/AAAI/article/view/12046" TargetMode="External"/><Relationship Id="rId4" Type="http://schemas.openxmlformats.org/officeDocument/2006/relationships/image" Target="../media/image1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orms.gle/eseXhBbTCGmQ4eFb8" TargetMode="External"/><Relationship Id="rId4" Type="http://schemas.openxmlformats.org/officeDocument/2006/relationships/hyperlink" Target="https://forms.gle/eseXhBbTCGmQ4eFb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07250" y="1444250"/>
            <a:ext cx="42969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12: </a:t>
            </a:r>
            <a:br>
              <a:rPr lang="en"/>
            </a:br>
            <a:r>
              <a:rPr lang="en"/>
              <a:t>Document Processing</a:t>
            </a:r>
            <a:endParaRPr sz="3600">
              <a:solidFill>
                <a:srgbClr val="666666"/>
              </a:solidFill>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W266: 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773700" y="1806450"/>
            <a:ext cx="7596600" cy="1530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Document Tasks &amp; Complexities</a:t>
            </a:r>
            <a:endParaRPr sz="30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Many </a:t>
            </a:r>
            <a:r>
              <a:rPr lang="en"/>
              <a:t>important</a:t>
            </a:r>
            <a:r>
              <a:rPr lang="en"/>
              <a:t> document related tasks</a:t>
            </a:r>
            <a:endParaRPr/>
          </a:p>
        </p:txBody>
      </p:sp>
      <p:sp>
        <p:nvSpPr>
          <p:cNvPr id="122" name="Google Shape;122;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 classification</a:t>
            </a:r>
            <a:br>
              <a:rPr lang="en" sz="1200"/>
            </a:br>
            <a:endParaRPr sz="1200"/>
          </a:p>
          <a:p>
            <a:pPr indent="-342900" lvl="0" marL="457200" rtl="0" algn="l">
              <a:spcBef>
                <a:spcPts val="0"/>
              </a:spcBef>
              <a:spcAft>
                <a:spcPts val="0"/>
              </a:spcAft>
              <a:buSzPts val="1800"/>
              <a:buChar char="●"/>
            </a:pPr>
            <a:r>
              <a:rPr lang="en"/>
              <a:t>Document summarization</a:t>
            </a:r>
            <a:br>
              <a:rPr lang="en" sz="1200"/>
            </a:br>
            <a:endParaRPr sz="1200"/>
          </a:p>
          <a:p>
            <a:pPr indent="-342900" lvl="0" marL="457200" rtl="0" algn="l">
              <a:spcBef>
                <a:spcPts val="0"/>
              </a:spcBef>
              <a:spcAft>
                <a:spcPts val="0"/>
              </a:spcAft>
              <a:buSzPts val="1800"/>
              <a:buChar char="●"/>
            </a:pPr>
            <a:r>
              <a:rPr lang="en"/>
              <a:t>Document similarity/clustering</a:t>
            </a:r>
            <a:br>
              <a:rPr lang="en" sz="1200"/>
            </a:br>
            <a:endParaRPr sz="1200"/>
          </a:p>
          <a:p>
            <a:pPr indent="-342900" lvl="0" marL="457200" rtl="0" algn="l">
              <a:spcBef>
                <a:spcPts val="0"/>
              </a:spcBef>
              <a:spcAft>
                <a:spcPts val="0"/>
              </a:spcAft>
              <a:buSzPts val="1800"/>
              <a:buChar char="●"/>
            </a:pPr>
            <a:r>
              <a:rPr lang="en"/>
              <a:t>Document discourse (coherence and cohesion)</a:t>
            </a:r>
            <a:br>
              <a:rPr lang="en" sz="1200"/>
            </a:br>
            <a:endParaRPr sz="1200"/>
          </a:p>
          <a:p>
            <a:pPr indent="-342900" lvl="0" marL="457200" rtl="0" algn="l">
              <a:spcBef>
                <a:spcPts val="0"/>
              </a:spcBef>
              <a:spcAft>
                <a:spcPts val="0"/>
              </a:spcAft>
              <a:buSzPts val="1800"/>
              <a:buChar char="●"/>
            </a:pPr>
            <a:r>
              <a:rPr lang="en"/>
              <a:t>Document retrieval (next week)</a:t>
            </a:r>
            <a:endParaRPr/>
          </a:p>
          <a:p>
            <a:pPr indent="-342900" lvl="0" marL="457200" rtl="0" algn="l">
              <a:spcBef>
                <a:spcPts val="1000"/>
              </a:spcBef>
              <a:spcAft>
                <a:spcPts val="0"/>
              </a:spcAft>
              <a:buSzPts val="1800"/>
              <a:buChar char="●"/>
            </a:pPr>
            <a:r>
              <a:rPr lang="en"/>
              <a:t>Automated Essay Grading</a:t>
            </a:r>
            <a:br>
              <a:rPr lang="en" sz="1200"/>
            </a:br>
            <a:endParaRPr sz="1200"/>
          </a:p>
          <a:p>
            <a:pPr indent="-342900" lvl="0" marL="457200" rtl="0" algn="l">
              <a:spcBef>
                <a:spcPts val="1000"/>
              </a:spcBef>
              <a:spcAft>
                <a:spcPts val="0"/>
              </a:spcAft>
              <a:buSzPts val="1800"/>
              <a:buChar char="●"/>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rgbClr val="434343"/>
                </a:solidFill>
              </a:rPr>
              <a:t>Brainstorming</a:t>
            </a:r>
            <a:endParaRPr>
              <a:solidFill>
                <a:srgbClr val="434343"/>
              </a:solidFill>
            </a:endParaRPr>
          </a:p>
        </p:txBody>
      </p:sp>
      <p:sp>
        <p:nvSpPr>
          <p:cNvPr id="128" name="Google Shape;128;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we have done a lot of that before in the class!</a:t>
            </a:r>
            <a:endParaRPr/>
          </a:p>
          <a:p>
            <a:pPr indent="0" lvl="0" marL="0" rtl="0" algn="l">
              <a:spcBef>
                <a:spcPts val="1600"/>
              </a:spcBef>
              <a:spcAft>
                <a:spcPts val="0"/>
              </a:spcAft>
              <a:buNone/>
            </a:pPr>
            <a:r>
              <a:rPr lang="en"/>
              <a:t>But... what’s </a:t>
            </a:r>
            <a:r>
              <a:rPr lang="en" u="sng"/>
              <a:t>different</a:t>
            </a:r>
            <a:r>
              <a:rPr lang="en"/>
              <a:t> with documents? What’s new?</a:t>
            </a:r>
            <a:endParaRPr/>
          </a:p>
          <a:p>
            <a:pPr indent="-342900" lvl="0" marL="457200" rtl="0" algn="l">
              <a:spcBef>
                <a:spcPts val="160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0" rtl="0" algn="l">
              <a:spcBef>
                <a:spcPts val="1600"/>
              </a:spcBef>
              <a:spcAft>
                <a:spcPts val="0"/>
              </a:spcAft>
              <a:buClr>
                <a:schemeClr val="dk1"/>
              </a:buClr>
              <a:buSzPts val="1100"/>
              <a:buFont typeface="Arial"/>
              <a:buNone/>
            </a:pPr>
            <a:br>
              <a:rPr lang="en"/>
            </a:br>
            <a:br>
              <a:rPr lang="en"/>
            </a:br>
            <a:r>
              <a:rPr lang="en"/>
              <a:t>   … </a:t>
            </a:r>
            <a:r>
              <a:rPr b="1" lang="en"/>
              <a:t>s</a:t>
            </a:r>
            <a:r>
              <a:rPr b="1" lang="en"/>
              <a:t>o.. can we just use the techniques we learned? Why or why not?</a:t>
            </a:r>
            <a:endParaRPr b="1"/>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 Characteristics</a:t>
            </a:r>
            <a:endParaRPr/>
          </a:p>
        </p:txBody>
      </p:sp>
      <p:sp>
        <p:nvSpPr>
          <p:cNvPr id="134" name="Google Shape;134;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can be…</a:t>
            </a:r>
            <a:br>
              <a:rPr lang="en"/>
            </a:br>
            <a:endParaRPr/>
          </a:p>
          <a:p>
            <a:pPr indent="-342900" lvl="0" marL="457200" rtl="0" algn="l">
              <a:spcBef>
                <a:spcPts val="0"/>
              </a:spcBef>
              <a:spcAft>
                <a:spcPts val="0"/>
              </a:spcAft>
              <a:buSzPts val="1800"/>
              <a:buChar char="●"/>
            </a:pPr>
            <a:r>
              <a:rPr lang="en"/>
              <a:t>Longer</a:t>
            </a:r>
            <a:endParaRPr/>
          </a:p>
          <a:p>
            <a:pPr indent="-317500" lvl="1" marL="914400" rtl="0" algn="l">
              <a:spcBef>
                <a:spcPts val="0"/>
              </a:spcBef>
              <a:spcAft>
                <a:spcPts val="0"/>
              </a:spcAft>
              <a:buSzPts val="1400"/>
              <a:buChar char="○"/>
            </a:pPr>
            <a:r>
              <a:rPr lang="en"/>
              <a:t>Paragraph to multiple sections</a:t>
            </a:r>
            <a:br>
              <a:rPr lang="en"/>
            </a:br>
            <a:endParaRPr/>
          </a:p>
          <a:p>
            <a:pPr indent="-342900" lvl="0" marL="457200" rtl="0" algn="l">
              <a:spcBef>
                <a:spcPts val="0"/>
              </a:spcBef>
              <a:spcAft>
                <a:spcPts val="0"/>
              </a:spcAft>
              <a:buSzPts val="1800"/>
              <a:buChar char="●"/>
            </a:pPr>
            <a:r>
              <a:rPr lang="en"/>
              <a:t>Structured</a:t>
            </a:r>
            <a:endParaRPr/>
          </a:p>
          <a:p>
            <a:pPr indent="-317500" lvl="1" marL="914400" rtl="0" algn="l">
              <a:spcBef>
                <a:spcPts val="0"/>
              </a:spcBef>
              <a:spcAft>
                <a:spcPts val="0"/>
              </a:spcAft>
              <a:buSzPts val="1400"/>
              <a:buChar char="○"/>
            </a:pPr>
            <a:r>
              <a:rPr lang="en"/>
              <a:t>Sections, Chapters</a:t>
            </a:r>
            <a:br>
              <a:rPr lang="en"/>
            </a:br>
            <a:endParaRPr/>
          </a:p>
          <a:p>
            <a:pPr indent="-342900" lvl="0" marL="457200" rtl="0" algn="l">
              <a:spcBef>
                <a:spcPts val="0"/>
              </a:spcBef>
              <a:spcAft>
                <a:spcPts val="0"/>
              </a:spcAft>
              <a:buSzPts val="1800"/>
              <a:buChar char="●"/>
            </a:pPr>
            <a:r>
              <a:rPr lang="en"/>
              <a:t>Typed</a:t>
            </a:r>
            <a:endParaRPr/>
          </a:p>
          <a:p>
            <a:pPr indent="-317500" lvl="1" marL="914400" rtl="0" algn="l">
              <a:spcBef>
                <a:spcPts val="0"/>
              </a:spcBef>
              <a:spcAft>
                <a:spcPts val="0"/>
              </a:spcAft>
              <a:buSzPts val="1400"/>
              <a:buChar char="○"/>
            </a:pPr>
            <a:r>
              <a:rPr lang="en"/>
              <a:t>Newspaper articles, research papers, essays, novels, short stories, legal briefs, abstracts (think of types as genres with structural characteristics that mean they’re more alike and less like documents in other genres)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 Structure</a:t>
            </a:r>
            <a:endParaRPr/>
          </a:p>
        </p:txBody>
      </p:sp>
      <p:sp>
        <p:nvSpPr>
          <p:cNvPr id="140" name="Google Shape;140;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organization:</a:t>
            </a:r>
            <a:endParaRPr/>
          </a:p>
          <a:p>
            <a:pPr indent="-342900" lvl="0" marL="457200" rtl="0" algn="l">
              <a:spcBef>
                <a:spcPts val="1600"/>
              </a:spcBef>
              <a:spcAft>
                <a:spcPts val="0"/>
              </a:spcAft>
              <a:buSzPts val="1800"/>
              <a:buChar char="●"/>
            </a:pPr>
            <a:r>
              <a:rPr lang="en"/>
              <a:t>Words are organized in sentences</a:t>
            </a:r>
            <a:endParaRPr/>
          </a:p>
          <a:p>
            <a:pPr indent="-342900" lvl="0" marL="457200" rtl="0" algn="l">
              <a:spcBef>
                <a:spcPts val="0"/>
              </a:spcBef>
              <a:spcAft>
                <a:spcPts val="0"/>
              </a:spcAft>
              <a:buSzPts val="1800"/>
              <a:buChar char="●"/>
            </a:pPr>
            <a:r>
              <a:rPr lang="en"/>
              <a:t>Sentences are organized in paragraphs</a:t>
            </a:r>
            <a:endParaRPr/>
          </a:p>
          <a:p>
            <a:pPr indent="-342900" lvl="0" marL="457200" rtl="0" algn="l">
              <a:spcBef>
                <a:spcPts val="0"/>
              </a:spcBef>
              <a:spcAft>
                <a:spcPts val="0"/>
              </a:spcAft>
              <a:buSzPts val="1800"/>
              <a:buChar char="●"/>
            </a:pPr>
            <a:r>
              <a:rPr lang="en"/>
              <a:t>Paragraphs are (often) organized in sections</a:t>
            </a:r>
            <a:endParaRPr/>
          </a:p>
          <a:p>
            <a:pPr indent="0" lvl="0" marL="0" rtl="0" algn="l">
              <a:spcBef>
                <a:spcPts val="1600"/>
              </a:spcBef>
              <a:spcAft>
                <a:spcPts val="0"/>
              </a:spcAft>
              <a:buNone/>
            </a:pPr>
            <a:r>
              <a:rPr lang="en"/>
              <a:t>Is this </a:t>
            </a:r>
            <a:r>
              <a:rPr lang="en" u="sng"/>
              <a:t>arbitrary</a:t>
            </a:r>
            <a:r>
              <a:rPr lang="en"/>
              <a:t>? Of course not!</a:t>
            </a:r>
            <a:endParaRPr/>
          </a:p>
          <a:p>
            <a:pPr indent="0" lvl="0" marL="0" rtl="0" algn="l">
              <a:spcBef>
                <a:spcPts val="1600"/>
              </a:spcBef>
              <a:spcAft>
                <a:spcPts val="0"/>
              </a:spcAft>
              <a:buNone/>
            </a:pPr>
            <a:r>
              <a:rPr lang="en"/>
              <a:t>Linguists speak of a number of different relations:</a:t>
            </a:r>
            <a:endParaRPr/>
          </a:p>
          <a:p>
            <a:pPr indent="-342900" lvl="0" marL="457200" rtl="0" algn="l">
              <a:spcBef>
                <a:spcPts val="1600"/>
              </a:spcBef>
              <a:spcAft>
                <a:spcPts val="0"/>
              </a:spcAft>
              <a:buSzPts val="1800"/>
              <a:buChar char="●"/>
            </a:pPr>
            <a:r>
              <a:rPr lang="en"/>
              <a:t>Cohesion Relations - which words are selected for a sentence</a:t>
            </a:r>
            <a:endParaRPr/>
          </a:p>
          <a:p>
            <a:pPr indent="-342900" lvl="0" marL="457200" rtl="0" algn="l">
              <a:spcBef>
                <a:spcPts val="0"/>
              </a:spcBef>
              <a:spcAft>
                <a:spcPts val="0"/>
              </a:spcAft>
              <a:buSzPts val="1800"/>
              <a:buChar char="●"/>
            </a:pPr>
            <a:r>
              <a:rPr lang="en"/>
              <a:t>Coherence Relations - how sentences are ordered</a:t>
            </a:r>
            <a:endParaRPr/>
          </a:p>
          <a:p>
            <a:pPr indent="-342900" lvl="0" marL="457200" rtl="0" algn="l">
              <a:spcBef>
                <a:spcPts val="0"/>
              </a:spcBef>
              <a:spcAft>
                <a:spcPts val="0"/>
              </a:spcAft>
              <a:buSzPts val="1800"/>
              <a:buChar char="●"/>
            </a:pPr>
            <a:r>
              <a:rPr lang="en"/>
              <a:t>Discourse Relations - how arguments are constructed, proven, refuted</a:t>
            </a:r>
            <a:endParaRPr/>
          </a:p>
          <a:p>
            <a:pPr indent="0" lvl="0" marL="0" rtl="0" algn="l">
              <a:spcBef>
                <a:spcPts val="1600"/>
              </a:spcBef>
              <a:spcAft>
                <a:spcPts val="16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Applicability of what we </a:t>
            </a:r>
            <a:r>
              <a:rPr lang="en"/>
              <a:t>learned so far in class</a:t>
            </a:r>
            <a:endParaRPr/>
          </a:p>
        </p:txBody>
      </p:sp>
      <p:sp>
        <p:nvSpPr>
          <p:cNvPr id="146" name="Google Shape;146;p27"/>
          <p:cNvSpPr txBox="1"/>
          <p:nvPr>
            <p:ph idx="1" type="body"/>
          </p:nvPr>
        </p:nvSpPr>
        <p:spPr>
          <a:xfrm>
            <a:off x="311700" y="1225225"/>
            <a:ext cx="8520600" cy="3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tasks</a:t>
            </a:r>
            <a:r>
              <a:rPr lang="en"/>
              <a:t>:</a:t>
            </a:r>
            <a:endParaRPr/>
          </a:p>
          <a:p>
            <a:pPr indent="-342900" lvl="0" marL="457200" rtl="0" algn="l">
              <a:spcBef>
                <a:spcPts val="1600"/>
              </a:spcBef>
              <a:spcAft>
                <a:spcPts val="0"/>
              </a:spcAft>
              <a:buSzPts val="1800"/>
              <a:buChar char="●"/>
            </a:pPr>
            <a:r>
              <a:rPr lang="en"/>
              <a:t>Classifications:</a:t>
            </a:r>
            <a:endParaRPr/>
          </a:p>
          <a:p>
            <a:pPr indent="-317500" lvl="1" marL="914400" rtl="0" algn="l">
              <a:spcBef>
                <a:spcPts val="0"/>
              </a:spcBef>
              <a:spcAft>
                <a:spcPts val="0"/>
              </a:spcAft>
              <a:buSzPts val="1400"/>
              <a:buChar char="○"/>
            </a:pPr>
            <a:r>
              <a:rPr lang="en"/>
              <a:t>BERT et al… only works for ~ paragraph</a:t>
            </a:r>
            <a:endParaRPr/>
          </a:p>
          <a:p>
            <a:pPr indent="-317500" lvl="1" marL="914400" rtl="0" algn="l">
              <a:spcBef>
                <a:spcPts val="0"/>
              </a:spcBef>
              <a:spcAft>
                <a:spcPts val="0"/>
              </a:spcAft>
              <a:buSzPts val="1400"/>
              <a:buChar char="○"/>
            </a:pPr>
            <a:r>
              <a:rPr lang="en"/>
              <a:t>CNNs are technically not limited in size, but good luck to running a CNN over 100 pages and expecting meaningful results..</a:t>
            </a:r>
            <a:endParaRPr/>
          </a:p>
          <a:p>
            <a:pPr indent="-342900" lvl="0" marL="457200" rtl="0" algn="l">
              <a:spcBef>
                <a:spcPts val="0"/>
              </a:spcBef>
              <a:spcAft>
                <a:spcPts val="0"/>
              </a:spcAft>
              <a:buSzPts val="1800"/>
              <a:buChar char="●"/>
            </a:pPr>
            <a:r>
              <a:rPr lang="en"/>
              <a:t>Summarization: </a:t>
            </a:r>
            <a:endParaRPr/>
          </a:p>
          <a:p>
            <a:pPr indent="-317500" lvl="1" marL="914400" rtl="0" algn="l">
              <a:spcBef>
                <a:spcPts val="0"/>
              </a:spcBef>
              <a:spcAft>
                <a:spcPts val="0"/>
              </a:spcAft>
              <a:buSzPts val="1400"/>
              <a:buChar char="○"/>
            </a:pPr>
            <a:r>
              <a:rPr lang="en"/>
              <a:t>T5 &amp; Pegasus… but only works for ~paragraph</a:t>
            </a:r>
            <a:endParaRPr/>
          </a:p>
          <a:p>
            <a:pPr indent="-342900" lvl="0" marL="457200" rtl="0" algn="l">
              <a:spcBef>
                <a:spcPts val="0"/>
              </a:spcBef>
              <a:spcAft>
                <a:spcPts val="0"/>
              </a:spcAft>
              <a:buSzPts val="1800"/>
              <a:buChar char="●"/>
            </a:pPr>
            <a:r>
              <a:rPr lang="en"/>
              <a:t>Similarity:</a:t>
            </a:r>
            <a:endParaRPr/>
          </a:p>
          <a:p>
            <a:pPr indent="-317500" lvl="1" marL="914400" rtl="0" algn="l">
              <a:spcBef>
                <a:spcPts val="0"/>
              </a:spcBef>
              <a:spcAft>
                <a:spcPts val="0"/>
              </a:spcAft>
              <a:buSzPts val="1400"/>
              <a:buChar char="○"/>
            </a:pPr>
            <a:r>
              <a:rPr lang="en"/>
              <a:t>Word embeddings and sentence embeddings… but how does that scale to documents?</a:t>
            </a:r>
            <a:endParaRPr/>
          </a:p>
          <a:p>
            <a:pPr indent="-342900" lvl="0" marL="457200" rtl="0" algn="l">
              <a:spcBef>
                <a:spcPts val="0"/>
              </a:spcBef>
              <a:spcAft>
                <a:spcPts val="0"/>
              </a:spcAft>
              <a:buSzPts val="1800"/>
              <a:buChar char="●"/>
            </a:pPr>
            <a:r>
              <a:rPr lang="en"/>
              <a:t>Coherence, Cohesion etc?</a:t>
            </a:r>
            <a:endParaRPr/>
          </a:p>
          <a:p>
            <a:pPr indent="-317500" lvl="1" marL="914400" rtl="0" algn="l">
              <a:spcBef>
                <a:spcPts val="0"/>
              </a:spcBef>
              <a:spcAft>
                <a:spcPts val="0"/>
              </a:spcAft>
              <a:buSzPts val="1400"/>
              <a:buChar char="○"/>
            </a:pPr>
            <a:r>
              <a:rPr lang="en"/>
              <a:t>What’s that? Didn’t even come up so far...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Extreme Example </a:t>
            </a:r>
            <a:endParaRPr/>
          </a:p>
        </p:txBody>
      </p:sp>
      <p:sp>
        <p:nvSpPr>
          <p:cNvPr id="152" name="Google Shape;152;p28"/>
          <p:cNvSpPr txBox="1"/>
          <p:nvPr>
            <p:ph idx="1" type="body"/>
          </p:nvPr>
        </p:nvSpPr>
        <p:spPr>
          <a:xfrm>
            <a:off x="311700" y="1225225"/>
            <a:ext cx="5486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Miserables” has &gt; 500k words.</a:t>
            </a:r>
            <a:endParaRPr/>
          </a:p>
          <a:p>
            <a:pPr indent="-336550" lvl="0" marL="457200" rtl="0" algn="l">
              <a:spcBef>
                <a:spcPts val="1600"/>
              </a:spcBef>
              <a:spcAft>
                <a:spcPts val="0"/>
              </a:spcAft>
              <a:buSzPts val="1700"/>
              <a:buChar char="●"/>
            </a:pPr>
            <a:r>
              <a:rPr lang="en" sz="1700"/>
              <a:t>Can we classify by truncating after 500 words?</a:t>
            </a:r>
            <a:br>
              <a:rPr lang="en" sz="1700"/>
            </a:br>
            <a:endParaRPr sz="1700"/>
          </a:p>
          <a:p>
            <a:pPr indent="-336550" lvl="0" marL="457200" rtl="0" algn="l">
              <a:spcBef>
                <a:spcPts val="0"/>
              </a:spcBef>
              <a:spcAft>
                <a:spcPts val="0"/>
              </a:spcAft>
              <a:buSzPts val="1700"/>
              <a:buChar char="●"/>
            </a:pPr>
            <a:r>
              <a:rPr lang="en" sz="1700"/>
              <a:t>Can we summarize by just looking at 500 words? You probably miss the conclusion. And just about everything else.</a:t>
            </a:r>
            <a:br>
              <a:rPr lang="en" sz="1700"/>
            </a:br>
            <a:endParaRPr sz="1700"/>
          </a:p>
          <a:p>
            <a:pPr indent="-342900" lvl="0" marL="457200" rtl="0" algn="l">
              <a:spcBef>
                <a:spcPts val="0"/>
              </a:spcBef>
              <a:spcAft>
                <a:spcPts val="0"/>
              </a:spcAft>
              <a:buSzPts val="1800"/>
              <a:buChar char="●"/>
            </a:pPr>
            <a:r>
              <a:rPr lang="en" sz="1700"/>
              <a:t>Can we do argument analysis with 500 words?</a:t>
            </a:r>
            <a:br>
              <a:rPr lang="en"/>
            </a:br>
            <a:endParaRPr/>
          </a:p>
          <a:p>
            <a:pPr indent="0" lvl="0" marL="0" rtl="0" algn="l">
              <a:spcBef>
                <a:spcPts val="1600"/>
              </a:spcBef>
              <a:spcAft>
                <a:spcPts val="1600"/>
              </a:spcAft>
              <a:buNone/>
            </a:pPr>
            <a:r>
              <a:rPr lang="en"/>
              <a:t>Documents are different beasts...</a:t>
            </a:r>
            <a:endParaRPr/>
          </a:p>
        </p:txBody>
      </p:sp>
      <p:pic>
        <p:nvPicPr>
          <p:cNvPr id="153" name="Google Shape;153;p28"/>
          <p:cNvPicPr preferRelativeResize="0"/>
          <p:nvPr/>
        </p:nvPicPr>
        <p:blipFill>
          <a:blip r:embed="rId3">
            <a:alphaModFix/>
          </a:blip>
          <a:stretch>
            <a:fillRect/>
          </a:stretch>
        </p:blipFill>
        <p:spPr>
          <a:xfrm>
            <a:off x="6463750" y="1042825"/>
            <a:ext cx="1962150" cy="327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how can we approach the problems</a:t>
            </a:r>
            <a:endParaRPr/>
          </a:p>
        </p:txBody>
      </p:sp>
      <p:sp>
        <p:nvSpPr>
          <p:cNvPr id="159" name="Google Shape;159;p29"/>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independent strategies:</a:t>
            </a:r>
            <a:endParaRPr/>
          </a:p>
          <a:p>
            <a:pPr indent="-342900" lvl="0" marL="457200" rtl="0" algn="l">
              <a:spcBef>
                <a:spcPts val="1600"/>
              </a:spcBef>
              <a:spcAft>
                <a:spcPts val="0"/>
              </a:spcAft>
              <a:buSzPts val="1800"/>
              <a:buChar char="●"/>
            </a:pPr>
            <a:r>
              <a:rPr lang="en"/>
              <a:t>Use existing approaches on short sections and find ways to stitch information together, i.e., </a:t>
            </a:r>
            <a:r>
              <a:rPr b="1" lang="en"/>
              <a:t>exploit hierarchical structure.</a:t>
            </a:r>
            <a:endParaRPr b="1"/>
          </a:p>
          <a:p>
            <a:pPr indent="-342900" lvl="0" marL="457200" rtl="0" algn="l">
              <a:spcBef>
                <a:spcPts val="1000"/>
              </a:spcBef>
              <a:spcAft>
                <a:spcPts val="0"/>
              </a:spcAft>
              <a:buSzPts val="1800"/>
              <a:buChar char="●"/>
            </a:pPr>
            <a:r>
              <a:rPr b="1" lang="en"/>
              <a:t>Relax size constraints </a:t>
            </a:r>
            <a:r>
              <a:rPr lang="en"/>
              <a:t>of existing BERT-derived approaches and hope they give more meaningful results. (It is a long way though from 500 to 500k ...)</a:t>
            </a:r>
            <a:endParaRPr/>
          </a:p>
          <a:p>
            <a:pPr indent="-342900" lvl="0" marL="457200" rtl="0" algn="l">
              <a:spcBef>
                <a:spcPts val="1000"/>
              </a:spcBef>
              <a:spcAft>
                <a:spcPts val="0"/>
              </a:spcAft>
              <a:buSzPts val="1800"/>
              <a:buChar char="●"/>
            </a:pPr>
            <a:r>
              <a:rPr lang="en"/>
              <a:t>Use altogether </a:t>
            </a:r>
            <a:r>
              <a:rPr b="1" lang="en"/>
              <a:t>different approaches</a:t>
            </a:r>
            <a:r>
              <a:rPr lang="en"/>
              <a:t> to targeted </a:t>
            </a:r>
            <a:r>
              <a:rPr lang="en"/>
              <a:t>problems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rgbClr val="434343"/>
                </a:solidFill>
              </a:rPr>
              <a:t>Documents Representations</a:t>
            </a:r>
            <a:endParaRPr>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about Term Document Matrices?</a:t>
            </a:r>
            <a:endParaRPr/>
          </a:p>
        </p:txBody>
      </p:sp>
      <p:sp>
        <p:nvSpPr>
          <p:cNvPr id="170" name="Google Shape;170;p31"/>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Three documents in term document matrix:</a:t>
            </a:r>
            <a:endParaRPr sz="1200"/>
          </a:p>
          <a:p>
            <a:pPr indent="-304800" lvl="0" marL="457200" rtl="0" algn="l">
              <a:lnSpc>
                <a:spcPct val="100000"/>
              </a:lnSpc>
              <a:spcBef>
                <a:spcPts val="1600"/>
              </a:spcBef>
              <a:spcAft>
                <a:spcPts val="0"/>
              </a:spcAft>
              <a:buSzPts val="1200"/>
              <a:buAutoNum type="arabicPeriod"/>
            </a:pPr>
            <a:r>
              <a:rPr lang="en" sz="1200"/>
              <a:t>I like dogs</a:t>
            </a:r>
            <a:endParaRPr sz="1200"/>
          </a:p>
          <a:p>
            <a:pPr indent="-304800" lvl="0" marL="457200" rtl="0" algn="l">
              <a:lnSpc>
                <a:spcPct val="100000"/>
              </a:lnSpc>
              <a:spcBef>
                <a:spcPts val="0"/>
              </a:spcBef>
              <a:spcAft>
                <a:spcPts val="0"/>
              </a:spcAft>
              <a:buSzPts val="1200"/>
              <a:buAutoNum type="arabicPeriod"/>
            </a:pPr>
            <a:r>
              <a:rPr lang="en" sz="1200"/>
              <a:t>I prefer cats</a:t>
            </a:r>
            <a:endParaRPr sz="1200"/>
          </a:p>
          <a:p>
            <a:pPr indent="-304800" lvl="0" marL="457200" rtl="0" algn="l">
              <a:lnSpc>
                <a:spcPct val="100000"/>
              </a:lnSpc>
              <a:spcBef>
                <a:spcPts val="0"/>
              </a:spcBef>
              <a:spcAft>
                <a:spcPts val="0"/>
              </a:spcAft>
              <a:buSzPts val="1200"/>
              <a:buAutoNum type="arabicPeriod"/>
            </a:pPr>
            <a:r>
              <a:rPr lang="en" sz="1200"/>
              <a:t>I like dogs and cats and fish</a:t>
            </a:r>
            <a:endParaRPr sz="1200"/>
          </a:p>
          <a:p>
            <a:pPr indent="0" lvl="0" marL="0" rtl="0" algn="l">
              <a:spcBef>
                <a:spcPts val="0"/>
              </a:spcBef>
              <a:spcAft>
                <a:spcPts val="0"/>
              </a:spcAft>
              <a:buNone/>
            </a:pPr>
            <a:r>
              <a:t/>
            </a:r>
            <a:endParaRPr sz="1200"/>
          </a:p>
          <a:p>
            <a:pPr indent="0" lvl="0" marL="0" rtl="0" algn="l">
              <a:spcBef>
                <a:spcPts val="1600"/>
              </a:spcBef>
              <a:spcAft>
                <a:spcPts val="0"/>
              </a:spcAft>
              <a:buNone/>
            </a:pPr>
            <a:r>
              <a:rPr lang="en" sz="1200"/>
              <a:t>Each doc represented by a vector (a bag of words)</a:t>
            </a:r>
            <a:endParaRPr sz="1200"/>
          </a:p>
          <a:p>
            <a:pPr indent="0" lvl="0" marL="0" rtl="0" algn="l">
              <a:spcBef>
                <a:spcPts val="1600"/>
              </a:spcBef>
              <a:spcAft>
                <a:spcPts val="0"/>
              </a:spcAft>
              <a:buNone/>
            </a:pPr>
            <a:r>
              <a:rPr lang="en" sz="1200"/>
              <a:t>Vectors contain counts (tf) or weights (tf*idf from information retrieval)</a:t>
            </a:r>
            <a:endParaRPr sz="1200"/>
          </a:p>
          <a:p>
            <a:pPr indent="0" lvl="0" marL="0" rtl="0" algn="l">
              <a:spcBef>
                <a:spcPts val="1600"/>
              </a:spcBef>
              <a:spcAft>
                <a:spcPts val="0"/>
              </a:spcAft>
              <a:buNone/>
            </a:pPr>
            <a:r>
              <a:rPr lang="en" sz="1200"/>
              <a:t>Each word in doc is treated as a dimension so can compute “similarity” as cosine of angle between vectors. (Vector Space Model)</a:t>
            </a:r>
            <a:endParaRPr sz="1200"/>
          </a:p>
          <a:p>
            <a:pPr indent="0" lvl="0" marL="0" rtl="0" algn="l">
              <a:spcBef>
                <a:spcPts val="1600"/>
              </a:spcBef>
              <a:spcAft>
                <a:spcPts val="1600"/>
              </a:spcAft>
              <a:buNone/>
            </a:pPr>
            <a:r>
              <a:t/>
            </a:r>
            <a:endParaRPr sz="1200"/>
          </a:p>
        </p:txBody>
      </p:sp>
      <p:sp>
        <p:nvSpPr>
          <p:cNvPr id="171" name="Google Shape;171;p31"/>
          <p:cNvSpPr/>
          <p:nvPr/>
        </p:nvSpPr>
        <p:spPr>
          <a:xfrm>
            <a:off x="931975" y="1439225"/>
            <a:ext cx="3550800" cy="212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p:nvPr/>
        </p:nvSpPr>
        <p:spPr>
          <a:xfrm>
            <a:off x="931975" y="1780375"/>
            <a:ext cx="3550800" cy="212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p:nvPr/>
        </p:nvSpPr>
        <p:spPr>
          <a:xfrm>
            <a:off x="931975" y="2121525"/>
            <a:ext cx="3550800" cy="212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1"/>
          <p:cNvSpPr/>
          <p:nvPr/>
        </p:nvSpPr>
        <p:spPr>
          <a:xfrm>
            <a:off x="931975" y="2462675"/>
            <a:ext cx="3550800" cy="212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p:nvPr/>
        </p:nvSpPr>
        <p:spPr>
          <a:xfrm>
            <a:off x="931975" y="2803825"/>
            <a:ext cx="3550800" cy="212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txBox="1"/>
          <p:nvPr/>
        </p:nvSpPr>
        <p:spPr>
          <a:xfrm>
            <a:off x="271325" y="143922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and</a:t>
            </a:r>
            <a:endParaRPr sz="1100">
              <a:latin typeface="Nunito"/>
              <a:ea typeface="Nunito"/>
              <a:cs typeface="Nunito"/>
              <a:sym typeface="Nunito"/>
            </a:endParaRPr>
          </a:p>
        </p:txBody>
      </p:sp>
      <p:sp>
        <p:nvSpPr>
          <p:cNvPr id="177" name="Google Shape;177;p31"/>
          <p:cNvSpPr txBox="1"/>
          <p:nvPr/>
        </p:nvSpPr>
        <p:spPr>
          <a:xfrm>
            <a:off x="271325" y="178037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cats</a:t>
            </a:r>
            <a:endParaRPr sz="1100">
              <a:latin typeface="Nunito"/>
              <a:ea typeface="Nunito"/>
              <a:cs typeface="Nunito"/>
              <a:sym typeface="Nunito"/>
            </a:endParaRPr>
          </a:p>
        </p:txBody>
      </p:sp>
      <p:sp>
        <p:nvSpPr>
          <p:cNvPr id="178" name="Google Shape;178;p31"/>
          <p:cNvSpPr txBox="1"/>
          <p:nvPr/>
        </p:nvSpPr>
        <p:spPr>
          <a:xfrm>
            <a:off x="271325" y="212152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dogs</a:t>
            </a:r>
            <a:endParaRPr sz="1100">
              <a:latin typeface="Nunito"/>
              <a:ea typeface="Nunito"/>
              <a:cs typeface="Nunito"/>
              <a:sym typeface="Nunito"/>
            </a:endParaRPr>
          </a:p>
        </p:txBody>
      </p:sp>
      <p:sp>
        <p:nvSpPr>
          <p:cNvPr id="179" name="Google Shape;179;p31"/>
          <p:cNvSpPr txBox="1"/>
          <p:nvPr/>
        </p:nvSpPr>
        <p:spPr>
          <a:xfrm>
            <a:off x="271325" y="246267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I</a:t>
            </a:r>
            <a:endParaRPr sz="1100">
              <a:latin typeface="Nunito"/>
              <a:ea typeface="Nunito"/>
              <a:cs typeface="Nunito"/>
              <a:sym typeface="Nunito"/>
            </a:endParaRPr>
          </a:p>
        </p:txBody>
      </p:sp>
      <p:sp>
        <p:nvSpPr>
          <p:cNvPr id="180" name="Google Shape;180;p31"/>
          <p:cNvSpPr txBox="1"/>
          <p:nvPr/>
        </p:nvSpPr>
        <p:spPr>
          <a:xfrm>
            <a:off x="271325" y="280382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like</a:t>
            </a:r>
            <a:endParaRPr sz="1100">
              <a:latin typeface="Nunito"/>
              <a:ea typeface="Nunito"/>
              <a:cs typeface="Nunito"/>
              <a:sym typeface="Nunito"/>
            </a:endParaRPr>
          </a:p>
        </p:txBody>
      </p:sp>
      <p:sp>
        <p:nvSpPr>
          <p:cNvPr id="181" name="Google Shape;181;p31"/>
          <p:cNvSpPr txBox="1"/>
          <p:nvPr/>
        </p:nvSpPr>
        <p:spPr>
          <a:xfrm>
            <a:off x="1284900" y="109807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doc1</a:t>
            </a:r>
            <a:endParaRPr sz="1100">
              <a:latin typeface="Nunito"/>
              <a:ea typeface="Nunito"/>
              <a:cs typeface="Nunito"/>
              <a:sym typeface="Nunito"/>
            </a:endParaRPr>
          </a:p>
        </p:txBody>
      </p:sp>
      <p:sp>
        <p:nvSpPr>
          <p:cNvPr id="182" name="Google Shape;182;p31"/>
          <p:cNvSpPr txBox="1"/>
          <p:nvPr/>
        </p:nvSpPr>
        <p:spPr>
          <a:xfrm>
            <a:off x="2227700" y="109807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doc2</a:t>
            </a:r>
            <a:endParaRPr sz="1100">
              <a:latin typeface="Nunito"/>
              <a:ea typeface="Nunito"/>
              <a:cs typeface="Nunito"/>
              <a:sym typeface="Nunito"/>
            </a:endParaRPr>
          </a:p>
        </p:txBody>
      </p:sp>
      <p:sp>
        <p:nvSpPr>
          <p:cNvPr id="183" name="Google Shape;183;p31"/>
          <p:cNvSpPr txBox="1"/>
          <p:nvPr/>
        </p:nvSpPr>
        <p:spPr>
          <a:xfrm>
            <a:off x="3347450" y="1098075"/>
            <a:ext cx="5073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doc3</a:t>
            </a:r>
            <a:endParaRPr sz="1100">
              <a:latin typeface="Nunito"/>
              <a:ea typeface="Nunito"/>
              <a:cs typeface="Nunito"/>
              <a:sym typeface="Nunito"/>
            </a:endParaRPr>
          </a:p>
        </p:txBody>
      </p:sp>
      <p:sp>
        <p:nvSpPr>
          <p:cNvPr id="184" name="Google Shape;184;p31"/>
          <p:cNvSpPr/>
          <p:nvPr/>
        </p:nvSpPr>
        <p:spPr>
          <a:xfrm>
            <a:off x="1380250" y="283922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1380250" y="249807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a:off x="1380250" y="215692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p:nvPr/>
        </p:nvSpPr>
        <p:spPr>
          <a:xfrm>
            <a:off x="2398700" y="249807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a:off x="2398700" y="181577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3518450" y="283922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p:nvPr/>
        </p:nvSpPr>
        <p:spPr>
          <a:xfrm>
            <a:off x="3518450" y="249807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1"/>
          <p:cNvSpPr/>
          <p:nvPr/>
        </p:nvSpPr>
        <p:spPr>
          <a:xfrm>
            <a:off x="3518450" y="215692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a:off x="3518450" y="181577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3518450" y="147462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p:nvPr/>
        </p:nvSpPr>
        <p:spPr>
          <a:xfrm>
            <a:off x="931963" y="3144975"/>
            <a:ext cx="3550800" cy="212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txBox="1"/>
          <p:nvPr/>
        </p:nvSpPr>
        <p:spPr>
          <a:xfrm>
            <a:off x="271327" y="3144975"/>
            <a:ext cx="5898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prefer</a:t>
            </a:r>
            <a:endParaRPr sz="1100">
              <a:latin typeface="Nunito"/>
              <a:ea typeface="Nunito"/>
              <a:cs typeface="Nunito"/>
              <a:sym typeface="Nunito"/>
            </a:endParaRPr>
          </a:p>
        </p:txBody>
      </p:sp>
      <p:sp>
        <p:nvSpPr>
          <p:cNvPr id="196" name="Google Shape;196;p31"/>
          <p:cNvSpPr/>
          <p:nvPr/>
        </p:nvSpPr>
        <p:spPr>
          <a:xfrm>
            <a:off x="2398688" y="318037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931963" y="3486125"/>
            <a:ext cx="3550800" cy="2124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txBox="1"/>
          <p:nvPr/>
        </p:nvSpPr>
        <p:spPr>
          <a:xfrm>
            <a:off x="271327" y="3486125"/>
            <a:ext cx="589800" cy="2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Nunito"/>
                <a:ea typeface="Nunito"/>
                <a:cs typeface="Nunito"/>
                <a:sym typeface="Nunito"/>
              </a:rPr>
              <a:t>fish</a:t>
            </a:r>
            <a:endParaRPr sz="1100">
              <a:latin typeface="Nunito"/>
              <a:ea typeface="Nunito"/>
              <a:cs typeface="Nunito"/>
              <a:sym typeface="Nunito"/>
            </a:endParaRPr>
          </a:p>
        </p:txBody>
      </p:sp>
      <p:sp>
        <p:nvSpPr>
          <p:cNvPr id="199" name="Google Shape;199;p31"/>
          <p:cNvSpPr/>
          <p:nvPr/>
        </p:nvSpPr>
        <p:spPr>
          <a:xfrm>
            <a:off x="3518450" y="3521525"/>
            <a:ext cx="165300" cy="14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Peeking ahead...</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Char char="●"/>
            </a:pPr>
            <a:r>
              <a:rPr lang="en">
                <a:solidFill>
                  <a:srgbClr val="38761D"/>
                </a:solidFill>
              </a:rPr>
              <a:t>Week 1- 2: NN Basics &amp; Training</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3: Classification &amp; Sentiment</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4: Part of Speech + Parsing</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5: Convolutional Neural Networks (CNNs)</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6 - 7: Language Models</a:t>
            </a:r>
            <a:endParaRPr>
              <a:solidFill>
                <a:srgbClr val="FF0000"/>
              </a:solidFill>
            </a:endParaRPr>
          </a:p>
          <a:p>
            <a:pPr indent="-342900" lvl="0" marL="457200" rtl="0" algn="l">
              <a:spcBef>
                <a:spcPts val="0"/>
              </a:spcBef>
              <a:spcAft>
                <a:spcPts val="0"/>
              </a:spcAft>
              <a:buClr>
                <a:srgbClr val="38761D"/>
              </a:buClr>
              <a:buSzPts val="1800"/>
              <a:buChar char="●"/>
            </a:pPr>
            <a:r>
              <a:rPr lang="en">
                <a:solidFill>
                  <a:srgbClr val="38761D"/>
                </a:solidFill>
              </a:rPr>
              <a:t>Week 8: Machine Translation</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9: Advanced MT: Transformers &amp; Transfer Learning</a:t>
            </a:r>
            <a:endParaRPr>
              <a:solidFill>
                <a:srgbClr val="38761D"/>
              </a:solidFill>
            </a:endParaRPr>
          </a:p>
          <a:p>
            <a:pPr indent="-336550" lvl="0" marL="457200" rtl="0" algn="l">
              <a:spcBef>
                <a:spcPts val="0"/>
              </a:spcBef>
              <a:spcAft>
                <a:spcPts val="0"/>
              </a:spcAft>
              <a:buClr>
                <a:srgbClr val="38761D"/>
              </a:buClr>
              <a:buSzPts val="1700"/>
              <a:buChar char="●"/>
            </a:pPr>
            <a:r>
              <a:rPr lang="en" sz="1700">
                <a:solidFill>
                  <a:srgbClr val="38761D"/>
                </a:solidFill>
              </a:rPr>
              <a:t>Week 10: Summarization and a touch of question answering</a:t>
            </a:r>
            <a:endParaRPr sz="1700">
              <a:solidFill>
                <a:srgbClr val="38761D"/>
              </a:solidFill>
            </a:endParaRPr>
          </a:p>
          <a:p>
            <a:pPr indent="-336550" lvl="0" marL="457200" rtl="0" algn="l">
              <a:spcBef>
                <a:spcPts val="0"/>
              </a:spcBef>
              <a:spcAft>
                <a:spcPts val="0"/>
              </a:spcAft>
              <a:buClr>
                <a:srgbClr val="38761D"/>
              </a:buClr>
              <a:buSzPts val="1700"/>
              <a:buChar char="●"/>
            </a:pPr>
            <a:r>
              <a:rPr lang="en" sz="1700">
                <a:solidFill>
                  <a:srgbClr val="38761D"/>
                </a:solidFill>
              </a:rPr>
              <a:t>Week 11: Entities/Information Extraction</a:t>
            </a:r>
            <a:endParaRPr sz="1700">
              <a:solidFill>
                <a:srgbClr val="38761D"/>
              </a:solidFill>
            </a:endParaRPr>
          </a:p>
          <a:p>
            <a:pPr indent="-336550" lvl="0" marL="457200" rtl="0" algn="l">
              <a:spcBef>
                <a:spcPts val="0"/>
              </a:spcBef>
              <a:spcAft>
                <a:spcPts val="0"/>
              </a:spcAft>
              <a:buClr>
                <a:srgbClr val="FF9900"/>
              </a:buClr>
              <a:buSzPts val="1700"/>
              <a:buChar char="●"/>
            </a:pPr>
            <a:r>
              <a:rPr lang="en" sz="1700">
                <a:solidFill>
                  <a:srgbClr val="FF9900"/>
                </a:solidFill>
              </a:rPr>
              <a:t>Week 12: Document Processing</a:t>
            </a:r>
            <a:endParaRPr sz="1700">
              <a:solidFill>
                <a:srgbClr val="FF9900"/>
              </a:solidFill>
            </a:endParaRPr>
          </a:p>
          <a:p>
            <a:pPr indent="-336550" lvl="0" marL="457200" rtl="0" algn="l">
              <a:spcBef>
                <a:spcPts val="0"/>
              </a:spcBef>
              <a:spcAft>
                <a:spcPts val="0"/>
              </a:spcAft>
              <a:buSzPts val="1700"/>
              <a:buChar char="●"/>
            </a:pPr>
            <a:r>
              <a:rPr lang="en" sz="1700"/>
              <a:t>Week 13: Information Retrieval </a:t>
            </a:r>
            <a:endParaRPr sz="1700">
              <a:solidFill>
                <a:srgbClr val="38761D"/>
              </a:solidFill>
            </a:endParaRPr>
          </a:p>
          <a:p>
            <a:pPr indent="0" lvl="0" marL="457200" rtl="0" algn="l">
              <a:spcBef>
                <a:spcPts val="1600"/>
              </a:spcBef>
              <a:spcAft>
                <a:spcPts val="1600"/>
              </a:spcAft>
              <a:buNone/>
            </a:pPr>
            <a:r>
              <a:t/>
            </a:r>
            <a:endParaRPr>
              <a:solidFill>
                <a:srgbClr val="38761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about Term Document Matrices?</a:t>
            </a:r>
            <a:endParaRPr/>
          </a:p>
        </p:txBody>
      </p:sp>
      <p:sp>
        <p:nvSpPr>
          <p:cNvPr id="205" name="Google Shape;205;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seen term document matrix in earlier weeks:</a:t>
            </a:r>
            <a:endParaRPr/>
          </a:p>
          <a:p>
            <a:pPr indent="-342900" lvl="0" marL="457200" rtl="0" algn="l">
              <a:spcBef>
                <a:spcPts val="1600"/>
              </a:spcBef>
              <a:spcAft>
                <a:spcPts val="0"/>
              </a:spcAft>
              <a:buSzPts val="1800"/>
              <a:buChar char="●"/>
            </a:pPr>
            <a:r>
              <a:rPr lang="en"/>
              <a:t>Good</a:t>
            </a:r>
            <a:endParaRPr/>
          </a:p>
          <a:p>
            <a:pPr indent="-317500" lvl="1" marL="914400" rtl="0" algn="l">
              <a:spcBef>
                <a:spcPts val="0"/>
              </a:spcBef>
              <a:spcAft>
                <a:spcPts val="0"/>
              </a:spcAft>
              <a:buSzPts val="1400"/>
              <a:buChar char="○"/>
            </a:pPr>
            <a:r>
              <a:rPr lang="en"/>
              <a:t>Simple counts of words</a:t>
            </a:r>
            <a:endParaRPr/>
          </a:p>
          <a:p>
            <a:pPr indent="-317500" lvl="1" marL="914400" rtl="0" algn="l">
              <a:spcBef>
                <a:spcPts val="0"/>
              </a:spcBef>
              <a:spcAft>
                <a:spcPts val="0"/>
              </a:spcAft>
              <a:buSzPts val="1400"/>
              <a:buChar char="○"/>
            </a:pPr>
            <a:r>
              <a:rPr lang="en"/>
              <a:t>No length constraint on documents, just size of vocabulary</a:t>
            </a:r>
            <a:br>
              <a:rPr lang="en"/>
            </a:br>
            <a:endParaRPr/>
          </a:p>
          <a:p>
            <a:pPr indent="-342900" lvl="0" marL="457200" rtl="0" algn="l">
              <a:spcBef>
                <a:spcPts val="0"/>
              </a:spcBef>
              <a:spcAft>
                <a:spcPts val="0"/>
              </a:spcAft>
              <a:buSzPts val="1800"/>
              <a:buChar char="●"/>
            </a:pPr>
            <a:r>
              <a:rPr lang="en"/>
              <a:t>Bad</a:t>
            </a:r>
            <a:endParaRPr/>
          </a:p>
          <a:p>
            <a:pPr indent="-317500" lvl="1" marL="914400" rtl="0" algn="l">
              <a:spcBef>
                <a:spcPts val="0"/>
              </a:spcBef>
              <a:spcAft>
                <a:spcPts val="0"/>
              </a:spcAft>
              <a:buSzPts val="1400"/>
              <a:buChar char="○"/>
            </a:pPr>
            <a:r>
              <a:rPr lang="en"/>
              <a:t>Documents represented as sparse vectors of words in the vocabulary</a:t>
            </a:r>
            <a:endParaRPr/>
          </a:p>
          <a:p>
            <a:pPr indent="-317500" lvl="1" marL="914400" rtl="0" algn="l">
              <a:spcBef>
                <a:spcPts val="0"/>
              </a:spcBef>
              <a:spcAft>
                <a:spcPts val="0"/>
              </a:spcAft>
              <a:buSzPts val="1400"/>
              <a:buChar char="○"/>
            </a:pPr>
            <a:r>
              <a:rPr lang="en"/>
              <a:t>Document is just a histogram of word islands, structure is lost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What document features might we want to represent?</a:t>
            </a:r>
            <a:endParaRPr sz="3400"/>
          </a:p>
        </p:txBody>
      </p:sp>
      <p:sp>
        <p:nvSpPr>
          <p:cNvPr id="211" name="Google Shape;211;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Brainstorm</a:t>
            </a:r>
            <a:r>
              <a:rPr lang="en"/>
              <a:t>:</a:t>
            </a:r>
            <a:endParaRPr/>
          </a:p>
          <a:p>
            <a:pPr indent="-342900" lvl="0" marL="457200" rtl="0" algn="l">
              <a:spcBef>
                <a:spcPts val="1600"/>
              </a:spcBef>
              <a:spcAft>
                <a:spcPts val="0"/>
              </a:spcAft>
              <a:buSzPts val="1800"/>
              <a:buChar char="●"/>
            </a:pPr>
            <a:r>
              <a:rPr lang="en"/>
              <a:t>What are the important parts of a document that we might want to represent?</a:t>
            </a:r>
            <a:endParaRPr/>
          </a:p>
          <a:p>
            <a:pPr indent="-317500" lvl="1" marL="914400" rtl="0" algn="l">
              <a:spcBef>
                <a:spcPts val="1000"/>
              </a:spcBef>
              <a:spcAft>
                <a:spcPts val="0"/>
              </a:spcAft>
              <a:buSzPts val="1400"/>
              <a:buChar char="○"/>
            </a:pPr>
            <a:r>
              <a:rPr lang="en"/>
              <a:t>Just the words? How about phrases, entities, actions, relations</a:t>
            </a:r>
            <a:endParaRPr/>
          </a:p>
          <a:p>
            <a:pPr indent="-342900" lvl="0" marL="457200" rtl="0" algn="l">
              <a:spcBef>
                <a:spcPts val="1000"/>
              </a:spcBef>
              <a:spcAft>
                <a:spcPts val="0"/>
              </a:spcAft>
              <a:buSzPts val="1800"/>
              <a:buChar char="●"/>
            </a:pPr>
            <a:r>
              <a:rPr lang="en"/>
              <a:t>How might this vary by task (e.g. classification vs. summarization vs. retrieval)?</a:t>
            </a:r>
            <a:endParaRPr/>
          </a:p>
          <a:p>
            <a:pPr indent="-317500" lvl="1" marL="914400" rtl="0" algn="l">
              <a:spcBef>
                <a:spcPts val="1000"/>
              </a:spcBef>
              <a:spcAft>
                <a:spcPts val="0"/>
              </a:spcAft>
              <a:buSzPts val="1400"/>
              <a:buChar char="○"/>
            </a:pPr>
            <a:r>
              <a:rPr lang="en"/>
              <a:t>For summarization, I need to communicate the information given the input query</a:t>
            </a:r>
            <a:endParaRPr/>
          </a:p>
          <a:p>
            <a:pPr indent="-317500" lvl="1" marL="914400" rtl="0" algn="l">
              <a:spcBef>
                <a:spcPts val="1000"/>
              </a:spcBef>
              <a:spcAft>
                <a:spcPts val="1000"/>
              </a:spcAft>
              <a:buSzPts val="1400"/>
              <a:buChar char="○"/>
            </a:pPr>
            <a:r>
              <a:rPr lang="en"/>
              <a:t>For classification, I need to produce one or more class labels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Sentence Representation</a:t>
            </a:r>
            <a:endParaRPr/>
          </a:p>
        </p:txBody>
      </p:sp>
      <p:sp>
        <p:nvSpPr>
          <p:cNvPr id="217" name="Google Shape;217;p3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advantages of representing words as dense vectors, h</a:t>
            </a:r>
            <a:r>
              <a:rPr lang="en"/>
              <a:t>ow can we represent a sentence as a dense vector?</a:t>
            </a:r>
            <a:endParaRPr/>
          </a:p>
          <a:p>
            <a:pPr indent="0" lvl="0" marL="0" rtl="0" algn="l">
              <a:spcBef>
                <a:spcPts val="1600"/>
              </a:spcBef>
              <a:spcAft>
                <a:spcPts val="0"/>
              </a:spcAft>
              <a:buNone/>
            </a:pPr>
            <a:r>
              <a:rPr b="1" lang="en"/>
              <a:t>Recipe</a:t>
            </a:r>
            <a:r>
              <a:rPr lang="en"/>
              <a:t>: Use skip-thought sentence prediction task to build model that can produce a 512-</a:t>
            </a:r>
            <a:r>
              <a:rPr lang="en"/>
              <a:t>dimensional</a:t>
            </a:r>
            <a:r>
              <a:rPr lang="en"/>
              <a:t> vector representation of each input sentence.</a:t>
            </a:r>
            <a:endParaRPr/>
          </a:p>
          <a:p>
            <a:pPr indent="0" lvl="0" marL="0" rtl="0" algn="l">
              <a:spcBef>
                <a:spcPts val="1600"/>
              </a:spcBef>
              <a:spcAft>
                <a:spcPts val="1600"/>
              </a:spcAft>
              <a:buNone/>
            </a:pPr>
            <a:r>
              <a:rPr lang="en"/>
              <a:t>Combining </a:t>
            </a:r>
            <a:r>
              <a:rPr i="1" lang="en"/>
              <a:t>word2vec</a:t>
            </a:r>
            <a:r>
              <a:rPr lang="en"/>
              <a:t> embeddings AND </a:t>
            </a:r>
            <a:r>
              <a:rPr i="1" lang="en"/>
              <a:t>USE sentence</a:t>
            </a:r>
            <a:r>
              <a:rPr lang="en"/>
              <a:t> embedding produces best classification results				</a:t>
            </a:r>
            <a:endParaRPr/>
          </a:p>
        </p:txBody>
      </p:sp>
      <p:sp>
        <p:nvSpPr>
          <p:cNvPr id="218" name="Google Shape;218;p34"/>
          <p:cNvSpPr txBox="1"/>
          <p:nvPr/>
        </p:nvSpPr>
        <p:spPr>
          <a:xfrm>
            <a:off x="221600" y="4653650"/>
            <a:ext cx="845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From: </a:t>
            </a:r>
            <a:r>
              <a:rPr lang="en" sz="1200" u="sng">
                <a:solidFill>
                  <a:schemeClr val="accent5"/>
                </a:solidFill>
                <a:latin typeface="Open Sans"/>
                <a:ea typeface="Open Sans"/>
                <a:cs typeface="Open Sans"/>
                <a:sym typeface="Open Sans"/>
                <a:hlinkClick r:id="rId3">
                  <a:extLst>
                    <a:ext uri="{A12FA001-AC4F-418D-AE19-62706E023703}">
                      <ahyp:hlinkClr val="tx"/>
                    </a:ext>
                  </a:extLst>
                </a:hlinkClick>
              </a:rPr>
              <a:t>Universal Sentence Encoder</a:t>
            </a:r>
            <a:endParaRPr sz="1200">
              <a:latin typeface="Open Sans"/>
              <a:ea typeface="Open Sans"/>
              <a:cs typeface="Open Sans"/>
              <a:sym typeface="Open Sans"/>
            </a:endParaRPr>
          </a:p>
        </p:txBody>
      </p:sp>
      <p:pic>
        <p:nvPicPr>
          <p:cNvPr id="219" name="Google Shape;219;p34"/>
          <p:cNvPicPr preferRelativeResize="0"/>
          <p:nvPr/>
        </p:nvPicPr>
        <p:blipFill>
          <a:blip r:embed="rId4">
            <a:alphaModFix/>
          </a:blip>
          <a:stretch>
            <a:fillRect/>
          </a:stretch>
        </p:blipFill>
        <p:spPr>
          <a:xfrm>
            <a:off x="4892851" y="1277450"/>
            <a:ext cx="3939450" cy="330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embedding doing?</a:t>
            </a:r>
            <a:endParaRPr/>
          </a:p>
        </p:txBody>
      </p:sp>
      <p:sp>
        <p:nvSpPr>
          <p:cNvPr id="225" name="Google Shape;225;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 set of weights that represent something and are most helpful to making an accurate prediction on some task</a:t>
            </a:r>
            <a:endParaRPr/>
          </a:p>
          <a:p>
            <a:pPr indent="-342900" lvl="0" marL="457200" rtl="0" algn="l">
              <a:spcBef>
                <a:spcPts val="1600"/>
              </a:spcBef>
              <a:spcAft>
                <a:spcPts val="0"/>
              </a:spcAft>
              <a:buSzPts val="1800"/>
              <a:buChar char="●"/>
            </a:pPr>
            <a:r>
              <a:rPr lang="en"/>
              <a:t>Weights can be pre-computed</a:t>
            </a:r>
            <a:endParaRPr/>
          </a:p>
          <a:p>
            <a:pPr indent="-342900" lvl="0" marL="457200" rtl="0" algn="l">
              <a:spcBef>
                <a:spcPts val="0"/>
              </a:spcBef>
              <a:spcAft>
                <a:spcPts val="0"/>
              </a:spcAft>
              <a:buSzPts val="1800"/>
              <a:buChar char="●"/>
            </a:pPr>
            <a:r>
              <a:rPr lang="en"/>
              <a:t>Weights can be enhanced via back-propagation/fine-tuning during training</a:t>
            </a:r>
            <a:endParaRPr/>
          </a:p>
          <a:p>
            <a:pPr indent="-342900" lvl="0" marL="457200" rtl="0" algn="l">
              <a:spcBef>
                <a:spcPts val="0"/>
              </a:spcBef>
              <a:spcAft>
                <a:spcPts val="0"/>
              </a:spcAft>
              <a:buSzPts val="1800"/>
              <a:buChar char="●"/>
            </a:pPr>
            <a:r>
              <a:rPr lang="en"/>
              <a:t>Weights can represent complex features through reduced dimensionality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i="1" lang="en"/>
              <a:t>Are we asking one embedding to do</a:t>
            </a:r>
            <a:r>
              <a:rPr b="1" i="1" lang="en"/>
              <a:t> too much work </a:t>
            </a:r>
            <a:r>
              <a:rPr i="1" lang="en"/>
              <a:t>when applied to docs?</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Multi-sentence embeddings</a:t>
            </a:r>
            <a:endParaRPr/>
          </a:p>
        </p:txBody>
      </p:sp>
      <p:sp>
        <p:nvSpPr>
          <p:cNvPr id="231" name="Google Shape;231;p3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a:t>
            </a:r>
            <a:r>
              <a:rPr lang="en"/>
              <a:t> word2vec by building paragraph embeddings while learning a language model.</a:t>
            </a:r>
            <a:endParaRPr/>
          </a:p>
          <a:p>
            <a:pPr indent="0" lvl="0" marL="0" rtl="0" algn="l">
              <a:spcBef>
                <a:spcPts val="1600"/>
              </a:spcBef>
              <a:spcAft>
                <a:spcPts val="0"/>
              </a:spcAft>
              <a:buNone/>
            </a:pPr>
            <a:r>
              <a:rPr b="1" lang="en" sz="1200"/>
              <a:t>Recipe:</a:t>
            </a:r>
            <a:r>
              <a:rPr lang="en" sz="1200"/>
              <a:t>  In training, run sliding window over text and predict next word based on previous n words.  Each paragraph in text has associated vector that is averaged with the vectors of context words to make prediction.</a:t>
            </a:r>
            <a:endParaRPr sz="1200"/>
          </a:p>
          <a:p>
            <a:pPr indent="0" lvl="0" marL="0" rtl="0" algn="l">
              <a:spcBef>
                <a:spcPts val="1600"/>
              </a:spcBef>
              <a:spcAft>
                <a:spcPts val="0"/>
              </a:spcAft>
              <a:buNone/>
            </a:pPr>
            <a:r>
              <a:rPr lang="en" sz="1200"/>
              <a:t>The result is a set of embeddings for all the words and a second set of embeddings for all the paragraphs in the corpus.</a:t>
            </a:r>
            <a:endParaRPr sz="1200"/>
          </a:p>
          <a:p>
            <a:pPr indent="0" lvl="0" marL="0" rtl="0" algn="l">
              <a:spcBef>
                <a:spcPts val="1600"/>
              </a:spcBef>
              <a:spcAft>
                <a:spcPts val="0"/>
              </a:spcAft>
              <a:buNone/>
            </a:pPr>
            <a:r>
              <a:rPr lang="en" sz="1200"/>
              <a:t>Inference on the corpus can use any combination of paragraph and word embeddings</a:t>
            </a:r>
            <a:endParaRPr sz="1200"/>
          </a:p>
          <a:p>
            <a:pPr indent="0" lvl="0" marL="0" rtl="0" algn="l">
              <a:spcBef>
                <a:spcPts val="1600"/>
              </a:spcBef>
              <a:spcAft>
                <a:spcPts val="1600"/>
              </a:spcAft>
              <a:buNone/>
            </a:pPr>
            <a:r>
              <a:t/>
            </a:r>
            <a:endParaRPr/>
          </a:p>
        </p:txBody>
      </p:sp>
      <p:pic>
        <p:nvPicPr>
          <p:cNvPr id="232" name="Google Shape;232;p36"/>
          <p:cNvPicPr preferRelativeResize="0"/>
          <p:nvPr/>
        </p:nvPicPr>
        <p:blipFill>
          <a:blip r:embed="rId3">
            <a:alphaModFix/>
          </a:blip>
          <a:stretch>
            <a:fillRect/>
          </a:stretch>
        </p:blipFill>
        <p:spPr>
          <a:xfrm>
            <a:off x="4464000" y="1299625"/>
            <a:ext cx="4491550" cy="2327650"/>
          </a:xfrm>
          <a:prstGeom prst="rect">
            <a:avLst/>
          </a:prstGeom>
          <a:noFill/>
          <a:ln>
            <a:noFill/>
          </a:ln>
        </p:spPr>
      </p:pic>
      <p:sp>
        <p:nvSpPr>
          <p:cNvPr id="233" name="Google Shape;233;p36"/>
          <p:cNvSpPr txBox="1"/>
          <p:nvPr/>
        </p:nvSpPr>
        <p:spPr>
          <a:xfrm>
            <a:off x="233275" y="4560325"/>
            <a:ext cx="85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From: </a:t>
            </a:r>
            <a:r>
              <a:rPr lang="en" u="sng">
                <a:solidFill>
                  <a:schemeClr val="hlink"/>
                </a:solidFill>
                <a:latin typeface="Open Sans"/>
                <a:ea typeface="Open Sans"/>
                <a:cs typeface="Open Sans"/>
                <a:sym typeface="Open Sans"/>
                <a:hlinkClick r:id="rId4"/>
              </a:rPr>
              <a:t>Distributed Representations of Words and Documents (Doc2Vec)</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Classification and Comparison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 structure</a:t>
            </a:r>
            <a:endParaRPr/>
          </a:p>
        </p:txBody>
      </p:sp>
      <p:sp>
        <p:nvSpPr>
          <p:cNvPr id="244" name="Google Shape;244;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Documents are built </a:t>
            </a:r>
            <a:r>
              <a:rPr lang="en"/>
              <a:t>hierarchically</a:t>
            </a:r>
            <a:r>
              <a:rPr lang="en"/>
              <a:t>, as illustrated by an outline.</a:t>
            </a:r>
            <a:endParaRPr/>
          </a:p>
          <a:p>
            <a:pPr indent="-342900" lvl="0" marL="457200" rtl="0" algn="l">
              <a:spcBef>
                <a:spcPts val="1600"/>
              </a:spcBef>
              <a:spcAft>
                <a:spcPts val="0"/>
              </a:spcAft>
              <a:buSzPts val="1800"/>
              <a:buChar char="➔"/>
            </a:pPr>
            <a:r>
              <a:rPr b="1" lang="en"/>
              <a:t>Sentences</a:t>
            </a:r>
            <a:r>
              <a:rPr lang="en"/>
              <a:t> consist of words</a:t>
            </a:r>
            <a:endParaRPr/>
          </a:p>
          <a:p>
            <a:pPr indent="-342900" lvl="0" marL="457200" rtl="0" algn="l">
              <a:spcBef>
                <a:spcPts val="0"/>
              </a:spcBef>
              <a:spcAft>
                <a:spcPts val="0"/>
              </a:spcAft>
              <a:buSzPts val="1800"/>
              <a:buChar char="➔"/>
            </a:pPr>
            <a:r>
              <a:rPr b="1" lang="en"/>
              <a:t>Paragraphs</a:t>
            </a:r>
            <a:r>
              <a:rPr lang="en"/>
              <a:t> consist of sentences</a:t>
            </a:r>
            <a:endParaRPr/>
          </a:p>
          <a:p>
            <a:pPr indent="-342900" lvl="0" marL="457200" rtl="0" algn="l">
              <a:spcBef>
                <a:spcPts val="0"/>
              </a:spcBef>
              <a:spcAft>
                <a:spcPts val="0"/>
              </a:spcAft>
              <a:buSzPts val="1800"/>
              <a:buChar char="➔"/>
            </a:pPr>
            <a:r>
              <a:rPr b="1" lang="en"/>
              <a:t>Documents</a:t>
            </a:r>
            <a:r>
              <a:rPr lang="en"/>
              <a:t> are made up of paragraphs</a:t>
            </a:r>
            <a:endParaRPr/>
          </a:p>
          <a:p>
            <a:pPr indent="0" lvl="0" marL="0" rtl="0" algn="l">
              <a:spcBef>
                <a:spcPts val="1600"/>
              </a:spcBef>
              <a:spcAft>
                <a:spcPts val="0"/>
              </a:spcAft>
              <a:buNone/>
            </a:pPr>
            <a:r>
              <a:rPr lang="en"/>
              <a:t>Can we re-use this hierarchical structure to make better </a:t>
            </a:r>
            <a:r>
              <a:rPr lang="en"/>
              <a:t>representations</a:t>
            </a:r>
            <a:r>
              <a:rPr lang="en"/>
              <a:t> of documents for better document classification results?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 based solutions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Solutions</a:t>
            </a:r>
            <a:endParaRPr/>
          </a:p>
        </p:txBody>
      </p:sp>
      <p:sp>
        <p:nvSpPr>
          <p:cNvPr id="255" name="Google Shape;255;p40"/>
          <p:cNvSpPr txBox="1"/>
          <p:nvPr>
            <p:ph idx="1" type="body"/>
          </p:nvPr>
        </p:nvSpPr>
        <p:spPr>
          <a:xfrm>
            <a:off x="311700" y="1225225"/>
            <a:ext cx="4679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(Pre-transformer) </a:t>
            </a:r>
            <a:r>
              <a:rPr b="1" lang="en"/>
              <a:t>Hierarchical Attention Models</a:t>
            </a:r>
            <a:endParaRPr b="1"/>
          </a:p>
          <a:p>
            <a:pPr indent="0" lvl="0" marL="0" rtl="0" algn="l">
              <a:spcBef>
                <a:spcPts val="1600"/>
              </a:spcBef>
              <a:spcAft>
                <a:spcPts val="0"/>
              </a:spcAft>
              <a:buNone/>
            </a:pPr>
            <a:r>
              <a:rPr lang="en" sz="1300"/>
              <a:t>Encoders for words and sentences using stacked bi-GRU</a:t>
            </a:r>
            <a:endParaRPr sz="1300"/>
          </a:p>
          <a:p>
            <a:pPr indent="0" lvl="0" marL="0" rtl="0" algn="l">
              <a:spcBef>
                <a:spcPts val="1600"/>
              </a:spcBef>
              <a:spcAft>
                <a:spcPts val="0"/>
              </a:spcAft>
              <a:buClr>
                <a:schemeClr val="dk1"/>
              </a:buClr>
              <a:buSzPts val="1100"/>
              <a:buFont typeface="Arial"/>
              <a:buNone/>
            </a:pPr>
            <a:r>
              <a:rPr lang="en" sz="1300"/>
              <a:t>Model forms a document vector (using words and sentences) which is used for classification</a:t>
            </a:r>
            <a:endParaRPr sz="1300"/>
          </a:p>
          <a:p>
            <a:pPr indent="0" lvl="0" marL="0" rtl="0" algn="l">
              <a:spcBef>
                <a:spcPts val="1600"/>
              </a:spcBef>
              <a:spcAft>
                <a:spcPts val="0"/>
              </a:spcAft>
              <a:buNone/>
            </a:pPr>
            <a:r>
              <a:rPr lang="en" sz="1300"/>
              <a:t>Word attention used to make better sentence encoding</a:t>
            </a:r>
            <a:endParaRPr sz="1300"/>
          </a:p>
          <a:p>
            <a:pPr indent="0" lvl="0" marL="0" rtl="0" algn="l">
              <a:spcBef>
                <a:spcPts val="1600"/>
              </a:spcBef>
              <a:spcAft>
                <a:spcPts val="0"/>
              </a:spcAft>
              <a:buNone/>
            </a:pPr>
            <a:r>
              <a:rPr lang="en" sz="1300"/>
              <a:t>Sentence attention mechanism rewards sentences that most help correct classification predictions</a:t>
            </a:r>
            <a:endParaRPr sz="1300"/>
          </a:p>
          <a:p>
            <a:pPr indent="0" lvl="0" marL="0" rtl="0" algn="l">
              <a:spcBef>
                <a:spcPts val="1600"/>
              </a:spcBef>
              <a:spcAft>
                <a:spcPts val="0"/>
              </a:spcAft>
              <a:buNone/>
            </a:pPr>
            <a:r>
              <a:rPr lang="en" sz="1300"/>
              <a:t>Worth noting that highest number of avg words in test corpora is 325.6 (IMBD review)</a:t>
            </a:r>
            <a:endParaRPr sz="1300"/>
          </a:p>
          <a:p>
            <a:pPr indent="0" lvl="0" marL="0" rtl="0" algn="l">
              <a:spcBef>
                <a:spcPts val="1600"/>
              </a:spcBef>
              <a:spcAft>
                <a:spcPts val="1600"/>
              </a:spcAft>
              <a:buNone/>
            </a:pPr>
            <a:r>
              <a:t/>
            </a:r>
            <a:endParaRPr/>
          </a:p>
        </p:txBody>
      </p:sp>
      <p:sp>
        <p:nvSpPr>
          <p:cNvPr id="256" name="Google Shape;256;p40"/>
          <p:cNvSpPr txBox="1"/>
          <p:nvPr/>
        </p:nvSpPr>
        <p:spPr>
          <a:xfrm>
            <a:off x="233250" y="4657225"/>
            <a:ext cx="86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From: </a:t>
            </a:r>
            <a:r>
              <a:rPr lang="en" u="sng">
                <a:solidFill>
                  <a:schemeClr val="hlink"/>
                </a:solidFill>
                <a:latin typeface="Open Sans"/>
                <a:ea typeface="Open Sans"/>
                <a:cs typeface="Open Sans"/>
                <a:sym typeface="Open Sans"/>
                <a:hlinkClick r:id="rId3"/>
              </a:rPr>
              <a:t>Hierarchical Attention Networks for Document Classification</a:t>
            </a:r>
            <a:endParaRPr>
              <a:latin typeface="Open Sans"/>
              <a:ea typeface="Open Sans"/>
              <a:cs typeface="Open Sans"/>
              <a:sym typeface="Open Sans"/>
            </a:endParaRPr>
          </a:p>
        </p:txBody>
      </p:sp>
      <p:pic>
        <p:nvPicPr>
          <p:cNvPr id="257" name="Google Shape;257;p40"/>
          <p:cNvPicPr preferRelativeResize="0"/>
          <p:nvPr/>
        </p:nvPicPr>
        <p:blipFill>
          <a:blip r:embed="rId4">
            <a:alphaModFix/>
          </a:blip>
          <a:stretch>
            <a:fillRect/>
          </a:stretch>
        </p:blipFill>
        <p:spPr>
          <a:xfrm>
            <a:off x="5897200" y="1147225"/>
            <a:ext cx="2646875" cy="320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 comparison</a:t>
            </a:r>
            <a:endParaRPr/>
          </a:p>
        </p:txBody>
      </p:sp>
      <p:sp>
        <p:nvSpPr>
          <p:cNvPr id="263" name="Google Shape;263;p4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I want to compare two documents to see if they are semantically or topically similar?</a:t>
            </a:r>
            <a:endParaRPr/>
          </a:p>
          <a:p>
            <a:pPr indent="-317500" lvl="0" marL="457200" rtl="0" algn="l">
              <a:spcBef>
                <a:spcPts val="1600"/>
              </a:spcBef>
              <a:spcAft>
                <a:spcPts val="0"/>
              </a:spcAft>
              <a:buSzPts val="1400"/>
              <a:buChar char="●"/>
            </a:pPr>
            <a:r>
              <a:rPr lang="en"/>
              <a:t>Related article suggestions</a:t>
            </a:r>
            <a:endParaRPr/>
          </a:p>
          <a:p>
            <a:pPr indent="-317500" lvl="0" marL="457200" rtl="0" algn="l">
              <a:spcBef>
                <a:spcPts val="0"/>
              </a:spcBef>
              <a:spcAft>
                <a:spcPts val="0"/>
              </a:spcAft>
              <a:buSzPts val="1400"/>
              <a:buChar char="●"/>
            </a:pPr>
            <a:r>
              <a:rPr lang="en"/>
              <a:t>Paper citation suggestions</a:t>
            </a:r>
            <a:endParaRPr/>
          </a:p>
          <a:p>
            <a:pPr indent="-317500" lvl="0" marL="457200" rtl="0" algn="l">
              <a:spcBef>
                <a:spcPts val="0"/>
              </a:spcBef>
              <a:spcAft>
                <a:spcPts val="0"/>
              </a:spcAft>
              <a:buSzPts val="1400"/>
              <a:buChar char="●"/>
            </a:pPr>
            <a:r>
              <a:rPr lang="en"/>
              <a:t>Parallel text for translations</a:t>
            </a:r>
            <a:endParaRPr/>
          </a:p>
          <a:p>
            <a:pPr indent="0" lvl="0" marL="0" rtl="0" algn="l">
              <a:spcBef>
                <a:spcPts val="1600"/>
              </a:spcBef>
              <a:spcAft>
                <a:spcPts val="0"/>
              </a:spcAft>
              <a:buNone/>
            </a:pPr>
            <a:r>
              <a:rPr lang="en"/>
              <a:t>We can teach twin encoders to produce a vector for each document so their cosine similarity is greater than between any other document pair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64" name="Google Shape;264;p41"/>
          <p:cNvSpPr txBox="1"/>
          <p:nvPr>
            <p:ph idx="2" type="body"/>
          </p:nvPr>
        </p:nvSpPr>
        <p:spPr>
          <a:xfrm>
            <a:off x="4832400" y="3394000"/>
            <a:ext cx="39999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Encoder architecture is used in a variety of systems.</a:t>
            </a:r>
            <a:endParaRPr/>
          </a:p>
          <a:p>
            <a:pPr indent="0" lvl="0" marL="0" rtl="0" algn="l">
              <a:spcBef>
                <a:spcPts val="1600"/>
              </a:spcBef>
              <a:spcAft>
                <a:spcPts val="1600"/>
              </a:spcAft>
              <a:buNone/>
            </a:pPr>
            <a:r>
              <a:rPr lang="en"/>
              <a:t>Many systems constrained by length of input!</a:t>
            </a:r>
            <a:endParaRPr/>
          </a:p>
        </p:txBody>
      </p:sp>
      <p:pic>
        <p:nvPicPr>
          <p:cNvPr id="265" name="Google Shape;265;p41"/>
          <p:cNvPicPr preferRelativeResize="0"/>
          <p:nvPr/>
        </p:nvPicPr>
        <p:blipFill>
          <a:blip r:embed="rId3">
            <a:alphaModFix/>
          </a:blip>
          <a:stretch>
            <a:fillRect/>
          </a:stretch>
        </p:blipFill>
        <p:spPr>
          <a:xfrm>
            <a:off x="4464000" y="1299625"/>
            <a:ext cx="4429125" cy="1724025"/>
          </a:xfrm>
          <a:prstGeom prst="rect">
            <a:avLst/>
          </a:prstGeom>
          <a:noFill/>
          <a:ln>
            <a:noFill/>
          </a:ln>
        </p:spPr>
      </p:pic>
      <p:sp>
        <p:nvSpPr>
          <p:cNvPr id="266" name="Google Shape;266;p41"/>
          <p:cNvSpPr txBox="1"/>
          <p:nvPr>
            <p:ph idx="1" type="body"/>
          </p:nvPr>
        </p:nvSpPr>
        <p:spPr>
          <a:xfrm>
            <a:off x="311700" y="4467625"/>
            <a:ext cx="8520600" cy="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From: </a:t>
            </a:r>
            <a:r>
              <a:rPr lang="en" sz="1000" u="sng">
                <a:solidFill>
                  <a:schemeClr val="hlink"/>
                </a:solidFill>
                <a:hlinkClick r:id="rId4"/>
              </a:rPr>
              <a:t>Beyond 512 Tokens: Siamese Multi-depth Transformer-based Hierarchical Encoder for Long-Form Document Matching (SMITH)</a:t>
            </a:r>
            <a:endParaRPr sz="10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79975" y="3095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75" name="Google Shape;75;p15"/>
          <p:cNvSpPr txBox="1"/>
          <p:nvPr>
            <p:ph idx="1" type="body"/>
          </p:nvPr>
        </p:nvSpPr>
        <p:spPr>
          <a:xfrm>
            <a:off x="311700" y="1225225"/>
            <a:ext cx="8520600" cy="35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spcBef>
                <a:spcPts val="0"/>
              </a:spcBef>
              <a:spcAft>
                <a:spcPts val="0"/>
              </a:spcAft>
              <a:buSzPts val="1800"/>
              <a:buChar char="-"/>
            </a:pPr>
            <a:r>
              <a:rPr b="1" lang="en"/>
              <a:t>Projects </a:t>
            </a:r>
            <a:endParaRPr b="1"/>
          </a:p>
          <a:p>
            <a:pPr indent="-317500" lvl="1" marL="914400" rtl="0" algn="l">
              <a:spcBef>
                <a:spcPts val="0"/>
              </a:spcBef>
              <a:spcAft>
                <a:spcPts val="0"/>
              </a:spcAft>
              <a:buSzPts val="1400"/>
              <a:buChar char="-"/>
            </a:pPr>
            <a:r>
              <a:rPr b="1" lang="en">
                <a:solidFill>
                  <a:srgbClr val="9900FF"/>
                </a:solidFill>
              </a:rPr>
              <a:t>Due Saturday 04/10 11:59 pm PST (hard deadline!)</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 1 to 2 weeks </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Your presentations in class 04/12-04/17. </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Questions?</a:t>
            </a:r>
            <a:endParaRPr/>
          </a:p>
          <a:p>
            <a:pPr indent="-342900" lvl="0" marL="457200" rtl="0" algn="l">
              <a:lnSpc>
                <a:spcPct val="115000"/>
              </a:lnSpc>
              <a:spcBef>
                <a:spcPts val="0"/>
              </a:spcBef>
              <a:spcAft>
                <a:spcPts val="0"/>
              </a:spcAft>
              <a:buSzPts val="1800"/>
              <a:buChar char="-"/>
            </a:pPr>
            <a:r>
              <a:rPr b="1" lang="en"/>
              <a:t>Concerns?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Hierarchical Transformer Document Encoder</a:t>
            </a:r>
            <a:endParaRPr/>
          </a:p>
        </p:txBody>
      </p:sp>
      <p:sp>
        <p:nvSpPr>
          <p:cNvPr id="272" name="Google Shape;272;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problems to solve:</a:t>
            </a:r>
            <a:endParaRPr/>
          </a:p>
          <a:p>
            <a:pPr indent="-342900" lvl="0" marL="457200" rtl="0" algn="l">
              <a:spcBef>
                <a:spcPts val="1600"/>
              </a:spcBef>
              <a:spcAft>
                <a:spcPts val="0"/>
              </a:spcAft>
              <a:buSzPts val="1800"/>
              <a:buChar char="●"/>
            </a:pPr>
            <a:r>
              <a:rPr lang="en"/>
              <a:t>We can only encode the first n words in a document where n can be as low as 250.</a:t>
            </a:r>
            <a:br>
              <a:rPr lang="en"/>
            </a:br>
            <a:endParaRPr/>
          </a:p>
          <a:p>
            <a:pPr indent="-342900" lvl="0" marL="457200" rtl="0" algn="l">
              <a:spcBef>
                <a:spcPts val="0"/>
              </a:spcBef>
              <a:spcAft>
                <a:spcPts val="0"/>
              </a:spcAft>
              <a:buSzPts val="1800"/>
              <a:buChar char="●"/>
            </a:pPr>
            <a:r>
              <a:rPr lang="en"/>
              <a:t>We need a complex representation of documents that leverages their hierarchical structure</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3"/>
          <p:cNvPicPr preferRelativeResize="0"/>
          <p:nvPr/>
        </p:nvPicPr>
        <p:blipFill>
          <a:blip r:embed="rId3">
            <a:alphaModFix/>
          </a:blip>
          <a:stretch>
            <a:fillRect/>
          </a:stretch>
        </p:blipFill>
        <p:spPr>
          <a:xfrm>
            <a:off x="4124775" y="1055600"/>
            <a:ext cx="4630350" cy="2010675"/>
          </a:xfrm>
          <a:prstGeom prst="rect">
            <a:avLst/>
          </a:prstGeom>
          <a:noFill/>
          <a:ln>
            <a:noFill/>
          </a:ln>
        </p:spPr>
      </p:pic>
      <p:sp>
        <p:nvSpPr>
          <p:cNvPr id="278" name="Google Shape;278;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encoder: leveraging self-attention architecture</a:t>
            </a:r>
            <a:endParaRPr/>
          </a:p>
        </p:txBody>
      </p:sp>
      <p:sp>
        <p:nvSpPr>
          <p:cNvPr id="279" name="Google Shape;279;p43"/>
          <p:cNvSpPr txBox="1"/>
          <p:nvPr>
            <p:ph idx="1" type="body"/>
          </p:nvPr>
        </p:nvSpPr>
        <p:spPr>
          <a:xfrm>
            <a:off x="311700" y="4467625"/>
            <a:ext cx="8520600" cy="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From: </a:t>
            </a:r>
            <a:r>
              <a:rPr lang="en" sz="1000" u="sng">
                <a:solidFill>
                  <a:schemeClr val="hlink"/>
                </a:solidFill>
                <a:hlinkClick r:id="rId4"/>
              </a:rPr>
              <a:t>Beyond 512 Tokens: Siamese Multi-depth Transformer-based Hierarchical Encoder for Long-Form Document Matching (SMITH)</a:t>
            </a:r>
            <a:endParaRPr sz="1000"/>
          </a:p>
          <a:p>
            <a:pPr indent="0" lvl="0" marL="0" rtl="0" algn="l">
              <a:spcBef>
                <a:spcPts val="1600"/>
              </a:spcBef>
              <a:spcAft>
                <a:spcPts val="1600"/>
              </a:spcAft>
              <a:buNone/>
            </a:pPr>
            <a:r>
              <a:t/>
            </a:r>
            <a:endParaRPr/>
          </a:p>
        </p:txBody>
      </p:sp>
      <p:sp>
        <p:nvSpPr>
          <p:cNvPr id="280" name="Google Shape;280;p43"/>
          <p:cNvSpPr txBox="1"/>
          <p:nvPr>
            <p:ph idx="1" type="body"/>
          </p:nvPr>
        </p:nvSpPr>
        <p:spPr>
          <a:xfrm>
            <a:off x="195175" y="1256350"/>
            <a:ext cx="3878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Use </a:t>
            </a:r>
            <a:r>
              <a:rPr b="1" lang="en" sz="1600"/>
              <a:t>multiple</a:t>
            </a:r>
            <a:r>
              <a:rPr lang="en" sz="1600"/>
              <a:t> layers of transformers to represent words, sentences, etc</a:t>
            </a:r>
            <a:endParaRPr sz="1600"/>
          </a:p>
          <a:p>
            <a:pPr indent="0" lvl="0" marL="0" rtl="0" algn="l">
              <a:spcBef>
                <a:spcPts val="1600"/>
              </a:spcBef>
              <a:spcAft>
                <a:spcPts val="0"/>
              </a:spcAft>
              <a:buClr>
                <a:schemeClr val="dk1"/>
              </a:buClr>
              <a:buSzPts val="1100"/>
              <a:buFont typeface="Arial"/>
              <a:buNone/>
            </a:pPr>
            <a:r>
              <a:rPr lang="en" sz="1600"/>
              <a:t>Use Dynamic Sentence Block Masking and Masked Sentence block prediction</a:t>
            </a:r>
            <a:endParaRPr sz="1600"/>
          </a:p>
          <a:p>
            <a:pPr indent="0" lvl="0" marL="0" rtl="0" algn="l">
              <a:spcBef>
                <a:spcPts val="1600"/>
              </a:spcBef>
              <a:spcAft>
                <a:spcPts val="0"/>
              </a:spcAft>
              <a:buClr>
                <a:schemeClr val="dk1"/>
              </a:buClr>
              <a:buSzPts val="1100"/>
              <a:buFont typeface="Arial"/>
              <a:buNone/>
            </a:pPr>
            <a:r>
              <a:rPr lang="en" sz="1600"/>
              <a:t>Document vectors are used to:</a:t>
            </a:r>
            <a:endParaRPr sz="1600"/>
          </a:p>
          <a:p>
            <a:pPr indent="-311150" lvl="0" marL="457200" rtl="0" algn="l">
              <a:spcBef>
                <a:spcPts val="1600"/>
              </a:spcBef>
              <a:spcAft>
                <a:spcPts val="0"/>
              </a:spcAft>
              <a:buSzPts val="1300"/>
              <a:buChar char="●"/>
            </a:pPr>
            <a:r>
              <a:rPr lang="en" sz="1300"/>
              <a:t>Find related Wikipedia articles</a:t>
            </a:r>
            <a:endParaRPr sz="1300"/>
          </a:p>
          <a:p>
            <a:pPr indent="-311150" lvl="0" marL="457200" rtl="0" algn="l">
              <a:spcBef>
                <a:spcPts val="0"/>
              </a:spcBef>
              <a:spcAft>
                <a:spcPts val="0"/>
              </a:spcAft>
              <a:buSzPts val="1300"/>
              <a:buChar char="●"/>
            </a:pPr>
            <a:r>
              <a:rPr lang="en" sz="1300"/>
              <a:t>Find papers that are good citation</a:t>
            </a:r>
            <a:endParaRPr sz="1300"/>
          </a:p>
          <a:p>
            <a:pPr indent="0" lvl="0" marL="0" rtl="0" algn="l">
              <a:spcBef>
                <a:spcPts val="1600"/>
              </a:spcBef>
              <a:spcAft>
                <a:spcPts val="1600"/>
              </a:spcAft>
              <a:buClr>
                <a:schemeClr val="dk1"/>
              </a:buClr>
              <a:buSzPts val="1100"/>
              <a:buFont typeface="Arial"/>
              <a:buNone/>
            </a:pPr>
            <a:r>
              <a:rPr lang="en" sz="1600"/>
              <a:t>Increases input text length to 2048</a:t>
            </a:r>
            <a:endParaRPr sz="1600"/>
          </a:p>
        </p:txBody>
      </p:sp>
      <p:pic>
        <p:nvPicPr>
          <p:cNvPr id="281" name="Google Shape;281;p43"/>
          <p:cNvPicPr preferRelativeResize="0"/>
          <p:nvPr/>
        </p:nvPicPr>
        <p:blipFill>
          <a:blip r:embed="rId5">
            <a:alphaModFix/>
          </a:blip>
          <a:stretch>
            <a:fillRect/>
          </a:stretch>
        </p:blipFill>
        <p:spPr>
          <a:xfrm>
            <a:off x="4280337" y="3173625"/>
            <a:ext cx="4319225" cy="1294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partition</a:t>
            </a:r>
            <a:r>
              <a:rPr lang="en"/>
              <a:t> solutions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 document into parts; aggregate scores</a:t>
            </a:r>
            <a:endParaRPr/>
          </a:p>
        </p:txBody>
      </p:sp>
      <p:sp>
        <p:nvSpPr>
          <p:cNvPr id="292" name="Google Shape;292;p4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Multi-passage BERT</a:t>
            </a:r>
            <a:endParaRPr/>
          </a:p>
          <a:p>
            <a:pPr indent="0" lvl="0" marL="0" rtl="0" algn="l">
              <a:spcBef>
                <a:spcPts val="1600"/>
              </a:spcBef>
              <a:spcAft>
                <a:spcPts val="0"/>
              </a:spcAft>
              <a:buNone/>
            </a:pPr>
            <a:r>
              <a:rPr lang="en"/>
              <a:t>	Used in open domain question answering</a:t>
            </a:r>
            <a:endParaRPr/>
          </a:p>
          <a:p>
            <a:pPr indent="0" lvl="0" marL="0" rtl="0" algn="l">
              <a:spcBef>
                <a:spcPts val="1600"/>
              </a:spcBef>
              <a:spcAft>
                <a:spcPts val="0"/>
              </a:spcAft>
              <a:buNone/>
            </a:pPr>
            <a:r>
              <a:rPr b="1" lang="en"/>
              <a:t>Recipe</a:t>
            </a:r>
            <a:r>
              <a:rPr lang="en"/>
              <a:t>: </a:t>
            </a:r>
            <a:endParaRPr/>
          </a:p>
          <a:p>
            <a:pPr indent="-317500" lvl="0" marL="457200" rtl="0" algn="l">
              <a:spcBef>
                <a:spcPts val="1600"/>
              </a:spcBef>
              <a:spcAft>
                <a:spcPts val="0"/>
              </a:spcAft>
              <a:buSzPts val="1400"/>
              <a:buChar char="●"/>
            </a:pPr>
            <a:r>
              <a:rPr lang="en"/>
              <a:t>Break document into passages using a sliding window</a:t>
            </a:r>
            <a:endParaRPr/>
          </a:p>
          <a:p>
            <a:pPr indent="-317500" lvl="0" marL="457200" rtl="0" algn="l">
              <a:spcBef>
                <a:spcPts val="0"/>
              </a:spcBef>
              <a:spcAft>
                <a:spcPts val="0"/>
              </a:spcAft>
              <a:buSzPts val="1400"/>
              <a:buChar char="●"/>
            </a:pPr>
            <a:r>
              <a:rPr lang="en"/>
              <a:t>Classify each passage using CLS</a:t>
            </a:r>
            <a:endParaRPr/>
          </a:p>
          <a:p>
            <a:pPr indent="-317500" lvl="0" marL="457200" rtl="0" algn="l">
              <a:spcBef>
                <a:spcPts val="0"/>
              </a:spcBef>
              <a:spcAft>
                <a:spcPts val="0"/>
              </a:spcAft>
              <a:buSzPts val="1400"/>
              <a:buChar char="●"/>
            </a:pPr>
            <a:r>
              <a:rPr lang="en"/>
              <a:t>Rank passages</a:t>
            </a:r>
            <a:endParaRPr/>
          </a:p>
          <a:p>
            <a:pPr indent="0" lvl="0" marL="0" rtl="0" algn="l">
              <a:spcBef>
                <a:spcPts val="1600"/>
              </a:spcBef>
              <a:spcAft>
                <a:spcPts val="1600"/>
              </a:spcAft>
              <a:buNone/>
            </a:pPr>
            <a:r>
              <a:rPr lang="en"/>
              <a:t>Could you score document based on max passage score?</a:t>
            </a:r>
            <a:endParaRPr/>
          </a:p>
        </p:txBody>
      </p:sp>
      <p:sp>
        <p:nvSpPr>
          <p:cNvPr id="293" name="Google Shape;293;p4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4">
                  <a:extLst>
                    <a:ext uri="{A12FA001-AC4F-418D-AE19-62706E023703}">
                      <ahyp:hlinkClr val="tx"/>
                    </a:ext>
                  </a:extLst>
                </a:hlinkClick>
              </a:rPr>
              <a:t>clinicalBERT-multi</a:t>
            </a:r>
            <a:endParaRPr/>
          </a:p>
          <a:p>
            <a:pPr indent="0" lvl="0" marL="0" rtl="0" algn="l">
              <a:spcBef>
                <a:spcPts val="1600"/>
              </a:spcBef>
              <a:spcAft>
                <a:spcPts val="0"/>
              </a:spcAft>
              <a:buNone/>
            </a:pPr>
            <a:r>
              <a:rPr lang="en"/>
              <a:t>	Make diagnosis of patient based on presentation at admission to hospital</a:t>
            </a:r>
            <a:endParaRPr/>
          </a:p>
          <a:p>
            <a:pPr indent="0" lvl="0" marL="0" rtl="0" algn="l">
              <a:spcBef>
                <a:spcPts val="1600"/>
              </a:spcBef>
              <a:spcAft>
                <a:spcPts val="0"/>
              </a:spcAft>
              <a:buNone/>
            </a:pPr>
            <a:r>
              <a:rPr b="1" lang="en"/>
              <a:t>Recipe</a:t>
            </a:r>
            <a:r>
              <a:rPr lang="en"/>
              <a:t>:</a:t>
            </a:r>
            <a:endParaRPr/>
          </a:p>
          <a:p>
            <a:pPr indent="-317500" lvl="0" marL="457200" rtl="0" algn="l">
              <a:spcBef>
                <a:spcPts val="1600"/>
              </a:spcBef>
              <a:spcAft>
                <a:spcPts val="0"/>
              </a:spcAft>
              <a:buSzPts val="1400"/>
              <a:buChar char="●"/>
            </a:pPr>
            <a:r>
              <a:rPr lang="en"/>
              <a:t>Break document down in to sections</a:t>
            </a:r>
            <a:endParaRPr/>
          </a:p>
          <a:p>
            <a:pPr indent="-317500" lvl="0" marL="457200" rtl="0" algn="l">
              <a:spcBef>
                <a:spcPts val="0"/>
              </a:spcBef>
              <a:spcAft>
                <a:spcPts val="0"/>
              </a:spcAft>
              <a:buSzPts val="1400"/>
              <a:buChar char="●"/>
            </a:pPr>
            <a:r>
              <a:rPr lang="en"/>
              <a:t>Classify each section based on CLS</a:t>
            </a:r>
            <a:endParaRPr/>
          </a:p>
          <a:p>
            <a:pPr indent="-317500" lvl="0" marL="457200" rtl="0" algn="l">
              <a:spcBef>
                <a:spcPts val="0"/>
              </a:spcBef>
              <a:spcAft>
                <a:spcPts val="0"/>
              </a:spcAft>
              <a:buSzPts val="1400"/>
              <a:buChar char="●"/>
            </a:pPr>
            <a:r>
              <a:rPr lang="en"/>
              <a:t>Assign probability to each of 12 conditions</a:t>
            </a:r>
            <a:endParaRPr/>
          </a:p>
          <a:p>
            <a:pPr indent="-317500" lvl="0" marL="457200" rtl="0" algn="l">
              <a:spcBef>
                <a:spcPts val="0"/>
              </a:spcBef>
              <a:spcAft>
                <a:spcPts val="0"/>
              </a:spcAft>
              <a:buSzPts val="1400"/>
              <a:buChar char="●"/>
            </a:pPr>
            <a:r>
              <a:rPr lang="en"/>
              <a:t>Aggregate scores over all sections using max and avg probability for each condition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 extension</a:t>
            </a:r>
            <a:r>
              <a:rPr lang="en"/>
              <a:t> solutions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a:t>
            </a:r>
            <a:endParaRPr/>
          </a:p>
        </p:txBody>
      </p:sp>
      <p:sp>
        <p:nvSpPr>
          <p:cNvPr id="304" name="Google Shape;304;p47"/>
          <p:cNvSpPr txBox="1"/>
          <p:nvPr>
            <p:ph idx="1" type="body"/>
          </p:nvPr>
        </p:nvSpPr>
        <p:spPr>
          <a:xfrm>
            <a:off x="311700" y="1244475"/>
            <a:ext cx="4707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Transformers have </a:t>
            </a:r>
            <a:r>
              <a:rPr lang="en" u="sng"/>
              <a:t>quadratic</a:t>
            </a:r>
            <a:r>
              <a:rPr lang="en"/>
              <a:t> compute cost in input length n. Not ideal...</a:t>
            </a:r>
            <a:endParaRPr/>
          </a:p>
          <a:p>
            <a:pPr indent="-317500" lvl="0" marL="457200" rtl="0" algn="l">
              <a:spcBef>
                <a:spcPts val="1600"/>
              </a:spcBef>
              <a:spcAft>
                <a:spcPts val="0"/>
              </a:spcAft>
              <a:buSzPts val="1400"/>
              <a:buChar char="●"/>
            </a:pPr>
            <a:r>
              <a:rPr b="1" lang="en"/>
              <a:t>Review:</a:t>
            </a:r>
            <a:r>
              <a:rPr lang="en"/>
              <a:t> why quadratic?</a:t>
            </a:r>
            <a:br>
              <a:rPr lang="en"/>
            </a:b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a:t>
            </a:r>
            <a:endParaRPr/>
          </a:p>
        </p:txBody>
      </p:sp>
      <p:graphicFrame>
        <p:nvGraphicFramePr>
          <p:cNvPr id="310" name="Google Shape;310;p48"/>
          <p:cNvGraphicFramePr/>
          <p:nvPr/>
        </p:nvGraphicFramePr>
        <p:xfrm>
          <a:off x="6059175" y="1912690"/>
          <a:ext cx="3000000" cy="3000000"/>
        </p:xfrm>
        <a:graphic>
          <a:graphicData uri="http://schemas.openxmlformats.org/drawingml/2006/table">
            <a:tbl>
              <a:tblPr>
                <a:noFill/>
                <a:tableStyleId>{943EDFA3-0363-4331-98D3-D91875E26C47}</a:tableStyleId>
              </a:tblPr>
              <a:tblGrid>
                <a:gridCol w="255225"/>
                <a:gridCol w="255225"/>
                <a:gridCol w="255225"/>
                <a:gridCol w="255225"/>
                <a:gridCol w="255225"/>
                <a:gridCol w="255225"/>
                <a:gridCol w="255225"/>
                <a:gridCol w="255225"/>
                <a:gridCol w="255225"/>
              </a:tblGrid>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r h="275575">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c>
                  <a:txBody>
                    <a:bodyPr/>
                    <a:lstStyle/>
                    <a:p>
                      <a:pPr indent="0" lvl="0" marL="0" rtl="0" algn="l">
                        <a:spcBef>
                          <a:spcPts val="0"/>
                        </a:spcBef>
                        <a:spcAft>
                          <a:spcPts val="0"/>
                        </a:spcAft>
                        <a:buNone/>
                      </a:pPr>
                      <a:r>
                        <a:rPr lang="en" sz="600"/>
                        <a:t>x</a:t>
                      </a:r>
                      <a:endParaRPr sz="600"/>
                    </a:p>
                  </a:txBody>
                  <a:tcPr marT="91425" marB="91425" marR="91425" marL="91425"/>
                </a:tc>
              </a:tr>
            </a:tbl>
          </a:graphicData>
        </a:graphic>
      </p:graphicFrame>
      <p:sp>
        <p:nvSpPr>
          <p:cNvPr id="311" name="Google Shape;311;p48"/>
          <p:cNvSpPr txBox="1"/>
          <p:nvPr/>
        </p:nvSpPr>
        <p:spPr>
          <a:xfrm>
            <a:off x="6009200" y="1620475"/>
            <a:ext cx="3084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Open Sans"/>
                <a:ea typeface="Open Sans"/>
                <a:cs typeface="Open Sans"/>
                <a:sym typeface="Open Sans"/>
              </a:rPr>
              <a:t>[CLS]       I         ride        my     bike       to         the     red     house </a:t>
            </a:r>
            <a:endParaRPr sz="600">
              <a:latin typeface="Open Sans"/>
              <a:ea typeface="Open Sans"/>
              <a:cs typeface="Open Sans"/>
              <a:sym typeface="Open Sans"/>
            </a:endParaRPr>
          </a:p>
        </p:txBody>
      </p:sp>
      <p:sp>
        <p:nvSpPr>
          <p:cNvPr id="312" name="Google Shape;312;p48"/>
          <p:cNvSpPr txBox="1"/>
          <p:nvPr/>
        </p:nvSpPr>
        <p:spPr>
          <a:xfrm>
            <a:off x="6059175" y="4522275"/>
            <a:ext cx="233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Open Sans"/>
                <a:ea typeface="Open Sans"/>
                <a:cs typeface="Open Sans"/>
                <a:sym typeface="Open Sans"/>
              </a:rPr>
              <a:t>self-attention calculations</a:t>
            </a:r>
            <a:endParaRPr sz="800">
              <a:latin typeface="Open Sans"/>
              <a:ea typeface="Open Sans"/>
              <a:cs typeface="Open Sans"/>
              <a:sym typeface="Open Sans"/>
            </a:endParaRPr>
          </a:p>
        </p:txBody>
      </p:sp>
      <p:sp>
        <p:nvSpPr>
          <p:cNvPr id="313" name="Google Shape;313;p48"/>
          <p:cNvSpPr txBox="1"/>
          <p:nvPr/>
        </p:nvSpPr>
        <p:spPr>
          <a:xfrm>
            <a:off x="5422675" y="1934668"/>
            <a:ext cx="7392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[CLS]</a:t>
            </a:r>
            <a:br>
              <a:rPr lang="en" sz="600">
                <a:latin typeface="Open Sans"/>
                <a:ea typeface="Open Sans"/>
                <a:cs typeface="Open Sans"/>
                <a:sym typeface="Open Sans"/>
              </a:rPr>
            </a:br>
            <a:br>
              <a:rPr lang="en" sz="600">
                <a:latin typeface="Open Sans"/>
                <a:ea typeface="Open Sans"/>
                <a:cs typeface="Open Sans"/>
                <a:sym typeface="Open Sans"/>
              </a:rPr>
            </a:br>
            <a:r>
              <a:rPr lang="en" sz="600">
                <a:latin typeface="Open Sans"/>
                <a:ea typeface="Open Sans"/>
                <a:cs typeface="Open Sans"/>
                <a:sym typeface="Open Sans"/>
              </a:rPr>
              <a:t>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I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ride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my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bike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to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the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red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house </a:t>
            </a:r>
            <a:endParaRPr sz="600">
              <a:latin typeface="Open Sans"/>
              <a:ea typeface="Open Sans"/>
              <a:cs typeface="Open Sans"/>
              <a:sym typeface="Open Sans"/>
            </a:endParaRPr>
          </a:p>
        </p:txBody>
      </p:sp>
      <p:sp>
        <p:nvSpPr>
          <p:cNvPr id="314" name="Google Shape;314;p48"/>
          <p:cNvSpPr txBox="1"/>
          <p:nvPr>
            <p:ph idx="1" type="body"/>
          </p:nvPr>
        </p:nvSpPr>
        <p:spPr>
          <a:xfrm>
            <a:off x="311700" y="1244475"/>
            <a:ext cx="4707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Transformers have </a:t>
            </a:r>
            <a:r>
              <a:rPr lang="en" u="sng"/>
              <a:t>quadratic</a:t>
            </a:r>
            <a:r>
              <a:rPr lang="en"/>
              <a:t> compute cost in input length n. Not ideal...</a:t>
            </a:r>
            <a:endParaRPr/>
          </a:p>
          <a:p>
            <a:pPr indent="-317500" lvl="0" marL="457200" rtl="0" algn="l">
              <a:spcBef>
                <a:spcPts val="1600"/>
              </a:spcBef>
              <a:spcAft>
                <a:spcPts val="0"/>
              </a:spcAft>
              <a:buSzPts val="1400"/>
              <a:buChar char="●"/>
            </a:pPr>
            <a:r>
              <a:rPr b="1" lang="en"/>
              <a:t>Review:</a:t>
            </a:r>
            <a:r>
              <a:rPr lang="en"/>
              <a:t> </a:t>
            </a:r>
            <a:r>
              <a:rPr lang="en"/>
              <a:t>why quadratic?</a:t>
            </a:r>
            <a:br>
              <a:rPr lang="en"/>
            </a:b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a:t>
            </a:r>
            <a:endParaRPr/>
          </a:p>
        </p:txBody>
      </p:sp>
      <p:sp>
        <p:nvSpPr>
          <p:cNvPr id="320" name="Google Shape;320;p49"/>
          <p:cNvSpPr txBox="1"/>
          <p:nvPr>
            <p:ph idx="1" type="body"/>
          </p:nvPr>
        </p:nvSpPr>
        <p:spPr>
          <a:xfrm>
            <a:off x="311700" y="1244475"/>
            <a:ext cx="4707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Transformers have </a:t>
            </a:r>
            <a:r>
              <a:rPr lang="en" u="sng"/>
              <a:t>quadratic</a:t>
            </a:r>
            <a:r>
              <a:rPr lang="en"/>
              <a:t> compute cost in input length n. Not ideal...</a:t>
            </a:r>
            <a:endParaRPr/>
          </a:p>
          <a:p>
            <a:pPr indent="-317500" lvl="0" marL="457200" rtl="0" algn="l">
              <a:spcBef>
                <a:spcPts val="1600"/>
              </a:spcBef>
              <a:spcAft>
                <a:spcPts val="0"/>
              </a:spcAft>
              <a:buSzPts val="1400"/>
              <a:buChar char="●"/>
            </a:pPr>
            <a:r>
              <a:rPr b="1" lang="en"/>
              <a:t>Review:</a:t>
            </a:r>
            <a:r>
              <a:rPr lang="en"/>
              <a:t> why quadratic?</a:t>
            </a:r>
            <a:br>
              <a:rPr lang="en"/>
            </a:br>
            <a:endParaRPr/>
          </a:p>
          <a:p>
            <a:pPr indent="-317500" lvl="0" marL="457200" rtl="0" algn="l">
              <a:spcBef>
                <a:spcPts val="0"/>
              </a:spcBef>
              <a:spcAft>
                <a:spcPts val="0"/>
              </a:spcAft>
              <a:buSzPts val="1400"/>
              <a:buChar char="●"/>
            </a:pPr>
            <a:r>
              <a:rPr lang="en"/>
              <a:t>Any thoughts how one could  only use a </a:t>
            </a:r>
            <a:r>
              <a:rPr b="1" lang="en"/>
              <a:t>subset of attention calculations</a:t>
            </a:r>
            <a:r>
              <a:rPr lang="en"/>
              <a:t> such that: </a:t>
            </a:r>
            <a:endParaRPr/>
          </a:p>
          <a:p>
            <a:pPr indent="-304800" lvl="1" marL="914400" rtl="0" algn="l">
              <a:spcBef>
                <a:spcPts val="0"/>
              </a:spcBef>
              <a:spcAft>
                <a:spcPts val="0"/>
              </a:spcAft>
              <a:buSzPts val="1200"/>
              <a:buChar char="○"/>
            </a:pPr>
            <a:r>
              <a:rPr lang="en"/>
              <a:t>The most relevant attention calcs are hopefully still captured, and</a:t>
            </a:r>
            <a:endParaRPr/>
          </a:p>
          <a:p>
            <a:pPr indent="-304800" lvl="1" marL="914400" rtl="0" algn="l">
              <a:spcBef>
                <a:spcPts val="0"/>
              </a:spcBef>
              <a:spcAft>
                <a:spcPts val="0"/>
              </a:spcAft>
              <a:buSzPts val="1200"/>
              <a:buChar char="○"/>
            </a:pPr>
            <a:r>
              <a:rPr lang="en"/>
              <a:t>The number of attention calculations grow </a:t>
            </a:r>
            <a:r>
              <a:rPr lang="en" u="sng"/>
              <a:t>linearly</a:t>
            </a:r>
            <a:r>
              <a:rPr lang="en"/>
              <a:t> with n</a:t>
            </a:r>
            <a:endParaRPr/>
          </a:p>
          <a:p>
            <a:pPr indent="0" lvl="0" marL="0" rtl="0" algn="l">
              <a:spcBef>
                <a:spcPts val="1600"/>
              </a:spcBef>
              <a:spcAft>
                <a:spcPts val="1600"/>
              </a:spcAft>
              <a:buNone/>
            </a:pPr>
            <a:r>
              <a:t/>
            </a:r>
            <a:endParaRPr/>
          </a:p>
        </p:txBody>
      </p:sp>
      <p:graphicFrame>
        <p:nvGraphicFramePr>
          <p:cNvPr id="321" name="Google Shape;321;p49"/>
          <p:cNvGraphicFramePr/>
          <p:nvPr/>
        </p:nvGraphicFramePr>
        <p:xfrm>
          <a:off x="6059175" y="1912690"/>
          <a:ext cx="3000000" cy="3000000"/>
        </p:xfrm>
        <a:graphic>
          <a:graphicData uri="http://schemas.openxmlformats.org/drawingml/2006/table">
            <a:tbl>
              <a:tblPr>
                <a:noFill/>
                <a:tableStyleId>{943EDFA3-0363-4331-98D3-D91875E26C47}</a:tableStyleId>
              </a:tblPr>
              <a:tblGrid>
                <a:gridCol w="255225"/>
                <a:gridCol w="255225"/>
                <a:gridCol w="255225"/>
                <a:gridCol w="255225"/>
                <a:gridCol w="255225"/>
                <a:gridCol w="255225"/>
                <a:gridCol w="255225"/>
                <a:gridCol w="255225"/>
                <a:gridCol w="255225"/>
              </a:tblGrid>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27557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bl>
          </a:graphicData>
        </a:graphic>
      </p:graphicFrame>
      <p:sp>
        <p:nvSpPr>
          <p:cNvPr id="322" name="Google Shape;322;p49"/>
          <p:cNvSpPr txBox="1"/>
          <p:nvPr/>
        </p:nvSpPr>
        <p:spPr>
          <a:xfrm>
            <a:off x="5422675" y="1934668"/>
            <a:ext cx="7392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[CLS]</a:t>
            </a:r>
            <a:br>
              <a:rPr lang="en" sz="600">
                <a:latin typeface="Open Sans"/>
                <a:ea typeface="Open Sans"/>
                <a:cs typeface="Open Sans"/>
                <a:sym typeface="Open Sans"/>
              </a:rPr>
            </a:br>
            <a:br>
              <a:rPr lang="en" sz="600">
                <a:latin typeface="Open Sans"/>
                <a:ea typeface="Open Sans"/>
                <a:cs typeface="Open Sans"/>
                <a:sym typeface="Open Sans"/>
              </a:rPr>
            </a:br>
            <a:r>
              <a:rPr lang="en" sz="600">
                <a:latin typeface="Open Sans"/>
                <a:ea typeface="Open Sans"/>
                <a:cs typeface="Open Sans"/>
                <a:sym typeface="Open Sans"/>
              </a:rPr>
              <a:t>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I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ride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my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bike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to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the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a:t>
            </a:r>
            <a:r>
              <a:rPr lang="en" sz="600">
                <a:solidFill>
                  <a:schemeClr val="dk1"/>
                </a:solidFill>
                <a:latin typeface="Open Sans"/>
                <a:ea typeface="Open Sans"/>
                <a:cs typeface="Open Sans"/>
                <a:sym typeface="Open Sans"/>
              </a:rPr>
              <a:t>red</a:t>
            </a:r>
            <a:r>
              <a:rPr lang="en" sz="600">
                <a:latin typeface="Open Sans"/>
                <a:ea typeface="Open Sans"/>
                <a:cs typeface="Open Sans"/>
                <a:sym typeface="Open Sans"/>
              </a:rPr>
              <a:t>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 house </a:t>
            </a:r>
            <a:endParaRPr sz="600">
              <a:latin typeface="Open Sans"/>
              <a:ea typeface="Open Sans"/>
              <a:cs typeface="Open Sans"/>
              <a:sym typeface="Open Sans"/>
            </a:endParaRPr>
          </a:p>
        </p:txBody>
      </p:sp>
      <p:sp>
        <p:nvSpPr>
          <p:cNvPr id="323" name="Google Shape;323;p49"/>
          <p:cNvSpPr txBox="1"/>
          <p:nvPr/>
        </p:nvSpPr>
        <p:spPr>
          <a:xfrm>
            <a:off x="6059175" y="4522275"/>
            <a:ext cx="233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Open Sans"/>
                <a:ea typeface="Open Sans"/>
                <a:cs typeface="Open Sans"/>
                <a:sym typeface="Open Sans"/>
              </a:rPr>
              <a:t>self-attention calculations:</a:t>
            </a:r>
            <a:br>
              <a:rPr lang="en" sz="800">
                <a:latin typeface="Open Sans"/>
                <a:ea typeface="Open Sans"/>
                <a:cs typeface="Open Sans"/>
                <a:sym typeface="Open Sans"/>
              </a:rPr>
            </a:br>
            <a:r>
              <a:rPr lang="en" sz="800">
                <a:latin typeface="Open Sans"/>
                <a:ea typeface="Open Sans"/>
                <a:cs typeface="Open Sans"/>
                <a:sym typeface="Open Sans"/>
              </a:rPr>
              <a:t>a reasonable subset</a:t>
            </a:r>
            <a:br>
              <a:rPr lang="en" sz="800">
                <a:latin typeface="Open Sans"/>
                <a:ea typeface="Open Sans"/>
                <a:cs typeface="Open Sans"/>
                <a:sym typeface="Open Sans"/>
              </a:rPr>
            </a:br>
            <a:r>
              <a:rPr lang="en" sz="800">
                <a:latin typeface="Open Sans"/>
                <a:ea typeface="Open Sans"/>
                <a:cs typeface="Open Sans"/>
                <a:sym typeface="Open Sans"/>
              </a:rPr>
              <a:t>(fill in!)</a:t>
            </a:r>
            <a:endParaRPr sz="800">
              <a:latin typeface="Open Sans"/>
              <a:ea typeface="Open Sans"/>
              <a:cs typeface="Open Sans"/>
              <a:sym typeface="Open Sans"/>
            </a:endParaRPr>
          </a:p>
        </p:txBody>
      </p:sp>
      <p:sp>
        <p:nvSpPr>
          <p:cNvPr id="324" name="Google Shape;324;p49"/>
          <p:cNvSpPr txBox="1"/>
          <p:nvPr/>
        </p:nvSpPr>
        <p:spPr>
          <a:xfrm>
            <a:off x="6009200" y="1620475"/>
            <a:ext cx="3084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Open Sans"/>
                <a:ea typeface="Open Sans"/>
                <a:cs typeface="Open Sans"/>
                <a:sym typeface="Open Sans"/>
              </a:rPr>
              <a:t>[CLS]       I         ride        my     bike       to         the     red     house </a:t>
            </a:r>
            <a:endParaRPr sz="600">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Extending transformers’ range</a:t>
            </a:r>
            <a:endParaRPr/>
          </a:p>
        </p:txBody>
      </p:sp>
      <p:sp>
        <p:nvSpPr>
          <p:cNvPr id="330" name="Google Shape;330;p50"/>
          <p:cNvSpPr txBox="1"/>
          <p:nvPr>
            <p:ph idx="1" type="body"/>
          </p:nvPr>
        </p:nvSpPr>
        <p:spPr>
          <a:xfrm>
            <a:off x="311700" y="1225225"/>
            <a:ext cx="3774300" cy="28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Longformer</a:t>
            </a:r>
            <a:r>
              <a:rPr lang="en"/>
              <a:t> (4096 token input):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4"/>
              </a:rPr>
              <a:t>BigBird</a:t>
            </a:r>
            <a:r>
              <a:rPr lang="en"/>
              <a:t> (4096 token input):</a:t>
            </a:r>
            <a:br>
              <a:rPr lang="en"/>
            </a:br>
            <a:endParaRPr/>
          </a:p>
          <a:p>
            <a:pPr indent="0" lvl="0" marL="0" rtl="0" algn="l">
              <a:spcBef>
                <a:spcPts val="1600"/>
              </a:spcBef>
              <a:spcAft>
                <a:spcPts val="1600"/>
              </a:spcAft>
              <a:buNone/>
            </a:pPr>
            <a:r>
              <a:t/>
            </a:r>
            <a:endParaRPr/>
          </a:p>
        </p:txBody>
      </p:sp>
      <p:pic>
        <p:nvPicPr>
          <p:cNvPr id="331" name="Google Shape;331;p50"/>
          <p:cNvPicPr preferRelativeResize="0"/>
          <p:nvPr/>
        </p:nvPicPr>
        <p:blipFill>
          <a:blip r:embed="rId5">
            <a:alphaModFix/>
          </a:blip>
          <a:stretch>
            <a:fillRect/>
          </a:stretch>
        </p:blipFill>
        <p:spPr>
          <a:xfrm>
            <a:off x="3087400" y="3290200"/>
            <a:ext cx="4527600" cy="1853308"/>
          </a:xfrm>
          <a:prstGeom prst="rect">
            <a:avLst/>
          </a:prstGeom>
          <a:noFill/>
          <a:ln>
            <a:noFill/>
          </a:ln>
        </p:spPr>
      </p:pic>
      <p:pic>
        <p:nvPicPr>
          <p:cNvPr id="332" name="Google Shape;332;p50"/>
          <p:cNvPicPr preferRelativeResize="0"/>
          <p:nvPr/>
        </p:nvPicPr>
        <p:blipFill>
          <a:blip r:embed="rId6">
            <a:alphaModFix/>
          </a:blip>
          <a:stretch>
            <a:fillRect/>
          </a:stretch>
        </p:blipFill>
        <p:spPr>
          <a:xfrm>
            <a:off x="2342848" y="1621250"/>
            <a:ext cx="6427626" cy="1340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Structure Considerations</a:t>
            </a:r>
            <a:endParaRPr/>
          </a:p>
          <a:p>
            <a:pPr indent="0" lvl="0" marL="0" rtl="0" algn="ctr">
              <a:spcBef>
                <a:spcPts val="0"/>
              </a:spcBef>
              <a:spcAft>
                <a:spcPts val="0"/>
              </a:spcAft>
              <a:buNone/>
            </a:pPr>
            <a:r>
              <a:rPr lang="en"/>
              <a:t>(A Discourse into Linguistic Aspects)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225225"/>
            <a:ext cx="8520600" cy="37050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Project check-in</a:t>
            </a:r>
            <a:endParaRPr/>
          </a:p>
          <a:p>
            <a:pPr indent="-342900" lvl="0" marL="457200" marR="0" rtl="0" algn="l">
              <a:lnSpc>
                <a:spcPct val="150000"/>
              </a:lnSpc>
              <a:spcBef>
                <a:spcPts val="0"/>
              </a:spcBef>
              <a:spcAft>
                <a:spcPts val="0"/>
              </a:spcAft>
              <a:buSzPts val="1800"/>
              <a:buChar char="-"/>
            </a:pPr>
            <a:r>
              <a:rPr lang="en"/>
              <a:t>Documents - easy, no? </a:t>
            </a:r>
            <a:endParaRPr/>
          </a:p>
          <a:p>
            <a:pPr indent="-342900" lvl="0" marL="457200" marR="0" rtl="0" algn="l">
              <a:lnSpc>
                <a:spcPct val="150000"/>
              </a:lnSpc>
              <a:spcBef>
                <a:spcPts val="0"/>
              </a:spcBef>
              <a:spcAft>
                <a:spcPts val="0"/>
              </a:spcAft>
              <a:buSzPts val="1800"/>
              <a:buChar char="-"/>
            </a:pPr>
            <a:r>
              <a:rPr lang="en"/>
              <a:t>How can we represent documents?</a:t>
            </a:r>
            <a:endParaRPr/>
          </a:p>
          <a:p>
            <a:pPr indent="-342900" lvl="0" marL="457200" marR="0" rtl="0" algn="l">
              <a:lnSpc>
                <a:spcPct val="150000"/>
              </a:lnSpc>
              <a:spcBef>
                <a:spcPts val="0"/>
              </a:spcBef>
              <a:spcAft>
                <a:spcPts val="0"/>
              </a:spcAft>
              <a:buSzPts val="1800"/>
              <a:buChar char="-"/>
            </a:pPr>
            <a:r>
              <a:rPr lang="en"/>
              <a:t>Neural architectures for document processing</a:t>
            </a:r>
            <a:endParaRPr/>
          </a:p>
          <a:p>
            <a:pPr indent="0" lvl="0" marL="0" marR="0" rtl="0" algn="l">
              <a:lnSpc>
                <a:spcPct val="150000"/>
              </a:lnSpc>
              <a:spcBef>
                <a:spcPts val="0"/>
              </a:spcBef>
              <a:spcAft>
                <a:spcPts val="0"/>
              </a:spcAft>
              <a:buNone/>
            </a:pPr>
            <a:br>
              <a:rPr lang="en" sz="600"/>
            </a:br>
            <a:endParaRPr sz="1100"/>
          </a:p>
        </p:txBody>
      </p:sp>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plan...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get philosophical… w</a:t>
            </a:r>
            <a:r>
              <a:rPr lang="en"/>
              <a:t>hat is a document?</a:t>
            </a:r>
            <a:endParaRPr/>
          </a:p>
        </p:txBody>
      </p:sp>
      <p:sp>
        <p:nvSpPr>
          <p:cNvPr id="343" name="Google Shape;343;p52"/>
          <p:cNvSpPr txBox="1"/>
          <p:nvPr>
            <p:ph idx="1" type="body"/>
          </p:nvPr>
        </p:nvSpPr>
        <p:spPr>
          <a:xfrm>
            <a:off x="311700" y="1225225"/>
            <a:ext cx="8964300" cy="38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one sense it is just a sequence of text.</a:t>
            </a:r>
            <a:endParaRPr/>
          </a:p>
          <a:p>
            <a:pPr indent="0" lvl="0" marL="0" rtl="0" algn="l">
              <a:spcBef>
                <a:spcPts val="1600"/>
              </a:spcBef>
              <a:spcAft>
                <a:spcPts val="0"/>
              </a:spcAft>
              <a:buNone/>
            </a:pPr>
            <a:r>
              <a:rPr lang="en"/>
              <a:t>In another sense it is a </a:t>
            </a:r>
            <a:r>
              <a:rPr b="1" lang="en"/>
              <a:t>structured sequence</a:t>
            </a:r>
            <a:r>
              <a:rPr lang="en"/>
              <a:t> of text where the </a:t>
            </a:r>
            <a:r>
              <a:rPr b="1" lang="en"/>
              <a:t>structure helps to impart meaning</a:t>
            </a:r>
            <a:r>
              <a:rPr lang="en"/>
              <a:t>.</a:t>
            </a:r>
            <a:endParaRPr/>
          </a:p>
          <a:p>
            <a:pPr indent="0" lvl="0" marL="0" rtl="0" algn="l">
              <a:spcBef>
                <a:spcPts val="1600"/>
              </a:spcBef>
              <a:spcAft>
                <a:spcPts val="0"/>
              </a:spcAft>
              <a:buNone/>
            </a:pPr>
            <a:r>
              <a:rPr b="1" lang="en"/>
              <a:t>Brainstorm:</a:t>
            </a:r>
            <a:r>
              <a:rPr lang="en"/>
              <a:t> </a:t>
            </a:r>
            <a:endParaRPr/>
          </a:p>
          <a:p>
            <a:pPr indent="-342900" lvl="0" marL="457200" rtl="0" algn="l">
              <a:spcBef>
                <a:spcPts val="1600"/>
              </a:spcBef>
              <a:spcAft>
                <a:spcPts val="0"/>
              </a:spcAft>
              <a:buSzPts val="1800"/>
              <a:buChar char="●"/>
            </a:pPr>
            <a:r>
              <a:rPr lang="en"/>
              <a:t>Is a sentence equivalent to the sum of its words? </a:t>
            </a:r>
            <a:endParaRPr/>
          </a:p>
          <a:p>
            <a:pPr indent="-342900" lvl="0" marL="457200" rtl="0" algn="l">
              <a:spcBef>
                <a:spcPts val="0"/>
              </a:spcBef>
              <a:spcAft>
                <a:spcPts val="0"/>
              </a:spcAft>
              <a:buSzPts val="1800"/>
              <a:buChar char="●"/>
            </a:pPr>
            <a:r>
              <a:rPr lang="en"/>
              <a:t>Is a document equivalent to the sum of its sentences? Or paragraphs?</a:t>
            </a:r>
            <a:endParaRPr/>
          </a:p>
          <a:p>
            <a:pPr indent="-342900" lvl="0" marL="457200" rtl="0" algn="l">
              <a:spcBef>
                <a:spcPts val="0"/>
              </a:spcBef>
              <a:spcAft>
                <a:spcPts val="0"/>
              </a:spcAft>
              <a:buSzPts val="1800"/>
              <a:buChar char="●"/>
            </a:pPr>
            <a:r>
              <a:rPr lang="en"/>
              <a:t>Are there relation</a:t>
            </a:r>
            <a:r>
              <a:rPr lang="en"/>
              <a:t>ships across sentences?</a:t>
            </a:r>
            <a:endParaRPr/>
          </a:p>
          <a:p>
            <a:pPr indent="-342900" lvl="0" marL="457200" rtl="0" algn="l">
              <a:spcBef>
                <a:spcPts val="0"/>
              </a:spcBef>
              <a:spcAft>
                <a:spcPts val="0"/>
              </a:spcAft>
              <a:buSzPts val="1800"/>
              <a:buChar char="●"/>
            </a:pPr>
            <a:r>
              <a:rPr lang="en"/>
              <a:t>Are there structures in arguments?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Essay Grading</a:t>
            </a:r>
            <a:endParaRPr/>
          </a:p>
        </p:txBody>
      </p:sp>
      <p:sp>
        <p:nvSpPr>
          <p:cNvPr id="349" name="Google Shape;349;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Automated essay grading applications look for a number of features to assign a score such as coherence and argumentation structure.</a:t>
            </a:r>
            <a:endParaRPr/>
          </a:p>
          <a:p>
            <a:pPr indent="-342900" lvl="0" marL="457200" rtl="0" algn="l">
              <a:spcBef>
                <a:spcPts val="1600"/>
              </a:spcBef>
              <a:spcAft>
                <a:spcPts val="0"/>
              </a:spcAft>
              <a:buSzPts val="1800"/>
              <a:buChar char="●"/>
            </a:pPr>
            <a:r>
              <a:rPr lang="en"/>
              <a:t>Poor local coherence examples:</a:t>
            </a:r>
            <a:endParaRPr/>
          </a:p>
          <a:p>
            <a:pPr indent="-317500" lvl="1" marL="914400" rtl="0" algn="l">
              <a:spcBef>
                <a:spcPts val="0"/>
              </a:spcBef>
              <a:spcAft>
                <a:spcPts val="0"/>
              </a:spcAft>
              <a:buSzPts val="1400"/>
              <a:buChar char="○"/>
            </a:pPr>
            <a:r>
              <a:rPr lang="en"/>
              <a:t>Mark ate some apples.  He lives in California.</a:t>
            </a:r>
            <a:endParaRPr/>
          </a:p>
          <a:p>
            <a:pPr indent="-317500" lvl="1" marL="914400" rtl="0" algn="l">
              <a:spcBef>
                <a:spcPts val="0"/>
              </a:spcBef>
              <a:spcAft>
                <a:spcPts val="0"/>
              </a:spcAft>
              <a:buSzPts val="1400"/>
              <a:buChar char="○"/>
            </a:pPr>
            <a:r>
              <a:rPr lang="en"/>
              <a:t>Mark lived in Brooklyn.  He likes string quartets.</a:t>
            </a:r>
            <a:endParaRPr/>
          </a:p>
          <a:p>
            <a:pPr indent="-342900" lvl="0" marL="457200" rtl="0" algn="l">
              <a:spcBef>
                <a:spcPts val="0"/>
              </a:spcBef>
              <a:spcAft>
                <a:spcPts val="0"/>
              </a:spcAft>
              <a:buSzPts val="1800"/>
              <a:buChar char="●"/>
            </a:pPr>
            <a:r>
              <a:rPr lang="en"/>
              <a:t>Poor local argumentation examples:</a:t>
            </a:r>
            <a:endParaRPr/>
          </a:p>
          <a:p>
            <a:pPr indent="-317500" lvl="1" marL="914400" rtl="0" algn="l">
              <a:spcBef>
                <a:spcPts val="0"/>
              </a:spcBef>
              <a:spcAft>
                <a:spcPts val="0"/>
              </a:spcAft>
              <a:buSzPts val="1400"/>
              <a:buChar char="○"/>
            </a:pPr>
            <a:r>
              <a:rPr lang="en"/>
              <a:t>Mark is rarely late for class, therefore he enjoys spaghetti.</a:t>
            </a:r>
            <a:endParaRPr/>
          </a:p>
          <a:p>
            <a:pPr indent="-317500" lvl="1" marL="914400" rtl="0" algn="l">
              <a:spcBef>
                <a:spcPts val="0"/>
              </a:spcBef>
              <a:spcAft>
                <a:spcPts val="0"/>
              </a:spcAft>
              <a:buSzPts val="1400"/>
              <a:buChar char="○"/>
            </a:pPr>
            <a:r>
              <a:rPr lang="en"/>
              <a:t>Mark drives a car, therefore he reads many books.</a:t>
            </a:r>
            <a:endParaRPr/>
          </a:p>
          <a:p>
            <a:pPr indent="0" lvl="0" marL="0" rtl="0" algn="l">
              <a:spcBef>
                <a:spcPts val="1600"/>
              </a:spcBef>
              <a:spcAft>
                <a:spcPts val="0"/>
              </a:spcAft>
              <a:buNone/>
            </a:pPr>
            <a:r>
              <a:rPr lang="en"/>
              <a:t>A good essay should maintain good coherence throughout the text (not just </a:t>
            </a:r>
            <a:r>
              <a:rPr lang="en"/>
              <a:t>between</a:t>
            </a:r>
            <a:r>
              <a:rPr lang="en"/>
              <a:t> a sentence pair) and present a well structured argument to reach a </a:t>
            </a:r>
            <a:r>
              <a:rPr lang="en"/>
              <a:t>conclusion</a:t>
            </a:r>
            <a:r>
              <a:rPr lang="en"/>
              <a:t>.</a:t>
            </a:r>
            <a:endParaRPr/>
          </a:p>
          <a:p>
            <a:pPr indent="457200" lvl="0" marL="0" rtl="0" algn="l">
              <a:spcBef>
                <a:spcPts val="1600"/>
              </a:spcBef>
              <a:spcAft>
                <a:spcPts val="1600"/>
              </a:spcAft>
              <a:buNone/>
            </a:pPr>
            <a:r>
              <a:rPr lang="e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Local Coherence Model</a:t>
            </a:r>
            <a:endParaRPr/>
          </a:p>
        </p:txBody>
      </p:sp>
      <p:sp>
        <p:nvSpPr>
          <p:cNvPr id="355" name="Google Shape;355;p5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Emulate sequential nature of human reading!</a:t>
            </a:r>
            <a:endParaRPr/>
          </a:p>
          <a:p>
            <a:pPr indent="-317500" lvl="0" marL="457200" rtl="0" algn="l">
              <a:spcBef>
                <a:spcPts val="1600"/>
              </a:spcBef>
              <a:spcAft>
                <a:spcPts val="0"/>
              </a:spcAft>
              <a:buSzPts val="1400"/>
              <a:buChar char="●"/>
            </a:pPr>
            <a:r>
              <a:rPr lang="en"/>
              <a:t>Average XL-Net word embeddings to create a sentence vector</a:t>
            </a:r>
            <a:endParaRPr/>
          </a:p>
          <a:p>
            <a:pPr indent="-304800" lvl="1" marL="914400" rtl="0" algn="l">
              <a:spcBef>
                <a:spcPts val="0"/>
              </a:spcBef>
              <a:spcAft>
                <a:spcPts val="0"/>
              </a:spcAft>
              <a:buSzPts val="1200"/>
              <a:buChar char="○"/>
            </a:pPr>
            <a:r>
              <a:rPr lang="en"/>
              <a:t>Lexical coherence module creates centroid vector of previous sentences </a:t>
            </a:r>
            <a:endParaRPr/>
          </a:p>
          <a:p>
            <a:pPr indent="-304800" lvl="1" marL="914400" rtl="0" algn="l">
              <a:spcBef>
                <a:spcPts val="0"/>
              </a:spcBef>
              <a:spcAft>
                <a:spcPts val="0"/>
              </a:spcAft>
              <a:buSzPts val="1200"/>
              <a:buChar char="○"/>
            </a:pPr>
            <a:r>
              <a:rPr lang="en"/>
              <a:t>Compute similarity with current sentence and append to distance vector</a:t>
            </a:r>
            <a:endParaRPr/>
          </a:p>
          <a:p>
            <a:pPr indent="-317500" lvl="0" marL="457200" rtl="0" algn="l">
              <a:spcBef>
                <a:spcPts val="0"/>
              </a:spcBef>
              <a:spcAft>
                <a:spcPts val="0"/>
              </a:spcAft>
              <a:buSzPts val="1400"/>
              <a:buChar char="●"/>
            </a:pPr>
            <a:r>
              <a:rPr lang="en"/>
              <a:t>After all sentences visited, create document vector </a:t>
            </a:r>
            <a:r>
              <a:rPr lang="en"/>
              <a:t>of</a:t>
            </a:r>
            <a:r>
              <a:rPr lang="en"/>
              <a:t> final centroid and similarity distances</a:t>
            </a:r>
            <a:endParaRPr/>
          </a:p>
          <a:p>
            <a:pPr indent="-317500" lvl="0" marL="457200" rtl="0" algn="l">
              <a:spcBef>
                <a:spcPts val="0"/>
              </a:spcBef>
              <a:spcAft>
                <a:spcPts val="0"/>
              </a:spcAft>
              <a:buSzPts val="1400"/>
              <a:buChar char="●"/>
            </a:pPr>
            <a:r>
              <a:rPr lang="en"/>
              <a:t>Local coherence added sequentially for essay score.  SOTA on TOEFL essay data set for global coherence.</a:t>
            </a:r>
            <a:endParaRPr/>
          </a:p>
        </p:txBody>
      </p:sp>
      <p:sp>
        <p:nvSpPr>
          <p:cNvPr id="356" name="Google Shape;356;p54"/>
          <p:cNvSpPr txBox="1"/>
          <p:nvPr/>
        </p:nvSpPr>
        <p:spPr>
          <a:xfrm>
            <a:off x="87450" y="4810575"/>
            <a:ext cx="896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From: </a:t>
            </a:r>
            <a:r>
              <a:rPr lang="en" sz="1100" u="sng">
                <a:solidFill>
                  <a:schemeClr val="hlink"/>
                </a:solidFill>
                <a:latin typeface="Open Sans"/>
                <a:ea typeface="Open Sans"/>
                <a:cs typeface="Open Sans"/>
                <a:sym typeface="Open Sans"/>
                <a:hlinkClick r:id="rId3"/>
              </a:rPr>
              <a:t>Incremental Neural Lexical Coherence Modeling</a:t>
            </a:r>
            <a:endParaRPr sz="1100">
              <a:latin typeface="Open Sans"/>
              <a:ea typeface="Open Sans"/>
              <a:cs typeface="Open Sans"/>
              <a:sym typeface="Open Sans"/>
            </a:endParaRPr>
          </a:p>
        </p:txBody>
      </p:sp>
      <p:pic>
        <p:nvPicPr>
          <p:cNvPr id="357" name="Google Shape;357;p54"/>
          <p:cNvPicPr preferRelativeResize="0"/>
          <p:nvPr/>
        </p:nvPicPr>
        <p:blipFill>
          <a:blip r:embed="rId4">
            <a:alphaModFix/>
          </a:blip>
          <a:stretch>
            <a:fillRect/>
          </a:stretch>
        </p:blipFill>
        <p:spPr>
          <a:xfrm>
            <a:off x="5506676" y="634825"/>
            <a:ext cx="3112375" cy="2560900"/>
          </a:xfrm>
          <a:prstGeom prst="rect">
            <a:avLst/>
          </a:prstGeom>
          <a:noFill/>
          <a:ln>
            <a:noFill/>
          </a:ln>
        </p:spPr>
      </p:pic>
      <p:pic>
        <p:nvPicPr>
          <p:cNvPr id="358" name="Google Shape;358;p54"/>
          <p:cNvPicPr preferRelativeResize="0"/>
          <p:nvPr/>
        </p:nvPicPr>
        <p:blipFill>
          <a:blip r:embed="rId5">
            <a:alphaModFix/>
          </a:blip>
          <a:stretch>
            <a:fillRect/>
          </a:stretch>
        </p:blipFill>
        <p:spPr>
          <a:xfrm>
            <a:off x="4778725" y="3455149"/>
            <a:ext cx="4053575" cy="1355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Essay Argumentation</a:t>
            </a:r>
            <a:endParaRPr/>
          </a:p>
        </p:txBody>
      </p:sp>
      <p:sp>
        <p:nvSpPr>
          <p:cNvPr id="364" name="Google Shape;364;p55"/>
          <p:cNvSpPr txBox="1"/>
          <p:nvPr>
            <p:ph idx="1" type="body"/>
          </p:nvPr>
        </p:nvSpPr>
        <p:spPr>
          <a:xfrm>
            <a:off x="311700" y="2880825"/>
            <a:ext cx="8520600" cy="16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Essays contain </a:t>
            </a:r>
            <a:r>
              <a:rPr lang="en"/>
              <a:t>elementary</a:t>
            </a:r>
            <a:r>
              <a:rPr lang="en"/>
              <a:t> discourse units such as </a:t>
            </a:r>
            <a:r>
              <a:rPr i="1" lang="en"/>
              <a:t>MajorClaims</a:t>
            </a:r>
            <a:r>
              <a:rPr lang="en"/>
              <a:t>, </a:t>
            </a:r>
            <a:r>
              <a:rPr i="1" lang="en"/>
              <a:t>Claims</a:t>
            </a:r>
            <a:r>
              <a:rPr lang="en"/>
              <a:t>, and </a:t>
            </a:r>
            <a:r>
              <a:rPr i="1" lang="en"/>
              <a:t>P</a:t>
            </a:r>
            <a:r>
              <a:rPr i="1" lang="en"/>
              <a:t>remises</a:t>
            </a:r>
            <a:r>
              <a:rPr lang="en"/>
              <a:t>.</a:t>
            </a:r>
            <a:endParaRPr/>
          </a:p>
          <a:p>
            <a:pPr indent="0" lvl="0" marL="0" rtl="0" algn="l">
              <a:spcBef>
                <a:spcPts val="1600"/>
              </a:spcBef>
              <a:spcAft>
                <a:spcPts val="0"/>
              </a:spcAft>
              <a:buNone/>
            </a:pPr>
            <a:r>
              <a:rPr lang="en"/>
              <a:t>There is a set of typed relations that can be drawn between the units.</a:t>
            </a:r>
            <a:endParaRPr/>
          </a:p>
          <a:p>
            <a:pPr indent="0" lvl="0" marL="0" rtl="0" algn="l">
              <a:spcBef>
                <a:spcPts val="1600"/>
              </a:spcBef>
              <a:spcAft>
                <a:spcPts val="1600"/>
              </a:spcAft>
              <a:buNone/>
            </a:pPr>
            <a:r>
              <a:rPr lang="en"/>
              <a:t>System must identify units and relations to predict score.</a:t>
            </a:r>
            <a:endParaRPr/>
          </a:p>
        </p:txBody>
      </p:sp>
      <p:pic>
        <p:nvPicPr>
          <p:cNvPr id="365" name="Google Shape;365;p55"/>
          <p:cNvPicPr preferRelativeResize="0"/>
          <p:nvPr/>
        </p:nvPicPr>
        <p:blipFill>
          <a:blip r:embed="rId3">
            <a:alphaModFix/>
          </a:blip>
          <a:stretch>
            <a:fillRect/>
          </a:stretch>
        </p:blipFill>
        <p:spPr>
          <a:xfrm>
            <a:off x="428625" y="1299625"/>
            <a:ext cx="8286750" cy="1295400"/>
          </a:xfrm>
          <a:prstGeom prst="rect">
            <a:avLst/>
          </a:prstGeom>
          <a:noFill/>
          <a:ln>
            <a:noFill/>
          </a:ln>
        </p:spPr>
      </p:pic>
      <p:sp>
        <p:nvSpPr>
          <p:cNvPr id="366" name="Google Shape;366;p55"/>
          <p:cNvSpPr txBox="1"/>
          <p:nvPr/>
        </p:nvSpPr>
        <p:spPr>
          <a:xfrm>
            <a:off x="221600" y="472362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From: </a:t>
            </a:r>
            <a:r>
              <a:rPr lang="en" u="sng">
                <a:solidFill>
                  <a:schemeClr val="hlink"/>
                </a:solidFill>
                <a:latin typeface="Open Sans"/>
                <a:ea typeface="Open Sans"/>
                <a:cs typeface="Open Sans"/>
                <a:sym typeface="Open Sans"/>
                <a:hlinkClick r:id="rId4"/>
              </a:rPr>
              <a:t>Parsing Argumentation Structures in Persuasive Essays</a:t>
            </a:r>
            <a:endParaRPr>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Argument</a:t>
            </a:r>
            <a:r>
              <a:rPr lang="en"/>
              <a:t> Structure Parser</a:t>
            </a:r>
            <a:endParaRPr/>
          </a:p>
        </p:txBody>
      </p:sp>
      <p:sp>
        <p:nvSpPr>
          <p:cNvPr id="372" name="Google Shape;372;p56"/>
          <p:cNvSpPr txBox="1"/>
          <p:nvPr/>
        </p:nvSpPr>
        <p:spPr>
          <a:xfrm>
            <a:off x="221600" y="4723625"/>
            <a:ext cx="8520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From: </a:t>
            </a:r>
            <a:r>
              <a:rPr lang="en" sz="1100" u="sng">
                <a:solidFill>
                  <a:schemeClr val="hlink"/>
                </a:solidFill>
                <a:latin typeface="Open Sans"/>
                <a:ea typeface="Open Sans"/>
                <a:cs typeface="Open Sans"/>
                <a:sym typeface="Open Sans"/>
                <a:hlinkClick r:id="rId3"/>
              </a:rPr>
              <a:t>Parsing Argumentation Structures in Persuasive Essays</a:t>
            </a:r>
            <a:endParaRPr sz="1100">
              <a:latin typeface="Open Sans"/>
              <a:ea typeface="Open Sans"/>
              <a:cs typeface="Open Sans"/>
              <a:sym typeface="Open Sans"/>
            </a:endParaRPr>
          </a:p>
        </p:txBody>
      </p:sp>
      <p:sp>
        <p:nvSpPr>
          <p:cNvPr id="373" name="Google Shape;373;p56"/>
          <p:cNvSpPr txBox="1"/>
          <p:nvPr/>
        </p:nvSpPr>
        <p:spPr>
          <a:xfrm>
            <a:off x="445825" y="1382400"/>
            <a:ext cx="3476700" cy="3586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Parser must identify and classify all of the </a:t>
            </a:r>
            <a:r>
              <a:rPr lang="en">
                <a:latin typeface="Open Sans"/>
                <a:ea typeface="Open Sans"/>
                <a:cs typeface="Open Sans"/>
                <a:sym typeface="Open Sans"/>
              </a:rPr>
              <a:t>argumentation</a:t>
            </a:r>
            <a:r>
              <a:rPr lang="en">
                <a:latin typeface="Open Sans"/>
                <a:ea typeface="Open Sans"/>
                <a:cs typeface="Open Sans"/>
                <a:sym typeface="Open Sans"/>
              </a:rPr>
              <a:t> units using pipeline below</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Arguments and relations are assembled into tree structure</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Well formed essays have well formed trees</a:t>
            </a:r>
            <a:endParaRPr>
              <a:latin typeface="Open Sans"/>
              <a:ea typeface="Open Sans"/>
              <a:cs typeface="Open Sans"/>
              <a:sym typeface="Open Sans"/>
            </a:endParaRPr>
          </a:p>
          <a:p>
            <a:pPr indent="0" lvl="0" marL="0" rtl="0" algn="l">
              <a:spcBef>
                <a:spcPts val="100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pic>
        <p:nvPicPr>
          <p:cNvPr id="374" name="Google Shape;374;p56"/>
          <p:cNvPicPr preferRelativeResize="0"/>
          <p:nvPr/>
        </p:nvPicPr>
        <p:blipFill>
          <a:blip r:embed="rId4">
            <a:alphaModFix/>
          </a:blip>
          <a:stretch>
            <a:fillRect/>
          </a:stretch>
        </p:blipFill>
        <p:spPr>
          <a:xfrm>
            <a:off x="4303750" y="1197400"/>
            <a:ext cx="4795201" cy="2017425"/>
          </a:xfrm>
          <a:prstGeom prst="rect">
            <a:avLst/>
          </a:prstGeom>
          <a:noFill/>
          <a:ln>
            <a:noFill/>
          </a:ln>
        </p:spPr>
      </p:pic>
      <p:pic>
        <p:nvPicPr>
          <p:cNvPr id="375" name="Google Shape;375;p56"/>
          <p:cNvPicPr preferRelativeResize="0"/>
          <p:nvPr/>
        </p:nvPicPr>
        <p:blipFill>
          <a:blip r:embed="rId5">
            <a:alphaModFix/>
          </a:blip>
          <a:stretch>
            <a:fillRect/>
          </a:stretch>
        </p:blipFill>
        <p:spPr>
          <a:xfrm>
            <a:off x="4442400" y="3349625"/>
            <a:ext cx="4450100" cy="1560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Argument and Essay scoring</a:t>
            </a:r>
            <a:endParaRPr/>
          </a:p>
        </p:txBody>
      </p:sp>
      <p:sp>
        <p:nvSpPr>
          <p:cNvPr id="381" name="Google Shape;381;p57"/>
          <p:cNvSpPr txBox="1"/>
          <p:nvPr>
            <p:ph idx="1" type="body"/>
          </p:nvPr>
        </p:nvSpPr>
        <p:spPr>
          <a:xfrm>
            <a:off x="311700" y="1225225"/>
            <a:ext cx="3059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identifies argumentative features and combines with open-source Automated Essay Scoring system.</a:t>
            </a:r>
            <a:endParaRPr/>
          </a:p>
          <a:p>
            <a:pPr indent="0" lvl="0" marL="0" rtl="0" algn="l">
              <a:spcBef>
                <a:spcPts val="1600"/>
              </a:spcBef>
              <a:spcAft>
                <a:spcPts val="1600"/>
              </a:spcAft>
              <a:buNone/>
            </a:pPr>
            <a:r>
              <a:rPr lang="en"/>
              <a:t>They achieve best results when they include all features except (RL) relation features.</a:t>
            </a:r>
            <a:endParaRPr/>
          </a:p>
        </p:txBody>
      </p:sp>
      <p:sp>
        <p:nvSpPr>
          <p:cNvPr id="382" name="Google Shape;382;p57"/>
          <p:cNvSpPr txBox="1"/>
          <p:nvPr/>
        </p:nvSpPr>
        <p:spPr>
          <a:xfrm>
            <a:off x="139950" y="4723625"/>
            <a:ext cx="877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From: </a:t>
            </a:r>
            <a:r>
              <a:rPr lang="en" sz="1100" u="sng">
                <a:solidFill>
                  <a:schemeClr val="hlink"/>
                </a:solidFill>
                <a:latin typeface="Open Sans"/>
                <a:ea typeface="Open Sans"/>
                <a:cs typeface="Open Sans"/>
                <a:sym typeface="Open Sans"/>
                <a:hlinkClick r:id="rId3"/>
              </a:rPr>
              <a:t>Argument Mining for Improving the Automated Scoring of Persuasive Essays</a:t>
            </a:r>
            <a:endParaRPr sz="1100">
              <a:latin typeface="Open Sans"/>
              <a:ea typeface="Open Sans"/>
              <a:cs typeface="Open Sans"/>
              <a:sym typeface="Open Sans"/>
            </a:endParaRPr>
          </a:p>
        </p:txBody>
      </p:sp>
      <p:pic>
        <p:nvPicPr>
          <p:cNvPr id="383" name="Google Shape;383;p57"/>
          <p:cNvPicPr preferRelativeResize="0"/>
          <p:nvPr/>
        </p:nvPicPr>
        <p:blipFill>
          <a:blip r:embed="rId4">
            <a:alphaModFix/>
          </a:blip>
          <a:stretch>
            <a:fillRect/>
          </a:stretch>
        </p:blipFill>
        <p:spPr>
          <a:xfrm>
            <a:off x="3559057" y="1066375"/>
            <a:ext cx="5444218" cy="36572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Week: Information Retrieval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34343"/>
                </a:solidFill>
              </a:rPr>
              <a:t>End</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83100" y="-65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Project FAQ </a:t>
            </a:r>
            <a:endParaRPr sz="3600"/>
          </a:p>
        </p:txBody>
      </p:sp>
      <p:sp>
        <p:nvSpPr>
          <p:cNvPr id="87" name="Google Shape;87;p17"/>
          <p:cNvSpPr txBox="1"/>
          <p:nvPr>
            <p:ph idx="1" type="body"/>
          </p:nvPr>
        </p:nvSpPr>
        <p:spPr>
          <a:xfrm>
            <a:off x="311700" y="615625"/>
            <a:ext cx="8520600" cy="3705000"/>
          </a:xfrm>
          <a:prstGeom prst="rect">
            <a:avLst/>
          </a:prstGeom>
        </p:spPr>
        <p:txBody>
          <a:bodyPr anchorCtr="0" anchor="t" bIns="91425" lIns="91425" spcFirstLastPara="1" rIns="91425" wrap="square" tIns="91425">
            <a:noAutofit/>
          </a:bodyPr>
          <a:lstStyle/>
          <a:p>
            <a:pPr indent="-304800" lvl="0" marL="749300" rtl="0" algn="l">
              <a:lnSpc>
                <a:spcPct val="100000"/>
              </a:lnSpc>
              <a:spcBef>
                <a:spcPts val="0"/>
              </a:spcBef>
              <a:spcAft>
                <a:spcPts val="0"/>
              </a:spcAft>
              <a:buClr>
                <a:srgbClr val="333333"/>
              </a:buClr>
              <a:buSzPts val="1200"/>
              <a:buFont typeface="Arial"/>
              <a:buChar char="●"/>
            </a:pPr>
            <a:r>
              <a:rPr b="1" lang="en" sz="1200">
                <a:solidFill>
                  <a:srgbClr val="333333"/>
                </a:solidFill>
                <a:highlight>
                  <a:srgbClr val="FFFFFF"/>
                </a:highlight>
                <a:latin typeface="Arial"/>
                <a:ea typeface="Arial"/>
                <a:cs typeface="Arial"/>
                <a:sym typeface="Arial"/>
              </a:rPr>
              <a:t>Page limit:</a:t>
            </a:r>
            <a:r>
              <a:rPr lang="en" sz="1200">
                <a:solidFill>
                  <a:srgbClr val="333333"/>
                </a:solidFill>
                <a:highlight>
                  <a:srgbClr val="FFFFFF"/>
                </a:highlight>
                <a:latin typeface="Arial"/>
                <a:ea typeface="Arial"/>
                <a:cs typeface="Arial"/>
                <a:sym typeface="Arial"/>
              </a:rPr>
              <a:t> 4-6 pages.  </a:t>
            </a:r>
            <a:r>
              <a:rPr i="1" lang="en" sz="1200">
                <a:solidFill>
                  <a:srgbClr val="333333"/>
                </a:solidFill>
                <a:highlight>
                  <a:srgbClr val="FFFFFF"/>
                </a:highlight>
                <a:latin typeface="Arial"/>
                <a:ea typeface="Arial"/>
                <a:cs typeface="Arial"/>
                <a:sym typeface="Arial"/>
              </a:rPr>
              <a:t>"I don't have enough time to write a shorter paper!"</a:t>
            </a:r>
            <a:endParaRPr i="1"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100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The best projects have been (well) within the word limit.  Short and to the point, with interesting analysis.</a:t>
            </a:r>
            <a:endParaRPr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If you go a bit over because of a reference section?  Sure.  Image captioning project with lots of fun examples in an appendix?  Great!</a:t>
            </a:r>
            <a:endParaRPr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Certainly don't have any hard rules "6 pages and one word? zero!", but be respectful of our time!  :)</a:t>
            </a:r>
            <a:endParaRPr sz="1200">
              <a:solidFill>
                <a:srgbClr val="333333"/>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200">
                <a:solidFill>
                  <a:srgbClr val="333333"/>
                </a:solidFill>
                <a:highlight>
                  <a:srgbClr val="FFFFFF"/>
                </a:highlight>
                <a:latin typeface="Arial"/>
                <a:ea typeface="Arial"/>
                <a:cs typeface="Arial"/>
                <a:sym typeface="Arial"/>
              </a:rPr>
              <a:t> </a:t>
            </a:r>
            <a:endParaRPr sz="1200">
              <a:solidFill>
                <a:srgbClr val="333333"/>
              </a:solidFill>
              <a:highlight>
                <a:srgbClr val="FFFFFF"/>
              </a:highlight>
              <a:latin typeface="Arial"/>
              <a:ea typeface="Arial"/>
              <a:cs typeface="Arial"/>
              <a:sym typeface="Arial"/>
            </a:endParaRPr>
          </a:p>
          <a:p>
            <a:pPr indent="-304800" lvl="0" marL="749300" rtl="0" algn="l">
              <a:lnSpc>
                <a:spcPct val="100000"/>
              </a:lnSpc>
              <a:spcBef>
                <a:spcPts val="200"/>
              </a:spcBef>
              <a:spcAft>
                <a:spcPts val="0"/>
              </a:spcAft>
              <a:buClr>
                <a:srgbClr val="333333"/>
              </a:buClr>
              <a:buSzPts val="1200"/>
              <a:buFont typeface="Arial"/>
              <a:buChar char="●"/>
            </a:pPr>
            <a:r>
              <a:rPr b="1" lang="en" sz="1200">
                <a:solidFill>
                  <a:srgbClr val="333333"/>
                </a:solidFill>
                <a:highlight>
                  <a:srgbClr val="FFFFFF"/>
                </a:highlight>
                <a:latin typeface="Arial"/>
                <a:ea typeface="Arial"/>
                <a:cs typeface="Arial"/>
                <a:sym typeface="Arial"/>
              </a:rPr>
              <a:t>Presentations</a:t>
            </a:r>
            <a:endParaRPr b="1"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1000"/>
              </a:spcBef>
              <a:spcAft>
                <a:spcPts val="0"/>
              </a:spcAft>
              <a:buClr>
                <a:srgbClr val="333333"/>
              </a:buClr>
              <a:buSzPts val="1200"/>
              <a:buFont typeface="Arial"/>
              <a:buChar char="○"/>
            </a:pPr>
            <a:r>
              <a:rPr b="1" lang="en" sz="1200">
                <a:solidFill>
                  <a:srgbClr val="333333"/>
                </a:solidFill>
                <a:highlight>
                  <a:srgbClr val="FFFFFF"/>
                </a:highlight>
                <a:latin typeface="Arial"/>
                <a:ea typeface="Arial"/>
                <a:cs typeface="Arial"/>
                <a:sym typeface="Arial"/>
              </a:rPr>
              <a:t>Focus on the interesting parts of your problem</a:t>
            </a:r>
            <a:r>
              <a:rPr lang="en" sz="1200">
                <a:solidFill>
                  <a:srgbClr val="333333"/>
                </a:solidFill>
                <a:highlight>
                  <a:srgbClr val="FFFFFF"/>
                </a:highlight>
                <a:latin typeface="Arial"/>
                <a:ea typeface="Arial"/>
                <a:cs typeface="Arial"/>
                <a:sym typeface="Arial"/>
              </a:rPr>
              <a:t>.  Know your audience.  (Do not waste time explaining what BERT is.)</a:t>
            </a:r>
            <a:endParaRPr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Probably you want to put some slides together, rather than just present the report pdf.</a:t>
            </a:r>
            <a:endParaRPr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Aim for 5 minutes.  Usually it takes a little longer than you expected.  Then a few people will have questions.</a:t>
            </a:r>
            <a:endParaRPr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If you are a cross-section group, you will only present in one section.  Express your preference in this </a:t>
            </a:r>
            <a:r>
              <a:rPr lang="en" sz="1200" u="sng">
                <a:solidFill>
                  <a:schemeClr val="hlink"/>
                </a:solidFill>
                <a:highlight>
                  <a:srgbClr val="FFFFFF"/>
                </a:highlight>
                <a:latin typeface="Arial"/>
                <a:ea typeface="Arial"/>
                <a:cs typeface="Arial"/>
                <a:sym typeface="Arial"/>
                <a:hlinkClick r:id="rId3"/>
              </a:rPr>
              <a:t>Google Project Submission Form</a:t>
            </a:r>
            <a:r>
              <a:rPr lang="en" sz="1200">
                <a:solidFill>
                  <a:srgbClr val="333333"/>
                </a:solidFill>
                <a:highlight>
                  <a:srgbClr val="FFFFFF"/>
                </a:highlight>
                <a:latin typeface="Arial"/>
                <a:ea typeface="Arial"/>
                <a:cs typeface="Arial"/>
                <a:sym typeface="Arial"/>
              </a:rPr>
              <a:t>.</a:t>
            </a:r>
            <a:endParaRPr sz="1200">
              <a:solidFill>
                <a:srgbClr val="333333"/>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200">
                <a:solidFill>
                  <a:srgbClr val="333333"/>
                </a:solidFill>
                <a:highlight>
                  <a:srgbClr val="FFFFFF"/>
                </a:highlight>
                <a:latin typeface="Arial"/>
                <a:ea typeface="Arial"/>
                <a:cs typeface="Arial"/>
                <a:sym typeface="Arial"/>
              </a:rPr>
              <a:t> </a:t>
            </a:r>
            <a:endParaRPr sz="1200">
              <a:solidFill>
                <a:srgbClr val="333333"/>
              </a:solidFill>
              <a:highlight>
                <a:srgbClr val="FFFFFF"/>
              </a:highlight>
              <a:latin typeface="Arial"/>
              <a:ea typeface="Arial"/>
              <a:cs typeface="Arial"/>
              <a:sym typeface="Arial"/>
            </a:endParaRPr>
          </a:p>
          <a:p>
            <a:pPr indent="-304800" lvl="0" marL="749300" rtl="0" algn="l">
              <a:lnSpc>
                <a:spcPct val="100000"/>
              </a:lnSpc>
              <a:spcBef>
                <a:spcPts val="200"/>
              </a:spcBef>
              <a:spcAft>
                <a:spcPts val="0"/>
              </a:spcAft>
              <a:buClr>
                <a:srgbClr val="333333"/>
              </a:buClr>
              <a:buSzPts val="1200"/>
              <a:buFont typeface="Arial"/>
              <a:buChar char="●"/>
            </a:pPr>
            <a:r>
              <a:rPr b="1" lang="en" sz="1200">
                <a:solidFill>
                  <a:srgbClr val="333333"/>
                </a:solidFill>
                <a:highlight>
                  <a:srgbClr val="FFFFFF"/>
                </a:highlight>
                <a:latin typeface="Arial"/>
                <a:ea typeface="Arial"/>
                <a:cs typeface="Arial"/>
                <a:sym typeface="Arial"/>
              </a:rPr>
              <a:t>Reports</a:t>
            </a:r>
            <a:endParaRPr b="1"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100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Follow the instructions on the GitHub to submit (you must complete the </a:t>
            </a:r>
            <a:r>
              <a:rPr lang="en" sz="1200" u="sng">
                <a:solidFill>
                  <a:schemeClr val="hlink"/>
                </a:solidFill>
                <a:highlight>
                  <a:srgbClr val="FFFFFF"/>
                </a:highlight>
                <a:latin typeface="Arial"/>
                <a:ea typeface="Arial"/>
                <a:cs typeface="Arial"/>
                <a:sym typeface="Arial"/>
                <a:hlinkClick r:id="rId4"/>
              </a:rPr>
              <a:t>Submission Form</a:t>
            </a:r>
            <a:r>
              <a:rPr lang="en" sz="1200">
                <a:solidFill>
                  <a:srgbClr val="333333"/>
                </a:solidFill>
                <a:highlight>
                  <a:srgbClr val="FFFFFF"/>
                </a:highlight>
                <a:latin typeface="Arial"/>
                <a:ea typeface="Arial"/>
                <a:cs typeface="Arial"/>
                <a:sym typeface="Arial"/>
              </a:rPr>
              <a:t>)</a:t>
            </a:r>
            <a:endParaRPr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Make sure you have something interesting to say, not just a table of throwing models at the wall.</a:t>
            </a:r>
            <a:endParaRPr sz="1200">
              <a:solidFill>
                <a:srgbClr val="333333"/>
              </a:solidFill>
              <a:highlight>
                <a:srgbClr val="FFFFFF"/>
              </a:highlight>
              <a:latin typeface="Arial"/>
              <a:ea typeface="Arial"/>
              <a:cs typeface="Arial"/>
              <a:sym typeface="Arial"/>
            </a:endParaRPr>
          </a:p>
          <a:p>
            <a:pPr indent="-304800" lvl="1" marL="1498600" rtl="0" algn="l">
              <a:lnSpc>
                <a:spcPct val="100000"/>
              </a:lnSpc>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Due </a:t>
            </a:r>
            <a:r>
              <a:rPr b="1" lang="en" sz="1200">
                <a:solidFill>
                  <a:srgbClr val="333333"/>
                </a:solidFill>
                <a:highlight>
                  <a:srgbClr val="FFFFFF"/>
                </a:highlight>
                <a:latin typeface="Arial"/>
                <a:ea typeface="Arial"/>
                <a:cs typeface="Arial"/>
                <a:sym typeface="Arial"/>
              </a:rPr>
              <a:t>April 10 (Saturday) at 11:59 PM.</a:t>
            </a:r>
            <a:r>
              <a:rPr lang="en" sz="1200">
                <a:solidFill>
                  <a:srgbClr val="333333"/>
                </a:solidFill>
                <a:highlight>
                  <a:srgbClr val="FFFFFF"/>
                </a:highlight>
                <a:latin typeface="Arial"/>
                <a:ea typeface="Arial"/>
                <a:cs typeface="Arial"/>
                <a:sym typeface="Arial"/>
              </a:rPr>
              <a:t> Do not submit them late.  10% penalty for each day late.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check-In</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
                <a:solidFill>
                  <a:srgbClr val="FF0000"/>
                </a:solidFill>
              </a:rPr>
              <a:t>Who has their data? (hopefully, everybody)</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Who has a baseline? (</a:t>
            </a:r>
            <a:r>
              <a:rPr lang="en">
                <a:solidFill>
                  <a:srgbClr val="FF0000"/>
                </a:solidFill>
              </a:rPr>
              <a:t>hopefully, </a:t>
            </a:r>
            <a:r>
              <a:rPr lang="en">
                <a:solidFill>
                  <a:srgbClr val="FF0000"/>
                </a:solidFill>
              </a:rPr>
              <a:t> </a:t>
            </a:r>
            <a:r>
              <a:rPr lang="en">
                <a:solidFill>
                  <a:srgbClr val="FF0000"/>
                </a:solidFill>
              </a:rPr>
              <a:t>everybody</a:t>
            </a:r>
            <a:r>
              <a:rPr lang="en">
                <a:solidFill>
                  <a:srgbClr val="FF0000"/>
                </a:solidFill>
              </a:rPr>
              <a:t>)</a:t>
            </a:r>
            <a:endParaRPr>
              <a:solidFill>
                <a:srgbClr val="FF0000"/>
              </a:solidFill>
            </a:endParaRPr>
          </a:p>
          <a:p>
            <a:pPr indent="-342900" lvl="0" marL="457200" rtl="0" algn="l">
              <a:spcBef>
                <a:spcPts val="0"/>
              </a:spcBef>
              <a:spcAft>
                <a:spcPts val="0"/>
              </a:spcAft>
              <a:buClr>
                <a:srgbClr val="F1C232"/>
              </a:buClr>
              <a:buSzPts val="1800"/>
              <a:buChar char="●"/>
            </a:pPr>
            <a:r>
              <a:rPr lang="en">
                <a:solidFill>
                  <a:srgbClr val="F1C232"/>
                </a:solidFill>
              </a:rPr>
              <a:t>Experiments to improve baseline?</a:t>
            </a:r>
            <a:endParaRPr>
              <a:solidFill>
                <a:srgbClr val="F1C232"/>
              </a:solidFill>
            </a:endParaRPr>
          </a:p>
          <a:p>
            <a:pPr indent="-342900" lvl="0" marL="457200" rtl="0" algn="l">
              <a:spcBef>
                <a:spcPts val="0"/>
              </a:spcBef>
              <a:spcAft>
                <a:spcPts val="0"/>
              </a:spcAft>
              <a:buSzPts val="1800"/>
              <a:buChar char="●"/>
            </a:pPr>
            <a:r>
              <a:rPr lang="en"/>
              <a:t>Analysis?</a:t>
            </a:r>
            <a:endParaRPr/>
          </a:p>
          <a:p>
            <a:pPr indent="-342900" lvl="0" marL="457200" rtl="0" algn="l">
              <a:spcBef>
                <a:spcPts val="0"/>
              </a:spcBef>
              <a:spcAft>
                <a:spcPts val="0"/>
              </a:spcAft>
              <a:buSzPts val="1800"/>
              <a:buChar char="●"/>
            </a:pPr>
            <a:r>
              <a:rPr lang="en"/>
              <a:t>Problems?</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2826850" y="1444250"/>
            <a:ext cx="3516300" cy="222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Key Learnings Review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Week: Summarization</a:t>
            </a:r>
            <a:endParaRPr/>
          </a:p>
        </p:txBody>
      </p:sp>
      <p:sp>
        <p:nvSpPr>
          <p:cNvPr id="104" name="Google Shape;104;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Types of summaries:</a:t>
            </a:r>
            <a:endParaRPr/>
          </a:p>
          <a:p>
            <a:pPr indent="-342900" lvl="0" marL="457200" rtl="0" algn="l">
              <a:spcBef>
                <a:spcPts val="1600"/>
              </a:spcBef>
              <a:spcAft>
                <a:spcPts val="0"/>
              </a:spcAft>
              <a:buSzPts val="1800"/>
              <a:buChar char="-"/>
            </a:pPr>
            <a:r>
              <a:rPr b="1" lang="en"/>
              <a:t>Abstractive</a:t>
            </a:r>
            <a:r>
              <a:rPr lang="en"/>
              <a:t>: “explain in your own words”</a:t>
            </a:r>
            <a:endParaRPr b="1"/>
          </a:p>
          <a:p>
            <a:pPr indent="-342900" lvl="0" marL="457200" rtl="0" algn="l">
              <a:spcBef>
                <a:spcPts val="0"/>
              </a:spcBef>
              <a:spcAft>
                <a:spcPts val="0"/>
              </a:spcAft>
              <a:buSzPts val="1800"/>
              <a:buChar char="-"/>
            </a:pPr>
            <a:r>
              <a:rPr b="1" lang="en"/>
              <a:t>Extractive</a:t>
            </a:r>
            <a:r>
              <a:rPr lang="en"/>
              <a:t>: build summary from existing text</a:t>
            </a:r>
            <a:endParaRPr/>
          </a:p>
          <a:p>
            <a:pPr indent="0" lvl="0" marL="0" rtl="0" algn="l">
              <a:spcBef>
                <a:spcPts val="1600"/>
              </a:spcBef>
              <a:spcAft>
                <a:spcPts val="0"/>
              </a:spcAft>
              <a:buClr>
                <a:srgbClr val="000000"/>
              </a:buClr>
              <a:buSzPts val="1100"/>
              <a:buFont typeface="Arial"/>
              <a:buNone/>
            </a:pPr>
            <a:r>
              <a:rPr lang="en"/>
              <a:t>Summarization “pipeline” (not standard):</a:t>
            </a:r>
            <a:endParaRPr/>
          </a:p>
          <a:p>
            <a:pPr indent="-342900" lvl="0" marL="457200" rtl="0" algn="l">
              <a:spcBef>
                <a:spcPts val="1600"/>
              </a:spcBef>
              <a:spcAft>
                <a:spcPts val="0"/>
              </a:spcAft>
              <a:buSzPts val="1800"/>
              <a:buAutoNum type="arabicPeriod"/>
            </a:pPr>
            <a:r>
              <a:rPr lang="en"/>
              <a:t>Choose relevant sentences    </a:t>
            </a:r>
            <a:r>
              <a:rPr lang="en">
                <a:solidFill>
                  <a:srgbClr val="666666"/>
                </a:solidFill>
              </a:rPr>
              <a:t>(document and sentence-level)</a:t>
            </a:r>
            <a:endParaRPr>
              <a:solidFill>
                <a:srgbClr val="666666"/>
              </a:solidFill>
            </a:endParaRPr>
          </a:p>
          <a:p>
            <a:pPr indent="-342900" lvl="0" marL="457200" rtl="0" algn="l">
              <a:spcBef>
                <a:spcPts val="0"/>
              </a:spcBef>
              <a:spcAft>
                <a:spcPts val="0"/>
              </a:spcAft>
              <a:buSzPts val="1800"/>
              <a:buAutoNum type="arabicPeriod"/>
            </a:pPr>
            <a:r>
              <a:rPr lang="en"/>
              <a:t>Arrange sentences in order    </a:t>
            </a:r>
            <a:r>
              <a:rPr lang="en">
                <a:solidFill>
                  <a:srgbClr val="666666"/>
                </a:solidFill>
              </a:rPr>
              <a:t>(sentence-level)</a:t>
            </a:r>
            <a:endParaRPr>
              <a:solidFill>
                <a:srgbClr val="666666"/>
              </a:solidFill>
            </a:endParaRPr>
          </a:p>
          <a:p>
            <a:pPr indent="-342900" lvl="0" marL="457200" rtl="0" algn="l">
              <a:spcBef>
                <a:spcPts val="0"/>
              </a:spcBef>
              <a:spcAft>
                <a:spcPts val="0"/>
              </a:spcAft>
              <a:buSzPts val="1800"/>
              <a:buAutoNum type="arabicPeriod"/>
            </a:pPr>
            <a:r>
              <a:rPr lang="en"/>
              <a:t>Clean up output     </a:t>
            </a:r>
            <a:r>
              <a:rPr lang="en">
                <a:solidFill>
                  <a:srgbClr val="666666"/>
                </a:solidFill>
              </a:rPr>
              <a:t>(sentence and word-level)</a:t>
            </a:r>
            <a:endParaRPr/>
          </a:p>
          <a:p>
            <a:pPr indent="0" lvl="0" marL="0" rtl="0" algn="l">
              <a:spcBef>
                <a:spcPts val="1600"/>
              </a:spcBef>
              <a:spcAft>
                <a:spcPts val="0"/>
              </a:spcAft>
              <a:buClr>
                <a:srgbClr val="000000"/>
              </a:buClr>
              <a:buSzPts val="1100"/>
              <a:buFont typeface="Arial"/>
              <a:buNone/>
            </a:pPr>
            <a:r>
              <a:rPr lang="en"/>
              <a:t>For QA, all steps conditioned on query.</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Week: QA Task Variants</a:t>
            </a:r>
            <a:endParaRPr/>
          </a:p>
        </p:txBody>
      </p:sp>
      <p:sp>
        <p:nvSpPr>
          <p:cNvPr id="110" name="Google Shape;110;p21"/>
          <p:cNvSpPr txBox="1"/>
          <p:nvPr>
            <p:ph idx="1" type="body"/>
          </p:nvPr>
        </p:nvSpPr>
        <p:spPr>
          <a:xfrm>
            <a:off x="311700" y="1102150"/>
            <a:ext cx="84279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200"/>
              <a:t>Question-Answering provides answers to plain text questions based on a passage, document, or corpus</a:t>
            </a:r>
            <a:r>
              <a:rPr lang="en">
                <a:solidFill>
                  <a:srgbClr val="E06666"/>
                </a:solidFill>
              </a:rPr>
              <a:t>*</a:t>
            </a:r>
            <a:endParaRPr b="1" i="1" sz="1200"/>
          </a:p>
          <a:p>
            <a:pPr indent="-317500" lvl="0" marL="457200" rtl="0" algn="l">
              <a:spcBef>
                <a:spcPts val="1600"/>
              </a:spcBef>
              <a:spcAft>
                <a:spcPts val="0"/>
              </a:spcAft>
              <a:buSzPts val="1400"/>
              <a:buChar char="●"/>
            </a:pPr>
            <a:r>
              <a:rPr b="1" lang="en"/>
              <a:t>Span annotation</a:t>
            </a:r>
            <a:r>
              <a:rPr lang="en"/>
              <a:t>: Given a question and passage, highlight the text in the passage that answers the question (SQuAD, Natural Questions).				</a:t>
            </a:r>
            <a:r>
              <a:rPr b="1" i="1" lang="en">
                <a:solidFill>
                  <a:schemeClr val="accent5"/>
                </a:solidFill>
              </a:rPr>
              <a:t>Most popular</a:t>
            </a:r>
            <a:br>
              <a:rPr b="1" i="1" lang="en" sz="600">
                <a:solidFill>
                  <a:schemeClr val="accent5"/>
                </a:solidFill>
              </a:rPr>
            </a:br>
            <a:endParaRPr b="1" i="1" sz="600">
              <a:solidFill>
                <a:schemeClr val="accent5"/>
              </a:solidFill>
            </a:endParaRPr>
          </a:p>
          <a:p>
            <a:pPr indent="-317500" lvl="0" marL="457200" rtl="0" algn="l">
              <a:spcBef>
                <a:spcPts val="0"/>
              </a:spcBef>
              <a:spcAft>
                <a:spcPts val="0"/>
              </a:spcAft>
              <a:buSzPts val="1400"/>
              <a:buChar char="●"/>
            </a:pPr>
            <a:r>
              <a:rPr b="1" lang="en">
                <a:solidFill>
                  <a:srgbClr val="000000"/>
                </a:solidFill>
              </a:rPr>
              <a:t>Multiple Choice:</a:t>
            </a:r>
            <a:r>
              <a:rPr lang="en">
                <a:solidFill>
                  <a:srgbClr val="000000"/>
                </a:solidFill>
              </a:rPr>
              <a:t> Given a question and a passage, select the correct answer to multiple choice question (RACE, Children’s book test, MC Test) </a:t>
            </a:r>
            <a:br>
              <a:rPr lang="en">
                <a:solidFill>
                  <a:srgbClr val="000000"/>
                </a:solidFill>
              </a:rPr>
            </a:br>
            <a:r>
              <a:rPr lang="en">
                <a:solidFill>
                  <a:srgbClr val="000000"/>
                </a:solidFill>
              </a:rPr>
              <a:t>									    </a:t>
            </a:r>
            <a:r>
              <a:rPr b="1" i="1" lang="en">
                <a:solidFill>
                  <a:srgbClr val="666666"/>
                </a:solidFill>
              </a:rPr>
              <a:t>Similar to edu standardized tests</a:t>
            </a:r>
            <a:br>
              <a:rPr b="1" i="1" lang="en" sz="600">
                <a:solidFill>
                  <a:schemeClr val="accent5"/>
                </a:solidFill>
              </a:rPr>
            </a:br>
            <a:endParaRPr b="1" i="1" sz="600">
              <a:solidFill>
                <a:schemeClr val="accent5"/>
              </a:solidFill>
            </a:endParaRPr>
          </a:p>
          <a:p>
            <a:pPr indent="-317500" lvl="0" marL="457200" rtl="0" algn="l">
              <a:spcBef>
                <a:spcPts val="0"/>
              </a:spcBef>
              <a:spcAft>
                <a:spcPts val="0"/>
              </a:spcAft>
              <a:buSzPts val="1400"/>
              <a:buChar char="●"/>
            </a:pPr>
            <a:r>
              <a:rPr b="1" lang="en"/>
              <a:t>Free-form (/summarized) answers</a:t>
            </a:r>
            <a:r>
              <a:rPr lang="en"/>
              <a:t>: Given a question and supporting text, generate a free-form answer (MS MARCO, Conversational QA - CoQA). 		</a:t>
            </a:r>
            <a:r>
              <a:rPr b="1" i="1" lang="en">
                <a:solidFill>
                  <a:srgbClr val="666666"/>
                </a:solidFill>
              </a:rPr>
              <a:t>Evaluation Issues?</a:t>
            </a:r>
            <a:br>
              <a:rPr lang="en" sz="600"/>
            </a:br>
            <a:endParaRPr sz="600"/>
          </a:p>
          <a:p>
            <a:pPr indent="-317500" lvl="0" marL="457200" rtl="0" algn="l">
              <a:spcBef>
                <a:spcPts val="0"/>
              </a:spcBef>
              <a:spcAft>
                <a:spcPts val="0"/>
              </a:spcAft>
              <a:buSzPts val="1400"/>
              <a:buChar char="●"/>
            </a:pPr>
            <a:r>
              <a:rPr b="1" lang="en"/>
              <a:t>Retrieval: </a:t>
            </a:r>
            <a:r>
              <a:rPr lang="en"/>
              <a:t>Given a question and a supporting document or corpus, retrieve the sentence that answers the question (WikiQA, Yahoo Answers!, ReQA SQuAD, ReQA Natural Questions)</a:t>
            </a:r>
            <a:br>
              <a:rPr lang="en"/>
            </a:br>
            <a:r>
              <a:rPr lang="en"/>
              <a:t>										</a:t>
            </a:r>
            <a:r>
              <a:rPr b="1" i="1" lang="en">
                <a:solidFill>
                  <a:srgbClr val="666666"/>
                </a:solidFill>
              </a:rPr>
              <a:t>Most useful for applied tasks?</a:t>
            </a:r>
            <a:endParaRPr b="1" i="1">
              <a:solidFill>
                <a:srgbClr val="666666"/>
              </a:solidFill>
            </a:endParaRPr>
          </a:p>
        </p:txBody>
      </p:sp>
      <p:sp>
        <p:nvSpPr>
          <p:cNvPr id="111" name="Google Shape;111;p21"/>
          <p:cNvSpPr txBox="1"/>
          <p:nvPr/>
        </p:nvSpPr>
        <p:spPr>
          <a:xfrm>
            <a:off x="422225" y="4456150"/>
            <a:ext cx="5787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latin typeface="Open Sans"/>
                <a:ea typeface="Open Sans"/>
                <a:cs typeface="Open Sans"/>
                <a:sym typeface="Open Sans"/>
              </a:rPr>
              <a:t>* </a:t>
            </a:r>
            <a:r>
              <a:rPr b="1" lang="en">
                <a:solidFill>
                  <a:srgbClr val="E06666"/>
                </a:solidFill>
                <a:latin typeface="Open Sans"/>
                <a:ea typeface="Open Sans"/>
                <a:cs typeface="Open Sans"/>
                <a:sym typeface="Open Sans"/>
              </a:rPr>
              <a:t>Multimodal</a:t>
            </a:r>
            <a:r>
              <a:rPr lang="en">
                <a:solidFill>
                  <a:srgbClr val="E06666"/>
                </a:solidFill>
                <a:latin typeface="Open Sans"/>
                <a:ea typeface="Open Sans"/>
                <a:cs typeface="Open Sans"/>
                <a:sym typeface="Open Sans"/>
              </a:rPr>
              <a:t> Questions about an image (CLEVR) </a:t>
            </a:r>
            <a:endParaRPr>
              <a:solidFill>
                <a:srgbClr val="E06666"/>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