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</p:sldIdLst>
  <p:sldSz cy="5143500" cx="9144000"/>
  <p:notesSz cx="6858000" cy="9144000"/>
  <p:embeddedFontLst>
    <p:embeddedFont>
      <p:font typeface="Economica"/>
      <p:regular r:id="rId76"/>
      <p:bold r:id="rId77"/>
      <p:italic r:id="rId78"/>
      <p:boldItalic r:id="rId79"/>
    </p:embeddedFont>
    <p:embeddedFont>
      <p:font typeface="Open Sans"/>
      <p:regular r:id="rId80"/>
      <p:bold r:id="rId81"/>
      <p:italic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3" Type="http://schemas.openxmlformats.org/officeDocument/2006/relationships/font" Target="fonts/OpenSans-boldItalic.fnt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OpenSans-regular.fntdata"/><Relationship Id="rId82" Type="http://schemas.openxmlformats.org/officeDocument/2006/relationships/font" Target="fonts/OpenSans-italic.fntdata"/><Relationship Id="rId81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font" Target="fonts/Economica-bold.fntdata"/><Relationship Id="rId32" Type="http://schemas.openxmlformats.org/officeDocument/2006/relationships/slide" Target="slides/slide28.xml"/><Relationship Id="rId76" Type="http://schemas.openxmlformats.org/officeDocument/2006/relationships/font" Target="fonts/Economica-regular.fntdata"/><Relationship Id="rId35" Type="http://schemas.openxmlformats.org/officeDocument/2006/relationships/slide" Target="slides/slide31.xml"/><Relationship Id="rId79" Type="http://schemas.openxmlformats.org/officeDocument/2006/relationships/font" Target="fonts/Economica-boldItalic.fntdata"/><Relationship Id="rId34" Type="http://schemas.openxmlformats.org/officeDocument/2006/relationships/slide" Target="slides/slide30.xml"/><Relationship Id="rId78" Type="http://schemas.openxmlformats.org/officeDocument/2006/relationships/font" Target="fonts/Economica-italic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778e4b78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778e4b78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78e4b78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778e4b78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2c9c4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2c9c4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00e7b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00e7b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22d808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22d808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22d808e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22d808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22d808e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22d808e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22d808e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22d808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22d808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22d808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22d808e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22d808e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construct in a distributed manner too!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5f374b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5f374b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778e4b78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778e4b78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construct in a distributed manner too!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22d808e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22d808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8d337e25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8d337e25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af155ef0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af155ef0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961267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c961267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IDF proxy is “how informative is this word, overall?”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9612676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c961267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e4fd1bd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e4fd1bd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c961267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c961267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e4fd1bd5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e4fd1bd5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8d337e25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8d337e25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9e5971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9e5971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c96126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c96126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22d808e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22d808e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22d808e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22d808e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where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k is the rank in the sequence of retrieved documents,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n is the number of retrieved documents, {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P(k) is the precision at cut-off k in the list (so … from i=1,2,...,k)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rel(k) is an indicator function equaling 1 if the item at rank k is a relevant document, zero otherwise.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Note that the average is over all relevant documents and the relevant documents not retrieved get a precision score of zero.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2c9c47d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2c9c47d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 doesn't pay attention to order or returned results and it also unnormalized (different queries will have different maximum values)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2c9c47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2c9c47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Good: Order matters, 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 Still unnormalized across queries (/different queries will have different maximum values)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2c9c47d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82c9c47d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822d808e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822d808e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all pairs, not just adjacent ones.  Thus the denominator is N choose 2.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e1e4c62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e1e4c62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af155ef0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af155ef0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af155ef0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af155ef0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e695a154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e695a154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8d337e25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8d337e25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5984323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5984323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5758a8d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5758a8d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8d337e2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8d337e2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af155ef0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af155ef0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8d337e2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8d337e2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5758a8d6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5758a8d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af155ef0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af155ef0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8d337e2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8d337e2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8d337e2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8d337e2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5f374ba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5f374ba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5758a8d6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5758a8d6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cefccdd1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cefccdd1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af155ef0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af155ef0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8d337e2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8d337e2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d337e25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d337e25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dd8c154c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dd8c154c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92f590c0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92f590c0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778e4b7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a778e4b7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778e4b7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778e4b7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778e4b7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a778e4b7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537fa5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537fa5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a778e4b78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a778e4b78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778e4b78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a778e4b7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778e4b78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778e4b78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778e4b78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778e4b7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778e4b78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778e4b78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778e4b78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778e4b78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778e4b78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778e4b78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a778e4b78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a778e4b78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778e4b78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778e4b78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778e4b78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778e4b78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778e4b78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778e4b78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778e4b78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778e4b78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778e4b78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778e4b78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e695a15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e695a15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e695a154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e695a154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n.wikipedia.org/wiki/Okapi_BM25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orms.gle/eseXhBbTCGmQ4eFb8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2002.11794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arxiv.org/abs/1711.08611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arxiv.org/abs/1711.08611" TargetMode="External"/><Relationship Id="rId4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arxiv.org/abs/1711.08611" TargetMode="External"/><Relationship Id="rId4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arxiv.org/pdf/1803.11175.pdf" TargetMode="External"/><Relationship Id="rId4" Type="http://schemas.openxmlformats.org/officeDocument/2006/relationships/hyperlink" Target="https://arxiv.org/pdf/1907.04307.pdf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aclweb.org/anthology/W19-4330.pdf" TargetMode="External"/><Relationship Id="rId4" Type="http://schemas.openxmlformats.org/officeDocument/2006/relationships/image" Target="../media/image10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arxiv.org/pdf/1907.04307.pdf" TargetMode="External"/><Relationship Id="rId4" Type="http://schemas.openxmlformats.org/officeDocument/2006/relationships/hyperlink" Target="https://arxiv.org/pdf/1907.04307.pdf" TargetMode="External"/><Relationship Id="rId5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urse-evaluations.berkeley.edu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www.cs.cmu.edu/~callan/Papers/sigir19-Zhuyun-Dai.pdf" TargetMode="External"/><Relationship Id="rId4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www.cs.cmu.edu/~callan/Papers/sigir19-Zhuyun-Dai.pdf" TargetMode="External"/><Relationship Id="rId4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13: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Retrieval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</a:t>
            </a:r>
            <a:r>
              <a:rPr lang="en"/>
              <a:t> Weeks: NLP 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are some common NLP problems?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are the advantages and disadvantages of word embeddings?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are some common approaches to sentence classification?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kinds of architectures are used to perform sentence classification?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are some common approaches to machine translation?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kinds of architectures are used to perform machine translation?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are language models and what are they used for?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Weeks: NLP 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problem(s) does a pointer generator network architecture solve?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function of attention in an RNN encoder-decoder architecture?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Transformer Architecture?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are 3 pre-trained Transformer models and their differences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can we use BERT to perform classification? Multiple choice selection? Question-answering? NER?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Retrieval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Retrieval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text, satisfy “information need”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quite NLP, but related and intertwined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ACL vs ACM SIGIR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often critical component of 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 ideas often appear in NLP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3288" r="3279" t="0"/>
          <a:stretch/>
        </p:blipFill>
        <p:spPr>
          <a:xfrm>
            <a:off x="766007" y="0"/>
            <a:ext cx="76119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banswer.png"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797"/>
            <a:ext cx="9144001" cy="483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and IR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(Modern) IR uses lots of NLP techniques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(pre)-processing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Textual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identification and resolution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 interpretations / QA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87900" y="1489825"/>
            <a:ext cx="83682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amount of information! (the web)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evaluate “relevance”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measure recall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Similar challenges for many NLP tasks: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Summarization: </a:t>
            </a:r>
            <a:r>
              <a:rPr lang="en"/>
              <a:t>what’s a good summary?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Question Answering:</a:t>
            </a:r>
            <a:r>
              <a:rPr lang="en"/>
              <a:t> what’s a good answer?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Translation:</a:t>
            </a:r>
            <a:r>
              <a:rPr lang="en"/>
              <a:t> </a:t>
            </a:r>
            <a:r>
              <a:rPr lang="en"/>
              <a:t>good translation, might not match reference</a:t>
            </a:r>
            <a:endParaRPr/>
          </a:p>
        </p:txBody>
      </p:sp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and NLP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480750" y="1139225"/>
            <a:ext cx="82221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</a:t>
            </a:r>
            <a:r>
              <a:rPr lang="en"/>
              <a:t>Implementation &amp; </a:t>
            </a:r>
            <a:r>
              <a:rPr lang="en"/>
              <a:t>Infrastructure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IR: Inverted Index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6375"/>
            <a:ext cx="5501552" cy="40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/>
          <p:nvPr/>
        </p:nvSpPr>
        <p:spPr>
          <a:xfrm>
            <a:off x="6018250" y="1562875"/>
            <a:ext cx="2822400" cy="3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Like a back of book index - words/phrases point to list of page numbers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Query terms must match index keys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Query and index get identical pre-processing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Index keys can match tokens or multi-token annotations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Peeking ahead...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1- 2: NN Basics &amp; Training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3: Classification &amp; Sentiment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4: Part of Speech + Parsing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5: Convolutional Neural Networks (CNNs)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6 - 7: Language Models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8: Machine Translation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9: Advanced MT: Transformers &amp; Transfer Learning</a:t>
            </a:r>
            <a:endParaRPr>
              <a:solidFill>
                <a:srgbClr val="38761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Char char="●"/>
            </a:pPr>
            <a:r>
              <a:rPr lang="en" sz="1700">
                <a:solidFill>
                  <a:srgbClr val="38761D"/>
                </a:solidFill>
              </a:rPr>
              <a:t>Week 10: Entities/Information Extraction</a:t>
            </a:r>
            <a:endParaRPr sz="1700">
              <a:solidFill>
                <a:srgbClr val="38761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Char char="●"/>
            </a:pPr>
            <a:r>
              <a:rPr lang="en" sz="1700">
                <a:solidFill>
                  <a:srgbClr val="38761D"/>
                </a:solidFill>
              </a:rPr>
              <a:t>Week 11: Summarization and a touch of question answering</a:t>
            </a:r>
            <a:endParaRPr sz="1700">
              <a:solidFill>
                <a:srgbClr val="38761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Char char="●"/>
            </a:pPr>
            <a:r>
              <a:rPr lang="en" sz="1700">
                <a:solidFill>
                  <a:srgbClr val="38761D"/>
                </a:solidFill>
              </a:rPr>
              <a:t>Week 12: Document Processing</a:t>
            </a:r>
            <a:endParaRPr sz="1700">
              <a:solidFill>
                <a:srgbClr val="38761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Char char="●"/>
            </a:pPr>
            <a:r>
              <a:rPr lang="en" sz="1700">
                <a:solidFill>
                  <a:srgbClr val="FF9900"/>
                </a:solidFill>
              </a:rPr>
              <a:t>Week 13: Information Retrieval </a:t>
            </a:r>
            <a:endParaRPr sz="1700">
              <a:solidFill>
                <a:srgbClr val="FF99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Week 14: In-class Presentations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IR: Distributed Infrastructure</a:t>
            </a:r>
            <a:endParaRPr/>
          </a:p>
        </p:txBody>
      </p:sp>
      <p:pic>
        <p:nvPicPr>
          <p:cNvPr descr="googlearch.png"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325" y="1280250"/>
            <a:ext cx="5901348" cy="386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Ranked Retrieval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rank?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Unranked Search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Return a large unsorted collection of docs that match the query</a:t>
            </a:r>
            <a:r>
              <a:rPr lang="en"/>
              <a:t>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Does the user have to look at all docs to meet their information need?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Ranked retrieval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Return sorted collection of docs that match the query from most to least “relevant”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Let user keep reading down ranked list until their information need is met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Relevance ranking is central to modern information </a:t>
            </a:r>
            <a:r>
              <a:rPr lang="en" sz="1600"/>
              <a:t>retrieval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Representations and Relevance in IR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BOW approach 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document(s) and query as sparse vector of words with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tf*idf is exemplar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Relevance is a function of word frequencies in and across docs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Semantic approach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dense vector representation of documents and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Latent space captures semantic relations between all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Relevance is a function of location in shared latent space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Ranking: tf.idf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Frequency (</a:t>
            </a:r>
            <a:r>
              <a:rPr b="1" lang="en"/>
              <a:t>TF</a:t>
            </a:r>
            <a:r>
              <a:rPr lang="en"/>
              <a:t>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times each query token appears in the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Proxy: How relevant is this document to this word?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Inverse Document Frequency (</a:t>
            </a:r>
            <a:r>
              <a:rPr b="1" lang="en"/>
              <a:t>IDF</a:t>
            </a:r>
            <a:r>
              <a:rPr lang="en"/>
              <a:t>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og N/n</a:t>
            </a:r>
            <a:r>
              <a:rPr baseline="-25000" lang="en"/>
              <a:t>t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Proxy: Balance between words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Ranking: </a:t>
            </a:r>
            <a:r>
              <a:rPr lang="en"/>
              <a:t>tf.idf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[hello]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IDF(hello) = 0.1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 1 TF: 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 2 TF: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Does IDF matter?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Ranking: </a:t>
            </a:r>
            <a:r>
              <a:rPr lang="en"/>
              <a:t>tf.idf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[hello]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IDF(hello) = 0.1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 1 TF-IDF: 6*0.1 = 0.6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 2 TF-IDF: 8*0.1 = 0.8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Does IDF matter?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Ranking: </a:t>
            </a:r>
            <a:r>
              <a:rPr lang="en"/>
              <a:t>tf.idf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623400" y="14659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[hello world]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IDF(hello) = 0.1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IDF(world) =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 1 TF(hello): 20, TF(world): 0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 2 TF(hello): 1, TF(world): 1  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Does IDF matter?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Ranking: </a:t>
            </a:r>
            <a:r>
              <a:rPr lang="en"/>
              <a:t>tf.idf</a:t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87900" y="1291500"/>
            <a:ext cx="8687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[hello world]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IDF(hello) = 0.1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IDF(world) =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 1 TF(hello): 20, TF(world): 0		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TF-IDF(hello)=20*0.1=2	   </a:t>
            </a:r>
            <a:r>
              <a:rPr lang="en"/>
              <a:t>TF-IDF(world)=0*8=0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 2 TF(hello): 1, TF(world): 1</a:t>
            </a:r>
            <a:r>
              <a:rPr lang="en"/>
              <a:t>		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TF-IDF(hello)=1*0.1=0.1	   TF-IDF(world)=1*8=8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Does IDF matter?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Ranking: </a:t>
            </a:r>
            <a:r>
              <a:rPr lang="en"/>
              <a:t>Better tf*idf</a:t>
            </a:r>
            <a:endParaRPr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311700" y="996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Okapi BM25 - Length normalized tf*idf, often a very strong baseline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|D| is document length and a</a:t>
            </a:r>
            <a:r>
              <a:rPr lang="en" sz="1200"/>
              <a:t>vgdl is average document length in corpus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k1 and b are tunable parameters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 is the total number of documents in the collection, |D| is doc length, avgdl is avg. doc length.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Calculated</a:t>
            </a:r>
            <a:r>
              <a:rPr lang="en" sz="1200"/>
              <a:t> term by term - no phrases</a:t>
            </a:r>
            <a:endParaRPr sz="1200"/>
          </a:p>
        </p:txBody>
      </p:sp>
      <p:sp>
        <p:nvSpPr>
          <p:cNvPr id="227" name="Google Shape;227;p41"/>
          <p:cNvSpPr txBox="1"/>
          <p:nvPr/>
        </p:nvSpPr>
        <p:spPr>
          <a:xfrm>
            <a:off x="185900" y="4684925"/>
            <a:ext cx="8849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Wikipedia article on BM25 ranking algorithm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325" y="3642225"/>
            <a:ext cx="4337399" cy="10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1"/>
          <p:cNvPicPr preferRelativeResize="0"/>
          <p:nvPr/>
        </p:nvPicPr>
        <p:blipFill rotWithShape="1">
          <a:blip r:embed="rId5">
            <a:alphaModFix/>
          </a:blip>
          <a:srcRect b="0" l="0" r="0" t="7732"/>
          <a:stretch/>
        </p:blipFill>
        <p:spPr>
          <a:xfrm>
            <a:off x="1306275" y="2585013"/>
            <a:ext cx="6531449" cy="10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Semester is wrapping up…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April 10 (This Saturday): Project Due 11:59pm PST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</a:t>
            </a:r>
            <a:r>
              <a:rPr b="1" lang="en"/>
              <a:t>must</a:t>
            </a:r>
            <a:r>
              <a:rPr lang="en"/>
              <a:t> use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form</a:t>
            </a:r>
            <a:r>
              <a:rPr lang="en"/>
              <a:t> for submitting your projects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submission per group!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April 12 - 17: Your In-Class Presentations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Ranked Retrieval Evaluation</a:t>
            </a:r>
            <a:endParaRPr/>
          </a:p>
        </p:txBody>
      </p:sp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evaluate?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True:</a:t>
            </a:r>
            <a:r>
              <a:rPr lang="en"/>
              <a:t> sorted list of (document, relevance)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Predict:</a:t>
            </a:r>
            <a:r>
              <a:rPr lang="en"/>
              <a:t> sorted list of (document, predicted relevance)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do ranking comparison! Many choices: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Average Precision (MAP)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NDCG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Kendall’s Tau, Spearman’s Rho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Average Precision (MAP)</a:t>
            </a:r>
            <a:endParaRPr/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Average Precision ~= AUCpr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Idea: average precision for retrieving each relevant document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MAP = average of </a:t>
            </a:r>
            <a:r>
              <a:rPr b="1" lang="en"/>
              <a:t>AvpP</a:t>
            </a:r>
            <a:r>
              <a:rPr lang="en"/>
              <a:t> over all queries</a:t>
            </a:r>
            <a:endParaRPr/>
          </a:p>
        </p:txBody>
      </p:sp>
      <p:pic>
        <p:nvPicPr>
          <p:cNvPr descr="x9kPNY0crw8.png" id="247" name="Google Shape;24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925" y="2701150"/>
            <a:ext cx="6456126" cy="10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Gain</a:t>
            </a:r>
            <a:endParaRPr/>
          </a:p>
        </p:txBody>
      </p:sp>
      <p:pic>
        <p:nvPicPr>
          <p:cNvPr id="253" name="Google Shape;2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2090738"/>
            <a:ext cx="209550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5"/>
          <p:cNvSpPr txBox="1"/>
          <p:nvPr/>
        </p:nvSpPr>
        <p:spPr>
          <a:xfrm>
            <a:off x="631650" y="343902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45"/>
          <p:cNvSpPr txBox="1"/>
          <p:nvPr/>
        </p:nvSpPr>
        <p:spPr>
          <a:xfrm>
            <a:off x="551450" y="3679650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Sum of relevance scores for documents 1… p</a:t>
            </a:r>
            <a:br>
              <a:rPr lang="en" sz="1800"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Problems?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Discounted Cumulative Gain</a:t>
            </a:r>
            <a:endParaRPr/>
          </a:p>
        </p:txBody>
      </p:sp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464100" y="1194799"/>
            <a:ext cx="83682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are two common formulations of this</a:t>
            </a:r>
            <a:r>
              <a:rPr lang="en"/>
              <a:t>...</a:t>
            </a:r>
            <a:r>
              <a:rPr lang="en"/>
              <a:t> </a:t>
            </a:r>
            <a:endParaRPr/>
          </a:p>
        </p:txBody>
      </p:sp>
      <p:pic>
        <p:nvPicPr>
          <p:cNvPr id="262" name="Google Shape;2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25" y="1976113"/>
            <a:ext cx="34385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6"/>
          <p:cNvPicPr preferRelativeResize="0"/>
          <p:nvPr/>
        </p:nvPicPr>
        <p:blipFill rotWithShape="1">
          <a:blip r:embed="rId4">
            <a:alphaModFix/>
          </a:blip>
          <a:srcRect b="11365" l="5114" r="0" t="13117"/>
          <a:stretch/>
        </p:blipFill>
        <p:spPr>
          <a:xfrm>
            <a:off x="2852738" y="3134375"/>
            <a:ext cx="34385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6"/>
          <p:cNvSpPr txBox="1"/>
          <p:nvPr/>
        </p:nvSpPr>
        <p:spPr>
          <a:xfrm>
            <a:off x="464100" y="4046400"/>
            <a:ext cx="67347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Rank normalized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um of relevance scores for documents 1...p</a:t>
            </a:r>
            <a:br>
              <a:rPr lang="en" sz="1800"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Problems?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Discounted Cumulative Gain</a:t>
            </a:r>
            <a:endParaRPr/>
          </a:p>
        </p:txBody>
      </p:sp>
      <p:pic>
        <p:nvPicPr>
          <p:cNvPr id="270" name="Google Shape;270;p47"/>
          <p:cNvPicPr preferRelativeResize="0"/>
          <p:nvPr/>
        </p:nvPicPr>
        <p:blipFill rotWithShape="1">
          <a:blip r:embed="rId3">
            <a:alphaModFix/>
          </a:blip>
          <a:srcRect b="0" l="4580" r="0" t="0"/>
          <a:stretch/>
        </p:blipFill>
        <p:spPr>
          <a:xfrm>
            <a:off x="2376875" y="962050"/>
            <a:ext cx="428995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7"/>
          <p:cNvSpPr txBox="1"/>
          <p:nvPr>
            <p:ph idx="1" type="body"/>
          </p:nvPr>
        </p:nvSpPr>
        <p:spPr>
          <a:xfrm>
            <a:off x="464100" y="3640074"/>
            <a:ext cx="83682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REL</a:t>
            </a:r>
            <a:r>
              <a:rPr lang="en"/>
              <a:t> represents a perfectly ordered list of relevant documents in the corpus up to retrieval position p.</a:t>
            </a:r>
            <a:br>
              <a:rPr lang="en"/>
            </a:br>
            <a:br>
              <a:rPr lang="en"/>
            </a:br>
            <a:r>
              <a:rPr lang="en"/>
              <a:t>IDCG</a:t>
            </a:r>
            <a:r>
              <a:rPr baseline="-25000" lang="en"/>
              <a:t>p</a:t>
            </a:r>
            <a:r>
              <a:rPr lang="en"/>
              <a:t> is the maximum DCG</a:t>
            </a:r>
            <a:r>
              <a:rPr baseline="-25000" lang="en"/>
              <a:t>p</a:t>
            </a:r>
            <a:r>
              <a:rPr lang="en"/>
              <a:t> score, achieved by the perfect ordering.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Correlation</a:t>
            </a:r>
            <a:endParaRPr/>
          </a:p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387900" y="1566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Kendall’s Tau:</a:t>
            </a:r>
            <a:r>
              <a:rPr lang="en"/>
              <a:t> pairwise ordering accuracy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all pairs (x</a:t>
            </a:r>
            <a:r>
              <a:rPr baseline="-25000" lang="en"/>
              <a:t>i</a:t>
            </a:r>
            <a:r>
              <a:rPr lang="en"/>
              <a:t>, x</a:t>
            </a:r>
            <a:r>
              <a:rPr baseline="-25000" lang="en"/>
              <a:t>j</a:t>
            </a:r>
            <a:r>
              <a:rPr lang="en"/>
              <a:t>) with scores y</a:t>
            </a:r>
            <a:r>
              <a:rPr baseline="-25000" lang="en"/>
              <a:t>i</a:t>
            </a:r>
            <a:r>
              <a:rPr lang="en"/>
              <a:t>, y</a:t>
            </a:r>
            <a:r>
              <a:rPr baseline="-25000" lang="en"/>
              <a:t>j</a:t>
            </a:r>
            <a:endParaRPr baseline="-25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𝝉 = </a:t>
            </a:r>
            <a:r>
              <a:rPr lang="en" u="sng">
                <a:solidFill>
                  <a:srgbClr val="000000"/>
                </a:solidFill>
                <a:highlight>
                  <a:srgbClr val="FFFFFF"/>
                </a:highlight>
              </a:rPr>
              <a:t>(# pairs correctly ordered - # pairs incorrectly ordered)</a:t>
            </a:r>
            <a:endParaRPr u="sng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(# total pairs)					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78" name="Google Shape;278;p48"/>
          <p:cNvSpPr txBox="1"/>
          <p:nvPr/>
        </p:nvSpPr>
        <p:spPr>
          <a:xfrm>
            <a:off x="311700" y="3880150"/>
            <a:ext cx="84222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Normalized difference between correctly vs. incorrectly ordered document pairs.</a:t>
            </a:r>
            <a:endParaRPr i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Correlation</a:t>
            </a:r>
            <a:endParaRPr/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387900" y="1185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Spearman’s Rho:</a:t>
            </a:r>
            <a:r>
              <a:rPr lang="en"/>
              <a:t> rank 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Rank true scores, predicted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Compute Pearson correlation between lists of </a:t>
            </a:r>
            <a:r>
              <a:rPr i="1" lang="en"/>
              <a:t>ranks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Ex: true = [1,2,3,4], pred = [3,2,1,4]</a:t>
            </a:r>
            <a:endParaRPr/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450" y="2388648"/>
            <a:ext cx="5419101" cy="13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IR Models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IR models - Two Approaches</a:t>
            </a:r>
            <a:endParaRPr/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Relevance</a:t>
            </a:r>
            <a:r>
              <a:rPr lang="en" u="sng"/>
              <a:t> models learn to score (long) documents by (short) queries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producing a relevance score for each doc relative to the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</a:t>
            </a:r>
            <a:r>
              <a:rPr lang="en"/>
              <a:t>representations</a:t>
            </a:r>
            <a:r>
              <a:rPr lang="en"/>
              <a:t> focused on term relevance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Semantic similarity</a:t>
            </a:r>
            <a:r>
              <a:rPr lang="en" u="sng"/>
              <a:t> models score text pairs by meaning similarity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longer natural language queries/questions.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representations focused on semantic meaning.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(continued)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8323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Paper reading sessions: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Train Large, Then Compress: Rethinking Model Size for Efficient Training and Inference of Transformers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Joachim: Thursday, 04/08, Noon PST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IR models - Representations</a:t>
            </a:r>
            <a:endParaRPr/>
          </a:p>
        </p:txBody>
      </p:sp>
      <p:sp>
        <p:nvSpPr>
          <p:cNvPr id="302" name="Google Shape;302;p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representations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is a short low dimensional vector (like embeddings)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Document representations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we represent sentence(s), passage(s), or document as </a:t>
            </a:r>
            <a:br>
              <a:rPr lang="en"/>
            </a:br>
            <a:r>
              <a:rPr lang="en"/>
              <a:t>low dimensional vector?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Ranking/Relevance representations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Relevance as a probability (e.g. P(D|q) or P(q|D)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/>
          <p:nvPr/>
        </p:nvSpPr>
        <p:spPr>
          <a:xfrm>
            <a:off x="1604100" y="1893875"/>
            <a:ext cx="6716700" cy="180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LIKE BERT</a:t>
            </a:r>
            <a:endParaRPr/>
          </a:p>
        </p:txBody>
      </p:sp>
      <p:sp>
        <p:nvSpPr>
          <p:cNvPr id="308" name="Google Shape;308;p53"/>
          <p:cNvSpPr txBox="1"/>
          <p:nvPr/>
        </p:nvSpPr>
        <p:spPr>
          <a:xfrm>
            <a:off x="1697250" y="4077550"/>
            <a:ext cx="6623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[CLS] Query tokens [SEP] [CLS] Doc Sent 1 [SEP] [CLS] Doc Sent 2 [SEP]...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to Rank Example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Relevance Matching Model (DRMM)</a:t>
            </a:r>
            <a:endParaRPr/>
          </a:p>
        </p:txBody>
      </p:sp>
      <p:sp>
        <p:nvSpPr>
          <p:cNvPr id="319" name="Google Shape;319;p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Introduces </a:t>
            </a:r>
            <a:r>
              <a:rPr b="1" lang="en"/>
              <a:t>Relevance Matching</a:t>
            </a:r>
            <a:r>
              <a:rPr lang="en"/>
              <a:t> function: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Exact matching signals - term occurs in query AND doc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Calculate term importance in queries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Diverse matching - relevance match can occur anywhere in the document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Contrasts with </a:t>
            </a:r>
            <a:r>
              <a:rPr b="1" lang="en"/>
              <a:t>Semantic Matching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Semantic similarity (doc and query are semantically similar)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Meaning of overall chunk of text rather than set/sequence of words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Globally match whole doc to query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0" name="Google Shape;320;p55"/>
          <p:cNvSpPr txBox="1"/>
          <p:nvPr/>
        </p:nvSpPr>
        <p:spPr>
          <a:xfrm>
            <a:off x="198300" y="4536200"/>
            <a:ext cx="8142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Adapted from Guo et. al., 2016, 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A Deep Relevance Matching Model for Ad-hoc Retrieval</a:t>
            </a:r>
            <a:endParaRPr sz="1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DRMM structure</a:t>
            </a:r>
            <a:endParaRPr/>
          </a:p>
        </p:txBody>
      </p:sp>
      <p:sp>
        <p:nvSpPr>
          <p:cNvPr id="326" name="Google Shape;326;p56"/>
          <p:cNvSpPr txBox="1"/>
          <p:nvPr>
            <p:ph idx="1" type="body"/>
          </p:nvPr>
        </p:nvSpPr>
        <p:spPr>
          <a:xfrm>
            <a:off x="311700" y="1225225"/>
            <a:ext cx="2923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Word2vec embeddings for doc and query terms minus stopwords.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Each query term compared to all doc terms to construct a matching histogram.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Histogram fed to FFMN to produce query term score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Gating function rates query terms in importance to “relevance”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Query term scores aggregated to produce relevance score</a:t>
            </a:r>
            <a:endParaRPr sz="1300"/>
          </a:p>
        </p:txBody>
      </p:sp>
      <p:sp>
        <p:nvSpPr>
          <p:cNvPr id="327" name="Google Shape;327;p56"/>
          <p:cNvSpPr txBox="1"/>
          <p:nvPr/>
        </p:nvSpPr>
        <p:spPr>
          <a:xfrm>
            <a:off x="198300" y="4536200"/>
            <a:ext cx="8142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Adapted from Guo et. al., 2016, 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A Deep Relevance Matching Model for Ad-hoc Retrieval</a:t>
            </a:r>
            <a:endParaRPr sz="1100"/>
          </a:p>
        </p:txBody>
      </p:sp>
      <p:pic>
        <p:nvPicPr>
          <p:cNvPr id="328" name="Google Shape;328;p56"/>
          <p:cNvPicPr preferRelativeResize="0"/>
          <p:nvPr/>
        </p:nvPicPr>
        <p:blipFill rotWithShape="1">
          <a:blip r:embed="rId4">
            <a:alphaModFix/>
          </a:blip>
          <a:srcRect b="0" l="7306" r="7731" t="0"/>
          <a:stretch/>
        </p:blipFill>
        <p:spPr>
          <a:xfrm>
            <a:off x="3377650" y="882750"/>
            <a:ext cx="5582624" cy="31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DRMM Results</a:t>
            </a:r>
            <a:endParaRPr/>
          </a:p>
        </p:txBody>
      </p:sp>
      <p:sp>
        <p:nvSpPr>
          <p:cNvPr id="334" name="Google Shape;334;p57"/>
          <p:cNvSpPr txBox="1"/>
          <p:nvPr>
            <p:ph idx="1" type="body"/>
          </p:nvPr>
        </p:nvSpPr>
        <p:spPr>
          <a:xfrm>
            <a:off x="311700" y="1225225"/>
            <a:ext cx="2365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</a:t>
            </a:r>
            <a:r>
              <a:rPr lang="en"/>
              <a:t>improvement</a:t>
            </a:r>
            <a:r>
              <a:rPr lang="en"/>
              <a:t> over BM25 baseline for count histogram and log-count histogram.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Fundamentally a BOW model!</a:t>
            </a:r>
            <a:endParaRPr/>
          </a:p>
        </p:txBody>
      </p:sp>
      <p:sp>
        <p:nvSpPr>
          <p:cNvPr id="335" name="Google Shape;335;p57"/>
          <p:cNvSpPr txBox="1"/>
          <p:nvPr/>
        </p:nvSpPr>
        <p:spPr>
          <a:xfrm>
            <a:off x="198300" y="4536200"/>
            <a:ext cx="8142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Adapted from Guo et. al., 2016, 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A Deep Relevance Matching Model for Ad-hoc Retrieval</a:t>
            </a:r>
            <a:endParaRPr sz="1100"/>
          </a:p>
        </p:txBody>
      </p:sp>
      <p:pic>
        <p:nvPicPr>
          <p:cNvPr id="336" name="Google Shape;336;p57"/>
          <p:cNvPicPr preferRelativeResize="0"/>
          <p:nvPr/>
        </p:nvPicPr>
        <p:blipFill rotWithShape="1">
          <a:blip r:embed="rId4">
            <a:alphaModFix/>
          </a:blip>
          <a:srcRect b="0" l="0" r="0" t="960"/>
          <a:stretch/>
        </p:blipFill>
        <p:spPr>
          <a:xfrm>
            <a:off x="2572275" y="1340774"/>
            <a:ext cx="6335624" cy="26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Similarity Example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USE-Semantic Retrieval</a:t>
            </a:r>
            <a:endParaRPr/>
          </a:p>
        </p:txBody>
      </p:sp>
      <p:sp>
        <p:nvSpPr>
          <p:cNvPr id="347" name="Google Shape;347;p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 of Universal </a:t>
            </a:r>
            <a:r>
              <a:rPr lang="en"/>
              <a:t>Sentence</a:t>
            </a:r>
            <a:r>
              <a:rPr lang="en"/>
              <a:t> Encoder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(“Universal Sentence Encoder”</a:t>
            </a:r>
            <a:r>
              <a:rPr lang="en"/>
              <a:t>, Cer et al, 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https://arxiv.org/pdf/1803.11175.pdf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Seeks to create latent semantic space into which docs and queries can be mapped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multiple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conversation response prediction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Quick Thought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language inference (NLI)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</a:t>
            </a:r>
            <a:r>
              <a:rPr lang="en"/>
              <a:t>ilingual text retrieval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on a semantic retrieval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all sentences in retrieval corpus that are semantically similar to a query sentence</a:t>
            </a:r>
            <a:endParaRPr/>
          </a:p>
        </p:txBody>
      </p:sp>
      <p:sp>
        <p:nvSpPr>
          <p:cNvPr id="348" name="Google Shape;348;p59"/>
          <p:cNvSpPr txBox="1"/>
          <p:nvPr/>
        </p:nvSpPr>
        <p:spPr>
          <a:xfrm>
            <a:off x="123950" y="4580350"/>
            <a:ext cx="8886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Adapted from Yang et. al., 2019,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Multilingual Universal Sentence Encoder for Semantic Retrieval</a:t>
            </a:r>
            <a:endParaRPr sz="1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Sentence Encoder (USE) Family</a:t>
            </a:r>
            <a:endParaRPr/>
          </a:p>
        </p:txBody>
      </p:sp>
      <p:sp>
        <p:nvSpPr>
          <p:cNvPr id="354" name="Google Shape;354;p60"/>
          <p:cNvSpPr txBox="1"/>
          <p:nvPr>
            <p:ph idx="1" type="body"/>
          </p:nvPr>
        </p:nvSpPr>
        <p:spPr>
          <a:xfrm>
            <a:off x="311700" y="1225225"/>
            <a:ext cx="3072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Dual Encoder Architecture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Two e</a:t>
            </a:r>
            <a:r>
              <a:rPr lang="en"/>
              <a:t>ncoders with shared parameters learn to produce representations (sentence embedding) that maximizes similarity (dot product) between dual encoder outputs.</a:t>
            </a:r>
            <a:endParaRPr/>
          </a:p>
        </p:txBody>
      </p:sp>
      <p:sp>
        <p:nvSpPr>
          <p:cNvPr id="355" name="Google Shape;355;p60"/>
          <p:cNvSpPr txBox="1"/>
          <p:nvPr/>
        </p:nvSpPr>
        <p:spPr>
          <a:xfrm>
            <a:off x="292200" y="4438975"/>
            <a:ext cx="8559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Based on Chidambaram et. al., 2019,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Learning Cross-Lingual Sentence Representations via a Multi-task Dual-Encoder Model</a:t>
            </a:r>
            <a:endParaRPr sz="1000"/>
          </a:p>
        </p:txBody>
      </p:sp>
      <p:pic>
        <p:nvPicPr>
          <p:cNvPr id="356" name="Google Shape;35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525" y="1225225"/>
            <a:ext cx="5291051" cy="294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- Semantic Retrieval Results</a:t>
            </a:r>
            <a:endParaRPr/>
          </a:p>
        </p:txBody>
      </p:sp>
      <p:sp>
        <p:nvSpPr>
          <p:cNvPr id="362" name="Google Shape;362;p61"/>
          <p:cNvSpPr txBox="1"/>
          <p:nvPr>
            <p:ph idx="1" type="body"/>
          </p:nvPr>
        </p:nvSpPr>
        <p:spPr>
          <a:xfrm>
            <a:off x="311700" y="1225225"/>
            <a:ext cx="4286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Fine-tuned on large sets of question answer pairs.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sz="1600"/>
              <a:t>dentify different questions that have the same answer: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your age?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old are you?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These are semantically similar.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Query on one should </a:t>
            </a:r>
            <a:r>
              <a:rPr lang="en" sz="1600"/>
              <a:t>retrieve</a:t>
            </a:r>
            <a:r>
              <a:rPr lang="en" sz="1600"/>
              <a:t> all others</a:t>
            </a:r>
            <a:endParaRPr sz="1600"/>
          </a:p>
        </p:txBody>
      </p:sp>
      <p:sp>
        <p:nvSpPr>
          <p:cNvPr id="363" name="Google Shape;363;p61"/>
          <p:cNvSpPr txBox="1"/>
          <p:nvPr/>
        </p:nvSpPr>
        <p:spPr>
          <a:xfrm>
            <a:off x="123950" y="4580350"/>
            <a:ext cx="8886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Adapted from Yang et. al., 2019,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Multilingual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Universal Sentence Encoder for Semantic Retrieval</a:t>
            </a:r>
            <a:endParaRPr sz="1100"/>
          </a:p>
        </p:txBody>
      </p:sp>
      <p:pic>
        <p:nvPicPr>
          <p:cNvPr id="364" name="Google Shape;36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225" y="1474800"/>
            <a:ext cx="4286400" cy="2499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Please!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semester feedback is now open!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https://course-evaluations.berkeley.edu</a:t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always working on changes to improve the class.  If you have ideas, please feel free to *also* reach out if your ideas don’t fit the feedback template. 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Example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3"/>
          <p:cNvSpPr txBox="1"/>
          <p:nvPr/>
        </p:nvSpPr>
        <p:spPr>
          <a:xfrm>
            <a:off x="599500" y="696025"/>
            <a:ext cx="8544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Q: “What is the height of the washington monument”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	D1: “.....”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D2: “.....”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D3: “.....”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[CLS]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height of the washington monument [SEP]  D1 [SEP]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using BERT</a:t>
            </a:r>
            <a:endParaRPr/>
          </a:p>
        </p:txBody>
      </p:sp>
      <p:sp>
        <p:nvSpPr>
          <p:cNvPr id="380" name="Google Shape;380;p64"/>
          <p:cNvSpPr txBox="1"/>
          <p:nvPr>
            <p:ph idx="1" type="body"/>
          </p:nvPr>
        </p:nvSpPr>
        <p:spPr>
          <a:xfrm>
            <a:off x="311700" y="1225225"/>
            <a:ext cx="4236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adaptation of BERT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[CLS] as sentence or passage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relevance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 relevance based on passage level scoring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passage, Max passage, Sum Passage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Fine-tuning on query logs</a:t>
            </a:r>
            <a:endParaRPr/>
          </a:p>
        </p:txBody>
      </p:sp>
      <p:sp>
        <p:nvSpPr>
          <p:cNvPr id="381" name="Google Shape;381;p64"/>
          <p:cNvSpPr txBox="1"/>
          <p:nvPr/>
        </p:nvSpPr>
        <p:spPr>
          <a:xfrm>
            <a:off x="235475" y="4622950"/>
            <a:ext cx="8596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Based on Dai and Callan, 2019,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Deeper Text Understanding for IR with Contextual Neural Language Modeling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4"/>
          <p:cNvSpPr txBox="1"/>
          <p:nvPr/>
        </p:nvSpPr>
        <p:spPr>
          <a:xfrm>
            <a:off x="4275925" y="3966075"/>
            <a:ext cx="4486500" cy="61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Question: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this a relevance match model or a semantic match model?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3" name="Google Shape;38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800" y="732699"/>
            <a:ext cx="4486501" cy="326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using BERT</a:t>
            </a:r>
            <a:endParaRPr/>
          </a:p>
        </p:txBody>
      </p:sp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311700" y="1225225"/>
            <a:ext cx="4614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BERT help retrieval?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Seems better on natural language queries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Stopwords are a problem in tf*idf but mark key semantic relations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Where are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/>
              <a:t>wind power installations located? </a:t>
            </a:r>
            <a:r>
              <a:rPr lang="en">
                <a:highlight>
                  <a:srgbClr val="FFFF00"/>
                </a:highlight>
              </a:rPr>
              <a:t>There are</a:t>
            </a:r>
            <a:r>
              <a:rPr lang="en"/>
              <a:t> 1200 wind power installations </a:t>
            </a:r>
            <a:r>
              <a:rPr lang="en">
                <a:highlight>
                  <a:srgbClr val="FFFF00"/>
                </a:highlight>
              </a:rPr>
              <a:t>in</a:t>
            </a:r>
            <a:r>
              <a:rPr lang="en"/>
              <a:t> Germany.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language model captures “language understanding” - fine-tuning on query/doc pairs adds “search knowledge.”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390" name="Google Shape;390;p65"/>
          <p:cNvSpPr txBox="1"/>
          <p:nvPr/>
        </p:nvSpPr>
        <p:spPr>
          <a:xfrm>
            <a:off x="235475" y="4622950"/>
            <a:ext cx="8596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Based on Dai and Callan, 2019,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Deeper Text Understanding for IR with Contextual Neural Language Modeling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65"/>
          <p:cNvSpPr/>
          <p:nvPr/>
        </p:nvSpPr>
        <p:spPr>
          <a:xfrm>
            <a:off x="4441963" y="3427600"/>
            <a:ext cx="421500" cy="16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402" y="1147225"/>
            <a:ext cx="4217599" cy="2910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 Your Presentations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End of This Week: Projects Due   </a:t>
            </a:r>
            <a:r>
              <a:rPr i="1" lang="en">
                <a:solidFill>
                  <a:srgbClr val="CC0000"/>
                </a:solidFill>
              </a:rPr>
              <a:t>April</a:t>
            </a:r>
            <a:r>
              <a:rPr i="1" lang="en">
                <a:solidFill>
                  <a:srgbClr val="CC0000"/>
                </a:solidFill>
              </a:rPr>
              <a:t> 10th!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a great class!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P(doc | q) -- same score for Vijay and Salman and we don’t separate the data for Vijay or his likes vs Salman or his likes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P(doc | q, user = Vijay) -- this is based on selections or data from Vijay (user) and when data is unavailable from Vijay, people similar (ex: similar queries overall, similar GPS location, similar websites, ….) to Vijay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in on the Async...</a:t>
            </a:r>
            <a:endParaRPr/>
          </a:p>
        </p:txBody>
      </p:sp>
      <p:sp>
        <p:nvSpPr>
          <p:cNvPr id="414" name="Google Shape;414;p69"/>
          <p:cNvSpPr txBox="1"/>
          <p:nvPr>
            <p:ph idx="1" type="body"/>
          </p:nvPr>
        </p:nvSpPr>
        <p:spPr>
          <a:xfrm>
            <a:off x="3117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exercise...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distance</a:t>
            </a:r>
            <a:endParaRPr/>
          </a:p>
        </p:txBody>
      </p:sp>
      <p:sp>
        <p:nvSpPr>
          <p:cNvPr id="420" name="Google Shape;420;p7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edit distance of "peach" and "patch"?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1"/>
          <p:cNvSpPr txBox="1"/>
          <p:nvPr>
            <p:ph type="title"/>
          </p:nvPr>
        </p:nvSpPr>
        <p:spPr>
          <a:xfrm>
            <a:off x="265500" y="12052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distance</a:t>
            </a:r>
            <a:endParaRPr/>
          </a:p>
        </p:txBody>
      </p:sp>
      <p:sp>
        <p:nvSpPr>
          <p:cNvPr id="426" name="Google Shape;426;p7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edit distance of "peach" and "patch"?</a:t>
            </a:r>
            <a:endParaRPr/>
          </a:p>
        </p:txBody>
      </p:sp>
      <p:sp>
        <p:nvSpPr>
          <p:cNvPr id="427" name="Google Shape;427;p7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plan...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Week: Document Processing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Weeks: NLP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Retrieval (IR)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Infrastructure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Ranking and Evaluation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IR Models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Spelling correction</a:t>
            </a:r>
            <a:endParaRPr/>
          </a:p>
        </p:txBody>
      </p:sp>
      <p:sp>
        <p:nvSpPr>
          <p:cNvPr id="433" name="Google Shape;433;p72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noisy channel spelling model computes the unnormalized probability P(believe|beleiv) as the product of what terms?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Spelling correction</a:t>
            </a:r>
            <a:endParaRPr/>
          </a:p>
        </p:txBody>
      </p:sp>
      <p:sp>
        <p:nvSpPr>
          <p:cNvPr id="439" name="Google Shape;439;p73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noisy channel spelling model computes the unnormalized probability P(intended|typed) as the product of what terms?</a:t>
            </a:r>
            <a:endParaRPr/>
          </a:p>
        </p:txBody>
      </p:sp>
      <p:sp>
        <p:nvSpPr>
          <p:cNvPr id="440" name="Google Shape;440;p7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p(typed | intended) x p(intended)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Unnormalized as we ignore the p(typed) in the denominator.  Why can we do this?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Index</a:t>
            </a:r>
            <a:endParaRPr/>
          </a:p>
        </p:txBody>
      </p:sp>
      <p:sp>
        <p:nvSpPr>
          <p:cNvPr id="446" name="Google Shape;446;p7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The original documents can be reconstructed from a positional index.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Index</a:t>
            </a:r>
            <a:endParaRPr/>
          </a:p>
        </p:txBody>
      </p:sp>
      <p:sp>
        <p:nvSpPr>
          <p:cNvPr id="452" name="Google Shape;452;p7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True!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3" name="Google Shape;453;p7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The original documents can be reconstructed from a positional index.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Coefficient</a:t>
            </a:r>
            <a:endParaRPr/>
          </a:p>
        </p:txBody>
      </p:sp>
      <p:sp>
        <p:nvSpPr>
          <p:cNvPr id="459" name="Google Shape;459;p76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You could implement token-level Jaccard coefficient ranking using a non-positional index.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Coefficient</a:t>
            </a:r>
            <a:endParaRPr/>
          </a:p>
        </p:txBody>
      </p:sp>
      <p:sp>
        <p:nvSpPr>
          <p:cNvPr id="465" name="Google Shape;465;p7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True!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6" name="Google Shape;466;p7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You could implement token-level Jaccard coefficient ranking using a non-positional index.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Ranking</a:t>
            </a:r>
            <a:endParaRPr/>
          </a:p>
        </p:txBody>
      </p:sp>
      <p:sp>
        <p:nvSpPr>
          <p:cNvPr id="472" name="Google Shape;472;p78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IDF has an effect on ranking for one-word queries.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Ranking</a:t>
            </a:r>
            <a:endParaRPr/>
          </a:p>
        </p:txBody>
      </p:sp>
      <p:sp>
        <p:nvSpPr>
          <p:cNvPr id="478" name="Google Shape;478;p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False!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9" name="Google Shape;479;p7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IDF has an effect on ranking for one-word queries.</a:t>
            </a:r>
            <a:endParaRPr/>
          </a:p>
        </p:txBody>
      </p:sp>
      <p:sp>
        <p:nvSpPr>
          <p:cNvPr id="480" name="Google Shape;480;p79"/>
          <p:cNvSpPr txBox="1"/>
          <p:nvPr/>
        </p:nvSpPr>
        <p:spPr>
          <a:xfrm>
            <a:off x="730325" y="792750"/>
            <a:ext cx="7765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tf(doc1, word)*IDF(word) vs tf(doc2, word)*IDF(word) 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relevance(doc) = sum(tf(doc, word)*IDF(word))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Ex: relevance(doc|query=”the apple”) = tf(doc, “the”)*IDF(“the’) + tf(doc, “apple”)*IDF(“apple”)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relevance(doc|query=”apple”) = tf(doc, “apple”)*IDF(“apple”)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Space Model</a:t>
            </a:r>
            <a:endParaRPr/>
          </a:p>
        </p:txBody>
      </p:sp>
      <p:sp>
        <p:nvSpPr>
          <p:cNvPr id="486" name="Google Shape;486;p8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True or False? An index without positional information has all the information necessary to compute </a:t>
            </a:r>
            <a:br>
              <a:rPr lang="en"/>
            </a:br>
            <a:r>
              <a:rPr lang="en"/>
              <a:t>TF-IDF scores.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80"/>
          <p:cNvSpPr txBox="1"/>
          <p:nvPr/>
        </p:nvSpPr>
        <p:spPr>
          <a:xfrm>
            <a:off x="730325" y="792750"/>
            <a:ext cx="7765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relevance(doc) = vector_sum(tf(doc, word)*IDF(word) along the direction of the dimension for word)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doc = “the apple the”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tf(doc) = (0, 0, ... 2, 0, …, 0, 1, 0, ...)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tf-idf(doc) = (0, 0, ... 2/9, 0, …, 0, 1/5, 0, ...)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Space Model</a:t>
            </a:r>
            <a:endParaRPr/>
          </a:p>
        </p:txBody>
      </p:sp>
      <p:sp>
        <p:nvSpPr>
          <p:cNvPr id="493" name="Google Shape;493;p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True!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4" name="Google Shape;494;p8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An index without positional information has all the information necessary to compute </a:t>
            </a:r>
            <a:br>
              <a:rPr lang="en"/>
            </a:br>
            <a:r>
              <a:rPr lang="en"/>
              <a:t>TF-IDF scores.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IR</a:t>
            </a:r>
            <a:endParaRPr/>
          </a:p>
        </p:txBody>
      </p:sp>
      <p:sp>
        <p:nvSpPr>
          <p:cNvPr id="500" name="Google Shape;500;p82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The precision/recall curve ignores potentially relevant documents not in the top-k ranked results.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3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IR</a:t>
            </a:r>
            <a:endParaRPr/>
          </a:p>
        </p:txBody>
      </p:sp>
      <p:sp>
        <p:nvSpPr>
          <p:cNvPr id="506" name="Google Shape;506;p8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True!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7" name="Google Shape;507;p83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or False? The precision/recall curve ignores potentially relevant documents not in the top-k ranked results.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Week: Document Processing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5225"/>
            <a:ext cx="8832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unsolved problem with multiple</a:t>
            </a:r>
            <a:r>
              <a:rPr lang="en"/>
              <a:t> independent strategies: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existing approaches on short sections and find ways to stitch information together, i.e., </a:t>
            </a:r>
            <a:r>
              <a:rPr b="1" lang="en"/>
              <a:t>exploit hierarchical structure.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 into chunks and combine weights for each chunk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representations of words, sentences, and sentence blocks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Relax size constraints </a:t>
            </a:r>
            <a:r>
              <a:rPr lang="en"/>
              <a:t>of existing BERT-derived approaches and hope they give more meaningful results. (It is a long way though from 500 to 500k ...)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altogether </a:t>
            </a:r>
            <a:r>
              <a:rPr b="1" lang="en"/>
              <a:t>different architectural approaches</a:t>
            </a:r>
            <a:r>
              <a:rPr lang="en"/>
              <a:t> to targeted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 hierarchical and sequential </a:t>
            </a:r>
            <a:r>
              <a:rPr lang="en"/>
              <a:t>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Twin encoders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Week: Document Processing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5225"/>
            <a:ext cx="8424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NLP tasks require different</a:t>
            </a:r>
            <a:r>
              <a:rPr lang="en"/>
              <a:t> strategies: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is more amenable to a bag of words approach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Summarization needs to consider the sentences in the entire document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needs a representation of the entire document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Coherence </a:t>
            </a:r>
            <a:r>
              <a:rPr lang="en"/>
              <a:t>assessment</a:t>
            </a:r>
            <a:r>
              <a:rPr lang="en"/>
              <a:t> needs to be built up sequentially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