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2"/>
  </p:notesMasterIdLst>
  <p:sldIdLst>
    <p:sldId id="256" r:id="rId2"/>
    <p:sldId id="257" r:id="rId3"/>
    <p:sldId id="258" r:id="rId4"/>
    <p:sldId id="259" r:id="rId5"/>
    <p:sldId id="268" r:id="rId6"/>
    <p:sldId id="260" r:id="rId7"/>
    <p:sldId id="267" r:id="rId8"/>
    <p:sldId id="269" r:id="rId9"/>
    <p:sldId id="261" r:id="rId10"/>
    <p:sldId id="271" r:id="rId11"/>
    <p:sldId id="262" r:id="rId12"/>
    <p:sldId id="272" r:id="rId13"/>
    <p:sldId id="263" r:id="rId14"/>
    <p:sldId id="273" r:id="rId15"/>
    <p:sldId id="264" r:id="rId16"/>
    <p:sldId id="265" r:id="rId17"/>
    <p:sldId id="274" r:id="rId18"/>
    <p:sldId id="275" r:id="rId19"/>
    <p:sldId id="276"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06"/>
    <p:restoredTop sz="57593"/>
  </p:normalViewPr>
  <p:slideViewPr>
    <p:cSldViewPr snapToGrid="0">
      <p:cViewPr varScale="1">
        <p:scale>
          <a:sx n="71" d="100"/>
          <a:sy n="71" d="100"/>
        </p:scale>
        <p:origin x="184" y="13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BA174-1FDB-2B4F-AFB9-94A265496B7D}" type="datetimeFigureOut">
              <a:rPr lang="en-US" smtClean="0"/>
              <a:t>9/19/23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CF564-5FCD-CF4B-80BD-5EAE8562D434}" type="slidenum">
              <a:rPr lang="en-US" smtClean="0"/>
              <a:t>‹#›</a:t>
            </a:fld>
            <a:endParaRPr lang="en-US"/>
          </a:p>
        </p:txBody>
      </p:sp>
    </p:spTree>
    <p:extLst>
      <p:ext uri="{BB962C8B-B14F-4D97-AF65-F5344CB8AC3E}">
        <p14:creationId xmlns:p14="http://schemas.microsoft.com/office/powerpoint/2010/main" val="12884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4CF564-5FCD-CF4B-80BD-5EAE8562D434}" type="slidenum">
              <a:rPr lang="en-US" smtClean="0"/>
              <a:t>1</a:t>
            </a:fld>
            <a:endParaRPr lang="en-US"/>
          </a:p>
        </p:txBody>
      </p:sp>
    </p:spTree>
    <p:extLst>
      <p:ext uri="{BB962C8B-B14F-4D97-AF65-F5344CB8AC3E}">
        <p14:creationId xmlns:p14="http://schemas.microsoft.com/office/powerpoint/2010/main" val="1499891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1: Smoking Trends Variability</a:t>
            </a:r>
          </a:p>
          <a:p>
            <a:endParaRPr lang="en-US" dirty="0"/>
          </a:p>
          <a:p>
            <a:r>
              <a:rPr lang="en-US" dirty="0"/>
              <a:t>- Smoking trends around the world have exhibited significant variability since the 1980s. This variability encompasses factors like daily cigarette consumption, the percentage of male and female smokers, and the total number of smokers.</a:t>
            </a:r>
          </a:p>
          <a:p>
            <a:r>
              <a:rPr lang="en-US" dirty="0"/>
              <a:t>- While some regions have witnessed a decline in smoking rates due to increased awareness of the negative health impacts of tobacco, others have experienced different patterns. Our data provides insights into this complex global phenomenon.</a:t>
            </a:r>
          </a:p>
          <a:p>
            <a:endParaRPr lang="en-US" dirty="0"/>
          </a:p>
          <a:p>
            <a:endParaRPr lang="en-US" dirty="0"/>
          </a:p>
          <a:p>
            <a:r>
              <a:rPr lang="en-US" dirty="0"/>
              <a:t>Point 2: Analyzing the Data for Negative Trends</a:t>
            </a:r>
          </a:p>
          <a:p>
            <a:endParaRPr lang="en-US" dirty="0"/>
          </a:p>
          <a:p>
            <a:r>
              <a:rPr lang="en-US" dirty="0"/>
              <a:t>- To assess whether there is an overall trend in smoking rates, we have examined a comprehensive dataset spanning several decades. This dataset includes indicators such as daily cigarette consumption, the percentage of male and female smokers, and the total number of smokers.</a:t>
            </a:r>
          </a:p>
          <a:p>
            <a:r>
              <a:rPr lang="en-US" dirty="0"/>
              <a:t>- By analyzing this data, we aim to identify patterns and trends that reveal whether efforts to combat smoking's negative effects have been successful on a global scale.</a:t>
            </a:r>
          </a:p>
          <a:p>
            <a:endParaRPr lang="en-US" dirty="0"/>
          </a:p>
          <a:p>
            <a:r>
              <a:rPr lang="en-US" dirty="0"/>
              <a:t>Point 3: Exploring Regional Disparities</a:t>
            </a:r>
          </a:p>
          <a:p>
            <a:endParaRPr lang="en-US" dirty="0"/>
          </a:p>
          <a:p>
            <a:r>
              <a:rPr lang="en-US" dirty="0"/>
              <a:t>- Beyond assessing global trends, we should also explore regional disparities. Some countries and regions may have made significant strides in reducing smoking rates, while others may continue to face challenges.</a:t>
            </a:r>
          </a:p>
          <a:p>
            <a:r>
              <a:rPr lang="en-US" dirty="0"/>
              <a:t>- Examining these regional differences can help us understand the effectiveness of anti-smoking campaigns, policies, and interventions in different parts of the world.</a:t>
            </a:r>
          </a:p>
          <a:p>
            <a:endParaRPr lang="en-US" dirty="0"/>
          </a:p>
          <a:p>
            <a:r>
              <a:rPr lang="en-US" dirty="0"/>
              <a:t>Point 4: Implications for Public Health Policy</a:t>
            </a:r>
          </a:p>
          <a:p>
            <a:endParaRPr lang="en-US" dirty="0"/>
          </a:p>
          <a:p>
            <a:r>
              <a:rPr lang="en-US" dirty="0"/>
              <a:t>- The insights we gather from this analysis have profound implications for public health policy. If we identify a negative overall trend, it  potentially underscores the importance of ongoing anti-smoking efforts.</a:t>
            </a:r>
          </a:p>
          <a:p>
            <a:r>
              <a:rPr lang="en-US" dirty="0"/>
              <a:t>- Conversely, if we find variations or stagnation in smoking rates, it may signal a need for innovative strategies and targeted interventions to further reduce tobacco use globally.</a:t>
            </a:r>
          </a:p>
          <a:p>
            <a:endParaRPr lang="en-US" dirty="0"/>
          </a:p>
          <a:p>
            <a:r>
              <a:rPr lang="en-US" dirty="0"/>
              <a:t>Point 5: Future Directions</a:t>
            </a:r>
          </a:p>
          <a:p>
            <a:endParaRPr lang="en-US" dirty="0"/>
          </a:p>
          <a:p>
            <a:r>
              <a:rPr lang="en-US" dirty="0"/>
              <a:t>- As we delve deeper into this data and its implications, we also consider future research directions. What additional factors contribute to smoking trends, and how can we refine our strategies to achieve a smoke-free world?</a:t>
            </a:r>
          </a:p>
          <a:p>
            <a:r>
              <a:rPr lang="en-US" dirty="0"/>
              <a:t>- Our ongoing commitment to studying and understanding smoking trends will play a pivotal role in shaping public health policies for the years to come.</a:t>
            </a:r>
          </a:p>
          <a:p>
            <a:endParaRPr lang="en-US" dirty="0"/>
          </a:p>
          <a:p>
            <a:r>
              <a:rPr lang="en-US" dirty="0"/>
              <a:t>Closing Remarks:</a:t>
            </a:r>
          </a:p>
          <a:p>
            <a:r>
              <a:rPr lang="en-US" dirty="0"/>
              <a:t>- In conclusion, our analysis of global smoking trends is a critical step toward addressing the complex issue of tobacco use on a global scale. By comprehensively evaluating the data, we can make informed decisions that positively impact public health worldwide.</a:t>
            </a:r>
          </a:p>
        </p:txBody>
      </p:sp>
      <p:sp>
        <p:nvSpPr>
          <p:cNvPr id="4" name="Slide Number Placeholder 3"/>
          <p:cNvSpPr>
            <a:spLocks noGrp="1"/>
          </p:cNvSpPr>
          <p:nvPr>
            <p:ph type="sldNum" sz="quarter" idx="5"/>
          </p:nvPr>
        </p:nvSpPr>
        <p:spPr/>
        <p:txBody>
          <a:bodyPr/>
          <a:lstStyle/>
          <a:p>
            <a:fld id="{7C4CF564-5FCD-CF4B-80BD-5EAE8562D434}" type="slidenum">
              <a:rPr lang="en-US" smtClean="0"/>
              <a:t>2</a:t>
            </a:fld>
            <a:endParaRPr lang="en-US"/>
          </a:p>
        </p:txBody>
      </p:sp>
    </p:spTree>
    <p:extLst>
      <p:ext uri="{BB962C8B-B14F-4D97-AF65-F5344CB8AC3E}">
        <p14:creationId xmlns:p14="http://schemas.microsoft.com/office/powerpoint/2010/main" val="658905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Let's delve into the details of our dataset. It's a comprehensive resource comprising over 6,000 entries, each representing a specific data point. These entries span 188 countries, giving us a global perspective on smoking habits. The dataset is structured into nine categories, covering various aspects of smoking behavior, from specific years to the total number of smokers in each year.</a:t>
            </a:r>
          </a:p>
          <a:p>
            <a:pPr algn="l">
              <a:buFont typeface="Arial" panose="020B0604020202020204" pitchFamily="34" charset="0"/>
              <a:buChar char="•"/>
            </a:pPr>
            <a:r>
              <a:rPr lang="en-US" b="0" i="0" u="none" strike="noStrike" dirty="0">
                <a:solidFill>
                  <a:srgbClr val="D1D5DB"/>
                </a:solidFill>
                <a:effectLst/>
                <a:latin typeface="Söhne"/>
              </a:rPr>
              <a:t>This dataset was meticulously compiled through the CORGIS datasets Project. It's the result of a collaborative effort involving experts like Austin Cory Bart, Dennis </a:t>
            </a:r>
            <a:r>
              <a:rPr lang="en-US" b="0" i="0" u="none" strike="noStrike" dirty="0" err="1">
                <a:solidFill>
                  <a:srgbClr val="D1D5DB"/>
                </a:solidFill>
                <a:effectLst/>
                <a:latin typeface="Söhne"/>
              </a:rPr>
              <a:t>Kafura</a:t>
            </a:r>
            <a:r>
              <a:rPr lang="en-US" b="0" i="0" u="none" strike="noStrike" dirty="0">
                <a:solidFill>
                  <a:srgbClr val="D1D5DB"/>
                </a:solidFill>
                <a:effectLst/>
                <a:latin typeface="Söhne"/>
              </a:rPr>
              <a:t>, Clifford A. Shaffer, Javier </a:t>
            </a:r>
            <a:r>
              <a:rPr lang="en-US" b="0" i="0" u="none" strike="noStrike" dirty="0" err="1">
                <a:solidFill>
                  <a:srgbClr val="D1D5DB"/>
                </a:solidFill>
                <a:effectLst/>
                <a:latin typeface="Söhne"/>
              </a:rPr>
              <a:t>Tibau</a:t>
            </a:r>
            <a:r>
              <a:rPr lang="en-US" b="0" i="0" u="none" strike="noStrike" dirty="0">
                <a:solidFill>
                  <a:srgbClr val="D1D5DB"/>
                </a:solidFill>
                <a:effectLst/>
                <a:latin typeface="Söhne"/>
              </a:rPr>
              <a:t>, Luke </a:t>
            </a:r>
            <a:r>
              <a:rPr lang="en-US" b="0" i="0" u="none" strike="noStrike" dirty="0" err="1">
                <a:solidFill>
                  <a:srgbClr val="D1D5DB"/>
                </a:solidFill>
                <a:effectLst/>
                <a:latin typeface="Söhne"/>
              </a:rPr>
              <a:t>Gusukuma</a:t>
            </a:r>
            <a:r>
              <a:rPr lang="en-US" b="0" i="0" u="none" strike="noStrike" dirty="0">
                <a:solidFill>
                  <a:srgbClr val="D1D5DB"/>
                </a:solidFill>
                <a:effectLst/>
                <a:latin typeface="Söhne"/>
              </a:rPr>
              <a:t>, and Eli </a:t>
            </a:r>
            <a:r>
              <a:rPr lang="en-US" b="0" i="0" u="none" strike="noStrike" dirty="0" err="1">
                <a:solidFill>
                  <a:srgbClr val="D1D5DB"/>
                </a:solidFill>
                <a:effectLst/>
                <a:latin typeface="Söhne"/>
              </a:rPr>
              <a:t>Tilevich</a:t>
            </a:r>
            <a:r>
              <a:rPr lang="en-US" b="0" i="0" u="none" strike="noStrike" dirty="0">
                <a:solidFill>
                  <a:srgbClr val="D1D5DB"/>
                </a:solidFill>
                <a:effectLst/>
                <a:latin typeface="Söhne"/>
              </a:rPr>
              <a:t>. Their dedication ensures the data's reliability and accuracy.</a:t>
            </a:r>
          </a:p>
          <a:p>
            <a:pPr algn="l">
              <a:buFont typeface="Arial" panose="020B0604020202020204" pitchFamily="34" charset="0"/>
              <a:buChar char="•"/>
            </a:pPr>
            <a:r>
              <a:rPr lang="en-US" b="0" i="0" u="none" strike="noStrike" dirty="0">
                <a:solidFill>
                  <a:srgbClr val="D1D5DB"/>
                </a:solidFill>
                <a:effectLst/>
                <a:latin typeface="Söhne"/>
              </a:rPr>
              <a:t>The dataset's value lies in its ability to provide insights into smoking trends. It empowers us to understand how smoking behaviors have changed over the years and how they differ across countries. We'll use this dataset to draw meaningful conclusions, identify patterns, and inform global strategies to address smoking-related issues.</a:t>
            </a:r>
          </a:p>
          <a:p>
            <a:pPr algn="l">
              <a:buFont typeface="Arial" panose="020B0604020202020204" pitchFamily="34" charset="0"/>
              <a:buChar char="•"/>
            </a:pPr>
            <a:r>
              <a:rPr lang="en-US" b="0" i="0" u="none" strike="noStrike" dirty="0">
                <a:solidFill>
                  <a:srgbClr val="D1D5DB"/>
                </a:solidFill>
                <a:effectLst/>
                <a:latin typeface="Söhne"/>
              </a:rPr>
              <a:t>Additionally, this dataset sets the stage for future research and policymaking in the field of public health. As we progress in our analysis, we'll harness the power of this resource to inform our understanding of smoking trends and their implications for public health worldwide.</a:t>
            </a:r>
          </a:p>
          <a:p>
            <a:endParaRPr lang="en-US" dirty="0"/>
          </a:p>
        </p:txBody>
      </p:sp>
      <p:sp>
        <p:nvSpPr>
          <p:cNvPr id="4" name="Slide Number Placeholder 3"/>
          <p:cNvSpPr>
            <a:spLocks noGrp="1"/>
          </p:cNvSpPr>
          <p:nvPr>
            <p:ph type="sldNum" sz="quarter" idx="5"/>
          </p:nvPr>
        </p:nvSpPr>
        <p:spPr/>
        <p:txBody>
          <a:bodyPr/>
          <a:lstStyle/>
          <a:p>
            <a:fld id="{7C4CF564-5FCD-CF4B-80BD-5EAE8562D434}" type="slidenum">
              <a:rPr lang="en-US" smtClean="0"/>
              <a:t>3</a:t>
            </a:fld>
            <a:endParaRPr lang="en-US"/>
          </a:p>
        </p:txBody>
      </p:sp>
    </p:spTree>
    <p:extLst>
      <p:ext uri="{BB962C8B-B14F-4D97-AF65-F5344CB8AC3E}">
        <p14:creationId xmlns:p14="http://schemas.microsoft.com/office/powerpoint/2010/main" val="498031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CF564-5FCD-CF4B-80BD-5EAE8562D434}" type="slidenum">
              <a:rPr lang="en-US" smtClean="0"/>
              <a:t>6</a:t>
            </a:fld>
            <a:endParaRPr lang="en-US"/>
          </a:p>
        </p:txBody>
      </p:sp>
    </p:spTree>
    <p:extLst>
      <p:ext uri="{BB962C8B-B14F-4D97-AF65-F5344CB8AC3E}">
        <p14:creationId xmlns:p14="http://schemas.microsoft.com/office/powerpoint/2010/main" val="79779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CF564-5FCD-CF4B-80BD-5EAE8562D434}" type="slidenum">
              <a:rPr lang="en-US" smtClean="0"/>
              <a:t>8</a:t>
            </a:fld>
            <a:endParaRPr lang="en-US"/>
          </a:p>
        </p:txBody>
      </p:sp>
    </p:spTree>
    <p:extLst>
      <p:ext uri="{BB962C8B-B14F-4D97-AF65-F5344CB8AC3E}">
        <p14:creationId xmlns:p14="http://schemas.microsoft.com/office/powerpoint/2010/main" val="137138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r>
              <a:rPr lang="en-US" b="0" i="0" dirty="0">
                <a:solidFill>
                  <a:srgbClr val="000000"/>
                </a:solidFill>
                <a:effectLst/>
                <a:latin typeface="Courier New" panose="02070309020205020404" pitchFamily="49" charset="0"/>
              </a:rPr>
            </a:br>
            <a:endParaRPr lang="en-US" b="0" i="0" dirty="0">
              <a:solidFill>
                <a:srgbClr val="000000"/>
              </a:solidFill>
              <a:effectLst/>
              <a:latin typeface="Courier New" panose="02070309020205020404" pitchFamily="49" charset="0"/>
            </a:endParaRPr>
          </a:p>
          <a:p>
            <a:pPr algn="l"/>
            <a:r>
              <a:rPr lang="en-US" b="0" i="0" dirty="0">
                <a:solidFill>
                  <a:srgbClr val="000000"/>
                </a:solidFill>
                <a:effectLst/>
                <a:latin typeface="Helvetica Neue" panose="02000503000000020004" pitchFamily="2" charset="0"/>
              </a:rPr>
              <a:t>There is a statistically significant difference in percent changes between male and female smokers for countries with positive overall percent change.</a:t>
            </a:r>
          </a:p>
          <a:p>
            <a:endParaRPr lang="en-US" dirty="0"/>
          </a:p>
        </p:txBody>
      </p:sp>
      <p:sp>
        <p:nvSpPr>
          <p:cNvPr id="4" name="Slide Number Placeholder 3"/>
          <p:cNvSpPr>
            <a:spLocks noGrp="1"/>
          </p:cNvSpPr>
          <p:nvPr>
            <p:ph type="sldNum" sz="quarter" idx="5"/>
          </p:nvPr>
        </p:nvSpPr>
        <p:spPr/>
        <p:txBody>
          <a:bodyPr/>
          <a:lstStyle/>
          <a:p>
            <a:fld id="{7C4CF564-5FCD-CF4B-80BD-5EAE8562D434}" type="slidenum">
              <a:rPr lang="en-US" smtClean="0"/>
              <a:t>15</a:t>
            </a:fld>
            <a:endParaRPr lang="en-US"/>
          </a:p>
        </p:txBody>
      </p:sp>
    </p:spTree>
    <p:extLst>
      <p:ext uri="{BB962C8B-B14F-4D97-AF65-F5344CB8AC3E}">
        <p14:creationId xmlns:p14="http://schemas.microsoft.com/office/powerpoint/2010/main" val="277591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statistically significant difference in percent changes between male and female smokers for countries with negative overall percent change.</a:t>
            </a:r>
          </a:p>
        </p:txBody>
      </p:sp>
      <p:sp>
        <p:nvSpPr>
          <p:cNvPr id="4" name="Slide Number Placeholder 3"/>
          <p:cNvSpPr>
            <a:spLocks noGrp="1"/>
          </p:cNvSpPr>
          <p:nvPr>
            <p:ph type="sldNum" sz="quarter" idx="5"/>
          </p:nvPr>
        </p:nvSpPr>
        <p:spPr/>
        <p:txBody>
          <a:bodyPr/>
          <a:lstStyle/>
          <a:p>
            <a:fld id="{7C4CF564-5FCD-CF4B-80BD-5EAE8562D434}" type="slidenum">
              <a:rPr lang="en-US" smtClean="0"/>
              <a:t>16</a:t>
            </a:fld>
            <a:endParaRPr lang="en-US"/>
          </a:p>
        </p:txBody>
      </p:sp>
    </p:spTree>
    <p:extLst>
      <p:ext uri="{BB962C8B-B14F-4D97-AF65-F5344CB8AC3E}">
        <p14:creationId xmlns:p14="http://schemas.microsoft.com/office/powerpoint/2010/main" val="1570009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CF564-5FCD-CF4B-80BD-5EAE8562D434}" type="slidenum">
              <a:rPr lang="en-US" smtClean="0"/>
              <a:t>20</a:t>
            </a:fld>
            <a:endParaRPr lang="en-US"/>
          </a:p>
        </p:txBody>
      </p:sp>
    </p:spTree>
    <p:extLst>
      <p:ext uri="{BB962C8B-B14F-4D97-AF65-F5344CB8AC3E}">
        <p14:creationId xmlns:p14="http://schemas.microsoft.com/office/powerpoint/2010/main" val="3552956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9/19/23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309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562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9/19/23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5870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9/19/23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3217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9/19/23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90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5172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0859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409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9/19/23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114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738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9/19/23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507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989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50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48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222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407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334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9/19/23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144216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88DB-B543-02EA-2E87-EDFFC2F2135E}"/>
              </a:ext>
            </a:extLst>
          </p:cNvPr>
          <p:cNvSpPr>
            <a:spLocks noGrp="1"/>
          </p:cNvSpPr>
          <p:nvPr>
            <p:ph type="ctrTitle"/>
          </p:nvPr>
        </p:nvSpPr>
        <p:spPr/>
        <p:txBody>
          <a:bodyPr>
            <a:normAutofit/>
          </a:bodyPr>
          <a:lstStyle/>
          <a:p>
            <a:r>
              <a:rPr lang="en-US" b="0" i="0" u="none" strike="noStrike" dirty="0">
                <a:solidFill>
                  <a:srgbClr val="666666"/>
                </a:solidFill>
                <a:effectLst/>
                <a:latin typeface="Oswald" panose="020F0502020204030204" pitchFamily="34" charset="0"/>
              </a:rPr>
              <a:t>Smoking Around the World</a:t>
            </a:r>
            <a:endParaRPr lang="en-US" dirty="0"/>
          </a:p>
        </p:txBody>
      </p:sp>
      <p:sp>
        <p:nvSpPr>
          <p:cNvPr id="3" name="Subtitle 2">
            <a:extLst>
              <a:ext uri="{FF2B5EF4-FFF2-40B4-BE49-F238E27FC236}">
                <a16:creationId xmlns:a16="http://schemas.microsoft.com/office/drawing/2014/main" id="{2B6773B2-15C5-0068-5533-5A3376D253F3}"/>
              </a:ext>
            </a:extLst>
          </p:cNvPr>
          <p:cNvSpPr>
            <a:spLocks noGrp="1"/>
          </p:cNvSpPr>
          <p:nvPr>
            <p:ph type="subTitle" idx="1"/>
          </p:nvPr>
        </p:nvSpPr>
        <p:spPr/>
        <p:txBody>
          <a:bodyPr/>
          <a:lstStyle/>
          <a:p>
            <a:r>
              <a:rPr lang="en-US" sz="1800" b="0" i="0" u="none" strike="noStrike" dirty="0">
                <a:solidFill>
                  <a:srgbClr val="000000"/>
                </a:solidFill>
                <a:effectLst/>
                <a:latin typeface="Playfair Display" panose="020F0502020204030204" pitchFamily="34" charset="0"/>
              </a:rPr>
              <a:t>Eric Wolf • Sept 2023</a:t>
            </a:r>
            <a:endParaRPr lang="en-US" dirty="0"/>
          </a:p>
        </p:txBody>
      </p:sp>
    </p:spTree>
    <p:extLst>
      <p:ext uri="{BB962C8B-B14F-4D97-AF65-F5344CB8AC3E}">
        <p14:creationId xmlns:p14="http://schemas.microsoft.com/office/powerpoint/2010/main" val="726415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F790-6155-4913-4A4F-697D2D12C779}"/>
              </a:ext>
            </a:extLst>
          </p:cNvPr>
          <p:cNvSpPr>
            <a:spLocks noGrp="1"/>
          </p:cNvSpPr>
          <p:nvPr>
            <p:ph type="title"/>
          </p:nvPr>
        </p:nvSpPr>
        <p:spPr/>
        <p:txBody>
          <a:bodyPr/>
          <a:lstStyle/>
          <a:p>
            <a:r>
              <a:rPr lang="en-US" dirty="0"/>
              <a:t>China</a:t>
            </a:r>
          </a:p>
        </p:txBody>
      </p:sp>
      <p:pic>
        <p:nvPicPr>
          <p:cNvPr id="8194" name="Picture 2">
            <a:extLst>
              <a:ext uri="{FF2B5EF4-FFF2-40B4-BE49-F238E27FC236}">
                <a16:creationId xmlns:a16="http://schemas.microsoft.com/office/drawing/2014/main" id="{E9DB5148-B63F-700A-5F5B-6120961E34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46" y="2193925"/>
            <a:ext cx="1062370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28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539F-B958-607F-9E8C-0A988057F324}"/>
              </a:ext>
            </a:extLst>
          </p:cNvPr>
          <p:cNvSpPr>
            <a:spLocks noGrp="1"/>
          </p:cNvSpPr>
          <p:nvPr>
            <p:ph type="title"/>
          </p:nvPr>
        </p:nvSpPr>
        <p:spPr/>
        <p:txBody>
          <a:bodyPr/>
          <a:lstStyle/>
          <a:p>
            <a:r>
              <a:rPr lang="en-US" dirty="0"/>
              <a:t>India</a:t>
            </a:r>
          </a:p>
        </p:txBody>
      </p:sp>
      <p:pic>
        <p:nvPicPr>
          <p:cNvPr id="9220" name="Picture 4">
            <a:extLst>
              <a:ext uri="{FF2B5EF4-FFF2-40B4-BE49-F238E27FC236}">
                <a16:creationId xmlns:a16="http://schemas.microsoft.com/office/drawing/2014/main" id="{CC7E59F3-C462-A0AB-BA45-CF12657591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2226" y="2193925"/>
            <a:ext cx="1070754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6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7F01-ABFF-F73A-98BE-8EA76DC5E559}"/>
              </a:ext>
            </a:extLst>
          </p:cNvPr>
          <p:cNvSpPr>
            <a:spLocks noGrp="1"/>
          </p:cNvSpPr>
          <p:nvPr>
            <p:ph type="title"/>
          </p:nvPr>
        </p:nvSpPr>
        <p:spPr/>
        <p:txBody>
          <a:bodyPr/>
          <a:lstStyle/>
          <a:p>
            <a:r>
              <a:rPr lang="en-US" dirty="0"/>
              <a:t>India</a:t>
            </a:r>
          </a:p>
        </p:txBody>
      </p:sp>
      <p:pic>
        <p:nvPicPr>
          <p:cNvPr id="12290" name="Picture 2">
            <a:extLst>
              <a:ext uri="{FF2B5EF4-FFF2-40B4-BE49-F238E27FC236}">
                <a16:creationId xmlns:a16="http://schemas.microsoft.com/office/drawing/2014/main" id="{70FDAE14-E7B9-570B-928F-DF29A51B61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46" y="2193925"/>
            <a:ext cx="1062370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18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6DD4-9F41-CC9A-9669-A6FC5C79DFAB}"/>
              </a:ext>
            </a:extLst>
          </p:cNvPr>
          <p:cNvSpPr>
            <a:spLocks noGrp="1"/>
          </p:cNvSpPr>
          <p:nvPr>
            <p:ph type="title"/>
          </p:nvPr>
        </p:nvSpPr>
        <p:spPr/>
        <p:txBody>
          <a:bodyPr/>
          <a:lstStyle/>
          <a:p>
            <a:r>
              <a:rPr lang="en-US" dirty="0"/>
              <a:t>The united states of America</a:t>
            </a:r>
          </a:p>
        </p:txBody>
      </p:sp>
      <p:pic>
        <p:nvPicPr>
          <p:cNvPr id="10242" name="Picture 2">
            <a:extLst>
              <a:ext uri="{FF2B5EF4-FFF2-40B4-BE49-F238E27FC236}">
                <a16:creationId xmlns:a16="http://schemas.microsoft.com/office/drawing/2014/main" id="{6F4950A2-69E1-B0A4-5BD6-865753179B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46" y="2193925"/>
            <a:ext cx="1062370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23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858A-5D21-F899-0269-D35F7F08EC1B}"/>
              </a:ext>
            </a:extLst>
          </p:cNvPr>
          <p:cNvSpPr>
            <a:spLocks noGrp="1"/>
          </p:cNvSpPr>
          <p:nvPr>
            <p:ph type="title"/>
          </p:nvPr>
        </p:nvSpPr>
        <p:spPr/>
        <p:txBody>
          <a:bodyPr/>
          <a:lstStyle/>
          <a:p>
            <a:r>
              <a:rPr lang="en-US" dirty="0"/>
              <a:t>The united states of America</a:t>
            </a:r>
          </a:p>
        </p:txBody>
      </p:sp>
      <p:pic>
        <p:nvPicPr>
          <p:cNvPr id="11266" name="Picture 2">
            <a:extLst>
              <a:ext uri="{FF2B5EF4-FFF2-40B4-BE49-F238E27FC236}">
                <a16:creationId xmlns:a16="http://schemas.microsoft.com/office/drawing/2014/main" id="{DF040FDD-AD65-EC3A-C096-3653EAB359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2112" y="2193925"/>
            <a:ext cx="1058777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01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FA32-DBF5-75EA-A6D5-C836B4F1A3A3}"/>
              </a:ext>
            </a:extLst>
          </p:cNvPr>
          <p:cNvSpPr>
            <a:spLocks noGrp="1"/>
          </p:cNvSpPr>
          <p:nvPr>
            <p:ph type="title"/>
          </p:nvPr>
        </p:nvSpPr>
        <p:spPr>
          <a:xfrm>
            <a:off x="2555310" y="764373"/>
            <a:ext cx="8950890" cy="1293028"/>
          </a:xfrm>
        </p:spPr>
        <p:txBody>
          <a:bodyPr/>
          <a:lstStyle/>
          <a:p>
            <a:r>
              <a:rPr lang="en-US" dirty="0"/>
              <a:t>Countries with a positive trend</a:t>
            </a:r>
          </a:p>
        </p:txBody>
      </p:sp>
      <p:pic>
        <p:nvPicPr>
          <p:cNvPr id="3076" name="Picture 4">
            <a:extLst>
              <a:ext uri="{FF2B5EF4-FFF2-40B4-BE49-F238E27FC236}">
                <a16:creationId xmlns:a16="http://schemas.microsoft.com/office/drawing/2014/main" id="{09B40F70-1645-B2CA-2ED9-15179534247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043" y="2193925"/>
            <a:ext cx="10515913"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8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F9EE-9BD7-DFC0-9890-BC1615BFBBF9}"/>
              </a:ext>
            </a:extLst>
          </p:cNvPr>
          <p:cNvSpPr>
            <a:spLocks noGrp="1"/>
          </p:cNvSpPr>
          <p:nvPr>
            <p:ph type="title"/>
          </p:nvPr>
        </p:nvSpPr>
        <p:spPr>
          <a:xfrm>
            <a:off x="2342367" y="764373"/>
            <a:ext cx="9163833" cy="1293028"/>
          </a:xfrm>
        </p:spPr>
        <p:txBody>
          <a:bodyPr/>
          <a:lstStyle/>
          <a:p>
            <a:r>
              <a:rPr lang="en-US" dirty="0"/>
              <a:t>Countries with a negative trend</a:t>
            </a:r>
          </a:p>
        </p:txBody>
      </p:sp>
      <p:pic>
        <p:nvPicPr>
          <p:cNvPr id="2052" name="Picture 4">
            <a:extLst>
              <a:ext uri="{FF2B5EF4-FFF2-40B4-BE49-F238E27FC236}">
                <a16:creationId xmlns:a16="http://schemas.microsoft.com/office/drawing/2014/main" id="{987A41B5-6FD6-1E93-50EB-86D8CBE913C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043" y="2193925"/>
            <a:ext cx="10515913"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520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DF7E-5CD2-CA27-A8CD-C9BD6E2FAAD8}"/>
              </a:ext>
            </a:extLst>
          </p:cNvPr>
          <p:cNvSpPr>
            <a:spLocks noGrp="1"/>
          </p:cNvSpPr>
          <p:nvPr>
            <p:ph type="title"/>
          </p:nvPr>
        </p:nvSpPr>
        <p:spPr/>
        <p:txBody>
          <a:bodyPr/>
          <a:lstStyle/>
          <a:p>
            <a:r>
              <a:rPr lang="en-US" dirty="0"/>
              <a:t>China</a:t>
            </a:r>
          </a:p>
        </p:txBody>
      </p:sp>
      <p:pic>
        <p:nvPicPr>
          <p:cNvPr id="14338" name="Picture 2">
            <a:extLst>
              <a:ext uri="{FF2B5EF4-FFF2-40B4-BE49-F238E27FC236}">
                <a16:creationId xmlns:a16="http://schemas.microsoft.com/office/drawing/2014/main" id="{9F57A31F-2B9A-C465-2A66-88B00005FE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46" y="2193925"/>
            <a:ext cx="1062370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54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E08A-DB56-F0EC-5BA7-C41D632ECB26}"/>
              </a:ext>
            </a:extLst>
          </p:cNvPr>
          <p:cNvSpPr>
            <a:spLocks noGrp="1"/>
          </p:cNvSpPr>
          <p:nvPr>
            <p:ph type="title"/>
          </p:nvPr>
        </p:nvSpPr>
        <p:spPr/>
        <p:txBody>
          <a:bodyPr/>
          <a:lstStyle/>
          <a:p>
            <a:r>
              <a:rPr lang="en-US" dirty="0"/>
              <a:t>India</a:t>
            </a:r>
          </a:p>
        </p:txBody>
      </p:sp>
      <p:pic>
        <p:nvPicPr>
          <p:cNvPr id="13314" name="Picture 2">
            <a:extLst>
              <a:ext uri="{FF2B5EF4-FFF2-40B4-BE49-F238E27FC236}">
                <a16:creationId xmlns:a16="http://schemas.microsoft.com/office/drawing/2014/main" id="{8C0C54A5-52ED-FDF7-EDB2-0772CDDFC3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46" y="2193925"/>
            <a:ext cx="1062370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7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8FF3-D84B-A30F-0B50-1496A9174228}"/>
              </a:ext>
            </a:extLst>
          </p:cNvPr>
          <p:cNvSpPr>
            <a:spLocks noGrp="1"/>
          </p:cNvSpPr>
          <p:nvPr>
            <p:ph type="title"/>
          </p:nvPr>
        </p:nvSpPr>
        <p:spPr/>
        <p:txBody>
          <a:bodyPr/>
          <a:lstStyle/>
          <a:p>
            <a:r>
              <a:rPr lang="en-US" dirty="0"/>
              <a:t>The United states of </a:t>
            </a:r>
            <a:r>
              <a:rPr lang="en-US" dirty="0" err="1"/>
              <a:t>america</a:t>
            </a:r>
            <a:endParaRPr lang="en-US" dirty="0"/>
          </a:p>
        </p:txBody>
      </p:sp>
      <p:pic>
        <p:nvPicPr>
          <p:cNvPr id="15362" name="Picture 2">
            <a:extLst>
              <a:ext uri="{FF2B5EF4-FFF2-40B4-BE49-F238E27FC236}">
                <a16:creationId xmlns:a16="http://schemas.microsoft.com/office/drawing/2014/main" id="{71D01C16-CEE4-4C1A-9E50-B89B42DE00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46" y="2193925"/>
            <a:ext cx="1062370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8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CC54-CAB2-6077-2EC8-1CA42A69DEED}"/>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C153FB6C-4480-5E7C-0DBA-3EFB9BF76682}"/>
              </a:ext>
            </a:extLst>
          </p:cNvPr>
          <p:cNvSpPr>
            <a:spLocks noGrp="1"/>
          </p:cNvSpPr>
          <p:nvPr>
            <p:ph idx="1"/>
          </p:nvPr>
        </p:nvSpPr>
        <p:spPr/>
        <p:txBody>
          <a:bodyPr>
            <a:normAutofit fontScale="32500" lnSpcReduction="20000"/>
          </a:bodyPr>
          <a:lstStyle/>
          <a:p>
            <a:pPr algn="l">
              <a:buFont typeface="Arial" panose="020B0604020202020204" pitchFamily="34" charset="0"/>
              <a:buChar char="•"/>
            </a:pPr>
            <a:r>
              <a:rPr lang="en-US" sz="4000" b="1" i="0" u="none" strike="noStrike" dirty="0">
                <a:effectLst/>
              </a:rPr>
              <a:t>Smoking Trends Variability</a:t>
            </a:r>
            <a:endParaRPr lang="en-US" sz="4000" b="0" i="0" u="none" strike="noStrike" dirty="0">
              <a:effectLst/>
            </a:endParaRPr>
          </a:p>
          <a:p>
            <a:pPr marL="742950" lvl="1" indent="-285750" algn="l">
              <a:buFont typeface="Arial" panose="020B0604020202020204" pitchFamily="34" charset="0"/>
              <a:buChar char="•"/>
            </a:pPr>
            <a:r>
              <a:rPr lang="en-US" sz="3500" b="0" i="0" u="none" strike="noStrike" dirty="0">
                <a:effectLst/>
              </a:rPr>
              <a:t>Smoking trends globally have exhibited significant variability since the 1980s.</a:t>
            </a:r>
          </a:p>
          <a:p>
            <a:pPr marL="742950" lvl="1" indent="-285750" algn="l">
              <a:buFont typeface="Arial" panose="020B0604020202020204" pitchFamily="34" charset="0"/>
              <a:buChar char="•"/>
            </a:pPr>
            <a:r>
              <a:rPr lang="en-US" sz="3500" b="0" i="0" u="none" strike="noStrike" dirty="0">
                <a:effectLst/>
              </a:rPr>
              <a:t>Variability includes daily cigarette consumption, percentage of male and female smokers, and total smoker counts.</a:t>
            </a:r>
          </a:p>
          <a:p>
            <a:pPr algn="l">
              <a:buFont typeface="Arial" panose="020B0604020202020204" pitchFamily="34" charset="0"/>
              <a:buChar char="•"/>
            </a:pPr>
            <a:r>
              <a:rPr lang="en-US" sz="4000" b="1" i="0" u="none" strike="noStrike" dirty="0">
                <a:effectLst/>
              </a:rPr>
              <a:t>Analyzing the Data for Overall Trends</a:t>
            </a:r>
            <a:endParaRPr lang="en-US" sz="4000" b="0" i="0" u="none" strike="noStrike" dirty="0">
              <a:effectLst/>
            </a:endParaRPr>
          </a:p>
          <a:p>
            <a:pPr marL="742950" lvl="1" indent="-285750" algn="l">
              <a:buFont typeface="Arial" panose="020B0604020202020204" pitchFamily="34" charset="0"/>
              <a:buChar char="•"/>
            </a:pPr>
            <a:r>
              <a:rPr lang="en-US" sz="3400" b="0" i="0" u="none" strike="noStrike" dirty="0">
                <a:effectLst/>
              </a:rPr>
              <a:t>Comprehensive dataset analysis spanning decades.</a:t>
            </a:r>
          </a:p>
          <a:p>
            <a:pPr marL="742950" lvl="1" indent="-285750" algn="l">
              <a:buFont typeface="Arial" panose="020B0604020202020204" pitchFamily="34" charset="0"/>
              <a:buChar char="•"/>
            </a:pPr>
            <a:r>
              <a:rPr lang="en-US" sz="3400" b="0" i="0" u="none" strike="noStrike" dirty="0">
                <a:effectLst/>
              </a:rPr>
              <a:t>Includes daily consumption, gender-specific percentages, and total smokers.</a:t>
            </a:r>
          </a:p>
          <a:p>
            <a:pPr marL="742950" lvl="1" indent="-285750" algn="l">
              <a:buFont typeface="Arial" panose="020B0604020202020204" pitchFamily="34" charset="0"/>
              <a:buChar char="•"/>
            </a:pPr>
            <a:r>
              <a:rPr lang="en-US" sz="3400" b="0" i="0" u="none" strike="noStrike" dirty="0">
                <a:effectLst/>
              </a:rPr>
              <a:t>Goal: Identify global and regional trends in smoking behavior.</a:t>
            </a:r>
          </a:p>
          <a:p>
            <a:pPr algn="l">
              <a:buFont typeface="Arial" panose="020B0604020202020204" pitchFamily="34" charset="0"/>
              <a:buChar char="•"/>
            </a:pPr>
            <a:r>
              <a:rPr lang="en-US" sz="4000" b="1" i="0" u="none" strike="noStrike" dirty="0">
                <a:effectLst/>
              </a:rPr>
              <a:t>Exploring Regional Disparities</a:t>
            </a:r>
            <a:endParaRPr lang="en-US" sz="4000" b="0" i="0" u="none" strike="noStrike" dirty="0">
              <a:effectLst/>
            </a:endParaRPr>
          </a:p>
          <a:p>
            <a:pPr marL="742950" lvl="1" indent="-285750" algn="l">
              <a:buFont typeface="Arial" panose="020B0604020202020204" pitchFamily="34" charset="0"/>
              <a:buChar char="•"/>
            </a:pPr>
            <a:r>
              <a:rPr lang="en-US" sz="3400" b="0" i="0" u="none" strike="noStrike" dirty="0">
                <a:effectLst/>
              </a:rPr>
              <a:t>Assess regional differences in smoking trends.</a:t>
            </a:r>
          </a:p>
          <a:p>
            <a:pPr marL="742950" lvl="1" indent="-285750" algn="l">
              <a:buFont typeface="Arial" panose="020B0604020202020204" pitchFamily="34" charset="0"/>
              <a:buChar char="•"/>
            </a:pPr>
            <a:r>
              <a:rPr lang="en-US" sz="3400" b="0" i="0" u="none" strike="noStrike" dirty="0">
                <a:effectLst/>
              </a:rPr>
              <a:t>Some regions making strides, while others face challenges.</a:t>
            </a:r>
          </a:p>
          <a:p>
            <a:pPr algn="l">
              <a:buFont typeface="Arial" panose="020B0604020202020204" pitchFamily="34" charset="0"/>
              <a:buChar char="•"/>
            </a:pPr>
            <a:r>
              <a:rPr lang="en-US" sz="4000" b="1" i="0" u="none" strike="noStrike" dirty="0">
                <a:effectLst/>
              </a:rPr>
              <a:t>Implications for Public Health Policy</a:t>
            </a:r>
            <a:endParaRPr lang="en-US" sz="4000" b="0" i="0" u="none" strike="noStrike" dirty="0">
              <a:effectLst/>
            </a:endParaRPr>
          </a:p>
          <a:p>
            <a:pPr marL="742950" lvl="1" indent="-285750" algn="l">
              <a:buFont typeface="Arial" panose="020B0604020202020204" pitchFamily="34" charset="0"/>
              <a:buChar char="•"/>
            </a:pPr>
            <a:r>
              <a:rPr lang="en-US" sz="3400" b="0" i="0" u="none" strike="noStrike" dirty="0">
                <a:effectLst/>
              </a:rPr>
              <a:t>Findings shape public health policies.</a:t>
            </a:r>
          </a:p>
          <a:p>
            <a:pPr marL="742950" lvl="1" indent="-285750" algn="l">
              <a:buFont typeface="Arial" panose="020B0604020202020204" pitchFamily="34" charset="0"/>
              <a:buChar char="•"/>
            </a:pPr>
            <a:r>
              <a:rPr lang="en-US" sz="3400" b="0" i="0" u="none" strike="noStrike" dirty="0">
                <a:effectLst/>
              </a:rPr>
              <a:t>Negative trends emphasize the importance of anti-smoking efforts.</a:t>
            </a:r>
          </a:p>
          <a:p>
            <a:pPr marL="742950" lvl="1" indent="-285750" algn="l">
              <a:buFont typeface="Arial" panose="020B0604020202020204" pitchFamily="34" charset="0"/>
              <a:buChar char="•"/>
            </a:pPr>
            <a:r>
              <a:rPr lang="en-US" sz="3400" b="0" i="0" u="none" strike="noStrike" dirty="0">
                <a:effectLst/>
              </a:rPr>
              <a:t>Stagnation or variations may require innovative strategies.</a:t>
            </a:r>
          </a:p>
          <a:p>
            <a:pPr algn="l">
              <a:buFont typeface="Arial" panose="020B0604020202020204" pitchFamily="34" charset="0"/>
              <a:buChar char="•"/>
            </a:pPr>
            <a:r>
              <a:rPr lang="en-US" sz="4000" b="1" i="0" u="none" strike="noStrike" dirty="0">
                <a:effectLst/>
              </a:rPr>
              <a:t>Future Directions</a:t>
            </a:r>
            <a:endParaRPr lang="en-US" sz="4000" b="0" i="0" u="none" strike="noStrike" dirty="0">
              <a:effectLst/>
            </a:endParaRPr>
          </a:p>
          <a:p>
            <a:pPr marL="742950" lvl="1" indent="-285750" algn="l">
              <a:buFont typeface="Arial" panose="020B0604020202020204" pitchFamily="34" charset="0"/>
              <a:buChar char="•"/>
            </a:pPr>
            <a:r>
              <a:rPr lang="en-US" sz="3400" b="0" i="0" u="none" strike="noStrike" dirty="0">
                <a:effectLst/>
              </a:rPr>
              <a:t>Consider future research directions.</a:t>
            </a:r>
          </a:p>
          <a:p>
            <a:pPr marL="742950" lvl="1" indent="-285750" algn="l">
              <a:buFont typeface="Arial" panose="020B0604020202020204" pitchFamily="34" charset="0"/>
              <a:buChar char="•"/>
            </a:pPr>
            <a:r>
              <a:rPr lang="en-US" sz="3400" b="0" i="0" u="none" strike="noStrike" dirty="0">
                <a:effectLst/>
              </a:rPr>
              <a:t>Explore additional factors influencing smoking trends.</a:t>
            </a:r>
          </a:p>
          <a:p>
            <a:endParaRPr lang="en-US" dirty="0"/>
          </a:p>
        </p:txBody>
      </p:sp>
    </p:spTree>
    <p:extLst>
      <p:ext uri="{BB962C8B-B14F-4D97-AF65-F5344CB8AC3E}">
        <p14:creationId xmlns:p14="http://schemas.microsoft.com/office/powerpoint/2010/main" val="329352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64D6-FDF5-8D07-3F93-54D266450C30}"/>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15A7CBB-AAB8-9D7A-B869-42B0FF8A04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616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CE62-2BB7-7415-27A9-4D2BAFBC76B4}"/>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7AAA742C-0E21-3C25-F4FF-1296DFD538CD}"/>
              </a:ext>
            </a:extLst>
          </p:cNvPr>
          <p:cNvSpPr>
            <a:spLocks noGrp="1"/>
          </p:cNvSpPr>
          <p:nvPr>
            <p:ph idx="1"/>
          </p:nvPr>
        </p:nvSpPr>
        <p:spPr/>
        <p:txBody>
          <a:bodyPr>
            <a:normAutofit/>
          </a:bodyPr>
          <a:lstStyle/>
          <a:p>
            <a:r>
              <a:rPr lang="en-US" b="1" i="0" u="none" strike="noStrike" dirty="0">
                <a:effectLst/>
              </a:rPr>
              <a:t>Dataset Overview</a:t>
            </a:r>
            <a:endParaRPr lang="en-US" b="0" i="0" u="none" strike="noStrike" dirty="0">
              <a:effectLst/>
            </a:endParaRPr>
          </a:p>
          <a:p>
            <a:pPr lvl="1"/>
            <a:r>
              <a:rPr lang="en-US" b="0" i="0" u="none" strike="noStrike" dirty="0">
                <a:effectLst/>
              </a:rPr>
              <a:t>Includes 6,204 entries representing 188 countries</a:t>
            </a:r>
          </a:p>
          <a:p>
            <a:pPr lvl="1"/>
            <a:r>
              <a:rPr lang="en-US" b="0" i="0" u="none" strike="noStrike" dirty="0">
                <a:effectLst/>
              </a:rPr>
              <a:t>Covers nine categories, from years to total smokers per year</a:t>
            </a:r>
          </a:p>
          <a:p>
            <a:r>
              <a:rPr lang="en-US" b="1" i="0" u="none" strike="noStrike" dirty="0">
                <a:effectLst/>
              </a:rPr>
              <a:t>Categories Covered</a:t>
            </a:r>
            <a:endParaRPr lang="en-US" b="0" i="0" u="none" strike="noStrike" dirty="0">
              <a:effectLst/>
            </a:endParaRPr>
          </a:p>
          <a:p>
            <a:pPr lvl="1"/>
            <a:r>
              <a:rPr lang="en-US" b="0" i="0" u="none" strike="noStrike" dirty="0">
                <a:effectLst/>
              </a:rPr>
              <a:t>Organized into nine distinct categories, including years and total numbers of smokers per year</a:t>
            </a:r>
          </a:p>
          <a:p>
            <a:r>
              <a:rPr lang="en-US" b="1" i="0" u="none" strike="noStrike" dirty="0">
                <a:effectLst/>
              </a:rPr>
              <a:t>Data Compilation</a:t>
            </a:r>
            <a:endParaRPr lang="en-US" b="0" i="0" u="none" strike="noStrike" dirty="0">
              <a:effectLst/>
            </a:endParaRPr>
          </a:p>
          <a:p>
            <a:pPr lvl="1"/>
            <a:r>
              <a:rPr lang="en-US" b="0" i="0" u="none" strike="noStrike" dirty="0">
                <a:effectLst/>
              </a:rPr>
              <a:t>Compiled through the CORGIS datasets Project</a:t>
            </a:r>
          </a:p>
          <a:p>
            <a:pPr lvl="1"/>
            <a:r>
              <a:rPr lang="en-US" b="0" i="0" u="none" strike="noStrike" dirty="0">
                <a:effectLst/>
              </a:rPr>
              <a:t>Collaborative effort by Austin Cory Bart, Dennis </a:t>
            </a:r>
            <a:r>
              <a:rPr lang="en-US" b="0" i="0" u="none" strike="noStrike" dirty="0" err="1">
                <a:effectLst/>
              </a:rPr>
              <a:t>Kafura</a:t>
            </a:r>
            <a:r>
              <a:rPr lang="en-US" b="0" i="0" u="none" strike="noStrike" dirty="0">
                <a:effectLst/>
              </a:rPr>
              <a:t>, Clifford A. Shaffer, Javier </a:t>
            </a:r>
            <a:r>
              <a:rPr lang="en-US" b="0" i="0" u="none" strike="noStrike" dirty="0" err="1">
                <a:effectLst/>
              </a:rPr>
              <a:t>Tibau</a:t>
            </a:r>
            <a:r>
              <a:rPr lang="en-US" b="0" i="0" u="none" strike="noStrike" dirty="0">
                <a:effectLst/>
              </a:rPr>
              <a:t>, Luke </a:t>
            </a:r>
            <a:r>
              <a:rPr lang="en-US" b="0" i="0" u="none" strike="noStrike" dirty="0" err="1">
                <a:effectLst/>
              </a:rPr>
              <a:t>Gusukuma</a:t>
            </a:r>
            <a:r>
              <a:rPr lang="en-US" b="0" i="0" u="none" strike="noStrike" dirty="0">
                <a:effectLst/>
              </a:rPr>
              <a:t>, and Eli </a:t>
            </a:r>
            <a:r>
              <a:rPr lang="en-US" b="0" i="0" u="none" strike="noStrike" dirty="0" err="1">
                <a:effectLst/>
              </a:rPr>
              <a:t>Tilevich</a:t>
            </a:r>
            <a:endParaRPr lang="en-US" b="0" i="0" u="none" strike="noStrike" dirty="0">
              <a:effectLst/>
            </a:endParaRPr>
          </a:p>
        </p:txBody>
      </p:sp>
    </p:spTree>
    <p:extLst>
      <p:ext uri="{BB962C8B-B14F-4D97-AF65-F5344CB8AC3E}">
        <p14:creationId xmlns:p14="http://schemas.microsoft.com/office/powerpoint/2010/main" val="250536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D63A-D0A4-8D74-11D6-FA7D95278C48}"/>
              </a:ext>
            </a:extLst>
          </p:cNvPr>
          <p:cNvSpPr>
            <a:spLocks noGrp="1"/>
          </p:cNvSpPr>
          <p:nvPr>
            <p:ph type="title"/>
          </p:nvPr>
        </p:nvSpPr>
        <p:spPr/>
        <p:txBody>
          <a:bodyPr/>
          <a:lstStyle/>
          <a:p>
            <a:r>
              <a:rPr lang="en-US" dirty="0"/>
              <a:t>Key findings</a:t>
            </a:r>
          </a:p>
        </p:txBody>
      </p:sp>
      <p:pic>
        <p:nvPicPr>
          <p:cNvPr id="6148" name="Picture 4">
            <a:extLst>
              <a:ext uri="{FF2B5EF4-FFF2-40B4-BE49-F238E27FC236}">
                <a16:creationId xmlns:a16="http://schemas.microsoft.com/office/drawing/2014/main" id="{9B53810F-E339-CBD1-9158-68EEE83CE0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46" y="2193925"/>
            <a:ext cx="1062370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29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B494-D1A1-9DFE-5CE6-A07B75A1D712}"/>
              </a:ext>
            </a:extLst>
          </p:cNvPr>
          <p:cNvSpPr>
            <a:spLocks noGrp="1"/>
          </p:cNvSpPr>
          <p:nvPr>
            <p:ph type="title"/>
          </p:nvPr>
        </p:nvSpPr>
        <p:spPr/>
        <p:txBody>
          <a:bodyPr/>
          <a:lstStyle/>
          <a:p>
            <a:r>
              <a:rPr lang="en-US" dirty="0"/>
              <a:t> Key findings (cont.)</a:t>
            </a:r>
          </a:p>
        </p:txBody>
      </p:sp>
      <p:pic>
        <p:nvPicPr>
          <p:cNvPr id="4100" name="Picture 4">
            <a:extLst>
              <a:ext uri="{FF2B5EF4-FFF2-40B4-BE49-F238E27FC236}">
                <a16:creationId xmlns:a16="http://schemas.microsoft.com/office/drawing/2014/main" id="{0A943CE6-B778-5D73-C8FE-FE569222A3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2112" y="2193925"/>
            <a:ext cx="1058777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73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4C0B-9C5C-214D-ACEF-5E7DEF5E84EB}"/>
              </a:ext>
            </a:extLst>
          </p:cNvPr>
          <p:cNvSpPr>
            <a:spLocks noGrp="1"/>
          </p:cNvSpPr>
          <p:nvPr>
            <p:ph type="title"/>
          </p:nvPr>
        </p:nvSpPr>
        <p:spPr/>
        <p:txBody>
          <a:bodyPr/>
          <a:lstStyle/>
          <a:p>
            <a:r>
              <a:rPr lang="en-US" dirty="0"/>
              <a:t>Key findings (cont.)</a:t>
            </a:r>
          </a:p>
        </p:txBody>
      </p:sp>
      <p:pic>
        <p:nvPicPr>
          <p:cNvPr id="9" name="Content Placeholder 8">
            <a:extLst>
              <a:ext uri="{FF2B5EF4-FFF2-40B4-BE49-F238E27FC236}">
                <a16:creationId xmlns:a16="http://schemas.microsoft.com/office/drawing/2014/main" id="{32F3A3B9-AE22-C164-35ED-AE4EE397661B}"/>
              </a:ext>
            </a:extLst>
          </p:cNvPr>
          <p:cNvPicPr>
            <a:picLocks noGrp="1" noChangeAspect="1"/>
          </p:cNvPicPr>
          <p:nvPr>
            <p:ph idx="1"/>
          </p:nvPr>
        </p:nvPicPr>
        <p:blipFill>
          <a:blip r:embed="rId3"/>
          <a:stretch>
            <a:fillRect/>
          </a:stretch>
        </p:blipFill>
        <p:spPr>
          <a:xfrm>
            <a:off x="1018931" y="2057401"/>
            <a:ext cx="10695810" cy="5347905"/>
          </a:xfrm>
        </p:spPr>
      </p:pic>
    </p:spTree>
    <p:extLst>
      <p:ext uri="{BB962C8B-B14F-4D97-AF65-F5344CB8AC3E}">
        <p14:creationId xmlns:p14="http://schemas.microsoft.com/office/powerpoint/2010/main" val="213097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5EEE-6CFC-B221-0C7A-15397A1A87E8}"/>
              </a:ext>
            </a:extLst>
          </p:cNvPr>
          <p:cNvSpPr>
            <a:spLocks noGrp="1"/>
          </p:cNvSpPr>
          <p:nvPr>
            <p:ph type="title"/>
          </p:nvPr>
        </p:nvSpPr>
        <p:spPr/>
        <p:txBody>
          <a:bodyPr/>
          <a:lstStyle/>
          <a:p>
            <a:r>
              <a:rPr lang="en-US" dirty="0"/>
              <a:t>The Breakdown </a:t>
            </a:r>
          </a:p>
        </p:txBody>
      </p:sp>
      <p:pic>
        <p:nvPicPr>
          <p:cNvPr id="1028" name="Picture 4">
            <a:extLst>
              <a:ext uri="{FF2B5EF4-FFF2-40B4-BE49-F238E27FC236}">
                <a16:creationId xmlns:a16="http://schemas.microsoft.com/office/drawing/2014/main" id="{55A1A272-B43C-26EB-D2A3-50DAD206CD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46" y="2193925"/>
            <a:ext cx="1062370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8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ADB8-E441-22B6-0747-0CEBD129F7A3}"/>
              </a:ext>
            </a:extLst>
          </p:cNvPr>
          <p:cNvSpPr>
            <a:spLocks noGrp="1"/>
          </p:cNvSpPr>
          <p:nvPr>
            <p:ph type="title"/>
          </p:nvPr>
        </p:nvSpPr>
        <p:spPr/>
        <p:txBody>
          <a:bodyPr/>
          <a:lstStyle/>
          <a:p>
            <a:r>
              <a:rPr lang="en-US" dirty="0"/>
              <a:t>The Breakdown (cont.)</a:t>
            </a:r>
          </a:p>
        </p:txBody>
      </p:sp>
      <p:pic>
        <p:nvPicPr>
          <p:cNvPr id="5124" name="Picture 4">
            <a:extLst>
              <a:ext uri="{FF2B5EF4-FFF2-40B4-BE49-F238E27FC236}">
                <a16:creationId xmlns:a16="http://schemas.microsoft.com/office/drawing/2014/main" id="{B465595A-7F84-C012-4E14-0190986372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02112" y="2193925"/>
            <a:ext cx="1058777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2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5A87-A8C8-02E6-03F4-130778E379BD}"/>
              </a:ext>
            </a:extLst>
          </p:cNvPr>
          <p:cNvSpPr>
            <a:spLocks noGrp="1"/>
          </p:cNvSpPr>
          <p:nvPr>
            <p:ph type="title"/>
          </p:nvPr>
        </p:nvSpPr>
        <p:spPr/>
        <p:txBody>
          <a:bodyPr/>
          <a:lstStyle/>
          <a:p>
            <a:r>
              <a:rPr lang="en-US" dirty="0"/>
              <a:t>China</a:t>
            </a:r>
          </a:p>
        </p:txBody>
      </p:sp>
      <p:pic>
        <p:nvPicPr>
          <p:cNvPr id="7174" name="Picture 6">
            <a:extLst>
              <a:ext uri="{FF2B5EF4-FFF2-40B4-BE49-F238E27FC236}">
                <a16:creationId xmlns:a16="http://schemas.microsoft.com/office/drawing/2014/main" id="{8C398C0F-BB4D-19C3-04E5-EC85B37C09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46" y="2193925"/>
            <a:ext cx="1062370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6310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{650225F4-FB3B-9C44-86A5-84B3ABC9B7FD}tf10001079</Template>
  <TotalTime>1228</TotalTime>
  <Words>967</Words>
  <Application>Microsoft Macintosh PowerPoint</Application>
  <PresentationFormat>Widescreen</PresentationFormat>
  <Paragraphs>89</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Courier New</vt:lpstr>
      <vt:lpstr>Helvetica Neue</vt:lpstr>
      <vt:lpstr>Oswald</vt:lpstr>
      <vt:lpstr>Playfair Display</vt:lpstr>
      <vt:lpstr>Söhne</vt:lpstr>
      <vt:lpstr>Vapor Trail</vt:lpstr>
      <vt:lpstr>Smoking Around the World</vt:lpstr>
      <vt:lpstr>Problem Identification</vt:lpstr>
      <vt:lpstr>The data</vt:lpstr>
      <vt:lpstr>Key findings</vt:lpstr>
      <vt:lpstr> Key findings (cont.)</vt:lpstr>
      <vt:lpstr>Key findings (cont.)</vt:lpstr>
      <vt:lpstr>The Breakdown </vt:lpstr>
      <vt:lpstr>The Breakdown (cont.)</vt:lpstr>
      <vt:lpstr>China</vt:lpstr>
      <vt:lpstr>China</vt:lpstr>
      <vt:lpstr>India</vt:lpstr>
      <vt:lpstr>India</vt:lpstr>
      <vt:lpstr>The united states of America</vt:lpstr>
      <vt:lpstr>The united states of America</vt:lpstr>
      <vt:lpstr>Countries with a positive trend</vt:lpstr>
      <vt:lpstr>Countries with a negative trend</vt:lpstr>
      <vt:lpstr>China</vt:lpstr>
      <vt:lpstr>India</vt:lpstr>
      <vt:lpstr>The United states of america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Smoking Around the World</dc:title>
  <dc:creator>Eric Wolf</dc:creator>
  <cp:lastModifiedBy>Eric Wolf</cp:lastModifiedBy>
  <cp:revision>3</cp:revision>
  <dcterms:created xsi:type="dcterms:W3CDTF">2023-09-11T15:16:33Z</dcterms:created>
  <dcterms:modified xsi:type="dcterms:W3CDTF">2023-09-19T16:21:30Z</dcterms:modified>
</cp:coreProperties>
</file>