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5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78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2D14B-A301-466B-8942-0C2D0F909FEB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935CE0-7F82-43EF-B991-40DA994E6892}">
      <dgm:prSet phldrT="[Texto]"/>
      <dgm:spPr/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Matrizes</a:t>
          </a:r>
        </a:p>
      </dgm:t>
    </dgm:pt>
    <dgm:pt modelId="{7381F61C-47C1-40CA-97AA-9B94B6F9B2EE}" type="parTrans" cxnId="{AAC48DE0-A42A-4650-9378-CBAAA77AA137}">
      <dgm:prSet/>
      <dgm:spPr/>
      <dgm:t>
        <a:bodyPr/>
        <a:lstStyle/>
        <a:p>
          <a:endParaRPr lang="pt-BR"/>
        </a:p>
      </dgm:t>
    </dgm:pt>
    <dgm:pt modelId="{02ED8C56-B379-4DD8-B1CE-D9570838D4D8}" type="sibTrans" cxnId="{AAC48DE0-A42A-4650-9378-CBAAA77AA137}">
      <dgm:prSet/>
      <dgm:spPr/>
      <dgm:t>
        <a:bodyPr/>
        <a:lstStyle/>
        <a:p>
          <a:endParaRPr lang="pt-BR"/>
        </a:p>
      </dgm:t>
    </dgm:pt>
    <dgm:pt modelId="{A5BE48A0-9D7B-4A4F-94C8-477C161F4870}">
      <dgm:prSet phldrT="[Texto]"/>
      <dgm:spPr/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Estrutura</a:t>
          </a:r>
        </a:p>
        <a:p>
          <a:r>
            <a:rPr lang="pt-BR" dirty="0"/>
            <a:t>- Ordem</a:t>
          </a:r>
        </a:p>
        <a:p>
          <a:r>
            <a:rPr lang="pt-BR" dirty="0"/>
            <a:t>- Valores</a:t>
          </a:r>
        </a:p>
        <a:p>
          <a:endParaRPr lang="pt-BR" dirty="0"/>
        </a:p>
        <a:p>
          <a:endParaRPr lang="pt-BR" dirty="0"/>
        </a:p>
        <a:p>
          <a:endParaRPr lang="pt-BR" dirty="0"/>
        </a:p>
        <a:p>
          <a:endParaRPr lang="pt-BR" dirty="0"/>
        </a:p>
      </dgm:t>
    </dgm:pt>
    <dgm:pt modelId="{1AE5981D-2C92-45F0-B690-0AE705D5940E}" type="parTrans" cxnId="{3988A2E8-DB06-4B67-A27F-F9BDBCD0CAD0}">
      <dgm:prSet/>
      <dgm:spPr/>
      <dgm:t>
        <a:bodyPr/>
        <a:lstStyle/>
        <a:p>
          <a:endParaRPr lang="pt-BR"/>
        </a:p>
      </dgm:t>
    </dgm:pt>
    <dgm:pt modelId="{C3410197-51BD-4535-9627-09E21BE441BC}" type="sibTrans" cxnId="{3988A2E8-DB06-4B67-A27F-F9BDBCD0CAD0}">
      <dgm:prSet/>
      <dgm:spPr/>
      <dgm:t>
        <a:bodyPr/>
        <a:lstStyle/>
        <a:p>
          <a:endParaRPr lang="pt-BR"/>
        </a:p>
      </dgm:t>
    </dgm:pt>
    <dgm:pt modelId="{6C371A3C-BEE1-4141-99F1-ED03863B1056}">
      <dgm:prSet phldrT="[Texto]"/>
      <dgm:spPr/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Operações</a:t>
          </a:r>
        </a:p>
        <a:p>
          <a:r>
            <a:rPr lang="pt-BR" dirty="0"/>
            <a:t>- Soma, Subtração</a:t>
          </a:r>
        </a:p>
        <a:p>
          <a:r>
            <a:rPr lang="pt-BR" dirty="0"/>
            <a:t>- Multiplicação por Escalar</a:t>
          </a:r>
        </a:p>
        <a:p>
          <a:r>
            <a:rPr lang="pt-BR" dirty="0"/>
            <a:t>- Produto entre matrizes </a:t>
          </a:r>
        </a:p>
        <a:p>
          <a:endParaRPr lang="pt-BR" dirty="0"/>
        </a:p>
        <a:p>
          <a:endParaRPr lang="pt-BR" dirty="0"/>
        </a:p>
      </dgm:t>
    </dgm:pt>
    <dgm:pt modelId="{AD4C49CC-2770-44D8-AC42-EDBED03D9F1F}" type="parTrans" cxnId="{0178F207-84EF-4DB9-B697-A2B76BE66AE1}">
      <dgm:prSet/>
      <dgm:spPr/>
      <dgm:t>
        <a:bodyPr/>
        <a:lstStyle/>
        <a:p>
          <a:endParaRPr lang="pt-BR"/>
        </a:p>
      </dgm:t>
    </dgm:pt>
    <dgm:pt modelId="{BA67D3FF-3BD2-4DB5-97A9-329BACD89E7E}" type="sibTrans" cxnId="{0178F207-84EF-4DB9-B697-A2B76BE66AE1}">
      <dgm:prSet/>
      <dgm:spPr/>
      <dgm:t>
        <a:bodyPr/>
        <a:lstStyle/>
        <a:p>
          <a:endParaRPr lang="pt-BR"/>
        </a:p>
      </dgm:t>
    </dgm:pt>
    <dgm:pt modelId="{44DA43F2-EC1F-43E2-8841-3341422BE004}">
      <dgm:prSet phldrT="[Texto]"/>
      <dgm:spPr/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Aplicações</a:t>
          </a:r>
        </a:p>
        <a:p>
          <a:r>
            <a:rPr lang="pt-BR" dirty="0"/>
            <a:t>- Sistemas lineares</a:t>
          </a:r>
        </a:p>
        <a:p>
          <a:r>
            <a:rPr lang="pt-BR" dirty="0"/>
            <a:t>- Método Simplex</a:t>
          </a:r>
        </a:p>
        <a:p>
          <a:r>
            <a:rPr lang="pt-BR" dirty="0"/>
            <a:t>- Método dos transportes</a:t>
          </a:r>
        </a:p>
        <a:p>
          <a:r>
            <a:rPr lang="pt-BR" dirty="0"/>
            <a:t>- Banco de Dados</a:t>
          </a:r>
        </a:p>
        <a:p>
          <a:r>
            <a:rPr lang="pt-BR" dirty="0"/>
            <a:t>- Estatística</a:t>
          </a:r>
        </a:p>
      </dgm:t>
    </dgm:pt>
    <dgm:pt modelId="{A1B79650-53FC-4239-91A8-764836D31F10}" type="parTrans" cxnId="{FF28B669-3305-40B6-BE59-336FC8A167C4}">
      <dgm:prSet/>
      <dgm:spPr/>
      <dgm:t>
        <a:bodyPr/>
        <a:lstStyle/>
        <a:p>
          <a:endParaRPr lang="pt-BR"/>
        </a:p>
      </dgm:t>
    </dgm:pt>
    <dgm:pt modelId="{8066DCDE-667D-4C67-96BB-EACE8267C766}" type="sibTrans" cxnId="{FF28B669-3305-40B6-BE59-336FC8A167C4}">
      <dgm:prSet/>
      <dgm:spPr/>
      <dgm:t>
        <a:bodyPr/>
        <a:lstStyle/>
        <a:p>
          <a:endParaRPr lang="pt-BR"/>
        </a:p>
      </dgm:t>
    </dgm:pt>
    <dgm:pt modelId="{326B0086-1ED6-49C1-A0E8-2AF0443EFE2B}" type="pres">
      <dgm:prSet presAssocID="{FAB2D14B-A301-466B-8942-0C2D0F909FEB}" presName="composite" presStyleCnt="0">
        <dgm:presLayoutVars>
          <dgm:chMax val="1"/>
          <dgm:dir/>
          <dgm:resizeHandles val="exact"/>
        </dgm:presLayoutVars>
      </dgm:prSet>
      <dgm:spPr/>
    </dgm:pt>
    <dgm:pt modelId="{84BC1DB2-966F-4DA0-AD4E-1EA86368C56A}" type="pres">
      <dgm:prSet presAssocID="{73935CE0-7F82-43EF-B991-40DA994E6892}" presName="roof" presStyleLbl="dkBgShp" presStyleIdx="0" presStyleCnt="2"/>
      <dgm:spPr/>
    </dgm:pt>
    <dgm:pt modelId="{DF2DD95D-687A-4212-B0E9-D5B8F7232868}" type="pres">
      <dgm:prSet presAssocID="{73935CE0-7F82-43EF-B991-40DA994E6892}" presName="pillars" presStyleCnt="0"/>
      <dgm:spPr/>
    </dgm:pt>
    <dgm:pt modelId="{EBB988C7-CF60-4F51-BC3E-C98EBFA09D8A}" type="pres">
      <dgm:prSet presAssocID="{73935CE0-7F82-43EF-B991-40DA994E6892}" presName="pillar1" presStyleLbl="node1" presStyleIdx="0" presStyleCnt="3">
        <dgm:presLayoutVars>
          <dgm:bulletEnabled val="1"/>
        </dgm:presLayoutVars>
      </dgm:prSet>
      <dgm:spPr/>
    </dgm:pt>
    <dgm:pt modelId="{5D48DA2E-FA50-4E91-8A9F-D0CA639C654A}" type="pres">
      <dgm:prSet presAssocID="{6C371A3C-BEE1-4141-99F1-ED03863B1056}" presName="pillarX" presStyleLbl="node1" presStyleIdx="1" presStyleCnt="3">
        <dgm:presLayoutVars>
          <dgm:bulletEnabled val="1"/>
        </dgm:presLayoutVars>
      </dgm:prSet>
      <dgm:spPr/>
    </dgm:pt>
    <dgm:pt modelId="{54CCDD29-F549-4316-A422-7801A74999CF}" type="pres">
      <dgm:prSet presAssocID="{44DA43F2-EC1F-43E2-8841-3341422BE004}" presName="pillarX" presStyleLbl="node1" presStyleIdx="2" presStyleCnt="3">
        <dgm:presLayoutVars>
          <dgm:bulletEnabled val="1"/>
        </dgm:presLayoutVars>
      </dgm:prSet>
      <dgm:spPr/>
    </dgm:pt>
    <dgm:pt modelId="{4BB01502-25A0-41DD-A8F9-C12A28D13D22}" type="pres">
      <dgm:prSet presAssocID="{73935CE0-7F82-43EF-B991-40DA994E6892}" presName="base" presStyleLbl="dkBgShp" presStyleIdx="1" presStyleCnt="2"/>
      <dgm:spPr/>
    </dgm:pt>
  </dgm:ptLst>
  <dgm:cxnLst>
    <dgm:cxn modelId="{0178F207-84EF-4DB9-B697-A2B76BE66AE1}" srcId="{73935CE0-7F82-43EF-B991-40DA994E6892}" destId="{6C371A3C-BEE1-4141-99F1-ED03863B1056}" srcOrd="1" destOrd="0" parTransId="{AD4C49CC-2770-44D8-AC42-EDBED03D9F1F}" sibTransId="{BA67D3FF-3BD2-4DB5-97A9-329BACD89E7E}"/>
    <dgm:cxn modelId="{73855C2D-28E4-4C14-A72B-B7DE95DEA603}" type="presOf" srcId="{6C371A3C-BEE1-4141-99F1-ED03863B1056}" destId="{5D48DA2E-FA50-4E91-8A9F-D0CA639C654A}" srcOrd="0" destOrd="0" presId="urn:microsoft.com/office/officeart/2005/8/layout/hList3"/>
    <dgm:cxn modelId="{FF28B669-3305-40B6-BE59-336FC8A167C4}" srcId="{73935CE0-7F82-43EF-B991-40DA994E6892}" destId="{44DA43F2-EC1F-43E2-8841-3341422BE004}" srcOrd="2" destOrd="0" parTransId="{A1B79650-53FC-4239-91A8-764836D31F10}" sibTransId="{8066DCDE-667D-4C67-96BB-EACE8267C766}"/>
    <dgm:cxn modelId="{62DF1D72-76A5-45FE-ADF7-F4BF540C1E51}" type="presOf" srcId="{FAB2D14B-A301-466B-8942-0C2D0F909FEB}" destId="{326B0086-1ED6-49C1-A0E8-2AF0443EFE2B}" srcOrd="0" destOrd="0" presId="urn:microsoft.com/office/officeart/2005/8/layout/hList3"/>
    <dgm:cxn modelId="{60488B74-CF95-43E5-A725-E22380C57523}" type="presOf" srcId="{A5BE48A0-9D7B-4A4F-94C8-477C161F4870}" destId="{EBB988C7-CF60-4F51-BC3E-C98EBFA09D8A}" srcOrd="0" destOrd="0" presId="urn:microsoft.com/office/officeart/2005/8/layout/hList3"/>
    <dgm:cxn modelId="{27842EA3-1D15-4C50-A93F-C9DC09BEB71D}" type="presOf" srcId="{73935CE0-7F82-43EF-B991-40DA994E6892}" destId="{84BC1DB2-966F-4DA0-AD4E-1EA86368C56A}" srcOrd="0" destOrd="0" presId="urn:microsoft.com/office/officeart/2005/8/layout/hList3"/>
    <dgm:cxn modelId="{3D9794D8-BDC6-43F9-9B55-5CDB2A38DE47}" type="presOf" srcId="{44DA43F2-EC1F-43E2-8841-3341422BE004}" destId="{54CCDD29-F549-4316-A422-7801A74999CF}" srcOrd="0" destOrd="0" presId="urn:microsoft.com/office/officeart/2005/8/layout/hList3"/>
    <dgm:cxn modelId="{AAC48DE0-A42A-4650-9378-CBAAA77AA137}" srcId="{FAB2D14B-A301-466B-8942-0C2D0F909FEB}" destId="{73935CE0-7F82-43EF-B991-40DA994E6892}" srcOrd="0" destOrd="0" parTransId="{7381F61C-47C1-40CA-97AA-9B94B6F9B2EE}" sibTransId="{02ED8C56-B379-4DD8-B1CE-D9570838D4D8}"/>
    <dgm:cxn modelId="{3988A2E8-DB06-4B67-A27F-F9BDBCD0CAD0}" srcId="{73935CE0-7F82-43EF-B991-40DA994E6892}" destId="{A5BE48A0-9D7B-4A4F-94C8-477C161F4870}" srcOrd="0" destOrd="0" parTransId="{1AE5981D-2C92-45F0-B690-0AE705D5940E}" sibTransId="{C3410197-51BD-4535-9627-09E21BE441BC}"/>
    <dgm:cxn modelId="{3F65F0B0-E6F4-430F-BB45-D4EB724FCE59}" type="presParOf" srcId="{326B0086-1ED6-49C1-A0E8-2AF0443EFE2B}" destId="{84BC1DB2-966F-4DA0-AD4E-1EA86368C56A}" srcOrd="0" destOrd="0" presId="urn:microsoft.com/office/officeart/2005/8/layout/hList3"/>
    <dgm:cxn modelId="{9D194D76-DCA8-40A6-9C9F-56DB37DF68B9}" type="presParOf" srcId="{326B0086-1ED6-49C1-A0E8-2AF0443EFE2B}" destId="{DF2DD95D-687A-4212-B0E9-D5B8F7232868}" srcOrd="1" destOrd="0" presId="urn:microsoft.com/office/officeart/2005/8/layout/hList3"/>
    <dgm:cxn modelId="{F9C41A32-A9C3-41CD-BC7B-DD6E6EC76FD8}" type="presParOf" srcId="{DF2DD95D-687A-4212-B0E9-D5B8F7232868}" destId="{EBB988C7-CF60-4F51-BC3E-C98EBFA09D8A}" srcOrd="0" destOrd="0" presId="urn:microsoft.com/office/officeart/2005/8/layout/hList3"/>
    <dgm:cxn modelId="{CC75C1EA-64DC-42AB-B098-4A4E4907F2B2}" type="presParOf" srcId="{DF2DD95D-687A-4212-B0E9-D5B8F7232868}" destId="{5D48DA2E-FA50-4E91-8A9F-D0CA639C654A}" srcOrd="1" destOrd="0" presId="urn:microsoft.com/office/officeart/2005/8/layout/hList3"/>
    <dgm:cxn modelId="{DF7ECCF2-2427-417F-96D4-CF19ABCD62B2}" type="presParOf" srcId="{DF2DD95D-687A-4212-B0E9-D5B8F7232868}" destId="{54CCDD29-F549-4316-A422-7801A74999CF}" srcOrd="2" destOrd="0" presId="urn:microsoft.com/office/officeart/2005/8/layout/hList3"/>
    <dgm:cxn modelId="{4A350079-C627-4811-AFC4-29D8CD68005D}" type="presParOf" srcId="{326B0086-1ED6-49C1-A0E8-2AF0443EFE2B}" destId="{4BB01502-25A0-41DD-A8F9-C12A28D13D2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C1DB2-966F-4DA0-AD4E-1EA86368C56A}">
      <dsp:nvSpPr>
        <dsp:cNvPr id="0" name=""/>
        <dsp:cNvSpPr/>
      </dsp:nvSpPr>
      <dsp:spPr>
        <a:xfrm>
          <a:off x="0" y="0"/>
          <a:ext cx="8229600" cy="182784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Matrizes</a:t>
          </a:r>
        </a:p>
      </dsp:txBody>
      <dsp:txXfrm>
        <a:off x="0" y="0"/>
        <a:ext cx="8229600" cy="1827847"/>
      </dsp:txXfrm>
    </dsp:sp>
    <dsp:sp modelId="{EBB988C7-CF60-4F51-BC3E-C98EBFA09D8A}">
      <dsp:nvSpPr>
        <dsp:cNvPr id="0" name=""/>
        <dsp:cNvSpPr/>
      </dsp:nvSpPr>
      <dsp:spPr>
        <a:xfrm>
          <a:off x="4018" y="1827847"/>
          <a:ext cx="2740521" cy="3838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Estrutura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Ordem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Valores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</dsp:txBody>
      <dsp:txXfrm>
        <a:off x="4018" y="1827847"/>
        <a:ext cx="2740521" cy="3838479"/>
      </dsp:txXfrm>
    </dsp:sp>
    <dsp:sp modelId="{5D48DA2E-FA50-4E91-8A9F-D0CA639C654A}">
      <dsp:nvSpPr>
        <dsp:cNvPr id="0" name=""/>
        <dsp:cNvSpPr/>
      </dsp:nvSpPr>
      <dsp:spPr>
        <a:xfrm>
          <a:off x="2744539" y="1827847"/>
          <a:ext cx="2740521" cy="3838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Operações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Soma, Subtração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Multiplicação por Escalar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Produto entre matrizes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</dsp:txBody>
      <dsp:txXfrm>
        <a:off x="2744539" y="1827847"/>
        <a:ext cx="2740521" cy="3838479"/>
      </dsp:txXfrm>
    </dsp:sp>
    <dsp:sp modelId="{54CCDD29-F549-4316-A422-7801A74999CF}">
      <dsp:nvSpPr>
        <dsp:cNvPr id="0" name=""/>
        <dsp:cNvSpPr/>
      </dsp:nvSpPr>
      <dsp:spPr>
        <a:xfrm>
          <a:off x="5485060" y="1827847"/>
          <a:ext cx="2740521" cy="3838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Aplicações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Sistemas lineares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Método Simplex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Método dos transportes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Banco de Dados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- Estatística</a:t>
          </a:r>
        </a:p>
      </dsp:txBody>
      <dsp:txXfrm>
        <a:off x="5485060" y="1827847"/>
        <a:ext cx="2740521" cy="3838479"/>
      </dsp:txXfrm>
    </dsp:sp>
    <dsp:sp modelId="{4BB01502-25A0-41DD-A8F9-C12A28D13D22}">
      <dsp:nvSpPr>
        <dsp:cNvPr id="0" name=""/>
        <dsp:cNvSpPr/>
      </dsp:nvSpPr>
      <dsp:spPr>
        <a:xfrm>
          <a:off x="0" y="5666327"/>
          <a:ext cx="8229600" cy="42649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4AFA74-831A-4A46-8B77-EB044A3CC4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somatematica.com.br/emedio/matrizes/Image14.gif" TargetMode="External"/><Relationship Id="rId5" Type="http://schemas.openxmlformats.org/officeDocument/2006/relationships/image" Target="../media/image15.gif"/><Relationship Id="rId4" Type="http://schemas.openxmlformats.org/officeDocument/2006/relationships/image" Target="http://www.somatematica.com.br/emedio/matrizes/Image13.gi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www.somatematica.com.br/emedio/matrizes/Image15.gif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http://www.somatematica.com.br/emedio/matrizes/Image16.gif" TargetMode="External"/><Relationship Id="rId4" Type="http://schemas.openxmlformats.org/officeDocument/2006/relationships/image" Target="../media/image17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dwyrhQ5GfA" TargetMode="External"/><Relationship Id="rId2" Type="http://schemas.openxmlformats.org/officeDocument/2006/relationships/hyperlink" Target="https://www.youtube.com/watch?v=sw18GQESK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RD2oTiVhx8" TargetMode="External"/><Relationship Id="rId4" Type="http://schemas.openxmlformats.org/officeDocument/2006/relationships/hyperlink" Target="https://www.youtube.com/watch?v=V2LRnz54-d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6172200" cy="1894362"/>
          </a:xfrm>
        </p:spPr>
        <p:txBody>
          <a:bodyPr/>
          <a:lstStyle/>
          <a:p>
            <a:r>
              <a:rPr lang="pt-BR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MATRIZES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Linear e Aplicações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r>
              <a:rPr lang="pt-BR" dirty="0"/>
              <a:t>abreviadamente, A = [</a:t>
            </a:r>
            <a:r>
              <a:rPr lang="pt-BR" dirty="0" err="1"/>
              <a:t>a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/>
              <a:t>m x n</a:t>
            </a:r>
            <a:r>
              <a:rPr lang="pt-BR" dirty="0"/>
              <a:t>, </a:t>
            </a:r>
          </a:p>
          <a:p>
            <a:endParaRPr lang="pt-BR" dirty="0"/>
          </a:p>
          <a:p>
            <a:r>
              <a:rPr lang="pt-BR" dirty="0"/>
              <a:t>em que</a:t>
            </a:r>
            <a:r>
              <a:rPr lang="pt-BR" b="1" dirty="0"/>
              <a:t> i</a:t>
            </a:r>
            <a:r>
              <a:rPr lang="pt-BR" dirty="0"/>
              <a:t> e </a:t>
            </a:r>
            <a:r>
              <a:rPr lang="pt-BR" b="1" dirty="0"/>
              <a:t>j </a:t>
            </a:r>
            <a:r>
              <a:rPr lang="pt-BR" dirty="0"/>
              <a:t>representam, respectivamente, a linha e a coluna que o elemento ocupa. </a:t>
            </a:r>
          </a:p>
          <a:p>
            <a:endParaRPr lang="pt-BR" dirty="0"/>
          </a:p>
          <a:p>
            <a:r>
              <a:rPr lang="pt-BR" dirty="0"/>
              <a:t>Por exemplo, na matriz anterior, </a:t>
            </a:r>
            <a:r>
              <a:rPr lang="pt-BR" b="1" dirty="0"/>
              <a:t>a</a:t>
            </a:r>
            <a:r>
              <a:rPr lang="pt-BR" b="1" baseline="-25000" dirty="0"/>
              <a:t>23</a:t>
            </a:r>
            <a:r>
              <a:rPr lang="pt-BR" baseline="-25000" dirty="0"/>
              <a:t> </a:t>
            </a:r>
            <a:r>
              <a:rPr lang="pt-BR" dirty="0"/>
              <a:t>é o elemento da 2ª linha e da 3ª coluna.</a:t>
            </a:r>
            <a:endParaRPr lang="en-US" dirty="0"/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2FB648-BC5D-4F31-9FC7-9127ED8C9CBE}"/>
              </a:ext>
            </a:extLst>
          </p:cNvPr>
          <p:cNvSpPr txBox="1">
            <a:spLocks/>
          </p:cNvSpPr>
          <p:nvPr/>
        </p:nvSpPr>
        <p:spPr>
          <a:xfrm>
            <a:off x="685800" y="363362"/>
            <a:ext cx="7467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básicos: Notação geral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Na matriz                                                                                                       </a:t>
            </a:r>
          </a:p>
          <a:p>
            <a:endParaRPr lang="pt-BR" dirty="0"/>
          </a:p>
          <a:p>
            <a:r>
              <a:rPr lang="pt-BR" dirty="0"/>
              <a:t>                                temos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                                                                                    5</a:t>
            </a:r>
            <a:endParaRPr lang="en-US" dirty="0"/>
          </a:p>
        </p:txBody>
      </p:sp>
      <p:pic>
        <p:nvPicPr>
          <p:cNvPr id="33794" name="Imagem 2" descr="Descrição: http://www.somatematica.com.br/emedio/matrizes/Image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1981200" cy="144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Imagem 1" descr="Descrição: http://www.somatematica.com.br/emedio/matrizes/Image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352800"/>
            <a:ext cx="3429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Na matriz A = [ -1   0   2   5 ], temos:</a:t>
            </a:r>
          </a:p>
          <a:p>
            <a:r>
              <a:rPr lang="pt-BR" dirty="0"/>
              <a:t> a</a:t>
            </a:r>
            <a:r>
              <a:rPr lang="pt-BR" baseline="-25000" dirty="0"/>
              <a:t>11 </a:t>
            </a:r>
            <a:r>
              <a:rPr lang="pt-BR" dirty="0"/>
              <a:t>= -1, </a:t>
            </a:r>
          </a:p>
          <a:p>
            <a:r>
              <a:rPr lang="pt-BR" dirty="0"/>
              <a:t>a</a:t>
            </a:r>
            <a:r>
              <a:rPr lang="pt-BR" baseline="-25000" dirty="0"/>
              <a:t>12</a:t>
            </a:r>
            <a:r>
              <a:rPr lang="pt-BR" dirty="0"/>
              <a:t> = 0, </a:t>
            </a:r>
          </a:p>
          <a:p>
            <a:r>
              <a:rPr lang="pt-BR" dirty="0"/>
              <a:t>a</a:t>
            </a:r>
            <a:r>
              <a:rPr lang="pt-BR" baseline="-25000" dirty="0"/>
              <a:t>13</a:t>
            </a:r>
            <a:r>
              <a:rPr lang="pt-BR" dirty="0"/>
              <a:t> = 2 </a:t>
            </a:r>
          </a:p>
          <a:p>
            <a:r>
              <a:rPr lang="pt-BR" dirty="0"/>
              <a:t>a</a:t>
            </a:r>
            <a:r>
              <a:rPr lang="pt-BR" baseline="-25000" dirty="0"/>
              <a:t>14</a:t>
            </a:r>
            <a:r>
              <a:rPr lang="pt-BR" dirty="0"/>
              <a:t> = 5.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Essa matriz também pode ser chamada de matriz linha ou de vetor.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Denominações especiais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Algumas matrizes, por suas características, recebem denominações especiais.</a:t>
            </a:r>
            <a:endParaRPr lang="en-US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Matriz linha</a:t>
            </a:r>
            <a:r>
              <a:rPr lang="pt-BR" dirty="0"/>
              <a:t>: matriz do tipo </a:t>
            </a:r>
            <a:r>
              <a:rPr lang="pt-BR" b="1" dirty="0"/>
              <a:t>1 x n</a:t>
            </a:r>
            <a:r>
              <a:rPr lang="pt-BR" dirty="0"/>
              <a:t>, ou seja, com uma única linha. Por exemplo, a matriz </a:t>
            </a:r>
          </a:p>
          <a:p>
            <a:pPr lvl="0"/>
            <a:r>
              <a:rPr lang="pt-BR" dirty="0"/>
              <a:t>A =[4   7   -3   1], do tipo </a:t>
            </a:r>
            <a:r>
              <a:rPr lang="pt-BR" b="1" dirty="0"/>
              <a:t>1 x 4</a:t>
            </a:r>
            <a:r>
              <a:rPr lang="pt-BR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pt-BR" b="1" dirty="0"/>
              <a:t>Matriz coluna</a:t>
            </a:r>
            <a:r>
              <a:rPr lang="pt-BR" dirty="0"/>
              <a:t>: matriz do tipo </a:t>
            </a:r>
            <a:r>
              <a:rPr lang="pt-BR" b="1" dirty="0"/>
              <a:t>m x 1</a:t>
            </a:r>
            <a:r>
              <a:rPr lang="pt-BR" dirty="0"/>
              <a:t>, ou seja, com uma única coluna.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Por exemplo,                , do tipo 3 x 1</a:t>
            </a:r>
            <a:endParaRPr lang="en-US" dirty="0"/>
          </a:p>
          <a:p>
            <a:endParaRPr lang="en-US" dirty="0"/>
          </a:p>
        </p:txBody>
      </p:sp>
      <p:pic>
        <p:nvPicPr>
          <p:cNvPr id="34818" name="Imagem 12" descr="Descrição: http://www.somatematica.com.br/emedio/matrizes/Image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334000"/>
            <a:ext cx="1066800" cy="122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 lvl="0"/>
            <a:r>
              <a:rPr lang="pt-BR" b="1" dirty="0"/>
              <a:t>Matriz quadrada:</a:t>
            </a:r>
            <a:r>
              <a:rPr lang="pt-BR" dirty="0"/>
              <a:t> matriz do tipo </a:t>
            </a:r>
            <a:r>
              <a:rPr lang="pt-BR" b="1" dirty="0"/>
              <a:t>n x n</a:t>
            </a:r>
            <a:r>
              <a:rPr lang="pt-BR" dirty="0"/>
              <a:t>,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Ou seja, com o mesmo número de linhas e colunas; dizemos que a matriz é de ordem </a:t>
            </a:r>
            <a:r>
              <a:rPr lang="pt-BR" b="1" dirty="0"/>
              <a:t>n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Por exemplo, a matriz é do tipo 2 x 2, isto é, quadrada de ordem 2. </a:t>
            </a:r>
            <a:endParaRPr lang="en-US" dirty="0"/>
          </a:p>
          <a:p>
            <a:endParaRPr lang="en-US" dirty="0"/>
          </a:p>
        </p:txBody>
      </p:sp>
      <p:pic>
        <p:nvPicPr>
          <p:cNvPr id="35842" name="Imagem 11" descr="Descrição: http://www.somatematica.com.br/emedio/matrizes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05200"/>
            <a:ext cx="2209800" cy="128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dirty="0"/>
              <a:t>Numa matriz quadrada definimos a diagonal principal e a diagonal secundária.</a:t>
            </a:r>
          </a:p>
          <a:p>
            <a:endParaRPr lang="pt-BR" dirty="0"/>
          </a:p>
          <a:p>
            <a:r>
              <a:rPr lang="pt-BR" dirty="0"/>
              <a:t>A principal é formada pelos elementos </a:t>
            </a:r>
            <a:r>
              <a:rPr lang="pt-BR" b="1" dirty="0" err="1"/>
              <a:t>a</a:t>
            </a:r>
            <a:r>
              <a:rPr lang="pt-BR" b="1" baseline="-25000" dirty="0" err="1"/>
              <a:t>ij</a:t>
            </a:r>
            <a:r>
              <a:rPr lang="pt-BR" baseline="-25000" dirty="0"/>
              <a:t> </a:t>
            </a:r>
            <a:r>
              <a:rPr lang="pt-BR" dirty="0"/>
              <a:t>tais que i = j. </a:t>
            </a:r>
          </a:p>
          <a:p>
            <a:endParaRPr lang="pt-BR" dirty="0"/>
          </a:p>
          <a:p>
            <a:r>
              <a:rPr lang="pt-BR" dirty="0"/>
              <a:t>Na secundária, temos i + j = n + 1.</a:t>
            </a:r>
            <a:endParaRPr lang="en-US" dirty="0"/>
          </a:p>
          <a:p>
            <a:r>
              <a:rPr lang="pt-BR" dirty="0"/>
              <a:t>Veja:</a:t>
            </a:r>
            <a:endParaRPr lang="en-US" dirty="0"/>
          </a:p>
          <a:p>
            <a:endParaRPr lang="en-US" dirty="0"/>
          </a:p>
        </p:txBody>
      </p:sp>
      <p:pic>
        <p:nvPicPr>
          <p:cNvPr id="36866" name="Imagem 10" descr="Descrição: http://www.somatematica.com.br/emedio/matrizes/Image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352800"/>
            <a:ext cx="6096000" cy="320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dirty="0"/>
              <a:t>Observe a matriz a seguir: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-25000" dirty="0"/>
              <a:t>11</a:t>
            </a:r>
            <a:r>
              <a:rPr lang="pt-BR" dirty="0"/>
              <a:t> = -1 é elemento da diagonal principal, pois      i = j = 1</a:t>
            </a:r>
            <a:endParaRPr lang="en-US" dirty="0"/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-25000" dirty="0"/>
              <a:t>31</a:t>
            </a:r>
            <a:r>
              <a:rPr lang="pt-BR" dirty="0"/>
              <a:t>= 5 é elemento da diagonal secundária, pois      i + j = n + 1    ( 3 + 1 = 3 + 1)</a:t>
            </a:r>
            <a:endParaRPr lang="en-US" dirty="0"/>
          </a:p>
          <a:p>
            <a:endParaRPr lang="en-US" dirty="0"/>
          </a:p>
        </p:txBody>
      </p:sp>
      <p:pic>
        <p:nvPicPr>
          <p:cNvPr id="37890" name="Imagem 9" descr="Descrição: http://www.somatematica.com.br/emedio/matrizes/Image1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096000" cy="253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pPr lvl="0"/>
            <a:r>
              <a:rPr lang="pt-BR" b="1" dirty="0"/>
              <a:t>Matriz nula</a:t>
            </a:r>
            <a:r>
              <a:rPr lang="pt-BR" dirty="0"/>
              <a:t>: matriz em que todos os elementos são nulos; é representada por 0</a:t>
            </a:r>
            <a:r>
              <a:rPr lang="pt-BR" baseline="-25000" dirty="0"/>
              <a:t>m x n.</a:t>
            </a:r>
            <a:r>
              <a:rPr lang="pt-BR" dirty="0"/>
              <a:t> </a:t>
            </a:r>
            <a:endParaRPr lang="en-US" dirty="0"/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r>
              <a:rPr lang="pt-BR" b="1" dirty="0"/>
              <a:t>Matriz diagonal</a:t>
            </a:r>
            <a:r>
              <a:rPr lang="pt-BR" dirty="0"/>
              <a:t>: matriz quadrada em que todos os elementos que não estão na diagonal principal são nulos. Por exemplo: </a:t>
            </a:r>
            <a:endParaRPr lang="en-US" dirty="0"/>
          </a:p>
          <a:p>
            <a:endParaRPr lang="en-US" dirty="0"/>
          </a:p>
        </p:txBody>
      </p:sp>
      <p:pic>
        <p:nvPicPr>
          <p:cNvPr id="38914" name="Imagem 8" descr="Descrição: http://www.somatematica.com.br/emedio/matrizes/Image1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0"/>
            <a:ext cx="2590800" cy="108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 descr="http://www.somatematica.com.br/emedio/matrizes/Image13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0600" y="4800600"/>
            <a:ext cx="2971800" cy="1590008"/>
          </a:xfrm>
          <a:prstGeom prst="rect">
            <a:avLst/>
          </a:prstGeom>
          <a:noFill/>
        </p:spPr>
      </p:pic>
      <p:pic>
        <p:nvPicPr>
          <p:cNvPr id="38915" name="Picture 3" descr="http://www.somatematica.com.br/emedio/matrizes/Image14.gif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3657600" y="4648200"/>
            <a:ext cx="4195053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 lvl="0"/>
            <a:r>
              <a:rPr lang="pt-BR" b="1" dirty="0"/>
              <a:t>Matriz identidade</a:t>
            </a:r>
            <a:r>
              <a:rPr lang="pt-BR" dirty="0"/>
              <a:t>: matriz quadrada em que todos os elementos da diagonal principal são iguais a 1 e os demais são nulos;</a:t>
            </a:r>
          </a:p>
          <a:p>
            <a:pPr lvl="0"/>
            <a:r>
              <a:rPr lang="pt-BR" dirty="0"/>
              <a:t> É representada por </a:t>
            </a:r>
            <a:r>
              <a:rPr lang="pt-BR" b="1" dirty="0"/>
              <a:t>I</a:t>
            </a:r>
            <a:r>
              <a:rPr lang="pt-BR" b="1" baseline="-25000" dirty="0"/>
              <a:t>n</a:t>
            </a:r>
            <a:r>
              <a:rPr lang="pt-BR" b="1" dirty="0"/>
              <a:t>, </a:t>
            </a:r>
            <a:r>
              <a:rPr lang="pt-BR" dirty="0"/>
              <a:t>sendo </a:t>
            </a:r>
            <a:r>
              <a:rPr lang="pt-BR" b="1" dirty="0"/>
              <a:t>n</a:t>
            </a:r>
            <a:r>
              <a:rPr lang="pt-BR" dirty="0"/>
              <a:t> a ordem da matriz. Por exemplo: 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Assim, para uma matriz identidade</a:t>
            </a:r>
            <a:endParaRPr lang="en-US" dirty="0"/>
          </a:p>
          <a:p>
            <a:endParaRPr lang="en-US" dirty="0"/>
          </a:p>
        </p:txBody>
      </p:sp>
      <p:pic>
        <p:nvPicPr>
          <p:cNvPr id="43010" name="Picture 2" descr="http://www.somatematica.com.br/emedio/matrizes/Image15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914400" y="2362200"/>
            <a:ext cx="2944586" cy="1575447"/>
          </a:xfrm>
          <a:prstGeom prst="rect">
            <a:avLst/>
          </a:prstGeom>
          <a:noFill/>
        </p:spPr>
      </p:pic>
      <p:pic>
        <p:nvPicPr>
          <p:cNvPr id="43009" name="Picture 1" descr="http://www.somatematica.com.br/emedio/matrizes/Image16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876800" y="2027208"/>
            <a:ext cx="3581400" cy="2145461"/>
          </a:xfrm>
          <a:prstGeom prst="rect">
            <a:avLst/>
          </a:prstGeom>
          <a:noFill/>
        </p:spPr>
      </p:pic>
      <p:pic>
        <p:nvPicPr>
          <p:cNvPr id="43011" name="Picture 3" descr="Image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4800600"/>
            <a:ext cx="3905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lnSpcReduction="10000"/>
          </a:bodyPr>
          <a:lstStyle/>
          <a:p>
            <a:pPr lvl="0"/>
            <a:r>
              <a:rPr lang="pt-BR" b="1" dirty="0"/>
              <a:t>Matriz transposta</a:t>
            </a:r>
            <a:r>
              <a:rPr lang="pt-BR" dirty="0"/>
              <a:t>: matriz </a:t>
            </a:r>
            <a:r>
              <a:rPr lang="pt-BR" dirty="0" err="1"/>
              <a:t>A</a:t>
            </a:r>
            <a:r>
              <a:rPr lang="pt-BR" baseline="30000" dirty="0" err="1"/>
              <a:t>t</a:t>
            </a:r>
            <a:r>
              <a:rPr lang="pt-BR" dirty="0"/>
              <a:t> obtida a partir da matriz A trocando-se ordenadamente as linhas por colunas ou as colunas por linhas. Por exemplo: 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en-US" dirty="0"/>
          </a:p>
          <a:p>
            <a:endParaRPr lang="pt-BR" dirty="0"/>
          </a:p>
          <a:p>
            <a:r>
              <a:rPr lang="pt-BR" dirty="0"/>
              <a:t>Desse modo, se a matriz </a:t>
            </a:r>
            <a:r>
              <a:rPr lang="pt-BR" b="1" dirty="0"/>
              <a:t>A</a:t>
            </a:r>
            <a:r>
              <a:rPr lang="pt-BR" dirty="0"/>
              <a:t> é do tipo m x n, </a:t>
            </a:r>
            <a:r>
              <a:rPr lang="pt-BR" b="1" dirty="0" err="1"/>
              <a:t>A</a:t>
            </a:r>
            <a:r>
              <a:rPr lang="pt-BR" b="1" baseline="30000" dirty="0" err="1"/>
              <a:t>t</a:t>
            </a:r>
            <a:r>
              <a:rPr lang="pt-BR" b="1" dirty="0"/>
              <a:t> </a:t>
            </a:r>
            <a:r>
              <a:rPr lang="pt-BR" dirty="0"/>
              <a:t>é do tipo n x m.</a:t>
            </a:r>
            <a:endParaRPr lang="en-US" dirty="0"/>
          </a:p>
          <a:p>
            <a:r>
              <a:rPr lang="pt-BR" dirty="0"/>
              <a:t>Note que a 1ª linha de </a:t>
            </a:r>
            <a:r>
              <a:rPr lang="pt-BR" b="1" dirty="0"/>
              <a:t>A</a:t>
            </a:r>
            <a:r>
              <a:rPr lang="pt-BR" dirty="0"/>
              <a:t> corresponde à 1ª coluna de </a:t>
            </a:r>
            <a:r>
              <a:rPr lang="pt-BR" b="1" dirty="0" err="1"/>
              <a:t>A</a:t>
            </a:r>
            <a:r>
              <a:rPr lang="pt-BR" b="1" baseline="30000" dirty="0" err="1"/>
              <a:t>t</a:t>
            </a:r>
            <a:r>
              <a:rPr lang="pt-BR" b="1" dirty="0"/>
              <a:t> </a:t>
            </a:r>
            <a:r>
              <a:rPr lang="pt-BR" dirty="0"/>
              <a:t>e a 2ª linha de A corresponde à 2ª coluna de </a:t>
            </a:r>
            <a:r>
              <a:rPr lang="pt-BR" b="1" dirty="0"/>
              <a:t>A</a:t>
            </a:r>
            <a:r>
              <a:rPr lang="pt-BR" b="1" baseline="30000" dirty="0"/>
              <a:t>t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44034" name="Picture 2" descr="Image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4953000" cy="280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78E9A39-6734-4B58-9FBE-709BCAD40BE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3935615"/>
              </p:ext>
            </p:extLst>
          </p:nvPr>
        </p:nvGraphicFramePr>
        <p:xfrm>
          <a:off x="457200" y="381000"/>
          <a:ext cx="8229600" cy="609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0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Matriz simétrica</a:t>
            </a:r>
            <a:r>
              <a:rPr lang="pt-BR" dirty="0"/>
              <a:t>: matriz quadrada de ordem n tal que </a:t>
            </a:r>
            <a:r>
              <a:rPr lang="pt-BR" b="1" dirty="0"/>
              <a:t>A = </a:t>
            </a:r>
            <a:r>
              <a:rPr lang="pt-BR" b="1" dirty="0" err="1"/>
              <a:t>A</a:t>
            </a:r>
            <a:r>
              <a:rPr lang="pt-BR" b="1" baseline="30000" dirty="0" err="1"/>
              <a:t>t</a:t>
            </a:r>
            <a:r>
              <a:rPr lang="pt-BR" b="1" dirty="0"/>
              <a:t> .</a:t>
            </a:r>
            <a:r>
              <a:rPr lang="pt-BR" dirty="0"/>
              <a:t> Por exemplo, 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en-US" dirty="0"/>
          </a:p>
          <a:p>
            <a:r>
              <a:rPr lang="pt-BR" dirty="0"/>
              <a:t>é simétrica, pois</a:t>
            </a:r>
          </a:p>
          <a:p>
            <a:r>
              <a:rPr lang="pt-BR" dirty="0"/>
              <a:t>a</a:t>
            </a:r>
            <a:r>
              <a:rPr lang="pt-BR" baseline="-25000" dirty="0"/>
              <a:t>12</a:t>
            </a:r>
            <a:r>
              <a:rPr lang="pt-BR" dirty="0"/>
              <a:t> = a</a:t>
            </a:r>
            <a:r>
              <a:rPr lang="pt-BR" baseline="-25000" dirty="0"/>
              <a:t>21</a:t>
            </a:r>
            <a:r>
              <a:rPr lang="pt-BR" dirty="0"/>
              <a:t> = 5, </a:t>
            </a:r>
          </a:p>
          <a:p>
            <a:r>
              <a:rPr lang="pt-BR" dirty="0"/>
              <a:t>a</a:t>
            </a:r>
            <a:r>
              <a:rPr lang="pt-BR" baseline="-25000" dirty="0"/>
              <a:t>13 </a:t>
            </a:r>
            <a:r>
              <a:rPr lang="pt-BR" dirty="0"/>
              <a:t>= a</a:t>
            </a:r>
            <a:r>
              <a:rPr lang="pt-BR" baseline="-25000" dirty="0"/>
              <a:t>31</a:t>
            </a:r>
            <a:r>
              <a:rPr lang="pt-BR" dirty="0"/>
              <a:t> = 6,</a:t>
            </a:r>
          </a:p>
          <a:p>
            <a:r>
              <a:rPr lang="pt-BR" dirty="0"/>
              <a:t> a</a:t>
            </a:r>
            <a:r>
              <a:rPr lang="pt-BR" baseline="-25000" dirty="0"/>
              <a:t>23</a:t>
            </a:r>
            <a:r>
              <a:rPr lang="pt-BR" dirty="0"/>
              <a:t> = a</a:t>
            </a:r>
            <a:r>
              <a:rPr lang="pt-BR" baseline="-25000" dirty="0"/>
              <a:t>32</a:t>
            </a:r>
            <a:r>
              <a:rPr lang="pt-BR" dirty="0"/>
              <a:t> = 4, </a:t>
            </a:r>
          </a:p>
          <a:p>
            <a:r>
              <a:rPr lang="pt-BR" dirty="0"/>
              <a:t>ou seja, temos sempre a </a:t>
            </a:r>
            <a:r>
              <a:rPr lang="pt-BR" baseline="-25000" dirty="0" err="1"/>
              <a:t>ij</a:t>
            </a:r>
            <a:r>
              <a:rPr lang="pt-BR" dirty="0"/>
              <a:t> = a </a:t>
            </a:r>
            <a:r>
              <a:rPr lang="pt-BR" baseline="-25000" dirty="0"/>
              <a:t>ji.</a:t>
            </a:r>
            <a:endParaRPr lang="en-US" dirty="0"/>
          </a:p>
          <a:p>
            <a:endParaRPr lang="en-US" dirty="0"/>
          </a:p>
        </p:txBody>
      </p:sp>
      <p:pic>
        <p:nvPicPr>
          <p:cNvPr id="45058" name="Picture 2" descr="Image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3657600" cy="23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/>
          <a:lstStyle/>
          <a:p>
            <a:pPr lvl="0"/>
            <a:r>
              <a:rPr lang="pt-BR" b="1" dirty="0"/>
              <a:t>Matriz oposta</a:t>
            </a:r>
            <a:r>
              <a:rPr lang="pt-BR" dirty="0"/>
              <a:t>: matriz </a:t>
            </a:r>
            <a:r>
              <a:rPr lang="pt-BR" b="1" dirty="0"/>
              <a:t>-A</a:t>
            </a:r>
            <a:r>
              <a:rPr lang="pt-BR" dirty="0"/>
              <a:t> obtida a partir de </a:t>
            </a:r>
            <a:r>
              <a:rPr lang="pt-BR" b="1" dirty="0"/>
              <a:t>A</a:t>
            </a:r>
            <a:r>
              <a:rPr lang="pt-BR" dirty="0"/>
              <a:t> trocando-se o sinal de todos os elementos de </a:t>
            </a:r>
            <a:r>
              <a:rPr lang="pt-BR" b="1" dirty="0"/>
              <a:t>A</a:t>
            </a:r>
            <a:r>
              <a:rPr lang="pt-BR" dirty="0"/>
              <a:t>. Por exemplo, . </a:t>
            </a:r>
            <a:endParaRPr lang="en-US" dirty="0"/>
          </a:p>
          <a:p>
            <a:r>
              <a:rPr lang="pt-BR" b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6082" name="Picture 2" descr="Image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684341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Igualdade de matrizes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Duas matrizes, A e B, do mesmo tipo m x n, são iguais se, e somente se, todos os elementos que ocupam a mesma posição são iguais:</a:t>
            </a:r>
            <a:endParaRPr lang="en-US" dirty="0"/>
          </a:p>
          <a:p>
            <a:endParaRPr lang="en-US" dirty="0"/>
          </a:p>
        </p:txBody>
      </p:sp>
      <p:pic>
        <p:nvPicPr>
          <p:cNvPr id="47106" name="Imagem 22" descr="Descrição: http://www.somatematica.com.br/emedio/matrizes/Image2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6666496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Imagem 21" descr="Descrição: http://www.somatematica.com.br/emedio/matrizes/Image2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291076"/>
            <a:ext cx="6858000" cy="12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681" y="304800"/>
            <a:ext cx="74676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Adição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pt-BR" dirty="0"/>
              <a:t>Dadas as matrizes A = [</a:t>
            </a:r>
            <a:r>
              <a:rPr lang="pt-BR" dirty="0" err="1"/>
              <a:t>a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 err="1"/>
              <a:t>mxn</a:t>
            </a:r>
            <a:r>
              <a:rPr lang="pt-BR" dirty="0"/>
              <a:t> e B = [</a:t>
            </a:r>
            <a:r>
              <a:rPr lang="pt-BR" dirty="0" err="1"/>
              <a:t>b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 err="1"/>
              <a:t>mxn</a:t>
            </a:r>
            <a:r>
              <a:rPr lang="pt-BR" dirty="0"/>
              <a:t>, chamamos de soma dessas matrizes a matriz</a:t>
            </a:r>
          </a:p>
          <a:p>
            <a:r>
              <a:rPr lang="pt-BR" dirty="0"/>
              <a:t>C = [</a:t>
            </a:r>
            <a:r>
              <a:rPr lang="pt-BR" dirty="0" err="1"/>
              <a:t>c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 err="1"/>
              <a:t>mxn</a:t>
            </a:r>
            <a:r>
              <a:rPr lang="pt-BR" dirty="0"/>
              <a:t>, tal que </a:t>
            </a:r>
            <a:r>
              <a:rPr lang="pt-BR" dirty="0" err="1"/>
              <a:t>C</a:t>
            </a:r>
            <a:r>
              <a:rPr lang="pt-BR" baseline="-25000" dirty="0" err="1"/>
              <a:t>ij</a:t>
            </a:r>
            <a:r>
              <a:rPr lang="pt-BR" dirty="0"/>
              <a:t> = </a:t>
            </a:r>
            <a:r>
              <a:rPr lang="pt-BR" dirty="0" err="1"/>
              <a:t>a</a:t>
            </a:r>
            <a:r>
              <a:rPr lang="pt-BR" baseline="-25000" dirty="0" err="1"/>
              <a:t>ij</a:t>
            </a:r>
            <a:r>
              <a:rPr lang="pt-BR" dirty="0"/>
              <a:t> + </a:t>
            </a:r>
            <a:r>
              <a:rPr lang="pt-BR" dirty="0" err="1"/>
              <a:t>b</a:t>
            </a:r>
            <a:r>
              <a:rPr lang="pt-BR" baseline="-25000" dirty="0" err="1"/>
              <a:t>ij</a:t>
            </a:r>
            <a:r>
              <a:rPr lang="pt-BR" dirty="0"/>
              <a:t> , para todo </a:t>
            </a:r>
          </a:p>
          <a:p>
            <a:endParaRPr lang="pt-BR" dirty="0"/>
          </a:p>
          <a:p>
            <a:endParaRPr lang="pt-BR" dirty="0"/>
          </a:p>
          <a:p>
            <a:r>
              <a:rPr lang="en-US" b="1" dirty="0"/>
              <a:t>A + B = C</a:t>
            </a:r>
            <a:endParaRPr lang="en-US" dirty="0"/>
          </a:p>
          <a:p>
            <a:r>
              <a:rPr lang="pt-BR" dirty="0"/>
              <a:t>Exemplos</a:t>
            </a:r>
            <a:endParaRPr lang="en-US" dirty="0"/>
          </a:p>
        </p:txBody>
      </p:sp>
      <p:pic>
        <p:nvPicPr>
          <p:cNvPr id="1026" name="Imagem 18" descr="Descrição: http://www.somatematica.com.br/emedio/matrizes/Image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373379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m 17" descr="Descrição: http://www.somatematica.com.br/emedio/matrizes/Image2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38600"/>
            <a:ext cx="67585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Imagem 16" descr="Descrição: http://www.somatematica.com.br/emedio/matrizes/Image27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638800"/>
            <a:ext cx="76716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Propriedades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Sendo</a:t>
            </a:r>
            <a:r>
              <a:rPr lang="pt-BR" b="1" dirty="0"/>
              <a:t> A</a:t>
            </a:r>
            <a:r>
              <a:rPr lang="pt-BR" dirty="0"/>
              <a:t>, </a:t>
            </a:r>
            <a:r>
              <a:rPr lang="pt-BR" b="1" dirty="0"/>
              <a:t>B</a:t>
            </a:r>
            <a:r>
              <a:rPr lang="pt-BR" dirty="0"/>
              <a:t> e </a:t>
            </a:r>
            <a:r>
              <a:rPr lang="pt-BR" b="1" dirty="0"/>
              <a:t>C</a:t>
            </a:r>
            <a:r>
              <a:rPr lang="pt-BR" dirty="0"/>
              <a:t> matrizes do mesmo tipo ( m x n), temos as seguintes propriedades para a adição:</a:t>
            </a:r>
            <a:endParaRPr lang="en-US" dirty="0"/>
          </a:p>
          <a:p>
            <a:r>
              <a:rPr lang="pt-BR" b="1" dirty="0"/>
              <a:t>a)</a:t>
            </a:r>
            <a:r>
              <a:rPr lang="pt-BR" dirty="0"/>
              <a:t> comutativa: A + B = B + A</a:t>
            </a:r>
          </a:p>
          <a:p>
            <a:endParaRPr lang="en-US" dirty="0"/>
          </a:p>
          <a:p>
            <a:r>
              <a:rPr lang="pt-BR" b="1" dirty="0"/>
              <a:t>b)</a:t>
            </a:r>
            <a:r>
              <a:rPr lang="pt-BR" dirty="0"/>
              <a:t> associativa: ( A + B) + C = A + ( B + C)</a:t>
            </a:r>
          </a:p>
          <a:p>
            <a:endParaRPr lang="en-US" dirty="0"/>
          </a:p>
          <a:p>
            <a:r>
              <a:rPr lang="pt-BR" b="1" dirty="0"/>
              <a:t>c)</a:t>
            </a:r>
            <a:r>
              <a:rPr lang="pt-BR" dirty="0"/>
              <a:t> elemento neutro: A + 0 = 0 + A = A, sendo 0 a matriz nula m x n</a:t>
            </a:r>
          </a:p>
          <a:p>
            <a:endParaRPr lang="en-US" dirty="0"/>
          </a:p>
          <a:p>
            <a:r>
              <a:rPr lang="pt-BR" b="1" dirty="0"/>
              <a:t>d)</a:t>
            </a:r>
            <a:r>
              <a:rPr lang="pt-BR" dirty="0"/>
              <a:t> elemento oposto: A + ( - A) = (-A) + A =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Subtração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Dadas as matrizes A = [</a:t>
            </a:r>
            <a:r>
              <a:rPr lang="pt-BR" dirty="0" err="1"/>
              <a:t>a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 err="1"/>
              <a:t>mxn</a:t>
            </a:r>
            <a:r>
              <a:rPr lang="pt-BR" dirty="0"/>
              <a:t> e B = [</a:t>
            </a:r>
            <a:r>
              <a:rPr lang="pt-BR" dirty="0" err="1"/>
              <a:t>b</a:t>
            </a:r>
            <a:r>
              <a:rPr lang="pt-BR" baseline="-25000" dirty="0" err="1"/>
              <a:t>ij</a:t>
            </a:r>
            <a:r>
              <a:rPr lang="pt-BR" dirty="0"/>
              <a:t>]</a:t>
            </a:r>
            <a:r>
              <a:rPr lang="pt-BR" baseline="-25000" dirty="0" err="1"/>
              <a:t>mxn</a:t>
            </a:r>
            <a:r>
              <a:rPr lang="pt-BR" dirty="0"/>
              <a:t>, </a:t>
            </a:r>
          </a:p>
          <a:p>
            <a:endParaRPr lang="pt-BR" dirty="0"/>
          </a:p>
          <a:p>
            <a:r>
              <a:rPr lang="pt-BR" dirty="0"/>
              <a:t>Chamamos de diferença entre essas matrizes </a:t>
            </a:r>
          </a:p>
          <a:p>
            <a:endParaRPr lang="pt-BR" dirty="0"/>
          </a:p>
          <a:p>
            <a:r>
              <a:rPr lang="pt-BR" dirty="0"/>
              <a:t>A soma de </a:t>
            </a:r>
            <a:r>
              <a:rPr lang="pt-BR" b="1" dirty="0"/>
              <a:t>A</a:t>
            </a:r>
            <a:r>
              <a:rPr lang="pt-BR" dirty="0"/>
              <a:t> com a matriz oposta de </a:t>
            </a:r>
            <a:r>
              <a:rPr lang="pt-BR" b="1" dirty="0"/>
              <a:t>B</a:t>
            </a:r>
            <a:r>
              <a:rPr lang="pt-BR" dirty="0"/>
              <a:t>:</a:t>
            </a:r>
            <a:endParaRPr lang="en-US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 - B = A + ( - B 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Multiplicação de um número real por uma matriz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pt-BR" dirty="0"/>
              <a:t>Dados um número real </a:t>
            </a:r>
            <a:r>
              <a:rPr lang="pt-BR" b="1" dirty="0"/>
              <a:t>x</a:t>
            </a:r>
            <a:r>
              <a:rPr lang="pt-BR" dirty="0"/>
              <a:t> e uma matriz </a:t>
            </a:r>
            <a:r>
              <a:rPr lang="pt-BR" b="1" dirty="0"/>
              <a:t>A</a:t>
            </a:r>
            <a:r>
              <a:rPr lang="pt-BR" dirty="0"/>
              <a:t> do tipo m x n, </a:t>
            </a:r>
          </a:p>
          <a:p>
            <a:r>
              <a:rPr lang="pt-BR" dirty="0"/>
              <a:t>O produto de </a:t>
            </a:r>
            <a:r>
              <a:rPr lang="pt-BR" b="1" dirty="0"/>
              <a:t>x</a:t>
            </a:r>
            <a:r>
              <a:rPr lang="pt-BR" dirty="0"/>
              <a:t> por </a:t>
            </a:r>
            <a:r>
              <a:rPr lang="pt-BR" b="1" dirty="0"/>
              <a:t>A</a:t>
            </a:r>
            <a:r>
              <a:rPr lang="pt-BR" dirty="0"/>
              <a:t> é uma matriz </a:t>
            </a:r>
          </a:p>
          <a:p>
            <a:r>
              <a:rPr lang="pt-BR" b="1" dirty="0"/>
              <a:t>B</a:t>
            </a:r>
            <a:r>
              <a:rPr lang="pt-BR" dirty="0"/>
              <a:t> do tipo m x n </a:t>
            </a:r>
          </a:p>
          <a:p>
            <a:endParaRPr lang="pt-BR" dirty="0"/>
          </a:p>
          <a:p>
            <a:r>
              <a:rPr lang="pt-BR" dirty="0"/>
              <a:t>Obtida pela multiplicação de cada elemento de </a:t>
            </a:r>
            <a:r>
              <a:rPr lang="pt-BR" b="1" dirty="0"/>
              <a:t>A</a:t>
            </a:r>
            <a:r>
              <a:rPr lang="pt-BR" dirty="0"/>
              <a:t> por </a:t>
            </a:r>
            <a:r>
              <a:rPr lang="pt-BR" b="1" dirty="0"/>
              <a:t>x</a:t>
            </a:r>
            <a:r>
              <a:rPr lang="pt-BR" dirty="0"/>
              <a:t>, ou seja, </a:t>
            </a:r>
            <a:r>
              <a:rPr lang="pt-BR" dirty="0" err="1"/>
              <a:t>b</a:t>
            </a:r>
            <a:r>
              <a:rPr lang="pt-BR" baseline="-25000" dirty="0" err="1"/>
              <a:t>ij</a:t>
            </a:r>
            <a:r>
              <a:rPr lang="pt-BR" dirty="0"/>
              <a:t> = </a:t>
            </a:r>
            <a:r>
              <a:rPr lang="pt-BR" dirty="0" err="1"/>
              <a:t>xa</a:t>
            </a:r>
            <a:r>
              <a:rPr lang="pt-BR" baseline="-25000" dirty="0" err="1"/>
              <a:t>ij</a:t>
            </a:r>
            <a:r>
              <a:rPr lang="pt-BR" dirty="0"/>
              <a:t>:</a:t>
            </a:r>
            <a:endParaRPr lang="en-US" dirty="0"/>
          </a:p>
          <a:p>
            <a:pPr algn="ctr"/>
            <a:r>
              <a:rPr lang="pt-BR" b="1" dirty="0"/>
              <a:t>B = x.A</a:t>
            </a:r>
            <a:endParaRPr lang="en-US" dirty="0"/>
          </a:p>
          <a:p>
            <a:r>
              <a:rPr lang="pt-BR" dirty="0"/>
              <a:t>Observe o seguinte exemplo: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Imagem 13" descr="Descrição: http://www.somatematica.com.br/emedio/matrizes/Image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257800"/>
            <a:ext cx="58598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Propriedades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1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Sendo </a:t>
            </a:r>
            <a:r>
              <a:rPr lang="pt-BR" b="1" dirty="0"/>
              <a:t>A</a:t>
            </a:r>
            <a:r>
              <a:rPr lang="pt-BR" dirty="0"/>
              <a:t> e </a:t>
            </a:r>
            <a:r>
              <a:rPr lang="pt-BR" b="1" dirty="0"/>
              <a:t>B</a:t>
            </a:r>
            <a:r>
              <a:rPr lang="pt-BR" dirty="0"/>
              <a:t> matrizes do mesmo tipo ( m x n) e </a:t>
            </a:r>
            <a:r>
              <a:rPr lang="pt-BR" b="1" dirty="0"/>
              <a:t>x</a:t>
            </a:r>
            <a:r>
              <a:rPr lang="pt-BR" dirty="0"/>
              <a:t> e </a:t>
            </a:r>
            <a:r>
              <a:rPr lang="pt-BR" b="1" dirty="0"/>
              <a:t>y</a:t>
            </a:r>
            <a:r>
              <a:rPr lang="pt-BR" dirty="0"/>
              <a:t> números reais quaisquer, valem as seguintes propriedades:</a:t>
            </a:r>
          </a:p>
          <a:p>
            <a:endParaRPr lang="en-US" dirty="0"/>
          </a:p>
          <a:p>
            <a:r>
              <a:rPr lang="pt-BR" b="1" dirty="0"/>
              <a:t>a)</a:t>
            </a:r>
            <a:r>
              <a:rPr lang="pt-BR" dirty="0"/>
              <a:t> associativa: </a:t>
            </a:r>
            <a:r>
              <a:rPr lang="pt-BR" b="1" dirty="0"/>
              <a:t>x.(</a:t>
            </a:r>
            <a:r>
              <a:rPr lang="pt-BR" b="1" dirty="0" err="1"/>
              <a:t>yA</a:t>
            </a:r>
            <a:r>
              <a:rPr lang="pt-BR" b="1" dirty="0"/>
              <a:t>) = (</a:t>
            </a:r>
            <a:r>
              <a:rPr lang="pt-BR" b="1" dirty="0" err="1"/>
              <a:t>xy</a:t>
            </a:r>
            <a:r>
              <a:rPr lang="pt-BR" b="1" dirty="0"/>
              <a:t>).A</a:t>
            </a:r>
          </a:p>
          <a:p>
            <a:pPr>
              <a:buNone/>
            </a:pPr>
            <a:endParaRPr lang="en-US" b="1" dirty="0"/>
          </a:p>
          <a:p>
            <a:r>
              <a:rPr lang="pt-BR" b="1" dirty="0"/>
              <a:t>b)</a:t>
            </a:r>
            <a:r>
              <a:rPr lang="pt-BR" dirty="0"/>
              <a:t> distributiva de um número real em relação à adição de matrizes: </a:t>
            </a:r>
            <a:r>
              <a:rPr lang="pt-BR" b="1" dirty="0"/>
              <a:t>x.(A + B) = </a:t>
            </a:r>
            <a:r>
              <a:rPr lang="pt-BR" b="1" dirty="0" err="1"/>
              <a:t>xA</a:t>
            </a:r>
            <a:r>
              <a:rPr lang="pt-BR" b="1" dirty="0"/>
              <a:t> + </a:t>
            </a:r>
            <a:r>
              <a:rPr lang="pt-BR" b="1" dirty="0" err="1"/>
              <a:t>xB</a:t>
            </a:r>
            <a:endParaRPr lang="pt-BR" b="1" dirty="0"/>
          </a:p>
          <a:p>
            <a:pPr>
              <a:buNone/>
            </a:pPr>
            <a:endParaRPr lang="en-US" b="1" dirty="0"/>
          </a:p>
          <a:p>
            <a:r>
              <a:rPr lang="pt-BR" b="1" dirty="0"/>
              <a:t>c)</a:t>
            </a:r>
            <a:r>
              <a:rPr lang="pt-BR" dirty="0"/>
              <a:t> distributiva de uma matriz em relação à adição de dois números reais: </a:t>
            </a:r>
            <a:r>
              <a:rPr lang="pt-BR" b="1" dirty="0"/>
              <a:t>(x + y).A = </a:t>
            </a:r>
            <a:r>
              <a:rPr lang="pt-BR" b="1" dirty="0" err="1"/>
              <a:t>xA</a:t>
            </a:r>
            <a:r>
              <a:rPr lang="pt-BR" b="1" dirty="0"/>
              <a:t> + </a:t>
            </a:r>
            <a:r>
              <a:rPr lang="pt-BR" b="1" dirty="0" err="1"/>
              <a:t>yA</a:t>
            </a:r>
            <a:endParaRPr lang="pt-BR" b="1" dirty="0"/>
          </a:p>
          <a:p>
            <a:pPr>
              <a:buNone/>
            </a:pPr>
            <a:endParaRPr lang="en-US" b="1" dirty="0"/>
          </a:p>
          <a:p>
            <a:r>
              <a:rPr lang="pt-BR" b="1" dirty="0"/>
              <a:t>d)</a:t>
            </a:r>
            <a:r>
              <a:rPr lang="pt-BR" dirty="0"/>
              <a:t> elemento neutro : </a:t>
            </a:r>
            <a:r>
              <a:rPr lang="pt-BR" b="1" dirty="0" err="1"/>
              <a:t>xA</a:t>
            </a:r>
            <a:r>
              <a:rPr lang="pt-BR" b="1" dirty="0"/>
              <a:t> = A</a:t>
            </a:r>
            <a:r>
              <a:rPr lang="pt-BR" dirty="0"/>
              <a:t>, para </a:t>
            </a:r>
            <a:r>
              <a:rPr lang="pt-BR" b="1" dirty="0"/>
              <a:t>x=1</a:t>
            </a:r>
            <a:r>
              <a:rPr lang="pt-BR" dirty="0"/>
              <a:t>, ou seja</a:t>
            </a:r>
            <a:r>
              <a:rPr lang="pt-BR" b="1" dirty="0"/>
              <a:t>, A=A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Multiplicação de matrizes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254752"/>
          </a:xfrm>
        </p:spPr>
        <p:txBody>
          <a:bodyPr/>
          <a:lstStyle/>
          <a:p>
            <a:r>
              <a:rPr lang="pt-BR" dirty="0"/>
              <a:t>O produto de uma matriz por outra não é determinado por meio do produto dos seus respectivos elementos.</a:t>
            </a:r>
          </a:p>
          <a:p>
            <a:endParaRPr lang="en-US" dirty="0"/>
          </a:p>
          <a:p>
            <a:r>
              <a:rPr lang="pt-BR" dirty="0"/>
              <a:t>Assim, o produto das matrizes A = (</a:t>
            </a:r>
            <a:r>
              <a:rPr lang="pt-BR" dirty="0" err="1"/>
              <a:t>a</a:t>
            </a:r>
            <a:r>
              <a:rPr lang="pt-BR" baseline="-25000" dirty="0" err="1"/>
              <a:t>ij</a:t>
            </a:r>
            <a:r>
              <a:rPr lang="pt-BR" dirty="0"/>
              <a:t>)</a:t>
            </a:r>
            <a:r>
              <a:rPr lang="pt-BR" baseline="-25000" dirty="0"/>
              <a:t>m x p</a:t>
            </a:r>
            <a:r>
              <a:rPr lang="pt-BR" dirty="0"/>
              <a:t> e B = (</a:t>
            </a:r>
            <a:r>
              <a:rPr lang="pt-BR" dirty="0" err="1"/>
              <a:t>b</a:t>
            </a:r>
            <a:r>
              <a:rPr lang="pt-BR" baseline="-25000" dirty="0" err="1"/>
              <a:t>ij</a:t>
            </a:r>
            <a:r>
              <a:rPr lang="pt-BR" dirty="0"/>
              <a:t>)</a:t>
            </a:r>
            <a:r>
              <a:rPr lang="pt-BR" baseline="-25000" dirty="0" err="1"/>
              <a:t>pxn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É a matriz C = (</a:t>
            </a:r>
            <a:r>
              <a:rPr lang="pt-BR" dirty="0" err="1"/>
              <a:t>c</a:t>
            </a:r>
            <a:r>
              <a:rPr lang="pt-BR" baseline="-25000" dirty="0" err="1"/>
              <a:t>ij</a:t>
            </a:r>
            <a:r>
              <a:rPr lang="pt-BR" dirty="0"/>
              <a:t>)</a:t>
            </a:r>
            <a:r>
              <a:rPr lang="pt-BR" baseline="-25000" dirty="0"/>
              <a:t> m x n</a:t>
            </a:r>
            <a:r>
              <a:rPr lang="pt-BR" dirty="0"/>
              <a:t> em que cada elemento </a:t>
            </a:r>
            <a:r>
              <a:rPr lang="pt-BR" b="1" dirty="0" err="1"/>
              <a:t>c</a:t>
            </a:r>
            <a:r>
              <a:rPr lang="pt-BR" b="1" baseline="-25000" dirty="0" err="1"/>
              <a:t>ij</a:t>
            </a:r>
            <a:r>
              <a:rPr lang="pt-BR" b="1" dirty="0"/>
              <a:t> </a:t>
            </a:r>
            <a:r>
              <a:rPr lang="pt-BR" dirty="0"/>
              <a:t>é obtido por meio da soma dos produtos dos elementos correspondentes </a:t>
            </a:r>
          </a:p>
          <a:p>
            <a:endParaRPr lang="pt-BR" dirty="0"/>
          </a:p>
          <a:p>
            <a:r>
              <a:rPr lang="pt-BR" dirty="0"/>
              <a:t>Da </a:t>
            </a:r>
            <a:r>
              <a:rPr lang="pt-BR" dirty="0" err="1"/>
              <a:t>i-ésima</a:t>
            </a:r>
            <a:r>
              <a:rPr lang="pt-BR" dirty="0"/>
              <a:t> linha de A pelos elementos da </a:t>
            </a:r>
            <a:r>
              <a:rPr lang="pt-BR" dirty="0" err="1"/>
              <a:t>j-ésima</a:t>
            </a:r>
            <a:r>
              <a:rPr lang="pt-BR" dirty="0"/>
              <a:t> coluna </a:t>
            </a:r>
            <a:r>
              <a:rPr lang="pt-BR" b="1" dirty="0"/>
              <a:t>B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Multiplique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Imagem 36" descr="Descrição: http://www.somatematica.com.br/emedio/matrizes/Image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4797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487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343400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448300"/>
            <a:ext cx="5486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2514600"/>
            <a:ext cx="3200400" cy="201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Matriz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crescente uso dos computadores tem feito com que a teoria das matrizes seja cada vez mais aplicada em áreas como</a:t>
            </a:r>
          </a:p>
          <a:p>
            <a:endParaRPr lang="pt-BR" dirty="0"/>
          </a:p>
          <a:p>
            <a:r>
              <a:rPr lang="pt-BR" dirty="0"/>
              <a:t>Economia, Engenharia, Matemática, Física, Computação, dentre outras. </a:t>
            </a:r>
          </a:p>
          <a:p>
            <a:endParaRPr lang="pt-BR" dirty="0"/>
          </a:p>
          <a:p>
            <a:r>
              <a:rPr lang="pt-BR" dirty="0"/>
              <a:t>Vejamos um exemplo.</a:t>
            </a:r>
          </a:p>
          <a:p>
            <a:endParaRPr lang="en-US" dirty="0"/>
          </a:p>
          <a:p>
            <a:r>
              <a:rPr lang="pt-BR" dirty="0"/>
              <a:t>A tabela a seguir representa as notas de três alunos em uma etapa: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57200" y="33528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Portanto, AB ≠ BA, </a:t>
            </a:r>
          </a:p>
          <a:p>
            <a:endParaRPr lang="pt-BR" sz="2800" dirty="0"/>
          </a:p>
          <a:p>
            <a:r>
              <a:rPr lang="pt-BR" sz="2800" dirty="0"/>
              <a:t>ou seja, para a multiplicação de matrizes </a:t>
            </a:r>
            <a:r>
              <a:rPr lang="pt-BR" sz="2800" b="1" dirty="0"/>
              <a:t>não vale</a:t>
            </a:r>
            <a:r>
              <a:rPr lang="pt-BR" sz="2800" dirty="0"/>
              <a:t> a propriedade comutativa.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27" descr="Descrição: http://www.somatematica.com.br/emedio/matrizes/Image4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15200" cy="16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agem 26" descr="Descrição: http://www.somatematica.com.br/emedio/matrizes/Image4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Imagem 28" descr="Descrição: http://www.somatematica.com.br/emedio/matrizes/Image3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762000"/>
            <a:ext cx="3200400" cy="12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definição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A . B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se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 de </a:t>
            </a:r>
            <a:r>
              <a:rPr lang="en-US" b="1" dirty="0"/>
              <a:t>A</a:t>
            </a:r>
            <a:r>
              <a:rPr lang="en-US" dirty="0"/>
              <a:t> for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matriz produto terá o número de linhas de </a:t>
            </a:r>
            <a:r>
              <a:rPr lang="pt-BR" b="1" dirty="0"/>
              <a:t>A (m) </a:t>
            </a:r>
            <a:r>
              <a:rPr lang="pt-BR" dirty="0"/>
              <a:t>e o número de colunas de </a:t>
            </a:r>
            <a:r>
              <a:rPr lang="pt-BR" b="1" dirty="0"/>
              <a:t>B(n)</a:t>
            </a:r>
            <a:r>
              <a:rPr lang="pt-BR" dirty="0"/>
              <a:t>:</a:t>
            </a:r>
            <a:endParaRPr lang="en-US" dirty="0"/>
          </a:p>
          <a:p>
            <a:pPr lvl="0"/>
            <a:r>
              <a:rPr lang="pt-BR" dirty="0"/>
              <a:t>Se A</a:t>
            </a:r>
            <a:r>
              <a:rPr lang="pt-BR" baseline="-25000" dirty="0"/>
              <a:t>3 x 2</a:t>
            </a:r>
            <a:r>
              <a:rPr lang="pt-BR" dirty="0"/>
              <a:t> e B </a:t>
            </a:r>
            <a:r>
              <a:rPr lang="pt-BR" baseline="-25000" dirty="0"/>
              <a:t>2 x 5 </a:t>
            </a:r>
            <a:r>
              <a:rPr lang="pt-BR" dirty="0"/>
              <a:t>, então ( A . B ) </a:t>
            </a:r>
            <a:r>
              <a:rPr lang="pt-BR" baseline="-25000" dirty="0"/>
              <a:t>3 x 5</a:t>
            </a:r>
            <a:r>
              <a:rPr lang="pt-BR" dirty="0"/>
              <a:t> </a:t>
            </a:r>
            <a:endParaRPr lang="en-US" dirty="0"/>
          </a:p>
          <a:p>
            <a:pPr lvl="0"/>
            <a:r>
              <a:rPr lang="pt-BR" dirty="0"/>
              <a:t>Se A </a:t>
            </a:r>
            <a:r>
              <a:rPr lang="pt-BR" baseline="-25000" dirty="0"/>
              <a:t>4 x 1</a:t>
            </a:r>
            <a:r>
              <a:rPr lang="pt-BR" dirty="0"/>
              <a:t> e B </a:t>
            </a:r>
            <a:r>
              <a:rPr lang="pt-BR" baseline="-25000" dirty="0"/>
              <a:t>2 x 3</a:t>
            </a:r>
            <a:r>
              <a:rPr lang="pt-BR" dirty="0"/>
              <a:t>, então não existe o produto </a:t>
            </a:r>
            <a:endParaRPr lang="en-US" dirty="0"/>
          </a:p>
          <a:p>
            <a:pPr lvl="0"/>
            <a:r>
              <a:rPr lang="pt-BR" dirty="0"/>
              <a:t>Se A </a:t>
            </a:r>
            <a:r>
              <a:rPr lang="pt-BR" baseline="-25000" dirty="0"/>
              <a:t>4 x 2</a:t>
            </a:r>
            <a:r>
              <a:rPr lang="pt-BR" dirty="0"/>
              <a:t> e B </a:t>
            </a:r>
            <a:r>
              <a:rPr lang="pt-BR" baseline="-25000" dirty="0"/>
              <a:t>2 x 1</a:t>
            </a:r>
            <a:r>
              <a:rPr lang="pt-BR" dirty="0"/>
              <a:t>, então ( A . B ) </a:t>
            </a:r>
            <a:r>
              <a:rPr lang="pt-BR" baseline="-25000" dirty="0"/>
              <a:t>4 x 1</a:t>
            </a:r>
            <a:endParaRPr lang="en-US" dirty="0"/>
          </a:p>
          <a:p>
            <a:endParaRPr lang="en-US" dirty="0"/>
          </a:p>
        </p:txBody>
      </p:sp>
      <p:pic>
        <p:nvPicPr>
          <p:cNvPr id="23554" name="Imagem 25" descr="Descrição: http://www.somatematica.com.br/emedio/matrizes/Image4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4572000" cy="13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Propriedades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fontScale="92500"/>
          </a:bodyPr>
          <a:lstStyle/>
          <a:p>
            <a:r>
              <a:rPr lang="pt-BR" dirty="0"/>
              <a:t>Verificadas as condições de existência para a multiplicação de matrizes, valem as seguintes propriedades:</a:t>
            </a:r>
            <a:endParaRPr lang="en-US" dirty="0"/>
          </a:p>
          <a:p>
            <a:r>
              <a:rPr lang="pt-BR" b="1" dirty="0"/>
              <a:t>a)</a:t>
            </a:r>
            <a:r>
              <a:rPr lang="pt-BR" dirty="0"/>
              <a:t> associativa: </a:t>
            </a:r>
            <a:r>
              <a:rPr lang="pt-BR" b="1" dirty="0"/>
              <a:t>(A.B).C = A.(B.C)</a:t>
            </a:r>
            <a:endParaRPr lang="en-US" b="1" dirty="0"/>
          </a:p>
          <a:p>
            <a:r>
              <a:rPr lang="pt-BR" b="1" dirty="0"/>
              <a:t>b)</a:t>
            </a:r>
            <a:r>
              <a:rPr lang="pt-BR" dirty="0"/>
              <a:t> distributiva em relação à adição: </a:t>
            </a:r>
          </a:p>
          <a:p>
            <a:pPr>
              <a:buNone/>
            </a:pPr>
            <a:r>
              <a:rPr lang="pt-BR" b="1" dirty="0"/>
              <a:t>A.(B + C) = A.B + A.C ou (A + B ).C = A.C + B.C</a:t>
            </a:r>
            <a:endParaRPr lang="en-US" b="1" dirty="0"/>
          </a:p>
          <a:p>
            <a:r>
              <a:rPr lang="pt-BR" b="1" dirty="0"/>
              <a:t>c)</a:t>
            </a:r>
            <a:r>
              <a:rPr lang="pt-BR" dirty="0"/>
              <a:t> elemento neutro: </a:t>
            </a:r>
            <a:r>
              <a:rPr lang="pt-BR" b="1" dirty="0"/>
              <a:t>A.I</a:t>
            </a:r>
            <a:r>
              <a:rPr lang="pt-BR" b="1" baseline="-25000" dirty="0"/>
              <a:t>n </a:t>
            </a:r>
            <a:r>
              <a:rPr lang="pt-BR" b="1" dirty="0"/>
              <a:t>= I</a:t>
            </a:r>
            <a:r>
              <a:rPr lang="pt-BR" b="1" baseline="-25000" dirty="0"/>
              <a:t>n</a:t>
            </a:r>
            <a:r>
              <a:rPr lang="pt-BR" b="1" dirty="0"/>
              <a:t>.A = A</a:t>
            </a:r>
            <a:r>
              <a:rPr lang="pt-BR" dirty="0"/>
              <a:t>, sendo </a:t>
            </a:r>
            <a:r>
              <a:rPr lang="pt-BR" b="1" dirty="0"/>
              <a:t>I</a:t>
            </a:r>
            <a:r>
              <a:rPr lang="pt-BR" b="1" baseline="-25000" dirty="0"/>
              <a:t>n</a:t>
            </a:r>
            <a:r>
              <a:rPr lang="pt-BR" dirty="0"/>
              <a:t> a matriz identidade de ordem </a:t>
            </a:r>
            <a:r>
              <a:rPr lang="pt-BR" b="1" dirty="0"/>
              <a:t>n</a:t>
            </a:r>
            <a:endParaRPr lang="en-US" dirty="0"/>
          </a:p>
          <a:p>
            <a:endParaRPr lang="pt-BR" dirty="0"/>
          </a:p>
          <a:p>
            <a:r>
              <a:rPr lang="pt-BR" dirty="0"/>
              <a:t>Vimos que a propriedade comutativa, geralmente, não vale para a multiplicação de matrizes. </a:t>
            </a:r>
          </a:p>
          <a:p>
            <a:r>
              <a:rPr lang="pt-BR" dirty="0"/>
              <a:t>Não vale também o </a:t>
            </a:r>
            <a:r>
              <a:rPr lang="pt-BR" dirty="0" err="1"/>
              <a:t>anulamento</a:t>
            </a:r>
            <a:r>
              <a:rPr lang="pt-BR" dirty="0"/>
              <a:t> do produto, ou seja: sendo 0 </a:t>
            </a:r>
            <a:r>
              <a:rPr lang="pt-BR" baseline="-25000" dirty="0"/>
              <a:t>m x n</a:t>
            </a:r>
            <a:r>
              <a:rPr lang="pt-BR" dirty="0"/>
              <a:t> uma matriz nula, A.B =0 </a:t>
            </a:r>
            <a:r>
              <a:rPr lang="pt-BR" baseline="-25000" dirty="0"/>
              <a:t>m x n</a:t>
            </a:r>
            <a:r>
              <a:rPr lang="pt-BR" dirty="0"/>
              <a:t> não implica, necessariamente, que A = 0 </a:t>
            </a:r>
            <a:r>
              <a:rPr lang="pt-BR" baseline="-25000" dirty="0"/>
              <a:t>m x n</a:t>
            </a:r>
            <a:r>
              <a:rPr lang="pt-BR" dirty="0"/>
              <a:t> ou B = 0 </a:t>
            </a:r>
            <a:r>
              <a:rPr lang="pt-BR" baseline="-25000" dirty="0"/>
              <a:t>m x n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18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 fontScale="92500"/>
          </a:bodyPr>
          <a:lstStyle/>
          <a:p>
            <a:r>
              <a:rPr lang="pt-BR" dirty="0"/>
              <a:t>Na confecção de três modelos de camisas (A, B e C)  são usados botões grandes (G) e pequenos (p). O número de botões por modelos é dado pela tabela: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número de camisas fabricadas, de cada modelo, nos meses de maio e junho, é dado pela tabela: 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pt-BR" dirty="0"/>
          </a:p>
          <a:p>
            <a:r>
              <a:rPr lang="pt-BR" dirty="0"/>
              <a:t> Nestas condições, obter a tabela que dá o total de botões usados em maio e junho.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81200" y="1981200"/>
          <a:ext cx="5181599" cy="1154430"/>
        </p:xfrm>
        <a:graphic>
          <a:graphicData uri="http://schemas.openxmlformats.org/drawingml/2006/table">
            <a:tbl>
              <a:tblPr/>
              <a:tblGrid>
                <a:gridCol w="124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 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B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C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p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G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362200" y="3810000"/>
          <a:ext cx="3810000" cy="1539240"/>
        </p:xfrm>
        <a:graphic>
          <a:graphicData uri="http://schemas.openxmlformats.org/drawingml/2006/table">
            <a:tbl>
              <a:tblPr/>
              <a:tblGrid>
                <a:gridCol w="144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 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Maio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Junho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B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C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problema se resume na multiplicação das matrizes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2809036" y="3721925"/>
          <a:ext cx="3441928" cy="1535874"/>
        </p:xfrm>
        <a:graphic>
          <a:graphicData uri="http://schemas.openxmlformats.org/drawingml/2006/table">
            <a:tbl>
              <a:tblPr/>
              <a:tblGrid>
                <a:gridCol w="127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Maio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Junho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p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G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1050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905000"/>
            <a:ext cx="507092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CB07C358-E66F-44D7-945F-6BBEB890295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1"/>
            <a:ext cx="7467600" cy="55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59D4D-F26A-46D5-BFD9-32F5E48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Vídeos sugeridos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D8D22-4443-4C60-938D-6710D054E2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45171"/>
            <a:ext cx="7467600" cy="4873752"/>
          </a:xfrm>
        </p:spPr>
        <p:txBody>
          <a:bodyPr/>
          <a:lstStyle/>
          <a:p>
            <a:r>
              <a:rPr lang="pt-BR" u="sng" dirty="0">
                <a:hlinkClick r:id="rId2"/>
              </a:rPr>
              <a:t>https://www.youtube.com/watch?v=sw18GQESKpA</a:t>
            </a:r>
            <a:endParaRPr lang="pt-BR" dirty="0"/>
          </a:p>
          <a:p>
            <a:r>
              <a:rPr lang="pt-BR" u="sng" dirty="0">
                <a:hlinkClick r:id="rId2"/>
              </a:rPr>
              <a:t>https://www.youtube.com/watch?v=sw18GQESKpA</a:t>
            </a:r>
            <a:endParaRPr lang="pt-BR" dirty="0"/>
          </a:p>
          <a:p>
            <a:r>
              <a:rPr lang="pt-BR" u="sng" dirty="0">
                <a:hlinkClick r:id="rId3"/>
              </a:rPr>
              <a:t>https://www.youtube.com/watch?v=AdwyrhQ5GfA</a:t>
            </a:r>
            <a:endParaRPr lang="pt-BR" dirty="0"/>
          </a:p>
          <a:p>
            <a:r>
              <a:rPr lang="pt-BR" u="sng" dirty="0">
                <a:hlinkClick r:id="rId4"/>
              </a:rPr>
              <a:t>https://www.youtube.com/watch?v=V2LRnz54-dQ</a:t>
            </a:r>
            <a:endParaRPr lang="pt-BR" dirty="0"/>
          </a:p>
          <a:p>
            <a:r>
              <a:rPr lang="pt-BR" u="sng" dirty="0">
                <a:hlinkClick r:id="rId5"/>
              </a:rPr>
              <a:t>https://www.youtube.com/watch?v=nRD2oTiVhx8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2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Exemplo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5654368"/>
              </p:ext>
            </p:extLst>
          </p:nvPr>
        </p:nvGraphicFramePr>
        <p:xfrm>
          <a:off x="457200" y="1752600"/>
          <a:ext cx="3879803" cy="4114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PLA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Inglês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Banco de Dados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Redes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724400" y="1645170"/>
            <a:ext cx="3657600" cy="4572000"/>
          </a:xfrm>
        </p:spPr>
        <p:txBody>
          <a:bodyPr/>
          <a:lstStyle/>
          <a:p>
            <a:r>
              <a:rPr lang="pt-BR" dirty="0"/>
              <a:t>Se quisermos saber a nota do aluno </a:t>
            </a:r>
            <a:r>
              <a:rPr lang="pt-BR" b="1" dirty="0"/>
              <a:t>B</a:t>
            </a:r>
            <a:r>
              <a:rPr lang="pt-BR" dirty="0"/>
              <a:t> em Laboratório de Banco de dados, </a:t>
            </a:r>
          </a:p>
          <a:p>
            <a:endParaRPr lang="pt-BR" dirty="0"/>
          </a:p>
          <a:p>
            <a:r>
              <a:rPr lang="pt-BR" dirty="0"/>
              <a:t>basta procurar o número que fica na </a:t>
            </a:r>
            <a:r>
              <a:rPr lang="pt-BR" b="1" dirty="0"/>
              <a:t>segunda linha </a:t>
            </a:r>
            <a:r>
              <a:rPr lang="pt-BR" dirty="0"/>
              <a:t>e na </a:t>
            </a:r>
            <a:r>
              <a:rPr lang="pt-BR" b="1" dirty="0"/>
              <a:t>terceira coluna </a:t>
            </a:r>
            <a:r>
              <a:rPr lang="pt-BR" dirty="0"/>
              <a:t>da tabela.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3400" y="1386540"/>
            <a:ext cx="7467600" cy="5330952"/>
          </a:xfrm>
        </p:spPr>
        <p:txBody>
          <a:bodyPr/>
          <a:lstStyle/>
          <a:p>
            <a:r>
              <a:rPr lang="pt-BR" dirty="0"/>
              <a:t>Vamos agora considerar uma tabela de números dispostos em linhas e colunas,</a:t>
            </a:r>
          </a:p>
          <a:p>
            <a:endParaRPr lang="pt-BR" dirty="0"/>
          </a:p>
          <a:p>
            <a:r>
              <a:rPr lang="pt-BR" dirty="0"/>
              <a:t>Mas colocados entre parênteses ou colchetes:</a:t>
            </a:r>
            <a:endParaRPr lang="en-US" dirty="0"/>
          </a:p>
          <a:p>
            <a:endParaRPr lang="en-US" dirty="0"/>
          </a:p>
        </p:txBody>
      </p:sp>
      <p:pic>
        <p:nvPicPr>
          <p:cNvPr id="29698" name="Imagem 7" descr="Descrição: http://www.somatematica.com.br/emedio/matrizes/Imag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6019800" cy="234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59CF8D7-2350-47D9-8032-E554041A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r>
              <a:rPr lang="pt-BR" dirty="0"/>
              <a:t>Em tabelas assim dispostas, os números são os elementos. </a:t>
            </a:r>
          </a:p>
          <a:p>
            <a:endParaRPr lang="pt-BR" dirty="0"/>
          </a:p>
          <a:p>
            <a:r>
              <a:rPr lang="pt-BR" dirty="0"/>
              <a:t>As linhas são enumeradas </a:t>
            </a:r>
            <a:r>
              <a:rPr lang="pt-BR" i="1" dirty="0"/>
              <a:t>de cima para baixo </a:t>
            </a:r>
          </a:p>
          <a:p>
            <a:endParaRPr lang="pt-BR" i="1" dirty="0"/>
          </a:p>
          <a:p>
            <a:r>
              <a:rPr lang="pt-BR" dirty="0"/>
              <a:t>E as colunas, </a:t>
            </a:r>
            <a:r>
              <a:rPr lang="pt-BR" i="1" dirty="0"/>
              <a:t>da esquerda para direita:</a:t>
            </a:r>
            <a:endParaRPr lang="en-US" dirty="0"/>
          </a:p>
          <a:p>
            <a:endParaRPr lang="en-US" dirty="0"/>
          </a:p>
        </p:txBody>
      </p:sp>
      <p:pic>
        <p:nvPicPr>
          <p:cNvPr id="30722" name="Imagem 6" descr="Descrição: http://www.somatematica.com.br/emedio/matrizes/Image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81821"/>
            <a:ext cx="5029200" cy="272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36FBC74-47C3-4951-A9FC-D4364F2A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5056314"/>
          </a:xfrm>
        </p:spPr>
        <p:txBody>
          <a:bodyPr/>
          <a:lstStyle/>
          <a:p>
            <a:r>
              <a:rPr lang="pt-BR" dirty="0"/>
              <a:t>Matrizes com </a:t>
            </a:r>
            <a:r>
              <a:rPr lang="pt-BR" b="1" dirty="0"/>
              <a:t>m </a:t>
            </a:r>
            <a:r>
              <a:rPr lang="pt-BR" dirty="0"/>
              <a:t>linhas e </a:t>
            </a:r>
            <a:r>
              <a:rPr lang="pt-BR" b="1" dirty="0"/>
              <a:t>n </a:t>
            </a:r>
            <a:r>
              <a:rPr lang="pt-BR" dirty="0"/>
              <a:t>colunas </a:t>
            </a:r>
          </a:p>
          <a:p>
            <a:r>
              <a:rPr lang="pt-BR" dirty="0"/>
              <a:t>(</a:t>
            </a:r>
            <a:r>
              <a:rPr lang="pt-BR" b="1" dirty="0"/>
              <a:t>m</a:t>
            </a:r>
            <a:r>
              <a:rPr lang="pt-BR" dirty="0"/>
              <a:t> e </a:t>
            </a:r>
            <a:r>
              <a:rPr lang="pt-BR" b="1" dirty="0"/>
              <a:t>n</a:t>
            </a:r>
            <a:r>
              <a:rPr lang="pt-BR" dirty="0"/>
              <a:t> números naturais diferentes de 0)</a:t>
            </a:r>
          </a:p>
          <a:p>
            <a:r>
              <a:rPr lang="pt-BR" dirty="0"/>
              <a:t>são denominadas matrizes m x n.</a:t>
            </a:r>
          </a:p>
          <a:p>
            <a:endParaRPr lang="en-US" dirty="0"/>
          </a:p>
          <a:p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 lvl="0"/>
            <a:r>
              <a:rPr lang="pt-BR" dirty="0"/>
              <a:t>Matriz do tipo 2 x 3 </a:t>
            </a:r>
            <a:endParaRPr lang="en-US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Matriz do tipo 2 x 2 </a:t>
            </a:r>
            <a:endParaRPr lang="en-US" dirty="0"/>
          </a:p>
          <a:p>
            <a:endParaRPr lang="en-US" dirty="0"/>
          </a:p>
        </p:txBody>
      </p:sp>
      <p:pic>
        <p:nvPicPr>
          <p:cNvPr id="31746" name="Imagem 5" descr="Descrição: http://www.somatematica.com.br/emedio/matrizes/Image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325929"/>
            <a:ext cx="2133600" cy="105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Imagem 4" descr="Descrição: http://www.somatematica.com.br/emedio/matrizes/Image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953000"/>
            <a:ext cx="1524000" cy="15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727BF28-9992-4875-AF0F-F1883DA7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básicos: ordem de uma matriz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Costuma-se representar as matrizes por </a:t>
            </a:r>
            <a:r>
              <a:rPr lang="pt-BR" i="1" dirty="0"/>
              <a:t>letras maiúsculas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Os elementos por </a:t>
            </a:r>
            <a:r>
              <a:rPr lang="pt-BR" i="1" dirty="0"/>
              <a:t>letras minúsculas</a:t>
            </a:r>
            <a:r>
              <a:rPr lang="pt-BR" dirty="0"/>
              <a:t>, acompanhadas por </a:t>
            </a:r>
            <a:r>
              <a:rPr lang="pt-BR" i="1" dirty="0"/>
              <a:t>dois índices</a:t>
            </a:r>
          </a:p>
          <a:p>
            <a:endParaRPr lang="pt-BR" i="1" dirty="0"/>
          </a:p>
          <a:p>
            <a:r>
              <a:rPr lang="pt-BR" dirty="0"/>
              <a:t>Que indicam, respectivamente, a linha e a coluna que o elemento ocupa.</a:t>
            </a:r>
            <a:endParaRPr lang="en-US" dirty="0"/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020DAE-5CCE-4099-B57A-CEF1D0B67525}"/>
              </a:ext>
            </a:extLst>
          </p:cNvPr>
          <p:cNvSpPr txBox="1">
            <a:spLocks/>
          </p:cNvSpPr>
          <p:nvPr/>
        </p:nvSpPr>
        <p:spPr>
          <a:xfrm>
            <a:off x="685800" y="363362"/>
            <a:ext cx="7467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básicos: Notação geral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60686"/>
            <a:ext cx="7467600" cy="1143000"/>
          </a:xfrm>
        </p:spPr>
        <p:txBody>
          <a:bodyPr/>
          <a:lstStyle/>
          <a:p>
            <a:r>
              <a:rPr lang="pt-BR" dirty="0"/>
              <a:t>Matriz m x 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49705" y="2207376"/>
            <a:ext cx="7467600" cy="4545917"/>
          </a:xfrm>
        </p:spPr>
        <p:txBody>
          <a:bodyPr/>
          <a:lstStyle/>
          <a:p>
            <a:r>
              <a:rPr lang="pt-BR" dirty="0"/>
              <a:t>Assim, uma matriz </a:t>
            </a:r>
            <a:r>
              <a:rPr lang="pt-BR" b="1" dirty="0"/>
              <a:t>A</a:t>
            </a:r>
            <a:r>
              <a:rPr lang="pt-BR" dirty="0"/>
              <a:t> do tipo m x n é representada por: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2770" name="Imagem 3" descr="Descrição: http://www.somatematica.com.br/emedio/matrizes/Image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743199"/>
            <a:ext cx="4191000" cy="37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ACCA318-1562-4DCA-9FE4-E0F45F2DF7DE}"/>
              </a:ext>
            </a:extLst>
          </p:cNvPr>
          <p:cNvSpPr txBox="1">
            <a:spLocks/>
          </p:cNvSpPr>
          <p:nvPr/>
        </p:nvSpPr>
        <p:spPr>
          <a:xfrm>
            <a:off x="685800" y="363362"/>
            <a:ext cx="7467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Estrutura</a:t>
            </a:r>
            <a:b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básicos: Notação geral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1743</Words>
  <Application>Microsoft Office PowerPoint</Application>
  <PresentationFormat>Apresentação na tela (4:3)</PresentationFormat>
  <Paragraphs>294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Calibri</vt:lpstr>
      <vt:lpstr>Century Schoolbook</vt:lpstr>
      <vt:lpstr>Times New Roman</vt:lpstr>
      <vt:lpstr>Wingdings</vt:lpstr>
      <vt:lpstr>Wingdings 2</vt:lpstr>
      <vt:lpstr>Balcão Envidraçado</vt:lpstr>
      <vt:lpstr>MATRIZES</vt:lpstr>
      <vt:lpstr>Apresentação do PowerPoint</vt:lpstr>
      <vt:lpstr>Matriz</vt:lpstr>
      <vt:lpstr>Estrutura Exemplo</vt:lpstr>
      <vt:lpstr>Estrutura elementos básicos</vt:lpstr>
      <vt:lpstr>Estrutura elementos básicos</vt:lpstr>
      <vt:lpstr>Estrutura elementos básicos: ordem de uma matriz</vt:lpstr>
      <vt:lpstr>Apresentação do PowerPoint</vt:lpstr>
      <vt:lpstr>Matriz m x n</vt:lpstr>
      <vt:lpstr>Apresentação do PowerPoint</vt:lpstr>
      <vt:lpstr>Exemplo</vt:lpstr>
      <vt:lpstr>Exemplo</vt:lpstr>
      <vt:lpstr>Denominações especiais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Igualdade de matrizes</vt:lpstr>
      <vt:lpstr>Adição</vt:lpstr>
      <vt:lpstr>Propriedades</vt:lpstr>
      <vt:lpstr>Subtração </vt:lpstr>
      <vt:lpstr>Multiplicação de um número real por uma matriz</vt:lpstr>
      <vt:lpstr>Propriedades</vt:lpstr>
      <vt:lpstr>Multiplicação de matrizes</vt:lpstr>
      <vt:lpstr>Multiplique</vt:lpstr>
      <vt:lpstr>Apresentação do PowerPoint</vt:lpstr>
      <vt:lpstr>Apresentação do PowerPoint</vt:lpstr>
      <vt:lpstr>Apresentação do PowerPoint</vt:lpstr>
      <vt:lpstr>Propriedades</vt:lpstr>
      <vt:lpstr>Exemplo</vt:lpstr>
      <vt:lpstr>O problema se resume na multiplicação das matrizes</vt:lpstr>
      <vt:lpstr>Apresentação do PowerPoint</vt:lpstr>
      <vt:lpstr>Vídeos sugeridos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</dc:title>
  <dc:creator>acer</dc:creator>
  <cp:lastModifiedBy>Alunos</cp:lastModifiedBy>
  <cp:revision>13</cp:revision>
  <dcterms:created xsi:type="dcterms:W3CDTF">2012-02-08T15:28:55Z</dcterms:created>
  <dcterms:modified xsi:type="dcterms:W3CDTF">2019-02-14T13:20:15Z</dcterms:modified>
</cp:coreProperties>
</file>