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D9C678-860C-4CFC-ADED-15DFC7E9F01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1569807"/>
            <a:ext cx="6172200" cy="1894362"/>
          </a:xfrm>
        </p:spPr>
        <p:txBody>
          <a:bodyPr/>
          <a:lstStyle/>
          <a:p>
            <a:r>
              <a:rPr lang="pt-BR" dirty="0"/>
              <a:t>MÉTODO SIMPLEX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52357" y="4114800"/>
            <a:ext cx="6001043" cy="1752600"/>
          </a:xfrm>
        </p:spPr>
        <p:txBody>
          <a:bodyPr/>
          <a:lstStyle/>
          <a:p>
            <a:pPr algn="l"/>
            <a:r>
              <a:rPr lang="pt-BR" dirty="0"/>
              <a:t>Disciplina: Programação Linear e Aplicações</a:t>
            </a:r>
          </a:p>
          <a:p>
            <a:pPr algn="l"/>
            <a:endParaRPr lang="pt-BR" dirty="0"/>
          </a:p>
          <a:p>
            <a:r>
              <a:rPr lang="en-US" dirty="0" err="1"/>
              <a:t>Profa</a:t>
            </a:r>
            <a:r>
              <a:rPr lang="en-US" dirty="0"/>
              <a:t>. Dra. </a:t>
            </a:r>
            <a:r>
              <a:rPr lang="en-US" dirty="0" err="1"/>
              <a:t>Deise</a:t>
            </a:r>
            <a:r>
              <a:rPr lang="en-US" dirty="0"/>
              <a:t> </a:t>
            </a:r>
            <a:r>
              <a:rPr lang="en-US" dirty="0" err="1"/>
              <a:t>Deolindo</a:t>
            </a:r>
            <a:r>
              <a:rPr lang="en-US" dirty="0"/>
              <a:t> Silva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quadro simplex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Vamos montar um quadro para ordenarmos as operações, colocando nele apenas os coeficientes das variáveis. </a:t>
            </a:r>
          </a:p>
          <a:p>
            <a:endParaRPr lang="pt-BR" dirty="0"/>
          </a:p>
          <a:p>
            <a:r>
              <a:rPr lang="pt-BR" dirty="0"/>
              <a:t>No caso da função objetivo, vamos realizar a seguinte transformação:</a:t>
            </a:r>
            <a:endParaRPr lang="en-US" dirty="0"/>
          </a:p>
          <a:p>
            <a:endParaRPr lang="pt-BR" b="1" dirty="0"/>
          </a:p>
          <a:p>
            <a:r>
              <a:rPr lang="pt-BR" b="1" dirty="0"/>
              <a:t>de: </a:t>
            </a:r>
            <a:r>
              <a:rPr lang="pt-BR" b="1" i="1" dirty="0"/>
              <a:t>z </a:t>
            </a:r>
            <a:r>
              <a:rPr lang="pt-BR" b="1" dirty="0"/>
              <a:t>= 4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+ 1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</a:p>
          <a:p>
            <a:endParaRPr lang="en-US" dirty="0"/>
          </a:p>
          <a:p>
            <a:r>
              <a:rPr lang="pt-BR" b="1" dirty="0"/>
              <a:t>para: </a:t>
            </a:r>
            <a:r>
              <a:rPr lang="pt-BR" b="1" i="1" dirty="0"/>
              <a:t>z </a:t>
            </a:r>
            <a:r>
              <a:rPr lang="pt-BR" b="1" dirty="0"/>
              <a:t>- 4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- 1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  <a:r>
              <a:rPr lang="pt-BR" b="1" dirty="0"/>
              <a:t> = 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Quadro 1 do método simplex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143001" y="2057399"/>
          <a:ext cx="6476999" cy="3391472"/>
        </p:xfrm>
        <a:graphic>
          <a:graphicData uri="http://schemas.openxmlformats.org/drawingml/2006/table">
            <a:tbl>
              <a:tblPr/>
              <a:tblGrid>
                <a:gridCol w="156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6752"/>
          </a:xfrm>
        </p:spPr>
        <p:txBody>
          <a:bodyPr/>
          <a:lstStyle/>
          <a:p>
            <a:r>
              <a:rPr lang="pt-BR" dirty="0"/>
              <a:t>A última coluna corresponde aos termos independentes das equações,</a:t>
            </a:r>
          </a:p>
          <a:p>
            <a:endParaRPr lang="pt-BR" dirty="0"/>
          </a:p>
          <a:p>
            <a:r>
              <a:rPr lang="pt-BR" dirty="0"/>
              <a:t>A última linha contém os coeficientes das variáveis na função objetivo. </a:t>
            </a:r>
          </a:p>
          <a:p>
            <a:endParaRPr lang="pt-BR" dirty="0"/>
          </a:p>
          <a:p>
            <a:r>
              <a:rPr lang="pt-BR" dirty="0"/>
              <a:t>Nessa última linha teremos sempre a contribuição que cada variável dá para o lucro total </a:t>
            </a:r>
            <a:r>
              <a:rPr lang="pt-BR" i="1" dirty="0"/>
              <a:t>z</a:t>
            </a:r>
            <a:r>
              <a:rPr lang="pt-BR" dirty="0"/>
              <a:t>, por unidade, em cada iteração do processo de solução.</a:t>
            </a:r>
          </a:p>
          <a:p>
            <a:endParaRPr lang="pt-BR" dirty="0"/>
          </a:p>
          <a:p>
            <a:r>
              <a:rPr lang="pt-BR" dirty="0"/>
              <a:t>Essa última linha será chamada de função objetivo transformada, ou função </a:t>
            </a:r>
            <a:r>
              <a:rPr lang="pt-BR" i="1" dirty="0" err="1"/>
              <a:t>z</a:t>
            </a:r>
            <a:r>
              <a:rPr lang="pt-BR" dirty="0" err="1"/>
              <a:t>-transformada</a:t>
            </a:r>
            <a:r>
              <a:rPr lang="pt-BR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pt-BR" b="1" dirty="0"/>
              <a:t>Solução inicial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A solução inicial para o problema será sempre obtida fazendo as variáveis originais do modelo (no caso </a:t>
            </a:r>
            <a:r>
              <a:rPr lang="pt-BR" i="1" dirty="0"/>
              <a:t>x</a:t>
            </a:r>
            <a:r>
              <a:rPr lang="pt-BR" dirty="0"/>
              <a:t>1 e </a:t>
            </a:r>
            <a:r>
              <a:rPr lang="pt-BR" i="1" dirty="0"/>
              <a:t>x</a:t>
            </a:r>
            <a:r>
              <a:rPr lang="pt-BR" dirty="0"/>
              <a:t>2) iguais a zero e achando o valor das demais.</a:t>
            </a:r>
            <a:endParaRPr lang="en-US" dirty="0"/>
          </a:p>
          <a:p>
            <a:r>
              <a:rPr lang="pt-BR" dirty="0"/>
              <a:t>Assim, fazendo </a:t>
            </a:r>
            <a:r>
              <a:rPr lang="pt-BR" i="1" dirty="0"/>
              <a:t>x</a:t>
            </a:r>
            <a:r>
              <a:rPr lang="pt-BR" dirty="0"/>
              <a:t>1 = </a:t>
            </a:r>
            <a:r>
              <a:rPr lang="pt-BR" i="1" dirty="0"/>
              <a:t>x</a:t>
            </a:r>
            <a:r>
              <a:rPr lang="pt-BR" dirty="0"/>
              <a:t>2 = 0 (variáveis não básicas), obtemos do Quadro 1:</a:t>
            </a:r>
            <a:endParaRPr lang="en-US" dirty="0"/>
          </a:p>
          <a:p>
            <a:r>
              <a:rPr lang="pt-BR" b="1" i="1" dirty="0"/>
              <a:t>x</a:t>
            </a:r>
            <a:r>
              <a:rPr lang="pt-BR" b="1" i="1" baseline="-25000" dirty="0"/>
              <a:t>3</a:t>
            </a:r>
            <a:r>
              <a:rPr lang="pt-BR" b="1" dirty="0"/>
              <a:t> = 12</a:t>
            </a:r>
            <a:endParaRPr lang="en-US" dirty="0"/>
          </a:p>
          <a:p>
            <a:r>
              <a:rPr lang="pt-BR" b="1" i="1" dirty="0"/>
              <a:t>x</a:t>
            </a:r>
            <a:r>
              <a:rPr lang="pt-BR" b="1" i="1" baseline="-25000" dirty="0"/>
              <a:t>4</a:t>
            </a:r>
            <a:r>
              <a:rPr lang="pt-BR" b="1" dirty="0"/>
              <a:t>= 8 (variáveis básicas)</a:t>
            </a:r>
            <a:endParaRPr lang="en-US" dirty="0"/>
          </a:p>
          <a:p>
            <a:r>
              <a:rPr lang="pt-BR" b="1" i="1" dirty="0"/>
              <a:t>z </a:t>
            </a:r>
            <a:r>
              <a:rPr lang="pt-BR" b="1" dirty="0"/>
              <a:t>= 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pt-BR" b="1" dirty="0"/>
              <a:t>Segunda 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pt-BR" dirty="0"/>
              <a:t>Como a primeira solução claramente não é a melhor, vamos procurar outra que dê um valor maior para </a:t>
            </a:r>
            <a:r>
              <a:rPr lang="pt-BR" i="1" dirty="0"/>
              <a:t>z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O problema é descobrir:</a:t>
            </a:r>
            <a:endParaRPr lang="en-US" dirty="0"/>
          </a:p>
          <a:p>
            <a:r>
              <a:rPr lang="pt-BR" b="1" i="1" dirty="0"/>
              <a:t>Das duas variáveis não básicas (nulas) na primeira solução, qual deve se tornar positiva?</a:t>
            </a:r>
            <a:endParaRPr lang="en-US" b="1" i="1" dirty="0"/>
          </a:p>
          <a:p>
            <a:endParaRPr lang="pt-BR" b="1" i="1" dirty="0"/>
          </a:p>
          <a:p>
            <a:r>
              <a:rPr lang="pt-BR" b="1" i="1" dirty="0"/>
              <a:t>Das duas variáveis básicas (positivas) na primeira solução, qual deverá ser anulada?</a:t>
            </a:r>
            <a:endParaRPr lang="en-US" b="1" i="1" dirty="0"/>
          </a:p>
          <a:p>
            <a:r>
              <a:rPr lang="pt-BR" i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Qual variável deverá se tornar positiva?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pt-BR" dirty="0"/>
              <a:t>Observar a última linha do Quadro 1 temos os coeficientes da função objetivo </a:t>
            </a:r>
            <a:r>
              <a:rPr lang="pt-BR" i="1" dirty="0"/>
              <a:t>z </a:t>
            </a:r>
          </a:p>
          <a:p>
            <a:endParaRPr lang="pt-BR" i="1" dirty="0"/>
          </a:p>
          <a:p>
            <a:r>
              <a:rPr lang="pt-BR" dirty="0"/>
              <a:t>Devemos produzir primeiro o produto que mais contribui para o lucro, vamos começar a produção pela variável </a:t>
            </a:r>
            <a:r>
              <a:rPr lang="pt-BR" i="1" dirty="0"/>
              <a:t>x</a:t>
            </a:r>
            <a:r>
              <a:rPr lang="pt-BR" dirty="0"/>
              <a:t>1, já que sua contribuição unitária para o lucro (4) é maior que a contribuição de </a:t>
            </a:r>
            <a:r>
              <a:rPr lang="pt-BR" i="1" dirty="0"/>
              <a:t>x</a:t>
            </a:r>
            <a:r>
              <a:rPr lang="pt-BR" dirty="0"/>
              <a:t>2, igual a 1.</a:t>
            </a:r>
          </a:p>
          <a:p>
            <a:endParaRPr lang="en-US" dirty="0"/>
          </a:p>
          <a:p>
            <a:r>
              <a:rPr lang="pt-BR" dirty="0"/>
              <a:t>Logo, a variável que deverá se tornar positiva é </a:t>
            </a:r>
            <a:r>
              <a:rPr lang="pt-BR" i="1" dirty="0"/>
              <a:t>x</a:t>
            </a:r>
            <a:r>
              <a:rPr lang="pt-BR" dirty="0"/>
              <a:t>1.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pt-BR" b="1" dirty="0"/>
              <a:t>Qual variável deverá ser anulada?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517855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 Observe que a análise pode ser feita diretamente do Quadro 1, através da </a:t>
            </a:r>
            <a:r>
              <a:rPr lang="pt-BR" b="1" dirty="0"/>
              <a:t>divisão</a:t>
            </a:r>
            <a:r>
              <a:rPr lang="pt-BR" dirty="0"/>
              <a:t> dos elementos da </a:t>
            </a:r>
            <a:r>
              <a:rPr lang="pt-BR" b="1" dirty="0"/>
              <a:t>coluna </a:t>
            </a:r>
            <a:r>
              <a:rPr lang="pt-BR" b="1" i="1" dirty="0"/>
              <a:t>b</a:t>
            </a:r>
            <a:r>
              <a:rPr lang="pt-BR" i="1" dirty="0"/>
              <a:t> </a:t>
            </a:r>
            <a:r>
              <a:rPr lang="pt-BR" dirty="0"/>
              <a:t>pelos correspondentes elementos da </a:t>
            </a:r>
            <a:r>
              <a:rPr lang="pt-BR" b="1" dirty="0"/>
              <a:t>coluna </a:t>
            </a:r>
            <a:r>
              <a:rPr lang="pt-BR" b="1" i="1" dirty="0"/>
              <a:t>x</a:t>
            </a:r>
            <a:r>
              <a:rPr lang="pt-BR" b="1" dirty="0"/>
              <a:t>1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b="1" dirty="0"/>
              <a:t>O menor quociente indica</a:t>
            </a:r>
            <a:r>
              <a:rPr lang="pt-BR" dirty="0"/>
              <a:t> </a:t>
            </a:r>
            <a:r>
              <a:rPr lang="pt-BR" b="1" dirty="0"/>
              <a:t>qual a variável básica que deve ser anulada. </a:t>
            </a:r>
          </a:p>
          <a:p>
            <a:endParaRPr lang="pt-BR" sz="1100" dirty="0"/>
          </a:p>
          <a:p>
            <a:r>
              <a:rPr lang="pt-BR" dirty="0"/>
              <a:t>Assim, como o menor quociente é dado pela divisão 8 / 2 = 4, a variável básica a ser anulada é </a:t>
            </a:r>
            <a:r>
              <a:rPr lang="pt-BR" i="1" dirty="0"/>
              <a:t>x</a:t>
            </a:r>
            <a:r>
              <a:rPr lang="pt-BR" i="1" baseline="-25000" dirty="0"/>
              <a:t>4</a:t>
            </a:r>
            <a:r>
              <a:rPr lang="pt-BR" dirty="0"/>
              <a:t>, </a:t>
            </a:r>
          </a:p>
          <a:p>
            <a:endParaRPr lang="pt-BR" sz="1100" dirty="0"/>
          </a:p>
          <a:p>
            <a:r>
              <a:rPr lang="pt-BR" dirty="0"/>
              <a:t>e o sistema restante deve ser resolvido para acharmos o valor de 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e </a:t>
            </a:r>
            <a:r>
              <a:rPr lang="pt-BR" b="1" i="1" dirty="0"/>
              <a:t>x</a:t>
            </a:r>
            <a:r>
              <a:rPr lang="pt-BR" b="1" i="1" baseline="-25000" dirty="0"/>
              <a:t>3</a:t>
            </a:r>
            <a:r>
              <a:rPr lang="pt-BR" dirty="0"/>
              <a:t>. </a:t>
            </a:r>
          </a:p>
          <a:p>
            <a:endParaRPr lang="pt-BR" sz="1100" dirty="0"/>
          </a:p>
          <a:p>
            <a:r>
              <a:rPr lang="pt-BR" dirty="0"/>
              <a:t>A solução desse sistema será feita usando o Quadro 1 com as equações completas e usando as operações válidas com as linhas da matriz.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447800" y="609600"/>
          <a:ext cx="4183380" cy="1313180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4600" y="0"/>
            <a:ext cx="11230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Quadro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66800" y="2362200"/>
            <a:ext cx="60660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1ª operação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Dividir a segunda linha por 2 (L2 →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Symbol" pitchFamily="18" charset="2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L2 / 2)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Quadro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600200" y="3200400"/>
          <a:ext cx="4183380" cy="1313180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2952"/>
          </a:xfrm>
        </p:spPr>
        <p:txBody>
          <a:bodyPr/>
          <a:lstStyle/>
          <a:p>
            <a:r>
              <a:rPr lang="pt-BR" b="1" i="1" dirty="0"/>
              <a:t>2ª operação</a:t>
            </a:r>
            <a:r>
              <a:rPr lang="pt-BR" dirty="0"/>
              <a:t>: Multiplicar a segunda linha do Quadro 1A por (-2) e somar com a primeira linha do mesmo quadro, colocando o resultado na primeira linha </a:t>
            </a:r>
          </a:p>
          <a:p>
            <a:r>
              <a:rPr lang="pt-BR" dirty="0"/>
              <a:t>(L1 →</a:t>
            </a:r>
            <a:r>
              <a:rPr lang="en-US" dirty="0"/>
              <a:t> </a:t>
            </a:r>
            <a:r>
              <a:rPr lang="pt-BR" dirty="0"/>
              <a:t>L1 - 2 L2).</a:t>
            </a:r>
            <a:endParaRPr lang="en-US" dirty="0"/>
          </a:p>
          <a:p>
            <a:r>
              <a:rPr lang="pt-BR" b="1" dirty="0"/>
              <a:t> </a:t>
            </a:r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i="1" dirty="0"/>
              <a:t>3ª operação</a:t>
            </a:r>
            <a:r>
              <a:rPr lang="pt-BR" dirty="0"/>
              <a:t>: Multiplicar a segunda linha do Quadro 1B por (4) e somar com a terceira linha do mesmo quadro, colocando o resultado na terceira linha (L3 →</a:t>
            </a:r>
            <a:r>
              <a:rPr lang="en-US" dirty="0"/>
              <a:t> </a:t>
            </a:r>
            <a:r>
              <a:rPr lang="pt-BR" dirty="0"/>
              <a:t>L3 + 4 L2)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28800" y="2286000"/>
          <a:ext cx="4183380" cy="1313180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19400" y="5257800"/>
          <a:ext cx="4183380" cy="1181864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Como a última linha (função </a:t>
            </a:r>
            <a:r>
              <a:rPr lang="pt-BR" i="1" dirty="0" err="1"/>
              <a:t>z</a:t>
            </a:r>
            <a:r>
              <a:rPr lang="pt-BR" dirty="0" err="1"/>
              <a:t>-transformada</a:t>
            </a:r>
            <a:r>
              <a:rPr lang="pt-BR" dirty="0"/>
              <a:t>) os valores são não negativos, temos que a solução é ótima.</a:t>
            </a:r>
          </a:p>
          <a:p>
            <a:endParaRPr lang="en-US" dirty="0"/>
          </a:p>
          <a:p>
            <a:r>
              <a:rPr lang="pt-BR" b="1" i="1" dirty="0"/>
              <a:t>x</a:t>
            </a:r>
            <a:r>
              <a:rPr lang="pt-BR" b="1" dirty="0"/>
              <a:t>1 = 4, </a:t>
            </a:r>
            <a:r>
              <a:rPr lang="pt-BR" b="1" i="1" dirty="0"/>
              <a:t>x</a:t>
            </a:r>
            <a:r>
              <a:rPr lang="pt-BR" b="1" dirty="0"/>
              <a:t>2 = 0, </a:t>
            </a:r>
            <a:r>
              <a:rPr lang="pt-BR" b="1" i="1" dirty="0"/>
              <a:t>x</a:t>
            </a:r>
            <a:r>
              <a:rPr lang="pt-BR" b="1" dirty="0"/>
              <a:t>3 = 4, </a:t>
            </a:r>
            <a:r>
              <a:rPr lang="pt-BR" b="1" i="1" dirty="0"/>
              <a:t>x</a:t>
            </a:r>
            <a:r>
              <a:rPr lang="pt-BR" b="1" dirty="0"/>
              <a:t>4 = 0 e </a:t>
            </a:r>
            <a:r>
              <a:rPr lang="pt-BR" b="1" i="1" dirty="0"/>
              <a:t>z </a:t>
            </a:r>
            <a:r>
              <a:rPr lang="pt-BR" b="1" dirty="0"/>
              <a:t>= 16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5102352"/>
          </a:xfrm>
        </p:spPr>
        <p:txBody>
          <a:bodyPr/>
          <a:lstStyle/>
          <a:p>
            <a:r>
              <a:rPr lang="pt-BR" dirty="0"/>
              <a:t>Uma marcenaria deseja estabelecer uma programação diária de produção.</a:t>
            </a:r>
          </a:p>
          <a:p>
            <a:r>
              <a:rPr lang="pt-BR" dirty="0"/>
              <a:t>Atualmente, a oficina faz apenas dois produtos: mesa e armário, ambos de um só modelo. </a:t>
            </a:r>
          </a:p>
          <a:p>
            <a:r>
              <a:rPr lang="pt-BR" dirty="0"/>
              <a:t>Para efeito de simplificação, vamos considerar que a marcenaria tem limitações em somente dois recursos: madeira e mão de obra, cujas disponibilidades diárias são mostradas a seguir.</a:t>
            </a:r>
          </a:p>
          <a:p>
            <a:endParaRPr lang="en-US" dirty="0"/>
          </a:p>
          <a:p>
            <a:r>
              <a:rPr lang="pt-BR" b="1" dirty="0"/>
              <a:t> Recurso Disponibilidade</a:t>
            </a:r>
            <a:endParaRPr lang="en-US" dirty="0"/>
          </a:p>
          <a:p>
            <a:pPr algn="ctr"/>
            <a:r>
              <a:rPr lang="pt-BR" dirty="0"/>
              <a:t>Madeira 12m</a:t>
            </a:r>
            <a:r>
              <a:rPr lang="pt-BR" baseline="30000" dirty="0"/>
              <a:t>2</a:t>
            </a:r>
            <a:endParaRPr lang="en-US" dirty="0"/>
          </a:p>
          <a:p>
            <a:pPr algn="ctr"/>
            <a:r>
              <a:rPr lang="pt-BR" dirty="0"/>
              <a:t>Mão de obra 8 </a:t>
            </a:r>
            <a:r>
              <a:rPr lang="pt-BR" dirty="0" err="1"/>
              <a:t>H.h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Procedimento do Método Simplex (Problemas de Maximização)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pt-BR" b="1" dirty="0"/>
              <a:t> </a:t>
            </a:r>
          </a:p>
          <a:p>
            <a:r>
              <a:rPr lang="pt-BR" b="1" dirty="0"/>
              <a:t>Passo 1: </a:t>
            </a:r>
            <a:r>
              <a:rPr lang="pt-BR" dirty="0"/>
              <a:t>Introduzir as variáveis de folga; uma para cada desigualdade.</a:t>
            </a:r>
          </a:p>
          <a:p>
            <a:endParaRPr lang="en-US" dirty="0"/>
          </a:p>
          <a:p>
            <a:r>
              <a:rPr lang="pt-BR" b="1" dirty="0"/>
              <a:t>Passo 2: </a:t>
            </a:r>
            <a:r>
              <a:rPr lang="pt-BR" dirty="0"/>
              <a:t>Montar um quadro para os cálculos, colocando os coeficientes de todas as variáveis com os respectivos sinais e, na última linha, incluir os coeficientes da função objetivo transformada.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Passo 3: </a:t>
            </a:r>
            <a:r>
              <a:rPr lang="pt-BR" dirty="0"/>
              <a:t>Estabelecer uma solução básica inicial, usualmente atribuindo valor zero às variáveis originais e achando valores positivos para as variáveis de folga.</a:t>
            </a:r>
            <a:endParaRPr lang="en-US" dirty="0"/>
          </a:p>
          <a:p>
            <a:endParaRPr lang="pt-BR" b="1" dirty="0"/>
          </a:p>
          <a:p>
            <a:r>
              <a:rPr lang="pt-BR" b="1" dirty="0"/>
              <a:t>Passo 4: </a:t>
            </a:r>
            <a:r>
              <a:rPr lang="pt-BR" dirty="0"/>
              <a:t>Como próxima variável a entrar na base, escolher a variável não básica que oferece, na última linha, a maior contribuição para o aumento da função objetivo (ou seja, tem o maior valor negativo).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077200" cy="5864352"/>
          </a:xfrm>
        </p:spPr>
        <p:txBody>
          <a:bodyPr>
            <a:normAutofit/>
          </a:bodyPr>
          <a:lstStyle/>
          <a:p>
            <a:r>
              <a:rPr lang="pt-BR" b="1" dirty="0"/>
              <a:t>Passo 5: </a:t>
            </a:r>
            <a:r>
              <a:rPr lang="pt-BR" dirty="0"/>
              <a:t>Para escolher a variável que deve deixar a base, deve-se realizar o seguinte procedimento:</a:t>
            </a:r>
          </a:p>
          <a:p>
            <a:endParaRPr lang="en-US" dirty="0"/>
          </a:p>
          <a:p>
            <a:r>
              <a:rPr lang="pt-BR" b="1" dirty="0"/>
              <a:t>a)</a:t>
            </a:r>
            <a:r>
              <a:rPr lang="pt-BR" dirty="0"/>
              <a:t> Dividir os elementos da última coluna pelos correspondentes elementos positivos da coluna da variável que vai entrar na base. </a:t>
            </a:r>
          </a:p>
          <a:p>
            <a:r>
              <a:rPr lang="pt-BR" dirty="0"/>
              <a:t>Caso não haja elemento algum positivo nesta coluna, o processo deve parar, já que a solução seria ilimitada.</a:t>
            </a:r>
          </a:p>
          <a:p>
            <a:endParaRPr lang="en-US" dirty="0"/>
          </a:p>
          <a:p>
            <a:r>
              <a:rPr lang="pt-BR" b="1" dirty="0"/>
              <a:t>b)</a:t>
            </a:r>
            <a:r>
              <a:rPr lang="pt-BR" dirty="0"/>
              <a:t> O menor quociente indica a equação cuja respectiva variável básica deverá ser anulada, tornando-se variável não básica.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r>
              <a:rPr lang="pt-BR" b="1" dirty="0"/>
              <a:t>Passo 6: </a:t>
            </a:r>
            <a:r>
              <a:rPr lang="pt-BR" dirty="0"/>
              <a:t>Usando operações válidas com as linhas da matriz, transformar o quadro de cálculos de forma a encontrar a nova solução básica. </a:t>
            </a:r>
          </a:p>
          <a:p>
            <a:endParaRPr lang="pt-BR" dirty="0"/>
          </a:p>
          <a:p>
            <a:r>
              <a:rPr lang="pt-BR" dirty="0"/>
              <a:t>A coluna da nova variável básica deverá se tornar um vetor identidade, onde o elemento 1 aparece na linha correspondente à variável que está sendo anulada.</a:t>
            </a:r>
          </a:p>
          <a:p>
            <a:endParaRPr lang="en-US" dirty="0"/>
          </a:p>
          <a:p>
            <a:r>
              <a:rPr lang="pt-BR" b="1" dirty="0"/>
              <a:t>Passo 7: </a:t>
            </a:r>
            <a:r>
              <a:rPr lang="pt-BR" dirty="0"/>
              <a:t>Retornar ao passo 4 para iniciar outra iteração.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Exercícios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Resolva os seguintes exercícios utilizando o método simplex.</a:t>
            </a:r>
            <a:endParaRPr lang="en-US" dirty="0"/>
          </a:p>
          <a:p>
            <a:r>
              <a:rPr lang="pt-BR" b="1" dirty="0"/>
              <a:t>1)</a:t>
            </a:r>
            <a:r>
              <a:rPr lang="pt-BR" dirty="0"/>
              <a:t> </a:t>
            </a:r>
            <a:r>
              <a:rPr lang="pt-BR" b="1" dirty="0"/>
              <a:t>maximizar:   </a:t>
            </a:r>
            <a:r>
              <a:rPr lang="pt-BR" b="1" i="1" dirty="0"/>
              <a:t>Z </a:t>
            </a:r>
            <a:r>
              <a:rPr lang="pt-BR" b="1" dirty="0"/>
              <a:t>= 9</a:t>
            </a:r>
            <a:r>
              <a:rPr lang="pt-BR" b="1" i="1" dirty="0"/>
              <a:t>x</a:t>
            </a:r>
            <a:r>
              <a:rPr lang="pt-BR" b="1" dirty="0"/>
              <a:t>1 + 3</a:t>
            </a:r>
            <a:r>
              <a:rPr lang="pt-BR" b="1" i="1" dirty="0"/>
              <a:t>x</a:t>
            </a:r>
            <a:r>
              <a:rPr lang="pt-BR" b="1" dirty="0"/>
              <a:t>2</a:t>
            </a:r>
            <a:endParaRPr lang="en-US" dirty="0"/>
          </a:p>
          <a:p>
            <a:pPr>
              <a:buNone/>
            </a:pPr>
            <a:r>
              <a:rPr lang="en-US" b="1" dirty="0"/>
              <a:t>    </a:t>
            </a:r>
            <a:r>
              <a:rPr lang="pt-BR" b="1" dirty="0"/>
              <a:t>        sujeito a:         2</a:t>
            </a:r>
            <a:r>
              <a:rPr lang="pt-BR" b="1" i="1" dirty="0"/>
              <a:t>x</a:t>
            </a:r>
            <a:r>
              <a:rPr lang="pt-BR" b="1" dirty="0"/>
              <a:t>1 + 1</a:t>
            </a:r>
            <a:r>
              <a:rPr lang="pt-BR" b="1" i="1" dirty="0"/>
              <a:t>x</a:t>
            </a:r>
            <a:r>
              <a:rPr lang="pt-BR" b="1" dirty="0"/>
              <a:t>2  </a:t>
            </a:r>
            <a:r>
              <a:rPr lang="en-US" b="1" dirty="0"/>
              <a:t>≤ </a:t>
            </a:r>
            <a:r>
              <a:rPr lang="pt-BR" b="1" dirty="0"/>
              <a:t>14</a:t>
            </a:r>
            <a:endParaRPr lang="en-US" dirty="0"/>
          </a:p>
          <a:p>
            <a:pPr>
              <a:buNone/>
            </a:pPr>
            <a:r>
              <a:rPr lang="pt-BR" b="1" dirty="0"/>
              <a:t>                                     2 </a:t>
            </a:r>
            <a:r>
              <a:rPr lang="pt-BR" b="1" i="1" dirty="0"/>
              <a:t>x</a:t>
            </a:r>
            <a:r>
              <a:rPr lang="pt-BR" b="1" dirty="0"/>
              <a:t>1 + 3</a:t>
            </a:r>
            <a:r>
              <a:rPr lang="pt-BR" b="1" i="1" dirty="0"/>
              <a:t>x</a:t>
            </a:r>
            <a:r>
              <a:rPr lang="pt-BR" b="1" dirty="0"/>
              <a:t>2 </a:t>
            </a:r>
            <a:r>
              <a:rPr lang="en-US" b="1" dirty="0"/>
              <a:t>≤ </a:t>
            </a:r>
            <a:r>
              <a:rPr lang="pt-BR" b="1" dirty="0"/>
              <a:t>24</a:t>
            </a:r>
            <a:endParaRPr lang="en-US" dirty="0"/>
          </a:p>
          <a:p>
            <a:pPr>
              <a:buNone/>
            </a:pPr>
            <a:r>
              <a:rPr lang="pt-BR" b="1" i="1" dirty="0"/>
              <a:t>                                             x</a:t>
            </a:r>
            <a:r>
              <a:rPr lang="pt-BR" b="1" dirty="0"/>
              <a:t>1, </a:t>
            </a:r>
            <a:r>
              <a:rPr lang="pt-BR" b="1" i="1" dirty="0"/>
              <a:t>x</a:t>
            </a:r>
            <a:r>
              <a:rPr lang="pt-BR" b="1" dirty="0"/>
              <a:t>2 </a:t>
            </a:r>
            <a:r>
              <a:rPr lang="en-US" b="1" dirty="0"/>
              <a:t>≥ </a:t>
            </a:r>
            <a:r>
              <a:rPr lang="pt-BR" b="1" dirty="0"/>
              <a:t>0</a:t>
            </a:r>
            <a:endParaRPr lang="en-US" dirty="0"/>
          </a:p>
          <a:p>
            <a:r>
              <a:rPr lang="pt-BR" dirty="0"/>
              <a:t>  Resposta: x</a:t>
            </a:r>
            <a:r>
              <a:rPr lang="pt-BR" baseline="-25000" dirty="0"/>
              <a:t>1</a:t>
            </a:r>
            <a:r>
              <a:rPr lang="pt-BR" dirty="0"/>
              <a:t> = 7, x</a:t>
            </a:r>
            <a:r>
              <a:rPr lang="pt-BR" baseline="-25000" dirty="0"/>
              <a:t>2</a:t>
            </a:r>
            <a:r>
              <a:rPr lang="pt-BR" dirty="0"/>
              <a:t> = 0, x</a:t>
            </a:r>
            <a:r>
              <a:rPr lang="pt-BR" baseline="-25000" dirty="0"/>
              <a:t>3</a:t>
            </a:r>
            <a:r>
              <a:rPr lang="pt-BR" dirty="0"/>
              <a:t> = 0, x</a:t>
            </a:r>
            <a:r>
              <a:rPr lang="pt-BR" baseline="-25000" dirty="0"/>
              <a:t>4</a:t>
            </a:r>
            <a:r>
              <a:rPr lang="pt-BR" dirty="0"/>
              <a:t> = 10 e Z= 63</a:t>
            </a:r>
            <a:endParaRPr lang="en-US" dirty="0"/>
          </a:p>
          <a:p>
            <a:endParaRPr lang="pt-BR" b="1" dirty="0"/>
          </a:p>
          <a:p>
            <a:r>
              <a:rPr lang="pt-BR" b="1" dirty="0"/>
              <a:t>2)</a:t>
            </a:r>
            <a:r>
              <a:rPr lang="pt-BR" dirty="0"/>
              <a:t> </a:t>
            </a:r>
            <a:r>
              <a:rPr lang="pt-BR" b="1" dirty="0"/>
              <a:t>maximizar:   </a:t>
            </a:r>
            <a:r>
              <a:rPr lang="pt-BR" b="1" i="1" dirty="0"/>
              <a:t>Z </a:t>
            </a:r>
            <a:r>
              <a:rPr lang="pt-BR" b="1" dirty="0"/>
              <a:t>= 5</a:t>
            </a:r>
            <a:r>
              <a:rPr lang="pt-BR" b="1" i="1" dirty="0"/>
              <a:t>x</a:t>
            </a:r>
            <a:r>
              <a:rPr lang="pt-BR" b="1" dirty="0"/>
              <a:t>1 + 5</a:t>
            </a:r>
            <a:r>
              <a:rPr lang="pt-BR" b="1" i="1" dirty="0"/>
              <a:t>x</a:t>
            </a:r>
            <a:r>
              <a:rPr lang="pt-BR" b="1" dirty="0"/>
              <a:t>2</a:t>
            </a:r>
            <a:endParaRPr lang="en-US" dirty="0"/>
          </a:p>
          <a:p>
            <a:pPr>
              <a:buNone/>
            </a:pPr>
            <a:r>
              <a:rPr lang="pt-BR" b="1" dirty="0"/>
              <a:t>           sujeito a:          8</a:t>
            </a:r>
            <a:r>
              <a:rPr lang="pt-BR" b="1" i="1" dirty="0"/>
              <a:t>x</a:t>
            </a:r>
            <a:r>
              <a:rPr lang="pt-BR" b="1" dirty="0"/>
              <a:t>1 + 4</a:t>
            </a:r>
            <a:r>
              <a:rPr lang="pt-BR" b="1" i="1" dirty="0"/>
              <a:t>x</a:t>
            </a:r>
            <a:r>
              <a:rPr lang="pt-BR" b="1" dirty="0"/>
              <a:t>2 </a:t>
            </a:r>
            <a:r>
              <a:rPr lang="en-US" b="1" dirty="0"/>
              <a:t>≤ </a:t>
            </a:r>
            <a:r>
              <a:rPr lang="pt-BR" b="1" dirty="0"/>
              <a:t>32</a:t>
            </a:r>
            <a:endParaRPr lang="en-US" dirty="0"/>
          </a:p>
          <a:p>
            <a:pPr>
              <a:buNone/>
            </a:pPr>
            <a:r>
              <a:rPr lang="pt-BR" b="1" dirty="0"/>
              <a:t>                                     1</a:t>
            </a:r>
            <a:r>
              <a:rPr lang="pt-BR" b="1" i="1" dirty="0"/>
              <a:t>x</a:t>
            </a:r>
            <a:r>
              <a:rPr lang="pt-BR" b="1" dirty="0"/>
              <a:t>1 + 2</a:t>
            </a:r>
            <a:r>
              <a:rPr lang="pt-BR" b="1" i="1" dirty="0"/>
              <a:t>x</a:t>
            </a:r>
            <a:r>
              <a:rPr lang="pt-BR" b="1" dirty="0"/>
              <a:t>2 </a:t>
            </a:r>
            <a:r>
              <a:rPr lang="en-US" b="1" dirty="0"/>
              <a:t>≤ </a:t>
            </a:r>
            <a:r>
              <a:rPr lang="pt-BR" b="1" dirty="0"/>
              <a:t>8</a:t>
            </a:r>
            <a:endParaRPr lang="en-US" dirty="0"/>
          </a:p>
          <a:p>
            <a:pPr>
              <a:buNone/>
            </a:pPr>
            <a:r>
              <a:rPr lang="pt-BR" b="1" i="1" dirty="0"/>
              <a:t>                                           x</a:t>
            </a:r>
            <a:r>
              <a:rPr lang="pt-BR" b="1" dirty="0"/>
              <a:t>1, </a:t>
            </a:r>
            <a:r>
              <a:rPr lang="pt-BR" b="1" i="1" dirty="0"/>
              <a:t>x</a:t>
            </a:r>
            <a:r>
              <a:rPr lang="pt-BR" b="1" dirty="0"/>
              <a:t>2 </a:t>
            </a:r>
            <a:r>
              <a:rPr lang="en-US" b="1" dirty="0"/>
              <a:t>≥ </a:t>
            </a:r>
            <a:r>
              <a:rPr lang="pt-BR" b="1" dirty="0"/>
              <a:t>0</a:t>
            </a:r>
            <a:endParaRPr lang="en-US" dirty="0"/>
          </a:p>
          <a:p>
            <a:r>
              <a:rPr lang="pt-BR" dirty="0"/>
              <a:t>Resposta: x</a:t>
            </a:r>
            <a:r>
              <a:rPr lang="pt-BR" baseline="-25000" dirty="0"/>
              <a:t>1</a:t>
            </a:r>
            <a:r>
              <a:rPr lang="pt-BR" dirty="0"/>
              <a:t> = 8/3, x</a:t>
            </a:r>
            <a:r>
              <a:rPr lang="pt-BR" baseline="-25000" dirty="0"/>
              <a:t>2</a:t>
            </a:r>
            <a:r>
              <a:rPr lang="pt-BR" dirty="0"/>
              <a:t> = 8/3, x</a:t>
            </a:r>
            <a:r>
              <a:rPr lang="pt-BR" baseline="-25000" dirty="0"/>
              <a:t>3</a:t>
            </a:r>
            <a:r>
              <a:rPr lang="pt-BR" dirty="0"/>
              <a:t> = 0, x</a:t>
            </a:r>
            <a:r>
              <a:rPr lang="pt-BR" baseline="-25000" dirty="0"/>
              <a:t>4</a:t>
            </a:r>
            <a:r>
              <a:rPr lang="pt-BR" dirty="0"/>
              <a:t> = 0 e Z= 80/3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r>
              <a:rPr lang="pt-BR" b="1" dirty="0"/>
              <a:t>3)</a:t>
            </a:r>
            <a:r>
              <a:rPr lang="pt-BR" dirty="0"/>
              <a:t> </a:t>
            </a:r>
            <a:r>
              <a:rPr lang="pt-BR" b="1" dirty="0"/>
              <a:t>maximizar:   </a:t>
            </a:r>
            <a:r>
              <a:rPr lang="pt-BR" b="1" i="1" dirty="0"/>
              <a:t>Z </a:t>
            </a:r>
            <a:r>
              <a:rPr lang="pt-BR" b="1" dirty="0"/>
              <a:t>= 16</a:t>
            </a:r>
            <a:r>
              <a:rPr lang="pt-BR" b="1" i="1" dirty="0"/>
              <a:t>x</a:t>
            </a:r>
            <a:r>
              <a:rPr lang="pt-BR" b="1" dirty="0"/>
              <a:t>1 + 12</a:t>
            </a:r>
            <a:r>
              <a:rPr lang="pt-BR" b="1" i="1" dirty="0"/>
              <a:t>x</a:t>
            </a:r>
            <a:r>
              <a:rPr lang="pt-BR" b="1" dirty="0"/>
              <a:t>2</a:t>
            </a:r>
            <a:endParaRPr lang="en-US" dirty="0"/>
          </a:p>
          <a:p>
            <a:pPr>
              <a:buNone/>
            </a:pPr>
            <a:r>
              <a:rPr lang="pt-BR" b="1" dirty="0"/>
              <a:t>       sujeito a:              2</a:t>
            </a:r>
            <a:r>
              <a:rPr lang="pt-BR" b="1" i="1" dirty="0"/>
              <a:t>x</a:t>
            </a:r>
            <a:r>
              <a:rPr lang="pt-BR" b="1" dirty="0"/>
              <a:t>1             </a:t>
            </a:r>
            <a:r>
              <a:rPr lang="en-US" b="1" dirty="0"/>
              <a:t>≤ </a:t>
            </a:r>
            <a:r>
              <a:rPr lang="pt-BR" b="1" dirty="0"/>
              <a:t>8</a:t>
            </a:r>
            <a:endParaRPr lang="en-US" dirty="0"/>
          </a:p>
          <a:p>
            <a:pPr>
              <a:buNone/>
            </a:pPr>
            <a:r>
              <a:rPr lang="pt-BR" b="1" dirty="0"/>
              <a:t>                                     2 </a:t>
            </a:r>
            <a:r>
              <a:rPr lang="pt-BR" b="1" i="1" dirty="0"/>
              <a:t>x</a:t>
            </a:r>
            <a:r>
              <a:rPr lang="pt-BR" b="1" dirty="0"/>
              <a:t>1 + 3</a:t>
            </a:r>
            <a:r>
              <a:rPr lang="pt-BR" b="1" i="1" dirty="0"/>
              <a:t>x</a:t>
            </a:r>
            <a:r>
              <a:rPr lang="pt-BR" b="1" dirty="0"/>
              <a:t>2  </a:t>
            </a:r>
            <a:r>
              <a:rPr lang="en-US" b="1" dirty="0"/>
              <a:t>≤ </a:t>
            </a:r>
            <a:r>
              <a:rPr lang="pt-BR" b="1" dirty="0"/>
              <a:t>12</a:t>
            </a:r>
            <a:endParaRPr lang="en-US" dirty="0"/>
          </a:p>
          <a:p>
            <a:pPr>
              <a:buNone/>
            </a:pPr>
            <a:r>
              <a:rPr lang="pt-BR" b="1" dirty="0"/>
              <a:t>                                     2 </a:t>
            </a:r>
            <a:r>
              <a:rPr lang="pt-BR" b="1" i="1" dirty="0"/>
              <a:t>x</a:t>
            </a:r>
            <a:r>
              <a:rPr lang="pt-BR" b="1" dirty="0"/>
              <a:t>1 + 1</a:t>
            </a:r>
            <a:r>
              <a:rPr lang="pt-BR" b="1" i="1" dirty="0"/>
              <a:t>x</a:t>
            </a:r>
            <a:r>
              <a:rPr lang="pt-BR" b="1" dirty="0"/>
              <a:t>2  </a:t>
            </a:r>
            <a:r>
              <a:rPr lang="en-US" b="1" dirty="0"/>
              <a:t>≤ </a:t>
            </a:r>
            <a:r>
              <a:rPr lang="pt-BR" b="1" dirty="0"/>
              <a:t>8</a:t>
            </a:r>
            <a:endParaRPr lang="en-US" dirty="0"/>
          </a:p>
          <a:p>
            <a:pPr>
              <a:buNone/>
            </a:pPr>
            <a:r>
              <a:rPr lang="pt-BR" b="1" i="1" dirty="0"/>
              <a:t>                                          x</a:t>
            </a:r>
            <a:r>
              <a:rPr lang="pt-BR" b="1" dirty="0"/>
              <a:t>1, </a:t>
            </a:r>
            <a:r>
              <a:rPr lang="pt-BR" b="1" i="1" dirty="0"/>
              <a:t>x</a:t>
            </a:r>
            <a:r>
              <a:rPr lang="pt-BR" b="1" dirty="0"/>
              <a:t>2 </a:t>
            </a:r>
            <a:r>
              <a:rPr lang="en-US" b="1" dirty="0"/>
              <a:t>≥ </a:t>
            </a:r>
            <a:r>
              <a:rPr lang="pt-BR" b="1" dirty="0"/>
              <a:t>0</a:t>
            </a:r>
            <a:endParaRPr lang="en-US" dirty="0"/>
          </a:p>
          <a:p>
            <a:r>
              <a:rPr lang="pt-BR" b="1" dirty="0"/>
              <a:t> </a:t>
            </a:r>
            <a:r>
              <a:rPr lang="pt-BR" dirty="0"/>
              <a:t> Resposta: x</a:t>
            </a:r>
            <a:r>
              <a:rPr lang="pt-BR" baseline="-25000" dirty="0"/>
              <a:t>1</a:t>
            </a:r>
            <a:r>
              <a:rPr lang="pt-BR" dirty="0"/>
              <a:t> = 4, x</a:t>
            </a:r>
            <a:r>
              <a:rPr lang="pt-BR" baseline="-25000" dirty="0"/>
              <a:t>2</a:t>
            </a:r>
            <a:r>
              <a:rPr lang="pt-BR" dirty="0"/>
              <a:t> = 4/3, x</a:t>
            </a:r>
            <a:r>
              <a:rPr lang="pt-BR" baseline="-25000" dirty="0"/>
              <a:t>3</a:t>
            </a:r>
            <a:r>
              <a:rPr lang="pt-BR" dirty="0"/>
              <a:t> = 0, x</a:t>
            </a:r>
            <a:r>
              <a:rPr lang="pt-BR" baseline="-25000" dirty="0"/>
              <a:t>4</a:t>
            </a:r>
            <a:r>
              <a:rPr lang="pt-BR" dirty="0"/>
              <a:t> = 0 e Z= 80</a:t>
            </a:r>
            <a:endParaRPr lang="en-US" dirty="0"/>
          </a:p>
          <a:p>
            <a:r>
              <a:rPr lang="pt-BR" b="1" dirty="0"/>
              <a:t>4)</a:t>
            </a:r>
            <a:r>
              <a:rPr lang="pt-BR" dirty="0"/>
              <a:t> </a:t>
            </a:r>
            <a:r>
              <a:rPr lang="pt-BR" b="1" dirty="0"/>
              <a:t>maximizar:   </a:t>
            </a:r>
            <a:r>
              <a:rPr lang="pt-BR" b="1" i="1" dirty="0"/>
              <a:t>Z </a:t>
            </a:r>
            <a:r>
              <a:rPr lang="pt-BR" b="1" dirty="0"/>
              <a:t>= 3</a:t>
            </a:r>
            <a:r>
              <a:rPr lang="pt-BR" b="1" i="1" dirty="0"/>
              <a:t>x</a:t>
            </a:r>
            <a:r>
              <a:rPr lang="pt-BR" b="1" dirty="0"/>
              <a:t>1 + 5</a:t>
            </a:r>
            <a:r>
              <a:rPr lang="pt-BR" b="1" i="1" dirty="0"/>
              <a:t>x</a:t>
            </a:r>
            <a:r>
              <a:rPr lang="pt-BR" b="1" dirty="0"/>
              <a:t>2 + x</a:t>
            </a:r>
            <a:r>
              <a:rPr lang="pt-BR" b="1" baseline="-25000" dirty="0"/>
              <a:t>3</a:t>
            </a:r>
            <a:endParaRPr lang="en-US" dirty="0"/>
          </a:p>
          <a:p>
            <a:pPr>
              <a:buNone/>
            </a:pPr>
            <a:r>
              <a:rPr lang="pt-BR" b="1" dirty="0"/>
              <a:t>        sujeito a:             2</a:t>
            </a:r>
            <a:r>
              <a:rPr lang="pt-BR" b="1" i="1" dirty="0"/>
              <a:t>x</a:t>
            </a:r>
            <a:r>
              <a:rPr lang="pt-BR" b="1" dirty="0"/>
              <a:t>1  +4x</a:t>
            </a:r>
            <a:r>
              <a:rPr lang="pt-BR" b="1" baseline="-25000" dirty="0"/>
              <a:t>2</a:t>
            </a:r>
            <a:r>
              <a:rPr lang="pt-BR" b="1" dirty="0"/>
              <a:t>   + x</a:t>
            </a:r>
            <a:r>
              <a:rPr lang="pt-BR" b="1" baseline="-25000" dirty="0"/>
              <a:t>3</a:t>
            </a:r>
            <a:r>
              <a:rPr lang="pt-BR" b="1" dirty="0"/>
              <a:t>  </a:t>
            </a:r>
            <a:r>
              <a:rPr lang="en-US" b="1" dirty="0"/>
              <a:t>≤ </a:t>
            </a:r>
            <a:r>
              <a:rPr lang="pt-BR" b="1" dirty="0"/>
              <a:t>16</a:t>
            </a:r>
            <a:endParaRPr lang="en-US" dirty="0"/>
          </a:p>
          <a:p>
            <a:pPr>
              <a:buNone/>
            </a:pPr>
            <a:r>
              <a:rPr lang="pt-BR" b="1" dirty="0"/>
              <a:t>                                     6</a:t>
            </a:r>
            <a:r>
              <a:rPr lang="pt-BR" b="1" i="1" dirty="0"/>
              <a:t>x</a:t>
            </a:r>
            <a:r>
              <a:rPr lang="pt-BR" b="1" dirty="0"/>
              <a:t>1 + 2</a:t>
            </a:r>
            <a:r>
              <a:rPr lang="pt-BR" b="1" i="1" dirty="0"/>
              <a:t>x</a:t>
            </a:r>
            <a:r>
              <a:rPr lang="pt-BR" b="1" dirty="0"/>
              <a:t>2            </a:t>
            </a:r>
            <a:r>
              <a:rPr lang="en-US" b="1" dirty="0"/>
              <a:t>≤ </a:t>
            </a:r>
            <a:r>
              <a:rPr lang="pt-BR" b="1" dirty="0"/>
              <a:t>24 </a:t>
            </a:r>
          </a:p>
          <a:p>
            <a:pPr>
              <a:buNone/>
            </a:pPr>
            <a:r>
              <a:rPr lang="pt-BR" b="1" dirty="0"/>
              <a:t>                                               2</a:t>
            </a:r>
            <a:r>
              <a:rPr lang="pt-BR" b="1" i="1" dirty="0"/>
              <a:t>x</a:t>
            </a:r>
            <a:r>
              <a:rPr lang="pt-BR" b="1" dirty="0"/>
              <a:t>2            </a:t>
            </a:r>
            <a:r>
              <a:rPr lang="en-US" b="1" dirty="0"/>
              <a:t>≤ </a:t>
            </a:r>
            <a:r>
              <a:rPr lang="pt-BR" b="1" dirty="0"/>
              <a:t>6</a:t>
            </a:r>
            <a:endParaRPr lang="en-US" dirty="0"/>
          </a:p>
          <a:p>
            <a:pPr>
              <a:buNone/>
            </a:pPr>
            <a:r>
              <a:rPr lang="pt-BR" b="1" i="1" dirty="0"/>
              <a:t>                                            x</a:t>
            </a:r>
            <a:r>
              <a:rPr lang="pt-BR" b="1" baseline="-25000" dirty="0"/>
              <a:t>1</a:t>
            </a:r>
            <a:r>
              <a:rPr lang="pt-BR" b="1" dirty="0"/>
              <a:t>, 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  <a:r>
              <a:rPr lang="pt-BR" b="1" dirty="0"/>
              <a:t>,</a:t>
            </a:r>
            <a:r>
              <a:rPr lang="pt-BR" b="1" i="1" dirty="0"/>
              <a:t>x</a:t>
            </a:r>
            <a:r>
              <a:rPr lang="pt-BR" b="1" i="1" baseline="-25000" dirty="0"/>
              <a:t>3</a:t>
            </a:r>
            <a:r>
              <a:rPr lang="pt-BR" b="1" dirty="0"/>
              <a:t> </a:t>
            </a:r>
            <a:r>
              <a:rPr lang="en-US" b="1" dirty="0"/>
              <a:t>≥ </a:t>
            </a:r>
            <a:r>
              <a:rPr lang="pt-BR" b="1" dirty="0"/>
              <a:t>0</a:t>
            </a:r>
            <a:endParaRPr lang="en-US" dirty="0"/>
          </a:p>
          <a:p>
            <a:r>
              <a:rPr lang="pt-BR" dirty="0"/>
              <a:t>Resposta: x</a:t>
            </a:r>
            <a:r>
              <a:rPr lang="pt-BR" baseline="-25000" dirty="0"/>
              <a:t>1</a:t>
            </a:r>
            <a:r>
              <a:rPr lang="pt-BR" dirty="0"/>
              <a:t> = 3,2, x</a:t>
            </a:r>
            <a:r>
              <a:rPr lang="pt-BR" baseline="-25000" dirty="0"/>
              <a:t>2</a:t>
            </a:r>
            <a:r>
              <a:rPr lang="pt-BR" dirty="0"/>
              <a:t> = 2,4, x</a:t>
            </a:r>
            <a:r>
              <a:rPr lang="pt-BR" baseline="-25000" dirty="0"/>
              <a:t>3</a:t>
            </a:r>
            <a:r>
              <a:rPr lang="pt-BR" dirty="0"/>
              <a:t> = 0, x</a:t>
            </a:r>
            <a:r>
              <a:rPr lang="pt-BR" baseline="-25000" dirty="0"/>
              <a:t>4</a:t>
            </a:r>
            <a:r>
              <a:rPr lang="pt-BR" dirty="0"/>
              <a:t> = 0 e Z= 21,6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pt-BR" dirty="0"/>
              <a:t>O processo de produção é tal que, para fazer uma mesa a fábrica gasta 2 m</a:t>
            </a:r>
            <a:r>
              <a:rPr lang="pt-BR" baseline="30000" dirty="0"/>
              <a:t>2</a:t>
            </a:r>
            <a:r>
              <a:rPr lang="pt-BR" dirty="0"/>
              <a:t> de madeira e 2 </a:t>
            </a:r>
            <a:r>
              <a:rPr lang="pt-BR" dirty="0" err="1"/>
              <a:t>H.h</a:t>
            </a:r>
            <a:r>
              <a:rPr lang="pt-BR" dirty="0"/>
              <a:t> de mão de obra. </a:t>
            </a:r>
          </a:p>
          <a:p>
            <a:endParaRPr lang="pt-BR" dirty="0"/>
          </a:p>
          <a:p>
            <a:r>
              <a:rPr lang="pt-BR" dirty="0"/>
              <a:t>Para fazer um armário, a fábrica gasta 3 m2 de madeira e 1 </a:t>
            </a:r>
            <a:r>
              <a:rPr lang="pt-BR" dirty="0" err="1"/>
              <a:t>H.h</a:t>
            </a:r>
            <a:r>
              <a:rPr lang="pt-BR" dirty="0"/>
              <a:t> de mão de obra. </a:t>
            </a:r>
          </a:p>
          <a:p>
            <a:endParaRPr lang="pt-BR" dirty="0"/>
          </a:p>
          <a:p>
            <a:r>
              <a:rPr lang="pt-BR" dirty="0"/>
              <a:t>O fabricante sabe que cada mesa dá uma margem de contribuição para o lucro de R$ 4 e cada armário de R$ 1. </a:t>
            </a:r>
          </a:p>
          <a:p>
            <a:endParaRPr lang="pt-BR" dirty="0"/>
          </a:p>
          <a:p>
            <a:r>
              <a:rPr lang="pt-BR" dirty="0"/>
              <a:t>O problema é encontrar o programa de produção que maximiza a margem de contribuição total para o lucro.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pt-BR" b="1" dirty="0"/>
              <a:t>Maximizar: </a:t>
            </a:r>
            <a:r>
              <a:rPr lang="pt-BR" b="1" i="1" dirty="0"/>
              <a:t>z </a:t>
            </a:r>
            <a:r>
              <a:rPr lang="pt-BR" b="1" dirty="0"/>
              <a:t>= 4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+ 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  <a:endParaRPr lang="en-US" baseline="-25000" dirty="0"/>
          </a:p>
          <a:p>
            <a:pPr algn="ctr"/>
            <a:r>
              <a:rPr lang="pt-BR" b="1" dirty="0"/>
              <a:t>Sujeito a 2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+ 3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  <a:r>
              <a:rPr lang="pt-BR" b="1" dirty="0"/>
              <a:t> ≤</a:t>
            </a:r>
            <a:r>
              <a:rPr lang="en-US" b="1" dirty="0"/>
              <a:t> </a:t>
            </a:r>
            <a:r>
              <a:rPr lang="pt-BR" b="1" dirty="0"/>
              <a:t>12</a:t>
            </a:r>
            <a:endParaRPr lang="en-US" dirty="0"/>
          </a:p>
          <a:p>
            <a:pPr algn="ctr">
              <a:buNone/>
            </a:pPr>
            <a:r>
              <a:rPr lang="en-US" b="1" dirty="0"/>
              <a:t>                </a:t>
            </a:r>
            <a:r>
              <a:rPr lang="pt-BR" b="1" dirty="0"/>
              <a:t>    2 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+ 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  <a:r>
              <a:rPr lang="pt-BR" b="1" dirty="0"/>
              <a:t> ≤</a:t>
            </a:r>
            <a:r>
              <a:rPr lang="en-US" b="1" dirty="0"/>
              <a:t> </a:t>
            </a:r>
            <a:r>
              <a:rPr lang="pt-BR" b="1" dirty="0"/>
              <a:t>8</a:t>
            </a:r>
            <a:endParaRPr lang="en-US" dirty="0"/>
          </a:p>
          <a:p>
            <a:pPr algn="ctr">
              <a:buNone/>
            </a:pPr>
            <a:r>
              <a:rPr lang="en-US" b="1" i="1" dirty="0"/>
              <a:t>                 </a:t>
            </a:r>
            <a:r>
              <a:rPr lang="pt-BR" b="1" i="1" dirty="0"/>
              <a:t>          x</a:t>
            </a:r>
            <a:r>
              <a:rPr lang="pt-BR" b="1" baseline="-25000" dirty="0"/>
              <a:t>1</a:t>
            </a:r>
            <a:r>
              <a:rPr lang="pt-BR" b="1" dirty="0"/>
              <a:t>, 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  <a:r>
              <a:rPr lang="pt-BR" b="1" dirty="0"/>
              <a:t> ≥</a:t>
            </a:r>
            <a:r>
              <a:rPr lang="en-US" b="1" dirty="0"/>
              <a:t> </a:t>
            </a:r>
            <a:r>
              <a:rPr lang="pt-BR" b="1" dirty="0"/>
              <a:t>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pt-BR" dirty="0"/>
              <a:t>Será apresentada a solução por sistemas de equações lineares.</a:t>
            </a:r>
          </a:p>
          <a:p>
            <a:endParaRPr lang="en-US" dirty="0"/>
          </a:p>
          <a:p>
            <a:r>
              <a:rPr lang="pt-BR" dirty="0"/>
              <a:t>Devemos transformar as restrições do problema de programação linear de </a:t>
            </a:r>
          </a:p>
          <a:p>
            <a:pPr algn="ctr"/>
            <a:r>
              <a:rPr lang="pt-BR" b="1" dirty="0" err="1"/>
              <a:t>Inequações</a:t>
            </a:r>
            <a:r>
              <a:rPr lang="pt-BR" b="1" dirty="0"/>
              <a:t> em equações</a:t>
            </a:r>
          </a:p>
          <a:p>
            <a:pPr algn="ctr"/>
            <a:endParaRPr lang="pt-BR" b="1" dirty="0"/>
          </a:p>
          <a:p>
            <a:r>
              <a:rPr lang="pt-BR" dirty="0"/>
              <a:t>Para isto são introduzidas as variáveis de folga.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pt-BR" dirty="0"/>
              <a:t>Neste problema, as restrições têm a seguinte estrutura lógica:</a:t>
            </a:r>
          </a:p>
          <a:p>
            <a:endParaRPr lang="en-US" dirty="0"/>
          </a:p>
          <a:p>
            <a:r>
              <a:rPr lang="pt-BR" b="1" dirty="0"/>
              <a:t>Utilização de recurso ≤</a:t>
            </a:r>
            <a:r>
              <a:rPr lang="en-US" b="1" dirty="0"/>
              <a:t> </a:t>
            </a:r>
            <a:r>
              <a:rPr lang="pt-BR" b="1" dirty="0"/>
              <a:t>Disponibilidade.</a:t>
            </a:r>
            <a:endParaRPr lang="en-US" dirty="0"/>
          </a:p>
          <a:p>
            <a:endParaRPr lang="pt-BR" dirty="0"/>
          </a:p>
          <a:p>
            <a:r>
              <a:rPr lang="pt-BR" dirty="0"/>
              <a:t>Ao se introduzir o conceito de folga de recurso, a </a:t>
            </a:r>
            <a:r>
              <a:rPr lang="pt-BR" dirty="0" err="1"/>
              <a:t>inequação</a:t>
            </a:r>
            <a:r>
              <a:rPr lang="pt-BR" dirty="0"/>
              <a:t> pode ser escrita como:</a:t>
            </a:r>
          </a:p>
          <a:p>
            <a:endParaRPr lang="en-US" dirty="0"/>
          </a:p>
          <a:p>
            <a:r>
              <a:rPr lang="pt-BR" b="1" dirty="0"/>
              <a:t>Utilização de recurso + Folga = Disponibilidade.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77200" cy="60167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Isso significa que</a:t>
            </a:r>
            <a:endParaRPr lang="en-US" dirty="0"/>
          </a:p>
          <a:p>
            <a:r>
              <a:rPr lang="pt-BR" b="1" dirty="0"/>
              <a:t>Utilização de recurso &lt; Disponibilidade</a:t>
            </a:r>
          </a:p>
          <a:p>
            <a:r>
              <a:rPr lang="pt-BR" b="1" dirty="0"/>
              <a:t>Implica Folga &gt; 0;</a:t>
            </a:r>
            <a:endParaRPr lang="en-US" dirty="0"/>
          </a:p>
          <a:p>
            <a:endParaRPr lang="pt-BR" b="1" dirty="0"/>
          </a:p>
          <a:p>
            <a:r>
              <a:rPr lang="pt-BR" b="1" dirty="0"/>
              <a:t>Utilização de recurso = Disponibilidade </a:t>
            </a:r>
          </a:p>
          <a:p>
            <a:r>
              <a:rPr lang="pt-BR" b="1" dirty="0"/>
              <a:t>Implica Folga = 0.</a:t>
            </a:r>
            <a:endParaRPr lang="en-US" dirty="0"/>
          </a:p>
          <a:p>
            <a:r>
              <a:rPr lang="pt-BR" dirty="0"/>
              <a:t> </a:t>
            </a:r>
            <a:endParaRPr lang="en-US" dirty="0"/>
          </a:p>
          <a:p>
            <a:r>
              <a:rPr lang="pt-BR" dirty="0"/>
              <a:t>Deste modo, a folga de cada recurso pode ser representada por uma variável de forma exatamente igual à produção de cada produto. </a:t>
            </a:r>
          </a:p>
          <a:p>
            <a:endParaRPr lang="pt-BR" dirty="0"/>
          </a:p>
          <a:p>
            <a:r>
              <a:rPr lang="pt-BR" dirty="0"/>
              <a:t>Desse modo, vamos chamar:</a:t>
            </a:r>
            <a:endParaRPr lang="en-US" dirty="0"/>
          </a:p>
          <a:p>
            <a:r>
              <a:rPr lang="pt-BR" b="1" i="1" dirty="0"/>
              <a:t>x</a:t>
            </a:r>
            <a:r>
              <a:rPr lang="pt-BR" b="1" i="1" baseline="-25000" dirty="0"/>
              <a:t>3</a:t>
            </a:r>
            <a:r>
              <a:rPr lang="pt-BR" b="1" dirty="0"/>
              <a:t>: folga de madeira;</a:t>
            </a:r>
            <a:endParaRPr lang="en-US" dirty="0"/>
          </a:p>
          <a:p>
            <a:r>
              <a:rPr lang="pt-BR" b="1" i="1" dirty="0"/>
              <a:t>x</a:t>
            </a:r>
            <a:r>
              <a:rPr lang="pt-BR" b="1" i="1" baseline="-25000" dirty="0"/>
              <a:t>4</a:t>
            </a:r>
            <a:r>
              <a:rPr lang="pt-BR" b="1" dirty="0"/>
              <a:t>: folga de mão de obra.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Introduzindo as variáveis de folga, o problema a ser resolvido passa a ser:</a:t>
            </a:r>
            <a:endParaRPr lang="en-US" dirty="0"/>
          </a:p>
          <a:p>
            <a:endParaRPr lang="pt-BR" b="1" dirty="0"/>
          </a:p>
          <a:p>
            <a:r>
              <a:rPr lang="pt-BR" b="1" dirty="0"/>
              <a:t>Maximizar: z = 4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+ </a:t>
            </a:r>
            <a:r>
              <a:rPr lang="pt-BR" b="1" i="1" dirty="0"/>
              <a:t>x</a:t>
            </a:r>
            <a:r>
              <a:rPr lang="pt-BR" b="1" dirty="0"/>
              <a:t>2 </a:t>
            </a:r>
            <a:r>
              <a:rPr lang="pt-BR" b="1" i="1" dirty="0"/>
              <a:t>+ 0x</a:t>
            </a:r>
            <a:r>
              <a:rPr lang="pt-BR" b="1" i="1" baseline="-25000" dirty="0"/>
              <a:t>3</a:t>
            </a:r>
            <a:r>
              <a:rPr lang="pt-BR" b="1" i="1" dirty="0"/>
              <a:t> + 0x</a:t>
            </a:r>
            <a:r>
              <a:rPr lang="pt-BR" b="1" i="1" baseline="-25000" dirty="0"/>
              <a:t>4</a:t>
            </a:r>
            <a:endParaRPr lang="en-US" i="1" baseline="-25000" dirty="0"/>
          </a:p>
          <a:p>
            <a:r>
              <a:rPr lang="pt-BR" b="1" dirty="0"/>
              <a:t>Sujeito a           2</a:t>
            </a:r>
            <a:r>
              <a:rPr lang="pt-BR" b="1" i="1" dirty="0"/>
              <a:t>x</a:t>
            </a:r>
            <a:r>
              <a:rPr lang="pt-BR" b="1" baseline="-25000" dirty="0"/>
              <a:t>1</a:t>
            </a:r>
            <a:r>
              <a:rPr lang="pt-BR" b="1" dirty="0"/>
              <a:t> + 3</a:t>
            </a:r>
            <a:r>
              <a:rPr lang="pt-BR" b="1" i="1" dirty="0"/>
              <a:t>x</a:t>
            </a:r>
            <a:r>
              <a:rPr lang="pt-BR" b="1" baseline="-25000" dirty="0"/>
              <a:t>2</a:t>
            </a:r>
            <a:r>
              <a:rPr lang="pt-BR" b="1" dirty="0"/>
              <a:t> + 1</a:t>
            </a:r>
            <a:r>
              <a:rPr lang="pt-BR" b="1" i="1" dirty="0"/>
              <a:t>x</a:t>
            </a:r>
            <a:r>
              <a:rPr lang="pt-BR" b="1" i="1" baseline="-25000" dirty="0"/>
              <a:t>3</a:t>
            </a:r>
            <a:r>
              <a:rPr lang="pt-BR" b="1" dirty="0"/>
              <a:t> = 12</a:t>
            </a:r>
            <a:endParaRPr lang="en-US" dirty="0"/>
          </a:p>
          <a:p>
            <a:pPr>
              <a:buNone/>
            </a:pPr>
            <a:r>
              <a:rPr lang="pt-BR" b="1" dirty="0"/>
              <a:t>                              2</a:t>
            </a:r>
            <a:r>
              <a:rPr lang="pt-BR" b="1" i="1" dirty="0"/>
              <a:t>x</a:t>
            </a:r>
            <a:r>
              <a:rPr lang="pt-BR" b="1" dirty="0"/>
              <a:t>1 + 1</a:t>
            </a:r>
            <a:r>
              <a:rPr lang="pt-BR" b="1" i="1" dirty="0"/>
              <a:t>x</a:t>
            </a:r>
            <a:r>
              <a:rPr lang="pt-BR" b="1" dirty="0"/>
              <a:t>2 + 1</a:t>
            </a:r>
            <a:r>
              <a:rPr lang="pt-BR" b="1" i="1" dirty="0"/>
              <a:t>x</a:t>
            </a:r>
            <a:r>
              <a:rPr lang="pt-BR" b="1" i="1" baseline="-25000" dirty="0"/>
              <a:t>4</a:t>
            </a:r>
            <a:r>
              <a:rPr lang="pt-BR" b="1" dirty="0"/>
              <a:t> = 8</a:t>
            </a:r>
            <a:endParaRPr lang="en-US" dirty="0"/>
          </a:p>
          <a:p>
            <a:pPr>
              <a:buNone/>
            </a:pPr>
            <a:r>
              <a:rPr lang="pt-BR" b="1" i="1" dirty="0"/>
              <a:t>                                   x</a:t>
            </a:r>
            <a:r>
              <a:rPr lang="pt-BR" b="1" dirty="0"/>
              <a:t>1, </a:t>
            </a:r>
            <a:r>
              <a:rPr lang="pt-BR" b="1" i="1" dirty="0"/>
              <a:t>x</a:t>
            </a:r>
            <a:r>
              <a:rPr lang="pt-BR" b="1" dirty="0"/>
              <a:t>2, </a:t>
            </a:r>
            <a:r>
              <a:rPr lang="pt-BR" b="1" i="1" dirty="0"/>
              <a:t>x</a:t>
            </a:r>
            <a:r>
              <a:rPr lang="pt-BR" b="1" i="1" baseline="-25000" dirty="0"/>
              <a:t>3</a:t>
            </a:r>
            <a:r>
              <a:rPr lang="pt-BR" b="1" dirty="0"/>
              <a:t>, </a:t>
            </a:r>
            <a:r>
              <a:rPr lang="pt-BR" b="1" i="1" dirty="0"/>
              <a:t>x</a:t>
            </a:r>
            <a:r>
              <a:rPr lang="pt-BR" b="1" i="1" baseline="-25000" dirty="0"/>
              <a:t>4</a:t>
            </a:r>
            <a:r>
              <a:rPr lang="pt-BR" b="1" dirty="0"/>
              <a:t> ≥ 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Desenvolvimento do Método Simplex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pt-BR" dirty="0"/>
              <a:t> Para termos condições de resolver um problema de programação linear, precisamos de uma sistemática que nos diga:</a:t>
            </a:r>
          </a:p>
          <a:p>
            <a:endParaRPr lang="en-US" dirty="0"/>
          </a:p>
          <a:p>
            <a:r>
              <a:rPr lang="pt-BR" dirty="0"/>
              <a:t>Qual o sistema de equações que deve ser resolvido;</a:t>
            </a:r>
          </a:p>
          <a:p>
            <a:endParaRPr lang="en-US" dirty="0"/>
          </a:p>
          <a:p>
            <a:r>
              <a:rPr lang="pt-BR" dirty="0"/>
              <a:t>Que o próximo sistema a ser resolvido fornecerá uma solução melhor que os anteriores;</a:t>
            </a:r>
          </a:p>
          <a:p>
            <a:endParaRPr lang="en-US" dirty="0"/>
          </a:p>
          <a:p>
            <a:r>
              <a:rPr lang="pt-BR" dirty="0"/>
              <a:t>Como identificar um solução ótima, uma vez que a tenhamos encontrado.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1155</Words>
  <Application>Microsoft Office PowerPoint</Application>
  <PresentationFormat>Apresentação na tela (4:3)</PresentationFormat>
  <Paragraphs>290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Balcão Envidraçado</vt:lpstr>
      <vt:lpstr>MÉTODO SIMPLEX</vt:lpstr>
      <vt:lpstr>Exemplo</vt:lpstr>
      <vt:lpstr>Apresentação do PowerPoint</vt:lpstr>
      <vt:lpstr>Modelo</vt:lpstr>
      <vt:lpstr>Solução</vt:lpstr>
      <vt:lpstr>Solução</vt:lpstr>
      <vt:lpstr>Apresentação do PowerPoint</vt:lpstr>
      <vt:lpstr>Modelo</vt:lpstr>
      <vt:lpstr>Desenvolvimento do Método Simplex</vt:lpstr>
      <vt:lpstr>Montagem do quadro simplex</vt:lpstr>
      <vt:lpstr>Quadro 1 do método simplex</vt:lpstr>
      <vt:lpstr>Apresentação do PowerPoint</vt:lpstr>
      <vt:lpstr>Solução inicial</vt:lpstr>
      <vt:lpstr>Segunda solução</vt:lpstr>
      <vt:lpstr>Qual variável deverá se tornar positiva?</vt:lpstr>
      <vt:lpstr>Qual variável deverá ser anulada?</vt:lpstr>
      <vt:lpstr>Apresentação do PowerPoint</vt:lpstr>
      <vt:lpstr>Apresentação do PowerPoint</vt:lpstr>
      <vt:lpstr>Conclusão</vt:lpstr>
      <vt:lpstr>Procedimento do Método Simplex (Problemas de Maximização)</vt:lpstr>
      <vt:lpstr>Apresentação do PowerPoint</vt:lpstr>
      <vt:lpstr>Apresentação do PowerPoint</vt:lpstr>
      <vt:lpstr>Apresentação do PowerPoint</vt:lpstr>
      <vt:lpstr>Lista de 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SIMPLEX</dc:title>
  <dc:creator>acer</dc:creator>
  <cp:lastModifiedBy>Alunos</cp:lastModifiedBy>
  <cp:revision>7</cp:revision>
  <dcterms:created xsi:type="dcterms:W3CDTF">2012-04-20T22:50:29Z</dcterms:created>
  <dcterms:modified xsi:type="dcterms:W3CDTF">2018-08-04T01:13:11Z</dcterms:modified>
</cp:coreProperties>
</file>