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7"/>
    <p:restoredTop sz="81367"/>
  </p:normalViewPr>
  <p:slideViewPr>
    <p:cSldViewPr snapToGrid="0">
      <p:cViewPr varScale="1">
        <p:scale>
          <a:sx n="205" d="100"/>
          <a:sy n="205" d="100"/>
        </p:scale>
        <p:origin x="3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C3A7-9303-034C-BC58-45C7EA746464}" type="datetimeFigureOut">
              <a:t>15.12.2023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A07A-7766-2843-B3C7-5FE65762BBDC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8213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4633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2756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1166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539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12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A07A-7766-2843-B3C7-5FE65762BBDC}" type="slidenum"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9082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E0AF-7E4B-96ED-107A-2B55F5473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451A7-0F8F-CFBD-52F3-22139B61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5D70-3456-3B0F-BE91-76A6FE9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A25C-92B7-4058-0DBC-39BC84A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CA02-99D4-70A7-F063-39FABAC8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722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D00-3D67-28FE-7E26-AB77DDF5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A844-3F81-4938-610D-ED2374D4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5090-525A-73FB-10D4-1EFCDE3B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D4E8-BF00-5493-C06F-738E77C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F535-2F04-CC3B-554C-E273AC47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1544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1660B-E6E4-E368-3BD5-9A9DD6702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97318-F040-5F69-6024-D277016E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2F1A-CDE7-96C3-1486-EC34A7AD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D3E-A59D-5B89-DD4B-48671D26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80E8-DCE6-58DF-B4B4-88F8762D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247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55A9-DA50-6F9D-1A75-FBB4039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E01D-E551-8EFF-4CBC-2A59F74E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0E2E-7F59-AFC7-4472-B95EA627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CE05-9385-9BF1-E9D8-7AE0F9F5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B19D-6738-E5BD-734A-01437497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691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005-ECFC-52D9-2D98-1360C34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F226-9DB2-64C5-6A28-6527A1AF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0354-78DA-7205-EBAE-705B7E62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DF70-BA84-CCC7-892A-9482FEBF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8CAB-FBE8-72A8-3DAE-1A9FE487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285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D46B-AC3F-BFA2-D815-662D5962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B739-54AD-42E9-9B28-363FF6B31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A311-3BCC-3EC8-DF84-639E8E29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0EF3-C28A-A522-5B14-593FECEF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0D756-AF83-3747-9A27-3CDFF382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9D427-331D-563D-98D5-C4834DD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85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45E6-D1D7-C8A0-48D7-74C48DE7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EB68E-9463-8C8E-AFAB-5F78653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D678-232C-C32B-70EE-30B7272F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3AAED-8461-7D8B-9C5B-107E9659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E8F2A-AA85-8D1C-3DE4-14CE7ED10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6996-ACDA-4FA2-55F0-6E72171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9E828-7BF5-0DB1-31DD-F175051B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39BC1-F11A-2DC4-C1FD-C8301A4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22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4D84-FCD1-DADE-7F47-02CDB5B4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38A5B-650E-3A93-CD3A-CBBE09D0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24561-DE5D-7694-FB6A-311CA26B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36E9-EDA5-4E12-649A-B6894E6E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5561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004C-D156-E6A1-0BD3-E3CA5D6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A2B2-47CD-50A9-421C-2D0EED3E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D294A-BCFB-00E3-5F8D-F9F87FD4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86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C4FE-E724-6097-3F36-1968B5B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C641-94B5-A9CA-A0A5-608F547F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B54F-A0A6-3AAD-F27D-71C1F5B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C5DB-B3E7-A03D-4E04-81EB4732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A978-5C15-3C71-F7C2-1D457A5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6DDC-1409-D951-9A45-1A02CB31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364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0FA5-A7C7-C05B-1F8D-D8923EFC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6BB0A-EC1A-91BF-CC9A-144DBF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DE73F-4C8C-8E60-BC90-1C660784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513A-8DC4-B6EA-3916-4EC3D3A1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32A2-A217-41CB-B552-867ACB41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BFC4-56BD-1A43-5EAE-FE8A511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3941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159F8-FA4B-2F73-6DFB-CA5BFAB0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70F7-6850-C95D-6692-5EDF81BB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18F1-9A23-ED3B-770E-3896C904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6D8E-C47A-9742-948F-D89DCEFDEF66}" type="datetimeFigureOut">
              <a:rPr lang="en-RO"/>
              <a:t>15.12.2023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BA52-50D4-9BCF-EECA-6951FC523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8710-6112-BDCE-D173-F6E78609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A492-4C3D-E44F-BE33-BACA7471F379}" type="slidenum">
              <a:rPr lang="en-RO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122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-barbu/weather-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remock.org/" TargetMode="External"/><Relationship Id="rId4" Type="http://schemas.openxmlformats.org/officeDocument/2006/relationships/hyperlink" Target="https://github.com/eu-barbu/wiremock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98C58-A9DE-F0E5-7150-69B1A1833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FC137-8171-963E-EF78-94B8D784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Liviu Eugen Barbu</a:t>
            </a:r>
          </a:p>
          <a:p>
            <a:pPr algn="l"/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Brasov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| 15.12.2023</a:t>
            </a:r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5F20F-330A-322B-014B-69B86005293A}"/>
              </a:ext>
            </a:extLst>
          </p:cNvPr>
          <p:cNvSpPr txBox="1"/>
          <p:nvPr/>
        </p:nvSpPr>
        <p:spPr>
          <a:xfrm>
            <a:off x="4945622" y="1272264"/>
            <a:ext cx="40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WireMock is an HTTP mock server. </a:t>
            </a:r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E6D44-5FEC-5F8D-F895-E5BBECF8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64" y="1339426"/>
            <a:ext cx="1793358" cy="2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3A121-B616-25F0-F14D-A997E981FC85}"/>
              </a:ext>
            </a:extLst>
          </p:cNvPr>
          <p:cNvSpPr txBox="1"/>
          <p:nvPr/>
        </p:nvSpPr>
        <p:spPr>
          <a:xfrm>
            <a:off x="1997148" y="2613395"/>
            <a:ext cx="409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is a library for stubbing and mocking web services</a:t>
            </a:r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6FBB1915-F42F-4F58-4918-C1F1A028F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891" y="4346024"/>
            <a:ext cx="744277" cy="744277"/>
          </a:xfrm>
          <a:prstGeom prst="rect">
            <a:avLst/>
          </a:prstGeom>
        </p:spPr>
      </p:pic>
      <p:pic>
        <p:nvPicPr>
          <p:cNvPr id="17" name="Graphic 16" descr="Video camera with solid fill">
            <a:extLst>
              <a:ext uri="{FF2B5EF4-FFF2-40B4-BE49-F238E27FC236}">
                <a16:creationId xmlns:a16="http://schemas.microsoft.com/office/drawing/2014/main" id="{1EA76CCC-A63B-8CC9-27DE-1CD2EFEF1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623" y="4234058"/>
            <a:ext cx="744277" cy="7442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AE553E-2E8C-D823-430F-98952D523EEC}"/>
              </a:ext>
            </a:extLst>
          </p:cNvPr>
          <p:cNvSpPr txBox="1"/>
          <p:nvPr/>
        </p:nvSpPr>
        <p:spPr>
          <a:xfrm>
            <a:off x="1997148" y="4313114"/>
            <a:ext cx="409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record/playback of interactions with other APIs</a:t>
            </a:r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Books with solid fill">
            <a:extLst>
              <a:ext uri="{FF2B5EF4-FFF2-40B4-BE49-F238E27FC236}">
                <a16:creationId xmlns:a16="http://schemas.microsoft.com/office/drawing/2014/main" id="{53D0C5B7-052B-B0B6-5B98-3F8E0F3D3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964" y="2573473"/>
            <a:ext cx="818508" cy="818508"/>
          </a:xfrm>
          <a:prstGeom prst="rect">
            <a:avLst/>
          </a:prstGeom>
        </p:spPr>
      </p:pic>
      <p:pic>
        <p:nvPicPr>
          <p:cNvPr id="31" name="Graphic 30" descr="Ethernet with solid fill">
            <a:extLst>
              <a:ext uri="{FF2B5EF4-FFF2-40B4-BE49-F238E27FC236}">
                <a16:creationId xmlns:a16="http://schemas.microsoft.com/office/drawing/2014/main" id="{540B2768-65A7-4385-8C13-4612AA0E9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6869" y="416611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F27E9F-98D8-596D-11A3-87CC8B969349}"/>
              </a:ext>
            </a:extLst>
          </p:cNvPr>
          <p:cNvSpPr txBox="1"/>
          <p:nvPr/>
        </p:nvSpPr>
        <p:spPr>
          <a:xfrm>
            <a:off x="7934529" y="4240757"/>
            <a:ext cx="405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Stubbing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- return HTTP responses for requests matching criteria</a:t>
            </a:r>
          </a:p>
        </p:txBody>
      </p:sp>
      <p:pic>
        <p:nvPicPr>
          <p:cNvPr id="35" name="Graphic 34" descr="Bowling Pin with solid fill">
            <a:extLst>
              <a:ext uri="{FF2B5EF4-FFF2-40B4-BE49-F238E27FC236}">
                <a16:creationId xmlns:a16="http://schemas.microsoft.com/office/drawing/2014/main" id="{50D91212-94D9-4695-0F8D-ED1BA736B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6269" y="246213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D852F2-9846-BB19-6B1D-BF877D8B3179}"/>
              </a:ext>
            </a:extLst>
          </p:cNvPr>
          <p:cNvSpPr txBox="1"/>
          <p:nvPr/>
        </p:nvSpPr>
        <p:spPr>
          <a:xfrm>
            <a:off x="7934528" y="2473408"/>
            <a:ext cx="4098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Can run as a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standalone process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from a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with plain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Junit5 or in the Cloud</a:t>
            </a:r>
            <a:endParaRPr lang="en-RO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9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CAC3B-97A5-F198-590A-6FE1C615D245}"/>
              </a:ext>
            </a:extLst>
          </p:cNvPr>
          <p:cNvSpPr/>
          <p:nvPr/>
        </p:nvSpPr>
        <p:spPr>
          <a:xfrm>
            <a:off x="1057471" y="961154"/>
            <a:ext cx="1343608" cy="412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Weather App Widget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832E9-CFEC-039A-38A3-33F4C7408DC1}"/>
              </a:ext>
            </a:extLst>
          </p:cNvPr>
          <p:cNvSpPr/>
          <p:nvPr/>
        </p:nvSpPr>
        <p:spPr>
          <a:xfrm>
            <a:off x="9277741" y="961154"/>
            <a:ext cx="1343608" cy="412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Weather API Rest Endpoint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873352B-2DA2-F439-3252-89B1563DE545}"/>
              </a:ext>
            </a:extLst>
          </p:cNvPr>
          <p:cNvSpPr/>
          <p:nvPr/>
        </p:nvSpPr>
        <p:spPr>
          <a:xfrm>
            <a:off x="2401079" y="1387154"/>
            <a:ext cx="6873550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D6C3D-AE94-16B5-D47F-9ABD5C2FD580}"/>
              </a:ext>
            </a:extLst>
          </p:cNvPr>
          <p:cNvSpPr txBox="1"/>
          <p:nvPr/>
        </p:nvSpPr>
        <p:spPr>
          <a:xfrm>
            <a:off x="2519265" y="1017822"/>
            <a:ext cx="66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/>
              <a:t>HTTP / HTTPS Request: https://weather-api/location=Berlin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A12C7-DB1D-27AF-06BB-CBDE51D90BA3}"/>
              </a:ext>
            </a:extLst>
          </p:cNvPr>
          <p:cNvSpPr/>
          <p:nvPr/>
        </p:nvSpPr>
        <p:spPr>
          <a:xfrm>
            <a:off x="3918858" y="1653370"/>
            <a:ext cx="3284375" cy="31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Request 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22BB7-D2BF-9658-C33E-6D0CEBC550A3}"/>
              </a:ext>
            </a:extLst>
          </p:cNvPr>
          <p:cNvSpPr/>
          <p:nvPr/>
        </p:nvSpPr>
        <p:spPr>
          <a:xfrm>
            <a:off x="3918858" y="1972938"/>
            <a:ext cx="3284375" cy="96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 sz="1500">
                <a:latin typeface="IBM Plex Mono" panose="020B0509050203000203" pitchFamily="49" charset="77"/>
                <a:cs typeface="Consolas" panose="020B0609020204030204" pitchFamily="49" charset="0"/>
              </a:rPr>
              <a:t>{</a:t>
            </a:r>
          </a:p>
          <a:p>
            <a:r>
              <a:rPr lang="en-RO" sz="1500">
                <a:latin typeface="IBM Plex Mono" panose="020B0509050203000203" pitchFamily="49" charset="77"/>
                <a:cs typeface="Consolas" panose="020B0609020204030204" pitchFamily="49" charset="0"/>
              </a:rPr>
              <a:t>  </a:t>
            </a:r>
            <a:r>
              <a:rPr lang="en-GB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"</a:t>
            </a:r>
            <a:r>
              <a:rPr lang="en-RO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date</a:t>
            </a:r>
            <a:r>
              <a:rPr lang="en-GB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"</a:t>
            </a:r>
            <a:r>
              <a:rPr lang="en-RO" sz="1500">
                <a:latin typeface="IBM Plex Mono" panose="020B0509050203000203" pitchFamily="49" charset="77"/>
                <a:cs typeface="Consolas" panose="020B0609020204030204" pitchFamily="49" charset="0"/>
              </a:rPr>
              <a:t>: </a:t>
            </a:r>
            <a:r>
              <a:rPr lang="en-GB" sz="1400" b="0">
                <a:solidFill>
                  <a:srgbClr val="0451A5"/>
                </a:solidFill>
                <a:effectLst/>
                <a:latin typeface="IBM Plex Mono" panose="020B0509050203000203" pitchFamily="49" charset="77"/>
              </a:rPr>
              <a:t>"</a:t>
            </a:r>
            <a:r>
              <a:rPr lang="en-RO" sz="1400">
                <a:solidFill>
                  <a:srgbClr val="0451A5"/>
                </a:solidFill>
                <a:latin typeface="IBM Plex Mono" panose="020B0509050203000203" pitchFamily="49" charset="77"/>
              </a:rPr>
              <a:t>12.05.2022</a:t>
            </a:r>
            <a:r>
              <a:rPr lang="en-GB" sz="1400" b="0">
                <a:solidFill>
                  <a:srgbClr val="0451A5"/>
                </a:solidFill>
                <a:effectLst/>
                <a:latin typeface="IBM Plex Mono" panose="020B0509050203000203" pitchFamily="49" charset="77"/>
              </a:rPr>
              <a:t>”,</a:t>
            </a:r>
            <a:endParaRPr lang="en-RO" sz="1400">
              <a:solidFill>
                <a:srgbClr val="0451A5"/>
              </a:solidFill>
              <a:latin typeface="IBM Plex Mono" panose="020B0509050203000203" pitchFamily="49" charset="77"/>
            </a:endParaRPr>
          </a:p>
          <a:p>
            <a:r>
              <a:rPr lang="en-RO" sz="1500">
                <a:latin typeface="IBM Plex Mono" panose="020B0509050203000203" pitchFamily="49" charset="77"/>
                <a:cs typeface="Consolas" panose="020B0609020204030204" pitchFamily="49" charset="0"/>
              </a:rPr>
              <a:t>  </a:t>
            </a:r>
            <a:r>
              <a:rPr lang="en-GB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"</a:t>
            </a:r>
            <a:r>
              <a:rPr lang="en-RO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altitude</a:t>
            </a:r>
            <a:r>
              <a:rPr lang="en-GB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"</a:t>
            </a:r>
            <a:r>
              <a:rPr lang="en-RO" sz="1500">
                <a:solidFill>
                  <a:srgbClr val="7030A0"/>
                </a:solidFill>
                <a:latin typeface="IBM Plex Mono" panose="020B0509050203000203" pitchFamily="49" charset="77"/>
                <a:cs typeface="Consolas" panose="020B0609020204030204" pitchFamily="49" charset="0"/>
              </a:rPr>
              <a:t>: </a:t>
            </a:r>
            <a:r>
              <a:rPr lang="en-RO" sz="1400">
                <a:solidFill>
                  <a:srgbClr val="098658"/>
                </a:solidFill>
                <a:latin typeface="IBM Plex Mono" panose="020B0509050203000203" pitchFamily="49" charset="77"/>
              </a:rPr>
              <a:t>1200</a:t>
            </a:r>
          </a:p>
          <a:p>
            <a:r>
              <a:rPr lang="en-RO" sz="1500">
                <a:latin typeface="IBM Plex Mono" panose="020B0509050203000203" pitchFamily="49" charset="7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6EFFE09-A7BC-B661-D93F-9EF8D203B1FC}"/>
              </a:ext>
            </a:extLst>
          </p:cNvPr>
          <p:cNvSpPr/>
          <p:nvPr/>
        </p:nvSpPr>
        <p:spPr>
          <a:xfrm rot="10800000">
            <a:off x="2401079" y="3449416"/>
            <a:ext cx="6873550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0DEDB-BB0C-F4E0-D2A2-9CACD30B4258}"/>
              </a:ext>
            </a:extLst>
          </p:cNvPr>
          <p:cNvSpPr txBox="1"/>
          <p:nvPr/>
        </p:nvSpPr>
        <p:spPr>
          <a:xfrm>
            <a:off x="2670111" y="3094470"/>
            <a:ext cx="66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/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ABCB1-76A3-9ACC-5416-6D7A3A5E0E39}"/>
              </a:ext>
            </a:extLst>
          </p:cNvPr>
          <p:cNvSpPr/>
          <p:nvPr/>
        </p:nvSpPr>
        <p:spPr>
          <a:xfrm>
            <a:off x="3918858" y="3731659"/>
            <a:ext cx="3284375" cy="3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Response 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2EF3E-3440-3757-EE8D-E76017D71ABF}"/>
              </a:ext>
            </a:extLst>
          </p:cNvPr>
          <p:cNvSpPr/>
          <p:nvPr/>
        </p:nvSpPr>
        <p:spPr>
          <a:xfrm>
            <a:off x="3921969" y="4047538"/>
            <a:ext cx="3284375" cy="25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{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  "coord"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{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    "lon"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</a:t>
            </a:r>
            <a:r>
              <a:rPr lang="en-GB" sz="1200" b="0">
                <a:solidFill>
                  <a:srgbClr val="098658"/>
                </a:solidFill>
                <a:effectLst/>
                <a:latin typeface="IBM Plex Mono" panose="020B0509050203000203" pitchFamily="49" charset="77"/>
              </a:rPr>
              <a:t>-122.08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,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    "lat"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</a:t>
            </a:r>
            <a:r>
              <a:rPr lang="en-GB" sz="1200" b="0">
                <a:solidFill>
                  <a:srgbClr val="098658"/>
                </a:solidFill>
                <a:effectLst/>
                <a:latin typeface="IBM Plex Mono" panose="020B0509050203000203" pitchFamily="49" charset="77"/>
              </a:rPr>
              <a:t>37.39</a:t>
            </a:r>
            <a:endParaRPr lang="en-GB" sz="1200" b="0">
              <a:solidFill>
                <a:srgbClr val="000000"/>
              </a:solidFill>
              <a:effectLst/>
              <a:latin typeface="IBM Plex Mono" panose="020B0509050203000203" pitchFamily="49" charset="77"/>
            </a:endParaRPr>
          </a:p>
          <a:p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},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"weather"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[</a:t>
            </a:r>
          </a:p>
          <a:p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{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  "main"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</a:t>
            </a:r>
            <a:r>
              <a:rPr lang="en-GB" sz="1200" b="0">
                <a:solidFill>
                  <a:srgbClr val="0451A5"/>
                </a:solidFill>
                <a:effectLst/>
                <a:latin typeface="IBM Plex Mono" panose="020B0509050203000203" pitchFamily="49" charset="77"/>
              </a:rPr>
              <a:t>"Clear"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,</a:t>
            </a:r>
          </a:p>
          <a:p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  "description"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</a:t>
            </a:r>
            <a:r>
              <a:rPr lang="en-GB" sz="1200" b="0">
                <a:solidFill>
                  <a:srgbClr val="0451A5"/>
                </a:solidFill>
                <a:effectLst/>
                <a:latin typeface="IBM Plex Mono" panose="020B0509050203000203" pitchFamily="49" charset="77"/>
              </a:rPr>
              <a:t>"clear sky"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,</a:t>
            </a:r>
          </a:p>
          <a:p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  </a:t>
            </a:r>
            <a:r>
              <a:rPr lang="en-GB" sz="1200" b="0">
                <a:solidFill>
                  <a:srgbClr val="A31515"/>
                </a:solidFill>
                <a:effectLst/>
                <a:latin typeface="IBM Plex Mono" panose="020B0509050203000203" pitchFamily="49" charset="77"/>
              </a:rPr>
              <a:t>”temp"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: </a:t>
            </a:r>
            <a:r>
              <a:rPr lang="en-GB" sz="1200" b="0">
                <a:solidFill>
                  <a:srgbClr val="098658"/>
                </a:solidFill>
                <a:effectLst/>
                <a:latin typeface="IBM Plex Mono" panose="020B0509050203000203" pitchFamily="49" charset="77"/>
              </a:rPr>
              <a:t>21.4</a:t>
            </a:r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,</a:t>
            </a:r>
          </a:p>
          <a:p>
            <a:r>
              <a:rPr lang="en-GB" sz="1200" b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…</a:t>
            </a:r>
          </a:p>
          <a:p>
            <a:r>
              <a:rPr lang="en-GB" sz="1200">
                <a:solidFill>
                  <a:srgbClr val="000000"/>
                </a:solidFill>
                <a:latin typeface="IBM Plex Mono" panose="020B0509050203000203" pitchFamily="49" charset="77"/>
              </a:rPr>
              <a:t>]}</a:t>
            </a:r>
            <a:endParaRPr lang="en-GB" sz="1200" b="0">
              <a:solidFill>
                <a:srgbClr val="000000"/>
              </a:solidFill>
              <a:effectLst/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09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832E9-CFEC-039A-38A3-33F4C7408DC1}"/>
              </a:ext>
            </a:extLst>
          </p:cNvPr>
          <p:cNvSpPr/>
          <p:nvPr/>
        </p:nvSpPr>
        <p:spPr>
          <a:xfrm>
            <a:off x="615820" y="951722"/>
            <a:ext cx="1928327" cy="54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b="1"/>
              <a:t>Real estate agency</a:t>
            </a:r>
          </a:p>
          <a:p>
            <a:pPr algn="ctr"/>
            <a:endParaRPr lang="en-RO"/>
          </a:p>
          <a:p>
            <a:pPr algn="ctr"/>
            <a:endParaRPr lang="en-RO"/>
          </a:p>
          <a:p>
            <a:pPr algn="ctr"/>
            <a:r>
              <a:rPr lang="en-RO"/>
              <a:t>Application for real estate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DAE7B-BABA-2A72-7493-2017DD37448D}"/>
              </a:ext>
            </a:extLst>
          </p:cNvPr>
          <p:cNvSpPr/>
          <p:nvPr/>
        </p:nvSpPr>
        <p:spPr>
          <a:xfrm>
            <a:off x="7588898" y="908179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FFC75-18A6-8E89-8D68-770F4C2803A5}"/>
              </a:ext>
            </a:extLst>
          </p:cNvPr>
          <p:cNvSpPr/>
          <p:nvPr/>
        </p:nvSpPr>
        <p:spPr>
          <a:xfrm>
            <a:off x="7588898" y="1225420"/>
            <a:ext cx="4093028" cy="5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real estate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A996C-D783-D3EE-7E91-219609B0EF58}"/>
              </a:ext>
            </a:extLst>
          </p:cNvPr>
          <p:cNvSpPr/>
          <p:nvPr/>
        </p:nvSpPr>
        <p:spPr>
          <a:xfrm>
            <a:off x="7607559" y="2077614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1D1E5-590F-7177-0F0C-421199AB7C67}"/>
              </a:ext>
            </a:extLst>
          </p:cNvPr>
          <p:cNvSpPr/>
          <p:nvPr/>
        </p:nvSpPr>
        <p:spPr>
          <a:xfrm>
            <a:off x="7607559" y="2394856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Perform client credit check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25DED-BFEA-FB01-44A3-02E1319117B0}"/>
              </a:ext>
            </a:extLst>
          </p:cNvPr>
          <p:cNvCxnSpPr>
            <a:cxnSpLocks/>
          </p:cNvCxnSpPr>
          <p:nvPr/>
        </p:nvCxnSpPr>
        <p:spPr>
          <a:xfrm>
            <a:off x="2544147" y="1225421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71DBA8-FAF9-0322-B7EF-D731FA6D9BBD}"/>
              </a:ext>
            </a:extLst>
          </p:cNvPr>
          <p:cNvSpPr txBox="1"/>
          <p:nvPr/>
        </p:nvSpPr>
        <p:spPr>
          <a:xfrm>
            <a:off x="4666413" y="8560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F9604-AB98-BF01-4E75-B303D3D876AE}"/>
              </a:ext>
            </a:extLst>
          </p:cNvPr>
          <p:cNvCxnSpPr>
            <a:cxnSpLocks/>
          </p:cNvCxnSpPr>
          <p:nvPr/>
        </p:nvCxnSpPr>
        <p:spPr>
          <a:xfrm>
            <a:off x="2544147" y="2394856"/>
            <a:ext cx="506341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508083-5590-DBDE-06F7-0D1C007168A2}"/>
              </a:ext>
            </a:extLst>
          </p:cNvPr>
          <p:cNvSpPr txBox="1"/>
          <p:nvPr/>
        </p:nvSpPr>
        <p:spPr>
          <a:xfrm>
            <a:off x="4675743" y="19683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3FB27B-F440-2E66-655E-38EBDCFA4E6F}"/>
              </a:ext>
            </a:extLst>
          </p:cNvPr>
          <p:cNvSpPr/>
          <p:nvPr/>
        </p:nvSpPr>
        <p:spPr>
          <a:xfrm>
            <a:off x="7598228" y="3090097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5F750C-B6A2-893D-9241-6C2CB00F615D}"/>
              </a:ext>
            </a:extLst>
          </p:cNvPr>
          <p:cNvSpPr/>
          <p:nvPr/>
        </p:nvSpPr>
        <p:spPr>
          <a:xfrm>
            <a:off x="7598228" y="3407339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client address &amp; payment 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7F09E5-5A6A-3241-2C49-E2528E4CE781}"/>
              </a:ext>
            </a:extLst>
          </p:cNvPr>
          <p:cNvCxnSpPr>
            <a:cxnSpLocks/>
          </p:cNvCxnSpPr>
          <p:nvPr/>
        </p:nvCxnSpPr>
        <p:spPr>
          <a:xfrm>
            <a:off x="2553477" y="3407339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F87988-9401-178E-7379-A3BB94FED79E}"/>
              </a:ext>
            </a:extLst>
          </p:cNvPr>
          <p:cNvSpPr txBox="1"/>
          <p:nvPr/>
        </p:nvSpPr>
        <p:spPr>
          <a:xfrm>
            <a:off x="4675743" y="30380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3D549-395D-8788-CFA0-5074EF6F5DE8}"/>
              </a:ext>
            </a:extLst>
          </p:cNvPr>
          <p:cNvSpPr/>
          <p:nvPr/>
        </p:nvSpPr>
        <p:spPr>
          <a:xfrm>
            <a:off x="7588898" y="4187107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AC613C-4E9B-46E5-E808-3F2D1363DA9F}"/>
              </a:ext>
            </a:extLst>
          </p:cNvPr>
          <p:cNvSpPr/>
          <p:nvPr/>
        </p:nvSpPr>
        <p:spPr>
          <a:xfrm>
            <a:off x="7588898" y="4504349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Apply promotions and discounts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44CDC4-F187-EE4B-E24D-D7A6250D377D}"/>
              </a:ext>
            </a:extLst>
          </p:cNvPr>
          <p:cNvCxnSpPr>
            <a:cxnSpLocks/>
          </p:cNvCxnSpPr>
          <p:nvPr/>
        </p:nvCxnSpPr>
        <p:spPr>
          <a:xfrm>
            <a:off x="2544147" y="4504349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8063AE-7EE7-441B-3515-F74BFD1D74B1}"/>
              </a:ext>
            </a:extLst>
          </p:cNvPr>
          <p:cNvSpPr txBox="1"/>
          <p:nvPr/>
        </p:nvSpPr>
        <p:spPr>
          <a:xfrm>
            <a:off x="4666413" y="4135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304CB-D2AB-498D-4E1F-5E397D2EB9BB}"/>
              </a:ext>
            </a:extLst>
          </p:cNvPr>
          <p:cNvSpPr/>
          <p:nvPr/>
        </p:nvSpPr>
        <p:spPr>
          <a:xfrm>
            <a:off x="7588898" y="5207254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17895-0EF0-5C0E-CF52-7F85A81A3836}"/>
              </a:ext>
            </a:extLst>
          </p:cNvPr>
          <p:cNvSpPr/>
          <p:nvPr/>
        </p:nvSpPr>
        <p:spPr>
          <a:xfrm>
            <a:off x="7588898" y="5524496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Reserve &amp; block property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762E5F-C8FA-3C0C-1AFE-BD2654E9550F}"/>
              </a:ext>
            </a:extLst>
          </p:cNvPr>
          <p:cNvCxnSpPr>
            <a:cxnSpLocks/>
          </p:cNvCxnSpPr>
          <p:nvPr/>
        </p:nvCxnSpPr>
        <p:spPr>
          <a:xfrm>
            <a:off x="2544147" y="5524496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68BFCA-80E4-C2FB-0497-7561B6B65B36}"/>
              </a:ext>
            </a:extLst>
          </p:cNvPr>
          <p:cNvSpPr txBox="1"/>
          <p:nvPr/>
        </p:nvSpPr>
        <p:spPr>
          <a:xfrm>
            <a:off x="4666413" y="51551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406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832E9-CFEC-039A-38A3-33F4C7408DC1}"/>
              </a:ext>
            </a:extLst>
          </p:cNvPr>
          <p:cNvSpPr/>
          <p:nvPr/>
        </p:nvSpPr>
        <p:spPr>
          <a:xfrm>
            <a:off x="615820" y="951722"/>
            <a:ext cx="1928327" cy="54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b="1"/>
              <a:t>Real estate agency</a:t>
            </a:r>
          </a:p>
          <a:p>
            <a:pPr algn="ctr"/>
            <a:endParaRPr lang="en-RO"/>
          </a:p>
          <a:p>
            <a:pPr algn="ctr"/>
            <a:endParaRPr lang="en-RO"/>
          </a:p>
          <a:p>
            <a:pPr algn="ctr"/>
            <a:r>
              <a:rPr lang="en-RO"/>
              <a:t>Application for real estate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DAE7B-BABA-2A72-7493-2017DD37448D}"/>
              </a:ext>
            </a:extLst>
          </p:cNvPr>
          <p:cNvSpPr/>
          <p:nvPr/>
        </p:nvSpPr>
        <p:spPr>
          <a:xfrm>
            <a:off x="7588898" y="908179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FFC75-18A6-8E89-8D68-770F4C2803A5}"/>
              </a:ext>
            </a:extLst>
          </p:cNvPr>
          <p:cNvSpPr/>
          <p:nvPr/>
        </p:nvSpPr>
        <p:spPr>
          <a:xfrm>
            <a:off x="7588898" y="1225420"/>
            <a:ext cx="4093028" cy="5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real estate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A996C-D783-D3EE-7E91-219609B0EF58}"/>
              </a:ext>
            </a:extLst>
          </p:cNvPr>
          <p:cNvSpPr/>
          <p:nvPr/>
        </p:nvSpPr>
        <p:spPr>
          <a:xfrm>
            <a:off x="7607559" y="2077614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1D1E5-590F-7177-0F0C-421199AB7C67}"/>
              </a:ext>
            </a:extLst>
          </p:cNvPr>
          <p:cNvSpPr/>
          <p:nvPr/>
        </p:nvSpPr>
        <p:spPr>
          <a:xfrm>
            <a:off x="7607559" y="2394856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Perform client credit check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25DED-BFEA-FB01-44A3-02E1319117B0}"/>
              </a:ext>
            </a:extLst>
          </p:cNvPr>
          <p:cNvCxnSpPr>
            <a:cxnSpLocks/>
          </p:cNvCxnSpPr>
          <p:nvPr/>
        </p:nvCxnSpPr>
        <p:spPr>
          <a:xfrm>
            <a:off x="2544147" y="1225421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71DBA8-FAF9-0322-B7EF-D731FA6D9BBD}"/>
              </a:ext>
            </a:extLst>
          </p:cNvPr>
          <p:cNvSpPr txBox="1"/>
          <p:nvPr/>
        </p:nvSpPr>
        <p:spPr>
          <a:xfrm>
            <a:off x="3571626" y="8560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F9604-AB98-BF01-4E75-B303D3D876AE}"/>
              </a:ext>
            </a:extLst>
          </p:cNvPr>
          <p:cNvCxnSpPr>
            <a:cxnSpLocks/>
          </p:cNvCxnSpPr>
          <p:nvPr/>
        </p:nvCxnSpPr>
        <p:spPr>
          <a:xfrm>
            <a:off x="2544147" y="2394856"/>
            <a:ext cx="506341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508083-5590-DBDE-06F7-0D1C007168A2}"/>
              </a:ext>
            </a:extLst>
          </p:cNvPr>
          <p:cNvSpPr txBox="1"/>
          <p:nvPr/>
        </p:nvSpPr>
        <p:spPr>
          <a:xfrm>
            <a:off x="3580956" y="19683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3FB27B-F440-2E66-655E-38EBDCFA4E6F}"/>
              </a:ext>
            </a:extLst>
          </p:cNvPr>
          <p:cNvSpPr/>
          <p:nvPr/>
        </p:nvSpPr>
        <p:spPr>
          <a:xfrm>
            <a:off x="7598228" y="3090097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5F750C-B6A2-893D-9241-6C2CB00F615D}"/>
              </a:ext>
            </a:extLst>
          </p:cNvPr>
          <p:cNvSpPr/>
          <p:nvPr/>
        </p:nvSpPr>
        <p:spPr>
          <a:xfrm>
            <a:off x="7598228" y="3407339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client address &amp; payment 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7F09E5-5A6A-3241-2C49-E2528E4CE781}"/>
              </a:ext>
            </a:extLst>
          </p:cNvPr>
          <p:cNvCxnSpPr>
            <a:cxnSpLocks/>
          </p:cNvCxnSpPr>
          <p:nvPr/>
        </p:nvCxnSpPr>
        <p:spPr>
          <a:xfrm>
            <a:off x="2553477" y="3407339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F87988-9401-178E-7379-A3BB94FED79E}"/>
              </a:ext>
            </a:extLst>
          </p:cNvPr>
          <p:cNvSpPr txBox="1"/>
          <p:nvPr/>
        </p:nvSpPr>
        <p:spPr>
          <a:xfrm>
            <a:off x="3580956" y="30380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3D549-395D-8788-CFA0-5074EF6F5DE8}"/>
              </a:ext>
            </a:extLst>
          </p:cNvPr>
          <p:cNvSpPr/>
          <p:nvPr/>
        </p:nvSpPr>
        <p:spPr>
          <a:xfrm>
            <a:off x="7588898" y="4187107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AC613C-4E9B-46E5-E808-3F2D1363DA9F}"/>
              </a:ext>
            </a:extLst>
          </p:cNvPr>
          <p:cNvSpPr/>
          <p:nvPr/>
        </p:nvSpPr>
        <p:spPr>
          <a:xfrm>
            <a:off x="7588898" y="4504349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Apply promotions and discounts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44CDC4-F187-EE4B-E24D-D7A6250D377D}"/>
              </a:ext>
            </a:extLst>
          </p:cNvPr>
          <p:cNvCxnSpPr>
            <a:cxnSpLocks/>
          </p:cNvCxnSpPr>
          <p:nvPr/>
        </p:nvCxnSpPr>
        <p:spPr>
          <a:xfrm>
            <a:off x="2544147" y="4504349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8063AE-7EE7-441B-3515-F74BFD1D74B1}"/>
              </a:ext>
            </a:extLst>
          </p:cNvPr>
          <p:cNvSpPr txBox="1"/>
          <p:nvPr/>
        </p:nvSpPr>
        <p:spPr>
          <a:xfrm>
            <a:off x="3571626" y="4135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304CB-D2AB-498D-4E1F-5E397D2EB9BB}"/>
              </a:ext>
            </a:extLst>
          </p:cNvPr>
          <p:cNvSpPr/>
          <p:nvPr/>
        </p:nvSpPr>
        <p:spPr>
          <a:xfrm>
            <a:off x="7588898" y="5207254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External system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17895-0EF0-5C0E-CF52-7F85A81A3836}"/>
              </a:ext>
            </a:extLst>
          </p:cNvPr>
          <p:cNvSpPr/>
          <p:nvPr/>
        </p:nvSpPr>
        <p:spPr>
          <a:xfrm>
            <a:off x="7588898" y="5524496"/>
            <a:ext cx="4093028" cy="31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Reserve &amp; block property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762E5F-C8FA-3C0C-1AFE-BD2654E9550F}"/>
              </a:ext>
            </a:extLst>
          </p:cNvPr>
          <p:cNvCxnSpPr>
            <a:cxnSpLocks/>
          </p:cNvCxnSpPr>
          <p:nvPr/>
        </p:nvCxnSpPr>
        <p:spPr>
          <a:xfrm>
            <a:off x="2544147" y="5524496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68BFCA-80E4-C2FB-0497-7561B6B65B36}"/>
              </a:ext>
            </a:extLst>
          </p:cNvPr>
          <p:cNvSpPr txBox="1"/>
          <p:nvPr/>
        </p:nvSpPr>
        <p:spPr>
          <a:xfrm>
            <a:off x="3571626" y="51551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64770-76DD-ADF1-79EA-B3362992E5EC}"/>
              </a:ext>
            </a:extLst>
          </p:cNvPr>
          <p:cNvCxnSpPr/>
          <p:nvPr/>
        </p:nvCxnSpPr>
        <p:spPr>
          <a:xfrm>
            <a:off x="5194041" y="808653"/>
            <a:ext cx="0" cy="54739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5A3CEE-8A26-C624-FAFD-3D0E151145A1}"/>
              </a:ext>
            </a:extLst>
          </p:cNvPr>
          <p:cNvCxnSpPr/>
          <p:nvPr/>
        </p:nvCxnSpPr>
        <p:spPr>
          <a:xfrm>
            <a:off x="6574973" y="834307"/>
            <a:ext cx="0" cy="54739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DABF1-2B83-967D-067B-960CE3FE14C6}"/>
              </a:ext>
            </a:extLst>
          </p:cNvPr>
          <p:cNvSpPr/>
          <p:nvPr/>
        </p:nvSpPr>
        <p:spPr>
          <a:xfrm>
            <a:off x="5219690" y="808652"/>
            <a:ext cx="1330400" cy="5473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404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 Webservices with Wiremock</a:t>
            </a:r>
            <a:endParaRPr lang="en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832E9-CFEC-039A-38A3-33F4C7408DC1}"/>
              </a:ext>
            </a:extLst>
          </p:cNvPr>
          <p:cNvSpPr/>
          <p:nvPr/>
        </p:nvSpPr>
        <p:spPr>
          <a:xfrm>
            <a:off x="615820" y="908179"/>
            <a:ext cx="1928327" cy="460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b="1"/>
              <a:t>Real estate agency</a:t>
            </a:r>
          </a:p>
          <a:p>
            <a:pPr algn="ctr"/>
            <a:endParaRPr lang="en-RO"/>
          </a:p>
          <a:p>
            <a:pPr algn="ctr"/>
            <a:endParaRPr lang="en-RO"/>
          </a:p>
          <a:p>
            <a:pPr algn="ctr"/>
            <a:r>
              <a:rPr lang="en-RO"/>
              <a:t>Application for real estate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DAE7B-BABA-2A72-7493-2017DD37448D}"/>
              </a:ext>
            </a:extLst>
          </p:cNvPr>
          <p:cNvSpPr/>
          <p:nvPr/>
        </p:nvSpPr>
        <p:spPr>
          <a:xfrm>
            <a:off x="7588898" y="908179"/>
            <a:ext cx="4093028" cy="31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/>
              <a:t>Wiremock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FFC75-18A6-8E89-8D68-770F4C2803A5}"/>
              </a:ext>
            </a:extLst>
          </p:cNvPr>
          <p:cNvSpPr/>
          <p:nvPr/>
        </p:nvSpPr>
        <p:spPr>
          <a:xfrm>
            <a:off x="7588898" y="1225420"/>
            <a:ext cx="4093028" cy="4287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Stubbing for interfaces:</a:t>
            </a:r>
          </a:p>
          <a:p>
            <a:pPr marL="285750" indent="-285750">
              <a:buFontTx/>
              <a:buChar char="-"/>
            </a:pPr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real estate database</a:t>
            </a:r>
          </a:p>
          <a:p>
            <a:pPr marL="285750" indent="-285750">
              <a:buFontTx/>
              <a:buChar char="-"/>
            </a:pPr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Perform client credit check</a:t>
            </a:r>
          </a:p>
          <a:p>
            <a:pPr marL="285750" indent="-285750">
              <a:buFontTx/>
              <a:buChar char="-"/>
            </a:pPr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Check client address &amp; payment info</a:t>
            </a:r>
          </a:p>
          <a:p>
            <a:pPr marL="285750" indent="-285750">
              <a:buFontTx/>
              <a:buChar char="-"/>
            </a:pPr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Apply promotions and discounts</a:t>
            </a:r>
          </a:p>
          <a:p>
            <a:pPr marL="285750" indent="-285750">
              <a:buFontTx/>
              <a:buChar char="-"/>
            </a:pPr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Reserve &amp; block real estate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25DED-BFEA-FB01-44A3-02E1319117B0}"/>
              </a:ext>
            </a:extLst>
          </p:cNvPr>
          <p:cNvCxnSpPr>
            <a:cxnSpLocks/>
          </p:cNvCxnSpPr>
          <p:nvPr/>
        </p:nvCxnSpPr>
        <p:spPr>
          <a:xfrm>
            <a:off x="2544147" y="2021630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71DBA8-FAF9-0322-B7EF-D731FA6D9BBD}"/>
              </a:ext>
            </a:extLst>
          </p:cNvPr>
          <p:cNvSpPr txBox="1"/>
          <p:nvPr/>
        </p:nvSpPr>
        <p:spPr>
          <a:xfrm>
            <a:off x="4603103" y="16522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F9604-AB98-BF01-4E75-B303D3D876AE}"/>
              </a:ext>
            </a:extLst>
          </p:cNvPr>
          <p:cNvCxnSpPr>
            <a:cxnSpLocks/>
          </p:cNvCxnSpPr>
          <p:nvPr/>
        </p:nvCxnSpPr>
        <p:spPr>
          <a:xfrm>
            <a:off x="2544147" y="3999717"/>
            <a:ext cx="504475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508083-5590-DBDE-06F7-0D1C007168A2}"/>
              </a:ext>
            </a:extLst>
          </p:cNvPr>
          <p:cNvSpPr txBox="1"/>
          <p:nvPr/>
        </p:nvSpPr>
        <p:spPr>
          <a:xfrm>
            <a:off x="4612433" y="357323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BFAB908-7D51-C70A-923E-33DBD45E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938" y="1345412"/>
            <a:ext cx="1793358" cy="2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3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5BE-AE91-8D22-BC71-4D50B20A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44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Documentation</a:t>
            </a:r>
            <a:endParaRPr lang="en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919E9-A66C-1B45-C35A-E3206FD9B3FB}"/>
              </a:ext>
            </a:extLst>
          </p:cNvPr>
          <p:cNvSpPr txBox="1"/>
          <p:nvPr/>
        </p:nvSpPr>
        <p:spPr>
          <a:xfrm>
            <a:off x="939282" y="1336223"/>
            <a:ext cx="6207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https://github.com/eu-barbu/weather-api</a:t>
            </a:r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https://github.com/eu-barbu/wiremock-demo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https://wiremock.org/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9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{C38C6CB3-B0BA-7B4A-B8F1-C5FBA509577F}tf10001121</Template>
  <TotalTime>197</TotalTime>
  <Words>341</Words>
  <Application>Microsoft Macintosh PowerPoint</Application>
  <PresentationFormat>Widescreen</PresentationFormat>
  <Paragraphs>99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Mono</vt:lpstr>
      <vt:lpstr>Office Theme</vt:lpstr>
      <vt:lpstr>Testing Webservices with Wiremock</vt:lpstr>
      <vt:lpstr>Testing Webservices with Wiremock</vt:lpstr>
      <vt:lpstr>Testing Webservices with Wiremock</vt:lpstr>
      <vt:lpstr>Testing Webservices with Wiremock</vt:lpstr>
      <vt:lpstr>Testing Webservices with Wiremock</vt:lpstr>
      <vt:lpstr>Testing Webservices with Wiremock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Eugen Barbu</dc:creator>
  <cp:lastModifiedBy>Liviu Eugen Barbu</cp:lastModifiedBy>
  <cp:revision>4</cp:revision>
  <dcterms:created xsi:type="dcterms:W3CDTF">2023-01-20T12:54:34Z</dcterms:created>
  <dcterms:modified xsi:type="dcterms:W3CDTF">2023-12-15T08:02:58Z</dcterms:modified>
</cp:coreProperties>
</file>