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sldIdLst>
    <p:sldId id="256" r:id="rId2"/>
    <p:sldId id="257" r:id="rId3"/>
    <p:sldId id="258" r:id="rId4"/>
    <p:sldId id="259" r:id="rId5"/>
    <p:sldId id="260" r:id="rId6"/>
    <p:sldId id="261" r:id="rId7"/>
    <p:sldId id="262" r:id="rId8"/>
    <p:sldId id="263" r:id="rId9"/>
  </p:sldIdLst>
  <p:sldSz cx="6858000" cy="9906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8E8"/>
    <a:srgbClr val="E6AD02"/>
    <a:srgbClr val="439ACC"/>
    <a:srgbClr val="0068F0"/>
    <a:srgbClr val="000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06F19-06E5-0D8A-AB4A-2A2FC7920899}" v="894" dt="2025-01-12T01:13:09.134"/>
    <p1510:client id="{572056D9-E5EF-A191-D0A0-AD28471945C5}" v="584" dt="2025-01-11T23:24:09.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324040" y="1624584"/>
            <a:ext cx="6208205" cy="4583176"/>
          </a:xfrm>
        </p:spPr>
        <p:txBody>
          <a:bodyPr anchor="b">
            <a:normAutofit/>
          </a:bodyPr>
          <a:lstStyle>
            <a:lvl1pPr algn="l">
              <a:defRPr sz="5538"/>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324040" y="6828536"/>
            <a:ext cx="6208205" cy="2139696"/>
          </a:xfrm>
        </p:spPr>
        <p:txBody>
          <a:bodyPr>
            <a:normAutofit/>
          </a:bodyPr>
          <a:lstStyle>
            <a:lvl1pPr marL="0" indent="0" algn="l">
              <a:buNone/>
              <a:defRPr sz="1938"/>
            </a:lvl1pPr>
            <a:lvl2pPr marL="316520" indent="0" algn="ctr">
              <a:buNone/>
              <a:defRPr sz="1385"/>
            </a:lvl2pPr>
            <a:lvl3pPr marL="633039" indent="0" algn="ctr">
              <a:buNone/>
              <a:defRPr sz="1246"/>
            </a:lvl3pPr>
            <a:lvl4pPr marL="949559" indent="0" algn="ctr">
              <a:buNone/>
              <a:defRPr sz="1108"/>
            </a:lvl4pPr>
            <a:lvl5pPr marL="1266078" indent="0" algn="ctr">
              <a:buNone/>
              <a:defRPr sz="1108"/>
            </a:lvl5pPr>
            <a:lvl6pPr marL="1582598" indent="0" algn="ctr">
              <a:buNone/>
              <a:defRPr sz="1108"/>
            </a:lvl6pPr>
            <a:lvl7pPr marL="1899117" indent="0" algn="ctr">
              <a:buNone/>
              <a:defRPr sz="1108"/>
            </a:lvl7pPr>
            <a:lvl8pPr marL="2215637" indent="0" algn="ctr">
              <a:buNone/>
              <a:defRPr sz="1108"/>
            </a:lvl8pPr>
            <a:lvl9pPr marL="2532156" indent="0" algn="ctr">
              <a:buNone/>
              <a:defRPr sz="1108"/>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324041" y="9181395"/>
            <a:ext cx="1543050" cy="527403"/>
          </a:xfrm>
        </p:spPr>
        <p:txBody>
          <a:bodyPr/>
          <a:lstStyle/>
          <a:p>
            <a:fld id="{965A7A7B-B71A-428D-833F-0F3507A6DB13}" type="datetimeFigureOut">
              <a:rPr lang="en-US" dirty="0"/>
              <a:t>1/11/2025</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dirty="0"/>
              <a:t>Apostas em Jogo: A Evolução do Mercado no Brasil ￼Ingrid Braga</a:t>
            </a:r>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4989195" y="9181395"/>
            <a:ext cx="1543050" cy="527403"/>
          </a:xfrm>
        </p:spPr>
        <p:txBody>
          <a:bodyPr/>
          <a:lstStyle/>
          <a:p>
            <a:fld id="{A65A5C87-DF58-40C8-B092-1DE63DB4547E}" type="slidenum">
              <a:rPr lang="en-US" dirty="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417853" y="811403"/>
            <a:ext cx="211328" cy="396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325492" y="6501735"/>
            <a:ext cx="6207017" cy="26416"/>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79600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1/11/2025</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dirty="0"/>
              <a:t>Apostas em Jogo: A Evolução do Mercado no Brasil ￼Ingrid Braga</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117061000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4907756" y="527403"/>
            <a:ext cx="1478756" cy="839487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471487" y="527403"/>
            <a:ext cx="4350544" cy="839487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1/11/2025</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dirty="0"/>
              <a:t>Apostas em Jogo: A Evolução do Mercado no Brasil ￼Ingrid Braga</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137998287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313993" y="0"/>
            <a:ext cx="6281689" cy="2916053"/>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318897" y="0"/>
            <a:ext cx="6275070" cy="2905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280594" y="1137286"/>
            <a:ext cx="72009" cy="1017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27507" y="792480"/>
            <a:ext cx="5719572" cy="1703832"/>
          </a:xfrm>
        </p:spPr>
        <p:txBody>
          <a:bodyPr>
            <a:normAutofit/>
          </a:bodyPr>
          <a:lstStyle>
            <a:lvl1pPr>
              <a:defRPr sz="2769"/>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27507" y="3579368"/>
            <a:ext cx="5719572" cy="53360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627507" y="9181395"/>
            <a:ext cx="1543050" cy="527403"/>
          </a:xfrm>
        </p:spPr>
        <p:txBody>
          <a:bodyPr/>
          <a:lstStyle/>
          <a:p>
            <a:fld id="{5CF65307-640F-4AE7-B0BE-50C709AD86C5}" type="datetimeFigureOut">
              <a:rPr lang="en-US" dirty="0"/>
              <a:t>1/11/2025</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Apostas em Jogo: A Evolução do Mercado no Brasil ￼Ingrid Braga</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4804029" y="9181395"/>
            <a:ext cx="1543050" cy="527403"/>
          </a:xfrm>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156132475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313993" y="7195386"/>
            <a:ext cx="6263413" cy="118872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280594" y="7393506"/>
            <a:ext cx="82296" cy="792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313753" y="924560"/>
            <a:ext cx="6125909" cy="5943600"/>
          </a:xfrm>
        </p:spPr>
        <p:txBody>
          <a:bodyPr anchor="b">
            <a:normAutofit/>
          </a:bodyPr>
          <a:lstStyle>
            <a:lvl1pPr>
              <a:defRPr sz="4569"/>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473202" y="7370064"/>
            <a:ext cx="5966460" cy="845312"/>
          </a:xfrm>
        </p:spPr>
        <p:txBody>
          <a:bodyPr anchor="ctr">
            <a:normAutofit/>
          </a:bodyPr>
          <a:lstStyle>
            <a:lvl1pPr marL="0" indent="0">
              <a:buNone/>
              <a:defRPr sz="1385">
                <a:solidFill>
                  <a:schemeClr val="tx1"/>
                </a:solidFill>
              </a:defRPr>
            </a:lvl1pPr>
            <a:lvl2pPr marL="316520" indent="0">
              <a:buNone/>
              <a:defRPr sz="1385">
                <a:solidFill>
                  <a:schemeClr val="tx1">
                    <a:tint val="75000"/>
                  </a:schemeClr>
                </a:solidFill>
              </a:defRPr>
            </a:lvl2pPr>
            <a:lvl3pPr marL="633039" indent="0">
              <a:buNone/>
              <a:defRPr sz="1246">
                <a:solidFill>
                  <a:schemeClr val="tx1">
                    <a:tint val="75000"/>
                  </a:schemeClr>
                </a:solidFill>
              </a:defRPr>
            </a:lvl3pPr>
            <a:lvl4pPr marL="949559" indent="0">
              <a:buNone/>
              <a:defRPr sz="1108">
                <a:solidFill>
                  <a:schemeClr val="tx1">
                    <a:tint val="75000"/>
                  </a:schemeClr>
                </a:solidFill>
              </a:defRPr>
            </a:lvl4pPr>
            <a:lvl5pPr marL="1266078" indent="0">
              <a:buNone/>
              <a:defRPr sz="1108">
                <a:solidFill>
                  <a:schemeClr val="tx1">
                    <a:tint val="75000"/>
                  </a:schemeClr>
                </a:solidFill>
              </a:defRPr>
            </a:lvl5pPr>
            <a:lvl6pPr marL="1582598" indent="0">
              <a:buNone/>
              <a:defRPr sz="1108">
                <a:solidFill>
                  <a:schemeClr val="tx1">
                    <a:tint val="75000"/>
                  </a:schemeClr>
                </a:solidFill>
              </a:defRPr>
            </a:lvl6pPr>
            <a:lvl7pPr marL="1899117" indent="0">
              <a:buNone/>
              <a:defRPr sz="1108">
                <a:solidFill>
                  <a:schemeClr val="tx1">
                    <a:tint val="75000"/>
                  </a:schemeClr>
                </a:solidFill>
              </a:defRPr>
            </a:lvl7pPr>
            <a:lvl8pPr marL="2215637" indent="0">
              <a:buNone/>
              <a:defRPr sz="1108">
                <a:solidFill>
                  <a:schemeClr val="tx1">
                    <a:tint val="75000"/>
                  </a:schemeClr>
                </a:solidFill>
              </a:defRPr>
            </a:lvl8pPr>
            <a:lvl9pPr marL="2532156" indent="0">
              <a:buNone/>
              <a:defRPr sz="1108">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1/11/2025</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dirty="0"/>
              <a:t>Apostas em Jogo: A Evolução do Mercado no Brasil ￼Ingrid Braga</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406082182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313993" y="0"/>
            <a:ext cx="6281689" cy="2916053"/>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318897" y="0"/>
            <a:ext cx="6275070" cy="2905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280594" y="1137286"/>
            <a:ext cx="72009" cy="1017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627507" y="792480"/>
            <a:ext cx="5719572" cy="1703832"/>
          </a:xfrm>
        </p:spPr>
        <p:txBody>
          <a:bodyPr>
            <a:normAutofit/>
          </a:bodyPr>
          <a:lstStyle>
            <a:lvl1pPr>
              <a:defRPr sz="2769"/>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627507" y="3579368"/>
            <a:ext cx="2777490" cy="53360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3569589" y="3579368"/>
            <a:ext cx="2777490" cy="53360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627507" y="9181395"/>
            <a:ext cx="1543050" cy="527403"/>
          </a:xfrm>
        </p:spPr>
        <p:txBody>
          <a:bodyPr/>
          <a:lstStyle/>
          <a:p>
            <a:fld id="{202278E8-5F4B-47D5-A617-8CCDF75D6A33}" type="datetimeFigureOut">
              <a:rPr lang="en-US" dirty="0"/>
              <a:t>1/11/2025</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dirty="0"/>
              <a:t>Apostas em Jogo: A Evolução do Mercado no Brasil ￼Ingrid Braga</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4804029" y="9181395"/>
            <a:ext cx="1543050" cy="527403"/>
          </a:xfrm>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345884238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313993" y="0"/>
            <a:ext cx="6281689" cy="2916053"/>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318897" y="0"/>
            <a:ext cx="6275070" cy="2905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280594" y="1137286"/>
            <a:ext cx="72009" cy="1017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627507" y="792480"/>
            <a:ext cx="5719572" cy="1703832"/>
          </a:xfrm>
        </p:spPr>
        <p:txBody>
          <a:bodyPr>
            <a:normAutofit/>
          </a:bodyPr>
          <a:lstStyle>
            <a:lvl1pPr>
              <a:defRPr sz="2769"/>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627507" y="3427161"/>
            <a:ext cx="2777490" cy="1190095"/>
          </a:xfrm>
        </p:spPr>
        <p:txBody>
          <a:bodyPr anchor="b"/>
          <a:lstStyle>
            <a:lvl1pPr marL="0" indent="0">
              <a:buNone/>
              <a:defRPr sz="1662" b="1" cap="none" baseline="0"/>
            </a:lvl1pPr>
            <a:lvl2pPr marL="316520" indent="0">
              <a:buNone/>
              <a:defRPr sz="1385" b="1"/>
            </a:lvl2pPr>
            <a:lvl3pPr marL="633039" indent="0">
              <a:buNone/>
              <a:defRPr sz="1246" b="1"/>
            </a:lvl3pPr>
            <a:lvl4pPr marL="949559" indent="0">
              <a:buNone/>
              <a:defRPr sz="1108" b="1"/>
            </a:lvl4pPr>
            <a:lvl5pPr marL="1266078" indent="0">
              <a:buNone/>
              <a:defRPr sz="1108" b="1"/>
            </a:lvl5pPr>
            <a:lvl6pPr marL="1582598" indent="0">
              <a:buNone/>
              <a:defRPr sz="1108" b="1"/>
            </a:lvl6pPr>
            <a:lvl7pPr marL="1899117" indent="0">
              <a:buNone/>
              <a:defRPr sz="1108" b="1"/>
            </a:lvl7pPr>
            <a:lvl8pPr marL="2215637" indent="0">
              <a:buNone/>
              <a:defRPr sz="1108" b="1"/>
            </a:lvl8pPr>
            <a:lvl9pPr marL="2532156" indent="0">
              <a:buNone/>
              <a:defRPr sz="1108"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627507" y="4627549"/>
            <a:ext cx="2777490" cy="4287851"/>
          </a:xfrm>
        </p:spPr>
        <p:txBody>
          <a:bodyPr/>
          <a:lstStyle>
            <a:lvl1pPr>
              <a:defRPr sz="1662"/>
            </a:lvl1pPr>
            <a:lvl2pPr>
              <a:defRPr sz="1385"/>
            </a:lvl2pPr>
            <a:lvl3pPr>
              <a:defRPr sz="1246"/>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3569589" y="3427161"/>
            <a:ext cx="2777490" cy="1190095"/>
          </a:xfrm>
        </p:spPr>
        <p:txBody>
          <a:bodyPr anchor="b"/>
          <a:lstStyle>
            <a:lvl1pPr marL="0" indent="0">
              <a:buNone/>
              <a:defRPr sz="1662" b="1" cap="none" baseline="0"/>
            </a:lvl1pPr>
            <a:lvl2pPr marL="316520" indent="0">
              <a:buNone/>
              <a:defRPr sz="1385" b="1"/>
            </a:lvl2pPr>
            <a:lvl3pPr marL="633039" indent="0">
              <a:buNone/>
              <a:defRPr sz="1246" b="1"/>
            </a:lvl3pPr>
            <a:lvl4pPr marL="949559" indent="0">
              <a:buNone/>
              <a:defRPr sz="1108" b="1"/>
            </a:lvl4pPr>
            <a:lvl5pPr marL="1266078" indent="0">
              <a:buNone/>
              <a:defRPr sz="1108" b="1"/>
            </a:lvl5pPr>
            <a:lvl6pPr marL="1582598" indent="0">
              <a:buNone/>
              <a:defRPr sz="1108" b="1"/>
            </a:lvl6pPr>
            <a:lvl7pPr marL="1899117" indent="0">
              <a:buNone/>
              <a:defRPr sz="1108" b="1"/>
            </a:lvl7pPr>
            <a:lvl8pPr marL="2215637" indent="0">
              <a:buNone/>
              <a:defRPr sz="1108" b="1"/>
            </a:lvl8pPr>
            <a:lvl9pPr marL="2532156" indent="0">
              <a:buNone/>
              <a:defRPr sz="1108"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3569589" y="4627549"/>
            <a:ext cx="2777490" cy="4287849"/>
          </a:xfrm>
        </p:spPr>
        <p:txBody>
          <a:bodyPr/>
          <a:lstStyle>
            <a:lvl1pPr>
              <a:defRPr sz="1662"/>
            </a:lvl1pPr>
            <a:lvl2pPr>
              <a:defRPr sz="1385"/>
            </a:lvl2pPr>
            <a:lvl3pPr>
              <a:defRPr sz="1246"/>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627507" y="9181395"/>
            <a:ext cx="1543050" cy="527403"/>
          </a:xfrm>
        </p:spPr>
        <p:txBody>
          <a:bodyPr/>
          <a:lstStyle/>
          <a:p>
            <a:fld id="{16AAFA52-7A21-407F-8339-40DF182D7460}" type="datetimeFigureOut">
              <a:rPr lang="en-US" dirty="0"/>
              <a:t>1/11/2025</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Apostas em Jogo: A Evolução do Mercado no Brasil ￼Ingrid Braga</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4804029" y="9181395"/>
            <a:ext cx="1543050" cy="527403"/>
          </a:xfrm>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64112105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374543" y="2215092"/>
            <a:ext cx="6140848" cy="54758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342610" y="4292597"/>
            <a:ext cx="72009" cy="132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606933" y="2800096"/>
            <a:ext cx="5724716" cy="4319016"/>
          </a:xfrm>
        </p:spPr>
        <p:txBody>
          <a:bodyPr>
            <a:normAutofit/>
          </a:bodyPr>
          <a:lstStyle>
            <a:lvl1pPr>
              <a:defRPr sz="3738"/>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1/11/2025</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Apostas em Jogo: A Evolução do Mercado no Brasil ￼Ingrid Braga</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67339186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1/11/2025</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Apostas em Jogo: A Evolução do Mercado no Brasil ￼Ingrid Braga</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158730135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313993" y="1678492"/>
            <a:ext cx="2104166" cy="670705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280594" y="2337653"/>
            <a:ext cx="8229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488632" y="2469896"/>
            <a:ext cx="1743647" cy="2469896"/>
          </a:xfrm>
        </p:spPr>
        <p:txBody>
          <a:bodyPr tIns="45720" anchor="t">
            <a:normAutofit/>
          </a:bodyPr>
          <a:lstStyle>
            <a:lvl1pPr>
              <a:lnSpc>
                <a:spcPct val="100000"/>
              </a:lnSpc>
              <a:defRPr sz="2354"/>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2792921" y="2469896"/>
            <a:ext cx="3785616" cy="5917184"/>
          </a:xfrm>
        </p:spPr>
        <p:txBody>
          <a:bodyPr/>
          <a:lstStyle>
            <a:lvl1pPr>
              <a:defRPr sz="1938"/>
            </a:lvl1pPr>
            <a:lvl2pPr>
              <a:defRPr sz="1662"/>
            </a:lvl2pPr>
            <a:lvl3pPr>
              <a:defRPr sz="1385"/>
            </a:lvl3pPr>
            <a:lvl4pPr>
              <a:defRPr sz="1385"/>
            </a:lvl4pPr>
            <a:lvl5pPr>
              <a:defRPr sz="1385"/>
            </a:lvl5pPr>
            <a:lvl6pPr>
              <a:defRPr sz="1385"/>
            </a:lvl6pPr>
            <a:lvl7pPr>
              <a:defRPr sz="1385"/>
            </a:lvl7pPr>
            <a:lvl8pPr>
              <a:defRPr sz="1385"/>
            </a:lvl8pPr>
            <a:lvl9pPr>
              <a:defRPr sz="138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488632" y="4953000"/>
            <a:ext cx="1743647" cy="2985008"/>
          </a:xfrm>
        </p:spPr>
        <p:txBody>
          <a:bodyPr>
            <a:normAutofit/>
          </a:bodyPr>
          <a:lstStyle>
            <a:lvl1pPr marL="0" indent="0">
              <a:buNone/>
              <a:defRPr sz="1246"/>
            </a:lvl1pPr>
            <a:lvl2pPr marL="316520" indent="0">
              <a:buNone/>
              <a:defRPr sz="969"/>
            </a:lvl2pPr>
            <a:lvl3pPr marL="633039" indent="0">
              <a:buNone/>
              <a:defRPr sz="831"/>
            </a:lvl3pPr>
            <a:lvl4pPr marL="949559" indent="0">
              <a:buNone/>
              <a:defRPr sz="692"/>
            </a:lvl4pPr>
            <a:lvl5pPr marL="1266078" indent="0">
              <a:buNone/>
              <a:defRPr sz="692"/>
            </a:lvl5pPr>
            <a:lvl6pPr marL="1582598" indent="0">
              <a:buNone/>
              <a:defRPr sz="692"/>
            </a:lvl6pPr>
            <a:lvl7pPr marL="1899117" indent="0">
              <a:buNone/>
              <a:defRPr sz="692"/>
            </a:lvl7pPr>
            <a:lvl8pPr marL="2215637" indent="0">
              <a:buNone/>
              <a:defRPr sz="692"/>
            </a:lvl8pPr>
            <a:lvl9pPr marL="2532156" indent="0">
              <a:buNone/>
              <a:defRPr sz="692"/>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488633" y="9181395"/>
            <a:ext cx="1543050" cy="527403"/>
          </a:xfrm>
        </p:spPr>
        <p:txBody>
          <a:bodyPr/>
          <a:lstStyle/>
          <a:p>
            <a:fld id="{6E6483A1-31A8-47A2-AB0A-53A7803D5EBF}" type="datetimeFigureOut">
              <a:rPr lang="en-US" dirty="0"/>
              <a:t>1/11/2025</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Apostas em Jogo: A Evolução do Mercado no Brasil ￼Ingrid Braga</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400878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313993" y="1678492"/>
            <a:ext cx="2104166" cy="670705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280594" y="2337653"/>
            <a:ext cx="8229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488632" y="2469896"/>
            <a:ext cx="1743647" cy="2469896"/>
          </a:xfrm>
        </p:spPr>
        <p:txBody>
          <a:bodyPr tIns="45720" anchor="t">
            <a:normAutofit/>
          </a:bodyPr>
          <a:lstStyle>
            <a:lvl1pPr>
              <a:lnSpc>
                <a:spcPct val="100000"/>
              </a:lnSpc>
              <a:defRPr sz="2354"/>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2792921" y="1677416"/>
            <a:ext cx="3785616" cy="6709664"/>
          </a:xfrm>
        </p:spPr>
        <p:txBody>
          <a:bodyPr anchor="t">
            <a:normAutofit/>
          </a:bodyPr>
          <a:lstStyle>
            <a:lvl1pPr marL="0" indent="0">
              <a:buNone/>
              <a:defRPr sz="1938"/>
            </a:lvl1pPr>
            <a:lvl2pPr marL="316520" indent="0">
              <a:buNone/>
              <a:defRPr sz="1938"/>
            </a:lvl2pPr>
            <a:lvl3pPr marL="633039" indent="0">
              <a:buNone/>
              <a:defRPr sz="1662"/>
            </a:lvl3pPr>
            <a:lvl4pPr marL="949559" indent="0">
              <a:buNone/>
              <a:defRPr sz="1385"/>
            </a:lvl4pPr>
            <a:lvl5pPr marL="1266078" indent="0">
              <a:buNone/>
              <a:defRPr sz="1385"/>
            </a:lvl5pPr>
            <a:lvl6pPr marL="1582598" indent="0">
              <a:buNone/>
              <a:defRPr sz="1385"/>
            </a:lvl6pPr>
            <a:lvl7pPr marL="1899117" indent="0">
              <a:buNone/>
              <a:defRPr sz="1385"/>
            </a:lvl7pPr>
            <a:lvl8pPr marL="2215637" indent="0">
              <a:buNone/>
              <a:defRPr sz="1385"/>
            </a:lvl8pPr>
            <a:lvl9pPr marL="2532156" indent="0">
              <a:buNone/>
              <a:defRPr sz="1385"/>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488632" y="4966208"/>
            <a:ext cx="1743647" cy="2971800"/>
          </a:xfrm>
        </p:spPr>
        <p:txBody>
          <a:bodyPr>
            <a:normAutofit/>
          </a:bodyPr>
          <a:lstStyle>
            <a:lvl1pPr marL="0" indent="0">
              <a:buNone/>
              <a:defRPr sz="1246"/>
            </a:lvl1pPr>
            <a:lvl2pPr marL="316520" indent="0">
              <a:buNone/>
              <a:defRPr sz="969"/>
            </a:lvl2pPr>
            <a:lvl3pPr marL="633039" indent="0">
              <a:buNone/>
              <a:defRPr sz="831"/>
            </a:lvl3pPr>
            <a:lvl4pPr marL="949559" indent="0">
              <a:buNone/>
              <a:defRPr sz="692"/>
            </a:lvl4pPr>
            <a:lvl5pPr marL="1266078" indent="0">
              <a:buNone/>
              <a:defRPr sz="692"/>
            </a:lvl5pPr>
            <a:lvl6pPr marL="1582598" indent="0">
              <a:buNone/>
              <a:defRPr sz="692"/>
            </a:lvl6pPr>
            <a:lvl7pPr marL="1899117" indent="0">
              <a:buNone/>
              <a:defRPr sz="692"/>
            </a:lvl7pPr>
            <a:lvl8pPr marL="2215637" indent="0">
              <a:buNone/>
              <a:defRPr sz="692"/>
            </a:lvl8pPr>
            <a:lvl9pPr marL="2532156" indent="0">
              <a:buNone/>
              <a:defRPr sz="692"/>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488633" y="9181395"/>
            <a:ext cx="1543050" cy="527403"/>
          </a:xfrm>
        </p:spPr>
        <p:txBody>
          <a:bodyPr/>
          <a:lstStyle/>
          <a:p>
            <a:fld id="{6D8810B9-2C7C-4CAF-99E2-617AE20BA331}" type="datetimeFigureOut">
              <a:rPr lang="en-US" dirty="0"/>
              <a:t>1/11/2025</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Apostas em Jogo: A Evolução do Mercado no Brasil ￼Ingrid Braga</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‹nº›</a:t>
            </a:fld>
            <a:endParaRPr lang="en-US" dirty="0"/>
          </a:p>
        </p:txBody>
      </p:sp>
    </p:spTree>
    <p:extLst>
      <p:ext uri="{BB962C8B-B14F-4D97-AF65-F5344CB8AC3E}">
        <p14:creationId xmlns:p14="http://schemas.microsoft.com/office/powerpoint/2010/main" val="396086062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831">
                <a:solidFill>
                  <a:schemeClr val="tx1">
                    <a:tint val="75000"/>
                  </a:schemeClr>
                </a:solidFill>
              </a:defRPr>
            </a:lvl1pPr>
          </a:lstStyle>
          <a:p>
            <a:fld id="{37E93E0A-5177-400C-87C9-C93AF466EC49}" type="datetimeFigureOut">
              <a:rPr lang="en-US" dirty="0"/>
              <a:t>1/11/2025</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831">
                <a:solidFill>
                  <a:schemeClr val="tx1">
                    <a:tint val="75000"/>
                  </a:schemeClr>
                </a:solidFill>
              </a:defRPr>
            </a:lvl1pPr>
          </a:lstStyle>
          <a:p>
            <a:r>
              <a:rPr lang="en-US" dirty="0"/>
              <a:t>Apostas em Jogo: A Evolução do Mercado no Brasil ￼Ingrid Braga</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831">
                <a:solidFill>
                  <a:schemeClr val="tx1">
                    <a:tint val="75000"/>
                  </a:schemeClr>
                </a:solidFill>
              </a:defRPr>
            </a:lvl1pPr>
          </a:lstStyle>
          <a:p>
            <a:fld id="{94917615-2DB4-4DAA-9DE3-B2B689A846E0}" type="slidenum">
              <a:rPr lang="en-US" dirty="0"/>
              <a:t>‹nº›</a:t>
            </a:fld>
            <a:endParaRPr lang="en-US" dirty="0"/>
          </a:p>
        </p:txBody>
      </p:sp>
    </p:spTree>
    <p:extLst>
      <p:ext uri="{BB962C8B-B14F-4D97-AF65-F5344CB8AC3E}">
        <p14:creationId xmlns:p14="http://schemas.microsoft.com/office/powerpoint/2010/main" val="279140587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igalhas.com.br/depeso/293320/sancionada-a-lei-que-legaliza-apostas-esportivas-no-pa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exojornal.com.br/expresso/2021/07/06/As-apostas-esportivas-est%C3%A3o-crescendo-no-Brasil.-Por-que-o-pais-ainda-n%C3%A3o-regularizou-o-se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nnbrasil.com.br/economia/macroeconomia/governo-cria-secretaria-das-bets-para-regulamentar-e-fiscalizar-apostas-onli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valor.globo.com/patrocinado/pressworks/noticia/2025/01/06/a-evolucao-da-regulamentacao-do-mercado-de-jogos-e-apostas-no-brasil.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u-ingrid/Criando-um-Eboo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31000" r="-3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6130" y="4077459"/>
            <a:ext cx="6650927" cy="874312"/>
          </a:xfrm>
        </p:spPr>
        <p:txBody>
          <a:bodyPr vert="horz" lIns="91440" tIns="45720" rIns="91440" bIns="45720" rtlCol="0" anchor="b">
            <a:noAutofit/>
          </a:bodyPr>
          <a:lstStyle/>
          <a:p>
            <a:pPr algn="ctr"/>
            <a:r>
              <a:rPr lang="de-DE" sz="3600" b="1" dirty="0">
                <a:solidFill>
                  <a:srgbClr val="00B0F0"/>
                </a:solidFill>
                <a:latin typeface="Book Antiqua"/>
                <a:ea typeface="+mj-lt"/>
                <a:cs typeface="+mj-lt"/>
              </a:rPr>
              <a:t> </a:t>
            </a:r>
            <a:br>
              <a:rPr lang="de-DE" sz="3600" b="1" dirty="0">
                <a:latin typeface="Book Antiqua"/>
                <a:ea typeface="+mj-lt"/>
                <a:cs typeface="+mj-lt"/>
              </a:rPr>
            </a:br>
            <a:r>
              <a:rPr lang="de-DE" sz="3600" b="1" dirty="0">
                <a:solidFill>
                  <a:srgbClr val="FFFF00"/>
                </a:solidFill>
                <a:latin typeface="Book Antiqua"/>
                <a:ea typeface="+mj-lt"/>
                <a:cs typeface="+mj-lt"/>
              </a:rPr>
              <a:t>A </a:t>
            </a:r>
            <a:r>
              <a:rPr lang="de-DE" sz="3600" b="1" err="1">
                <a:solidFill>
                  <a:srgbClr val="FFFF00"/>
                </a:solidFill>
                <a:latin typeface="Book Antiqua"/>
                <a:ea typeface="+mj-lt"/>
                <a:cs typeface="+mj-lt"/>
              </a:rPr>
              <a:t>Evolução</a:t>
            </a:r>
            <a:r>
              <a:rPr lang="de-DE" sz="3600" b="1" dirty="0">
                <a:solidFill>
                  <a:srgbClr val="FFFF00"/>
                </a:solidFill>
                <a:latin typeface="Book Antiqua"/>
                <a:ea typeface="+mj-lt"/>
                <a:cs typeface="+mj-lt"/>
              </a:rPr>
              <a:t> do Mercado </a:t>
            </a:r>
            <a:r>
              <a:rPr lang="de-DE" sz="3600" b="1" err="1">
                <a:solidFill>
                  <a:srgbClr val="FFFF00"/>
                </a:solidFill>
                <a:latin typeface="Book Antiqua"/>
                <a:ea typeface="+mj-lt"/>
                <a:cs typeface="+mj-lt"/>
              </a:rPr>
              <a:t>no</a:t>
            </a:r>
            <a:r>
              <a:rPr lang="de-DE" sz="3600" b="1" dirty="0">
                <a:solidFill>
                  <a:srgbClr val="FFFF00"/>
                </a:solidFill>
                <a:latin typeface="Book Antiqua"/>
                <a:ea typeface="+mj-lt"/>
                <a:cs typeface="+mj-lt"/>
              </a:rPr>
              <a:t> Brasil</a:t>
            </a:r>
            <a:endParaRPr lang="pt-BR" sz="3600">
              <a:solidFill>
                <a:srgbClr val="FFFF00"/>
              </a:solidFill>
              <a:latin typeface="Book Antiqua"/>
            </a:endParaRPr>
          </a:p>
          <a:p>
            <a:endParaRPr lang="de-DE" sz="1413" dirty="0"/>
          </a:p>
        </p:txBody>
      </p:sp>
      <p:sp>
        <p:nvSpPr>
          <p:cNvPr id="3" name="Subtítulo 2"/>
          <p:cNvSpPr>
            <a:spLocks noGrp="1"/>
          </p:cNvSpPr>
          <p:nvPr>
            <p:ph type="subTitle" idx="1"/>
          </p:nvPr>
        </p:nvSpPr>
        <p:spPr>
          <a:xfrm>
            <a:off x="440448" y="7025727"/>
            <a:ext cx="6088426" cy="516007"/>
          </a:xfrm>
        </p:spPr>
        <p:txBody>
          <a:bodyPr vert="horz" lIns="38576" tIns="19289" rIns="38576" bIns="19289" rtlCol="0" anchor="t">
            <a:noAutofit/>
          </a:bodyPr>
          <a:lstStyle/>
          <a:p>
            <a:pPr algn="ctr"/>
            <a:r>
              <a:rPr lang="de-DE" sz="2200" b="1" dirty="0">
                <a:solidFill>
                  <a:srgbClr val="FFC000"/>
                </a:solidFill>
                <a:ea typeface="+mn-lt"/>
                <a:cs typeface="+mn-lt"/>
              </a:rPr>
              <a:t>Como </a:t>
            </a:r>
            <a:r>
              <a:rPr lang="de-DE" sz="2200" b="1" err="1">
                <a:solidFill>
                  <a:srgbClr val="FFC000"/>
                </a:solidFill>
                <a:ea typeface="+mn-lt"/>
                <a:cs typeface="+mn-lt"/>
              </a:rPr>
              <a:t>as</a:t>
            </a:r>
            <a:r>
              <a:rPr lang="de-DE" sz="2200" b="1" dirty="0">
                <a:solidFill>
                  <a:srgbClr val="FFC000"/>
                </a:solidFill>
                <a:ea typeface="+mn-lt"/>
                <a:cs typeface="+mn-lt"/>
              </a:rPr>
              <a:t> regulamentações </a:t>
            </a:r>
            <a:r>
              <a:rPr lang="de-DE" sz="2200" b="1" err="1">
                <a:solidFill>
                  <a:srgbClr val="FFC000"/>
                </a:solidFill>
                <a:ea typeface="+mn-lt"/>
                <a:cs typeface="+mn-lt"/>
              </a:rPr>
              <a:t>transformaram</a:t>
            </a:r>
            <a:r>
              <a:rPr lang="de-DE" sz="2200" b="1" dirty="0">
                <a:solidFill>
                  <a:srgbClr val="FFC000"/>
                </a:solidFill>
                <a:ea typeface="+mn-lt"/>
                <a:cs typeface="+mn-lt"/>
              </a:rPr>
              <a:t> o </a:t>
            </a:r>
            <a:r>
              <a:rPr lang="de-DE" sz="2200" b="1" err="1">
                <a:solidFill>
                  <a:srgbClr val="FFC000"/>
                </a:solidFill>
                <a:ea typeface="+mn-lt"/>
                <a:cs typeface="+mn-lt"/>
              </a:rPr>
              <a:t>setor</a:t>
            </a:r>
            <a:r>
              <a:rPr lang="de-DE" sz="2200" b="1" dirty="0">
                <a:solidFill>
                  <a:srgbClr val="FFC000"/>
                </a:solidFill>
                <a:ea typeface="+mn-lt"/>
                <a:cs typeface="+mn-lt"/>
              </a:rPr>
              <a:t> de </a:t>
            </a:r>
            <a:r>
              <a:rPr lang="de-DE" sz="2200" b="1" err="1">
                <a:solidFill>
                  <a:srgbClr val="FFC000"/>
                </a:solidFill>
                <a:ea typeface="+mn-lt"/>
                <a:cs typeface="+mn-lt"/>
              </a:rPr>
              <a:t>apostas</a:t>
            </a:r>
            <a:r>
              <a:rPr lang="de-DE" sz="2200" b="1" dirty="0">
                <a:solidFill>
                  <a:srgbClr val="FFC000"/>
                </a:solidFill>
                <a:ea typeface="+mn-lt"/>
                <a:cs typeface="+mn-lt"/>
              </a:rPr>
              <a:t> </a:t>
            </a:r>
            <a:r>
              <a:rPr lang="de-DE" sz="2200" b="1" err="1">
                <a:solidFill>
                  <a:srgbClr val="FFC000"/>
                </a:solidFill>
                <a:ea typeface="+mn-lt"/>
                <a:cs typeface="+mn-lt"/>
              </a:rPr>
              <a:t>esportivas</a:t>
            </a:r>
            <a:r>
              <a:rPr lang="de-DE" sz="2200" b="1" dirty="0">
                <a:solidFill>
                  <a:srgbClr val="FFC000"/>
                </a:solidFill>
                <a:ea typeface="+mn-lt"/>
                <a:cs typeface="+mn-lt"/>
              </a:rPr>
              <a:t> </a:t>
            </a:r>
            <a:r>
              <a:rPr lang="de-DE" sz="2200" b="1" err="1">
                <a:solidFill>
                  <a:srgbClr val="FFC000"/>
                </a:solidFill>
                <a:ea typeface="+mn-lt"/>
                <a:cs typeface="+mn-lt"/>
              </a:rPr>
              <a:t>no</a:t>
            </a:r>
            <a:r>
              <a:rPr lang="de-DE" sz="2200" b="1" dirty="0">
                <a:solidFill>
                  <a:srgbClr val="FFC000"/>
                </a:solidFill>
                <a:ea typeface="+mn-lt"/>
                <a:cs typeface="+mn-lt"/>
              </a:rPr>
              <a:t> </a:t>
            </a:r>
            <a:r>
              <a:rPr lang="de-DE" sz="2200" b="1" err="1">
                <a:solidFill>
                  <a:srgbClr val="FFC000"/>
                </a:solidFill>
                <a:ea typeface="+mn-lt"/>
                <a:cs typeface="+mn-lt"/>
              </a:rPr>
              <a:t>país</a:t>
            </a:r>
            <a:endParaRPr lang="pt-BR" sz="2200" b="1">
              <a:solidFill>
                <a:srgbClr val="FFC000"/>
              </a:solidFill>
            </a:endParaRPr>
          </a:p>
          <a:p>
            <a:endParaRPr lang="de-DE" sz="2200" dirty="0">
              <a:solidFill>
                <a:schemeClr val="bg1"/>
              </a:solidFill>
            </a:endParaRPr>
          </a:p>
        </p:txBody>
      </p:sp>
      <p:sp>
        <p:nvSpPr>
          <p:cNvPr id="6" name="CaixaDeTexto 5">
            <a:extLst>
              <a:ext uri="{FF2B5EF4-FFF2-40B4-BE49-F238E27FC236}">
                <a16:creationId xmlns:a16="http://schemas.microsoft.com/office/drawing/2014/main" id="{8B52032E-0866-EE6F-6666-5B311102A797}"/>
              </a:ext>
            </a:extLst>
          </p:cNvPr>
          <p:cNvSpPr txBox="1"/>
          <p:nvPr/>
        </p:nvSpPr>
        <p:spPr>
          <a:xfrm>
            <a:off x="458821" y="2041620"/>
            <a:ext cx="6102216" cy="869951"/>
          </a:xfrm>
          <a:prstGeom prst="rect">
            <a:avLst/>
          </a:prstGeom>
          <a:noFill/>
        </p:spPr>
        <p:txBody>
          <a:bodyPr rot="0" spcFirstLastPara="0" vertOverflow="overflow" horzOverflow="overflow" vert="horz" wrap="square" lIns="38576" tIns="19289" rIns="38576" bIns="19289" numCol="1" spcCol="0" rtlCol="0" fromWordArt="0" anchor="t" anchorCtr="0" forceAA="0" compatLnSpc="1">
            <a:prstTxWarp prst="textNoShape">
              <a:avLst/>
            </a:prstTxWarp>
            <a:spAutoFit/>
          </a:bodyPr>
          <a:lstStyle/>
          <a:p>
            <a:pPr algn="ctr"/>
            <a:r>
              <a:rPr lang="de-DE" sz="5400" b="1" dirty="0">
                <a:solidFill>
                  <a:srgbClr val="0070C0"/>
                </a:solidFill>
                <a:latin typeface="Univers Condensed"/>
              </a:rPr>
              <a:t>APOSTAS EM JOGO:</a:t>
            </a:r>
          </a:p>
        </p:txBody>
      </p:sp>
      <p:sp>
        <p:nvSpPr>
          <p:cNvPr id="10" name="Subtítulo 2">
            <a:extLst>
              <a:ext uri="{FF2B5EF4-FFF2-40B4-BE49-F238E27FC236}">
                <a16:creationId xmlns:a16="http://schemas.microsoft.com/office/drawing/2014/main" id="{37E50480-D5A5-9925-D40D-8EF0FEBD18F9}"/>
              </a:ext>
            </a:extLst>
          </p:cNvPr>
          <p:cNvSpPr txBox="1">
            <a:spLocks/>
          </p:cNvSpPr>
          <p:nvPr/>
        </p:nvSpPr>
        <p:spPr>
          <a:xfrm>
            <a:off x="463756" y="9081886"/>
            <a:ext cx="6088426" cy="516007"/>
          </a:xfrm>
          <a:prstGeom prst="rect">
            <a:avLst/>
          </a:prstGeom>
        </p:spPr>
        <p:txBody>
          <a:bodyPr vert="horz" lIns="38576" tIns="19289" rIns="38576" bIns="19289"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1938" kern="1200">
                <a:solidFill>
                  <a:schemeClr val="tx1"/>
                </a:solidFill>
                <a:latin typeface="+mn-lt"/>
                <a:ea typeface="+mn-ea"/>
                <a:cs typeface="+mn-cs"/>
              </a:defRPr>
            </a:lvl1pPr>
            <a:lvl2pPr marL="316520" indent="0" algn="ctr" defTabSz="914400" rtl="0" eaLnBrk="1" latinLnBrk="0" hangingPunct="1">
              <a:lnSpc>
                <a:spcPct val="110000"/>
              </a:lnSpc>
              <a:spcBef>
                <a:spcPts val="500"/>
              </a:spcBef>
              <a:buFont typeface="Arial" panose="020B0604020202020204" pitchFamily="34" charset="0"/>
              <a:buNone/>
              <a:defRPr sz="1385" kern="1200">
                <a:solidFill>
                  <a:schemeClr val="tx1"/>
                </a:solidFill>
                <a:latin typeface="+mn-lt"/>
                <a:ea typeface="+mn-ea"/>
                <a:cs typeface="+mn-cs"/>
              </a:defRPr>
            </a:lvl2pPr>
            <a:lvl3pPr marL="633039" indent="0" algn="ctr" defTabSz="914400" rtl="0" eaLnBrk="1" latinLnBrk="0" hangingPunct="1">
              <a:lnSpc>
                <a:spcPct val="110000"/>
              </a:lnSpc>
              <a:spcBef>
                <a:spcPts val="500"/>
              </a:spcBef>
              <a:buFont typeface="Arial" panose="020B0604020202020204" pitchFamily="34" charset="0"/>
              <a:buNone/>
              <a:defRPr sz="1246" kern="1200">
                <a:solidFill>
                  <a:schemeClr val="tx1"/>
                </a:solidFill>
                <a:latin typeface="+mn-lt"/>
                <a:ea typeface="+mn-ea"/>
                <a:cs typeface="+mn-cs"/>
              </a:defRPr>
            </a:lvl3pPr>
            <a:lvl4pPr marL="949559" indent="0" algn="ctr" defTabSz="914400" rtl="0" eaLnBrk="1" latinLnBrk="0" hangingPunct="1">
              <a:lnSpc>
                <a:spcPct val="110000"/>
              </a:lnSpc>
              <a:spcBef>
                <a:spcPts val="500"/>
              </a:spcBef>
              <a:buFont typeface="Arial" panose="020B0604020202020204" pitchFamily="34" charset="0"/>
              <a:buNone/>
              <a:defRPr sz="1108" kern="1200">
                <a:solidFill>
                  <a:schemeClr val="tx1"/>
                </a:solidFill>
                <a:latin typeface="+mn-lt"/>
                <a:ea typeface="+mn-ea"/>
                <a:cs typeface="+mn-cs"/>
              </a:defRPr>
            </a:lvl4pPr>
            <a:lvl5pPr marL="1266078" indent="0" algn="ctr" defTabSz="914400" rtl="0" eaLnBrk="1" latinLnBrk="0" hangingPunct="1">
              <a:lnSpc>
                <a:spcPct val="110000"/>
              </a:lnSpc>
              <a:spcBef>
                <a:spcPts val="500"/>
              </a:spcBef>
              <a:buFont typeface="Arial" panose="020B0604020202020204" pitchFamily="34" charset="0"/>
              <a:buNone/>
              <a:defRPr sz="1108" kern="1200">
                <a:solidFill>
                  <a:schemeClr val="tx1"/>
                </a:solidFill>
                <a:latin typeface="+mn-lt"/>
                <a:ea typeface="+mn-ea"/>
                <a:cs typeface="+mn-cs"/>
              </a:defRPr>
            </a:lvl5pPr>
            <a:lvl6pPr marL="1582598" indent="0" algn="ctr" defTabSz="914400" rtl="0" eaLnBrk="1" latinLnBrk="0" hangingPunct="1">
              <a:lnSpc>
                <a:spcPct val="90000"/>
              </a:lnSpc>
              <a:spcBef>
                <a:spcPts val="500"/>
              </a:spcBef>
              <a:buFont typeface="Arial" panose="020B0604020202020204" pitchFamily="34" charset="0"/>
              <a:buNone/>
              <a:defRPr sz="1108" kern="1200">
                <a:solidFill>
                  <a:schemeClr val="tx1"/>
                </a:solidFill>
                <a:latin typeface="+mn-lt"/>
                <a:ea typeface="+mn-ea"/>
                <a:cs typeface="+mn-cs"/>
              </a:defRPr>
            </a:lvl6pPr>
            <a:lvl7pPr marL="1899117" indent="0" algn="ctr" defTabSz="914400" rtl="0" eaLnBrk="1" latinLnBrk="0" hangingPunct="1">
              <a:lnSpc>
                <a:spcPct val="90000"/>
              </a:lnSpc>
              <a:spcBef>
                <a:spcPts val="500"/>
              </a:spcBef>
              <a:buFont typeface="Arial" panose="020B0604020202020204" pitchFamily="34" charset="0"/>
              <a:buNone/>
              <a:defRPr sz="1108" kern="1200">
                <a:solidFill>
                  <a:schemeClr val="tx1"/>
                </a:solidFill>
                <a:latin typeface="+mn-lt"/>
                <a:ea typeface="+mn-ea"/>
                <a:cs typeface="+mn-cs"/>
              </a:defRPr>
            </a:lvl7pPr>
            <a:lvl8pPr marL="2215637" indent="0" algn="ctr" defTabSz="914400" rtl="0" eaLnBrk="1" latinLnBrk="0" hangingPunct="1">
              <a:lnSpc>
                <a:spcPct val="90000"/>
              </a:lnSpc>
              <a:spcBef>
                <a:spcPts val="500"/>
              </a:spcBef>
              <a:buFont typeface="Arial" panose="020B0604020202020204" pitchFamily="34" charset="0"/>
              <a:buNone/>
              <a:defRPr sz="1108" kern="1200">
                <a:solidFill>
                  <a:schemeClr val="tx1"/>
                </a:solidFill>
                <a:latin typeface="+mn-lt"/>
                <a:ea typeface="+mn-ea"/>
                <a:cs typeface="+mn-cs"/>
              </a:defRPr>
            </a:lvl8pPr>
            <a:lvl9pPr marL="2532156" indent="0" algn="ctr" defTabSz="914400" rtl="0" eaLnBrk="1" latinLnBrk="0" hangingPunct="1">
              <a:lnSpc>
                <a:spcPct val="90000"/>
              </a:lnSpc>
              <a:spcBef>
                <a:spcPts val="500"/>
              </a:spcBef>
              <a:buFont typeface="Arial" panose="020B0604020202020204" pitchFamily="34" charset="0"/>
              <a:buNone/>
              <a:defRPr sz="1108" kern="1200">
                <a:solidFill>
                  <a:schemeClr val="tx1"/>
                </a:solidFill>
                <a:latin typeface="+mn-lt"/>
                <a:ea typeface="+mn-ea"/>
                <a:cs typeface="+mn-cs"/>
              </a:defRPr>
            </a:lvl9pPr>
          </a:lstStyle>
          <a:p>
            <a:pPr algn="ctr"/>
            <a:r>
              <a:rPr lang="de-DE" sz="2200" dirty="0">
                <a:solidFill>
                  <a:schemeClr val="accent1">
                    <a:lumMod val="76000"/>
                  </a:schemeClr>
                </a:solidFill>
                <a:ea typeface="+mn-lt"/>
                <a:cs typeface="+mn-lt"/>
              </a:rPr>
              <a:t>Ingrid Braga</a:t>
            </a:r>
            <a:endParaRPr lang="pt-BR" dirty="0">
              <a:solidFill>
                <a:schemeClr val="accent1">
                  <a:lumMod val="76000"/>
                </a:schemeClr>
              </a:solidFill>
            </a:endParaRPr>
          </a:p>
        </p:txBody>
      </p:sp>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8E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CD6B4-E495-F5BF-0FF6-EC2866A88264}"/>
              </a:ext>
            </a:extLst>
          </p:cNvPr>
          <p:cNvSpPr>
            <a:spLocks noGrp="1"/>
          </p:cNvSpPr>
          <p:nvPr>
            <p:ph type="title"/>
          </p:nvPr>
        </p:nvSpPr>
        <p:spPr/>
        <p:txBody>
          <a:bodyPr>
            <a:normAutofit/>
          </a:bodyPr>
          <a:lstStyle/>
          <a:p>
            <a:pPr algn="r"/>
            <a:r>
              <a:rPr lang="pt-BR" sz="3600" b="1" dirty="0">
                <a:latin typeface="Aptos Narrow"/>
              </a:rPr>
              <a:t>Introdução</a:t>
            </a:r>
            <a:endParaRPr lang="pt-BR" sz="3600">
              <a:latin typeface="Aptos Narrow"/>
            </a:endParaRPr>
          </a:p>
        </p:txBody>
      </p:sp>
      <p:sp>
        <p:nvSpPr>
          <p:cNvPr id="3" name="Espaço Reservado para Conteúdo 2">
            <a:extLst>
              <a:ext uri="{FF2B5EF4-FFF2-40B4-BE49-F238E27FC236}">
                <a16:creationId xmlns:a16="http://schemas.microsoft.com/office/drawing/2014/main" id="{44BED092-8BEA-F942-3985-9D5E5890D342}"/>
              </a:ext>
            </a:extLst>
          </p:cNvPr>
          <p:cNvSpPr>
            <a:spLocks noGrp="1"/>
          </p:cNvSpPr>
          <p:nvPr>
            <p:ph idx="1"/>
          </p:nvPr>
        </p:nvSpPr>
        <p:spPr/>
        <p:txBody>
          <a:bodyPr vert="horz" lIns="38576" tIns="19289" rIns="38576" bIns="19289" rtlCol="0" anchor="t">
            <a:normAutofit/>
          </a:bodyPr>
          <a:lstStyle/>
          <a:p>
            <a:pPr marL="0" indent="0">
              <a:buNone/>
            </a:pPr>
            <a:r>
              <a:rPr lang="pt-BR" sz="2000" dirty="0">
                <a:ea typeface="+mn-lt"/>
                <a:cs typeface="+mn-lt"/>
              </a:rPr>
              <a:t>As apostas esportivas de cota fixa têm se tornado cada vez mais populares no Brasil, especialmente após a evolução da legislação sobre o tema. </a:t>
            </a:r>
          </a:p>
          <a:p>
            <a:pPr marL="0" indent="0">
              <a:buNone/>
            </a:pPr>
            <a:endParaRPr lang="pt-BR" sz="2000" dirty="0">
              <a:ea typeface="+mn-lt"/>
              <a:cs typeface="+mn-lt"/>
            </a:endParaRPr>
          </a:p>
          <a:p>
            <a:pPr marL="0" indent="0">
              <a:buNone/>
            </a:pPr>
            <a:r>
              <a:rPr lang="pt-BR" sz="2000" dirty="0">
                <a:ea typeface="+mn-lt"/>
                <a:cs typeface="+mn-lt"/>
              </a:rPr>
              <a:t>Elas permitem que os apostadores escolham resultados de eventos esportivos e recebam prêmios com base nas cotações definidas pelas casas de apostas. </a:t>
            </a:r>
          </a:p>
          <a:p>
            <a:pPr marL="0" indent="0">
              <a:buNone/>
            </a:pPr>
            <a:endParaRPr lang="pt-BR" sz="2000" dirty="0">
              <a:ea typeface="+mn-lt"/>
              <a:cs typeface="+mn-lt"/>
            </a:endParaRPr>
          </a:p>
          <a:p>
            <a:pPr marL="0" indent="0">
              <a:buNone/>
            </a:pPr>
            <a:r>
              <a:rPr lang="pt-BR" sz="2000" dirty="0">
                <a:ea typeface="+mn-lt"/>
                <a:cs typeface="+mn-lt"/>
              </a:rPr>
              <a:t>A seguir, vamos entender como esse setor se desenvolveu no país e quais foram os marcos importantes na sua regulamentação.</a:t>
            </a:r>
            <a:endParaRPr lang="pt-BR" sz="2000"/>
          </a:p>
          <a:p>
            <a:endParaRPr lang="pt-BR" dirty="0"/>
          </a:p>
        </p:txBody>
      </p:sp>
      <p:sp>
        <p:nvSpPr>
          <p:cNvPr id="4" name="Espaço Reservado para Data 3">
            <a:extLst>
              <a:ext uri="{FF2B5EF4-FFF2-40B4-BE49-F238E27FC236}">
                <a16:creationId xmlns:a16="http://schemas.microsoft.com/office/drawing/2014/main" id="{F8C833E3-59A0-068C-88FE-A8F3BA8F25B9}"/>
              </a:ext>
            </a:extLst>
          </p:cNvPr>
          <p:cNvSpPr>
            <a:spLocks noGrp="1"/>
          </p:cNvSpPr>
          <p:nvPr>
            <p:ph type="dt" sz="half" idx="10"/>
          </p:nvPr>
        </p:nvSpPr>
        <p:spPr/>
        <p:txBody>
          <a:bodyPr/>
          <a:lstStyle/>
          <a:p>
            <a:fld id="{AF0379E9-DE7D-4CCC-B3F3-7FC3122A8A8A}" type="datetime1">
              <a:t>11/01/2025</a:t>
            </a:fld>
            <a:endParaRPr lang="en-US" dirty="0"/>
          </a:p>
        </p:txBody>
      </p:sp>
      <p:sp>
        <p:nvSpPr>
          <p:cNvPr id="5" name="Espaço Reservado para Rodapé 4">
            <a:extLst>
              <a:ext uri="{FF2B5EF4-FFF2-40B4-BE49-F238E27FC236}">
                <a16:creationId xmlns:a16="http://schemas.microsoft.com/office/drawing/2014/main" id="{86653F0F-0EA4-D53D-A7AD-8E0F034D3764}"/>
              </a:ext>
            </a:extLst>
          </p:cNvPr>
          <p:cNvSpPr>
            <a:spLocks noGrp="1"/>
          </p:cNvSpPr>
          <p:nvPr>
            <p:ph type="ftr" sz="quarter" idx="11"/>
          </p:nvPr>
        </p:nvSpPr>
        <p:spPr>
          <a:xfrm>
            <a:off x="167555" y="9181395"/>
            <a:ext cx="6819031" cy="527403"/>
          </a:xfrm>
        </p:spPr>
        <p:txBody>
          <a:bodyPr/>
          <a:lstStyle/>
          <a:p>
            <a:r>
              <a:rPr lang="en-US" sz="1000" dirty="0"/>
              <a:t>Apostas em Jogo: A Evolução do Mercado no Brasil </a:t>
            </a:r>
            <a:br>
              <a:rPr lang="en-US" sz="1000" dirty="0"/>
            </a:br>
            <a:r>
              <a:rPr lang="en-US" sz="1000" dirty="0"/>
              <a:t>Ingrid Braga</a:t>
            </a:r>
          </a:p>
        </p:txBody>
      </p:sp>
      <p:sp>
        <p:nvSpPr>
          <p:cNvPr id="6" name="Espaço Reservado para Número de Slide 5">
            <a:extLst>
              <a:ext uri="{FF2B5EF4-FFF2-40B4-BE49-F238E27FC236}">
                <a16:creationId xmlns:a16="http://schemas.microsoft.com/office/drawing/2014/main" id="{7D7BAA05-9B64-CE10-6AB5-B2E123521A36}"/>
              </a:ext>
            </a:extLst>
          </p:cNvPr>
          <p:cNvSpPr>
            <a:spLocks noGrp="1"/>
          </p:cNvSpPr>
          <p:nvPr>
            <p:ph type="sldNum" sz="quarter" idx="12"/>
          </p:nvPr>
        </p:nvSpPr>
        <p:spPr/>
        <p:txBody>
          <a:bodyPr/>
          <a:lstStyle/>
          <a:p>
            <a:fld id="{A65A5C87-DF58-40C8-B092-1DE63DB4547E}" type="slidenum">
              <a:rPr lang="en-US" dirty="0"/>
              <a:t>2</a:t>
            </a:fld>
            <a:endParaRPr lang="en-US" dirty="0"/>
          </a:p>
        </p:txBody>
      </p:sp>
    </p:spTree>
    <p:extLst>
      <p:ext uri="{BB962C8B-B14F-4D97-AF65-F5344CB8AC3E}">
        <p14:creationId xmlns:p14="http://schemas.microsoft.com/office/powerpoint/2010/main" val="120996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E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D348B-90A1-5284-3C7C-A5D4A430A5F3}"/>
              </a:ext>
            </a:extLst>
          </p:cNvPr>
          <p:cNvSpPr>
            <a:spLocks noGrp="1"/>
          </p:cNvSpPr>
          <p:nvPr>
            <p:ph type="title"/>
          </p:nvPr>
        </p:nvSpPr>
        <p:spPr>
          <a:xfrm>
            <a:off x="388516" y="1057613"/>
            <a:ext cx="6145123" cy="1033655"/>
          </a:xfrm>
        </p:spPr>
        <p:txBody>
          <a:bodyPr>
            <a:noAutofit/>
          </a:bodyPr>
          <a:lstStyle/>
          <a:p>
            <a:pPr algn="r"/>
            <a:r>
              <a:rPr lang="pt-BR" sz="3600" b="1" dirty="0">
                <a:latin typeface="Aptos Narrow"/>
              </a:rPr>
              <a:t>1. A Primeira Grande Mudança: A Lei 13.756/2018</a:t>
            </a:r>
            <a:endParaRPr lang="pt-BR" sz="3600">
              <a:latin typeface="Aptos Narrow"/>
            </a:endParaRPr>
          </a:p>
        </p:txBody>
      </p:sp>
      <p:sp>
        <p:nvSpPr>
          <p:cNvPr id="3" name="Espaço Reservado para Conteúdo 2">
            <a:extLst>
              <a:ext uri="{FF2B5EF4-FFF2-40B4-BE49-F238E27FC236}">
                <a16:creationId xmlns:a16="http://schemas.microsoft.com/office/drawing/2014/main" id="{B0F442A1-C98B-53AB-3C54-82F324816545}"/>
              </a:ext>
            </a:extLst>
          </p:cNvPr>
          <p:cNvSpPr>
            <a:spLocks noGrp="1"/>
          </p:cNvSpPr>
          <p:nvPr>
            <p:ph idx="1"/>
          </p:nvPr>
        </p:nvSpPr>
        <p:spPr>
          <a:xfrm>
            <a:off x="383130" y="3585979"/>
            <a:ext cx="6156606" cy="5594003"/>
          </a:xfrm>
        </p:spPr>
        <p:txBody>
          <a:bodyPr vert="horz" lIns="38576" tIns="19289" rIns="38576" bIns="19289" rtlCol="0" anchor="ctr">
            <a:normAutofit fontScale="62500" lnSpcReduction="20000"/>
          </a:bodyPr>
          <a:lstStyle/>
          <a:p>
            <a:pPr marL="0" indent="0">
              <a:buNone/>
            </a:pPr>
            <a:r>
              <a:rPr lang="pt-BR" dirty="0">
                <a:ea typeface="+mn-lt"/>
                <a:cs typeface="+mn-lt"/>
              </a:rPr>
              <a:t>Em 2018, o Brasil deu o primeiro passo importante para a legalização das apostas esportivas de cota fixa com a </a:t>
            </a:r>
            <a:r>
              <a:rPr lang="pt-BR" b="1" dirty="0">
                <a:ea typeface="+mn-lt"/>
                <a:cs typeface="+mn-lt"/>
              </a:rPr>
              <a:t>Lei nº 13.756/2018</a:t>
            </a:r>
            <a:r>
              <a:rPr lang="pt-BR" dirty="0">
                <a:ea typeface="+mn-lt"/>
                <a:cs typeface="+mn-lt"/>
              </a:rPr>
              <a:t>. </a:t>
            </a:r>
          </a:p>
          <a:p>
            <a:pPr marL="0" indent="0">
              <a:buNone/>
            </a:pPr>
            <a:endParaRPr lang="pt-BR" dirty="0">
              <a:ea typeface="+mn-lt"/>
              <a:cs typeface="+mn-lt"/>
            </a:endParaRPr>
          </a:p>
          <a:p>
            <a:pPr marL="0" indent="0">
              <a:buNone/>
            </a:pPr>
            <a:r>
              <a:rPr lang="pt-BR" dirty="0">
                <a:ea typeface="+mn-lt"/>
                <a:cs typeface="+mn-lt"/>
              </a:rPr>
              <a:t>Essa lei autorizou as apostas em eventos esportivos, mas, inicialmente, deixou a regulamentação das regras do setor para ser definida posteriormente. </a:t>
            </a:r>
          </a:p>
          <a:p>
            <a:pPr marL="0" indent="0">
              <a:buNone/>
            </a:pPr>
            <a:endParaRPr lang="pt-BR" dirty="0">
              <a:ea typeface="+mn-lt"/>
              <a:cs typeface="+mn-lt"/>
            </a:endParaRPr>
          </a:p>
          <a:p>
            <a:pPr marL="0" indent="0">
              <a:buNone/>
            </a:pPr>
            <a:r>
              <a:rPr lang="pt-BR" dirty="0">
                <a:ea typeface="+mn-lt"/>
                <a:cs typeface="+mn-lt"/>
              </a:rPr>
              <a:t>Até essa mudança, as apostas eram realizadas de maneira informal, com sites estrangeiros dominando o mercado.</a:t>
            </a:r>
            <a:endParaRPr lang="pt-BR"/>
          </a:p>
          <a:p>
            <a:pPr marL="0" indent="0">
              <a:buNone/>
            </a:pPr>
            <a:endParaRPr lang="pt-BR" dirty="0">
              <a:ea typeface="+mn-lt"/>
              <a:cs typeface="+mn-lt"/>
            </a:endParaRPr>
          </a:p>
          <a:p>
            <a:pPr marL="0" indent="0">
              <a:buNone/>
            </a:pPr>
            <a:endParaRPr lang="pt-BR" dirty="0">
              <a:ea typeface="+mn-lt"/>
              <a:cs typeface="+mn-lt"/>
            </a:endParaRPr>
          </a:p>
          <a:p>
            <a:pPr marL="0" indent="0">
              <a:buNone/>
            </a:pPr>
            <a:r>
              <a:rPr lang="pt-BR" sz="2000" b="1" dirty="0">
                <a:ea typeface="+mn-lt"/>
                <a:cs typeface="+mn-lt"/>
              </a:rPr>
              <a:t>Saiba mais:</a:t>
            </a:r>
            <a:endParaRPr lang="pt-BR" sz="2000" dirty="0">
              <a:ea typeface="+mn-lt"/>
              <a:cs typeface="+mn-lt"/>
            </a:endParaRPr>
          </a:p>
          <a:p>
            <a:pPr marL="0" indent="0">
              <a:buNone/>
            </a:pPr>
            <a:r>
              <a:rPr lang="pt-BR" sz="2200" i="1" dirty="0">
                <a:solidFill>
                  <a:srgbClr val="282828"/>
                </a:solidFill>
              </a:rPr>
              <a:t>"Sancionada a lei que legaliza apostas esportivas no país"</a:t>
            </a:r>
            <a:endParaRPr lang="pt-BR" dirty="0">
              <a:ea typeface="+mn-lt"/>
              <a:cs typeface="+mn-lt"/>
            </a:endParaRPr>
          </a:p>
          <a:p>
            <a:pPr marL="0" indent="0">
              <a:buNone/>
            </a:pPr>
            <a:r>
              <a:rPr lang="pt-BR" sz="1400" dirty="0">
                <a:ea typeface="+mn-lt"/>
                <a:cs typeface="+mn-lt"/>
              </a:rPr>
              <a:t>Fonte: Migalhas - Publicado em 26/12/2018</a:t>
            </a:r>
            <a:endParaRPr lang="pt-BR" dirty="0"/>
          </a:p>
          <a:p>
            <a:pPr marL="0" indent="0">
              <a:buNone/>
            </a:pPr>
            <a:r>
              <a:rPr lang="pt-BR" sz="1400" dirty="0">
                <a:ea typeface="+mn-lt"/>
                <a:cs typeface="+mn-lt"/>
                <a:hlinkClick r:id="rId2"/>
              </a:rPr>
              <a:t>https://www.migalhas.com.br/depeso/293320/sancionada-a-lei-que-legaliza-apostas-esportivas-no-pais</a:t>
            </a:r>
            <a:endParaRPr lang="pt-BR" sz="1400">
              <a:ea typeface="+mn-lt"/>
              <a:cs typeface="+mn-lt"/>
            </a:endParaRPr>
          </a:p>
          <a:p>
            <a:pPr marL="0" indent="0">
              <a:buNone/>
            </a:pPr>
            <a:br>
              <a:rPr lang="pt-BR" sz="1400" dirty="0">
                <a:ea typeface="+mn-lt"/>
                <a:cs typeface="+mn-lt"/>
              </a:rPr>
            </a:br>
            <a:endParaRPr lang="pt-BR" sz="1400"/>
          </a:p>
          <a:p>
            <a:endParaRPr lang="pt-BR" dirty="0"/>
          </a:p>
        </p:txBody>
      </p:sp>
      <p:sp>
        <p:nvSpPr>
          <p:cNvPr id="4" name="Espaço Reservado para Data 3">
            <a:extLst>
              <a:ext uri="{FF2B5EF4-FFF2-40B4-BE49-F238E27FC236}">
                <a16:creationId xmlns:a16="http://schemas.microsoft.com/office/drawing/2014/main" id="{FBE97B5E-6978-0A3E-AB8B-F53F37F661CF}"/>
              </a:ext>
            </a:extLst>
          </p:cNvPr>
          <p:cNvSpPr>
            <a:spLocks noGrp="1"/>
          </p:cNvSpPr>
          <p:nvPr>
            <p:ph type="dt" sz="half" idx="10"/>
          </p:nvPr>
        </p:nvSpPr>
        <p:spPr/>
        <p:txBody>
          <a:bodyPr/>
          <a:lstStyle/>
          <a:p>
            <a:fld id="{27F29BBD-3207-4C01-B876-178E43C236D6}" type="datetime1">
              <a:t>11/01/2025</a:t>
            </a:fld>
            <a:endParaRPr lang="en-US" dirty="0"/>
          </a:p>
        </p:txBody>
      </p:sp>
      <p:sp>
        <p:nvSpPr>
          <p:cNvPr id="5" name="Espaço Reservado para Rodapé 4">
            <a:extLst>
              <a:ext uri="{FF2B5EF4-FFF2-40B4-BE49-F238E27FC236}">
                <a16:creationId xmlns:a16="http://schemas.microsoft.com/office/drawing/2014/main" id="{EC060E71-9441-7F77-8FC0-1739F02061CE}"/>
              </a:ext>
            </a:extLst>
          </p:cNvPr>
          <p:cNvSpPr>
            <a:spLocks noGrp="1"/>
          </p:cNvSpPr>
          <p:nvPr>
            <p:ph type="ftr" sz="quarter" idx="11"/>
          </p:nvPr>
        </p:nvSpPr>
        <p:spPr>
          <a:xfrm>
            <a:off x="722612" y="9181395"/>
            <a:ext cx="5380504" cy="527403"/>
          </a:xfrm>
        </p:spPr>
        <p:txBody>
          <a:bodyPr/>
          <a:lstStyle/>
          <a:p>
            <a:r>
              <a:rPr lang="en-US" sz="1000" dirty="0" err="1"/>
              <a:t>Apostas</a:t>
            </a:r>
            <a:r>
              <a:rPr lang="en-US" sz="1000" dirty="0"/>
              <a:t> </a:t>
            </a:r>
            <a:r>
              <a:rPr lang="en-US" sz="1000" dirty="0" err="1"/>
              <a:t>em</a:t>
            </a:r>
            <a:r>
              <a:rPr lang="en-US" sz="1000" dirty="0"/>
              <a:t> Jogo: A </a:t>
            </a:r>
            <a:r>
              <a:rPr lang="en-US" sz="1000" dirty="0" err="1"/>
              <a:t>Evolução</a:t>
            </a:r>
            <a:r>
              <a:rPr lang="en-US" sz="1000" dirty="0"/>
              <a:t> do Mercado no </a:t>
            </a:r>
            <a:r>
              <a:rPr lang="en-US" sz="1000" dirty="0" err="1"/>
              <a:t>Brasil</a:t>
            </a:r>
            <a:br>
              <a:rPr lang="en-US" sz="800" dirty="0"/>
            </a:br>
            <a:r>
              <a:rPr lang="en-US" sz="1000" dirty="0"/>
              <a:t>Ingrid Braga</a:t>
            </a:r>
            <a:endParaRPr lang="pt-BR" dirty="0"/>
          </a:p>
        </p:txBody>
      </p:sp>
      <p:sp>
        <p:nvSpPr>
          <p:cNvPr id="6" name="Espaço Reservado para Número de Slide 5">
            <a:extLst>
              <a:ext uri="{FF2B5EF4-FFF2-40B4-BE49-F238E27FC236}">
                <a16:creationId xmlns:a16="http://schemas.microsoft.com/office/drawing/2014/main" id="{2CED6393-F383-952E-2FBC-591051889682}"/>
              </a:ext>
            </a:extLst>
          </p:cNvPr>
          <p:cNvSpPr>
            <a:spLocks noGrp="1"/>
          </p:cNvSpPr>
          <p:nvPr>
            <p:ph type="sldNum" sz="quarter" idx="12"/>
          </p:nvPr>
        </p:nvSpPr>
        <p:spPr/>
        <p:txBody>
          <a:bodyPr/>
          <a:lstStyle/>
          <a:p>
            <a:fld id="{A65A5C87-DF58-40C8-B092-1DE63DB4547E}" type="slidenum">
              <a:rPr lang="en-US" dirty="0"/>
              <a:t>3</a:t>
            </a:fld>
            <a:endParaRPr lang="en-US" dirty="0"/>
          </a:p>
        </p:txBody>
      </p:sp>
    </p:spTree>
    <p:extLst>
      <p:ext uri="{BB962C8B-B14F-4D97-AF65-F5344CB8AC3E}">
        <p14:creationId xmlns:p14="http://schemas.microsoft.com/office/powerpoint/2010/main" val="410383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8E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77E26-FA4E-C7B3-7DFB-82C9D8A884FF}"/>
              </a:ext>
            </a:extLst>
          </p:cNvPr>
          <p:cNvSpPr>
            <a:spLocks noGrp="1"/>
          </p:cNvSpPr>
          <p:nvPr>
            <p:ph type="title"/>
          </p:nvPr>
        </p:nvSpPr>
        <p:spPr/>
        <p:txBody>
          <a:bodyPr>
            <a:normAutofit/>
          </a:bodyPr>
          <a:lstStyle/>
          <a:p>
            <a:pPr algn="r"/>
            <a:r>
              <a:rPr lang="pt-BR" sz="3600" b="1" dirty="0">
                <a:latin typeface="Aptos Narrow"/>
              </a:rPr>
              <a:t>2. O Crescimento do Mercado e a Espera pela Regulamentação Completa</a:t>
            </a:r>
            <a:endParaRPr lang="pt-BR" sz="3600"/>
          </a:p>
        </p:txBody>
      </p:sp>
      <p:sp>
        <p:nvSpPr>
          <p:cNvPr id="3" name="Espaço Reservado para Conteúdo 2">
            <a:extLst>
              <a:ext uri="{FF2B5EF4-FFF2-40B4-BE49-F238E27FC236}">
                <a16:creationId xmlns:a16="http://schemas.microsoft.com/office/drawing/2014/main" id="{47B9FDE6-AA99-9F1E-0F66-4F40FFC1063B}"/>
              </a:ext>
            </a:extLst>
          </p:cNvPr>
          <p:cNvSpPr>
            <a:spLocks noGrp="1"/>
          </p:cNvSpPr>
          <p:nvPr>
            <p:ph idx="1"/>
          </p:nvPr>
        </p:nvSpPr>
        <p:spPr>
          <a:xfrm>
            <a:off x="391427" y="3216717"/>
            <a:ext cx="5954672" cy="5891044"/>
          </a:xfrm>
        </p:spPr>
        <p:txBody>
          <a:bodyPr vert="horz" lIns="38576" tIns="19289" rIns="38576" bIns="19289" rtlCol="0" anchor="t">
            <a:normAutofit fontScale="70000" lnSpcReduction="20000"/>
          </a:bodyPr>
          <a:lstStyle/>
          <a:p>
            <a:pPr marL="0" indent="0">
              <a:buNone/>
            </a:pPr>
            <a:r>
              <a:rPr lang="pt-BR" sz="2600" dirty="0">
                <a:ea typeface="+mn-lt"/>
                <a:cs typeface="+mn-lt"/>
              </a:rPr>
              <a:t>Após a sanção da lei, o mercado de apostas no Brasil cresceu de forma acelerada, mas ainda faltava uma regulamentação clara para garantir a legalidade e segurança das apostas.</a:t>
            </a:r>
          </a:p>
          <a:p>
            <a:pPr marL="0" indent="0">
              <a:buNone/>
            </a:pPr>
            <a:endParaRPr lang="pt-BR" sz="2600" dirty="0">
              <a:ea typeface="+mn-lt"/>
              <a:cs typeface="+mn-lt"/>
            </a:endParaRPr>
          </a:p>
          <a:p>
            <a:pPr marL="0" indent="0">
              <a:buNone/>
            </a:pPr>
            <a:r>
              <a:rPr lang="pt-BR" sz="2600" dirty="0">
                <a:ea typeface="+mn-lt"/>
                <a:cs typeface="+mn-lt"/>
              </a:rPr>
              <a:t>Durante esse período, muitas plataformas internacionais continuaram a operar, e os brasileiros aproveitaram a oportunidade para participar dessa prática. </a:t>
            </a:r>
          </a:p>
          <a:p>
            <a:pPr marL="0" indent="0">
              <a:buNone/>
            </a:pPr>
            <a:endParaRPr lang="pt-BR" sz="2600" dirty="0">
              <a:ea typeface="+mn-lt"/>
              <a:cs typeface="+mn-lt"/>
            </a:endParaRPr>
          </a:p>
          <a:p>
            <a:pPr marL="0" indent="0">
              <a:buNone/>
            </a:pPr>
            <a:r>
              <a:rPr lang="pt-BR" sz="2600" dirty="0">
                <a:ea typeface="+mn-lt"/>
                <a:cs typeface="+mn-lt"/>
              </a:rPr>
              <a:t>A regulamentação final demorou alguns anos, mas, em 2023, o governo publicou as regras definitivas que permitiram o funcionamento das casas de apostas no Brasil.</a:t>
            </a:r>
            <a:br>
              <a:rPr lang="pt-BR" sz="1050" dirty="0">
                <a:ea typeface="+mn-lt"/>
                <a:cs typeface="+mn-lt"/>
              </a:rPr>
            </a:br>
            <a:br>
              <a:rPr lang="pt-BR" sz="1050" dirty="0">
                <a:ea typeface="+mn-lt"/>
                <a:cs typeface="+mn-lt"/>
              </a:rPr>
            </a:br>
            <a:endParaRPr lang="pt-BR" sz="2600">
              <a:ea typeface="+mn-lt"/>
              <a:cs typeface="+mn-lt"/>
            </a:endParaRPr>
          </a:p>
          <a:p>
            <a:pPr marL="0" indent="0">
              <a:buNone/>
            </a:pPr>
            <a:endParaRPr lang="pt-BR" sz="1050" dirty="0">
              <a:ea typeface="+mn-lt"/>
              <a:cs typeface="+mn-lt"/>
            </a:endParaRPr>
          </a:p>
          <a:p>
            <a:pPr marL="0" indent="0">
              <a:buNone/>
            </a:pPr>
            <a:r>
              <a:rPr lang="pt-BR" sz="2000" b="1" dirty="0">
                <a:ea typeface="+mn-lt"/>
                <a:cs typeface="+mn-lt"/>
              </a:rPr>
              <a:t>Saiba mais:</a:t>
            </a:r>
            <a:endParaRPr lang="pt-BR" sz="2000">
              <a:ea typeface="+mn-lt"/>
              <a:cs typeface="+mn-lt"/>
            </a:endParaRPr>
          </a:p>
          <a:p>
            <a:pPr marL="0" indent="0">
              <a:buNone/>
            </a:pPr>
            <a:r>
              <a:rPr lang="pt-BR" sz="1700" i="1" dirty="0">
                <a:solidFill>
                  <a:srgbClr val="282828"/>
                </a:solidFill>
              </a:rPr>
              <a:t>"É sancionada a lei que regulamenta as apostas esportivas on-line, as "</a:t>
            </a:r>
            <a:r>
              <a:rPr lang="pt-BR" sz="1700" i="1" dirty="0" err="1">
                <a:solidFill>
                  <a:srgbClr val="282828"/>
                </a:solidFill>
              </a:rPr>
              <a:t>bets</a:t>
            </a:r>
            <a:r>
              <a:rPr lang="pt-BR" sz="1700" i="1" dirty="0">
                <a:solidFill>
                  <a:srgbClr val="282828"/>
                </a:solidFill>
              </a:rPr>
              <a:t>""</a:t>
            </a:r>
          </a:p>
          <a:p>
            <a:pPr marL="0" indent="0">
              <a:buNone/>
            </a:pPr>
            <a:r>
              <a:rPr lang="pt-BR" sz="1500" i="1" dirty="0">
                <a:solidFill>
                  <a:srgbClr val="282828"/>
                </a:solidFill>
              </a:rPr>
              <a:t>Fonte: Radio Senado – Publicado em 03/01/2024</a:t>
            </a:r>
            <a:endParaRPr lang="pt-BR" sz="1700" i="1">
              <a:solidFill>
                <a:srgbClr val="282828"/>
              </a:solidFill>
            </a:endParaRPr>
          </a:p>
          <a:p>
            <a:pPr marL="0" indent="0">
              <a:buNone/>
            </a:pPr>
            <a:r>
              <a:rPr lang="pt-BR" sz="1500" dirty="0">
                <a:ea typeface="+mn-lt"/>
                <a:cs typeface="+mn-lt"/>
                <a:hlinkClick r:id="rId2"/>
              </a:rPr>
              <a:t>https://www.nexojornal.com.br/expresso/2021/07/06/As-apostas-esportivas-est%C3%A3o-crescendo-no-Brasil.-Por-que-o-pais-ainda-n%C3%A3o-regularizou-o-setor</a:t>
            </a:r>
            <a:endParaRPr lang="pt-BR" sz="1500"/>
          </a:p>
          <a:p>
            <a:endParaRPr lang="pt-BR" dirty="0"/>
          </a:p>
          <a:p>
            <a:endParaRPr lang="pt-BR" dirty="0"/>
          </a:p>
        </p:txBody>
      </p:sp>
      <p:sp>
        <p:nvSpPr>
          <p:cNvPr id="4" name="Espaço Reservado para Data 3">
            <a:extLst>
              <a:ext uri="{FF2B5EF4-FFF2-40B4-BE49-F238E27FC236}">
                <a16:creationId xmlns:a16="http://schemas.microsoft.com/office/drawing/2014/main" id="{2AD4EB5E-C54F-A428-9A4E-00A66E6974AE}"/>
              </a:ext>
            </a:extLst>
          </p:cNvPr>
          <p:cNvSpPr>
            <a:spLocks noGrp="1"/>
          </p:cNvSpPr>
          <p:nvPr>
            <p:ph type="dt" sz="half" idx="10"/>
          </p:nvPr>
        </p:nvSpPr>
        <p:spPr/>
        <p:txBody>
          <a:bodyPr/>
          <a:lstStyle/>
          <a:p>
            <a:fld id="{FC48399C-8AEC-4498-8750-05FD022CC025}" type="datetime1">
              <a:t>11/01/2025</a:t>
            </a:fld>
            <a:endParaRPr lang="en-US" dirty="0"/>
          </a:p>
        </p:txBody>
      </p:sp>
      <p:sp>
        <p:nvSpPr>
          <p:cNvPr id="5" name="Espaço Reservado para Rodapé 4">
            <a:extLst>
              <a:ext uri="{FF2B5EF4-FFF2-40B4-BE49-F238E27FC236}">
                <a16:creationId xmlns:a16="http://schemas.microsoft.com/office/drawing/2014/main" id="{EA04E3AF-CB58-085C-55B8-E31B3E5D95A2}"/>
              </a:ext>
            </a:extLst>
          </p:cNvPr>
          <p:cNvSpPr>
            <a:spLocks noGrp="1"/>
          </p:cNvSpPr>
          <p:nvPr>
            <p:ph type="ftr" sz="quarter" idx="11"/>
          </p:nvPr>
        </p:nvSpPr>
        <p:spPr>
          <a:xfrm>
            <a:off x="996932" y="9116862"/>
            <a:ext cx="4864137" cy="591936"/>
          </a:xfrm>
        </p:spPr>
        <p:txBody>
          <a:bodyPr/>
          <a:lstStyle/>
          <a:p>
            <a:r>
              <a:rPr lang="en-US" sz="800" dirty="0"/>
              <a:t>Apostas </a:t>
            </a:r>
            <a:r>
              <a:rPr lang="en-US" sz="800" err="1"/>
              <a:t>em</a:t>
            </a:r>
            <a:r>
              <a:rPr lang="en-US" sz="800" dirty="0"/>
              <a:t> Jogo: A </a:t>
            </a:r>
            <a:r>
              <a:rPr lang="en-US" sz="800" err="1"/>
              <a:t>Evolução</a:t>
            </a:r>
            <a:r>
              <a:rPr lang="en-US" sz="800" dirty="0"/>
              <a:t> do Mercado no </a:t>
            </a:r>
            <a:r>
              <a:rPr lang="en-US" sz="800" err="1"/>
              <a:t>Brasil</a:t>
            </a:r>
            <a:br>
              <a:rPr lang="en-US" sz="800" dirty="0"/>
            </a:br>
            <a:r>
              <a:rPr lang="en-US" sz="800" dirty="0"/>
              <a:t>Ingrid Braga</a:t>
            </a:r>
          </a:p>
        </p:txBody>
      </p:sp>
      <p:sp>
        <p:nvSpPr>
          <p:cNvPr id="6" name="Espaço Reservado para Número de Slide 5">
            <a:extLst>
              <a:ext uri="{FF2B5EF4-FFF2-40B4-BE49-F238E27FC236}">
                <a16:creationId xmlns:a16="http://schemas.microsoft.com/office/drawing/2014/main" id="{F9747617-52B1-AA5D-A6C8-EC47CCE03D62}"/>
              </a:ext>
            </a:extLst>
          </p:cNvPr>
          <p:cNvSpPr>
            <a:spLocks noGrp="1"/>
          </p:cNvSpPr>
          <p:nvPr>
            <p:ph type="sldNum" sz="quarter" idx="12"/>
          </p:nvPr>
        </p:nvSpPr>
        <p:spPr/>
        <p:txBody>
          <a:bodyPr/>
          <a:lstStyle/>
          <a:p>
            <a:fld id="{A65A5C87-DF58-40C8-B092-1DE63DB4547E}" type="slidenum">
              <a:rPr lang="en-US" dirty="0"/>
              <a:t>4</a:t>
            </a:fld>
            <a:endParaRPr lang="en-US" dirty="0"/>
          </a:p>
        </p:txBody>
      </p:sp>
    </p:spTree>
    <p:extLst>
      <p:ext uri="{BB962C8B-B14F-4D97-AF65-F5344CB8AC3E}">
        <p14:creationId xmlns:p14="http://schemas.microsoft.com/office/powerpoint/2010/main" val="38334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E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36395-E162-3210-FD07-D55EC8053204}"/>
              </a:ext>
            </a:extLst>
          </p:cNvPr>
          <p:cNvSpPr>
            <a:spLocks noGrp="1"/>
          </p:cNvSpPr>
          <p:nvPr>
            <p:ph type="title"/>
          </p:nvPr>
        </p:nvSpPr>
        <p:spPr/>
        <p:txBody>
          <a:bodyPr/>
          <a:lstStyle/>
          <a:p>
            <a:pPr algn="r">
              <a:lnSpc>
                <a:spcPct val="110000"/>
              </a:lnSpc>
              <a:spcBef>
                <a:spcPts val="422"/>
              </a:spcBef>
            </a:pPr>
            <a:r>
              <a:rPr lang="pt-BR" sz="3600" b="1" dirty="0">
                <a:latin typeface="Aptos Narrow"/>
              </a:rPr>
              <a:t>3. O Papel da Secretaria de Prêmios e Apostas em 2024</a:t>
            </a:r>
            <a:endParaRPr lang="pt-BR" sz="3600">
              <a:latin typeface="Aptos Narrow"/>
            </a:endParaRPr>
          </a:p>
          <a:p>
            <a:endParaRPr lang="pt-BR" dirty="0"/>
          </a:p>
        </p:txBody>
      </p:sp>
      <p:sp>
        <p:nvSpPr>
          <p:cNvPr id="3" name="Espaço Reservado para Conteúdo 2">
            <a:extLst>
              <a:ext uri="{FF2B5EF4-FFF2-40B4-BE49-F238E27FC236}">
                <a16:creationId xmlns:a16="http://schemas.microsoft.com/office/drawing/2014/main" id="{526C8870-A212-8BD7-82DE-9A0971CE5698}"/>
              </a:ext>
            </a:extLst>
          </p:cNvPr>
          <p:cNvSpPr>
            <a:spLocks noGrp="1"/>
          </p:cNvSpPr>
          <p:nvPr>
            <p:ph idx="1"/>
          </p:nvPr>
        </p:nvSpPr>
        <p:spPr>
          <a:xfrm>
            <a:off x="423517" y="3287758"/>
            <a:ext cx="6083579" cy="5685151"/>
          </a:xfrm>
        </p:spPr>
        <p:txBody>
          <a:bodyPr vert="horz" lIns="38576" tIns="19289" rIns="38576" bIns="19289" rtlCol="0" anchor="t">
            <a:normAutofit fontScale="70000" lnSpcReduction="20000"/>
          </a:bodyPr>
          <a:lstStyle/>
          <a:p>
            <a:pPr marL="0" indent="0">
              <a:buNone/>
            </a:pPr>
            <a:r>
              <a:rPr lang="pt-BR" sz="2600" dirty="0">
                <a:ea typeface="+mn-lt"/>
                <a:cs typeface="+mn-lt"/>
              </a:rPr>
              <a:t>Em 2024, um marco importante na regulamentação das apostas esportivas de cota fixa no Brasil foi a criação da </a:t>
            </a:r>
            <a:r>
              <a:rPr lang="pt-BR" sz="2600" b="1" dirty="0">
                <a:ea typeface="+mn-lt"/>
                <a:cs typeface="+mn-lt"/>
              </a:rPr>
              <a:t>Secretaria de Prêmios e Apostas</a:t>
            </a:r>
            <a:r>
              <a:rPr lang="pt-BR" sz="2600" dirty="0">
                <a:ea typeface="+mn-lt"/>
                <a:cs typeface="+mn-lt"/>
              </a:rPr>
              <a:t>. Essa secretaria, ligada ao Ministério da Fazenda, tem a responsabilidade de supervisionar e regular o setor de apostas esportivas. Ela foi criada para garantir que as operadoras sigam as regras estabelecidas, como o pagamento de impostos e a segurança das transações financeiras.</a:t>
            </a:r>
          </a:p>
          <a:p>
            <a:pPr marL="0" indent="0">
              <a:buNone/>
            </a:pPr>
            <a:endParaRPr lang="pt-BR" sz="2600" dirty="0">
              <a:ea typeface="+mn-lt"/>
              <a:cs typeface="+mn-lt"/>
            </a:endParaRPr>
          </a:p>
          <a:p>
            <a:pPr marL="0" indent="0">
              <a:buNone/>
            </a:pPr>
            <a:r>
              <a:rPr lang="pt-BR" sz="2600" dirty="0">
                <a:ea typeface="+mn-lt"/>
                <a:cs typeface="+mn-lt"/>
              </a:rPr>
              <a:t>Essa mudança é uma evolução importante, pois facilita o controle sobre o mercado e cria uma estrutura governamental para garantir que as apostas sejam feitas de maneira transparente e sem riscos para os consumidores.</a:t>
            </a:r>
            <a:br>
              <a:rPr lang="pt-BR" sz="2600" dirty="0">
                <a:ea typeface="+mn-lt"/>
                <a:cs typeface="+mn-lt"/>
              </a:rPr>
            </a:br>
            <a:br>
              <a:rPr lang="pt-BR" dirty="0">
                <a:ea typeface="+mn-lt"/>
                <a:cs typeface="+mn-lt"/>
              </a:rPr>
            </a:br>
            <a:endParaRPr lang="pt-BR">
              <a:ea typeface="+mn-lt"/>
              <a:cs typeface="+mn-lt"/>
            </a:endParaRPr>
          </a:p>
          <a:p>
            <a:pPr marL="0" indent="0">
              <a:buNone/>
            </a:pPr>
            <a:r>
              <a:rPr lang="pt-BR" sz="2000" b="1" dirty="0">
                <a:ea typeface="+mn-lt"/>
                <a:cs typeface="+mn-lt"/>
              </a:rPr>
              <a:t>Saiba mais:</a:t>
            </a:r>
            <a:br>
              <a:rPr lang="pt-BR" sz="2000" b="1" dirty="0">
                <a:ea typeface="+mn-lt"/>
                <a:cs typeface="+mn-lt"/>
              </a:rPr>
            </a:br>
            <a:r>
              <a:rPr lang="pt-BR" sz="1700" i="1" dirty="0">
                <a:solidFill>
                  <a:srgbClr val="282828"/>
                </a:solidFill>
              </a:rPr>
              <a:t>"Governo cria “secretaria das </a:t>
            </a:r>
            <a:r>
              <a:rPr lang="pt-BR" sz="1700" i="1" err="1">
                <a:solidFill>
                  <a:srgbClr val="282828"/>
                </a:solidFill>
              </a:rPr>
              <a:t>bets</a:t>
            </a:r>
            <a:r>
              <a:rPr lang="pt-BR" sz="1700" i="1" dirty="0">
                <a:solidFill>
                  <a:srgbClr val="282828"/>
                </a:solidFill>
              </a:rPr>
              <a:t>” para regulamentar e fiscalizar apostas online"</a:t>
            </a:r>
            <a:br>
              <a:rPr lang="pt-BR" sz="2000" i="1" dirty="0">
                <a:solidFill>
                  <a:srgbClr val="282828"/>
                </a:solidFill>
              </a:rPr>
            </a:br>
            <a:r>
              <a:rPr lang="pt-BR" sz="1400" dirty="0">
                <a:solidFill>
                  <a:srgbClr val="282828"/>
                </a:solidFill>
                <a:ea typeface="+mn-lt"/>
                <a:cs typeface="+mn-lt"/>
              </a:rPr>
              <a:t>Fonte: CNN Brasil - Publicado em 31/01/2024 </a:t>
            </a:r>
            <a:r>
              <a:rPr lang="pt-BR" sz="1600" dirty="0">
                <a:ea typeface="+mn-lt"/>
                <a:cs typeface="+mn-lt"/>
                <a:hlinkClick r:id="rId2"/>
              </a:rPr>
              <a:t>https://www.cnnbrasil.com.br/economia/macroeconomia/governo-cria-secretaria-das-bets-para-regulamentar-e-fiscalizar-apostas-online/</a:t>
            </a:r>
            <a:endParaRPr lang="pt-BR" sz="1600">
              <a:ea typeface="+mn-lt"/>
              <a:cs typeface="+mn-lt"/>
            </a:endParaRPr>
          </a:p>
          <a:p>
            <a:pPr marL="0" indent="0">
              <a:buNone/>
            </a:pPr>
            <a:endParaRPr lang="pt-BR" sz="2000" dirty="0"/>
          </a:p>
          <a:p>
            <a:endParaRPr lang="pt-BR" dirty="0"/>
          </a:p>
        </p:txBody>
      </p:sp>
      <p:sp>
        <p:nvSpPr>
          <p:cNvPr id="4" name="Espaço Reservado para Data 3">
            <a:extLst>
              <a:ext uri="{FF2B5EF4-FFF2-40B4-BE49-F238E27FC236}">
                <a16:creationId xmlns:a16="http://schemas.microsoft.com/office/drawing/2014/main" id="{AEBB878E-0B5A-9460-89D9-580C15C76ED3}"/>
              </a:ext>
            </a:extLst>
          </p:cNvPr>
          <p:cNvSpPr>
            <a:spLocks noGrp="1"/>
          </p:cNvSpPr>
          <p:nvPr>
            <p:ph type="dt" sz="half" idx="10"/>
          </p:nvPr>
        </p:nvSpPr>
        <p:spPr/>
        <p:txBody>
          <a:bodyPr/>
          <a:lstStyle/>
          <a:p>
            <a:fld id="{F41E4505-8E3C-4650-9EC1-4AF750FB0939}" type="datetime1">
              <a:t>11/01/2025</a:t>
            </a:fld>
            <a:endParaRPr lang="en-US" dirty="0"/>
          </a:p>
        </p:txBody>
      </p:sp>
      <p:sp>
        <p:nvSpPr>
          <p:cNvPr id="5" name="Espaço Reservado para Rodapé 4">
            <a:extLst>
              <a:ext uri="{FF2B5EF4-FFF2-40B4-BE49-F238E27FC236}">
                <a16:creationId xmlns:a16="http://schemas.microsoft.com/office/drawing/2014/main" id="{FDDC1B28-1AAE-8278-A3B2-EBE9E4D263BC}"/>
              </a:ext>
            </a:extLst>
          </p:cNvPr>
          <p:cNvSpPr>
            <a:spLocks noGrp="1"/>
          </p:cNvSpPr>
          <p:nvPr>
            <p:ph type="ftr" sz="quarter" idx="11"/>
          </p:nvPr>
        </p:nvSpPr>
        <p:spPr>
          <a:xfrm>
            <a:off x="1554741" y="9181395"/>
            <a:ext cx="4029074" cy="527403"/>
          </a:xfrm>
        </p:spPr>
        <p:txBody>
          <a:bodyPr/>
          <a:lstStyle/>
          <a:p>
            <a:r>
              <a:rPr lang="en-US" sz="800" dirty="0" err="1"/>
              <a:t>Apostas</a:t>
            </a:r>
            <a:r>
              <a:rPr lang="en-US" sz="800" dirty="0"/>
              <a:t> </a:t>
            </a:r>
            <a:r>
              <a:rPr lang="en-US" sz="800" dirty="0" err="1"/>
              <a:t>em</a:t>
            </a:r>
            <a:r>
              <a:rPr lang="en-US" sz="800" dirty="0"/>
              <a:t> Jogo: A </a:t>
            </a:r>
            <a:r>
              <a:rPr lang="en-US" sz="800" dirty="0" err="1"/>
              <a:t>Evolução</a:t>
            </a:r>
            <a:r>
              <a:rPr lang="en-US" sz="800" dirty="0"/>
              <a:t> do Mercado no </a:t>
            </a:r>
            <a:r>
              <a:rPr lang="en-US" sz="800" dirty="0" err="1"/>
              <a:t>Brasil</a:t>
            </a:r>
            <a:br>
              <a:rPr lang="en-US" sz="800" dirty="0"/>
            </a:br>
            <a:r>
              <a:rPr lang="en-US" sz="800" dirty="0"/>
              <a:t>Ingrid Braga</a:t>
            </a:r>
          </a:p>
        </p:txBody>
      </p:sp>
      <p:sp>
        <p:nvSpPr>
          <p:cNvPr id="6" name="Espaço Reservado para Número de Slide 5">
            <a:extLst>
              <a:ext uri="{FF2B5EF4-FFF2-40B4-BE49-F238E27FC236}">
                <a16:creationId xmlns:a16="http://schemas.microsoft.com/office/drawing/2014/main" id="{84F157FB-688C-09B3-3529-0C00F763FA72}"/>
              </a:ext>
            </a:extLst>
          </p:cNvPr>
          <p:cNvSpPr>
            <a:spLocks noGrp="1"/>
          </p:cNvSpPr>
          <p:nvPr>
            <p:ph type="sldNum" sz="quarter" idx="12"/>
          </p:nvPr>
        </p:nvSpPr>
        <p:spPr/>
        <p:txBody>
          <a:bodyPr/>
          <a:lstStyle/>
          <a:p>
            <a:fld id="{A65A5C87-DF58-40C8-B092-1DE63DB4547E}" type="slidenum">
              <a:rPr lang="en-US" dirty="0"/>
              <a:t>5</a:t>
            </a:fld>
            <a:endParaRPr lang="en-US" dirty="0"/>
          </a:p>
        </p:txBody>
      </p:sp>
    </p:spTree>
    <p:extLst>
      <p:ext uri="{BB962C8B-B14F-4D97-AF65-F5344CB8AC3E}">
        <p14:creationId xmlns:p14="http://schemas.microsoft.com/office/powerpoint/2010/main" val="264241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E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87C73-7E7E-5C5C-180A-E170FF2CF1B1}"/>
              </a:ext>
            </a:extLst>
          </p:cNvPr>
          <p:cNvSpPr>
            <a:spLocks noGrp="1"/>
          </p:cNvSpPr>
          <p:nvPr>
            <p:ph type="title"/>
          </p:nvPr>
        </p:nvSpPr>
        <p:spPr/>
        <p:txBody>
          <a:bodyPr/>
          <a:lstStyle/>
          <a:p>
            <a:pPr algn="r"/>
            <a:r>
              <a:rPr lang="pt-BR" sz="3600" b="1" dirty="0">
                <a:latin typeface="Aptos Narrow"/>
              </a:rPr>
              <a:t>4. O Futuro das Apostas Esportivas no Brasil</a:t>
            </a:r>
            <a:endParaRPr lang="pt-BR" sz="3600">
              <a:latin typeface="Aptos Narrow"/>
            </a:endParaRPr>
          </a:p>
          <a:p>
            <a:endParaRPr lang="pt-BR" dirty="0"/>
          </a:p>
        </p:txBody>
      </p:sp>
      <p:sp>
        <p:nvSpPr>
          <p:cNvPr id="3" name="Espaço Reservado para Conteúdo 2">
            <a:extLst>
              <a:ext uri="{FF2B5EF4-FFF2-40B4-BE49-F238E27FC236}">
                <a16:creationId xmlns:a16="http://schemas.microsoft.com/office/drawing/2014/main" id="{8723EA99-3AB2-4579-6F96-9478ED925165}"/>
              </a:ext>
            </a:extLst>
          </p:cNvPr>
          <p:cNvSpPr>
            <a:spLocks noGrp="1"/>
          </p:cNvSpPr>
          <p:nvPr>
            <p:ph idx="1"/>
          </p:nvPr>
        </p:nvSpPr>
        <p:spPr>
          <a:xfrm>
            <a:off x="502817" y="3080953"/>
            <a:ext cx="5953367" cy="5834447"/>
          </a:xfrm>
        </p:spPr>
        <p:txBody>
          <a:bodyPr vert="horz" lIns="38576" tIns="19289" rIns="38576" bIns="19289" rtlCol="0" anchor="t">
            <a:noAutofit/>
          </a:bodyPr>
          <a:lstStyle/>
          <a:p>
            <a:pPr marL="0" indent="0">
              <a:buNone/>
            </a:pPr>
            <a:r>
              <a:rPr lang="pt-BR" sz="2000" dirty="0">
                <a:ea typeface="+mn-lt"/>
                <a:cs typeface="+mn-lt"/>
              </a:rPr>
              <a:t>Com a regulamentação mais robusta e a supervisão da Secretaria de Prêmios e Apostas, o setor de apostas esportivas no Brasil tende a crescer ainda mais.</a:t>
            </a:r>
          </a:p>
          <a:p>
            <a:pPr marL="0" indent="0">
              <a:buNone/>
            </a:pPr>
            <a:r>
              <a:rPr lang="pt-BR" sz="2000" dirty="0">
                <a:ea typeface="+mn-lt"/>
                <a:cs typeface="+mn-lt"/>
              </a:rPr>
              <a:t>Espera-se que o país se torne um dos maiores mercados de apostas da América Latina, com uma arrecadação significativa para o governo e novas oportunidades de emprego e negócios. </a:t>
            </a:r>
          </a:p>
          <a:p>
            <a:pPr marL="0" indent="0">
              <a:buNone/>
            </a:pPr>
            <a:r>
              <a:rPr lang="pt-BR" sz="2000" dirty="0">
                <a:ea typeface="+mn-lt"/>
                <a:cs typeface="+mn-lt"/>
              </a:rPr>
              <a:t>Além disso, a regulamentação trará mais segurança, tanto para os apostadores quanto para as operadoras, tornando o setor mais confiável.</a:t>
            </a:r>
            <a:endParaRPr lang="pt-BR" sz="2000"/>
          </a:p>
          <a:p>
            <a:pPr marL="0" indent="0">
              <a:buNone/>
            </a:pPr>
            <a:endParaRPr lang="pt-BR" sz="2000" b="1" dirty="0">
              <a:ea typeface="+mn-lt"/>
              <a:cs typeface="+mn-lt"/>
            </a:endParaRPr>
          </a:p>
          <a:p>
            <a:pPr marL="0" indent="0">
              <a:buNone/>
            </a:pPr>
            <a:r>
              <a:rPr lang="pt-BR" sz="1100" b="1" dirty="0">
                <a:ea typeface="+mn-lt"/>
                <a:cs typeface="+mn-lt"/>
              </a:rPr>
              <a:t>Saiba mais:</a:t>
            </a:r>
            <a:r>
              <a:rPr lang="pt-BR" sz="1100" dirty="0">
                <a:ea typeface="+mn-lt"/>
                <a:cs typeface="+mn-lt"/>
              </a:rPr>
              <a:t> </a:t>
            </a:r>
          </a:p>
          <a:p>
            <a:pPr marL="0" indent="0">
              <a:buNone/>
            </a:pPr>
            <a:r>
              <a:rPr lang="pt-BR" sz="1200" i="1" dirty="0">
                <a:ea typeface="+mn-lt"/>
                <a:cs typeface="+mn-lt"/>
              </a:rPr>
              <a:t>"A evolução da regulamentação do mercado de jogos e apostas no Brasil"</a:t>
            </a:r>
          </a:p>
          <a:p>
            <a:pPr marL="0" indent="0">
              <a:buNone/>
            </a:pPr>
            <a:r>
              <a:rPr lang="pt-BR" sz="1100" dirty="0"/>
              <a:t>Fonte: Valor – Publicado em 06/01/2025</a:t>
            </a:r>
            <a:r>
              <a:rPr lang="pt-BR" sz="1100" dirty="0">
                <a:ea typeface="+mn-lt"/>
                <a:cs typeface="+mn-lt"/>
              </a:rPr>
              <a:t> </a:t>
            </a:r>
            <a:r>
              <a:rPr lang="pt-BR" sz="1100" dirty="0">
                <a:ea typeface="+mn-lt"/>
                <a:cs typeface="+mn-lt"/>
                <a:hlinkClick r:id="rId2"/>
              </a:rPr>
              <a:t>https://valor.globo.com/patrocinado/pressworks/noticia/2025/01/06/a-evolucao-da-regulamentacao-do-mercado-de-jogos-e-apostas-no-brasil.ghtml</a:t>
            </a:r>
            <a:r>
              <a:rPr lang="pt-BR" sz="1100" dirty="0">
                <a:ea typeface="+mn-lt"/>
                <a:cs typeface="+mn-lt"/>
              </a:rPr>
              <a:t> </a:t>
            </a:r>
            <a:endParaRPr lang="pt-BR" sz="1100"/>
          </a:p>
          <a:p>
            <a:pPr marL="0" indent="0">
              <a:buNone/>
            </a:pPr>
            <a:endParaRPr lang="pt-BR" sz="2000" dirty="0"/>
          </a:p>
        </p:txBody>
      </p:sp>
      <p:sp>
        <p:nvSpPr>
          <p:cNvPr id="4" name="Espaço Reservado para Data 3">
            <a:extLst>
              <a:ext uri="{FF2B5EF4-FFF2-40B4-BE49-F238E27FC236}">
                <a16:creationId xmlns:a16="http://schemas.microsoft.com/office/drawing/2014/main" id="{D7FB2BAE-B48C-568B-2767-5CD465DD9EEF}"/>
              </a:ext>
            </a:extLst>
          </p:cNvPr>
          <p:cNvSpPr>
            <a:spLocks noGrp="1"/>
          </p:cNvSpPr>
          <p:nvPr>
            <p:ph type="dt" sz="half" idx="10"/>
          </p:nvPr>
        </p:nvSpPr>
        <p:spPr/>
        <p:txBody>
          <a:bodyPr/>
          <a:lstStyle/>
          <a:p>
            <a:fld id="{D691B055-E04E-40F9-ABF7-7BC9BC00017A}" type="datetime1">
              <a:t>11/01/2025</a:t>
            </a:fld>
            <a:endParaRPr lang="en-US" dirty="0"/>
          </a:p>
        </p:txBody>
      </p:sp>
      <p:sp>
        <p:nvSpPr>
          <p:cNvPr id="5" name="Espaço Reservado para Rodapé 4">
            <a:extLst>
              <a:ext uri="{FF2B5EF4-FFF2-40B4-BE49-F238E27FC236}">
                <a16:creationId xmlns:a16="http://schemas.microsoft.com/office/drawing/2014/main" id="{75405E90-4FCF-2F17-4851-A088D4301F89}"/>
              </a:ext>
            </a:extLst>
          </p:cNvPr>
          <p:cNvSpPr>
            <a:spLocks noGrp="1"/>
          </p:cNvSpPr>
          <p:nvPr>
            <p:ph type="ftr" sz="quarter" idx="11"/>
          </p:nvPr>
        </p:nvSpPr>
        <p:spPr>
          <a:xfrm>
            <a:off x="1695018" y="9181395"/>
            <a:ext cx="3888797" cy="527403"/>
          </a:xfrm>
        </p:spPr>
        <p:txBody>
          <a:bodyPr/>
          <a:lstStyle/>
          <a:p>
            <a:r>
              <a:rPr lang="en-US" sz="800" dirty="0" err="1"/>
              <a:t>Apostas</a:t>
            </a:r>
            <a:r>
              <a:rPr lang="en-US" sz="800" dirty="0"/>
              <a:t> </a:t>
            </a:r>
            <a:r>
              <a:rPr lang="en-US" sz="800" dirty="0" err="1"/>
              <a:t>em</a:t>
            </a:r>
            <a:r>
              <a:rPr lang="en-US" sz="800" dirty="0"/>
              <a:t> Jogo: A </a:t>
            </a:r>
            <a:r>
              <a:rPr lang="en-US" sz="800" dirty="0" err="1"/>
              <a:t>Evolução</a:t>
            </a:r>
            <a:r>
              <a:rPr lang="en-US" sz="800" dirty="0"/>
              <a:t> do Mercado no </a:t>
            </a:r>
            <a:r>
              <a:rPr lang="en-US" sz="800" dirty="0" err="1"/>
              <a:t>Brasil</a:t>
            </a:r>
            <a:br>
              <a:rPr lang="en-US" sz="800" dirty="0"/>
            </a:br>
            <a:r>
              <a:rPr lang="en-US" sz="800" dirty="0"/>
              <a:t>Ingrid Braga</a:t>
            </a:r>
          </a:p>
        </p:txBody>
      </p:sp>
      <p:sp>
        <p:nvSpPr>
          <p:cNvPr id="6" name="Espaço Reservado para Número de Slide 5">
            <a:extLst>
              <a:ext uri="{FF2B5EF4-FFF2-40B4-BE49-F238E27FC236}">
                <a16:creationId xmlns:a16="http://schemas.microsoft.com/office/drawing/2014/main" id="{9D7F076A-C078-85B4-516A-0FFD46AFFCAD}"/>
              </a:ext>
            </a:extLst>
          </p:cNvPr>
          <p:cNvSpPr>
            <a:spLocks noGrp="1"/>
          </p:cNvSpPr>
          <p:nvPr>
            <p:ph type="sldNum" sz="quarter" idx="12"/>
          </p:nvPr>
        </p:nvSpPr>
        <p:spPr/>
        <p:txBody>
          <a:bodyPr/>
          <a:lstStyle/>
          <a:p>
            <a:fld id="{A65A5C87-DF58-40C8-B092-1DE63DB4547E}" type="slidenum">
              <a:rPr lang="en-US" dirty="0"/>
              <a:t>6</a:t>
            </a:fld>
            <a:endParaRPr lang="en-US" dirty="0"/>
          </a:p>
        </p:txBody>
      </p:sp>
    </p:spTree>
    <p:extLst>
      <p:ext uri="{BB962C8B-B14F-4D97-AF65-F5344CB8AC3E}">
        <p14:creationId xmlns:p14="http://schemas.microsoft.com/office/powerpoint/2010/main" val="6063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8E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20D5A-BA20-5F6F-FAAE-8EF0E29B43F1}"/>
              </a:ext>
            </a:extLst>
          </p:cNvPr>
          <p:cNvSpPr>
            <a:spLocks noGrp="1"/>
          </p:cNvSpPr>
          <p:nvPr>
            <p:ph type="title"/>
          </p:nvPr>
        </p:nvSpPr>
        <p:spPr/>
        <p:txBody>
          <a:bodyPr>
            <a:normAutofit/>
          </a:bodyPr>
          <a:lstStyle/>
          <a:p>
            <a:pPr algn="r"/>
            <a:r>
              <a:rPr lang="pt-BR" sz="3600" b="1" dirty="0">
                <a:latin typeface="Aptos Narrow"/>
              </a:rPr>
              <a:t>Conclusão</a:t>
            </a:r>
            <a:endParaRPr lang="pt-BR" sz="3600">
              <a:latin typeface="Aptos Narrow"/>
            </a:endParaRPr>
          </a:p>
        </p:txBody>
      </p:sp>
      <p:sp>
        <p:nvSpPr>
          <p:cNvPr id="3" name="Espaço Reservado para Conteúdo 2">
            <a:extLst>
              <a:ext uri="{FF2B5EF4-FFF2-40B4-BE49-F238E27FC236}">
                <a16:creationId xmlns:a16="http://schemas.microsoft.com/office/drawing/2014/main" id="{ABC19C5D-8294-DA82-56E1-90561C2C0976}"/>
              </a:ext>
            </a:extLst>
          </p:cNvPr>
          <p:cNvSpPr>
            <a:spLocks noGrp="1"/>
          </p:cNvSpPr>
          <p:nvPr>
            <p:ph idx="1"/>
          </p:nvPr>
        </p:nvSpPr>
        <p:spPr>
          <a:xfrm>
            <a:off x="565162" y="2644840"/>
            <a:ext cx="5719572" cy="5336032"/>
          </a:xfrm>
        </p:spPr>
        <p:txBody>
          <a:bodyPr vert="horz" lIns="38576" tIns="19289" rIns="38576" bIns="19289" rtlCol="0" anchor="t">
            <a:noAutofit/>
          </a:bodyPr>
          <a:lstStyle/>
          <a:p>
            <a:endParaRPr lang="pt-BR" dirty="0"/>
          </a:p>
          <a:p>
            <a:pPr marL="0" indent="0">
              <a:buNone/>
            </a:pPr>
            <a:r>
              <a:rPr lang="pt-BR" sz="2000" dirty="0">
                <a:ea typeface="+mn-lt"/>
                <a:cs typeface="+mn-lt"/>
              </a:rPr>
              <a:t>A história das apostas esportivas de cota fixa no Brasil passou por várias etapas, desde sua legalização em 2018 até a regulamentação mais detalhada e a criação da Secretaria de Prêmios e Apostas em 2024. </a:t>
            </a:r>
          </a:p>
          <a:p>
            <a:pPr marL="0" indent="0">
              <a:buNone/>
            </a:pPr>
            <a:endParaRPr lang="pt-BR" sz="2000" dirty="0">
              <a:ea typeface="+mn-lt"/>
              <a:cs typeface="+mn-lt"/>
            </a:endParaRPr>
          </a:p>
          <a:p>
            <a:pPr marL="0" indent="0">
              <a:buNone/>
            </a:pPr>
            <a:r>
              <a:rPr lang="pt-BR" sz="2000" dirty="0">
                <a:ea typeface="+mn-lt"/>
                <a:cs typeface="+mn-lt"/>
              </a:rPr>
              <a:t>Esse processo permitiu que o Brasil se tornasse um mercado crescente e promissor, com mais segurança e transparência, oferecendo novas oportunidades econômicas para o país.</a:t>
            </a:r>
            <a:endParaRPr lang="pt-BR" sz="2400" dirty="0"/>
          </a:p>
          <a:p>
            <a:endParaRPr lang="pt-BR" dirty="0"/>
          </a:p>
        </p:txBody>
      </p:sp>
      <p:sp>
        <p:nvSpPr>
          <p:cNvPr id="4" name="Espaço Reservado para Data 3">
            <a:extLst>
              <a:ext uri="{FF2B5EF4-FFF2-40B4-BE49-F238E27FC236}">
                <a16:creationId xmlns:a16="http://schemas.microsoft.com/office/drawing/2014/main" id="{D84FDF6A-22E9-1DD3-B380-52FEF709D0D6}"/>
              </a:ext>
            </a:extLst>
          </p:cNvPr>
          <p:cNvSpPr>
            <a:spLocks noGrp="1"/>
          </p:cNvSpPr>
          <p:nvPr>
            <p:ph type="dt" sz="half" idx="10"/>
          </p:nvPr>
        </p:nvSpPr>
        <p:spPr/>
        <p:txBody>
          <a:bodyPr/>
          <a:lstStyle/>
          <a:p>
            <a:fld id="{7B6045D2-717B-4523-A1D9-D67DD6341771}" type="datetime1">
              <a:t>11/01/2025</a:t>
            </a:fld>
            <a:endParaRPr lang="en-US" dirty="0"/>
          </a:p>
        </p:txBody>
      </p:sp>
      <p:sp>
        <p:nvSpPr>
          <p:cNvPr id="5" name="Espaço Reservado para Rodapé 4">
            <a:extLst>
              <a:ext uri="{FF2B5EF4-FFF2-40B4-BE49-F238E27FC236}">
                <a16:creationId xmlns:a16="http://schemas.microsoft.com/office/drawing/2014/main" id="{59BF737B-6FD5-5574-9CC9-E9E66C1982E1}"/>
              </a:ext>
            </a:extLst>
          </p:cNvPr>
          <p:cNvSpPr>
            <a:spLocks noGrp="1"/>
          </p:cNvSpPr>
          <p:nvPr>
            <p:ph type="ftr" sz="quarter" idx="11"/>
          </p:nvPr>
        </p:nvSpPr>
        <p:spPr>
          <a:xfrm>
            <a:off x="1180668" y="9181395"/>
            <a:ext cx="4652529" cy="527403"/>
          </a:xfrm>
        </p:spPr>
        <p:txBody>
          <a:bodyPr/>
          <a:lstStyle/>
          <a:p>
            <a:r>
              <a:rPr lang="en-US" sz="800" dirty="0"/>
              <a:t>Apostas em Jogo: A Evolução do Mercado no Brasil </a:t>
            </a:r>
            <a:br>
              <a:rPr lang="en-US" sz="800" dirty="0"/>
            </a:br>
            <a:r>
              <a:rPr lang="en-US" sz="800" dirty="0"/>
              <a:t>Ingrid Braga</a:t>
            </a:r>
          </a:p>
        </p:txBody>
      </p:sp>
      <p:sp>
        <p:nvSpPr>
          <p:cNvPr id="6" name="Espaço Reservado para Número de Slide 5">
            <a:extLst>
              <a:ext uri="{FF2B5EF4-FFF2-40B4-BE49-F238E27FC236}">
                <a16:creationId xmlns:a16="http://schemas.microsoft.com/office/drawing/2014/main" id="{CEE468CA-B2BA-9647-CABD-2F2D4CC4D081}"/>
              </a:ext>
            </a:extLst>
          </p:cNvPr>
          <p:cNvSpPr>
            <a:spLocks noGrp="1"/>
          </p:cNvSpPr>
          <p:nvPr>
            <p:ph type="sldNum" sz="quarter" idx="12"/>
          </p:nvPr>
        </p:nvSpPr>
        <p:spPr/>
        <p:txBody>
          <a:bodyPr/>
          <a:lstStyle/>
          <a:p>
            <a:fld id="{A65A5C87-DF58-40C8-B092-1DE63DB4547E}" type="slidenum">
              <a:rPr lang="en-US" dirty="0"/>
              <a:t>7</a:t>
            </a:fld>
            <a:endParaRPr lang="en-US" dirty="0"/>
          </a:p>
        </p:txBody>
      </p:sp>
    </p:spTree>
    <p:extLst>
      <p:ext uri="{BB962C8B-B14F-4D97-AF65-F5344CB8AC3E}">
        <p14:creationId xmlns:p14="http://schemas.microsoft.com/office/powerpoint/2010/main" val="10464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8E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EACF6-C838-2A43-847B-1064C7B6B762}"/>
              </a:ext>
            </a:extLst>
          </p:cNvPr>
          <p:cNvSpPr>
            <a:spLocks noGrp="1"/>
          </p:cNvSpPr>
          <p:nvPr>
            <p:ph type="title"/>
          </p:nvPr>
        </p:nvSpPr>
        <p:spPr/>
        <p:txBody>
          <a:bodyPr>
            <a:normAutofit/>
          </a:bodyPr>
          <a:lstStyle/>
          <a:p>
            <a:pPr algn="r"/>
            <a:r>
              <a:rPr lang="pt-BR" sz="3600" b="1" dirty="0">
                <a:latin typeface="Aptos Narrow"/>
              </a:rPr>
              <a:t>Agradecimentos</a:t>
            </a:r>
            <a:endParaRPr lang="pt-BR"/>
          </a:p>
        </p:txBody>
      </p:sp>
      <p:sp>
        <p:nvSpPr>
          <p:cNvPr id="3" name="Espaço Reservado para Conteúdo 2">
            <a:extLst>
              <a:ext uri="{FF2B5EF4-FFF2-40B4-BE49-F238E27FC236}">
                <a16:creationId xmlns:a16="http://schemas.microsoft.com/office/drawing/2014/main" id="{02C86914-8A8F-9CF7-15EE-F7E6D925FB24}"/>
              </a:ext>
            </a:extLst>
          </p:cNvPr>
          <p:cNvSpPr>
            <a:spLocks noGrp="1"/>
          </p:cNvSpPr>
          <p:nvPr>
            <p:ph idx="1"/>
          </p:nvPr>
        </p:nvSpPr>
        <p:spPr/>
        <p:txBody>
          <a:bodyPr vert="horz" lIns="91440" tIns="45720" rIns="91440" bIns="45720" rtlCol="0" anchor="ctr">
            <a:normAutofit fontScale="25000" lnSpcReduction="20000"/>
          </a:bodyPr>
          <a:lstStyle/>
          <a:p>
            <a:pPr algn="ctr">
              <a:buNone/>
            </a:pPr>
            <a:r>
              <a:rPr lang="pt-BR" sz="5500" dirty="0">
                <a:ea typeface="+mn-lt"/>
                <a:cs typeface="+mn-lt"/>
              </a:rPr>
              <a:t>Muito obrigada por dedicar seu tempo a esta leitura!</a:t>
            </a:r>
          </a:p>
          <a:p>
            <a:pPr algn="ctr">
              <a:buNone/>
            </a:pPr>
            <a:endParaRPr lang="pt-BR" dirty="0">
              <a:ea typeface="+mn-lt"/>
              <a:cs typeface="+mn-lt"/>
            </a:endParaRPr>
          </a:p>
          <a:p>
            <a:pPr marL="0" indent="0">
              <a:lnSpc>
                <a:spcPct val="130000"/>
              </a:lnSpc>
              <a:buNone/>
            </a:pPr>
            <a:r>
              <a:rPr lang="pt-BR" sz="5600" dirty="0">
                <a:ea typeface="+mn-lt"/>
                <a:cs typeface="+mn-lt"/>
              </a:rPr>
              <a:t>Este e-book foi cuidadosamente diagramado por uma pessoa e o conteúdo foi gerado por inteligência artificial. </a:t>
            </a:r>
          </a:p>
          <a:p>
            <a:pPr marL="0" indent="0">
              <a:lnSpc>
                <a:spcPct val="130000"/>
              </a:lnSpc>
              <a:buNone/>
            </a:pPr>
            <a:r>
              <a:rPr lang="pt-BR" sz="5600" dirty="0">
                <a:ea typeface="+mn-lt"/>
                <a:cs typeface="+mn-lt"/>
              </a:rPr>
              <a:t>Se você tiver interesse em explorar mais, visite meu Github para mais detalhes.</a:t>
            </a:r>
            <a:endParaRPr lang="pt-BR" sz="5600"/>
          </a:p>
          <a:p>
            <a:pPr marL="0" indent="0">
              <a:lnSpc>
                <a:spcPct val="130000"/>
              </a:lnSpc>
              <a:buNone/>
            </a:pPr>
            <a:r>
              <a:rPr lang="pt-BR" sz="5600" dirty="0">
                <a:ea typeface="+mn-lt"/>
                <a:cs typeface="+mn-lt"/>
                <a:hlinkClick r:id="rId2"/>
              </a:rPr>
              <a:t>https://github.com/eu-ingrid/Criando-um-Ebook</a:t>
            </a:r>
            <a:endParaRPr lang="pt-BR"/>
          </a:p>
          <a:p>
            <a:pPr marL="0" indent="0">
              <a:lnSpc>
                <a:spcPct val="130000"/>
              </a:lnSpc>
              <a:buNone/>
            </a:pPr>
            <a:endParaRPr lang="pt-BR" sz="4800" dirty="0">
              <a:ea typeface="+mn-lt"/>
              <a:cs typeface="+mn-lt"/>
            </a:endParaRPr>
          </a:p>
          <a:p>
            <a:pPr marL="0" indent="0">
              <a:lnSpc>
                <a:spcPct val="130000"/>
              </a:lnSpc>
              <a:buNone/>
            </a:pPr>
            <a:r>
              <a:rPr lang="pt-BR" sz="4800" b="1" i="1" dirty="0">
                <a:ea typeface="+mn-lt"/>
                <a:cs typeface="+mn-lt"/>
              </a:rPr>
              <a:t>Aviso:</a:t>
            </a:r>
            <a:r>
              <a:rPr lang="pt-BR" sz="4800" dirty="0">
                <a:ea typeface="+mn-lt"/>
                <a:cs typeface="+mn-lt"/>
              </a:rPr>
              <a:t> </a:t>
            </a:r>
          </a:p>
          <a:p>
            <a:pPr marL="0" indent="0">
              <a:lnSpc>
                <a:spcPct val="130000"/>
              </a:lnSpc>
              <a:buNone/>
            </a:pPr>
            <a:r>
              <a:rPr lang="pt-BR" sz="4800" i="1" dirty="0">
                <a:ea typeface="+mn-lt"/>
                <a:cs typeface="+mn-lt"/>
              </a:rPr>
              <a:t>Este material foi criado com o objetivo de compartilhar o aprendizado sobre ferramentas de IA e suas possibilidades. Vale ressaltar que, embora tenhamos nos esforçado ao máximo, as informações aqui apresentadas podem conter erros, uma vez que não houve uma verificação minuciosa da veracidade dos textos gerados pela IA.</a:t>
            </a:r>
            <a:endParaRPr lang="pt-BR" sz="4800" i="1"/>
          </a:p>
          <a:p>
            <a:pPr marL="0" indent="0">
              <a:lnSpc>
                <a:spcPct val="130000"/>
              </a:lnSpc>
              <a:buNone/>
            </a:pPr>
            <a:endParaRPr lang="pt-BR" sz="4800" dirty="0">
              <a:ea typeface="+mn-lt"/>
              <a:cs typeface="+mn-lt"/>
            </a:endParaRPr>
          </a:p>
          <a:p>
            <a:pPr marL="0" indent="0">
              <a:lnSpc>
                <a:spcPct val="130000"/>
              </a:lnSpc>
              <a:buNone/>
            </a:pPr>
            <a:r>
              <a:rPr lang="pt-BR" sz="5600" dirty="0">
                <a:ea typeface="+mn-lt"/>
                <a:cs typeface="+mn-lt"/>
              </a:rPr>
              <a:t>Agradeço novamente por acompanhar e espero que tenha sido uma leitura interessante!</a:t>
            </a:r>
            <a:endParaRPr lang="pt-BR" sz="5600">
              <a:ea typeface="+mn-lt"/>
              <a:cs typeface="+mn-lt"/>
            </a:endParaRPr>
          </a:p>
          <a:p>
            <a:pPr marL="0" indent="0" algn="ctr">
              <a:buNone/>
            </a:pPr>
            <a:endParaRPr lang="pt-BR" sz="3600" dirty="0"/>
          </a:p>
          <a:p>
            <a:pPr marL="0" indent="0" algn="ctr">
              <a:buNone/>
            </a:pPr>
            <a:r>
              <a:rPr lang="pt-BR" sz="3600" dirty="0"/>
              <a:t>Autora: Ingrid Braga</a:t>
            </a:r>
          </a:p>
        </p:txBody>
      </p:sp>
      <p:sp>
        <p:nvSpPr>
          <p:cNvPr id="4" name="Espaço Reservado para Data 3">
            <a:extLst>
              <a:ext uri="{FF2B5EF4-FFF2-40B4-BE49-F238E27FC236}">
                <a16:creationId xmlns:a16="http://schemas.microsoft.com/office/drawing/2014/main" id="{065C5567-B0BE-6EE4-46F5-FCE6DDB4BD6A}"/>
              </a:ext>
            </a:extLst>
          </p:cNvPr>
          <p:cNvSpPr>
            <a:spLocks noGrp="1"/>
          </p:cNvSpPr>
          <p:nvPr>
            <p:ph type="dt" sz="half" idx="10"/>
          </p:nvPr>
        </p:nvSpPr>
        <p:spPr/>
        <p:txBody>
          <a:bodyPr/>
          <a:lstStyle/>
          <a:p>
            <a:fld id="{5BF7081D-F4B0-4889-980C-0EE8544EC8C5}" type="datetime1">
              <a:t>11/01/2025</a:t>
            </a:fld>
            <a:endParaRPr lang="en-US" dirty="0"/>
          </a:p>
        </p:txBody>
      </p:sp>
      <p:sp>
        <p:nvSpPr>
          <p:cNvPr id="5" name="Espaço Reservado para Rodapé 4">
            <a:extLst>
              <a:ext uri="{FF2B5EF4-FFF2-40B4-BE49-F238E27FC236}">
                <a16:creationId xmlns:a16="http://schemas.microsoft.com/office/drawing/2014/main" id="{44D88074-7574-490B-C11D-C8F13D1E5B1C}"/>
              </a:ext>
            </a:extLst>
          </p:cNvPr>
          <p:cNvSpPr>
            <a:spLocks noGrp="1"/>
          </p:cNvSpPr>
          <p:nvPr>
            <p:ph type="ftr" sz="quarter" idx="11"/>
          </p:nvPr>
        </p:nvSpPr>
        <p:spPr>
          <a:xfrm>
            <a:off x="1970263" y="9181395"/>
            <a:ext cx="3264143" cy="527403"/>
          </a:xfrm>
        </p:spPr>
        <p:txBody>
          <a:bodyPr/>
          <a:lstStyle/>
          <a:p>
            <a:r>
              <a:rPr lang="en-US" sz="800" dirty="0"/>
              <a:t>Apostas em Jogo: A Evolução do Mercado no </a:t>
            </a:r>
            <a:r>
              <a:rPr lang="en-US" sz="800" dirty="0" err="1"/>
              <a:t>Brasil</a:t>
            </a:r>
            <a:br>
              <a:rPr lang="en-US" sz="800" dirty="0"/>
            </a:br>
            <a:r>
              <a:rPr lang="en-US" sz="800" dirty="0"/>
              <a:t>Ingrid Braga</a:t>
            </a:r>
          </a:p>
        </p:txBody>
      </p:sp>
      <p:sp>
        <p:nvSpPr>
          <p:cNvPr id="6" name="Espaço Reservado para Número de Slide 5">
            <a:extLst>
              <a:ext uri="{FF2B5EF4-FFF2-40B4-BE49-F238E27FC236}">
                <a16:creationId xmlns:a16="http://schemas.microsoft.com/office/drawing/2014/main" id="{43218E43-1C12-3480-BEF5-5D67E6EA17AF}"/>
              </a:ext>
            </a:extLst>
          </p:cNvPr>
          <p:cNvSpPr>
            <a:spLocks noGrp="1"/>
          </p:cNvSpPr>
          <p:nvPr>
            <p:ph type="sldNum" sz="quarter" idx="12"/>
          </p:nvPr>
        </p:nvSpPr>
        <p:spPr/>
        <p:txBody>
          <a:bodyPr/>
          <a:lstStyle/>
          <a:p>
            <a:fld id="{A65A5C87-DF58-40C8-B092-1DE63DB4547E}" type="slidenum">
              <a:rPr lang="en-US" dirty="0"/>
              <a:t>8</a:t>
            </a:fld>
            <a:endParaRPr lang="en-US" dirty="0"/>
          </a:p>
        </p:txBody>
      </p:sp>
    </p:spTree>
    <p:extLst>
      <p:ext uri="{BB962C8B-B14F-4D97-AF65-F5344CB8AC3E}">
        <p14:creationId xmlns:p14="http://schemas.microsoft.com/office/powerpoint/2010/main" val="396678833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Papel A4 (210 x 297 mm)</PresentationFormat>
  <Paragraphs>0</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AccentBoxVTI</vt:lpstr>
      <vt:lpstr>  A Evolução do Mercado no Brasil </vt:lpstr>
      <vt:lpstr>Introdução</vt:lpstr>
      <vt:lpstr>1. A Primeira Grande Mudança: A Lei 13.756/2018</vt:lpstr>
      <vt:lpstr>2. O Crescimento do Mercado e a Espera pela Regulamentação Completa</vt:lpstr>
      <vt:lpstr>3. O Papel da Secretaria de Prêmios e Apostas em 2024 </vt:lpstr>
      <vt:lpstr>4. O Futuro das Apostas Esportivas no Brasil </vt:lpstr>
      <vt:lpstr>Conclusão</vt:lpstr>
      <vt:lpstr>Agradecimentos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560</cp:revision>
  <dcterms:created xsi:type="dcterms:W3CDTF">2025-01-11T21:47:27Z</dcterms:created>
  <dcterms:modified xsi:type="dcterms:W3CDTF">2025-01-12T01:19:01Z</dcterms:modified>
</cp:coreProperties>
</file>