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6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74" autoAdjust="0"/>
    <p:restoredTop sz="94637" autoAdjust="0"/>
  </p:normalViewPr>
  <p:slideViewPr>
    <p:cSldViewPr>
      <p:cViewPr>
        <p:scale>
          <a:sx n="150" d="100"/>
          <a:sy n="150" d="100"/>
        </p:scale>
        <p:origin x="-2056" y="-2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02C65AE-2D99-44B5-8279-91A1251494CE}" type="datetimeFigureOut">
              <a:rPr lang="en-US"/>
              <a:pPr>
                <a:defRPr/>
              </a:pPr>
              <a:t>11/13/2018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6E3DA79-1948-4DC5-836A-D9CC80FB3A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561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B4BDB9D-F13E-4B78-B582-7E12C3D626A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A9B5AC-DA4B-4A84-9EBA-A38BE47A1B3C}" type="datetimeFigureOut">
              <a:rPr lang="en-US"/>
              <a:pPr>
                <a:defRPr/>
              </a:pPr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8C3BF-45C8-4E25-8873-D73A8A1384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47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A9FD1-B8E5-42C5-9328-2C1AF29D19A6}" type="datetimeFigureOut">
              <a:rPr lang="en-US"/>
              <a:pPr>
                <a:defRPr/>
              </a:pPr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BE4275-F945-4438-9A7F-B4858D27D7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63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D6A0D9-54AD-4B2E-AB0A-311169CCF94B}" type="datetimeFigureOut">
              <a:rPr lang="en-US"/>
              <a:pPr>
                <a:defRPr/>
              </a:pPr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8B273-94DE-4588-9939-C62FECD540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2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01F21-A510-4D78-9678-3BFC70202999}" type="datetimeFigureOut">
              <a:rPr lang="en-US"/>
              <a:pPr>
                <a:defRPr/>
              </a:pPr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5EB34-BF58-4F60-944E-D38D72D48A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60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4EF3A-22C1-4049-9CE6-9D1F05B963DB}" type="datetimeFigureOut">
              <a:rPr lang="en-US"/>
              <a:pPr>
                <a:defRPr/>
              </a:pPr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C8AEE-1E79-48E4-BDBA-2B39D7ED8B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40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5B2E6-EC1F-4A45-96B5-17344B2DE30D}" type="datetimeFigureOut">
              <a:rPr lang="en-US"/>
              <a:pPr>
                <a:defRPr/>
              </a:pPr>
              <a:t>11/13/2018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B659B-6458-4652-8D97-04524E1A12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8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21C20-89B9-4E3A-8DE0-002CEAA18274}" type="datetimeFigureOut">
              <a:rPr lang="en-US"/>
              <a:pPr>
                <a:defRPr/>
              </a:pPr>
              <a:t>11/13/2018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9982A1-6392-43DA-90B6-DD0F3A3C22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0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C5CF9-ED45-4092-8A61-9C8E20C0B647}" type="datetimeFigureOut">
              <a:rPr lang="en-US"/>
              <a:pPr>
                <a:defRPr/>
              </a:pPr>
              <a:t>11/13/2018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BB9B3A-A6E6-4CC2-82C8-04DEB5916B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66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EA4FE-94C7-4C5D-A193-F168DDDA289F}" type="datetimeFigureOut">
              <a:rPr lang="en-US"/>
              <a:pPr>
                <a:defRPr/>
              </a:pPr>
              <a:t>11/13/2018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71C756-4F16-4D30-82AB-1CC587220B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60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4D963-8103-48E1-B8C4-11F361DCA6F3}" type="datetimeFigureOut">
              <a:rPr lang="en-US"/>
              <a:pPr>
                <a:defRPr/>
              </a:pPr>
              <a:t>11/13/2018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184FB-7F00-40AA-8712-C700B26C4F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61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C0C34A-F858-4669-AC69-D941DAC84104}" type="datetimeFigureOut">
              <a:rPr lang="en-US"/>
              <a:pPr>
                <a:defRPr/>
              </a:pPr>
              <a:t>11/13/2018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8A201-978F-4D21-8E8A-F896DEF36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5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8C8613E-E0C3-4D35-85EB-FA6013527C64}" type="datetimeFigureOut">
              <a:rPr lang="en-US"/>
              <a:pPr>
                <a:defRPr/>
              </a:pPr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03DA1EE-306B-4C3A-AD1E-B440944EA9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/>
          <a:lstStyle/>
          <a:p>
            <a:r>
              <a:rPr lang="ro-RO" dirty="0" smtClean="0"/>
              <a:t>Final project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14675"/>
            <a:ext cx="64008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/>
              <a:t>Machine Learning Fundamentals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/>
            </a:extLst>
          </p:cNvPr>
          <p:cNvSpPr txBox="1">
            <a:spLocks/>
          </p:cNvSpPr>
          <p:nvPr/>
        </p:nvSpPr>
        <p:spPr>
          <a:xfrm>
            <a:off x="4419600" y="4953000"/>
            <a:ext cx="3843338" cy="1149350"/>
          </a:xfrm>
          <a:prstGeom prst="rect">
            <a:avLst/>
          </a:prstGeom>
          <a:noFill/>
        </p:spPr>
        <p:txBody>
          <a:bodyPr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spc="-50" dirty="0" smtClean="0"/>
              <a:t>November 2018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spc="-50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pc="-50" dirty="0" err="1" smtClean="0"/>
              <a:t>Emilian</a:t>
            </a:r>
            <a:r>
              <a:rPr lang="ro-RO" spc="-50" dirty="0" smtClean="0"/>
              <a:t> Utma</a:t>
            </a:r>
            <a:endParaRPr lang="en-US" sz="2000" spc="-5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6629400"/>
            <a:ext cx="8077200" cy="76200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60" y="175260"/>
            <a:ext cx="2225040" cy="434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9600" cy="715963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                 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41910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sz="2400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sz="2400" dirty="0" smtClean="0"/>
              <a:t>For </a:t>
            </a:r>
            <a:r>
              <a:rPr lang="en-US" sz="2400" dirty="0"/>
              <a:t>question: “</a:t>
            </a:r>
            <a:r>
              <a:rPr lang="en-US" sz="1500" i="1" dirty="0"/>
              <a:t>Is male a person that says ‘i believe that life is a bold, dashing adventure’ </a:t>
            </a:r>
            <a:r>
              <a:rPr lang="en-US" sz="2400" i="1" dirty="0"/>
              <a:t>?</a:t>
            </a:r>
            <a:r>
              <a:rPr lang="en-US" sz="2400" dirty="0"/>
              <a:t>” (formalized as “</a:t>
            </a:r>
            <a:r>
              <a:rPr lang="en-US" sz="1500" dirty="0"/>
              <a:t>Predicts if "Is male" based on: essay0, essay3, essay6, essay8</a:t>
            </a:r>
            <a:r>
              <a:rPr lang="en-US" sz="2400" dirty="0" smtClean="0"/>
              <a:t>”) the following models have been used:</a:t>
            </a:r>
            <a:br>
              <a:rPr lang="en-US" sz="2400" dirty="0" smtClean="0"/>
            </a:br>
            <a:r>
              <a:rPr lang="en-US" sz="2400" b="1" dirty="0"/>
              <a:t>Naive Bayes Classifier </a:t>
            </a:r>
            <a:r>
              <a:rPr lang="en-US" sz="3600" b="1" dirty="0"/>
              <a:t>(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classify_sex_naive_bayes.py</a:t>
            </a:r>
            <a:r>
              <a:rPr lang="en-US" sz="3600" b="1" dirty="0" smtClean="0"/>
              <a:t>)</a:t>
            </a:r>
            <a:br>
              <a:rPr lang="en-US" sz="3600" b="1" dirty="0" smtClean="0"/>
            </a:br>
            <a:r>
              <a:rPr lang="en-US" sz="2400" b="1" dirty="0" smtClean="0"/>
              <a:t>Support </a:t>
            </a:r>
            <a:r>
              <a:rPr lang="en-US" sz="2400" b="1" dirty="0"/>
              <a:t>Vector Machines (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classify_sex_naive_svc.py</a:t>
            </a:r>
            <a:r>
              <a:rPr lang="en-US" sz="2400" b="1" dirty="0" smtClean="0"/>
              <a:t>)</a:t>
            </a:r>
            <a:endParaRPr lang="en-US" sz="2400" dirty="0"/>
          </a:p>
          <a:p>
            <a:pPr fontAlgn="auto">
              <a:spcAft>
                <a:spcPts val="0"/>
              </a:spcAft>
              <a:defRPr/>
            </a:pPr>
            <a:endParaRPr lang="ro-RO" sz="2400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GB" sz="2400" dirty="0" smtClean="0"/>
          </a:p>
          <a:p>
            <a:pPr fontAlgn="auto">
              <a:spcAft>
                <a:spcPts val="0"/>
              </a:spcAft>
              <a:defRPr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6629400"/>
            <a:ext cx="8077200" cy="76200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5"/>
          <p:cNvSpPr txBox="1">
            <a:spLocks/>
          </p:cNvSpPr>
          <p:nvPr/>
        </p:nvSpPr>
        <p:spPr bwMode="auto">
          <a:xfrm>
            <a:off x="495300" y="304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mtClean="0"/>
              <a:t>Classification Approaches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28600"/>
            <a:ext cx="2225040" cy="434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9600" cy="715963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                 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41910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sz="2400" dirty="0"/>
          </a:p>
          <a:p>
            <a:pPr fontAlgn="auto">
              <a:spcAft>
                <a:spcPts val="0"/>
              </a:spcAft>
              <a:defRPr/>
            </a:pPr>
            <a:endParaRPr lang="en-US" sz="2400" b="1" dirty="0" smtClean="0"/>
          </a:p>
          <a:p>
            <a:pPr fontAlgn="auto">
              <a:spcAft>
                <a:spcPts val="0"/>
              </a:spcAft>
              <a:defRPr/>
            </a:pPr>
            <a:endParaRPr lang="en-US" sz="2400" dirty="0"/>
          </a:p>
          <a:p>
            <a:pPr fontAlgn="auto">
              <a:spcAft>
                <a:spcPts val="0"/>
              </a:spcAft>
              <a:defRPr/>
            </a:pPr>
            <a:endParaRPr lang="ro-RO" sz="2400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GB" sz="2400" dirty="0" smtClean="0"/>
          </a:p>
          <a:p>
            <a:pPr fontAlgn="auto">
              <a:spcAft>
                <a:spcPts val="0"/>
              </a:spcAft>
              <a:defRPr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6629400"/>
            <a:ext cx="8077200" cy="76200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5"/>
          <p:cNvSpPr txBox="1">
            <a:spLocks/>
          </p:cNvSpPr>
          <p:nvPr/>
        </p:nvSpPr>
        <p:spPr bwMode="auto">
          <a:xfrm>
            <a:off x="495300" y="304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 smtClean="0"/>
              <a:t>Classification model comparison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28600"/>
            <a:ext cx="2225040" cy="43434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109629"/>
              </p:ext>
            </p:extLst>
          </p:nvPr>
        </p:nvGraphicFramePr>
        <p:xfrm>
          <a:off x="533400" y="1752600"/>
          <a:ext cx="8001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3048000"/>
                <a:gridCol w="2362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 time (sec)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Naive Bayes Classifier 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Prediction of a 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0.059999942779541016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Naive Bayes Classifier 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Performance tests time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0.10199999809265137</a:t>
                      </a:r>
                      <a:endParaRPr lang="en-US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Support Vector Machines</a:t>
                      </a:r>
                      <a:endParaRPr lang="en-US" sz="15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Prediction of a 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993.8599998950958</a:t>
                      </a:r>
                      <a:endParaRPr lang="en-US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Support Vector Machines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Performance tests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593.0480000972748</a:t>
                      </a:r>
                      <a:endParaRPr lang="en-US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770959"/>
              </p:ext>
            </p:extLst>
          </p:nvPr>
        </p:nvGraphicFramePr>
        <p:xfrm>
          <a:off x="495300" y="3810000"/>
          <a:ext cx="8001000" cy="129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1600200"/>
                <a:gridCol w="1981200"/>
                <a:gridCol w="182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 score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Naive Bayes Classifier </a:t>
                      </a:r>
                    </a:p>
                    <a:p>
                      <a:endParaRPr lang="en-US" sz="15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0.5993678387988938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0.6002485948984003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0.9816173221387539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Support Vector Machines</a:t>
                      </a:r>
                      <a:endParaRPr lang="en-US" sz="15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rgbClr val="000000"/>
                          </a:solidFill>
                          <a:latin typeface="Consolas"/>
                          <a:ea typeface="+mn-ea"/>
                          <a:cs typeface="+mn-cs"/>
                        </a:rPr>
                        <a:t>0.6008277033002016</a:t>
                      </a:r>
                      <a:endParaRPr lang="en-US" sz="1000" kern="1200" dirty="0">
                        <a:solidFill>
                          <a:srgbClr val="000000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rgbClr val="000000"/>
                          </a:solidFill>
                          <a:latin typeface="Consolas"/>
                          <a:ea typeface="+mn-ea"/>
                          <a:cs typeface="+mn-cs"/>
                        </a:rPr>
                        <a:t>0.6008277033002016</a:t>
                      </a:r>
                      <a:endParaRPr lang="en-US" sz="1000" kern="1200" dirty="0">
                        <a:solidFill>
                          <a:srgbClr val="000000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1.0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513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9600" cy="715963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                 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41910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sz="2400" dirty="0"/>
          </a:p>
          <a:p>
            <a:pPr fontAlgn="auto">
              <a:spcAft>
                <a:spcPts val="0"/>
              </a:spcAft>
              <a:defRPr/>
            </a:pPr>
            <a:endParaRPr lang="en-US" sz="2400" b="1" dirty="0" smtClean="0"/>
          </a:p>
          <a:p>
            <a:pPr fontAlgn="auto">
              <a:spcAft>
                <a:spcPts val="0"/>
              </a:spcAft>
              <a:defRPr/>
            </a:pPr>
            <a:endParaRPr lang="en-US" sz="2400" dirty="0"/>
          </a:p>
          <a:p>
            <a:pPr fontAlgn="auto">
              <a:spcAft>
                <a:spcPts val="0"/>
              </a:spcAft>
              <a:defRPr/>
            </a:pPr>
            <a:endParaRPr lang="ro-RO" sz="2400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GB" sz="2400" dirty="0" smtClean="0"/>
          </a:p>
          <a:p>
            <a:pPr fontAlgn="auto">
              <a:spcAft>
                <a:spcPts val="0"/>
              </a:spcAft>
              <a:defRPr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6629400"/>
            <a:ext cx="8077200" cy="76200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5"/>
          <p:cNvSpPr txBox="1">
            <a:spLocks/>
          </p:cNvSpPr>
          <p:nvPr/>
        </p:nvSpPr>
        <p:spPr bwMode="auto">
          <a:xfrm>
            <a:off x="495300" y="304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 smtClean="0"/>
              <a:t>Regression Approaches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28600"/>
            <a:ext cx="2225040" cy="43434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81000" y="1371601"/>
            <a:ext cx="8458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For question: “</a:t>
            </a:r>
            <a:r>
              <a:rPr lang="en-US" sz="1500" i="1" dirty="0"/>
              <a:t>What age is a person earning 50000 $ per year and job as 'science / tech / engineering</a:t>
            </a:r>
            <a:r>
              <a:rPr lang="en-US" sz="1500" i="1" dirty="0"/>
              <a:t>‘?</a:t>
            </a:r>
            <a:r>
              <a:rPr lang="en-US" dirty="0"/>
              <a:t>”, </a:t>
            </a:r>
            <a:r>
              <a:rPr lang="en-US" dirty="0" smtClean="0"/>
              <a:t>formalized as</a:t>
            </a:r>
            <a:r>
              <a:rPr lang="en-US" dirty="0"/>
              <a:t>: </a:t>
            </a:r>
            <a:r>
              <a:rPr lang="en-US" dirty="0" smtClean="0"/>
              <a:t>“</a:t>
            </a:r>
            <a:r>
              <a:rPr lang="en-US" sz="1500" i="1" dirty="0" smtClean="0"/>
              <a:t>Predict </a:t>
            </a:r>
            <a:r>
              <a:rPr lang="en-US" sz="1500" i="1" dirty="0"/>
              <a:t>age with income and </a:t>
            </a:r>
            <a:r>
              <a:rPr lang="en-US" sz="1500" i="1" dirty="0" smtClean="0"/>
              <a:t>job</a:t>
            </a:r>
            <a:r>
              <a:rPr lang="en-US" dirty="0" smtClean="0"/>
              <a:t>”, the following models has been used:</a:t>
            </a:r>
            <a:br>
              <a:rPr lang="en-US" dirty="0" smtClean="0"/>
            </a:br>
            <a:r>
              <a:rPr lang="en-US" b="1" dirty="0"/>
              <a:t>K-Nearest Neighbors Classifier </a:t>
            </a:r>
            <a:r>
              <a:rPr lang="en-US" b="1" dirty="0" smtClean="0"/>
              <a:t>Regression 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predict_age_knr.py)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 err="1" smtClean="0"/>
              <a:t>LinearRegression</a:t>
            </a:r>
            <a:r>
              <a:rPr lang="en-US" b="1" dirty="0" smtClean="0"/>
              <a:t> 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predict_age_mlr.py</a:t>
            </a:r>
            <a:r>
              <a:rPr lang="en-US" b="1" dirty="0" smtClean="0"/>
              <a:t>)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endParaRPr lang="en-US" dirty="0"/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For question: “</a:t>
            </a:r>
            <a:r>
              <a:rPr lang="en-US" sz="1500" i="1" dirty="0" smtClean="0"/>
              <a:t>What </a:t>
            </a:r>
            <a:r>
              <a:rPr lang="en-US" sz="1500" i="1" dirty="0"/>
              <a:t>income has a person with 'graduated from law school' as education level, takes drugs often and is a woman</a:t>
            </a:r>
            <a:r>
              <a:rPr lang="en-US" sz="1500" i="1" dirty="0" smtClean="0"/>
              <a:t>?</a:t>
            </a:r>
            <a:r>
              <a:rPr lang="en-US" b="1" dirty="0" smtClean="0"/>
              <a:t>”</a:t>
            </a:r>
            <a:r>
              <a:rPr lang="en-US" dirty="0" smtClean="0"/>
              <a:t>, </a:t>
            </a:r>
            <a:r>
              <a:rPr lang="en-US" dirty="0"/>
              <a:t>formalized as: </a:t>
            </a:r>
            <a:r>
              <a:rPr lang="en-US" dirty="0" smtClean="0"/>
              <a:t>“</a:t>
            </a:r>
            <a:r>
              <a:rPr lang="en-US" sz="1500" i="1" dirty="0" smtClean="0"/>
              <a:t>Predict </a:t>
            </a:r>
            <a:r>
              <a:rPr lang="en-US" sz="1500" i="1" dirty="0"/>
              <a:t>income based on education, drugs and sex</a:t>
            </a:r>
            <a:r>
              <a:rPr lang="en-US" dirty="0" smtClean="0"/>
              <a:t>”, </a:t>
            </a:r>
            <a:r>
              <a:rPr lang="en-US" dirty="0"/>
              <a:t>the following models has been used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b="1" dirty="0"/>
              <a:t>K-Nearest Neighbors Classifier Regression 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predict_income_knr.py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 err="1"/>
              <a:t>LinearRegression</a:t>
            </a:r>
            <a:r>
              <a:rPr lang="en-US" b="1" dirty="0"/>
              <a:t> 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predict_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income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_mlr.py</a:t>
            </a:r>
            <a:r>
              <a:rPr lang="en-US" b="1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34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9600" cy="715963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                 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447800"/>
            <a:ext cx="8343900" cy="41910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sz="2400" dirty="0"/>
          </a:p>
          <a:p>
            <a:pPr fontAlgn="auto">
              <a:spcAft>
                <a:spcPts val="0"/>
              </a:spcAft>
              <a:defRPr/>
            </a:pPr>
            <a:endParaRPr lang="en-US" sz="2400" b="1" dirty="0" smtClean="0"/>
          </a:p>
          <a:p>
            <a:pPr fontAlgn="auto">
              <a:spcAft>
                <a:spcPts val="0"/>
              </a:spcAft>
              <a:defRPr/>
            </a:pPr>
            <a:endParaRPr lang="en-US" sz="2400" dirty="0"/>
          </a:p>
          <a:p>
            <a:pPr fontAlgn="auto">
              <a:spcAft>
                <a:spcPts val="0"/>
              </a:spcAft>
              <a:defRPr/>
            </a:pPr>
            <a:endParaRPr lang="ro-RO" sz="2400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GB" sz="2400" dirty="0" smtClean="0"/>
          </a:p>
          <a:p>
            <a:pPr fontAlgn="auto">
              <a:spcAft>
                <a:spcPts val="0"/>
              </a:spcAft>
              <a:defRPr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6629400"/>
            <a:ext cx="8077200" cy="76200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5"/>
          <p:cNvSpPr txBox="1">
            <a:spLocks/>
          </p:cNvSpPr>
          <p:nvPr/>
        </p:nvSpPr>
        <p:spPr bwMode="auto">
          <a:xfrm>
            <a:off x="495300" y="304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 smtClean="0"/>
              <a:t>Regression model comparison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28600"/>
            <a:ext cx="2225040" cy="43434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846065"/>
              </p:ext>
            </p:extLst>
          </p:nvPr>
        </p:nvGraphicFramePr>
        <p:xfrm>
          <a:off x="508000" y="1524000"/>
          <a:ext cx="8331200" cy="352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5856"/>
                <a:gridCol w="3260344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 time (sec)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b="1" dirty="0" smtClean="0"/>
                        <a:t>K-Nearest Neighbors Classifier Regression 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Predict age with income and job</a:t>
                      </a:r>
                      <a:endParaRPr lang="en-US" sz="13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1.4320001602172852</a:t>
                      </a:r>
                      <a:endParaRPr lang="en-US" sz="1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smtClean="0"/>
                        <a:t>K-Nearest Neighbors Classifier Regression </a:t>
                      </a:r>
                      <a:endParaRPr lang="en-US" sz="13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 performance for</a:t>
                      </a:r>
                      <a:r>
                        <a:rPr lang="en-US" sz="13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k between 1 and 100</a:t>
                      </a:r>
                      <a:endParaRPr lang="en-US" sz="13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350.4079999923706</a:t>
                      </a:r>
                      <a:endParaRPr lang="en-US" sz="1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b="1" dirty="0" smtClean="0"/>
                        <a:t>Linear Regression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Predict age with income and 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0.029000043869018555</a:t>
                      </a:r>
                      <a:endParaRPr lang="en-US" sz="1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smtClean="0"/>
                        <a:t>Linear Regression</a:t>
                      </a:r>
                      <a:endParaRPr lang="en-US" sz="13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0.003000020980834961</a:t>
                      </a:r>
                      <a:endParaRPr lang="en-US" sz="1300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smtClean="0"/>
                        <a:t>K-Nearest Neighbors Classifier Regression </a:t>
                      </a:r>
                      <a:endParaRPr lang="en-US" sz="1300" dirty="0" smtClean="0"/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Predict income based on education, drugs and sex</a:t>
                      </a:r>
                      <a:endParaRPr lang="en-US" sz="13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0.7210001945495605</a:t>
                      </a:r>
                      <a:endParaRPr lang="en-U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smtClean="0"/>
                        <a:t>K-Nearest Neighbors Classifier Regression</a:t>
                      </a:r>
                      <a:endParaRPr lang="en-US" sz="13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 performance for</a:t>
                      </a:r>
                      <a:r>
                        <a:rPr lang="en-US" sz="13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k between 1 and 100</a:t>
                      </a:r>
                      <a:endParaRPr lang="en-US" sz="13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378.03399991989136</a:t>
                      </a:r>
                      <a:endParaRPr lang="en-U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smtClean="0"/>
                        <a:t>Linear Regression</a:t>
                      </a:r>
                      <a:endParaRPr lang="en-US" sz="13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Predict income based on education, drugs and 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0.009999990463256836</a:t>
                      </a:r>
                      <a:endParaRPr lang="en-US" sz="1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smtClean="0"/>
                        <a:t>Linear Regression</a:t>
                      </a:r>
                      <a:endParaRPr lang="en-US" sz="13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0.006999969482421875</a:t>
                      </a:r>
                      <a:endParaRPr lang="en-US" sz="13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95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9600" cy="715963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                 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41910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sz="2400" dirty="0"/>
          </a:p>
          <a:p>
            <a:pPr fontAlgn="auto">
              <a:spcAft>
                <a:spcPts val="0"/>
              </a:spcAft>
              <a:defRPr/>
            </a:pPr>
            <a:endParaRPr lang="en-US" sz="2400" b="1" dirty="0" smtClean="0"/>
          </a:p>
          <a:p>
            <a:pPr fontAlgn="auto">
              <a:spcAft>
                <a:spcPts val="0"/>
              </a:spcAft>
              <a:defRPr/>
            </a:pPr>
            <a:endParaRPr lang="en-US" sz="2400" dirty="0"/>
          </a:p>
          <a:p>
            <a:pPr fontAlgn="auto">
              <a:spcAft>
                <a:spcPts val="0"/>
              </a:spcAft>
              <a:defRPr/>
            </a:pPr>
            <a:endParaRPr lang="ro-RO" sz="2400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GB" sz="2400" dirty="0" smtClean="0"/>
          </a:p>
          <a:p>
            <a:pPr fontAlgn="auto">
              <a:spcAft>
                <a:spcPts val="0"/>
              </a:spcAft>
              <a:defRPr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6629400"/>
            <a:ext cx="8077200" cy="76200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5"/>
          <p:cNvSpPr txBox="1">
            <a:spLocks/>
          </p:cNvSpPr>
          <p:nvPr/>
        </p:nvSpPr>
        <p:spPr bwMode="auto">
          <a:xfrm>
            <a:off x="495300" y="304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 smtClean="0"/>
              <a:t>Regression model comparison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28600"/>
            <a:ext cx="2225040" cy="43434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304362"/>
              </p:ext>
            </p:extLst>
          </p:nvPr>
        </p:nvGraphicFramePr>
        <p:xfrm>
          <a:off x="508000" y="1524000"/>
          <a:ext cx="8331199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/>
                <a:gridCol w="2819400"/>
                <a:gridCol w="2057400"/>
                <a:gridCol w="17525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 data accuracy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Test data accuracy score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Linear Regression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Predict age with income and 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0.0001112635695025288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0.00039512717792733465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 smtClean="0"/>
                        <a:t>Linear Regression</a:t>
                      </a:r>
                      <a:endParaRPr lang="en-US" sz="1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Predict income based on education, drugs and 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0.008727840073769255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0.008369123807991374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91" y="3428999"/>
            <a:ext cx="4064209" cy="30100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657599"/>
            <a:ext cx="4343400" cy="251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60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Conclusions/Next </a:t>
            </a:r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3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ro-RO" dirty="0" smtClean="0"/>
              <a:t>                 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Topics</a:t>
            </a:r>
            <a:r>
              <a:rPr lang="en-US" dirty="0"/>
              <a:t/>
            </a:r>
            <a:br>
              <a:rPr lang="en-US" dirty="0"/>
            </a:br>
            <a:r>
              <a:rPr lang="ro-RO" dirty="0" smtClean="0"/>
              <a:t>   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229600" cy="4038600"/>
          </a:xfrm>
        </p:spPr>
        <p:txBody>
          <a:bodyPr/>
          <a:lstStyle/>
          <a:p>
            <a:r>
              <a:rPr lang="en-US" sz="2400" dirty="0" smtClean="0"/>
              <a:t>Exploration </a:t>
            </a:r>
            <a:r>
              <a:rPr lang="en-US" sz="2400" dirty="0"/>
              <a:t>of the Dataset</a:t>
            </a:r>
            <a:endParaRPr lang="ro-RO" sz="2400" dirty="0" smtClean="0"/>
          </a:p>
          <a:p>
            <a:r>
              <a:rPr lang="en-US" sz="2400" dirty="0" smtClean="0"/>
              <a:t>Question(s</a:t>
            </a:r>
            <a:r>
              <a:rPr lang="en-US" sz="2400" dirty="0"/>
              <a:t>) to Answer</a:t>
            </a:r>
            <a:endParaRPr lang="en-US" sz="2400" dirty="0" smtClean="0"/>
          </a:p>
          <a:p>
            <a:r>
              <a:rPr lang="en-US" sz="2400" dirty="0" smtClean="0"/>
              <a:t>Augmenting </a:t>
            </a:r>
            <a:r>
              <a:rPr lang="en-US" sz="2400" dirty="0"/>
              <a:t>the Dataset</a:t>
            </a:r>
            <a:endParaRPr lang="en-GB" sz="2400" dirty="0" smtClean="0"/>
          </a:p>
          <a:p>
            <a:r>
              <a:rPr lang="en-US" sz="2400" dirty="0" smtClean="0"/>
              <a:t>Classification </a:t>
            </a:r>
            <a:r>
              <a:rPr lang="en-US" sz="2400" dirty="0" smtClean="0"/>
              <a:t>Approaches</a:t>
            </a:r>
          </a:p>
          <a:p>
            <a:r>
              <a:rPr lang="en-US" sz="2400" dirty="0" smtClean="0"/>
              <a:t>Classification </a:t>
            </a:r>
            <a:r>
              <a:rPr lang="en-US" sz="2400" dirty="0"/>
              <a:t>M</a:t>
            </a:r>
            <a:r>
              <a:rPr lang="en-US" sz="2400" dirty="0" smtClean="0"/>
              <a:t>odel Comparison</a:t>
            </a:r>
            <a:endParaRPr lang="en-GB" sz="2400" dirty="0" smtClean="0"/>
          </a:p>
          <a:p>
            <a:r>
              <a:rPr lang="en-US" sz="2400" dirty="0" smtClean="0"/>
              <a:t>Regression </a:t>
            </a:r>
            <a:r>
              <a:rPr lang="en-US" sz="2400" dirty="0" smtClean="0"/>
              <a:t>Approaches</a:t>
            </a:r>
          </a:p>
          <a:p>
            <a:r>
              <a:rPr lang="en-US" sz="2400" dirty="0" smtClean="0"/>
              <a:t>Regression Model Comparison</a:t>
            </a:r>
            <a:endParaRPr lang="en-GB" sz="2400" dirty="0" smtClean="0"/>
          </a:p>
          <a:p>
            <a:r>
              <a:rPr lang="en-US" sz="2400" dirty="0" smtClean="0"/>
              <a:t>Conclusions/Next steps</a:t>
            </a:r>
            <a:endParaRPr lang="en-GB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685800" y="6629400"/>
            <a:ext cx="8077200" cy="76200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60" y="175260"/>
            <a:ext cx="2225040" cy="434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180" y="594360"/>
            <a:ext cx="7086600" cy="9445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ro-RO" dirty="0" smtClean="0"/>
              <a:t>         </a:t>
            </a:r>
            <a:r>
              <a:rPr lang="en-US" dirty="0" smtClean="0"/>
              <a:t>Exploration </a:t>
            </a:r>
            <a:r>
              <a:rPr lang="en-US" dirty="0"/>
              <a:t>of the Dataset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09800"/>
            <a:ext cx="8229600" cy="31242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 smtClean="0"/>
              <a:t>Data is defined in a local file: profiles.csv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ro-RO" sz="2400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sz="2400" dirty="0" smtClean="0"/>
              <a:t>Columns of interests (with </a:t>
            </a:r>
            <a:r>
              <a:rPr lang="en-US" sz="2400" b="1" dirty="0" smtClean="0"/>
              <a:t>bold</a:t>
            </a:r>
            <a:r>
              <a:rPr lang="en-US" sz="2400" dirty="0" smtClean="0"/>
              <a:t>):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"</a:t>
            </a:r>
            <a:r>
              <a:rPr lang="en-US" sz="2400" b="1" dirty="0"/>
              <a:t>age</a:t>
            </a:r>
            <a:r>
              <a:rPr lang="en-US" sz="2400" dirty="0"/>
              <a:t>","body_type","diet","drinks","</a:t>
            </a:r>
            <a:r>
              <a:rPr lang="en-US" sz="2400" b="1" dirty="0"/>
              <a:t>drugs</a:t>
            </a:r>
            <a:r>
              <a:rPr lang="en-US" sz="2400" dirty="0"/>
              <a:t>","</a:t>
            </a:r>
            <a:r>
              <a:rPr lang="en-US" sz="2400" b="1" dirty="0"/>
              <a:t>education</a:t>
            </a:r>
            <a:r>
              <a:rPr lang="en-US" sz="2400" dirty="0"/>
              <a:t>","</a:t>
            </a:r>
            <a:r>
              <a:rPr lang="en-US" sz="2400" b="1" dirty="0"/>
              <a:t>essay0</a:t>
            </a:r>
            <a:r>
              <a:rPr lang="en-US" sz="2400" dirty="0"/>
              <a:t>","essay1","essay2","</a:t>
            </a:r>
            <a:r>
              <a:rPr lang="en-US" sz="2400" b="1" dirty="0"/>
              <a:t>essay3</a:t>
            </a:r>
            <a:r>
              <a:rPr lang="en-US" sz="2400" dirty="0"/>
              <a:t>","essay4","essay5","</a:t>
            </a:r>
            <a:r>
              <a:rPr lang="en-US" sz="2400" b="1" dirty="0"/>
              <a:t>essay6</a:t>
            </a:r>
            <a:r>
              <a:rPr lang="en-US" sz="2400" dirty="0"/>
              <a:t>","essay7","</a:t>
            </a:r>
            <a:r>
              <a:rPr lang="en-US" sz="2400" b="1" dirty="0"/>
              <a:t>essay8</a:t>
            </a:r>
            <a:r>
              <a:rPr lang="en-US" sz="2400" dirty="0"/>
              <a:t>","essay9","ethnicity","height","</a:t>
            </a:r>
            <a:r>
              <a:rPr lang="en-US" sz="2400" b="1" dirty="0"/>
              <a:t>income</a:t>
            </a:r>
            <a:r>
              <a:rPr lang="en-US" sz="2400" dirty="0"/>
              <a:t>","</a:t>
            </a:r>
            <a:r>
              <a:rPr lang="en-US" sz="2400" b="1" dirty="0"/>
              <a:t>job</a:t>
            </a:r>
            <a:r>
              <a:rPr lang="en-US" sz="2400" dirty="0"/>
              <a:t>","last_online","location","offspring","orientation","pets","religion","</a:t>
            </a:r>
            <a:r>
              <a:rPr lang="en-US" sz="2400" b="1" dirty="0"/>
              <a:t>sex</a:t>
            </a:r>
            <a:r>
              <a:rPr lang="en-US" sz="2400" dirty="0"/>
              <a:t>","sign","smokes","speaks","status</a:t>
            </a:r>
            <a:r>
              <a:rPr lang="en-US" sz="2400" dirty="0" smtClean="0"/>
              <a:t>"</a:t>
            </a:r>
            <a:endParaRPr lang="en-GB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6629400"/>
            <a:ext cx="8077200" cy="76200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29540"/>
            <a:ext cx="2225040" cy="434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49530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 smtClean="0"/>
              <a:t>Columns descriptions:</a:t>
            </a:r>
            <a:br>
              <a:rPr lang="en-US" sz="2400" dirty="0" smtClean="0"/>
            </a:br>
            <a:r>
              <a:rPr lang="en-US" sz="2400" b="1" dirty="0" smtClean="0"/>
              <a:t>age</a:t>
            </a:r>
            <a:r>
              <a:rPr lang="en-US" sz="2400" dirty="0" smtClean="0"/>
              <a:t> – </a:t>
            </a:r>
            <a:r>
              <a:rPr lang="en-US" sz="2400" dirty="0" err="1" smtClean="0"/>
              <a:t>int</a:t>
            </a:r>
            <a:r>
              <a:rPr lang="en-US" sz="2400" dirty="0" smtClean="0"/>
              <a:t> type. Values from 18 to 110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 smtClean="0"/>
              <a:t>drugs</a:t>
            </a:r>
            <a:r>
              <a:rPr lang="en-US" sz="2400" dirty="0" smtClean="0"/>
              <a:t> – </a:t>
            </a:r>
            <a:r>
              <a:rPr lang="en-US" sz="2400" dirty="0" err="1" smtClean="0"/>
              <a:t>str</a:t>
            </a:r>
            <a:r>
              <a:rPr lang="en-US" sz="2400" dirty="0" smtClean="0"/>
              <a:t> type. Values </a:t>
            </a:r>
            <a:r>
              <a:rPr lang="en-US" sz="2400" dirty="0"/>
              <a:t>[nan, 'never', 'often', 'sometimes']</a:t>
            </a:r>
            <a:br>
              <a:rPr lang="en-US" sz="2400" dirty="0"/>
            </a:br>
            <a:r>
              <a:rPr lang="en-US" sz="2400" b="1" dirty="0" smtClean="0"/>
              <a:t>education</a:t>
            </a:r>
            <a:r>
              <a:rPr lang="en-US" sz="2400" dirty="0" smtClean="0"/>
              <a:t> – </a:t>
            </a:r>
            <a:r>
              <a:rPr lang="en-US" sz="2400" dirty="0" err="1" smtClean="0"/>
              <a:t>str</a:t>
            </a:r>
            <a:r>
              <a:rPr lang="en-US" sz="2400" dirty="0" smtClean="0"/>
              <a:t> type. Values like [nan, </a:t>
            </a:r>
            <a:r>
              <a:rPr lang="en-US" sz="2400" dirty="0"/>
              <a:t>'college/university</a:t>
            </a:r>
            <a:r>
              <a:rPr lang="en-US" sz="2400" dirty="0" smtClean="0"/>
              <a:t>', …]</a:t>
            </a:r>
            <a:br>
              <a:rPr lang="en-US" sz="2400" dirty="0" smtClean="0"/>
            </a:br>
            <a:r>
              <a:rPr lang="en-US" sz="2400" b="1" dirty="0" smtClean="0"/>
              <a:t>income</a:t>
            </a:r>
            <a:r>
              <a:rPr lang="en-US" sz="2400" dirty="0" smtClean="0"/>
              <a:t> – </a:t>
            </a:r>
            <a:r>
              <a:rPr lang="en-US" sz="2400" dirty="0" err="1" smtClean="0"/>
              <a:t>int</a:t>
            </a:r>
            <a:r>
              <a:rPr lang="en-US" sz="2400" dirty="0"/>
              <a:t> </a:t>
            </a:r>
            <a:r>
              <a:rPr lang="en-US" sz="2400" dirty="0" smtClean="0"/>
              <a:t>type. Values from -1, 20000 to 1000000</a:t>
            </a:r>
            <a:br>
              <a:rPr lang="en-US" sz="2400" dirty="0" smtClean="0"/>
            </a:br>
            <a:r>
              <a:rPr lang="en-US" sz="2400" b="1" dirty="0" smtClean="0"/>
              <a:t>job</a:t>
            </a:r>
            <a:r>
              <a:rPr lang="en-US" sz="2400" dirty="0" smtClean="0"/>
              <a:t> – </a:t>
            </a:r>
            <a:r>
              <a:rPr lang="en-US" sz="2400" dirty="0" err="1" smtClean="0"/>
              <a:t>str</a:t>
            </a:r>
            <a:r>
              <a:rPr lang="en-US" sz="2400" dirty="0" smtClean="0"/>
              <a:t> type. Values like </a:t>
            </a:r>
            <a:r>
              <a:rPr lang="en-US" sz="2400" dirty="0"/>
              <a:t>[nan, 'artistic / musical / writer</a:t>
            </a:r>
            <a:r>
              <a:rPr lang="en-US" sz="2400" dirty="0" smtClean="0"/>
              <a:t>', …]</a:t>
            </a:r>
            <a:br>
              <a:rPr lang="en-US" sz="2400" dirty="0" smtClean="0"/>
            </a:br>
            <a:r>
              <a:rPr lang="en-US" sz="2400" b="1" dirty="0" smtClean="0"/>
              <a:t>sex</a:t>
            </a:r>
            <a:r>
              <a:rPr lang="en-US" sz="2400" dirty="0" smtClean="0"/>
              <a:t> – </a:t>
            </a:r>
            <a:r>
              <a:rPr lang="en-US" sz="2400" dirty="0" err="1" smtClean="0"/>
              <a:t>str</a:t>
            </a:r>
            <a:r>
              <a:rPr lang="en-US" sz="2400" dirty="0" smtClean="0"/>
              <a:t> type. Values </a:t>
            </a:r>
            <a:r>
              <a:rPr lang="en-US" sz="2400" dirty="0"/>
              <a:t>['f', 'm']</a:t>
            </a:r>
            <a:br>
              <a:rPr lang="en-US" sz="2400" dirty="0"/>
            </a:br>
            <a:r>
              <a:rPr lang="en-US" sz="2400" dirty="0"/>
              <a:t>"</a:t>
            </a:r>
            <a:r>
              <a:rPr lang="en-US" sz="2400" b="1" dirty="0" smtClean="0"/>
              <a:t>essay0</a:t>
            </a:r>
            <a:r>
              <a:rPr lang="en-US" sz="2400" dirty="0" smtClean="0"/>
              <a:t>“ – </a:t>
            </a:r>
            <a:r>
              <a:rPr lang="en-US" sz="2400" dirty="0"/>
              <a:t>My self summary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"</a:t>
            </a:r>
            <a:r>
              <a:rPr lang="en-US" sz="2400" b="1" dirty="0" smtClean="0"/>
              <a:t>essay3</a:t>
            </a:r>
            <a:r>
              <a:rPr lang="en-US" sz="2400" dirty="0" smtClean="0"/>
              <a:t>“ – The </a:t>
            </a:r>
            <a:r>
              <a:rPr lang="en-US" sz="2400" dirty="0"/>
              <a:t>first thing people usually notice about </a:t>
            </a:r>
            <a:r>
              <a:rPr lang="en-US" sz="2400" dirty="0" smtClean="0"/>
              <a:t>me</a:t>
            </a:r>
            <a:br>
              <a:rPr lang="en-US" sz="2400" dirty="0" smtClean="0"/>
            </a:br>
            <a:r>
              <a:rPr lang="en-US" sz="2400" dirty="0" smtClean="0"/>
              <a:t>"</a:t>
            </a:r>
            <a:r>
              <a:rPr lang="en-US" sz="2400" b="1" dirty="0" smtClean="0"/>
              <a:t>essay6</a:t>
            </a:r>
            <a:r>
              <a:rPr lang="en-US" sz="2400" dirty="0" smtClean="0"/>
              <a:t>“ – </a:t>
            </a:r>
            <a:r>
              <a:rPr lang="en-US" sz="2400" dirty="0"/>
              <a:t>I spend a lot of time thinking about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"</a:t>
            </a:r>
            <a:r>
              <a:rPr lang="en-US" sz="2400" b="1" dirty="0" smtClean="0"/>
              <a:t>essay8</a:t>
            </a:r>
            <a:r>
              <a:rPr lang="en-US" sz="2400" dirty="0" smtClean="0"/>
              <a:t>“ – </a:t>
            </a:r>
            <a:r>
              <a:rPr lang="en-US" sz="2400" dirty="0"/>
              <a:t>The most private thing I am willing to admit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fontAlgn="auto">
              <a:spcAft>
                <a:spcPts val="0"/>
              </a:spcAft>
              <a:defRPr/>
            </a:pPr>
            <a:endParaRPr lang="en-US" sz="2400" dirty="0" smtClean="0"/>
          </a:p>
          <a:p>
            <a:pPr fontAlgn="auto">
              <a:spcAft>
                <a:spcPts val="0"/>
              </a:spcAft>
              <a:defRPr/>
            </a:pPr>
            <a:endParaRPr lang="ro-RO" sz="2400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GB" sz="2400" dirty="0" smtClean="0"/>
          </a:p>
          <a:p>
            <a:pPr fontAlgn="auto">
              <a:spcAft>
                <a:spcPts val="0"/>
              </a:spcAft>
              <a:defRPr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6629400"/>
            <a:ext cx="8077200" cy="76200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14400" y="274638"/>
            <a:ext cx="6705600" cy="1143000"/>
          </a:xfrm>
        </p:spPr>
        <p:txBody>
          <a:bodyPr/>
          <a:lstStyle/>
          <a:p>
            <a:r>
              <a:rPr lang="en-US" dirty="0" smtClean="0"/>
              <a:t>Exploration of the Dataset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28600"/>
            <a:ext cx="2225040" cy="434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38100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 smtClean="0"/>
              <a:t>Distribution of income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sz="2400" b="1" dirty="0" smtClean="0"/>
              <a:t>Code:</a:t>
            </a:r>
            <a:endParaRPr lang="ro-RO" sz="2400" dirty="0" smtClean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GB" sz="1000" dirty="0" err="1" smtClean="0">
                <a:latin typeface="Courier New" pitchFamily="49" charset="0"/>
                <a:cs typeface="Courier New" pitchFamily="49" charset="0"/>
              </a:rPr>
              <a:t>plt.hist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000" dirty="0" err="1" smtClean="0">
                <a:latin typeface="Courier New" pitchFamily="49" charset="0"/>
                <a:cs typeface="Courier New" pitchFamily="49" charset="0"/>
              </a:rPr>
              <a:t>df.income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000" dirty="0">
                <a:latin typeface="Courier New" pitchFamily="49" charset="0"/>
                <a:cs typeface="Courier New" pitchFamily="49" charset="0"/>
              </a:rPr>
              <a:t>bins=32)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GB" sz="1000" dirty="0" err="1" smtClean="0">
                <a:latin typeface="Courier New" pitchFamily="49" charset="0"/>
                <a:cs typeface="Courier New" pitchFamily="49" charset="0"/>
              </a:rPr>
              <a:t>plt.xlabel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(“Income")</a:t>
            </a:r>
            <a:endParaRPr lang="en-GB" sz="1000" dirty="0">
              <a:latin typeface="Courier New" pitchFamily="49" charset="0"/>
              <a:cs typeface="Courier New" pitchFamily="49" charset="0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GB" sz="1000" dirty="0" err="1" smtClean="0">
                <a:latin typeface="Courier New" pitchFamily="49" charset="0"/>
                <a:cs typeface="Courier New" pitchFamily="49" charset="0"/>
              </a:rPr>
              <a:t>plt.ylabel</a:t>
            </a:r>
            <a:r>
              <a:rPr lang="en-GB" sz="1000" dirty="0">
                <a:latin typeface="Courier New" pitchFamily="49" charset="0"/>
                <a:cs typeface="Courier New" pitchFamily="49" charset="0"/>
              </a:rPr>
              <a:t>("Frequency")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GB" sz="1000" dirty="0" err="1" smtClean="0">
                <a:latin typeface="Courier New" pitchFamily="49" charset="0"/>
                <a:cs typeface="Courier New" pitchFamily="49" charset="0"/>
              </a:rPr>
              <a:t>plt.xlim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(0</a:t>
            </a:r>
            <a:r>
              <a:rPr lang="en-GB" sz="1000" dirty="0">
                <a:latin typeface="Courier New" pitchFamily="49" charset="0"/>
                <a:cs typeface="Courier New" pitchFamily="49" charset="0"/>
              </a:rPr>
              <a:t>, 32)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GB" sz="1000" dirty="0" err="1" smtClean="0">
                <a:latin typeface="Courier New" pitchFamily="49" charset="0"/>
                <a:cs typeface="Courier New" pitchFamily="49" charset="0"/>
              </a:rPr>
              <a:t>plt.show</a:t>
            </a:r>
            <a:r>
              <a:rPr lang="en-GB" sz="10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fontAlgn="auto">
              <a:spcAft>
                <a:spcPts val="0"/>
              </a:spcAft>
              <a:defRPr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6629400"/>
            <a:ext cx="8077200" cy="76200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6629400" cy="1143000"/>
          </a:xfrm>
        </p:spPr>
        <p:txBody>
          <a:bodyPr/>
          <a:lstStyle/>
          <a:p>
            <a:r>
              <a:rPr lang="en-US" dirty="0" smtClean="0"/>
              <a:t>Exploration of the Dataset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28600"/>
            <a:ext cx="2225040" cy="434340"/>
          </a:xfrm>
          <a:prstGeom prst="rect">
            <a:avLst/>
          </a:prstGeom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05000"/>
            <a:ext cx="41148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43434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/>
              <a:t>Distribution of </a:t>
            </a:r>
            <a:r>
              <a:rPr lang="en-US" sz="2400" b="1" dirty="0" smtClean="0"/>
              <a:t>education</a:t>
            </a:r>
            <a:endParaRPr lang="en-US" sz="2400" dirty="0"/>
          </a:p>
          <a:p>
            <a:pPr fontAlgn="auto">
              <a:spcAft>
                <a:spcPts val="0"/>
              </a:spcAft>
              <a:defRPr/>
            </a:pPr>
            <a:endParaRPr lang="en-US" sz="900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/>
              <a:t>Education</a:t>
            </a:r>
            <a:r>
              <a:rPr lang="en-US" sz="900" dirty="0" smtClean="0"/>
              <a:t> </a:t>
            </a:r>
            <a:r>
              <a:rPr lang="en-US" sz="2400" b="1" dirty="0"/>
              <a:t>codes</a:t>
            </a:r>
            <a:r>
              <a:rPr lang="en-US" sz="900" dirty="0" smtClean="0"/>
              <a:t>:</a:t>
            </a:r>
            <a:endParaRPr lang="en-US" sz="900" dirty="0"/>
          </a:p>
          <a:p>
            <a:pPr fontAlgn="auto">
              <a:spcAft>
                <a:spcPts val="0"/>
              </a:spcAft>
              <a:defRPr/>
            </a:pPr>
            <a:r>
              <a:rPr lang="en-US" sz="900" dirty="0"/>
              <a:t>'graduated from med school': 5,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900" b="1" dirty="0"/>
              <a:t>'graduated from masters program': 6,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900" b="1" dirty="0"/>
              <a:t>'college/university': 7,</a:t>
            </a:r>
          </a:p>
          <a:p>
            <a:pPr fontAlgn="auto">
              <a:spcAft>
                <a:spcPts val="0"/>
              </a:spcAft>
              <a:defRPr/>
            </a:pPr>
            <a:endParaRPr lang="en-US" sz="900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sz="900" dirty="0" smtClean="0"/>
              <a:t>'dropped </a:t>
            </a:r>
            <a:r>
              <a:rPr lang="en-US" sz="900" dirty="0"/>
              <a:t>out of med school': 15,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900" dirty="0"/>
              <a:t>'graduated from space camp': 16,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900" b="1" dirty="0"/>
              <a:t>'graduated from college/university</a:t>
            </a:r>
            <a:r>
              <a:rPr lang="en-US" sz="900" dirty="0"/>
              <a:t>': 17,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900" b="1" dirty="0"/>
              <a:t>'two-year college': 18,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900" b="1" dirty="0" smtClean="0"/>
              <a:t>'masters </a:t>
            </a:r>
            <a:r>
              <a:rPr lang="en-US" sz="900" b="1" dirty="0"/>
              <a:t>program': 19,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900" dirty="0"/>
              <a:t>'dropped out of two-year college': 20,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900" dirty="0"/>
              <a:t>'working on two-year college': 21</a:t>
            </a:r>
            <a:r>
              <a:rPr lang="en-US" sz="900" dirty="0" smtClean="0"/>
              <a:t>,</a:t>
            </a:r>
            <a:endParaRPr lang="en-US" sz="900" dirty="0"/>
          </a:p>
          <a:p>
            <a:pPr fontAlgn="auto">
              <a:spcAft>
                <a:spcPts val="0"/>
              </a:spcAft>
              <a:defRPr/>
            </a:pPr>
            <a:r>
              <a:rPr lang="en-GB" sz="2400" b="1" dirty="0"/>
              <a:t>Code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GB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000" dirty="0" err="1" smtClean="0">
                <a:latin typeface="Courier New" pitchFamily="49" charset="0"/>
                <a:cs typeface="Courier New" pitchFamily="49" charset="0"/>
              </a:rPr>
              <a:t>plt.hist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000" dirty="0" err="1" smtClean="0">
                <a:latin typeface="Courier New" pitchFamily="49" charset="0"/>
                <a:cs typeface="Courier New" pitchFamily="49" charset="0"/>
              </a:rPr>
              <a:t>df.education_code</a:t>
            </a:r>
            <a:r>
              <a:rPr lang="en-GB" sz="1000" dirty="0">
                <a:latin typeface="Courier New" pitchFamily="49" charset="0"/>
                <a:cs typeface="Courier New" pitchFamily="49" charset="0"/>
              </a:rPr>
              <a:t>, bins=32)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GB" sz="1000" dirty="0" err="1">
                <a:latin typeface="Courier New" pitchFamily="49" charset="0"/>
                <a:cs typeface="Courier New" pitchFamily="49" charset="0"/>
              </a:rPr>
              <a:t>plt.xlabel</a:t>
            </a:r>
            <a:r>
              <a:rPr lang="en-GB" sz="1000" dirty="0">
                <a:latin typeface="Courier New" pitchFamily="49" charset="0"/>
                <a:cs typeface="Courier New" pitchFamily="49" charset="0"/>
              </a:rPr>
              <a:t>("Education")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GB" sz="1000" dirty="0" err="1">
                <a:latin typeface="Courier New" pitchFamily="49" charset="0"/>
                <a:cs typeface="Courier New" pitchFamily="49" charset="0"/>
              </a:rPr>
              <a:t>plt.ylabel</a:t>
            </a:r>
            <a:r>
              <a:rPr lang="en-GB" sz="1000" dirty="0">
                <a:latin typeface="Courier New" pitchFamily="49" charset="0"/>
                <a:cs typeface="Courier New" pitchFamily="49" charset="0"/>
              </a:rPr>
              <a:t>("Frequency")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GB" sz="1000" dirty="0" err="1">
                <a:latin typeface="Courier New" pitchFamily="49" charset="0"/>
                <a:cs typeface="Courier New" pitchFamily="49" charset="0"/>
              </a:rPr>
              <a:t>plt.xlim</a:t>
            </a:r>
            <a:r>
              <a:rPr lang="en-GB" sz="1000" dirty="0">
                <a:latin typeface="Courier New" pitchFamily="49" charset="0"/>
                <a:cs typeface="Courier New" pitchFamily="49" charset="0"/>
              </a:rPr>
              <a:t>(0, 32)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GB" sz="1000" dirty="0" err="1">
                <a:latin typeface="Courier New" pitchFamily="49" charset="0"/>
                <a:cs typeface="Courier New" pitchFamily="49" charset="0"/>
              </a:rPr>
              <a:t>plt.show</a:t>
            </a:r>
            <a:r>
              <a:rPr lang="en-GB" sz="10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6629400"/>
            <a:ext cx="8077200" cy="76200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</p:spPr>
        <p:txBody>
          <a:bodyPr/>
          <a:lstStyle/>
          <a:p>
            <a:r>
              <a:rPr lang="en-US" dirty="0" smtClean="0"/>
              <a:t>Exploration of the Dataset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28600"/>
            <a:ext cx="2225040" cy="434340"/>
          </a:xfrm>
          <a:prstGeom prst="rect">
            <a:avLst/>
          </a:prstGeom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039953"/>
            <a:ext cx="5446399" cy="3271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305800" cy="47244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000" dirty="0" smtClean="0"/>
              <a:t>Predicts </a:t>
            </a:r>
            <a:r>
              <a:rPr lang="en-US" sz="2000" dirty="0"/>
              <a:t>if "Is male" by job, education and </a:t>
            </a:r>
            <a:r>
              <a:rPr lang="en-US" sz="2000" dirty="0" smtClean="0"/>
              <a:t>income.</a:t>
            </a:r>
            <a:br>
              <a:rPr lang="en-US" sz="2000" dirty="0" smtClean="0"/>
            </a:br>
            <a:r>
              <a:rPr lang="en-US" sz="1300" b="1" dirty="0"/>
              <a:t>Example</a:t>
            </a:r>
            <a:r>
              <a:rPr lang="en-US" sz="1300" dirty="0"/>
              <a:t>: </a:t>
            </a:r>
            <a:r>
              <a:rPr lang="en-US" sz="1300" i="1" dirty="0"/>
              <a:t>Is male a person with 'graduated from law school' as education level, takes drugs often and has an income of 20000 $ per </a:t>
            </a:r>
            <a:r>
              <a:rPr lang="en-US" sz="1300" i="1" dirty="0" smtClean="0"/>
              <a:t>year</a:t>
            </a:r>
            <a:r>
              <a:rPr lang="en-US" sz="1300" dirty="0" smtClean="0"/>
              <a:t> ?</a:t>
            </a:r>
            <a:r>
              <a:rPr lang="en-US" sz="1300" dirty="0"/>
              <a:t/>
            </a:r>
            <a:br>
              <a:rPr lang="en-US" sz="1300" dirty="0"/>
            </a:b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Scripts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: “classify_sex_knr.py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”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000" dirty="0"/>
              <a:t>Predicts if "Is male" based on: essay0, essay3, essay6, essay8. </a:t>
            </a:r>
            <a:br>
              <a:rPr lang="en-US" sz="2000" dirty="0"/>
            </a:br>
            <a:r>
              <a:rPr lang="en-US" sz="1300" b="1" dirty="0"/>
              <a:t>Example: Is male a person that says ‘i believe that life is a bold, dashing adventure’ ?</a:t>
            </a:r>
            <a:br>
              <a:rPr lang="en-US" sz="1300" b="1" dirty="0"/>
            </a:br>
            <a:r>
              <a:rPr lang="en-US" sz="1000" b="1" dirty="0">
                <a:latin typeface="Courier New" pitchFamily="49" charset="0"/>
                <a:cs typeface="Courier New" pitchFamily="49" charset="0"/>
              </a:rPr>
              <a:t>Scripts: “classify_sex_naive_bayes.py”, “classify_sex_naive_svc.py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”</a:t>
            </a:r>
            <a:br>
              <a:rPr lang="en-US" sz="1000" b="1" dirty="0" smtClean="0">
                <a:latin typeface="Courier New" pitchFamily="49" charset="0"/>
                <a:cs typeface="Courier New" pitchFamily="49" charset="0"/>
              </a:rPr>
            </a:b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000" dirty="0"/>
              <a:t>Predicts age with income and job.</a:t>
            </a:r>
            <a:br>
              <a:rPr lang="en-US" sz="2000" dirty="0"/>
            </a:br>
            <a:r>
              <a:rPr lang="en-US" sz="1300" b="1" dirty="0"/>
              <a:t>Example: What age is a person earning 50000 $ per year and job as 'science / tech / engineering‘?</a:t>
            </a:r>
            <a:br>
              <a:rPr lang="en-US" sz="1300" b="1" dirty="0"/>
            </a:br>
            <a:r>
              <a:rPr lang="en-US" sz="1000" b="1" dirty="0">
                <a:latin typeface="Courier New" pitchFamily="49" charset="0"/>
                <a:cs typeface="Courier New" pitchFamily="49" charset="0"/>
              </a:rPr>
              <a:t>Scripts: “predict_age_knr.py”, “predict_age_mlr.py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”</a:t>
            </a:r>
            <a:br>
              <a:rPr lang="en-US" sz="1000" b="1" dirty="0" smtClean="0">
                <a:latin typeface="Courier New" pitchFamily="49" charset="0"/>
                <a:cs typeface="Courier New" pitchFamily="49" charset="0"/>
              </a:rPr>
            </a:b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000" dirty="0"/>
              <a:t>Predicts income based on education, drugs and sex.</a:t>
            </a:r>
            <a:br>
              <a:rPr lang="en-US" sz="2000" dirty="0"/>
            </a:br>
            <a:r>
              <a:rPr lang="en-US" sz="1300" b="1" dirty="0"/>
              <a:t>Example: What income has a person with 'graduated from law school' as education level, takes drugs often and is a woman?</a:t>
            </a:r>
            <a:br>
              <a:rPr lang="en-US" sz="1300" b="1" dirty="0"/>
            </a:br>
            <a:r>
              <a:rPr lang="en-US" sz="1000" b="1" dirty="0">
                <a:latin typeface="Courier New" pitchFamily="49" charset="0"/>
                <a:cs typeface="Courier New" pitchFamily="49" charset="0"/>
              </a:rPr>
              <a:t>Scripts: “predict_income_knr.py”, “predict_income_mlr.py”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sz="1500" dirty="0" smtClean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1500" b="1" dirty="0" smtClean="0"/>
              <a:t>*Reason to go for these questions</a:t>
            </a:r>
            <a:r>
              <a:rPr lang="en-US" sz="1500" dirty="0" smtClean="0"/>
              <a:t> – could be helpful </a:t>
            </a:r>
            <a:r>
              <a:rPr lang="en-US" sz="1500" dirty="0"/>
              <a:t>in sociological studies.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85800" y="6629400"/>
            <a:ext cx="8077200" cy="76200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Question(s) to Answer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28600"/>
            <a:ext cx="2225040" cy="434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44958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000" dirty="0" smtClean="0"/>
              <a:t>Columns (features) like “</a:t>
            </a:r>
            <a:r>
              <a:rPr lang="en-US" sz="2000" b="1" dirty="0" smtClean="0"/>
              <a:t>education”, “drugs”, “job”, “sex” </a:t>
            </a:r>
            <a:r>
              <a:rPr lang="en-US" sz="2000" dirty="0" smtClean="0"/>
              <a:t>are mapped to “</a:t>
            </a:r>
            <a:r>
              <a:rPr lang="en-US" sz="2000" dirty="0" err="1" smtClean="0"/>
              <a:t>int</a:t>
            </a:r>
            <a:r>
              <a:rPr lang="en-US" sz="2000" dirty="0" smtClean="0"/>
              <a:t>” values. Used in training/testing the models</a:t>
            </a:r>
            <a:r>
              <a:rPr lang="en-US" sz="2000" b="1" dirty="0" smtClean="0"/>
              <a:t>.</a:t>
            </a:r>
          </a:p>
          <a:p>
            <a:pPr fontAlgn="auto">
              <a:spcAft>
                <a:spcPts val="0"/>
              </a:spcAft>
              <a:defRPr/>
            </a:pPr>
            <a:endParaRPr lang="en-US" sz="2400" b="1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sz="2000" dirty="0"/>
              <a:t>Example </a:t>
            </a:r>
            <a:r>
              <a:rPr lang="en-US" sz="2000" dirty="0" smtClean="0"/>
              <a:t>augmenting data set with </a:t>
            </a:r>
            <a:r>
              <a:rPr lang="en-US" sz="2000" b="1" dirty="0" err="1" smtClean="0"/>
              <a:t>education_code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drugs_code</a:t>
            </a:r>
            <a:r>
              <a:rPr lang="en-US" sz="2000" b="1" dirty="0" smtClean="0"/>
              <a:t> and </a:t>
            </a:r>
            <a:r>
              <a:rPr lang="en-US" sz="2000" b="1" dirty="0" err="1" smtClean="0"/>
              <a:t>sex_code</a:t>
            </a:r>
            <a:r>
              <a:rPr lang="en-US" sz="2000" b="1" dirty="0" smtClean="0"/>
              <a:t> </a:t>
            </a:r>
            <a:r>
              <a:rPr lang="en-US" sz="2000" dirty="0" smtClean="0"/>
              <a:t>columns from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predict_income_knr.py</a:t>
            </a:r>
            <a:r>
              <a:rPr lang="en-US" sz="2000" dirty="0" smtClean="0"/>
              <a:t>: </a:t>
            </a:r>
            <a:endParaRPr lang="en-US" sz="2000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data_frame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00" i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000" b="1" i="1" dirty="0" err="1">
                <a:latin typeface="Courier New" pitchFamily="49" charset="0"/>
                <a:cs typeface="Courier New" pitchFamily="49" charset="0"/>
              </a:rPr>
              <a:t>education_code</a:t>
            </a:r>
            <a:r>
              <a:rPr lang="en-US" sz="1000" i="1" dirty="0">
                <a:latin typeface="Courier New" pitchFamily="49" charset="0"/>
                <a:cs typeface="Courier New" pitchFamily="49" charset="0"/>
              </a:rPr>
              <a:t>"] = </a:t>
            </a:r>
            <a:r>
              <a:rPr lang="en-US" sz="1000" i="1" dirty="0" err="1">
                <a:latin typeface="Courier New" pitchFamily="49" charset="0"/>
                <a:cs typeface="Courier New" pitchFamily="49" charset="0"/>
              </a:rPr>
              <a:t>data_frame.education.map</a:t>
            </a:r>
            <a:r>
              <a:rPr lang="en-US" sz="1000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i="1" dirty="0" err="1">
                <a:latin typeface="Courier New" pitchFamily="49" charset="0"/>
                <a:cs typeface="Courier New" pitchFamily="49" charset="0"/>
              </a:rPr>
              <a:t>generate_column_mapping</a:t>
            </a:r>
            <a:r>
              <a:rPr lang="en-US" sz="1000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i="1" dirty="0" err="1">
                <a:latin typeface="Courier New" pitchFamily="49" charset="0"/>
                <a:cs typeface="Courier New" pitchFamily="49" charset="0"/>
              </a:rPr>
              <a:t>data_frame</a:t>
            </a:r>
            <a:r>
              <a:rPr lang="en-US" sz="1000" i="1" dirty="0">
                <a:latin typeface="Courier New" pitchFamily="49" charset="0"/>
                <a:cs typeface="Courier New" pitchFamily="49" charset="0"/>
              </a:rPr>
              <a:t>["</a:t>
            </a:r>
            <a:r>
              <a:rPr lang="en-US" sz="1000" b="1" i="1" dirty="0">
                <a:latin typeface="Courier New" pitchFamily="49" charset="0"/>
                <a:cs typeface="Courier New" pitchFamily="49" charset="0"/>
              </a:rPr>
              <a:t>education</a:t>
            </a:r>
            <a:r>
              <a:rPr lang="en-US" sz="1000" i="1" dirty="0">
                <a:latin typeface="Courier New" pitchFamily="49" charset="0"/>
                <a:cs typeface="Courier New" pitchFamily="49" charset="0"/>
              </a:rPr>
              <a:t>"]))</a:t>
            </a:r>
          </a:p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data_frame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00" i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000" b="1" i="1" dirty="0" err="1">
                <a:latin typeface="Courier New" pitchFamily="49" charset="0"/>
                <a:cs typeface="Courier New" pitchFamily="49" charset="0"/>
              </a:rPr>
              <a:t>drugs_code</a:t>
            </a:r>
            <a:r>
              <a:rPr lang="en-US" sz="1000" i="1" dirty="0">
                <a:latin typeface="Courier New" pitchFamily="49" charset="0"/>
                <a:cs typeface="Courier New" pitchFamily="49" charset="0"/>
              </a:rPr>
              <a:t>"] = </a:t>
            </a:r>
            <a:r>
              <a:rPr lang="en-US" sz="1000" i="1" dirty="0" err="1">
                <a:latin typeface="Courier New" pitchFamily="49" charset="0"/>
                <a:cs typeface="Courier New" pitchFamily="49" charset="0"/>
              </a:rPr>
              <a:t>data_frame.drugs.map</a:t>
            </a:r>
            <a:r>
              <a:rPr lang="en-US" sz="1000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i="1" dirty="0" err="1">
                <a:latin typeface="Courier New" pitchFamily="49" charset="0"/>
                <a:cs typeface="Courier New" pitchFamily="49" charset="0"/>
              </a:rPr>
              <a:t>generate_column_mapping</a:t>
            </a:r>
            <a:r>
              <a:rPr lang="en-US" sz="1000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i="1" dirty="0" err="1">
                <a:latin typeface="Courier New" pitchFamily="49" charset="0"/>
                <a:cs typeface="Courier New" pitchFamily="49" charset="0"/>
              </a:rPr>
              <a:t>data_frame</a:t>
            </a:r>
            <a:r>
              <a:rPr lang="en-US" sz="1000" i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00" b="1" i="1" dirty="0">
                <a:latin typeface="Courier New" pitchFamily="49" charset="0"/>
                <a:cs typeface="Courier New" pitchFamily="49" charset="0"/>
              </a:rPr>
              <a:t>'drugs</a:t>
            </a:r>
            <a:r>
              <a:rPr lang="en-US" sz="1000" i="1" dirty="0">
                <a:latin typeface="Courier New" pitchFamily="49" charset="0"/>
                <a:cs typeface="Courier New" pitchFamily="49" charset="0"/>
              </a:rPr>
              <a:t>']))</a:t>
            </a:r>
          </a:p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data_frame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00" i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000" b="1" i="1" dirty="0" err="1">
                <a:latin typeface="Courier New" pitchFamily="49" charset="0"/>
                <a:cs typeface="Courier New" pitchFamily="49" charset="0"/>
              </a:rPr>
              <a:t>sex_code</a:t>
            </a:r>
            <a:r>
              <a:rPr lang="en-US" sz="1000" i="1" dirty="0">
                <a:latin typeface="Courier New" pitchFamily="49" charset="0"/>
                <a:cs typeface="Courier New" pitchFamily="49" charset="0"/>
              </a:rPr>
              <a:t>"] = </a:t>
            </a:r>
            <a:r>
              <a:rPr lang="en-US" sz="1000" i="1" dirty="0" err="1">
                <a:latin typeface="Courier New" pitchFamily="49" charset="0"/>
                <a:cs typeface="Courier New" pitchFamily="49" charset="0"/>
              </a:rPr>
              <a:t>data_frame.sex.map</a:t>
            </a:r>
            <a:r>
              <a:rPr lang="en-US" sz="1000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i="1" dirty="0" err="1">
                <a:latin typeface="Courier New" pitchFamily="49" charset="0"/>
                <a:cs typeface="Courier New" pitchFamily="49" charset="0"/>
              </a:rPr>
              <a:t>generate_column_mapping</a:t>
            </a:r>
            <a:r>
              <a:rPr lang="en-US" sz="1000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i="1" dirty="0" err="1">
                <a:latin typeface="Courier New" pitchFamily="49" charset="0"/>
                <a:cs typeface="Courier New" pitchFamily="49" charset="0"/>
              </a:rPr>
              <a:t>data_frame</a:t>
            </a:r>
            <a:r>
              <a:rPr lang="en-US" sz="1000" i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00" b="1" i="1" dirty="0">
                <a:latin typeface="Courier New" pitchFamily="49" charset="0"/>
                <a:cs typeface="Courier New" pitchFamily="49" charset="0"/>
              </a:rPr>
              <a:t>'sex</a:t>
            </a:r>
            <a:r>
              <a:rPr lang="en-US" sz="1000" i="1" dirty="0">
                <a:latin typeface="Courier New" pitchFamily="49" charset="0"/>
                <a:cs typeface="Courier New" pitchFamily="49" charset="0"/>
              </a:rPr>
              <a:t>']))</a:t>
            </a:r>
          </a:p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    X =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data_frame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[[</a:t>
            </a:r>
            <a:r>
              <a:rPr lang="en-US" sz="1000" b="1" i="1" dirty="0">
                <a:latin typeface="Courier New" pitchFamily="49" charset="0"/>
                <a:cs typeface="Courier New" pitchFamily="49" charset="0"/>
              </a:rPr>
              <a:t>'education_code','drugs_code','</a:t>
            </a:r>
            <a:r>
              <a:rPr lang="en-US" sz="1000" b="1" i="1" dirty="0" err="1">
                <a:latin typeface="Courier New" pitchFamily="49" charset="0"/>
                <a:cs typeface="Courier New" pitchFamily="49" charset="0"/>
              </a:rPr>
              <a:t>sex_code</a:t>
            </a:r>
            <a:r>
              <a:rPr lang="en-US" sz="1000" i="1" dirty="0">
                <a:latin typeface="Courier New" pitchFamily="49" charset="0"/>
                <a:cs typeface="Courier New" pitchFamily="49" charset="0"/>
              </a:rPr>
              <a:t>']]</a:t>
            </a:r>
          </a:p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data_frame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[[</a:t>
            </a:r>
            <a:r>
              <a:rPr lang="en-US" sz="1000" i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000" b="1" i="1" dirty="0">
                <a:latin typeface="Courier New" pitchFamily="49" charset="0"/>
                <a:cs typeface="Courier New" pitchFamily="49" charset="0"/>
              </a:rPr>
              <a:t>income</a:t>
            </a:r>
            <a:r>
              <a:rPr lang="en-US" sz="1000" i="1" dirty="0">
                <a:latin typeface="Courier New" pitchFamily="49" charset="0"/>
                <a:cs typeface="Courier New" pitchFamily="49" charset="0"/>
              </a:rPr>
              <a:t>"]]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generate_column_mapping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column_values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indent="0"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unique_column_values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= list(set(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column_values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marL="0" indent="0"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column_mapping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pPr marL="0" indent="0"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index = 0</a:t>
            </a:r>
          </a:p>
          <a:p>
            <a:pPr marL="0" indent="0"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unique_column_values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column_mapping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] = index</a:t>
            </a:r>
          </a:p>
          <a:p>
            <a:pPr marL="0" indent="0"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index += 1</a:t>
            </a:r>
          </a:p>
          <a:p>
            <a:pPr marL="0" indent="0"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column_mapping</a:t>
            </a:r>
            <a:endParaRPr lang="en-US" sz="800" b="1" dirty="0">
              <a:latin typeface="Courier New" pitchFamily="49" charset="0"/>
              <a:cs typeface="Courier New" pitchFamily="49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US" sz="2400" b="1" dirty="0" smtClean="0"/>
          </a:p>
          <a:p>
            <a:pPr fontAlgn="auto">
              <a:spcAft>
                <a:spcPts val="0"/>
              </a:spcAft>
              <a:defRPr/>
            </a:pPr>
            <a:endParaRPr lang="en-US" sz="2400" b="1" dirty="0" smtClean="0"/>
          </a:p>
          <a:p>
            <a:pPr fontAlgn="auto">
              <a:spcAft>
                <a:spcPts val="0"/>
              </a:spcAft>
              <a:defRPr/>
            </a:pPr>
            <a:endParaRPr lang="en-US" sz="2400" b="1" dirty="0" smtClean="0"/>
          </a:p>
          <a:p>
            <a:pPr fontAlgn="auto">
              <a:spcAft>
                <a:spcPts val="0"/>
              </a:spcAft>
              <a:defRPr/>
            </a:pPr>
            <a:endParaRPr lang="en-US" sz="2400" b="1" dirty="0" smtClean="0"/>
          </a:p>
          <a:p>
            <a:pPr fontAlgn="auto">
              <a:spcAft>
                <a:spcPts val="0"/>
              </a:spcAft>
              <a:defRPr/>
            </a:pPr>
            <a:endParaRPr lang="en-US" sz="2400" dirty="0"/>
          </a:p>
          <a:p>
            <a:pPr fontAlgn="auto">
              <a:spcAft>
                <a:spcPts val="0"/>
              </a:spcAft>
              <a:defRPr/>
            </a:pPr>
            <a:endParaRPr lang="ro-RO" sz="2400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GB" sz="2400" dirty="0" smtClean="0"/>
          </a:p>
          <a:p>
            <a:pPr fontAlgn="auto">
              <a:spcAft>
                <a:spcPts val="0"/>
              </a:spcAft>
              <a:defRPr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6629400"/>
            <a:ext cx="8077200" cy="76200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39000" cy="1143000"/>
          </a:xfrm>
        </p:spPr>
        <p:txBody>
          <a:bodyPr/>
          <a:lstStyle/>
          <a:p>
            <a:r>
              <a:rPr lang="en-US" dirty="0" smtClean="0"/>
              <a:t>Augmenting the Dataset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28600"/>
            <a:ext cx="2225040" cy="434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43434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000" b="1" dirty="0" smtClean="0"/>
              <a:t>K-Nearest </a:t>
            </a:r>
            <a:r>
              <a:rPr lang="en-US" sz="2000" b="1" dirty="0"/>
              <a:t>Neighbors </a:t>
            </a:r>
            <a:r>
              <a:rPr lang="en-US" sz="2000" b="1" dirty="0" smtClean="0"/>
              <a:t>Classifier (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classify_sex_knr.py</a:t>
            </a:r>
            <a:r>
              <a:rPr lang="en-US" sz="2000" b="1" dirty="0" smtClean="0"/>
              <a:t>)</a:t>
            </a:r>
            <a:r>
              <a:rPr lang="en-US" sz="2000" dirty="0" smtClean="0"/>
              <a:t> </a:t>
            </a:r>
            <a:r>
              <a:rPr lang="en-US" sz="2000" dirty="0"/>
              <a:t>model </a:t>
            </a:r>
            <a:r>
              <a:rPr lang="en-US" sz="2000" dirty="0" smtClean="0"/>
              <a:t> for question: “</a:t>
            </a:r>
            <a:r>
              <a:rPr lang="en-US" sz="1500" i="1" dirty="0" smtClean="0"/>
              <a:t>Is </a:t>
            </a:r>
            <a:r>
              <a:rPr lang="en-US" sz="1500" i="1" dirty="0"/>
              <a:t>male a person with 'graduated from law school' as education level, takes drugs often and has an income of 20000 $ per year </a:t>
            </a:r>
            <a:r>
              <a:rPr lang="en-US" sz="1500" i="1" dirty="0" smtClean="0"/>
              <a:t>?</a:t>
            </a:r>
            <a:r>
              <a:rPr lang="en-US" sz="2000" dirty="0" smtClean="0"/>
              <a:t>” (formalized as “</a:t>
            </a:r>
            <a:r>
              <a:rPr lang="en-US" sz="1500" i="1" dirty="0"/>
              <a:t>Predicts if "Is male" by job, education and income</a:t>
            </a:r>
            <a:r>
              <a:rPr lang="en-US" sz="2000" dirty="0" smtClean="0"/>
              <a:t>”).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pPr fontAlgn="auto">
              <a:spcAft>
                <a:spcPts val="0"/>
              </a:spcAft>
              <a:defRPr/>
            </a:pPr>
            <a:endParaRPr lang="en-US" sz="2000" dirty="0"/>
          </a:p>
          <a:p>
            <a:pPr fontAlgn="auto">
              <a:spcAft>
                <a:spcPts val="0"/>
              </a:spcAft>
              <a:defRPr/>
            </a:pPr>
            <a:endParaRPr lang="en-US" sz="2000" dirty="0"/>
          </a:p>
          <a:p>
            <a:pPr fontAlgn="auto">
              <a:spcAft>
                <a:spcPts val="0"/>
              </a:spcAft>
              <a:defRPr/>
            </a:pPr>
            <a:endParaRPr lang="en-US" sz="2400" dirty="0"/>
          </a:p>
          <a:p>
            <a:pPr fontAlgn="auto">
              <a:spcAft>
                <a:spcPts val="0"/>
              </a:spcAft>
              <a:defRPr/>
            </a:pPr>
            <a:endParaRPr lang="ro-RO" sz="2400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GB" sz="2400" dirty="0" smtClean="0"/>
          </a:p>
          <a:p>
            <a:pPr fontAlgn="auto">
              <a:spcAft>
                <a:spcPts val="0"/>
              </a:spcAft>
              <a:defRPr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85800" y="6629400"/>
            <a:ext cx="8077200" cy="76200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95300" y="304800"/>
            <a:ext cx="8229600" cy="1143000"/>
          </a:xfrm>
        </p:spPr>
        <p:txBody>
          <a:bodyPr/>
          <a:lstStyle/>
          <a:p>
            <a:r>
              <a:rPr lang="en-US" dirty="0" smtClean="0"/>
              <a:t>Classification Approaches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28600"/>
            <a:ext cx="2225040" cy="4343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276600"/>
            <a:ext cx="3840486" cy="3070103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185124"/>
              </p:ext>
            </p:extLst>
          </p:nvPr>
        </p:nvGraphicFramePr>
        <p:xfrm>
          <a:off x="838200" y="3200399"/>
          <a:ext cx="3886200" cy="2523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/>
                <a:gridCol w="1943100"/>
              </a:tblGrid>
              <a:tr h="600808"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</a:t>
                      </a:r>
                      <a:r>
                        <a:rPr lang="en-US" baseline="0" dirty="0" smtClean="0"/>
                        <a:t> time (sec)</a:t>
                      </a:r>
                      <a:endParaRPr lang="en-US" dirty="0"/>
                    </a:p>
                  </a:txBody>
                  <a:tcPr/>
                </a:tc>
              </a:tr>
              <a:tr h="672905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Prediction of a question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1.623999834060669</a:t>
                      </a:r>
                      <a:endParaRPr lang="en-US" dirty="0"/>
                    </a:p>
                  </a:txBody>
                  <a:tcPr/>
                </a:tc>
              </a:tr>
              <a:tr h="1249680"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 analysis for k between 1 and 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508.3199999332428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586</Words>
  <Application>Microsoft Office PowerPoint</Application>
  <PresentationFormat>On-screen Show (4:3)</PresentationFormat>
  <Paragraphs>193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Final project</vt:lpstr>
      <vt:lpstr>                     Topics      </vt:lpstr>
      <vt:lpstr>          Exploration of the Dataset </vt:lpstr>
      <vt:lpstr>Exploration of the Dataset</vt:lpstr>
      <vt:lpstr>Exploration of the Dataset</vt:lpstr>
      <vt:lpstr>Exploration of the Dataset</vt:lpstr>
      <vt:lpstr>Question(s) to Answer</vt:lpstr>
      <vt:lpstr>Augmenting the Dataset</vt:lpstr>
      <vt:lpstr>Classification Approaches</vt:lpstr>
      <vt:lpstr>                     </vt:lpstr>
      <vt:lpstr>                     </vt:lpstr>
      <vt:lpstr>                     </vt:lpstr>
      <vt:lpstr>                     </vt:lpstr>
      <vt:lpstr>                     </vt:lpstr>
      <vt:lpstr>Conclusions/Next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devuser</dc:creator>
  <cp:lastModifiedBy>Windows User</cp:lastModifiedBy>
  <cp:revision>269</cp:revision>
  <dcterms:created xsi:type="dcterms:W3CDTF">2006-08-16T00:00:00Z</dcterms:created>
  <dcterms:modified xsi:type="dcterms:W3CDTF">2018-11-13T16:32:06Z</dcterms:modified>
</cp:coreProperties>
</file>