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4" autoAdjust="0"/>
    <p:restoredTop sz="94637" autoAdjust="0"/>
  </p:normalViewPr>
  <p:slideViewPr>
    <p:cSldViewPr>
      <p:cViewPr>
        <p:scale>
          <a:sx n="150" d="100"/>
          <a:sy n="150" d="100"/>
        </p:scale>
        <p:origin x="-205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02C65AE-2D99-44B5-8279-91A1251494CE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6E3DA79-1948-4DC5-836A-D9CC80FB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BDB9D-F13E-4B78-B582-7E12C3D626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5AC-DA4B-4A84-9EBA-A38BE47A1B3C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8C3BF-45C8-4E25-8873-D73A8A13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9FD1-B8E5-42C5-9328-2C1AF29D19A6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4275-F945-4438-9A7F-B4858D27D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A0D9-54AD-4B2E-AB0A-311169CCF94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B273-94DE-4588-9939-C62FECD5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1F21-A510-4D78-9678-3BFC70202999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EB34-BF58-4F60-944E-D38D72D48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EF3A-22C1-4049-9CE6-9D1F05B963D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C8AEE-1E79-48E4-BDBA-2B39D7ED8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5B2E6-EC1F-4A45-96B5-17344B2DE30D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659B-6458-4652-8D97-04524E1A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1C20-89B9-4E3A-8DE0-002CEAA1827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982A1-6392-43DA-90B6-DD0F3A3C2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C5CF9-ED45-4092-8A61-9C8E20C0B647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9B3A-A6E6-4CC2-82C8-04DEB5916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A4FE-94C7-4C5D-A193-F168DDDA289F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1C756-4F16-4D30-82AB-1CC587220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D963-8103-48E1-B8C4-11F361DCA6F3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84FB-7F00-40AA-8712-C700B26C4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34A-F858-4669-AC69-D941DAC8410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A201-978F-4D21-8E8A-F896DEF36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C8613E-E0C3-4D35-85EB-FA6013527C6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DA1EE-306B-4C3A-AD1E-B440944E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ro-RO" dirty="0" smtClean="0"/>
              <a:t>Final project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4675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Machine Learning Fundamentals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419600" y="4953000"/>
            <a:ext cx="3843338" cy="114935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pc="-50" dirty="0" smtClean="0"/>
              <a:t>November 2018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spc="-5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pc="-50" dirty="0" err="1" smtClean="0"/>
              <a:t>Emilian</a:t>
            </a:r>
            <a:r>
              <a:rPr lang="ro-RO" spc="-50" dirty="0" smtClean="0"/>
              <a:t> Utma</a:t>
            </a:r>
            <a:endParaRPr lang="en-US" sz="2000" spc="-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For </a:t>
            </a:r>
            <a:r>
              <a:rPr lang="en-US" sz="2400" dirty="0"/>
              <a:t>question: “</a:t>
            </a:r>
            <a:r>
              <a:rPr lang="en-US" sz="1500" i="1" dirty="0"/>
              <a:t>Is male a person that says ‘i believe that life is a bold, dashing adventure’ </a:t>
            </a:r>
            <a:r>
              <a:rPr lang="en-US" sz="2400" i="1" dirty="0"/>
              <a:t>?</a:t>
            </a:r>
            <a:r>
              <a:rPr lang="en-US" sz="2400" dirty="0"/>
              <a:t>” (formalized as “</a:t>
            </a:r>
            <a:r>
              <a:rPr lang="en-US" sz="1500" dirty="0"/>
              <a:t>Predicts if "Is male" based on: essay0, essay3, essay6, essay8</a:t>
            </a:r>
            <a:r>
              <a:rPr lang="en-US" sz="2400" dirty="0" smtClean="0"/>
              <a:t>”) the following models have been used:</a:t>
            </a:r>
            <a:br>
              <a:rPr lang="en-US" sz="2400" dirty="0" smtClean="0"/>
            </a:br>
            <a:r>
              <a:rPr lang="en-US" sz="2400" b="1" dirty="0"/>
              <a:t>Naive Bayes Classifier </a:t>
            </a:r>
            <a:r>
              <a:rPr lang="en-US" sz="3600" b="1" dirty="0"/>
              <a:t>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classify_sex_naive_bayes.py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r>
              <a:rPr lang="en-US" sz="2400" b="1" dirty="0" smtClean="0"/>
              <a:t>Support </a:t>
            </a:r>
            <a:r>
              <a:rPr lang="en-US" sz="2400" b="1" dirty="0"/>
              <a:t>Vector Machines 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classify_sex_naive_svc.py</a:t>
            </a:r>
            <a:r>
              <a:rPr lang="en-US" sz="2400" b="1" dirty="0" smtClean="0"/>
              <a:t>)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Classification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Classification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9629"/>
              </p:ext>
            </p:extLst>
          </p:nvPr>
        </p:nvGraphicFramePr>
        <p:xfrm>
          <a:off x="533400" y="17526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0480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 time (sec)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Naive Bayes Classifier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0.059999942779541016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Naive Bayes Classifier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tests time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0.10199999809265137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993.8599998950958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Performance tests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593.0480000972748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0959"/>
              </p:ext>
            </p:extLst>
          </p:nvPr>
        </p:nvGraphicFramePr>
        <p:xfrm>
          <a:off x="495300" y="3810000"/>
          <a:ext cx="800100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600200"/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 Classifier </a:t>
                      </a:r>
                    </a:p>
                    <a:p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0.5993678387988938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0.6002485948984003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0.9816173221387539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onsolas"/>
                          <a:ea typeface="+mn-ea"/>
                          <a:cs typeface="+mn-cs"/>
                        </a:rPr>
                        <a:t>0.6008277033002016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onsolas"/>
                          <a:ea typeface="+mn-ea"/>
                          <a:cs typeface="+mn-cs"/>
                        </a:rPr>
                        <a:t>0.6008277033002016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1371601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question: “</a:t>
            </a:r>
            <a:r>
              <a:rPr lang="en-US" sz="1500" i="1" dirty="0"/>
              <a:t>What age is a person earning 50000 $ per year and job as 'science / tech / engineering‘?</a:t>
            </a:r>
            <a:r>
              <a:rPr lang="en-US" dirty="0"/>
              <a:t>”, </a:t>
            </a:r>
            <a:r>
              <a:rPr lang="en-US" dirty="0" smtClean="0"/>
              <a:t>formalized as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sz="1500" i="1" dirty="0" smtClean="0"/>
              <a:t>Predict </a:t>
            </a:r>
            <a:r>
              <a:rPr lang="en-US" sz="1500" i="1" dirty="0"/>
              <a:t>age with income and </a:t>
            </a:r>
            <a:r>
              <a:rPr lang="en-US" sz="1500" i="1" dirty="0" smtClean="0"/>
              <a:t>job</a:t>
            </a:r>
            <a:r>
              <a:rPr lang="en-US" dirty="0" smtClean="0"/>
              <a:t>”, the following models has been used:</a:t>
            </a:r>
            <a:br>
              <a:rPr lang="en-US" dirty="0" smtClean="0"/>
            </a:br>
            <a:r>
              <a:rPr lang="en-US" b="1" dirty="0"/>
              <a:t>K-Nearest Neighbors Classifier </a:t>
            </a:r>
            <a:r>
              <a:rPr lang="en-US" b="1" dirty="0" smtClean="0"/>
              <a:t>Regression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predict_age_knr.py)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/>
              <a:t>LinearRegression</a:t>
            </a:r>
            <a:r>
              <a:rPr lang="en-US" b="1" dirty="0" smtClean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predict_age_mlr.py</a:t>
            </a:r>
            <a:r>
              <a:rPr lang="en-US" b="1" dirty="0" smtClean="0"/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question: “</a:t>
            </a:r>
            <a:r>
              <a:rPr lang="en-US" sz="1500" i="1" dirty="0" smtClean="0"/>
              <a:t>What </a:t>
            </a:r>
            <a:r>
              <a:rPr lang="en-US" sz="1500" i="1" dirty="0"/>
              <a:t>income has a person with 'graduated from law school' as education level, takes drugs often and is a woman</a:t>
            </a:r>
            <a:r>
              <a:rPr lang="en-US" sz="1500" i="1" dirty="0" smtClean="0"/>
              <a:t>?</a:t>
            </a:r>
            <a:r>
              <a:rPr lang="en-US" b="1" dirty="0" smtClean="0"/>
              <a:t>”</a:t>
            </a:r>
            <a:r>
              <a:rPr lang="en-US" dirty="0" smtClean="0"/>
              <a:t>, </a:t>
            </a:r>
            <a:r>
              <a:rPr lang="en-US" dirty="0"/>
              <a:t>formalized as: </a:t>
            </a:r>
            <a:r>
              <a:rPr lang="en-US" dirty="0" smtClean="0"/>
              <a:t>“</a:t>
            </a:r>
            <a:r>
              <a:rPr lang="en-US" sz="1500" i="1" dirty="0" smtClean="0"/>
              <a:t>Predict </a:t>
            </a:r>
            <a:r>
              <a:rPr lang="en-US" sz="1500" i="1" dirty="0"/>
              <a:t>income based on education, drugs and sex</a:t>
            </a:r>
            <a:r>
              <a:rPr lang="en-US" dirty="0" smtClean="0"/>
              <a:t>”, </a:t>
            </a:r>
            <a:r>
              <a:rPr lang="en-US" dirty="0"/>
              <a:t>the following models has been used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/>
              <a:t>K-Nearest Neighbors Classifier Regression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predict_income_knr.py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/>
              <a:t>LinearRegression</a:t>
            </a:r>
            <a:r>
              <a:rPr lang="en-US" b="1" dirty="0"/>
              <a:t>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_mlr.py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3439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46065"/>
              </p:ext>
            </p:extLst>
          </p:nvPr>
        </p:nvGraphicFramePr>
        <p:xfrm>
          <a:off x="508000" y="1524000"/>
          <a:ext cx="83312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856"/>
                <a:gridCol w="3260344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 time (sec)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  <a:endParaRPr lang="en-US" sz="13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1.4320001602172852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 for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 between 1 and 100</a:t>
                      </a:r>
                      <a:endParaRPr lang="en-US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350.4079999923706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Linear Regression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0.029000043869018555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0.003000020980834961</a:t>
                      </a:r>
                      <a:endParaRPr lang="en-US" sz="13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  <a:endParaRPr lang="en-US" sz="13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0.7210001945495605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 for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 between 1 and 100</a:t>
                      </a:r>
                      <a:endParaRPr lang="en-US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378.03399991989136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0.009999990463256836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0.006999969482421875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04362"/>
              </p:ext>
            </p:extLst>
          </p:nvPr>
        </p:nvGraphicFramePr>
        <p:xfrm>
          <a:off x="508000" y="1524000"/>
          <a:ext cx="83311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2819400"/>
                <a:gridCol w="2057400"/>
                <a:gridCol w="1752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 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data accuracy score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Linear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0.0001112635695025288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0.00039512717792733465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Linear Regression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0.008727840073769255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0.008369123807991374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1" y="3428999"/>
            <a:ext cx="4064209" cy="3010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7599"/>
            <a:ext cx="43434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sz="2000" dirty="0" smtClean="0"/>
              <a:t>The ML models implementations in Python are very productive and easier to use even for a “junior data scientist”. What also to mention is the data preparation is very fast to implement.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“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” module is not to ignore as well, for generating graphs in other “non-python” projects.</a:t>
            </a:r>
            <a:br>
              <a:rPr lang="en-US" sz="2000" dirty="0" smtClean="0"/>
            </a:br>
            <a:endParaRPr lang="en-US" dirty="0" smtClean="0"/>
          </a:p>
          <a:p>
            <a:r>
              <a:rPr lang="en-US" sz="2000" dirty="0" smtClean="0"/>
              <a:t>As next step the most interesting to play with </a:t>
            </a:r>
            <a:r>
              <a:rPr lang="en-US" sz="2000" dirty="0"/>
              <a:t>is “Naive Bayes Classifier</a:t>
            </a:r>
            <a:r>
              <a:rPr lang="en-US" sz="2000" dirty="0" smtClean="0"/>
              <a:t>” model in order to improve its accuracy in prediction other features based on users opinions.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ro-RO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038600"/>
          </a:xfrm>
        </p:spPr>
        <p:txBody>
          <a:bodyPr/>
          <a:lstStyle/>
          <a:p>
            <a:r>
              <a:rPr lang="en-US" sz="2400" dirty="0" smtClean="0"/>
              <a:t>Exploration </a:t>
            </a:r>
            <a:r>
              <a:rPr lang="en-US" sz="2400" dirty="0"/>
              <a:t>of the Dataset</a:t>
            </a:r>
            <a:endParaRPr lang="ro-RO" sz="2400" dirty="0" smtClean="0"/>
          </a:p>
          <a:p>
            <a:r>
              <a:rPr lang="en-US" sz="2400" dirty="0" smtClean="0"/>
              <a:t>Question(s</a:t>
            </a:r>
            <a:r>
              <a:rPr lang="en-US" sz="2400" dirty="0"/>
              <a:t>) to Answer</a:t>
            </a:r>
            <a:endParaRPr lang="en-US" sz="2400" dirty="0" smtClean="0"/>
          </a:p>
          <a:p>
            <a:r>
              <a:rPr lang="en-US" sz="2400" dirty="0" smtClean="0"/>
              <a:t>Augmenting </a:t>
            </a:r>
            <a:r>
              <a:rPr lang="en-US" sz="2400" dirty="0"/>
              <a:t>the Dataset</a:t>
            </a:r>
            <a:endParaRPr lang="en-GB" sz="2400" dirty="0" smtClean="0"/>
          </a:p>
          <a:p>
            <a:r>
              <a:rPr lang="en-US" sz="2400" dirty="0" smtClean="0"/>
              <a:t>Classification Approaches</a:t>
            </a:r>
          </a:p>
          <a:p>
            <a:r>
              <a:rPr lang="en-US" sz="2400" dirty="0" smtClean="0"/>
              <a:t>Classification </a:t>
            </a:r>
            <a:r>
              <a:rPr lang="en-US" sz="2400" dirty="0"/>
              <a:t>M</a:t>
            </a:r>
            <a:r>
              <a:rPr lang="en-US" sz="2400" dirty="0" smtClean="0"/>
              <a:t>odel Comparison</a:t>
            </a:r>
            <a:endParaRPr lang="en-GB" sz="2400" dirty="0" smtClean="0"/>
          </a:p>
          <a:p>
            <a:r>
              <a:rPr lang="en-US" sz="2400" dirty="0" smtClean="0"/>
              <a:t>Regression Approaches</a:t>
            </a:r>
          </a:p>
          <a:p>
            <a:r>
              <a:rPr lang="en-US" sz="2400" dirty="0" smtClean="0"/>
              <a:t>Regression Model Comparison</a:t>
            </a:r>
            <a:endParaRPr lang="en-GB" sz="2400" dirty="0" smtClean="0"/>
          </a:p>
          <a:p>
            <a:r>
              <a:rPr lang="en-US" sz="2400" dirty="0" smtClean="0"/>
              <a:t>Conclusions/Next steps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594360"/>
            <a:ext cx="7086600" cy="944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</a:t>
            </a:r>
            <a:r>
              <a:rPr lang="en-US" dirty="0" smtClean="0"/>
              <a:t>Exploration </a:t>
            </a:r>
            <a:r>
              <a:rPr lang="en-US" dirty="0"/>
              <a:t>of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3124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Data is defined in a local file: profiles.csv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ro-RO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of interests (with </a:t>
            </a:r>
            <a:r>
              <a:rPr lang="en-US" sz="2400" b="1" dirty="0" smtClean="0"/>
              <a:t>bold</a:t>
            </a:r>
            <a:r>
              <a:rPr lang="en-US" sz="2400" dirty="0" smtClean="0"/>
              <a:t>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/>
              <a:t>age</a:t>
            </a:r>
            <a:r>
              <a:rPr lang="en-US" sz="2400" dirty="0"/>
              <a:t>","body_type","diet","drinks","</a:t>
            </a:r>
            <a:r>
              <a:rPr lang="en-US" sz="2400" b="1" dirty="0"/>
              <a:t>drugs</a:t>
            </a:r>
            <a:r>
              <a:rPr lang="en-US" sz="2400" dirty="0"/>
              <a:t>","</a:t>
            </a:r>
            <a:r>
              <a:rPr lang="en-US" sz="2400" b="1" dirty="0"/>
              <a:t>education</a:t>
            </a:r>
            <a:r>
              <a:rPr lang="en-US" sz="2400" dirty="0"/>
              <a:t>","</a:t>
            </a:r>
            <a:r>
              <a:rPr lang="en-US" sz="2400" b="1" dirty="0"/>
              <a:t>essay0</a:t>
            </a:r>
            <a:r>
              <a:rPr lang="en-US" sz="2400" dirty="0"/>
              <a:t>","essay1","essay2","</a:t>
            </a:r>
            <a:r>
              <a:rPr lang="en-US" sz="2400" b="1" dirty="0"/>
              <a:t>essay3</a:t>
            </a:r>
            <a:r>
              <a:rPr lang="en-US" sz="2400" dirty="0"/>
              <a:t>","essay4","essay5","</a:t>
            </a:r>
            <a:r>
              <a:rPr lang="en-US" sz="2400" b="1" dirty="0"/>
              <a:t>essay6</a:t>
            </a:r>
            <a:r>
              <a:rPr lang="en-US" sz="2400" dirty="0"/>
              <a:t>","essay7","</a:t>
            </a:r>
            <a:r>
              <a:rPr lang="en-US" sz="2400" b="1" dirty="0"/>
              <a:t>essay8</a:t>
            </a:r>
            <a:r>
              <a:rPr lang="en-US" sz="2400" dirty="0"/>
              <a:t>","essay9","ethnicity","height","</a:t>
            </a:r>
            <a:r>
              <a:rPr lang="en-US" sz="2400" b="1" dirty="0"/>
              <a:t>income</a:t>
            </a:r>
            <a:r>
              <a:rPr lang="en-US" sz="2400" dirty="0"/>
              <a:t>","</a:t>
            </a:r>
            <a:r>
              <a:rPr lang="en-US" sz="2400" b="1" dirty="0"/>
              <a:t>job</a:t>
            </a:r>
            <a:r>
              <a:rPr lang="en-US" sz="2400" dirty="0"/>
              <a:t>","last_online","location","offspring","orientation","pets","religion","</a:t>
            </a:r>
            <a:r>
              <a:rPr lang="en-US" sz="2400" b="1" dirty="0"/>
              <a:t>sex</a:t>
            </a:r>
            <a:r>
              <a:rPr lang="en-US" sz="2400" dirty="0"/>
              <a:t>","sign","smokes","speaks","status</a:t>
            </a:r>
            <a:r>
              <a:rPr lang="en-US" sz="2400" dirty="0" smtClean="0"/>
              <a:t>"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954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5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descriptions:</a:t>
            </a:r>
            <a:br>
              <a:rPr lang="en-US" sz="2400" dirty="0" smtClean="0"/>
            </a:br>
            <a:r>
              <a:rPr lang="en-US" sz="2400" b="1" dirty="0" smtClean="0"/>
              <a:t>age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 smtClean="0"/>
              <a:t> type. Values from 18 to 110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drugs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[nan, 'never', 'often', 'sometimes']</a:t>
            </a:r>
            <a:br>
              <a:rPr lang="en-US" sz="2400" dirty="0"/>
            </a:br>
            <a:r>
              <a:rPr lang="en-US" sz="2400" b="1" dirty="0" smtClean="0"/>
              <a:t>education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[nan, </a:t>
            </a:r>
            <a:r>
              <a:rPr lang="en-US" sz="2400" dirty="0"/>
              <a:t>'college/university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income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type. Values from -1, 20000 to 1000000</a:t>
            </a:r>
            <a:br>
              <a:rPr lang="en-US" sz="2400" dirty="0" smtClean="0"/>
            </a:br>
            <a:r>
              <a:rPr lang="en-US" sz="2400" b="1" dirty="0" smtClean="0"/>
              <a:t>job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</a:t>
            </a:r>
            <a:r>
              <a:rPr lang="en-US" sz="2400" dirty="0"/>
              <a:t>[nan, 'artistic / musical / writer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sex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['f', 'm']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 smtClean="0"/>
              <a:t>essay0</a:t>
            </a:r>
            <a:r>
              <a:rPr lang="en-US" sz="2400" dirty="0" smtClean="0"/>
              <a:t>“ – </a:t>
            </a:r>
            <a:r>
              <a:rPr lang="en-US" sz="2400" dirty="0"/>
              <a:t>My self summary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essay3</a:t>
            </a:r>
            <a:r>
              <a:rPr lang="en-US" sz="2400" dirty="0" smtClean="0"/>
              <a:t>“ – The </a:t>
            </a:r>
            <a:r>
              <a:rPr lang="en-US" sz="2400" dirty="0"/>
              <a:t>first thing people usually notice about </a:t>
            </a:r>
            <a:r>
              <a:rPr lang="en-US" sz="2400" dirty="0" smtClean="0"/>
              <a:t>me</a:t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essay6</a:t>
            </a:r>
            <a:r>
              <a:rPr lang="en-US" sz="2400" dirty="0" smtClean="0"/>
              <a:t>“ – </a:t>
            </a:r>
            <a:r>
              <a:rPr lang="en-US" sz="2400" dirty="0"/>
              <a:t>I spend a lot of time thinking about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essay8</a:t>
            </a:r>
            <a:r>
              <a:rPr lang="en-US" sz="2400" dirty="0" smtClean="0"/>
              <a:t>“ – </a:t>
            </a:r>
            <a:r>
              <a:rPr lang="en-US" sz="2400" dirty="0"/>
              <a:t>The most private thing I am willing to admit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056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3810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Distribution of income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 smtClean="0"/>
              <a:t>Code:</a:t>
            </a:r>
            <a:endParaRPr lang="ro-RO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df.income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(“Income")</a:t>
            </a: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Distribution of </a:t>
            </a:r>
            <a:r>
              <a:rPr lang="en-US" sz="2400" b="1" dirty="0" smtClean="0"/>
              <a:t>education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Education</a:t>
            </a:r>
            <a:r>
              <a:rPr lang="en-US" sz="900" dirty="0" smtClean="0"/>
              <a:t> </a:t>
            </a:r>
            <a:r>
              <a:rPr lang="en-US" sz="2400" b="1" dirty="0"/>
              <a:t>codes</a:t>
            </a:r>
            <a:r>
              <a:rPr lang="en-US" sz="900" dirty="0" smtClean="0"/>
              <a:t>: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med school': 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masters program': 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'college/university': 7,</a:t>
            </a:r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 smtClean="0"/>
              <a:t>'dropped </a:t>
            </a:r>
            <a:r>
              <a:rPr lang="en-US" sz="900" dirty="0"/>
              <a:t>out of med school': 15,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space camp': 16,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college/university</a:t>
            </a:r>
            <a:r>
              <a:rPr lang="en-US" sz="900" dirty="0"/>
              <a:t>': 17,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'two-year college': 18,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 smtClean="0"/>
              <a:t>'masters </a:t>
            </a:r>
            <a:r>
              <a:rPr lang="en-US" sz="900" b="1" dirty="0"/>
              <a:t>program': 19,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'dropped out of two-year college': 20,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'working on two-year college': 21</a:t>
            </a:r>
            <a:r>
              <a:rPr lang="en-US" sz="900" dirty="0" smtClean="0"/>
              <a:t>,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/>
              <a:t>Code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df.education_code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("Education")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(0, 32)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39953"/>
            <a:ext cx="5446399" cy="327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724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Predicts </a:t>
            </a:r>
            <a:r>
              <a:rPr lang="en-US" sz="2000" dirty="0"/>
              <a:t>if "Is male" by job, education and </a:t>
            </a:r>
            <a:r>
              <a:rPr lang="en-US" sz="2000" dirty="0" smtClean="0"/>
              <a:t>income.</a:t>
            </a:r>
            <a:br>
              <a:rPr lang="en-US" sz="2000" dirty="0" smtClean="0"/>
            </a:br>
            <a:r>
              <a:rPr lang="en-US" sz="1300" b="1" dirty="0"/>
              <a:t>Example</a:t>
            </a:r>
            <a:r>
              <a:rPr lang="en-US" sz="1300" dirty="0"/>
              <a:t>: </a:t>
            </a:r>
            <a:r>
              <a:rPr lang="en-US" sz="1300" i="1" dirty="0"/>
              <a:t>Is male a person with 'graduated from law school' as education level, takes drugs often and has an income of 20000 $ per </a:t>
            </a:r>
            <a:r>
              <a:rPr lang="en-US" sz="1300" i="1" dirty="0" smtClean="0"/>
              <a:t>year</a:t>
            </a:r>
            <a:r>
              <a:rPr lang="en-US" sz="1300" dirty="0" smtClean="0"/>
              <a:t> ?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Scripts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 “classify_sex_knr.py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if "Is male" based on: essay0, essay3, essay6, essay8. </a:t>
            </a:r>
            <a:br>
              <a:rPr lang="en-US" sz="2000" dirty="0"/>
            </a:br>
            <a:r>
              <a:rPr lang="en-US" sz="1300" b="1" dirty="0"/>
              <a:t>Example: Is male a person that says ‘i believe that life is a bold, dashing adventure’ 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“classify_sex_naive_bayes.py”, “classify_sex_naive_svc.py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age with income and job.</a:t>
            </a:r>
            <a:br>
              <a:rPr lang="en-US" sz="2000" dirty="0"/>
            </a:br>
            <a:r>
              <a:rPr lang="en-US" sz="1300" b="1" dirty="0"/>
              <a:t>Example: What age is a person earning 50000 $ per year and job as 'science / tech / engineering‘?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“predict_age_knr.py”, “predict_age_mlr.py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income based on education, drugs and sex.</a:t>
            </a:r>
            <a:br>
              <a:rPr lang="en-US" sz="2000" dirty="0"/>
            </a:br>
            <a:r>
              <a:rPr lang="en-US" sz="1300" b="1" dirty="0"/>
              <a:t>Example: What income has a person with 'graduated from law school' as education level, takes drugs often and is a woman?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“predict_income_knr.py”, “predict_income_mlr.py”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5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500" b="1" dirty="0" smtClean="0"/>
              <a:t>*Reason to go for these questions</a:t>
            </a:r>
            <a:r>
              <a:rPr lang="en-US" sz="1500" dirty="0" smtClean="0"/>
              <a:t> – could be helpful </a:t>
            </a:r>
            <a:r>
              <a:rPr lang="en-US" sz="1500" dirty="0"/>
              <a:t>in sociological studies.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Question(s) to Answer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49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Columns (features) like “</a:t>
            </a:r>
            <a:r>
              <a:rPr lang="en-US" sz="2000" b="1" dirty="0" smtClean="0"/>
              <a:t>education”, “drugs”, “job”, “sex” </a:t>
            </a:r>
            <a:r>
              <a:rPr lang="en-US" sz="2000" dirty="0" smtClean="0"/>
              <a:t>are mapped to “</a:t>
            </a:r>
            <a:r>
              <a:rPr lang="en-US" sz="2000" dirty="0" err="1" smtClean="0"/>
              <a:t>int</a:t>
            </a:r>
            <a:r>
              <a:rPr lang="en-US" sz="2000" dirty="0" smtClean="0"/>
              <a:t>” values. Used in training/testing the models</a:t>
            </a:r>
            <a:r>
              <a:rPr lang="en-US" sz="2000" b="1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Example </a:t>
            </a:r>
            <a:r>
              <a:rPr lang="en-US" sz="2000" dirty="0" smtClean="0"/>
              <a:t>augmenting data set with </a:t>
            </a:r>
            <a:r>
              <a:rPr lang="en-US" sz="2000" b="1" dirty="0" err="1" smtClean="0"/>
              <a:t>education_code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drugs_code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sex_code</a:t>
            </a:r>
            <a:r>
              <a:rPr lang="en-US" sz="2000" b="1" dirty="0" smtClean="0"/>
              <a:t> </a:t>
            </a:r>
            <a:r>
              <a:rPr lang="en-US" sz="2000" dirty="0" smtClean="0"/>
              <a:t>columns 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predict_income_knr.py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education_code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data_frame.education.map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education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drugs_code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data_frame.drugs.map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'drugs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data_frame.sex.map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'sex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'education_code','drugs_code','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"]]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list(set(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index = 0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] = index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index += 1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/>
              <a:t>K-Nearest </a:t>
            </a:r>
            <a:r>
              <a:rPr lang="en-US" sz="2000" b="1" dirty="0"/>
              <a:t>Neighbors </a:t>
            </a:r>
            <a:r>
              <a:rPr lang="en-US" sz="2000" b="1" dirty="0" smtClean="0"/>
              <a:t>Classifier 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classify_sex_knr.py</a:t>
            </a:r>
            <a:r>
              <a:rPr lang="en-US" sz="2000" b="1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model </a:t>
            </a:r>
            <a:r>
              <a:rPr lang="en-US" sz="2000" dirty="0" smtClean="0"/>
              <a:t> for question: “</a:t>
            </a:r>
            <a:r>
              <a:rPr lang="en-US" sz="1500" i="1" dirty="0" smtClean="0"/>
              <a:t>Is </a:t>
            </a:r>
            <a:r>
              <a:rPr lang="en-US" sz="1500" i="1" dirty="0"/>
              <a:t>male a person with 'graduated from law school' as education level, takes drugs often and has an income of 20000 $ per year </a:t>
            </a:r>
            <a:r>
              <a:rPr lang="en-US" sz="1500" i="1" dirty="0" smtClean="0"/>
              <a:t>?</a:t>
            </a:r>
            <a:r>
              <a:rPr lang="en-US" sz="2000" dirty="0" smtClean="0"/>
              <a:t>” (formalized as “</a:t>
            </a:r>
            <a:r>
              <a:rPr lang="en-US" sz="1500" i="1" dirty="0"/>
              <a:t>Predicts if "Is male" by job, education and income</a:t>
            </a:r>
            <a:r>
              <a:rPr lang="en-US" sz="2000" dirty="0" smtClean="0"/>
              <a:t>”).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76600"/>
            <a:ext cx="3840486" cy="30701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85124"/>
              </p:ext>
            </p:extLst>
          </p:nvPr>
        </p:nvGraphicFramePr>
        <p:xfrm>
          <a:off x="838200" y="3200399"/>
          <a:ext cx="3886200" cy="252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600808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r>
                        <a:rPr lang="en-US" baseline="0" dirty="0" smtClean="0"/>
                        <a:t> time (sec)</a:t>
                      </a:r>
                      <a:endParaRPr lang="en-US" dirty="0"/>
                    </a:p>
                  </a:txBody>
                  <a:tcPr/>
                </a:tc>
              </a:tr>
              <a:tr h="67290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a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1.623999834060669</a:t>
                      </a:r>
                      <a:endParaRPr lang="en-US" dirty="0"/>
                    </a:p>
                  </a:txBody>
                  <a:tcPr/>
                </a:tc>
              </a:tr>
              <a:tr h="124968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analysis for k between 1 and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508.3199999332428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621</Words>
  <Application>Microsoft Office PowerPoint</Application>
  <PresentationFormat>On-screen Show (4:3)</PresentationFormat>
  <Paragraphs>196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Final project</vt:lpstr>
      <vt:lpstr>                     Topics      </vt:lpstr>
      <vt:lpstr>          Exploration of the Dataset </vt:lpstr>
      <vt:lpstr>Exploration of the Dataset</vt:lpstr>
      <vt:lpstr>Exploration of the Dataset</vt:lpstr>
      <vt:lpstr>Exploration of the Dataset</vt:lpstr>
      <vt:lpstr>Question(s) to Answer</vt:lpstr>
      <vt:lpstr>Augmenting the Dataset</vt:lpstr>
      <vt:lpstr>Classification Approaches</vt:lpstr>
      <vt:lpstr>                     </vt:lpstr>
      <vt:lpstr>                     </vt:lpstr>
      <vt:lpstr>                     </vt:lpstr>
      <vt:lpstr>                     </vt:lpstr>
      <vt:lpstr>                     </vt:lpstr>
      <vt:lpstr>Conclusions/Next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devuser</dc:creator>
  <cp:lastModifiedBy>Windows User</cp:lastModifiedBy>
  <cp:revision>275</cp:revision>
  <dcterms:created xsi:type="dcterms:W3CDTF">2006-08-16T00:00:00Z</dcterms:created>
  <dcterms:modified xsi:type="dcterms:W3CDTF">2018-11-13T17:10:40Z</dcterms:modified>
</cp:coreProperties>
</file>