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6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74" autoAdjust="0"/>
    <p:restoredTop sz="94637" autoAdjust="0"/>
  </p:normalViewPr>
  <p:slideViewPr>
    <p:cSldViewPr>
      <p:cViewPr>
        <p:scale>
          <a:sx n="100" d="100"/>
          <a:sy n="100" d="100"/>
        </p:scale>
        <p:origin x="-3496" y="-1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02C65AE-2D99-44B5-8279-91A1251494CE}" type="datetimeFigureOut">
              <a:rPr lang="en-US"/>
              <a:pPr>
                <a:defRPr/>
              </a:pPr>
              <a:t>11/13/2018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96E3DA79-1948-4DC5-836A-D9CC80FB3A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561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B4BDB9D-F13E-4B78-B582-7E12C3D626AE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A9B5AC-DA4B-4A84-9EBA-A38BE47A1B3C}" type="datetimeFigureOut">
              <a:rPr lang="en-US"/>
              <a:pPr>
                <a:defRPr/>
              </a:pPr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08C3BF-45C8-4E25-8873-D73A8A1384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147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8A9FD1-B8E5-42C5-9328-2C1AF29D19A6}" type="datetimeFigureOut">
              <a:rPr lang="en-US"/>
              <a:pPr>
                <a:defRPr/>
              </a:pPr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BE4275-F945-4438-9A7F-B4858D27D7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63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D6A0D9-54AD-4B2E-AB0A-311169CCF94B}" type="datetimeFigureOut">
              <a:rPr lang="en-US"/>
              <a:pPr>
                <a:defRPr/>
              </a:pPr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D8B273-94DE-4588-9939-C62FECD540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26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01F21-A510-4D78-9678-3BFC70202999}" type="datetimeFigureOut">
              <a:rPr lang="en-US"/>
              <a:pPr>
                <a:defRPr/>
              </a:pPr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E5EB34-BF58-4F60-944E-D38D72D48A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60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64EF3A-22C1-4049-9CE6-9D1F05B963DB}" type="datetimeFigureOut">
              <a:rPr lang="en-US"/>
              <a:pPr>
                <a:defRPr/>
              </a:pPr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8C8AEE-1E79-48E4-BDBA-2B39D7ED8B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940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35B2E6-EC1F-4A45-96B5-17344B2DE30D}" type="datetimeFigureOut">
              <a:rPr lang="en-US"/>
              <a:pPr>
                <a:defRPr/>
              </a:pPr>
              <a:t>11/13/2018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B659B-6458-4652-8D97-04524E1A12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987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621C20-89B9-4E3A-8DE0-002CEAA18274}" type="datetimeFigureOut">
              <a:rPr lang="en-US"/>
              <a:pPr>
                <a:defRPr/>
              </a:pPr>
              <a:t>11/13/2018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9982A1-6392-43DA-90B6-DD0F3A3C22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602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1C5CF9-ED45-4092-8A61-9C8E20C0B647}" type="datetimeFigureOut">
              <a:rPr lang="en-US"/>
              <a:pPr>
                <a:defRPr/>
              </a:pPr>
              <a:t>11/13/2018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BB9B3A-A6E6-4CC2-82C8-04DEB5916B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066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7EA4FE-94C7-4C5D-A193-F168DDDA289F}" type="datetimeFigureOut">
              <a:rPr lang="en-US"/>
              <a:pPr>
                <a:defRPr/>
              </a:pPr>
              <a:t>11/13/2018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71C756-4F16-4D30-82AB-1CC587220B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60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94D963-8103-48E1-B8C4-11F361DCA6F3}" type="datetimeFigureOut">
              <a:rPr lang="en-US"/>
              <a:pPr>
                <a:defRPr/>
              </a:pPr>
              <a:t>11/13/2018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9184FB-7F00-40AA-8712-C700B26C4F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561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C0C34A-F858-4669-AC69-D941DAC84104}" type="datetimeFigureOut">
              <a:rPr lang="en-US"/>
              <a:pPr>
                <a:defRPr/>
              </a:pPr>
              <a:t>11/13/2018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B8A201-978F-4D21-8E8A-F896DEF36F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5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8C8613E-E0C3-4D35-85EB-FA6013527C64}" type="datetimeFigureOut">
              <a:rPr lang="en-US"/>
              <a:pPr>
                <a:defRPr/>
              </a:pPr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03DA1EE-306B-4C3A-AD1E-B440944EA9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play.google.com/store/apps/details?id=com.jupiter.accoun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</p:spPr>
        <p:txBody>
          <a:bodyPr/>
          <a:lstStyle/>
          <a:p>
            <a:r>
              <a:rPr lang="ro-RO" dirty="0" smtClean="0"/>
              <a:t>Final project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14675"/>
            <a:ext cx="6400800" cy="17526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/>
              <a:t>Machine Learning Fundamentals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/>
            </a:extLst>
          </p:cNvPr>
          <p:cNvSpPr txBox="1">
            <a:spLocks/>
          </p:cNvSpPr>
          <p:nvPr/>
        </p:nvSpPr>
        <p:spPr>
          <a:xfrm>
            <a:off x="4419600" y="4953000"/>
            <a:ext cx="3843338" cy="1149350"/>
          </a:xfrm>
          <a:prstGeom prst="rect">
            <a:avLst/>
          </a:prstGeom>
          <a:noFill/>
        </p:spPr>
        <p:txBody>
          <a:bodyPr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spc="-50" dirty="0" smtClean="0"/>
              <a:t>November 2018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000" spc="-50" dirty="0" smtClean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pc="-50" dirty="0" err="1" smtClean="0"/>
              <a:t>Emilian</a:t>
            </a:r>
            <a:r>
              <a:rPr lang="ro-RO" spc="-50" dirty="0" smtClean="0"/>
              <a:t> Utma</a:t>
            </a:r>
            <a:endParaRPr lang="en-US" sz="2000" spc="-5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6629400"/>
            <a:ext cx="8077200" cy="76200"/>
          </a:xfrm>
          <a:prstGeom prst="line">
            <a:avLst/>
          </a:prstGeom>
          <a:ln w="635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60" y="175260"/>
            <a:ext cx="2225040" cy="4343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229600" cy="715963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                  </a:t>
            </a:r>
            <a:r>
              <a:rPr lang="en-US" dirty="0" smtClean="0"/>
              <a:t>Lessons </a:t>
            </a:r>
            <a:r>
              <a:rPr lang="en-US" dirty="0"/>
              <a:t>learnt</a:t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229600" cy="419100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endParaRPr lang="en-US" sz="2400" b="1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sz="2400" b="1" dirty="0" smtClean="0"/>
              <a:t>Sometimes the reviews from the market are not reliable </a:t>
            </a:r>
            <a:r>
              <a:rPr lang="en-US" sz="2400" b="1" dirty="0"/>
              <a:t>– see </a:t>
            </a:r>
            <a:r>
              <a:rPr lang="en-US" sz="1700" b="1" dirty="0">
                <a:hlinkClick r:id="rId2"/>
              </a:rPr>
              <a:t>https://</a:t>
            </a:r>
            <a:r>
              <a:rPr lang="en-US" sz="1700" b="1" smtClean="0">
                <a:hlinkClick r:id="rId2"/>
              </a:rPr>
              <a:t>play.google.com/store/apps/details?id=com.jupiter.account</a:t>
            </a:r>
            <a:r>
              <a:rPr lang="en-US" sz="1700" b="1" smtClean="0"/>
              <a:t> .</a:t>
            </a:r>
            <a:endParaRPr lang="en-US" sz="1700" b="1" dirty="0" smtClean="0"/>
          </a:p>
          <a:p>
            <a:pPr fontAlgn="auto">
              <a:spcAft>
                <a:spcPts val="0"/>
              </a:spcAft>
              <a:defRPr/>
            </a:pPr>
            <a:endParaRPr lang="en-US" sz="2400" b="1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sz="2000" b="1" dirty="0" smtClean="0"/>
              <a:t>This type of software product MUST have a dedicated QA team before making available to market. Reasons: is for public use and a lot of similar applications are already on the market.</a:t>
            </a:r>
          </a:p>
          <a:p>
            <a:pPr fontAlgn="auto">
              <a:spcAft>
                <a:spcPts val="0"/>
              </a:spcAft>
              <a:defRPr/>
            </a:pPr>
            <a:endParaRPr lang="en-US" sz="2400" b="1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sz="2400" b="1" dirty="0" smtClean="0"/>
              <a:t>Testing this application, personally helped me to improve my self-organizing skills: test-cases management and bugs tracking.</a:t>
            </a:r>
          </a:p>
          <a:p>
            <a:pPr fontAlgn="auto">
              <a:spcAft>
                <a:spcPts val="0"/>
              </a:spcAft>
              <a:defRPr/>
            </a:pPr>
            <a:endParaRPr lang="en-US" sz="2400" dirty="0"/>
          </a:p>
          <a:p>
            <a:pPr fontAlgn="auto">
              <a:spcAft>
                <a:spcPts val="0"/>
              </a:spcAft>
              <a:defRPr/>
            </a:pPr>
            <a:endParaRPr lang="ro-RO" sz="2400" dirty="0" smtClean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GB" sz="2400" dirty="0" smtClean="0"/>
          </a:p>
          <a:p>
            <a:pPr fontAlgn="auto">
              <a:spcAft>
                <a:spcPts val="0"/>
              </a:spcAft>
              <a:defRPr/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o-RO" dirty="0" err="1" smtClean="0"/>
              <a:t>Ș</a:t>
            </a:r>
            <a:r>
              <a:rPr lang="en-US" dirty="0" err="1" smtClean="0"/>
              <a:t>coala</a:t>
            </a:r>
            <a:r>
              <a:rPr lang="en-US" dirty="0" smtClean="0"/>
              <a:t> Informal</a:t>
            </a:r>
            <a:r>
              <a:rPr lang="ro-RO" dirty="0" smtClean="0"/>
              <a:t>ă</a:t>
            </a:r>
            <a:r>
              <a:rPr lang="en-US" dirty="0" smtClean="0"/>
              <a:t> de IT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Madelușa</a:t>
            </a:r>
            <a:r>
              <a:rPr lang="en-US" dirty="0"/>
              <a:t> Laura </a:t>
            </a:r>
            <a:r>
              <a:rPr lang="en-US" dirty="0" err="1"/>
              <a:t>Utma</a:t>
            </a:r>
            <a:endParaRPr lang="en-US" dirty="0"/>
          </a:p>
        </p:txBody>
      </p:sp>
      <p:pic>
        <p:nvPicPr>
          <p:cNvPr id="12294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81000"/>
            <a:ext cx="9969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228600"/>
            <a:ext cx="1524000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685800" y="6629400"/>
            <a:ext cx="8077200" cy="76200"/>
          </a:xfrm>
          <a:prstGeom prst="line">
            <a:avLst/>
          </a:prstGeom>
          <a:ln w="635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ro-RO" dirty="0" smtClean="0"/>
              <a:t>                  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Topics</a:t>
            </a:r>
            <a:r>
              <a:rPr lang="en-US" dirty="0"/>
              <a:t/>
            </a:r>
            <a:br>
              <a:rPr lang="en-US" dirty="0"/>
            </a:br>
            <a:r>
              <a:rPr lang="ro-RO" dirty="0" smtClean="0"/>
              <a:t>   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229600" cy="4038600"/>
          </a:xfrm>
        </p:spPr>
        <p:txBody>
          <a:bodyPr/>
          <a:lstStyle/>
          <a:p>
            <a:r>
              <a:rPr lang="en-US" sz="2400" dirty="0" smtClean="0"/>
              <a:t>Exploration </a:t>
            </a:r>
            <a:r>
              <a:rPr lang="en-US" sz="2400" dirty="0"/>
              <a:t>of the Dataset</a:t>
            </a:r>
            <a:endParaRPr lang="ro-RO" sz="2400" dirty="0" smtClean="0"/>
          </a:p>
          <a:p>
            <a:r>
              <a:rPr lang="en-US" sz="2400" dirty="0" smtClean="0"/>
              <a:t>Question(s</a:t>
            </a:r>
            <a:r>
              <a:rPr lang="en-US" sz="2400" dirty="0"/>
              <a:t>) to Answer</a:t>
            </a:r>
            <a:endParaRPr lang="en-US" sz="2400" dirty="0" smtClean="0"/>
          </a:p>
          <a:p>
            <a:r>
              <a:rPr lang="en-US" sz="2400" dirty="0" smtClean="0"/>
              <a:t>Augmenting </a:t>
            </a:r>
            <a:r>
              <a:rPr lang="en-US" sz="2400" dirty="0"/>
              <a:t>the Dataset</a:t>
            </a:r>
            <a:endParaRPr lang="en-GB" sz="2400" dirty="0" smtClean="0"/>
          </a:p>
          <a:p>
            <a:r>
              <a:rPr lang="en-US" sz="2400" dirty="0" smtClean="0"/>
              <a:t>Classification </a:t>
            </a:r>
            <a:r>
              <a:rPr lang="en-US" sz="2400" dirty="0"/>
              <a:t>Approaches</a:t>
            </a:r>
            <a:endParaRPr lang="en-GB" sz="2400" dirty="0" smtClean="0"/>
          </a:p>
          <a:p>
            <a:r>
              <a:rPr lang="en-US" sz="2400" dirty="0" smtClean="0"/>
              <a:t>Regression </a:t>
            </a:r>
            <a:r>
              <a:rPr lang="en-US" sz="2400" dirty="0"/>
              <a:t>Approaches</a:t>
            </a:r>
            <a:endParaRPr lang="en-GB" sz="2400" dirty="0" smtClean="0"/>
          </a:p>
          <a:p>
            <a:r>
              <a:rPr lang="en-US" sz="2400" dirty="0" smtClean="0"/>
              <a:t>Conclusions/Next steps</a:t>
            </a:r>
            <a:endParaRPr lang="en-GB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685800" y="6629400"/>
            <a:ext cx="8077200" cy="76200"/>
          </a:xfrm>
          <a:prstGeom prst="line">
            <a:avLst/>
          </a:prstGeom>
          <a:ln w="635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60" y="175260"/>
            <a:ext cx="2225040" cy="4343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180" y="594360"/>
            <a:ext cx="7086600" cy="94456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ro-RO" dirty="0" smtClean="0"/>
              <a:t>         </a:t>
            </a:r>
            <a:r>
              <a:rPr lang="en-US" dirty="0" smtClean="0"/>
              <a:t>Exploration </a:t>
            </a:r>
            <a:r>
              <a:rPr lang="en-US" dirty="0"/>
              <a:t>of the Dataset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09800"/>
            <a:ext cx="8229600" cy="312420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dirty="0" smtClean="0"/>
              <a:t>Data is defined in a local file: profiles.csv 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ro-RO" sz="2400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sz="2400" dirty="0" smtClean="0"/>
              <a:t>Columns of interests (with </a:t>
            </a:r>
            <a:r>
              <a:rPr lang="en-US" sz="2400" b="1" dirty="0" smtClean="0"/>
              <a:t>bold</a:t>
            </a:r>
            <a:r>
              <a:rPr lang="en-US" sz="2400" dirty="0" smtClean="0"/>
              <a:t>):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"</a:t>
            </a:r>
            <a:r>
              <a:rPr lang="en-US" sz="2400" b="1" dirty="0"/>
              <a:t>age</a:t>
            </a:r>
            <a:r>
              <a:rPr lang="en-US" sz="2400" dirty="0"/>
              <a:t>","body_type","diet","drinks","</a:t>
            </a:r>
            <a:r>
              <a:rPr lang="en-US" sz="2400" b="1" dirty="0"/>
              <a:t>drugs</a:t>
            </a:r>
            <a:r>
              <a:rPr lang="en-US" sz="2400" dirty="0"/>
              <a:t>","</a:t>
            </a:r>
            <a:r>
              <a:rPr lang="en-US" sz="2400" b="1" dirty="0"/>
              <a:t>education</a:t>
            </a:r>
            <a:r>
              <a:rPr lang="en-US" sz="2400" dirty="0"/>
              <a:t>","</a:t>
            </a:r>
            <a:r>
              <a:rPr lang="en-US" sz="2400" b="1" dirty="0"/>
              <a:t>essay0</a:t>
            </a:r>
            <a:r>
              <a:rPr lang="en-US" sz="2400" dirty="0"/>
              <a:t>","essay1","essay2","</a:t>
            </a:r>
            <a:r>
              <a:rPr lang="en-US" sz="2400" b="1" dirty="0"/>
              <a:t>essay3</a:t>
            </a:r>
            <a:r>
              <a:rPr lang="en-US" sz="2400" dirty="0"/>
              <a:t>","essay4","essay5","</a:t>
            </a:r>
            <a:r>
              <a:rPr lang="en-US" sz="2400" b="1" dirty="0"/>
              <a:t>essay6</a:t>
            </a:r>
            <a:r>
              <a:rPr lang="en-US" sz="2400" dirty="0"/>
              <a:t>","essay7","</a:t>
            </a:r>
            <a:r>
              <a:rPr lang="en-US" sz="2400" b="1" dirty="0"/>
              <a:t>essay8</a:t>
            </a:r>
            <a:r>
              <a:rPr lang="en-US" sz="2400" dirty="0"/>
              <a:t>","essay9","ethnicity","height","</a:t>
            </a:r>
            <a:r>
              <a:rPr lang="en-US" sz="2400" b="1" dirty="0"/>
              <a:t>income</a:t>
            </a:r>
            <a:r>
              <a:rPr lang="en-US" sz="2400" dirty="0"/>
              <a:t>","</a:t>
            </a:r>
            <a:r>
              <a:rPr lang="en-US" sz="2400" b="1" dirty="0"/>
              <a:t>job</a:t>
            </a:r>
            <a:r>
              <a:rPr lang="en-US" sz="2400" dirty="0"/>
              <a:t>","last_online","location","offspring","orientation","pets","religion","</a:t>
            </a:r>
            <a:r>
              <a:rPr lang="en-US" sz="2400" b="1" dirty="0"/>
              <a:t>sex</a:t>
            </a:r>
            <a:r>
              <a:rPr lang="en-US" sz="2400" dirty="0"/>
              <a:t>","sign","smokes","speaks","status</a:t>
            </a:r>
            <a:r>
              <a:rPr lang="en-US" sz="2400" dirty="0" smtClean="0"/>
              <a:t>"</a:t>
            </a:r>
            <a:endParaRPr lang="en-GB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6629400"/>
            <a:ext cx="8077200" cy="76200"/>
          </a:xfrm>
          <a:prstGeom prst="line">
            <a:avLst/>
          </a:prstGeom>
          <a:ln w="635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129540"/>
            <a:ext cx="2225040" cy="4343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229600" cy="495300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dirty="0" smtClean="0"/>
              <a:t>Columns descriptions:</a:t>
            </a:r>
            <a:br>
              <a:rPr lang="en-US" sz="2400" dirty="0" smtClean="0"/>
            </a:br>
            <a:r>
              <a:rPr lang="en-US" sz="2400" b="1" dirty="0" smtClean="0"/>
              <a:t>age</a:t>
            </a:r>
            <a:r>
              <a:rPr lang="en-US" sz="2400" dirty="0" smtClean="0"/>
              <a:t> – </a:t>
            </a:r>
            <a:r>
              <a:rPr lang="en-US" sz="2400" dirty="0" err="1" smtClean="0"/>
              <a:t>int</a:t>
            </a:r>
            <a:r>
              <a:rPr lang="en-US" sz="2400" dirty="0" smtClean="0"/>
              <a:t> type. Values from 18 to 110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 smtClean="0"/>
              <a:t>drugs</a:t>
            </a:r>
            <a:r>
              <a:rPr lang="en-US" sz="2400" dirty="0" smtClean="0"/>
              <a:t> – </a:t>
            </a:r>
            <a:r>
              <a:rPr lang="en-US" sz="2400" dirty="0" err="1" smtClean="0"/>
              <a:t>str</a:t>
            </a:r>
            <a:r>
              <a:rPr lang="en-US" sz="2400" dirty="0" smtClean="0"/>
              <a:t> type. Values </a:t>
            </a:r>
            <a:r>
              <a:rPr lang="en-US" sz="2400" dirty="0"/>
              <a:t>[nan, 'never', 'often', 'sometimes']</a:t>
            </a:r>
            <a:br>
              <a:rPr lang="en-US" sz="2400" dirty="0"/>
            </a:br>
            <a:r>
              <a:rPr lang="en-US" sz="2400" b="1" dirty="0" smtClean="0"/>
              <a:t>education</a:t>
            </a:r>
            <a:r>
              <a:rPr lang="en-US" sz="2400" dirty="0" smtClean="0"/>
              <a:t> – </a:t>
            </a:r>
            <a:r>
              <a:rPr lang="en-US" sz="2400" dirty="0" err="1" smtClean="0"/>
              <a:t>str</a:t>
            </a:r>
            <a:r>
              <a:rPr lang="en-US" sz="2400" dirty="0" smtClean="0"/>
              <a:t> type. Values like [nan, </a:t>
            </a:r>
            <a:r>
              <a:rPr lang="en-US" sz="2400" dirty="0"/>
              <a:t>'college/university</a:t>
            </a:r>
            <a:r>
              <a:rPr lang="en-US" sz="2400" dirty="0" smtClean="0"/>
              <a:t>', …]</a:t>
            </a:r>
            <a:br>
              <a:rPr lang="en-US" sz="2400" dirty="0" smtClean="0"/>
            </a:br>
            <a:r>
              <a:rPr lang="en-US" sz="2400" b="1" dirty="0" smtClean="0"/>
              <a:t>income</a:t>
            </a:r>
            <a:r>
              <a:rPr lang="en-US" sz="2400" dirty="0" smtClean="0"/>
              <a:t> – </a:t>
            </a:r>
            <a:r>
              <a:rPr lang="en-US" sz="2400" dirty="0" err="1" smtClean="0"/>
              <a:t>int</a:t>
            </a:r>
            <a:r>
              <a:rPr lang="en-US" sz="2400" dirty="0"/>
              <a:t> </a:t>
            </a:r>
            <a:r>
              <a:rPr lang="en-US" sz="2400" dirty="0" smtClean="0"/>
              <a:t>type. Values from -1, 20000 to 1000000</a:t>
            </a:r>
            <a:br>
              <a:rPr lang="en-US" sz="2400" dirty="0" smtClean="0"/>
            </a:br>
            <a:r>
              <a:rPr lang="en-US" sz="2400" b="1" dirty="0" smtClean="0"/>
              <a:t>job</a:t>
            </a:r>
            <a:r>
              <a:rPr lang="en-US" sz="2400" dirty="0" smtClean="0"/>
              <a:t> – </a:t>
            </a:r>
            <a:r>
              <a:rPr lang="en-US" sz="2400" dirty="0" err="1" smtClean="0"/>
              <a:t>str</a:t>
            </a:r>
            <a:r>
              <a:rPr lang="en-US" sz="2400" dirty="0" smtClean="0"/>
              <a:t> type. Values like </a:t>
            </a:r>
            <a:r>
              <a:rPr lang="en-US" sz="2400" dirty="0"/>
              <a:t>[nan, 'artistic / musical / writer</a:t>
            </a:r>
            <a:r>
              <a:rPr lang="en-US" sz="2400" dirty="0" smtClean="0"/>
              <a:t>', …]</a:t>
            </a:r>
            <a:br>
              <a:rPr lang="en-US" sz="2400" dirty="0" smtClean="0"/>
            </a:br>
            <a:r>
              <a:rPr lang="en-US" sz="2400" b="1" dirty="0" smtClean="0"/>
              <a:t>sex</a:t>
            </a:r>
            <a:r>
              <a:rPr lang="en-US" sz="2400" dirty="0" smtClean="0"/>
              <a:t> – </a:t>
            </a:r>
            <a:r>
              <a:rPr lang="en-US" sz="2400" dirty="0" err="1" smtClean="0"/>
              <a:t>str</a:t>
            </a:r>
            <a:r>
              <a:rPr lang="en-US" sz="2400" dirty="0" smtClean="0"/>
              <a:t> type. Values </a:t>
            </a:r>
            <a:r>
              <a:rPr lang="en-US" sz="2400" dirty="0"/>
              <a:t>['f', 'm']</a:t>
            </a:r>
            <a:br>
              <a:rPr lang="en-US" sz="2400" dirty="0"/>
            </a:br>
            <a:r>
              <a:rPr lang="en-US" sz="2400" dirty="0"/>
              <a:t>"</a:t>
            </a:r>
            <a:r>
              <a:rPr lang="en-US" sz="2400" b="1" dirty="0" smtClean="0"/>
              <a:t>essay0</a:t>
            </a:r>
            <a:r>
              <a:rPr lang="en-US" sz="2400" dirty="0" smtClean="0"/>
              <a:t>“ – </a:t>
            </a:r>
            <a:r>
              <a:rPr lang="en-US" sz="2400" dirty="0"/>
              <a:t>My self summary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"</a:t>
            </a:r>
            <a:r>
              <a:rPr lang="en-US" sz="2400" b="1" dirty="0" smtClean="0"/>
              <a:t>essay3</a:t>
            </a:r>
            <a:r>
              <a:rPr lang="en-US" sz="2400" dirty="0" smtClean="0"/>
              <a:t>“ – The </a:t>
            </a:r>
            <a:r>
              <a:rPr lang="en-US" sz="2400" dirty="0"/>
              <a:t>first thing people usually notice about </a:t>
            </a:r>
            <a:r>
              <a:rPr lang="en-US" sz="2400" dirty="0" smtClean="0"/>
              <a:t>me</a:t>
            </a:r>
            <a:br>
              <a:rPr lang="en-US" sz="2400" dirty="0" smtClean="0"/>
            </a:br>
            <a:r>
              <a:rPr lang="en-US" sz="2400" dirty="0" smtClean="0"/>
              <a:t>"</a:t>
            </a:r>
            <a:r>
              <a:rPr lang="en-US" sz="2400" b="1" dirty="0" smtClean="0"/>
              <a:t>essay6</a:t>
            </a:r>
            <a:r>
              <a:rPr lang="en-US" sz="2400" dirty="0" smtClean="0"/>
              <a:t>“ – </a:t>
            </a:r>
            <a:r>
              <a:rPr lang="en-US" sz="2400" dirty="0"/>
              <a:t>I spend a lot of time thinking about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"</a:t>
            </a:r>
            <a:r>
              <a:rPr lang="en-US" sz="2400" b="1" dirty="0" smtClean="0"/>
              <a:t>essay8</a:t>
            </a:r>
            <a:r>
              <a:rPr lang="en-US" sz="2400" dirty="0" smtClean="0"/>
              <a:t>“ – </a:t>
            </a:r>
            <a:r>
              <a:rPr lang="en-US" sz="2400" dirty="0"/>
              <a:t>The most private thing I am willing to admit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fontAlgn="auto">
              <a:spcAft>
                <a:spcPts val="0"/>
              </a:spcAft>
              <a:defRPr/>
            </a:pPr>
            <a:endParaRPr lang="en-US" sz="2400" dirty="0" smtClean="0"/>
          </a:p>
          <a:p>
            <a:pPr fontAlgn="auto">
              <a:spcAft>
                <a:spcPts val="0"/>
              </a:spcAft>
              <a:defRPr/>
            </a:pPr>
            <a:endParaRPr lang="ro-RO" sz="2400" dirty="0" smtClean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GB" sz="2400" dirty="0" smtClean="0"/>
          </a:p>
          <a:p>
            <a:pPr fontAlgn="auto">
              <a:spcAft>
                <a:spcPts val="0"/>
              </a:spcAft>
              <a:defRPr/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6629400"/>
            <a:ext cx="8077200" cy="76200"/>
          </a:xfrm>
          <a:prstGeom prst="line">
            <a:avLst/>
          </a:prstGeom>
          <a:ln w="635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14400" y="274638"/>
            <a:ext cx="6705600" cy="1143000"/>
          </a:xfrm>
        </p:spPr>
        <p:txBody>
          <a:bodyPr/>
          <a:lstStyle/>
          <a:p>
            <a:r>
              <a:rPr lang="en-US" dirty="0" smtClean="0"/>
              <a:t>Exploration of the Dataset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228600"/>
            <a:ext cx="2225040" cy="4343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229600" cy="381000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b="1" dirty="0" smtClean="0"/>
              <a:t>Distribution of income</a:t>
            </a:r>
          </a:p>
          <a:p>
            <a:pPr fontAlgn="auto">
              <a:spcAft>
                <a:spcPts val="0"/>
              </a:spcAft>
              <a:defRPr/>
            </a:pPr>
            <a:r>
              <a:rPr lang="en-GB" sz="2400" b="1" dirty="0" smtClean="0"/>
              <a:t>Code:</a:t>
            </a:r>
            <a:endParaRPr lang="ro-RO" sz="2400" dirty="0" smtClean="0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GB" sz="1000" dirty="0" err="1" smtClean="0">
                <a:latin typeface="Courier New" pitchFamily="49" charset="0"/>
                <a:cs typeface="Courier New" pitchFamily="49" charset="0"/>
              </a:rPr>
              <a:t>plt.hist</a:t>
            </a:r>
            <a:r>
              <a:rPr lang="en-GB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000" dirty="0" err="1" smtClean="0">
                <a:latin typeface="Courier New" pitchFamily="49" charset="0"/>
                <a:cs typeface="Courier New" pitchFamily="49" charset="0"/>
              </a:rPr>
              <a:t>df.income</a:t>
            </a:r>
            <a:r>
              <a:rPr lang="en-GB" sz="1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1000" dirty="0">
                <a:latin typeface="Courier New" pitchFamily="49" charset="0"/>
                <a:cs typeface="Courier New" pitchFamily="49" charset="0"/>
              </a:rPr>
              <a:t>bins=32)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GB" sz="1000" dirty="0" err="1" smtClean="0">
                <a:latin typeface="Courier New" pitchFamily="49" charset="0"/>
                <a:cs typeface="Courier New" pitchFamily="49" charset="0"/>
              </a:rPr>
              <a:t>plt.xlabel</a:t>
            </a:r>
            <a:r>
              <a:rPr lang="en-GB" sz="1000" dirty="0" smtClean="0">
                <a:latin typeface="Courier New" pitchFamily="49" charset="0"/>
                <a:cs typeface="Courier New" pitchFamily="49" charset="0"/>
              </a:rPr>
              <a:t>(“Income")</a:t>
            </a:r>
            <a:endParaRPr lang="en-GB" sz="1000" dirty="0">
              <a:latin typeface="Courier New" pitchFamily="49" charset="0"/>
              <a:cs typeface="Courier New" pitchFamily="49" charset="0"/>
            </a:endParaRP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GB" sz="1000" dirty="0" err="1" smtClean="0">
                <a:latin typeface="Courier New" pitchFamily="49" charset="0"/>
                <a:cs typeface="Courier New" pitchFamily="49" charset="0"/>
              </a:rPr>
              <a:t>plt.ylabel</a:t>
            </a:r>
            <a:r>
              <a:rPr lang="en-GB" sz="1000" dirty="0">
                <a:latin typeface="Courier New" pitchFamily="49" charset="0"/>
                <a:cs typeface="Courier New" pitchFamily="49" charset="0"/>
              </a:rPr>
              <a:t>("Frequency")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GB" sz="1000" dirty="0" err="1" smtClean="0">
                <a:latin typeface="Courier New" pitchFamily="49" charset="0"/>
                <a:cs typeface="Courier New" pitchFamily="49" charset="0"/>
              </a:rPr>
              <a:t>plt.xlim</a:t>
            </a:r>
            <a:r>
              <a:rPr lang="en-GB" sz="1000" dirty="0" smtClean="0">
                <a:latin typeface="Courier New" pitchFamily="49" charset="0"/>
                <a:cs typeface="Courier New" pitchFamily="49" charset="0"/>
              </a:rPr>
              <a:t>(0</a:t>
            </a:r>
            <a:r>
              <a:rPr lang="en-GB" sz="1000" dirty="0">
                <a:latin typeface="Courier New" pitchFamily="49" charset="0"/>
                <a:cs typeface="Courier New" pitchFamily="49" charset="0"/>
              </a:rPr>
              <a:t>, 32)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GB" sz="1000" dirty="0" err="1" smtClean="0">
                <a:latin typeface="Courier New" pitchFamily="49" charset="0"/>
                <a:cs typeface="Courier New" pitchFamily="49" charset="0"/>
              </a:rPr>
              <a:t>plt.show</a:t>
            </a:r>
            <a:r>
              <a:rPr lang="en-GB" sz="10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fontAlgn="auto">
              <a:spcAft>
                <a:spcPts val="0"/>
              </a:spcAft>
              <a:defRPr/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6629400"/>
            <a:ext cx="8077200" cy="76200"/>
          </a:xfrm>
          <a:prstGeom prst="line">
            <a:avLst/>
          </a:prstGeom>
          <a:ln w="635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6629400" cy="1143000"/>
          </a:xfrm>
        </p:spPr>
        <p:txBody>
          <a:bodyPr/>
          <a:lstStyle/>
          <a:p>
            <a:r>
              <a:rPr lang="en-US" dirty="0" smtClean="0"/>
              <a:t>Exploration of the Dataset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228600"/>
            <a:ext cx="2225040" cy="434340"/>
          </a:xfrm>
          <a:prstGeom prst="rect">
            <a:avLst/>
          </a:prstGeom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05000"/>
            <a:ext cx="41148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229600" cy="434340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b="1" dirty="0"/>
              <a:t>Distribution of </a:t>
            </a:r>
            <a:r>
              <a:rPr lang="en-US" sz="2400" b="1" dirty="0" smtClean="0"/>
              <a:t>education</a:t>
            </a:r>
            <a:endParaRPr lang="en-US" sz="2400" dirty="0"/>
          </a:p>
          <a:p>
            <a:pPr fontAlgn="auto">
              <a:spcAft>
                <a:spcPts val="0"/>
              </a:spcAft>
              <a:defRPr/>
            </a:pPr>
            <a:endParaRPr lang="en-US" sz="900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sz="2400" b="1" dirty="0"/>
              <a:t>Education</a:t>
            </a:r>
            <a:r>
              <a:rPr lang="en-US" sz="900" dirty="0" smtClean="0"/>
              <a:t> </a:t>
            </a:r>
            <a:r>
              <a:rPr lang="en-US" sz="2400" b="1" dirty="0"/>
              <a:t>codes</a:t>
            </a:r>
            <a:r>
              <a:rPr lang="en-US" sz="900" dirty="0" smtClean="0"/>
              <a:t>:</a:t>
            </a:r>
            <a:endParaRPr lang="en-US" sz="900" dirty="0"/>
          </a:p>
          <a:p>
            <a:pPr fontAlgn="auto">
              <a:spcAft>
                <a:spcPts val="0"/>
              </a:spcAft>
              <a:defRPr/>
            </a:pPr>
            <a:r>
              <a:rPr lang="en-US" sz="900" dirty="0"/>
              <a:t>'graduated from med school': 5,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900" b="1" dirty="0"/>
              <a:t>'graduated from masters program': 6,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900" b="1" dirty="0"/>
              <a:t>'college/university': 7,</a:t>
            </a:r>
          </a:p>
          <a:p>
            <a:pPr fontAlgn="auto">
              <a:spcAft>
                <a:spcPts val="0"/>
              </a:spcAft>
              <a:defRPr/>
            </a:pPr>
            <a:endParaRPr lang="en-US" sz="900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sz="900" dirty="0" smtClean="0"/>
              <a:t>'dropped </a:t>
            </a:r>
            <a:r>
              <a:rPr lang="en-US" sz="900" dirty="0"/>
              <a:t>out of med school': 15,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900" dirty="0"/>
              <a:t>'graduated from space camp': 16,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900" b="1" dirty="0"/>
              <a:t>'graduated from college/university</a:t>
            </a:r>
            <a:r>
              <a:rPr lang="en-US" sz="900" dirty="0"/>
              <a:t>': 17,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900" b="1" dirty="0"/>
              <a:t>'two-year college': 18,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900" b="1" dirty="0" smtClean="0"/>
              <a:t>'masters </a:t>
            </a:r>
            <a:r>
              <a:rPr lang="en-US" sz="900" b="1" dirty="0"/>
              <a:t>program': 19,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900" dirty="0"/>
              <a:t>'dropped out of two-year college': 20,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900" dirty="0"/>
              <a:t>'working on two-year college': 21</a:t>
            </a:r>
            <a:r>
              <a:rPr lang="en-US" sz="900" dirty="0" smtClean="0"/>
              <a:t>,</a:t>
            </a:r>
            <a:endParaRPr lang="en-US" sz="900" dirty="0"/>
          </a:p>
          <a:p>
            <a:pPr fontAlgn="auto">
              <a:spcAft>
                <a:spcPts val="0"/>
              </a:spcAft>
              <a:defRPr/>
            </a:pPr>
            <a:r>
              <a:rPr lang="en-GB" sz="2400" b="1" dirty="0"/>
              <a:t>Code</a:t>
            </a:r>
            <a:r>
              <a:rPr lang="en-GB" sz="10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GB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1000" dirty="0" err="1" smtClean="0">
                <a:latin typeface="Courier New" pitchFamily="49" charset="0"/>
                <a:cs typeface="Courier New" pitchFamily="49" charset="0"/>
              </a:rPr>
              <a:t>plt.hist</a:t>
            </a:r>
            <a:r>
              <a:rPr lang="en-GB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000" dirty="0" err="1" smtClean="0">
                <a:latin typeface="Courier New" pitchFamily="49" charset="0"/>
                <a:cs typeface="Courier New" pitchFamily="49" charset="0"/>
              </a:rPr>
              <a:t>df.education_code</a:t>
            </a:r>
            <a:r>
              <a:rPr lang="en-GB" sz="1000" dirty="0">
                <a:latin typeface="Courier New" pitchFamily="49" charset="0"/>
                <a:cs typeface="Courier New" pitchFamily="49" charset="0"/>
              </a:rPr>
              <a:t>, bins=32)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GB" sz="1000" dirty="0" err="1">
                <a:latin typeface="Courier New" pitchFamily="49" charset="0"/>
                <a:cs typeface="Courier New" pitchFamily="49" charset="0"/>
              </a:rPr>
              <a:t>plt.xlabel</a:t>
            </a:r>
            <a:r>
              <a:rPr lang="en-GB" sz="1000" dirty="0">
                <a:latin typeface="Courier New" pitchFamily="49" charset="0"/>
                <a:cs typeface="Courier New" pitchFamily="49" charset="0"/>
              </a:rPr>
              <a:t>("Education")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GB" sz="1000" dirty="0" err="1">
                <a:latin typeface="Courier New" pitchFamily="49" charset="0"/>
                <a:cs typeface="Courier New" pitchFamily="49" charset="0"/>
              </a:rPr>
              <a:t>plt.ylabel</a:t>
            </a:r>
            <a:r>
              <a:rPr lang="en-GB" sz="1000" dirty="0">
                <a:latin typeface="Courier New" pitchFamily="49" charset="0"/>
                <a:cs typeface="Courier New" pitchFamily="49" charset="0"/>
              </a:rPr>
              <a:t>("Frequency")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GB" sz="1000" dirty="0" err="1">
                <a:latin typeface="Courier New" pitchFamily="49" charset="0"/>
                <a:cs typeface="Courier New" pitchFamily="49" charset="0"/>
              </a:rPr>
              <a:t>plt.xlim</a:t>
            </a:r>
            <a:r>
              <a:rPr lang="en-GB" sz="1000" dirty="0">
                <a:latin typeface="Courier New" pitchFamily="49" charset="0"/>
                <a:cs typeface="Courier New" pitchFamily="49" charset="0"/>
              </a:rPr>
              <a:t>(0, 32)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GB" sz="1000" dirty="0" err="1">
                <a:latin typeface="Courier New" pitchFamily="49" charset="0"/>
                <a:cs typeface="Courier New" pitchFamily="49" charset="0"/>
              </a:rPr>
              <a:t>plt.show</a:t>
            </a:r>
            <a:r>
              <a:rPr lang="en-GB" sz="10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6629400"/>
            <a:ext cx="8077200" cy="76200"/>
          </a:xfrm>
          <a:prstGeom prst="line">
            <a:avLst/>
          </a:prstGeom>
          <a:ln w="635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08038"/>
          </a:xfrm>
        </p:spPr>
        <p:txBody>
          <a:bodyPr/>
          <a:lstStyle/>
          <a:p>
            <a:r>
              <a:rPr lang="en-US" dirty="0" smtClean="0"/>
              <a:t>Exploration of the Dataset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228600"/>
            <a:ext cx="2225040" cy="434340"/>
          </a:xfrm>
          <a:prstGeom prst="rect">
            <a:avLst/>
          </a:prstGeom>
        </p:spPr>
      </p:pic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039953"/>
            <a:ext cx="5446399" cy="3271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305800" cy="472440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000" dirty="0" smtClean="0"/>
              <a:t>Predicts </a:t>
            </a:r>
            <a:r>
              <a:rPr lang="en-US" sz="2000" dirty="0"/>
              <a:t>if "Is male" by job, education and </a:t>
            </a:r>
            <a:r>
              <a:rPr lang="en-US" sz="2000" dirty="0" smtClean="0"/>
              <a:t>income.</a:t>
            </a:r>
            <a:br>
              <a:rPr lang="en-US" sz="2000" dirty="0" smtClean="0"/>
            </a:br>
            <a:r>
              <a:rPr lang="en-US" sz="1300" b="1" dirty="0"/>
              <a:t>Example</a:t>
            </a:r>
            <a:r>
              <a:rPr lang="en-US" sz="1300" dirty="0"/>
              <a:t>: </a:t>
            </a:r>
            <a:r>
              <a:rPr lang="en-US" sz="1300" i="1" dirty="0"/>
              <a:t>Is male a person with 'graduated from law school' as education level, takes drugs often and has an income of 20000 $ per </a:t>
            </a:r>
            <a:r>
              <a:rPr lang="en-US" sz="1300" i="1" dirty="0" smtClean="0"/>
              <a:t>year</a:t>
            </a:r>
            <a:r>
              <a:rPr lang="en-US" sz="1300" dirty="0" smtClean="0"/>
              <a:t> ?</a:t>
            </a:r>
            <a:r>
              <a:rPr lang="en-US" sz="1300" dirty="0"/>
              <a:t/>
            </a:r>
            <a:br>
              <a:rPr lang="en-US" sz="1300" dirty="0"/>
            </a:b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Scripts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“classify_sex_knr.py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”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2000" dirty="0"/>
              <a:t>Predicts </a:t>
            </a:r>
            <a:r>
              <a:rPr lang="en-US" sz="2000" dirty="0"/>
              <a:t>if "Is male" </a:t>
            </a:r>
            <a:r>
              <a:rPr lang="en-US" sz="2000" dirty="0"/>
              <a:t>based on: essay0, essay3, essay6, essay8. </a:t>
            </a:r>
            <a:br>
              <a:rPr lang="en-US" sz="2000" dirty="0"/>
            </a:br>
            <a:r>
              <a:rPr lang="en-US" sz="1300" b="1" dirty="0"/>
              <a:t>Example: Is male a person </a:t>
            </a:r>
            <a:r>
              <a:rPr lang="en-US" sz="1300" b="1" dirty="0"/>
              <a:t>that says ‘</a:t>
            </a:r>
            <a:r>
              <a:rPr lang="en-US" sz="1300" b="1" dirty="0"/>
              <a:t>i believe that life is a bold, dashing adventure</a:t>
            </a:r>
            <a:r>
              <a:rPr lang="en-US" sz="1300" b="1" dirty="0"/>
              <a:t>’ </a:t>
            </a:r>
            <a:r>
              <a:rPr lang="en-US" sz="1300" b="1" dirty="0"/>
              <a:t>?</a:t>
            </a:r>
            <a:br>
              <a:rPr lang="en-US" sz="1300" b="1" dirty="0"/>
            </a:br>
            <a:r>
              <a:rPr lang="en-US" sz="1000" b="1" dirty="0">
                <a:latin typeface="Courier New" pitchFamily="49" charset="0"/>
                <a:cs typeface="Courier New" pitchFamily="49" charset="0"/>
              </a:rPr>
              <a:t>Scripts: 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classify_sex_naive_bayes.py”, 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classify_sex_naive_svc.py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”</a:t>
            </a:r>
            <a:br>
              <a:rPr lang="en-US" sz="1000" b="1" dirty="0" smtClean="0">
                <a:latin typeface="Courier New" pitchFamily="49" charset="0"/>
                <a:cs typeface="Courier New" pitchFamily="49" charset="0"/>
              </a:rPr>
            </a:b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2000" dirty="0"/>
              <a:t>Predicts </a:t>
            </a:r>
            <a:r>
              <a:rPr lang="en-US" sz="2000" dirty="0"/>
              <a:t>age with income and job</a:t>
            </a:r>
            <a:r>
              <a:rPr lang="en-US" sz="2000" dirty="0"/>
              <a:t>.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1300" b="1" dirty="0"/>
              <a:t>Example: What age is a person earning 50000 $ per year and job as 'science / tech / </a:t>
            </a:r>
            <a:r>
              <a:rPr lang="en-US" sz="1300" b="1" dirty="0"/>
              <a:t>engineering‘?</a:t>
            </a:r>
            <a:br>
              <a:rPr lang="en-US" sz="1300" b="1" dirty="0"/>
            </a:br>
            <a:r>
              <a:rPr lang="en-US" sz="1000" b="1" dirty="0">
                <a:latin typeface="Courier New" pitchFamily="49" charset="0"/>
                <a:cs typeface="Courier New" pitchFamily="49" charset="0"/>
              </a:rPr>
              <a:t>Scripts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“predict_age_knr.py”, “predict_age_mlr.py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”</a:t>
            </a:r>
            <a:br>
              <a:rPr lang="en-US" sz="1000" b="1" dirty="0" smtClean="0">
                <a:latin typeface="Courier New" pitchFamily="49" charset="0"/>
                <a:cs typeface="Courier New" pitchFamily="49" charset="0"/>
              </a:rPr>
            </a:b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2000" dirty="0"/>
              <a:t>Predicts income based on education, drugs and sex</a:t>
            </a:r>
            <a:r>
              <a:rPr lang="en-US" sz="2000" dirty="0"/>
              <a:t>.</a:t>
            </a:r>
            <a:br>
              <a:rPr lang="en-US" sz="2000" dirty="0"/>
            </a:br>
            <a:r>
              <a:rPr lang="en-US" sz="1300" b="1" dirty="0"/>
              <a:t>Example: What income has a person with 'graduated from law school' as education level, takes drugs often and is a woman?</a:t>
            </a:r>
            <a:r>
              <a:rPr lang="en-US" sz="1300" b="1" dirty="0"/>
              <a:t/>
            </a:r>
            <a:br>
              <a:rPr lang="en-US" sz="1300" b="1" dirty="0"/>
            </a:br>
            <a:r>
              <a:rPr lang="en-US" sz="1000" b="1" dirty="0">
                <a:latin typeface="Courier New" pitchFamily="49" charset="0"/>
                <a:cs typeface="Courier New" pitchFamily="49" charset="0"/>
              </a:rPr>
              <a:t>Scripts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: “predict_income_knr.py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”, “predict_income_mlr.py”</a:t>
            </a: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sz="1500" dirty="0" smtClean="0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sz="1500" b="1" dirty="0" smtClean="0"/>
              <a:t>*Reason to go for these questions</a:t>
            </a:r>
            <a:r>
              <a:rPr lang="en-US" sz="1500" dirty="0" smtClean="0"/>
              <a:t> – could be helpful </a:t>
            </a:r>
            <a:r>
              <a:rPr lang="en-US" sz="1500" dirty="0"/>
              <a:t>in sociological studies.</a:t>
            </a:r>
            <a:endParaRPr lang="en-US" sz="15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85800" y="6629400"/>
            <a:ext cx="8077200" cy="76200"/>
          </a:xfrm>
          <a:prstGeom prst="line">
            <a:avLst/>
          </a:prstGeom>
          <a:ln w="635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Question(s) to Answer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228600"/>
            <a:ext cx="2225040" cy="4343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229600" cy="449580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000" dirty="0" smtClean="0"/>
              <a:t>Columns (features) </a:t>
            </a:r>
            <a:r>
              <a:rPr lang="en-US" sz="2000" dirty="0" smtClean="0"/>
              <a:t>like </a:t>
            </a:r>
            <a:r>
              <a:rPr lang="en-US" sz="2000" dirty="0" smtClean="0"/>
              <a:t>“</a:t>
            </a:r>
            <a:r>
              <a:rPr lang="en-US" sz="2000" b="1" dirty="0" smtClean="0"/>
              <a:t>education”, “drugs”, “job”, “sex” </a:t>
            </a:r>
            <a:r>
              <a:rPr lang="en-US" sz="2000" dirty="0" smtClean="0"/>
              <a:t>are mapped to “</a:t>
            </a:r>
            <a:r>
              <a:rPr lang="en-US" sz="2000" dirty="0" err="1" smtClean="0"/>
              <a:t>int</a:t>
            </a:r>
            <a:r>
              <a:rPr lang="en-US" sz="2000" dirty="0" smtClean="0"/>
              <a:t>” </a:t>
            </a:r>
            <a:r>
              <a:rPr lang="en-US" sz="2000" dirty="0" smtClean="0"/>
              <a:t>values. </a:t>
            </a:r>
            <a:r>
              <a:rPr lang="en-US" sz="2000" smtClean="0"/>
              <a:t>Used in </a:t>
            </a:r>
            <a:r>
              <a:rPr lang="en-US" sz="2000" smtClean="0"/>
              <a:t>training/testing </a:t>
            </a:r>
            <a:r>
              <a:rPr lang="en-US" sz="2000" dirty="0" smtClean="0"/>
              <a:t>the models</a:t>
            </a:r>
            <a:r>
              <a:rPr lang="en-US" sz="2000" b="1" dirty="0" smtClean="0"/>
              <a:t>.</a:t>
            </a:r>
          </a:p>
          <a:p>
            <a:pPr fontAlgn="auto">
              <a:spcAft>
                <a:spcPts val="0"/>
              </a:spcAft>
              <a:defRPr/>
            </a:pPr>
            <a:endParaRPr lang="en-US" sz="2400" b="1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sz="2000" dirty="0"/>
              <a:t>Example </a:t>
            </a:r>
            <a:r>
              <a:rPr lang="en-US" sz="2000" dirty="0"/>
              <a:t>of code from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predict_income_knr.py</a:t>
            </a:r>
            <a:r>
              <a:rPr lang="en-US" sz="2000" dirty="0" smtClean="0"/>
              <a:t>: </a:t>
            </a:r>
            <a:endParaRPr lang="en-US" sz="2000" dirty="0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data_frame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00" i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000" b="1" i="1" dirty="0" err="1">
                <a:latin typeface="Courier New" pitchFamily="49" charset="0"/>
                <a:cs typeface="Courier New" pitchFamily="49" charset="0"/>
              </a:rPr>
              <a:t>education_code</a:t>
            </a:r>
            <a:r>
              <a:rPr lang="en-US" sz="1000" i="1" dirty="0">
                <a:latin typeface="Courier New" pitchFamily="49" charset="0"/>
                <a:cs typeface="Courier New" pitchFamily="49" charset="0"/>
              </a:rPr>
              <a:t>"] = </a:t>
            </a:r>
            <a:r>
              <a:rPr lang="en-US" sz="1000" i="1" dirty="0" err="1">
                <a:latin typeface="Courier New" pitchFamily="49" charset="0"/>
                <a:cs typeface="Courier New" pitchFamily="49" charset="0"/>
              </a:rPr>
              <a:t>data_frame.education.map</a:t>
            </a:r>
            <a:r>
              <a:rPr lang="en-US" sz="1000" i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i="1" dirty="0" err="1">
                <a:latin typeface="Courier New" pitchFamily="49" charset="0"/>
                <a:cs typeface="Courier New" pitchFamily="49" charset="0"/>
              </a:rPr>
              <a:t>generate_column_mapping</a:t>
            </a:r>
            <a:r>
              <a:rPr lang="en-US" sz="1000" i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i="1" dirty="0" err="1">
                <a:latin typeface="Courier New" pitchFamily="49" charset="0"/>
                <a:cs typeface="Courier New" pitchFamily="49" charset="0"/>
              </a:rPr>
              <a:t>data_frame</a:t>
            </a:r>
            <a:r>
              <a:rPr lang="en-US" sz="1000" i="1" dirty="0">
                <a:latin typeface="Courier New" pitchFamily="49" charset="0"/>
                <a:cs typeface="Courier New" pitchFamily="49" charset="0"/>
              </a:rPr>
              <a:t>["</a:t>
            </a:r>
            <a:r>
              <a:rPr lang="en-US" sz="1000" b="1" i="1" dirty="0">
                <a:latin typeface="Courier New" pitchFamily="49" charset="0"/>
                <a:cs typeface="Courier New" pitchFamily="49" charset="0"/>
              </a:rPr>
              <a:t>education</a:t>
            </a:r>
            <a:r>
              <a:rPr lang="en-US" sz="1000" i="1" dirty="0">
                <a:latin typeface="Courier New" pitchFamily="49" charset="0"/>
                <a:cs typeface="Courier New" pitchFamily="49" charset="0"/>
              </a:rPr>
              <a:t>"]))</a:t>
            </a:r>
          </a:p>
          <a:p>
            <a:pPr marL="0" indent="0"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data_frame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00" i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000" b="1" i="1" dirty="0" err="1">
                <a:latin typeface="Courier New" pitchFamily="49" charset="0"/>
                <a:cs typeface="Courier New" pitchFamily="49" charset="0"/>
              </a:rPr>
              <a:t>drugs_code</a:t>
            </a:r>
            <a:r>
              <a:rPr lang="en-US" sz="1000" i="1" dirty="0">
                <a:latin typeface="Courier New" pitchFamily="49" charset="0"/>
                <a:cs typeface="Courier New" pitchFamily="49" charset="0"/>
              </a:rPr>
              <a:t>"] = </a:t>
            </a:r>
            <a:r>
              <a:rPr lang="en-US" sz="1000" i="1" dirty="0" err="1">
                <a:latin typeface="Courier New" pitchFamily="49" charset="0"/>
                <a:cs typeface="Courier New" pitchFamily="49" charset="0"/>
              </a:rPr>
              <a:t>data_frame.drugs.map</a:t>
            </a:r>
            <a:r>
              <a:rPr lang="en-US" sz="1000" i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i="1" dirty="0" err="1">
                <a:latin typeface="Courier New" pitchFamily="49" charset="0"/>
                <a:cs typeface="Courier New" pitchFamily="49" charset="0"/>
              </a:rPr>
              <a:t>generate_column_mapping</a:t>
            </a:r>
            <a:r>
              <a:rPr lang="en-US" sz="1000" i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i="1" dirty="0" err="1">
                <a:latin typeface="Courier New" pitchFamily="49" charset="0"/>
                <a:cs typeface="Courier New" pitchFamily="49" charset="0"/>
              </a:rPr>
              <a:t>data_frame</a:t>
            </a:r>
            <a:r>
              <a:rPr lang="en-US" sz="1000" i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00" b="1" i="1" dirty="0">
                <a:latin typeface="Courier New" pitchFamily="49" charset="0"/>
                <a:cs typeface="Courier New" pitchFamily="49" charset="0"/>
              </a:rPr>
              <a:t>'drugs</a:t>
            </a:r>
            <a:r>
              <a:rPr lang="en-US" sz="1000" i="1" dirty="0">
                <a:latin typeface="Courier New" pitchFamily="49" charset="0"/>
                <a:cs typeface="Courier New" pitchFamily="49" charset="0"/>
              </a:rPr>
              <a:t>']))</a:t>
            </a:r>
          </a:p>
          <a:p>
            <a:pPr marL="0" indent="0"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data_frame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00" i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000" b="1" i="1" dirty="0" err="1">
                <a:latin typeface="Courier New" pitchFamily="49" charset="0"/>
                <a:cs typeface="Courier New" pitchFamily="49" charset="0"/>
              </a:rPr>
              <a:t>sex_code</a:t>
            </a:r>
            <a:r>
              <a:rPr lang="en-US" sz="1000" i="1" dirty="0">
                <a:latin typeface="Courier New" pitchFamily="49" charset="0"/>
                <a:cs typeface="Courier New" pitchFamily="49" charset="0"/>
              </a:rPr>
              <a:t>"] = </a:t>
            </a:r>
            <a:r>
              <a:rPr lang="en-US" sz="1000" i="1" dirty="0" err="1">
                <a:latin typeface="Courier New" pitchFamily="49" charset="0"/>
                <a:cs typeface="Courier New" pitchFamily="49" charset="0"/>
              </a:rPr>
              <a:t>data_frame.sex.map</a:t>
            </a:r>
            <a:r>
              <a:rPr lang="en-US" sz="1000" i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i="1" dirty="0" err="1">
                <a:latin typeface="Courier New" pitchFamily="49" charset="0"/>
                <a:cs typeface="Courier New" pitchFamily="49" charset="0"/>
              </a:rPr>
              <a:t>generate_column_mapping</a:t>
            </a:r>
            <a:r>
              <a:rPr lang="en-US" sz="1000" i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i="1" dirty="0" err="1">
                <a:latin typeface="Courier New" pitchFamily="49" charset="0"/>
                <a:cs typeface="Courier New" pitchFamily="49" charset="0"/>
              </a:rPr>
              <a:t>data_frame</a:t>
            </a:r>
            <a:r>
              <a:rPr lang="en-US" sz="1000" i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00" b="1" i="1" dirty="0">
                <a:latin typeface="Courier New" pitchFamily="49" charset="0"/>
                <a:cs typeface="Courier New" pitchFamily="49" charset="0"/>
              </a:rPr>
              <a:t>'sex</a:t>
            </a:r>
            <a:r>
              <a:rPr lang="en-US" sz="1000" i="1" dirty="0">
                <a:latin typeface="Courier New" pitchFamily="49" charset="0"/>
                <a:cs typeface="Courier New" pitchFamily="49" charset="0"/>
              </a:rPr>
              <a:t>']))</a:t>
            </a:r>
          </a:p>
          <a:p>
            <a:pPr marL="0" indent="0"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    X =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data_frame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[[</a:t>
            </a:r>
            <a:r>
              <a:rPr lang="en-US" sz="1000" b="1" i="1" dirty="0">
                <a:latin typeface="Courier New" pitchFamily="49" charset="0"/>
                <a:cs typeface="Courier New" pitchFamily="49" charset="0"/>
              </a:rPr>
              <a:t>'education_code','drugs_code','</a:t>
            </a:r>
            <a:r>
              <a:rPr lang="en-US" sz="1000" b="1" i="1" dirty="0" err="1">
                <a:latin typeface="Courier New" pitchFamily="49" charset="0"/>
                <a:cs typeface="Courier New" pitchFamily="49" charset="0"/>
              </a:rPr>
              <a:t>sex_code</a:t>
            </a:r>
            <a:r>
              <a:rPr lang="en-US" sz="1000" i="1" dirty="0">
                <a:latin typeface="Courier New" pitchFamily="49" charset="0"/>
                <a:cs typeface="Courier New" pitchFamily="49" charset="0"/>
              </a:rPr>
              <a:t>']]</a:t>
            </a:r>
          </a:p>
          <a:p>
            <a:pPr marL="0" indent="0"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data_frame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[[</a:t>
            </a:r>
            <a:r>
              <a:rPr lang="en-US" sz="1000" i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000" b="1" i="1" dirty="0">
                <a:latin typeface="Courier New" pitchFamily="49" charset="0"/>
                <a:cs typeface="Courier New" pitchFamily="49" charset="0"/>
              </a:rPr>
              <a:t>income</a:t>
            </a:r>
            <a:r>
              <a:rPr lang="en-US" sz="1000" i="1" dirty="0">
                <a:latin typeface="Courier New" pitchFamily="49" charset="0"/>
                <a:cs typeface="Courier New" pitchFamily="49" charset="0"/>
              </a:rPr>
              <a:t>"]]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generate_column_mapping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column_values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 marL="0" indent="0"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unique_column_values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 = list(set(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column_values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pPr marL="0" indent="0"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column_mapping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 = {}</a:t>
            </a:r>
          </a:p>
          <a:p>
            <a:pPr marL="0" indent="0"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index = 0</a:t>
            </a:r>
          </a:p>
          <a:p>
            <a:pPr marL="0" indent="0"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unique_column_values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column_mapping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] = index</a:t>
            </a:r>
          </a:p>
          <a:p>
            <a:pPr marL="0" indent="0"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index += 1</a:t>
            </a:r>
          </a:p>
          <a:p>
            <a:pPr marL="0" indent="0"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column_mapping</a:t>
            </a:r>
            <a:endParaRPr lang="en-US" sz="800" b="1" dirty="0">
              <a:latin typeface="Courier New" pitchFamily="49" charset="0"/>
              <a:cs typeface="Courier New" pitchFamily="49" charset="0"/>
            </a:endParaRPr>
          </a:p>
          <a:p>
            <a:pPr fontAlgn="auto">
              <a:spcAft>
                <a:spcPts val="0"/>
              </a:spcAft>
              <a:defRPr/>
            </a:pPr>
            <a:endParaRPr lang="en-US" sz="2400" b="1" dirty="0" smtClean="0"/>
          </a:p>
          <a:p>
            <a:pPr fontAlgn="auto">
              <a:spcAft>
                <a:spcPts val="0"/>
              </a:spcAft>
              <a:defRPr/>
            </a:pPr>
            <a:endParaRPr lang="en-US" sz="2400" b="1" dirty="0" smtClean="0"/>
          </a:p>
          <a:p>
            <a:pPr fontAlgn="auto">
              <a:spcAft>
                <a:spcPts val="0"/>
              </a:spcAft>
              <a:defRPr/>
            </a:pPr>
            <a:endParaRPr lang="en-US" sz="2400" b="1" dirty="0" smtClean="0"/>
          </a:p>
          <a:p>
            <a:pPr fontAlgn="auto">
              <a:spcAft>
                <a:spcPts val="0"/>
              </a:spcAft>
              <a:defRPr/>
            </a:pPr>
            <a:endParaRPr lang="en-US" sz="2400" b="1" dirty="0" smtClean="0"/>
          </a:p>
          <a:p>
            <a:pPr fontAlgn="auto">
              <a:spcAft>
                <a:spcPts val="0"/>
              </a:spcAft>
              <a:defRPr/>
            </a:pPr>
            <a:endParaRPr lang="en-US" sz="2400" dirty="0"/>
          </a:p>
          <a:p>
            <a:pPr fontAlgn="auto">
              <a:spcAft>
                <a:spcPts val="0"/>
              </a:spcAft>
              <a:defRPr/>
            </a:pPr>
            <a:endParaRPr lang="ro-RO" sz="2400" dirty="0" smtClean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GB" sz="2400" dirty="0" smtClean="0"/>
          </a:p>
          <a:p>
            <a:pPr fontAlgn="auto">
              <a:spcAft>
                <a:spcPts val="0"/>
              </a:spcAft>
              <a:defRPr/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6629400"/>
            <a:ext cx="8077200" cy="76200"/>
          </a:xfrm>
          <a:prstGeom prst="line">
            <a:avLst/>
          </a:prstGeom>
          <a:ln w="635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39000" cy="1143000"/>
          </a:xfrm>
        </p:spPr>
        <p:txBody>
          <a:bodyPr/>
          <a:lstStyle/>
          <a:p>
            <a:r>
              <a:rPr lang="en-US" dirty="0" smtClean="0"/>
              <a:t>Augmenting the Dataset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228600"/>
            <a:ext cx="2225040" cy="4343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229600" cy="434340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endParaRPr lang="en-US" sz="2400" b="1" dirty="0" smtClean="0"/>
          </a:p>
          <a:p>
            <a:pPr fontAlgn="auto">
              <a:spcAft>
                <a:spcPts val="0"/>
              </a:spcAft>
              <a:defRPr/>
            </a:pPr>
            <a:endParaRPr lang="en-US" sz="2400" b="1" dirty="0" smtClean="0"/>
          </a:p>
          <a:p>
            <a:pPr fontAlgn="auto">
              <a:spcAft>
                <a:spcPts val="0"/>
              </a:spcAft>
              <a:defRPr/>
            </a:pPr>
            <a:endParaRPr lang="en-US" sz="2400" b="1" dirty="0" smtClean="0"/>
          </a:p>
          <a:p>
            <a:pPr fontAlgn="auto">
              <a:spcAft>
                <a:spcPts val="0"/>
              </a:spcAft>
              <a:defRPr/>
            </a:pPr>
            <a:endParaRPr lang="en-US" sz="2400" b="1" dirty="0" smtClean="0"/>
          </a:p>
          <a:p>
            <a:pPr fontAlgn="auto">
              <a:spcAft>
                <a:spcPts val="0"/>
              </a:spcAft>
              <a:defRPr/>
            </a:pPr>
            <a:endParaRPr lang="en-US" sz="2400" b="1" dirty="0" smtClean="0"/>
          </a:p>
          <a:p>
            <a:pPr fontAlgn="auto">
              <a:spcAft>
                <a:spcPts val="0"/>
              </a:spcAft>
              <a:defRPr/>
            </a:pPr>
            <a:endParaRPr lang="en-US" sz="2400" dirty="0"/>
          </a:p>
          <a:p>
            <a:pPr fontAlgn="auto">
              <a:spcAft>
                <a:spcPts val="0"/>
              </a:spcAft>
              <a:defRPr/>
            </a:pPr>
            <a:endParaRPr lang="ro-RO" sz="2400" dirty="0" smtClean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GB" sz="2400" dirty="0" smtClean="0"/>
          </a:p>
          <a:p>
            <a:pPr fontAlgn="auto">
              <a:spcAft>
                <a:spcPts val="0"/>
              </a:spcAft>
              <a:defRPr/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o-RO" dirty="0" err="1" smtClean="0"/>
              <a:t>Ș</a:t>
            </a:r>
            <a:r>
              <a:rPr lang="en-US" dirty="0" err="1" smtClean="0"/>
              <a:t>coala</a:t>
            </a:r>
            <a:r>
              <a:rPr lang="en-US" dirty="0" smtClean="0"/>
              <a:t> Informal</a:t>
            </a:r>
            <a:r>
              <a:rPr lang="ro-RO" dirty="0" smtClean="0"/>
              <a:t>ă</a:t>
            </a:r>
            <a:r>
              <a:rPr lang="en-US" dirty="0" smtClean="0"/>
              <a:t> de IT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Madelușa</a:t>
            </a:r>
            <a:r>
              <a:rPr lang="en-US" dirty="0"/>
              <a:t> Laura </a:t>
            </a:r>
            <a:r>
              <a:rPr lang="en-US" dirty="0" err="1"/>
              <a:t>Utma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685800" y="6629400"/>
            <a:ext cx="8077200" cy="76200"/>
          </a:xfrm>
          <a:prstGeom prst="line">
            <a:avLst/>
          </a:prstGeom>
          <a:ln w="635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95300" y="304800"/>
            <a:ext cx="8229600" cy="1143000"/>
          </a:xfrm>
        </p:spPr>
        <p:txBody>
          <a:bodyPr/>
          <a:lstStyle/>
          <a:p>
            <a:r>
              <a:rPr lang="en-US" dirty="0" smtClean="0"/>
              <a:t>Classification Approaches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228600"/>
            <a:ext cx="2225040" cy="4343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</TotalTime>
  <Words>299</Words>
  <Application>Microsoft Office PowerPoint</Application>
  <PresentationFormat>On-screen Show (4:3)</PresentationFormat>
  <Paragraphs>101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Final project</vt:lpstr>
      <vt:lpstr>                     Topics      </vt:lpstr>
      <vt:lpstr>          Exploration of the Dataset </vt:lpstr>
      <vt:lpstr>Exploration of the Dataset</vt:lpstr>
      <vt:lpstr>Exploration of the Dataset</vt:lpstr>
      <vt:lpstr>Exploration of the Dataset</vt:lpstr>
      <vt:lpstr>Question(s) to Answer</vt:lpstr>
      <vt:lpstr>Augmenting the Dataset</vt:lpstr>
      <vt:lpstr>Classification Approaches</vt:lpstr>
      <vt:lpstr>                   Lessons learnt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devuser</dc:creator>
  <cp:lastModifiedBy>Windows User</cp:lastModifiedBy>
  <cp:revision>196</cp:revision>
  <dcterms:created xsi:type="dcterms:W3CDTF">2006-08-16T00:00:00Z</dcterms:created>
  <dcterms:modified xsi:type="dcterms:W3CDTF">2018-11-13T09:41:59Z</dcterms:modified>
</cp:coreProperties>
</file>