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33"/>
  </p:notesMasterIdLst>
  <p:handoutMasterIdLst>
    <p:handoutMasterId r:id="rId34"/>
  </p:handoutMasterIdLst>
  <p:sldIdLst>
    <p:sldId id="274" r:id="rId3"/>
    <p:sldId id="283" r:id="rId4"/>
    <p:sldId id="259" r:id="rId5"/>
    <p:sldId id="261" r:id="rId6"/>
    <p:sldId id="257" r:id="rId7"/>
    <p:sldId id="287" r:id="rId8"/>
    <p:sldId id="288" r:id="rId9"/>
    <p:sldId id="286" r:id="rId10"/>
    <p:sldId id="289" r:id="rId11"/>
    <p:sldId id="290" r:id="rId12"/>
    <p:sldId id="291" r:id="rId13"/>
    <p:sldId id="294" r:id="rId14"/>
    <p:sldId id="293" r:id="rId15"/>
    <p:sldId id="313" r:id="rId16"/>
    <p:sldId id="295" r:id="rId17"/>
    <p:sldId id="296" r:id="rId18"/>
    <p:sldId id="299" r:id="rId19"/>
    <p:sldId id="304" r:id="rId20"/>
    <p:sldId id="305" r:id="rId21"/>
    <p:sldId id="300" r:id="rId22"/>
    <p:sldId id="301" r:id="rId23"/>
    <p:sldId id="302" r:id="rId24"/>
    <p:sldId id="303" r:id="rId25"/>
    <p:sldId id="297" r:id="rId26"/>
    <p:sldId id="306" r:id="rId27"/>
    <p:sldId id="307" r:id="rId28"/>
    <p:sldId id="308" r:id="rId29"/>
    <p:sldId id="312" r:id="rId30"/>
    <p:sldId id="314" r:id="rId31"/>
    <p:sldId id="310" r:id="rId3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DC2"/>
    <a:srgbClr val="F6BC4E"/>
    <a:srgbClr val="1B2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0" autoAdjust="0"/>
  </p:normalViewPr>
  <p:slideViewPr>
    <p:cSldViewPr>
      <p:cViewPr>
        <p:scale>
          <a:sx n="125" d="100"/>
          <a:sy n="125" d="100"/>
        </p:scale>
        <p:origin x="119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17AC-B6DB-4599-B9FB-8288D7314A79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B321-B6D9-4A67-A33E-5733DA3CA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766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3F8F-7A53-4418-BE5F-82238D64EE3B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E52B3-87CD-46F1-B1B9-D37508DED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7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0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8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 sur </a:t>
            </a:r>
            <a:r>
              <a:rPr lang="fr-FR" dirty="0" err="1" smtClean="0"/>
              <a:t>hashCode</a:t>
            </a:r>
            <a:r>
              <a:rPr lang="fr-FR" dirty="0" smtClean="0"/>
              <a:t>(), </a:t>
            </a:r>
            <a:r>
              <a:rPr lang="fr-FR" dirty="0" err="1" smtClean="0"/>
              <a:t>equals</a:t>
            </a:r>
            <a:r>
              <a:rPr lang="fr-FR" dirty="0" smtClean="0"/>
              <a:t>(),</a:t>
            </a:r>
            <a:r>
              <a:rPr lang="fr-FR" baseline="0" dirty="0" smtClean="0"/>
              <a:t> compare()…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71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2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Si une classe implémente plusieurs interfaces avec la même default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elle doit redéfinir ladite méthode pour expliciter le comportement.</a:t>
            </a:r>
          </a:p>
          <a:p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95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Comparator</a:t>
            </a:r>
            <a:r>
              <a:rPr lang="fr-FR" dirty="0" smtClean="0"/>
              <a:t>, Consumer, </a:t>
            </a:r>
            <a:r>
              <a:rPr lang="fr-FR" dirty="0" err="1" smtClean="0"/>
              <a:t>Runnable</a:t>
            </a:r>
            <a:r>
              <a:rPr lang="fr-FR" dirty="0" smtClean="0"/>
              <a:t>…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51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Lambda: passage d'une fonction en paramètre d'une autre fonction</a:t>
            </a:r>
            <a:r>
              <a:rPr lang="fr-F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Pas de mot clé "return"</a:t>
            </a:r>
            <a:r>
              <a:rPr lang="fr-FR" baseline="0" dirty="0" smtClean="0"/>
              <a:t> dans sa forme </a:t>
            </a:r>
            <a:r>
              <a:rPr lang="fr-FR" baseline="0" dirty="0" err="1" smtClean="0"/>
              <a:t>inline</a:t>
            </a:r>
            <a:r>
              <a:rPr lang="fr-FR" baseline="0" dirty="0" smtClean="0"/>
              <a:t>, mais requis dans sa forme bloc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following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lines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are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equivalent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lire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comme "pour les paramètres p1 et p2 (inférence de type, le type des paramètres est déduit), je retourne la comparaison entre les âges de p1 et p2"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DEMO AU SLIDE SUIVANT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Pas de mot clé "return"</a:t>
            </a:r>
            <a:r>
              <a:rPr lang="fr-FR" baseline="0" dirty="0" smtClean="0"/>
              <a:t> dans sa forme </a:t>
            </a:r>
            <a:r>
              <a:rPr lang="fr-FR" baseline="0" dirty="0" err="1" smtClean="0"/>
              <a:t>inline</a:t>
            </a:r>
            <a:r>
              <a:rPr lang="fr-FR" baseline="0" dirty="0" smtClean="0"/>
              <a:t>, mais requis dans sa forme bloc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Parenthèses facultatives si un seul paramètre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Type déclarable explicitement ou inféré par le compilateur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Opérateur -&gt; (attention, en JS c'est =&gt;)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19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lambda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86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L'auteur de </a:t>
            </a:r>
            <a:r>
              <a:rPr lang="fr-FR" baseline="0" dirty="0" err="1" smtClean="0"/>
              <a:t>JodaTime</a:t>
            </a:r>
            <a:r>
              <a:rPr lang="fr-FR" baseline="0" dirty="0" smtClean="0"/>
              <a:t> précise lui-même qu'il faut préférer l'API Java8 désormais ; c'est lui-même qui a piloté le projet de la JSR-310.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5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pour faire la moyenne d'âge des personnes majeures </a:t>
            </a:r>
          </a:p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Fonctions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flatMap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sort, distinct,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count,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transformation n -&gt; n éléments</a:t>
            </a:r>
          </a:p>
          <a:p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transformation n -&gt; 1 élément</a:t>
            </a:r>
          </a:p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5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Java SE (Standard Edition)</a:t>
            </a:r>
          </a:p>
          <a:p>
            <a:r>
              <a:rPr lang="fr-FR" dirty="0" smtClean="0"/>
              <a:t>Java</a:t>
            </a:r>
            <a:r>
              <a:rPr lang="fr-FR" baseline="0" dirty="0" smtClean="0"/>
              <a:t> 9 repoussé régulièrement depuis 2015 ; en cause </a:t>
            </a:r>
            <a:r>
              <a:rPr lang="fr-FR" baseline="0" dirty="0" err="1" smtClean="0"/>
              <a:t>Jigsaw</a:t>
            </a:r>
            <a:r>
              <a:rPr lang="fr-FR" baseline="0" dirty="0" smtClean="0"/>
              <a:t> (Java </a:t>
            </a:r>
            <a:r>
              <a:rPr lang="fr-FR" baseline="0" dirty="0" err="1" smtClean="0"/>
              <a:t>Specification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376 sur les modules)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Pourquoi ce talk: A la veille de la sortie de Java 9, et parce que certaines fonctionnalités des </a:t>
            </a:r>
            <a:r>
              <a:rPr lang="fr-FR" baseline="0" dirty="0" err="1" smtClean="0"/>
              <a:t>précedentes</a:t>
            </a:r>
            <a:r>
              <a:rPr lang="fr-FR" baseline="0" dirty="0" smtClean="0"/>
              <a:t> versions sont méconnues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351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391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Évite de tester la nullité d'un élément, et les if imbriqués =&gt; une méthode retournant un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ne retournera jamais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; par contre il contiendra ou non une valeur</a:t>
            </a:r>
          </a:p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200" baseline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noter: </a:t>
            </a:r>
          </a:p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java.util.Optional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non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serializable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 à éviter pour vos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POJOs</a:t>
            </a:r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 Implémentation plus rigoureuse dans la librairie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Vavr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(anciennement </a:t>
            </a:r>
            <a:r>
              <a:rPr lang="fr-FR" sz="1200" baseline="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Javaslang</a:t>
            </a:r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3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aseline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  <a:endParaRPr lang="fr-FR" sz="1200" baseline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8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Jeter un œil à </a:t>
            </a:r>
            <a:r>
              <a:rPr lang="fr-FR" dirty="0" err="1" smtClean="0"/>
              <a:t>Vavr</a:t>
            </a:r>
            <a:r>
              <a:rPr lang="fr-FR" dirty="0" smtClean="0"/>
              <a:t>,</a:t>
            </a:r>
            <a:r>
              <a:rPr lang="fr-FR" baseline="0" dirty="0" smtClean="0"/>
              <a:t> qui offre une meilleure implémentation de 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Optional</a:t>
            </a:r>
            <a:r>
              <a:rPr lang="fr-FR" baseline="0" dirty="0" smtClean="0"/>
              <a:t> (appelé Option)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List: non mutable,  et donne directement accès aux méthodes des </a:t>
            </a:r>
            <a:r>
              <a:rPr lang="fr-FR" baseline="0" dirty="0" err="1" smtClean="0"/>
              <a:t>streams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Streams</a:t>
            </a:r>
            <a:r>
              <a:rPr lang="fr-FR" baseline="0" dirty="0" smtClean="0"/>
              <a:t>: écriture simplifiée: pas besoin d'appeler .</a:t>
            </a:r>
            <a:r>
              <a:rPr lang="fr-FR" baseline="0" dirty="0" err="1" smtClean="0"/>
              <a:t>collect</a:t>
            </a:r>
            <a:r>
              <a:rPr lang="fr-FR" baseline="0" dirty="0" smtClean="0"/>
              <a:t>(</a:t>
            </a:r>
            <a:r>
              <a:rPr lang="fr-FR" baseline="0" dirty="0" err="1" smtClean="0"/>
              <a:t>Collectors.toList</a:t>
            </a:r>
            <a:r>
              <a:rPr lang="fr-FR" baseline="0" dirty="0" smtClean="0"/>
              <a:t>())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1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48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8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Insister sur</a:t>
            </a:r>
            <a:r>
              <a:rPr lang="fr-FR" baseline="0" dirty="0" smtClean="0"/>
              <a:t> la nécessité de faire un close dans le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, sans quoi la ressource n’est pas libérée =&gt; encombrement de la mémoire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1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FileInputStream déclaré</a:t>
            </a:r>
            <a:r>
              <a:rPr lang="fr-FR" baseline="0" dirty="0" smtClean="0"/>
              <a:t> (et plus seulement initialisé) dans un bloc </a:t>
            </a:r>
            <a:r>
              <a:rPr lang="fr-FR" baseline="0" dirty="0" err="1" smtClean="0"/>
              <a:t>try-with-resources</a:t>
            </a:r>
            <a:r>
              <a:rPr lang="fr-FR" baseline="0" dirty="0" smtClean="0"/>
              <a:t>, avec une durée de vie limitée à ce seul bloc</a:t>
            </a:r>
          </a:p>
          <a:p>
            <a:r>
              <a:rPr lang="fr-FR" baseline="0" dirty="0" smtClean="0"/>
              <a:t>Possibilité de déclarer plusieurs ressources dans un même bloc </a:t>
            </a:r>
            <a:r>
              <a:rPr lang="fr-FR" baseline="0" dirty="0" err="1" smtClean="0"/>
              <a:t>try-with-resources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Pour les manipulations de fichiers ou de connexions aux bases de données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0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contre, accès seulement aux méthodes communes du parent commun des exceptions.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L'API NIO proposait d'utiliser les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buffers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charsets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notamment pour réaliser des opérations de lectures/écritures non bloquantes (non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3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E52B3-87CD-46F1-B1B9-D37508DEDA5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7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59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5C8-0F02-4240-BF8D-D76113325CDC}" type="datetime1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-108520" y="257175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Agenda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782816" y="0"/>
            <a:ext cx="1368152" cy="1368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5606"/>
            <a:ext cx="1296144" cy="129614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34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6000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686000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686000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9702-3430-4284-896B-797F3AD8C28C}" type="datetime1">
              <a:rPr lang="fr-FR" smtClean="0"/>
              <a:t>07/06/2017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4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F38F-4F30-4CD8-908A-D8CEB0E220BF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4890194"/>
            <a:ext cx="2133600" cy="273844"/>
          </a:xfrm>
        </p:spPr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35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C96-F13A-45B8-9F68-1DF567E14DBE}" type="datetime1">
              <a:rPr lang="fr-FR" smtClean="0"/>
              <a:t>07/06/2017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0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203598"/>
            <a:ext cx="2232248" cy="72008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15816" y="1203598"/>
            <a:ext cx="5632625" cy="3168352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23528" y="2067694"/>
            <a:ext cx="2232248" cy="23042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9702-3430-4284-896B-797F3AD8C28C}" type="datetime1">
              <a:rPr lang="fr-FR" smtClean="0"/>
              <a:t>07/06/2017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323528" y="1995686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3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-20538"/>
            <a:ext cx="6347048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9752" y="1200151"/>
            <a:ext cx="6347048" cy="339447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F38F-4F30-4CD8-908A-D8CEB0E220BF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4890194"/>
            <a:ext cx="2133600" cy="273844"/>
          </a:xfrm>
        </p:spPr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8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3995936" y="26749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44ADC2"/>
                </a:solidFill>
              </a:rPr>
              <a:t>Agenda</a:t>
            </a:r>
            <a:endParaRPr lang="fr-FR" sz="3600" dirty="0">
              <a:solidFill>
                <a:srgbClr val="44AD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7944" y="1995686"/>
            <a:ext cx="4769824" cy="857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81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39752" y="1198800"/>
            <a:ext cx="3060000" cy="25455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34000" y="1198800"/>
            <a:ext cx="3060000" cy="25455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C96-F13A-45B8-9F68-1DF567E14DBE}" type="datetime1">
              <a:rPr lang="fr-FR" smtClean="0"/>
              <a:t>07/06/2017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4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4E4F-DE23-4839-9543-77CF4879FA4E}" type="datetime1">
              <a:rPr lang="fr-FR" smtClean="0"/>
              <a:t>07/06/2017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5856" y="1635646"/>
            <a:ext cx="198000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fr-FR" dirty="0" smtClean="0"/>
              <a:t>Cliquez pour ajouter un titre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051720" y="2715766"/>
            <a:ext cx="3204136" cy="128428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44ADC2"/>
              </a:buClr>
              <a:buFont typeface="Wingdings" charset="2"/>
              <a:buChar char="§"/>
              <a:defRPr sz="1800" b="0">
                <a:solidFill>
                  <a:srgbClr val="004766"/>
                </a:solidFill>
              </a:defRPr>
            </a:lvl1pPr>
          </a:lstStyle>
          <a:p>
            <a:pPr lvl="0"/>
            <a:r>
              <a:rPr lang="fr-FR" dirty="0" smtClean="0"/>
              <a:t>Cliquez pour ajouter un texte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436096" y="2715766"/>
            <a:ext cx="3204136" cy="128428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F6BC4E"/>
              </a:buClr>
              <a:buFont typeface="Wingdings" charset="2"/>
              <a:buChar char="§"/>
              <a:defRPr sz="1800" b="0">
                <a:solidFill>
                  <a:srgbClr val="004766"/>
                </a:solidFill>
              </a:defRPr>
            </a:lvl1pPr>
          </a:lstStyle>
          <a:p>
            <a:pPr lvl="0"/>
            <a:r>
              <a:rPr lang="fr-FR" dirty="0" smtClean="0"/>
              <a:t>Cliquez pour ajouter un texte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660231" y="1635646"/>
            <a:ext cx="1980001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fr-FR" dirty="0" smtClean="0"/>
              <a:t>Cliquez pour ajouter un titre</a:t>
            </a:r>
            <a:endParaRPr lang="en-US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4E4F-DE23-4839-9543-77CF4879FA4E}" type="datetime1">
              <a:rPr lang="fr-FR" smtClean="0"/>
              <a:t>07/06/2017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268096" y="1945271"/>
            <a:ext cx="3168000" cy="85223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>
              <a:buClr>
                <a:srgbClr val="F6BC4E"/>
              </a:buClr>
              <a:buFont typeface="Wingdings" charset="2"/>
              <a:buChar char="§"/>
              <a:defRPr sz="1800" b="0">
                <a:solidFill>
                  <a:srgbClr val="004766"/>
                </a:solidFill>
              </a:defRPr>
            </a:lvl1pPr>
          </a:lstStyle>
          <a:p>
            <a:pPr lvl="0"/>
            <a:r>
              <a:rPr lang="fr-FR" dirty="0" smtClean="0"/>
              <a:t>Cliquez pour ajouter un texte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580464" y="3572024"/>
            <a:ext cx="3168000" cy="85223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Clr>
                <a:srgbClr val="44ADC2"/>
              </a:buClr>
              <a:buFont typeface="Wingdings" charset="2"/>
              <a:buChar char="§"/>
              <a:defRPr sz="1800" b="0">
                <a:solidFill>
                  <a:srgbClr val="004766"/>
                </a:solidFill>
              </a:defRPr>
            </a:lvl1pPr>
          </a:lstStyle>
          <a:p>
            <a:pPr lvl="0"/>
            <a:r>
              <a:rPr lang="fr-FR" dirty="0" smtClean="0"/>
              <a:t>Cliquez pour ajouter un texte</a:t>
            </a:r>
            <a:endParaRPr lang="en-US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1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CAF4-9684-4511-B535-0A0C0A6C5910}" type="datetime1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8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5C8-0F02-4240-BF8D-D76113325CDC}" type="datetime1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340000" y="-20538"/>
            <a:ext cx="6354000" cy="5760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1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40000" y="77205"/>
            <a:ext cx="6354000" cy="478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1200151"/>
            <a:ext cx="634704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1520" y="4869656"/>
            <a:ext cx="1342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2214E4F-DE23-4839-9543-77CF4879FA4E}" type="datetime1">
              <a:rPr lang="fr-FR" smtClean="0"/>
              <a:pPr/>
              <a:t>07/06/2017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32240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FEEDBAE-0F2D-467B-B079-8C499813E4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2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72" r:id="rId3"/>
    <p:sldLayoutId id="2147483674" r:id="rId4"/>
    <p:sldLayoutId id="2147483652" r:id="rId5"/>
    <p:sldLayoutId id="2147483681" r:id="rId6"/>
    <p:sldLayoutId id="2147483682" r:id="rId7"/>
    <p:sldLayoutId id="2147483654" r:id="rId8"/>
    <p:sldLayoutId id="2147483655" r:id="rId9"/>
    <p:sldLayoutId id="2147483673" r:id="rId10"/>
    <p:sldLayoutId id="2147483657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4ADC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6BC4E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4ADC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4ADC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91264" cy="339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9943"/>
            <a:ext cx="1376344" cy="50160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1520" y="4869656"/>
            <a:ext cx="1342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2214E4F-DE23-4839-9543-77CF4879FA4E}" type="datetime1">
              <a:rPr lang="fr-FR" smtClean="0"/>
              <a:pPr/>
              <a:t>07/06/2017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32240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FEEDBAE-0F2D-467B-B079-8C499813E4F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Titre 1"/>
          <p:cNvSpPr txBox="1">
            <a:spLocks/>
          </p:cNvSpPr>
          <p:nvPr userDrawn="1"/>
        </p:nvSpPr>
        <p:spPr>
          <a:xfrm>
            <a:off x="2340000" y="-20538"/>
            <a:ext cx="6354000" cy="576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44ADC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2339752" y="550487"/>
            <a:ext cx="1728192" cy="0"/>
          </a:xfrm>
          <a:prstGeom prst="line">
            <a:avLst/>
          </a:prstGeom>
          <a:ln>
            <a:solidFill>
              <a:srgbClr val="4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701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4ADC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6BC4E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4ADC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4ADC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fileAtt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ptiste-wicht.com/posts/2010/04/java-7-the-new-java-util-objects-clas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concurrency/changes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repeat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concurrency/changes7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technotes/guides/concurrency/changes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8-double-colon-operato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charhag.com/java/java-8-date-time-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rbe.com/posts/2014/07/31/java8-stream-tutorial-exampl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vavr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eveloppez.com/actu/135508/Java-9-le-comite-executif-du-JCP-rejette-la-specification-actuelle-des-modules-Java-Jigsaw-qui-a-vote-Non-et-pourquoi/" TargetMode="External"/><Relationship Id="rId5" Type="http://schemas.openxmlformats.org/officeDocument/2006/relationships/hyperlink" Target="http://www.oracle.com/technetwork/java/javase/8-whats-new-2157071.html" TargetMode="External"/><Relationship Id="rId4" Type="http://schemas.openxmlformats.org/officeDocument/2006/relationships/hyperlink" Target="http://www.oracle.com/technetwork/java/javase/jdk7-relnotes-41845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AutoCloseab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355976" y="1829271"/>
            <a:ext cx="424847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44ADC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B2B32"/>
                </a:solidFill>
              </a:rPr>
              <a:t>Java 7 &amp; 8: </a:t>
            </a:r>
            <a:br>
              <a:rPr lang="en-US" dirty="0">
                <a:solidFill>
                  <a:srgbClr val="1B2B32"/>
                </a:solidFill>
              </a:rPr>
            </a:br>
            <a:r>
              <a:rPr lang="en-US" dirty="0">
                <a:solidFill>
                  <a:srgbClr val="1B2B32"/>
                </a:solidFill>
              </a:rPr>
              <a:t>What’s new ?</a:t>
            </a:r>
            <a:endParaRPr lang="fr-FR" dirty="0">
              <a:solidFill>
                <a:srgbClr val="1B2B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760000" cy="8572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89500"/>
            <a:ext cx="2133600" cy="274638"/>
          </a:xfrm>
        </p:spPr>
        <p:txBody>
          <a:bodyPr/>
          <a:lstStyle/>
          <a:p>
            <a:fld id="{6FEEDBAE-0F2D-467B-B079-8C499813E4FA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43558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11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5496" y="1635646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'NIO' pour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New Input/Output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NIO: Java 1.4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NIO.2: Java 7</a:t>
            </a:r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3759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NIO.2</a:t>
            </a:r>
          </a:p>
          <a:p>
            <a:pPr lvl="1"/>
            <a:r>
              <a:rPr lang="fr-FR" dirty="0" smtClean="0"/>
              <a:t>Jusqu’à Java 6, manipulation de fichiers et chemins par </a:t>
            </a:r>
            <a:r>
              <a:rPr lang="fr-FR" sz="16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java.io.File</a:t>
            </a:r>
            <a:endParaRPr lang="fr-FR" sz="16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3"/>
            <a:r>
              <a:rPr lang="fr-FR" dirty="0" smtClean="0"/>
              <a:t>Manipulation des chemins incommode</a:t>
            </a:r>
          </a:p>
          <a:p>
            <a:pPr lvl="3"/>
            <a:r>
              <a:rPr lang="fr-FR" dirty="0" smtClean="0"/>
              <a:t>Métadonnées mal supportées</a:t>
            </a:r>
          </a:p>
          <a:p>
            <a:pPr lvl="3"/>
            <a:r>
              <a:rPr lang="fr-FR" dirty="0" smtClean="0"/>
              <a:t>Pas de copie / déplacement de fichier</a:t>
            </a:r>
          </a:p>
          <a:p>
            <a:pPr lvl="3"/>
            <a:r>
              <a:rPr lang="fr-FR" dirty="0" smtClean="0"/>
              <a:t>…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Avec NIO.2 (New I/O.2), manipulation plus aisée</a:t>
            </a:r>
          </a:p>
          <a:p>
            <a:pPr lvl="3"/>
            <a:r>
              <a:rPr lang="fr-FR" dirty="0" smtClean="0"/>
              <a:t>Utilisation de </a:t>
            </a:r>
            <a:r>
              <a:rPr lang="fr-FR" dirty="0" err="1" smtClean="0"/>
              <a:t>java.io.File</a:t>
            </a:r>
            <a:r>
              <a:rPr lang="fr-FR" dirty="0" smtClean="0"/>
              <a:t> plus nécessaire</a:t>
            </a:r>
          </a:p>
          <a:p>
            <a:pPr lvl="3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94319" y="4608046"/>
            <a:ext cx="7352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File </a:t>
            </a:r>
            <a:r>
              <a:rPr lang="fr-FR" sz="1100" dirty="0" err="1" smtClean="0"/>
              <a:t>metadata</a:t>
            </a:r>
            <a:r>
              <a:rPr lang="fr-FR" sz="1100" dirty="0" smtClean="0"/>
              <a:t> </a:t>
            </a:r>
            <a:r>
              <a:rPr lang="fr-FR" sz="1100" dirty="0" err="1" smtClean="0"/>
              <a:t>with</a:t>
            </a:r>
            <a:r>
              <a:rPr lang="fr-FR" sz="1100" dirty="0" smtClean="0"/>
              <a:t> Java 7: </a:t>
            </a:r>
            <a:r>
              <a:rPr lang="fr-FR" sz="1100" dirty="0" smtClean="0">
                <a:hlinkClick r:id="rId3"/>
              </a:rPr>
              <a:t>https</a:t>
            </a:r>
            <a:r>
              <a:rPr lang="fr-FR" sz="1100" dirty="0">
                <a:hlinkClick r:id="rId3"/>
              </a:rPr>
              <a:t>://</a:t>
            </a:r>
            <a:r>
              <a:rPr lang="fr-FR" sz="1100" dirty="0" smtClean="0">
                <a:hlinkClick r:id="rId3"/>
              </a:rPr>
              <a:t>docs.oracle.com/javase/tutorial/essential/io/fileAttr.html</a:t>
            </a:r>
            <a:endParaRPr lang="fr-FR" sz="1100" dirty="0" smtClean="0"/>
          </a:p>
          <a:p>
            <a:pPr algn="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723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12</a:t>
            </a:fld>
            <a:endParaRPr lang="fr-FR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3759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NIO.2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principaux </a:t>
            </a:r>
            <a:r>
              <a:rPr lang="fr-FR" dirty="0"/>
              <a:t>objets</a:t>
            </a:r>
          </a:p>
          <a:p>
            <a:pPr lvl="2"/>
            <a:r>
              <a:rPr lang="fr-FR" dirty="0" err="1" smtClean="0"/>
              <a:t>FileSystem</a:t>
            </a:r>
            <a:endParaRPr lang="fr-FR" dirty="0" smtClean="0"/>
          </a:p>
          <a:p>
            <a:pPr lvl="2"/>
            <a:r>
              <a:rPr lang="fr-FR" dirty="0" smtClean="0"/>
              <a:t>Path: chemin dans un </a:t>
            </a:r>
            <a:r>
              <a:rPr lang="fr-FR" dirty="0" err="1" smtClean="0"/>
              <a:t>FileSystem</a:t>
            </a:r>
            <a:r>
              <a:rPr lang="fr-FR" dirty="0" smtClean="0"/>
              <a:t> (dossier ou fichier)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Principales classes utilitaires (méthodes statiques)</a:t>
            </a:r>
          </a:p>
          <a:p>
            <a:pPr lvl="2"/>
            <a:r>
              <a:rPr lang="fr-FR" dirty="0" err="1" smtClean="0"/>
              <a:t>FileSystems</a:t>
            </a:r>
            <a:r>
              <a:rPr lang="fr-FR" dirty="0" smtClean="0"/>
              <a:t>: manipulation de systèmes de fichiers</a:t>
            </a:r>
          </a:p>
          <a:p>
            <a:pPr lvl="2"/>
            <a:r>
              <a:rPr lang="fr-FR" dirty="0" err="1" smtClean="0"/>
              <a:t>Paths</a:t>
            </a:r>
            <a:r>
              <a:rPr lang="fr-FR" dirty="0" smtClean="0"/>
              <a:t>: récupération d'un chemin</a:t>
            </a:r>
          </a:p>
          <a:p>
            <a:pPr lvl="2"/>
            <a:r>
              <a:rPr lang="fr-FR" dirty="0" smtClean="0"/>
              <a:t>Files: manipulation de fichiers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5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13</a:t>
            </a:fld>
            <a:endParaRPr lang="fr-FR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2573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NIO.2</a:t>
            </a:r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89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14</a:t>
            </a:fld>
            <a:endParaRPr lang="fr-FR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3437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java.util.Objects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sz="1600" dirty="0" smtClean="0"/>
              <a:t>Classe utilitaire gérant la nullité possible des attributs</a:t>
            </a:r>
          </a:p>
          <a:p>
            <a:pPr lvl="2"/>
            <a:r>
              <a:rPr lang="fr-FR" sz="1400" dirty="0" err="1" smtClean="0"/>
              <a:t>equals</a:t>
            </a:r>
            <a:r>
              <a:rPr lang="fr-FR" sz="1400" dirty="0" smtClean="0"/>
              <a:t>()</a:t>
            </a:r>
          </a:p>
          <a:p>
            <a:pPr lvl="2"/>
            <a:r>
              <a:rPr lang="fr-FR" sz="1400" dirty="0" err="1" smtClean="0"/>
              <a:t>hashCode</a:t>
            </a:r>
            <a:r>
              <a:rPr lang="fr-FR" sz="1400" dirty="0" smtClean="0"/>
              <a:t>()</a:t>
            </a:r>
          </a:p>
          <a:p>
            <a:pPr lvl="2"/>
            <a:r>
              <a:rPr lang="fr-FR" sz="1400" dirty="0" smtClean="0"/>
              <a:t>compare()</a:t>
            </a:r>
          </a:p>
          <a:p>
            <a:pPr lvl="2"/>
            <a:endParaRPr lang="fr-FR" sz="14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11572" y="4371950"/>
            <a:ext cx="7352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fr-FR" sz="1100" dirty="0" smtClean="0">
              <a:hlinkClick r:id="rId3"/>
            </a:endParaRPr>
          </a:p>
          <a:p>
            <a:pPr algn="r"/>
            <a:r>
              <a:rPr lang="fr-FR" sz="1100" dirty="0" err="1" smtClean="0">
                <a:hlinkClick r:id="rId3"/>
              </a:rPr>
              <a:t>java.util.Objects</a:t>
            </a: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10849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des 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15</a:t>
            </a:fld>
            <a:endParaRPr lang="fr-FR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4157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Mais aussi des modifications sur…</a:t>
            </a:r>
          </a:p>
          <a:p>
            <a:pPr lvl="1"/>
            <a:r>
              <a:rPr lang="fr-FR" dirty="0" smtClean="0"/>
              <a:t>Swing</a:t>
            </a:r>
          </a:p>
          <a:p>
            <a:pPr lvl="1"/>
            <a:r>
              <a:rPr lang="fr-FR" dirty="0" smtClean="0"/>
              <a:t>JDBC </a:t>
            </a:r>
          </a:p>
          <a:p>
            <a:pPr lvl="2"/>
            <a:r>
              <a:rPr lang="fr-FR" dirty="0" smtClean="0"/>
              <a:t>ajout de </a:t>
            </a:r>
            <a:r>
              <a:rPr lang="fr-FR" dirty="0" err="1" smtClean="0"/>
              <a:t>RowSetFactory</a:t>
            </a:r>
            <a:r>
              <a:rPr lang="fr-FR" dirty="0" smtClean="0"/>
              <a:t> et </a:t>
            </a:r>
            <a:r>
              <a:rPr lang="fr-FR" dirty="0" err="1" smtClean="0"/>
              <a:t>RowSetProvider</a:t>
            </a:r>
            <a:r>
              <a:rPr lang="fr-FR" dirty="0" smtClean="0"/>
              <a:t> pour instancier les </a:t>
            </a:r>
            <a:r>
              <a:rPr lang="fr-FR" dirty="0" err="1" smtClean="0"/>
              <a:t>RowSet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Concurrent API</a:t>
            </a:r>
          </a:p>
          <a:p>
            <a:pPr lvl="2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1611572" y="4371950"/>
            <a:ext cx="7352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100" dirty="0" smtClean="0">
              <a:hlinkClick r:id="rId3"/>
            </a:endParaRPr>
          </a:p>
          <a:p>
            <a:pPr algn="r"/>
            <a:r>
              <a:rPr lang="en-US" sz="1100" dirty="0" smtClean="0">
                <a:hlinkClick r:id="rId3"/>
              </a:rPr>
              <a:t>Concurrent API: what's new with Java 7 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25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7600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Java 8 – </a:t>
            </a:r>
            <a:r>
              <a:rPr lang="fr-FR" smtClean="0"/>
              <a:t>évolutions syntaxiques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89500"/>
            <a:ext cx="2133600" cy="274638"/>
          </a:xfrm>
        </p:spPr>
        <p:txBody>
          <a:bodyPr/>
          <a:lstStyle/>
          <a:p>
            <a:fld id="{6FEEDBAE-0F2D-467B-B079-8C499813E4FA}" type="slidenum">
              <a:rPr lang="fr-FR" smtClean="0"/>
              <a:t>16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43558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178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Annotations répétées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22499" y="1059582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Schedule (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dayOfMonth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="last")</a:t>
            </a:r>
          </a:p>
          <a:p>
            <a:pPr marL="400050" lvl="1"/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Schedule (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dayOfWeek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="Fri", hour="23")</a:t>
            </a:r>
          </a:p>
          <a:p>
            <a:pPr marL="400050" lvl="1"/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public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doPeriodicCleanup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/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…</a:t>
            </a:r>
          </a:p>
          <a:p>
            <a:pPr marL="400050" lvl="1"/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94319" y="4608046"/>
            <a:ext cx="7352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err="1" smtClean="0">
                <a:hlinkClick r:id="rId2"/>
              </a:rPr>
              <a:t>Repeating</a:t>
            </a:r>
            <a:r>
              <a:rPr lang="fr-FR" sz="1100" dirty="0" smtClean="0">
                <a:hlinkClick r:id="rId2"/>
              </a:rPr>
              <a:t> annotations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817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39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Méthode par défaut sur interface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Ajout d'une méthode à une interface sans impact sur les classes qui l'implémente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Définit un comportement par défaut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Palliatif à l'absence d'héritage multiple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2"/>
            <a:endParaRPr lang="fr-FR" dirty="0" smtClean="0"/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11572" y="4371950"/>
            <a:ext cx="7352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100" dirty="0" smtClean="0">
              <a:hlinkClick r:id="rId3"/>
            </a:endParaRPr>
          </a:p>
          <a:p>
            <a:pPr algn="r"/>
            <a:r>
              <a:rPr lang="en-US" sz="1100" dirty="0" smtClean="0">
                <a:hlinkClick r:id="rId3"/>
              </a:rPr>
              <a:t>default method, static method on interfaces</a:t>
            </a:r>
          </a:p>
        </p:txBody>
      </p:sp>
    </p:spTree>
    <p:extLst>
      <p:ext uri="{BB962C8B-B14F-4D97-AF65-F5344CB8AC3E}">
        <p14:creationId xmlns:p14="http://schemas.microsoft.com/office/powerpoint/2010/main" val="6539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39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Méthode statique sur interface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smtClean="0"/>
              <a:t>Comme default </a:t>
            </a:r>
            <a:r>
              <a:rPr lang="fr-FR" dirty="0" err="1" smtClean="0"/>
              <a:t>method</a:t>
            </a:r>
            <a:r>
              <a:rPr lang="fr-FR" dirty="0" smtClean="0"/>
              <a:t>, permet d'ajouter un comportement commun à plusieurs classes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Impossibilité de surcharger cette méthode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19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11572" y="4371950"/>
            <a:ext cx="7352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100" dirty="0" smtClean="0">
              <a:hlinkClick r:id="rId2"/>
            </a:endParaRPr>
          </a:p>
          <a:p>
            <a:pPr algn="r"/>
            <a:r>
              <a:rPr lang="en-US" sz="1100" dirty="0" smtClean="0">
                <a:hlinkClick r:id="rId2"/>
              </a:rPr>
              <a:t>default method, static method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254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Versions précédentes et à venir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SE</a:t>
            </a:r>
          </a:p>
          <a:p>
            <a:pPr lvl="1"/>
            <a:r>
              <a:rPr lang="fr-FR" dirty="0" smtClean="0"/>
              <a:t>Version 6 		décembre 2006</a:t>
            </a:r>
          </a:p>
          <a:p>
            <a:pPr lvl="1"/>
            <a:r>
              <a:rPr lang="fr-FR" dirty="0" smtClean="0"/>
              <a:t>Version 7 		juillet 2011</a:t>
            </a:r>
          </a:p>
          <a:p>
            <a:pPr lvl="1"/>
            <a:r>
              <a:rPr lang="fr-FR" dirty="0" smtClean="0"/>
              <a:t>Version 8 		mars 2014</a:t>
            </a:r>
          </a:p>
          <a:p>
            <a:pPr lvl="1"/>
            <a:r>
              <a:rPr lang="fr-FR" dirty="0" smtClean="0"/>
              <a:t>Version 9 		… 2017 ?</a:t>
            </a:r>
          </a:p>
          <a:p>
            <a:pPr lvl="1"/>
            <a:r>
              <a:rPr lang="fr-FR" dirty="0"/>
              <a:t> 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7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221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@</a:t>
            </a:r>
            <a:r>
              <a:rPr lang="fr-FR" dirty="0" err="1" smtClean="0"/>
              <a:t>FunctionalInterface</a:t>
            </a:r>
            <a:endParaRPr lang="fr-FR" dirty="0" smtClean="0"/>
          </a:p>
          <a:p>
            <a:pPr lvl="1"/>
            <a:r>
              <a:rPr lang="fr-FR" dirty="0" smtClean="0"/>
              <a:t>Interface avec une seule méthode non-default</a:t>
            </a:r>
          </a:p>
          <a:p>
            <a:pPr lvl="1"/>
            <a:r>
              <a:rPr lang="fr-FR" dirty="0" smtClean="0"/>
              <a:t>Utilisé pour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fr-FR" dirty="0" smtClean="0"/>
              <a:t>facultative mais préférable (best practices)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2283718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FunctionalInterface</a:t>
            </a: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public interface </a:t>
            </a:r>
            <a:r>
              <a:rPr lang="fr-FR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&lt;T&gt; {</a:t>
            </a:r>
          </a:p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public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compare(T o1, T o2);</a:t>
            </a: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221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Lambdas</a:t>
            </a:r>
            <a:r>
              <a:rPr lang="fr-FR" dirty="0" smtClean="0"/>
              <a:t> expressions</a:t>
            </a:r>
          </a:p>
          <a:p>
            <a:pPr lvl="1"/>
            <a:r>
              <a:rPr lang="fr-FR" dirty="0" smtClean="0"/>
              <a:t>Simplifie l'écriture des classes anonymes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1563638"/>
            <a:ext cx="6624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/>
            <a:endParaRPr lang="fr-FR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 lui = new Person("Eusèbe", 3);</a:t>
            </a:r>
          </a:p>
          <a:p>
            <a:pPr marL="400050" lvl="1"/>
            <a:r>
              <a:rPr lang="fr-F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 elle = new Person("Niobé", 4);</a:t>
            </a:r>
          </a:p>
          <a:p>
            <a:pPr marL="400050" lvl="1"/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Comparator&lt;Person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sortByAgeWithLambdas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 marL="400050" lvl="1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(p1, p2) -&gt; p1.getAge().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(p2.getAge());</a:t>
            </a:r>
          </a:p>
          <a:p>
            <a:pPr marL="400050" lvl="1"/>
            <a:endParaRPr lang="fr-FR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221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Lambdas</a:t>
            </a:r>
            <a:r>
              <a:rPr lang="fr-FR" dirty="0" smtClean="0"/>
              <a:t> expressions</a:t>
            </a:r>
          </a:p>
          <a:p>
            <a:pPr lvl="1"/>
            <a:r>
              <a:rPr lang="fr-FR" dirty="0" smtClean="0"/>
              <a:t>Mot clé "return" implicite en </a:t>
            </a:r>
            <a:r>
              <a:rPr lang="fr-FR" dirty="0" err="1" smtClean="0"/>
              <a:t>inline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156363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/>
            <a:endParaRPr lang="fr-FR" sz="1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sortByAgeWithLambdas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p1, p2) -&gt; p1.getAge().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(p2.getAge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/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sortByAgeWithLambdas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	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(p1, p2) -&gt;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 </a:t>
            </a:r>
          </a:p>
          <a:p>
            <a:pPr marL="400050" lvl="1"/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diff = p1.getAge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(p2.getAge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/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 (diff == 0) {</a:t>
            </a:r>
          </a:p>
          <a:p>
            <a:pPr marL="400050" lvl="1"/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("Same age!");</a:t>
            </a:r>
          </a:p>
          <a:p>
            <a:pPr marL="400050" lvl="1"/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/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return diff;</a:t>
            </a:r>
          </a:p>
          <a:p>
            <a:pPr marL="400050" lvl="1"/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  <a:p>
            <a:pPr marL="400050" lvl="1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endParaRPr lang="fr-FR" sz="1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221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Lambdas</a:t>
            </a:r>
            <a:r>
              <a:rPr lang="fr-FR" dirty="0" smtClean="0"/>
              <a:t> expressions</a:t>
            </a:r>
          </a:p>
          <a:p>
            <a:pPr lvl="1"/>
            <a:r>
              <a:rPr lang="fr-FR" dirty="0" smtClean="0"/>
              <a:t>Double-colon pour référencer une méthode existante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23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1563638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/>
            <a:endParaRPr lang="fr-FR" sz="1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Arrays.asList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(c1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, c2, c3).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System.out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00050" lvl="1"/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endParaRPr lang="fr-FR" sz="1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94319" y="4608046"/>
            <a:ext cx="7352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hlinkClick r:id="rId3"/>
              </a:rPr>
              <a:t>double-colon-</a:t>
            </a:r>
            <a:r>
              <a:rPr lang="fr-FR" sz="1100" dirty="0" err="1" smtClean="0">
                <a:hlinkClick r:id="rId3"/>
              </a:rPr>
              <a:t>operator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418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760000" cy="8572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Java 8 – évolutions des API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89500"/>
            <a:ext cx="2133600" cy="274638"/>
          </a:xfrm>
        </p:spPr>
        <p:txBody>
          <a:bodyPr/>
          <a:lstStyle/>
          <a:p>
            <a:fld id="{6FEEDBAE-0F2D-467B-B079-8C499813E4FA}" type="slidenum">
              <a:rPr lang="fr-FR" smtClean="0"/>
              <a:t>24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43558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des API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39752" y="555526"/>
            <a:ext cx="6347048" cy="372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Date/Time API (JSR-310)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Repense </a:t>
            </a:r>
            <a:r>
              <a:rPr lang="fr-FR" dirty="0"/>
              <a:t>complètement la gestion du temps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/>
              <a:t>préférer à </a:t>
            </a:r>
            <a:r>
              <a:rPr lang="fr-FR" dirty="0" err="1"/>
              <a:t>Joda</a:t>
            </a:r>
            <a:r>
              <a:rPr lang="fr-FR" dirty="0"/>
              <a:t>-Time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Falicite</a:t>
            </a:r>
            <a:r>
              <a:rPr lang="fr-FR" dirty="0" smtClean="0"/>
              <a:t> la gestion des </a:t>
            </a:r>
            <a:r>
              <a:rPr lang="fr-FR" dirty="0" err="1" smtClean="0"/>
              <a:t>TimeZones</a:t>
            </a:r>
            <a:r>
              <a:rPr lang="fr-FR" dirty="0" smtClean="0"/>
              <a:t>, opérations sur les dates, intervalles de dates (</a:t>
            </a:r>
            <a:r>
              <a:rPr lang="fr-FR" dirty="0" err="1" smtClean="0"/>
              <a:t>Period</a:t>
            </a:r>
            <a:r>
              <a:rPr lang="fr-FR" dirty="0" smtClean="0"/>
              <a:t>) ou d'heures (Duration)</a:t>
            </a:r>
            <a:endParaRPr lang="fr-FR" sz="13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594319" y="4608046"/>
            <a:ext cx="7352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hlinkClick r:id="rId3"/>
              </a:rPr>
              <a:t>Date time API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020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des API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39752" y="555526"/>
            <a:ext cx="6347048" cy="424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Streams</a:t>
            </a:r>
            <a:endParaRPr lang="fr-FR" dirty="0"/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permet la manipulation de collections de façon plus fonctionnelle</a:t>
            </a:r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Exemple:</a:t>
            </a:r>
          </a:p>
          <a:p>
            <a:pPr lvl="2"/>
            <a:r>
              <a:rPr lang="fr-FR" dirty="0" smtClean="0">
                <a:solidFill>
                  <a:prstClr val="black"/>
                </a:solidFill>
              </a:rPr>
              <a:t>Calculer la moyenne d'âge des personnes majeures d'une population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594319" y="4608046"/>
            <a:ext cx="7352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err="1" smtClean="0">
                <a:hlinkClick r:id="rId3"/>
              </a:rPr>
              <a:t>Streams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279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des API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39752" y="555526"/>
            <a:ext cx="6347048" cy="128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Collections</a:t>
            </a:r>
            <a:endParaRPr lang="fr-FR" dirty="0"/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enrichissement des interfaces List et </a:t>
            </a:r>
            <a:r>
              <a:rPr lang="fr-FR" dirty="0" err="1" smtClean="0">
                <a:solidFill>
                  <a:prstClr val="black"/>
                </a:solidFill>
              </a:rPr>
              <a:t>Map</a:t>
            </a:r>
            <a:endParaRPr lang="fr-FR" sz="9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9752" y="1839471"/>
            <a:ext cx="6790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List&lt;String&gt; list =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Arrays.asList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machin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truc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bidule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/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list.sort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((a, b) -&gt; </a:t>
            </a:r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a.compareTo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(b)) : void;</a:t>
            </a:r>
          </a:p>
          <a:p>
            <a:pPr marL="400050" lvl="1"/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map.replace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(key, </a:t>
            </a:r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newValue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 : </a:t>
            </a:r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oldValue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/>
            <a:endParaRPr lang="en-US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map.remove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(key, value);</a:t>
            </a:r>
          </a:p>
          <a:p>
            <a:pPr marL="400050" lvl="1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vérifie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clé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ET la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valeur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de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l'élément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à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supprimer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8 – évolutions des API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39752" y="555526"/>
            <a:ext cx="6552728" cy="431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Optional</a:t>
            </a:r>
            <a:endParaRPr lang="fr-FR" dirty="0" smtClean="0"/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Encapsulation d'objet éventuellement </a:t>
            </a:r>
            <a:r>
              <a:rPr lang="fr-F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null</a:t>
            </a:r>
            <a:endParaRPr lang="fr-F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Optional.ofNullable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myVariable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Optional.empty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fr-FR" dirty="0" smtClean="0">
              <a:solidFill>
                <a:prstClr val="black"/>
              </a:solidFill>
            </a:endParaRPr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Permet </a:t>
            </a:r>
            <a:r>
              <a:rPr lang="fr-FR" dirty="0">
                <a:solidFill>
                  <a:prstClr val="black"/>
                </a:solidFill>
              </a:rPr>
              <a:t>de définir </a:t>
            </a:r>
            <a:r>
              <a:rPr lang="fr-FR" dirty="0" smtClean="0">
                <a:solidFill>
                  <a:prstClr val="black"/>
                </a:solidFill>
              </a:rPr>
              <a:t>une valeur par défaut:</a:t>
            </a:r>
          </a:p>
          <a:p>
            <a:pPr marL="457200" lvl="1" indent="0">
              <a:buNone/>
            </a:pP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Optional.ofNullable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maVariable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).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orElse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("valeur par défaut");</a:t>
            </a:r>
            <a:endParaRPr lang="fr-FR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prstClr val="black"/>
                </a:solidFill>
              </a:rPr>
              <a:t>Permet de définir un comportement par défaut:</a:t>
            </a:r>
          </a:p>
          <a:p>
            <a:pPr marL="457200" lvl="1" indent="0">
              <a:buNone/>
            </a:pP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Optional.ofNullable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maVariable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).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orElseThrow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(new 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MyException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());</a:t>
            </a:r>
            <a:endParaRPr lang="fr-FR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sz="9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Digression - </a:t>
            </a:r>
            <a:r>
              <a:rPr lang="fr-FR" dirty="0" smtClean="0"/>
              <a:t>Hors JDK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39752" y="555526"/>
            <a:ext cx="6552728" cy="431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Vavr</a:t>
            </a:r>
            <a:r>
              <a:rPr lang="fr-FR" dirty="0" smtClean="0"/>
              <a:t> (anciennement </a:t>
            </a:r>
            <a:r>
              <a:rPr lang="fr-FR" dirty="0" err="1" smtClean="0"/>
              <a:t>Javaslang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endParaRPr lang="fr-FR" dirty="0" smtClean="0">
              <a:solidFill>
                <a:prstClr val="black"/>
              </a:solidFill>
            </a:endParaRPr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Ecriture des </a:t>
            </a:r>
            <a:r>
              <a:rPr lang="fr-FR" dirty="0" err="1" smtClean="0">
                <a:solidFill>
                  <a:prstClr val="black"/>
                </a:solidFill>
              </a:rPr>
              <a:t>streams</a:t>
            </a:r>
            <a:r>
              <a:rPr lang="fr-FR" dirty="0" smtClean="0">
                <a:solidFill>
                  <a:prstClr val="black"/>
                </a:solidFill>
              </a:rPr>
              <a:t> moins verbeuse que dans le JDK</a:t>
            </a:r>
          </a:p>
          <a:p>
            <a:pPr lvl="1"/>
            <a:endParaRPr lang="fr-FR" dirty="0" smtClean="0">
              <a:solidFill>
                <a:prstClr val="black"/>
              </a:solidFill>
            </a:endParaRPr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Option (équivalent d'</a:t>
            </a:r>
            <a:r>
              <a:rPr lang="fr-FR" dirty="0" err="1" smtClean="0">
                <a:solidFill>
                  <a:prstClr val="black"/>
                </a:solidFill>
              </a:rPr>
              <a:t>Optional</a:t>
            </a:r>
            <a:r>
              <a:rPr lang="fr-FR" dirty="0" smtClean="0">
                <a:solidFill>
                  <a:prstClr val="black"/>
                </a:solidFill>
              </a:rPr>
              <a:t>) </a:t>
            </a:r>
            <a:r>
              <a:rPr lang="fr-FR" dirty="0" err="1" smtClean="0">
                <a:solidFill>
                  <a:prstClr val="black"/>
                </a:solidFill>
              </a:rPr>
              <a:t>serializable</a:t>
            </a:r>
            <a:endParaRPr lang="fr-FR" dirty="0" smtClean="0">
              <a:solidFill>
                <a:prstClr val="black"/>
              </a:solidFill>
            </a:endParaRPr>
          </a:p>
          <a:p>
            <a:pPr lvl="1"/>
            <a:endParaRPr lang="fr-FR" dirty="0" smtClean="0">
              <a:solidFill>
                <a:prstClr val="black"/>
              </a:solidFill>
            </a:endParaRPr>
          </a:p>
          <a:p>
            <a:pPr lvl="1"/>
            <a:r>
              <a:rPr lang="fr-FR" dirty="0" smtClean="0">
                <a:solidFill>
                  <a:prstClr val="black"/>
                </a:solidFill>
              </a:rPr>
              <a:t>Collections </a:t>
            </a:r>
            <a:r>
              <a:rPr lang="fr-FR" u="sng" dirty="0" smtClean="0">
                <a:solidFill>
                  <a:prstClr val="black"/>
                </a:solidFill>
              </a:rPr>
              <a:t>non-mutables</a:t>
            </a:r>
            <a:endParaRPr lang="fr-FR" dirty="0">
              <a:solidFill>
                <a:prstClr val="black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sz="9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/>
          <p:cNvSpPr txBox="1"/>
          <p:nvPr/>
        </p:nvSpPr>
        <p:spPr>
          <a:xfrm>
            <a:off x="4640080" y="1232212"/>
            <a:ext cx="446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1B2B32"/>
                </a:solidFill>
              </a:rPr>
              <a:t>1- Java 7 – évolutions syntaxiques</a:t>
            </a:r>
            <a:endParaRPr lang="fr-FR" sz="2400" dirty="0">
              <a:solidFill>
                <a:srgbClr val="1B2B32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640080" y="2000297"/>
            <a:ext cx="432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1B2B32"/>
                </a:solidFill>
              </a:rPr>
              <a:t>2- Java 7 – évolutions des API</a:t>
            </a:r>
            <a:endParaRPr lang="fr-FR" sz="2400" dirty="0">
              <a:solidFill>
                <a:srgbClr val="1B2B3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40080" y="2768382"/>
            <a:ext cx="446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1B2B32"/>
                </a:solidFill>
              </a:rPr>
              <a:t>3- Java 8 -  évolutions syntaxiques</a:t>
            </a:r>
            <a:endParaRPr lang="fr-FR" sz="2400" dirty="0">
              <a:solidFill>
                <a:srgbClr val="1B2B3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630418" y="3536468"/>
            <a:ext cx="451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1B2B32"/>
                </a:solidFill>
              </a:rPr>
              <a:t>4</a:t>
            </a:r>
            <a:r>
              <a:rPr lang="fr-FR" sz="2400" dirty="0" smtClean="0">
                <a:solidFill>
                  <a:srgbClr val="1B2B32"/>
                </a:solidFill>
              </a:rPr>
              <a:t>- Java 8 – évolutions des API</a:t>
            </a:r>
            <a:endParaRPr lang="fr-FR" sz="2400" dirty="0">
              <a:solidFill>
                <a:srgbClr val="1B2B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203848" y="195486"/>
            <a:ext cx="5760000" cy="8572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Links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89500"/>
            <a:ext cx="2133600" cy="274638"/>
          </a:xfrm>
        </p:spPr>
        <p:txBody>
          <a:bodyPr/>
          <a:lstStyle/>
          <a:p>
            <a:fld id="{6FEEDBAE-0F2D-467B-B079-8C499813E4FA}" type="slidenum">
              <a:rPr lang="fr-FR" smtClean="0"/>
              <a:t>30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43558"/>
            <a:ext cx="3528392" cy="352839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203848" y="1275606"/>
            <a:ext cx="576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4"/>
              </a:rPr>
              <a:t>What's new in JDK 7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What's new in JDK 8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fr-FR" sz="1600" dirty="0" smtClean="0">
                <a:hlinkClick r:id="rId6"/>
              </a:rPr>
              <a:t>Java 9: la spécification actuelle de </a:t>
            </a:r>
            <a:r>
              <a:rPr lang="fr-FR" sz="1600" dirty="0" err="1" smtClean="0">
                <a:hlinkClick r:id="rId6"/>
              </a:rPr>
              <a:t>Jigsaw</a:t>
            </a:r>
            <a:r>
              <a:rPr lang="fr-FR" sz="1600" dirty="0" smtClean="0">
                <a:hlinkClick r:id="rId6"/>
              </a:rPr>
              <a:t> (modules) rejetée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err="1" smtClean="0">
                <a:hlinkClick r:id="rId7"/>
              </a:rPr>
              <a:t>Vavr</a:t>
            </a:r>
            <a:r>
              <a:rPr lang="fr-FR" sz="1600" dirty="0" smtClean="0">
                <a:hlinkClick r:id="rId7"/>
              </a:rPr>
              <a:t> (ex-</a:t>
            </a:r>
            <a:r>
              <a:rPr lang="fr-FR" sz="1600" dirty="0" err="1" smtClean="0">
                <a:hlinkClick r:id="rId7"/>
              </a:rPr>
              <a:t>Javaslang</a:t>
            </a:r>
            <a:r>
              <a:rPr lang="fr-FR" sz="1600" dirty="0" smtClean="0">
                <a:hlinkClick r:id="rId7"/>
              </a:rPr>
              <a:t>): simplifies </a:t>
            </a:r>
            <a:r>
              <a:rPr lang="fr-FR" sz="1600" dirty="0" err="1" smtClean="0">
                <a:hlinkClick r:id="rId7"/>
              </a:rPr>
              <a:t>functional</a:t>
            </a:r>
            <a:r>
              <a:rPr lang="fr-FR" sz="1600" dirty="0" smtClean="0">
                <a:hlinkClick r:id="rId7"/>
              </a:rPr>
              <a:t> </a:t>
            </a:r>
            <a:r>
              <a:rPr lang="fr-FR" sz="1600" dirty="0" err="1" smtClean="0">
                <a:hlinkClick r:id="rId7"/>
              </a:rPr>
              <a:t>programming</a:t>
            </a:r>
            <a:r>
              <a:rPr lang="fr-FR" sz="1600" dirty="0" smtClean="0">
                <a:hlinkClick r:id="rId7"/>
              </a:rPr>
              <a:t> </a:t>
            </a:r>
            <a:r>
              <a:rPr lang="fr-FR" sz="1600" dirty="0" err="1" smtClean="0">
                <a:hlinkClick r:id="rId7"/>
              </a:rPr>
              <a:t>with</a:t>
            </a:r>
            <a:r>
              <a:rPr lang="fr-FR" sz="1600" dirty="0" smtClean="0">
                <a:hlinkClick r:id="rId7"/>
              </a:rPr>
              <a:t> Java 8+</a:t>
            </a:r>
            <a:endParaRPr lang="en-US" sz="16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7600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4889500"/>
            <a:ext cx="2133600" cy="274638"/>
          </a:xfrm>
        </p:spPr>
        <p:txBody>
          <a:bodyPr/>
          <a:lstStyle/>
          <a:p>
            <a:fld id="{6FEEDBAE-0F2D-467B-B079-8C499813E4FA}" type="slidenum">
              <a:rPr lang="fr-FR" smtClean="0"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43558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1132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Expressions numériques avec underscore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22499" y="1059582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use underscore to group digits</a:t>
            </a:r>
            <a:endParaRPr lang="fr-F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double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companyBalance = 47_000_143.45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many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digits as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you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want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per group</a:t>
            </a:r>
            <a:endParaRPr lang="fr-F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fr-FR" sz="14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hexaValue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= 0x9999_21AC;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/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even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different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group sizes</a:t>
            </a:r>
            <a:endParaRPr lang="fr-F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double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anotherCompanyBalance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= 4700_0_14_3.45;</a:t>
            </a:r>
          </a:p>
          <a:p>
            <a:pPr marL="400050" lvl="1" indent="0">
              <a:buNone/>
            </a:pP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5009"/>
            <a:ext cx="6347048" cy="70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Switch avec chaînes de caractères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22499" y="105958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defTabSz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public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main(String[] 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args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 defTabSz="0">
              <a:buNone/>
            </a:pPr>
            <a:endParaRPr lang="fr-FR" sz="14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 defTabSz="0">
              <a:buNone/>
            </a:pP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if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args.length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!= 0) {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switch (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args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[0]) {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case "help":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do </a:t>
            </a:r>
            <a:r>
              <a:rPr lang="fr-F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something</a:t>
            </a:r>
            <a:endParaRPr lang="fr-F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case "hi":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do </a:t>
            </a:r>
            <a:r>
              <a:rPr lang="fr-F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something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fr-F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default: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br>
              <a:rPr lang="fr-FR" sz="1400" dirty="0" smtClean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fr-FR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496" y="1635646"/>
            <a:ext cx="144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Note: Au contraire de switch, 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if/</a:t>
            </a:r>
            <a:r>
              <a:rPr lang="fr-F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fr-F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if 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n’apportent pas la garantie d’un temps de traitement constant.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499" y="580144"/>
            <a:ext cx="6347048" cy="2279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Rappel sur la manipulation de fichiers en Java 6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5496" y="1635646"/>
            <a:ext cx="144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Ajout de l’interface</a:t>
            </a:r>
          </a:p>
          <a:p>
            <a:endParaRPr lang="fr-FR" sz="1200" dirty="0" smtClean="0"/>
          </a:p>
          <a:p>
            <a:r>
              <a:rPr lang="fr-FR" sz="1200" dirty="0" err="1" smtClean="0">
                <a:latin typeface="Consolas" panose="020B0609020204030204" pitchFamily="49" charset="0"/>
              </a:rPr>
              <a:t>AutoCloseable</a:t>
            </a:r>
            <a:endParaRPr lang="fr-FR" sz="1200" dirty="0" smtClean="0">
              <a:latin typeface="Consolas" panose="020B0609020204030204" pitchFamily="49" charset="0"/>
            </a:endParaRPr>
          </a:p>
          <a:p>
            <a:endParaRPr lang="fr-FR" sz="1200" dirty="0" smtClean="0">
              <a:latin typeface="Consolas" panose="020B0609020204030204" pitchFamily="49" charset="0"/>
            </a:endParaRPr>
          </a:p>
          <a:p>
            <a:r>
              <a:rPr lang="fr-FR" sz="1200" dirty="0" smtClean="0"/>
              <a:t>qui garantit la fermeture de la ressource quand elle n’est plus utilisée.</a:t>
            </a:r>
            <a:endParaRPr lang="fr-FR" sz="1200" dirty="0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1493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Try-with-resources</a:t>
            </a:r>
            <a:endParaRPr lang="fr-FR" sz="13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94319" y="4608046"/>
            <a:ext cx="7352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hlinkClick r:id="rId3"/>
              </a:rPr>
              <a:t>https://docs.oracle.com/javase/7/docs/api/java/lang/AutoCloseable.html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161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Java 7 – évolutions syntaxiques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88C4-9B75-4ACF-BA14-15F2D3437047}" type="datetime1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DBAE-0F2D-467B-B079-8C499813E4FA}" type="slidenum">
              <a:rPr lang="fr-FR" smtClean="0"/>
              <a:t>9</a:t>
            </a:fld>
            <a:endParaRPr lang="fr-FR"/>
          </a:p>
        </p:txBody>
      </p:sp>
      <p:sp>
        <p:nvSpPr>
          <p:cNvPr id="11" name="Espace réservé du contenu 7"/>
          <p:cNvSpPr>
            <a:spLocks noGrp="1"/>
          </p:cNvSpPr>
          <p:nvPr>
            <p:ph idx="1"/>
          </p:nvPr>
        </p:nvSpPr>
        <p:spPr>
          <a:xfrm>
            <a:off x="2322499" y="574654"/>
            <a:ext cx="6347048" cy="70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Multi-catch</a:t>
            </a:r>
            <a:endParaRPr lang="fr-FR" sz="13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9752" y="1173981"/>
            <a:ext cx="66247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defTabSz="0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rather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than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catch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IOException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 ex) {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logger.log(ex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ex;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 catch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SQLException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 ex) 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defTabSz="0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  //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same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treatment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exceptions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logger.log(ex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ex;</a:t>
            </a:r>
          </a:p>
          <a:p>
            <a:pPr marL="400050" lvl="1" defTabSz="0"/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defTabSz="0"/>
            <a:endParaRPr lang="fr-FR" sz="1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defTabSz="0"/>
            <a:endParaRPr lang="fr-FR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defTabSz="0"/>
            <a:endParaRPr lang="fr-FR" sz="1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defTabSz="0"/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do multi-catch</a:t>
            </a:r>
            <a:endParaRPr lang="fr-FR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catch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IOException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 | </a:t>
            </a:r>
            <a:r>
              <a:rPr lang="fr-F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SQLException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 ex) {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logger.log(ex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defTabSz="0"/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fr-FR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fr-FR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ex;</a:t>
            </a:r>
          </a:p>
          <a:p>
            <a:pPr marL="400050" lvl="1" defTabSz="0"/>
            <a:r>
              <a:rPr lang="fr-FR" sz="12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4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1483</Words>
  <Application>Microsoft Office PowerPoint</Application>
  <PresentationFormat>Affichage à l'écran (16:9)</PresentationFormat>
  <Paragraphs>403</Paragraphs>
  <Slides>30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Thème Office</vt:lpstr>
      <vt:lpstr>1_Thème Office</vt:lpstr>
      <vt:lpstr>Présentation PowerPoint</vt:lpstr>
      <vt:lpstr>Versions précédentes et à venir</vt:lpstr>
      <vt:lpstr>Présentation PowerPoint</vt:lpstr>
      <vt:lpstr>Java 7 – évolutions syntaxiques</vt:lpstr>
      <vt:lpstr>Java 7 – évolutions syntaxiques</vt:lpstr>
      <vt:lpstr>Java 7 – évolutions syntaxiques</vt:lpstr>
      <vt:lpstr>Java 7 – évolutions syntaxiques</vt:lpstr>
      <vt:lpstr>Java 7 – évolutions syntaxiques</vt:lpstr>
      <vt:lpstr>Java 7 – évolutions syntaxiques</vt:lpstr>
      <vt:lpstr>Java 7 – évolutions des API</vt:lpstr>
      <vt:lpstr>Java 7 – évolutions des API</vt:lpstr>
      <vt:lpstr>Java 7 – évolutions des API</vt:lpstr>
      <vt:lpstr>Java 7 – évolutions des API</vt:lpstr>
      <vt:lpstr>Java 7 – évolutions des API</vt:lpstr>
      <vt:lpstr>Java 7 – évolutions des API</vt:lpstr>
      <vt:lpstr>Java 8 – évolutions syntaxiques</vt:lpstr>
      <vt:lpstr>Java 8 – évolutions syntaxiques</vt:lpstr>
      <vt:lpstr>Java 8 – évolutions syntaxiques</vt:lpstr>
      <vt:lpstr>Java 8 – évolutions syntaxiques</vt:lpstr>
      <vt:lpstr>Java 8 – évolutions syntaxiques</vt:lpstr>
      <vt:lpstr>Java 8 – évolutions syntaxiques</vt:lpstr>
      <vt:lpstr>Java 8 – évolutions syntaxiques</vt:lpstr>
      <vt:lpstr>Java 8 – évolutions syntaxiques</vt:lpstr>
      <vt:lpstr>Java 8 – évolutions des API</vt:lpstr>
      <vt:lpstr>Java 8 – évolutions des API</vt:lpstr>
      <vt:lpstr>Java 8 – évolutions des API</vt:lpstr>
      <vt:lpstr>Java 8 – évolutions des API</vt:lpstr>
      <vt:lpstr>Java 8 – évolutions des API</vt:lpstr>
      <vt:lpstr>Digression - Hors JDK</vt:lpstr>
      <vt:lpstr>Links</vt:lpstr>
    </vt:vector>
  </TitlesOfParts>
  <Company>CegedimGroup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MARTINEAU FIGUETTE Jean</dc:creator>
  <cp:lastModifiedBy>MARTINEAU FIGUETTE Jean</cp:lastModifiedBy>
  <cp:revision>185</cp:revision>
  <dcterms:created xsi:type="dcterms:W3CDTF">2016-10-04T09:05:26Z</dcterms:created>
  <dcterms:modified xsi:type="dcterms:W3CDTF">2017-06-08T12:26:19Z</dcterms:modified>
</cp:coreProperties>
</file>