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5" r:id="rId5"/>
    <p:sldId id="259" r:id="rId6"/>
    <p:sldId id="263" r:id="rId7"/>
    <p:sldId id="264" r:id="rId8"/>
    <p:sldId id="276" r:id="rId9"/>
    <p:sldId id="266" r:id="rId10"/>
    <p:sldId id="271" r:id="rId11"/>
    <p:sldId id="268" r:id="rId12"/>
    <p:sldId id="272" r:id="rId13"/>
    <p:sldId id="265" r:id="rId14"/>
    <p:sldId id="270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C29"/>
    <a:srgbClr val="3D4F58"/>
    <a:srgbClr val="0070C0"/>
    <a:srgbClr val="D30308"/>
    <a:srgbClr val="6E2855"/>
    <a:srgbClr val="343637"/>
    <a:srgbClr val="262525"/>
    <a:srgbClr val="BFEDD9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E8455-B91D-43E4-8C54-09EEDB91CC33}" type="doc">
      <dgm:prSet loTypeId="urn:microsoft.com/office/officeart/2005/8/layout/pyramid2" loCatId="pyramid" qsTypeId="urn:microsoft.com/office/officeart/2005/8/quickstyle/3d7" qsCatId="3D" csTypeId="urn:microsoft.com/office/officeart/2005/8/colors/accent1_2" csCatId="accent1" phldr="1"/>
      <dgm:spPr/>
    </dgm:pt>
    <dgm:pt modelId="{70E1A836-2BA5-4280-B974-2870EA4222A1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Location ID</a:t>
          </a:r>
          <a:endParaRPr lang="el-GR" dirty="0"/>
        </a:p>
      </dgm:t>
    </dgm:pt>
    <dgm:pt modelId="{E5480C4F-1957-4C6E-BD3D-573D779B8BE9}" type="parTrans" cxnId="{6D6B5D12-4ED6-4490-B878-BEAEA181AF7C}">
      <dgm:prSet/>
      <dgm:spPr/>
      <dgm:t>
        <a:bodyPr/>
        <a:lstStyle/>
        <a:p>
          <a:endParaRPr lang="el-GR"/>
        </a:p>
      </dgm:t>
    </dgm:pt>
    <dgm:pt modelId="{97AD7CC5-AA6A-4D1C-A76D-5126636372DF}" type="sibTrans" cxnId="{6D6B5D12-4ED6-4490-B878-BEAEA181AF7C}">
      <dgm:prSet/>
      <dgm:spPr/>
      <dgm:t>
        <a:bodyPr/>
        <a:lstStyle/>
        <a:p>
          <a:endParaRPr lang="el-GR"/>
        </a:p>
      </dgm:t>
    </dgm:pt>
    <dgm:pt modelId="{3D18FE1A-4AA2-4267-ABB5-6E786DEE06B6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Postal code</a:t>
          </a:r>
          <a:endParaRPr lang="el-GR" dirty="0"/>
        </a:p>
      </dgm:t>
    </dgm:pt>
    <dgm:pt modelId="{3F5F8048-9750-4592-A77D-C4D40CF5A889}" type="parTrans" cxnId="{E44005B4-6A84-4A45-90B5-89E30A21B7D1}">
      <dgm:prSet/>
      <dgm:spPr/>
      <dgm:t>
        <a:bodyPr/>
        <a:lstStyle/>
        <a:p>
          <a:endParaRPr lang="el-GR"/>
        </a:p>
      </dgm:t>
    </dgm:pt>
    <dgm:pt modelId="{9B1FBA18-1C2D-460A-8CEA-8763A7A58E91}" type="sibTrans" cxnId="{E44005B4-6A84-4A45-90B5-89E30A21B7D1}">
      <dgm:prSet/>
      <dgm:spPr/>
      <dgm:t>
        <a:bodyPr/>
        <a:lstStyle/>
        <a:p>
          <a:endParaRPr lang="el-GR"/>
        </a:p>
      </dgm:t>
    </dgm:pt>
    <dgm:pt modelId="{6578E428-C44D-4011-B86A-BDE0B0694666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City</a:t>
          </a:r>
          <a:endParaRPr lang="el-GR" dirty="0"/>
        </a:p>
      </dgm:t>
    </dgm:pt>
    <dgm:pt modelId="{C94482E2-3414-433F-A405-D69CD99D8B83}" type="parTrans" cxnId="{BE32C2AC-4FF3-457D-AC03-27DAF5BAFB03}">
      <dgm:prSet/>
      <dgm:spPr/>
      <dgm:t>
        <a:bodyPr/>
        <a:lstStyle/>
        <a:p>
          <a:endParaRPr lang="el-GR"/>
        </a:p>
      </dgm:t>
    </dgm:pt>
    <dgm:pt modelId="{DAA78D68-6D4E-4EA3-9F86-623E17A696C0}" type="sibTrans" cxnId="{BE32C2AC-4FF3-457D-AC03-27DAF5BAFB03}">
      <dgm:prSet/>
      <dgm:spPr/>
      <dgm:t>
        <a:bodyPr/>
        <a:lstStyle/>
        <a:p>
          <a:endParaRPr lang="el-GR"/>
        </a:p>
      </dgm:t>
    </dgm:pt>
    <dgm:pt modelId="{7B888A00-BBAF-4C5D-81D7-83150D023DCB}">
      <dgm:prSet phldrT="[Text]"/>
      <dgm:spPr>
        <a:solidFill>
          <a:schemeClr val="accent4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Region</a:t>
          </a:r>
          <a:endParaRPr lang="el-GR" dirty="0"/>
        </a:p>
      </dgm:t>
    </dgm:pt>
    <dgm:pt modelId="{1D05533D-58F8-4EC0-B490-3D15B6235826}" type="parTrans" cxnId="{443ADA1C-99B8-4B4F-AD10-5D5F2C53BF8F}">
      <dgm:prSet/>
      <dgm:spPr/>
      <dgm:t>
        <a:bodyPr/>
        <a:lstStyle/>
        <a:p>
          <a:endParaRPr lang="el-GR"/>
        </a:p>
      </dgm:t>
    </dgm:pt>
    <dgm:pt modelId="{92F06E8E-0592-4175-BF99-FEA01BDFEAC6}" type="sibTrans" cxnId="{443ADA1C-99B8-4B4F-AD10-5D5F2C53BF8F}">
      <dgm:prSet/>
      <dgm:spPr/>
      <dgm:t>
        <a:bodyPr/>
        <a:lstStyle/>
        <a:p>
          <a:endParaRPr lang="el-GR"/>
        </a:p>
      </dgm:t>
    </dgm:pt>
    <dgm:pt modelId="{B1249B66-AB26-46AA-AC45-1DF961B8C042}">
      <dgm:prSet phldrT="[Text]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State</a:t>
          </a:r>
          <a:endParaRPr lang="el-GR" dirty="0"/>
        </a:p>
      </dgm:t>
    </dgm:pt>
    <dgm:pt modelId="{44B1B142-4843-415C-962A-BC9835E9E763}" type="parTrans" cxnId="{C2EC169A-C3D1-4864-9808-BD191E058506}">
      <dgm:prSet/>
      <dgm:spPr/>
      <dgm:t>
        <a:bodyPr/>
        <a:lstStyle/>
        <a:p>
          <a:endParaRPr lang="el-GR"/>
        </a:p>
      </dgm:t>
    </dgm:pt>
    <dgm:pt modelId="{48A86EFF-144C-49C7-87CC-4F944F34CAAC}" type="sibTrans" cxnId="{C2EC169A-C3D1-4864-9808-BD191E058506}">
      <dgm:prSet/>
      <dgm:spPr/>
      <dgm:t>
        <a:bodyPr/>
        <a:lstStyle/>
        <a:p>
          <a:endParaRPr lang="el-GR"/>
        </a:p>
      </dgm:t>
    </dgm:pt>
    <dgm:pt modelId="{D1784CB3-2A23-4A7A-AFD7-DB2CAE6EB964}" type="pres">
      <dgm:prSet presAssocID="{B93E8455-B91D-43E4-8C54-09EEDB91CC33}" presName="compositeShape" presStyleCnt="0">
        <dgm:presLayoutVars>
          <dgm:dir/>
          <dgm:resizeHandles/>
        </dgm:presLayoutVars>
      </dgm:prSet>
      <dgm:spPr/>
    </dgm:pt>
    <dgm:pt modelId="{75252028-FCA2-4089-8A3D-BC4AF40706CC}" type="pres">
      <dgm:prSet presAssocID="{B93E8455-B91D-43E4-8C54-09EEDB91CC33}" presName="pyramid" presStyleLbl="node1" presStyleIdx="0" presStyleCnt="1" custLinFactNeighborX="5619" custLinFactNeighborY="-17699"/>
      <dgm:spPr>
        <a:solidFill>
          <a:schemeClr val="accent4">
            <a:lumMod val="50000"/>
          </a:schemeClr>
        </a:solidFill>
      </dgm:spPr>
    </dgm:pt>
    <dgm:pt modelId="{882FA567-BEE0-4C1F-90BE-DA8413E49388}" type="pres">
      <dgm:prSet presAssocID="{B93E8455-B91D-43E4-8C54-09EEDB91CC33}" presName="theList" presStyleCnt="0"/>
      <dgm:spPr/>
    </dgm:pt>
    <dgm:pt modelId="{A633D4AE-0B9A-496D-9AF1-9FE4E17E48A8}" type="pres">
      <dgm:prSet presAssocID="{70E1A836-2BA5-4280-B974-2870EA4222A1}" presName="aNode" presStyleLbl="fgAcc1" presStyleIdx="0" presStyleCnt="5">
        <dgm:presLayoutVars>
          <dgm:bulletEnabled val="1"/>
        </dgm:presLayoutVars>
      </dgm:prSet>
      <dgm:spPr/>
    </dgm:pt>
    <dgm:pt modelId="{B4DE157B-0067-40FC-82CB-1B86AEC1F8E0}" type="pres">
      <dgm:prSet presAssocID="{70E1A836-2BA5-4280-B974-2870EA4222A1}" presName="aSpace" presStyleCnt="0"/>
      <dgm:spPr/>
    </dgm:pt>
    <dgm:pt modelId="{AED3E682-D9DF-48DA-82E7-EA179279F0E8}" type="pres">
      <dgm:prSet presAssocID="{3D18FE1A-4AA2-4267-ABB5-6E786DEE06B6}" presName="aNode" presStyleLbl="fgAcc1" presStyleIdx="1" presStyleCnt="5" custLinFactNeighborX="575" custLinFactNeighborY="26782">
        <dgm:presLayoutVars>
          <dgm:bulletEnabled val="1"/>
        </dgm:presLayoutVars>
      </dgm:prSet>
      <dgm:spPr/>
    </dgm:pt>
    <dgm:pt modelId="{56FD0698-E088-4888-A654-FFBF341F0E27}" type="pres">
      <dgm:prSet presAssocID="{3D18FE1A-4AA2-4267-ABB5-6E786DEE06B6}" presName="aSpace" presStyleCnt="0"/>
      <dgm:spPr/>
    </dgm:pt>
    <dgm:pt modelId="{4799B721-C0FE-45E6-BF20-60B253CA9E0C}" type="pres">
      <dgm:prSet presAssocID="{6578E428-C44D-4011-B86A-BDE0B0694666}" presName="aNode" presStyleLbl="fgAcc1" presStyleIdx="2" presStyleCnt="5">
        <dgm:presLayoutVars>
          <dgm:bulletEnabled val="1"/>
        </dgm:presLayoutVars>
      </dgm:prSet>
      <dgm:spPr/>
    </dgm:pt>
    <dgm:pt modelId="{2F71C5EB-754B-4F36-8FC5-8D0005A2E9FA}" type="pres">
      <dgm:prSet presAssocID="{6578E428-C44D-4011-B86A-BDE0B0694666}" presName="aSpace" presStyleCnt="0"/>
      <dgm:spPr/>
    </dgm:pt>
    <dgm:pt modelId="{46E2DE4D-E459-42CA-AEDF-F7D3385B9845}" type="pres">
      <dgm:prSet presAssocID="{B1249B66-AB26-46AA-AC45-1DF961B8C042}" presName="aNode" presStyleLbl="fgAcc1" presStyleIdx="3" presStyleCnt="5">
        <dgm:presLayoutVars>
          <dgm:bulletEnabled val="1"/>
        </dgm:presLayoutVars>
      </dgm:prSet>
      <dgm:spPr/>
    </dgm:pt>
    <dgm:pt modelId="{7CCA2814-C294-470D-BE02-83C630F323A3}" type="pres">
      <dgm:prSet presAssocID="{B1249B66-AB26-46AA-AC45-1DF961B8C042}" presName="aSpace" presStyleCnt="0"/>
      <dgm:spPr/>
    </dgm:pt>
    <dgm:pt modelId="{ACB9D2CB-2D77-4C17-8812-E6A5832A4651}" type="pres">
      <dgm:prSet presAssocID="{7B888A00-BBAF-4C5D-81D7-83150D023DCB}" presName="aNode" presStyleLbl="fgAcc1" presStyleIdx="4" presStyleCnt="5">
        <dgm:presLayoutVars>
          <dgm:bulletEnabled val="1"/>
        </dgm:presLayoutVars>
      </dgm:prSet>
      <dgm:spPr/>
    </dgm:pt>
    <dgm:pt modelId="{9EFE3AFA-1124-4057-A1A5-E0EA833488BB}" type="pres">
      <dgm:prSet presAssocID="{7B888A00-BBAF-4C5D-81D7-83150D023DCB}" presName="aSpace" presStyleCnt="0"/>
      <dgm:spPr/>
    </dgm:pt>
  </dgm:ptLst>
  <dgm:cxnLst>
    <dgm:cxn modelId="{6D6B5D12-4ED6-4490-B878-BEAEA181AF7C}" srcId="{B93E8455-B91D-43E4-8C54-09EEDB91CC33}" destId="{70E1A836-2BA5-4280-B974-2870EA4222A1}" srcOrd="0" destOrd="0" parTransId="{E5480C4F-1957-4C6E-BD3D-573D779B8BE9}" sibTransId="{97AD7CC5-AA6A-4D1C-A76D-5126636372DF}"/>
    <dgm:cxn modelId="{443ADA1C-99B8-4B4F-AD10-5D5F2C53BF8F}" srcId="{B93E8455-B91D-43E4-8C54-09EEDB91CC33}" destId="{7B888A00-BBAF-4C5D-81D7-83150D023DCB}" srcOrd="4" destOrd="0" parTransId="{1D05533D-58F8-4EC0-B490-3D15B6235826}" sibTransId="{92F06E8E-0592-4175-BF99-FEA01BDFEAC6}"/>
    <dgm:cxn modelId="{A9BB0136-8858-4D35-B48D-7D9C291ADF3E}" type="presOf" srcId="{B93E8455-B91D-43E4-8C54-09EEDB91CC33}" destId="{D1784CB3-2A23-4A7A-AFD7-DB2CAE6EB964}" srcOrd="0" destOrd="0" presId="urn:microsoft.com/office/officeart/2005/8/layout/pyramid2"/>
    <dgm:cxn modelId="{BB20A44E-B8AC-42AA-BDC0-F22F0B246F38}" type="presOf" srcId="{6578E428-C44D-4011-B86A-BDE0B0694666}" destId="{4799B721-C0FE-45E6-BF20-60B253CA9E0C}" srcOrd="0" destOrd="0" presId="urn:microsoft.com/office/officeart/2005/8/layout/pyramid2"/>
    <dgm:cxn modelId="{539A788C-304A-4F39-A3D8-D77BEDE796D2}" type="presOf" srcId="{7B888A00-BBAF-4C5D-81D7-83150D023DCB}" destId="{ACB9D2CB-2D77-4C17-8812-E6A5832A4651}" srcOrd="0" destOrd="0" presId="urn:microsoft.com/office/officeart/2005/8/layout/pyramid2"/>
    <dgm:cxn modelId="{C2EC169A-C3D1-4864-9808-BD191E058506}" srcId="{B93E8455-B91D-43E4-8C54-09EEDB91CC33}" destId="{B1249B66-AB26-46AA-AC45-1DF961B8C042}" srcOrd="3" destOrd="0" parTransId="{44B1B142-4843-415C-962A-BC9835E9E763}" sibTransId="{48A86EFF-144C-49C7-87CC-4F944F34CAAC}"/>
    <dgm:cxn modelId="{BE32C2AC-4FF3-457D-AC03-27DAF5BAFB03}" srcId="{B93E8455-B91D-43E4-8C54-09EEDB91CC33}" destId="{6578E428-C44D-4011-B86A-BDE0B0694666}" srcOrd="2" destOrd="0" parTransId="{C94482E2-3414-433F-A405-D69CD99D8B83}" sibTransId="{DAA78D68-6D4E-4EA3-9F86-623E17A696C0}"/>
    <dgm:cxn modelId="{E44005B4-6A84-4A45-90B5-89E30A21B7D1}" srcId="{B93E8455-B91D-43E4-8C54-09EEDB91CC33}" destId="{3D18FE1A-4AA2-4267-ABB5-6E786DEE06B6}" srcOrd="1" destOrd="0" parTransId="{3F5F8048-9750-4592-A77D-C4D40CF5A889}" sibTransId="{9B1FBA18-1C2D-460A-8CEA-8763A7A58E91}"/>
    <dgm:cxn modelId="{A1ABB2B7-C138-4F77-900B-C58626923644}" type="presOf" srcId="{B1249B66-AB26-46AA-AC45-1DF961B8C042}" destId="{46E2DE4D-E459-42CA-AEDF-F7D3385B9845}" srcOrd="0" destOrd="0" presId="urn:microsoft.com/office/officeart/2005/8/layout/pyramid2"/>
    <dgm:cxn modelId="{B0246EC0-16C7-4422-9F12-05FB62DDBE7C}" type="presOf" srcId="{3D18FE1A-4AA2-4267-ABB5-6E786DEE06B6}" destId="{AED3E682-D9DF-48DA-82E7-EA179279F0E8}" srcOrd="0" destOrd="0" presId="urn:microsoft.com/office/officeart/2005/8/layout/pyramid2"/>
    <dgm:cxn modelId="{7E88E0D7-DA00-4635-B6D9-3E28900550DB}" type="presOf" srcId="{70E1A836-2BA5-4280-B974-2870EA4222A1}" destId="{A633D4AE-0B9A-496D-9AF1-9FE4E17E48A8}" srcOrd="0" destOrd="0" presId="urn:microsoft.com/office/officeart/2005/8/layout/pyramid2"/>
    <dgm:cxn modelId="{BC45262A-3555-480F-B431-1646E6A7E3D1}" type="presParOf" srcId="{D1784CB3-2A23-4A7A-AFD7-DB2CAE6EB964}" destId="{75252028-FCA2-4089-8A3D-BC4AF40706CC}" srcOrd="0" destOrd="0" presId="urn:microsoft.com/office/officeart/2005/8/layout/pyramid2"/>
    <dgm:cxn modelId="{AAFECC04-85A1-49CD-96D8-BCF6A4028D12}" type="presParOf" srcId="{D1784CB3-2A23-4A7A-AFD7-DB2CAE6EB964}" destId="{882FA567-BEE0-4C1F-90BE-DA8413E49388}" srcOrd="1" destOrd="0" presId="urn:microsoft.com/office/officeart/2005/8/layout/pyramid2"/>
    <dgm:cxn modelId="{2C63DA9B-E505-45C7-842E-A18C88EC077E}" type="presParOf" srcId="{882FA567-BEE0-4C1F-90BE-DA8413E49388}" destId="{A633D4AE-0B9A-496D-9AF1-9FE4E17E48A8}" srcOrd="0" destOrd="0" presId="urn:microsoft.com/office/officeart/2005/8/layout/pyramid2"/>
    <dgm:cxn modelId="{11BBE70F-46A3-4F36-AFFD-790BFE2A9486}" type="presParOf" srcId="{882FA567-BEE0-4C1F-90BE-DA8413E49388}" destId="{B4DE157B-0067-40FC-82CB-1B86AEC1F8E0}" srcOrd="1" destOrd="0" presId="urn:microsoft.com/office/officeart/2005/8/layout/pyramid2"/>
    <dgm:cxn modelId="{5F5C4E5D-4ACB-42CE-B89A-4D3204B23C85}" type="presParOf" srcId="{882FA567-BEE0-4C1F-90BE-DA8413E49388}" destId="{AED3E682-D9DF-48DA-82E7-EA179279F0E8}" srcOrd="2" destOrd="0" presId="urn:microsoft.com/office/officeart/2005/8/layout/pyramid2"/>
    <dgm:cxn modelId="{8C5BE154-C593-4E4F-9F94-0D53DFBB242F}" type="presParOf" srcId="{882FA567-BEE0-4C1F-90BE-DA8413E49388}" destId="{56FD0698-E088-4888-A654-FFBF341F0E27}" srcOrd="3" destOrd="0" presId="urn:microsoft.com/office/officeart/2005/8/layout/pyramid2"/>
    <dgm:cxn modelId="{53FFC18A-60BA-4327-810D-F2D8412BA1B5}" type="presParOf" srcId="{882FA567-BEE0-4C1F-90BE-DA8413E49388}" destId="{4799B721-C0FE-45E6-BF20-60B253CA9E0C}" srcOrd="4" destOrd="0" presId="urn:microsoft.com/office/officeart/2005/8/layout/pyramid2"/>
    <dgm:cxn modelId="{E50FC9FC-C50E-4538-89C5-3AFB2B193D03}" type="presParOf" srcId="{882FA567-BEE0-4C1F-90BE-DA8413E49388}" destId="{2F71C5EB-754B-4F36-8FC5-8D0005A2E9FA}" srcOrd="5" destOrd="0" presId="urn:microsoft.com/office/officeart/2005/8/layout/pyramid2"/>
    <dgm:cxn modelId="{A747841A-E81C-4F3D-80EB-A85EC8F6CE67}" type="presParOf" srcId="{882FA567-BEE0-4C1F-90BE-DA8413E49388}" destId="{46E2DE4D-E459-42CA-AEDF-F7D3385B9845}" srcOrd="6" destOrd="0" presId="urn:microsoft.com/office/officeart/2005/8/layout/pyramid2"/>
    <dgm:cxn modelId="{C06AC004-0870-4347-8FB1-E63E3B3C0F4A}" type="presParOf" srcId="{882FA567-BEE0-4C1F-90BE-DA8413E49388}" destId="{7CCA2814-C294-470D-BE02-83C630F323A3}" srcOrd="7" destOrd="0" presId="urn:microsoft.com/office/officeart/2005/8/layout/pyramid2"/>
    <dgm:cxn modelId="{F1684EC7-9962-41EF-9E3C-64A0ADCD59FD}" type="presParOf" srcId="{882FA567-BEE0-4C1F-90BE-DA8413E49388}" destId="{ACB9D2CB-2D77-4C17-8812-E6A5832A4651}" srcOrd="8" destOrd="0" presId="urn:microsoft.com/office/officeart/2005/8/layout/pyramid2"/>
    <dgm:cxn modelId="{FB537A49-B82F-4F4F-A295-C6DE9C0E8D4A}" type="presParOf" srcId="{882FA567-BEE0-4C1F-90BE-DA8413E49388}" destId="{9EFE3AFA-1124-4057-A1A5-E0EA833488B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E8455-B91D-43E4-8C54-09EEDB91CC33}" type="doc">
      <dgm:prSet loTypeId="urn:microsoft.com/office/officeart/2005/8/layout/pyramid2" loCatId="pyramid" qsTypeId="urn:microsoft.com/office/officeart/2005/8/quickstyle/3d7" qsCatId="3D" csTypeId="urn:microsoft.com/office/officeart/2005/8/colors/accent1_2" csCatId="accent1" phldr="1"/>
      <dgm:spPr/>
    </dgm:pt>
    <dgm:pt modelId="{70E1A836-2BA5-4280-B974-2870EA4222A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Category ID</a:t>
          </a:r>
          <a:endParaRPr lang="el-GR" dirty="0"/>
        </a:p>
      </dgm:t>
    </dgm:pt>
    <dgm:pt modelId="{E5480C4F-1957-4C6E-BD3D-573D779B8BE9}" type="parTrans" cxnId="{6D6B5D12-4ED6-4490-B878-BEAEA181AF7C}">
      <dgm:prSet/>
      <dgm:spPr/>
      <dgm:t>
        <a:bodyPr/>
        <a:lstStyle/>
        <a:p>
          <a:endParaRPr lang="el-GR"/>
        </a:p>
      </dgm:t>
    </dgm:pt>
    <dgm:pt modelId="{97AD7CC5-AA6A-4D1C-A76D-5126636372DF}" type="sibTrans" cxnId="{6D6B5D12-4ED6-4490-B878-BEAEA181AF7C}">
      <dgm:prSet/>
      <dgm:spPr/>
      <dgm:t>
        <a:bodyPr/>
        <a:lstStyle/>
        <a:p>
          <a:endParaRPr lang="el-GR"/>
        </a:p>
      </dgm:t>
    </dgm:pt>
    <dgm:pt modelId="{3D18FE1A-4AA2-4267-ABB5-6E786DEE06B6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Product Name</a:t>
          </a:r>
          <a:endParaRPr lang="el-GR" dirty="0"/>
        </a:p>
      </dgm:t>
    </dgm:pt>
    <dgm:pt modelId="{3F5F8048-9750-4592-A77D-C4D40CF5A889}" type="parTrans" cxnId="{E44005B4-6A84-4A45-90B5-89E30A21B7D1}">
      <dgm:prSet/>
      <dgm:spPr/>
      <dgm:t>
        <a:bodyPr/>
        <a:lstStyle/>
        <a:p>
          <a:endParaRPr lang="el-GR"/>
        </a:p>
      </dgm:t>
    </dgm:pt>
    <dgm:pt modelId="{9B1FBA18-1C2D-460A-8CEA-8763A7A58E91}" type="sibTrans" cxnId="{E44005B4-6A84-4A45-90B5-89E30A21B7D1}">
      <dgm:prSet/>
      <dgm:spPr/>
      <dgm:t>
        <a:bodyPr/>
        <a:lstStyle/>
        <a:p>
          <a:endParaRPr lang="el-GR"/>
        </a:p>
      </dgm:t>
    </dgm:pt>
    <dgm:pt modelId="{6578E428-C44D-4011-B86A-BDE0B0694666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Sub Category</a:t>
          </a:r>
          <a:endParaRPr lang="el-GR" dirty="0"/>
        </a:p>
      </dgm:t>
    </dgm:pt>
    <dgm:pt modelId="{C94482E2-3414-433F-A405-D69CD99D8B83}" type="parTrans" cxnId="{BE32C2AC-4FF3-457D-AC03-27DAF5BAFB03}">
      <dgm:prSet/>
      <dgm:spPr/>
      <dgm:t>
        <a:bodyPr/>
        <a:lstStyle/>
        <a:p>
          <a:endParaRPr lang="el-GR"/>
        </a:p>
      </dgm:t>
    </dgm:pt>
    <dgm:pt modelId="{DAA78D68-6D4E-4EA3-9F86-623E17A696C0}" type="sibTrans" cxnId="{BE32C2AC-4FF3-457D-AC03-27DAF5BAFB03}">
      <dgm:prSet/>
      <dgm:spPr/>
      <dgm:t>
        <a:bodyPr/>
        <a:lstStyle/>
        <a:p>
          <a:endParaRPr lang="el-GR"/>
        </a:p>
      </dgm:t>
    </dgm:pt>
    <dgm:pt modelId="{B1249B66-AB26-46AA-AC45-1DF961B8C042}">
      <dgm:prSet phldrT="[Text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Category</a:t>
          </a:r>
          <a:endParaRPr lang="el-GR" dirty="0"/>
        </a:p>
      </dgm:t>
    </dgm:pt>
    <dgm:pt modelId="{44B1B142-4843-415C-962A-BC9835E9E763}" type="parTrans" cxnId="{C2EC169A-C3D1-4864-9808-BD191E058506}">
      <dgm:prSet/>
      <dgm:spPr/>
      <dgm:t>
        <a:bodyPr/>
        <a:lstStyle/>
        <a:p>
          <a:endParaRPr lang="el-GR"/>
        </a:p>
      </dgm:t>
    </dgm:pt>
    <dgm:pt modelId="{48A86EFF-144C-49C7-87CC-4F944F34CAAC}" type="sibTrans" cxnId="{C2EC169A-C3D1-4864-9808-BD191E058506}">
      <dgm:prSet/>
      <dgm:spPr/>
      <dgm:t>
        <a:bodyPr/>
        <a:lstStyle/>
        <a:p>
          <a:endParaRPr lang="el-GR"/>
        </a:p>
      </dgm:t>
    </dgm:pt>
    <dgm:pt modelId="{D1784CB3-2A23-4A7A-AFD7-DB2CAE6EB964}" type="pres">
      <dgm:prSet presAssocID="{B93E8455-B91D-43E4-8C54-09EEDB91CC33}" presName="compositeShape" presStyleCnt="0">
        <dgm:presLayoutVars>
          <dgm:dir/>
          <dgm:resizeHandles/>
        </dgm:presLayoutVars>
      </dgm:prSet>
      <dgm:spPr/>
    </dgm:pt>
    <dgm:pt modelId="{75252028-FCA2-4089-8A3D-BC4AF40706CC}" type="pres">
      <dgm:prSet presAssocID="{B93E8455-B91D-43E4-8C54-09EEDB91CC33}" presName="pyramid" presStyleLbl="node1" presStyleIdx="0" presStyleCnt="1" custLinFactNeighborX="2528" custLinFactNeighborY="3652"/>
      <dgm:spPr>
        <a:solidFill>
          <a:schemeClr val="accent2">
            <a:lumMod val="50000"/>
          </a:schemeClr>
        </a:solidFill>
      </dgm:spPr>
    </dgm:pt>
    <dgm:pt modelId="{882FA567-BEE0-4C1F-90BE-DA8413E49388}" type="pres">
      <dgm:prSet presAssocID="{B93E8455-B91D-43E4-8C54-09EEDB91CC33}" presName="theList" presStyleCnt="0"/>
      <dgm:spPr/>
    </dgm:pt>
    <dgm:pt modelId="{A633D4AE-0B9A-496D-9AF1-9FE4E17E48A8}" type="pres">
      <dgm:prSet presAssocID="{70E1A836-2BA5-4280-B974-2870EA4222A1}" presName="aNode" presStyleLbl="fgAcc1" presStyleIdx="0" presStyleCnt="4">
        <dgm:presLayoutVars>
          <dgm:bulletEnabled val="1"/>
        </dgm:presLayoutVars>
      </dgm:prSet>
      <dgm:spPr/>
    </dgm:pt>
    <dgm:pt modelId="{B4DE157B-0067-40FC-82CB-1B86AEC1F8E0}" type="pres">
      <dgm:prSet presAssocID="{70E1A836-2BA5-4280-B974-2870EA4222A1}" presName="aSpace" presStyleCnt="0"/>
      <dgm:spPr/>
    </dgm:pt>
    <dgm:pt modelId="{AED3E682-D9DF-48DA-82E7-EA179279F0E8}" type="pres">
      <dgm:prSet presAssocID="{3D18FE1A-4AA2-4267-ABB5-6E786DEE06B6}" presName="aNode" presStyleLbl="fgAcc1" presStyleIdx="1" presStyleCnt="4">
        <dgm:presLayoutVars>
          <dgm:bulletEnabled val="1"/>
        </dgm:presLayoutVars>
      </dgm:prSet>
      <dgm:spPr/>
    </dgm:pt>
    <dgm:pt modelId="{56FD0698-E088-4888-A654-FFBF341F0E27}" type="pres">
      <dgm:prSet presAssocID="{3D18FE1A-4AA2-4267-ABB5-6E786DEE06B6}" presName="aSpace" presStyleCnt="0"/>
      <dgm:spPr/>
    </dgm:pt>
    <dgm:pt modelId="{4799B721-C0FE-45E6-BF20-60B253CA9E0C}" type="pres">
      <dgm:prSet presAssocID="{6578E428-C44D-4011-B86A-BDE0B0694666}" presName="aNode" presStyleLbl="fgAcc1" presStyleIdx="2" presStyleCnt="4">
        <dgm:presLayoutVars>
          <dgm:bulletEnabled val="1"/>
        </dgm:presLayoutVars>
      </dgm:prSet>
      <dgm:spPr/>
    </dgm:pt>
    <dgm:pt modelId="{2F71C5EB-754B-4F36-8FC5-8D0005A2E9FA}" type="pres">
      <dgm:prSet presAssocID="{6578E428-C44D-4011-B86A-BDE0B0694666}" presName="aSpace" presStyleCnt="0"/>
      <dgm:spPr/>
    </dgm:pt>
    <dgm:pt modelId="{46E2DE4D-E459-42CA-AEDF-F7D3385B9845}" type="pres">
      <dgm:prSet presAssocID="{B1249B66-AB26-46AA-AC45-1DF961B8C042}" presName="aNode" presStyleLbl="fgAcc1" presStyleIdx="3" presStyleCnt="4">
        <dgm:presLayoutVars>
          <dgm:bulletEnabled val="1"/>
        </dgm:presLayoutVars>
      </dgm:prSet>
      <dgm:spPr/>
    </dgm:pt>
    <dgm:pt modelId="{7CCA2814-C294-470D-BE02-83C630F323A3}" type="pres">
      <dgm:prSet presAssocID="{B1249B66-AB26-46AA-AC45-1DF961B8C042}" presName="aSpace" presStyleCnt="0"/>
      <dgm:spPr/>
    </dgm:pt>
  </dgm:ptLst>
  <dgm:cxnLst>
    <dgm:cxn modelId="{6D6B5D12-4ED6-4490-B878-BEAEA181AF7C}" srcId="{B93E8455-B91D-43E4-8C54-09EEDB91CC33}" destId="{70E1A836-2BA5-4280-B974-2870EA4222A1}" srcOrd="0" destOrd="0" parTransId="{E5480C4F-1957-4C6E-BD3D-573D779B8BE9}" sibTransId="{97AD7CC5-AA6A-4D1C-A76D-5126636372DF}"/>
    <dgm:cxn modelId="{A9BB0136-8858-4D35-B48D-7D9C291ADF3E}" type="presOf" srcId="{B93E8455-B91D-43E4-8C54-09EEDB91CC33}" destId="{D1784CB3-2A23-4A7A-AFD7-DB2CAE6EB964}" srcOrd="0" destOrd="0" presId="urn:microsoft.com/office/officeart/2005/8/layout/pyramid2"/>
    <dgm:cxn modelId="{BB20A44E-B8AC-42AA-BDC0-F22F0B246F38}" type="presOf" srcId="{6578E428-C44D-4011-B86A-BDE0B0694666}" destId="{4799B721-C0FE-45E6-BF20-60B253CA9E0C}" srcOrd="0" destOrd="0" presId="urn:microsoft.com/office/officeart/2005/8/layout/pyramid2"/>
    <dgm:cxn modelId="{C2EC169A-C3D1-4864-9808-BD191E058506}" srcId="{B93E8455-B91D-43E4-8C54-09EEDB91CC33}" destId="{B1249B66-AB26-46AA-AC45-1DF961B8C042}" srcOrd="3" destOrd="0" parTransId="{44B1B142-4843-415C-962A-BC9835E9E763}" sibTransId="{48A86EFF-144C-49C7-87CC-4F944F34CAAC}"/>
    <dgm:cxn modelId="{BE32C2AC-4FF3-457D-AC03-27DAF5BAFB03}" srcId="{B93E8455-B91D-43E4-8C54-09EEDB91CC33}" destId="{6578E428-C44D-4011-B86A-BDE0B0694666}" srcOrd="2" destOrd="0" parTransId="{C94482E2-3414-433F-A405-D69CD99D8B83}" sibTransId="{DAA78D68-6D4E-4EA3-9F86-623E17A696C0}"/>
    <dgm:cxn modelId="{E44005B4-6A84-4A45-90B5-89E30A21B7D1}" srcId="{B93E8455-B91D-43E4-8C54-09EEDB91CC33}" destId="{3D18FE1A-4AA2-4267-ABB5-6E786DEE06B6}" srcOrd="1" destOrd="0" parTransId="{3F5F8048-9750-4592-A77D-C4D40CF5A889}" sibTransId="{9B1FBA18-1C2D-460A-8CEA-8763A7A58E91}"/>
    <dgm:cxn modelId="{A1ABB2B7-C138-4F77-900B-C58626923644}" type="presOf" srcId="{B1249B66-AB26-46AA-AC45-1DF961B8C042}" destId="{46E2DE4D-E459-42CA-AEDF-F7D3385B9845}" srcOrd="0" destOrd="0" presId="urn:microsoft.com/office/officeart/2005/8/layout/pyramid2"/>
    <dgm:cxn modelId="{B0246EC0-16C7-4422-9F12-05FB62DDBE7C}" type="presOf" srcId="{3D18FE1A-4AA2-4267-ABB5-6E786DEE06B6}" destId="{AED3E682-D9DF-48DA-82E7-EA179279F0E8}" srcOrd="0" destOrd="0" presId="urn:microsoft.com/office/officeart/2005/8/layout/pyramid2"/>
    <dgm:cxn modelId="{7E88E0D7-DA00-4635-B6D9-3E28900550DB}" type="presOf" srcId="{70E1A836-2BA5-4280-B974-2870EA4222A1}" destId="{A633D4AE-0B9A-496D-9AF1-9FE4E17E48A8}" srcOrd="0" destOrd="0" presId="urn:microsoft.com/office/officeart/2005/8/layout/pyramid2"/>
    <dgm:cxn modelId="{BC45262A-3555-480F-B431-1646E6A7E3D1}" type="presParOf" srcId="{D1784CB3-2A23-4A7A-AFD7-DB2CAE6EB964}" destId="{75252028-FCA2-4089-8A3D-BC4AF40706CC}" srcOrd="0" destOrd="0" presId="urn:microsoft.com/office/officeart/2005/8/layout/pyramid2"/>
    <dgm:cxn modelId="{AAFECC04-85A1-49CD-96D8-BCF6A4028D12}" type="presParOf" srcId="{D1784CB3-2A23-4A7A-AFD7-DB2CAE6EB964}" destId="{882FA567-BEE0-4C1F-90BE-DA8413E49388}" srcOrd="1" destOrd="0" presId="urn:microsoft.com/office/officeart/2005/8/layout/pyramid2"/>
    <dgm:cxn modelId="{2C63DA9B-E505-45C7-842E-A18C88EC077E}" type="presParOf" srcId="{882FA567-BEE0-4C1F-90BE-DA8413E49388}" destId="{A633D4AE-0B9A-496D-9AF1-9FE4E17E48A8}" srcOrd="0" destOrd="0" presId="urn:microsoft.com/office/officeart/2005/8/layout/pyramid2"/>
    <dgm:cxn modelId="{11BBE70F-46A3-4F36-AFFD-790BFE2A9486}" type="presParOf" srcId="{882FA567-BEE0-4C1F-90BE-DA8413E49388}" destId="{B4DE157B-0067-40FC-82CB-1B86AEC1F8E0}" srcOrd="1" destOrd="0" presId="urn:microsoft.com/office/officeart/2005/8/layout/pyramid2"/>
    <dgm:cxn modelId="{5F5C4E5D-4ACB-42CE-B89A-4D3204B23C85}" type="presParOf" srcId="{882FA567-BEE0-4C1F-90BE-DA8413E49388}" destId="{AED3E682-D9DF-48DA-82E7-EA179279F0E8}" srcOrd="2" destOrd="0" presId="urn:microsoft.com/office/officeart/2005/8/layout/pyramid2"/>
    <dgm:cxn modelId="{8C5BE154-C593-4E4F-9F94-0D53DFBB242F}" type="presParOf" srcId="{882FA567-BEE0-4C1F-90BE-DA8413E49388}" destId="{56FD0698-E088-4888-A654-FFBF341F0E27}" srcOrd="3" destOrd="0" presId="urn:microsoft.com/office/officeart/2005/8/layout/pyramid2"/>
    <dgm:cxn modelId="{53FFC18A-60BA-4327-810D-F2D8412BA1B5}" type="presParOf" srcId="{882FA567-BEE0-4C1F-90BE-DA8413E49388}" destId="{4799B721-C0FE-45E6-BF20-60B253CA9E0C}" srcOrd="4" destOrd="0" presId="urn:microsoft.com/office/officeart/2005/8/layout/pyramid2"/>
    <dgm:cxn modelId="{E50FC9FC-C50E-4538-89C5-3AFB2B193D03}" type="presParOf" srcId="{882FA567-BEE0-4C1F-90BE-DA8413E49388}" destId="{2F71C5EB-754B-4F36-8FC5-8D0005A2E9FA}" srcOrd="5" destOrd="0" presId="urn:microsoft.com/office/officeart/2005/8/layout/pyramid2"/>
    <dgm:cxn modelId="{A747841A-E81C-4F3D-80EB-A85EC8F6CE67}" type="presParOf" srcId="{882FA567-BEE0-4C1F-90BE-DA8413E49388}" destId="{46E2DE4D-E459-42CA-AEDF-F7D3385B9845}" srcOrd="6" destOrd="0" presId="urn:microsoft.com/office/officeart/2005/8/layout/pyramid2"/>
    <dgm:cxn modelId="{C06AC004-0870-4347-8FB1-E63E3B3C0F4A}" type="presParOf" srcId="{882FA567-BEE0-4C1F-90BE-DA8413E49388}" destId="{7CCA2814-C294-470D-BE02-83C630F323A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E8455-B91D-43E4-8C54-09EEDB91CC33}" type="doc">
      <dgm:prSet loTypeId="urn:microsoft.com/office/officeart/2005/8/layout/pyramid2" loCatId="pyramid" qsTypeId="urn:microsoft.com/office/officeart/2005/8/quickstyle/3d7" qsCatId="3D" csTypeId="urn:microsoft.com/office/officeart/2005/8/colors/accent1_2" csCatId="accent1" phldr="1"/>
      <dgm:spPr/>
    </dgm:pt>
    <dgm:pt modelId="{70E1A836-2BA5-4280-B974-2870EA4222A1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Customer ID</a:t>
          </a:r>
          <a:endParaRPr lang="el-GR" dirty="0"/>
        </a:p>
      </dgm:t>
    </dgm:pt>
    <dgm:pt modelId="{E5480C4F-1957-4C6E-BD3D-573D779B8BE9}" type="parTrans" cxnId="{6D6B5D12-4ED6-4490-B878-BEAEA181AF7C}">
      <dgm:prSet/>
      <dgm:spPr/>
      <dgm:t>
        <a:bodyPr/>
        <a:lstStyle/>
        <a:p>
          <a:endParaRPr lang="el-GR"/>
        </a:p>
      </dgm:t>
    </dgm:pt>
    <dgm:pt modelId="{97AD7CC5-AA6A-4D1C-A76D-5126636372DF}" type="sibTrans" cxnId="{6D6B5D12-4ED6-4490-B878-BEAEA181AF7C}">
      <dgm:prSet/>
      <dgm:spPr/>
      <dgm:t>
        <a:bodyPr/>
        <a:lstStyle/>
        <a:p>
          <a:endParaRPr lang="el-GR"/>
        </a:p>
      </dgm:t>
    </dgm:pt>
    <dgm:pt modelId="{3D18FE1A-4AA2-4267-ABB5-6E786DEE06B6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Customer Name</a:t>
          </a:r>
          <a:endParaRPr lang="el-GR" dirty="0"/>
        </a:p>
      </dgm:t>
    </dgm:pt>
    <dgm:pt modelId="{3F5F8048-9750-4592-A77D-C4D40CF5A889}" type="parTrans" cxnId="{E44005B4-6A84-4A45-90B5-89E30A21B7D1}">
      <dgm:prSet/>
      <dgm:spPr/>
      <dgm:t>
        <a:bodyPr/>
        <a:lstStyle/>
        <a:p>
          <a:endParaRPr lang="el-GR"/>
        </a:p>
      </dgm:t>
    </dgm:pt>
    <dgm:pt modelId="{9B1FBA18-1C2D-460A-8CEA-8763A7A58E91}" type="sibTrans" cxnId="{E44005B4-6A84-4A45-90B5-89E30A21B7D1}">
      <dgm:prSet/>
      <dgm:spPr/>
      <dgm:t>
        <a:bodyPr/>
        <a:lstStyle/>
        <a:p>
          <a:endParaRPr lang="el-GR"/>
        </a:p>
      </dgm:t>
    </dgm:pt>
    <dgm:pt modelId="{6578E428-C44D-4011-B86A-BDE0B0694666}">
      <dgm:prSet phldrT="[Text]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Segment</a:t>
          </a:r>
          <a:endParaRPr lang="el-GR" dirty="0"/>
        </a:p>
      </dgm:t>
    </dgm:pt>
    <dgm:pt modelId="{C94482E2-3414-433F-A405-D69CD99D8B83}" type="parTrans" cxnId="{BE32C2AC-4FF3-457D-AC03-27DAF5BAFB03}">
      <dgm:prSet/>
      <dgm:spPr/>
      <dgm:t>
        <a:bodyPr/>
        <a:lstStyle/>
        <a:p>
          <a:endParaRPr lang="el-GR"/>
        </a:p>
      </dgm:t>
    </dgm:pt>
    <dgm:pt modelId="{DAA78D68-6D4E-4EA3-9F86-623E17A696C0}" type="sibTrans" cxnId="{BE32C2AC-4FF3-457D-AC03-27DAF5BAFB03}">
      <dgm:prSet/>
      <dgm:spPr/>
      <dgm:t>
        <a:bodyPr/>
        <a:lstStyle/>
        <a:p>
          <a:endParaRPr lang="el-GR"/>
        </a:p>
      </dgm:t>
    </dgm:pt>
    <dgm:pt modelId="{D1784CB3-2A23-4A7A-AFD7-DB2CAE6EB964}" type="pres">
      <dgm:prSet presAssocID="{B93E8455-B91D-43E4-8C54-09EEDB91CC33}" presName="compositeShape" presStyleCnt="0">
        <dgm:presLayoutVars>
          <dgm:dir/>
          <dgm:resizeHandles/>
        </dgm:presLayoutVars>
      </dgm:prSet>
      <dgm:spPr/>
    </dgm:pt>
    <dgm:pt modelId="{75252028-FCA2-4089-8A3D-BC4AF40706CC}" type="pres">
      <dgm:prSet presAssocID="{B93E8455-B91D-43E4-8C54-09EEDB91CC33}" presName="pyramid" presStyleLbl="node1" presStyleIdx="0" presStyleCnt="1" custLinFactNeighborX="17484" custLinFactNeighborY="-69955"/>
      <dgm:spPr>
        <a:solidFill>
          <a:schemeClr val="accent3">
            <a:lumMod val="50000"/>
          </a:schemeClr>
        </a:solidFill>
      </dgm:spPr>
    </dgm:pt>
    <dgm:pt modelId="{882FA567-BEE0-4C1F-90BE-DA8413E49388}" type="pres">
      <dgm:prSet presAssocID="{B93E8455-B91D-43E4-8C54-09EEDB91CC33}" presName="theList" presStyleCnt="0"/>
      <dgm:spPr/>
    </dgm:pt>
    <dgm:pt modelId="{A633D4AE-0B9A-496D-9AF1-9FE4E17E48A8}" type="pres">
      <dgm:prSet presAssocID="{70E1A836-2BA5-4280-B974-2870EA4222A1}" presName="aNode" presStyleLbl="fgAcc1" presStyleIdx="0" presStyleCnt="3">
        <dgm:presLayoutVars>
          <dgm:bulletEnabled val="1"/>
        </dgm:presLayoutVars>
      </dgm:prSet>
      <dgm:spPr/>
    </dgm:pt>
    <dgm:pt modelId="{B4DE157B-0067-40FC-82CB-1B86AEC1F8E0}" type="pres">
      <dgm:prSet presAssocID="{70E1A836-2BA5-4280-B974-2870EA4222A1}" presName="aSpace" presStyleCnt="0"/>
      <dgm:spPr/>
    </dgm:pt>
    <dgm:pt modelId="{AED3E682-D9DF-48DA-82E7-EA179279F0E8}" type="pres">
      <dgm:prSet presAssocID="{3D18FE1A-4AA2-4267-ABB5-6E786DEE06B6}" presName="aNode" presStyleLbl="fgAcc1" presStyleIdx="1" presStyleCnt="3">
        <dgm:presLayoutVars>
          <dgm:bulletEnabled val="1"/>
        </dgm:presLayoutVars>
      </dgm:prSet>
      <dgm:spPr/>
    </dgm:pt>
    <dgm:pt modelId="{56FD0698-E088-4888-A654-FFBF341F0E27}" type="pres">
      <dgm:prSet presAssocID="{3D18FE1A-4AA2-4267-ABB5-6E786DEE06B6}" presName="aSpace" presStyleCnt="0"/>
      <dgm:spPr/>
    </dgm:pt>
    <dgm:pt modelId="{4799B721-C0FE-45E6-BF20-60B253CA9E0C}" type="pres">
      <dgm:prSet presAssocID="{6578E428-C44D-4011-B86A-BDE0B0694666}" presName="aNode" presStyleLbl="fgAcc1" presStyleIdx="2" presStyleCnt="3">
        <dgm:presLayoutVars>
          <dgm:bulletEnabled val="1"/>
        </dgm:presLayoutVars>
      </dgm:prSet>
      <dgm:spPr/>
    </dgm:pt>
    <dgm:pt modelId="{2F71C5EB-754B-4F36-8FC5-8D0005A2E9FA}" type="pres">
      <dgm:prSet presAssocID="{6578E428-C44D-4011-B86A-BDE0B0694666}" presName="aSpace" presStyleCnt="0"/>
      <dgm:spPr/>
    </dgm:pt>
  </dgm:ptLst>
  <dgm:cxnLst>
    <dgm:cxn modelId="{6D6B5D12-4ED6-4490-B878-BEAEA181AF7C}" srcId="{B93E8455-B91D-43E4-8C54-09EEDB91CC33}" destId="{70E1A836-2BA5-4280-B974-2870EA4222A1}" srcOrd="0" destOrd="0" parTransId="{E5480C4F-1957-4C6E-BD3D-573D779B8BE9}" sibTransId="{97AD7CC5-AA6A-4D1C-A76D-5126636372DF}"/>
    <dgm:cxn modelId="{A9BB0136-8858-4D35-B48D-7D9C291ADF3E}" type="presOf" srcId="{B93E8455-B91D-43E4-8C54-09EEDB91CC33}" destId="{D1784CB3-2A23-4A7A-AFD7-DB2CAE6EB964}" srcOrd="0" destOrd="0" presId="urn:microsoft.com/office/officeart/2005/8/layout/pyramid2"/>
    <dgm:cxn modelId="{BB20A44E-B8AC-42AA-BDC0-F22F0B246F38}" type="presOf" srcId="{6578E428-C44D-4011-B86A-BDE0B0694666}" destId="{4799B721-C0FE-45E6-BF20-60B253CA9E0C}" srcOrd="0" destOrd="0" presId="urn:microsoft.com/office/officeart/2005/8/layout/pyramid2"/>
    <dgm:cxn modelId="{BE32C2AC-4FF3-457D-AC03-27DAF5BAFB03}" srcId="{B93E8455-B91D-43E4-8C54-09EEDB91CC33}" destId="{6578E428-C44D-4011-B86A-BDE0B0694666}" srcOrd="2" destOrd="0" parTransId="{C94482E2-3414-433F-A405-D69CD99D8B83}" sibTransId="{DAA78D68-6D4E-4EA3-9F86-623E17A696C0}"/>
    <dgm:cxn modelId="{E44005B4-6A84-4A45-90B5-89E30A21B7D1}" srcId="{B93E8455-B91D-43E4-8C54-09EEDB91CC33}" destId="{3D18FE1A-4AA2-4267-ABB5-6E786DEE06B6}" srcOrd="1" destOrd="0" parTransId="{3F5F8048-9750-4592-A77D-C4D40CF5A889}" sibTransId="{9B1FBA18-1C2D-460A-8CEA-8763A7A58E91}"/>
    <dgm:cxn modelId="{B0246EC0-16C7-4422-9F12-05FB62DDBE7C}" type="presOf" srcId="{3D18FE1A-4AA2-4267-ABB5-6E786DEE06B6}" destId="{AED3E682-D9DF-48DA-82E7-EA179279F0E8}" srcOrd="0" destOrd="0" presId="urn:microsoft.com/office/officeart/2005/8/layout/pyramid2"/>
    <dgm:cxn modelId="{7E88E0D7-DA00-4635-B6D9-3E28900550DB}" type="presOf" srcId="{70E1A836-2BA5-4280-B974-2870EA4222A1}" destId="{A633D4AE-0B9A-496D-9AF1-9FE4E17E48A8}" srcOrd="0" destOrd="0" presId="urn:microsoft.com/office/officeart/2005/8/layout/pyramid2"/>
    <dgm:cxn modelId="{BC45262A-3555-480F-B431-1646E6A7E3D1}" type="presParOf" srcId="{D1784CB3-2A23-4A7A-AFD7-DB2CAE6EB964}" destId="{75252028-FCA2-4089-8A3D-BC4AF40706CC}" srcOrd="0" destOrd="0" presId="urn:microsoft.com/office/officeart/2005/8/layout/pyramid2"/>
    <dgm:cxn modelId="{AAFECC04-85A1-49CD-96D8-BCF6A4028D12}" type="presParOf" srcId="{D1784CB3-2A23-4A7A-AFD7-DB2CAE6EB964}" destId="{882FA567-BEE0-4C1F-90BE-DA8413E49388}" srcOrd="1" destOrd="0" presId="urn:microsoft.com/office/officeart/2005/8/layout/pyramid2"/>
    <dgm:cxn modelId="{2C63DA9B-E505-45C7-842E-A18C88EC077E}" type="presParOf" srcId="{882FA567-BEE0-4C1F-90BE-DA8413E49388}" destId="{A633D4AE-0B9A-496D-9AF1-9FE4E17E48A8}" srcOrd="0" destOrd="0" presId="urn:microsoft.com/office/officeart/2005/8/layout/pyramid2"/>
    <dgm:cxn modelId="{11BBE70F-46A3-4F36-AFFD-790BFE2A9486}" type="presParOf" srcId="{882FA567-BEE0-4C1F-90BE-DA8413E49388}" destId="{B4DE157B-0067-40FC-82CB-1B86AEC1F8E0}" srcOrd="1" destOrd="0" presId="urn:microsoft.com/office/officeart/2005/8/layout/pyramid2"/>
    <dgm:cxn modelId="{5F5C4E5D-4ACB-42CE-B89A-4D3204B23C85}" type="presParOf" srcId="{882FA567-BEE0-4C1F-90BE-DA8413E49388}" destId="{AED3E682-D9DF-48DA-82E7-EA179279F0E8}" srcOrd="2" destOrd="0" presId="urn:microsoft.com/office/officeart/2005/8/layout/pyramid2"/>
    <dgm:cxn modelId="{8C5BE154-C593-4E4F-9F94-0D53DFBB242F}" type="presParOf" srcId="{882FA567-BEE0-4C1F-90BE-DA8413E49388}" destId="{56FD0698-E088-4888-A654-FFBF341F0E27}" srcOrd="3" destOrd="0" presId="urn:microsoft.com/office/officeart/2005/8/layout/pyramid2"/>
    <dgm:cxn modelId="{53FFC18A-60BA-4327-810D-F2D8412BA1B5}" type="presParOf" srcId="{882FA567-BEE0-4C1F-90BE-DA8413E49388}" destId="{4799B721-C0FE-45E6-BF20-60B253CA9E0C}" srcOrd="4" destOrd="0" presId="urn:microsoft.com/office/officeart/2005/8/layout/pyramid2"/>
    <dgm:cxn modelId="{E50FC9FC-C50E-4538-89C5-3AFB2B193D03}" type="presParOf" srcId="{882FA567-BEE0-4C1F-90BE-DA8413E49388}" destId="{2F71C5EB-754B-4F36-8FC5-8D0005A2E9F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52028-FCA2-4089-8A3D-BC4AF40706CC}">
      <dsp:nvSpPr>
        <dsp:cNvPr id="0" name=""/>
        <dsp:cNvSpPr/>
      </dsp:nvSpPr>
      <dsp:spPr>
        <a:xfrm>
          <a:off x="737142" y="0"/>
          <a:ext cx="3190946" cy="3190946"/>
        </a:xfrm>
        <a:prstGeom prst="triangle">
          <a:avLst/>
        </a:prstGeom>
        <a:solidFill>
          <a:schemeClr val="accent4">
            <a:lumMod val="5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3D4AE-0B9A-496D-9AF1-9FE4E17E48A8}">
      <dsp:nvSpPr>
        <dsp:cNvPr id="0" name=""/>
        <dsp:cNvSpPr/>
      </dsp:nvSpPr>
      <dsp:spPr>
        <a:xfrm>
          <a:off x="2153316" y="319406"/>
          <a:ext cx="2074114" cy="453712"/>
        </a:xfrm>
        <a:prstGeom prst="round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 ID</a:t>
          </a:r>
          <a:endParaRPr lang="el-GR" sz="2000" kern="1200" dirty="0"/>
        </a:p>
      </dsp:txBody>
      <dsp:txXfrm>
        <a:off x="2175464" y="341554"/>
        <a:ext cx="2029818" cy="409416"/>
      </dsp:txXfrm>
    </dsp:sp>
    <dsp:sp modelId="{AED3E682-D9DF-48DA-82E7-EA179279F0E8}">
      <dsp:nvSpPr>
        <dsp:cNvPr id="0" name=""/>
        <dsp:cNvSpPr/>
      </dsp:nvSpPr>
      <dsp:spPr>
        <a:xfrm>
          <a:off x="2165242" y="845022"/>
          <a:ext cx="2074114" cy="453712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Postal code</a:t>
          </a:r>
          <a:endParaRPr lang="el-GR" sz="2000" kern="1200" dirty="0"/>
        </a:p>
      </dsp:txBody>
      <dsp:txXfrm>
        <a:off x="2187390" y="867170"/>
        <a:ext cx="2029818" cy="409416"/>
      </dsp:txXfrm>
    </dsp:sp>
    <dsp:sp modelId="{4799B721-C0FE-45E6-BF20-60B253CA9E0C}">
      <dsp:nvSpPr>
        <dsp:cNvPr id="0" name=""/>
        <dsp:cNvSpPr/>
      </dsp:nvSpPr>
      <dsp:spPr>
        <a:xfrm>
          <a:off x="2153316" y="1340259"/>
          <a:ext cx="2074114" cy="453712"/>
        </a:xfrm>
        <a:prstGeom prst="round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City</a:t>
          </a:r>
          <a:endParaRPr lang="el-GR" sz="2000" kern="1200" dirty="0"/>
        </a:p>
      </dsp:txBody>
      <dsp:txXfrm>
        <a:off x="2175464" y="1362407"/>
        <a:ext cx="2029818" cy="409416"/>
      </dsp:txXfrm>
    </dsp:sp>
    <dsp:sp modelId="{46E2DE4D-E459-42CA-AEDF-F7D3385B9845}">
      <dsp:nvSpPr>
        <dsp:cNvPr id="0" name=""/>
        <dsp:cNvSpPr/>
      </dsp:nvSpPr>
      <dsp:spPr>
        <a:xfrm>
          <a:off x="2153316" y="1850686"/>
          <a:ext cx="2074114" cy="453712"/>
        </a:xfrm>
        <a:prstGeom prst="roundRect">
          <a:avLst/>
        </a:prstGeom>
        <a:solidFill>
          <a:schemeClr val="accent4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</a:t>
          </a:r>
          <a:endParaRPr lang="el-GR" sz="2000" kern="1200" dirty="0"/>
        </a:p>
      </dsp:txBody>
      <dsp:txXfrm>
        <a:off x="2175464" y="1872834"/>
        <a:ext cx="2029818" cy="409416"/>
      </dsp:txXfrm>
    </dsp:sp>
    <dsp:sp modelId="{ACB9D2CB-2D77-4C17-8812-E6A5832A4651}">
      <dsp:nvSpPr>
        <dsp:cNvPr id="0" name=""/>
        <dsp:cNvSpPr/>
      </dsp:nvSpPr>
      <dsp:spPr>
        <a:xfrm>
          <a:off x="2153316" y="2361113"/>
          <a:ext cx="2074114" cy="453712"/>
        </a:xfrm>
        <a:prstGeom prst="roundRect">
          <a:avLst/>
        </a:prstGeom>
        <a:solidFill>
          <a:schemeClr val="accent4">
            <a:lumMod val="5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Region</a:t>
          </a:r>
          <a:endParaRPr lang="el-GR" sz="2000" kern="1200" dirty="0"/>
        </a:p>
      </dsp:txBody>
      <dsp:txXfrm>
        <a:off x="2175464" y="2383261"/>
        <a:ext cx="2029818" cy="409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52028-FCA2-4089-8A3D-BC4AF40706CC}">
      <dsp:nvSpPr>
        <dsp:cNvPr id="0" name=""/>
        <dsp:cNvSpPr/>
      </dsp:nvSpPr>
      <dsp:spPr>
        <a:xfrm>
          <a:off x="474326" y="0"/>
          <a:ext cx="3190944" cy="3190944"/>
        </a:xfrm>
        <a:prstGeom prst="triangle">
          <a:avLst/>
        </a:prstGeom>
        <a:solidFill>
          <a:schemeClr val="accent2">
            <a:lumMod val="5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3D4AE-0B9A-496D-9AF1-9FE4E17E48A8}">
      <dsp:nvSpPr>
        <dsp:cNvPr id="0" name=""/>
        <dsp:cNvSpPr/>
      </dsp:nvSpPr>
      <dsp:spPr>
        <a:xfrm>
          <a:off x="1989132" y="319406"/>
          <a:ext cx="2074114" cy="567140"/>
        </a:xfrm>
        <a:prstGeom prst="round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Category ID</a:t>
          </a:r>
          <a:endParaRPr lang="el-GR" sz="2500" kern="1200" dirty="0"/>
        </a:p>
      </dsp:txBody>
      <dsp:txXfrm>
        <a:off x="2016817" y="347091"/>
        <a:ext cx="2018744" cy="511770"/>
      </dsp:txXfrm>
    </dsp:sp>
    <dsp:sp modelId="{AED3E682-D9DF-48DA-82E7-EA179279F0E8}">
      <dsp:nvSpPr>
        <dsp:cNvPr id="0" name=""/>
        <dsp:cNvSpPr/>
      </dsp:nvSpPr>
      <dsp:spPr>
        <a:xfrm>
          <a:off x="1989132" y="957439"/>
          <a:ext cx="2074114" cy="567140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Product Name</a:t>
          </a:r>
          <a:endParaRPr lang="el-GR" sz="2500" kern="1200" dirty="0"/>
        </a:p>
      </dsp:txBody>
      <dsp:txXfrm>
        <a:off x="2016817" y="985124"/>
        <a:ext cx="2018744" cy="511770"/>
      </dsp:txXfrm>
    </dsp:sp>
    <dsp:sp modelId="{4799B721-C0FE-45E6-BF20-60B253CA9E0C}">
      <dsp:nvSpPr>
        <dsp:cNvPr id="0" name=""/>
        <dsp:cNvSpPr/>
      </dsp:nvSpPr>
      <dsp:spPr>
        <a:xfrm>
          <a:off x="1989132" y="1595472"/>
          <a:ext cx="2074114" cy="567140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 Category</a:t>
          </a:r>
          <a:endParaRPr lang="el-GR" sz="2500" kern="1200" dirty="0"/>
        </a:p>
      </dsp:txBody>
      <dsp:txXfrm>
        <a:off x="2016817" y="1623157"/>
        <a:ext cx="2018744" cy="511770"/>
      </dsp:txXfrm>
    </dsp:sp>
    <dsp:sp modelId="{46E2DE4D-E459-42CA-AEDF-F7D3385B9845}">
      <dsp:nvSpPr>
        <dsp:cNvPr id="0" name=""/>
        <dsp:cNvSpPr/>
      </dsp:nvSpPr>
      <dsp:spPr>
        <a:xfrm>
          <a:off x="1989132" y="2233505"/>
          <a:ext cx="2074114" cy="567140"/>
        </a:xfrm>
        <a:prstGeom prst="roundRect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Category</a:t>
          </a:r>
          <a:endParaRPr lang="el-GR" sz="2500" kern="1200" dirty="0"/>
        </a:p>
      </dsp:txBody>
      <dsp:txXfrm>
        <a:off x="2016817" y="2261190"/>
        <a:ext cx="2018744" cy="51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52028-FCA2-4089-8A3D-BC4AF40706CC}">
      <dsp:nvSpPr>
        <dsp:cNvPr id="0" name=""/>
        <dsp:cNvSpPr/>
      </dsp:nvSpPr>
      <dsp:spPr>
        <a:xfrm>
          <a:off x="951564" y="0"/>
          <a:ext cx="3190946" cy="3190946"/>
        </a:xfrm>
        <a:prstGeom prst="triangle">
          <a:avLst/>
        </a:prstGeom>
        <a:solidFill>
          <a:schemeClr val="accent3">
            <a:lumMod val="5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3D4AE-0B9A-496D-9AF1-9FE4E17E48A8}">
      <dsp:nvSpPr>
        <dsp:cNvPr id="0" name=""/>
        <dsp:cNvSpPr/>
      </dsp:nvSpPr>
      <dsp:spPr>
        <a:xfrm>
          <a:off x="1989132" y="320808"/>
          <a:ext cx="2074114" cy="755356"/>
        </a:xfrm>
        <a:prstGeom prst="round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 ID</a:t>
          </a:r>
          <a:endParaRPr lang="el-GR" sz="2200" kern="1200" dirty="0"/>
        </a:p>
      </dsp:txBody>
      <dsp:txXfrm>
        <a:off x="2026005" y="357681"/>
        <a:ext cx="2000368" cy="681610"/>
      </dsp:txXfrm>
    </dsp:sp>
    <dsp:sp modelId="{AED3E682-D9DF-48DA-82E7-EA179279F0E8}">
      <dsp:nvSpPr>
        <dsp:cNvPr id="0" name=""/>
        <dsp:cNvSpPr/>
      </dsp:nvSpPr>
      <dsp:spPr>
        <a:xfrm>
          <a:off x="1989132" y="1170584"/>
          <a:ext cx="2074114" cy="755356"/>
        </a:xfrm>
        <a:prstGeom prst="round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 Name</a:t>
          </a:r>
          <a:endParaRPr lang="el-GR" sz="2200" kern="1200" dirty="0"/>
        </a:p>
      </dsp:txBody>
      <dsp:txXfrm>
        <a:off x="2026005" y="1207457"/>
        <a:ext cx="2000368" cy="681610"/>
      </dsp:txXfrm>
    </dsp:sp>
    <dsp:sp modelId="{4799B721-C0FE-45E6-BF20-60B253CA9E0C}">
      <dsp:nvSpPr>
        <dsp:cNvPr id="0" name=""/>
        <dsp:cNvSpPr/>
      </dsp:nvSpPr>
      <dsp:spPr>
        <a:xfrm>
          <a:off x="1989132" y="2020361"/>
          <a:ext cx="2074114" cy="755356"/>
        </a:xfrm>
        <a:prstGeom prst="roundRect">
          <a:avLst/>
        </a:prstGeom>
        <a:solidFill>
          <a:schemeClr val="accent3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Segment</a:t>
          </a:r>
          <a:endParaRPr lang="el-GR" sz="2200" kern="1200" dirty="0"/>
        </a:p>
      </dsp:txBody>
      <dsp:txXfrm>
        <a:off x="2026005" y="2057234"/>
        <a:ext cx="2000368" cy="681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E5C2-28D0-4126-ADA7-4A7407BE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72343"/>
            <a:ext cx="12191999" cy="79942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Data warehouse for…superstore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A8B31-2D2F-4B91-8B41-9D88996BD838}"/>
              </a:ext>
            </a:extLst>
          </p:cNvPr>
          <p:cNvSpPr txBox="1"/>
          <p:nvPr/>
        </p:nvSpPr>
        <p:spPr>
          <a:xfrm>
            <a:off x="0" y="36030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MSc in Business Analytics – A.U.E.B.</a:t>
            </a:r>
          </a:p>
          <a:p>
            <a:pPr algn="ctr"/>
            <a:r>
              <a:rPr lang="en-GB" sz="2400" dirty="0"/>
              <a:t>Data Management and Business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BE164-3946-4ED0-9FFB-FA18CF8FDFC8}"/>
              </a:ext>
            </a:extLst>
          </p:cNvPr>
          <p:cNvSpPr txBox="1"/>
          <p:nvPr/>
        </p:nvSpPr>
        <p:spPr>
          <a:xfrm>
            <a:off x="8628199" y="5777001"/>
            <a:ext cx="343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Evangelia </a:t>
            </a:r>
            <a:r>
              <a:rPr lang="en-GB" sz="1600" dirty="0" err="1"/>
              <a:t>Arseniou</a:t>
            </a:r>
            <a:r>
              <a:rPr lang="en-GB" sz="1600" dirty="0"/>
              <a:t> </a:t>
            </a:r>
            <a:r>
              <a:rPr lang="el-GR" sz="1600" dirty="0"/>
              <a:t>– </a:t>
            </a:r>
            <a:r>
              <a:rPr lang="en-GB" sz="1600" dirty="0"/>
              <a:t>p2822026</a:t>
            </a:r>
          </a:p>
          <a:p>
            <a:r>
              <a:rPr lang="en-GB" sz="1600" dirty="0" err="1"/>
              <a:t>Sotiria</a:t>
            </a:r>
            <a:r>
              <a:rPr lang="en-GB" sz="1600" dirty="0"/>
              <a:t> Ligkou </a:t>
            </a:r>
            <a:r>
              <a:rPr lang="el-GR" sz="1600" dirty="0"/>
              <a:t>-</a:t>
            </a:r>
            <a:r>
              <a:rPr lang="en-GB" sz="1600" dirty="0"/>
              <a:t> p2822023</a:t>
            </a:r>
          </a:p>
        </p:txBody>
      </p:sp>
    </p:spTree>
    <p:extLst>
      <p:ext uri="{BB962C8B-B14F-4D97-AF65-F5344CB8AC3E}">
        <p14:creationId xmlns:p14="http://schemas.microsoft.com/office/powerpoint/2010/main" val="153159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4F395-2AC3-4A37-A5D6-71A46773A4E1}"/>
              </a:ext>
            </a:extLst>
          </p:cNvPr>
          <p:cNvSpPr/>
          <p:nvPr/>
        </p:nvSpPr>
        <p:spPr>
          <a:xfrm>
            <a:off x="1543499" y="199571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85B5A-C4DA-45AF-970A-1F2A2B40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3499" y="1048657"/>
            <a:ext cx="8659906" cy="534317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CB75B-0CBC-4447-A530-385F969D3C2C}"/>
              </a:ext>
            </a:extLst>
          </p:cNvPr>
          <p:cNvSpPr txBox="1"/>
          <p:nvPr/>
        </p:nvSpPr>
        <p:spPr>
          <a:xfrm>
            <a:off x="1543499" y="3120081"/>
            <a:ext cx="203132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most profitable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cities are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New York and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Los Angeles</a:t>
            </a:r>
          </a:p>
        </p:txBody>
      </p:sp>
    </p:spTree>
    <p:extLst>
      <p:ext uri="{BB962C8B-B14F-4D97-AF65-F5344CB8AC3E}">
        <p14:creationId xmlns:p14="http://schemas.microsoft.com/office/powerpoint/2010/main" val="34455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71F47-9D99-4034-B019-F6E4805D1E7E}"/>
              </a:ext>
            </a:extLst>
          </p:cNvPr>
          <p:cNvSpPr/>
          <p:nvPr/>
        </p:nvSpPr>
        <p:spPr>
          <a:xfrm>
            <a:off x="1605643" y="3211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26355-8B86-46AB-9081-15CC1DF5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49" y="3039035"/>
            <a:ext cx="5942420" cy="356935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356B0-DAC3-4A2C-A97C-CFCFAD106754}"/>
              </a:ext>
            </a:extLst>
          </p:cNvPr>
          <p:cNvSpPr txBox="1"/>
          <p:nvPr/>
        </p:nvSpPr>
        <p:spPr>
          <a:xfrm>
            <a:off x="823086" y="2205317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majority of people prefer standard class shipment</a:t>
            </a:r>
          </a:p>
          <a:p>
            <a:r>
              <a:rPr lang="en-US" dirty="0"/>
              <a:t>while only a few choose the same day shipping.</a:t>
            </a:r>
          </a:p>
        </p:txBody>
      </p:sp>
    </p:spTree>
    <p:extLst>
      <p:ext uri="{BB962C8B-B14F-4D97-AF65-F5344CB8AC3E}">
        <p14:creationId xmlns:p14="http://schemas.microsoft.com/office/powerpoint/2010/main" val="26749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41FB61-78C4-4DCB-902B-DF0CDFBA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270982"/>
            <a:ext cx="10261600" cy="3822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44BD5-AE96-405E-8F7F-A7EA58171CDC}"/>
              </a:ext>
            </a:extLst>
          </p:cNvPr>
          <p:cNvSpPr/>
          <p:nvPr/>
        </p:nvSpPr>
        <p:spPr>
          <a:xfrm>
            <a:off x="1543499" y="199571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31871-4B9A-4E93-B17C-6703671A04E1}"/>
              </a:ext>
            </a:extLst>
          </p:cNvPr>
          <p:cNvSpPr txBox="1"/>
          <p:nvPr/>
        </p:nvSpPr>
        <p:spPr>
          <a:xfrm>
            <a:off x="965200" y="5926347"/>
            <a:ext cx="1026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There is an increasing tendency of sales by the years with peak season to be during autumn time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953137-211A-438F-89E1-D7FA84EFF92E}"/>
              </a:ext>
            </a:extLst>
          </p:cNvPr>
          <p:cNvSpPr/>
          <p:nvPr/>
        </p:nvSpPr>
        <p:spPr>
          <a:xfrm>
            <a:off x="8764437" y="4406600"/>
            <a:ext cx="2070340" cy="65945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889EF-DE12-4104-9344-6E8FB324C154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70311-FDF9-48F9-BAE2-92DBCFC4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8" y="1522222"/>
            <a:ext cx="4698318" cy="24650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0D072-F7F2-4514-A818-4E3F27F0F26F}"/>
              </a:ext>
            </a:extLst>
          </p:cNvPr>
          <p:cNvSpPr txBox="1"/>
          <p:nvPr/>
        </p:nvSpPr>
        <p:spPr>
          <a:xfrm>
            <a:off x="1045728" y="1099527"/>
            <a:ext cx="4698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Sales By 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6D92F-298A-45E2-A180-78432262A04A}"/>
              </a:ext>
            </a:extLst>
          </p:cNvPr>
          <p:cNvSpPr txBox="1"/>
          <p:nvPr/>
        </p:nvSpPr>
        <p:spPr>
          <a:xfrm>
            <a:off x="7246568" y="1134277"/>
            <a:ext cx="33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 by Technology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90941B-B53F-47E0-9F53-7C044A411A33}"/>
              </a:ext>
            </a:extLst>
          </p:cNvPr>
          <p:cNvSpPr txBox="1"/>
          <p:nvPr/>
        </p:nvSpPr>
        <p:spPr>
          <a:xfrm>
            <a:off x="1043188" y="4167472"/>
            <a:ext cx="46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Sales by Office Supplies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411A54-7D2B-4D72-AC97-E9D66A01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4" y="4550931"/>
            <a:ext cx="4075072" cy="2172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F05E9F-2DF2-4293-9AD2-6D67AED2E6B3}"/>
              </a:ext>
            </a:extLst>
          </p:cNvPr>
          <p:cNvSpPr txBox="1"/>
          <p:nvPr/>
        </p:nvSpPr>
        <p:spPr>
          <a:xfrm>
            <a:off x="6892666" y="4181599"/>
            <a:ext cx="405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Sales by Furniture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F1422C-DCD3-427E-B130-FA44C1C5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54" y="1522222"/>
            <a:ext cx="4075072" cy="24650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625A8-AB9E-400F-86DF-AE7CBB57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88" y="4536804"/>
            <a:ext cx="4698318" cy="2172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9E8B8E3-F0B5-4D30-BE4E-DE311E0C7FE5}"/>
              </a:ext>
            </a:extLst>
          </p:cNvPr>
          <p:cNvSpPr/>
          <p:nvPr/>
        </p:nvSpPr>
        <p:spPr>
          <a:xfrm>
            <a:off x="4295955" y="2061744"/>
            <a:ext cx="992037" cy="40011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F09F88-6F58-459B-BFDC-659F426BECD7}"/>
              </a:ext>
            </a:extLst>
          </p:cNvPr>
          <p:cNvSpPr/>
          <p:nvPr/>
        </p:nvSpPr>
        <p:spPr>
          <a:xfrm>
            <a:off x="1543499" y="199571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7EDE-317C-43C2-8081-94FF1AB3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26" y="1245676"/>
            <a:ext cx="8669547" cy="4366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52A4E-7800-49BA-AD0B-62D580057D96}"/>
              </a:ext>
            </a:extLst>
          </p:cNvPr>
          <p:cNvSpPr txBox="1"/>
          <p:nvPr/>
        </p:nvSpPr>
        <p:spPr>
          <a:xfrm>
            <a:off x="1761225" y="5883215"/>
            <a:ext cx="866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Copiers has given the most profit out of all the sub categories. Moreover, we could </a:t>
            </a:r>
          </a:p>
          <a:p>
            <a:pPr algn="ctr"/>
            <a:r>
              <a:rPr lang="en-US" dirty="0"/>
              <a:t>conclude that there is a huge loss from Tables.</a:t>
            </a:r>
          </a:p>
        </p:txBody>
      </p:sp>
    </p:spTree>
    <p:extLst>
      <p:ext uri="{BB962C8B-B14F-4D97-AF65-F5344CB8AC3E}">
        <p14:creationId xmlns:p14="http://schemas.microsoft.com/office/powerpoint/2010/main" val="5961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9D8C6-385A-4FDE-B922-3E333A0A335A}"/>
              </a:ext>
            </a:extLst>
          </p:cNvPr>
          <p:cNvSpPr/>
          <p:nvPr/>
        </p:nvSpPr>
        <p:spPr>
          <a:xfrm>
            <a:off x="1543499" y="199571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AC5B-C093-468C-BF3E-BD10D52E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37" y="1082405"/>
            <a:ext cx="3964982" cy="481039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5BB8E-1AC5-4C43-B7D8-1A61E75C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938" y="1082405"/>
            <a:ext cx="4086225" cy="481039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0C491-DCF2-43E4-9CDF-61D9CC3D16A2}"/>
              </a:ext>
            </a:extLst>
          </p:cNvPr>
          <p:cNvSpPr txBox="1"/>
          <p:nvPr/>
        </p:nvSpPr>
        <p:spPr>
          <a:xfrm>
            <a:off x="-4" y="6012098"/>
            <a:ext cx="1219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Although office supplies are the most selling category the profit is highest for</a:t>
            </a:r>
          </a:p>
          <a:p>
            <a:pPr algn="ctr"/>
            <a:r>
              <a:rPr lang="en-US" dirty="0"/>
              <a:t> the technology sector under which the profit has come more from the Consumers segment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617B05-97B0-4E67-9A73-C1A9A6B48870}"/>
              </a:ext>
            </a:extLst>
          </p:cNvPr>
          <p:cNvCxnSpPr>
            <a:cxnSpLocks/>
          </p:cNvCxnSpPr>
          <p:nvPr/>
        </p:nvCxnSpPr>
        <p:spPr>
          <a:xfrm flipV="1">
            <a:off x="9247517" y="5551097"/>
            <a:ext cx="439943" cy="7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653235-B3A5-46EC-8EEC-E4DD13B0209F}"/>
              </a:ext>
            </a:extLst>
          </p:cNvPr>
          <p:cNvSpPr/>
          <p:nvPr/>
        </p:nvSpPr>
        <p:spPr>
          <a:xfrm>
            <a:off x="9687462" y="5361316"/>
            <a:ext cx="586596" cy="26741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1D214EE-FCB0-403C-8F91-334713AF1B8C}"/>
              </a:ext>
            </a:extLst>
          </p:cNvPr>
          <p:cNvSpPr/>
          <p:nvPr/>
        </p:nvSpPr>
        <p:spPr>
          <a:xfrm>
            <a:off x="1621764" y="1604513"/>
            <a:ext cx="336432" cy="1952100"/>
          </a:xfrm>
          <a:prstGeom prst="leftBrace">
            <a:avLst>
              <a:gd name="adj1" fmla="val 67307"/>
              <a:gd name="adj2" fmla="val 50000"/>
            </a:avLst>
          </a:prstGeom>
          <a:noFill/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785D2-9BB0-4CAE-9BAD-E3A5A6260B15}"/>
              </a:ext>
            </a:extLst>
          </p:cNvPr>
          <p:cNvSpPr/>
          <p:nvPr/>
        </p:nvSpPr>
        <p:spPr>
          <a:xfrm>
            <a:off x="2078966" y="5361316"/>
            <a:ext cx="664237" cy="2674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052F3-E5A3-4C8B-AE5A-C7840F5FDDF3}"/>
              </a:ext>
            </a:extLst>
          </p:cNvPr>
          <p:cNvSpPr txBox="1"/>
          <p:nvPr/>
        </p:nvSpPr>
        <p:spPr>
          <a:xfrm>
            <a:off x="2276492" y="2510049"/>
            <a:ext cx="101101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Arial" panose="020B0604020202020204" pitchFamily="34" charset="0"/>
              </a:rPr>
              <a:t>Tables are causing a lot </a:t>
            </a:r>
            <a:r>
              <a:rPr lang="en-US" b="1" dirty="0">
                <a:latin typeface="Arial" panose="020B0604020202020204" pitchFamily="34" charset="0"/>
              </a:rPr>
              <a:t>of loss, so the company </a:t>
            </a:r>
          </a:p>
          <a:p>
            <a:r>
              <a:rPr lang="en-US" b="1" dirty="0">
                <a:latin typeface="Arial" panose="020B0604020202020204" pitchFamily="34" charset="0"/>
              </a:rPr>
              <a:t>     could stop selling this product or should increase the price</a:t>
            </a:r>
          </a:p>
          <a:p>
            <a:pPr algn="ctr"/>
            <a:endParaRPr lang="en-US" b="1" dirty="0"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D9DBC-EB81-4BED-9F93-D28CEB15DCE2}"/>
              </a:ext>
            </a:extLst>
          </p:cNvPr>
          <p:cNvSpPr/>
          <p:nvPr/>
        </p:nvSpPr>
        <p:spPr>
          <a:xfrm>
            <a:off x="1534621" y="519167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Conclusions…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1BDDD-83F4-4591-8FAB-2025DCB8C83E}"/>
              </a:ext>
            </a:extLst>
          </p:cNvPr>
          <p:cNvSpPr txBox="1"/>
          <p:nvPr/>
        </p:nvSpPr>
        <p:spPr>
          <a:xfrm>
            <a:off x="2276492" y="3959525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i="1" dirty="0">
                <a:effectLst/>
                <a:latin typeface="Arial" panose="020B0604020202020204" pitchFamily="34" charset="0"/>
              </a:rPr>
              <a:t>The company should focus more on the technology section </a:t>
            </a:r>
          </a:p>
          <a:p>
            <a:r>
              <a:rPr lang="en-US" b="1" i="1" dirty="0">
                <a:latin typeface="Arial" panose="020B0604020202020204" pitchFamily="34" charset="0"/>
              </a:rPr>
              <a:t>    </a:t>
            </a:r>
            <a:r>
              <a:rPr lang="en-US" sz="1800" b="1" i="1" dirty="0">
                <a:effectLst/>
                <a:latin typeface="Arial" panose="020B0604020202020204" pitchFamily="34" charset="0"/>
              </a:rPr>
              <a:t>which is the most profitable! </a:t>
            </a:r>
            <a:endParaRPr lang="en-US" b="0" i="1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F4862-9B21-4AB7-A051-04FC8E3546C1}"/>
              </a:ext>
            </a:extLst>
          </p:cNvPr>
          <p:cNvSpPr txBox="1"/>
          <p:nvPr/>
        </p:nvSpPr>
        <p:spPr>
          <a:xfrm>
            <a:off x="2851211" y="3075057"/>
            <a:ext cx="6489577" cy="70788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 for your attention!</a:t>
            </a:r>
            <a:endParaRPr lang="el-GR" sz="4000" b="1" dirty="0"/>
          </a:p>
        </p:txBody>
      </p:sp>
    </p:spTree>
    <p:extLst>
      <p:ext uri="{BB962C8B-B14F-4D97-AF65-F5344CB8AC3E}">
        <p14:creationId xmlns:p14="http://schemas.microsoft.com/office/powerpoint/2010/main" val="18203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51E3-9C97-42A2-B1E0-861B8E0F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7399"/>
            <a:ext cx="9905999" cy="2004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The dataset refers to an online Superstore based in United States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Provided products : Technology, Office supplies, Furniture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Main scope: The mobility of the e-commerce between 2014-2018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B744C-A783-46C7-BD90-32CEA20759C0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Description of the case …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FC83759-5197-4A94-9BF5-1F5C11A801E2}"/>
              </a:ext>
            </a:extLst>
          </p:cNvPr>
          <p:cNvSpPr/>
          <p:nvPr/>
        </p:nvSpPr>
        <p:spPr>
          <a:xfrm>
            <a:off x="2361781" y="3442659"/>
            <a:ext cx="1382485" cy="1502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</a:t>
            </a:r>
          </a:p>
          <a:p>
            <a:pPr algn="ctr"/>
            <a:r>
              <a:rPr lang="en-GB" dirty="0"/>
              <a:t>SUPERSTORE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91791-E52E-4FA4-963F-B4F3C60376FE}"/>
              </a:ext>
            </a:extLst>
          </p:cNvPr>
          <p:cNvSpPr txBox="1"/>
          <p:nvPr/>
        </p:nvSpPr>
        <p:spPr>
          <a:xfrm>
            <a:off x="1436173" y="5912538"/>
            <a:ext cx="14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 Variables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5E4810-7BEA-47ED-AB06-8FACC86C0328}"/>
              </a:ext>
            </a:extLst>
          </p:cNvPr>
          <p:cNvSpPr/>
          <p:nvPr/>
        </p:nvSpPr>
        <p:spPr>
          <a:xfrm rot="7325064">
            <a:off x="2240742" y="5338885"/>
            <a:ext cx="729343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89CA6-97B9-4DB3-B44A-52CD9B9C4705}"/>
              </a:ext>
            </a:extLst>
          </p:cNvPr>
          <p:cNvSpPr txBox="1"/>
          <p:nvPr/>
        </p:nvSpPr>
        <p:spPr>
          <a:xfrm>
            <a:off x="3062515" y="592335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9.994 Transactions</a:t>
            </a: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8E6CF2F8-7736-4273-8751-CA5D1C7A773F}"/>
              </a:ext>
            </a:extLst>
          </p:cNvPr>
          <p:cNvSpPr/>
          <p:nvPr/>
        </p:nvSpPr>
        <p:spPr>
          <a:xfrm>
            <a:off x="4991099" y="3755064"/>
            <a:ext cx="2209800" cy="11756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E.T.L.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FB28800-A410-4C73-B93D-AFE9A0A8DAA6}"/>
              </a:ext>
            </a:extLst>
          </p:cNvPr>
          <p:cNvSpPr/>
          <p:nvPr/>
        </p:nvSpPr>
        <p:spPr>
          <a:xfrm>
            <a:off x="8447735" y="3418530"/>
            <a:ext cx="1382485" cy="1502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</a:t>
            </a:r>
          </a:p>
          <a:p>
            <a:pPr algn="ctr"/>
            <a:r>
              <a:rPr lang="en-GB" dirty="0"/>
              <a:t>SUPERSTORE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5FFEBA7-92E5-494D-B3EC-A6F466EF286D}"/>
              </a:ext>
            </a:extLst>
          </p:cNvPr>
          <p:cNvSpPr/>
          <p:nvPr/>
        </p:nvSpPr>
        <p:spPr>
          <a:xfrm rot="3320283">
            <a:off x="9231978" y="5335381"/>
            <a:ext cx="729343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52CDAB7-3427-49DE-945D-3E39C97A110E}"/>
              </a:ext>
            </a:extLst>
          </p:cNvPr>
          <p:cNvSpPr/>
          <p:nvPr/>
        </p:nvSpPr>
        <p:spPr>
          <a:xfrm rot="7325064">
            <a:off x="8236746" y="5350202"/>
            <a:ext cx="729343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3834-743E-4421-949D-F25EA040FB80}"/>
              </a:ext>
            </a:extLst>
          </p:cNvPr>
          <p:cNvSpPr txBox="1"/>
          <p:nvPr/>
        </p:nvSpPr>
        <p:spPr>
          <a:xfrm>
            <a:off x="7766093" y="591657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A262A-8B79-424A-B1DE-00780EEDA310}"/>
              </a:ext>
            </a:extLst>
          </p:cNvPr>
          <p:cNvSpPr txBox="1"/>
          <p:nvPr/>
        </p:nvSpPr>
        <p:spPr>
          <a:xfrm>
            <a:off x="9268375" y="592335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9.994 Transactions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4A53BC-A719-4D2F-9D6D-41BC67AA4729}"/>
              </a:ext>
            </a:extLst>
          </p:cNvPr>
          <p:cNvSpPr/>
          <p:nvPr/>
        </p:nvSpPr>
        <p:spPr>
          <a:xfrm rot="3234693">
            <a:off x="3210566" y="5337679"/>
            <a:ext cx="729343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4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214B3-B63E-4521-B43E-8A0FE58A9074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Description of the columns…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10E63D-545C-420F-BD70-1035F022CFE8}"/>
              </a:ext>
            </a:extLst>
          </p:cNvPr>
          <p:cNvSpPr/>
          <p:nvPr/>
        </p:nvSpPr>
        <p:spPr>
          <a:xfrm>
            <a:off x="2326530" y="3799571"/>
            <a:ext cx="126950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MODE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DA49A2-DE81-4AE2-A657-F2CB7EB9D8BF}"/>
              </a:ext>
            </a:extLst>
          </p:cNvPr>
          <p:cNvSpPr/>
          <p:nvPr/>
        </p:nvSpPr>
        <p:spPr>
          <a:xfrm>
            <a:off x="7674643" y="2541940"/>
            <a:ext cx="1889564" cy="944260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C23960-E652-44A3-A71B-C005111CB667}"/>
              </a:ext>
            </a:extLst>
          </p:cNvPr>
          <p:cNvSpPr/>
          <p:nvPr/>
        </p:nvSpPr>
        <p:spPr>
          <a:xfrm>
            <a:off x="5311065" y="2489471"/>
            <a:ext cx="1569869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0A00A2-CC73-4EF2-887D-7D80E144AF26}"/>
              </a:ext>
            </a:extLst>
          </p:cNvPr>
          <p:cNvSpPr/>
          <p:nvPr/>
        </p:nvSpPr>
        <p:spPr>
          <a:xfrm>
            <a:off x="3003132" y="4987081"/>
            <a:ext cx="1805232" cy="1169633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3454A-EF7F-44C5-8AE5-E5A17B5A7452}"/>
              </a:ext>
            </a:extLst>
          </p:cNvPr>
          <p:cNvSpPr/>
          <p:nvPr/>
        </p:nvSpPr>
        <p:spPr>
          <a:xfrm>
            <a:off x="6411516" y="3567385"/>
            <a:ext cx="1447851" cy="113692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POSTAL CODE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2DCDF5-6DA7-45FE-9AA1-4E84C2D16265}"/>
              </a:ext>
            </a:extLst>
          </p:cNvPr>
          <p:cNvSpPr/>
          <p:nvPr/>
        </p:nvSpPr>
        <p:spPr>
          <a:xfrm>
            <a:off x="9473995" y="1299535"/>
            <a:ext cx="1603162" cy="1117425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C76408-D303-442C-8774-12216AFABC15}"/>
              </a:ext>
            </a:extLst>
          </p:cNvPr>
          <p:cNvSpPr/>
          <p:nvPr/>
        </p:nvSpPr>
        <p:spPr>
          <a:xfrm>
            <a:off x="2824862" y="2497614"/>
            <a:ext cx="1913880" cy="1136921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606435-28AD-409E-943C-46A9CD768BB0}"/>
              </a:ext>
            </a:extLst>
          </p:cNvPr>
          <p:cNvSpPr/>
          <p:nvPr/>
        </p:nvSpPr>
        <p:spPr>
          <a:xfrm>
            <a:off x="10024562" y="5060214"/>
            <a:ext cx="1603162" cy="1117425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PRUDUCT 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11A212-6A7D-415A-ABC2-FB512435406D}"/>
              </a:ext>
            </a:extLst>
          </p:cNvPr>
          <p:cNvSpPr/>
          <p:nvPr/>
        </p:nvSpPr>
        <p:spPr>
          <a:xfrm>
            <a:off x="7084700" y="5177799"/>
            <a:ext cx="167037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1B3214-740B-4BA5-BF83-C3D3C5A21396}"/>
              </a:ext>
            </a:extLst>
          </p:cNvPr>
          <p:cNvSpPr/>
          <p:nvPr/>
        </p:nvSpPr>
        <p:spPr>
          <a:xfrm>
            <a:off x="9846055" y="3071709"/>
            <a:ext cx="167037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47FC0A-8CF8-412E-BAC7-B9F348F63398}"/>
              </a:ext>
            </a:extLst>
          </p:cNvPr>
          <p:cNvSpPr/>
          <p:nvPr/>
        </p:nvSpPr>
        <p:spPr>
          <a:xfrm>
            <a:off x="515217" y="1464678"/>
            <a:ext cx="167037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D9903E-09E1-4C32-90B5-6A8F51E116A8}"/>
              </a:ext>
            </a:extLst>
          </p:cNvPr>
          <p:cNvSpPr/>
          <p:nvPr/>
        </p:nvSpPr>
        <p:spPr>
          <a:xfrm>
            <a:off x="245086" y="4197404"/>
            <a:ext cx="1894432" cy="943017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DISCOUNT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613B5A-8CE6-4485-837F-2B67009535EB}"/>
              </a:ext>
            </a:extLst>
          </p:cNvPr>
          <p:cNvSpPr/>
          <p:nvPr/>
        </p:nvSpPr>
        <p:spPr>
          <a:xfrm>
            <a:off x="4997171" y="5822375"/>
            <a:ext cx="1215054" cy="710531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294D18-7E34-424F-940C-D92FC285C386}"/>
              </a:ext>
            </a:extLst>
          </p:cNvPr>
          <p:cNvSpPr/>
          <p:nvPr/>
        </p:nvSpPr>
        <p:spPr>
          <a:xfrm>
            <a:off x="2473588" y="1400852"/>
            <a:ext cx="126950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614AC-E496-48EA-AB42-E9C8467D9DDD}"/>
              </a:ext>
            </a:extLst>
          </p:cNvPr>
          <p:cNvSpPr/>
          <p:nvPr/>
        </p:nvSpPr>
        <p:spPr>
          <a:xfrm>
            <a:off x="856589" y="2785730"/>
            <a:ext cx="126950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 DATE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55B99-7000-4CF0-BD14-B66F8D21FCEA}"/>
              </a:ext>
            </a:extLst>
          </p:cNvPr>
          <p:cNvSpPr/>
          <p:nvPr/>
        </p:nvSpPr>
        <p:spPr>
          <a:xfrm>
            <a:off x="1095141" y="5416945"/>
            <a:ext cx="1407006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54515E-0A4A-4385-A4A9-060A2FFA61A4}"/>
              </a:ext>
            </a:extLst>
          </p:cNvPr>
          <p:cNvSpPr/>
          <p:nvPr/>
        </p:nvSpPr>
        <p:spPr>
          <a:xfrm>
            <a:off x="8411031" y="3892505"/>
            <a:ext cx="126950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A0FA1D-447C-44F5-869F-9B5A3150173D}"/>
              </a:ext>
            </a:extLst>
          </p:cNvPr>
          <p:cNvSpPr/>
          <p:nvPr/>
        </p:nvSpPr>
        <p:spPr>
          <a:xfrm>
            <a:off x="4222411" y="3573734"/>
            <a:ext cx="1269507" cy="105866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F29E46-17C6-450A-8460-B976A96EFC79}"/>
              </a:ext>
            </a:extLst>
          </p:cNvPr>
          <p:cNvSpPr/>
          <p:nvPr/>
        </p:nvSpPr>
        <p:spPr>
          <a:xfrm>
            <a:off x="6770805" y="1246378"/>
            <a:ext cx="1848620" cy="1136922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2805F2-DDCD-4A23-9C36-ACD4622D971B}"/>
              </a:ext>
            </a:extLst>
          </p:cNvPr>
          <p:cNvSpPr/>
          <p:nvPr/>
        </p:nvSpPr>
        <p:spPr>
          <a:xfrm>
            <a:off x="3967420" y="1344743"/>
            <a:ext cx="2339900" cy="1072217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SUBCATEGORY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E9BF8B-DF96-4E53-9D90-6D1FFBEE69D5}"/>
              </a:ext>
            </a:extLst>
          </p:cNvPr>
          <p:cNvSpPr/>
          <p:nvPr/>
        </p:nvSpPr>
        <p:spPr>
          <a:xfrm>
            <a:off x="248973" y="4194572"/>
            <a:ext cx="1894432" cy="943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DISCOUNT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50816E-E127-4BA3-B2B8-BF140F576365}"/>
              </a:ext>
            </a:extLst>
          </p:cNvPr>
          <p:cNvSpPr/>
          <p:nvPr/>
        </p:nvSpPr>
        <p:spPr>
          <a:xfrm>
            <a:off x="9846055" y="3086956"/>
            <a:ext cx="1670377" cy="10586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3A96B4-928C-4198-9AFC-F91F8EFDED5A}"/>
              </a:ext>
            </a:extLst>
          </p:cNvPr>
          <p:cNvSpPr/>
          <p:nvPr/>
        </p:nvSpPr>
        <p:spPr>
          <a:xfrm>
            <a:off x="4997171" y="5829987"/>
            <a:ext cx="1215054" cy="7105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3892B3-21D9-403B-972E-9DA289E6A590}"/>
              </a:ext>
            </a:extLst>
          </p:cNvPr>
          <p:cNvSpPr/>
          <p:nvPr/>
        </p:nvSpPr>
        <p:spPr>
          <a:xfrm>
            <a:off x="515217" y="1464678"/>
            <a:ext cx="1670377" cy="10586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FFF6F8-466C-4BF9-A991-528A3345249F}"/>
              </a:ext>
            </a:extLst>
          </p:cNvPr>
          <p:cNvSpPr/>
          <p:nvPr/>
        </p:nvSpPr>
        <p:spPr>
          <a:xfrm>
            <a:off x="5058271" y="4604311"/>
            <a:ext cx="1603162" cy="1072217"/>
          </a:xfrm>
          <a:prstGeom prst="ellipse">
            <a:avLst/>
          </a:prstGeom>
          <a:solidFill>
            <a:srgbClr val="3D4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ID</a:t>
            </a:r>
            <a:endParaRPr lang="el-G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42C174-00BC-4D67-BCA2-5FCC21D96056}"/>
              </a:ext>
            </a:extLst>
          </p:cNvPr>
          <p:cNvSpPr/>
          <p:nvPr/>
        </p:nvSpPr>
        <p:spPr>
          <a:xfrm>
            <a:off x="9473995" y="1307158"/>
            <a:ext cx="1603162" cy="1117425"/>
          </a:xfrm>
          <a:prstGeom prst="ellipse">
            <a:avLst/>
          </a:prstGeom>
          <a:solidFill>
            <a:srgbClr val="CE1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FB2669-567B-44A8-B478-9A1BABC31CFF}"/>
              </a:ext>
            </a:extLst>
          </p:cNvPr>
          <p:cNvSpPr/>
          <p:nvPr/>
        </p:nvSpPr>
        <p:spPr>
          <a:xfrm>
            <a:off x="2824862" y="2497614"/>
            <a:ext cx="1913880" cy="1136921"/>
          </a:xfrm>
          <a:prstGeom prst="ellipse">
            <a:avLst/>
          </a:prstGeom>
          <a:solidFill>
            <a:srgbClr val="CE1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26C6A7-A6FF-4141-8E14-A7D418AD15DA}"/>
              </a:ext>
            </a:extLst>
          </p:cNvPr>
          <p:cNvSpPr/>
          <p:nvPr/>
        </p:nvSpPr>
        <p:spPr>
          <a:xfrm>
            <a:off x="7674643" y="2541940"/>
            <a:ext cx="1889564" cy="944260"/>
          </a:xfrm>
          <a:prstGeom prst="ellipse">
            <a:avLst/>
          </a:prstGeom>
          <a:solidFill>
            <a:srgbClr val="CE1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1C006F-1234-473A-88DE-72467F417ADE}"/>
              </a:ext>
            </a:extLst>
          </p:cNvPr>
          <p:cNvSpPr/>
          <p:nvPr/>
        </p:nvSpPr>
        <p:spPr>
          <a:xfrm>
            <a:off x="5045301" y="4618354"/>
            <a:ext cx="1603162" cy="1072217"/>
          </a:xfrm>
          <a:prstGeom prst="ellipse">
            <a:avLst/>
          </a:prstGeom>
          <a:solidFill>
            <a:srgbClr val="CE1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ID</a:t>
            </a:r>
            <a:endParaRPr lang="el-GR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61928C-64EE-4031-BA9C-97CFAC13EDF7}"/>
              </a:ext>
            </a:extLst>
          </p:cNvPr>
          <p:cNvSpPr/>
          <p:nvPr/>
        </p:nvSpPr>
        <p:spPr>
          <a:xfrm>
            <a:off x="10024562" y="5081524"/>
            <a:ext cx="1603162" cy="1117425"/>
          </a:xfrm>
          <a:prstGeom prst="ellipse">
            <a:avLst/>
          </a:prstGeom>
          <a:solidFill>
            <a:srgbClr val="CE1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PRUDUCT ID</a:t>
            </a:r>
          </a:p>
        </p:txBody>
      </p:sp>
    </p:spTree>
    <p:extLst>
      <p:ext uri="{BB962C8B-B14F-4D97-AF65-F5344CB8AC3E}">
        <p14:creationId xmlns:p14="http://schemas.microsoft.com/office/powerpoint/2010/main" val="2264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1" animBg="1"/>
      <p:bldP spid="40" grpId="2" animBg="1"/>
      <p:bldP spid="41" grpId="1" animBg="1"/>
      <p:bldP spid="41" grpId="2" animBg="1"/>
      <p:bldP spid="42" grpId="1" animBg="1"/>
      <p:bldP spid="42" grpId="2" animBg="1"/>
      <p:bldP spid="43" grpId="1" animBg="1"/>
      <p:bldP spid="43" grpId="2" animBg="1"/>
      <p:bldP spid="44" grpId="1" animBg="1"/>
      <p:bldP spid="4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214B3-B63E-4521-B43E-8A0FE58A9074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Creating dimensions……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10E63D-545C-420F-BD70-1035F022CFE8}"/>
              </a:ext>
            </a:extLst>
          </p:cNvPr>
          <p:cNvSpPr/>
          <p:nvPr/>
        </p:nvSpPr>
        <p:spPr>
          <a:xfrm>
            <a:off x="4331666" y="2314558"/>
            <a:ext cx="1269507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MODE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C23960-E652-44A3-A71B-C005111CB667}"/>
              </a:ext>
            </a:extLst>
          </p:cNvPr>
          <p:cNvSpPr/>
          <p:nvPr/>
        </p:nvSpPr>
        <p:spPr>
          <a:xfrm>
            <a:off x="2365873" y="1469116"/>
            <a:ext cx="1569869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0A00A2-CC73-4EF2-887D-7D80E144AF26}"/>
              </a:ext>
            </a:extLst>
          </p:cNvPr>
          <p:cNvSpPr/>
          <p:nvPr/>
        </p:nvSpPr>
        <p:spPr>
          <a:xfrm>
            <a:off x="752700" y="2441165"/>
            <a:ext cx="1805232" cy="1169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3454A-EF7F-44C5-8AE5-E5A17B5A7452}"/>
              </a:ext>
            </a:extLst>
          </p:cNvPr>
          <p:cNvSpPr/>
          <p:nvPr/>
        </p:nvSpPr>
        <p:spPr>
          <a:xfrm>
            <a:off x="2845676" y="5273977"/>
            <a:ext cx="1447851" cy="113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POSTAL CODE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11A212-6A7D-415A-ABC2-FB512435406D}"/>
              </a:ext>
            </a:extLst>
          </p:cNvPr>
          <p:cNvSpPr/>
          <p:nvPr/>
        </p:nvSpPr>
        <p:spPr>
          <a:xfrm>
            <a:off x="6231538" y="2527777"/>
            <a:ext cx="1670377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294D18-7E34-424F-940C-D92FC285C386}"/>
              </a:ext>
            </a:extLst>
          </p:cNvPr>
          <p:cNvSpPr/>
          <p:nvPr/>
        </p:nvSpPr>
        <p:spPr>
          <a:xfrm>
            <a:off x="8952278" y="4510965"/>
            <a:ext cx="1269507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614AC-E496-48EA-AB42-E9C8467D9DDD}"/>
              </a:ext>
            </a:extLst>
          </p:cNvPr>
          <p:cNvSpPr/>
          <p:nvPr/>
        </p:nvSpPr>
        <p:spPr>
          <a:xfrm>
            <a:off x="6476052" y="4481669"/>
            <a:ext cx="1269507" cy="934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 DATE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55B99-7000-4CF0-BD14-B66F8D21FCEA}"/>
              </a:ext>
            </a:extLst>
          </p:cNvPr>
          <p:cNvSpPr/>
          <p:nvPr/>
        </p:nvSpPr>
        <p:spPr>
          <a:xfrm>
            <a:off x="1794176" y="4233179"/>
            <a:ext cx="1407006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54515E-0A4A-4385-A4A9-060A2FFA61A4}"/>
              </a:ext>
            </a:extLst>
          </p:cNvPr>
          <p:cNvSpPr/>
          <p:nvPr/>
        </p:nvSpPr>
        <p:spPr>
          <a:xfrm>
            <a:off x="3454552" y="3646836"/>
            <a:ext cx="1269507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A0FA1D-447C-44F5-869F-9B5A3150173D}"/>
              </a:ext>
            </a:extLst>
          </p:cNvPr>
          <p:cNvSpPr/>
          <p:nvPr/>
        </p:nvSpPr>
        <p:spPr>
          <a:xfrm>
            <a:off x="4711852" y="4551752"/>
            <a:ext cx="1269507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F29E46-17C6-450A-8460-B976A96EFC79}"/>
              </a:ext>
            </a:extLst>
          </p:cNvPr>
          <p:cNvSpPr/>
          <p:nvPr/>
        </p:nvSpPr>
        <p:spPr>
          <a:xfrm>
            <a:off x="8075249" y="2552136"/>
            <a:ext cx="1868269" cy="1058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2805F2-DDCD-4A23-9C36-ACD4622D971B}"/>
              </a:ext>
            </a:extLst>
          </p:cNvPr>
          <p:cNvSpPr/>
          <p:nvPr/>
        </p:nvSpPr>
        <p:spPr>
          <a:xfrm>
            <a:off x="7195639" y="1400420"/>
            <a:ext cx="2339900" cy="866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SUBCATEGORY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BF808D-FC27-400B-8CD4-FF4715D2DA26}"/>
              </a:ext>
            </a:extLst>
          </p:cNvPr>
          <p:cNvSpPr/>
          <p:nvPr/>
        </p:nvSpPr>
        <p:spPr>
          <a:xfrm rot="19553741">
            <a:off x="-61288" y="1521378"/>
            <a:ext cx="4773046" cy="2012799"/>
          </a:xfrm>
          <a:prstGeom prst="ellipse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9ACAA7-EAB3-49F4-B354-2F09B2540276}"/>
              </a:ext>
            </a:extLst>
          </p:cNvPr>
          <p:cNvSpPr/>
          <p:nvPr/>
        </p:nvSpPr>
        <p:spPr>
          <a:xfrm rot="20772864">
            <a:off x="5975491" y="1153788"/>
            <a:ext cx="4506079" cy="3069203"/>
          </a:xfrm>
          <a:prstGeom prst="ellipse">
            <a:avLst/>
          </a:prstGeom>
          <a:noFill/>
          <a:ln>
            <a:solidFill>
              <a:srgbClr val="D30308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7A7EC9-9E73-47DF-9ACC-AD0C45F6A138}"/>
              </a:ext>
            </a:extLst>
          </p:cNvPr>
          <p:cNvSpPr/>
          <p:nvPr/>
        </p:nvSpPr>
        <p:spPr>
          <a:xfrm>
            <a:off x="1396430" y="3560223"/>
            <a:ext cx="4709739" cy="29676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3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DD6477-370A-4C3A-A952-4DBF34AEBBBC}"/>
              </a:ext>
            </a:extLst>
          </p:cNvPr>
          <p:cNvSpPr/>
          <p:nvPr/>
        </p:nvSpPr>
        <p:spPr>
          <a:xfrm>
            <a:off x="4140976" y="2231314"/>
            <a:ext cx="1682290" cy="12251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FBCC02-9102-40E6-A75C-83425419D090}"/>
              </a:ext>
            </a:extLst>
          </p:cNvPr>
          <p:cNvSpPr/>
          <p:nvPr/>
        </p:nvSpPr>
        <p:spPr>
          <a:xfrm>
            <a:off x="6330671" y="4394304"/>
            <a:ext cx="1584218" cy="1185515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C944AD-9BF6-4AFE-8760-5C4038EB27DD}"/>
              </a:ext>
            </a:extLst>
          </p:cNvPr>
          <p:cNvSpPr/>
          <p:nvPr/>
        </p:nvSpPr>
        <p:spPr>
          <a:xfrm>
            <a:off x="8749554" y="4343832"/>
            <a:ext cx="1676400" cy="1445642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51FADDDE-3555-40DC-A03F-F6E248996229}"/>
              </a:ext>
            </a:extLst>
          </p:cNvPr>
          <p:cNvSpPr/>
          <p:nvPr/>
        </p:nvSpPr>
        <p:spPr>
          <a:xfrm rot="14308297">
            <a:off x="5780177" y="3450827"/>
            <a:ext cx="213064" cy="4735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F6B8325-0D8B-435C-86C7-5A204099254C}"/>
              </a:ext>
            </a:extLst>
          </p:cNvPr>
          <p:cNvSpPr/>
          <p:nvPr/>
        </p:nvSpPr>
        <p:spPr>
          <a:xfrm>
            <a:off x="1143251" y="3343857"/>
            <a:ext cx="4633224" cy="2169311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CATEGORY_ID</a:t>
            </a:r>
          </a:p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/>
              <a:t>SUB-CATEGORY</a:t>
            </a:r>
          </a:p>
          <a:p>
            <a:pPr algn="ctr"/>
            <a:r>
              <a:rPr lang="en-US" dirty="0"/>
              <a:t>PRODUCT_NAME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58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6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" grpId="0" animBg="1"/>
      <p:bldP spid="5" grpId="0" animBg="1"/>
      <p:bldP spid="6" grpId="0" animBg="1"/>
      <p:bldP spid="7" grpId="0" animBg="1"/>
      <p:bldP spid="8" grpId="0" animBg="1"/>
      <p:bldP spid="13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7868F7-F046-485B-9160-1D08DBEF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23" y="645966"/>
            <a:ext cx="6361221" cy="55660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15B88-B7DD-4CC1-9D11-494A0C96C2E1}"/>
              </a:ext>
            </a:extLst>
          </p:cNvPr>
          <p:cNvSpPr txBox="1"/>
          <p:nvPr/>
        </p:nvSpPr>
        <p:spPr>
          <a:xfrm>
            <a:off x="8199343" y="2881593"/>
            <a:ext cx="351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Star schema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12931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816A1-AF65-4B13-A315-083250E4E2F2}"/>
              </a:ext>
            </a:extLst>
          </p:cNvPr>
          <p:cNvSpPr txBox="1"/>
          <p:nvPr/>
        </p:nvSpPr>
        <p:spPr>
          <a:xfrm>
            <a:off x="98612" y="1712326"/>
            <a:ext cx="11945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Defining hierarchies</a:t>
            </a:r>
            <a:endParaRPr lang="el-GR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4C32242-88C4-45A4-9D92-3E6A0D094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080320"/>
              </p:ext>
            </p:extLst>
          </p:nvPr>
        </p:nvGraphicFramePr>
        <p:xfrm>
          <a:off x="98612" y="2601243"/>
          <a:ext cx="4785274" cy="319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DBA837B-B9AF-4A41-B07C-A2A5849A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000173"/>
              </p:ext>
            </p:extLst>
          </p:nvPr>
        </p:nvGraphicFramePr>
        <p:xfrm>
          <a:off x="3970643" y="2717786"/>
          <a:ext cx="4456906" cy="319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F74E1F8-33D2-4C29-B752-84643AA9B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80181"/>
              </p:ext>
            </p:extLst>
          </p:nvPr>
        </p:nvGraphicFramePr>
        <p:xfrm>
          <a:off x="7523269" y="2717786"/>
          <a:ext cx="4456906" cy="319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5FC6CD4-3C19-4484-8CF5-22400CE825D8}"/>
              </a:ext>
            </a:extLst>
          </p:cNvPr>
          <p:cNvSpPr/>
          <p:nvPr/>
        </p:nvSpPr>
        <p:spPr>
          <a:xfrm>
            <a:off x="1491343" y="206830"/>
            <a:ext cx="588661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Creating a cube……</a:t>
            </a:r>
          </a:p>
        </p:txBody>
      </p:sp>
    </p:spTree>
    <p:extLst>
      <p:ext uri="{BB962C8B-B14F-4D97-AF65-F5344CB8AC3E}">
        <p14:creationId xmlns:p14="http://schemas.microsoft.com/office/powerpoint/2010/main" val="3358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BD4FD-2C1F-4F18-B69D-3D26DAEC78AB}"/>
              </a:ext>
            </a:extLst>
          </p:cNvPr>
          <p:cNvSpPr txBox="1"/>
          <p:nvPr/>
        </p:nvSpPr>
        <p:spPr>
          <a:xfrm>
            <a:off x="1344707" y="1855729"/>
            <a:ext cx="3367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</a:p>
          <a:p>
            <a:endParaRPr lang="en-US" sz="3200" dirty="0"/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r>
              <a:rPr lang="en-US" sz="3200" dirty="0"/>
              <a:t> </a:t>
            </a:r>
            <a:endParaRPr lang="el-G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C3C54-A4B9-4621-BEE8-2CDABEDB6846}"/>
              </a:ext>
            </a:extLst>
          </p:cNvPr>
          <p:cNvSpPr/>
          <p:nvPr/>
        </p:nvSpPr>
        <p:spPr>
          <a:xfrm>
            <a:off x="1491343" y="206830"/>
            <a:ext cx="588661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Measurements</a:t>
            </a:r>
          </a:p>
        </p:txBody>
      </p:sp>
      <p:sp>
        <p:nvSpPr>
          <p:cNvPr id="11" name="Flowchart: Sequential Access Storage 10">
            <a:extLst>
              <a:ext uri="{FF2B5EF4-FFF2-40B4-BE49-F238E27FC236}">
                <a16:creationId xmlns:a16="http://schemas.microsoft.com/office/drawing/2014/main" id="{BD3F8D10-6D94-428D-A38B-24FA86001931}"/>
              </a:ext>
            </a:extLst>
          </p:cNvPr>
          <p:cNvSpPr/>
          <p:nvPr/>
        </p:nvSpPr>
        <p:spPr>
          <a:xfrm flipH="1">
            <a:off x="4310450" y="1438525"/>
            <a:ext cx="5227212" cy="834407"/>
          </a:xfrm>
          <a:prstGeom prst="flowChartMagneticTap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am-ET" dirty="0">
                <a:cs typeface="Times New Roman" panose="02020603050405020304" pitchFamily="18" charset="0"/>
              </a:rPr>
              <a:t>𝐴𝑣𝑔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m-ET" dirty="0">
                <a:cs typeface="Times New Roman" panose="02020603050405020304" pitchFamily="18" charset="0"/>
              </a:rPr>
              <a:t>𝑆𝑎𝑙𝑒𝑠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m-ET" dirty="0">
                <a:cs typeface="Times New Roman" panose="02020603050405020304" pitchFamily="18" charset="0"/>
              </a:rPr>
              <a:t> = 𝑆𝑎𝑙𝑒𝑠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am-ET" dirty="0">
                <a:cs typeface="Times New Roman" panose="02020603050405020304" pitchFamily="18" charset="0"/>
              </a:rPr>
              <a:t>𝑇𝑜𝑡𝑎𝑙 𝑆𝑎𝑙𝑒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endParaRPr lang="en-US" dirty="0"/>
          </a:p>
        </p:txBody>
      </p:sp>
      <p:sp>
        <p:nvSpPr>
          <p:cNvPr id="13" name="Flowchart: Sequential Access Storage 12">
            <a:extLst>
              <a:ext uri="{FF2B5EF4-FFF2-40B4-BE49-F238E27FC236}">
                <a16:creationId xmlns:a16="http://schemas.microsoft.com/office/drawing/2014/main" id="{77C8F90E-A848-4E5A-BC4A-4AA12718E11F}"/>
              </a:ext>
            </a:extLst>
          </p:cNvPr>
          <p:cNvSpPr/>
          <p:nvPr/>
        </p:nvSpPr>
        <p:spPr>
          <a:xfrm flipH="1">
            <a:off x="2832849" y="3141557"/>
            <a:ext cx="3452197" cy="719929"/>
          </a:xfrm>
          <a:prstGeom prst="flowChartMagneticTap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𝐶𝑜𝑠𝑡 = 𝑆𝑎𝑙𝑒𝑠 − 𝑃𝑟𝑜𝑓𝑖t</a:t>
            </a:r>
          </a:p>
          <a:p>
            <a:pPr algn="ctr"/>
            <a:endParaRPr lang="en-US" dirty="0"/>
          </a:p>
        </p:txBody>
      </p:sp>
      <p:sp>
        <p:nvSpPr>
          <p:cNvPr id="14" name="Flowchart: Sequential Access Storage 13">
            <a:extLst>
              <a:ext uri="{FF2B5EF4-FFF2-40B4-BE49-F238E27FC236}">
                <a16:creationId xmlns:a16="http://schemas.microsoft.com/office/drawing/2014/main" id="{6BAEDF7D-C49A-41EC-AF8A-3E3144EACB2B}"/>
              </a:ext>
            </a:extLst>
          </p:cNvPr>
          <p:cNvSpPr/>
          <p:nvPr/>
        </p:nvSpPr>
        <p:spPr>
          <a:xfrm flipH="1">
            <a:off x="4852422" y="4497903"/>
            <a:ext cx="4685240" cy="719929"/>
          </a:xfrm>
          <a:prstGeom prst="flowChartMagneticTap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𝑃𝑟𝑜𝑓𝑖𝑡% = 𝑃𝑟𝑜𝑓𝑖𝑡 / 𝐶𝑜𝑠𝑡 ∗ 100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0E5F5-0D5C-4D92-9B74-D2B09BBF4F0E}"/>
              </a:ext>
            </a:extLst>
          </p:cNvPr>
          <p:cNvSpPr txBox="1"/>
          <p:nvPr/>
        </p:nvSpPr>
        <p:spPr>
          <a:xfrm>
            <a:off x="1344706" y="3450942"/>
            <a:ext cx="181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FB39F-409E-4E65-AFBB-C1B86C7E5BCB}"/>
              </a:ext>
            </a:extLst>
          </p:cNvPr>
          <p:cNvSpPr txBox="1"/>
          <p:nvPr/>
        </p:nvSpPr>
        <p:spPr>
          <a:xfrm>
            <a:off x="1324540" y="4784290"/>
            <a:ext cx="3387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Percentage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3" grpId="0" animBg="1"/>
      <p:bldP spid="14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93F5A9-BFCB-43D5-9F60-E35012D55CF9}"/>
              </a:ext>
            </a:extLst>
          </p:cNvPr>
          <p:cNvSpPr txBox="1"/>
          <p:nvPr/>
        </p:nvSpPr>
        <p:spPr>
          <a:xfrm>
            <a:off x="2670886" y="4333452"/>
            <a:ext cx="28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sales for bookcases</a:t>
            </a:r>
          </a:p>
          <a:p>
            <a:pPr algn="ctr"/>
            <a:r>
              <a:rPr lang="en-US" dirty="0"/>
              <a:t> in New York for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0EB95-D28C-4729-AB7E-F4FCE5ACED9A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OLAP Reports…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07DD563-EBB2-484E-9077-F807F576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71" y="1106898"/>
            <a:ext cx="5793740" cy="28353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C0340DB-D69F-43FE-8576-4BD623F77B3E}"/>
              </a:ext>
            </a:extLst>
          </p:cNvPr>
          <p:cNvSpPr txBox="1"/>
          <p:nvPr/>
        </p:nvSpPr>
        <p:spPr>
          <a:xfrm rot="20811390">
            <a:off x="9101984" y="3113926"/>
            <a:ext cx="146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Sub Category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44E289-A6DC-4133-B563-85B0C1D450AC}"/>
              </a:ext>
            </a:extLst>
          </p:cNvPr>
          <p:cNvSpPr txBox="1"/>
          <p:nvPr/>
        </p:nvSpPr>
        <p:spPr>
          <a:xfrm rot="20728145">
            <a:off x="9102624" y="2448503"/>
            <a:ext cx="99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7B7A62-BC49-4ED7-9AE1-CAFCBDB1210C}"/>
              </a:ext>
            </a:extLst>
          </p:cNvPr>
          <p:cNvSpPr txBox="1"/>
          <p:nvPr/>
        </p:nvSpPr>
        <p:spPr>
          <a:xfrm rot="586813">
            <a:off x="8605641" y="3208889"/>
            <a:ext cx="4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94636E-89B8-4907-A2CF-EE1C876AC352}"/>
              </a:ext>
            </a:extLst>
          </p:cNvPr>
          <p:cNvSpPr txBox="1"/>
          <p:nvPr/>
        </p:nvSpPr>
        <p:spPr>
          <a:xfrm>
            <a:off x="5773271" y="772886"/>
            <a:ext cx="579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Sales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5B2E1DF-7E96-4581-B81F-DDAA4132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17" y="5077990"/>
            <a:ext cx="4067175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836E5F1-1371-4747-8687-B4BB945F6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17" y="1911660"/>
            <a:ext cx="4067175" cy="1708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2F8C8C9-3178-42E9-BD75-73967F18CD5D}"/>
              </a:ext>
            </a:extLst>
          </p:cNvPr>
          <p:cNvSpPr txBox="1"/>
          <p:nvPr/>
        </p:nvSpPr>
        <p:spPr>
          <a:xfrm>
            <a:off x="1330824" y="1142218"/>
            <a:ext cx="982071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Roll 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012325-A349-49F0-A54F-6FAB29A27178}"/>
              </a:ext>
            </a:extLst>
          </p:cNvPr>
          <p:cNvSpPr txBox="1"/>
          <p:nvPr/>
        </p:nvSpPr>
        <p:spPr>
          <a:xfrm>
            <a:off x="2350235" y="1094691"/>
            <a:ext cx="28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sales for bookcases</a:t>
            </a:r>
          </a:p>
          <a:p>
            <a:pPr algn="ctr"/>
            <a:r>
              <a:rPr lang="en-US" dirty="0"/>
              <a:t> in New York for all years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D2A790-224D-4A96-8292-A42F6E270D6D}"/>
              </a:ext>
            </a:extLst>
          </p:cNvPr>
          <p:cNvSpPr txBox="1"/>
          <p:nvPr/>
        </p:nvSpPr>
        <p:spPr>
          <a:xfrm>
            <a:off x="1330824" y="4456761"/>
            <a:ext cx="133369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Drill Down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ABC35F-EF0B-4EA4-B500-3C910FD3F1DD}"/>
              </a:ext>
            </a:extLst>
          </p:cNvPr>
          <p:cNvSpPr txBox="1"/>
          <p:nvPr/>
        </p:nvSpPr>
        <p:spPr>
          <a:xfrm>
            <a:off x="6364941" y="4333452"/>
            <a:ext cx="1756283" cy="3997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Slice and Dice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E5287E9-1612-4DA9-A585-0C439CF0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498" y="4444532"/>
            <a:ext cx="2548846" cy="1790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D70F818-135F-4D4C-A8B0-5C1684BE6BCE}"/>
              </a:ext>
            </a:extLst>
          </p:cNvPr>
          <p:cNvSpPr txBox="1"/>
          <p:nvPr/>
        </p:nvSpPr>
        <p:spPr>
          <a:xfrm>
            <a:off x="5863066" y="4884785"/>
            <a:ext cx="2689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sales </a:t>
            </a:r>
          </a:p>
          <a:p>
            <a:pPr algn="ctr"/>
            <a:r>
              <a:rPr lang="en-US" dirty="0"/>
              <a:t>for bookcases in New York </a:t>
            </a:r>
          </a:p>
          <a:p>
            <a:pPr algn="ctr"/>
            <a:r>
              <a:rPr lang="en-US" dirty="0"/>
              <a:t>between 01/04/2016 </a:t>
            </a:r>
          </a:p>
          <a:p>
            <a:pPr algn="ctr"/>
            <a:r>
              <a:rPr lang="en-US" dirty="0"/>
              <a:t>and 01/04/2017</a:t>
            </a:r>
          </a:p>
        </p:txBody>
      </p:sp>
    </p:spTree>
    <p:extLst>
      <p:ext uri="{BB962C8B-B14F-4D97-AF65-F5344CB8AC3E}">
        <p14:creationId xmlns:p14="http://schemas.microsoft.com/office/powerpoint/2010/main" val="35365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3" grpId="0"/>
      <p:bldP spid="64" grpId="0"/>
      <p:bldP spid="65" grpId="0"/>
      <p:bldP spid="62" grpId="0"/>
      <p:bldP spid="74" grpId="0" animBg="1"/>
      <p:bldP spid="76" grpId="0"/>
      <p:bldP spid="78" grpId="0" animBg="1"/>
      <p:bldP spid="79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53486-657B-42C1-BE83-49FD26D77AC8}"/>
              </a:ext>
            </a:extLst>
          </p:cNvPr>
          <p:cNvSpPr/>
          <p:nvPr/>
        </p:nvSpPr>
        <p:spPr>
          <a:xfrm>
            <a:off x="1491343" y="206829"/>
            <a:ext cx="5246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Visualizations with Power BI…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E6993-733E-4027-AA9C-58997712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2" y="1019175"/>
            <a:ext cx="9923978" cy="54578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430D8F-C291-432D-B80D-B28EFD854A24}"/>
              </a:ext>
            </a:extLst>
          </p:cNvPr>
          <p:cNvCxnSpPr>
            <a:cxnSpLocks/>
          </p:cNvCxnSpPr>
          <p:nvPr/>
        </p:nvCxnSpPr>
        <p:spPr>
          <a:xfrm>
            <a:off x="3254188" y="4096871"/>
            <a:ext cx="726141" cy="25997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02CDA-47A2-4F91-9F1B-B1BEF3043FEE}"/>
              </a:ext>
            </a:extLst>
          </p:cNvPr>
          <p:cNvSpPr txBox="1"/>
          <p:nvPr/>
        </p:nvSpPr>
        <p:spPr>
          <a:xfrm>
            <a:off x="1183341" y="3286422"/>
            <a:ext cx="220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California is the state </a:t>
            </a:r>
          </a:p>
          <a:p>
            <a:pPr algn="ctr"/>
            <a:r>
              <a:rPr lang="en-US" dirty="0"/>
              <a:t>with the most orders </a:t>
            </a:r>
          </a:p>
          <a:p>
            <a:pPr algn="ctr"/>
            <a:r>
              <a:rPr lang="en-US" dirty="0"/>
              <a:t>during the years</a:t>
            </a:r>
          </a:p>
        </p:txBody>
      </p:sp>
    </p:spTree>
    <p:extLst>
      <p:ext uri="{BB962C8B-B14F-4D97-AF65-F5344CB8AC3E}">
        <p14:creationId xmlns:p14="http://schemas.microsoft.com/office/powerpoint/2010/main" val="21368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795</TotalTime>
  <Words>475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Nyala</vt:lpstr>
      <vt:lpstr>Segoe UI</vt:lpstr>
      <vt:lpstr>Times New Roman</vt:lpstr>
      <vt:lpstr>Tw Cen MT</vt:lpstr>
      <vt:lpstr>Wingdings</vt:lpstr>
      <vt:lpstr>Circuit</vt:lpstr>
      <vt:lpstr>Data warehouse for…superstore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for…superstore</dc:title>
  <dc:creator>Sotiria Ligkou</dc:creator>
  <cp:lastModifiedBy>Eva</cp:lastModifiedBy>
  <cp:revision>65</cp:revision>
  <dcterms:created xsi:type="dcterms:W3CDTF">2020-12-11T21:32:46Z</dcterms:created>
  <dcterms:modified xsi:type="dcterms:W3CDTF">2020-12-13T16:03:12Z</dcterms:modified>
</cp:coreProperties>
</file>