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Lst>
  <p:notesMasterIdLst>
    <p:notesMasterId r:id="rId18"/>
  </p:notesMasterIdLst>
  <p:sldIdLst>
    <p:sldId id="256" r:id="rId2"/>
    <p:sldId id="258" r:id="rId3"/>
    <p:sldId id="259" r:id="rId4"/>
    <p:sldId id="260" r:id="rId5"/>
    <p:sldId id="261" r:id="rId6"/>
    <p:sldId id="262" r:id="rId7"/>
    <p:sldId id="284" r:id="rId8"/>
    <p:sldId id="267" r:id="rId9"/>
    <p:sldId id="269" r:id="rId10"/>
    <p:sldId id="275" r:id="rId11"/>
    <p:sldId id="285" r:id="rId12"/>
    <p:sldId id="281" r:id="rId13"/>
    <p:sldId id="280" r:id="rId14"/>
    <p:sldId id="279"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2F46FE3A-9F66-41EE-B856-F1B873B10FD6}">
          <p14:sldIdLst>
            <p14:sldId id="256"/>
            <p14:sldId id="258"/>
            <p14:sldId id="259"/>
            <p14:sldId id="260"/>
            <p14:sldId id="261"/>
            <p14:sldId id="262"/>
            <p14:sldId id="284"/>
            <p14:sldId id="267"/>
            <p14:sldId id="269"/>
          </p14:sldIdLst>
        </p14:section>
        <p14:section name="Ενότητα χωρίς τίτλο" id="{AF8D7697-91A6-49AE-8B90-40357D8E80DB}">
          <p14:sldIdLst>
            <p14:sldId id="275"/>
            <p14:sldId id="285"/>
            <p14:sldId id="281"/>
            <p14:sldId id="280"/>
            <p14:sldId id="279"/>
            <p14:sldId id="263"/>
            <p14:sldId id="2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askevi Barmpa" initials="PB" lastIdx="1" clrIdx="0">
    <p:extLst>
      <p:ext uri="{19B8F6BF-5375-455C-9EA6-DF929625EA0E}">
        <p15:presenceInfo xmlns:p15="http://schemas.microsoft.com/office/powerpoint/2012/main" userId="49177fc48ff5acba" providerId="Windows Live"/>
      </p:ext>
    </p:extLst>
  </p:cmAuthor>
  <p:cmAuthor id="2" name="eva arseniou" initials="ea" lastIdx="1" clrIdx="1">
    <p:extLst>
      <p:ext uri="{19B8F6BF-5375-455C-9EA6-DF929625EA0E}">
        <p15:presenceInfo xmlns:p15="http://schemas.microsoft.com/office/powerpoint/2012/main" userId="05311cc43d1604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B2B7"/>
    <a:srgbClr val="5CCAE7"/>
    <a:srgbClr val="EC81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Μεσαίο στυλ 2 - Έμφαση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Μεσαίο στυλ 3 - Έμφαση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Σκούρο στυλ 1 - Έμφαση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1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D97CF1-EA2B-4B05-A4A5-0CBF76C872F8}" type="doc">
      <dgm:prSet loTypeId="urn:microsoft.com/office/officeart/2005/8/layout/matrix1" loCatId="matrix" qsTypeId="urn:microsoft.com/office/officeart/2005/8/quickstyle/3d5" qsCatId="3D" csTypeId="urn:microsoft.com/office/officeart/2005/8/colors/accent1_2" csCatId="accent1" phldr="1"/>
      <dgm:spPr/>
      <dgm:t>
        <a:bodyPr/>
        <a:lstStyle/>
        <a:p>
          <a:endParaRPr lang="el-GR"/>
        </a:p>
      </dgm:t>
    </dgm:pt>
    <dgm:pt modelId="{79ECABF4-D1FE-40AA-AED4-F6449E31631D}">
      <dgm:prSet phldrT="[Κείμενο]" custT="1"/>
      <dgm:spPr>
        <a:solidFill>
          <a:schemeClr val="bg1"/>
        </a:solidFill>
      </dgm:spPr>
      <dgm:t>
        <a:bodyPr/>
        <a:lstStyle/>
        <a:p>
          <a:r>
            <a:rPr lang="en-US" sz="1200" b="1" i="1" dirty="0">
              <a:solidFill>
                <a:schemeClr val="tx1"/>
              </a:solidFill>
              <a:latin typeface="Arial" panose="020B0604020202020204" pitchFamily="34" charset="0"/>
              <a:cs typeface="Arial" panose="020B0604020202020204" pitchFamily="34" charset="0"/>
            </a:rPr>
            <a:t>FNN</a:t>
          </a:r>
          <a:endParaRPr lang="el-GR" sz="1000" b="1" i="1" dirty="0">
            <a:solidFill>
              <a:schemeClr val="tx1"/>
            </a:solidFill>
            <a:latin typeface="Arial" panose="020B0604020202020204" pitchFamily="34" charset="0"/>
            <a:cs typeface="Arial" panose="020B0604020202020204" pitchFamily="34" charset="0"/>
          </a:endParaRPr>
        </a:p>
      </dgm:t>
    </dgm:pt>
    <dgm:pt modelId="{ABED72DD-0BD0-4F7D-A400-8B63A4CA36D8}" type="parTrans" cxnId="{40EEA989-0AE0-40C8-9915-2D9EA8FC10EC}">
      <dgm:prSet/>
      <dgm:spPr/>
      <dgm:t>
        <a:bodyPr/>
        <a:lstStyle/>
        <a:p>
          <a:endParaRPr lang="el-GR"/>
        </a:p>
      </dgm:t>
    </dgm:pt>
    <dgm:pt modelId="{ED387B37-4AFF-44E5-B450-16B5937536A8}" type="sibTrans" cxnId="{40EEA989-0AE0-40C8-9915-2D9EA8FC10EC}">
      <dgm:prSet/>
      <dgm:spPr/>
      <dgm:t>
        <a:bodyPr/>
        <a:lstStyle/>
        <a:p>
          <a:endParaRPr lang="el-GR"/>
        </a:p>
      </dgm:t>
    </dgm:pt>
    <dgm:pt modelId="{0E6694FC-4428-4944-8560-9EAF07B3E9CF}">
      <dgm:prSet phldrT="[Κείμενο]"/>
      <dgm:spPr/>
      <dgm:t>
        <a:bodyPr/>
        <a:lstStyle/>
        <a:p>
          <a:r>
            <a:rPr lang="en-US" dirty="0">
              <a:latin typeface="Arial" panose="020B0604020202020204" pitchFamily="34" charset="0"/>
              <a:cs typeface="Arial" panose="020B0604020202020204" pitchFamily="34" charset="0"/>
            </a:rPr>
            <a:t>Optimizer</a:t>
          </a:r>
        </a:p>
        <a:p>
          <a:r>
            <a:rPr lang="en-US" b="1" i="1" dirty="0">
              <a:latin typeface="Arial" panose="020B0604020202020204" pitchFamily="34" charset="0"/>
              <a:cs typeface="Arial" panose="020B0604020202020204" pitchFamily="34" charset="0"/>
            </a:rPr>
            <a:t>RMSProp</a:t>
          </a:r>
          <a:endParaRPr lang="el-GR" b="1" i="1" dirty="0">
            <a:latin typeface="Arial" panose="020B0604020202020204" pitchFamily="34" charset="0"/>
            <a:cs typeface="Arial" panose="020B0604020202020204" pitchFamily="34" charset="0"/>
          </a:endParaRPr>
        </a:p>
      </dgm:t>
    </dgm:pt>
    <dgm:pt modelId="{2EBCFD54-3F2C-4BBB-98BD-80019BED9E05}" type="sibTrans" cxnId="{2B9DE6CB-68B6-4C58-B595-6CFD486F201C}">
      <dgm:prSet/>
      <dgm:spPr/>
      <dgm:t>
        <a:bodyPr/>
        <a:lstStyle/>
        <a:p>
          <a:endParaRPr lang="el-GR"/>
        </a:p>
      </dgm:t>
    </dgm:pt>
    <dgm:pt modelId="{2699F45F-5E37-488E-8DCE-2D59D77AE754}" type="parTrans" cxnId="{2B9DE6CB-68B6-4C58-B595-6CFD486F201C}">
      <dgm:prSet/>
      <dgm:spPr/>
      <dgm:t>
        <a:bodyPr/>
        <a:lstStyle/>
        <a:p>
          <a:endParaRPr lang="el-GR"/>
        </a:p>
      </dgm:t>
    </dgm:pt>
    <dgm:pt modelId="{24E11B93-1710-4EC7-A7DB-BD805ED35FAD}">
      <dgm:prSet phldrT="[Κείμενο]"/>
      <dgm:spPr/>
      <dgm:t>
        <a:bodyPr/>
        <a:lstStyle/>
        <a:p>
          <a:r>
            <a:rPr lang="en-US" dirty="0">
              <a:latin typeface="Arial" panose="020B0604020202020204" pitchFamily="34" charset="0"/>
              <a:cs typeface="Arial" panose="020B0604020202020204" pitchFamily="34" charset="0"/>
            </a:rPr>
            <a:t>Loss Function</a:t>
          </a:r>
        </a:p>
        <a:p>
          <a:r>
            <a:rPr lang="en-US" b="1" i="1" dirty="0">
              <a:latin typeface="Arial" panose="020B0604020202020204" pitchFamily="34" charset="0"/>
              <a:cs typeface="Arial" panose="020B0604020202020204" pitchFamily="34" charset="0"/>
            </a:rPr>
            <a:t>Mean Absolute Error</a:t>
          </a:r>
          <a:endParaRPr lang="el-GR" b="1" i="1" dirty="0">
            <a:latin typeface="Arial" panose="020B0604020202020204" pitchFamily="34" charset="0"/>
            <a:cs typeface="Arial" panose="020B0604020202020204" pitchFamily="34" charset="0"/>
          </a:endParaRPr>
        </a:p>
      </dgm:t>
    </dgm:pt>
    <dgm:pt modelId="{C2352C0C-1160-4C13-9685-04310CC7BE8A}" type="sibTrans" cxnId="{E7DD5675-CCDC-4DAA-86CF-DFF2AB144C3C}">
      <dgm:prSet/>
      <dgm:spPr/>
      <dgm:t>
        <a:bodyPr/>
        <a:lstStyle/>
        <a:p>
          <a:endParaRPr lang="el-GR"/>
        </a:p>
      </dgm:t>
    </dgm:pt>
    <dgm:pt modelId="{356A5E0B-498E-41AD-B220-92AAE23164B3}" type="parTrans" cxnId="{E7DD5675-CCDC-4DAA-86CF-DFF2AB144C3C}">
      <dgm:prSet/>
      <dgm:spPr/>
      <dgm:t>
        <a:bodyPr/>
        <a:lstStyle/>
        <a:p>
          <a:endParaRPr lang="el-GR"/>
        </a:p>
      </dgm:t>
    </dgm:pt>
    <dgm:pt modelId="{55857204-A0A1-4573-9057-2C6E07A1AAC7}">
      <dgm:prSet phldrT="[Κείμενο]"/>
      <dgm:spPr>
        <a:ln>
          <a:noFill/>
        </a:ln>
      </dgm:spPr>
      <dgm:t>
        <a:bodyPr/>
        <a:lstStyle/>
        <a:p>
          <a:r>
            <a:rPr lang="en-US" dirty="0">
              <a:latin typeface="Arial" panose="020B0604020202020204" pitchFamily="34" charset="0"/>
              <a:cs typeface="Arial" panose="020B0604020202020204" pitchFamily="34" charset="0"/>
            </a:rPr>
            <a:t>Epochs </a:t>
          </a:r>
          <a:r>
            <a:rPr lang="en-US" b="1" i="1" dirty="0">
              <a:latin typeface="Arial" panose="020B0604020202020204" pitchFamily="34" charset="0"/>
              <a:cs typeface="Arial" panose="020B0604020202020204" pitchFamily="34" charset="0"/>
            </a:rPr>
            <a:t>30</a:t>
          </a:r>
          <a:endParaRPr lang="el-GR" b="1" i="1" dirty="0">
            <a:latin typeface="Arial" panose="020B0604020202020204" pitchFamily="34" charset="0"/>
            <a:cs typeface="Arial" panose="020B0604020202020204" pitchFamily="34" charset="0"/>
          </a:endParaRPr>
        </a:p>
      </dgm:t>
    </dgm:pt>
    <dgm:pt modelId="{C9F2D71C-4871-4EEA-A4C7-EBA86EA5D7D4}" type="sibTrans" cxnId="{8E595FC4-E3D6-46DC-86A6-2B699B434A2B}">
      <dgm:prSet/>
      <dgm:spPr/>
      <dgm:t>
        <a:bodyPr/>
        <a:lstStyle/>
        <a:p>
          <a:endParaRPr lang="el-GR"/>
        </a:p>
      </dgm:t>
    </dgm:pt>
    <dgm:pt modelId="{128613C2-7B45-4CE8-B849-47EC6449F233}" type="parTrans" cxnId="{8E595FC4-E3D6-46DC-86A6-2B699B434A2B}">
      <dgm:prSet/>
      <dgm:spPr/>
      <dgm:t>
        <a:bodyPr/>
        <a:lstStyle/>
        <a:p>
          <a:endParaRPr lang="el-GR"/>
        </a:p>
      </dgm:t>
    </dgm:pt>
    <dgm:pt modelId="{63A08DE4-4C43-4B8F-8765-AF1A45C33085}">
      <dgm:prSet phldrT="[Κείμενο]"/>
      <dgm:spPr/>
      <dgm:t>
        <a:bodyPr/>
        <a:lstStyle/>
        <a:p>
          <a:r>
            <a:rPr lang="en-US" dirty="0">
              <a:latin typeface="Arial" panose="020B0604020202020204" pitchFamily="34" charset="0"/>
              <a:cs typeface="Arial" panose="020B0604020202020204" pitchFamily="34" charset="0"/>
            </a:rPr>
            <a:t>Batch Size </a:t>
          </a:r>
          <a:r>
            <a:rPr lang="en-US" b="1" dirty="0">
              <a:latin typeface="Arial" panose="020B0604020202020204" pitchFamily="34" charset="0"/>
              <a:cs typeface="Arial" panose="020B0604020202020204" pitchFamily="34" charset="0"/>
            </a:rPr>
            <a:t>128</a:t>
          </a:r>
          <a:endParaRPr lang="el-GR" b="1" dirty="0">
            <a:latin typeface="Arial" panose="020B0604020202020204" pitchFamily="34" charset="0"/>
            <a:cs typeface="Arial" panose="020B0604020202020204" pitchFamily="34" charset="0"/>
          </a:endParaRPr>
        </a:p>
      </dgm:t>
    </dgm:pt>
    <dgm:pt modelId="{0054C276-90F3-4DC6-8CFE-A142649CC90C}" type="sibTrans" cxnId="{EB727B1A-EFA9-4D89-99B6-63C09ABBA4F3}">
      <dgm:prSet/>
      <dgm:spPr/>
      <dgm:t>
        <a:bodyPr/>
        <a:lstStyle/>
        <a:p>
          <a:endParaRPr lang="el-GR"/>
        </a:p>
      </dgm:t>
    </dgm:pt>
    <dgm:pt modelId="{32400979-4A4D-4A21-A060-324666CA1DA2}" type="parTrans" cxnId="{EB727B1A-EFA9-4D89-99B6-63C09ABBA4F3}">
      <dgm:prSet/>
      <dgm:spPr/>
      <dgm:t>
        <a:bodyPr/>
        <a:lstStyle/>
        <a:p>
          <a:endParaRPr lang="el-GR"/>
        </a:p>
      </dgm:t>
    </dgm:pt>
    <dgm:pt modelId="{568EAD76-1BB3-49B6-A5EE-4FA68C672D8C}" type="pres">
      <dgm:prSet presAssocID="{7FD97CF1-EA2B-4B05-A4A5-0CBF76C872F8}" presName="diagram" presStyleCnt="0">
        <dgm:presLayoutVars>
          <dgm:chMax val="1"/>
          <dgm:dir/>
          <dgm:animLvl val="ctr"/>
          <dgm:resizeHandles val="exact"/>
        </dgm:presLayoutVars>
      </dgm:prSet>
      <dgm:spPr/>
    </dgm:pt>
    <dgm:pt modelId="{4DB4D2E5-B4D5-4EF3-AFBA-5D38A490382B}" type="pres">
      <dgm:prSet presAssocID="{7FD97CF1-EA2B-4B05-A4A5-0CBF76C872F8}" presName="matrix" presStyleCnt="0"/>
      <dgm:spPr/>
    </dgm:pt>
    <dgm:pt modelId="{099A0D5E-F764-4EA9-AA0C-5B2B74936431}" type="pres">
      <dgm:prSet presAssocID="{7FD97CF1-EA2B-4B05-A4A5-0CBF76C872F8}" presName="tile1" presStyleLbl="node1" presStyleIdx="0" presStyleCnt="4"/>
      <dgm:spPr/>
    </dgm:pt>
    <dgm:pt modelId="{CBE92263-1CE6-4DEA-B3BA-AF68C65ED171}" type="pres">
      <dgm:prSet presAssocID="{7FD97CF1-EA2B-4B05-A4A5-0CBF76C872F8}" presName="tile1text" presStyleLbl="node1" presStyleIdx="0" presStyleCnt="4">
        <dgm:presLayoutVars>
          <dgm:chMax val="0"/>
          <dgm:chPref val="0"/>
          <dgm:bulletEnabled val="1"/>
        </dgm:presLayoutVars>
      </dgm:prSet>
      <dgm:spPr/>
    </dgm:pt>
    <dgm:pt modelId="{CB77108B-40DF-420C-83C8-0E07C37DBA8E}" type="pres">
      <dgm:prSet presAssocID="{7FD97CF1-EA2B-4B05-A4A5-0CBF76C872F8}" presName="tile2" presStyleLbl="node1" presStyleIdx="1" presStyleCnt="4" custLinFactNeighborX="82802" custLinFactNeighborY="-8258"/>
      <dgm:spPr/>
    </dgm:pt>
    <dgm:pt modelId="{FF39F040-5B90-497C-8F94-60FF198CC848}" type="pres">
      <dgm:prSet presAssocID="{7FD97CF1-EA2B-4B05-A4A5-0CBF76C872F8}" presName="tile2text" presStyleLbl="node1" presStyleIdx="1" presStyleCnt="4">
        <dgm:presLayoutVars>
          <dgm:chMax val="0"/>
          <dgm:chPref val="0"/>
          <dgm:bulletEnabled val="1"/>
        </dgm:presLayoutVars>
      </dgm:prSet>
      <dgm:spPr/>
    </dgm:pt>
    <dgm:pt modelId="{E4567EB7-FAC0-49E3-BCA5-C5BAFBCE1BA2}" type="pres">
      <dgm:prSet presAssocID="{7FD97CF1-EA2B-4B05-A4A5-0CBF76C872F8}" presName="tile3" presStyleLbl="node1" presStyleIdx="2" presStyleCnt="4" custLinFactNeighborX="-4056"/>
      <dgm:spPr/>
    </dgm:pt>
    <dgm:pt modelId="{CCFE06B4-BADA-4495-8D95-F3D69318FD68}" type="pres">
      <dgm:prSet presAssocID="{7FD97CF1-EA2B-4B05-A4A5-0CBF76C872F8}" presName="tile3text" presStyleLbl="node1" presStyleIdx="2" presStyleCnt="4">
        <dgm:presLayoutVars>
          <dgm:chMax val="0"/>
          <dgm:chPref val="0"/>
          <dgm:bulletEnabled val="1"/>
        </dgm:presLayoutVars>
      </dgm:prSet>
      <dgm:spPr/>
    </dgm:pt>
    <dgm:pt modelId="{2C2919E9-6C15-4112-98DF-FBE4AA82A2CB}" type="pres">
      <dgm:prSet presAssocID="{7FD97CF1-EA2B-4B05-A4A5-0CBF76C872F8}" presName="tile4" presStyleLbl="node1" presStyleIdx="3" presStyleCnt="4"/>
      <dgm:spPr/>
    </dgm:pt>
    <dgm:pt modelId="{F040BF74-430E-46D1-8A49-9DC5B7F92D6F}" type="pres">
      <dgm:prSet presAssocID="{7FD97CF1-EA2B-4B05-A4A5-0CBF76C872F8}" presName="tile4text" presStyleLbl="node1" presStyleIdx="3" presStyleCnt="4">
        <dgm:presLayoutVars>
          <dgm:chMax val="0"/>
          <dgm:chPref val="0"/>
          <dgm:bulletEnabled val="1"/>
        </dgm:presLayoutVars>
      </dgm:prSet>
      <dgm:spPr/>
    </dgm:pt>
    <dgm:pt modelId="{ADFF1049-E7A6-43CC-AED8-7350573EDE96}" type="pres">
      <dgm:prSet presAssocID="{7FD97CF1-EA2B-4B05-A4A5-0CBF76C872F8}" presName="centerTile" presStyleLbl="fgShp" presStyleIdx="0" presStyleCnt="1">
        <dgm:presLayoutVars>
          <dgm:chMax val="0"/>
          <dgm:chPref val="0"/>
        </dgm:presLayoutVars>
      </dgm:prSet>
      <dgm:spPr/>
    </dgm:pt>
  </dgm:ptLst>
  <dgm:cxnLst>
    <dgm:cxn modelId="{8FE9EA16-E7A6-4CCB-BE8B-EBB88B4E5C0C}" type="presOf" srcId="{63A08DE4-4C43-4B8F-8765-AF1A45C33085}" destId="{F040BF74-430E-46D1-8A49-9DC5B7F92D6F}" srcOrd="1" destOrd="0" presId="urn:microsoft.com/office/officeart/2005/8/layout/matrix1"/>
    <dgm:cxn modelId="{EB727B1A-EFA9-4D89-99B6-63C09ABBA4F3}" srcId="{79ECABF4-D1FE-40AA-AED4-F6449E31631D}" destId="{63A08DE4-4C43-4B8F-8765-AF1A45C33085}" srcOrd="3" destOrd="0" parTransId="{32400979-4A4D-4A21-A060-324666CA1DA2}" sibTransId="{0054C276-90F3-4DC6-8CFE-A142649CC90C}"/>
    <dgm:cxn modelId="{B531381D-6CB2-47A9-995F-2764A7DA1D0C}" type="presOf" srcId="{7FD97CF1-EA2B-4B05-A4A5-0CBF76C872F8}" destId="{568EAD76-1BB3-49B6-A5EE-4FA68C672D8C}" srcOrd="0" destOrd="0" presId="urn:microsoft.com/office/officeart/2005/8/layout/matrix1"/>
    <dgm:cxn modelId="{31DAB032-94A2-480B-9C30-C24062DC74F5}" type="presOf" srcId="{79ECABF4-D1FE-40AA-AED4-F6449E31631D}" destId="{ADFF1049-E7A6-43CC-AED8-7350573EDE96}" srcOrd="0" destOrd="0" presId="urn:microsoft.com/office/officeart/2005/8/layout/matrix1"/>
    <dgm:cxn modelId="{B833DE4D-0973-4428-8AEA-B46A055AA9F0}" type="presOf" srcId="{0E6694FC-4428-4944-8560-9EAF07B3E9CF}" destId="{CBE92263-1CE6-4DEA-B3BA-AF68C65ED171}" srcOrd="1" destOrd="0" presId="urn:microsoft.com/office/officeart/2005/8/layout/matrix1"/>
    <dgm:cxn modelId="{FC89BC50-55AD-4CEE-B67C-B45B1FFE250E}" type="presOf" srcId="{24E11B93-1710-4EC7-A7DB-BD805ED35FAD}" destId="{CB77108B-40DF-420C-83C8-0E07C37DBA8E}" srcOrd="0" destOrd="0" presId="urn:microsoft.com/office/officeart/2005/8/layout/matrix1"/>
    <dgm:cxn modelId="{E7DD5675-CCDC-4DAA-86CF-DFF2AB144C3C}" srcId="{79ECABF4-D1FE-40AA-AED4-F6449E31631D}" destId="{24E11B93-1710-4EC7-A7DB-BD805ED35FAD}" srcOrd="1" destOrd="0" parTransId="{356A5E0B-498E-41AD-B220-92AAE23164B3}" sibTransId="{C2352C0C-1160-4C13-9685-04310CC7BE8A}"/>
    <dgm:cxn modelId="{40EEA989-0AE0-40C8-9915-2D9EA8FC10EC}" srcId="{7FD97CF1-EA2B-4B05-A4A5-0CBF76C872F8}" destId="{79ECABF4-D1FE-40AA-AED4-F6449E31631D}" srcOrd="0" destOrd="0" parTransId="{ABED72DD-0BD0-4F7D-A400-8B63A4CA36D8}" sibTransId="{ED387B37-4AFF-44E5-B450-16B5937536A8}"/>
    <dgm:cxn modelId="{E9595A8B-7DBE-433A-A47D-EA9C584C8229}" type="presOf" srcId="{55857204-A0A1-4573-9057-2C6E07A1AAC7}" destId="{CCFE06B4-BADA-4495-8D95-F3D69318FD68}" srcOrd="1" destOrd="0" presId="urn:microsoft.com/office/officeart/2005/8/layout/matrix1"/>
    <dgm:cxn modelId="{CDB5D3BA-8FA0-42B5-A896-756A1BBF26F4}" type="presOf" srcId="{24E11B93-1710-4EC7-A7DB-BD805ED35FAD}" destId="{FF39F040-5B90-497C-8F94-60FF198CC848}" srcOrd="1" destOrd="0" presId="urn:microsoft.com/office/officeart/2005/8/layout/matrix1"/>
    <dgm:cxn modelId="{9E259FBD-AA0E-41E4-81A7-886F5D6EBD2F}" type="presOf" srcId="{55857204-A0A1-4573-9057-2C6E07A1AAC7}" destId="{E4567EB7-FAC0-49E3-BCA5-C5BAFBCE1BA2}" srcOrd="0" destOrd="0" presId="urn:microsoft.com/office/officeart/2005/8/layout/matrix1"/>
    <dgm:cxn modelId="{8E595FC4-E3D6-46DC-86A6-2B699B434A2B}" srcId="{79ECABF4-D1FE-40AA-AED4-F6449E31631D}" destId="{55857204-A0A1-4573-9057-2C6E07A1AAC7}" srcOrd="2" destOrd="0" parTransId="{128613C2-7B45-4CE8-B849-47EC6449F233}" sibTransId="{C9F2D71C-4871-4EEA-A4C7-EBA86EA5D7D4}"/>
    <dgm:cxn modelId="{B174F1CA-C23F-4B40-AC79-EF57B02AF5DF}" type="presOf" srcId="{0E6694FC-4428-4944-8560-9EAF07B3E9CF}" destId="{099A0D5E-F764-4EA9-AA0C-5B2B74936431}" srcOrd="0" destOrd="0" presId="urn:microsoft.com/office/officeart/2005/8/layout/matrix1"/>
    <dgm:cxn modelId="{2B9DE6CB-68B6-4C58-B595-6CFD486F201C}" srcId="{79ECABF4-D1FE-40AA-AED4-F6449E31631D}" destId="{0E6694FC-4428-4944-8560-9EAF07B3E9CF}" srcOrd="0" destOrd="0" parTransId="{2699F45F-5E37-488E-8DCE-2D59D77AE754}" sibTransId="{2EBCFD54-3F2C-4BBB-98BD-80019BED9E05}"/>
    <dgm:cxn modelId="{B58566E3-E3E6-4059-94B1-DEE65C8804ED}" type="presOf" srcId="{63A08DE4-4C43-4B8F-8765-AF1A45C33085}" destId="{2C2919E9-6C15-4112-98DF-FBE4AA82A2CB}" srcOrd="0" destOrd="0" presId="urn:microsoft.com/office/officeart/2005/8/layout/matrix1"/>
    <dgm:cxn modelId="{34DC9855-6CCB-4CEE-951C-7F04238CE4AB}" type="presParOf" srcId="{568EAD76-1BB3-49B6-A5EE-4FA68C672D8C}" destId="{4DB4D2E5-B4D5-4EF3-AFBA-5D38A490382B}" srcOrd="0" destOrd="0" presId="urn:microsoft.com/office/officeart/2005/8/layout/matrix1"/>
    <dgm:cxn modelId="{F8BB0DBE-28BE-4C5F-A0A7-B0F7E94817EF}" type="presParOf" srcId="{4DB4D2E5-B4D5-4EF3-AFBA-5D38A490382B}" destId="{099A0D5E-F764-4EA9-AA0C-5B2B74936431}" srcOrd="0" destOrd="0" presId="urn:microsoft.com/office/officeart/2005/8/layout/matrix1"/>
    <dgm:cxn modelId="{88FE9A39-814C-4634-A962-8D1992594448}" type="presParOf" srcId="{4DB4D2E5-B4D5-4EF3-AFBA-5D38A490382B}" destId="{CBE92263-1CE6-4DEA-B3BA-AF68C65ED171}" srcOrd="1" destOrd="0" presId="urn:microsoft.com/office/officeart/2005/8/layout/matrix1"/>
    <dgm:cxn modelId="{35F69673-BD37-49F5-B53C-04842CB60EA5}" type="presParOf" srcId="{4DB4D2E5-B4D5-4EF3-AFBA-5D38A490382B}" destId="{CB77108B-40DF-420C-83C8-0E07C37DBA8E}" srcOrd="2" destOrd="0" presId="urn:microsoft.com/office/officeart/2005/8/layout/matrix1"/>
    <dgm:cxn modelId="{4E526DDF-CF5B-44A4-A142-61CD3F16101F}" type="presParOf" srcId="{4DB4D2E5-B4D5-4EF3-AFBA-5D38A490382B}" destId="{FF39F040-5B90-497C-8F94-60FF198CC848}" srcOrd="3" destOrd="0" presId="urn:microsoft.com/office/officeart/2005/8/layout/matrix1"/>
    <dgm:cxn modelId="{1E33221A-C2CA-4581-B1D5-0FF18D283068}" type="presParOf" srcId="{4DB4D2E5-B4D5-4EF3-AFBA-5D38A490382B}" destId="{E4567EB7-FAC0-49E3-BCA5-C5BAFBCE1BA2}" srcOrd="4" destOrd="0" presId="urn:microsoft.com/office/officeart/2005/8/layout/matrix1"/>
    <dgm:cxn modelId="{4B92321D-F42D-4FD5-93F8-B6B7AAE758BD}" type="presParOf" srcId="{4DB4D2E5-B4D5-4EF3-AFBA-5D38A490382B}" destId="{CCFE06B4-BADA-4495-8D95-F3D69318FD68}" srcOrd="5" destOrd="0" presId="urn:microsoft.com/office/officeart/2005/8/layout/matrix1"/>
    <dgm:cxn modelId="{9C6024D9-07A4-4384-BCF0-99C32F06786B}" type="presParOf" srcId="{4DB4D2E5-B4D5-4EF3-AFBA-5D38A490382B}" destId="{2C2919E9-6C15-4112-98DF-FBE4AA82A2CB}" srcOrd="6" destOrd="0" presId="urn:microsoft.com/office/officeart/2005/8/layout/matrix1"/>
    <dgm:cxn modelId="{289EA428-3ECA-4620-8C43-9969845DD072}" type="presParOf" srcId="{4DB4D2E5-B4D5-4EF3-AFBA-5D38A490382B}" destId="{F040BF74-430E-46D1-8A49-9DC5B7F92D6F}" srcOrd="7" destOrd="0" presId="urn:microsoft.com/office/officeart/2005/8/layout/matrix1"/>
    <dgm:cxn modelId="{264E59A2-6C82-4B9C-B6B6-E4D49822E887}" type="presParOf" srcId="{568EAD76-1BB3-49B6-A5EE-4FA68C672D8C}" destId="{ADFF1049-E7A6-43CC-AED8-7350573EDE9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A0D5E-F764-4EA9-AA0C-5B2B74936431}">
      <dsp:nvSpPr>
        <dsp:cNvPr id="0" name=""/>
        <dsp:cNvSpPr/>
      </dsp:nvSpPr>
      <dsp:spPr>
        <a:xfrm rot="16200000">
          <a:off x="283656" y="-283656"/>
          <a:ext cx="835667" cy="1402979"/>
        </a:xfrm>
        <a:prstGeom prst="round1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rial" panose="020B0604020202020204" pitchFamily="34" charset="0"/>
              <a:cs typeface="Arial" panose="020B0604020202020204" pitchFamily="34" charset="0"/>
            </a:rPr>
            <a:t>Optimizer</a:t>
          </a:r>
        </a:p>
        <a:p>
          <a:pPr marL="0" lvl="0" indent="0" algn="ctr" defTabSz="444500">
            <a:lnSpc>
              <a:spcPct val="90000"/>
            </a:lnSpc>
            <a:spcBef>
              <a:spcPct val="0"/>
            </a:spcBef>
            <a:spcAft>
              <a:spcPct val="35000"/>
            </a:spcAft>
            <a:buNone/>
          </a:pPr>
          <a:r>
            <a:rPr lang="en-US" sz="1000" b="1" i="1" kern="1200" dirty="0">
              <a:latin typeface="Arial" panose="020B0604020202020204" pitchFamily="34" charset="0"/>
              <a:cs typeface="Arial" panose="020B0604020202020204" pitchFamily="34" charset="0"/>
            </a:rPr>
            <a:t>RMSProp</a:t>
          </a:r>
          <a:endParaRPr lang="el-GR" sz="1000" b="1" i="1" kern="1200" dirty="0">
            <a:latin typeface="Arial" panose="020B0604020202020204" pitchFamily="34" charset="0"/>
            <a:cs typeface="Arial" panose="020B0604020202020204" pitchFamily="34" charset="0"/>
          </a:endParaRPr>
        </a:p>
      </dsp:txBody>
      <dsp:txXfrm rot="5400000">
        <a:off x="0" y="0"/>
        <a:ext cx="1402979" cy="626750"/>
      </dsp:txXfrm>
    </dsp:sp>
    <dsp:sp modelId="{CB77108B-40DF-420C-83C8-0E07C37DBA8E}">
      <dsp:nvSpPr>
        <dsp:cNvPr id="0" name=""/>
        <dsp:cNvSpPr/>
      </dsp:nvSpPr>
      <dsp:spPr>
        <a:xfrm>
          <a:off x="1402979" y="0"/>
          <a:ext cx="1402979" cy="835667"/>
        </a:xfrm>
        <a:prstGeom prst="round1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rial" panose="020B0604020202020204" pitchFamily="34" charset="0"/>
              <a:cs typeface="Arial" panose="020B0604020202020204" pitchFamily="34" charset="0"/>
            </a:rPr>
            <a:t>Loss Function</a:t>
          </a:r>
        </a:p>
        <a:p>
          <a:pPr marL="0" lvl="0" indent="0" algn="ctr" defTabSz="444500">
            <a:lnSpc>
              <a:spcPct val="90000"/>
            </a:lnSpc>
            <a:spcBef>
              <a:spcPct val="0"/>
            </a:spcBef>
            <a:spcAft>
              <a:spcPct val="35000"/>
            </a:spcAft>
            <a:buNone/>
          </a:pPr>
          <a:r>
            <a:rPr lang="en-US" sz="1000" b="1" i="1" kern="1200" dirty="0">
              <a:latin typeface="Arial" panose="020B0604020202020204" pitchFamily="34" charset="0"/>
              <a:cs typeface="Arial" panose="020B0604020202020204" pitchFamily="34" charset="0"/>
            </a:rPr>
            <a:t>Mean Absolute Error</a:t>
          </a:r>
          <a:endParaRPr lang="el-GR" sz="1000" b="1" i="1" kern="1200" dirty="0">
            <a:latin typeface="Arial" panose="020B0604020202020204" pitchFamily="34" charset="0"/>
            <a:cs typeface="Arial" panose="020B0604020202020204" pitchFamily="34" charset="0"/>
          </a:endParaRPr>
        </a:p>
      </dsp:txBody>
      <dsp:txXfrm>
        <a:off x="1402979" y="0"/>
        <a:ext cx="1402979" cy="626750"/>
      </dsp:txXfrm>
    </dsp:sp>
    <dsp:sp modelId="{E4567EB7-FAC0-49E3-BCA5-C5BAFBCE1BA2}">
      <dsp:nvSpPr>
        <dsp:cNvPr id="0" name=""/>
        <dsp:cNvSpPr/>
      </dsp:nvSpPr>
      <dsp:spPr>
        <a:xfrm rot="10800000">
          <a:off x="0" y="835667"/>
          <a:ext cx="1402979" cy="835667"/>
        </a:xfrm>
        <a:prstGeom prst="round1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rial" panose="020B0604020202020204" pitchFamily="34" charset="0"/>
              <a:cs typeface="Arial" panose="020B0604020202020204" pitchFamily="34" charset="0"/>
            </a:rPr>
            <a:t>Epochs </a:t>
          </a:r>
          <a:r>
            <a:rPr lang="en-US" sz="1000" b="1" i="1" kern="1200" dirty="0">
              <a:latin typeface="Arial" panose="020B0604020202020204" pitchFamily="34" charset="0"/>
              <a:cs typeface="Arial" panose="020B0604020202020204" pitchFamily="34" charset="0"/>
            </a:rPr>
            <a:t>30</a:t>
          </a:r>
          <a:endParaRPr lang="el-GR" sz="1000" b="1" i="1" kern="1200" dirty="0">
            <a:latin typeface="Arial" panose="020B0604020202020204" pitchFamily="34" charset="0"/>
            <a:cs typeface="Arial" panose="020B0604020202020204" pitchFamily="34" charset="0"/>
          </a:endParaRPr>
        </a:p>
      </dsp:txBody>
      <dsp:txXfrm rot="10800000">
        <a:off x="0" y="1044583"/>
        <a:ext cx="1402979" cy="626750"/>
      </dsp:txXfrm>
    </dsp:sp>
    <dsp:sp modelId="{2C2919E9-6C15-4112-98DF-FBE4AA82A2CB}">
      <dsp:nvSpPr>
        <dsp:cNvPr id="0" name=""/>
        <dsp:cNvSpPr/>
      </dsp:nvSpPr>
      <dsp:spPr>
        <a:xfrm rot="5400000">
          <a:off x="1686635" y="552010"/>
          <a:ext cx="835667" cy="1402979"/>
        </a:xfrm>
        <a:prstGeom prst="round1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rial" panose="020B0604020202020204" pitchFamily="34" charset="0"/>
              <a:cs typeface="Arial" panose="020B0604020202020204" pitchFamily="34" charset="0"/>
            </a:rPr>
            <a:t>Batch Size </a:t>
          </a:r>
          <a:r>
            <a:rPr lang="en-US" sz="1000" b="1" kern="1200" dirty="0">
              <a:latin typeface="Arial" panose="020B0604020202020204" pitchFamily="34" charset="0"/>
              <a:cs typeface="Arial" panose="020B0604020202020204" pitchFamily="34" charset="0"/>
            </a:rPr>
            <a:t>128</a:t>
          </a:r>
          <a:endParaRPr lang="el-GR" sz="1000" b="1" kern="1200" dirty="0">
            <a:latin typeface="Arial" panose="020B0604020202020204" pitchFamily="34" charset="0"/>
            <a:cs typeface="Arial" panose="020B0604020202020204" pitchFamily="34" charset="0"/>
          </a:endParaRPr>
        </a:p>
      </dsp:txBody>
      <dsp:txXfrm rot="-5400000">
        <a:off x="1402980" y="1044583"/>
        <a:ext cx="1402979" cy="626750"/>
      </dsp:txXfrm>
    </dsp:sp>
    <dsp:sp modelId="{ADFF1049-E7A6-43CC-AED8-7350573EDE96}">
      <dsp:nvSpPr>
        <dsp:cNvPr id="0" name=""/>
        <dsp:cNvSpPr/>
      </dsp:nvSpPr>
      <dsp:spPr>
        <a:xfrm>
          <a:off x="982085" y="626750"/>
          <a:ext cx="841787" cy="417833"/>
        </a:xfrm>
        <a:prstGeom prst="roundRect">
          <a:avLst/>
        </a:prstGeom>
        <a:solidFill>
          <a:schemeClr val="bg1"/>
        </a:solidFill>
        <a:ln>
          <a:noFill/>
        </a:ln>
        <a:effectLst/>
        <a:sp3d z="5715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1" kern="1200" dirty="0">
              <a:solidFill>
                <a:schemeClr val="tx1"/>
              </a:solidFill>
              <a:latin typeface="Arial" panose="020B0604020202020204" pitchFamily="34" charset="0"/>
              <a:cs typeface="Arial" panose="020B0604020202020204" pitchFamily="34" charset="0"/>
            </a:rPr>
            <a:t>FNN</a:t>
          </a:r>
          <a:endParaRPr lang="el-GR" sz="1000" b="1" i="1" kern="1200" dirty="0">
            <a:solidFill>
              <a:schemeClr val="tx1"/>
            </a:solidFill>
            <a:latin typeface="Arial" panose="020B0604020202020204" pitchFamily="34" charset="0"/>
            <a:cs typeface="Arial" panose="020B0604020202020204" pitchFamily="34" charset="0"/>
          </a:endParaRPr>
        </a:p>
      </dsp:txBody>
      <dsp:txXfrm>
        <a:off x="1002482" y="647147"/>
        <a:ext cx="800993" cy="37703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79F65-E2D1-4D03-ADC4-4985ECFC2B85}" type="datetimeFigureOut">
              <a:rPr lang="el-GR" smtClean="0"/>
              <a:t>19/9/2021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C5FFF-795B-44D2-99ED-3246390AC273}" type="slidenum">
              <a:rPr lang="el-GR" smtClean="0"/>
              <a:t>‹#›</a:t>
            </a:fld>
            <a:endParaRPr lang="el-GR"/>
          </a:p>
        </p:txBody>
      </p:sp>
    </p:spTree>
    <p:extLst>
      <p:ext uri="{BB962C8B-B14F-4D97-AF65-F5344CB8AC3E}">
        <p14:creationId xmlns:p14="http://schemas.microsoft.com/office/powerpoint/2010/main" val="4117284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75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08FE6B0B-7BAC-4275-B7B0-64F57021225A}" type="datetimeFigureOut">
              <a:rPr lang="en-150" smtClean="0"/>
              <a:t>09/19/2021</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173895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230143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1967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68271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48251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802955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269612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393531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6775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08FE6B0B-7BAC-4275-B7B0-64F57021225A}" type="datetimeFigureOut">
              <a:rPr lang="en-150" smtClean="0"/>
              <a:t>09/19/2021</a:t>
            </a:fld>
            <a:endParaRPr lang="en-150"/>
          </a:p>
        </p:txBody>
      </p:sp>
      <p:sp>
        <p:nvSpPr>
          <p:cNvPr id="5" name="Footer Placeholder 4"/>
          <p:cNvSpPr>
            <a:spLocks noGrp="1"/>
          </p:cNvSpPr>
          <p:nvPr>
            <p:ph type="ftr" sz="quarter" idx="11"/>
          </p:nvPr>
        </p:nvSpPr>
        <p:spPr/>
        <p:txBody>
          <a:bodyPr/>
          <a:lstStyle/>
          <a:p>
            <a:endParaRPr lang="en-150"/>
          </a:p>
        </p:txBody>
      </p:sp>
      <p:sp>
        <p:nvSpPr>
          <p:cNvPr id="6" name="Slide Number Placeholder 5"/>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635403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08FE6B0B-7BAC-4275-B7B0-64F57021225A}" type="datetimeFigureOut">
              <a:rPr lang="en-150" smtClean="0"/>
              <a:t>09/19/2021</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52174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08FE6B0B-7BAC-4275-B7B0-64F57021225A}" type="datetimeFigureOut">
              <a:rPr lang="en-150" smtClean="0"/>
              <a:t>09/19/2021</a:t>
            </a:fld>
            <a:endParaRPr lang="en-150"/>
          </a:p>
        </p:txBody>
      </p:sp>
      <p:sp>
        <p:nvSpPr>
          <p:cNvPr id="8" name="Footer Placeholder 7"/>
          <p:cNvSpPr>
            <a:spLocks noGrp="1"/>
          </p:cNvSpPr>
          <p:nvPr>
            <p:ph type="ftr" sz="quarter" idx="11"/>
          </p:nvPr>
        </p:nvSpPr>
        <p:spPr/>
        <p:txBody>
          <a:bodyPr/>
          <a:lstStyle/>
          <a:p>
            <a:endParaRPr lang="en-150"/>
          </a:p>
        </p:txBody>
      </p:sp>
      <p:sp>
        <p:nvSpPr>
          <p:cNvPr id="9" name="Slide Number Placeholder 8"/>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031574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08FE6B0B-7BAC-4275-B7B0-64F57021225A}" type="datetimeFigureOut">
              <a:rPr lang="en-150" smtClean="0"/>
              <a:t>09/19/2021</a:t>
            </a:fld>
            <a:endParaRPr lang="en-150"/>
          </a:p>
        </p:txBody>
      </p:sp>
      <p:sp>
        <p:nvSpPr>
          <p:cNvPr id="4" name="Footer Placeholder 3"/>
          <p:cNvSpPr>
            <a:spLocks noGrp="1"/>
          </p:cNvSpPr>
          <p:nvPr>
            <p:ph type="ftr" sz="quarter" idx="11"/>
          </p:nvPr>
        </p:nvSpPr>
        <p:spPr/>
        <p:txBody>
          <a:bodyPr/>
          <a:lstStyle/>
          <a:p>
            <a:endParaRPr lang="en-150"/>
          </a:p>
        </p:txBody>
      </p:sp>
      <p:sp>
        <p:nvSpPr>
          <p:cNvPr id="5" name="Slide Number Placeholder 4"/>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1275336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E6B0B-7BAC-4275-B7B0-64F57021225A}" type="datetimeFigureOut">
              <a:rPr lang="en-150" smtClean="0"/>
              <a:t>09/19/2021</a:t>
            </a:fld>
            <a:endParaRPr lang="en-150"/>
          </a:p>
        </p:txBody>
      </p:sp>
      <p:sp>
        <p:nvSpPr>
          <p:cNvPr id="3" name="Footer Placeholder 2"/>
          <p:cNvSpPr>
            <a:spLocks noGrp="1"/>
          </p:cNvSpPr>
          <p:nvPr>
            <p:ph type="ftr" sz="quarter" idx="11"/>
          </p:nvPr>
        </p:nvSpPr>
        <p:spPr/>
        <p:txBody>
          <a:bodyPr/>
          <a:lstStyle/>
          <a:p>
            <a:endParaRPr lang="en-150"/>
          </a:p>
        </p:txBody>
      </p:sp>
      <p:sp>
        <p:nvSpPr>
          <p:cNvPr id="4" name="Slide Number Placeholder 3"/>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27205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8FE6B0B-7BAC-4275-B7B0-64F57021225A}" type="datetimeFigureOut">
              <a:rPr lang="en-150" smtClean="0"/>
              <a:t>09/19/2021</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417124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l-GR"/>
              <a:t>Κάντε κλικ για να επεξεργαστείτε τον τίτλο υποδείγματος</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08FE6B0B-7BAC-4275-B7B0-64F57021225A}" type="datetimeFigureOut">
              <a:rPr lang="en-150" smtClean="0"/>
              <a:t>09/19/2021</a:t>
            </a:fld>
            <a:endParaRPr lang="en-150"/>
          </a:p>
        </p:txBody>
      </p:sp>
      <p:sp>
        <p:nvSpPr>
          <p:cNvPr id="6" name="Footer Placeholder 5"/>
          <p:cNvSpPr>
            <a:spLocks noGrp="1"/>
          </p:cNvSpPr>
          <p:nvPr>
            <p:ph type="ftr" sz="quarter" idx="11"/>
          </p:nvPr>
        </p:nvSpPr>
        <p:spPr/>
        <p:txBody>
          <a:bodyPr/>
          <a:lstStyle/>
          <a:p>
            <a:endParaRPr lang="en-150"/>
          </a:p>
        </p:txBody>
      </p:sp>
      <p:sp>
        <p:nvSpPr>
          <p:cNvPr id="7" name="Slide Number Placeholder 6"/>
          <p:cNvSpPr>
            <a:spLocks noGrp="1"/>
          </p:cNvSpPr>
          <p:nvPr>
            <p:ph type="sldNum" sz="quarter" idx="12"/>
          </p:nvPr>
        </p:nvSpPr>
        <p:spPr/>
        <p:txBody>
          <a:bodyPr/>
          <a:lstStyle/>
          <a:p>
            <a:fld id="{92DA8522-4AC1-43E2-8EEA-4E4346129238}" type="slidenum">
              <a:rPr lang="en-150" smtClean="0"/>
              <a:t>‹#›</a:t>
            </a:fld>
            <a:endParaRPr lang="en-150"/>
          </a:p>
        </p:txBody>
      </p:sp>
    </p:spTree>
    <p:extLst>
      <p:ext uri="{BB962C8B-B14F-4D97-AF65-F5344CB8AC3E}">
        <p14:creationId xmlns:p14="http://schemas.microsoft.com/office/powerpoint/2010/main" val="369485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8FE6B0B-7BAC-4275-B7B0-64F57021225A}" type="datetimeFigureOut">
              <a:rPr lang="en-150" smtClean="0"/>
              <a:t>09/19/2021</a:t>
            </a:fld>
            <a:endParaRPr lang="en-15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15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2DA8522-4AC1-43E2-8EEA-4E4346129238}" type="slidenum">
              <a:rPr lang="en-150" smtClean="0"/>
              <a:t>‹#›</a:t>
            </a:fld>
            <a:endParaRPr lang="en-150"/>
          </a:p>
        </p:txBody>
      </p:sp>
    </p:spTree>
    <p:extLst>
      <p:ext uri="{BB962C8B-B14F-4D97-AF65-F5344CB8AC3E}">
        <p14:creationId xmlns:p14="http://schemas.microsoft.com/office/powerpoint/2010/main" val="7185238"/>
      </p:ext>
    </p:extLst>
  </p:cSld>
  <p:clrMap bg1="dk1" tx1="lt1" bg2="dk2" tx2="lt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34000">
              <a:schemeClr val="tx2"/>
            </a:gs>
            <a:gs pos="100000">
              <a:schemeClr val="bg2">
                <a:shade val="96000"/>
                <a:satMod val="120000"/>
                <a:lumMod val="9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963696-0D49-4B86-B52B-84AB14EECE51}"/>
              </a:ext>
            </a:extLst>
          </p:cNvPr>
          <p:cNvSpPr txBox="1"/>
          <p:nvPr/>
        </p:nvSpPr>
        <p:spPr>
          <a:xfrm>
            <a:off x="2912594" y="1232201"/>
            <a:ext cx="6366803" cy="58477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b="1" i="1" dirty="0">
                <a:latin typeface="Arial Narrow" panose="020B0606020202030204" pitchFamily="34" charset="0"/>
              </a:rPr>
              <a:t>Handwriting Image Recognition</a:t>
            </a:r>
            <a:endParaRPr lang="el-GR" sz="3200" b="1" i="1" dirty="0">
              <a:latin typeface="Arial Narrow" panose="020B0606020202030204" pitchFamily="34" charset="0"/>
            </a:endParaRPr>
          </a:p>
        </p:txBody>
      </p:sp>
      <p:pic>
        <p:nvPicPr>
          <p:cNvPr id="5" name="Εικόνα 4">
            <a:extLst>
              <a:ext uri="{FF2B5EF4-FFF2-40B4-BE49-F238E27FC236}">
                <a16:creationId xmlns:a16="http://schemas.microsoft.com/office/drawing/2014/main" id="{02EFC711-1F78-435B-A92A-CE273A62F53D}"/>
              </a:ext>
            </a:extLst>
          </p:cNvPr>
          <p:cNvPicPr>
            <a:picLocks noChangeAspect="1"/>
          </p:cNvPicPr>
          <p:nvPr/>
        </p:nvPicPr>
        <p:blipFill>
          <a:blip r:embed="rId2"/>
          <a:stretch>
            <a:fillRect/>
          </a:stretch>
        </p:blipFill>
        <p:spPr>
          <a:xfrm>
            <a:off x="1054392" y="204579"/>
            <a:ext cx="2002573" cy="8329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Εικόνα 7">
            <a:extLst>
              <a:ext uri="{FF2B5EF4-FFF2-40B4-BE49-F238E27FC236}">
                <a16:creationId xmlns:a16="http://schemas.microsoft.com/office/drawing/2014/main" id="{7E55105B-5E45-4D6E-85FF-EE5B273A879B}"/>
              </a:ext>
            </a:extLst>
          </p:cNvPr>
          <p:cNvPicPr>
            <a:picLocks noChangeAspect="1"/>
          </p:cNvPicPr>
          <p:nvPr/>
        </p:nvPicPr>
        <p:blipFill>
          <a:blip r:embed="rId3"/>
          <a:stretch>
            <a:fillRect/>
          </a:stretch>
        </p:blipFill>
        <p:spPr>
          <a:xfrm>
            <a:off x="3896766" y="2237823"/>
            <a:ext cx="4398457" cy="2950278"/>
          </a:xfrm>
          <a:prstGeom prst="rect">
            <a:avLst/>
          </a:prstGeom>
          <a:ln>
            <a:noFill/>
          </a:ln>
          <a:effectLst>
            <a:outerShdw blurRad="292100" dist="139700" dir="2700000" algn="tl" rotWithShape="0">
              <a:srgbClr val="333333">
                <a:alpha val="65000"/>
              </a:srgbClr>
            </a:outerShdw>
            <a:softEdge rad="127000"/>
          </a:effectLst>
        </p:spPr>
      </p:pic>
      <p:sp>
        <p:nvSpPr>
          <p:cNvPr id="9" name="TextBox 8">
            <a:extLst>
              <a:ext uri="{FF2B5EF4-FFF2-40B4-BE49-F238E27FC236}">
                <a16:creationId xmlns:a16="http://schemas.microsoft.com/office/drawing/2014/main" id="{A0EE3938-856E-4DF7-8676-EB904630A3DE}"/>
              </a:ext>
            </a:extLst>
          </p:cNvPr>
          <p:cNvSpPr txBox="1"/>
          <p:nvPr/>
        </p:nvSpPr>
        <p:spPr>
          <a:xfrm>
            <a:off x="8843837" y="5614237"/>
            <a:ext cx="2970108" cy="8309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i="1" dirty="0">
                <a:solidFill>
                  <a:schemeClr val="bg1"/>
                </a:solidFill>
                <a:latin typeface="Arial Narrow" panose="020B0606020202030204" pitchFamily="34" charset="0"/>
              </a:rPr>
              <a:t>Evangelia Arseniou (p2822026)</a:t>
            </a:r>
            <a:br>
              <a:rPr lang="en-US" sz="1600" b="1" i="1" dirty="0">
                <a:solidFill>
                  <a:schemeClr val="bg1"/>
                </a:solidFill>
                <a:latin typeface="Arial Narrow" panose="020B0606020202030204" pitchFamily="34" charset="0"/>
              </a:rPr>
            </a:br>
            <a:r>
              <a:rPr lang="en-US" sz="1600" b="1" i="1" dirty="0">
                <a:solidFill>
                  <a:schemeClr val="bg1"/>
                </a:solidFill>
                <a:latin typeface="Arial Narrow" panose="020B0606020202030204" pitchFamily="34" charset="0"/>
              </a:rPr>
              <a:t>Paraskevi Barmpa (p2822013)</a:t>
            </a:r>
            <a:br>
              <a:rPr lang="en-US" sz="1600" b="1" i="1" dirty="0">
                <a:solidFill>
                  <a:schemeClr val="bg1"/>
                </a:solidFill>
                <a:latin typeface="Arial Narrow" panose="020B0606020202030204" pitchFamily="34" charset="0"/>
              </a:rPr>
            </a:br>
            <a:r>
              <a:rPr lang="en-US" sz="1600" b="1" i="1" dirty="0">
                <a:solidFill>
                  <a:schemeClr val="bg1"/>
                </a:solidFill>
                <a:latin typeface="Arial Narrow" panose="020B0606020202030204" pitchFamily="34" charset="0"/>
              </a:rPr>
              <a:t>Sotiria Ligkou (p2822023)</a:t>
            </a:r>
            <a:endParaRPr lang="el-GR" sz="1600" b="1" i="1" dirty="0">
              <a:solidFill>
                <a:schemeClr val="bg1"/>
              </a:solidFill>
              <a:latin typeface="Arial Narrow" panose="020B0606020202030204" pitchFamily="34" charset="0"/>
            </a:endParaRPr>
          </a:p>
        </p:txBody>
      </p:sp>
      <p:sp>
        <p:nvSpPr>
          <p:cNvPr id="10" name="TextBox 9">
            <a:extLst>
              <a:ext uri="{FF2B5EF4-FFF2-40B4-BE49-F238E27FC236}">
                <a16:creationId xmlns:a16="http://schemas.microsoft.com/office/drawing/2014/main" id="{8ACBCD23-F541-42B5-BCFF-25853B336EFD}"/>
              </a:ext>
            </a:extLst>
          </p:cNvPr>
          <p:cNvSpPr txBox="1"/>
          <p:nvPr/>
        </p:nvSpPr>
        <p:spPr>
          <a:xfrm>
            <a:off x="4176526" y="5256467"/>
            <a:ext cx="3838936" cy="369332"/>
          </a:xfrm>
          <a:prstGeom prst="rect">
            <a:avLst/>
          </a:prstGeom>
          <a:noFill/>
        </p:spPr>
        <p:txBody>
          <a:bodyPr wrap="none" rtlCol="0">
            <a:spAutoFit/>
          </a:bodyPr>
          <a:lstStyle/>
          <a:p>
            <a:r>
              <a:rPr lang="en-US" b="1" i="1" dirty="0">
                <a:solidFill>
                  <a:schemeClr val="bg1"/>
                </a:solidFill>
                <a:latin typeface="Arial Narrow" panose="020B0606020202030204" pitchFamily="34" charset="0"/>
              </a:rPr>
              <a:t>Machine Learning and Content Analytics</a:t>
            </a:r>
          </a:p>
        </p:txBody>
      </p:sp>
      <p:pic>
        <p:nvPicPr>
          <p:cNvPr id="13" name="Εικόνα 12">
            <a:extLst>
              <a:ext uri="{FF2B5EF4-FFF2-40B4-BE49-F238E27FC236}">
                <a16:creationId xmlns:a16="http://schemas.microsoft.com/office/drawing/2014/main" id="{25551BD7-174C-4608-9755-5A6923773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24" y="139460"/>
            <a:ext cx="963168" cy="963168"/>
          </a:xfrm>
          <a:prstGeom prst="rect">
            <a:avLst/>
          </a:prstGeom>
          <a:ln>
            <a:noFill/>
          </a:ln>
          <a:effectLst>
            <a:softEdge rad="112500"/>
          </a:effectLst>
        </p:spPr>
      </p:pic>
    </p:spTree>
    <p:extLst>
      <p:ext uri="{BB962C8B-B14F-4D97-AF65-F5344CB8AC3E}">
        <p14:creationId xmlns:p14="http://schemas.microsoft.com/office/powerpoint/2010/main" val="1143157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14E632B-15B9-4FEE-92D6-2BB0C728BF13}"/>
              </a:ext>
            </a:extLst>
          </p:cNvPr>
          <p:cNvSpPr txBox="1"/>
          <p:nvPr/>
        </p:nvSpPr>
        <p:spPr>
          <a:xfrm>
            <a:off x="517585" y="1275414"/>
            <a:ext cx="11119450" cy="646331"/>
          </a:xfrm>
          <a:prstGeom prst="rect">
            <a:avLst/>
          </a:prstGeom>
          <a:noFill/>
          <a:scene3d>
            <a:camera prst="orthographicFront"/>
            <a:lightRig rig="threePt" dir="t"/>
          </a:scene3d>
          <a:sp3d>
            <a:bevelT prst="relaxedInset"/>
          </a:sp3d>
        </p:spPr>
        <p:style>
          <a:lnRef idx="3">
            <a:schemeClr val="lt1"/>
          </a:lnRef>
          <a:fillRef idx="1">
            <a:schemeClr val="accent1"/>
          </a:fillRef>
          <a:effectRef idx="1">
            <a:schemeClr val="accent1"/>
          </a:effectRef>
          <a:fontRef idx="minor">
            <a:schemeClr val="lt1"/>
          </a:fontRef>
        </p:style>
        <p:txBody>
          <a:bodyPr wrap="square">
            <a:spAutoFit/>
          </a:bodyPr>
          <a:lstStyle/>
          <a:p>
            <a:r>
              <a:rPr lang="en-US" dirty="0">
                <a:latin typeface="Arial" panose="020B0604020202020204" pitchFamily="34" charset="0"/>
                <a:cs typeface="Arial" panose="020B0604020202020204" pitchFamily="34" charset="0"/>
              </a:rPr>
              <a:t>CRNN involves CNN followed by RNN to process images containing sequence information such as letters.</a:t>
            </a:r>
          </a:p>
          <a:p>
            <a:r>
              <a:rPr lang="en-US" dirty="0">
                <a:latin typeface="Arial" panose="020B0604020202020204" pitchFamily="34" charset="0"/>
                <a:cs typeface="Arial" panose="020B0604020202020204" pitchFamily="34" charset="0"/>
              </a:rPr>
              <a:t>Mainly used for Optical Character Recognition technology.</a:t>
            </a:r>
            <a:endParaRPr lang="el-GR" dirty="0">
              <a:latin typeface="Arial" panose="020B0604020202020204" pitchFamily="34" charset="0"/>
              <a:cs typeface="Arial" panose="020B0604020202020204" pitchFamily="34" charset="0"/>
            </a:endParaRPr>
          </a:p>
        </p:txBody>
      </p:sp>
      <p:pic>
        <p:nvPicPr>
          <p:cNvPr id="17" name="Εικόνα 16">
            <a:extLst>
              <a:ext uri="{FF2B5EF4-FFF2-40B4-BE49-F238E27FC236}">
                <a16:creationId xmlns:a16="http://schemas.microsoft.com/office/drawing/2014/main" id="{90F6BB3B-F48C-40A9-A6AD-01B4CD3E3607}"/>
              </a:ext>
            </a:extLst>
          </p:cNvPr>
          <p:cNvPicPr>
            <a:picLocks noChangeAspect="1"/>
          </p:cNvPicPr>
          <p:nvPr/>
        </p:nvPicPr>
        <p:blipFill>
          <a:blip r:embed="rId2"/>
          <a:stretch>
            <a:fillRect/>
          </a:stretch>
        </p:blipFill>
        <p:spPr>
          <a:xfrm>
            <a:off x="7826885" y="2327324"/>
            <a:ext cx="3654875" cy="4100786"/>
          </a:xfrm>
          <a:prstGeom prst="rect">
            <a:avLst/>
          </a:prstGeom>
          <a:ln>
            <a:noFill/>
          </a:ln>
          <a:effectLst>
            <a:outerShdw blurRad="190500" algn="tl" rotWithShape="0">
              <a:srgbClr val="000000">
                <a:alpha val="70000"/>
              </a:srgbClr>
            </a:outerShdw>
          </a:effectLst>
        </p:spPr>
      </p:pic>
      <p:sp>
        <p:nvSpPr>
          <p:cNvPr id="25" name="Ορθογώνιο 24">
            <a:extLst>
              <a:ext uri="{FF2B5EF4-FFF2-40B4-BE49-F238E27FC236}">
                <a16:creationId xmlns:a16="http://schemas.microsoft.com/office/drawing/2014/main" id="{F4A98F62-60EF-47FF-958E-0E9721CA4C61}"/>
              </a:ext>
            </a:extLst>
          </p:cNvPr>
          <p:cNvSpPr/>
          <p:nvPr/>
        </p:nvSpPr>
        <p:spPr>
          <a:xfrm>
            <a:off x="7188" y="-37806"/>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strike="noStrike" kern="1200" cap="none" spc="0" normalizeH="0" baseline="0" noProof="0" dirty="0">
                <a:ln>
                  <a:noFill/>
                </a:ln>
                <a:solidFill>
                  <a:prstClr val="white"/>
                </a:solidFill>
                <a:effectLst/>
                <a:uLnTx/>
                <a:uFillTx/>
                <a:latin typeface="Arial Black" panose="020B0A04020102020204" pitchFamily="34" charset="0"/>
                <a:cs typeface="Arial" panose="020B0604020202020204" pitchFamily="34" charset="0"/>
              </a:rPr>
              <a:t>Building the Models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Arial" panose="020B0604020202020204" pitchFamily="34" charset="0"/>
                <a:cs typeface="Arial" panose="020B0604020202020204" pitchFamily="34" charset="0"/>
              </a:rPr>
              <a:t>Model 5. Convolutional Recurrent Neural Network (CRNN)</a:t>
            </a:r>
            <a:endParaRPr lang="el-GR" sz="20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6E0A776-D866-41FD-9FF7-2EB82DD0DFE9}"/>
              </a:ext>
            </a:extLst>
          </p:cNvPr>
          <p:cNvSpPr txBox="1"/>
          <p:nvPr/>
        </p:nvSpPr>
        <p:spPr>
          <a:xfrm>
            <a:off x="517585" y="4175185"/>
            <a:ext cx="248786" cy="369332"/>
          </a:xfrm>
          <a:prstGeom prst="rect">
            <a:avLst/>
          </a:prstGeom>
          <a:noFill/>
        </p:spPr>
        <p:txBody>
          <a:bodyPr wrap="none" rtlCol="0">
            <a:spAutoFit/>
          </a:bodyPr>
          <a:lstStyle/>
          <a:p>
            <a:r>
              <a:rPr lang="en-US" dirty="0"/>
              <a:t> </a:t>
            </a:r>
          </a:p>
        </p:txBody>
      </p:sp>
      <p:sp>
        <p:nvSpPr>
          <p:cNvPr id="7" name="Οβάλ 6">
            <a:extLst>
              <a:ext uri="{FF2B5EF4-FFF2-40B4-BE49-F238E27FC236}">
                <a16:creationId xmlns:a16="http://schemas.microsoft.com/office/drawing/2014/main" id="{1B64993C-30B7-446F-93D6-D8E27C1258E8}"/>
              </a:ext>
            </a:extLst>
          </p:cNvPr>
          <p:cNvSpPr/>
          <p:nvPr/>
        </p:nvSpPr>
        <p:spPr>
          <a:xfrm>
            <a:off x="7884543" y="5167223"/>
            <a:ext cx="897148" cy="41536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βάλ 11">
            <a:extLst>
              <a:ext uri="{FF2B5EF4-FFF2-40B4-BE49-F238E27FC236}">
                <a16:creationId xmlns:a16="http://schemas.microsoft.com/office/drawing/2014/main" id="{1C0665D2-182B-43CB-862B-1C9F007777F8}"/>
              </a:ext>
            </a:extLst>
          </p:cNvPr>
          <p:cNvSpPr/>
          <p:nvPr/>
        </p:nvSpPr>
        <p:spPr>
          <a:xfrm>
            <a:off x="8065698" y="3759822"/>
            <a:ext cx="724620" cy="41536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βάλ 12">
            <a:extLst>
              <a:ext uri="{FF2B5EF4-FFF2-40B4-BE49-F238E27FC236}">
                <a16:creationId xmlns:a16="http://schemas.microsoft.com/office/drawing/2014/main" id="{66D35FB9-30C1-4F32-BFF1-8B6262EA2A74}"/>
              </a:ext>
            </a:extLst>
          </p:cNvPr>
          <p:cNvSpPr/>
          <p:nvPr/>
        </p:nvSpPr>
        <p:spPr>
          <a:xfrm>
            <a:off x="7893170" y="2711570"/>
            <a:ext cx="897148" cy="41536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TextBox 13">
            <a:extLst>
              <a:ext uri="{FF2B5EF4-FFF2-40B4-BE49-F238E27FC236}">
                <a16:creationId xmlns:a16="http://schemas.microsoft.com/office/drawing/2014/main" id="{D6F919A0-5D48-4E49-A792-F22A59F9883A}"/>
              </a:ext>
            </a:extLst>
          </p:cNvPr>
          <p:cNvSpPr txBox="1"/>
          <p:nvPr/>
        </p:nvSpPr>
        <p:spPr>
          <a:xfrm>
            <a:off x="543614" y="3079253"/>
            <a:ext cx="6797615"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CNN </a:t>
            </a:r>
            <a:r>
              <a:rPr lang="en-US" b="1" u="sng" dirty="0">
                <a:latin typeface="Arial" panose="020B0604020202020204" pitchFamily="34" charset="0"/>
                <a:cs typeface="Arial" panose="020B0604020202020204" pitchFamily="34" charset="0"/>
              </a:rPr>
              <a:t>analyzes</a:t>
            </a:r>
            <a:r>
              <a:rPr lang="en-US" dirty="0">
                <a:latin typeface="Arial" panose="020B0604020202020204" pitchFamily="34" charset="0"/>
                <a:cs typeface="Arial" panose="020B0604020202020204" pitchFamily="34" charset="0"/>
              </a:rPr>
              <a:t> the image and </a:t>
            </a:r>
            <a:r>
              <a:rPr lang="en-US" b="1" u="sng" dirty="0">
                <a:latin typeface="Arial" panose="020B0604020202020204" pitchFamily="34" charset="0"/>
                <a:cs typeface="Arial" panose="020B0604020202020204" pitchFamily="34" charset="0"/>
              </a:rPr>
              <a:t>sends the important features</a:t>
            </a:r>
          </a:p>
          <a:p>
            <a:r>
              <a:rPr lang="en-US" dirty="0">
                <a:latin typeface="Arial" panose="020B0604020202020204" pitchFamily="34" charset="0"/>
                <a:cs typeface="Arial" panose="020B0604020202020204" pitchFamily="34" charset="0"/>
              </a:rPr>
              <a:t>    that have detected to the recurrent part.</a:t>
            </a:r>
          </a:p>
        </p:txBody>
      </p:sp>
      <p:sp>
        <p:nvSpPr>
          <p:cNvPr id="16" name="TextBox 15">
            <a:extLst>
              <a:ext uri="{FF2B5EF4-FFF2-40B4-BE49-F238E27FC236}">
                <a16:creationId xmlns:a16="http://schemas.microsoft.com/office/drawing/2014/main" id="{704669B2-6FC5-4AEA-9F69-267401C0E321}"/>
              </a:ext>
            </a:extLst>
          </p:cNvPr>
          <p:cNvSpPr txBox="1"/>
          <p:nvPr/>
        </p:nvSpPr>
        <p:spPr>
          <a:xfrm>
            <a:off x="517585" y="4175185"/>
            <a:ext cx="6526210" cy="1200329"/>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Recurrent part analyzes these features in order, taking into </a:t>
            </a:r>
          </a:p>
          <a:p>
            <a:r>
              <a:rPr lang="en-US" dirty="0">
                <a:latin typeface="Arial" panose="020B0604020202020204" pitchFamily="34" charset="0"/>
                <a:cs typeface="Arial" panose="020B0604020202020204" pitchFamily="34" charset="0"/>
              </a:rPr>
              <a:t>    consideration </a:t>
            </a:r>
            <a:r>
              <a:rPr lang="en-US" b="1" u="sng" dirty="0">
                <a:latin typeface="Arial" panose="020B0604020202020204" pitchFamily="34" charset="0"/>
                <a:cs typeface="Arial" panose="020B0604020202020204" pitchFamily="34" charset="0"/>
              </a:rPr>
              <a:t>previous information</a:t>
            </a:r>
            <a:r>
              <a:rPr lang="en-US" dirty="0">
                <a:latin typeface="Arial" panose="020B0604020202020204" pitchFamily="34" charset="0"/>
                <a:cs typeface="Arial" panose="020B0604020202020204" pitchFamily="34" charset="0"/>
              </a:rPr>
              <a:t> to find important </a:t>
            </a:r>
            <a:r>
              <a:rPr lang="en-US" b="1" u="sng" dirty="0">
                <a:latin typeface="Arial" panose="020B0604020202020204" pitchFamily="34" charset="0"/>
                <a:cs typeface="Arial" panose="020B0604020202020204" pitchFamily="34" charset="0"/>
              </a:rPr>
              <a:t>links</a:t>
            </a:r>
          </a:p>
          <a:p>
            <a:r>
              <a:rPr lang="en-US" dirty="0">
                <a:latin typeface="Arial" panose="020B0604020202020204" pitchFamily="34" charset="0"/>
                <a:cs typeface="Arial" panose="020B0604020202020204" pitchFamily="34" charset="0"/>
              </a:rPr>
              <a:t>    between these features that </a:t>
            </a:r>
            <a:r>
              <a:rPr lang="en-US" b="1" u="sng" dirty="0">
                <a:latin typeface="Arial" panose="020B0604020202020204" pitchFamily="34" charset="0"/>
                <a:cs typeface="Arial" panose="020B0604020202020204" pitchFamily="34" charset="0"/>
              </a:rPr>
              <a:t>influence the output</a:t>
            </a:r>
            <a:r>
              <a:rPr lang="en-US" dirty="0">
                <a:latin typeface="Arial" panose="020B0604020202020204" pitchFamily="34" charset="0"/>
                <a:cs typeface="Arial" panose="020B0604020202020204" pitchFamily="34" charset="0"/>
              </a:rPr>
              <a:t>. </a:t>
            </a:r>
          </a:p>
          <a:p>
            <a:r>
              <a:rPr lang="en-US" dirty="0"/>
              <a:t> </a:t>
            </a:r>
          </a:p>
        </p:txBody>
      </p:sp>
    </p:spTree>
    <p:extLst>
      <p:ext uri="{BB962C8B-B14F-4D97-AF65-F5344CB8AC3E}">
        <p14:creationId xmlns:p14="http://schemas.microsoft.com/office/powerpoint/2010/main" val="269501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7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heel(1)">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heel(1)">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2" grpId="0" animBg="1"/>
      <p:bldP spid="13" grpId="0" animBg="1"/>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E66663FE-778F-47D8-B337-5E1FA417A7B9}"/>
              </a:ext>
            </a:extLst>
          </p:cNvPr>
          <p:cNvPicPr>
            <a:picLocks noChangeAspect="1"/>
          </p:cNvPicPr>
          <p:nvPr/>
        </p:nvPicPr>
        <p:blipFill>
          <a:blip r:embed="rId2"/>
          <a:stretch>
            <a:fillRect/>
          </a:stretch>
        </p:blipFill>
        <p:spPr>
          <a:xfrm>
            <a:off x="379767" y="1057691"/>
            <a:ext cx="3647181" cy="5452858"/>
          </a:xfrm>
          <a:prstGeom prst="rect">
            <a:avLst/>
          </a:prstGeom>
          <a:ln>
            <a:noFill/>
          </a:ln>
          <a:effectLst>
            <a:outerShdw blurRad="292100" dist="139700" dir="2700000" algn="tl" rotWithShape="0">
              <a:srgbClr val="333333">
                <a:alpha val="65000"/>
              </a:srgbClr>
            </a:outerShdw>
          </a:effectLst>
        </p:spPr>
      </p:pic>
      <p:sp>
        <p:nvSpPr>
          <p:cNvPr id="7" name="Ορθογώνιο 6">
            <a:extLst>
              <a:ext uri="{FF2B5EF4-FFF2-40B4-BE49-F238E27FC236}">
                <a16:creationId xmlns:a16="http://schemas.microsoft.com/office/drawing/2014/main" id="{3EB58580-086C-4382-8620-43435D120C6B}"/>
              </a:ext>
            </a:extLst>
          </p:cNvPr>
          <p:cNvSpPr/>
          <p:nvPr/>
        </p:nvSpPr>
        <p:spPr>
          <a:xfrm>
            <a:off x="4588459" y="1781476"/>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Input</a:t>
            </a:r>
            <a:endParaRPr lang="el-GR" dirty="0">
              <a:latin typeface="Arial" panose="020B0604020202020204" pitchFamily="34" charset="0"/>
              <a:cs typeface="Arial" panose="020B0604020202020204" pitchFamily="34" charset="0"/>
            </a:endParaRPr>
          </a:p>
        </p:txBody>
      </p:sp>
      <p:sp>
        <p:nvSpPr>
          <p:cNvPr id="8" name="Ορθογώνιο 7">
            <a:extLst>
              <a:ext uri="{FF2B5EF4-FFF2-40B4-BE49-F238E27FC236}">
                <a16:creationId xmlns:a16="http://schemas.microsoft.com/office/drawing/2014/main" id="{1922189F-AA82-459B-962D-AE7258A7F29A}"/>
              </a:ext>
            </a:extLst>
          </p:cNvPr>
          <p:cNvSpPr/>
          <p:nvPr/>
        </p:nvSpPr>
        <p:spPr>
          <a:xfrm>
            <a:off x="8296499" y="1781476"/>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Batch Normalization</a:t>
            </a:r>
            <a:endParaRPr lang="el-GR" sz="1400" dirty="0">
              <a:latin typeface="Arial" panose="020B0604020202020204" pitchFamily="34" charset="0"/>
              <a:cs typeface="Arial" panose="020B0604020202020204" pitchFamily="34" charset="0"/>
            </a:endParaRPr>
          </a:p>
        </p:txBody>
      </p:sp>
      <p:sp>
        <p:nvSpPr>
          <p:cNvPr id="11" name="Ορθογώνιο 10">
            <a:extLst>
              <a:ext uri="{FF2B5EF4-FFF2-40B4-BE49-F238E27FC236}">
                <a16:creationId xmlns:a16="http://schemas.microsoft.com/office/drawing/2014/main" id="{6116F346-2657-4FFB-B8F0-09745C2CEEF0}"/>
              </a:ext>
            </a:extLst>
          </p:cNvPr>
          <p:cNvSpPr/>
          <p:nvPr/>
        </p:nvSpPr>
        <p:spPr>
          <a:xfrm>
            <a:off x="10149066" y="1781476"/>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RELU Activation</a:t>
            </a:r>
            <a:endParaRPr lang="el-GR" sz="1400" dirty="0">
              <a:latin typeface="Arial" panose="020B0604020202020204" pitchFamily="34" charset="0"/>
              <a:cs typeface="Arial" panose="020B0604020202020204" pitchFamily="34" charset="0"/>
            </a:endParaRPr>
          </a:p>
        </p:txBody>
      </p:sp>
      <p:sp>
        <p:nvSpPr>
          <p:cNvPr id="12" name="Ορθογώνιο 11">
            <a:extLst>
              <a:ext uri="{FF2B5EF4-FFF2-40B4-BE49-F238E27FC236}">
                <a16:creationId xmlns:a16="http://schemas.microsoft.com/office/drawing/2014/main" id="{7791D9B0-0956-4CEA-8BF6-2AB403B633F8}"/>
              </a:ext>
            </a:extLst>
          </p:cNvPr>
          <p:cNvSpPr/>
          <p:nvPr/>
        </p:nvSpPr>
        <p:spPr>
          <a:xfrm>
            <a:off x="4588459" y="3168050"/>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Dense</a:t>
            </a:r>
            <a:endParaRPr lang="el-GR" dirty="0">
              <a:latin typeface="Arial" panose="020B0604020202020204" pitchFamily="34" charset="0"/>
              <a:cs typeface="Arial" panose="020B0604020202020204" pitchFamily="34" charset="0"/>
            </a:endParaRPr>
          </a:p>
        </p:txBody>
      </p:sp>
      <p:sp>
        <p:nvSpPr>
          <p:cNvPr id="13" name="Ορθογώνιο 12">
            <a:extLst>
              <a:ext uri="{FF2B5EF4-FFF2-40B4-BE49-F238E27FC236}">
                <a16:creationId xmlns:a16="http://schemas.microsoft.com/office/drawing/2014/main" id="{E1D3E6C0-6905-4038-8AD3-F4496BD985BB}"/>
              </a:ext>
            </a:extLst>
          </p:cNvPr>
          <p:cNvSpPr/>
          <p:nvPr/>
        </p:nvSpPr>
        <p:spPr>
          <a:xfrm>
            <a:off x="6443932" y="3168050"/>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Reshape</a:t>
            </a:r>
            <a:endParaRPr lang="el-GR" sz="1400" dirty="0">
              <a:latin typeface="Arial" panose="020B0604020202020204" pitchFamily="34" charset="0"/>
              <a:cs typeface="Arial" panose="020B0604020202020204" pitchFamily="34" charset="0"/>
            </a:endParaRPr>
          </a:p>
        </p:txBody>
      </p:sp>
      <p:sp>
        <p:nvSpPr>
          <p:cNvPr id="14" name="Ορθογώνιο 13">
            <a:extLst>
              <a:ext uri="{FF2B5EF4-FFF2-40B4-BE49-F238E27FC236}">
                <a16:creationId xmlns:a16="http://schemas.microsoft.com/office/drawing/2014/main" id="{8F10EEF5-00A5-460B-803C-76353B75A544}"/>
              </a:ext>
            </a:extLst>
          </p:cNvPr>
          <p:cNvSpPr/>
          <p:nvPr/>
        </p:nvSpPr>
        <p:spPr>
          <a:xfrm>
            <a:off x="8296499" y="3168050"/>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Dropout 30%</a:t>
            </a:r>
            <a:endParaRPr lang="el-GR" sz="1400" dirty="0">
              <a:latin typeface="Arial" panose="020B0604020202020204" pitchFamily="34" charset="0"/>
              <a:cs typeface="Arial" panose="020B0604020202020204" pitchFamily="34" charset="0"/>
            </a:endParaRPr>
          </a:p>
        </p:txBody>
      </p:sp>
      <p:sp>
        <p:nvSpPr>
          <p:cNvPr id="15" name="Ορθογώνιο 14">
            <a:extLst>
              <a:ext uri="{FF2B5EF4-FFF2-40B4-BE49-F238E27FC236}">
                <a16:creationId xmlns:a16="http://schemas.microsoft.com/office/drawing/2014/main" id="{0736F816-F91C-4662-A1AE-7CA2303976C8}"/>
              </a:ext>
            </a:extLst>
          </p:cNvPr>
          <p:cNvSpPr/>
          <p:nvPr/>
        </p:nvSpPr>
        <p:spPr>
          <a:xfrm>
            <a:off x="10153468" y="3120611"/>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Max Pooling</a:t>
            </a:r>
            <a:endParaRPr lang="el-GR" sz="1400" dirty="0">
              <a:latin typeface="Arial" panose="020B0604020202020204" pitchFamily="34" charset="0"/>
              <a:cs typeface="Arial" panose="020B0604020202020204" pitchFamily="34" charset="0"/>
            </a:endParaRPr>
          </a:p>
        </p:txBody>
      </p:sp>
      <p:sp>
        <p:nvSpPr>
          <p:cNvPr id="16" name="Ορθογώνιο 15">
            <a:extLst>
              <a:ext uri="{FF2B5EF4-FFF2-40B4-BE49-F238E27FC236}">
                <a16:creationId xmlns:a16="http://schemas.microsoft.com/office/drawing/2014/main" id="{A2B7EA08-6AA8-4E97-A827-87601E190580}"/>
              </a:ext>
            </a:extLst>
          </p:cNvPr>
          <p:cNvSpPr/>
          <p:nvPr/>
        </p:nvSpPr>
        <p:spPr>
          <a:xfrm>
            <a:off x="4588459" y="4391557"/>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LSTM</a:t>
            </a:r>
            <a:endParaRPr lang="el-GR" dirty="0">
              <a:latin typeface="Arial" panose="020B0604020202020204" pitchFamily="34" charset="0"/>
              <a:cs typeface="Arial" panose="020B0604020202020204" pitchFamily="34" charset="0"/>
            </a:endParaRPr>
          </a:p>
        </p:txBody>
      </p:sp>
      <p:sp>
        <p:nvSpPr>
          <p:cNvPr id="17" name="Ορθογώνιο 16">
            <a:extLst>
              <a:ext uri="{FF2B5EF4-FFF2-40B4-BE49-F238E27FC236}">
                <a16:creationId xmlns:a16="http://schemas.microsoft.com/office/drawing/2014/main" id="{A371908C-7D4F-43C6-9F38-D425733C0A68}"/>
              </a:ext>
            </a:extLst>
          </p:cNvPr>
          <p:cNvSpPr/>
          <p:nvPr/>
        </p:nvSpPr>
        <p:spPr>
          <a:xfrm>
            <a:off x="6443932" y="4391557"/>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Dense</a:t>
            </a:r>
            <a:endParaRPr lang="el-GR" dirty="0">
              <a:latin typeface="Arial" panose="020B0604020202020204" pitchFamily="34" charset="0"/>
              <a:cs typeface="Arial" panose="020B0604020202020204" pitchFamily="34" charset="0"/>
            </a:endParaRPr>
          </a:p>
        </p:txBody>
      </p:sp>
      <p:sp>
        <p:nvSpPr>
          <p:cNvPr id="18" name="Ορθογώνιο 17">
            <a:extLst>
              <a:ext uri="{FF2B5EF4-FFF2-40B4-BE49-F238E27FC236}">
                <a16:creationId xmlns:a16="http://schemas.microsoft.com/office/drawing/2014/main" id="{E2750100-11ED-4A1E-B0CC-44ED71BF636D}"/>
              </a:ext>
            </a:extLst>
          </p:cNvPr>
          <p:cNvSpPr/>
          <p:nvPr/>
        </p:nvSpPr>
        <p:spPr>
          <a:xfrm>
            <a:off x="8296499" y="4391557"/>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SoftMax Activation</a:t>
            </a:r>
            <a:endParaRPr lang="el-GR" sz="1400" dirty="0">
              <a:latin typeface="Arial" panose="020B0604020202020204" pitchFamily="34" charset="0"/>
              <a:cs typeface="Arial" panose="020B0604020202020204" pitchFamily="34" charset="0"/>
            </a:endParaRPr>
          </a:p>
        </p:txBody>
      </p:sp>
      <p:sp>
        <p:nvSpPr>
          <p:cNvPr id="19" name="Ορθογώνιο 18">
            <a:extLst>
              <a:ext uri="{FF2B5EF4-FFF2-40B4-BE49-F238E27FC236}">
                <a16:creationId xmlns:a16="http://schemas.microsoft.com/office/drawing/2014/main" id="{8E557DEC-A306-47B2-81F7-819981A4C422}"/>
              </a:ext>
            </a:extLst>
          </p:cNvPr>
          <p:cNvSpPr/>
          <p:nvPr/>
        </p:nvSpPr>
        <p:spPr>
          <a:xfrm>
            <a:off x="6443932" y="1781476"/>
            <a:ext cx="1293962" cy="684844"/>
          </a:xfrm>
          <a:prstGeom prst="rect">
            <a:avLst/>
          </a:prstGeom>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Convolutional Layer</a:t>
            </a:r>
            <a:endParaRPr lang="el-GR" sz="1400" dirty="0">
              <a:latin typeface="Arial" panose="020B0604020202020204" pitchFamily="34" charset="0"/>
              <a:cs typeface="Arial" panose="020B0604020202020204" pitchFamily="34" charset="0"/>
            </a:endParaRPr>
          </a:p>
        </p:txBody>
      </p:sp>
      <p:sp>
        <p:nvSpPr>
          <p:cNvPr id="20" name="Ορθογώνιο 19">
            <a:extLst>
              <a:ext uri="{FF2B5EF4-FFF2-40B4-BE49-F238E27FC236}">
                <a16:creationId xmlns:a16="http://schemas.microsoft.com/office/drawing/2014/main" id="{8D907F78-2AC7-40B1-9BC8-B82EFD0E8644}"/>
              </a:ext>
            </a:extLst>
          </p:cNvPr>
          <p:cNvSpPr/>
          <p:nvPr/>
        </p:nvSpPr>
        <p:spPr>
          <a:xfrm>
            <a:off x="7188" y="-37806"/>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strike="noStrike" kern="1200" cap="none" spc="0" normalizeH="0" baseline="0" noProof="0" dirty="0">
                <a:ln>
                  <a:noFill/>
                </a:ln>
                <a:solidFill>
                  <a:prstClr val="white"/>
                </a:solidFill>
                <a:effectLst/>
                <a:uLnTx/>
                <a:uFillTx/>
                <a:latin typeface="Arial Black" panose="020B0A04020102020204" pitchFamily="34" charset="0"/>
                <a:cs typeface="Arial" panose="020B0604020202020204" pitchFamily="34" charset="0"/>
              </a:rPr>
              <a:t>Building the Models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Arial" panose="020B0604020202020204" pitchFamily="34" charset="0"/>
                <a:cs typeface="Arial" panose="020B0604020202020204" pitchFamily="34" charset="0"/>
              </a:rPr>
              <a:t>Model 5. Convolutional Recurrent Neural Network (CRNN)</a:t>
            </a:r>
            <a:endParaRPr lang="el-GR" sz="2000" dirty="0">
              <a:latin typeface="Arial" panose="020B0604020202020204" pitchFamily="34" charset="0"/>
              <a:cs typeface="Arial" panose="020B0604020202020204" pitchFamily="34" charset="0"/>
            </a:endParaRPr>
          </a:p>
        </p:txBody>
      </p:sp>
      <p:sp>
        <p:nvSpPr>
          <p:cNvPr id="21" name="Βέλος: Δεξιό 20">
            <a:extLst>
              <a:ext uri="{FF2B5EF4-FFF2-40B4-BE49-F238E27FC236}">
                <a16:creationId xmlns:a16="http://schemas.microsoft.com/office/drawing/2014/main" id="{074F6ACC-187E-40CE-86A7-2899EF34BA74}"/>
              </a:ext>
            </a:extLst>
          </p:cNvPr>
          <p:cNvSpPr/>
          <p:nvPr/>
        </p:nvSpPr>
        <p:spPr>
          <a:xfrm>
            <a:off x="6066832" y="2041947"/>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2" name="Βέλος: Δεξιό 21">
            <a:extLst>
              <a:ext uri="{FF2B5EF4-FFF2-40B4-BE49-F238E27FC236}">
                <a16:creationId xmlns:a16="http://schemas.microsoft.com/office/drawing/2014/main" id="{0362645C-91DC-4499-8FC6-1652C5AAABCE}"/>
              </a:ext>
            </a:extLst>
          </p:cNvPr>
          <p:cNvSpPr/>
          <p:nvPr/>
        </p:nvSpPr>
        <p:spPr>
          <a:xfrm>
            <a:off x="7927874" y="2041947"/>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3" name="Βέλος: Δεξιό 22">
            <a:extLst>
              <a:ext uri="{FF2B5EF4-FFF2-40B4-BE49-F238E27FC236}">
                <a16:creationId xmlns:a16="http://schemas.microsoft.com/office/drawing/2014/main" id="{80329ED4-ACA9-4EAF-82E7-753E65BFB05B}"/>
              </a:ext>
            </a:extLst>
          </p:cNvPr>
          <p:cNvSpPr/>
          <p:nvPr/>
        </p:nvSpPr>
        <p:spPr>
          <a:xfrm>
            <a:off x="9762973" y="2041947"/>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4" name="Βέλος: Δεξιό 23">
            <a:extLst>
              <a:ext uri="{FF2B5EF4-FFF2-40B4-BE49-F238E27FC236}">
                <a16:creationId xmlns:a16="http://schemas.microsoft.com/office/drawing/2014/main" id="{BCCF4E1D-C0FB-432F-BA02-327755018075}"/>
              </a:ext>
            </a:extLst>
          </p:cNvPr>
          <p:cNvSpPr/>
          <p:nvPr/>
        </p:nvSpPr>
        <p:spPr>
          <a:xfrm rot="5400000">
            <a:off x="10689256" y="2711515"/>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5" name="Βέλος: Δεξιό 24">
            <a:extLst>
              <a:ext uri="{FF2B5EF4-FFF2-40B4-BE49-F238E27FC236}">
                <a16:creationId xmlns:a16="http://schemas.microsoft.com/office/drawing/2014/main" id="{39482C4D-28B5-44A3-BDE8-C64CFDBDD914}"/>
              </a:ext>
            </a:extLst>
          </p:cNvPr>
          <p:cNvSpPr/>
          <p:nvPr/>
        </p:nvSpPr>
        <p:spPr>
          <a:xfrm>
            <a:off x="6063543" y="4656747"/>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8" name="Βέλος: Δεξιό 27">
            <a:extLst>
              <a:ext uri="{FF2B5EF4-FFF2-40B4-BE49-F238E27FC236}">
                <a16:creationId xmlns:a16="http://schemas.microsoft.com/office/drawing/2014/main" id="{81B96BD4-C338-4D1E-8DE3-A1542F6ED6AF}"/>
              </a:ext>
            </a:extLst>
          </p:cNvPr>
          <p:cNvSpPr/>
          <p:nvPr/>
        </p:nvSpPr>
        <p:spPr>
          <a:xfrm>
            <a:off x="7913452" y="4656747"/>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9" name="Βέλος: Δεξιό 28">
            <a:extLst>
              <a:ext uri="{FF2B5EF4-FFF2-40B4-BE49-F238E27FC236}">
                <a16:creationId xmlns:a16="http://schemas.microsoft.com/office/drawing/2014/main" id="{B6548C48-63D9-41A2-B6D2-77AA45453F59}"/>
              </a:ext>
            </a:extLst>
          </p:cNvPr>
          <p:cNvSpPr/>
          <p:nvPr/>
        </p:nvSpPr>
        <p:spPr>
          <a:xfrm rot="10800000">
            <a:off x="9758765" y="3427274"/>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30" name="Βέλος: Δεξιό 29">
            <a:extLst>
              <a:ext uri="{FF2B5EF4-FFF2-40B4-BE49-F238E27FC236}">
                <a16:creationId xmlns:a16="http://schemas.microsoft.com/office/drawing/2014/main" id="{2F2CB751-F73C-4DDA-9FBE-3E0B88DA636B}"/>
              </a:ext>
            </a:extLst>
          </p:cNvPr>
          <p:cNvSpPr/>
          <p:nvPr/>
        </p:nvSpPr>
        <p:spPr>
          <a:xfrm rot="10800000">
            <a:off x="6063543" y="3431298"/>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31" name="Βέλος: Δεξιό 30">
            <a:extLst>
              <a:ext uri="{FF2B5EF4-FFF2-40B4-BE49-F238E27FC236}">
                <a16:creationId xmlns:a16="http://schemas.microsoft.com/office/drawing/2014/main" id="{644F1030-F049-490E-8288-1CB314072BEC}"/>
              </a:ext>
            </a:extLst>
          </p:cNvPr>
          <p:cNvSpPr/>
          <p:nvPr/>
        </p:nvSpPr>
        <p:spPr>
          <a:xfrm rot="10800000">
            <a:off x="7914614" y="3417160"/>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32" name="Βέλος: Δεξιό 31">
            <a:extLst>
              <a:ext uri="{FF2B5EF4-FFF2-40B4-BE49-F238E27FC236}">
                <a16:creationId xmlns:a16="http://schemas.microsoft.com/office/drawing/2014/main" id="{BF2FDA7E-C77C-49CB-9EA2-AF3302ED55F4}"/>
              </a:ext>
            </a:extLst>
          </p:cNvPr>
          <p:cNvSpPr/>
          <p:nvPr/>
        </p:nvSpPr>
        <p:spPr>
          <a:xfrm rot="5400000">
            <a:off x="5128649" y="4040275"/>
            <a:ext cx="213581" cy="163902"/>
          </a:xfrm>
          <a:prstGeom prst="rightArrow">
            <a:avLst/>
          </a:prstGeom>
          <a:solidFill>
            <a:schemeClr val="accent4">
              <a:lumMod val="60000"/>
              <a:lumOff val="40000"/>
            </a:schemeClr>
          </a:solidFill>
          <a:ln>
            <a:solidFill>
              <a:schemeClr val="accent1">
                <a:alpha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33" name="Ορθογώνιο 32">
            <a:extLst>
              <a:ext uri="{FF2B5EF4-FFF2-40B4-BE49-F238E27FC236}">
                <a16:creationId xmlns:a16="http://schemas.microsoft.com/office/drawing/2014/main" id="{FD7C23D0-7EC6-4DE8-9CC7-CCFBD3AECD4B}"/>
              </a:ext>
            </a:extLst>
          </p:cNvPr>
          <p:cNvSpPr/>
          <p:nvPr/>
        </p:nvSpPr>
        <p:spPr>
          <a:xfrm>
            <a:off x="4577437" y="1781476"/>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Image </a:t>
            </a:r>
            <a:r>
              <a:rPr lang="en-US" sz="1100" dirty="0">
                <a:latin typeface="Arial" panose="020B0604020202020204" pitchFamily="34" charset="0"/>
                <a:cs typeface="Arial" panose="020B0604020202020204" pitchFamily="34" charset="0"/>
              </a:rPr>
              <a:t>64x256</a:t>
            </a:r>
            <a:endParaRPr lang="el-GR" sz="1600" dirty="0">
              <a:latin typeface="Arial" panose="020B0604020202020204" pitchFamily="34" charset="0"/>
              <a:cs typeface="Arial" panose="020B0604020202020204" pitchFamily="34" charset="0"/>
            </a:endParaRPr>
          </a:p>
        </p:txBody>
      </p:sp>
      <p:sp>
        <p:nvSpPr>
          <p:cNvPr id="34" name="Ορθογώνιο 33">
            <a:extLst>
              <a:ext uri="{FF2B5EF4-FFF2-40B4-BE49-F238E27FC236}">
                <a16:creationId xmlns:a16="http://schemas.microsoft.com/office/drawing/2014/main" id="{1F692457-BFDD-4D33-8D7F-6431054BB1EF}"/>
              </a:ext>
            </a:extLst>
          </p:cNvPr>
          <p:cNvSpPr/>
          <p:nvPr/>
        </p:nvSpPr>
        <p:spPr>
          <a:xfrm>
            <a:off x="6432794" y="1781476"/>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Extracts feature sequence from each input image</a:t>
            </a:r>
            <a:endParaRPr lang="el-GR" sz="1100" dirty="0">
              <a:latin typeface="Arial" panose="020B0604020202020204" pitchFamily="34" charset="0"/>
              <a:cs typeface="Arial" panose="020B0604020202020204" pitchFamily="34" charset="0"/>
            </a:endParaRPr>
          </a:p>
        </p:txBody>
      </p:sp>
      <p:sp>
        <p:nvSpPr>
          <p:cNvPr id="35" name="Ορθογώνιο 34">
            <a:extLst>
              <a:ext uri="{FF2B5EF4-FFF2-40B4-BE49-F238E27FC236}">
                <a16:creationId xmlns:a16="http://schemas.microsoft.com/office/drawing/2014/main" id="{737E21CD-59C5-4048-AB84-76972114EB01}"/>
              </a:ext>
            </a:extLst>
          </p:cNvPr>
          <p:cNvSpPr/>
          <p:nvPr/>
        </p:nvSpPr>
        <p:spPr>
          <a:xfrm>
            <a:off x="8313967" y="1781476"/>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Accelerates the training process </a:t>
            </a:r>
            <a:endParaRPr lang="el-GR" sz="1100" dirty="0">
              <a:latin typeface="Arial" panose="020B0604020202020204" pitchFamily="34" charset="0"/>
              <a:cs typeface="Arial" panose="020B0604020202020204" pitchFamily="34" charset="0"/>
            </a:endParaRPr>
          </a:p>
        </p:txBody>
      </p:sp>
      <p:sp>
        <p:nvSpPr>
          <p:cNvPr id="36" name="Ορθογώνιο 35">
            <a:extLst>
              <a:ext uri="{FF2B5EF4-FFF2-40B4-BE49-F238E27FC236}">
                <a16:creationId xmlns:a16="http://schemas.microsoft.com/office/drawing/2014/main" id="{8B4B5926-C08E-4A66-B3D1-71872AF06313}"/>
              </a:ext>
            </a:extLst>
          </p:cNvPr>
          <p:cNvSpPr/>
          <p:nvPr/>
        </p:nvSpPr>
        <p:spPr>
          <a:xfrm>
            <a:off x="10149065" y="1781476"/>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Replaces all negative values to zero</a:t>
            </a:r>
            <a:endParaRPr lang="el-GR" sz="1100" dirty="0">
              <a:latin typeface="Arial" panose="020B0604020202020204" pitchFamily="34" charset="0"/>
              <a:cs typeface="Arial" panose="020B0604020202020204" pitchFamily="34" charset="0"/>
            </a:endParaRPr>
          </a:p>
        </p:txBody>
      </p:sp>
      <p:sp>
        <p:nvSpPr>
          <p:cNvPr id="37" name="Ορθογώνιο 36">
            <a:extLst>
              <a:ext uri="{FF2B5EF4-FFF2-40B4-BE49-F238E27FC236}">
                <a16:creationId xmlns:a16="http://schemas.microsoft.com/office/drawing/2014/main" id="{B33565A3-E742-4D9A-BB68-D516212A9F7C}"/>
              </a:ext>
            </a:extLst>
          </p:cNvPr>
          <p:cNvSpPr/>
          <p:nvPr/>
        </p:nvSpPr>
        <p:spPr>
          <a:xfrm>
            <a:off x="10157780" y="3126828"/>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Dimensionality reduction process</a:t>
            </a:r>
            <a:endParaRPr lang="el-GR" sz="1400" dirty="0">
              <a:latin typeface="Arial" panose="020B0604020202020204" pitchFamily="34" charset="0"/>
              <a:cs typeface="Arial" panose="020B0604020202020204" pitchFamily="34" charset="0"/>
            </a:endParaRPr>
          </a:p>
        </p:txBody>
      </p:sp>
      <p:sp>
        <p:nvSpPr>
          <p:cNvPr id="38" name="Ορθογώνιο 37">
            <a:extLst>
              <a:ext uri="{FF2B5EF4-FFF2-40B4-BE49-F238E27FC236}">
                <a16:creationId xmlns:a16="http://schemas.microsoft.com/office/drawing/2014/main" id="{910B2CD9-19B3-4D85-A6AF-9D78FEA8D434}"/>
              </a:ext>
            </a:extLst>
          </p:cNvPr>
          <p:cNvSpPr/>
          <p:nvPr/>
        </p:nvSpPr>
        <p:spPr>
          <a:xfrm>
            <a:off x="8296499" y="3168050"/>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Prevents CRNN from overfitting </a:t>
            </a:r>
          </a:p>
        </p:txBody>
      </p:sp>
      <p:sp>
        <p:nvSpPr>
          <p:cNvPr id="39" name="Ορθογώνιο 38">
            <a:extLst>
              <a:ext uri="{FF2B5EF4-FFF2-40B4-BE49-F238E27FC236}">
                <a16:creationId xmlns:a16="http://schemas.microsoft.com/office/drawing/2014/main" id="{872E4EA9-4F64-4DF3-B7F5-E08ACCC2B88D}"/>
              </a:ext>
            </a:extLst>
          </p:cNvPr>
          <p:cNvSpPr/>
          <p:nvPr/>
        </p:nvSpPr>
        <p:spPr>
          <a:xfrm>
            <a:off x="6448244" y="3168050"/>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Converts feature vector from 3D to 2D</a:t>
            </a:r>
            <a:endParaRPr lang="el-GR" sz="1400" dirty="0">
              <a:latin typeface="Arial" panose="020B0604020202020204" pitchFamily="34" charset="0"/>
              <a:cs typeface="Arial" panose="020B0604020202020204" pitchFamily="34" charset="0"/>
            </a:endParaRPr>
          </a:p>
        </p:txBody>
      </p:sp>
      <p:sp>
        <p:nvSpPr>
          <p:cNvPr id="40" name="Ορθογώνιο 39">
            <a:extLst>
              <a:ext uri="{FF2B5EF4-FFF2-40B4-BE49-F238E27FC236}">
                <a16:creationId xmlns:a16="http://schemas.microsoft.com/office/drawing/2014/main" id="{14F10E7D-974D-4CA9-AC93-B135EAE60DC7}"/>
              </a:ext>
            </a:extLst>
          </p:cNvPr>
          <p:cNvSpPr/>
          <p:nvPr/>
        </p:nvSpPr>
        <p:spPr>
          <a:xfrm>
            <a:off x="4590615" y="3168050"/>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Improve the training process</a:t>
            </a:r>
            <a:endParaRPr lang="el-GR" sz="1100" dirty="0">
              <a:latin typeface="Arial" panose="020B0604020202020204" pitchFamily="34" charset="0"/>
              <a:cs typeface="Arial" panose="020B0604020202020204" pitchFamily="34" charset="0"/>
            </a:endParaRPr>
          </a:p>
        </p:txBody>
      </p:sp>
      <p:sp>
        <p:nvSpPr>
          <p:cNvPr id="41" name="Ορθογώνιο 40">
            <a:extLst>
              <a:ext uri="{FF2B5EF4-FFF2-40B4-BE49-F238E27FC236}">
                <a16:creationId xmlns:a16="http://schemas.microsoft.com/office/drawing/2014/main" id="{35F17597-3721-4DD9-B825-229DBB4C0356}"/>
              </a:ext>
            </a:extLst>
          </p:cNvPr>
          <p:cNvSpPr/>
          <p:nvPr/>
        </p:nvSpPr>
        <p:spPr>
          <a:xfrm>
            <a:off x="4588458" y="4391557"/>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Remembers long sequence data</a:t>
            </a:r>
            <a:endParaRPr lang="el-GR" sz="1100" dirty="0">
              <a:latin typeface="Arial" panose="020B0604020202020204" pitchFamily="34" charset="0"/>
              <a:cs typeface="Arial" panose="020B0604020202020204" pitchFamily="34" charset="0"/>
            </a:endParaRPr>
          </a:p>
        </p:txBody>
      </p:sp>
      <p:sp>
        <p:nvSpPr>
          <p:cNvPr id="42" name="Ορθογώνιο 41">
            <a:extLst>
              <a:ext uri="{FF2B5EF4-FFF2-40B4-BE49-F238E27FC236}">
                <a16:creationId xmlns:a16="http://schemas.microsoft.com/office/drawing/2014/main" id="{CB215537-956B-4085-B2C9-FB12C2DE2370}"/>
              </a:ext>
            </a:extLst>
          </p:cNvPr>
          <p:cNvSpPr/>
          <p:nvPr/>
        </p:nvSpPr>
        <p:spPr>
          <a:xfrm>
            <a:off x="6448244" y="4391557"/>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a:latin typeface="Arial" panose="020B0604020202020204" pitchFamily="34" charset="0"/>
                <a:cs typeface="Arial" panose="020B0604020202020204" pitchFamily="34" charset="0"/>
              </a:rPr>
              <a:t>Mapping the output of LSTM to character labels space</a:t>
            </a:r>
            <a:endParaRPr lang="el-GR" sz="1050" dirty="0">
              <a:latin typeface="Arial" panose="020B0604020202020204" pitchFamily="34" charset="0"/>
              <a:cs typeface="Arial" panose="020B0604020202020204" pitchFamily="34" charset="0"/>
            </a:endParaRPr>
          </a:p>
        </p:txBody>
      </p:sp>
      <p:sp>
        <p:nvSpPr>
          <p:cNvPr id="43" name="Ορθογώνιο 42">
            <a:extLst>
              <a:ext uri="{FF2B5EF4-FFF2-40B4-BE49-F238E27FC236}">
                <a16:creationId xmlns:a16="http://schemas.microsoft.com/office/drawing/2014/main" id="{470A1653-E162-4AB4-9C00-CDC7C5287D4D}"/>
              </a:ext>
            </a:extLst>
          </p:cNvPr>
          <p:cNvSpPr/>
          <p:nvPr/>
        </p:nvSpPr>
        <p:spPr>
          <a:xfrm>
            <a:off x="9828903" y="5732253"/>
            <a:ext cx="2126499" cy="910483"/>
          </a:xfrm>
          <a:prstGeom prst="rect">
            <a:avLst/>
          </a:prstGeom>
          <a:effectLst>
            <a:outerShdw blurRad="63500" sx="102000" sy="102000" algn="ctr" rotWithShape="0">
              <a:prstClr val="black">
                <a:alpha val="40000"/>
              </a:prstClr>
            </a:outerShdw>
            <a:softEdge rad="3175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Loss Function: </a:t>
            </a:r>
            <a:r>
              <a:rPr lang="en-US" sz="1400" i="1" dirty="0">
                <a:latin typeface="Arial" panose="020B0604020202020204" pitchFamily="34" charset="0"/>
                <a:cs typeface="Arial" panose="020B0604020202020204" pitchFamily="34" charset="0"/>
              </a:rPr>
              <a:t>CTC </a:t>
            </a:r>
          </a:p>
          <a:p>
            <a:pPr algn="ctr"/>
            <a:r>
              <a:rPr lang="en-US" sz="1400" dirty="0">
                <a:latin typeface="Arial" panose="020B0604020202020204" pitchFamily="34" charset="0"/>
                <a:cs typeface="Arial" panose="020B0604020202020204" pitchFamily="34" charset="0"/>
              </a:rPr>
              <a:t>Optimizer: </a:t>
            </a:r>
            <a:r>
              <a:rPr lang="en-US" sz="1400" i="1" dirty="0">
                <a:latin typeface="Arial" panose="020B0604020202020204" pitchFamily="34" charset="0"/>
                <a:cs typeface="Arial" panose="020B0604020202020204" pitchFamily="34" charset="0"/>
              </a:rPr>
              <a:t>RMSprop</a:t>
            </a:r>
          </a:p>
          <a:p>
            <a:pPr algn="ctr"/>
            <a:r>
              <a:rPr lang="en-US" sz="1400" dirty="0">
                <a:latin typeface="Arial" panose="020B0604020202020204" pitchFamily="34" charset="0"/>
                <a:cs typeface="Arial" panose="020B0604020202020204" pitchFamily="34" charset="0"/>
              </a:rPr>
              <a:t>Metric: </a:t>
            </a:r>
            <a:r>
              <a:rPr lang="en-US" sz="1400" i="1" dirty="0">
                <a:latin typeface="Arial" panose="020B0604020202020204" pitchFamily="34" charset="0"/>
                <a:cs typeface="Arial" panose="020B0604020202020204" pitchFamily="34" charset="0"/>
              </a:rPr>
              <a:t>Accuracy</a:t>
            </a:r>
            <a:endParaRPr lang="el-GR" sz="1400" i="1" dirty="0">
              <a:latin typeface="Arial" panose="020B0604020202020204" pitchFamily="34" charset="0"/>
              <a:cs typeface="Arial" panose="020B0604020202020204" pitchFamily="34" charset="0"/>
            </a:endParaRPr>
          </a:p>
        </p:txBody>
      </p:sp>
      <p:sp>
        <p:nvSpPr>
          <p:cNvPr id="44" name="Ορθογώνιο 43">
            <a:extLst>
              <a:ext uri="{FF2B5EF4-FFF2-40B4-BE49-F238E27FC236}">
                <a16:creationId xmlns:a16="http://schemas.microsoft.com/office/drawing/2014/main" id="{599FEB69-64F1-435E-8A27-C5DB0FE3141F}"/>
              </a:ext>
            </a:extLst>
          </p:cNvPr>
          <p:cNvSpPr/>
          <p:nvPr/>
        </p:nvSpPr>
        <p:spPr>
          <a:xfrm>
            <a:off x="8313967" y="4391557"/>
            <a:ext cx="1293962" cy="684844"/>
          </a:xfrm>
          <a:prstGeom prst="rect">
            <a:avLst/>
          </a:prstGeom>
          <a:solidFill>
            <a:srgbClr val="0070C0"/>
          </a:solidFill>
          <a:scene3d>
            <a:camera prst="orthographicFront"/>
            <a:lightRig rig="threePt" dir="t"/>
          </a:scene3d>
          <a:sp3d>
            <a:bevelT w="165100" prst="coolSlan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a:latin typeface="Arial" panose="020B0604020202020204" pitchFamily="34" charset="0"/>
                <a:cs typeface="Arial" panose="020B0604020202020204" pitchFamily="34" charset="0"/>
              </a:rPr>
              <a:t>Estimates the prediction probabilities for each class</a:t>
            </a:r>
            <a:endParaRPr lang="el-GR" sz="900" dirty="0">
              <a:latin typeface="Arial" panose="020B0604020202020204" pitchFamily="34" charset="0"/>
              <a:cs typeface="Arial" panose="020B0604020202020204" pitchFamily="34" charset="0"/>
            </a:endParaRPr>
          </a:p>
        </p:txBody>
      </p:sp>
      <p:sp>
        <p:nvSpPr>
          <p:cNvPr id="45" name="Αριστερό άγκιστρο 44">
            <a:extLst>
              <a:ext uri="{FF2B5EF4-FFF2-40B4-BE49-F238E27FC236}">
                <a16:creationId xmlns:a16="http://schemas.microsoft.com/office/drawing/2014/main" id="{737DD059-E402-408A-B9B7-78F425207A15}"/>
              </a:ext>
            </a:extLst>
          </p:cNvPr>
          <p:cNvSpPr/>
          <p:nvPr/>
        </p:nvSpPr>
        <p:spPr>
          <a:xfrm>
            <a:off x="479430" y="1535501"/>
            <a:ext cx="75047" cy="1003417"/>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46" name="Αριστερό άγκιστρο 45">
            <a:extLst>
              <a:ext uri="{FF2B5EF4-FFF2-40B4-BE49-F238E27FC236}">
                <a16:creationId xmlns:a16="http://schemas.microsoft.com/office/drawing/2014/main" id="{AC8EC96C-8DE8-4D09-9EA9-54EF41839D3E}"/>
              </a:ext>
            </a:extLst>
          </p:cNvPr>
          <p:cNvSpPr/>
          <p:nvPr/>
        </p:nvSpPr>
        <p:spPr>
          <a:xfrm>
            <a:off x="479429" y="2587759"/>
            <a:ext cx="75047" cy="1003417"/>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47" name="Αριστερό άγκιστρο 46">
            <a:extLst>
              <a:ext uri="{FF2B5EF4-FFF2-40B4-BE49-F238E27FC236}">
                <a16:creationId xmlns:a16="http://schemas.microsoft.com/office/drawing/2014/main" id="{B423698C-3E8A-4E24-B14F-7F5211C75298}"/>
              </a:ext>
            </a:extLst>
          </p:cNvPr>
          <p:cNvSpPr/>
          <p:nvPr/>
        </p:nvSpPr>
        <p:spPr>
          <a:xfrm>
            <a:off x="462358" y="3640017"/>
            <a:ext cx="75047" cy="1003417"/>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48" name="Αριστερό άγκιστρο 47">
            <a:extLst>
              <a:ext uri="{FF2B5EF4-FFF2-40B4-BE49-F238E27FC236}">
                <a16:creationId xmlns:a16="http://schemas.microsoft.com/office/drawing/2014/main" id="{E851A777-00FB-4117-91DB-D7B085910388}"/>
              </a:ext>
            </a:extLst>
          </p:cNvPr>
          <p:cNvSpPr/>
          <p:nvPr/>
        </p:nvSpPr>
        <p:spPr>
          <a:xfrm>
            <a:off x="462357" y="4692276"/>
            <a:ext cx="92119" cy="407082"/>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49" name="Αριστερό άγκιστρο 48">
            <a:extLst>
              <a:ext uri="{FF2B5EF4-FFF2-40B4-BE49-F238E27FC236}">
                <a16:creationId xmlns:a16="http://schemas.microsoft.com/office/drawing/2014/main" id="{68277DD8-03E0-4174-89D7-EA2FE699FC9A}"/>
              </a:ext>
            </a:extLst>
          </p:cNvPr>
          <p:cNvSpPr/>
          <p:nvPr/>
        </p:nvSpPr>
        <p:spPr>
          <a:xfrm>
            <a:off x="462356" y="5555974"/>
            <a:ext cx="75047" cy="407082"/>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50" name="Αριστερό άγκιστρο 49">
            <a:extLst>
              <a:ext uri="{FF2B5EF4-FFF2-40B4-BE49-F238E27FC236}">
                <a16:creationId xmlns:a16="http://schemas.microsoft.com/office/drawing/2014/main" id="{995BEFF7-FB7F-47BF-99EB-3E402A7F28EB}"/>
              </a:ext>
            </a:extLst>
          </p:cNvPr>
          <p:cNvSpPr/>
          <p:nvPr/>
        </p:nvSpPr>
        <p:spPr>
          <a:xfrm>
            <a:off x="462376" y="5148200"/>
            <a:ext cx="75027" cy="308041"/>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Tree>
    <p:extLst>
      <p:ext uri="{BB962C8B-B14F-4D97-AF65-F5344CB8AC3E}">
        <p14:creationId xmlns:p14="http://schemas.microsoft.com/office/powerpoint/2010/main" val="48629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250"/>
                                        <p:tgtEl>
                                          <p:spTgt spid="4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250"/>
                                        <p:tgtEl>
                                          <p:spTgt spid="4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up)">
                                      <p:cBhvr>
                                        <p:cTn id="18" dur="250"/>
                                        <p:tgtEl>
                                          <p:spTgt spid="4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up)">
                                      <p:cBhvr>
                                        <p:cTn id="21" dur="250"/>
                                        <p:tgtEl>
                                          <p:spTgt spid="4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up)">
                                      <p:cBhvr>
                                        <p:cTn id="24" dur="250"/>
                                        <p:tgtEl>
                                          <p:spTgt spid="5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up)">
                                      <p:cBhvr>
                                        <p:cTn id="27" dur="25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randombar(horizontal)">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25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randombar(horizontal)">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25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randombar(horizontal)">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left)">
                                      <p:cBhvr>
                                        <p:cTn id="72" dur="25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randombar(horizontal)">
                                      <p:cBhvr>
                                        <p:cTn id="82" dur="500"/>
                                        <p:tgtEl>
                                          <p:spTgt spid="3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wipe(up)">
                                      <p:cBhvr>
                                        <p:cTn id="87" dur="250"/>
                                        <p:tgtEl>
                                          <p:spTgt spid="2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randombar(horizontal)">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grpId="0" nodeType="click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wipe(right)">
                                      <p:cBhvr>
                                        <p:cTn id="102" dur="250"/>
                                        <p:tgtEl>
                                          <p:spTgt spid="2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randombar(horizontal)">
                                      <p:cBhvr>
                                        <p:cTn id="112" dur="500"/>
                                        <p:tgtEl>
                                          <p:spTgt spid="3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wipe(right)">
                                      <p:cBhvr>
                                        <p:cTn id="117" dur="250"/>
                                        <p:tgtEl>
                                          <p:spTgt spid="3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fade">
                                      <p:cBhvr>
                                        <p:cTn id="122" dur="500"/>
                                        <p:tgtEl>
                                          <p:spTgt spid="13"/>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randombar(horizontal)">
                                      <p:cBhvr>
                                        <p:cTn id="127" dur="500"/>
                                        <p:tgtEl>
                                          <p:spTgt spid="39"/>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2" fill="hold" grpId="0" nodeType="clickEffect">
                                  <p:stCondLst>
                                    <p:cond delay="0"/>
                                  </p:stCondLst>
                                  <p:childTnLst>
                                    <p:set>
                                      <p:cBhvr>
                                        <p:cTn id="131" dur="1" fill="hold">
                                          <p:stCondLst>
                                            <p:cond delay="0"/>
                                          </p:stCondLst>
                                        </p:cTn>
                                        <p:tgtEl>
                                          <p:spTgt spid="30"/>
                                        </p:tgtEl>
                                        <p:attrNameLst>
                                          <p:attrName>style.visibility</p:attrName>
                                        </p:attrNameLst>
                                      </p:cBhvr>
                                      <p:to>
                                        <p:strVal val="visible"/>
                                      </p:to>
                                    </p:set>
                                    <p:animEffect transition="in" filter="wipe(right)">
                                      <p:cBhvr>
                                        <p:cTn id="132" dur="250"/>
                                        <p:tgtEl>
                                          <p:spTgt spid="3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2"/>
                                        </p:tgtEl>
                                        <p:attrNameLst>
                                          <p:attrName>style.visibility</p:attrName>
                                        </p:attrNameLst>
                                      </p:cBhvr>
                                      <p:to>
                                        <p:strVal val="visible"/>
                                      </p:to>
                                    </p:set>
                                    <p:animEffect transition="in" filter="fade">
                                      <p:cBhvr>
                                        <p:cTn id="137" dur="500"/>
                                        <p:tgtEl>
                                          <p:spTgt spid="12"/>
                                        </p:tgtEl>
                                      </p:cBhvr>
                                    </p:animEffect>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grpId="0" nodeType="clickEffect">
                                  <p:stCondLst>
                                    <p:cond delay="0"/>
                                  </p:stCondLst>
                                  <p:childTnLst>
                                    <p:set>
                                      <p:cBhvr>
                                        <p:cTn id="141" dur="1" fill="hold">
                                          <p:stCondLst>
                                            <p:cond delay="0"/>
                                          </p:stCondLst>
                                        </p:cTn>
                                        <p:tgtEl>
                                          <p:spTgt spid="40"/>
                                        </p:tgtEl>
                                        <p:attrNameLst>
                                          <p:attrName>style.visibility</p:attrName>
                                        </p:attrNameLst>
                                      </p:cBhvr>
                                      <p:to>
                                        <p:strVal val="visible"/>
                                      </p:to>
                                    </p:set>
                                    <p:animEffect transition="in" filter="randombar(horizontal)">
                                      <p:cBhvr>
                                        <p:cTn id="142" dur="500"/>
                                        <p:tgtEl>
                                          <p:spTgt spid="4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up)">
                                      <p:cBhvr>
                                        <p:cTn id="147" dur="250"/>
                                        <p:tgtEl>
                                          <p:spTgt spid="32"/>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6"/>
                                        </p:tgtEl>
                                        <p:attrNameLst>
                                          <p:attrName>style.visibility</p:attrName>
                                        </p:attrNameLst>
                                      </p:cBhvr>
                                      <p:to>
                                        <p:strVal val="visible"/>
                                      </p:to>
                                    </p:set>
                                    <p:animEffect transition="in" filter="fade">
                                      <p:cBhvr>
                                        <p:cTn id="152" dur="500"/>
                                        <p:tgtEl>
                                          <p:spTgt spid="16"/>
                                        </p:tgtEl>
                                      </p:cBhvr>
                                    </p:animEffect>
                                  </p:childTnLst>
                                </p:cTn>
                              </p:par>
                            </p:childTnLst>
                          </p:cTn>
                        </p:par>
                      </p:childTnLst>
                    </p:cTn>
                  </p:par>
                  <p:par>
                    <p:cTn id="153" fill="hold">
                      <p:stCondLst>
                        <p:cond delay="indefinite"/>
                      </p:stCondLst>
                      <p:childTnLst>
                        <p:par>
                          <p:cTn id="154" fill="hold">
                            <p:stCondLst>
                              <p:cond delay="0"/>
                            </p:stCondLst>
                            <p:childTnLst>
                              <p:par>
                                <p:cTn id="155" presetID="14" presetClass="entr" presetSubtype="10" fill="hold" grpId="0" nodeType="clickEffect">
                                  <p:stCondLst>
                                    <p:cond delay="0"/>
                                  </p:stCondLst>
                                  <p:childTnLst>
                                    <p:set>
                                      <p:cBhvr>
                                        <p:cTn id="156" dur="1" fill="hold">
                                          <p:stCondLst>
                                            <p:cond delay="0"/>
                                          </p:stCondLst>
                                        </p:cTn>
                                        <p:tgtEl>
                                          <p:spTgt spid="41"/>
                                        </p:tgtEl>
                                        <p:attrNameLst>
                                          <p:attrName>style.visibility</p:attrName>
                                        </p:attrNameLst>
                                      </p:cBhvr>
                                      <p:to>
                                        <p:strVal val="visible"/>
                                      </p:to>
                                    </p:set>
                                    <p:animEffect transition="in" filter="randombar(horizontal)">
                                      <p:cBhvr>
                                        <p:cTn id="157" dur="500"/>
                                        <p:tgtEl>
                                          <p:spTgt spid="41"/>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25"/>
                                        </p:tgtEl>
                                        <p:attrNameLst>
                                          <p:attrName>style.visibility</p:attrName>
                                        </p:attrNameLst>
                                      </p:cBhvr>
                                      <p:to>
                                        <p:strVal val="visible"/>
                                      </p:to>
                                    </p:set>
                                    <p:animEffect transition="in" filter="wipe(left)">
                                      <p:cBhvr>
                                        <p:cTn id="162" dur="500"/>
                                        <p:tgtEl>
                                          <p:spTgt spid="25"/>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fad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14" presetClass="entr" presetSubtype="10" fill="hold" grpId="0" nodeType="clickEffect">
                                  <p:stCondLst>
                                    <p:cond delay="0"/>
                                  </p:stCondLst>
                                  <p:childTnLst>
                                    <p:set>
                                      <p:cBhvr>
                                        <p:cTn id="171" dur="1" fill="hold">
                                          <p:stCondLst>
                                            <p:cond delay="0"/>
                                          </p:stCondLst>
                                        </p:cTn>
                                        <p:tgtEl>
                                          <p:spTgt spid="42"/>
                                        </p:tgtEl>
                                        <p:attrNameLst>
                                          <p:attrName>style.visibility</p:attrName>
                                        </p:attrNameLst>
                                      </p:cBhvr>
                                      <p:to>
                                        <p:strVal val="visible"/>
                                      </p:to>
                                    </p:set>
                                    <p:animEffect transition="in" filter="randombar(horizontal)">
                                      <p:cBhvr>
                                        <p:cTn id="172" dur="500"/>
                                        <p:tgtEl>
                                          <p:spTgt spid="4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28"/>
                                        </p:tgtEl>
                                        <p:attrNameLst>
                                          <p:attrName>style.visibility</p:attrName>
                                        </p:attrNameLst>
                                      </p:cBhvr>
                                      <p:to>
                                        <p:strVal val="visible"/>
                                      </p:to>
                                    </p:set>
                                    <p:animEffect transition="in" filter="wipe(left)">
                                      <p:cBhvr>
                                        <p:cTn id="177" dur="500"/>
                                        <p:tgtEl>
                                          <p:spTgt spid="2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fade">
                                      <p:cBhvr>
                                        <p:cTn id="182" dur="500"/>
                                        <p:tgtEl>
                                          <p:spTgt spid="18"/>
                                        </p:tgtEl>
                                      </p:cBhvr>
                                    </p:animEffect>
                                  </p:childTnLst>
                                </p:cTn>
                              </p:par>
                            </p:childTnLst>
                          </p:cTn>
                        </p:par>
                      </p:childTnLst>
                    </p:cTn>
                  </p:par>
                  <p:par>
                    <p:cTn id="183" fill="hold">
                      <p:stCondLst>
                        <p:cond delay="indefinite"/>
                      </p:stCondLst>
                      <p:childTnLst>
                        <p:par>
                          <p:cTn id="184" fill="hold">
                            <p:stCondLst>
                              <p:cond delay="0"/>
                            </p:stCondLst>
                            <p:childTnLst>
                              <p:par>
                                <p:cTn id="185" presetID="14" presetClass="entr" presetSubtype="10" fill="hold" grpId="0" nodeType="clickEffect">
                                  <p:stCondLst>
                                    <p:cond delay="0"/>
                                  </p:stCondLst>
                                  <p:childTnLst>
                                    <p:set>
                                      <p:cBhvr>
                                        <p:cTn id="186" dur="1" fill="hold">
                                          <p:stCondLst>
                                            <p:cond delay="0"/>
                                          </p:stCondLst>
                                        </p:cTn>
                                        <p:tgtEl>
                                          <p:spTgt spid="44"/>
                                        </p:tgtEl>
                                        <p:attrNameLst>
                                          <p:attrName>style.visibility</p:attrName>
                                        </p:attrNameLst>
                                      </p:cBhvr>
                                      <p:to>
                                        <p:strVal val="visible"/>
                                      </p:to>
                                    </p:set>
                                    <p:animEffect transition="in" filter="randombar(horizontal)">
                                      <p:cBhvr>
                                        <p:cTn id="187" dur="500"/>
                                        <p:tgtEl>
                                          <p:spTgt spid="44"/>
                                        </p:tgtEl>
                                      </p:cBhvr>
                                    </p:animEffect>
                                  </p:childTnLst>
                                </p:cTn>
                              </p:par>
                            </p:childTnLst>
                          </p:cTn>
                        </p:par>
                      </p:childTnLst>
                    </p:cTn>
                  </p:par>
                  <p:par>
                    <p:cTn id="188" fill="hold">
                      <p:stCondLst>
                        <p:cond delay="indefinite"/>
                      </p:stCondLst>
                      <p:childTnLst>
                        <p:par>
                          <p:cTn id="189" fill="hold">
                            <p:stCondLst>
                              <p:cond delay="0"/>
                            </p:stCondLst>
                            <p:childTnLst>
                              <p:par>
                                <p:cTn id="190" presetID="14" presetClass="entr" presetSubtype="10" fill="hold" grpId="0" nodeType="clickEffect">
                                  <p:stCondLst>
                                    <p:cond delay="0"/>
                                  </p:stCondLst>
                                  <p:childTnLst>
                                    <p:set>
                                      <p:cBhvr>
                                        <p:cTn id="191" dur="1" fill="hold">
                                          <p:stCondLst>
                                            <p:cond delay="0"/>
                                          </p:stCondLst>
                                        </p:cTn>
                                        <p:tgtEl>
                                          <p:spTgt spid="43"/>
                                        </p:tgtEl>
                                        <p:attrNameLst>
                                          <p:attrName>style.visibility</p:attrName>
                                        </p:attrNameLst>
                                      </p:cBhvr>
                                      <p:to>
                                        <p:strVal val="visible"/>
                                      </p:to>
                                    </p:set>
                                    <p:animEffect transition="in" filter="randombar(horizontal)">
                                      <p:cBhvr>
                                        <p:cTn id="19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animBg="1"/>
      <p:bldP spid="25"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1F04951F-17CA-4B92-93BC-FF8DA2DC0014}"/>
              </a:ext>
            </a:extLst>
          </p:cNvPr>
          <p:cNvPicPr>
            <a:picLocks noChangeAspect="1"/>
          </p:cNvPicPr>
          <p:nvPr/>
        </p:nvPicPr>
        <p:blipFill>
          <a:blip r:embed="rId2"/>
          <a:stretch>
            <a:fillRect/>
          </a:stretch>
        </p:blipFill>
        <p:spPr>
          <a:xfrm>
            <a:off x="1748690" y="1289565"/>
            <a:ext cx="8694619" cy="36274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5" name="Ευθύγραμμο βέλος σύνδεσης 14">
            <a:extLst>
              <a:ext uri="{FF2B5EF4-FFF2-40B4-BE49-F238E27FC236}">
                <a16:creationId xmlns:a16="http://schemas.microsoft.com/office/drawing/2014/main" id="{CDABC108-082A-46AE-840B-4234E4C5C023}"/>
              </a:ext>
            </a:extLst>
          </p:cNvPr>
          <p:cNvCxnSpPr>
            <a:cxnSpLocks/>
          </p:cNvCxnSpPr>
          <p:nvPr/>
        </p:nvCxnSpPr>
        <p:spPr>
          <a:xfrm flipH="1">
            <a:off x="10072692" y="1294279"/>
            <a:ext cx="651112" cy="28106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Ευθύγραμμο βέλος σύνδεσης 15">
            <a:extLst>
              <a:ext uri="{FF2B5EF4-FFF2-40B4-BE49-F238E27FC236}">
                <a16:creationId xmlns:a16="http://schemas.microsoft.com/office/drawing/2014/main" id="{1480C4CD-2C2D-44D9-AB79-525817A38A93}"/>
              </a:ext>
            </a:extLst>
          </p:cNvPr>
          <p:cNvCxnSpPr>
            <a:cxnSpLocks/>
          </p:cNvCxnSpPr>
          <p:nvPr/>
        </p:nvCxnSpPr>
        <p:spPr>
          <a:xfrm flipH="1" flipV="1">
            <a:off x="10049774" y="2338865"/>
            <a:ext cx="518755" cy="2415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9" name="Οβάλ 18">
            <a:extLst>
              <a:ext uri="{FF2B5EF4-FFF2-40B4-BE49-F238E27FC236}">
                <a16:creationId xmlns:a16="http://schemas.microsoft.com/office/drawing/2014/main" id="{3EC5AE06-5829-48B7-808F-353B8320E102}"/>
              </a:ext>
            </a:extLst>
          </p:cNvPr>
          <p:cNvSpPr/>
          <p:nvPr/>
        </p:nvSpPr>
        <p:spPr>
          <a:xfrm>
            <a:off x="9693843" y="1558087"/>
            <a:ext cx="355931" cy="207034"/>
          </a:xfrm>
          <a:prstGeom prst="ellipse">
            <a:avLst/>
          </a:prstGeom>
          <a:no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l-GR" dirty="0">
              <a:ln>
                <a:solidFill>
                  <a:srgbClr val="FF0000"/>
                </a:solidFill>
              </a:ln>
              <a:solidFill>
                <a:schemeClr val="accent6">
                  <a:lumMod val="50000"/>
                </a:schemeClr>
              </a:solidFill>
              <a:latin typeface="Arial Black" panose="020B0A04020102020204" pitchFamily="34" charset="0"/>
            </a:endParaRPr>
          </a:p>
        </p:txBody>
      </p:sp>
      <p:sp>
        <p:nvSpPr>
          <p:cNvPr id="20" name="Οβάλ 19">
            <a:extLst>
              <a:ext uri="{FF2B5EF4-FFF2-40B4-BE49-F238E27FC236}">
                <a16:creationId xmlns:a16="http://schemas.microsoft.com/office/drawing/2014/main" id="{B376FDC4-08AF-4A89-A8B2-ED0E959F0A89}"/>
              </a:ext>
            </a:extLst>
          </p:cNvPr>
          <p:cNvSpPr/>
          <p:nvPr/>
        </p:nvSpPr>
        <p:spPr>
          <a:xfrm>
            <a:off x="9693843" y="2139354"/>
            <a:ext cx="336431" cy="207034"/>
          </a:xfrm>
          <a:prstGeom prst="ellipse">
            <a:avLst/>
          </a:prstGeom>
          <a:noFill/>
          <a:ln w="28575">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l-GR">
              <a:solidFill>
                <a:schemeClr val="accent6"/>
              </a:solidFill>
            </a:endParaRPr>
          </a:p>
        </p:txBody>
      </p:sp>
      <p:sp>
        <p:nvSpPr>
          <p:cNvPr id="21" name="TextBox 20">
            <a:extLst>
              <a:ext uri="{FF2B5EF4-FFF2-40B4-BE49-F238E27FC236}">
                <a16:creationId xmlns:a16="http://schemas.microsoft.com/office/drawing/2014/main" id="{424229F5-F5F7-4869-8CE2-7432F03ADF5B}"/>
              </a:ext>
            </a:extLst>
          </p:cNvPr>
          <p:cNvSpPr txBox="1"/>
          <p:nvPr/>
        </p:nvSpPr>
        <p:spPr>
          <a:xfrm>
            <a:off x="10723804" y="1057873"/>
            <a:ext cx="723275" cy="369332"/>
          </a:xfrm>
          <a:prstGeom prst="rect">
            <a:avLst/>
          </a:prstGeom>
          <a:noFill/>
          <a:ln>
            <a:noFill/>
          </a:ln>
        </p:spPr>
        <p:txBody>
          <a:bodyPr wrap="none" rtlCol="0">
            <a:spAutoFit/>
          </a:bodyPr>
          <a:lstStyle/>
          <a:p>
            <a:r>
              <a:rPr lang="en-US" b="1" i="1" dirty="0">
                <a:solidFill>
                  <a:schemeClr val="accent6"/>
                </a:solidFill>
                <a:latin typeface="Arial Black" panose="020B0A04020102020204" pitchFamily="34" charset="0"/>
                <a:cs typeface="Times New Roman" panose="02020603050405020304" pitchFamily="18" charset="0"/>
              </a:rPr>
              <a:t>91%</a:t>
            </a:r>
            <a:endParaRPr lang="el-GR" b="1" i="1" dirty="0">
              <a:solidFill>
                <a:schemeClr val="accent6"/>
              </a:solidFill>
              <a:latin typeface="Arial Black" panose="020B0A0402010202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9260D4CF-16B6-4F47-BABD-1A89D219D230}"/>
              </a:ext>
            </a:extLst>
          </p:cNvPr>
          <p:cNvSpPr txBox="1"/>
          <p:nvPr/>
        </p:nvSpPr>
        <p:spPr>
          <a:xfrm>
            <a:off x="-1" y="5390340"/>
            <a:ext cx="12192000" cy="923330"/>
          </a:xfrm>
          <a:prstGeom prst="rect">
            <a:avLst/>
          </a:prstGeom>
          <a:noFill/>
        </p:spPr>
        <p:txBody>
          <a:bodyPr wrap="square" rtlCol="0">
            <a:spAutoFit/>
          </a:bodyPr>
          <a:lstStyle/>
          <a:p>
            <a:pPr algn="ctr"/>
            <a:r>
              <a:rPr lang="en-US" i="1" dirty="0">
                <a:latin typeface="Arial" panose="020B0604020202020204" pitchFamily="34" charset="0"/>
                <a:cs typeface="Arial" panose="020B0604020202020204" pitchFamily="34" charset="0"/>
              </a:rPr>
              <a:t>For both datasets the accuracy is increasing till epoch 4, then for the </a:t>
            </a:r>
          </a:p>
          <a:p>
            <a:pPr algn="ctr"/>
            <a:r>
              <a:rPr lang="en-US" i="1" dirty="0">
                <a:latin typeface="Arial" panose="020B0604020202020204" pitchFamily="34" charset="0"/>
                <a:cs typeface="Arial" panose="020B0604020202020204" pitchFamily="34" charset="0"/>
              </a:rPr>
              <a:t>train dataset the accuracy is still increasing but with a decreasing rate while for the validation dataset </a:t>
            </a:r>
          </a:p>
          <a:p>
            <a:pPr algn="ctr"/>
            <a:r>
              <a:rPr lang="en-US" i="1" dirty="0">
                <a:latin typeface="Arial" panose="020B0604020202020204" pitchFamily="34" charset="0"/>
                <a:cs typeface="Arial" panose="020B0604020202020204" pitchFamily="34" charset="0"/>
              </a:rPr>
              <a:t>the accuracy has many fluctuations.</a:t>
            </a:r>
            <a:endParaRPr lang="el-GR" i="1" dirty="0">
              <a:latin typeface="Arial" panose="020B0604020202020204" pitchFamily="34" charset="0"/>
              <a:cs typeface="Arial" panose="020B0604020202020204" pitchFamily="34" charset="0"/>
            </a:endParaRPr>
          </a:p>
        </p:txBody>
      </p:sp>
      <p:sp>
        <p:nvSpPr>
          <p:cNvPr id="11" name="Ορθογώνιο 10">
            <a:extLst>
              <a:ext uri="{FF2B5EF4-FFF2-40B4-BE49-F238E27FC236}">
                <a16:creationId xmlns:a16="http://schemas.microsoft.com/office/drawing/2014/main" id="{9C118FE5-032C-425C-B19D-415BE1DF563B}"/>
              </a:ext>
            </a:extLst>
          </p:cNvPr>
          <p:cNvSpPr/>
          <p:nvPr/>
        </p:nvSpPr>
        <p:spPr>
          <a:xfrm>
            <a:off x="0" y="8627"/>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b="1" dirty="0">
                <a:latin typeface="Arial" panose="020B0604020202020204" pitchFamily="34" charset="0"/>
                <a:cs typeface="Arial" panose="020B0604020202020204" pitchFamily="34" charset="0"/>
              </a:rPr>
              <a:t>Accuracy metric of CRNN model</a:t>
            </a:r>
            <a:endParaRPr lang="el-GR" sz="20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3E695DD-E9D6-43BF-B31C-E491B073C3D3}"/>
              </a:ext>
            </a:extLst>
          </p:cNvPr>
          <p:cNvSpPr txBox="1"/>
          <p:nvPr/>
        </p:nvSpPr>
        <p:spPr>
          <a:xfrm>
            <a:off x="10588029" y="2510288"/>
            <a:ext cx="761281" cy="369332"/>
          </a:xfrm>
          <a:prstGeom prst="rect">
            <a:avLst/>
          </a:prstGeom>
          <a:noFill/>
        </p:spPr>
        <p:txBody>
          <a:bodyPr wrap="square">
            <a:spAutoFit/>
          </a:bodyPr>
          <a:lstStyle/>
          <a:p>
            <a:r>
              <a:rPr lang="en-US" b="1" i="1" dirty="0">
                <a:solidFill>
                  <a:schemeClr val="accent6"/>
                </a:solidFill>
                <a:latin typeface="Arial Black" panose="020B0A04020102020204" pitchFamily="34" charset="0"/>
                <a:cs typeface="Times New Roman" panose="02020603050405020304" pitchFamily="18" charset="0"/>
              </a:rPr>
              <a:t>75%</a:t>
            </a:r>
            <a:endParaRPr lang="el-GR" b="1" i="1" dirty="0">
              <a:solidFill>
                <a:schemeClr val="accent6"/>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303800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Εικόνα 16">
            <a:extLst>
              <a:ext uri="{FF2B5EF4-FFF2-40B4-BE49-F238E27FC236}">
                <a16:creationId xmlns:a16="http://schemas.microsoft.com/office/drawing/2014/main" id="{1839B7EF-E85F-477B-936B-170DB5DFAAAB}"/>
              </a:ext>
            </a:extLst>
          </p:cNvPr>
          <p:cNvPicPr>
            <a:picLocks noChangeAspect="1"/>
          </p:cNvPicPr>
          <p:nvPr/>
        </p:nvPicPr>
        <p:blipFill>
          <a:blip r:embed="rId2"/>
          <a:stretch>
            <a:fillRect/>
          </a:stretch>
        </p:blipFill>
        <p:spPr>
          <a:xfrm>
            <a:off x="503992" y="1199072"/>
            <a:ext cx="5168616" cy="5164120"/>
          </a:xfrm>
          <a:prstGeom prst="rect">
            <a:avLst/>
          </a:prstGeom>
          <a:ln>
            <a:noFill/>
          </a:ln>
          <a:effectLst>
            <a:outerShdw blurRad="190500" algn="tl" rotWithShape="0">
              <a:srgbClr val="000000">
                <a:alpha val="70000"/>
              </a:srgbClr>
            </a:outerShdw>
          </a:effectLst>
        </p:spPr>
      </p:pic>
      <p:sp>
        <p:nvSpPr>
          <p:cNvPr id="18" name="Οβάλ 17">
            <a:extLst>
              <a:ext uri="{FF2B5EF4-FFF2-40B4-BE49-F238E27FC236}">
                <a16:creationId xmlns:a16="http://schemas.microsoft.com/office/drawing/2014/main" id="{699CDA17-78B0-4FA6-81AE-ED39AB41F4CF}"/>
              </a:ext>
            </a:extLst>
          </p:cNvPr>
          <p:cNvSpPr/>
          <p:nvPr/>
        </p:nvSpPr>
        <p:spPr>
          <a:xfrm>
            <a:off x="2632381" y="4740220"/>
            <a:ext cx="270699" cy="306233"/>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0" name="Ευθύγραμμο βέλος σύνδεσης 19">
            <a:extLst>
              <a:ext uri="{FF2B5EF4-FFF2-40B4-BE49-F238E27FC236}">
                <a16:creationId xmlns:a16="http://schemas.microsoft.com/office/drawing/2014/main" id="{76F15BE1-828D-45D0-A02B-EBBF9A0FFE7D}"/>
              </a:ext>
            </a:extLst>
          </p:cNvPr>
          <p:cNvCxnSpPr>
            <a:cxnSpLocks/>
          </p:cNvCxnSpPr>
          <p:nvPr/>
        </p:nvCxnSpPr>
        <p:spPr>
          <a:xfrm flipH="1">
            <a:off x="2523227" y="2277373"/>
            <a:ext cx="875130" cy="560717"/>
          </a:xfrm>
          <a:prstGeom prst="straightConnector1">
            <a:avLst/>
          </a:prstGeom>
          <a:ln w="762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Ευθύγραμμο βέλος σύνδεσης 23">
            <a:extLst>
              <a:ext uri="{FF2B5EF4-FFF2-40B4-BE49-F238E27FC236}">
                <a16:creationId xmlns:a16="http://schemas.microsoft.com/office/drawing/2014/main" id="{80DAD7A9-FB0B-437C-8141-2AD23DE65059}"/>
              </a:ext>
            </a:extLst>
          </p:cNvPr>
          <p:cNvCxnSpPr>
            <a:cxnSpLocks/>
          </p:cNvCxnSpPr>
          <p:nvPr/>
        </p:nvCxnSpPr>
        <p:spPr>
          <a:xfrm flipH="1">
            <a:off x="2858176" y="4239752"/>
            <a:ext cx="875130" cy="560717"/>
          </a:xfrm>
          <a:prstGeom prst="straightConnector1">
            <a:avLst/>
          </a:prstGeom>
          <a:ln w="762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Ευθεία γραμμή σύνδεσης 25">
            <a:extLst>
              <a:ext uri="{FF2B5EF4-FFF2-40B4-BE49-F238E27FC236}">
                <a16:creationId xmlns:a16="http://schemas.microsoft.com/office/drawing/2014/main" id="{60E3E336-DFDE-4195-8911-18C162D01960}"/>
              </a:ext>
            </a:extLst>
          </p:cNvPr>
          <p:cNvCxnSpPr/>
          <p:nvPr/>
        </p:nvCxnSpPr>
        <p:spPr>
          <a:xfrm flipV="1">
            <a:off x="8639355" y="5046453"/>
            <a:ext cx="0" cy="776377"/>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Εικόνα 29">
            <a:extLst>
              <a:ext uri="{FF2B5EF4-FFF2-40B4-BE49-F238E27FC236}">
                <a16:creationId xmlns:a16="http://schemas.microsoft.com/office/drawing/2014/main" id="{1160911E-A804-4EDC-BB66-19136A57D4A8}"/>
              </a:ext>
            </a:extLst>
          </p:cNvPr>
          <p:cNvPicPr>
            <a:picLocks noChangeAspect="1"/>
          </p:cNvPicPr>
          <p:nvPr/>
        </p:nvPicPr>
        <p:blipFill>
          <a:blip r:embed="rId3"/>
          <a:stretch>
            <a:fillRect/>
          </a:stretch>
        </p:blipFill>
        <p:spPr>
          <a:xfrm>
            <a:off x="6114589" y="4057517"/>
            <a:ext cx="5263654" cy="2305675"/>
          </a:xfrm>
          <a:prstGeom prst="rect">
            <a:avLst/>
          </a:prstGeom>
          <a:ln>
            <a:noFill/>
          </a:ln>
          <a:effectLst>
            <a:outerShdw blurRad="190500" algn="tl" rotWithShape="0">
              <a:srgbClr val="000000">
                <a:alpha val="70000"/>
              </a:srgbClr>
            </a:outerShdw>
          </a:effectLst>
        </p:spPr>
      </p:pic>
      <p:sp>
        <p:nvSpPr>
          <p:cNvPr id="31" name="Οβάλ 30">
            <a:extLst>
              <a:ext uri="{FF2B5EF4-FFF2-40B4-BE49-F238E27FC236}">
                <a16:creationId xmlns:a16="http://schemas.microsoft.com/office/drawing/2014/main" id="{C42C7401-BEC4-4C68-AC97-AA6053170C6D}"/>
              </a:ext>
            </a:extLst>
          </p:cNvPr>
          <p:cNvSpPr/>
          <p:nvPr/>
        </p:nvSpPr>
        <p:spPr>
          <a:xfrm>
            <a:off x="2204051" y="2838090"/>
            <a:ext cx="319176" cy="336431"/>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2" name="TextBox 31">
            <a:extLst>
              <a:ext uri="{FF2B5EF4-FFF2-40B4-BE49-F238E27FC236}">
                <a16:creationId xmlns:a16="http://schemas.microsoft.com/office/drawing/2014/main" id="{80CD22EE-98A6-4563-AEAE-60FE7CA97041}"/>
              </a:ext>
            </a:extLst>
          </p:cNvPr>
          <p:cNvSpPr txBox="1"/>
          <p:nvPr/>
        </p:nvSpPr>
        <p:spPr>
          <a:xfrm>
            <a:off x="6096000" y="3536081"/>
            <a:ext cx="2111843"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i="1" dirty="0">
                <a:solidFill>
                  <a:schemeClr val="tx1"/>
                </a:solidFill>
                <a:latin typeface="Arial" panose="020B0604020202020204" pitchFamily="34" charset="0"/>
                <a:cs typeface="Arial" panose="020B0604020202020204" pitchFamily="34" charset="0"/>
              </a:rPr>
              <a:t>Some predictions</a:t>
            </a:r>
            <a:endParaRPr lang="el-GR" i="1" dirty="0">
              <a:solidFill>
                <a:schemeClr val="tx1"/>
              </a:solidFill>
              <a:latin typeface="Arial" panose="020B0604020202020204" pitchFamily="34" charset="0"/>
              <a:cs typeface="Arial" panose="020B0604020202020204" pitchFamily="34" charset="0"/>
            </a:endParaRPr>
          </a:p>
        </p:txBody>
      </p:sp>
      <p:sp>
        <p:nvSpPr>
          <p:cNvPr id="12" name="Ορθογώνιο 11">
            <a:extLst>
              <a:ext uri="{FF2B5EF4-FFF2-40B4-BE49-F238E27FC236}">
                <a16:creationId xmlns:a16="http://schemas.microsoft.com/office/drawing/2014/main" id="{9674AE51-FBCA-4DAA-921C-A8861453F096}"/>
              </a:ext>
            </a:extLst>
          </p:cNvPr>
          <p:cNvSpPr/>
          <p:nvPr/>
        </p:nvSpPr>
        <p:spPr>
          <a:xfrm>
            <a:off x="0" y="-19140"/>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panose="020B0604020202020204" pitchFamily="34" charset="0"/>
                <a:cs typeface="Arial" panose="020B0604020202020204" pitchFamily="34" charset="0"/>
              </a:rPr>
              <a:t>Evaluation of CRNN in the test dataset</a:t>
            </a:r>
          </a:p>
        </p:txBody>
      </p:sp>
      <p:sp>
        <p:nvSpPr>
          <p:cNvPr id="2" name="TextBox 1">
            <a:extLst>
              <a:ext uri="{FF2B5EF4-FFF2-40B4-BE49-F238E27FC236}">
                <a16:creationId xmlns:a16="http://schemas.microsoft.com/office/drawing/2014/main" id="{14CBA217-FD9F-4AB7-B1D4-2D5F638A72B9}"/>
              </a:ext>
            </a:extLst>
          </p:cNvPr>
          <p:cNvSpPr txBox="1"/>
          <p:nvPr/>
        </p:nvSpPr>
        <p:spPr>
          <a:xfrm>
            <a:off x="6720529" y="1908041"/>
            <a:ext cx="2948243" cy="369332"/>
          </a:xfrm>
          <a:prstGeom prst="rect">
            <a:avLst/>
          </a:prstGeom>
          <a:noFill/>
        </p:spPr>
        <p:txBody>
          <a:bodyPr wrap="none" rtlCol="0">
            <a:spAutoFit/>
          </a:bodyPr>
          <a:lstStyle/>
          <a:p>
            <a:pPr marL="285750" indent="-285750">
              <a:buFont typeface="Wingdings" panose="05000000000000000000" pitchFamily="2" charset="2"/>
              <a:buChar char="ü"/>
            </a:pPr>
            <a:r>
              <a:rPr lang="en-US" i="1" dirty="0">
                <a:latin typeface="Arial" panose="020B0604020202020204" pitchFamily="34" charset="0"/>
                <a:cs typeface="Arial" panose="020B0604020202020204" pitchFamily="34" charset="0"/>
              </a:rPr>
              <a:t>Correct Characters </a:t>
            </a:r>
            <a:r>
              <a:rPr lang="en-US" b="1" i="1" dirty="0">
                <a:latin typeface="Arial" panose="020B0604020202020204" pitchFamily="34" charset="0"/>
                <a:cs typeface="Arial" panose="020B0604020202020204" pitchFamily="34" charset="0"/>
              </a:rPr>
              <a:t>88%</a:t>
            </a:r>
          </a:p>
        </p:txBody>
      </p:sp>
      <p:sp>
        <p:nvSpPr>
          <p:cNvPr id="3" name="TextBox 2">
            <a:extLst>
              <a:ext uri="{FF2B5EF4-FFF2-40B4-BE49-F238E27FC236}">
                <a16:creationId xmlns:a16="http://schemas.microsoft.com/office/drawing/2014/main" id="{E6E2BC58-215A-4DB4-896A-ED649DF7E8D6}"/>
              </a:ext>
            </a:extLst>
          </p:cNvPr>
          <p:cNvSpPr txBox="1"/>
          <p:nvPr/>
        </p:nvSpPr>
        <p:spPr>
          <a:xfrm>
            <a:off x="8427567" y="2468758"/>
            <a:ext cx="2482411" cy="369332"/>
          </a:xfrm>
          <a:prstGeom prst="rect">
            <a:avLst/>
          </a:prstGeom>
          <a:noFill/>
        </p:spPr>
        <p:txBody>
          <a:bodyPr wrap="none" rtlCol="0">
            <a:spAutoFit/>
          </a:bodyPr>
          <a:lstStyle/>
          <a:p>
            <a:pPr marL="285750" indent="-285750">
              <a:buFont typeface="Wingdings" panose="05000000000000000000" pitchFamily="2" charset="2"/>
              <a:buChar char="ü"/>
            </a:pPr>
            <a:r>
              <a:rPr lang="en-US" i="1" dirty="0">
                <a:latin typeface="Arial" panose="020B0604020202020204" pitchFamily="34" charset="0"/>
                <a:cs typeface="Arial" panose="020B0604020202020204" pitchFamily="34" charset="0"/>
              </a:rPr>
              <a:t>Correct Words </a:t>
            </a:r>
            <a:r>
              <a:rPr lang="en-US" b="1" i="1" dirty="0">
                <a:latin typeface="Arial" panose="020B0604020202020204" pitchFamily="34" charset="0"/>
                <a:cs typeface="Arial" panose="020B0604020202020204" pitchFamily="34" charset="0"/>
              </a:rPr>
              <a:t>72%</a:t>
            </a:r>
            <a:endParaRPr lang="el-GR"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007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heel(1)">
                                      <p:cBhvr>
                                        <p:cTn id="12" dur="75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heel(1)">
                                      <p:cBhvr>
                                        <p:cTn id="22" dur="75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arn(inVertic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randombar(horizontal)">
                                      <p:cBhvr>
                                        <p:cTn id="4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1" grpId="0" animBg="1"/>
      <p:bldP spid="32" grpId="0" animBg="1"/>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1878C-218E-4ED4-B91D-46EAA7D43531}"/>
              </a:ext>
            </a:extLst>
          </p:cNvPr>
          <p:cNvSpPr txBox="1"/>
          <p:nvPr/>
        </p:nvSpPr>
        <p:spPr>
          <a:xfrm>
            <a:off x="736290" y="1187274"/>
            <a:ext cx="2265702" cy="1420325"/>
          </a:xfrm>
          <a:prstGeom prst="rect">
            <a:avLst/>
          </a:prstGeom>
          <a:noFill/>
        </p:spPr>
        <p:txBody>
          <a:bodyPr wrap="square" rtlCol="0">
            <a:spAutoFit/>
          </a:bodyPr>
          <a:lstStyle/>
          <a:p>
            <a:pPr marL="457200" indent="-457200">
              <a:lnSpc>
                <a:spcPct val="150000"/>
              </a:lnSpc>
              <a:buAutoNum type="arabicPeriod"/>
            </a:pPr>
            <a:r>
              <a:rPr lang="en-US" sz="2000" i="1" dirty="0">
                <a:latin typeface="Arial" panose="020B0604020202020204" pitchFamily="34" charset="0"/>
                <a:cs typeface="Arial" panose="020B0604020202020204" pitchFamily="34" charset="0"/>
              </a:rPr>
              <a:t>VGG – 16</a:t>
            </a:r>
          </a:p>
          <a:p>
            <a:pPr marL="457200" indent="-457200">
              <a:lnSpc>
                <a:spcPct val="150000"/>
              </a:lnSpc>
              <a:buFontTx/>
              <a:buAutoNum type="arabicPeriod"/>
            </a:pPr>
            <a:r>
              <a:rPr lang="en-US" sz="2000" i="1" dirty="0">
                <a:latin typeface="Arial" panose="020B0604020202020204" pitchFamily="34" charset="0"/>
                <a:cs typeface="Arial" panose="020B0604020202020204" pitchFamily="34" charset="0"/>
              </a:rPr>
              <a:t>2. VGG – 19</a:t>
            </a:r>
          </a:p>
          <a:p>
            <a:pPr marL="457200" indent="-457200">
              <a:lnSpc>
                <a:spcPct val="150000"/>
              </a:lnSpc>
              <a:buFontTx/>
              <a:buAutoNum type="arabicPeriod"/>
            </a:pPr>
            <a:r>
              <a:rPr lang="en-US" sz="2000" i="1" dirty="0">
                <a:latin typeface="Arial" panose="020B0604020202020204" pitchFamily="34" charset="0"/>
                <a:cs typeface="Arial" panose="020B0604020202020204" pitchFamily="34" charset="0"/>
              </a:rPr>
              <a:t>3. ResNet50</a:t>
            </a:r>
          </a:p>
        </p:txBody>
      </p:sp>
      <p:sp>
        <p:nvSpPr>
          <p:cNvPr id="3" name="TextBox 2">
            <a:extLst>
              <a:ext uri="{FF2B5EF4-FFF2-40B4-BE49-F238E27FC236}">
                <a16:creationId xmlns:a16="http://schemas.microsoft.com/office/drawing/2014/main" id="{BE96F2B9-B9EF-43EE-A96E-7EE129C860CA}"/>
              </a:ext>
            </a:extLst>
          </p:cNvPr>
          <p:cNvSpPr txBox="1"/>
          <p:nvPr/>
        </p:nvSpPr>
        <p:spPr>
          <a:xfrm>
            <a:off x="4540341" y="1728183"/>
            <a:ext cx="754886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Before apply the models, we reshape the images into 128x128x3 </a:t>
            </a:r>
          </a:p>
        </p:txBody>
      </p:sp>
      <p:sp>
        <p:nvSpPr>
          <p:cNvPr id="5" name="Δεξί άγκιστρο 4">
            <a:extLst>
              <a:ext uri="{FF2B5EF4-FFF2-40B4-BE49-F238E27FC236}">
                <a16:creationId xmlns:a16="http://schemas.microsoft.com/office/drawing/2014/main" id="{DE325E00-7121-435C-AD6C-26D61D6DB8C3}"/>
              </a:ext>
            </a:extLst>
          </p:cNvPr>
          <p:cNvSpPr/>
          <p:nvPr/>
        </p:nvSpPr>
        <p:spPr>
          <a:xfrm>
            <a:off x="2760453" y="1339150"/>
            <a:ext cx="1554954" cy="1290918"/>
          </a:xfrm>
          <a:prstGeom prst="rightBrace">
            <a:avLst/>
          </a:prstGeom>
          <a:ln w="76200">
            <a:solidFill>
              <a:schemeClr val="accent6">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dirty="0"/>
          </a:p>
        </p:txBody>
      </p:sp>
      <p:graphicFrame>
        <p:nvGraphicFramePr>
          <p:cNvPr id="7" name="Πίνακας 7">
            <a:extLst>
              <a:ext uri="{FF2B5EF4-FFF2-40B4-BE49-F238E27FC236}">
                <a16:creationId xmlns:a16="http://schemas.microsoft.com/office/drawing/2014/main" id="{4C155424-4ED9-483C-9443-069ED203097B}"/>
              </a:ext>
            </a:extLst>
          </p:cNvPr>
          <p:cNvGraphicFramePr>
            <a:graphicFrameLocks noGrp="1"/>
          </p:cNvGraphicFramePr>
          <p:nvPr>
            <p:extLst>
              <p:ext uri="{D42A27DB-BD31-4B8C-83A1-F6EECF244321}">
                <p14:modId xmlns:p14="http://schemas.microsoft.com/office/powerpoint/2010/main" val="1802369435"/>
              </p:ext>
            </p:extLst>
          </p:nvPr>
        </p:nvGraphicFramePr>
        <p:xfrm>
          <a:off x="6682596" y="3918126"/>
          <a:ext cx="4823011" cy="1752600"/>
        </p:xfrm>
        <a:graphic>
          <a:graphicData uri="http://schemas.openxmlformats.org/drawingml/2006/table">
            <a:tbl>
              <a:tblPr firstRow="1" bandRow="1">
                <a:effectLst>
                  <a:outerShdw blurRad="63500" sx="102000" sy="102000" algn="ctr" rotWithShape="0">
                    <a:prstClr val="black">
                      <a:alpha val="40000"/>
                    </a:prstClr>
                  </a:outerShdw>
                </a:effectLst>
                <a:tableStyleId>{125E5076-3810-47DD-B79F-674D7AD40C01}</a:tableStyleId>
              </a:tblPr>
              <a:tblGrid>
                <a:gridCol w="1516075">
                  <a:extLst>
                    <a:ext uri="{9D8B030D-6E8A-4147-A177-3AD203B41FA5}">
                      <a16:colId xmlns:a16="http://schemas.microsoft.com/office/drawing/2014/main" val="1030533731"/>
                    </a:ext>
                  </a:extLst>
                </a:gridCol>
                <a:gridCol w="1754316">
                  <a:extLst>
                    <a:ext uri="{9D8B030D-6E8A-4147-A177-3AD203B41FA5}">
                      <a16:colId xmlns:a16="http://schemas.microsoft.com/office/drawing/2014/main" val="2264087158"/>
                    </a:ext>
                  </a:extLst>
                </a:gridCol>
                <a:gridCol w="1552620">
                  <a:extLst>
                    <a:ext uri="{9D8B030D-6E8A-4147-A177-3AD203B41FA5}">
                      <a16:colId xmlns:a16="http://schemas.microsoft.com/office/drawing/2014/main" val="4093350906"/>
                    </a:ext>
                  </a:extLst>
                </a:gridCol>
              </a:tblGrid>
              <a:tr h="0">
                <a:tc>
                  <a:txBody>
                    <a:bodyPr/>
                    <a:lstStyle/>
                    <a:p>
                      <a:pPr algn="l"/>
                      <a:r>
                        <a:rPr lang="en-US" sz="1800" dirty="0">
                          <a:latin typeface="Arial" panose="020B0604020202020204" pitchFamily="34" charset="0"/>
                          <a:cs typeface="Arial" panose="020B0604020202020204" pitchFamily="34" charset="0"/>
                        </a:rPr>
                        <a:t>Model</a:t>
                      </a:r>
                      <a:endParaRPr lang="el-GR"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Training Accuracy</a:t>
                      </a:r>
                      <a:endParaRPr lang="el-GR" sz="1800" dirty="0">
                        <a:latin typeface="Arial" panose="020B0604020202020204" pitchFamily="34" charset="0"/>
                        <a:cs typeface="Arial" panose="020B0604020202020204" pitchFamily="34" charset="0"/>
                      </a:endParaRPr>
                    </a:p>
                  </a:txBody>
                  <a:tcPr anchor="ctr"/>
                </a:tc>
                <a:tc>
                  <a:txBody>
                    <a:bodyPr/>
                    <a:lstStyle/>
                    <a:p>
                      <a:pPr algn="ctr"/>
                      <a:r>
                        <a:rPr lang="en-US" sz="1800" dirty="0">
                          <a:latin typeface="Arial" panose="020B0604020202020204" pitchFamily="34" charset="0"/>
                          <a:cs typeface="Arial" panose="020B0604020202020204" pitchFamily="34" charset="0"/>
                        </a:rPr>
                        <a:t>Validation Accuracy</a:t>
                      </a:r>
                      <a:endParaRPr lang="el-GR"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57448672"/>
                  </a:ext>
                </a:extLst>
              </a:tr>
              <a:tr h="370840">
                <a:tc>
                  <a:txBody>
                    <a:bodyPr/>
                    <a:lstStyle/>
                    <a:p>
                      <a:r>
                        <a:rPr lang="en-US" sz="1800" dirty="0">
                          <a:latin typeface="Arial" panose="020B0604020202020204" pitchFamily="34" charset="0"/>
                          <a:cs typeface="Arial" panose="020B0604020202020204" pitchFamily="34" charset="0"/>
                        </a:rPr>
                        <a:t>VGG - 16</a:t>
                      </a:r>
                      <a:endParaRPr lang="el-GR" sz="1800"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20.41%</a:t>
                      </a:r>
                      <a:endParaRPr lang="el-GR"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18%</a:t>
                      </a:r>
                      <a:endParaRPr lang="el-GR"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70405509"/>
                  </a:ext>
                </a:extLst>
              </a:tr>
              <a:tr h="370840">
                <a:tc>
                  <a:txBody>
                    <a:bodyPr/>
                    <a:lstStyle/>
                    <a:p>
                      <a:r>
                        <a:rPr lang="en-US" dirty="0">
                          <a:latin typeface="Arial" panose="020B0604020202020204" pitchFamily="34" charset="0"/>
                          <a:cs typeface="Arial" panose="020B0604020202020204" pitchFamily="34" charset="0"/>
                        </a:rPr>
                        <a:t>VGG - 19</a:t>
                      </a:r>
                      <a:endParaRPr lang="el-GR"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18.58%</a:t>
                      </a:r>
                      <a:endParaRPr lang="el-GR"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18.90%</a:t>
                      </a:r>
                      <a:endParaRPr lang="el-GR"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02600700"/>
                  </a:ext>
                </a:extLst>
              </a:tr>
              <a:tr h="370840">
                <a:tc>
                  <a:txBody>
                    <a:bodyPr/>
                    <a:lstStyle/>
                    <a:p>
                      <a:r>
                        <a:rPr lang="en-US" dirty="0">
                          <a:latin typeface="Arial" panose="020B0604020202020204" pitchFamily="34" charset="0"/>
                          <a:cs typeface="Arial" panose="020B0604020202020204" pitchFamily="34" charset="0"/>
                        </a:rPr>
                        <a:t>ResNet50</a:t>
                      </a:r>
                      <a:endParaRPr lang="el-GR"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19.08%</a:t>
                      </a:r>
                      <a:endParaRPr lang="el-GR" dirty="0">
                        <a:latin typeface="Arial" panose="020B0604020202020204" pitchFamily="34" charset="0"/>
                        <a:cs typeface="Arial" panose="020B0604020202020204" pitchFamily="34" charset="0"/>
                      </a:endParaRPr>
                    </a:p>
                  </a:txBody>
                  <a:tcPr anchor="ctr"/>
                </a:tc>
                <a:tc>
                  <a:txBody>
                    <a:bodyPr/>
                    <a:lstStyle/>
                    <a:p>
                      <a:pPr algn="ctr"/>
                      <a:r>
                        <a:rPr lang="en-US" dirty="0">
                          <a:latin typeface="Arial" panose="020B0604020202020204" pitchFamily="34" charset="0"/>
                          <a:cs typeface="Arial" panose="020B0604020202020204" pitchFamily="34" charset="0"/>
                        </a:rPr>
                        <a:t>16.80%</a:t>
                      </a:r>
                      <a:endParaRPr lang="el-GR"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28189688"/>
                  </a:ext>
                </a:extLst>
              </a:tr>
            </a:tbl>
          </a:graphicData>
        </a:graphic>
      </p:graphicFrame>
      <p:sp>
        <p:nvSpPr>
          <p:cNvPr id="8" name="Διάγραμμα ροής: Εναλλακτική διεργασία 7">
            <a:extLst>
              <a:ext uri="{FF2B5EF4-FFF2-40B4-BE49-F238E27FC236}">
                <a16:creationId xmlns:a16="http://schemas.microsoft.com/office/drawing/2014/main" id="{1E34CCAE-7F89-45DC-B36C-83D66D24DB26}"/>
              </a:ext>
            </a:extLst>
          </p:cNvPr>
          <p:cNvSpPr/>
          <p:nvPr/>
        </p:nvSpPr>
        <p:spPr>
          <a:xfrm>
            <a:off x="819510" y="3403899"/>
            <a:ext cx="4762458" cy="2266827"/>
          </a:xfrm>
          <a:prstGeom prst="flowChartAlternateProcess">
            <a:avLst/>
          </a:prstGeom>
          <a:solidFill>
            <a:schemeClr val="accent1">
              <a:alpha val="5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Loss Function: Mean Absolute Error</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Optimizer: Adam</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Metric: Accuracy</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Epochs: 30</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Batch Size: 128 </a:t>
            </a:r>
          </a:p>
        </p:txBody>
      </p:sp>
      <p:sp>
        <p:nvSpPr>
          <p:cNvPr id="9" name="Ορθογώνιο 8">
            <a:extLst>
              <a:ext uri="{FF2B5EF4-FFF2-40B4-BE49-F238E27FC236}">
                <a16:creationId xmlns:a16="http://schemas.microsoft.com/office/drawing/2014/main" id="{F083E36F-72DD-4A74-A628-EF1FACADE0C5}"/>
              </a:ext>
            </a:extLst>
          </p:cNvPr>
          <p:cNvSpPr/>
          <p:nvPr/>
        </p:nvSpPr>
        <p:spPr>
          <a:xfrm>
            <a:off x="7188" y="-37806"/>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b="1" dirty="0">
                <a:latin typeface="Arial Black" panose="020B0A04020102020204" pitchFamily="34" charset="0"/>
                <a:cs typeface="Arial" panose="020B0604020202020204" pitchFamily="34" charset="0"/>
              </a:rPr>
              <a:t>Pre-trained Models</a:t>
            </a:r>
          </a:p>
        </p:txBody>
      </p:sp>
    </p:spTree>
    <p:extLst>
      <p:ext uri="{BB962C8B-B14F-4D97-AF65-F5344CB8AC3E}">
        <p14:creationId xmlns:p14="http://schemas.microsoft.com/office/powerpoint/2010/main" val="124602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4E8CCB-D063-40ED-A810-A033D57812CE}"/>
              </a:ext>
            </a:extLst>
          </p:cNvPr>
          <p:cNvPicPr>
            <a:picLocks noChangeAspect="1"/>
          </p:cNvPicPr>
          <p:nvPr/>
        </p:nvPicPr>
        <p:blipFill>
          <a:blip r:embed="rId2">
            <a:clrChange>
              <a:clrFrom>
                <a:srgbClr val="99D9EA"/>
              </a:clrFrom>
              <a:clrTo>
                <a:srgbClr val="99D9EA">
                  <a:alpha val="0"/>
                </a:srgbClr>
              </a:clrTo>
            </a:clrChange>
            <a:extLst>
              <a:ext uri="{28A0092B-C50C-407E-A947-70E740481C1C}">
                <a14:useLocalDpi xmlns:a14="http://schemas.microsoft.com/office/drawing/2010/main" val="0"/>
              </a:ext>
            </a:extLst>
          </a:blip>
          <a:stretch>
            <a:fillRect/>
          </a:stretch>
        </p:blipFill>
        <p:spPr>
          <a:xfrm rot="386620">
            <a:off x="2218074" y="1744260"/>
            <a:ext cx="2199320" cy="2967217"/>
          </a:xfrm>
          <a:prstGeom prst="rect">
            <a:avLst/>
          </a:prstGeom>
          <a:effectLst>
            <a:reflection blurRad="6350" stA="52000" endA="300" endPos="35000" dir="5400000" sy="-100000" algn="bl" rotWithShape="0"/>
          </a:effectLst>
        </p:spPr>
      </p:pic>
      <p:sp>
        <p:nvSpPr>
          <p:cNvPr id="6" name="TextBox 5">
            <a:extLst>
              <a:ext uri="{FF2B5EF4-FFF2-40B4-BE49-F238E27FC236}">
                <a16:creationId xmlns:a16="http://schemas.microsoft.com/office/drawing/2014/main" id="{3B7076AA-ADEF-4E95-A1CB-8FD849571695}"/>
              </a:ext>
            </a:extLst>
          </p:cNvPr>
          <p:cNvSpPr txBox="1"/>
          <p:nvPr/>
        </p:nvSpPr>
        <p:spPr>
          <a:xfrm>
            <a:off x="4667249" y="2333625"/>
            <a:ext cx="6189009" cy="1754326"/>
          </a:xfrm>
          <a:prstGeom prst="rect">
            <a:avLst/>
          </a:prstGeom>
          <a:noFill/>
        </p:spPr>
        <p:txBody>
          <a:bodyPr wrap="square" rtlCol="0">
            <a:spAutoFit/>
          </a:bodyPr>
          <a:lstStyle/>
          <a:p>
            <a:pPr marL="285750" indent="-285750">
              <a:buFont typeface="Wingdings" panose="05000000000000000000" pitchFamily="2" charset="2"/>
              <a:buChar char="v"/>
            </a:pPr>
            <a:r>
              <a:rPr lang="en-US" b="1" dirty="0"/>
              <a:t>Did you find our insights helpful?</a:t>
            </a:r>
          </a:p>
          <a:p>
            <a:pPr marL="285750" indent="-285750">
              <a:buFont typeface="Wingdings" panose="05000000000000000000" pitchFamily="2" charset="2"/>
              <a:buChar char="v"/>
            </a:pPr>
            <a:endParaRPr lang="en-US" b="1" dirty="0"/>
          </a:p>
          <a:p>
            <a:r>
              <a:rPr lang="en-US" dirty="0"/>
              <a:t>We hope that the present project of our work will help others to improve the handwritten recognition method they use as there is always room for improvement in the field of computer vision.</a:t>
            </a:r>
            <a:endParaRPr lang="en-150" dirty="0"/>
          </a:p>
        </p:txBody>
      </p:sp>
      <p:sp>
        <p:nvSpPr>
          <p:cNvPr id="7" name="Ορθογώνιο 6">
            <a:extLst>
              <a:ext uri="{FF2B5EF4-FFF2-40B4-BE49-F238E27FC236}">
                <a16:creationId xmlns:a16="http://schemas.microsoft.com/office/drawing/2014/main" id="{7D178EE0-6358-49FD-88A1-68E0E67D96F0}"/>
              </a:ext>
            </a:extLst>
          </p:cNvPr>
          <p:cNvSpPr/>
          <p:nvPr/>
        </p:nvSpPr>
        <p:spPr>
          <a:xfrm>
            <a:off x="0" y="0"/>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cs typeface="Arial" panose="020B0604020202020204" pitchFamily="34" charset="0"/>
              </a:rPr>
              <a:t>Conclusion</a:t>
            </a:r>
            <a:endParaRPr lang="en-150" sz="2000" b="1"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409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C63948F-2A8A-4C39-9195-451B0784EBC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72" b="8751"/>
          <a:stretch/>
        </p:blipFill>
        <p:spPr>
          <a:xfrm>
            <a:off x="2599765" y="468714"/>
            <a:ext cx="6853711" cy="5920571"/>
          </a:xfrm>
          <a:prstGeom prst="rect">
            <a:avLst/>
          </a:prstGeom>
        </p:spPr>
      </p:pic>
      <p:sp>
        <p:nvSpPr>
          <p:cNvPr id="15" name="TextBox 14">
            <a:extLst>
              <a:ext uri="{FF2B5EF4-FFF2-40B4-BE49-F238E27FC236}">
                <a16:creationId xmlns:a16="http://schemas.microsoft.com/office/drawing/2014/main" id="{B4F8DBA2-9C4C-43DD-82F2-58B8D46B834A}"/>
              </a:ext>
            </a:extLst>
          </p:cNvPr>
          <p:cNvSpPr txBox="1"/>
          <p:nvPr/>
        </p:nvSpPr>
        <p:spPr>
          <a:xfrm>
            <a:off x="3377086" y="2751950"/>
            <a:ext cx="1162050" cy="276999"/>
          </a:xfrm>
          <a:prstGeom prst="rect">
            <a:avLst/>
          </a:prstGeom>
          <a:noFill/>
        </p:spPr>
        <p:txBody>
          <a:bodyPr wrap="square" rtlCol="0">
            <a:spAutoFit/>
          </a:bodyPr>
          <a:lstStyle/>
          <a:p>
            <a:r>
              <a:rPr lang="en-US" sz="1200" b="1" dirty="0">
                <a:solidFill>
                  <a:schemeClr val="bg1"/>
                </a:solidFill>
              </a:rPr>
              <a:t>Eva</a:t>
            </a:r>
            <a:endParaRPr lang="en-150" sz="1200" b="1" dirty="0">
              <a:solidFill>
                <a:schemeClr val="bg1"/>
              </a:solidFill>
            </a:endParaRPr>
          </a:p>
        </p:txBody>
      </p:sp>
      <p:sp>
        <p:nvSpPr>
          <p:cNvPr id="16" name="TextBox 15">
            <a:extLst>
              <a:ext uri="{FF2B5EF4-FFF2-40B4-BE49-F238E27FC236}">
                <a16:creationId xmlns:a16="http://schemas.microsoft.com/office/drawing/2014/main" id="{F57FCF72-6C22-4DE2-8E46-16AC0B55F5A8}"/>
              </a:ext>
            </a:extLst>
          </p:cNvPr>
          <p:cNvSpPr txBox="1"/>
          <p:nvPr/>
        </p:nvSpPr>
        <p:spPr>
          <a:xfrm>
            <a:off x="4362450" y="2771001"/>
            <a:ext cx="1162050" cy="276999"/>
          </a:xfrm>
          <a:prstGeom prst="rect">
            <a:avLst/>
          </a:prstGeom>
          <a:noFill/>
        </p:spPr>
        <p:txBody>
          <a:bodyPr wrap="square" rtlCol="0">
            <a:spAutoFit/>
          </a:bodyPr>
          <a:lstStyle/>
          <a:p>
            <a:r>
              <a:rPr lang="en-US" sz="1200" b="1" dirty="0">
                <a:solidFill>
                  <a:schemeClr val="bg1"/>
                </a:solidFill>
              </a:rPr>
              <a:t>Vivi</a:t>
            </a:r>
            <a:endParaRPr lang="en-150" sz="1200" b="1" dirty="0">
              <a:solidFill>
                <a:schemeClr val="bg1"/>
              </a:solidFill>
            </a:endParaRPr>
          </a:p>
        </p:txBody>
      </p:sp>
      <p:sp>
        <p:nvSpPr>
          <p:cNvPr id="17" name="TextBox 16">
            <a:extLst>
              <a:ext uri="{FF2B5EF4-FFF2-40B4-BE49-F238E27FC236}">
                <a16:creationId xmlns:a16="http://schemas.microsoft.com/office/drawing/2014/main" id="{5827AF57-7C25-4887-AB32-98A6B4E60D22}"/>
              </a:ext>
            </a:extLst>
          </p:cNvPr>
          <p:cNvSpPr txBox="1"/>
          <p:nvPr/>
        </p:nvSpPr>
        <p:spPr>
          <a:xfrm>
            <a:off x="7505700" y="2642026"/>
            <a:ext cx="1162050" cy="276999"/>
          </a:xfrm>
          <a:prstGeom prst="rect">
            <a:avLst/>
          </a:prstGeom>
          <a:noFill/>
        </p:spPr>
        <p:txBody>
          <a:bodyPr wrap="square" rtlCol="0">
            <a:spAutoFit/>
          </a:bodyPr>
          <a:lstStyle/>
          <a:p>
            <a:r>
              <a:rPr lang="en-US" sz="1200" b="1" dirty="0">
                <a:solidFill>
                  <a:schemeClr val="bg1"/>
                </a:solidFill>
              </a:rPr>
              <a:t>Sotiria</a:t>
            </a:r>
            <a:endParaRPr lang="en-150" sz="1200" b="1" dirty="0">
              <a:solidFill>
                <a:schemeClr val="bg1"/>
              </a:solidFill>
            </a:endParaRPr>
          </a:p>
        </p:txBody>
      </p:sp>
      <p:sp>
        <p:nvSpPr>
          <p:cNvPr id="24" name="TextBox 23">
            <a:extLst>
              <a:ext uri="{FF2B5EF4-FFF2-40B4-BE49-F238E27FC236}">
                <a16:creationId xmlns:a16="http://schemas.microsoft.com/office/drawing/2014/main" id="{439EA950-4EEA-47F9-8F96-D24351582852}"/>
              </a:ext>
            </a:extLst>
          </p:cNvPr>
          <p:cNvSpPr txBox="1"/>
          <p:nvPr/>
        </p:nvSpPr>
        <p:spPr>
          <a:xfrm>
            <a:off x="4624271" y="5837577"/>
            <a:ext cx="4281603" cy="646331"/>
          </a:xfrm>
          <a:prstGeom prst="rect">
            <a:avLst/>
          </a:prstGeom>
          <a:noFill/>
        </p:spPr>
        <p:txBody>
          <a:bodyPr wrap="square" rtlCol="0">
            <a:spAutoFit/>
          </a:bodyPr>
          <a:lstStyle/>
          <a:p>
            <a:r>
              <a:rPr lang="en-US" sz="3600" b="1" cap="all" spc="50" dirty="0">
                <a:ln w="0"/>
                <a:effectLst>
                  <a:innerShdw blurRad="63500" dist="50800" dir="13500000">
                    <a:srgbClr val="000000">
                      <a:alpha val="50000"/>
                    </a:srgbClr>
                  </a:innerShdw>
                </a:effectLst>
                <a:latin typeface="Arial" panose="020B0604020202020204" pitchFamily="34" charset="0"/>
                <a:ea typeface="+mj-ea"/>
                <a:cs typeface="Arial" panose="020B0604020202020204" pitchFamily="34" charset="0"/>
              </a:rPr>
              <a:t>Thank you </a:t>
            </a:r>
            <a:r>
              <a:rPr lang="en-US" sz="3600" b="1" cap="all" spc="50" dirty="0">
                <a:ln w="0"/>
                <a:effectLst>
                  <a:innerShdw blurRad="63500" dist="50800" dir="13500000">
                    <a:srgbClr val="000000">
                      <a:alpha val="50000"/>
                    </a:srgbClr>
                  </a:innerShdw>
                </a:effectLst>
                <a:latin typeface="Arial" panose="020B0604020202020204" pitchFamily="34" charset="0"/>
                <a:ea typeface="+mj-ea"/>
                <a:cs typeface="Arial" panose="020B0604020202020204" pitchFamily="34" charset="0"/>
                <a:sym typeface="Wingdings" panose="05000000000000000000" pitchFamily="2" charset="2"/>
              </a:rPr>
              <a:t> </a:t>
            </a:r>
            <a:endParaRPr lang="en-US" sz="3600" b="1" cap="all" spc="50" dirty="0">
              <a:ln w="0"/>
              <a:effectLst>
                <a:innerShdw blurRad="63500" dist="50800" dir="13500000">
                  <a:srgbClr val="000000">
                    <a:alpha val="50000"/>
                  </a:srgbClr>
                </a:innerShdw>
              </a:effectLst>
              <a:latin typeface="Arial" panose="020B0604020202020204" pitchFamily="34" charset="0"/>
              <a:ea typeface="+mj-ea"/>
              <a:cs typeface="Arial" panose="020B0604020202020204" pitchFamily="34" charset="0"/>
            </a:endParaRPr>
          </a:p>
        </p:txBody>
      </p:sp>
      <p:sp>
        <p:nvSpPr>
          <p:cNvPr id="8" name="Ορθογώνιο 7">
            <a:extLst>
              <a:ext uri="{FF2B5EF4-FFF2-40B4-BE49-F238E27FC236}">
                <a16:creationId xmlns:a16="http://schemas.microsoft.com/office/drawing/2014/main" id="{6E2DED1F-E8E6-41FB-8EC8-A776743E096B}"/>
              </a:ext>
            </a:extLst>
          </p:cNvPr>
          <p:cNvSpPr/>
          <p:nvPr/>
        </p:nvSpPr>
        <p:spPr>
          <a:xfrm>
            <a:off x="0" y="0"/>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cs typeface="Arial" panose="020B0604020202020204" pitchFamily="34" charset="0"/>
              </a:rPr>
              <a:t>Questions &amp; Thoughts?</a:t>
            </a:r>
            <a:endParaRPr lang="en-150" sz="2000" b="1" dirty="0">
              <a:latin typeface="Arial Black" panose="020B0A04020102020204" pitchFamily="34" charset="0"/>
              <a:cs typeface="Arial" panose="020B0604020202020204" pitchFamily="34" charset="0"/>
            </a:endParaRPr>
          </a:p>
        </p:txBody>
      </p:sp>
      <p:pic>
        <p:nvPicPr>
          <p:cNvPr id="4" name="Εικόνα 3">
            <a:extLst>
              <a:ext uri="{FF2B5EF4-FFF2-40B4-BE49-F238E27FC236}">
                <a16:creationId xmlns:a16="http://schemas.microsoft.com/office/drawing/2014/main" id="{B4811F55-E5DC-4028-97C7-B46E7574C8DF}"/>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rot="470350">
            <a:off x="3312984" y="2079183"/>
            <a:ext cx="512505" cy="344019"/>
          </a:xfrm>
          <a:prstGeom prst="rect">
            <a:avLst/>
          </a:prstGeom>
        </p:spPr>
      </p:pic>
      <p:pic>
        <p:nvPicPr>
          <p:cNvPr id="12" name="Εικόνα 11">
            <a:extLst>
              <a:ext uri="{FF2B5EF4-FFF2-40B4-BE49-F238E27FC236}">
                <a16:creationId xmlns:a16="http://schemas.microsoft.com/office/drawing/2014/main" id="{5FF40EE8-37C3-4676-A960-8FD6F5ECDBA3}"/>
              </a:ext>
            </a:extLst>
          </p:cNvPr>
          <p:cNvPicPr>
            <a:picLocks noChangeAspect="1"/>
          </p:cNvPicPr>
          <p:nvPr/>
        </p:nvPicPr>
        <p:blipFill>
          <a:blip r:embed="rId3">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362450" y="2092019"/>
            <a:ext cx="517898" cy="276999"/>
          </a:xfrm>
          <a:prstGeom prst="rect">
            <a:avLst/>
          </a:prstGeom>
        </p:spPr>
      </p:pic>
      <p:pic>
        <p:nvPicPr>
          <p:cNvPr id="13" name="Εικόνα 12">
            <a:extLst>
              <a:ext uri="{FF2B5EF4-FFF2-40B4-BE49-F238E27FC236}">
                <a16:creationId xmlns:a16="http://schemas.microsoft.com/office/drawing/2014/main" id="{C8EF06CE-65B2-4C4D-BAC9-79469C7E22F7}"/>
              </a:ext>
            </a:extLst>
          </p:cNvPr>
          <p:cNvPicPr>
            <a:picLocks noChangeAspect="1"/>
          </p:cNvPicPr>
          <p:nvPr/>
        </p:nvPicPr>
        <p:blipFill>
          <a:blip r:embed="rId3">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rot="1489600">
            <a:off x="7526718" y="2148619"/>
            <a:ext cx="492072" cy="330303"/>
          </a:xfrm>
          <a:prstGeom prst="rect">
            <a:avLst/>
          </a:prstGeom>
        </p:spPr>
      </p:pic>
    </p:spTree>
    <p:extLst>
      <p:ext uri="{BB962C8B-B14F-4D97-AF65-F5344CB8AC3E}">
        <p14:creationId xmlns:p14="http://schemas.microsoft.com/office/powerpoint/2010/main" val="372296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1250" fill="hold"/>
                                        <p:tgtEl>
                                          <p:spTgt spid="24"/>
                                        </p:tgtEl>
                                        <p:attrNameLst>
                                          <p:attrName>ppt_w</p:attrName>
                                        </p:attrNameLst>
                                      </p:cBhvr>
                                      <p:tavLst>
                                        <p:tav tm="0">
                                          <p:val>
                                            <p:fltVal val="0"/>
                                          </p:val>
                                        </p:tav>
                                        <p:tav tm="100000">
                                          <p:val>
                                            <p:strVal val="#ppt_w"/>
                                          </p:val>
                                        </p:tav>
                                      </p:tavLst>
                                    </p:anim>
                                    <p:anim calcmode="lin" valueType="num">
                                      <p:cBhvr>
                                        <p:cTn id="8" dur="1250" fill="hold"/>
                                        <p:tgtEl>
                                          <p:spTgt spid="24"/>
                                        </p:tgtEl>
                                        <p:attrNameLst>
                                          <p:attrName>ppt_h</p:attrName>
                                        </p:attrNameLst>
                                      </p:cBhvr>
                                      <p:tavLst>
                                        <p:tav tm="0">
                                          <p:val>
                                            <p:fltVal val="0"/>
                                          </p:val>
                                        </p:tav>
                                        <p:tav tm="100000">
                                          <p:val>
                                            <p:strVal val="#ppt_h"/>
                                          </p:val>
                                        </p:tav>
                                      </p:tavLst>
                                    </p:anim>
                                    <p:animEffect transition="in" filter="fade">
                                      <p:cBhvr>
                                        <p:cTn id="9" dur="1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Ορθογώνιο 5">
            <a:extLst>
              <a:ext uri="{FF2B5EF4-FFF2-40B4-BE49-F238E27FC236}">
                <a16:creationId xmlns:a16="http://schemas.microsoft.com/office/drawing/2014/main" id="{E0D120EB-458E-41CC-9E75-CAC4582392B4}"/>
              </a:ext>
            </a:extLst>
          </p:cNvPr>
          <p:cNvSpPr/>
          <p:nvPr/>
        </p:nvSpPr>
        <p:spPr>
          <a:xfrm>
            <a:off x="0" y="0"/>
            <a:ext cx="12192000" cy="776377"/>
          </a:xfrm>
          <a:prstGeom prst="rect">
            <a:avLst/>
          </a:prstGeom>
          <a:solidFill>
            <a:schemeClr val="bg2"/>
          </a:solidFill>
          <a:ln>
            <a:solidFill>
              <a:schemeClr val="bg2"/>
            </a:solidFill>
          </a:ln>
          <a:effectLst>
            <a:innerShdw blurRad="114300">
              <a:prstClr val="black"/>
            </a:innerShdw>
          </a:effectLst>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cs typeface="Arial" panose="020B0604020202020204" pitchFamily="34" charset="0"/>
              </a:rPr>
              <a:t>Who we are?</a:t>
            </a:r>
            <a:endParaRPr lang="en-150" sz="2000" b="1" dirty="0">
              <a:latin typeface="Arial Black" panose="020B0A04020102020204" pitchFamily="34" charset="0"/>
              <a:cs typeface="Arial" panose="020B0604020202020204" pitchFamily="34" charset="0"/>
            </a:endParaRPr>
          </a:p>
        </p:txBody>
      </p:sp>
      <p:pic>
        <p:nvPicPr>
          <p:cNvPr id="9" name="Picture 6">
            <a:extLst>
              <a:ext uri="{FF2B5EF4-FFF2-40B4-BE49-F238E27FC236}">
                <a16:creationId xmlns:a16="http://schemas.microsoft.com/office/drawing/2014/main" id="{1C7DBB31-95C6-4B0D-ADF5-F1BFB075A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90" y="1404727"/>
            <a:ext cx="1239107" cy="12391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Εικόνα 9">
            <a:extLst>
              <a:ext uri="{FF2B5EF4-FFF2-40B4-BE49-F238E27FC236}">
                <a16:creationId xmlns:a16="http://schemas.microsoft.com/office/drawing/2014/main" id="{7FA7A2ED-B8C8-4643-8AF1-1E1ABF6BC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6796" y="3429000"/>
            <a:ext cx="846689" cy="15581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Εικόνα 11">
            <a:extLst>
              <a:ext uri="{FF2B5EF4-FFF2-40B4-BE49-F238E27FC236}">
                <a16:creationId xmlns:a16="http://schemas.microsoft.com/office/drawing/2014/main" id="{17E059AE-B623-46E8-8CBF-042129CBA7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787" y="3428999"/>
            <a:ext cx="980858" cy="1558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51D26110-0930-4DE3-B863-E33E93915531}"/>
              </a:ext>
            </a:extLst>
          </p:cNvPr>
          <p:cNvSpPr txBox="1"/>
          <p:nvPr/>
        </p:nvSpPr>
        <p:spPr>
          <a:xfrm>
            <a:off x="2110937" y="1404727"/>
            <a:ext cx="2693366" cy="400110"/>
          </a:xfrm>
          <a:prstGeom prst="rect">
            <a:avLst/>
          </a:prstGeom>
          <a:noFill/>
        </p:spPr>
        <p:txBody>
          <a:bodyPr wrap="none" rtlCol="0">
            <a:spAutoFit/>
          </a:bodyPr>
          <a:lstStyle/>
          <a:p>
            <a:pPr marL="285750" indent="-285750">
              <a:buClr>
                <a:schemeClr val="bg2"/>
              </a:buClr>
              <a:buFont typeface="Wingdings" panose="05000000000000000000" pitchFamily="2" charset="2"/>
              <a:buChar char="q"/>
            </a:pPr>
            <a:r>
              <a:rPr lang="en-US" sz="2000" i="1" dirty="0">
                <a:latin typeface="Arial" panose="020B0604020202020204" pitchFamily="34" charset="0"/>
                <a:cs typeface="Arial" panose="020B0604020202020204" pitchFamily="34" charset="0"/>
              </a:rPr>
              <a:t>Start – up company</a:t>
            </a:r>
            <a:endParaRPr lang="el-GR" sz="2000" i="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FB53671-2375-4597-ABC1-3082D32A4F63}"/>
              </a:ext>
            </a:extLst>
          </p:cNvPr>
          <p:cNvSpPr txBox="1"/>
          <p:nvPr/>
        </p:nvSpPr>
        <p:spPr>
          <a:xfrm>
            <a:off x="2110937" y="1859577"/>
            <a:ext cx="2012795" cy="400110"/>
          </a:xfrm>
          <a:prstGeom prst="rect">
            <a:avLst/>
          </a:prstGeom>
          <a:noFill/>
        </p:spPr>
        <p:txBody>
          <a:bodyPr wrap="none" rtlCol="0">
            <a:spAutoFit/>
          </a:bodyPr>
          <a:lstStyle/>
          <a:p>
            <a:pPr marL="285750" indent="-285750">
              <a:buClr>
                <a:schemeClr val="bg2"/>
              </a:buClr>
              <a:buFont typeface="Wingdings" panose="05000000000000000000" pitchFamily="2" charset="2"/>
              <a:buChar char="q"/>
            </a:pPr>
            <a:r>
              <a:rPr lang="en-US" sz="2000" i="1" dirty="0">
                <a:latin typeface="Arial" panose="020B0604020202020204" pitchFamily="34" charset="0"/>
                <a:cs typeface="Arial" panose="020B0604020202020204" pitchFamily="34" charset="0"/>
              </a:rPr>
              <a:t>New York city</a:t>
            </a:r>
            <a:endParaRPr lang="el-GR" sz="2000" i="1"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C646B21-8501-4F6C-90CA-390C7E2A90EB}"/>
              </a:ext>
            </a:extLst>
          </p:cNvPr>
          <p:cNvSpPr txBox="1"/>
          <p:nvPr/>
        </p:nvSpPr>
        <p:spPr>
          <a:xfrm>
            <a:off x="2110937" y="2302160"/>
            <a:ext cx="4153701" cy="400110"/>
          </a:xfrm>
          <a:prstGeom prst="rect">
            <a:avLst/>
          </a:prstGeom>
          <a:noFill/>
        </p:spPr>
        <p:txBody>
          <a:bodyPr wrap="none" rtlCol="0">
            <a:spAutoFit/>
          </a:bodyPr>
          <a:lstStyle/>
          <a:p>
            <a:pPr marL="285750" indent="-285750">
              <a:buClr>
                <a:schemeClr val="bg2"/>
              </a:buClr>
              <a:buFont typeface="Wingdings" panose="05000000000000000000" pitchFamily="2" charset="2"/>
              <a:buChar char="q"/>
            </a:pPr>
            <a:r>
              <a:rPr lang="en-US" sz="2000" i="1" dirty="0">
                <a:latin typeface="Arial" panose="020B0604020202020204" pitchFamily="34" charset="0"/>
                <a:cs typeface="Arial" panose="020B0604020202020204" pitchFamily="34" charset="0"/>
              </a:rPr>
              <a:t>Specializing in app development</a:t>
            </a:r>
            <a:endParaRPr lang="el-GR" sz="2000" i="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9C3E455-C354-408F-A638-24C2C23A816B}"/>
              </a:ext>
            </a:extLst>
          </p:cNvPr>
          <p:cNvSpPr txBox="1"/>
          <p:nvPr/>
        </p:nvSpPr>
        <p:spPr>
          <a:xfrm>
            <a:off x="2517405" y="5680494"/>
            <a:ext cx="7157190" cy="707886"/>
          </a:xfrm>
          <a:prstGeom prst="rect">
            <a:avLst/>
          </a:prstGeom>
          <a:noFill/>
        </p:spPr>
        <p:txBody>
          <a:bodyPr wrap="square">
            <a:spAutoFit/>
          </a:bodyPr>
          <a:lstStyle/>
          <a:p>
            <a:pPr algn="ctr"/>
            <a:r>
              <a:rPr lang="en-US" sz="2000" i="1" dirty="0">
                <a:latin typeface="Arial" panose="020B0604020202020204" pitchFamily="34" charset="0"/>
                <a:cs typeface="Arial" panose="020B0604020202020204" pitchFamily="34" charset="0"/>
              </a:rPr>
              <a:t>We are the Business Analytics team of EBS company and our aim is to present our latest app called “DigitPen”. </a:t>
            </a:r>
            <a:endParaRPr lang="el-GR" sz="2000" i="1" dirty="0"/>
          </a:p>
        </p:txBody>
      </p:sp>
      <p:sp>
        <p:nvSpPr>
          <p:cNvPr id="17" name="Διάγραμμα ροής: Εναλλακτική διεργασία 16">
            <a:extLst>
              <a:ext uri="{FF2B5EF4-FFF2-40B4-BE49-F238E27FC236}">
                <a16:creationId xmlns:a16="http://schemas.microsoft.com/office/drawing/2014/main" id="{D466F7B9-9177-4239-83DB-0B955D61B094}"/>
              </a:ext>
            </a:extLst>
          </p:cNvPr>
          <p:cNvSpPr/>
          <p:nvPr/>
        </p:nvSpPr>
        <p:spPr>
          <a:xfrm>
            <a:off x="3323030" y="3142041"/>
            <a:ext cx="5883215" cy="2251495"/>
          </a:xfrm>
          <a:prstGeom prst="flowChartAlternateProcess">
            <a:avLst/>
          </a:prstGeom>
          <a:noFill/>
          <a:ln w="38100">
            <a:solidFill>
              <a:schemeClr val="bg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l-GR"/>
          </a:p>
        </p:txBody>
      </p:sp>
      <p:pic>
        <p:nvPicPr>
          <p:cNvPr id="7" name="Picture 6">
            <a:extLst>
              <a:ext uri="{FF2B5EF4-FFF2-40B4-BE49-F238E27FC236}">
                <a16:creationId xmlns:a16="http://schemas.microsoft.com/office/drawing/2014/main" id="{0E9483AA-E875-4C18-8AF8-1D4ED557D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8534" y="3428999"/>
            <a:ext cx="793976" cy="1558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2611667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21" presetClass="entr" presetSubtype="1" fill="hold" grpId="0" nodeType="withEffect">
                                  <p:stCondLst>
                                    <p:cond delay="500"/>
                                  </p:stCondLst>
                                  <p:childTnLst>
                                    <p:set>
                                      <p:cBhvr>
                                        <p:cTn id="29" dur="1" fill="hold">
                                          <p:stCondLst>
                                            <p:cond delay="0"/>
                                          </p:stCondLst>
                                        </p:cTn>
                                        <p:tgtEl>
                                          <p:spTgt spid="17"/>
                                        </p:tgtEl>
                                        <p:attrNameLst>
                                          <p:attrName>style.visibility</p:attrName>
                                        </p:attrNameLst>
                                      </p:cBhvr>
                                      <p:to>
                                        <p:strVal val="visible"/>
                                      </p:to>
                                    </p:set>
                                    <p:animEffect transition="in" filter="wheel(1)">
                                      <p:cBhvr>
                                        <p:cTn id="30" dur="10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9"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Icon&#10;&#10;Description automatically generated">
            <a:extLst>
              <a:ext uri="{FF2B5EF4-FFF2-40B4-BE49-F238E27FC236}">
                <a16:creationId xmlns:a16="http://schemas.microsoft.com/office/drawing/2014/main" id="{605B3560-410E-4427-A9F6-4FA428A9B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1412" y="2680188"/>
            <a:ext cx="994032" cy="994032"/>
          </a:xfrm>
          <a:prstGeom prst="rect">
            <a:avLst/>
          </a:prstGeom>
        </p:spPr>
      </p:pic>
      <p:sp>
        <p:nvSpPr>
          <p:cNvPr id="6" name="Ορθογώνιο 5">
            <a:extLst>
              <a:ext uri="{FF2B5EF4-FFF2-40B4-BE49-F238E27FC236}">
                <a16:creationId xmlns:a16="http://schemas.microsoft.com/office/drawing/2014/main" id="{45CF68BE-EA13-4D92-9215-0727326FCF23}"/>
              </a:ext>
            </a:extLst>
          </p:cNvPr>
          <p:cNvSpPr/>
          <p:nvPr/>
        </p:nvSpPr>
        <p:spPr>
          <a:xfrm>
            <a:off x="0" y="0"/>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cs typeface="Arial" panose="020B0604020202020204" pitchFamily="34" charset="0"/>
              </a:rPr>
              <a:t>Business Case</a:t>
            </a:r>
            <a:endParaRPr lang="en-150" sz="2000" b="1" dirty="0">
              <a:latin typeface="Arial Black" panose="020B0A04020102020204" pitchFamily="34" charset="0"/>
              <a:cs typeface="Arial" panose="020B0604020202020204" pitchFamily="34" charset="0"/>
            </a:endParaRPr>
          </a:p>
        </p:txBody>
      </p:sp>
      <p:pic>
        <p:nvPicPr>
          <p:cNvPr id="7" name="Picture 17">
            <a:extLst>
              <a:ext uri="{FF2B5EF4-FFF2-40B4-BE49-F238E27FC236}">
                <a16:creationId xmlns:a16="http://schemas.microsoft.com/office/drawing/2014/main" id="{EC3AA719-9851-45E1-9C57-78F05613B353}"/>
              </a:ext>
            </a:extLst>
          </p:cNvPr>
          <p:cNvPicPr>
            <a:picLocks noChangeAspect="1"/>
          </p:cNvPicPr>
          <p:nvPr/>
        </p:nvPicPr>
        <p:blipFill rotWithShape="1">
          <a:blip r:embed="rId3">
            <a:clrChange>
              <a:clrFrom>
                <a:srgbClr val="019AC4"/>
              </a:clrFrom>
              <a:clrTo>
                <a:srgbClr val="019AC4">
                  <a:alpha val="0"/>
                </a:srgbClr>
              </a:clrTo>
            </a:clrChange>
            <a:extLst>
              <a:ext uri="{28A0092B-C50C-407E-A947-70E740481C1C}">
                <a14:useLocalDpi xmlns:a14="http://schemas.microsoft.com/office/drawing/2010/main" val="0"/>
              </a:ext>
            </a:extLst>
          </a:blip>
          <a:srcRect b="9281"/>
          <a:stretch/>
        </p:blipFill>
        <p:spPr>
          <a:xfrm>
            <a:off x="4420234" y="652828"/>
            <a:ext cx="7771766" cy="2597966"/>
          </a:xfrm>
          <a:prstGeom prst="rect">
            <a:avLst/>
          </a:prstGeom>
        </p:spPr>
      </p:pic>
      <p:pic>
        <p:nvPicPr>
          <p:cNvPr id="8" name="Picture 7">
            <a:extLst>
              <a:ext uri="{FF2B5EF4-FFF2-40B4-BE49-F238E27FC236}">
                <a16:creationId xmlns:a16="http://schemas.microsoft.com/office/drawing/2014/main" id="{9BE6509C-EB0F-4DA1-8883-73007A4DA651}"/>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379" t="7593" r="528" b="-591"/>
          <a:stretch/>
        </p:blipFill>
        <p:spPr>
          <a:xfrm>
            <a:off x="8766462" y="4469997"/>
            <a:ext cx="1333443" cy="725530"/>
          </a:xfrm>
          <a:prstGeom prst="rect">
            <a:avLst/>
          </a:prstGeom>
        </p:spPr>
      </p:pic>
      <p:sp>
        <p:nvSpPr>
          <p:cNvPr id="3" name="TextBox 2">
            <a:extLst>
              <a:ext uri="{FF2B5EF4-FFF2-40B4-BE49-F238E27FC236}">
                <a16:creationId xmlns:a16="http://schemas.microsoft.com/office/drawing/2014/main" id="{7DD72860-FEEE-4453-8785-50F6ECE953FD}"/>
              </a:ext>
            </a:extLst>
          </p:cNvPr>
          <p:cNvSpPr txBox="1"/>
          <p:nvPr/>
        </p:nvSpPr>
        <p:spPr>
          <a:xfrm>
            <a:off x="6007158" y="1429205"/>
            <a:ext cx="4737194" cy="1200329"/>
          </a:xfrm>
          <a:prstGeom prst="rect">
            <a:avLst/>
          </a:prstGeom>
          <a:noFill/>
        </p:spPr>
        <p:txBody>
          <a:bodyPr wrap="square" rtlCol="0">
            <a:spAutoFit/>
          </a:bodyPr>
          <a:lstStyle/>
          <a:p>
            <a:r>
              <a:rPr lang="en-US" i="1" dirty="0">
                <a:solidFill>
                  <a:schemeClr val="bg1"/>
                </a:solidFill>
                <a:latin typeface="Arial" panose="020B0604020202020204" pitchFamily="34" charset="0"/>
                <a:cs typeface="Arial" panose="020B0604020202020204" pitchFamily="34" charset="0"/>
              </a:rPr>
              <a:t>Have you ever thought how time consuming </a:t>
            </a:r>
          </a:p>
          <a:p>
            <a:r>
              <a:rPr lang="en-US" i="1" dirty="0">
                <a:solidFill>
                  <a:schemeClr val="bg1"/>
                </a:solidFill>
                <a:latin typeface="Arial" panose="020B0604020202020204" pitchFamily="34" charset="0"/>
                <a:cs typeface="Arial" panose="020B0604020202020204" pitchFamily="34" charset="0"/>
              </a:rPr>
              <a:t>and exhausting is to manually transcribing </a:t>
            </a:r>
          </a:p>
          <a:p>
            <a:r>
              <a:rPr lang="en-US" i="1" dirty="0">
                <a:solidFill>
                  <a:schemeClr val="bg1"/>
                </a:solidFill>
                <a:latin typeface="Arial" panose="020B0604020202020204" pitchFamily="34" charset="0"/>
                <a:cs typeface="Arial" panose="020B0604020202020204" pitchFamily="34" charset="0"/>
              </a:rPr>
              <a:t>large amounts of handwritten data?</a:t>
            </a:r>
          </a:p>
          <a:p>
            <a:endParaRPr lang="el-GR" dirty="0"/>
          </a:p>
        </p:txBody>
      </p:sp>
      <p:pic>
        <p:nvPicPr>
          <p:cNvPr id="9" name="Εικόνα 8">
            <a:extLst>
              <a:ext uri="{FF2B5EF4-FFF2-40B4-BE49-F238E27FC236}">
                <a16:creationId xmlns:a16="http://schemas.microsoft.com/office/drawing/2014/main" id="{EC818392-FE20-4875-8619-0C18BB76155F}"/>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103848" y="4275731"/>
            <a:ext cx="1141306" cy="1141306"/>
          </a:xfrm>
          <a:prstGeom prst="rect">
            <a:avLst/>
          </a:prstGeom>
          <a:ln>
            <a:noFill/>
          </a:ln>
          <a:effectLst>
            <a:innerShdw blurRad="63500" dist="50800" dir="5400000">
              <a:prstClr val="black">
                <a:alpha val="50000"/>
              </a:prstClr>
            </a:innerShdw>
          </a:effectLst>
        </p:spPr>
      </p:pic>
      <p:pic>
        <p:nvPicPr>
          <p:cNvPr id="11" name="Εικόνα 10">
            <a:extLst>
              <a:ext uri="{FF2B5EF4-FFF2-40B4-BE49-F238E27FC236}">
                <a16:creationId xmlns:a16="http://schemas.microsoft.com/office/drawing/2014/main" id="{61098C71-3027-4CA1-9017-4C91411E2F9F}"/>
              </a:ext>
            </a:extLst>
          </p:cNvPr>
          <p:cNvPicPr>
            <a:picLocks noChangeAspect="1"/>
          </p:cNvPicPr>
          <p:nvPr/>
        </p:nvPicPr>
        <p:blipFill>
          <a:blip r:embed="rId6"/>
          <a:stretch>
            <a:fillRect/>
          </a:stretch>
        </p:blipFill>
        <p:spPr>
          <a:xfrm>
            <a:off x="6554767" y="4598505"/>
            <a:ext cx="246550" cy="495758"/>
          </a:xfrm>
          <a:prstGeom prst="rect">
            <a:avLst/>
          </a:prstGeom>
          <a:ln>
            <a:noFill/>
          </a:ln>
          <a:effectLst>
            <a:outerShdw blurRad="292100" dist="139700" dir="2700000" algn="tl" rotWithShape="0">
              <a:srgbClr val="333333">
                <a:alpha val="65000"/>
              </a:srgbClr>
            </a:outerShdw>
          </a:effectLst>
        </p:spPr>
      </p:pic>
      <p:pic>
        <p:nvPicPr>
          <p:cNvPr id="13" name="Εικόνα 12">
            <a:extLst>
              <a:ext uri="{FF2B5EF4-FFF2-40B4-BE49-F238E27FC236}">
                <a16:creationId xmlns:a16="http://schemas.microsoft.com/office/drawing/2014/main" id="{131579E0-1317-47CD-8B26-E1BF4BB94C66}"/>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54366" y="4357006"/>
            <a:ext cx="1382111" cy="999936"/>
          </a:xfrm>
          <a:prstGeom prst="rect">
            <a:avLst/>
          </a:prstGeom>
        </p:spPr>
      </p:pic>
      <p:pic>
        <p:nvPicPr>
          <p:cNvPr id="16" name="Εικόνα 15">
            <a:extLst>
              <a:ext uri="{FF2B5EF4-FFF2-40B4-BE49-F238E27FC236}">
                <a16:creationId xmlns:a16="http://schemas.microsoft.com/office/drawing/2014/main" id="{223A3CF4-78FE-4B19-9794-A2E0559E8567}"/>
              </a:ext>
            </a:extLst>
          </p:cNvPr>
          <p:cNvPicPr>
            <a:picLocks noChangeAspect="1"/>
          </p:cNvPicPr>
          <p:nvPr/>
        </p:nvPicPr>
        <p:blipFill>
          <a:blip r:embed="rId8"/>
          <a:stretch>
            <a:fillRect/>
          </a:stretch>
        </p:blipFill>
        <p:spPr>
          <a:xfrm>
            <a:off x="7315622" y="4534367"/>
            <a:ext cx="1060133" cy="661160"/>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DFF99EE7-C4A8-4C88-853D-465C2E71EB78}"/>
              </a:ext>
            </a:extLst>
          </p:cNvPr>
          <p:cNvSpPr txBox="1"/>
          <p:nvPr/>
        </p:nvSpPr>
        <p:spPr>
          <a:xfrm>
            <a:off x="106578" y="1385857"/>
            <a:ext cx="4493731" cy="646331"/>
          </a:xfrm>
          <a:prstGeom prst="rect">
            <a:avLst/>
          </a:prstGeom>
          <a:noFill/>
        </p:spPr>
        <p:txBody>
          <a:bodyPr wrap="none" rtlCol="0">
            <a:spAutoFit/>
            <a:scene3d>
              <a:camera prst="isometricOffAxis1Right"/>
              <a:lightRig rig="soft" dir="t">
                <a:rot lat="0" lon="0" rev="15600000"/>
              </a:lightRig>
            </a:scene3d>
            <a:sp3d extrusionH="57150" prstMaterial="softEdge">
              <a:bevelT w="25400" h="38100" prst="hardEdge"/>
            </a:sp3d>
          </a:bodyPr>
          <a:lstStyle/>
          <a:p>
            <a:r>
              <a:rPr lang="en-US" sz="3600" dirty="0">
                <a:ln w="0">
                  <a:solidFill>
                    <a:schemeClr val="bg2"/>
                  </a:solidFill>
                </a:ln>
                <a:solidFill>
                  <a:schemeClr val="accent1">
                    <a:lumMod val="50000"/>
                  </a:schemeClr>
                </a:solidFill>
                <a:effectLst>
                  <a:innerShdw blurRad="63500" dist="50800" dir="13500000">
                    <a:prstClr val="black">
                      <a:alpha val="50000"/>
                    </a:prstClr>
                  </a:innerShdw>
                  <a:reflection blurRad="6350" stA="50000" endA="300" endPos="50000" dist="29997" dir="5400000" sy="-100000" algn="bl" rotWithShape="0"/>
                </a:effectLst>
                <a:latin typeface="Arial" panose="020B0604020202020204" pitchFamily="34" charset="0"/>
                <a:cs typeface="Arial" panose="020B0604020202020204" pitchFamily="34" charset="0"/>
              </a:rPr>
              <a:t>DigitPen App is here!</a:t>
            </a:r>
            <a:endParaRPr lang="el-GR" sz="3600" dirty="0">
              <a:ln w="0">
                <a:solidFill>
                  <a:schemeClr val="bg2"/>
                </a:solidFill>
              </a:ln>
              <a:solidFill>
                <a:schemeClr val="accent1">
                  <a:lumMod val="50000"/>
                </a:schemeClr>
              </a:solidFill>
              <a:effectLst>
                <a:innerShdw blurRad="63500" dist="50800" dir="13500000">
                  <a:prstClr val="black">
                    <a:alpha val="50000"/>
                  </a:prstClr>
                </a:innerShdw>
                <a:reflection blurRad="6350" stA="50000" endA="300" endPos="50000" dist="29997" dir="5400000" sy="-100000" algn="bl" rotWithShape="0"/>
              </a:effectLst>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7E10ACA-0035-43FA-AC71-F355ADA19993}"/>
              </a:ext>
            </a:extLst>
          </p:cNvPr>
          <p:cNvSpPr txBox="1"/>
          <p:nvPr/>
        </p:nvSpPr>
        <p:spPr>
          <a:xfrm>
            <a:off x="424108" y="3608454"/>
            <a:ext cx="5833648" cy="369332"/>
          </a:xfrm>
          <a:prstGeom prst="rect">
            <a:avLst/>
          </a:prstGeom>
          <a:noFill/>
        </p:spPr>
        <p:txBody>
          <a:bodyPr wrap="none" rtlCol="0">
            <a:spAutoFit/>
          </a:bodyPr>
          <a:lstStyle/>
          <a:p>
            <a:pPr marL="285750" indent="-285750">
              <a:buFont typeface="Wingdings" panose="05000000000000000000" pitchFamily="2" charset="2"/>
              <a:buChar char="Ø"/>
            </a:pPr>
            <a:r>
              <a:rPr lang="en-US" i="1" dirty="0">
                <a:latin typeface="Arial" panose="020B0604020202020204" pitchFamily="34" charset="0"/>
                <a:cs typeface="Arial" panose="020B0604020202020204" pitchFamily="34" charset="0"/>
              </a:rPr>
              <a:t>DigitPen is a handwriting recognition technology app</a:t>
            </a:r>
          </a:p>
        </p:txBody>
      </p:sp>
      <p:sp>
        <p:nvSpPr>
          <p:cNvPr id="22" name="TextBox 21">
            <a:extLst>
              <a:ext uri="{FF2B5EF4-FFF2-40B4-BE49-F238E27FC236}">
                <a16:creationId xmlns:a16="http://schemas.microsoft.com/office/drawing/2014/main" id="{D396F810-7561-43AC-9E73-598F57B59624}"/>
              </a:ext>
            </a:extLst>
          </p:cNvPr>
          <p:cNvSpPr txBox="1"/>
          <p:nvPr/>
        </p:nvSpPr>
        <p:spPr>
          <a:xfrm>
            <a:off x="424108" y="4699316"/>
            <a:ext cx="5808000" cy="369332"/>
          </a:xfrm>
          <a:prstGeom prst="rect">
            <a:avLst/>
          </a:prstGeom>
          <a:noFill/>
        </p:spPr>
        <p:txBody>
          <a:bodyPr wrap="none" rtlCol="0">
            <a:spAutoFit/>
          </a:bodyPr>
          <a:lstStyle/>
          <a:p>
            <a:pPr marL="285750" indent="-285750">
              <a:buFont typeface="Wingdings" panose="05000000000000000000" pitchFamily="2" charset="2"/>
              <a:buChar char="Ø"/>
            </a:pPr>
            <a:r>
              <a:rPr lang="en-US" i="1" dirty="0">
                <a:latin typeface="Arial" panose="020B0604020202020204" pitchFamily="34" charset="0"/>
                <a:cs typeface="Arial" panose="020B0604020202020204" pitchFamily="34" charset="0"/>
              </a:rPr>
              <a:t>Users upload handwritten images in English through</a:t>
            </a:r>
            <a:endParaRPr lang="el-GR" i="1"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1174CB4-D5FE-4546-83AE-A2AC716029C2}"/>
              </a:ext>
            </a:extLst>
          </p:cNvPr>
          <p:cNvSpPr txBox="1"/>
          <p:nvPr/>
        </p:nvSpPr>
        <p:spPr>
          <a:xfrm>
            <a:off x="424108" y="5983300"/>
            <a:ext cx="11036301" cy="369332"/>
          </a:xfrm>
          <a:prstGeom prst="rect">
            <a:avLst/>
          </a:prstGeom>
          <a:noFill/>
        </p:spPr>
        <p:txBody>
          <a:bodyPr wrap="square" rtlCol="0">
            <a:spAutoFit/>
          </a:bodyPr>
          <a:lstStyle/>
          <a:p>
            <a:pPr marL="285750" indent="-285750">
              <a:buFont typeface="Wingdings" panose="05000000000000000000" pitchFamily="2" charset="2"/>
              <a:buChar char="Ø"/>
            </a:pPr>
            <a:r>
              <a:rPr lang="en-US" i="1" dirty="0">
                <a:latin typeface="Arial" panose="020B0604020202020204" pitchFamily="34" charset="0"/>
                <a:cs typeface="Arial" panose="020B0604020202020204" pitchFamily="34" charset="0"/>
              </a:rPr>
              <a:t>The app converts the handwritten text into digital form by using machine learning techniques</a:t>
            </a:r>
            <a:endParaRPr lang="el-GR" i="1"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C35B2CA-0DF0-4960-BA08-B4EB4A4AAF3A}"/>
              </a:ext>
            </a:extLst>
          </p:cNvPr>
          <p:cNvSpPr txBox="1"/>
          <p:nvPr/>
        </p:nvSpPr>
        <p:spPr>
          <a:xfrm>
            <a:off x="6356946" y="5393341"/>
            <a:ext cx="635110" cy="276999"/>
          </a:xfrm>
          <a:prstGeom prst="rect">
            <a:avLst/>
          </a:prstGeom>
          <a:noFill/>
        </p:spPr>
        <p:txBody>
          <a:bodyPr wrap="none" rtlCol="0">
            <a:spAutoFit/>
          </a:bodyPr>
          <a:lstStyle/>
          <a:p>
            <a:r>
              <a:rPr lang="en-US" sz="1200" i="1" dirty="0">
                <a:latin typeface="Arial" panose="020B0604020202020204" pitchFamily="34" charset="0"/>
                <a:cs typeface="Arial" panose="020B0604020202020204" pitchFamily="34" charset="0"/>
              </a:rPr>
              <a:t>mobile</a:t>
            </a:r>
            <a:endParaRPr lang="el-GR" sz="1200" i="1"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3C458120-07CB-438C-8530-ED7CAEA66182}"/>
              </a:ext>
            </a:extLst>
          </p:cNvPr>
          <p:cNvSpPr txBox="1"/>
          <p:nvPr/>
        </p:nvSpPr>
        <p:spPr>
          <a:xfrm>
            <a:off x="7610931" y="5396997"/>
            <a:ext cx="559769" cy="276999"/>
          </a:xfrm>
          <a:prstGeom prst="rect">
            <a:avLst/>
          </a:prstGeom>
          <a:noFill/>
        </p:spPr>
        <p:txBody>
          <a:bodyPr wrap="none" rtlCol="0">
            <a:spAutoFit/>
          </a:bodyPr>
          <a:lstStyle/>
          <a:p>
            <a:r>
              <a:rPr lang="en-US" sz="1200" i="1" dirty="0">
                <a:latin typeface="Arial" panose="020B0604020202020204" pitchFamily="34" charset="0"/>
                <a:cs typeface="Arial" panose="020B0604020202020204" pitchFamily="34" charset="0"/>
              </a:rPr>
              <a:t>tablet</a:t>
            </a:r>
            <a:endParaRPr lang="el-GR" sz="1400" i="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1A027317-824C-4A01-A9DB-64D1A65FDBFD}"/>
              </a:ext>
            </a:extLst>
          </p:cNvPr>
          <p:cNvSpPr txBox="1"/>
          <p:nvPr/>
        </p:nvSpPr>
        <p:spPr>
          <a:xfrm>
            <a:off x="9158008" y="5392376"/>
            <a:ext cx="601447" cy="276999"/>
          </a:xfrm>
          <a:prstGeom prst="rect">
            <a:avLst/>
          </a:prstGeom>
          <a:noFill/>
        </p:spPr>
        <p:txBody>
          <a:bodyPr wrap="none" rtlCol="0">
            <a:spAutoFit/>
          </a:bodyPr>
          <a:lstStyle/>
          <a:p>
            <a:r>
              <a:rPr lang="en-US" sz="1200" i="1" dirty="0">
                <a:latin typeface="Arial" panose="020B0604020202020204" pitchFamily="34" charset="0"/>
                <a:cs typeface="Arial" panose="020B0604020202020204" pitchFamily="34" charset="0"/>
              </a:rPr>
              <a:t>laptop</a:t>
            </a:r>
            <a:endParaRPr lang="el-G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773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Effect transition="in" filter="fade">
                                      <p:cBhvr>
                                        <p:cTn id="14" dur="1000"/>
                                        <p:tgtEl>
                                          <p:spTgt spid="7"/>
                                        </p:tgtEl>
                                      </p:cBhvr>
                                    </p:animEffect>
                                  </p:childTnLst>
                                </p:cTn>
                              </p:par>
                              <p:par>
                                <p:cTn id="15" presetID="53" presetClass="entr" presetSubtype="16" fill="hold" nodeType="withEffect">
                                  <p:stCondLst>
                                    <p:cond delay="50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par>
                                <p:cTn id="55" presetID="10" presetClass="entr" presetSubtype="0" fill="hold" nodeType="with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500"/>
                                        <p:tgtEl>
                                          <p:spTgt spid="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2" grpId="0"/>
      <p:bldP spid="23" grpId="0"/>
      <p:bldP spid="25"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AF2C8A-FB61-434A-BA3E-59CCDB9ED5B2}"/>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8750"/>
          <a:stretch/>
        </p:blipFill>
        <p:spPr>
          <a:xfrm>
            <a:off x="-373008" y="854015"/>
            <a:ext cx="6178808" cy="5144115"/>
          </a:xfrm>
          <a:prstGeom prst="rect">
            <a:avLst/>
          </a:prstGeom>
        </p:spPr>
      </p:pic>
      <p:pic>
        <p:nvPicPr>
          <p:cNvPr id="7" name="Picture 6">
            <a:extLst>
              <a:ext uri="{FF2B5EF4-FFF2-40B4-BE49-F238E27FC236}">
                <a16:creationId xmlns:a16="http://schemas.microsoft.com/office/drawing/2014/main" id="{7DE8E214-7B5D-4EF7-967C-7A0DBA6A2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60" y="2028706"/>
            <a:ext cx="3978075" cy="2153529"/>
          </a:xfrm>
          <a:prstGeom prst="rect">
            <a:avLst/>
          </a:prstGeom>
        </p:spPr>
      </p:pic>
      <p:pic>
        <p:nvPicPr>
          <p:cNvPr id="12" name="Picture 11">
            <a:extLst>
              <a:ext uri="{FF2B5EF4-FFF2-40B4-BE49-F238E27FC236}">
                <a16:creationId xmlns:a16="http://schemas.microsoft.com/office/drawing/2014/main" id="{23CA3916-6E9B-4568-B719-80889AD2E5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79173" y="1231202"/>
            <a:ext cx="5658843" cy="198472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3" name="Picture 12">
            <a:extLst>
              <a:ext uri="{FF2B5EF4-FFF2-40B4-BE49-F238E27FC236}">
                <a16:creationId xmlns:a16="http://schemas.microsoft.com/office/drawing/2014/main" id="{CE571878-5444-480A-882C-738409F9474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79173" y="3979969"/>
            <a:ext cx="5658843" cy="184445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1" name="Picture 20">
            <a:extLst>
              <a:ext uri="{FF2B5EF4-FFF2-40B4-BE49-F238E27FC236}">
                <a16:creationId xmlns:a16="http://schemas.microsoft.com/office/drawing/2014/main" id="{7458F447-6990-4421-8537-854959311B5C}"/>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b="8371"/>
          <a:stretch/>
        </p:blipFill>
        <p:spPr>
          <a:xfrm>
            <a:off x="4921250" y="1657350"/>
            <a:ext cx="1722508" cy="1704572"/>
          </a:xfrm>
          <a:prstGeom prst="rect">
            <a:avLst/>
          </a:prstGeom>
        </p:spPr>
      </p:pic>
      <p:sp>
        <p:nvSpPr>
          <p:cNvPr id="24" name="TextBox 23">
            <a:extLst>
              <a:ext uri="{FF2B5EF4-FFF2-40B4-BE49-F238E27FC236}">
                <a16:creationId xmlns:a16="http://schemas.microsoft.com/office/drawing/2014/main" id="{6E879594-4099-4682-AF8C-3A0ADDE32BD2}"/>
              </a:ext>
            </a:extLst>
          </p:cNvPr>
          <p:cNvSpPr txBox="1"/>
          <p:nvPr/>
        </p:nvSpPr>
        <p:spPr>
          <a:xfrm>
            <a:off x="1165322" y="6199838"/>
            <a:ext cx="3058793" cy="338554"/>
          </a:xfrm>
          <a:prstGeom prst="rect">
            <a:avLst/>
          </a:prstGeom>
          <a:noFill/>
        </p:spPr>
        <p:txBody>
          <a:bodyPr wrap="square" rtlCol="0">
            <a:spAutoFit/>
          </a:bodyPr>
          <a:lstStyle/>
          <a:p>
            <a:r>
              <a:rPr lang="en-US" sz="1600" i="1" dirty="0">
                <a:latin typeface="Arial" panose="020B0604020202020204" pitchFamily="34" charset="0"/>
                <a:cs typeface="Arial" panose="020B0604020202020204" pitchFamily="34" charset="0"/>
              </a:rPr>
              <a:t>containing handwritten images</a:t>
            </a:r>
          </a:p>
        </p:txBody>
      </p:sp>
      <p:sp>
        <p:nvSpPr>
          <p:cNvPr id="9" name="Ορθογώνιο 8">
            <a:extLst>
              <a:ext uri="{FF2B5EF4-FFF2-40B4-BE49-F238E27FC236}">
                <a16:creationId xmlns:a16="http://schemas.microsoft.com/office/drawing/2014/main" id="{1077F035-8A4B-4A71-BCFA-0FC66F584079}"/>
              </a:ext>
            </a:extLst>
          </p:cNvPr>
          <p:cNvSpPr/>
          <p:nvPr/>
        </p:nvSpPr>
        <p:spPr>
          <a:xfrm>
            <a:off x="0" y="0"/>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cs typeface="Arial" panose="020B0604020202020204" pitchFamily="34" charset="0"/>
              </a:rPr>
              <a:t>Dataset Overview</a:t>
            </a:r>
            <a:endParaRPr lang="en-150" sz="2000" b="1" dirty="0">
              <a:latin typeface="Arial Black" panose="020B0A04020102020204" pitchFamily="34" charset="0"/>
              <a:cs typeface="Arial" panose="020B0604020202020204" pitchFamily="34" charset="0"/>
            </a:endParaRPr>
          </a:p>
        </p:txBody>
      </p:sp>
      <p:cxnSp>
        <p:nvCxnSpPr>
          <p:cNvPr id="3" name="Ευθύγραμμο βέλος σύνδεσης 2">
            <a:extLst>
              <a:ext uri="{FF2B5EF4-FFF2-40B4-BE49-F238E27FC236}">
                <a16:creationId xmlns:a16="http://schemas.microsoft.com/office/drawing/2014/main" id="{93023C7F-84B8-469E-A13F-262B409BBEF8}"/>
              </a:ext>
            </a:extLst>
          </p:cNvPr>
          <p:cNvCxnSpPr/>
          <p:nvPr/>
        </p:nvCxnSpPr>
        <p:spPr>
          <a:xfrm>
            <a:off x="595475" y="1420704"/>
            <a:ext cx="263770" cy="576311"/>
          </a:xfrm>
          <a:prstGeom prst="straightConnector1">
            <a:avLst/>
          </a:prstGeom>
          <a:ln w="571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4" name="Οβάλ 3">
            <a:extLst>
              <a:ext uri="{FF2B5EF4-FFF2-40B4-BE49-F238E27FC236}">
                <a16:creationId xmlns:a16="http://schemas.microsoft.com/office/drawing/2014/main" id="{4DFC5E2C-402D-4170-9640-D4CC05C21793}"/>
              </a:ext>
            </a:extLst>
          </p:cNvPr>
          <p:cNvSpPr/>
          <p:nvPr/>
        </p:nvSpPr>
        <p:spPr>
          <a:xfrm>
            <a:off x="852854" y="2035834"/>
            <a:ext cx="312468" cy="1974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TextBox 4">
            <a:extLst>
              <a:ext uri="{FF2B5EF4-FFF2-40B4-BE49-F238E27FC236}">
                <a16:creationId xmlns:a16="http://schemas.microsoft.com/office/drawing/2014/main" id="{96E90839-BD77-4B80-BE31-2851DD67AEFC}"/>
              </a:ext>
            </a:extLst>
          </p:cNvPr>
          <p:cNvSpPr txBox="1"/>
          <p:nvPr/>
        </p:nvSpPr>
        <p:spPr>
          <a:xfrm>
            <a:off x="1165322" y="5647982"/>
            <a:ext cx="1197764" cy="369332"/>
          </a:xfrm>
          <a:prstGeom prst="rect">
            <a:avLst/>
          </a:prstGeom>
          <a:noFill/>
        </p:spPr>
        <p:txBody>
          <a:bodyPr wrap="none" rtlCol="0">
            <a:spAutoFit/>
          </a:bodyPr>
          <a:lstStyle/>
          <a:p>
            <a:r>
              <a:rPr lang="en-US" sz="1800" i="1" dirty="0">
                <a:latin typeface="Arial" panose="020B0604020202020204" pitchFamily="34" charset="0"/>
                <a:cs typeface="Arial" panose="020B0604020202020204" pitchFamily="34" charset="0"/>
              </a:rPr>
              <a:t>3 csv files</a:t>
            </a:r>
            <a:endParaRPr lang="el-GR" i="1" dirty="0"/>
          </a:p>
        </p:txBody>
      </p:sp>
      <p:sp>
        <p:nvSpPr>
          <p:cNvPr id="6" name="TextBox 5">
            <a:extLst>
              <a:ext uri="{FF2B5EF4-FFF2-40B4-BE49-F238E27FC236}">
                <a16:creationId xmlns:a16="http://schemas.microsoft.com/office/drawing/2014/main" id="{96A2913C-0D05-4789-878D-7119C5D762F1}"/>
              </a:ext>
            </a:extLst>
          </p:cNvPr>
          <p:cNvSpPr txBox="1"/>
          <p:nvPr/>
        </p:nvSpPr>
        <p:spPr>
          <a:xfrm>
            <a:off x="2556737" y="5664196"/>
            <a:ext cx="319318"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a:t>
            </a:r>
            <a:endParaRPr lang="el-GR" dirty="0"/>
          </a:p>
        </p:txBody>
      </p:sp>
      <p:sp>
        <p:nvSpPr>
          <p:cNvPr id="8" name="TextBox 7">
            <a:extLst>
              <a:ext uri="{FF2B5EF4-FFF2-40B4-BE49-F238E27FC236}">
                <a16:creationId xmlns:a16="http://schemas.microsoft.com/office/drawing/2014/main" id="{A99358E5-044A-4C4D-92A4-96E110CA7D89}"/>
              </a:ext>
            </a:extLst>
          </p:cNvPr>
          <p:cNvSpPr txBox="1"/>
          <p:nvPr/>
        </p:nvSpPr>
        <p:spPr>
          <a:xfrm>
            <a:off x="3019127" y="5664196"/>
            <a:ext cx="1531188" cy="369332"/>
          </a:xfrm>
          <a:prstGeom prst="rect">
            <a:avLst/>
          </a:prstGeom>
          <a:noFill/>
        </p:spPr>
        <p:txBody>
          <a:bodyPr wrap="square" rtlCol="0">
            <a:spAutoFit/>
          </a:bodyPr>
          <a:lstStyle/>
          <a:p>
            <a:r>
              <a:rPr lang="en-US" sz="1800" i="1" dirty="0">
                <a:latin typeface="Arial" panose="020B0604020202020204" pitchFamily="34" charset="0"/>
                <a:cs typeface="Arial" panose="020B0604020202020204" pitchFamily="34" charset="0"/>
              </a:rPr>
              <a:t>3 folders </a:t>
            </a:r>
          </a:p>
        </p:txBody>
      </p:sp>
      <p:sp>
        <p:nvSpPr>
          <p:cNvPr id="2" name="Οβάλ 1">
            <a:extLst>
              <a:ext uri="{FF2B5EF4-FFF2-40B4-BE49-F238E27FC236}">
                <a16:creationId xmlns:a16="http://schemas.microsoft.com/office/drawing/2014/main" id="{3B266EBE-2907-4508-981D-2311F7456C8E}"/>
              </a:ext>
            </a:extLst>
          </p:cNvPr>
          <p:cNvSpPr/>
          <p:nvPr/>
        </p:nvSpPr>
        <p:spPr>
          <a:xfrm>
            <a:off x="1932317" y="2587925"/>
            <a:ext cx="267419" cy="146649"/>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62418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75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arn(inVertic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p:cTn id="54" dur="500" fill="hold"/>
                                        <p:tgtEl>
                                          <p:spTgt spid="13"/>
                                        </p:tgtEl>
                                        <p:attrNameLst>
                                          <p:attrName>ppt_w</p:attrName>
                                        </p:attrNameLst>
                                      </p:cBhvr>
                                      <p:tavLst>
                                        <p:tav tm="0">
                                          <p:val>
                                            <p:fltVal val="0"/>
                                          </p:val>
                                        </p:tav>
                                        <p:tav tm="100000">
                                          <p:val>
                                            <p:strVal val="#ppt_w"/>
                                          </p:val>
                                        </p:tav>
                                      </p:tavLst>
                                    </p:anim>
                                    <p:anim calcmode="lin" valueType="num">
                                      <p:cBhvr>
                                        <p:cTn id="55" dur="500" fill="hold"/>
                                        <p:tgtEl>
                                          <p:spTgt spid="13"/>
                                        </p:tgtEl>
                                        <p:attrNameLst>
                                          <p:attrName>ppt_h</p:attrName>
                                        </p:attrNameLst>
                                      </p:cBhvr>
                                      <p:tavLst>
                                        <p:tav tm="0">
                                          <p:val>
                                            <p:fltVal val="0"/>
                                          </p:val>
                                        </p:tav>
                                        <p:tav tm="100000">
                                          <p:val>
                                            <p:strVal val="#ppt_h"/>
                                          </p:val>
                                        </p:tav>
                                      </p:tavLst>
                                    </p:anim>
                                    <p:animEffect transition="in" filter="fad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animBg="1"/>
      <p:bldP spid="5" grpId="0"/>
      <p:bldP spid="6" grpId="0"/>
      <p:bldP spid="8"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EE2CA9D-425E-474F-B300-FF4D886C6E28}"/>
              </a:ext>
            </a:extLst>
          </p:cNvPr>
          <p:cNvSpPr/>
          <p:nvPr/>
        </p:nvSpPr>
        <p:spPr>
          <a:xfrm>
            <a:off x="8883207" y="1098604"/>
            <a:ext cx="1411586" cy="1064731"/>
          </a:xfrm>
          <a:prstGeom prst="ellipse">
            <a:avLst/>
          </a:prstGeom>
          <a:solidFill>
            <a:schemeClr val="accent2">
              <a:alpha val="50000"/>
            </a:schemeClr>
          </a:solidFill>
          <a:ln w="38100">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500" dirty="0">
                <a:latin typeface="Algerian" panose="04020705040A02060702" pitchFamily="82" charset="0"/>
              </a:rPr>
              <a:t>4</a:t>
            </a:r>
          </a:p>
        </p:txBody>
      </p:sp>
      <p:sp>
        <p:nvSpPr>
          <p:cNvPr id="9" name="TextBox 8">
            <a:extLst>
              <a:ext uri="{FF2B5EF4-FFF2-40B4-BE49-F238E27FC236}">
                <a16:creationId xmlns:a16="http://schemas.microsoft.com/office/drawing/2014/main" id="{3F8ABDA7-F9C5-4376-8358-ED4C1C3B703F}"/>
              </a:ext>
            </a:extLst>
          </p:cNvPr>
          <p:cNvSpPr txBox="1"/>
          <p:nvPr/>
        </p:nvSpPr>
        <p:spPr>
          <a:xfrm>
            <a:off x="171432" y="1128375"/>
            <a:ext cx="3309998" cy="369332"/>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Steps for the initial 3 csv files:</a:t>
            </a:r>
          </a:p>
        </p:txBody>
      </p:sp>
      <p:sp>
        <p:nvSpPr>
          <p:cNvPr id="10" name="TextBox 9">
            <a:extLst>
              <a:ext uri="{FF2B5EF4-FFF2-40B4-BE49-F238E27FC236}">
                <a16:creationId xmlns:a16="http://schemas.microsoft.com/office/drawing/2014/main" id="{59A2C498-046B-4685-AAC2-0BA94F140E7D}"/>
              </a:ext>
            </a:extLst>
          </p:cNvPr>
          <p:cNvSpPr txBox="1"/>
          <p:nvPr/>
        </p:nvSpPr>
        <p:spPr>
          <a:xfrm>
            <a:off x="3264080" y="4387465"/>
            <a:ext cx="3191446" cy="1165960"/>
          </a:xfrm>
          <a:prstGeom prst="rect">
            <a:avLst/>
          </a:prstGeom>
          <a:noFill/>
        </p:spPr>
        <p:txBody>
          <a:bodyPr wrap="square" rtlCol="0">
            <a:spAutoFit/>
          </a:bodyPr>
          <a:lstStyle/>
          <a:p>
            <a:pPr>
              <a:lnSpc>
                <a:spcPct val="150000"/>
              </a:lnSpc>
            </a:pPr>
            <a:r>
              <a:rPr lang="en-US" sz="1200" i="1" dirty="0">
                <a:latin typeface="Arial" panose="020B0604020202020204" pitchFamily="34" charset="0"/>
                <a:cs typeface="Arial" panose="020B0604020202020204" pitchFamily="34" charset="0"/>
              </a:rPr>
              <a:t>Load images as </a:t>
            </a:r>
          </a:p>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grayscale format</a:t>
            </a:r>
          </a:p>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reshape to 256 width and 64 height and </a:t>
            </a:r>
          </a:p>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rotate 90 degrees</a:t>
            </a:r>
            <a:endParaRPr lang="en-US" sz="1200" i="1" dirty="0"/>
          </a:p>
        </p:txBody>
      </p:sp>
      <p:sp>
        <p:nvSpPr>
          <p:cNvPr id="14" name="TextBox 13">
            <a:extLst>
              <a:ext uri="{FF2B5EF4-FFF2-40B4-BE49-F238E27FC236}">
                <a16:creationId xmlns:a16="http://schemas.microsoft.com/office/drawing/2014/main" id="{419F6FF4-4D42-4194-9B47-CFC41C5EA2FD}"/>
              </a:ext>
            </a:extLst>
          </p:cNvPr>
          <p:cNvSpPr txBox="1"/>
          <p:nvPr/>
        </p:nvSpPr>
        <p:spPr>
          <a:xfrm>
            <a:off x="6324915" y="3218452"/>
            <a:ext cx="1992663" cy="1166153"/>
          </a:xfrm>
          <a:prstGeom prst="rect">
            <a:avLst/>
          </a:prstGeom>
          <a:noFill/>
        </p:spPr>
        <p:txBody>
          <a:bodyPr wrap="square" rtlCol="0">
            <a:spAutoFit/>
          </a:bodyPr>
          <a:lstStyle/>
          <a:p>
            <a:pPr>
              <a:lnSpc>
                <a:spcPct val="150000"/>
              </a:lnSpc>
            </a:pPr>
            <a:r>
              <a:rPr lang="en-US" sz="1200" i="1" dirty="0">
                <a:latin typeface="Arial" panose="020B0604020202020204" pitchFamily="34" charset="0"/>
                <a:cs typeface="Arial" panose="020B0604020202020204" pitchFamily="34" charset="0"/>
              </a:rPr>
              <a:t>Define</a:t>
            </a:r>
          </a:p>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Train set (30,000)</a:t>
            </a:r>
          </a:p>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Validation set (3,000)</a:t>
            </a:r>
          </a:p>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test set (1,000)</a:t>
            </a:r>
          </a:p>
        </p:txBody>
      </p:sp>
      <p:sp>
        <p:nvSpPr>
          <p:cNvPr id="15" name="TextBox 14">
            <a:extLst>
              <a:ext uri="{FF2B5EF4-FFF2-40B4-BE49-F238E27FC236}">
                <a16:creationId xmlns:a16="http://schemas.microsoft.com/office/drawing/2014/main" id="{E8DB54B5-D73F-43D1-BDC4-95A7B19C82AA}"/>
              </a:ext>
            </a:extLst>
          </p:cNvPr>
          <p:cNvSpPr txBox="1"/>
          <p:nvPr/>
        </p:nvSpPr>
        <p:spPr>
          <a:xfrm>
            <a:off x="8195396" y="2249215"/>
            <a:ext cx="3577013" cy="335156"/>
          </a:xfrm>
          <a:prstGeom prst="rect">
            <a:avLst/>
          </a:prstGeom>
          <a:noFill/>
        </p:spPr>
        <p:txBody>
          <a:bodyPr wrap="square" rtlCol="0">
            <a:spAutoFit/>
          </a:bodyPr>
          <a:lstStyle/>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Create the input and output variables (labels)</a:t>
            </a:r>
          </a:p>
        </p:txBody>
      </p:sp>
      <p:sp>
        <p:nvSpPr>
          <p:cNvPr id="16" name="Ορθογώνιο 15">
            <a:extLst>
              <a:ext uri="{FF2B5EF4-FFF2-40B4-BE49-F238E27FC236}">
                <a16:creationId xmlns:a16="http://schemas.microsoft.com/office/drawing/2014/main" id="{5347DF08-CD57-400B-B2F8-DECE78EA1C9C}"/>
              </a:ext>
            </a:extLst>
          </p:cNvPr>
          <p:cNvSpPr/>
          <p:nvPr/>
        </p:nvSpPr>
        <p:spPr>
          <a:xfrm>
            <a:off x="0" y="5417"/>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cs typeface="Arial" panose="020B0604020202020204" pitchFamily="34" charset="0"/>
              </a:rPr>
              <a:t>Dataset Preprocessing</a:t>
            </a:r>
            <a:endParaRPr lang="en-150" sz="2000" b="1" dirty="0">
              <a:latin typeface="Arial Black" panose="020B0A040201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E846788C-FD94-4233-918D-89263D84EC86}"/>
              </a:ext>
            </a:extLst>
          </p:cNvPr>
          <p:cNvSpPr txBox="1"/>
          <p:nvPr/>
        </p:nvSpPr>
        <p:spPr>
          <a:xfrm>
            <a:off x="312844" y="5831521"/>
            <a:ext cx="3919214" cy="611962"/>
          </a:xfrm>
          <a:prstGeom prst="rect">
            <a:avLst/>
          </a:prstGeom>
          <a:noFill/>
        </p:spPr>
        <p:txBody>
          <a:bodyPr wrap="none" rtlCol="0">
            <a:spAutoFit/>
          </a:bodyPr>
          <a:lstStyle/>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Characters of Identity column into upper case letters</a:t>
            </a:r>
          </a:p>
          <a:p>
            <a:pPr marL="171450" indent="-171450">
              <a:lnSpc>
                <a:spcPct val="150000"/>
              </a:lnSpc>
              <a:buFont typeface="Wingdings" panose="05000000000000000000" pitchFamily="2" charset="2"/>
              <a:buChar char="ü"/>
            </a:pPr>
            <a:r>
              <a:rPr lang="en-US" sz="1200" i="1" dirty="0">
                <a:latin typeface="Arial" panose="020B0604020202020204" pitchFamily="34" charset="0"/>
                <a:cs typeface="Arial" panose="020B0604020202020204" pitchFamily="34" charset="0"/>
              </a:rPr>
              <a:t>Remove rows with NA values and Unreadable labels</a:t>
            </a:r>
            <a:endParaRPr lang="el-GR" sz="1200" i="1" dirty="0"/>
          </a:p>
        </p:txBody>
      </p:sp>
      <p:cxnSp>
        <p:nvCxnSpPr>
          <p:cNvPr id="20" name="Straight Arrow Connector 18">
            <a:extLst>
              <a:ext uri="{FF2B5EF4-FFF2-40B4-BE49-F238E27FC236}">
                <a16:creationId xmlns:a16="http://schemas.microsoft.com/office/drawing/2014/main" id="{AA5B38BC-9EB9-4D5B-979D-558F3B9F82A8}"/>
              </a:ext>
            </a:extLst>
          </p:cNvPr>
          <p:cNvCxnSpPr>
            <a:cxnSpLocks/>
          </p:cNvCxnSpPr>
          <p:nvPr/>
        </p:nvCxnSpPr>
        <p:spPr>
          <a:xfrm flipV="1">
            <a:off x="5006647" y="3007904"/>
            <a:ext cx="958803" cy="421096"/>
          </a:xfrm>
          <a:prstGeom prst="straightConnector1">
            <a:avLst/>
          </a:prstGeom>
          <a:ln w="38100">
            <a:solidFill>
              <a:schemeClr val="accent2">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7">
            <a:extLst>
              <a:ext uri="{FF2B5EF4-FFF2-40B4-BE49-F238E27FC236}">
                <a16:creationId xmlns:a16="http://schemas.microsoft.com/office/drawing/2014/main" id="{B7DA7174-E802-4725-B6B6-98F7020ED4A0}"/>
              </a:ext>
            </a:extLst>
          </p:cNvPr>
          <p:cNvSpPr/>
          <p:nvPr/>
        </p:nvSpPr>
        <p:spPr>
          <a:xfrm>
            <a:off x="6096000" y="2067841"/>
            <a:ext cx="1411586" cy="1064731"/>
          </a:xfrm>
          <a:prstGeom prst="ellipse">
            <a:avLst/>
          </a:prstGeom>
          <a:solidFill>
            <a:schemeClr val="accent2">
              <a:alpha val="50000"/>
            </a:schemeClr>
          </a:solidFill>
          <a:ln w="38100">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500" dirty="0">
                <a:latin typeface="Algerian" panose="04020705040A02060702" pitchFamily="82" charset="0"/>
              </a:rPr>
              <a:t>3</a:t>
            </a:r>
          </a:p>
        </p:txBody>
      </p:sp>
      <p:sp>
        <p:nvSpPr>
          <p:cNvPr id="22" name="Oval 7">
            <a:extLst>
              <a:ext uri="{FF2B5EF4-FFF2-40B4-BE49-F238E27FC236}">
                <a16:creationId xmlns:a16="http://schemas.microsoft.com/office/drawing/2014/main" id="{CAAEE470-412E-4764-8B1D-78E5CC2A1DE2}"/>
              </a:ext>
            </a:extLst>
          </p:cNvPr>
          <p:cNvSpPr/>
          <p:nvPr/>
        </p:nvSpPr>
        <p:spPr>
          <a:xfrm>
            <a:off x="3264080" y="3280047"/>
            <a:ext cx="1411586" cy="1064731"/>
          </a:xfrm>
          <a:prstGeom prst="ellipse">
            <a:avLst/>
          </a:prstGeom>
          <a:solidFill>
            <a:schemeClr val="accent2">
              <a:alpha val="50000"/>
            </a:schemeClr>
          </a:solidFill>
          <a:ln w="38100">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500" dirty="0">
                <a:latin typeface="Algerian" panose="04020705040A02060702" pitchFamily="82" charset="0"/>
              </a:rPr>
              <a:t>2</a:t>
            </a:r>
          </a:p>
        </p:txBody>
      </p:sp>
      <p:cxnSp>
        <p:nvCxnSpPr>
          <p:cNvPr id="23" name="Straight Arrow Connector 18">
            <a:extLst>
              <a:ext uri="{FF2B5EF4-FFF2-40B4-BE49-F238E27FC236}">
                <a16:creationId xmlns:a16="http://schemas.microsoft.com/office/drawing/2014/main" id="{45C3BE3B-A3A4-4247-90F2-8DC631960DF8}"/>
              </a:ext>
            </a:extLst>
          </p:cNvPr>
          <p:cNvCxnSpPr>
            <a:cxnSpLocks/>
          </p:cNvCxnSpPr>
          <p:nvPr/>
        </p:nvCxnSpPr>
        <p:spPr>
          <a:xfrm flipV="1">
            <a:off x="2272451" y="4250474"/>
            <a:ext cx="883578" cy="463166"/>
          </a:xfrm>
          <a:prstGeom prst="straightConnector1">
            <a:avLst/>
          </a:prstGeom>
          <a:ln w="38100">
            <a:solidFill>
              <a:schemeClr val="accent2">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7">
            <a:extLst>
              <a:ext uri="{FF2B5EF4-FFF2-40B4-BE49-F238E27FC236}">
                <a16:creationId xmlns:a16="http://schemas.microsoft.com/office/drawing/2014/main" id="{7D3E7C3B-06DE-4D08-965A-D42A1E2689B9}"/>
              </a:ext>
            </a:extLst>
          </p:cNvPr>
          <p:cNvSpPr/>
          <p:nvPr/>
        </p:nvSpPr>
        <p:spPr>
          <a:xfrm>
            <a:off x="860865" y="4659738"/>
            <a:ext cx="1411586" cy="1064731"/>
          </a:xfrm>
          <a:prstGeom prst="ellipse">
            <a:avLst/>
          </a:prstGeom>
          <a:solidFill>
            <a:schemeClr val="accent2">
              <a:alpha val="50000"/>
            </a:schemeClr>
          </a:solidFill>
          <a:ln w="38100">
            <a:solidFill>
              <a:schemeClr val="bg2"/>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500" dirty="0">
                <a:latin typeface="Algerian" panose="04020705040A02060702" pitchFamily="82" charset="0"/>
              </a:rPr>
              <a:t>1</a:t>
            </a:r>
          </a:p>
        </p:txBody>
      </p:sp>
      <p:cxnSp>
        <p:nvCxnSpPr>
          <p:cNvPr id="27" name="Straight Arrow Connector 18">
            <a:extLst>
              <a:ext uri="{FF2B5EF4-FFF2-40B4-BE49-F238E27FC236}">
                <a16:creationId xmlns:a16="http://schemas.microsoft.com/office/drawing/2014/main" id="{6386BFB2-A4F1-475E-8D6B-C5109106260B}"/>
              </a:ext>
            </a:extLst>
          </p:cNvPr>
          <p:cNvCxnSpPr>
            <a:cxnSpLocks/>
          </p:cNvCxnSpPr>
          <p:nvPr/>
        </p:nvCxnSpPr>
        <p:spPr>
          <a:xfrm flipV="1">
            <a:off x="7715995" y="1870314"/>
            <a:ext cx="958803" cy="421096"/>
          </a:xfrm>
          <a:prstGeom prst="straightConnector1">
            <a:avLst/>
          </a:prstGeom>
          <a:ln w="38100">
            <a:solidFill>
              <a:schemeClr val="accent2">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Βέλος: Κάτω 27">
            <a:extLst>
              <a:ext uri="{FF2B5EF4-FFF2-40B4-BE49-F238E27FC236}">
                <a16:creationId xmlns:a16="http://schemas.microsoft.com/office/drawing/2014/main" id="{426D966D-2ED2-4888-8AC8-B9B555E01B4F}"/>
              </a:ext>
            </a:extLst>
          </p:cNvPr>
          <p:cNvSpPr/>
          <p:nvPr/>
        </p:nvSpPr>
        <p:spPr>
          <a:xfrm>
            <a:off x="9223517" y="3140726"/>
            <a:ext cx="730965" cy="810992"/>
          </a:xfrm>
          <a:prstGeom prst="downArrow">
            <a:avLst/>
          </a:prstGeom>
          <a:ln/>
          <a:effectLst>
            <a:outerShdw blurRad="50800" dist="38100" dir="13500000" algn="b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l-GR"/>
          </a:p>
        </p:txBody>
      </p:sp>
      <p:sp>
        <p:nvSpPr>
          <p:cNvPr id="29" name="Διπλό άγκιστρο 28">
            <a:extLst>
              <a:ext uri="{FF2B5EF4-FFF2-40B4-BE49-F238E27FC236}">
                <a16:creationId xmlns:a16="http://schemas.microsoft.com/office/drawing/2014/main" id="{81CFE1A2-4273-450C-8C06-928AC258988E}"/>
              </a:ext>
            </a:extLst>
          </p:cNvPr>
          <p:cNvSpPr/>
          <p:nvPr/>
        </p:nvSpPr>
        <p:spPr>
          <a:xfrm>
            <a:off x="7632599" y="4263887"/>
            <a:ext cx="3919215" cy="2285180"/>
          </a:xfrm>
          <a:prstGeom prst="bracePair">
            <a:avLst/>
          </a:prstGeom>
          <a:solidFill>
            <a:schemeClr val="bg2"/>
          </a:solidFill>
          <a:ln w="38100">
            <a:solidFill>
              <a:schemeClr val="bg2">
                <a:alpha val="60000"/>
              </a:schemeClr>
            </a:solidFill>
          </a:ln>
          <a:effectLst>
            <a:outerShdw blurRad="50800" dist="38100" dir="13500000" algn="b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dirty="0"/>
          </a:p>
        </p:txBody>
      </p:sp>
      <p:sp>
        <p:nvSpPr>
          <p:cNvPr id="31" name="TextBox 30">
            <a:extLst>
              <a:ext uri="{FF2B5EF4-FFF2-40B4-BE49-F238E27FC236}">
                <a16:creationId xmlns:a16="http://schemas.microsoft.com/office/drawing/2014/main" id="{DE696966-B697-472A-83AA-443F1E40E7C9}"/>
              </a:ext>
            </a:extLst>
          </p:cNvPr>
          <p:cNvSpPr txBox="1"/>
          <p:nvPr/>
        </p:nvSpPr>
        <p:spPr>
          <a:xfrm>
            <a:off x="8825552" y="4822771"/>
            <a:ext cx="152689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BALTHAZAR</a:t>
            </a:r>
            <a:endParaRPr lang="el-GR"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1302F1D-BECC-4DF2-BA28-23EEF602DF8C}"/>
              </a:ext>
            </a:extLst>
          </p:cNvPr>
          <p:cNvSpPr txBox="1"/>
          <p:nvPr/>
        </p:nvSpPr>
        <p:spPr>
          <a:xfrm>
            <a:off x="9313139" y="3581154"/>
            <a:ext cx="551720" cy="189030"/>
          </a:xfrm>
          <a:prstGeom prst="rect">
            <a:avLst/>
          </a:prstGeom>
          <a:noFill/>
        </p:spPr>
        <p:txBody>
          <a:bodyPr wrap="square" rtlCol="0">
            <a:spAutoFit/>
          </a:bodyPr>
          <a:lstStyle/>
          <a:p>
            <a:r>
              <a:rPr lang="en-US" sz="600" b="1" dirty="0">
                <a:latin typeface="Arial" panose="020B0604020202020204" pitchFamily="34" charset="0"/>
                <a:cs typeface="Arial" panose="020B0604020202020204" pitchFamily="34" charset="0"/>
              </a:rPr>
              <a:t>EXAMPLE</a:t>
            </a:r>
            <a:endParaRPr lang="el-GR" sz="600" b="1"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EDA1092-0F6F-4FE8-934A-3893CE32010C}"/>
              </a:ext>
            </a:extLst>
          </p:cNvPr>
          <p:cNvSpPr txBox="1"/>
          <p:nvPr/>
        </p:nvSpPr>
        <p:spPr>
          <a:xfrm>
            <a:off x="8195396" y="5768170"/>
            <a:ext cx="298883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  0  11  19  7  0  25  0  17]</a:t>
            </a:r>
            <a:endParaRPr lang="el-GR" dirty="0">
              <a:latin typeface="Arial" panose="020B0604020202020204" pitchFamily="34" charset="0"/>
              <a:cs typeface="Arial" panose="020B0604020202020204" pitchFamily="34" charset="0"/>
            </a:endParaRPr>
          </a:p>
        </p:txBody>
      </p:sp>
      <p:sp>
        <p:nvSpPr>
          <p:cNvPr id="34" name="Ίσο 33">
            <a:extLst>
              <a:ext uri="{FF2B5EF4-FFF2-40B4-BE49-F238E27FC236}">
                <a16:creationId xmlns:a16="http://schemas.microsoft.com/office/drawing/2014/main" id="{1E8E698C-EA4C-4C4A-8E47-90DCA225EF9C}"/>
              </a:ext>
            </a:extLst>
          </p:cNvPr>
          <p:cNvSpPr/>
          <p:nvPr/>
        </p:nvSpPr>
        <p:spPr>
          <a:xfrm>
            <a:off x="9323071" y="5287168"/>
            <a:ext cx="541788" cy="369332"/>
          </a:xfrm>
          <a:prstGeom prst="mathEqual">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l-GR">
              <a:solidFill>
                <a:schemeClr val="tx1"/>
              </a:solidFill>
            </a:endParaRPr>
          </a:p>
        </p:txBody>
      </p:sp>
    </p:spTree>
    <p:extLst>
      <p:ext uri="{BB962C8B-B14F-4D97-AF65-F5344CB8AC3E}">
        <p14:creationId xmlns:p14="http://schemas.microsoft.com/office/powerpoint/2010/main" val="89679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randombar(horizontal)">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randombar(horizontal)">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randombar(horizontal)">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randombar(horizontal)">
                                      <p:cBhvr>
                                        <p:cTn id="53" dur="500"/>
                                        <p:tgtEl>
                                          <p:spTgt spid="2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randombar(horizontal)">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par>
                                <p:cTn id="64" presetID="10" presetClass="entr" presetSubtype="0" fill="hold" grpId="0" nodeType="withEffect">
                                  <p:stCondLst>
                                    <p:cond delay="50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4" grpId="0"/>
      <p:bldP spid="15" grpId="0"/>
      <p:bldP spid="17" grpId="0"/>
      <p:bldP spid="21" grpId="0" animBg="1"/>
      <p:bldP spid="22" grpId="0" animBg="1"/>
      <p:bldP spid="24" grpId="0" animBg="1"/>
      <p:bldP spid="28" grpId="0" animBg="1"/>
      <p:bldP spid="29" grpId="0" animBg="1"/>
      <p:bldP spid="31" grpId="0"/>
      <p:bldP spid="32" grpId="0"/>
      <p:bldP spid="33" grpId="0"/>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Ορθογώνιο 4">
            <a:extLst>
              <a:ext uri="{FF2B5EF4-FFF2-40B4-BE49-F238E27FC236}">
                <a16:creationId xmlns:a16="http://schemas.microsoft.com/office/drawing/2014/main" id="{6353A4C9-7709-4022-B050-5267A6941D3C}"/>
              </a:ext>
            </a:extLst>
          </p:cNvPr>
          <p:cNvSpPr/>
          <p:nvPr/>
        </p:nvSpPr>
        <p:spPr>
          <a:xfrm>
            <a:off x="0" y="0"/>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rPr>
              <a:t>Building the Models</a:t>
            </a:r>
          </a:p>
          <a:p>
            <a:r>
              <a:rPr lang="en-US" sz="2000" dirty="0">
                <a:latin typeface="Arial" panose="020B0604020202020204" pitchFamily="34" charset="0"/>
                <a:cs typeface="Arial" panose="020B0604020202020204" pitchFamily="34" charset="0"/>
              </a:rPr>
              <a:t>Model 1. Feedforward Neural Network (FNN)</a:t>
            </a:r>
            <a:endParaRPr lang="en-150"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D41573E-A89A-4669-B55E-56F76C0B1F5E}"/>
              </a:ext>
            </a:extLst>
          </p:cNvPr>
          <p:cNvSpPr txBox="1"/>
          <p:nvPr/>
        </p:nvSpPr>
        <p:spPr>
          <a:xfrm>
            <a:off x="2115154" y="1669548"/>
            <a:ext cx="4775666"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Flatten the training images before apply FNN</a:t>
            </a:r>
            <a:endParaRPr lang="el-GR" i="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642EA6B-FC29-442F-94D4-B9646CE9184B}"/>
              </a:ext>
            </a:extLst>
          </p:cNvPr>
          <p:cNvSpPr txBox="1"/>
          <p:nvPr/>
        </p:nvSpPr>
        <p:spPr>
          <a:xfrm>
            <a:off x="1459992" y="1123170"/>
            <a:ext cx="4160113"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FNN takes 1-dimension vector as input</a:t>
            </a:r>
            <a:endParaRPr lang="el-GR" i="1" dirty="0">
              <a:latin typeface="Arial" panose="020B0604020202020204" pitchFamily="34" charset="0"/>
              <a:cs typeface="Arial" panose="020B0604020202020204" pitchFamily="34" charset="0"/>
            </a:endParaRPr>
          </a:p>
        </p:txBody>
      </p:sp>
      <p:sp>
        <p:nvSpPr>
          <p:cNvPr id="22" name="Ορθογώνιο: Στρογγύλεμα διαγώνιων γωνιών 21">
            <a:extLst>
              <a:ext uri="{FF2B5EF4-FFF2-40B4-BE49-F238E27FC236}">
                <a16:creationId xmlns:a16="http://schemas.microsoft.com/office/drawing/2014/main" id="{6AE4B5AA-BD64-4E44-8430-4D4E5E6C907D}"/>
              </a:ext>
            </a:extLst>
          </p:cNvPr>
          <p:cNvSpPr/>
          <p:nvPr/>
        </p:nvSpPr>
        <p:spPr>
          <a:xfrm>
            <a:off x="4633536" y="2930931"/>
            <a:ext cx="2924355" cy="652355"/>
          </a:xfrm>
          <a:prstGeom prst="round2DiagRect">
            <a:avLst/>
          </a:prstGeom>
          <a:solidFill>
            <a:schemeClr val="accent2">
              <a:alpha val="5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Training images shape</a:t>
            </a:r>
          </a:p>
          <a:p>
            <a:pPr algn="ctr"/>
            <a:r>
              <a:rPr lang="en-US" dirty="0">
                <a:latin typeface="Arial" panose="020B0604020202020204" pitchFamily="34" charset="0"/>
                <a:cs typeface="Arial" panose="020B0604020202020204" pitchFamily="34" charset="0"/>
              </a:rPr>
              <a:t>(30000, 256, 64, 1)</a:t>
            </a:r>
            <a:endParaRPr lang="el-GR" dirty="0">
              <a:latin typeface="Arial" panose="020B0604020202020204" pitchFamily="34" charset="0"/>
              <a:cs typeface="Arial" panose="020B0604020202020204" pitchFamily="34" charset="0"/>
            </a:endParaRPr>
          </a:p>
        </p:txBody>
      </p:sp>
      <p:sp>
        <p:nvSpPr>
          <p:cNvPr id="23" name="Ορθογώνιο: Στρογγύλεμα διαγώνιων γωνιών 22">
            <a:extLst>
              <a:ext uri="{FF2B5EF4-FFF2-40B4-BE49-F238E27FC236}">
                <a16:creationId xmlns:a16="http://schemas.microsoft.com/office/drawing/2014/main" id="{2BA4567D-BDC9-4DBF-B723-54A37CCDD20A}"/>
              </a:ext>
            </a:extLst>
          </p:cNvPr>
          <p:cNvSpPr/>
          <p:nvPr/>
        </p:nvSpPr>
        <p:spPr>
          <a:xfrm>
            <a:off x="4633536" y="4783025"/>
            <a:ext cx="2924355" cy="652356"/>
          </a:xfrm>
          <a:prstGeom prst="round2DiagRect">
            <a:avLst/>
          </a:prstGeom>
          <a:solidFill>
            <a:schemeClr val="accent2">
              <a:alpha val="50000"/>
            </a:schemeClr>
          </a:solidFill>
          <a:ln>
            <a:noFill/>
          </a:ln>
          <a:effectLst>
            <a:outerShdw blurRad="50800" dist="38100" algn="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(30000, 256x64x1)</a:t>
            </a:r>
            <a:endParaRPr lang="el-GR" dirty="0">
              <a:latin typeface="Arial" panose="020B0604020202020204" pitchFamily="34" charset="0"/>
              <a:cs typeface="Arial" panose="020B0604020202020204" pitchFamily="34" charset="0"/>
            </a:endParaRPr>
          </a:p>
        </p:txBody>
      </p:sp>
      <p:cxnSp>
        <p:nvCxnSpPr>
          <p:cNvPr id="25" name="Ευθύγραμμο βέλος σύνδεσης 24">
            <a:extLst>
              <a:ext uri="{FF2B5EF4-FFF2-40B4-BE49-F238E27FC236}">
                <a16:creationId xmlns:a16="http://schemas.microsoft.com/office/drawing/2014/main" id="{2549D7E4-9CC5-4AAE-9CA3-D9DCA2E33206}"/>
              </a:ext>
            </a:extLst>
          </p:cNvPr>
          <p:cNvCxnSpPr/>
          <p:nvPr/>
        </p:nvCxnSpPr>
        <p:spPr>
          <a:xfrm>
            <a:off x="4715612" y="2930931"/>
            <a:ext cx="534838" cy="33977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Ευθύγραμμο βέλος σύνδεσης 25">
            <a:extLst>
              <a:ext uri="{FF2B5EF4-FFF2-40B4-BE49-F238E27FC236}">
                <a16:creationId xmlns:a16="http://schemas.microsoft.com/office/drawing/2014/main" id="{8C2AE129-92FE-4594-AF1F-6BB031B80209}"/>
              </a:ext>
            </a:extLst>
          </p:cNvPr>
          <p:cNvCxnSpPr>
            <a:cxnSpLocks/>
          </p:cNvCxnSpPr>
          <p:nvPr/>
        </p:nvCxnSpPr>
        <p:spPr>
          <a:xfrm flipH="1">
            <a:off x="6926346" y="3132061"/>
            <a:ext cx="643387" cy="25009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Ευθύγραμμο βέλος σύνδεσης 26">
            <a:extLst>
              <a:ext uri="{FF2B5EF4-FFF2-40B4-BE49-F238E27FC236}">
                <a16:creationId xmlns:a16="http://schemas.microsoft.com/office/drawing/2014/main" id="{22C515BC-12A0-4941-8BA7-28F7BB3B2DF2}"/>
              </a:ext>
            </a:extLst>
          </p:cNvPr>
          <p:cNvCxnSpPr>
            <a:cxnSpLocks/>
          </p:cNvCxnSpPr>
          <p:nvPr/>
        </p:nvCxnSpPr>
        <p:spPr>
          <a:xfrm flipH="1">
            <a:off x="6555827" y="2893504"/>
            <a:ext cx="334993" cy="414891"/>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Ευθύγραμμο βέλος σύνδεσης 27">
            <a:extLst>
              <a:ext uri="{FF2B5EF4-FFF2-40B4-BE49-F238E27FC236}">
                <a16:creationId xmlns:a16="http://schemas.microsoft.com/office/drawing/2014/main" id="{94CE6600-9325-433E-9B74-18ED580E4272}"/>
              </a:ext>
            </a:extLst>
          </p:cNvPr>
          <p:cNvCxnSpPr>
            <a:cxnSpLocks/>
          </p:cNvCxnSpPr>
          <p:nvPr/>
        </p:nvCxnSpPr>
        <p:spPr>
          <a:xfrm>
            <a:off x="5810132" y="2832586"/>
            <a:ext cx="317739" cy="450871"/>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6C9E0A1-E213-4B2A-9208-52B1BB537A21}"/>
              </a:ext>
            </a:extLst>
          </p:cNvPr>
          <p:cNvSpPr txBox="1"/>
          <p:nvPr/>
        </p:nvSpPr>
        <p:spPr>
          <a:xfrm>
            <a:off x="4246587" y="2567588"/>
            <a:ext cx="678391" cy="276999"/>
          </a:xfrm>
          <a:prstGeom prst="rect">
            <a:avLst/>
          </a:prstGeom>
          <a:noFill/>
        </p:spPr>
        <p:txBody>
          <a:bodyPr wrap="none" rtlCol="0">
            <a:spAutoFit/>
          </a:bodyPr>
          <a:lstStyle/>
          <a:p>
            <a:r>
              <a:rPr lang="en-US" sz="1200" i="1" dirty="0">
                <a:solidFill>
                  <a:srgbClr val="FF0000"/>
                </a:solidFill>
                <a:latin typeface="Arial" panose="020B0604020202020204" pitchFamily="34" charset="0"/>
                <a:cs typeface="Arial" panose="020B0604020202020204" pitchFamily="34" charset="0"/>
              </a:rPr>
              <a:t>images</a:t>
            </a:r>
            <a:endParaRPr lang="el-GR" i="1" dirty="0">
              <a:solidFill>
                <a:srgbClr val="FF0000"/>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EBD8639E-6F73-4585-9C47-B8F9201ACDBD}"/>
              </a:ext>
            </a:extLst>
          </p:cNvPr>
          <p:cNvSpPr txBox="1"/>
          <p:nvPr/>
        </p:nvSpPr>
        <p:spPr>
          <a:xfrm>
            <a:off x="5468525" y="2524258"/>
            <a:ext cx="601447" cy="276999"/>
          </a:xfrm>
          <a:prstGeom prst="rect">
            <a:avLst/>
          </a:prstGeom>
          <a:noFill/>
        </p:spPr>
        <p:txBody>
          <a:bodyPr wrap="none" rtlCol="0">
            <a:spAutoFit/>
          </a:bodyPr>
          <a:lstStyle/>
          <a:p>
            <a:r>
              <a:rPr lang="en-US" sz="1200" i="1" dirty="0">
                <a:solidFill>
                  <a:srgbClr val="FF0000"/>
                </a:solidFill>
                <a:latin typeface="Arial" panose="020B0604020202020204" pitchFamily="34" charset="0"/>
                <a:cs typeface="Arial" panose="020B0604020202020204" pitchFamily="34" charset="0"/>
              </a:rPr>
              <a:t>height</a:t>
            </a:r>
            <a:endParaRPr lang="el-GR" i="1" dirty="0">
              <a:solidFill>
                <a:srgbClr val="FF0000"/>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E4725AD0-CB86-4DD6-9721-6CB725D5E215}"/>
              </a:ext>
            </a:extLst>
          </p:cNvPr>
          <p:cNvSpPr txBox="1"/>
          <p:nvPr/>
        </p:nvSpPr>
        <p:spPr>
          <a:xfrm>
            <a:off x="6613519" y="2555587"/>
            <a:ext cx="542136" cy="276999"/>
          </a:xfrm>
          <a:prstGeom prst="rect">
            <a:avLst/>
          </a:prstGeom>
          <a:noFill/>
        </p:spPr>
        <p:txBody>
          <a:bodyPr wrap="none" rtlCol="0">
            <a:spAutoFit/>
          </a:bodyPr>
          <a:lstStyle/>
          <a:p>
            <a:r>
              <a:rPr lang="en-US" sz="1200" i="1" dirty="0">
                <a:solidFill>
                  <a:srgbClr val="FF0000"/>
                </a:solidFill>
                <a:latin typeface="Arial" panose="020B0604020202020204" pitchFamily="34" charset="0"/>
                <a:cs typeface="Arial" panose="020B0604020202020204" pitchFamily="34" charset="0"/>
              </a:rPr>
              <a:t>width</a:t>
            </a:r>
            <a:endParaRPr lang="el-GR" sz="1200" i="1" dirty="0">
              <a:solidFill>
                <a:srgbClr val="FF0000"/>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A7CBC4E7-3FC3-4650-8AA3-77E436B5182A}"/>
              </a:ext>
            </a:extLst>
          </p:cNvPr>
          <p:cNvSpPr txBox="1"/>
          <p:nvPr/>
        </p:nvSpPr>
        <p:spPr>
          <a:xfrm>
            <a:off x="7633642" y="2966655"/>
            <a:ext cx="2924355" cy="646331"/>
          </a:xfrm>
          <a:prstGeom prst="rect">
            <a:avLst/>
          </a:prstGeom>
          <a:noFill/>
        </p:spPr>
        <p:txBody>
          <a:bodyPr wrap="square" rtlCol="0">
            <a:spAutoFit/>
          </a:bodyPr>
          <a:lstStyle/>
          <a:p>
            <a:r>
              <a:rPr lang="en-US" sz="1200" i="1" dirty="0">
                <a:solidFill>
                  <a:srgbClr val="FF0000"/>
                </a:solidFill>
                <a:latin typeface="Arial" panose="020B0604020202020204" pitchFamily="34" charset="0"/>
                <a:cs typeface="Arial" panose="020B0604020202020204" pitchFamily="34" charset="0"/>
              </a:rPr>
              <a:t>Channel </a:t>
            </a:r>
          </a:p>
          <a:p>
            <a:r>
              <a:rPr lang="en-US" sz="1200" i="1" dirty="0">
                <a:solidFill>
                  <a:srgbClr val="FF0000"/>
                </a:solidFill>
                <a:latin typeface="Arial" panose="020B0604020202020204" pitchFamily="34" charset="0"/>
                <a:cs typeface="Arial" panose="020B0604020202020204" pitchFamily="34" charset="0"/>
              </a:rPr>
              <a:t>(size is 1 since each grayscale pixel </a:t>
            </a:r>
          </a:p>
          <a:p>
            <a:r>
              <a:rPr lang="en-US" sz="1200" i="1" dirty="0">
                <a:solidFill>
                  <a:srgbClr val="FF0000"/>
                </a:solidFill>
                <a:latin typeface="Arial" panose="020B0604020202020204" pitchFamily="34" charset="0"/>
                <a:cs typeface="Arial" panose="020B0604020202020204" pitchFamily="34" charset="0"/>
              </a:rPr>
              <a:t>can be represented by 1 value)</a:t>
            </a:r>
            <a:endParaRPr lang="el-GR" sz="1200" i="1" dirty="0">
              <a:solidFill>
                <a:srgbClr val="FF0000"/>
              </a:solidFill>
              <a:latin typeface="Arial" panose="020B0604020202020204" pitchFamily="34" charset="0"/>
              <a:cs typeface="Arial" panose="020B0604020202020204" pitchFamily="34" charset="0"/>
            </a:endParaRPr>
          </a:p>
        </p:txBody>
      </p:sp>
      <p:cxnSp>
        <p:nvCxnSpPr>
          <p:cNvPr id="40" name="Ευθύγραμμο βέλος σύνδεσης 39">
            <a:extLst>
              <a:ext uri="{FF2B5EF4-FFF2-40B4-BE49-F238E27FC236}">
                <a16:creationId xmlns:a16="http://schemas.microsoft.com/office/drawing/2014/main" id="{3500CD50-C981-493B-970C-F7F056AE9598}"/>
              </a:ext>
            </a:extLst>
          </p:cNvPr>
          <p:cNvCxnSpPr>
            <a:cxnSpLocks/>
          </p:cNvCxnSpPr>
          <p:nvPr/>
        </p:nvCxnSpPr>
        <p:spPr>
          <a:xfrm>
            <a:off x="6135134" y="3741936"/>
            <a:ext cx="0" cy="901244"/>
          </a:xfrm>
          <a:prstGeom prst="straightConnector1">
            <a:avLst/>
          </a:prstGeom>
          <a:ln w="57150">
            <a:solidFill>
              <a:schemeClr val="accent1">
                <a:lumMod val="50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Ευθύγραμμο βέλος σύνδεσης 40">
            <a:extLst>
              <a:ext uri="{FF2B5EF4-FFF2-40B4-BE49-F238E27FC236}">
                <a16:creationId xmlns:a16="http://schemas.microsoft.com/office/drawing/2014/main" id="{A6784669-A333-40A4-87DB-707AF7D24CB3}"/>
              </a:ext>
            </a:extLst>
          </p:cNvPr>
          <p:cNvCxnSpPr>
            <a:cxnSpLocks/>
          </p:cNvCxnSpPr>
          <p:nvPr/>
        </p:nvCxnSpPr>
        <p:spPr>
          <a:xfrm flipH="1">
            <a:off x="6726541" y="4669435"/>
            <a:ext cx="643387" cy="250093"/>
          </a:xfrm>
          <a:prstGeom prst="straightConnector1">
            <a:avLst/>
          </a:prstGeom>
          <a:ln w="3810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FFC4488-E67B-45EE-89E6-12020EE2FB8C}"/>
              </a:ext>
            </a:extLst>
          </p:cNvPr>
          <p:cNvSpPr txBox="1"/>
          <p:nvPr/>
        </p:nvSpPr>
        <p:spPr>
          <a:xfrm>
            <a:off x="7331465" y="4443393"/>
            <a:ext cx="1249060" cy="276999"/>
          </a:xfrm>
          <a:prstGeom prst="rect">
            <a:avLst/>
          </a:prstGeom>
          <a:noFill/>
        </p:spPr>
        <p:txBody>
          <a:bodyPr wrap="none" rtlCol="0">
            <a:spAutoFit/>
          </a:bodyPr>
          <a:lstStyle/>
          <a:p>
            <a:r>
              <a:rPr lang="en-US" sz="1200" i="1" dirty="0">
                <a:solidFill>
                  <a:srgbClr val="FF0000"/>
                </a:solidFill>
                <a:latin typeface="Arial" panose="020B0604020202020204" pitchFamily="34" charset="0"/>
                <a:cs typeface="Arial" panose="020B0604020202020204" pitchFamily="34" charset="0"/>
              </a:rPr>
              <a:t>16,384 neurons</a:t>
            </a:r>
            <a:endParaRPr lang="el-GR" sz="1200" i="1" dirty="0">
              <a:solidFill>
                <a:srgbClr val="FF0000"/>
              </a:solidFill>
              <a:latin typeface="Arial" panose="020B0604020202020204" pitchFamily="34" charset="0"/>
              <a:cs typeface="Arial" panose="020B0604020202020204" pitchFamily="34" charset="0"/>
            </a:endParaRPr>
          </a:p>
        </p:txBody>
      </p:sp>
      <p:sp>
        <p:nvSpPr>
          <p:cNvPr id="43" name="Βέλος: Με γωνία προς τα επάνω 42">
            <a:extLst>
              <a:ext uri="{FF2B5EF4-FFF2-40B4-BE49-F238E27FC236}">
                <a16:creationId xmlns:a16="http://schemas.microsoft.com/office/drawing/2014/main" id="{6512E4E0-CF51-4F5F-BD0C-F778D9A07948}"/>
              </a:ext>
            </a:extLst>
          </p:cNvPr>
          <p:cNvSpPr/>
          <p:nvPr/>
        </p:nvSpPr>
        <p:spPr>
          <a:xfrm rot="5400000">
            <a:off x="1678829" y="1546905"/>
            <a:ext cx="397093" cy="400110"/>
          </a:xfrm>
          <a:prstGeom prst="ben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l-GR"/>
          </a:p>
        </p:txBody>
      </p:sp>
      <p:sp>
        <p:nvSpPr>
          <p:cNvPr id="45" name="TextBox 44">
            <a:extLst>
              <a:ext uri="{FF2B5EF4-FFF2-40B4-BE49-F238E27FC236}">
                <a16:creationId xmlns:a16="http://schemas.microsoft.com/office/drawing/2014/main" id="{D8F8A129-50E1-4F31-AEA0-0C4A25FC11D4}"/>
              </a:ext>
            </a:extLst>
          </p:cNvPr>
          <p:cNvSpPr txBox="1"/>
          <p:nvPr/>
        </p:nvSpPr>
        <p:spPr>
          <a:xfrm rot="16200000">
            <a:off x="5319287" y="3992490"/>
            <a:ext cx="1102831" cy="307777"/>
          </a:xfrm>
          <a:prstGeom prst="rect">
            <a:avLst/>
          </a:prstGeom>
          <a:noFill/>
        </p:spPr>
        <p:txBody>
          <a:bodyPr wrap="square" rtlCol="0">
            <a:spAutoFit/>
          </a:bodyPr>
          <a:lstStyle/>
          <a:p>
            <a:r>
              <a:rPr lang="en-US" sz="140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RESHAPE</a:t>
            </a:r>
            <a:endParaRPr lang="el-GR" sz="1400" dirty="0">
              <a:solidFill>
                <a:schemeClr val="bg2"/>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A50389F-4FF1-4512-B470-D118CFF6B2DD}"/>
              </a:ext>
            </a:extLst>
          </p:cNvPr>
          <p:cNvSpPr txBox="1"/>
          <p:nvPr/>
        </p:nvSpPr>
        <p:spPr>
          <a:xfrm>
            <a:off x="2248849" y="3086038"/>
            <a:ext cx="1825005"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Original shape</a:t>
            </a:r>
            <a:endParaRPr lang="el-GR" i="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9ABB47A-E817-4F7C-9702-059808BA7E3E}"/>
              </a:ext>
            </a:extLst>
          </p:cNvPr>
          <p:cNvSpPr txBox="1"/>
          <p:nvPr/>
        </p:nvSpPr>
        <p:spPr>
          <a:xfrm>
            <a:off x="2248849" y="4924537"/>
            <a:ext cx="1749197"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After Flattening</a:t>
            </a:r>
            <a:endParaRPr lang="el-GR"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97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6" presetClass="entr" presetSubtype="16"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circle(in)">
                                      <p:cBhvr>
                                        <p:cTn id="50" dur="500"/>
                                        <p:tgtEl>
                                          <p:spTgt spid="40"/>
                                        </p:tgtEl>
                                      </p:cBhvr>
                                    </p:animEffect>
                                  </p:childTnLst>
                                </p:cTn>
                              </p:par>
                              <p:par>
                                <p:cTn id="51" presetID="6" presetClass="entr" presetSubtype="16" fill="hold" grpId="0" nodeType="withEffect">
                                  <p:stCondLst>
                                    <p:cond delay="0"/>
                                  </p:stCondLst>
                                  <p:iterate type="lt">
                                    <p:tmPct val="0"/>
                                  </p:iterate>
                                  <p:childTnLst>
                                    <p:set>
                                      <p:cBhvr>
                                        <p:cTn id="52" dur="1" fill="hold">
                                          <p:stCondLst>
                                            <p:cond delay="0"/>
                                          </p:stCondLst>
                                        </p:cTn>
                                        <p:tgtEl>
                                          <p:spTgt spid="45"/>
                                        </p:tgtEl>
                                        <p:attrNameLst>
                                          <p:attrName>style.visibility</p:attrName>
                                        </p:attrNameLst>
                                      </p:cBhvr>
                                      <p:to>
                                        <p:strVal val="visible"/>
                                      </p:to>
                                    </p:set>
                                    <p:animEffect transition="in" filter="circle(in)">
                                      <p:cBhvr>
                                        <p:cTn id="53" dur="500"/>
                                        <p:tgtEl>
                                          <p:spTgt spid="45"/>
                                        </p:tgtEl>
                                      </p:cBhvr>
                                    </p:animEffect>
                                  </p:childTnLst>
                                </p:cTn>
                              </p:par>
                              <p:par>
                                <p:cTn id="54" presetID="18" presetClass="emph" presetSubtype="0" fill="hold" grpId="1" nodeType="withEffect">
                                  <p:stCondLst>
                                    <p:cond delay="0"/>
                                  </p:stCondLst>
                                  <p:iterate type="lt">
                                    <p:tmPct val="4000"/>
                                  </p:iterate>
                                  <p:childTnLst>
                                    <p:set>
                                      <p:cBhvr override="childStyle">
                                        <p:cTn id="55" dur="1000" fill="hold"/>
                                        <p:tgtEl>
                                          <p:spTgt spid="45"/>
                                        </p:tgtEl>
                                        <p:attrNameLst>
                                          <p:attrName>style.textDecorationUnderline</p:attrName>
                                        </p:attrNameLst>
                                      </p:cBhvr>
                                      <p:to>
                                        <p:strVal val="true"/>
                                      </p:to>
                                    </p:set>
                                  </p:childTnLst>
                                </p:cTn>
                              </p:par>
                              <p:par>
                                <p:cTn id="56" presetID="22" presetClass="entr" presetSubtype="8"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500"/>
                                        <p:tgtEl>
                                          <p:spTgt spid="1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arn(inVertical)">
                                      <p:cBhvr>
                                        <p:cTn id="61" dur="500"/>
                                        <p:tgtEl>
                                          <p:spTgt spid="23"/>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22" grpId="0" animBg="1"/>
      <p:bldP spid="23" grpId="0" animBg="1"/>
      <p:bldP spid="34" grpId="0"/>
      <p:bldP spid="35" grpId="0"/>
      <p:bldP spid="36" grpId="0"/>
      <p:bldP spid="37" grpId="0"/>
      <p:bldP spid="42" grpId="0"/>
      <p:bldP spid="43" grpId="0" animBg="1"/>
      <p:bldP spid="45" grpId="0"/>
      <p:bldP spid="45" grpId="1"/>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5659F11A-FF41-461D-AC8A-6FAABA2F29D2}"/>
              </a:ext>
            </a:extLst>
          </p:cNvPr>
          <p:cNvPicPr>
            <a:picLocks noChangeAspect="1"/>
          </p:cNvPicPr>
          <p:nvPr/>
        </p:nvPicPr>
        <p:blipFill>
          <a:blip r:embed="rId2"/>
          <a:stretch>
            <a:fillRect/>
          </a:stretch>
        </p:blipFill>
        <p:spPr>
          <a:xfrm>
            <a:off x="532571" y="1745691"/>
            <a:ext cx="4591050" cy="1857375"/>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E28F083F-3701-4768-B302-EA7494D1619E}"/>
              </a:ext>
            </a:extLst>
          </p:cNvPr>
          <p:cNvSpPr txBox="1"/>
          <p:nvPr/>
        </p:nvSpPr>
        <p:spPr>
          <a:xfrm>
            <a:off x="5374467" y="2076778"/>
            <a:ext cx="3604627" cy="119519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Input Layer: 16384 neurons</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Hidden Layer: ReLU Activation</a:t>
            </a:r>
          </a:p>
          <a:p>
            <a:pPr marL="285750" indent="-285750">
              <a:lnSpc>
                <a:spcPct val="150000"/>
              </a:lnSpc>
              <a:buFont typeface="Wingdings" panose="05000000000000000000" pitchFamily="2" charset="2"/>
              <a:buChar char="Ø"/>
            </a:pPr>
            <a:r>
              <a:rPr lang="en-US" sz="1600" dirty="0">
                <a:latin typeface="Arial" panose="020B0604020202020204" pitchFamily="34" charset="0"/>
                <a:cs typeface="Arial" panose="020B0604020202020204" pitchFamily="34" charset="0"/>
              </a:rPr>
              <a:t>Output Layer: Softmax Activation</a:t>
            </a:r>
            <a:endParaRPr lang="el-GR" sz="1600" dirty="0">
              <a:latin typeface="Arial" panose="020B0604020202020204" pitchFamily="34" charset="0"/>
              <a:cs typeface="Arial" panose="020B0604020202020204" pitchFamily="34" charset="0"/>
            </a:endParaRPr>
          </a:p>
        </p:txBody>
      </p:sp>
      <p:graphicFrame>
        <p:nvGraphicFramePr>
          <p:cNvPr id="7" name="Table 15">
            <a:extLst>
              <a:ext uri="{FF2B5EF4-FFF2-40B4-BE49-F238E27FC236}">
                <a16:creationId xmlns:a16="http://schemas.microsoft.com/office/drawing/2014/main" id="{1B08A17C-8A28-4BFC-A486-4089CDA4C816}"/>
              </a:ext>
            </a:extLst>
          </p:cNvPr>
          <p:cNvGraphicFramePr>
            <a:graphicFrameLocks noGrp="1"/>
          </p:cNvGraphicFramePr>
          <p:nvPr>
            <p:extLst>
              <p:ext uri="{D42A27DB-BD31-4B8C-83A1-F6EECF244321}">
                <p14:modId xmlns:p14="http://schemas.microsoft.com/office/powerpoint/2010/main" val="3715789571"/>
              </p:ext>
            </p:extLst>
          </p:nvPr>
        </p:nvGraphicFramePr>
        <p:xfrm>
          <a:off x="3800475" y="4666030"/>
          <a:ext cx="4591050" cy="1463040"/>
        </p:xfrm>
        <a:graphic>
          <a:graphicData uri="http://schemas.openxmlformats.org/drawingml/2006/table">
            <a:tbl>
              <a:tblPr firstRow="1" bandRow="1">
                <a:effectLst>
                  <a:outerShdw blurRad="50800" dist="38100" dir="18900000" algn="bl" rotWithShape="0">
                    <a:prstClr val="black">
                      <a:alpha val="40000"/>
                    </a:prstClr>
                  </a:outerShdw>
                </a:effectLst>
                <a:tableStyleId>{125E5076-3810-47DD-B79F-674D7AD40C01}</a:tableStyleId>
              </a:tblPr>
              <a:tblGrid>
                <a:gridCol w="2220762">
                  <a:extLst>
                    <a:ext uri="{9D8B030D-6E8A-4147-A177-3AD203B41FA5}">
                      <a16:colId xmlns:a16="http://schemas.microsoft.com/office/drawing/2014/main" val="2102985132"/>
                    </a:ext>
                  </a:extLst>
                </a:gridCol>
                <a:gridCol w="2370288">
                  <a:extLst>
                    <a:ext uri="{9D8B030D-6E8A-4147-A177-3AD203B41FA5}">
                      <a16:colId xmlns:a16="http://schemas.microsoft.com/office/drawing/2014/main" val="1467119460"/>
                    </a:ext>
                  </a:extLst>
                </a:gridCol>
              </a:tblGrid>
              <a:tr h="0">
                <a:tc>
                  <a:txBody>
                    <a:bodyPr/>
                    <a:lstStyle/>
                    <a:p>
                      <a:pPr algn="ctr"/>
                      <a:r>
                        <a:rPr lang="en-US" dirty="0">
                          <a:latin typeface="Arial" panose="020B0604020202020204" pitchFamily="34" charset="0"/>
                          <a:cs typeface="Arial" panose="020B0604020202020204" pitchFamily="34" charset="0"/>
                        </a:rPr>
                        <a:t>Accuracy</a:t>
                      </a:r>
                    </a:p>
                  </a:txBody>
                  <a:tcPr/>
                </a:tc>
                <a:tc>
                  <a:txBody>
                    <a:bodyPr/>
                    <a:lstStyle/>
                    <a:p>
                      <a:pPr algn="ctr"/>
                      <a:r>
                        <a:rPr lang="en-US" dirty="0">
                          <a:latin typeface="Arial" panose="020B0604020202020204" pitchFamily="34" charset="0"/>
                          <a:cs typeface="Arial" panose="020B0604020202020204" pitchFamily="34" charset="0"/>
                        </a:rPr>
                        <a:t>Result</a:t>
                      </a:r>
                      <a:endParaRPr lang="en-1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3258051"/>
                  </a:ext>
                </a:extLst>
              </a:tr>
              <a:tr h="301751">
                <a:tc>
                  <a:txBody>
                    <a:bodyPr/>
                    <a:lstStyle/>
                    <a:p>
                      <a:pPr algn="ctr"/>
                      <a:r>
                        <a:rPr lang="en-US" dirty="0">
                          <a:latin typeface="Arial" panose="020B0604020202020204" pitchFamily="34" charset="0"/>
                          <a:cs typeface="Arial" panose="020B0604020202020204" pitchFamily="34" charset="0"/>
                        </a:rPr>
                        <a:t>Train</a:t>
                      </a:r>
                      <a:endParaRPr lang="en-150" dirty="0">
                        <a:latin typeface="Arial" panose="020B0604020202020204" pitchFamily="34" charset="0"/>
                        <a:cs typeface="Arial" panose="020B0604020202020204" pitchFamily="34" charset="0"/>
                      </a:endParaRPr>
                    </a:p>
                  </a:txBody>
                  <a:tcPr/>
                </a:tc>
                <a:tc>
                  <a:txBody>
                    <a:bodyPr/>
                    <a:lstStyle/>
                    <a:p>
                      <a:pPr algn="ctr"/>
                      <a:r>
                        <a:rPr lang="en-150" dirty="0">
                          <a:latin typeface="Arial" panose="020B0604020202020204" pitchFamily="34" charset="0"/>
                          <a:cs typeface="Arial" panose="020B0604020202020204" pitchFamily="34" charset="0"/>
                        </a:rPr>
                        <a:t>14</a:t>
                      </a:r>
                      <a:r>
                        <a:rPr lang="en-US" dirty="0">
                          <a:latin typeface="Arial" panose="020B0604020202020204" pitchFamily="34" charset="0"/>
                          <a:cs typeface="Arial" panose="020B0604020202020204" pitchFamily="34" charset="0"/>
                        </a:rPr>
                        <a:t>.</a:t>
                      </a:r>
                      <a:r>
                        <a:rPr lang="en-150" dirty="0">
                          <a:latin typeface="Arial" panose="020B0604020202020204" pitchFamily="34" charset="0"/>
                          <a:cs typeface="Arial" panose="020B0604020202020204" pitchFamily="34" charset="0"/>
                        </a:rPr>
                        <a:t>98</a:t>
                      </a:r>
                      <a:r>
                        <a:rPr lang="en-US" dirty="0">
                          <a:latin typeface="Arial" panose="020B0604020202020204" pitchFamily="34" charset="0"/>
                          <a:cs typeface="Arial" panose="020B0604020202020204" pitchFamily="34" charset="0"/>
                        </a:rPr>
                        <a:t>%</a:t>
                      </a:r>
                      <a:endParaRPr lang="en-1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50316150"/>
                  </a:ext>
                </a:extLst>
              </a:tr>
              <a:tr h="301751">
                <a:tc>
                  <a:txBody>
                    <a:bodyPr/>
                    <a:lstStyle/>
                    <a:p>
                      <a:pPr algn="ctr"/>
                      <a:r>
                        <a:rPr lang="en-US" dirty="0">
                          <a:latin typeface="Arial" panose="020B0604020202020204" pitchFamily="34" charset="0"/>
                          <a:cs typeface="Arial" panose="020B0604020202020204" pitchFamily="34" charset="0"/>
                        </a:rPr>
                        <a:t>Validation </a:t>
                      </a:r>
                      <a:endParaRPr lang="en-150" dirty="0">
                        <a:latin typeface="Arial" panose="020B0604020202020204" pitchFamily="34" charset="0"/>
                        <a:cs typeface="Arial" panose="020B0604020202020204" pitchFamily="34" charset="0"/>
                      </a:endParaRPr>
                    </a:p>
                  </a:txBody>
                  <a:tcPr/>
                </a:tc>
                <a:tc>
                  <a:txBody>
                    <a:bodyPr/>
                    <a:lstStyle/>
                    <a:p>
                      <a:pPr algn="ctr"/>
                      <a:r>
                        <a:rPr lang="en-150" dirty="0">
                          <a:latin typeface="Arial" panose="020B0604020202020204" pitchFamily="34" charset="0"/>
                          <a:cs typeface="Arial" panose="020B0604020202020204" pitchFamily="34" charset="0"/>
                        </a:rPr>
                        <a:t>15</a:t>
                      </a:r>
                      <a:r>
                        <a:rPr lang="en-US" dirty="0">
                          <a:latin typeface="Arial" panose="020B0604020202020204" pitchFamily="34" charset="0"/>
                          <a:cs typeface="Arial" panose="020B0604020202020204" pitchFamily="34" charset="0"/>
                        </a:rPr>
                        <a:t>.</a:t>
                      </a:r>
                      <a:r>
                        <a:rPr lang="en-150" dirty="0">
                          <a:latin typeface="Arial" panose="020B0604020202020204" pitchFamily="34" charset="0"/>
                          <a:cs typeface="Arial" panose="020B0604020202020204" pitchFamily="34" charset="0"/>
                        </a:rPr>
                        <a:t>13</a:t>
                      </a:r>
                      <a:r>
                        <a:rPr lang="en-US" dirty="0">
                          <a:latin typeface="Arial" panose="020B0604020202020204" pitchFamily="34" charset="0"/>
                          <a:cs typeface="Arial" panose="020B0604020202020204" pitchFamily="34" charset="0"/>
                        </a:rPr>
                        <a:t>%</a:t>
                      </a:r>
                      <a:endParaRPr lang="en-15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8416337"/>
                  </a:ext>
                </a:extLst>
              </a:tr>
              <a:tr h="301751">
                <a:tc>
                  <a:txBody>
                    <a:bodyPr/>
                    <a:lstStyle/>
                    <a:p>
                      <a:pPr algn="ctr"/>
                      <a:r>
                        <a:rPr lang="en-US" dirty="0">
                          <a:latin typeface="Arial" panose="020B0604020202020204" pitchFamily="34" charset="0"/>
                          <a:cs typeface="Arial" panose="020B0604020202020204" pitchFamily="34" charset="0"/>
                        </a:rPr>
                        <a:t>Test</a:t>
                      </a:r>
                      <a:endParaRPr lang="en-150" dirty="0">
                        <a:latin typeface="Arial" panose="020B0604020202020204" pitchFamily="34" charset="0"/>
                        <a:cs typeface="Arial" panose="020B0604020202020204" pitchFamily="34" charset="0"/>
                      </a:endParaRPr>
                    </a:p>
                  </a:txBody>
                  <a:tcPr/>
                </a:tc>
                <a:tc>
                  <a:txBody>
                    <a:bodyPr/>
                    <a:lstStyle/>
                    <a:p>
                      <a:pPr algn="ctr"/>
                      <a:r>
                        <a:rPr lang="en-150" dirty="0">
                          <a:latin typeface="Arial" panose="020B0604020202020204" pitchFamily="34" charset="0"/>
                          <a:cs typeface="Arial" panose="020B0604020202020204" pitchFamily="34" charset="0"/>
                        </a:rPr>
                        <a:t>14.90%</a:t>
                      </a:r>
                    </a:p>
                  </a:txBody>
                  <a:tcPr/>
                </a:tc>
                <a:extLst>
                  <a:ext uri="{0D108BD9-81ED-4DB2-BD59-A6C34878D82A}">
                    <a16:rowId xmlns:a16="http://schemas.microsoft.com/office/drawing/2014/main" val="1338505776"/>
                  </a:ext>
                </a:extLst>
              </a:tr>
            </a:tbl>
          </a:graphicData>
        </a:graphic>
      </p:graphicFrame>
      <p:sp>
        <p:nvSpPr>
          <p:cNvPr id="8" name="Ορθογώνιο 7">
            <a:extLst>
              <a:ext uri="{FF2B5EF4-FFF2-40B4-BE49-F238E27FC236}">
                <a16:creationId xmlns:a16="http://schemas.microsoft.com/office/drawing/2014/main" id="{F369B219-DC1C-47FA-92D6-A3A9C1C912E2}"/>
              </a:ext>
            </a:extLst>
          </p:cNvPr>
          <p:cNvSpPr/>
          <p:nvPr/>
        </p:nvSpPr>
        <p:spPr>
          <a:xfrm>
            <a:off x="0" y="0"/>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Arial Black" panose="020B0A04020102020204" pitchFamily="34" charset="0"/>
              </a:rPr>
              <a:t>Building the Models</a:t>
            </a:r>
          </a:p>
          <a:p>
            <a:r>
              <a:rPr lang="en-US" sz="2000" dirty="0">
                <a:latin typeface="Arial" panose="020B0604020202020204" pitchFamily="34" charset="0"/>
                <a:cs typeface="Arial" panose="020B0604020202020204" pitchFamily="34" charset="0"/>
              </a:rPr>
              <a:t>Model 1. Feedforward Neural Network (FNN)</a:t>
            </a:r>
            <a:endParaRPr lang="en-150" sz="2000" dirty="0">
              <a:latin typeface="Arial" panose="020B0604020202020204" pitchFamily="34" charset="0"/>
              <a:cs typeface="Arial" panose="020B0604020202020204" pitchFamily="34" charset="0"/>
            </a:endParaRPr>
          </a:p>
        </p:txBody>
      </p:sp>
      <p:graphicFrame>
        <p:nvGraphicFramePr>
          <p:cNvPr id="23" name="Διάγραμμα 22">
            <a:extLst>
              <a:ext uri="{FF2B5EF4-FFF2-40B4-BE49-F238E27FC236}">
                <a16:creationId xmlns:a16="http://schemas.microsoft.com/office/drawing/2014/main" id="{7BC319B7-83D6-4F6F-9FB3-F09B01BEB667}"/>
              </a:ext>
            </a:extLst>
          </p:cNvPr>
          <p:cNvGraphicFramePr/>
          <p:nvPr>
            <p:extLst>
              <p:ext uri="{D42A27DB-BD31-4B8C-83A1-F6EECF244321}">
                <p14:modId xmlns:p14="http://schemas.microsoft.com/office/powerpoint/2010/main" val="3536248264"/>
              </p:ext>
            </p:extLst>
          </p:nvPr>
        </p:nvGraphicFramePr>
        <p:xfrm>
          <a:off x="8760086" y="1241111"/>
          <a:ext cx="2805959" cy="1671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8987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Left 7">
            <a:extLst>
              <a:ext uri="{FF2B5EF4-FFF2-40B4-BE49-F238E27FC236}">
                <a16:creationId xmlns:a16="http://schemas.microsoft.com/office/drawing/2014/main" id="{7F5E6E46-60BF-4030-9283-5A6CC6E391E2}"/>
              </a:ext>
            </a:extLst>
          </p:cNvPr>
          <p:cNvSpPr/>
          <p:nvPr/>
        </p:nvSpPr>
        <p:spPr>
          <a:xfrm flipH="1">
            <a:off x="5604476" y="2893939"/>
            <a:ext cx="670558" cy="443883"/>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l-GR" dirty="0"/>
          </a:p>
        </p:txBody>
      </p:sp>
      <p:sp>
        <p:nvSpPr>
          <p:cNvPr id="22" name="Ορθογώνιο 21">
            <a:extLst>
              <a:ext uri="{FF2B5EF4-FFF2-40B4-BE49-F238E27FC236}">
                <a16:creationId xmlns:a16="http://schemas.microsoft.com/office/drawing/2014/main" id="{F512AEA5-A048-40BA-8D90-EA39F838083D}"/>
              </a:ext>
            </a:extLst>
          </p:cNvPr>
          <p:cNvSpPr/>
          <p:nvPr/>
        </p:nvSpPr>
        <p:spPr>
          <a:xfrm>
            <a:off x="0" y="3196"/>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Black" panose="020B0A04020102020204" pitchFamily="34" charset="0"/>
              </a:rPr>
              <a:t>Building the Models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white"/>
                </a:solidFill>
                <a:latin typeface="Arial" panose="020B0604020202020204" pitchFamily="34" charset="0"/>
                <a:cs typeface="Arial" panose="020B0604020202020204" pitchFamily="34" charset="0"/>
              </a:rPr>
              <a:t>Model 2. Convolutional Neural Network (CNN)</a:t>
            </a:r>
          </a:p>
        </p:txBody>
      </p:sp>
      <p:pic>
        <p:nvPicPr>
          <p:cNvPr id="7" name="Εικόνα 6">
            <a:extLst>
              <a:ext uri="{FF2B5EF4-FFF2-40B4-BE49-F238E27FC236}">
                <a16:creationId xmlns:a16="http://schemas.microsoft.com/office/drawing/2014/main" id="{FDAB688C-BFDE-4556-A26B-48BA019A52F0}"/>
              </a:ext>
            </a:extLst>
          </p:cNvPr>
          <p:cNvPicPr>
            <a:picLocks noChangeAspect="1"/>
          </p:cNvPicPr>
          <p:nvPr/>
        </p:nvPicPr>
        <p:blipFill>
          <a:blip r:embed="rId2"/>
          <a:stretch>
            <a:fillRect/>
          </a:stretch>
        </p:blipFill>
        <p:spPr>
          <a:xfrm>
            <a:off x="479430" y="983341"/>
            <a:ext cx="4160443" cy="5569932"/>
          </a:xfrm>
          <a:prstGeom prst="rect">
            <a:avLst/>
          </a:prstGeom>
          <a:ln>
            <a:noFill/>
          </a:ln>
          <a:effectLst>
            <a:outerShdw blurRad="190500" algn="tl" rotWithShape="0">
              <a:srgbClr val="000000">
                <a:alpha val="70000"/>
              </a:srgbClr>
            </a:outerShdw>
          </a:effectLst>
        </p:spPr>
      </p:pic>
      <p:sp>
        <p:nvSpPr>
          <p:cNvPr id="6" name="Αριστερό άγκιστρο 5">
            <a:extLst>
              <a:ext uri="{FF2B5EF4-FFF2-40B4-BE49-F238E27FC236}">
                <a16:creationId xmlns:a16="http://schemas.microsoft.com/office/drawing/2014/main" id="{6A37D7D4-62D7-46BF-863D-B01C49209AF2}"/>
              </a:ext>
            </a:extLst>
          </p:cNvPr>
          <p:cNvSpPr/>
          <p:nvPr/>
        </p:nvSpPr>
        <p:spPr>
          <a:xfrm>
            <a:off x="479430" y="1535502"/>
            <a:ext cx="97975" cy="881332"/>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26" name="Αριστερό άγκιστρο 25">
            <a:extLst>
              <a:ext uri="{FF2B5EF4-FFF2-40B4-BE49-F238E27FC236}">
                <a16:creationId xmlns:a16="http://schemas.microsoft.com/office/drawing/2014/main" id="{784C4684-5DBB-4821-9FFD-12CD2B3EA436}"/>
              </a:ext>
            </a:extLst>
          </p:cNvPr>
          <p:cNvSpPr/>
          <p:nvPr/>
        </p:nvSpPr>
        <p:spPr>
          <a:xfrm>
            <a:off x="484972" y="2543355"/>
            <a:ext cx="92433" cy="1164567"/>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27" name="Αριστερό άγκιστρο 26">
            <a:extLst>
              <a:ext uri="{FF2B5EF4-FFF2-40B4-BE49-F238E27FC236}">
                <a16:creationId xmlns:a16="http://schemas.microsoft.com/office/drawing/2014/main" id="{C2EB2C05-81B7-45C8-BC72-6327E7FA7356}"/>
              </a:ext>
            </a:extLst>
          </p:cNvPr>
          <p:cNvSpPr/>
          <p:nvPr/>
        </p:nvSpPr>
        <p:spPr>
          <a:xfrm>
            <a:off x="479430" y="3768307"/>
            <a:ext cx="92433" cy="380999"/>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28" name="Αριστερό άγκιστρο 27">
            <a:extLst>
              <a:ext uri="{FF2B5EF4-FFF2-40B4-BE49-F238E27FC236}">
                <a16:creationId xmlns:a16="http://schemas.microsoft.com/office/drawing/2014/main" id="{B1603569-7284-4F4A-9785-875A7E59DD99}"/>
              </a:ext>
            </a:extLst>
          </p:cNvPr>
          <p:cNvSpPr/>
          <p:nvPr/>
        </p:nvSpPr>
        <p:spPr>
          <a:xfrm>
            <a:off x="479430" y="4270077"/>
            <a:ext cx="92433" cy="629727"/>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29" name="Αριστερό άγκιστρο 28">
            <a:extLst>
              <a:ext uri="{FF2B5EF4-FFF2-40B4-BE49-F238E27FC236}">
                <a16:creationId xmlns:a16="http://schemas.microsoft.com/office/drawing/2014/main" id="{AB22FC31-22F5-4BF7-8EDB-8125F6CCEDF6}"/>
              </a:ext>
            </a:extLst>
          </p:cNvPr>
          <p:cNvSpPr/>
          <p:nvPr/>
        </p:nvSpPr>
        <p:spPr>
          <a:xfrm>
            <a:off x="479430" y="5020575"/>
            <a:ext cx="92433" cy="854084"/>
          </a:xfrm>
          <a:prstGeom prst="lef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l-GR"/>
          </a:p>
        </p:txBody>
      </p:sp>
      <p:sp>
        <p:nvSpPr>
          <p:cNvPr id="30" name="TextBox 29">
            <a:extLst>
              <a:ext uri="{FF2B5EF4-FFF2-40B4-BE49-F238E27FC236}">
                <a16:creationId xmlns:a16="http://schemas.microsoft.com/office/drawing/2014/main" id="{40AE7FD0-0606-4203-B2EA-F7F2E2FD15C3}"/>
              </a:ext>
            </a:extLst>
          </p:cNvPr>
          <p:cNvSpPr txBox="1"/>
          <p:nvPr/>
        </p:nvSpPr>
        <p:spPr>
          <a:xfrm rot="202447">
            <a:off x="5149980" y="1394137"/>
            <a:ext cx="2751827" cy="307777"/>
          </a:xfrm>
          <a:prstGeom prst="rect">
            <a:avLst/>
          </a:prstGeom>
          <a:noFill/>
          <a:ln w="9525" cap="flat" cmpd="sng" algn="ctr">
            <a:noFill/>
            <a:prstDash val="solid"/>
            <a:round/>
            <a:headEnd type="none" w="med" len="med"/>
            <a:tailEnd type="none" w="med" len="me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1400" i="1" dirty="0">
                <a:latin typeface="Arial" panose="020B0604020202020204" pitchFamily="34" charset="0"/>
                <a:cs typeface="Arial" panose="020B0604020202020204" pitchFamily="34" charset="0"/>
              </a:rPr>
              <a:t>CNN is comprised of 5 layers</a:t>
            </a:r>
            <a:endParaRPr lang="el-GR" sz="1400" dirty="0"/>
          </a:p>
        </p:txBody>
      </p:sp>
      <p:sp>
        <p:nvSpPr>
          <p:cNvPr id="31" name="TextBox 30">
            <a:extLst>
              <a:ext uri="{FF2B5EF4-FFF2-40B4-BE49-F238E27FC236}">
                <a16:creationId xmlns:a16="http://schemas.microsoft.com/office/drawing/2014/main" id="{C31CB53A-8F86-43C1-8230-1682C0274DF1}"/>
              </a:ext>
            </a:extLst>
          </p:cNvPr>
          <p:cNvSpPr txBox="1"/>
          <p:nvPr/>
        </p:nvSpPr>
        <p:spPr>
          <a:xfrm>
            <a:off x="7239637" y="1965274"/>
            <a:ext cx="2262158" cy="2314544"/>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US" sz="1400" b="1" i="1" u="sng" dirty="0">
                <a:solidFill>
                  <a:schemeClr val="accent6"/>
                </a:solidFill>
                <a:latin typeface="Arial" panose="020B0604020202020204" pitchFamily="34" charset="0"/>
                <a:cs typeface="Arial" panose="020B0604020202020204" pitchFamily="34" charset="0"/>
              </a:rPr>
              <a:t>2D Convolution layer</a:t>
            </a:r>
            <a:endParaRPr lang="en-US" sz="1400" b="1" i="1" dirty="0">
              <a:solidFill>
                <a:schemeClr val="accent6"/>
              </a:solidFill>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US" sz="1400" b="1" i="1" u="sng" dirty="0">
                <a:solidFill>
                  <a:schemeClr val="accent6"/>
                </a:solidFill>
                <a:latin typeface="Arial" panose="020B0604020202020204" pitchFamily="34" charset="0"/>
                <a:cs typeface="Arial" panose="020B0604020202020204" pitchFamily="34" charset="0"/>
              </a:rPr>
              <a:t>ReLU Activation</a:t>
            </a:r>
            <a:endParaRPr lang="en-US" sz="1400" i="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US" sz="1400" b="1" i="1" u="sng" dirty="0">
                <a:solidFill>
                  <a:schemeClr val="accent6"/>
                </a:solidFill>
                <a:latin typeface="Arial" panose="020B0604020202020204" pitchFamily="34" charset="0"/>
                <a:cs typeface="Arial" panose="020B0604020202020204" pitchFamily="34" charset="0"/>
              </a:rPr>
              <a:t>MaxPooling2D</a:t>
            </a:r>
          </a:p>
          <a:p>
            <a:pPr marL="285750" indent="-285750">
              <a:lnSpc>
                <a:spcPct val="150000"/>
              </a:lnSpc>
              <a:buFont typeface="Wingdings" panose="05000000000000000000" pitchFamily="2" charset="2"/>
              <a:buChar char="q"/>
            </a:pPr>
            <a:r>
              <a:rPr lang="en-US" sz="1400" b="1" i="1" u="sng" dirty="0">
                <a:solidFill>
                  <a:schemeClr val="accent6"/>
                </a:solidFill>
                <a:latin typeface="Arial" panose="020B0604020202020204" pitchFamily="34" charset="0"/>
                <a:cs typeface="Arial" panose="020B0604020202020204" pitchFamily="34" charset="0"/>
              </a:rPr>
              <a:t>Batch Normalization</a:t>
            </a:r>
          </a:p>
          <a:p>
            <a:pPr marL="285750" indent="-285750">
              <a:lnSpc>
                <a:spcPct val="150000"/>
              </a:lnSpc>
              <a:buFont typeface="Wingdings" panose="05000000000000000000" pitchFamily="2" charset="2"/>
              <a:buChar char="q"/>
            </a:pPr>
            <a:r>
              <a:rPr lang="en-US" sz="1400" b="1" i="1" u="sng" dirty="0">
                <a:solidFill>
                  <a:schemeClr val="accent6"/>
                </a:solidFill>
                <a:latin typeface="Arial" panose="020B0604020202020204" pitchFamily="34" charset="0"/>
                <a:cs typeface="Arial" panose="020B0604020202020204" pitchFamily="34" charset="0"/>
              </a:rPr>
              <a:t>Dropout 30%</a:t>
            </a:r>
            <a:endParaRPr lang="en-US" sz="1400" i="1" dirty="0">
              <a:latin typeface="Arial" panose="020B0604020202020204" pitchFamily="34" charset="0"/>
              <a:cs typeface="Arial" panose="020B0604020202020204" pitchFamily="34" charset="0"/>
            </a:endParaRPr>
          </a:p>
          <a:p>
            <a:pPr marL="285750" indent="-285750">
              <a:lnSpc>
                <a:spcPct val="150000"/>
              </a:lnSpc>
              <a:buFont typeface="Wingdings" panose="05000000000000000000" pitchFamily="2" charset="2"/>
              <a:buChar char="q"/>
            </a:pPr>
            <a:r>
              <a:rPr lang="en-US" sz="1400" b="1" i="1" u="sng" dirty="0">
                <a:solidFill>
                  <a:schemeClr val="accent6"/>
                </a:solidFill>
                <a:latin typeface="Arial" panose="020B0604020202020204" pitchFamily="34" charset="0"/>
                <a:cs typeface="Arial" panose="020B0604020202020204" pitchFamily="34" charset="0"/>
              </a:rPr>
              <a:t>Flatten</a:t>
            </a:r>
          </a:p>
          <a:p>
            <a:pPr marL="285750" indent="-285750">
              <a:lnSpc>
                <a:spcPct val="150000"/>
              </a:lnSpc>
              <a:buFont typeface="Wingdings" panose="05000000000000000000" pitchFamily="2" charset="2"/>
              <a:buChar char="q"/>
            </a:pPr>
            <a:r>
              <a:rPr lang="en-US" sz="1400" b="1" i="1" u="sng" dirty="0">
                <a:solidFill>
                  <a:schemeClr val="accent6"/>
                </a:solidFill>
                <a:latin typeface="Arial" panose="020B0604020202020204" pitchFamily="34" charset="0"/>
                <a:cs typeface="Arial" panose="020B0604020202020204" pitchFamily="34" charset="0"/>
              </a:rPr>
              <a:t>Softmax Activation</a:t>
            </a:r>
            <a:endParaRPr lang="en-US" sz="1400" i="1" dirty="0">
              <a:latin typeface="Arial" panose="020B0604020202020204" pitchFamily="34" charset="0"/>
              <a:cs typeface="Arial" panose="020B0604020202020204" pitchFamily="34" charset="0"/>
            </a:endParaRPr>
          </a:p>
        </p:txBody>
      </p:sp>
      <p:sp>
        <p:nvSpPr>
          <p:cNvPr id="49" name="Ορθογώνιο: Στρογγύλεμα γωνιών 48">
            <a:extLst>
              <a:ext uri="{FF2B5EF4-FFF2-40B4-BE49-F238E27FC236}">
                <a16:creationId xmlns:a16="http://schemas.microsoft.com/office/drawing/2014/main" id="{DC2319C7-24F1-4EF1-9D8B-01F29A83D52F}"/>
              </a:ext>
            </a:extLst>
          </p:cNvPr>
          <p:cNvSpPr/>
          <p:nvPr/>
        </p:nvSpPr>
        <p:spPr>
          <a:xfrm>
            <a:off x="10203629" y="1339944"/>
            <a:ext cx="1593332" cy="442684"/>
          </a:xfrm>
          <a:prstGeom prst="roundRect">
            <a:avLst/>
          </a:prstGeom>
          <a:effectLst>
            <a:innerShdw blurRad="25400" dist="12700" dir="13500000">
              <a:srgbClr val="000000">
                <a:alpha val="45000"/>
              </a:srgbClr>
            </a:innerShdw>
            <a:softEdge rad="63500"/>
          </a:effectLst>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i="1" dirty="0">
                <a:latin typeface="Arial" panose="020B0604020202020204" pitchFamily="34" charset="0"/>
                <a:cs typeface="Arial" panose="020B0604020202020204" pitchFamily="34" charset="0"/>
              </a:rPr>
              <a:t>Optimizer: Adam</a:t>
            </a:r>
            <a:endParaRPr lang="el-GR" sz="1400" i="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 name="Rectangle 5">
                <a:extLst>
                  <a:ext uri="{FF2B5EF4-FFF2-40B4-BE49-F238E27FC236}">
                    <a16:creationId xmlns:a16="http://schemas.microsoft.com/office/drawing/2014/main" id="{AD7A6560-8184-4B8F-A2E2-4225577DD12F}"/>
                  </a:ext>
                </a:extLst>
              </p:cNvPr>
              <p:cNvSpPr/>
              <p:nvPr/>
            </p:nvSpPr>
            <p:spPr>
              <a:xfrm>
                <a:off x="5755664" y="5135789"/>
                <a:ext cx="3358551" cy="4155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r>
                  <a:rPr lang="en-US" sz="1400" dirty="0">
                    <a:latin typeface="Arial" panose="020B0604020202020204" pitchFamily="34" charset="0"/>
                    <a:cs typeface="Arial" panose="020B0604020202020204" pitchFamily="34" charset="0"/>
                  </a:rPr>
                  <a:t>Train &amp; Validation accuracy</a:t>
                </a:r>
                <a14:m>
                  <m:oMath xmlns:m="http://schemas.openxmlformats.org/officeDocument/2006/math">
                    <m:r>
                      <a:rPr lang="en-US" sz="1400" dirty="0" smtClean="0">
                        <a:latin typeface="Cambria Math" panose="02040503050406030204" pitchFamily="18" charset="0"/>
                      </a:rPr>
                      <m:t>≅</m:t>
                    </m:r>
                    <m:r>
                      <a:rPr lang="en-US" sz="1400" b="0" i="0" dirty="0" smtClean="0">
                        <a:latin typeface="Cambria Math" panose="02040503050406030204" pitchFamily="18" charset="0"/>
                      </a:rPr>
                      <m:t>22%</m:t>
                    </m:r>
                  </m:oMath>
                </a14:m>
                <a:endParaRPr lang="en-US" sz="1400" dirty="0">
                  <a:latin typeface="Arial" panose="020B0604020202020204" pitchFamily="34" charset="0"/>
                  <a:cs typeface="Arial" panose="020B0604020202020204" pitchFamily="34" charset="0"/>
                </a:endParaRPr>
              </a:p>
              <a:p>
                <a:pPr algn="ctr"/>
                <a:r>
                  <a:rPr lang="en-US" dirty="0"/>
                  <a:t> </a:t>
                </a:r>
                <a:endParaRPr lang="el-GR" dirty="0"/>
              </a:p>
            </p:txBody>
          </p:sp>
        </mc:Choice>
        <mc:Fallback xmlns="">
          <p:sp>
            <p:nvSpPr>
              <p:cNvPr id="14" name="Rectangle 5">
                <a:extLst>
                  <a:ext uri="{FF2B5EF4-FFF2-40B4-BE49-F238E27FC236}">
                    <a16:creationId xmlns:a16="http://schemas.microsoft.com/office/drawing/2014/main" id="{AD7A6560-8184-4B8F-A2E2-4225577DD12F}"/>
                  </a:ext>
                </a:extLst>
              </p:cNvPr>
              <p:cNvSpPr>
                <a:spLocks noRot="1" noChangeAspect="1" noMove="1" noResize="1" noEditPoints="1" noAdjustHandles="1" noChangeArrowheads="1" noChangeShapeType="1" noTextEdit="1"/>
              </p:cNvSpPr>
              <p:nvPr/>
            </p:nvSpPr>
            <p:spPr>
              <a:xfrm>
                <a:off x="5755664" y="5135789"/>
                <a:ext cx="3358551" cy="415574"/>
              </a:xfrm>
              <a:prstGeom prst="rect">
                <a:avLst/>
              </a:prstGeom>
              <a:blipFill>
                <a:blip r:embed="rId3"/>
                <a:stretch>
                  <a:fillRect/>
                </a:stretch>
              </a:blipFill>
            </p:spPr>
            <p:txBody>
              <a:bodyPr/>
              <a:lstStyle/>
              <a:p>
                <a:r>
                  <a:rPr lang="el-GR">
                    <a:noFill/>
                  </a:rPr>
                  <a:t> </a:t>
                </a:r>
              </a:p>
            </p:txBody>
          </p:sp>
        </mc:Fallback>
      </mc:AlternateContent>
      <mc:AlternateContent xmlns:mc="http://schemas.openxmlformats.org/markup-compatibility/2006" xmlns:a14="http://schemas.microsoft.com/office/drawing/2010/main">
        <mc:Choice Requires="a14">
          <p:sp>
            <p:nvSpPr>
              <p:cNvPr id="15" name="Rectangle 5">
                <a:extLst>
                  <a:ext uri="{FF2B5EF4-FFF2-40B4-BE49-F238E27FC236}">
                    <a16:creationId xmlns:a16="http://schemas.microsoft.com/office/drawing/2014/main" id="{7C3871D9-7F81-4110-B3E5-60BC00D0350C}"/>
                  </a:ext>
                </a:extLst>
              </p:cNvPr>
              <p:cNvSpPr/>
              <p:nvPr/>
            </p:nvSpPr>
            <p:spPr>
              <a:xfrm>
                <a:off x="8150932" y="5787348"/>
                <a:ext cx="3358551" cy="4155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r>
                  <a:rPr lang="en-US" sz="1400" dirty="0">
                    <a:latin typeface="Arial" panose="020B0604020202020204" pitchFamily="34" charset="0"/>
                    <a:cs typeface="Arial" panose="020B0604020202020204" pitchFamily="34" charset="0"/>
                  </a:rPr>
                  <a:t>Test accuracy</a:t>
                </a:r>
                <a14:m>
                  <m:oMath xmlns:m="http://schemas.openxmlformats.org/officeDocument/2006/math">
                    <m:r>
                      <a:rPr lang="en-US" sz="1400" dirty="0">
                        <a:latin typeface="Cambria Math" panose="02040503050406030204" pitchFamily="18" charset="0"/>
                      </a:rPr>
                      <m:t>=</m:t>
                    </m:r>
                    <m:r>
                      <a:rPr lang="en-US" sz="1400" b="0" i="0" dirty="0" smtClean="0">
                        <a:latin typeface="Cambria Math" panose="02040503050406030204" pitchFamily="18" charset="0"/>
                      </a:rPr>
                      <m:t>23.50%</m:t>
                    </m:r>
                  </m:oMath>
                </a14:m>
                <a:endParaRPr lang="en-US" sz="1400" dirty="0">
                  <a:latin typeface="Arial" panose="020B0604020202020204" pitchFamily="34" charset="0"/>
                  <a:cs typeface="Arial" panose="020B0604020202020204" pitchFamily="34" charset="0"/>
                </a:endParaRPr>
              </a:p>
              <a:p>
                <a:pPr algn="ctr"/>
                <a:r>
                  <a:rPr lang="en-US" dirty="0"/>
                  <a:t> </a:t>
                </a:r>
                <a:endParaRPr lang="el-GR" dirty="0"/>
              </a:p>
            </p:txBody>
          </p:sp>
        </mc:Choice>
        <mc:Fallback xmlns="">
          <p:sp>
            <p:nvSpPr>
              <p:cNvPr id="15" name="Rectangle 5">
                <a:extLst>
                  <a:ext uri="{FF2B5EF4-FFF2-40B4-BE49-F238E27FC236}">
                    <a16:creationId xmlns:a16="http://schemas.microsoft.com/office/drawing/2014/main" id="{7C3871D9-7F81-4110-B3E5-60BC00D0350C}"/>
                  </a:ext>
                </a:extLst>
              </p:cNvPr>
              <p:cNvSpPr>
                <a:spLocks noRot="1" noChangeAspect="1" noMove="1" noResize="1" noEditPoints="1" noAdjustHandles="1" noChangeArrowheads="1" noChangeShapeType="1" noTextEdit="1"/>
              </p:cNvSpPr>
              <p:nvPr/>
            </p:nvSpPr>
            <p:spPr>
              <a:xfrm>
                <a:off x="8150932" y="5787348"/>
                <a:ext cx="3358551" cy="415574"/>
              </a:xfrm>
              <a:prstGeom prst="rect">
                <a:avLst/>
              </a:prstGeom>
              <a:blipFill>
                <a:blip r:embed="rId4"/>
                <a:stretch>
                  <a:fillRect/>
                </a:stretch>
              </a:blipFill>
            </p:spPr>
            <p:txBody>
              <a:bodyPr/>
              <a:lstStyle/>
              <a:p>
                <a:r>
                  <a:rPr lang="el-GR">
                    <a:noFill/>
                  </a:rPr>
                  <a:t> </a:t>
                </a:r>
              </a:p>
            </p:txBody>
          </p:sp>
        </mc:Fallback>
      </mc:AlternateContent>
    </p:spTree>
    <p:extLst>
      <p:ext uri="{BB962C8B-B14F-4D97-AF65-F5344CB8AC3E}">
        <p14:creationId xmlns:p14="http://schemas.microsoft.com/office/powerpoint/2010/main" val="134762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inVertic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250"/>
                                        <p:tgtEl>
                                          <p:spTgt spid="6"/>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250"/>
                                        <p:tgtEl>
                                          <p:spTgt spid="2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250"/>
                                        <p:tgtEl>
                                          <p:spTgt spid="27"/>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250"/>
                                        <p:tgtEl>
                                          <p:spTgt spid="28"/>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25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fade">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26" grpId="0" animBg="1"/>
      <p:bldP spid="27" grpId="0" animBg="1"/>
      <p:bldP spid="28" grpId="0" animBg="1"/>
      <p:bldP spid="29" grpId="0" animBg="1"/>
      <p:bldP spid="30" grpId="0"/>
      <p:bldP spid="31" grpId="0"/>
      <p:bldP spid="49"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35E60A-A2AF-45F9-BC44-DF6D72C1404B}"/>
              </a:ext>
            </a:extLst>
          </p:cNvPr>
          <p:cNvSpPr txBox="1"/>
          <p:nvPr/>
        </p:nvSpPr>
        <p:spPr>
          <a:xfrm>
            <a:off x="3092652" y="933041"/>
            <a:ext cx="9922432" cy="338554"/>
          </a:xfrm>
          <a:prstGeom prst="rect">
            <a:avLst/>
          </a:prstGeom>
          <a:noFill/>
        </p:spPr>
        <p:txBody>
          <a:bodyPr wrap="square" rtlCol="0">
            <a:spAutoFit/>
          </a:bodyPr>
          <a:lstStyle/>
          <a:p>
            <a:pPr marL="342900" indent="-342900">
              <a:buFont typeface="Wingdings" panose="05000000000000000000" pitchFamily="2" charset="2"/>
              <a:buChar char="ü"/>
            </a:pPr>
            <a:r>
              <a:rPr lang="en-US" sz="1600" b="1" dirty="0">
                <a:solidFill>
                  <a:schemeClr val="bg1">
                    <a:lumMod val="95000"/>
                    <a:lumOff val="5000"/>
                  </a:schemeClr>
                </a:solidFill>
                <a:latin typeface="Arial" panose="020B0604020202020204" pitchFamily="34" charset="0"/>
                <a:cs typeface="Arial" panose="020B0604020202020204" pitchFamily="34" charset="0"/>
              </a:rPr>
              <a:t>Idea: </a:t>
            </a:r>
            <a:r>
              <a:rPr lang="en-US" sz="1600" dirty="0">
                <a:solidFill>
                  <a:schemeClr val="bg1">
                    <a:lumMod val="95000"/>
                    <a:lumOff val="5000"/>
                  </a:schemeClr>
                </a:solidFill>
                <a:latin typeface="Arial" panose="020B0604020202020204" pitchFamily="34" charset="0"/>
                <a:cs typeface="Arial" panose="020B0604020202020204" pitchFamily="34" charset="0"/>
              </a:rPr>
              <a:t>Generate new training samples from the original ones</a:t>
            </a:r>
          </a:p>
        </p:txBody>
      </p:sp>
      <p:sp>
        <p:nvSpPr>
          <p:cNvPr id="6" name="Ορθογώνιο 5">
            <a:extLst>
              <a:ext uri="{FF2B5EF4-FFF2-40B4-BE49-F238E27FC236}">
                <a16:creationId xmlns:a16="http://schemas.microsoft.com/office/drawing/2014/main" id="{89F194DA-6E21-4C4D-927B-F8733FF5CA54}"/>
              </a:ext>
            </a:extLst>
          </p:cNvPr>
          <p:cNvSpPr/>
          <p:nvPr/>
        </p:nvSpPr>
        <p:spPr>
          <a:xfrm>
            <a:off x="0" y="3196"/>
            <a:ext cx="12192000" cy="776377"/>
          </a:xfrm>
          <a:prstGeom prst="rect">
            <a:avLst/>
          </a:prstGeom>
          <a:solidFill>
            <a:schemeClr val="bg2"/>
          </a:solidFill>
          <a:ln>
            <a:solidFill>
              <a:schemeClr val="bg2"/>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Black" panose="020B0A04020102020204" pitchFamily="34" charset="0"/>
                <a:cs typeface="Arial" panose="020B0604020202020204" pitchFamily="34" charset="0"/>
              </a:rPr>
              <a:t>Data Augmentation on CNN model </a:t>
            </a:r>
          </a:p>
        </p:txBody>
      </p:sp>
      <p:sp>
        <p:nvSpPr>
          <p:cNvPr id="2" name="TextBox 1">
            <a:extLst>
              <a:ext uri="{FF2B5EF4-FFF2-40B4-BE49-F238E27FC236}">
                <a16:creationId xmlns:a16="http://schemas.microsoft.com/office/drawing/2014/main" id="{F55810ED-5056-4570-A2F0-2562B419BD13}"/>
              </a:ext>
            </a:extLst>
          </p:cNvPr>
          <p:cNvSpPr txBox="1"/>
          <p:nvPr/>
        </p:nvSpPr>
        <p:spPr>
          <a:xfrm>
            <a:off x="3092652" y="1387563"/>
            <a:ext cx="4557658" cy="338554"/>
          </a:xfrm>
          <a:prstGeom prst="rect">
            <a:avLst/>
          </a:prstGeom>
          <a:noFill/>
        </p:spPr>
        <p:txBody>
          <a:bodyPr wrap="none" rtlCol="0">
            <a:spAutoFit/>
          </a:bodyPr>
          <a:lstStyle/>
          <a:p>
            <a:pPr marL="342900" indent="-342900">
              <a:buFont typeface="Wingdings" panose="05000000000000000000" pitchFamily="2" charset="2"/>
              <a:buChar char="ü"/>
            </a:pPr>
            <a:r>
              <a:rPr lang="en-US" sz="1600" b="1" dirty="0">
                <a:solidFill>
                  <a:schemeClr val="bg1">
                    <a:lumMod val="95000"/>
                    <a:lumOff val="5000"/>
                  </a:schemeClr>
                </a:solidFill>
                <a:latin typeface="Arial" panose="020B0604020202020204" pitchFamily="34" charset="0"/>
                <a:cs typeface="Arial" panose="020B0604020202020204" pitchFamily="34" charset="0"/>
              </a:rPr>
              <a:t>How: </a:t>
            </a:r>
            <a:r>
              <a:rPr lang="en-US" sz="1600" dirty="0">
                <a:solidFill>
                  <a:schemeClr val="bg1">
                    <a:lumMod val="95000"/>
                    <a:lumOff val="5000"/>
                  </a:schemeClr>
                </a:solidFill>
                <a:latin typeface="Arial" panose="020B0604020202020204" pitchFamily="34" charset="0"/>
                <a:cs typeface="Arial" panose="020B0604020202020204" pitchFamily="34" charset="0"/>
              </a:rPr>
              <a:t>Apply random jitters and perturbations</a:t>
            </a:r>
          </a:p>
        </p:txBody>
      </p:sp>
      <p:sp>
        <p:nvSpPr>
          <p:cNvPr id="3" name="TextBox 2">
            <a:extLst>
              <a:ext uri="{FF2B5EF4-FFF2-40B4-BE49-F238E27FC236}">
                <a16:creationId xmlns:a16="http://schemas.microsoft.com/office/drawing/2014/main" id="{3C0D80D2-5918-4761-916C-2301557A7BE6}"/>
              </a:ext>
            </a:extLst>
          </p:cNvPr>
          <p:cNvSpPr txBox="1"/>
          <p:nvPr/>
        </p:nvSpPr>
        <p:spPr>
          <a:xfrm>
            <a:off x="3092652" y="1822642"/>
            <a:ext cx="4818948" cy="338554"/>
          </a:xfrm>
          <a:prstGeom prst="rect">
            <a:avLst/>
          </a:prstGeom>
          <a:noFill/>
        </p:spPr>
        <p:txBody>
          <a:bodyPr wrap="none" rtlCol="0">
            <a:spAutoFit/>
          </a:bodyPr>
          <a:lstStyle/>
          <a:p>
            <a:pPr marL="342900" indent="-342900">
              <a:buFont typeface="Wingdings" panose="05000000000000000000" pitchFamily="2" charset="2"/>
              <a:buChar char="ü"/>
            </a:pPr>
            <a:r>
              <a:rPr lang="en-US" sz="1600" b="1" dirty="0">
                <a:solidFill>
                  <a:schemeClr val="bg1">
                    <a:lumMod val="95000"/>
                    <a:lumOff val="5000"/>
                  </a:schemeClr>
                </a:solidFill>
                <a:latin typeface="Arial" panose="020B0604020202020204" pitchFamily="34" charset="0"/>
                <a:cs typeface="Arial" panose="020B0604020202020204" pitchFamily="34" charset="0"/>
              </a:rPr>
              <a:t>Why: </a:t>
            </a:r>
            <a:r>
              <a:rPr lang="en-US" sz="1600" dirty="0">
                <a:solidFill>
                  <a:schemeClr val="bg1">
                    <a:lumMod val="95000"/>
                    <a:lumOff val="5000"/>
                  </a:schemeClr>
                </a:solidFill>
                <a:latin typeface="Arial" panose="020B0604020202020204" pitchFamily="34" charset="0"/>
                <a:cs typeface="Arial" panose="020B0604020202020204" pitchFamily="34" charset="0"/>
              </a:rPr>
              <a:t>Increase the generalizability of the model</a:t>
            </a:r>
          </a:p>
        </p:txBody>
      </p:sp>
      <p:sp>
        <p:nvSpPr>
          <p:cNvPr id="10" name="TextBox 9">
            <a:extLst>
              <a:ext uri="{FF2B5EF4-FFF2-40B4-BE49-F238E27FC236}">
                <a16:creationId xmlns:a16="http://schemas.microsoft.com/office/drawing/2014/main" id="{FD029B53-60A9-48BA-8D2A-485C7D827824}"/>
              </a:ext>
            </a:extLst>
          </p:cNvPr>
          <p:cNvSpPr txBox="1"/>
          <p:nvPr/>
        </p:nvSpPr>
        <p:spPr>
          <a:xfrm>
            <a:off x="3092652" y="2257721"/>
            <a:ext cx="6625532" cy="338554"/>
          </a:xfrm>
          <a:prstGeom prst="rect">
            <a:avLst/>
          </a:prstGeom>
          <a:noFill/>
        </p:spPr>
        <p:txBody>
          <a:bodyPr wrap="none" rtlCol="0">
            <a:spAutoFit/>
          </a:bodyPr>
          <a:lstStyle/>
          <a:p>
            <a:pPr marL="285750" indent="-285750">
              <a:buFont typeface="Wingdings" panose="05000000000000000000" pitchFamily="2" charset="2"/>
              <a:buChar char="ü"/>
            </a:pPr>
            <a:r>
              <a:rPr lang="en-US" sz="1600" b="1" dirty="0">
                <a:solidFill>
                  <a:schemeClr val="bg1">
                    <a:lumMod val="95000"/>
                    <a:lumOff val="5000"/>
                  </a:schemeClr>
                </a:solidFill>
                <a:latin typeface="Arial" panose="020B0604020202020204" pitchFamily="34" charset="0"/>
                <a:cs typeface="Arial" panose="020B0604020202020204" pitchFamily="34" charset="0"/>
              </a:rPr>
              <a:t> Methods: </a:t>
            </a:r>
            <a:r>
              <a:rPr lang="en-US" sz="1600" dirty="0">
                <a:solidFill>
                  <a:schemeClr val="bg1">
                    <a:lumMod val="95000"/>
                    <a:lumOff val="5000"/>
                  </a:schemeClr>
                </a:solidFill>
                <a:latin typeface="Arial" panose="020B0604020202020204" pitchFamily="34" charset="0"/>
                <a:cs typeface="Arial" panose="020B0604020202020204" pitchFamily="34" charset="0"/>
              </a:rPr>
              <a:t>Horizontal flips, random brightness, zoom, rotations, etc.</a:t>
            </a:r>
            <a:endParaRPr lang="el-GR" sz="1600" b="1"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2F26F72-4E44-4093-BFF5-3445F8DAD450}"/>
              </a:ext>
            </a:extLst>
          </p:cNvPr>
          <p:cNvSpPr txBox="1"/>
          <p:nvPr/>
        </p:nvSpPr>
        <p:spPr>
          <a:xfrm>
            <a:off x="0" y="3108100"/>
            <a:ext cx="4818948" cy="338554"/>
          </a:xfrm>
          <a:prstGeom prst="rect">
            <a:avLst/>
          </a:prstGeom>
          <a:noFill/>
        </p:spPr>
        <p:txBody>
          <a:bodyPr wrap="square">
            <a:spAutoFit/>
          </a:bodyPr>
          <a:lstStyle/>
          <a:p>
            <a:pPr algn="ctr"/>
            <a:r>
              <a:rPr lang="en-US" sz="1600" b="1" u="sng" dirty="0">
                <a:solidFill>
                  <a:schemeClr val="bg1">
                    <a:lumMod val="95000"/>
                    <a:lumOff val="5000"/>
                  </a:schemeClr>
                </a:solidFill>
                <a:latin typeface="Arial" panose="020B0604020202020204" pitchFamily="34" charset="0"/>
                <a:cs typeface="Arial" panose="020B0604020202020204" pitchFamily="34" charset="0"/>
              </a:rPr>
              <a:t>Zoom and Brightness Technique</a:t>
            </a:r>
            <a:endParaRPr lang="el-GR" sz="1600" b="1" u="sng"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0">
            <a:extLst>
              <a:ext uri="{FF2B5EF4-FFF2-40B4-BE49-F238E27FC236}">
                <a16:creationId xmlns:a16="http://schemas.microsoft.com/office/drawing/2014/main" id="{9F56A4F4-33E3-4443-82F8-FFAEF65A0C6A}"/>
              </a:ext>
            </a:extLst>
          </p:cNvPr>
          <p:cNvPicPr>
            <a:picLocks noChangeAspect="1"/>
          </p:cNvPicPr>
          <p:nvPr/>
        </p:nvPicPr>
        <p:blipFill>
          <a:blip r:embed="rId2"/>
          <a:stretch>
            <a:fillRect/>
          </a:stretch>
        </p:blipFill>
        <p:spPr>
          <a:xfrm>
            <a:off x="465524" y="4716931"/>
            <a:ext cx="2527843" cy="1661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TextBox 14">
            <a:extLst>
              <a:ext uri="{FF2B5EF4-FFF2-40B4-BE49-F238E27FC236}">
                <a16:creationId xmlns:a16="http://schemas.microsoft.com/office/drawing/2014/main" id="{0798EFAE-1096-42BB-A80B-29E5EF1D72B7}"/>
              </a:ext>
            </a:extLst>
          </p:cNvPr>
          <p:cNvSpPr txBox="1"/>
          <p:nvPr/>
        </p:nvSpPr>
        <p:spPr>
          <a:xfrm>
            <a:off x="465524" y="3910391"/>
            <a:ext cx="3782683" cy="46166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Zoom range: </a:t>
            </a:r>
            <a:r>
              <a:rPr lang="en-US" sz="1200" dirty="0">
                <a:latin typeface="Arial" panose="020B0604020202020204" pitchFamily="34" charset="0"/>
                <a:cs typeface="Arial" panose="020B0604020202020204" pitchFamily="34" charset="0"/>
              </a:rPr>
              <a:t>0,4 to 1,0 (40% zoom)</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Brightness range: </a:t>
            </a:r>
            <a:r>
              <a:rPr lang="en-US" sz="1200" dirty="0">
                <a:latin typeface="Arial" panose="020B0604020202020204" pitchFamily="34" charset="0"/>
                <a:cs typeface="Arial" panose="020B0604020202020204" pitchFamily="34" charset="0"/>
              </a:rPr>
              <a:t>0,2 to 1,0 (darker images)</a:t>
            </a:r>
            <a:endParaRPr lang="el-GR" sz="1200" dirty="0">
              <a:latin typeface="Arial" panose="020B0604020202020204" pitchFamily="34" charset="0"/>
              <a:cs typeface="Arial" panose="020B0604020202020204" pitchFamily="34" charset="0"/>
            </a:endParaRPr>
          </a:p>
        </p:txBody>
      </p:sp>
      <p:sp>
        <p:nvSpPr>
          <p:cNvPr id="16" name="Διάγραμμα ροής: Στοιχείο τερματισμού 15">
            <a:extLst>
              <a:ext uri="{FF2B5EF4-FFF2-40B4-BE49-F238E27FC236}">
                <a16:creationId xmlns:a16="http://schemas.microsoft.com/office/drawing/2014/main" id="{84E4CFBB-A0BA-476E-9CD3-005D9A515CC2}"/>
              </a:ext>
            </a:extLst>
          </p:cNvPr>
          <p:cNvSpPr/>
          <p:nvPr/>
        </p:nvSpPr>
        <p:spPr>
          <a:xfrm>
            <a:off x="3344974" y="4621294"/>
            <a:ext cx="2527843" cy="819610"/>
          </a:xfrm>
          <a:prstGeom prst="flowChartTerminator">
            <a:avLst/>
          </a:prstGeom>
          <a:ln>
            <a:solidFill>
              <a:srgbClr val="FFFF00"/>
            </a:solidFill>
          </a:ln>
          <a:effectLst>
            <a:softEdge rad="3175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i="1" dirty="0">
                <a:latin typeface="Arial" panose="020B0604020202020204" pitchFamily="34" charset="0"/>
                <a:cs typeface="Arial" panose="020B0604020202020204" pitchFamily="34" charset="0"/>
              </a:rPr>
              <a:t>Train Accuracy: 22,46%</a:t>
            </a:r>
          </a:p>
          <a:p>
            <a:pPr algn="ctr"/>
            <a:r>
              <a:rPr lang="en-US" sz="1200" i="1" dirty="0">
                <a:latin typeface="Arial" panose="020B0604020202020204" pitchFamily="34" charset="0"/>
                <a:cs typeface="Arial" panose="020B0604020202020204" pitchFamily="34" charset="0"/>
              </a:rPr>
              <a:t>Validation Accuracy: 23,17%</a:t>
            </a:r>
          </a:p>
          <a:p>
            <a:pPr algn="ctr"/>
            <a:r>
              <a:rPr lang="en-US" sz="1200" i="1" dirty="0">
                <a:latin typeface="Arial" panose="020B0604020202020204" pitchFamily="34" charset="0"/>
                <a:cs typeface="Arial" panose="020B0604020202020204" pitchFamily="34" charset="0"/>
              </a:rPr>
              <a:t>Test Accuracy: 12,70%</a:t>
            </a:r>
            <a:endParaRPr lang="el-GR" sz="1200" i="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031917FB-140F-4608-ACAC-B3BF59AE264A}"/>
              </a:ext>
            </a:extLst>
          </p:cNvPr>
          <p:cNvSpPr txBox="1"/>
          <p:nvPr/>
        </p:nvSpPr>
        <p:spPr>
          <a:xfrm>
            <a:off x="7238728" y="3168681"/>
            <a:ext cx="4531743" cy="369332"/>
          </a:xfrm>
          <a:prstGeom prst="rect">
            <a:avLst/>
          </a:prstGeom>
          <a:noFill/>
        </p:spPr>
        <p:txBody>
          <a:bodyPr wrap="square" rtlCol="0">
            <a:spAutoFit/>
          </a:bodyPr>
          <a:lstStyle/>
          <a:p>
            <a:pPr algn="ctr"/>
            <a:r>
              <a:rPr lang="en-US" b="1" u="sng" dirty="0">
                <a:solidFill>
                  <a:schemeClr val="bg1">
                    <a:lumMod val="95000"/>
                    <a:lumOff val="5000"/>
                  </a:schemeClr>
                </a:solidFill>
                <a:latin typeface="Arial" panose="020B0604020202020204" pitchFamily="34" charset="0"/>
                <a:cs typeface="Arial" panose="020B0604020202020204" pitchFamily="34" charset="0"/>
              </a:rPr>
              <a:t>Rotation Technique</a:t>
            </a:r>
            <a:endParaRPr lang="el-GR" b="1" u="sng" dirty="0">
              <a:solidFill>
                <a:schemeClr val="bg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4C84406-DD75-4E70-86A6-2DF2179767F0}"/>
              </a:ext>
            </a:extLst>
          </p:cNvPr>
          <p:cNvSpPr txBox="1"/>
          <p:nvPr/>
        </p:nvSpPr>
        <p:spPr>
          <a:xfrm>
            <a:off x="7840278" y="3910391"/>
            <a:ext cx="2995138" cy="461665"/>
          </a:xfrm>
          <a:prstGeom prst="rect">
            <a:avLst/>
          </a:prstGeom>
          <a:noFill/>
        </p:spPr>
        <p:txBody>
          <a:bodyPr wrap="square">
            <a:spAutoFit/>
          </a:bodyPr>
          <a:lstStyle/>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Rotation range </a:t>
            </a:r>
            <a:r>
              <a:rPr lang="en-US" sz="1200" dirty="0">
                <a:latin typeface="Arial" panose="020B0604020202020204" pitchFamily="34" charset="0"/>
                <a:cs typeface="Arial" panose="020B0604020202020204" pitchFamily="34" charset="0"/>
              </a:rPr>
              <a:t>from 0 to 30 degrees</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Horizontal and Vertical flip</a:t>
            </a:r>
            <a:endParaRPr lang="el-GR" sz="1200" b="1" dirty="0">
              <a:latin typeface="Arial" panose="020B0604020202020204" pitchFamily="34" charset="0"/>
              <a:cs typeface="Arial" panose="020B0604020202020204" pitchFamily="34" charset="0"/>
            </a:endParaRPr>
          </a:p>
        </p:txBody>
      </p:sp>
      <p:sp>
        <p:nvSpPr>
          <p:cNvPr id="20" name="Rectangle: Diagonal Corners Rounded 10">
            <a:extLst>
              <a:ext uri="{FF2B5EF4-FFF2-40B4-BE49-F238E27FC236}">
                <a16:creationId xmlns:a16="http://schemas.microsoft.com/office/drawing/2014/main" id="{77730424-6D94-4681-9C83-56C5CC87CEAE}"/>
              </a:ext>
            </a:extLst>
          </p:cNvPr>
          <p:cNvSpPr/>
          <p:nvPr/>
        </p:nvSpPr>
        <p:spPr>
          <a:xfrm>
            <a:off x="3910023" y="5699331"/>
            <a:ext cx="2495395" cy="658381"/>
          </a:xfrm>
          <a:prstGeom prst="round2DiagRect">
            <a:avLst>
              <a:gd name="adj1" fmla="val 16667"/>
              <a:gd name="adj2" fmla="val 0"/>
            </a:avLst>
          </a:prstGeom>
          <a:solidFill>
            <a:schemeClr val="tx1">
              <a:lumMod val="95000"/>
            </a:schemeClr>
          </a:solidFill>
          <a:ln>
            <a:noFill/>
          </a:ln>
          <a:effectLst>
            <a:innerShdw blurRad="63500" dist="50800" dir="18900000">
              <a:prstClr val="black">
                <a:alpha val="50000"/>
              </a:prstClr>
            </a:innerShdw>
          </a:effectLst>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US" sz="1050" dirty="0">
                <a:solidFill>
                  <a:schemeClr val="bg1">
                    <a:lumMod val="95000"/>
                    <a:lumOff val="5000"/>
                  </a:schemeClr>
                </a:solidFill>
                <a:latin typeface="Arial" panose="020B0604020202020204" pitchFamily="34" charset="0"/>
                <a:cs typeface="Arial" panose="020B0604020202020204" pitchFamily="34" charset="0"/>
              </a:rPr>
              <a:t>30 epochs (stopped at 4</a:t>
            </a:r>
            <a:r>
              <a:rPr lang="en-US" sz="1050" baseline="30000" dirty="0">
                <a:solidFill>
                  <a:schemeClr val="bg1">
                    <a:lumMod val="95000"/>
                    <a:lumOff val="5000"/>
                  </a:schemeClr>
                </a:solidFill>
                <a:latin typeface="Arial" panose="020B0604020202020204" pitchFamily="34" charset="0"/>
                <a:cs typeface="Arial" panose="020B0604020202020204" pitchFamily="34" charset="0"/>
              </a:rPr>
              <a:t>th</a:t>
            </a:r>
            <a:r>
              <a:rPr lang="en-US" sz="1050" dirty="0">
                <a:solidFill>
                  <a:schemeClr val="bg1">
                    <a:lumMod val="95000"/>
                    <a:lumOff val="5000"/>
                  </a:schemeClr>
                </a:solidFill>
                <a:latin typeface="Arial" panose="020B0604020202020204" pitchFamily="34" charset="0"/>
                <a:cs typeface="Arial" panose="020B0604020202020204" pitchFamily="34" charset="0"/>
              </a:rPr>
              <a:t> epoch) </a:t>
            </a:r>
          </a:p>
          <a:p>
            <a:pPr marL="285750" indent="-285750">
              <a:buFont typeface="Arial" panose="020B0604020202020204" pitchFamily="34" charset="0"/>
              <a:buChar char="•"/>
            </a:pPr>
            <a:r>
              <a:rPr lang="en-US" sz="1050" dirty="0">
                <a:solidFill>
                  <a:schemeClr val="bg1">
                    <a:lumMod val="95000"/>
                    <a:lumOff val="5000"/>
                  </a:schemeClr>
                </a:solidFill>
                <a:latin typeface="Arial" panose="020B0604020202020204" pitchFamily="34" charset="0"/>
                <a:cs typeface="Arial" panose="020B0604020202020204" pitchFamily="34" charset="0"/>
              </a:rPr>
              <a:t>128 batch size</a:t>
            </a:r>
          </a:p>
          <a:p>
            <a:pPr marL="285750" indent="-285750">
              <a:buFont typeface="Arial" panose="020B0604020202020204" pitchFamily="34" charset="0"/>
              <a:buChar char="•"/>
            </a:pPr>
            <a:r>
              <a:rPr lang="en-US" sz="1050" dirty="0">
                <a:solidFill>
                  <a:schemeClr val="bg1">
                    <a:lumMod val="95000"/>
                    <a:lumOff val="5000"/>
                  </a:schemeClr>
                </a:solidFill>
                <a:latin typeface="Arial" panose="020B0604020202020204" pitchFamily="34" charset="0"/>
                <a:cs typeface="Arial" panose="020B0604020202020204" pitchFamily="34" charset="0"/>
              </a:rPr>
              <a:t>Callbacks Early Stopping</a:t>
            </a:r>
          </a:p>
        </p:txBody>
      </p:sp>
      <p:pic>
        <p:nvPicPr>
          <p:cNvPr id="21" name="Picture 9">
            <a:extLst>
              <a:ext uri="{FF2B5EF4-FFF2-40B4-BE49-F238E27FC236}">
                <a16:creationId xmlns:a16="http://schemas.microsoft.com/office/drawing/2014/main" id="{9171CBAA-A8E1-4B02-882C-EC29FFFE24F6}"/>
              </a:ext>
            </a:extLst>
          </p:cNvPr>
          <p:cNvPicPr>
            <a:picLocks noChangeAspect="1"/>
          </p:cNvPicPr>
          <p:nvPr/>
        </p:nvPicPr>
        <p:blipFill>
          <a:blip r:embed="rId3"/>
          <a:stretch>
            <a:fillRect/>
          </a:stretch>
        </p:blipFill>
        <p:spPr>
          <a:xfrm>
            <a:off x="6819163" y="4716930"/>
            <a:ext cx="2495395" cy="16893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Διάγραμμα ροής: Στοιχείο τερματισμού 21">
            <a:extLst>
              <a:ext uri="{FF2B5EF4-FFF2-40B4-BE49-F238E27FC236}">
                <a16:creationId xmlns:a16="http://schemas.microsoft.com/office/drawing/2014/main" id="{4AF2E437-4B7A-4E8F-9C82-3653A19B51E5}"/>
              </a:ext>
            </a:extLst>
          </p:cNvPr>
          <p:cNvSpPr/>
          <p:nvPr/>
        </p:nvSpPr>
        <p:spPr>
          <a:xfrm>
            <a:off x="9510024" y="5643411"/>
            <a:ext cx="2569318" cy="734860"/>
          </a:xfrm>
          <a:prstGeom prst="flowChartTerminator">
            <a:avLst/>
          </a:prstGeom>
          <a:ln>
            <a:solidFill>
              <a:srgbClr val="FFFF00"/>
            </a:solidFill>
          </a:ln>
          <a:effectLst>
            <a:softEdge rad="31750"/>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i="1" dirty="0">
                <a:latin typeface="Arial" panose="020B0604020202020204" pitchFamily="34" charset="0"/>
                <a:cs typeface="Arial" panose="020B0604020202020204" pitchFamily="34" charset="0"/>
              </a:rPr>
              <a:t>Train Accuracy: 16.26%</a:t>
            </a:r>
          </a:p>
          <a:p>
            <a:pPr algn="ctr"/>
            <a:r>
              <a:rPr lang="en-US" sz="1200" i="1" dirty="0">
                <a:latin typeface="Arial" panose="020B0604020202020204" pitchFamily="34" charset="0"/>
                <a:cs typeface="Arial" panose="020B0604020202020204" pitchFamily="34" charset="0"/>
              </a:rPr>
              <a:t>Validation Accuracy: 15.13%</a:t>
            </a:r>
          </a:p>
          <a:p>
            <a:pPr algn="ctr"/>
            <a:r>
              <a:rPr lang="en-US" sz="1200" i="1" dirty="0">
                <a:latin typeface="Arial" panose="020B0604020202020204" pitchFamily="34" charset="0"/>
                <a:cs typeface="Arial" panose="020B0604020202020204" pitchFamily="34" charset="0"/>
              </a:rPr>
              <a:t>Test Accuracy: 23.50%</a:t>
            </a:r>
            <a:endParaRPr lang="el-GR" sz="1200" i="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C96822C-00BE-44C9-A993-64BB01ABDC6C}"/>
              </a:ext>
            </a:extLst>
          </p:cNvPr>
          <p:cNvSpPr txBox="1"/>
          <p:nvPr/>
        </p:nvSpPr>
        <p:spPr>
          <a:xfrm>
            <a:off x="465524" y="3631884"/>
            <a:ext cx="3140987" cy="307777"/>
          </a:xfrm>
          <a:prstGeom prst="rect">
            <a:avLst/>
          </a:prstGeom>
          <a:noFill/>
        </p:spPr>
        <p:txBody>
          <a:bodyPr wrap="square">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ImageDataGenerator</a:t>
            </a:r>
            <a:r>
              <a:rPr lang="en-US" sz="1400" dirty="0">
                <a:latin typeface="Arial" panose="020B0604020202020204" pitchFamily="34" charset="0"/>
                <a:cs typeface="Arial" panose="020B0604020202020204" pitchFamily="34" charset="0"/>
              </a:rPr>
              <a:t> constructor</a:t>
            </a:r>
          </a:p>
        </p:txBody>
      </p:sp>
    </p:spTree>
    <p:extLst>
      <p:ext uri="{BB962C8B-B14F-4D97-AF65-F5344CB8AC3E}">
        <p14:creationId xmlns:p14="http://schemas.microsoft.com/office/powerpoint/2010/main" val="27482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iterate type="lt">
                                    <p:tmPct val="0"/>
                                  </p:iterate>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iterate type="lt">
                                    <p:tmPct val="0"/>
                                  </p:iterate>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5" presetClass="emph" presetSubtype="0" grpId="1" nodeType="clickEffect">
                                  <p:stCondLst>
                                    <p:cond delay="0"/>
                                  </p:stCondLst>
                                  <p:iterate type="lt">
                                    <p:tmAbs val="25"/>
                                  </p:iterate>
                                  <p:childTnLst>
                                    <p:set>
                                      <p:cBhvr override="childStyle">
                                        <p:cTn id="56" dur="indefinite"/>
                                        <p:tgtEl>
                                          <p:spTgt spid="16"/>
                                        </p:tgtEl>
                                        <p:attrNameLst>
                                          <p:attrName>style.fontWeight</p:attrName>
                                        </p:attrNameLst>
                                      </p:cBhvr>
                                      <p:to>
                                        <p:strVal val="bold"/>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grpId="1" nodeType="clickEffect">
                                  <p:stCondLst>
                                    <p:cond delay="0"/>
                                  </p:stCondLst>
                                  <p:childTnLst>
                                    <p:animMotion origin="layout" path="M 2.91667E-6 -3.33333E-6 L 0.60377 -0.00509 " pathEditMode="relative" rAng="0" ptsTypes="AA">
                                      <p:cBhvr>
                                        <p:cTn id="65" dur="1000" fill="hold"/>
                                        <p:tgtEl>
                                          <p:spTgt spid="24"/>
                                        </p:tgtEl>
                                        <p:attrNameLst>
                                          <p:attrName>ppt_x</p:attrName>
                                          <p:attrName>ppt_y</p:attrName>
                                        </p:attrNameLst>
                                      </p:cBhvr>
                                      <p:rCtr x="30182" y="-255"/>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randombar(horizontal)">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iterate type="lt">
                                    <p:tmPct val="0"/>
                                  </p:iterate>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mph" presetSubtype="0" fill="hold" grpId="1" nodeType="clickEffect">
                                  <p:stCondLst>
                                    <p:cond delay="0"/>
                                  </p:stCondLst>
                                  <p:iterate type="lt">
                                    <p:tmPct val="4000"/>
                                  </p:iterate>
                                  <p:childTnLst>
                                    <p:set>
                                      <p:cBhvr override="childStyle">
                                        <p:cTn id="84" dur="500" fill="hold"/>
                                        <p:tgtEl>
                                          <p:spTgt spid="20"/>
                                        </p:tgtEl>
                                        <p:attrNameLst>
                                          <p:attrName>style.textDecorationUnderline</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5" presetClass="emph" presetSubtype="0" grpId="1" nodeType="clickEffect">
                                  <p:stCondLst>
                                    <p:cond delay="0"/>
                                  </p:stCondLst>
                                  <p:iterate type="lt">
                                    <p:tmAbs val="25"/>
                                  </p:iterate>
                                  <p:childTnLst>
                                    <p:set>
                                      <p:cBhvr override="childStyle">
                                        <p:cTn id="88" dur="indefinite"/>
                                        <p:tgtEl>
                                          <p:spTgt spid="2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10" grpId="0"/>
      <p:bldP spid="12" grpId="0"/>
      <p:bldP spid="15" grpId="0"/>
      <p:bldP spid="16" grpId="0" animBg="1"/>
      <p:bldP spid="16" grpId="1"/>
      <p:bldP spid="17" grpId="0"/>
      <p:bldP spid="19" grpId="0"/>
      <p:bldP spid="20" grpId="0" animBg="1"/>
      <p:bldP spid="20" grpId="1"/>
      <p:bldP spid="22" grpId="0" animBg="1"/>
      <p:bldP spid="22" grpId="1"/>
      <p:bldP spid="24" grpId="0"/>
      <p:bldP spid="24" grpId="1"/>
    </p:bldLst>
  </p:timing>
</p:sld>
</file>

<file path=ppt/theme/theme1.xml><?xml version="1.0" encoding="utf-8"?>
<a:theme xmlns:a="http://schemas.openxmlformats.org/drawingml/2006/main" name="Κομμάτι">
  <a:themeElements>
    <a:clrScheme name="Κομμάτ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Κομμάτ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Κομμάτ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4347</TotalTime>
  <Words>879</Words>
  <Application>Microsoft Office PowerPoint</Application>
  <PresentationFormat>Ευρεία οθόνη</PresentationFormat>
  <Paragraphs>198</Paragraphs>
  <Slides>16</Slides>
  <Notes>0</Notes>
  <HiddenSlides>0</HiddenSlides>
  <MMClips>0</MMClips>
  <ScaleCrop>false</ScaleCrop>
  <HeadingPairs>
    <vt:vector size="6" baseType="variant">
      <vt:variant>
        <vt:lpstr>Γραμματοσειρές που χρησιμοποιούνται</vt:lpstr>
      </vt:variant>
      <vt:variant>
        <vt:i4>9</vt:i4>
      </vt:variant>
      <vt:variant>
        <vt:lpstr>Θέμα</vt:lpstr>
      </vt:variant>
      <vt:variant>
        <vt:i4>1</vt:i4>
      </vt:variant>
      <vt:variant>
        <vt:lpstr>Τίτλοι διαφανειών</vt:lpstr>
      </vt:variant>
      <vt:variant>
        <vt:i4>16</vt:i4>
      </vt:variant>
    </vt:vector>
  </HeadingPairs>
  <TitlesOfParts>
    <vt:vector size="26" baseType="lpstr">
      <vt:lpstr>Algerian</vt:lpstr>
      <vt:lpstr>Arial</vt:lpstr>
      <vt:lpstr>Arial Black</vt:lpstr>
      <vt:lpstr>Arial Narrow</vt:lpstr>
      <vt:lpstr>Calibri</vt:lpstr>
      <vt:lpstr>Cambria Math</vt:lpstr>
      <vt:lpstr>Century Gothic</vt:lpstr>
      <vt:lpstr>Wingdings</vt:lpstr>
      <vt:lpstr>Wingdings 3</vt:lpstr>
      <vt:lpstr>Κομμάτι</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Paraskevi Barmpa</dc:creator>
  <cp:lastModifiedBy>eva arseniou</cp:lastModifiedBy>
  <cp:revision>293</cp:revision>
  <dcterms:created xsi:type="dcterms:W3CDTF">2021-09-08T20:15:57Z</dcterms:created>
  <dcterms:modified xsi:type="dcterms:W3CDTF">2021-09-19T14:30:09Z</dcterms:modified>
</cp:coreProperties>
</file>