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comments/modernComment_109_9F9F688F.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15"/>
  </p:notesMasterIdLst>
  <p:sldIdLst>
    <p:sldId id="262" r:id="rId5"/>
    <p:sldId id="260" r:id="rId6"/>
    <p:sldId id="259" r:id="rId7"/>
    <p:sldId id="258" r:id="rId8"/>
    <p:sldId id="263" r:id="rId9"/>
    <p:sldId id="265" r:id="rId10"/>
    <p:sldId id="266" r:id="rId11"/>
    <p:sldId id="267" r:id="rId12"/>
    <p:sldId id="269" r:id="rId13"/>
    <p:sldId id="268"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2467453-8815-0BC0-1DE9-42BAFDDDA892}" name="Simonova, Kristin" initials="SK" userId="S::kristin.simonova@experian.com::a490d68b-1aa9-4715-9490-8849343da0bd" providerId="AD"/>
  <p188:author id="{5EBAA37D-2F02-883B-49B8-22D57D481661}" name="Murphy, Lucas" initials="ML" userId="S::lucas.murphy@experian.com::209ae2d3-79a6-4f67-a5e6-74d042e13496" providerId="AD"/>
  <p188:author id="{6EFAE0A9-79F0-08B5-31B2-793636439192}" name="Selcuk, Emrah" initials="SE" userId="S::emrah.selcuk@experian.com::6e778f32-c180-4a9e-afe8-8ae8ebb6f04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A24F64-5364-3651-26DE-AB500A42EF3A}" v="67" dt="2024-11-15T10:18:53.882"/>
    <p1510:client id="{7BF7B3E6-DA3A-6015-DEBB-74F5C997479F}" v="64" dt="2024-11-13T12:02:11.790"/>
    <p1510:client id="{E856F89D-B013-B7FC-CD99-3D84B4A43730}" v="2" dt="2024-11-15T10:17:54.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erson, Laura" userId="S::laura.anderson@experian.com::c66aec9b-8b14-455f-9a7e-8dcbd8e8fa85" providerId="AD" clId="Web-{7BF7B3E6-DA3A-6015-DEBB-74F5C997479F}"/>
    <pc:docChg chg="modSld">
      <pc:chgData name="Anderson, Laura" userId="S::laura.anderson@experian.com::c66aec9b-8b14-455f-9a7e-8dcbd8e8fa85" providerId="AD" clId="Web-{7BF7B3E6-DA3A-6015-DEBB-74F5C997479F}" dt="2024-11-13T12:02:06.571" v="22"/>
      <pc:docMkLst>
        <pc:docMk/>
      </pc:docMkLst>
      <pc:sldChg chg="modSp">
        <pc:chgData name="Anderson, Laura" userId="S::laura.anderson@experian.com::c66aec9b-8b14-455f-9a7e-8dcbd8e8fa85" providerId="AD" clId="Web-{7BF7B3E6-DA3A-6015-DEBB-74F5C997479F}" dt="2024-11-13T12:01:17.788" v="15" actId="20577"/>
        <pc:sldMkLst>
          <pc:docMk/>
          <pc:sldMk cId="132830845" sldId="262"/>
        </pc:sldMkLst>
        <pc:spChg chg="mod">
          <ac:chgData name="Anderson, Laura" userId="S::laura.anderson@experian.com::c66aec9b-8b14-455f-9a7e-8dcbd8e8fa85" providerId="AD" clId="Web-{7BF7B3E6-DA3A-6015-DEBB-74F5C997479F}" dt="2024-11-13T12:01:17.788" v="15" actId="20577"/>
          <ac:spMkLst>
            <pc:docMk/>
            <pc:sldMk cId="132830845" sldId="262"/>
            <ac:spMk id="3" creationId="{C1B27903-1A74-4A4D-85BC-46FC9669EE16}"/>
          </ac:spMkLst>
        </pc:spChg>
      </pc:sldChg>
      <pc:sldChg chg="modSp">
        <pc:chgData name="Anderson, Laura" userId="S::laura.anderson@experian.com::c66aec9b-8b14-455f-9a7e-8dcbd8e8fa85" providerId="AD" clId="Web-{7BF7B3E6-DA3A-6015-DEBB-74F5C997479F}" dt="2024-11-13T12:01:09.866" v="2" actId="20577"/>
        <pc:sldMkLst>
          <pc:docMk/>
          <pc:sldMk cId="3687299209" sldId="266"/>
        </pc:sldMkLst>
        <pc:spChg chg="mod">
          <ac:chgData name="Anderson, Laura" userId="S::laura.anderson@experian.com::c66aec9b-8b14-455f-9a7e-8dcbd8e8fa85" providerId="AD" clId="Web-{7BF7B3E6-DA3A-6015-DEBB-74F5C997479F}" dt="2024-11-13T12:01:09.866" v="2" actId="20577"/>
          <ac:spMkLst>
            <pc:docMk/>
            <pc:sldMk cId="3687299209" sldId="266"/>
            <ac:spMk id="3" creationId="{2189F288-AB6E-9AE0-B7C9-FC9A3D875A70}"/>
          </ac:spMkLst>
        </pc:spChg>
      </pc:sldChg>
      <pc:sldChg chg="modSp">
        <pc:chgData name="Anderson, Laura" userId="S::laura.anderson@experian.com::c66aec9b-8b14-455f-9a7e-8dcbd8e8fa85" providerId="AD" clId="Web-{7BF7B3E6-DA3A-6015-DEBB-74F5C997479F}" dt="2024-11-13T12:02:06.571" v="22"/>
        <pc:sldMkLst>
          <pc:docMk/>
          <pc:sldMk cId="1849796340" sldId="269"/>
        </pc:sldMkLst>
        <pc:spChg chg="mod">
          <ac:chgData name="Anderson, Laura" userId="S::laura.anderson@experian.com::c66aec9b-8b14-455f-9a7e-8dcbd8e8fa85" providerId="AD" clId="Web-{7BF7B3E6-DA3A-6015-DEBB-74F5C997479F}" dt="2024-11-13T12:01:56.180" v="20" actId="20577"/>
          <ac:spMkLst>
            <pc:docMk/>
            <pc:sldMk cId="1849796340" sldId="269"/>
            <ac:spMk id="5" creationId="{862D9F70-0FAB-8BF3-B732-86F3B2A5B0C8}"/>
          </ac:spMkLst>
        </pc:spChg>
        <pc:graphicFrameChg chg="mod modGraphic">
          <ac:chgData name="Anderson, Laura" userId="S::laura.anderson@experian.com::c66aec9b-8b14-455f-9a7e-8dcbd8e8fa85" providerId="AD" clId="Web-{7BF7B3E6-DA3A-6015-DEBB-74F5C997479F}" dt="2024-11-13T12:02:06.571" v="22"/>
          <ac:graphicFrameMkLst>
            <pc:docMk/>
            <pc:sldMk cId="1849796340" sldId="269"/>
            <ac:graphicFrameMk id="10" creationId="{79736764-03EF-66EF-6E4D-5D68068987DB}"/>
          </ac:graphicFrameMkLst>
        </pc:graphicFrameChg>
      </pc:sldChg>
    </pc:docChg>
  </pc:docChgLst>
  <pc:docChgLst>
    <pc:chgData name="Anderson, Laura" userId="S::laura.anderson@experian.com::c66aec9b-8b14-455f-9a7e-8dcbd8e8fa85" providerId="AD" clId="Web-{70A24F64-5364-3651-26DE-AB500A42EF3A}"/>
    <pc:docChg chg="modSld">
      <pc:chgData name="Anderson, Laura" userId="S::laura.anderson@experian.com::c66aec9b-8b14-455f-9a7e-8dcbd8e8fa85" providerId="AD" clId="Web-{70A24F64-5364-3651-26DE-AB500A42EF3A}" dt="2024-11-15T10:18:50.398" v="36" actId="20577"/>
      <pc:docMkLst>
        <pc:docMk/>
      </pc:docMkLst>
      <pc:sldChg chg="modSp">
        <pc:chgData name="Anderson, Laura" userId="S::laura.anderson@experian.com::c66aec9b-8b14-455f-9a7e-8dcbd8e8fa85" providerId="AD" clId="Web-{70A24F64-5364-3651-26DE-AB500A42EF3A}" dt="2024-11-15T10:18:50.398" v="36" actId="20577"/>
        <pc:sldMkLst>
          <pc:docMk/>
          <pc:sldMk cId="1849796340" sldId="269"/>
        </pc:sldMkLst>
        <pc:spChg chg="mod">
          <ac:chgData name="Anderson, Laura" userId="S::laura.anderson@experian.com::c66aec9b-8b14-455f-9a7e-8dcbd8e8fa85" providerId="AD" clId="Web-{70A24F64-5364-3651-26DE-AB500A42EF3A}" dt="2024-11-15T10:18:50.398" v="36" actId="20577"/>
          <ac:spMkLst>
            <pc:docMk/>
            <pc:sldMk cId="1849796340" sldId="269"/>
            <ac:spMk id="14" creationId="{C85BF198-B04A-6396-4B35-27E0390CCAF4}"/>
          </ac:spMkLst>
        </pc:spChg>
      </pc:sldChg>
    </pc:docChg>
  </pc:docChgLst>
  <pc:docChgLst>
    <pc:chgData name="Anderson, Laura" userId="S::laura.anderson@experian.com::c66aec9b-8b14-455f-9a7e-8dcbd8e8fa85" providerId="AD" clId="Web-{E856F89D-B013-B7FC-CD99-3D84B4A43730}"/>
    <pc:docChg chg="modSld">
      <pc:chgData name="Anderson, Laura" userId="S::laura.anderson@experian.com::c66aec9b-8b14-455f-9a7e-8dcbd8e8fa85" providerId="AD" clId="Web-{E856F89D-B013-B7FC-CD99-3D84B4A43730}" dt="2024-11-15T10:17:54.994" v="1"/>
      <pc:docMkLst>
        <pc:docMk/>
      </pc:docMkLst>
      <pc:sldChg chg="delSp">
        <pc:chgData name="Anderson, Laura" userId="S::laura.anderson@experian.com::c66aec9b-8b14-455f-9a7e-8dcbd8e8fa85" providerId="AD" clId="Web-{E856F89D-B013-B7FC-CD99-3D84B4A43730}" dt="2024-11-15T10:17:45.478" v="0"/>
        <pc:sldMkLst>
          <pc:docMk/>
          <pc:sldMk cId="398012078" sldId="259"/>
        </pc:sldMkLst>
        <pc:spChg chg="del">
          <ac:chgData name="Anderson, Laura" userId="S::laura.anderson@experian.com::c66aec9b-8b14-455f-9a7e-8dcbd8e8fa85" providerId="AD" clId="Web-{E856F89D-B013-B7FC-CD99-3D84B4A43730}" dt="2024-11-15T10:17:45.478" v="0"/>
          <ac:spMkLst>
            <pc:docMk/>
            <pc:sldMk cId="398012078" sldId="259"/>
            <ac:spMk id="31" creationId="{ECAEEAA7-03E9-4F41-BE51-9A0779D50014}"/>
          </ac:spMkLst>
        </pc:spChg>
      </pc:sldChg>
      <pc:sldChg chg="delSp">
        <pc:chgData name="Anderson, Laura" userId="S::laura.anderson@experian.com::c66aec9b-8b14-455f-9a7e-8dcbd8e8fa85" providerId="AD" clId="Web-{E856F89D-B013-B7FC-CD99-3D84B4A43730}" dt="2024-11-15T10:17:54.994" v="1"/>
        <pc:sldMkLst>
          <pc:docMk/>
          <pc:sldMk cId="1849796340" sldId="269"/>
        </pc:sldMkLst>
        <pc:spChg chg="del">
          <ac:chgData name="Anderson, Laura" userId="S::laura.anderson@experian.com::c66aec9b-8b14-455f-9a7e-8dcbd8e8fa85" providerId="AD" clId="Web-{E856F89D-B013-B7FC-CD99-3D84B4A43730}" dt="2024-11-15T10:17:54.994" v="1"/>
          <ac:spMkLst>
            <pc:docMk/>
            <pc:sldMk cId="1849796340" sldId="269"/>
            <ac:spMk id="4" creationId="{2023AE0D-60E8-776F-FBBC-4891A5927A3F}"/>
          </ac:spMkLst>
        </pc:spChg>
      </pc:sldChg>
    </pc:docChg>
  </pc:docChgLst>
</pc:chgInfo>
</file>

<file path=ppt/comments/modernComment_109_9F9F688F.xml><?xml version="1.0" encoding="utf-8"?>
<p188:cmLst xmlns:a="http://schemas.openxmlformats.org/drawingml/2006/main" xmlns:r="http://schemas.openxmlformats.org/officeDocument/2006/relationships" xmlns:p188="http://schemas.microsoft.com/office/powerpoint/2018/8/main">
  <p188:cm id="{F1B61778-C67C-4888-9322-F18929A0D39D}" authorId="{5EBAA37D-2F02-883B-49B8-22D57D481661}" created="2022-11-10T14:20:42.610">
    <ac:txMkLst xmlns:ac="http://schemas.microsoft.com/office/drawing/2013/main/command">
      <pc:docMk xmlns:pc="http://schemas.microsoft.com/office/powerpoint/2013/main/command"/>
      <pc:sldMk xmlns:pc="http://schemas.microsoft.com/office/powerpoint/2013/main/command" cId="2678024335" sldId="265"/>
      <ac:spMk id="4" creationId="{C8A4D675-1B46-A00A-4E13-5C1C2CEA2A86}"/>
      <ac:txMk cp="175" len="38">
        <ac:context len="711" hash="2137364240"/>
      </ac:txMk>
    </ac:txMkLst>
    <p188:pos x="6498166" y="1174750"/>
    <p188:txBody>
      <a:bodyPr/>
      <a:lstStyle/>
      <a:p>
        <a:r>
          <a:rPr lang="en-GB"/>
          <a:t>why is this time consuming?</a:t>
        </a:r>
      </a:p>
    </p188:txBody>
  </p188:cm>
  <p188:cm id="{F7A0A29A-7033-4DB9-BABA-6F2000137B37}" authorId="{5EBAA37D-2F02-883B-49B8-22D57D481661}" created="2022-11-10T14:21:40.130">
    <ac:txMkLst xmlns:ac="http://schemas.microsoft.com/office/drawing/2013/main/command">
      <pc:docMk xmlns:pc="http://schemas.microsoft.com/office/powerpoint/2013/main/command"/>
      <pc:sldMk xmlns:pc="http://schemas.microsoft.com/office/powerpoint/2013/main/command" cId="2678024335" sldId="265"/>
      <ac:spMk id="4" creationId="{C8A4D675-1B46-A00A-4E13-5C1C2CEA2A86}"/>
      <ac:txMk cp="233" len="45">
        <ac:context len="711" hash="2137364240"/>
      </ac:txMk>
    </ac:txMkLst>
    <p188:pos x="2291328" y="1444069"/>
    <p188:txBody>
      <a:bodyPr/>
      <a:lstStyle/>
      <a:p>
        <a:r>
          <a:rPr lang="en-GB"/>
          <a:t>I understand this may be irrelevant</a:t>
        </a:r>
      </a:p>
    </p188:txBody>
  </p188:cm>
  <p188:cm id="{8420725F-AE4A-4969-9C8F-B394D2AE69B0}" authorId="{5EBAA37D-2F02-883B-49B8-22D57D481661}" created="2022-11-10T14:28:03.939">
    <ac:txMkLst xmlns:ac="http://schemas.microsoft.com/office/drawing/2013/main/command">
      <pc:docMk xmlns:pc="http://schemas.microsoft.com/office/powerpoint/2013/main/command"/>
      <pc:sldMk xmlns:pc="http://schemas.microsoft.com/office/powerpoint/2013/main/command" cId="2678024335" sldId="265"/>
      <ac:spMk id="5" creationId="{1CC4B2CF-D7B0-0F18-3724-B7A7563F8D06}"/>
      <ac:txMk cp="23" len="92">
        <ac:context len="437" hash="3738521381"/>
      </ac:txMk>
    </ac:txMkLst>
    <p188:pos x="7470797" y="383664"/>
    <p188:replyLst>
      <p188:reply id="{465ECB64-ED54-D348-A772-CDD15AA35432}" authorId="{6EFAE0A9-79F0-08B5-31B2-793636439192}" created="2022-11-10T14:28:57.199">
        <p188:txBody>
          <a:bodyPr/>
          <a:lstStyle/>
          <a:p>
            <a:r>
              <a:rPr lang="en-US"/>
              <a:t>Well they have to provide payslips alongside although they could provide fake ones eventually,</a:t>
            </a:r>
          </a:p>
        </p188:txBody>
      </p188:reply>
      <p188:reply id="{77B95E9A-5A3C-4B1D-8D5F-649AFD62EA22}" authorId="{5EBAA37D-2F02-883B-49B8-22D57D481661}" created="2022-11-10T14:34:24.747">
        <p188:txBody>
          <a:bodyPr/>
          <a:lstStyle/>
          <a:p>
            <a:r>
              <a:rPr lang="en-GB"/>
              <a:t>I see, and there is no check to confirm whether payslips are legitimate ?</a:t>
            </a:r>
          </a:p>
        </p188:txBody>
      </p188:reply>
      <p188:reply id="{5355BD45-766A-0747-B0B0-9885C4FE0202}" authorId="{6EFAE0A9-79F0-08B5-31B2-793636439192}" created="2022-11-10T14:50:56.804">
        <p188:txBody>
          <a:bodyPr/>
          <a:lstStyle/>
          <a:p>
            <a:r>
              <a:rPr lang="en-US"/>
              <a:t>I am not too sure, although one way to check is look at the transactional data </a:t>
            </a:r>
          </a:p>
        </p188:txBody>
      </p188:reply>
    </p188:replyLst>
    <p188:txBody>
      <a:bodyPr/>
      <a:lstStyle/>
      <a:p>
        <a:r>
          <a:rPr lang="en-GB"/>
          <a:t>Can lenders really only rely on consumers to tell them their income? Is there no regulated method of assessing this (for e.g. CAIS for credit data)?</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EFECB9-225D-435B-AD4F-A4FE4202CD0E}" type="datetimeFigureOut">
              <a:t>11/15/2024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A6B2A3-499F-466F-AAD0-ECC268986E06}" type="slidenum">
              <a:t>‹#›</a:t>
            </a:fld>
            <a:endParaRPr lang="en-GB"/>
          </a:p>
        </p:txBody>
      </p:sp>
    </p:spTree>
    <p:extLst>
      <p:ext uri="{BB962C8B-B14F-4D97-AF65-F5344CB8AC3E}">
        <p14:creationId xmlns:p14="http://schemas.microsoft.com/office/powerpoint/2010/main" val="213480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1252538"/>
            <a:ext cx="6011863" cy="3382962"/>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D958377-8945-4A29-AA61-C5A798FE2322}" type="slidenum">
              <a:rPr lang="en-GB" smtClean="0"/>
              <a:t>1</a:t>
            </a:fld>
            <a:endParaRPr lang="en-GB"/>
          </a:p>
        </p:txBody>
      </p:sp>
    </p:spTree>
    <p:extLst>
      <p:ext uri="{BB962C8B-B14F-4D97-AF65-F5344CB8AC3E}">
        <p14:creationId xmlns:p14="http://schemas.microsoft.com/office/powerpoint/2010/main" val="364558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EBC67D-1861-E743-816C-7049E17458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8174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1.emf"/><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olding Slide">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670282-BF11-49DB-8189-CB4FA2AADBB1}" type="datetime1">
              <a:rPr lang="en-GB" smtClean="0"/>
              <a:t>15/11/2024</a:t>
            </a:fld>
            <a:endParaRPr lang="en-GB"/>
          </a:p>
        </p:txBody>
      </p:sp>
      <p:sp>
        <p:nvSpPr>
          <p:cNvPr id="5" name="Footer Placeholder 4"/>
          <p:cNvSpPr>
            <a:spLocks noGrp="1"/>
          </p:cNvSpPr>
          <p:nvPr>
            <p:ph type="ftr" sz="quarter" idx="11"/>
          </p:nvPr>
        </p:nvSpPr>
        <p:spPr/>
        <p:txBody>
          <a:bodyPr/>
          <a:lstStyle/>
          <a:p>
            <a:r>
              <a:rPr lang="en-GB"/>
              <a:t>Experian Restricted                           Driving B2B Growth | Creating our Digital Business</a:t>
            </a:r>
          </a:p>
        </p:txBody>
      </p:sp>
      <p:pic>
        <p:nvPicPr>
          <p:cNvPr id="12" name="Picture 11"/>
          <p:cNvPicPr>
            <a:picLocks noChangeAspect="1"/>
          </p:cNvPicPr>
          <p:nvPr userDrawn="1"/>
        </p:nvPicPr>
        <p:blipFill>
          <a:blip r:embed="rId2"/>
          <a:stretch>
            <a:fillRect/>
          </a:stretch>
        </p:blipFill>
        <p:spPr>
          <a:xfrm>
            <a:off x="4932000" y="2453668"/>
            <a:ext cx="6354000" cy="2075589"/>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l="1655" t="16451"/>
          <a:stretch/>
        </p:blipFill>
        <p:spPr>
          <a:xfrm>
            <a:off x="-4762" y="2"/>
            <a:ext cx="5668148" cy="1509713"/>
          </a:xfrm>
          <a:prstGeom prst="rect">
            <a:avLst/>
          </a:prstGeom>
        </p:spPr>
      </p:pic>
    </p:spTree>
    <p:extLst>
      <p:ext uri="{BB962C8B-B14F-4D97-AF65-F5344CB8AC3E}">
        <p14:creationId xmlns:p14="http://schemas.microsoft.com/office/powerpoint/2010/main" val="193741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Quote">
    <p:spTree>
      <p:nvGrpSpPr>
        <p:cNvPr id="1" name=""/>
        <p:cNvGrpSpPr/>
        <p:nvPr/>
      </p:nvGrpSpPr>
      <p:grpSpPr>
        <a:xfrm>
          <a:off x="0" y="0"/>
          <a:ext cx="0" cy="0"/>
          <a:chOff x="0" y="0"/>
          <a:chExt cx="0" cy="0"/>
        </a:xfrm>
      </p:grpSpPr>
      <p:sp>
        <p:nvSpPr>
          <p:cNvPr id="3" name="Content Placeholder 2"/>
          <p:cNvSpPr>
            <a:spLocks noGrp="1"/>
          </p:cNvSpPr>
          <p:nvPr>
            <p:ph idx="1"/>
          </p:nvPr>
        </p:nvSpPr>
        <p:spPr>
          <a:xfrm>
            <a:off x="6658380" y="566742"/>
            <a:ext cx="5087537" cy="4564061"/>
          </a:xfrm>
        </p:spPr>
        <p:txBody>
          <a:bodyPr anchor="ctr" anchorCtr="0"/>
          <a:lstStyle>
            <a:lvl1pPr marL="96439" indent="-96439">
              <a:lnSpc>
                <a:spcPct val="95000"/>
              </a:lnSpc>
              <a:spcBef>
                <a:spcPts val="0"/>
              </a:spcBef>
              <a:defRPr sz="1650">
                <a:solidFill>
                  <a:schemeClr val="accent1"/>
                </a:solidFill>
              </a:defRPr>
            </a:lvl1pPr>
            <a:lvl2pPr marL="96439" indent="-96439">
              <a:lnSpc>
                <a:spcPct val="95000"/>
              </a:lnSpc>
              <a:spcBef>
                <a:spcPts val="0"/>
              </a:spcBef>
              <a:buNone/>
              <a:defRPr sz="1650" b="0">
                <a:solidFill>
                  <a:schemeClr val="accent1"/>
                </a:solidFill>
              </a:defRPr>
            </a:lvl2pPr>
            <a:lvl3pPr marL="96439" indent="-96439">
              <a:lnSpc>
                <a:spcPct val="95000"/>
              </a:lnSpc>
              <a:spcBef>
                <a:spcPts val="0"/>
              </a:spcBef>
              <a:buNone/>
              <a:defRPr sz="1650" b="0">
                <a:solidFill>
                  <a:schemeClr val="accent1"/>
                </a:solidFill>
              </a:defRPr>
            </a:lvl3pPr>
            <a:lvl4pPr marL="96439" indent="-96439">
              <a:lnSpc>
                <a:spcPct val="95000"/>
              </a:lnSpc>
              <a:spcBef>
                <a:spcPts val="0"/>
              </a:spcBef>
              <a:buNone/>
              <a:defRPr sz="1650" b="0">
                <a:solidFill>
                  <a:schemeClr val="accent1"/>
                </a:solidFill>
              </a:defRPr>
            </a:lvl4pPr>
            <a:lvl5pPr marL="96439" indent="-96439">
              <a:lnSpc>
                <a:spcPct val="95000"/>
              </a:lnSpc>
              <a:spcBef>
                <a:spcPts val="0"/>
              </a:spcBef>
              <a:buNone/>
              <a:defRPr sz="1650" b="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C74C1B-F592-41A7-AB90-10459C5A5D5C}" type="datetime1">
              <a:rPr lang="en-GB" smtClean="0"/>
              <a:t>15/11/2024</a:t>
            </a:fld>
            <a:endParaRPr lang="en-GB"/>
          </a:p>
        </p:txBody>
      </p:sp>
      <p:sp>
        <p:nvSpPr>
          <p:cNvPr id="5" name="Footer Placeholder 4"/>
          <p:cNvSpPr>
            <a:spLocks noGrp="1"/>
          </p:cNvSpPr>
          <p:nvPr>
            <p:ph type="ftr" sz="quarter" idx="11"/>
          </p:nvPr>
        </p:nvSpPr>
        <p:spPr/>
        <p:txBody>
          <a:bodyPr/>
          <a:lstStyle/>
          <a:p>
            <a:r>
              <a:rPr lang="en-GB"/>
              <a:t>Experian Restricted                           Driving B2B Growth | Creating our Digital Business</a:t>
            </a:r>
          </a:p>
        </p:txBody>
      </p:sp>
      <p:sp>
        <p:nvSpPr>
          <p:cNvPr id="7" name="Picture Placeholder 9"/>
          <p:cNvSpPr>
            <a:spLocks noGrp="1"/>
          </p:cNvSpPr>
          <p:nvPr>
            <p:ph type="pic" sz="quarter" idx="13"/>
          </p:nvPr>
        </p:nvSpPr>
        <p:spPr>
          <a:xfrm>
            <a:off x="-12877" y="-5074"/>
            <a:ext cx="5758165" cy="5750091"/>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61 w 5758165"/>
              <a:gd name="connsiteY9" fmla="*/ 5738185 h 5749051"/>
              <a:gd name="connsiteX10" fmla="*/ 4350 w 5758165"/>
              <a:gd name="connsiteY10" fmla="*/ 3704516 h 5749051"/>
              <a:gd name="connsiteX11" fmla="*/ 4350 w 5758165"/>
              <a:gd name="connsiteY11" fmla="*/ 2044535 h 5749051"/>
              <a:gd name="connsiteX0" fmla="*/ 4350 w 5758165"/>
              <a:gd name="connsiteY0" fmla="*/ 2044535 h 5750091"/>
              <a:gd name="connsiteX1" fmla="*/ 0 w 5758165"/>
              <a:gd name="connsiteY1" fmla="*/ 1284 h 5750091"/>
              <a:gd name="connsiteX2" fmla="*/ 2048885 w 5758165"/>
              <a:gd name="connsiteY2" fmla="*/ 0 h 5750091"/>
              <a:gd name="connsiteX3" fmla="*/ 3708867 w 5758165"/>
              <a:gd name="connsiteY3" fmla="*/ 0 h 5750091"/>
              <a:gd name="connsiteX4" fmla="*/ 5758165 w 5758165"/>
              <a:gd name="connsiteY4" fmla="*/ 311 h 5750091"/>
              <a:gd name="connsiteX5" fmla="*/ 5753402 w 5758165"/>
              <a:gd name="connsiteY5" fmla="*/ 2044535 h 5750091"/>
              <a:gd name="connsiteX6" fmla="*/ 5753402 w 5758165"/>
              <a:gd name="connsiteY6" fmla="*/ 3704516 h 5750091"/>
              <a:gd name="connsiteX7" fmla="*/ 3708867 w 5758165"/>
              <a:gd name="connsiteY7" fmla="*/ 5749051 h 5750091"/>
              <a:gd name="connsiteX8" fmla="*/ 2048885 w 5758165"/>
              <a:gd name="connsiteY8" fmla="*/ 5749051 h 5750091"/>
              <a:gd name="connsiteX9" fmla="*/ 6743 w 5758165"/>
              <a:gd name="connsiteY9" fmla="*/ 5750091 h 5750091"/>
              <a:gd name="connsiteX10" fmla="*/ 4350 w 5758165"/>
              <a:gd name="connsiteY10" fmla="*/ 3704516 h 5750091"/>
              <a:gd name="connsiteX11" fmla="*/ 4350 w 5758165"/>
              <a:gd name="connsiteY11" fmla="*/ 2044535 h 57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0091">
                <a:moveTo>
                  <a:pt x="4350" y="2044535"/>
                </a:moveTo>
                <a:lnTo>
                  <a:pt x="0" y="1284"/>
                </a:lnTo>
                <a:lnTo>
                  <a:pt x="2048885" y="0"/>
                </a:lnTo>
                <a:lnTo>
                  <a:pt x="3708867" y="0"/>
                </a:lnTo>
                <a:lnTo>
                  <a:pt x="5758165" y="311"/>
                </a:lnTo>
                <a:cubicBezTo>
                  <a:pt x="5757371" y="679338"/>
                  <a:pt x="5754196" y="1365508"/>
                  <a:pt x="5753402" y="2044535"/>
                </a:cubicBezTo>
                <a:lnTo>
                  <a:pt x="5753402" y="3704516"/>
                </a:lnTo>
                <a:cubicBezTo>
                  <a:pt x="5753402" y="4833682"/>
                  <a:pt x="4838033" y="5749051"/>
                  <a:pt x="3708867" y="5749051"/>
                </a:cubicBezTo>
                <a:lnTo>
                  <a:pt x="2048885" y="5749051"/>
                </a:lnTo>
                <a:lnTo>
                  <a:pt x="6743" y="5750091"/>
                </a:lnTo>
                <a:cubicBezTo>
                  <a:pt x="6739" y="5072201"/>
                  <a:pt x="4354" y="4382406"/>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277334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15" name="Picture Placeholder 14"/>
          <p:cNvSpPr>
            <a:spLocks noGrp="1"/>
          </p:cNvSpPr>
          <p:nvPr>
            <p:ph type="pic" sz="quarter" idx="12"/>
          </p:nvPr>
        </p:nvSpPr>
        <p:spPr>
          <a:xfrm>
            <a:off x="-2" y="-2382"/>
            <a:ext cx="11745915" cy="5781431"/>
          </a:xfrm>
          <a:custGeom>
            <a:avLst/>
            <a:gdLst>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1397894 w 11745914"/>
              <a:gd name="connsiteY8"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23864 w 11745914"/>
              <a:gd name="connsiteY8" fmla="*/ 395288 h 5760000"/>
              <a:gd name="connsiteX9" fmla="*/ 1397894 w 11745914"/>
              <a:gd name="connsiteY9"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23864 w 11745914"/>
              <a:gd name="connsiteY8" fmla="*/ 395288 h 5760000"/>
              <a:gd name="connsiteX9" fmla="*/ 1397894 w 11745914"/>
              <a:gd name="connsiteY9" fmla="*/ 0 h 5760000"/>
              <a:gd name="connsiteX0" fmla="*/ 1483623 w 11831643"/>
              <a:gd name="connsiteY0" fmla="*/ 86592 h 5846592"/>
              <a:gd name="connsiteX1" fmla="*/ 11831643 w 11831643"/>
              <a:gd name="connsiteY1" fmla="*/ 86592 h 5846592"/>
              <a:gd name="connsiteX2" fmla="*/ 11831643 w 11831643"/>
              <a:gd name="connsiteY2" fmla="*/ 86592 h 5846592"/>
              <a:gd name="connsiteX3" fmla="*/ 11831643 w 11831643"/>
              <a:gd name="connsiteY3" fmla="*/ 4448698 h 5846592"/>
              <a:gd name="connsiteX4" fmla="*/ 10433749 w 11831643"/>
              <a:gd name="connsiteY4" fmla="*/ 5846592 h 5846592"/>
              <a:gd name="connsiteX5" fmla="*/ 85729 w 11831643"/>
              <a:gd name="connsiteY5" fmla="*/ 5846592 h 5846592"/>
              <a:gd name="connsiteX6" fmla="*/ 85729 w 11831643"/>
              <a:gd name="connsiteY6" fmla="*/ 5846592 h 5846592"/>
              <a:gd name="connsiteX7" fmla="*/ 85729 w 11831643"/>
              <a:gd name="connsiteY7" fmla="*/ 1484486 h 5846592"/>
              <a:gd name="connsiteX8" fmla="*/ 90493 w 11831643"/>
              <a:gd name="connsiteY8" fmla="*/ 91355 h 5846592"/>
              <a:gd name="connsiteX9" fmla="*/ 1483623 w 11831643"/>
              <a:gd name="connsiteY9" fmla="*/ 86592 h 5846592"/>
              <a:gd name="connsiteX0" fmla="*/ 1483623 w 11831643"/>
              <a:gd name="connsiteY0" fmla="*/ 0 h 5760000"/>
              <a:gd name="connsiteX1" fmla="*/ 11831643 w 11831643"/>
              <a:gd name="connsiteY1" fmla="*/ 0 h 5760000"/>
              <a:gd name="connsiteX2" fmla="*/ 11831643 w 11831643"/>
              <a:gd name="connsiteY2" fmla="*/ 0 h 5760000"/>
              <a:gd name="connsiteX3" fmla="*/ 11831643 w 11831643"/>
              <a:gd name="connsiteY3" fmla="*/ 4362106 h 5760000"/>
              <a:gd name="connsiteX4" fmla="*/ 10433749 w 11831643"/>
              <a:gd name="connsiteY4" fmla="*/ 5760000 h 5760000"/>
              <a:gd name="connsiteX5" fmla="*/ 85729 w 11831643"/>
              <a:gd name="connsiteY5" fmla="*/ 5760000 h 5760000"/>
              <a:gd name="connsiteX6" fmla="*/ 85729 w 11831643"/>
              <a:gd name="connsiteY6" fmla="*/ 5760000 h 5760000"/>
              <a:gd name="connsiteX7" fmla="*/ 85729 w 11831643"/>
              <a:gd name="connsiteY7" fmla="*/ 1397894 h 5760000"/>
              <a:gd name="connsiteX8" fmla="*/ 90493 w 11831643"/>
              <a:gd name="connsiteY8" fmla="*/ 4763 h 5760000"/>
              <a:gd name="connsiteX9" fmla="*/ 1483623 w 11831643"/>
              <a:gd name="connsiteY9" fmla="*/ 0 h 5760000"/>
              <a:gd name="connsiteX0" fmla="*/ 1397894 w 11745914"/>
              <a:gd name="connsiteY0" fmla="*/ 0 h 5760000"/>
              <a:gd name="connsiteX1" fmla="*/ 11745914 w 11745914"/>
              <a:gd name="connsiteY1" fmla="*/ 0 h 5760000"/>
              <a:gd name="connsiteX2" fmla="*/ 11745914 w 11745914"/>
              <a:gd name="connsiteY2" fmla="*/ 0 h 5760000"/>
              <a:gd name="connsiteX3" fmla="*/ 11745914 w 11745914"/>
              <a:gd name="connsiteY3" fmla="*/ 4362106 h 5760000"/>
              <a:gd name="connsiteX4" fmla="*/ 10348020 w 11745914"/>
              <a:gd name="connsiteY4" fmla="*/ 5760000 h 5760000"/>
              <a:gd name="connsiteX5" fmla="*/ 0 w 11745914"/>
              <a:gd name="connsiteY5" fmla="*/ 5760000 h 5760000"/>
              <a:gd name="connsiteX6" fmla="*/ 0 w 11745914"/>
              <a:gd name="connsiteY6" fmla="*/ 5760000 h 5760000"/>
              <a:gd name="connsiteX7" fmla="*/ 0 w 11745914"/>
              <a:gd name="connsiteY7" fmla="*/ 1397894 h 5760000"/>
              <a:gd name="connsiteX8" fmla="*/ 4764 w 11745914"/>
              <a:gd name="connsiteY8" fmla="*/ 4763 h 5760000"/>
              <a:gd name="connsiteX9" fmla="*/ 1397894 w 11745914"/>
              <a:gd name="connsiteY9" fmla="*/ 0 h 5760000"/>
              <a:gd name="connsiteX0" fmla="*/ 1397894 w 11745914"/>
              <a:gd name="connsiteY0" fmla="*/ 2381 h 5762381"/>
              <a:gd name="connsiteX1" fmla="*/ 11745914 w 11745914"/>
              <a:gd name="connsiteY1" fmla="*/ 2381 h 5762381"/>
              <a:gd name="connsiteX2" fmla="*/ 11745914 w 11745914"/>
              <a:gd name="connsiteY2" fmla="*/ 2381 h 5762381"/>
              <a:gd name="connsiteX3" fmla="*/ 11745914 w 11745914"/>
              <a:gd name="connsiteY3" fmla="*/ 4364487 h 5762381"/>
              <a:gd name="connsiteX4" fmla="*/ 10348020 w 11745914"/>
              <a:gd name="connsiteY4" fmla="*/ 5762381 h 5762381"/>
              <a:gd name="connsiteX5" fmla="*/ 0 w 11745914"/>
              <a:gd name="connsiteY5" fmla="*/ 5762381 h 5762381"/>
              <a:gd name="connsiteX6" fmla="*/ 0 w 11745914"/>
              <a:gd name="connsiteY6" fmla="*/ 5762381 h 5762381"/>
              <a:gd name="connsiteX7" fmla="*/ 0 w 11745914"/>
              <a:gd name="connsiteY7" fmla="*/ 1400275 h 5762381"/>
              <a:gd name="connsiteX8" fmla="*/ 2382 w 11745914"/>
              <a:gd name="connsiteY8" fmla="*/ 0 h 5762381"/>
              <a:gd name="connsiteX9" fmla="*/ 1397894 w 11745914"/>
              <a:gd name="connsiteY9" fmla="*/ 2381 h 5762381"/>
              <a:gd name="connsiteX0" fmla="*/ 1397894 w 11745914"/>
              <a:gd name="connsiteY0" fmla="*/ 2381 h 5762381"/>
              <a:gd name="connsiteX1" fmla="*/ 11745914 w 11745914"/>
              <a:gd name="connsiteY1" fmla="*/ 2381 h 5762381"/>
              <a:gd name="connsiteX2" fmla="*/ 11745914 w 11745914"/>
              <a:gd name="connsiteY2" fmla="*/ 2381 h 5762381"/>
              <a:gd name="connsiteX3" fmla="*/ 11745914 w 11745914"/>
              <a:gd name="connsiteY3" fmla="*/ 2440437 h 5762381"/>
              <a:gd name="connsiteX4" fmla="*/ 10348020 w 11745914"/>
              <a:gd name="connsiteY4" fmla="*/ 5762381 h 5762381"/>
              <a:gd name="connsiteX5" fmla="*/ 0 w 11745914"/>
              <a:gd name="connsiteY5" fmla="*/ 5762381 h 5762381"/>
              <a:gd name="connsiteX6" fmla="*/ 0 w 11745914"/>
              <a:gd name="connsiteY6" fmla="*/ 5762381 h 5762381"/>
              <a:gd name="connsiteX7" fmla="*/ 0 w 11745914"/>
              <a:gd name="connsiteY7" fmla="*/ 1400275 h 5762381"/>
              <a:gd name="connsiteX8" fmla="*/ 2382 w 11745914"/>
              <a:gd name="connsiteY8" fmla="*/ 0 h 5762381"/>
              <a:gd name="connsiteX9" fmla="*/ 1397894 w 11745914"/>
              <a:gd name="connsiteY9" fmla="*/ 2381 h 5762381"/>
              <a:gd name="connsiteX0" fmla="*/ 1397894 w 11745914"/>
              <a:gd name="connsiteY0" fmla="*/ 2381 h 5781431"/>
              <a:gd name="connsiteX1" fmla="*/ 11745914 w 11745914"/>
              <a:gd name="connsiteY1" fmla="*/ 2381 h 5781431"/>
              <a:gd name="connsiteX2" fmla="*/ 11745914 w 11745914"/>
              <a:gd name="connsiteY2" fmla="*/ 2381 h 5781431"/>
              <a:gd name="connsiteX3" fmla="*/ 11745914 w 11745914"/>
              <a:gd name="connsiteY3" fmla="*/ 2440437 h 5781431"/>
              <a:gd name="connsiteX4" fmla="*/ 7795320 w 11745914"/>
              <a:gd name="connsiteY4" fmla="*/ 5781431 h 5781431"/>
              <a:gd name="connsiteX5" fmla="*/ 0 w 11745914"/>
              <a:gd name="connsiteY5" fmla="*/ 5762381 h 5781431"/>
              <a:gd name="connsiteX6" fmla="*/ 0 w 11745914"/>
              <a:gd name="connsiteY6" fmla="*/ 5762381 h 5781431"/>
              <a:gd name="connsiteX7" fmla="*/ 0 w 11745914"/>
              <a:gd name="connsiteY7" fmla="*/ 1400275 h 5781431"/>
              <a:gd name="connsiteX8" fmla="*/ 2382 w 11745914"/>
              <a:gd name="connsiteY8" fmla="*/ 0 h 5781431"/>
              <a:gd name="connsiteX9" fmla="*/ 1397894 w 11745914"/>
              <a:gd name="connsiteY9" fmla="*/ 2381 h 5781431"/>
              <a:gd name="connsiteX0" fmla="*/ 1397894 w 11745914"/>
              <a:gd name="connsiteY0" fmla="*/ 2381 h 5781431"/>
              <a:gd name="connsiteX1" fmla="*/ 11745914 w 11745914"/>
              <a:gd name="connsiteY1" fmla="*/ 2381 h 5781431"/>
              <a:gd name="connsiteX2" fmla="*/ 11745914 w 11745914"/>
              <a:gd name="connsiteY2" fmla="*/ 2381 h 5781431"/>
              <a:gd name="connsiteX3" fmla="*/ 11745914 w 11745914"/>
              <a:gd name="connsiteY3" fmla="*/ 2440437 h 5781431"/>
              <a:gd name="connsiteX4" fmla="*/ 7795320 w 11745914"/>
              <a:gd name="connsiteY4" fmla="*/ 5781431 h 5781431"/>
              <a:gd name="connsiteX5" fmla="*/ 0 w 11745914"/>
              <a:gd name="connsiteY5" fmla="*/ 5762381 h 5781431"/>
              <a:gd name="connsiteX6" fmla="*/ 0 w 11745914"/>
              <a:gd name="connsiteY6" fmla="*/ 5762381 h 5781431"/>
              <a:gd name="connsiteX7" fmla="*/ 0 w 11745914"/>
              <a:gd name="connsiteY7" fmla="*/ 1400275 h 5781431"/>
              <a:gd name="connsiteX8" fmla="*/ 2382 w 11745914"/>
              <a:gd name="connsiteY8" fmla="*/ 0 h 5781431"/>
              <a:gd name="connsiteX9" fmla="*/ 1397894 w 11745914"/>
              <a:gd name="connsiteY9" fmla="*/ 2381 h 578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745914" h="5781431">
                <a:moveTo>
                  <a:pt x="1397894" y="2381"/>
                </a:moveTo>
                <a:lnTo>
                  <a:pt x="11745914" y="2381"/>
                </a:lnTo>
                <a:lnTo>
                  <a:pt x="11745914" y="2381"/>
                </a:lnTo>
                <a:lnTo>
                  <a:pt x="11745914" y="2440437"/>
                </a:lnTo>
                <a:cubicBezTo>
                  <a:pt x="11745914" y="3212473"/>
                  <a:pt x="10529506" y="5781431"/>
                  <a:pt x="7795320" y="5781431"/>
                </a:cubicBezTo>
                <a:lnTo>
                  <a:pt x="0" y="5762381"/>
                </a:lnTo>
                <a:lnTo>
                  <a:pt x="0" y="5762381"/>
                </a:lnTo>
                <a:lnTo>
                  <a:pt x="0" y="1400275"/>
                </a:lnTo>
                <a:lnTo>
                  <a:pt x="2382" y="0"/>
                </a:lnTo>
                <a:lnTo>
                  <a:pt x="1397894" y="2381"/>
                </a:lnTo>
                <a:close/>
              </a:path>
            </a:pathLst>
          </a:custGeom>
        </p:spPr>
        <p:txBody>
          <a:bodyPr/>
          <a:lstStyle/>
          <a:p>
            <a:r>
              <a:rPr lang="en-US"/>
              <a:t>Drag picture to placeholder or click icon to add</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4" name="Date Placeholder 3"/>
          <p:cNvSpPr>
            <a:spLocks noGrp="1"/>
          </p:cNvSpPr>
          <p:nvPr>
            <p:ph type="dt" sz="half" idx="10"/>
          </p:nvPr>
        </p:nvSpPr>
        <p:spPr/>
        <p:txBody>
          <a:bodyPr/>
          <a:lstStyle/>
          <a:p>
            <a:fld id="{D6B01966-A2D4-470E-8BBA-BC97D43C0C1A}" type="datetime1">
              <a:rPr lang="en-GB" smtClean="0"/>
              <a:t>15/11/2024</a:t>
            </a:fld>
            <a:endParaRPr lang="en-GB"/>
          </a:p>
        </p:txBody>
      </p:sp>
      <p:sp>
        <p:nvSpPr>
          <p:cNvPr id="5" name="Footer Placeholder 4"/>
          <p:cNvSpPr>
            <a:spLocks noGrp="1"/>
          </p:cNvSpPr>
          <p:nvPr>
            <p:ph type="ftr" sz="quarter" idx="11"/>
          </p:nvPr>
        </p:nvSpPr>
        <p:spPr/>
        <p:txBody>
          <a:bodyPr/>
          <a:lstStyle/>
          <a:p>
            <a:r>
              <a:rPr lang="en-GB"/>
              <a:t>Experian Restricted                           Driving B2B Growth | Creating our Digital Business</a:t>
            </a:r>
          </a:p>
        </p:txBody>
      </p:sp>
    </p:spTree>
    <p:extLst>
      <p:ext uri="{BB962C8B-B14F-4D97-AF65-F5344CB8AC3E}">
        <p14:creationId xmlns:p14="http://schemas.microsoft.com/office/powerpoint/2010/main" val="2512159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Title, Text (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1726" y="2022475"/>
            <a:ext cx="5564188"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6181726" y="528034"/>
            <a:ext cx="5564188" cy="1007678"/>
          </a:xfrm>
        </p:spPr>
        <p:txBody>
          <a:bodyPr/>
          <a:lstStyle/>
          <a:p>
            <a:r>
              <a:rPr lang="en-US"/>
              <a:t>Click to edit Master title style</a:t>
            </a:r>
            <a:endParaRPr lang="en-GB"/>
          </a:p>
        </p:txBody>
      </p:sp>
      <p:sp>
        <p:nvSpPr>
          <p:cNvPr id="4" name="Date Placeholder 3"/>
          <p:cNvSpPr>
            <a:spLocks noGrp="1"/>
          </p:cNvSpPr>
          <p:nvPr>
            <p:ph type="dt" sz="half" idx="10"/>
          </p:nvPr>
        </p:nvSpPr>
        <p:spPr/>
        <p:txBody>
          <a:bodyPr/>
          <a:lstStyle/>
          <a:p>
            <a:fld id="{BCF55D2E-7D3C-4B9C-A117-C7B15EA45769}" type="datetime1">
              <a:rPr lang="en-GB" smtClean="0"/>
              <a:t>15/11/2024</a:t>
            </a:fld>
            <a:endParaRPr lang="en-GB"/>
          </a:p>
        </p:txBody>
      </p:sp>
      <p:sp>
        <p:nvSpPr>
          <p:cNvPr id="5" name="Footer Placeholder 4"/>
          <p:cNvSpPr>
            <a:spLocks noGrp="1"/>
          </p:cNvSpPr>
          <p:nvPr>
            <p:ph type="ftr" sz="quarter" idx="11"/>
          </p:nvPr>
        </p:nvSpPr>
        <p:spPr/>
        <p:txBody>
          <a:bodyPr/>
          <a:lstStyle/>
          <a:p>
            <a:r>
              <a:rPr lang="en-GB"/>
              <a:t>Experian Restricted                           Driving B2B Growth | Creating our Digital Business</a:t>
            </a:r>
          </a:p>
        </p:txBody>
      </p:sp>
      <p:sp>
        <p:nvSpPr>
          <p:cNvPr id="10" name="Picture Placeholder 9"/>
          <p:cNvSpPr>
            <a:spLocks noGrp="1"/>
          </p:cNvSpPr>
          <p:nvPr>
            <p:ph type="pic" sz="quarter" idx="12"/>
          </p:nvPr>
        </p:nvSpPr>
        <p:spPr>
          <a:xfrm>
            <a:off x="463549" y="566741"/>
            <a:ext cx="5113339" cy="5113337"/>
          </a:xfrm>
          <a:prstGeom prst="roundRect">
            <a:avLst>
              <a:gd name="adj" fmla="val 25482"/>
            </a:avLst>
          </a:pr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27399419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Image (Al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551" y="2022475"/>
            <a:ext cx="5564188"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474663" y="528034"/>
            <a:ext cx="5564188" cy="1007678"/>
          </a:xfrm>
        </p:spPr>
        <p:txBody>
          <a:bodyPr/>
          <a:lstStyle/>
          <a:p>
            <a:r>
              <a:rPr lang="en-US"/>
              <a:t>Click to edit Master title style</a:t>
            </a:r>
            <a:endParaRPr lang="en-GB"/>
          </a:p>
        </p:txBody>
      </p:sp>
      <p:sp>
        <p:nvSpPr>
          <p:cNvPr id="4" name="Date Placeholder 3"/>
          <p:cNvSpPr>
            <a:spLocks noGrp="1"/>
          </p:cNvSpPr>
          <p:nvPr>
            <p:ph type="dt" sz="half" idx="10"/>
          </p:nvPr>
        </p:nvSpPr>
        <p:spPr/>
        <p:txBody>
          <a:bodyPr/>
          <a:lstStyle/>
          <a:p>
            <a:fld id="{29C640F7-2735-4669-BF23-19AEBF8D8B0D}" type="datetime1">
              <a:rPr lang="en-GB" smtClean="0"/>
              <a:t>15/11/2024</a:t>
            </a:fld>
            <a:endParaRPr lang="en-GB"/>
          </a:p>
        </p:txBody>
      </p:sp>
      <p:sp>
        <p:nvSpPr>
          <p:cNvPr id="5" name="Footer Placeholder 4"/>
          <p:cNvSpPr>
            <a:spLocks noGrp="1"/>
          </p:cNvSpPr>
          <p:nvPr>
            <p:ph type="ftr" sz="quarter" idx="11"/>
          </p:nvPr>
        </p:nvSpPr>
        <p:spPr/>
        <p:txBody>
          <a:bodyPr/>
          <a:lstStyle/>
          <a:p>
            <a:r>
              <a:rPr lang="en-GB"/>
              <a:t>Experian Restricted                           Driving B2B Growth | Creating our Digital Business</a:t>
            </a:r>
          </a:p>
        </p:txBody>
      </p:sp>
      <p:sp>
        <p:nvSpPr>
          <p:cNvPr id="10" name="Picture Placeholder 9"/>
          <p:cNvSpPr>
            <a:spLocks noGrp="1"/>
          </p:cNvSpPr>
          <p:nvPr>
            <p:ph type="pic" sz="quarter" idx="12"/>
          </p:nvPr>
        </p:nvSpPr>
        <p:spPr>
          <a:xfrm>
            <a:off x="6632575" y="566741"/>
            <a:ext cx="5113339" cy="5113337"/>
          </a:xfrm>
          <a:prstGeom prst="roundRect">
            <a:avLst>
              <a:gd name="adj" fmla="val 25482"/>
            </a:avLst>
          </a:pr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17781848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rgbClr val="ECF0F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999" y="1583999"/>
            <a:ext cx="9366564" cy="3600000"/>
          </a:xfrm>
        </p:spPr>
        <p:txBody>
          <a:bodyPr/>
          <a:lstStyle>
            <a:lvl1pPr>
              <a:defRPr sz="3000"/>
            </a:lvl1pPr>
          </a:lstStyle>
          <a:p>
            <a:r>
              <a:rPr lang="en-US"/>
              <a:t>Click to edit Master title style</a:t>
            </a:r>
            <a:endParaRPr lang="en-GB"/>
          </a:p>
        </p:txBody>
      </p:sp>
      <p:sp>
        <p:nvSpPr>
          <p:cNvPr id="4" name="Date Placeholder 3"/>
          <p:cNvSpPr>
            <a:spLocks noGrp="1"/>
          </p:cNvSpPr>
          <p:nvPr>
            <p:ph type="dt" sz="half" idx="10"/>
          </p:nvPr>
        </p:nvSpPr>
        <p:spPr/>
        <p:txBody>
          <a:bodyPr/>
          <a:lstStyle/>
          <a:p>
            <a:fld id="{1C8471E7-E0B2-4037-83BC-A6CB7281E6FA}" type="datetime1">
              <a:rPr lang="en-GB" smtClean="0"/>
              <a:t>15/11/2024</a:t>
            </a:fld>
            <a:endParaRPr lang="en-GB"/>
          </a:p>
        </p:txBody>
      </p:sp>
      <p:sp>
        <p:nvSpPr>
          <p:cNvPr id="5" name="Footer Placeholder 4"/>
          <p:cNvSpPr>
            <a:spLocks noGrp="1"/>
          </p:cNvSpPr>
          <p:nvPr>
            <p:ph type="ftr" sz="quarter" idx="11"/>
          </p:nvPr>
        </p:nvSpPr>
        <p:spPr/>
        <p:txBody>
          <a:bodyPr/>
          <a:lstStyle/>
          <a:p>
            <a:r>
              <a:rPr lang="en-GB"/>
              <a:t>Experian Restricted                           Driving B2B Growth | Creating our Digital Business</a:t>
            </a:r>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655" t="16451"/>
          <a:stretch/>
        </p:blipFill>
        <p:spPr>
          <a:xfrm>
            <a:off x="-4762" y="2"/>
            <a:ext cx="5668148" cy="1509713"/>
          </a:xfrm>
          <a:prstGeom prst="rect">
            <a:avLst/>
          </a:prstGeom>
        </p:spPr>
      </p:pic>
    </p:spTree>
    <p:extLst>
      <p:ext uri="{BB962C8B-B14F-4D97-AF65-F5344CB8AC3E}">
        <p14:creationId xmlns:p14="http://schemas.microsoft.com/office/powerpoint/2010/main" val="1708943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C84743D-F02A-4E0F-BD1F-33E169829BB4}" type="datetime1">
              <a:rPr lang="en-GB" smtClean="0"/>
              <a:t>15/11/2024</a:t>
            </a:fld>
            <a:endParaRPr lang="en-GB"/>
          </a:p>
        </p:txBody>
      </p:sp>
      <p:sp>
        <p:nvSpPr>
          <p:cNvPr id="4" name="Footer Placeholder 3"/>
          <p:cNvSpPr>
            <a:spLocks noGrp="1"/>
          </p:cNvSpPr>
          <p:nvPr>
            <p:ph type="ftr" sz="quarter" idx="11"/>
          </p:nvPr>
        </p:nvSpPr>
        <p:spPr/>
        <p:txBody>
          <a:bodyPr/>
          <a:lstStyle/>
          <a:p>
            <a:r>
              <a:rPr lang="en-GB"/>
              <a:t>Experian Restricted                           Driving B2B Growth | Creating our Digital Business</a:t>
            </a:r>
          </a:p>
        </p:txBody>
      </p:sp>
    </p:spTree>
    <p:extLst>
      <p:ext uri="{BB962C8B-B14F-4D97-AF65-F5344CB8AC3E}">
        <p14:creationId xmlns:p14="http://schemas.microsoft.com/office/powerpoint/2010/main" val="34371351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lowchart: Manual Operation 3">
            <a:extLst>
              <a:ext uri="{FF2B5EF4-FFF2-40B4-BE49-F238E27FC236}">
                <a16:creationId xmlns:a16="http://schemas.microsoft.com/office/drawing/2014/main" id="{BFEB0C6C-EE53-4D21-9E0C-80960B303A11}"/>
              </a:ext>
            </a:extLst>
          </p:cNvPr>
          <p:cNvSpPr/>
          <p:nvPr userDrawn="1"/>
        </p:nvSpPr>
        <p:spPr>
          <a:xfrm rot="5400000">
            <a:off x="3774267" y="-2223278"/>
            <a:ext cx="4644189" cy="12192724"/>
          </a:xfrm>
          <a:prstGeom prst="flowChartManualOperation">
            <a:avLst/>
          </a:prstGeom>
          <a:solidFill>
            <a:schemeClr val="bg1">
              <a:lumMod val="7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5" name="Title 9">
            <a:extLst>
              <a:ext uri="{FF2B5EF4-FFF2-40B4-BE49-F238E27FC236}">
                <a16:creationId xmlns:a16="http://schemas.microsoft.com/office/drawing/2014/main" id="{046E692F-E03F-4AAD-B80F-E399FE9C33E3}"/>
              </a:ext>
            </a:extLst>
          </p:cNvPr>
          <p:cNvSpPr txBox="1">
            <a:spLocks/>
          </p:cNvSpPr>
          <p:nvPr userDrawn="1"/>
        </p:nvSpPr>
        <p:spPr>
          <a:xfrm>
            <a:off x="9052130" y="50533"/>
            <a:ext cx="2935303" cy="182881"/>
          </a:xfrm>
          <a:prstGeom prst="rect">
            <a:avLst/>
          </a:prstGeom>
          <a:noFill/>
        </p:spPr>
        <p:txBody>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GB" sz="675">
                <a:solidFill>
                  <a:schemeClr val="tx1">
                    <a:lumMod val="60000"/>
                    <a:lumOff val="40000"/>
                  </a:schemeClr>
                </a:solidFill>
              </a:rPr>
              <a:t>GTM Call to Action</a:t>
            </a:r>
          </a:p>
        </p:txBody>
      </p:sp>
      <p:grpSp>
        <p:nvGrpSpPr>
          <p:cNvPr id="8" name="Group 7">
            <a:extLst>
              <a:ext uri="{FF2B5EF4-FFF2-40B4-BE49-F238E27FC236}">
                <a16:creationId xmlns:a16="http://schemas.microsoft.com/office/drawing/2014/main" id="{40796F3A-1A42-454C-99EC-FF6394ED03C9}"/>
              </a:ext>
            </a:extLst>
          </p:cNvPr>
          <p:cNvGrpSpPr/>
          <p:nvPr userDrawn="1"/>
        </p:nvGrpSpPr>
        <p:grpSpPr>
          <a:xfrm>
            <a:off x="359980" y="1193268"/>
            <a:ext cx="11463701" cy="170809"/>
            <a:chOff x="658291" y="993241"/>
            <a:chExt cx="10894893" cy="170809"/>
          </a:xfrm>
          <a:noFill/>
        </p:grpSpPr>
        <p:sp>
          <p:nvSpPr>
            <p:cNvPr id="9" name="TextBox 8">
              <a:extLst>
                <a:ext uri="{FF2B5EF4-FFF2-40B4-BE49-F238E27FC236}">
                  <a16:creationId xmlns:a16="http://schemas.microsoft.com/office/drawing/2014/main" id="{1DADD383-2AB2-45CE-BABC-FA75A4768D8D}"/>
                </a:ext>
              </a:extLst>
            </p:cNvPr>
            <p:cNvSpPr txBox="1"/>
            <p:nvPr/>
          </p:nvSpPr>
          <p:spPr>
            <a:xfrm>
              <a:off x="658291" y="1002467"/>
              <a:ext cx="2286056" cy="161583"/>
            </a:xfrm>
            <a:prstGeom prst="rect">
              <a:avLst/>
            </a:prstGeom>
            <a:grpFill/>
          </p:spPr>
          <p:txBody>
            <a:bodyPr wrap="square" lIns="0" tIns="0" rIns="0" bIns="0" numCol="1" spcCol="151200" rtlCol="0">
              <a:spAutoFit/>
            </a:bodyPr>
            <a:lstStyle/>
            <a:p>
              <a:pPr algn="ctr"/>
              <a:r>
                <a:rPr lang="en-US" sz="788">
                  <a:solidFill>
                    <a:schemeClr val="tx1">
                      <a:lumMod val="60000"/>
                      <a:lumOff val="40000"/>
                    </a:schemeClr>
                  </a:solidFill>
                  <a:latin typeface="+mj-lt"/>
                </a:rPr>
                <a:t>Ready Now</a:t>
              </a:r>
            </a:p>
          </p:txBody>
        </p:sp>
        <p:sp>
          <p:nvSpPr>
            <p:cNvPr id="10" name="TextBox 9">
              <a:extLst>
                <a:ext uri="{FF2B5EF4-FFF2-40B4-BE49-F238E27FC236}">
                  <a16:creationId xmlns:a16="http://schemas.microsoft.com/office/drawing/2014/main" id="{0B93B96F-19EE-415C-B63E-B5360A96D12A}"/>
                </a:ext>
              </a:extLst>
            </p:cNvPr>
            <p:cNvSpPr txBox="1"/>
            <p:nvPr/>
          </p:nvSpPr>
          <p:spPr>
            <a:xfrm>
              <a:off x="3549937" y="1002249"/>
              <a:ext cx="2286056" cy="161583"/>
            </a:xfrm>
            <a:prstGeom prst="rect">
              <a:avLst/>
            </a:prstGeom>
            <a:grpFill/>
          </p:spPr>
          <p:txBody>
            <a:bodyPr wrap="square" lIns="0" tIns="0" rIns="0" bIns="0" numCol="1" spcCol="151200" rtlCol="0">
              <a:spAutoFit/>
            </a:bodyPr>
            <a:lstStyle/>
            <a:p>
              <a:pPr algn="ctr"/>
              <a:r>
                <a:rPr lang="en-US" sz="788">
                  <a:solidFill>
                    <a:schemeClr val="tx1">
                      <a:lumMod val="60000"/>
                      <a:lumOff val="40000"/>
                    </a:schemeClr>
                  </a:solidFill>
                  <a:latin typeface="+mj-lt"/>
                </a:rPr>
                <a:t>Ready Soon (0-3 Months)</a:t>
              </a:r>
            </a:p>
          </p:txBody>
        </p:sp>
        <p:sp>
          <p:nvSpPr>
            <p:cNvPr id="11" name="TextBox 10">
              <a:extLst>
                <a:ext uri="{FF2B5EF4-FFF2-40B4-BE49-F238E27FC236}">
                  <a16:creationId xmlns:a16="http://schemas.microsoft.com/office/drawing/2014/main" id="{D4C827AF-D8DB-4679-AB46-C3873151BAEF}"/>
                </a:ext>
              </a:extLst>
            </p:cNvPr>
            <p:cNvSpPr txBox="1"/>
            <p:nvPr/>
          </p:nvSpPr>
          <p:spPr>
            <a:xfrm>
              <a:off x="6421098" y="993241"/>
              <a:ext cx="2286056" cy="161583"/>
            </a:xfrm>
            <a:prstGeom prst="rect">
              <a:avLst/>
            </a:prstGeom>
            <a:grpFill/>
          </p:spPr>
          <p:txBody>
            <a:bodyPr wrap="square" lIns="0" tIns="0" rIns="0" bIns="0" numCol="1" spcCol="151200" rtlCol="0">
              <a:spAutoFit/>
            </a:bodyPr>
            <a:lstStyle/>
            <a:p>
              <a:pPr algn="ctr"/>
              <a:r>
                <a:rPr lang="en-US" sz="788">
                  <a:solidFill>
                    <a:schemeClr val="tx1">
                      <a:lumMod val="60000"/>
                      <a:lumOff val="40000"/>
                    </a:schemeClr>
                  </a:solidFill>
                  <a:latin typeface="+mj-lt"/>
                </a:rPr>
                <a:t>Next Quarter 3-6 months</a:t>
              </a:r>
            </a:p>
          </p:txBody>
        </p:sp>
        <p:sp>
          <p:nvSpPr>
            <p:cNvPr id="12" name="TextBox 11">
              <a:extLst>
                <a:ext uri="{FF2B5EF4-FFF2-40B4-BE49-F238E27FC236}">
                  <a16:creationId xmlns:a16="http://schemas.microsoft.com/office/drawing/2014/main" id="{19DB7126-D358-4B96-AC97-06DE85A16E27}"/>
                </a:ext>
              </a:extLst>
            </p:cNvPr>
            <p:cNvSpPr txBox="1"/>
            <p:nvPr/>
          </p:nvSpPr>
          <p:spPr>
            <a:xfrm>
              <a:off x="9267128" y="993241"/>
              <a:ext cx="2286056" cy="161583"/>
            </a:xfrm>
            <a:prstGeom prst="rect">
              <a:avLst/>
            </a:prstGeom>
            <a:grpFill/>
          </p:spPr>
          <p:txBody>
            <a:bodyPr wrap="square" lIns="0" tIns="0" rIns="0" bIns="0" numCol="1" spcCol="151200" rtlCol="0">
              <a:spAutoFit/>
            </a:bodyPr>
            <a:lstStyle/>
            <a:p>
              <a:pPr algn="ctr"/>
              <a:r>
                <a:rPr lang="en-US" sz="788">
                  <a:solidFill>
                    <a:schemeClr val="tx1">
                      <a:lumMod val="60000"/>
                      <a:lumOff val="40000"/>
                    </a:schemeClr>
                  </a:solidFill>
                  <a:latin typeface="+mj-lt"/>
                </a:rPr>
                <a:t>6+ months</a:t>
              </a:r>
            </a:p>
          </p:txBody>
        </p:sp>
      </p:grpSp>
      <p:sp>
        <p:nvSpPr>
          <p:cNvPr id="13" name="TextBox 12">
            <a:extLst>
              <a:ext uri="{FF2B5EF4-FFF2-40B4-BE49-F238E27FC236}">
                <a16:creationId xmlns:a16="http://schemas.microsoft.com/office/drawing/2014/main" id="{6B179F84-2481-4618-9405-9C4A80F87C4B}"/>
              </a:ext>
            </a:extLst>
          </p:cNvPr>
          <p:cNvSpPr txBox="1"/>
          <p:nvPr userDrawn="1"/>
        </p:nvSpPr>
        <p:spPr>
          <a:xfrm>
            <a:off x="5083075" y="6289584"/>
            <a:ext cx="2101447" cy="138499"/>
          </a:xfrm>
          <a:prstGeom prst="rect">
            <a:avLst/>
          </a:prstGeom>
          <a:noFill/>
        </p:spPr>
        <p:txBody>
          <a:bodyPr wrap="square" lIns="0" tIns="0" rIns="0" bIns="0" numCol="1" spcCol="15120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chemeClr val="tx1">
                    <a:lumMod val="60000"/>
                    <a:lumOff val="40000"/>
                  </a:schemeClr>
                </a:solidFill>
                <a:effectLst/>
                <a:uLnTx/>
                <a:uFillTx/>
                <a:latin typeface="Arial" panose="020B0604020202020204"/>
                <a:ea typeface="+mn-ea"/>
                <a:cs typeface="+mn-cs"/>
              </a:rPr>
              <a:t>Pilots</a:t>
            </a:r>
            <a:endParaRPr kumimoji="0" lang="en-GB" sz="900" b="1" i="0" u="none" strike="noStrike" kern="1200" cap="none" spc="0" normalizeH="0" baseline="0" noProof="0">
              <a:ln>
                <a:noFill/>
              </a:ln>
              <a:solidFill>
                <a:schemeClr val="tx1">
                  <a:lumMod val="60000"/>
                  <a:lumOff val="40000"/>
                </a:schemeClr>
              </a:solidFill>
              <a:effectLst/>
              <a:uLnTx/>
              <a:uFillTx/>
              <a:latin typeface="Arial" panose="020B0604020202020204"/>
              <a:ea typeface="+mn-ea"/>
              <a:cs typeface="+mn-cs"/>
            </a:endParaRPr>
          </a:p>
        </p:txBody>
      </p:sp>
      <p:sp>
        <p:nvSpPr>
          <p:cNvPr id="14" name="TextBox 13">
            <a:extLst>
              <a:ext uri="{FF2B5EF4-FFF2-40B4-BE49-F238E27FC236}">
                <a16:creationId xmlns:a16="http://schemas.microsoft.com/office/drawing/2014/main" id="{A538C3FD-84BB-43CA-811C-09ED04AB2797}"/>
              </a:ext>
            </a:extLst>
          </p:cNvPr>
          <p:cNvSpPr txBox="1"/>
          <p:nvPr userDrawn="1"/>
        </p:nvSpPr>
        <p:spPr>
          <a:xfrm>
            <a:off x="2063877" y="6295229"/>
            <a:ext cx="2101447" cy="138499"/>
          </a:xfrm>
          <a:prstGeom prst="rect">
            <a:avLst/>
          </a:prstGeom>
          <a:noFill/>
        </p:spPr>
        <p:txBody>
          <a:bodyPr wrap="square" lIns="0" tIns="0" rIns="0" bIns="0" numCol="1" spcCol="15120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chemeClr val="tx1">
                    <a:lumMod val="60000"/>
                    <a:lumOff val="40000"/>
                  </a:schemeClr>
                </a:solidFill>
                <a:effectLst/>
                <a:uLnTx/>
                <a:uFillTx/>
                <a:latin typeface="Arial" panose="020B0604020202020204"/>
                <a:ea typeface="+mn-ea"/>
                <a:cs typeface="+mn-cs"/>
              </a:rPr>
              <a:t>Products</a:t>
            </a:r>
            <a:endParaRPr kumimoji="0" lang="en-GB" sz="900" b="1" i="0" u="none" strike="noStrike" kern="1200" cap="none" spc="0" normalizeH="0" baseline="0" noProof="0">
              <a:ln>
                <a:noFill/>
              </a:ln>
              <a:solidFill>
                <a:schemeClr val="tx1">
                  <a:lumMod val="60000"/>
                  <a:lumOff val="40000"/>
                </a:schemeClr>
              </a:solidFill>
              <a:effectLst/>
              <a:uLnTx/>
              <a:uFillTx/>
              <a:latin typeface="Arial" panose="020B0604020202020204"/>
              <a:ea typeface="+mn-ea"/>
              <a:cs typeface="+mn-cs"/>
            </a:endParaRPr>
          </a:p>
        </p:txBody>
      </p:sp>
      <p:sp>
        <p:nvSpPr>
          <p:cNvPr id="15" name="TextBox 14">
            <a:extLst>
              <a:ext uri="{FF2B5EF4-FFF2-40B4-BE49-F238E27FC236}">
                <a16:creationId xmlns:a16="http://schemas.microsoft.com/office/drawing/2014/main" id="{98D01B01-D3FC-43FD-9352-EC13A54F2062}"/>
              </a:ext>
            </a:extLst>
          </p:cNvPr>
          <p:cNvSpPr txBox="1"/>
          <p:nvPr userDrawn="1"/>
        </p:nvSpPr>
        <p:spPr>
          <a:xfrm>
            <a:off x="8134094" y="6281227"/>
            <a:ext cx="2101447" cy="138499"/>
          </a:xfrm>
          <a:prstGeom prst="rect">
            <a:avLst/>
          </a:prstGeom>
          <a:noFill/>
        </p:spPr>
        <p:txBody>
          <a:bodyPr wrap="square" lIns="0" tIns="0" rIns="0" bIns="0" numCol="1" spcCol="15120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chemeClr val="tx1">
                    <a:lumMod val="60000"/>
                    <a:lumOff val="40000"/>
                  </a:schemeClr>
                </a:solidFill>
                <a:effectLst/>
                <a:uLnTx/>
                <a:uFillTx/>
                <a:latin typeface="Arial" panose="020B0604020202020204"/>
                <a:ea typeface="+mn-ea"/>
                <a:cs typeface="+mn-cs"/>
              </a:rPr>
              <a:t>Ideas</a:t>
            </a:r>
            <a:endParaRPr kumimoji="0" lang="en-GB" sz="900" b="1" i="0" u="none" strike="noStrike" kern="1200" cap="none" spc="0" normalizeH="0" baseline="0" noProof="0">
              <a:ln>
                <a:noFill/>
              </a:ln>
              <a:solidFill>
                <a:schemeClr val="tx1">
                  <a:lumMod val="60000"/>
                  <a:lumOff val="40000"/>
                </a:schemeClr>
              </a:solidFill>
              <a:effectLst/>
              <a:uLnTx/>
              <a:uFillTx/>
              <a:latin typeface="Arial" panose="020B0604020202020204"/>
              <a:ea typeface="+mn-ea"/>
              <a:cs typeface="+mn-cs"/>
            </a:endParaRPr>
          </a:p>
        </p:txBody>
      </p:sp>
      <p:sp>
        <p:nvSpPr>
          <p:cNvPr id="16" name="TextBox 15">
            <a:extLst>
              <a:ext uri="{FF2B5EF4-FFF2-40B4-BE49-F238E27FC236}">
                <a16:creationId xmlns:a16="http://schemas.microsoft.com/office/drawing/2014/main" id="{FF329F15-9AD2-487C-BEF7-05357CFFA7B6}"/>
              </a:ext>
            </a:extLst>
          </p:cNvPr>
          <p:cNvSpPr txBox="1"/>
          <p:nvPr userDrawn="1"/>
        </p:nvSpPr>
        <p:spPr>
          <a:xfrm>
            <a:off x="2063875" y="6516711"/>
            <a:ext cx="2101447" cy="138499"/>
          </a:xfrm>
          <a:prstGeom prst="rect">
            <a:avLst/>
          </a:prstGeom>
          <a:noFill/>
        </p:spPr>
        <p:txBody>
          <a:bodyPr wrap="square" lIns="0" tIns="0" rIns="0" bIns="0" numCol="1" spcCol="15120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lumMod val="60000"/>
                    <a:lumOff val="40000"/>
                  </a:schemeClr>
                </a:solidFill>
                <a:effectLst/>
                <a:uLnTx/>
                <a:uFillTx/>
                <a:latin typeface="Arial" panose="020B0604020202020204"/>
                <a:ea typeface="+mn-ea"/>
                <a:cs typeface="+mn-cs"/>
              </a:rPr>
              <a:t>Scale</a:t>
            </a:r>
            <a:endParaRPr kumimoji="0" lang="en-GB" sz="900" b="0" i="0" u="none" strike="noStrike" kern="1200" cap="none" spc="0" normalizeH="0" baseline="0" noProof="0">
              <a:ln>
                <a:noFill/>
              </a:ln>
              <a:solidFill>
                <a:schemeClr val="tx1">
                  <a:lumMod val="60000"/>
                  <a:lumOff val="40000"/>
                </a:schemeClr>
              </a:solidFill>
              <a:effectLst/>
              <a:uLnTx/>
              <a:uFillTx/>
              <a:latin typeface="Arial" panose="020B0604020202020204"/>
              <a:ea typeface="+mn-ea"/>
              <a:cs typeface="+mn-cs"/>
            </a:endParaRPr>
          </a:p>
        </p:txBody>
      </p:sp>
      <p:sp>
        <p:nvSpPr>
          <p:cNvPr id="17" name="TextBox 16">
            <a:extLst>
              <a:ext uri="{FF2B5EF4-FFF2-40B4-BE49-F238E27FC236}">
                <a16:creationId xmlns:a16="http://schemas.microsoft.com/office/drawing/2014/main" id="{A221403F-8445-4C7F-8EEE-4BAEC908BF36}"/>
              </a:ext>
            </a:extLst>
          </p:cNvPr>
          <p:cNvSpPr txBox="1"/>
          <p:nvPr userDrawn="1"/>
        </p:nvSpPr>
        <p:spPr>
          <a:xfrm>
            <a:off x="5083075" y="6502314"/>
            <a:ext cx="2101447" cy="138499"/>
          </a:xfrm>
          <a:prstGeom prst="rect">
            <a:avLst/>
          </a:prstGeom>
          <a:noFill/>
        </p:spPr>
        <p:txBody>
          <a:bodyPr wrap="square" lIns="0" tIns="0" rIns="0" bIns="0" numCol="1" spcCol="15120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lumMod val="60000"/>
                    <a:lumOff val="40000"/>
                  </a:schemeClr>
                </a:solidFill>
                <a:effectLst/>
                <a:uLnTx/>
                <a:uFillTx/>
                <a:latin typeface="Arial" panose="020B0604020202020204"/>
                <a:ea typeface="+mn-ea"/>
                <a:cs typeface="+mn-cs"/>
              </a:rPr>
              <a:t>Test &amp; Learn</a:t>
            </a:r>
            <a:endParaRPr kumimoji="0" lang="en-GB" sz="900" b="0" i="0" u="none" strike="noStrike" kern="1200" cap="none" spc="0" normalizeH="0" baseline="0" noProof="0">
              <a:ln>
                <a:noFill/>
              </a:ln>
              <a:solidFill>
                <a:schemeClr val="tx1">
                  <a:lumMod val="60000"/>
                  <a:lumOff val="40000"/>
                </a:schemeClr>
              </a:solidFill>
              <a:effectLst/>
              <a:uLnTx/>
              <a:uFillTx/>
              <a:latin typeface="Arial" panose="020B0604020202020204"/>
              <a:ea typeface="+mn-ea"/>
              <a:cs typeface="+mn-cs"/>
            </a:endParaRPr>
          </a:p>
        </p:txBody>
      </p:sp>
      <p:sp>
        <p:nvSpPr>
          <p:cNvPr id="18" name="TextBox 17">
            <a:extLst>
              <a:ext uri="{FF2B5EF4-FFF2-40B4-BE49-F238E27FC236}">
                <a16:creationId xmlns:a16="http://schemas.microsoft.com/office/drawing/2014/main" id="{8EECE633-E57B-462D-B607-3175718F3FCE}"/>
              </a:ext>
            </a:extLst>
          </p:cNvPr>
          <p:cNvSpPr txBox="1"/>
          <p:nvPr userDrawn="1"/>
        </p:nvSpPr>
        <p:spPr>
          <a:xfrm>
            <a:off x="8134094" y="6527921"/>
            <a:ext cx="2101447" cy="138499"/>
          </a:xfrm>
          <a:prstGeom prst="rect">
            <a:avLst/>
          </a:prstGeom>
          <a:noFill/>
        </p:spPr>
        <p:txBody>
          <a:bodyPr wrap="square" lIns="0" tIns="0" rIns="0" bIns="0" numCol="1" spcCol="151200"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lumMod val="60000"/>
                    <a:lumOff val="40000"/>
                  </a:schemeClr>
                </a:solidFill>
                <a:effectLst/>
                <a:uLnTx/>
                <a:uFillTx/>
                <a:latin typeface="Arial" panose="020B0604020202020204"/>
                <a:ea typeface="+mn-ea"/>
                <a:cs typeface="+mn-cs"/>
              </a:rPr>
              <a:t>Spot &amp; Design</a:t>
            </a:r>
            <a:endParaRPr kumimoji="0" lang="en-GB" sz="900" b="0" i="0" u="none" strike="noStrike" kern="1200" cap="none" spc="0" normalizeH="0" baseline="0" noProof="0">
              <a:ln>
                <a:noFill/>
              </a:ln>
              <a:solidFill>
                <a:schemeClr val="tx1">
                  <a:lumMod val="60000"/>
                  <a:lumOff val="40000"/>
                </a:scheme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5967455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ack cover purple 2">
    <p:bg>
      <p:bgPr>
        <a:blipFill dpi="0" rotWithShape="1">
          <a:blip r:embed="rId2">
            <a:lum/>
          </a:blip>
          <a:srcRect/>
          <a:stretch>
            <a:fillRect l="-37000" r="-37000"/>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0A401A-67B7-4F4A-B401-677CA4EC339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841" r="5211"/>
          <a:stretch/>
        </p:blipFill>
        <p:spPr>
          <a:xfrm>
            <a:off x="3" y="3"/>
            <a:ext cx="12192000" cy="6857575"/>
          </a:xfrm>
          <a:prstGeom prst="rect">
            <a:avLst/>
          </a:prstGeom>
        </p:spPr>
      </p:pic>
      <p:sp>
        <p:nvSpPr>
          <p:cNvPr id="3" name="Footer Placeholder 2">
            <a:extLst>
              <a:ext uri="{FF2B5EF4-FFF2-40B4-BE49-F238E27FC236}">
                <a16:creationId xmlns:a16="http://schemas.microsoft.com/office/drawing/2014/main" id="{C2AB8D27-C15B-7E4A-A394-A215031FBE46}"/>
              </a:ext>
            </a:extLst>
          </p:cNvPr>
          <p:cNvSpPr>
            <a:spLocks noGrp="1"/>
          </p:cNvSpPr>
          <p:nvPr>
            <p:ph type="ftr" sz="quarter" idx="10"/>
          </p:nvPr>
        </p:nvSpPr>
        <p:spPr/>
        <p:txBody>
          <a:bodyPr/>
          <a:lstStyle/>
          <a:p>
            <a:r>
              <a:rPr lang="en-US" sz="488">
                <a:latin typeface="Arial" panose="020B0604020202020204" pitchFamily="34" charset="0"/>
                <a:cs typeface="Arial" panose="020B0604020202020204" pitchFamily="34" charset="0"/>
              </a:rPr>
              <a:t>©2020 Experian Information Solutions, Inc. All rights reserved. Experian and the Experian marks used herein are trademarks or registered trademarks of Experian Information Solutions, Inc. Other product and company names mentioned herein are the trademarks of their respective owners. No part of this copyrighted work may be reproduced, modified, or distributed in any form or manner without the prior written permission of Experian. </a:t>
            </a:r>
          </a:p>
          <a:p>
            <a:r>
              <a:rPr lang="en-US" sz="488" b="1">
                <a:latin typeface="Arial" panose="020B0604020202020204" pitchFamily="34" charset="0"/>
                <a:cs typeface="Arial" panose="020B0604020202020204" pitchFamily="34" charset="0"/>
              </a:rPr>
              <a:t>Experian [Public. Confidential. Internal. Restricted. – please choose the appropriate category].</a:t>
            </a:r>
            <a:endParaRPr lang="en-US"/>
          </a:p>
        </p:txBody>
      </p:sp>
      <p:pic>
        <p:nvPicPr>
          <p:cNvPr id="7" name="Picture 6">
            <a:extLst>
              <a:ext uri="{FF2B5EF4-FFF2-40B4-BE49-F238E27FC236}">
                <a16:creationId xmlns:a16="http://schemas.microsoft.com/office/drawing/2014/main" id="{9FD2BBBE-ABF4-D74A-8470-4E0FA851E2DA}"/>
              </a:ext>
            </a:extLst>
          </p:cNvPr>
          <p:cNvPicPr>
            <a:picLocks noChangeAspect="1"/>
          </p:cNvPicPr>
          <p:nvPr userDrawn="1"/>
        </p:nvPicPr>
        <p:blipFill>
          <a:blip r:embed="rId2"/>
          <a:srcRect/>
          <a:stretch/>
        </p:blipFill>
        <p:spPr>
          <a:xfrm>
            <a:off x="4203701" y="2819400"/>
            <a:ext cx="3784600" cy="1219200"/>
          </a:xfrm>
          <a:prstGeom prst="rect">
            <a:avLst/>
          </a:prstGeom>
        </p:spPr>
      </p:pic>
    </p:spTree>
    <p:extLst>
      <p:ext uri="{BB962C8B-B14F-4D97-AF65-F5344CB8AC3E}">
        <p14:creationId xmlns:p14="http://schemas.microsoft.com/office/powerpoint/2010/main" val="18461128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Divider - Pencil 1">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C167E0-5BDB-4378-A2D2-B6EFD3D5FB3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 y="0"/>
            <a:ext cx="12204657" cy="6858000"/>
          </a:xfrm>
          <a:prstGeom prst="rect">
            <a:avLst/>
          </a:prstGeom>
        </p:spPr>
      </p:pic>
      <p:sp>
        <p:nvSpPr>
          <p:cNvPr id="2" name="Title 1">
            <a:extLst>
              <a:ext uri="{FF2B5EF4-FFF2-40B4-BE49-F238E27FC236}">
                <a16:creationId xmlns:a16="http://schemas.microsoft.com/office/drawing/2014/main" id="{A81B31B6-BF90-415B-82A3-EB276F88BB23}"/>
              </a:ext>
            </a:extLst>
          </p:cNvPr>
          <p:cNvSpPr>
            <a:spLocks noGrp="1"/>
          </p:cNvSpPr>
          <p:nvPr>
            <p:ph type="ctrTitle" hasCustomPrompt="1"/>
          </p:nvPr>
        </p:nvSpPr>
        <p:spPr>
          <a:xfrm>
            <a:off x="6112807" y="2464398"/>
            <a:ext cx="5642048" cy="1220551"/>
          </a:xfrm>
        </p:spPr>
        <p:txBody>
          <a:bodyPr lIns="0" tIns="0" rIns="0" bIns="0" anchor="b">
            <a:noAutofit/>
          </a:bodyPr>
          <a:lstStyle>
            <a:lvl1pPr algn="l">
              <a:defRPr sz="3825">
                <a:solidFill>
                  <a:schemeClr val="bg1"/>
                </a:solidFill>
              </a:defRPr>
            </a:lvl1pPr>
          </a:lstStyle>
          <a:p>
            <a:r>
              <a:rPr lang="en-US"/>
              <a:t>Section Name</a:t>
            </a:r>
          </a:p>
        </p:txBody>
      </p:sp>
      <p:sp>
        <p:nvSpPr>
          <p:cNvPr id="3" name="Subtitle 2">
            <a:extLst>
              <a:ext uri="{FF2B5EF4-FFF2-40B4-BE49-F238E27FC236}">
                <a16:creationId xmlns:a16="http://schemas.microsoft.com/office/drawing/2014/main" id="{F36BA799-51B4-4152-98C0-CA303467DAF4}"/>
              </a:ext>
            </a:extLst>
          </p:cNvPr>
          <p:cNvSpPr>
            <a:spLocks noGrp="1"/>
          </p:cNvSpPr>
          <p:nvPr>
            <p:ph type="subTitle" idx="1" hasCustomPrompt="1"/>
          </p:nvPr>
        </p:nvSpPr>
        <p:spPr>
          <a:xfrm>
            <a:off x="6112807" y="3904168"/>
            <a:ext cx="5642048" cy="246932"/>
          </a:xfrm>
        </p:spPr>
        <p:txBody>
          <a:bodyPr lIns="0" tIns="0" rIns="0" bIns="0">
            <a:noAutofit/>
          </a:bodyPr>
          <a:lstStyle>
            <a:lvl1pPr marL="0" indent="0" algn="l">
              <a:lnSpc>
                <a:spcPct val="100000"/>
              </a:lnSpc>
              <a:buNone/>
              <a:defRPr sz="1200" b="0">
                <a:solidFill>
                  <a:schemeClr val="bg1"/>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Subtitle can go here in 16pt</a:t>
            </a:r>
          </a:p>
        </p:txBody>
      </p:sp>
      <p:pic>
        <p:nvPicPr>
          <p:cNvPr id="11" name="Picture 10">
            <a:extLst>
              <a:ext uri="{FF2B5EF4-FFF2-40B4-BE49-F238E27FC236}">
                <a16:creationId xmlns:a16="http://schemas.microsoft.com/office/drawing/2014/main" id="{91789CC4-E53E-4324-B49B-9059AD92B0C5}"/>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9546078" y="5843006"/>
            <a:ext cx="2065337" cy="668197"/>
          </a:xfrm>
          <a:prstGeom prst="rect">
            <a:avLst/>
          </a:prstGeom>
        </p:spPr>
      </p:pic>
      <p:sp>
        <p:nvSpPr>
          <p:cNvPr id="6" name="Picture Placeholder 5">
            <a:extLst>
              <a:ext uri="{FF2B5EF4-FFF2-40B4-BE49-F238E27FC236}">
                <a16:creationId xmlns:a16="http://schemas.microsoft.com/office/drawing/2014/main" id="{D0D32A62-C384-432F-BED4-A3A7771B7557}"/>
              </a:ext>
            </a:extLst>
          </p:cNvPr>
          <p:cNvSpPr>
            <a:spLocks noGrp="1"/>
          </p:cNvSpPr>
          <p:nvPr>
            <p:ph type="pic" sz="quarter" idx="19" hasCustomPrompt="1"/>
          </p:nvPr>
        </p:nvSpPr>
        <p:spPr>
          <a:xfrm>
            <a:off x="2933701" y="2159000"/>
            <a:ext cx="2654300" cy="2667000"/>
          </a:xfrm>
        </p:spPr>
        <p:txBody>
          <a:bodyPr anchor="ctr"/>
          <a:lstStyle>
            <a:lvl1pPr algn="ctr">
              <a:defRPr b="1">
                <a:solidFill>
                  <a:schemeClr val="accent4"/>
                </a:solidFill>
              </a:defRPr>
            </a:lvl1pPr>
          </a:lstStyle>
          <a:p>
            <a:r>
              <a:rPr lang="en-US"/>
              <a:t>[insert icon here]</a:t>
            </a:r>
          </a:p>
        </p:txBody>
      </p:sp>
      <p:sp>
        <p:nvSpPr>
          <p:cNvPr id="13" name="Text Placeholder 9">
            <a:extLst>
              <a:ext uri="{FF2B5EF4-FFF2-40B4-BE49-F238E27FC236}">
                <a16:creationId xmlns:a16="http://schemas.microsoft.com/office/drawing/2014/main" id="{9D6216A0-2F6E-476B-94A9-8AB78DB9F1A1}"/>
              </a:ext>
            </a:extLst>
          </p:cNvPr>
          <p:cNvSpPr>
            <a:spLocks noGrp="1"/>
          </p:cNvSpPr>
          <p:nvPr>
            <p:ph type="body" sz="quarter" idx="17" hasCustomPrompt="1"/>
          </p:nvPr>
        </p:nvSpPr>
        <p:spPr>
          <a:xfrm>
            <a:off x="406400" y="6243065"/>
            <a:ext cx="1492251" cy="198582"/>
          </a:xfrm>
        </p:spPr>
        <p:txBody>
          <a:bodyPr>
            <a:normAutofit/>
          </a:bodyPr>
          <a:lstStyle>
            <a:lvl1pPr>
              <a:defRPr sz="488">
                <a:solidFill>
                  <a:schemeClr val="bg1"/>
                </a:solidFill>
                <a:latin typeface="+mj-lt"/>
              </a:defRPr>
            </a:lvl1pPr>
          </a:lstStyle>
          <a:p>
            <a:pPr lvl="0"/>
            <a:r>
              <a:rPr lang="en-US"/>
              <a:t>Presentation Title</a:t>
            </a:r>
          </a:p>
        </p:txBody>
      </p:sp>
      <p:sp>
        <p:nvSpPr>
          <p:cNvPr id="14" name="Date Placeholder 3">
            <a:extLst>
              <a:ext uri="{FF2B5EF4-FFF2-40B4-BE49-F238E27FC236}">
                <a16:creationId xmlns:a16="http://schemas.microsoft.com/office/drawing/2014/main" id="{1702D205-1640-414C-A033-112B9077A776}"/>
              </a:ext>
            </a:extLst>
          </p:cNvPr>
          <p:cNvSpPr>
            <a:spLocks noGrp="1"/>
          </p:cNvSpPr>
          <p:nvPr>
            <p:ph type="dt" sz="half" idx="14"/>
          </p:nvPr>
        </p:nvSpPr>
        <p:spPr>
          <a:xfrm>
            <a:off x="1233806" y="6356352"/>
            <a:ext cx="619711" cy="365125"/>
          </a:xfrm>
        </p:spPr>
        <p:txBody>
          <a:bodyPr/>
          <a:lstStyle>
            <a:lvl1pPr>
              <a:defRPr>
                <a:solidFill>
                  <a:schemeClr val="bg1"/>
                </a:solidFill>
                <a:latin typeface="+mj-lt"/>
              </a:defRPr>
            </a:lvl1pPr>
          </a:lstStyle>
          <a:p>
            <a:fld id="{4188D87E-42CC-4789-BA45-31DC7DA65736}" type="datetime1">
              <a:rPr lang="en-GB" smtClean="0"/>
              <a:pPr/>
              <a:t>15/11/2024</a:t>
            </a:fld>
            <a:endParaRPr lang="en-US"/>
          </a:p>
        </p:txBody>
      </p:sp>
      <p:sp>
        <p:nvSpPr>
          <p:cNvPr id="15" name="Footer Placeholder 6">
            <a:extLst>
              <a:ext uri="{FF2B5EF4-FFF2-40B4-BE49-F238E27FC236}">
                <a16:creationId xmlns:a16="http://schemas.microsoft.com/office/drawing/2014/main" id="{548EBDDB-D217-4981-9C35-D26160208B4C}"/>
              </a:ext>
            </a:extLst>
          </p:cNvPr>
          <p:cNvSpPr>
            <a:spLocks noGrp="1"/>
          </p:cNvSpPr>
          <p:nvPr>
            <p:ph type="ftr" sz="quarter" idx="15"/>
          </p:nvPr>
        </p:nvSpPr>
        <p:spPr>
          <a:xfrm>
            <a:off x="706584" y="6356352"/>
            <a:ext cx="2812473" cy="365125"/>
          </a:xfrm>
        </p:spPr>
        <p:txBody>
          <a:bodyPr/>
          <a:lstStyle>
            <a:lvl1pPr algn="l">
              <a:defRPr>
                <a:solidFill>
                  <a:schemeClr val="bg1"/>
                </a:solidFill>
                <a:latin typeface="+mj-lt"/>
              </a:defRPr>
            </a:lvl1pPr>
          </a:lstStyle>
          <a:p>
            <a:r>
              <a:rPr lang="en-US"/>
              <a:t>© Experian	       Experian Internal</a:t>
            </a:r>
          </a:p>
        </p:txBody>
      </p:sp>
      <p:sp>
        <p:nvSpPr>
          <p:cNvPr id="16" name="Slide Number Placeholder 7">
            <a:extLst>
              <a:ext uri="{FF2B5EF4-FFF2-40B4-BE49-F238E27FC236}">
                <a16:creationId xmlns:a16="http://schemas.microsoft.com/office/drawing/2014/main" id="{3701BAEF-4C1D-4587-9157-5EDC19581661}"/>
              </a:ext>
            </a:extLst>
          </p:cNvPr>
          <p:cNvSpPr>
            <a:spLocks noGrp="1"/>
          </p:cNvSpPr>
          <p:nvPr>
            <p:ph type="sldNum" sz="quarter" idx="16"/>
          </p:nvPr>
        </p:nvSpPr>
        <p:spPr>
          <a:xfrm>
            <a:off x="406545" y="6356351"/>
            <a:ext cx="300039" cy="365125"/>
          </a:xfrm>
        </p:spPr>
        <p:txBody>
          <a:bodyPr/>
          <a:lstStyle>
            <a:lvl1pPr>
              <a:defRPr>
                <a:solidFill>
                  <a:schemeClr val="bg1"/>
                </a:solidFill>
                <a:latin typeface="+mj-lt"/>
              </a:defRPr>
            </a:lvl1pPr>
          </a:lstStyle>
          <a:p>
            <a:fld id="{0C916D93-D1BD-4B21-B324-1D14DF3A8966}" type="slidenum">
              <a:rPr lang="en-US" smtClean="0"/>
              <a:pPr/>
              <a:t>‹#›</a:t>
            </a:fld>
            <a:endParaRPr lang="en-US"/>
          </a:p>
        </p:txBody>
      </p:sp>
    </p:spTree>
    <p:extLst>
      <p:ext uri="{BB962C8B-B14F-4D97-AF65-F5344CB8AC3E}">
        <p14:creationId xmlns:p14="http://schemas.microsoft.com/office/powerpoint/2010/main" val="11962418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extLst>
    <p:ext uri="{DCECCB84-F9BA-43D5-87BE-67443E8EF086}">
      <p15:sldGuideLst xmlns:p15="http://schemas.microsoft.com/office/powerpoint/2012/main">
        <p15:guide id="1" orient="horz" pos="4176"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pic>
        <p:nvPicPr>
          <p:cNvPr id="7" name="Picture 6" descr="Two people standing in a room&#10;&#10;Description generated with very high confidence">
            <a:extLst>
              <a:ext uri="{FF2B5EF4-FFF2-40B4-BE49-F238E27FC236}">
                <a16:creationId xmlns:a16="http://schemas.microsoft.com/office/drawing/2014/main" id="{19076BCC-228C-4C6B-905E-51659250E6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7640"/>
          <a:stretch/>
        </p:blipFill>
        <p:spPr>
          <a:xfrm>
            <a:off x="3774117" y="-15378"/>
            <a:ext cx="8417467" cy="6858000"/>
          </a:xfrm>
          <a:prstGeom prst="rect">
            <a:avLst/>
          </a:prstGeom>
        </p:spPr>
      </p:pic>
      <p:pic>
        <p:nvPicPr>
          <p:cNvPr id="10" name="Picture 9">
            <a:extLst>
              <a:ext uri="{FF2B5EF4-FFF2-40B4-BE49-F238E27FC236}">
                <a16:creationId xmlns:a16="http://schemas.microsoft.com/office/drawing/2014/main" id="{94D2CB3A-1B13-4AD1-9421-DDA9B5FB51A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16" y="-15378"/>
            <a:ext cx="12245847" cy="6888756"/>
          </a:xfrm>
          <a:prstGeom prst="rect">
            <a:avLst/>
          </a:prstGeom>
        </p:spPr>
      </p:pic>
      <p:sp>
        <p:nvSpPr>
          <p:cNvPr id="8" name="object 40">
            <a:extLst>
              <a:ext uri="{FF2B5EF4-FFF2-40B4-BE49-F238E27FC236}">
                <a16:creationId xmlns:a16="http://schemas.microsoft.com/office/drawing/2014/main" id="{C9D7CD34-485A-4F24-BD9D-22092D30A7DA}"/>
              </a:ext>
            </a:extLst>
          </p:cNvPr>
          <p:cNvSpPr txBox="1"/>
          <p:nvPr userDrawn="1"/>
        </p:nvSpPr>
        <p:spPr>
          <a:xfrm>
            <a:off x="491055" y="6344659"/>
            <a:ext cx="1948317" cy="124546"/>
          </a:xfrm>
          <a:prstGeom prst="rect">
            <a:avLst/>
          </a:prstGeom>
        </p:spPr>
        <p:txBody>
          <a:bodyPr vert="horz" wrap="square" lIns="0" tIns="9485" rIns="0" bIns="0" rtlCol="0">
            <a:spAutoFit/>
          </a:bodyPr>
          <a:lstStyle/>
          <a:p>
            <a:pPr marL="9486">
              <a:lnSpc>
                <a:spcPct val="100000"/>
              </a:lnSpc>
              <a:spcBef>
                <a:spcPts val="75"/>
              </a:spcBef>
            </a:pPr>
            <a:r>
              <a:rPr sz="747" b="0">
                <a:solidFill>
                  <a:srgbClr val="FFFFFF"/>
                </a:solidFill>
                <a:latin typeface="DIN Next LT Pro Light"/>
                <a:cs typeface="DIN Next LT Pro Light"/>
              </a:rPr>
              <a:t>© Experian | </a:t>
            </a:r>
            <a:r>
              <a:rPr sz="747" b="0" spc="-4">
                <a:solidFill>
                  <a:srgbClr val="FFFFFF"/>
                </a:solidFill>
                <a:latin typeface="DIN Next LT Pro Light"/>
                <a:cs typeface="DIN Next LT Pro Light"/>
              </a:rPr>
              <a:t>Private </a:t>
            </a:r>
            <a:r>
              <a:rPr sz="747" b="0">
                <a:solidFill>
                  <a:srgbClr val="FFFFFF"/>
                </a:solidFill>
                <a:latin typeface="DIN Next LT Pro Light"/>
                <a:cs typeface="DIN Next LT Pro Light"/>
              </a:rPr>
              <a:t>and</a:t>
            </a:r>
            <a:r>
              <a:rPr sz="747" b="0" spc="-23">
                <a:solidFill>
                  <a:srgbClr val="FFFFFF"/>
                </a:solidFill>
                <a:latin typeface="DIN Next LT Pro Light"/>
                <a:cs typeface="DIN Next LT Pro Light"/>
              </a:rPr>
              <a:t> </a:t>
            </a:r>
            <a:r>
              <a:rPr sz="747" b="0" spc="-4">
                <a:solidFill>
                  <a:srgbClr val="FFFFFF"/>
                </a:solidFill>
                <a:latin typeface="DIN Next LT Pro Light"/>
                <a:cs typeface="DIN Next LT Pro Light"/>
              </a:rPr>
              <a:t>Restricted.</a:t>
            </a:r>
            <a:endParaRPr sz="747">
              <a:latin typeface="DIN Next LT Pro Light"/>
              <a:cs typeface="DIN Next LT Pro Light"/>
            </a:endParaRPr>
          </a:p>
        </p:txBody>
      </p:sp>
      <p:pic>
        <p:nvPicPr>
          <p:cNvPr id="9" name="Graphic 8">
            <a:extLst>
              <a:ext uri="{FF2B5EF4-FFF2-40B4-BE49-F238E27FC236}">
                <a16:creationId xmlns:a16="http://schemas.microsoft.com/office/drawing/2014/main" id="{0256F47C-B617-4A92-AF82-B1C053A8BFB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1952" y="561209"/>
            <a:ext cx="2162009" cy="703545"/>
          </a:xfrm>
          <a:prstGeom prst="rect">
            <a:avLst/>
          </a:prstGeom>
        </p:spPr>
      </p:pic>
      <p:sp>
        <p:nvSpPr>
          <p:cNvPr id="2" name="Holder 2"/>
          <p:cNvSpPr>
            <a:spLocks noGrp="1"/>
          </p:cNvSpPr>
          <p:nvPr>
            <p:ph type="ctrTitle"/>
          </p:nvPr>
        </p:nvSpPr>
        <p:spPr>
          <a:xfrm>
            <a:off x="489262" y="2269809"/>
            <a:ext cx="5033065" cy="716909"/>
          </a:xfrm>
          <a:prstGeom prst="rect">
            <a:avLst/>
          </a:prstGeom>
        </p:spPr>
        <p:txBody>
          <a:bodyPr vert="horz" wrap="square" lIns="0" tIns="83820" rIns="0" bIns="0" rtlCol="0">
            <a:spAutoFit/>
          </a:bodyPr>
          <a:lstStyle>
            <a:lvl1pPr>
              <a:defRPr sz="3287" kern="1200" spc="-100" dirty="0">
                <a:solidFill>
                  <a:srgbClr val="FFFFFF"/>
                </a:solidFill>
                <a:latin typeface="DIN Next LT Pro Light"/>
                <a:ea typeface="+mn-ea"/>
                <a:cs typeface="DIN Next LT Pro Light"/>
              </a:defRPr>
            </a:lvl1pPr>
          </a:lstStyle>
          <a:p>
            <a:pPr marL="9486" marR="3794" lvl="0" algn="l" defTabSz="682988" rtl="0" eaLnBrk="1" latinLnBrk="0" hangingPunct="1">
              <a:lnSpc>
                <a:spcPts val="3585"/>
              </a:lnSpc>
              <a:spcBef>
                <a:spcPts val="493"/>
              </a:spcBef>
            </a:pPr>
            <a:endParaRPr/>
          </a:p>
        </p:txBody>
      </p:sp>
      <p:sp>
        <p:nvSpPr>
          <p:cNvPr id="3" name="Holder 3"/>
          <p:cNvSpPr>
            <a:spLocks noGrp="1"/>
          </p:cNvSpPr>
          <p:nvPr>
            <p:ph type="subTitle" idx="4"/>
          </p:nvPr>
        </p:nvSpPr>
        <p:spPr>
          <a:xfrm>
            <a:off x="466371" y="4763386"/>
            <a:ext cx="5199375" cy="372201"/>
          </a:xfrm>
          <a:prstGeom prst="rect">
            <a:avLst/>
          </a:prstGeom>
        </p:spPr>
        <p:txBody>
          <a:bodyPr vert="horz" wrap="square" lIns="0" tIns="12700" rIns="0" bIns="0" rtlCol="0">
            <a:spAutoFit/>
          </a:bodyPr>
          <a:lstStyle>
            <a:lvl1pPr>
              <a:defRPr sz="1345" kern="1200" spc="-30" dirty="0">
                <a:solidFill>
                  <a:srgbClr val="FFFFFF"/>
                </a:solidFill>
                <a:latin typeface="DIN Next LT Pro Light"/>
                <a:cs typeface="DIN Next LT Pro Light"/>
              </a:defRPr>
            </a:lvl1pPr>
          </a:lstStyle>
          <a:p>
            <a:pPr marL="9486" marR="3794" lvl="0" algn="l" defTabSz="682988" rtl="0" eaLnBrk="1" latinLnBrk="0" hangingPunct="1">
              <a:lnSpc>
                <a:spcPct val="129700"/>
              </a:lnSpc>
              <a:spcBef>
                <a:spcPts val="75"/>
              </a:spcBef>
            </a:pPr>
            <a:endParaRPr/>
          </a:p>
        </p:txBody>
      </p:sp>
    </p:spTree>
    <p:extLst>
      <p:ext uri="{BB962C8B-B14F-4D97-AF65-F5344CB8AC3E}">
        <p14:creationId xmlns:p14="http://schemas.microsoft.com/office/powerpoint/2010/main" val="2548105786"/>
      </p:ext>
    </p:extLst>
  </p:cSld>
  <p:clrMapOvr>
    <a:masterClrMapping/>
  </p:clrMapOvr>
  <p:extLst>
    <p:ext uri="{DCECCB84-F9BA-43D5-87BE-67443E8EF086}">
      <p15:sldGuideLst xmlns:p15="http://schemas.microsoft.com/office/powerpoint/2012/main">
        <p15:guide id="1" orient="horz" pos="299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Background Image Fil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Image result for digital growth">
            <a:extLst>
              <a:ext uri="{FF2B5EF4-FFF2-40B4-BE49-F238E27FC236}">
                <a16:creationId xmlns:a16="http://schemas.microsoft.com/office/drawing/2014/main" id="{7AB1068C-77BD-4F61-8D21-1E9B12B17E3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3119" y="6070"/>
            <a:ext cx="12578237" cy="70752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468001" y="1584102"/>
            <a:ext cx="9366563" cy="759854"/>
          </a:xfrm>
        </p:spPr>
        <p:txBody>
          <a:bodyPr anchor="t" anchorCtr="0"/>
          <a:lstStyle>
            <a:lvl1pPr algn="l">
              <a:lnSpc>
                <a:spcPct val="90000"/>
              </a:lnSpc>
              <a:defRPr sz="3000"/>
            </a:lvl1pPr>
          </a:lstStyle>
          <a:p>
            <a:r>
              <a:rPr lang="en-US"/>
              <a:t>Click to edit Master title style</a:t>
            </a:r>
            <a:endParaRPr lang="en-GB"/>
          </a:p>
        </p:txBody>
      </p:sp>
      <p:sp>
        <p:nvSpPr>
          <p:cNvPr id="3" name="Subtitle 2"/>
          <p:cNvSpPr>
            <a:spLocks noGrp="1"/>
          </p:cNvSpPr>
          <p:nvPr>
            <p:ph type="subTitle" idx="1"/>
          </p:nvPr>
        </p:nvSpPr>
        <p:spPr>
          <a:xfrm>
            <a:off x="468001" y="2640169"/>
            <a:ext cx="9366563" cy="2340000"/>
          </a:xfrm>
        </p:spPr>
        <p:txBody>
          <a:bodyPr anchor="t" anchorCtr="0"/>
          <a:lstStyle>
            <a:lvl1pPr marL="0" indent="0" algn="l">
              <a:spcBef>
                <a:spcPts val="0"/>
              </a:spcBef>
              <a:buNone/>
              <a:defRPr sz="1275"/>
            </a:lvl1pPr>
            <a:lvl2pPr marL="342892" indent="0" algn="ctr">
              <a:buNone/>
              <a:defRPr sz="1500"/>
            </a:lvl2pPr>
            <a:lvl3pPr marL="685784" indent="0" algn="ctr">
              <a:buNone/>
              <a:defRPr sz="1350"/>
            </a:lvl3pPr>
            <a:lvl4pPr marL="1028675"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DE24E1E-E494-43C7-A995-7DC8E13C1760}" type="datetime1">
              <a:rPr lang="en-GB" smtClean="0"/>
              <a:t>15/11/2024</a:t>
            </a:fld>
            <a:endParaRPr lang="en-GB"/>
          </a:p>
        </p:txBody>
      </p:sp>
      <p:sp>
        <p:nvSpPr>
          <p:cNvPr id="5" name="Footer Placeholder 4"/>
          <p:cNvSpPr>
            <a:spLocks noGrp="1"/>
          </p:cNvSpPr>
          <p:nvPr>
            <p:ph type="ftr" sz="quarter" idx="11"/>
          </p:nvPr>
        </p:nvSpPr>
        <p:spPr/>
        <p:txBody>
          <a:bodyPr/>
          <a:lstStyle/>
          <a:p>
            <a:r>
              <a:rPr lang="en-GB"/>
              <a:t>Experian Restricted                           Driving B2B Growth | Creating our Digital Business</a:t>
            </a:r>
          </a:p>
        </p:txBody>
      </p:sp>
      <p:pic>
        <p:nvPicPr>
          <p:cNvPr id="8" name="Picture 7"/>
          <p:cNvPicPr>
            <a:picLocks noChangeAspect="1"/>
          </p:cNvPicPr>
          <p:nvPr userDrawn="1"/>
        </p:nvPicPr>
        <p:blipFill rotWithShape="1">
          <a:blip r:embed="rId4" cstate="print">
            <a:extLst>
              <a:ext uri="{28A0092B-C50C-407E-A947-70E740481C1C}">
                <a14:useLocalDpi xmlns:a14="http://schemas.microsoft.com/office/drawing/2010/main" val="0"/>
              </a:ext>
            </a:extLst>
          </a:blip>
          <a:srcRect l="1655" t="16451"/>
          <a:stretch/>
        </p:blipFill>
        <p:spPr>
          <a:xfrm>
            <a:off x="-4762" y="6071"/>
            <a:ext cx="5668148" cy="1509713"/>
          </a:xfrm>
          <a:prstGeom prst="rect">
            <a:avLst/>
          </a:prstGeom>
        </p:spPr>
      </p:pic>
      <p:pic>
        <p:nvPicPr>
          <p:cNvPr id="9" name="Picture 8"/>
          <p:cNvPicPr>
            <a:picLocks noChangeAspect="1"/>
          </p:cNvPicPr>
          <p:nvPr userDrawn="1"/>
        </p:nvPicPr>
        <p:blipFill>
          <a:blip r:embed="rId5"/>
          <a:stretch>
            <a:fillRect/>
          </a:stretch>
        </p:blipFill>
        <p:spPr>
          <a:xfrm>
            <a:off x="9411480" y="5731492"/>
            <a:ext cx="2475723" cy="808716"/>
          </a:xfrm>
          <a:prstGeom prst="rect">
            <a:avLst/>
          </a:prstGeom>
        </p:spPr>
      </p:pic>
    </p:spTree>
    <p:extLst>
      <p:ext uri="{BB962C8B-B14F-4D97-AF65-F5344CB8AC3E}">
        <p14:creationId xmlns:p14="http://schemas.microsoft.com/office/powerpoint/2010/main" val="20302901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su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8582-6344-9249-AB0B-6A7518C2340D}"/>
              </a:ext>
            </a:extLst>
          </p:cNvPr>
          <p:cNvSpPr>
            <a:spLocks noGrp="1"/>
          </p:cNvSpPr>
          <p:nvPr>
            <p:ph type="title"/>
          </p:nvPr>
        </p:nvSpPr>
        <p:spPr>
          <a:xfrm>
            <a:off x="450000" y="450002"/>
            <a:ext cx="11274552" cy="523220"/>
          </a:xfrm>
        </p:spPr>
        <p:txBody>
          <a:bodyPr wrap="square">
            <a:spAutoFit/>
          </a:bodyPr>
          <a:lstStyle>
            <a:lvl1pPr>
              <a:lnSpc>
                <a:spcPct val="100000"/>
              </a:lnSpc>
              <a:defRPr/>
            </a:lvl1pPr>
          </a:lstStyle>
          <a:p>
            <a:r>
              <a:rPr lang="en-US"/>
              <a:t>Click to edit Master title style</a:t>
            </a:r>
          </a:p>
        </p:txBody>
      </p:sp>
      <p:sp>
        <p:nvSpPr>
          <p:cNvPr id="4" name="Text Placeholder 5">
            <a:extLst>
              <a:ext uri="{FF2B5EF4-FFF2-40B4-BE49-F238E27FC236}">
                <a16:creationId xmlns:a16="http://schemas.microsoft.com/office/drawing/2014/main" id="{0E9B00BC-2F3C-2C42-8E19-255DAFAF3864}"/>
              </a:ext>
            </a:extLst>
          </p:cNvPr>
          <p:cNvSpPr>
            <a:spLocks noGrp="1"/>
          </p:cNvSpPr>
          <p:nvPr>
            <p:ph type="body" sz="quarter" idx="30" hasCustomPrompt="1"/>
          </p:nvPr>
        </p:nvSpPr>
        <p:spPr>
          <a:xfrm>
            <a:off x="457202" y="1005841"/>
            <a:ext cx="11274425" cy="226344"/>
          </a:xfrm>
        </p:spPr>
        <p:txBody>
          <a:bodyPr wrap="square">
            <a:spAutoFit/>
          </a:bodyPr>
          <a:lstStyle>
            <a:lvl1pPr>
              <a:lnSpc>
                <a:spcPct val="120000"/>
              </a:lnSpc>
              <a:spcBef>
                <a:spcPts val="0"/>
              </a:spcBef>
              <a:defRPr sz="1350">
                <a:solidFill>
                  <a:srgbClr val="1D4F91"/>
                </a:solidFill>
              </a:defRPr>
            </a:lvl1pPr>
          </a:lstStyle>
          <a:p>
            <a:pPr lvl="0"/>
            <a:r>
              <a:rPr lang="en-US" err="1"/>
              <a:t>Subheadline</a:t>
            </a:r>
            <a:r>
              <a:rPr lang="en-US"/>
              <a:t> preset in 18pt, if required</a:t>
            </a:r>
          </a:p>
        </p:txBody>
      </p:sp>
      <p:sp>
        <p:nvSpPr>
          <p:cNvPr id="13" name="Text Placeholder 12">
            <a:extLst>
              <a:ext uri="{FF2B5EF4-FFF2-40B4-BE49-F238E27FC236}">
                <a16:creationId xmlns:a16="http://schemas.microsoft.com/office/drawing/2014/main" id="{AE3EDE16-7359-4143-9E1C-565D2CC7539A}"/>
              </a:ext>
            </a:extLst>
          </p:cNvPr>
          <p:cNvSpPr>
            <a:spLocks noGrp="1"/>
          </p:cNvSpPr>
          <p:nvPr>
            <p:ph type="body" sz="quarter" idx="32"/>
          </p:nvPr>
        </p:nvSpPr>
        <p:spPr>
          <a:xfrm>
            <a:off x="463551" y="2022475"/>
            <a:ext cx="9371013" cy="1602314"/>
          </a:xfrm>
        </p:spPr>
        <p:txBody>
          <a:bodyPr wrap="square">
            <a:sp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 name="Footer Placeholder 2">
            <a:extLst>
              <a:ext uri="{FF2B5EF4-FFF2-40B4-BE49-F238E27FC236}">
                <a16:creationId xmlns:a16="http://schemas.microsoft.com/office/drawing/2014/main" id="{0604DB3E-E786-5542-B2E0-3171CC2A6AC7}"/>
              </a:ext>
            </a:extLst>
          </p:cNvPr>
          <p:cNvSpPr>
            <a:spLocks noGrp="1"/>
          </p:cNvSpPr>
          <p:nvPr>
            <p:ph type="ftr" sz="quarter" idx="33"/>
          </p:nvPr>
        </p:nvSpPr>
        <p:spPr>
          <a:xfrm>
            <a:off x="1673087" y="6455743"/>
            <a:ext cx="4114800" cy="365125"/>
          </a:xfrm>
        </p:spPr>
        <p:txBody>
          <a:bodyPr/>
          <a:lstStyle>
            <a:lvl1pPr>
              <a:defRPr sz="563"/>
            </a:lvl1pPr>
          </a:lstStyle>
          <a:p>
            <a:r>
              <a:rPr lang="en-GB"/>
              <a:t>Private and confidential Affordability Passport GTM Training </a:t>
            </a:r>
          </a:p>
        </p:txBody>
      </p:sp>
      <p:sp>
        <p:nvSpPr>
          <p:cNvPr id="5" name="Slide Number Placeholder 4">
            <a:extLst>
              <a:ext uri="{FF2B5EF4-FFF2-40B4-BE49-F238E27FC236}">
                <a16:creationId xmlns:a16="http://schemas.microsoft.com/office/drawing/2014/main" id="{C23AF552-A5BC-054D-A74B-F4A0E77D160B}"/>
              </a:ext>
            </a:extLst>
          </p:cNvPr>
          <p:cNvSpPr>
            <a:spLocks noGrp="1"/>
          </p:cNvSpPr>
          <p:nvPr>
            <p:ph type="sldNum" sz="quarter" idx="34"/>
          </p:nvPr>
        </p:nvSpPr>
        <p:spPr>
          <a:xfrm>
            <a:off x="373622" y="6455743"/>
            <a:ext cx="1107311" cy="365125"/>
          </a:xfrm>
        </p:spPr>
        <p:txBody>
          <a:bodyPr/>
          <a:lstStyle>
            <a:lvl1pPr>
              <a:defRPr sz="563"/>
            </a:lvl1pPr>
          </a:lstStyle>
          <a:p>
            <a:fld id="{EB336F61-3971-6044-820E-376B4BACDAF0}" type="slidenum">
              <a:rPr lang="en-GB" smtClean="0"/>
              <a:pPr/>
              <a:t>‹#›</a:t>
            </a:fld>
            <a:r>
              <a:rPr lang="en-GB"/>
              <a:t>    Experian</a:t>
            </a:r>
          </a:p>
        </p:txBody>
      </p:sp>
    </p:spTree>
    <p:extLst>
      <p:ext uri="{BB962C8B-B14F-4D97-AF65-F5344CB8AC3E}">
        <p14:creationId xmlns:p14="http://schemas.microsoft.com/office/powerpoint/2010/main" val="20516828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8582-6344-9249-AB0B-6A7518C2340D}"/>
              </a:ext>
            </a:extLst>
          </p:cNvPr>
          <p:cNvSpPr>
            <a:spLocks noGrp="1"/>
          </p:cNvSpPr>
          <p:nvPr>
            <p:ph type="title"/>
          </p:nvPr>
        </p:nvSpPr>
        <p:spPr/>
        <p:txBody>
          <a:bodyPr/>
          <a:lstStyle/>
          <a:p>
            <a:r>
              <a:rPr lang="en-US"/>
              <a:t>Click to edit Master title style</a:t>
            </a:r>
          </a:p>
        </p:txBody>
      </p:sp>
      <p:sp>
        <p:nvSpPr>
          <p:cNvPr id="4" name="Text Placeholder 5">
            <a:extLst>
              <a:ext uri="{FF2B5EF4-FFF2-40B4-BE49-F238E27FC236}">
                <a16:creationId xmlns:a16="http://schemas.microsoft.com/office/drawing/2014/main" id="{0E9B00BC-2F3C-2C42-8E19-255DAFAF3864}"/>
              </a:ext>
            </a:extLst>
          </p:cNvPr>
          <p:cNvSpPr>
            <a:spLocks noGrp="1"/>
          </p:cNvSpPr>
          <p:nvPr>
            <p:ph type="body" sz="quarter" idx="30" hasCustomPrompt="1"/>
          </p:nvPr>
        </p:nvSpPr>
        <p:spPr>
          <a:xfrm>
            <a:off x="457201" y="1005840"/>
            <a:ext cx="11274425" cy="419100"/>
          </a:xfrm>
        </p:spPr>
        <p:txBody>
          <a:bodyPr>
            <a:normAutofit/>
          </a:bodyPr>
          <a:lstStyle>
            <a:lvl1pPr>
              <a:lnSpc>
                <a:spcPct val="120000"/>
              </a:lnSpc>
              <a:spcBef>
                <a:spcPts val="0"/>
              </a:spcBef>
              <a:defRPr sz="1350">
                <a:solidFill>
                  <a:srgbClr val="1D4F91"/>
                </a:solidFill>
              </a:defRPr>
            </a:lvl1pPr>
          </a:lstStyle>
          <a:p>
            <a:pPr lvl="0"/>
            <a:r>
              <a:rPr lang="en-US" err="1"/>
              <a:t>Subheadline</a:t>
            </a:r>
            <a:r>
              <a:rPr lang="en-US"/>
              <a:t> preset in 18pt, if required</a:t>
            </a:r>
          </a:p>
        </p:txBody>
      </p:sp>
      <p:sp>
        <p:nvSpPr>
          <p:cNvPr id="6" name="Text Placeholder 6">
            <a:extLst>
              <a:ext uri="{FF2B5EF4-FFF2-40B4-BE49-F238E27FC236}">
                <a16:creationId xmlns:a16="http://schemas.microsoft.com/office/drawing/2014/main" id="{BDA52A95-B4BB-2E4C-950E-C79CBEF3400C}"/>
              </a:ext>
            </a:extLst>
          </p:cNvPr>
          <p:cNvSpPr>
            <a:spLocks noGrp="1"/>
          </p:cNvSpPr>
          <p:nvPr>
            <p:ph type="body" sz="quarter" idx="31" hasCustomPrompt="1"/>
          </p:nvPr>
        </p:nvSpPr>
        <p:spPr>
          <a:xfrm>
            <a:off x="457200" y="2011682"/>
            <a:ext cx="11274424" cy="3649755"/>
          </a:xfrm>
        </p:spPr>
        <p:txBody>
          <a:bodyPr/>
          <a:lstStyle>
            <a:lvl1pPr>
              <a:lnSpc>
                <a:spcPct val="110000"/>
              </a:lnSpc>
              <a:defRPr sz="1350" b="1">
                <a:solidFill>
                  <a:srgbClr val="1D4F91"/>
                </a:solidFill>
              </a:defRPr>
            </a:lvl1pPr>
            <a:lvl2pPr marL="0" indent="0">
              <a:lnSpc>
                <a:spcPct val="110000"/>
              </a:lnSpc>
              <a:buNone/>
              <a:defRPr sz="1200"/>
            </a:lvl2pPr>
            <a:lvl3pPr marL="260604" indent="-130969">
              <a:lnSpc>
                <a:spcPct val="110000"/>
              </a:lnSpc>
              <a:buFont typeface="Arial" panose="020B0604020202020204" pitchFamily="34" charset="0"/>
              <a:buChar char="•"/>
              <a:tabLst/>
              <a:defRPr sz="1200"/>
            </a:lvl3pPr>
            <a:lvl4pPr marL="390906" indent="-129779">
              <a:lnSpc>
                <a:spcPct val="110000"/>
              </a:lnSpc>
              <a:buFont typeface="System Font Regular"/>
              <a:buChar char="–"/>
              <a:tabLst/>
              <a:defRPr sz="1200"/>
            </a:lvl4pPr>
            <a:lvl5pPr marL="521208" indent="-129779">
              <a:lnSpc>
                <a:spcPct val="110000"/>
              </a:lnSpc>
              <a:buFont typeface="Arial" panose="020B0604020202020204" pitchFamily="34" charset="0"/>
              <a:buChar char="•"/>
              <a:tabLst/>
              <a:defRPr sz="1200"/>
            </a:lvl5pPr>
            <a:lvl6pPr marL="651510" indent="-127397">
              <a:lnSpc>
                <a:spcPct val="110000"/>
              </a:lnSpc>
              <a:buFont typeface="System Font Regular"/>
              <a:buChar char="–"/>
              <a:tabLst/>
              <a:defRPr sz="1200">
                <a:solidFill>
                  <a:srgbClr val="63666A"/>
                </a:solidFill>
              </a:defRPr>
            </a:lvl6pPr>
          </a:lstStyle>
          <a:p>
            <a:pPr lvl="1"/>
            <a:r>
              <a:rPr lang="en-US"/>
              <a:t>First level</a:t>
            </a:r>
          </a:p>
          <a:p>
            <a:pPr lvl="2"/>
            <a:r>
              <a:rPr lang="en-US"/>
              <a:t>Second level</a:t>
            </a:r>
          </a:p>
          <a:p>
            <a:pPr lvl="3"/>
            <a:r>
              <a:rPr lang="en-US"/>
              <a:t>Third level</a:t>
            </a:r>
          </a:p>
          <a:p>
            <a:pPr lvl="4"/>
            <a:r>
              <a:rPr lang="en-US"/>
              <a:t>Fourth level</a:t>
            </a:r>
          </a:p>
          <a:p>
            <a:pPr lvl="5"/>
            <a:r>
              <a:rPr lang="en-US"/>
              <a:t>Fifth level</a:t>
            </a:r>
          </a:p>
          <a:p>
            <a:pPr lvl="5"/>
            <a:endParaRPr lang="en-US"/>
          </a:p>
        </p:txBody>
      </p:sp>
      <p:sp>
        <p:nvSpPr>
          <p:cNvPr id="8" name="Footer Placeholder 16">
            <a:extLst>
              <a:ext uri="{FF2B5EF4-FFF2-40B4-BE49-F238E27FC236}">
                <a16:creationId xmlns:a16="http://schemas.microsoft.com/office/drawing/2014/main" id="{F6FEF971-1FDF-544C-AE10-DB642C0960AD}"/>
              </a:ext>
            </a:extLst>
          </p:cNvPr>
          <p:cNvSpPr>
            <a:spLocks noGrp="1"/>
          </p:cNvSpPr>
          <p:nvPr>
            <p:ph type="ftr" sz="quarter" idx="3"/>
          </p:nvPr>
        </p:nvSpPr>
        <p:spPr>
          <a:xfrm>
            <a:off x="457200" y="6272784"/>
            <a:ext cx="4114800" cy="292608"/>
          </a:xfrm>
          <a:prstGeom prst="rect">
            <a:avLst/>
          </a:prstGeom>
        </p:spPr>
        <p:txBody>
          <a:bodyPr vert="horz" lIns="0" tIns="0" rIns="0" bIns="0" rtlCol="0" anchor="b" anchorCtr="0"/>
          <a:lstStyle>
            <a:lvl1pPr marL="0" indent="0" algn="l">
              <a:tabLst>
                <a:tab pos="333375" algn="l"/>
                <a:tab pos="726281" algn="l"/>
                <a:tab pos="1020366" algn="l"/>
              </a:tabLst>
              <a:defRPr sz="488">
                <a:solidFill>
                  <a:srgbClr val="63666A"/>
                </a:solidFill>
              </a:defRPr>
            </a:lvl1pPr>
          </a:lstStyle>
          <a:p>
            <a:r>
              <a:rPr lang="en-US"/>
              <a:t>© Experian    Confidential    Experian Affordability</a:t>
            </a:r>
          </a:p>
        </p:txBody>
      </p:sp>
      <p:sp>
        <p:nvSpPr>
          <p:cNvPr id="9" name="Text Placeholder 8">
            <a:extLst>
              <a:ext uri="{FF2B5EF4-FFF2-40B4-BE49-F238E27FC236}">
                <a16:creationId xmlns:a16="http://schemas.microsoft.com/office/drawing/2014/main" id="{C908BD3F-0D47-E542-A528-91685D92B6AC}"/>
              </a:ext>
            </a:extLst>
          </p:cNvPr>
          <p:cNvSpPr>
            <a:spLocks noGrp="1"/>
          </p:cNvSpPr>
          <p:nvPr>
            <p:ph type="body" sz="quarter" idx="32" hasCustomPrompt="1"/>
          </p:nvPr>
        </p:nvSpPr>
        <p:spPr>
          <a:xfrm>
            <a:off x="4808539" y="6156327"/>
            <a:ext cx="941387" cy="409575"/>
          </a:xfrm>
        </p:spPr>
        <p:txBody>
          <a:bodyPr/>
          <a:lstStyle>
            <a:lvl1pPr>
              <a:defRPr/>
            </a:lvl1pPr>
          </a:lstStyle>
          <a:p>
            <a:pPr lvl="0"/>
            <a:fld id="{DFAC2AAD-6281-DD4F-8193-5C056DF470DC}" type="slidenum">
              <a:rPr lang="en-GB" smtClean="0"/>
              <a:t>‹#›</a:t>
            </a:fld>
            <a:endParaRPr lang="en-GB"/>
          </a:p>
        </p:txBody>
      </p:sp>
    </p:spTree>
    <p:extLst>
      <p:ext uri="{BB962C8B-B14F-4D97-AF65-F5344CB8AC3E}">
        <p14:creationId xmlns:p14="http://schemas.microsoft.com/office/powerpoint/2010/main" val="2288098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Right Content layout w/image 3">
    <p:spTree>
      <p:nvGrpSpPr>
        <p:cNvPr id="1" name=""/>
        <p:cNvGrpSpPr/>
        <p:nvPr/>
      </p:nvGrpSpPr>
      <p:grpSpPr>
        <a:xfrm>
          <a:off x="0" y="0"/>
          <a:ext cx="0" cy="0"/>
          <a:chOff x="0" y="0"/>
          <a:chExt cx="0" cy="0"/>
        </a:xfrm>
      </p:grpSpPr>
      <p:pic>
        <p:nvPicPr>
          <p:cNvPr id="3" name="Picture 2" descr="A picture containing drawing&#10;&#10;Description automatically generated">
            <a:extLst>
              <a:ext uri="{FF2B5EF4-FFF2-40B4-BE49-F238E27FC236}">
                <a16:creationId xmlns:a16="http://schemas.microsoft.com/office/drawing/2014/main" id="{D4DE6D2A-50F7-2549-ABB0-6D1887DC247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858"/>
            <a:ext cx="12192000" cy="6857143"/>
          </a:xfrm>
          <a:prstGeom prst="rect">
            <a:avLst/>
          </a:prstGeom>
        </p:spPr>
      </p:pic>
      <p:sp>
        <p:nvSpPr>
          <p:cNvPr id="5" name="Picture Placeholder 3">
            <a:extLst>
              <a:ext uri="{FF2B5EF4-FFF2-40B4-BE49-F238E27FC236}">
                <a16:creationId xmlns:a16="http://schemas.microsoft.com/office/drawing/2014/main" id="{DD9A7DE3-9425-A443-84FC-990F1894F589}"/>
              </a:ext>
            </a:extLst>
          </p:cNvPr>
          <p:cNvSpPr>
            <a:spLocks noGrp="1"/>
          </p:cNvSpPr>
          <p:nvPr>
            <p:ph type="pic" sz="quarter" idx="20" hasCustomPrompt="1"/>
          </p:nvPr>
        </p:nvSpPr>
        <p:spPr>
          <a:xfrm>
            <a:off x="1004649" y="2514600"/>
            <a:ext cx="2562704" cy="2568575"/>
          </a:xfrm>
        </p:spPr>
        <p:txBody>
          <a:bodyPr anchor="ctr">
            <a:normAutofit/>
          </a:bodyPr>
          <a:lstStyle>
            <a:lvl1pPr algn="ctr">
              <a:defRPr sz="2000" b="1">
                <a:solidFill>
                  <a:srgbClr val="E63888"/>
                </a:solidFill>
              </a:defRPr>
            </a:lvl1pPr>
          </a:lstStyle>
          <a:p>
            <a:r>
              <a:rPr lang="en-US"/>
              <a:t>[Insert image here]</a:t>
            </a:r>
          </a:p>
        </p:txBody>
      </p:sp>
      <p:sp>
        <p:nvSpPr>
          <p:cNvPr id="2" name="Title 1">
            <a:extLst>
              <a:ext uri="{FF2B5EF4-FFF2-40B4-BE49-F238E27FC236}">
                <a16:creationId xmlns:a16="http://schemas.microsoft.com/office/drawing/2014/main" id="{5804AD91-C429-704C-9423-71DB04F48281}"/>
              </a:ext>
            </a:extLst>
          </p:cNvPr>
          <p:cNvSpPr>
            <a:spLocks noGrp="1"/>
          </p:cNvSpPr>
          <p:nvPr>
            <p:ph type="title" hasCustomPrompt="1"/>
          </p:nvPr>
        </p:nvSpPr>
        <p:spPr/>
        <p:txBody>
          <a:bodyPr/>
          <a:lstStyle>
            <a:lvl1pPr>
              <a:defRPr>
                <a:solidFill>
                  <a:schemeClr val="bg1"/>
                </a:solidFill>
              </a:defRPr>
            </a:lvl1pPr>
          </a:lstStyle>
          <a:p>
            <a:r>
              <a:rPr lang="en-US"/>
              <a:t>Headline preset in 32pt bolded for emphasis</a:t>
            </a:r>
          </a:p>
        </p:txBody>
      </p:sp>
      <p:sp>
        <p:nvSpPr>
          <p:cNvPr id="7" name="Footer Placeholder 6">
            <a:extLst>
              <a:ext uri="{FF2B5EF4-FFF2-40B4-BE49-F238E27FC236}">
                <a16:creationId xmlns:a16="http://schemas.microsoft.com/office/drawing/2014/main" id="{C8A59E2B-76E0-5047-B0D0-8092E11D168F}"/>
              </a:ext>
            </a:extLst>
          </p:cNvPr>
          <p:cNvSpPr>
            <a:spLocks noGrp="1"/>
          </p:cNvSpPr>
          <p:nvPr>
            <p:ph type="ftr" sz="quarter" idx="21"/>
          </p:nvPr>
        </p:nvSpPr>
        <p:spPr/>
        <p:txBody>
          <a:bodyPr/>
          <a:lstStyle>
            <a:lvl1pPr>
              <a:defRPr>
                <a:solidFill>
                  <a:schemeClr val="bg1"/>
                </a:solidFill>
              </a:defRPr>
            </a:lvl1pPr>
          </a:lstStyle>
          <a:p>
            <a:fld id="{7240D81F-A9C9-BE4E-89F2-C5514A3B633B}" type="slidenum">
              <a:rPr lang="en-US" smtClean="0"/>
              <a:pPr/>
              <a:t>‹#›</a:t>
            </a:fld>
            <a:r>
              <a:rPr lang="en-US"/>
              <a:t>	© Experian	</a:t>
            </a:r>
            <a:fld id="{90946941-A803-504E-A5BD-6619F6F5FE25}" type="datetime1">
              <a:rPr lang="en-US" smtClean="0"/>
              <a:pPr/>
              <a:t>11/15/2024</a:t>
            </a:fld>
            <a:r>
              <a:rPr lang="en-US"/>
              <a:t>	Experian Internal</a:t>
            </a:r>
          </a:p>
        </p:txBody>
      </p:sp>
      <p:sp>
        <p:nvSpPr>
          <p:cNvPr id="9" name="Text Placeholder 8">
            <a:extLst>
              <a:ext uri="{FF2B5EF4-FFF2-40B4-BE49-F238E27FC236}">
                <a16:creationId xmlns:a16="http://schemas.microsoft.com/office/drawing/2014/main" id="{4F537321-ADAB-0942-B771-E7DAB19FA401}"/>
              </a:ext>
            </a:extLst>
          </p:cNvPr>
          <p:cNvSpPr>
            <a:spLocks noGrp="1"/>
          </p:cNvSpPr>
          <p:nvPr>
            <p:ph type="body" sz="quarter" idx="22" hasCustomPrompt="1"/>
          </p:nvPr>
        </p:nvSpPr>
        <p:spPr>
          <a:xfrm>
            <a:off x="4572001" y="2011681"/>
            <a:ext cx="7159625" cy="3365500"/>
          </a:xfrm>
        </p:spPr>
        <p:txBody>
          <a:bodyPr>
            <a:noAutofit/>
          </a:bodyPr>
          <a:lstStyle>
            <a:lvl1pPr>
              <a:lnSpc>
                <a:spcPct val="110000"/>
              </a:lnSpc>
              <a:spcBef>
                <a:spcPts val="2200"/>
              </a:spcBef>
              <a:defRPr sz="1800" b="1">
                <a:solidFill>
                  <a:schemeClr val="bg1"/>
                </a:solidFill>
              </a:defRPr>
            </a:lvl1pPr>
            <a:lvl2pPr marL="0" indent="0">
              <a:lnSpc>
                <a:spcPct val="110000"/>
              </a:lnSpc>
              <a:buFontTx/>
              <a:buNone/>
              <a:tabLst/>
              <a:defRPr sz="1800">
                <a:solidFill>
                  <a:schemeClr val="bg1"/>
                </a:solidFill>
              </a:defRPr>
            </a:lvl2pPr>
            <a:lvl3pPr marL="347477" indent="-173738">
              <a:lnSpc>
                <a:spcPct val="110000"/>
              </a:lnSpc>
              <a:buFont typeface="Arial" panose="020B0604020202020204" pitchFamily="34" charset="0"/>
              <a:buChar char="•"/>
              <a:tabLst/>
              <a:defRPr sz="1800">
                <a:solidFill>
                  <a:schemeClr val="bg1"/>
                </a:solidFill>
              </a:defRPr>
            </a:lvl3pPr>
            <a:lvl4pPr marL="523881" indent="-174628">
              <a:lnSpc>
                <a:spcPct val="110000"/>
              </a:lnSpc>
              <a:buFont typeface="System Font Regular"/>
              <a:buChar char="–"/>
              <a:tabLst/>
              <a:defRPr sz="1800">
                <a:solidFill>
                  <a:schemeClr val="bg1"/>
                </a:solidFill>
              </a:defRPr>
            </a:lvl4pPr>
            <a:lvl5pPr marL="694953" indent="-173738">
              <a:lnSpc>
                <a:spcPct val="110000"/>
              </a:lnSpc>
              <a:buFont typeface="Arial" panose="020B0604020202020204" pitchFamily="34" charset="0"/>
              <a:buChar char="•"/>
              <a:tabLst/>
              <a:defRPr sz="1800">
                <a:solidFill>
                  <a:schemeClr val="bg1"/>
                </a:solidFill>
              </a:defRPr>
            </a:lvl5pPr>
            <a:lvl6pPr marL="868691" indent="-173738">
              <a:buFont typeface="System Font Regular"/>
              <a:buChar char="–"/>
              <a:tabLst/>
              <a:defRPr>
                <a:solidFill>
                  <a:schemeClr val="bg1"/>
                </a:solidFill>
              </a:defRPr>
            </a:lvl6pPr>
          </a:lstStyle>
          <a:p>
            <a:pPr lvl="0"/>
            <a:r>
              <a:rPr lang="en-US"/>
              <a:t>Section title here in preset 18pt Arial Bold</a:t>
            </a:r>
          </a:p>
          <a:p>
            <a:pPr lvl="1"/>
            <a:r>
              <a:rPr lang="en-US"/>
              <a:t>First item</a:t>
            </a:r>
          </a:p>
          <a:p>
            <a:pPr lvl="2"/>
            <a:r>
              <a:rPr lang="en-US"/>
              <a:t>Second level</a:t>
            </a:r>
          </a:p>
          <a:p>
            <a:pPr lvl="3"/>
            <a:r>
              <a:rPr lang="en-US"/>
              <a:t>Third level</a:t>
            </a:r>
          </a:p>
          <a:p>
            <a:pPr lvl="4"/>
            <a:r>
              <a:rPr lang="en-US"/>
              <a:t>Fourth level</a:t>
            </a:r>
          </a:p>
          <a:p>
            <a:pPr lvl="5"/>
            <a:r>
              <a:rPr lang="en-US"/>
              <a:t>Fifth level</a:t>
            </a:r>
          </a:p>
        </p:txBody>
      </p:sp>
      <p:pic>
        <p:nvPicPr>
          <p:cNvPr id="14" name="Picture 13" descr="A close up of a logo&#10;&#10;Description automatically generated">
            <a:extLst>
              <a:ext uri="{FF2B5EF4-FFF2-40B4-BE49-F238E27FC236}">
                <a16:creationId xmlns:a16="http://schemas.microsoft.com/office/drawing/2014/main" id="{1D41B80D-3182-3F46-B569-8DBAFCF31219}"/>
              </a:ext>
            </a:extLst>
          </p:cNvPr>
          <p:cNvPicPr>
            <a:picLocks noChangeAspect="1"/>
          </p:cNvPicPr>
          <p:nvPr userDrawn="1"/>
        </p:nvPicPr>
        <p:blipFill>
          <a:blip r:embed="rId3"/>
          <a:stretch>
            <a:fillRect/>
          </a:stretch>
        </p:blipFill>
        <p:spPr>
          <a:xfrm>
            <a:off x="11356849" y="5989320"/>
            <a:ext cx="456057" cy="576072"/>
          </a:xfrm>
          <a:prstGeom prst="rect">
            <a:avLst/>
          </a:prstGeom>
        </p:spPr>
      </p:pic>
      <p:sp>
        <p:nvSpPr>
          <p:cNvPr id="8" name="Text Placeholder 5">
            <a:extLst>
              <a:ext uri="{FF2B5EF4-FFF2-40B4-BE49-F238E27FC236}">
                <a16:creationId xmlns:a16="http://schemas.microsoft.com/office/drawing/2014/main" id="{E668C007-A489-DA43-ADBD-5FFF3DB8F01E}"/>
              </a:ext>
            </a:extLst>
          </p:cNvPr>
          <p:cNvSpPr>
            <a:spLocks noGrp="1"/>
          </p:cNvSpPr>
          <p:nvPr>
            <p:ph type="body" sz="quarter" idx="24" hasCustomPrompt="1"/>
          </p:nvPr>
        </p:nvSpPr>
        <p:spPr>
          <a:xfrm>
            <a:off x="457201" y="1005841"/>
            <a:ext cx="11274425" cy="419100"/>
          </a:xfrm>
        </p:spPr>
        <p:txBody>
          <a:bodyPr>
            <a:normAutofit/>
          </a:bodyPr>
          <a:lstStyle>
            <a:lvl1pPr>
              <a:lnSpc>
                <a:spcPct val="120000"/>
              </a:lnSpc>
              <a:spcBef>
                <a:spcPts val="0"/>
              </a:spcBef>
              <a:defRPr sz="1800">
                <a:solidFill>
                  <a:schemeClr val="bg1"/>
                </a:solidFill>
              </a:defRPr>
            </a:lvl1pPr>
          </a:lstStyle>
          <a:p>
            <a:pPr lvl="0"/>
            <a:r>
              <a:rPr lang="en-US" err="1"/>
              <a:t>Subheadline</a:t>
            </a:r>
            <a:r>
              <a:rPr lang="en-US"/>
              <a:t> preset in 18pt, if required</a:t>
            </a:r>
          </a:p>
        </p:txBody>
      </p:sp>
    </p:spTree>
    <p:extLst>
      <p:ext uri="{BB962C8B-B14F-4D97-AF65-F5344CB8AC3E}">
        <p14:creationId xmlns:p14="http://schemas.microsoft.com/office/powerpoint/2010/main" val="4077495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8001" y="1584102"/>
            <a:ext cx="9366563" cy="759854"/>
          </a:xfrm>
        </p:spPr>
        <p:txBody>
          <a:bodyPr anchor="t" anchorCtr="0"/>
          <a:lstStyle>
            <a:lvl1pPr algn="l">
              <a:lnSpc>
                <a:spcPct val="90000"/>
              </a:lnSpc>
              <a:defRPr sz="3000"/>
            </a:lvl1pPr>
          </a:lstStyle>
          <a:p>
            <a:r>
              <a:rPr lang="en-US"/>
              <a:t>Click to edit Master title style</a:t>
            </a:r>
            <a:endParaRPr lang="en-GB"/>
          </a:p>
        </p:txBody>
      </p:sp>
      <p:sp>
        <p:nvSpPr>
          <p:cNvPr id="3" name="Subtitle 2"/>
          <p:cNvSpPr>
            <a:spLocks noGrp="1"/>
          </p:cNvSpPr>
          <p:nvPr>
            <p:ph type="subTitle" idx="1"/>
          </p:nvPr>
        </p:nvSpPr>
        <p:spPr>
          <a:xfrm>
            <a:off x="468001" y="2640169"/>
            <a:ext cx="9366563" cy="2340000"/>
          </a:xfrm>
        </p:spPr>
        <p:txBody>
          <a:bodyPr anchor="t" anchorCtr="0"/>
          <a:lstStyle>
            <a:lvl1pPr marL="0" indent="0" algn="l">
              <a:spcBef>
                <a:spcPts val="0"/>
              </a:spcBef>
              <a:buNone/>
              <a:defRPr sz="1275"/>
            </a:lvl1pPr>
            <a:lvl2pPr marL="342892" indent="0" algn="ctr">
              <a:buNone/>
              <a:defRPr sz="1500"/>
            </a:lvl2pPr>
            <a:lvl3pPr marL="685784" indent="0" algn="ctr">
              <a:buNone/>
              <a:defRPr sz="1350"/>
            </a:lvl3pPr>
            <a:lvl4pPr marL="1028675"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2"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D674482-4F21-48E9-995E-7747DCAF6125}" type="datetime1">
              <a:rPr lang="en-GB" smtClean="0"/>
              <a:t>15/11/2024</a:t>
            </a:fld>
            <a:endParaRPr lang="en-GB"/>
          </a:p>
        </p:txBody>
      </p:sp>
      <p:sp>
        <p:nvSpPr>
          <p:cNvPr id="5" name="Footer Placeholder 4"/>
          <p:cNvSpPr>
            <a:spLocks noGrp="1"/>
          </p:cNvSpPr>
          <p:nvPr>
            <p:ph type="ftr" sz="quarter" idx="11"/>
          </p:nvPr>
        </p:nvSpPr>
        <p:spPr/>
        <p:txBody>
          <a:bodyPr/>
          <a:lstStyle/>
          <a:p>
            <a:r>
              <a:rPr lang="en-GB"/>
              <a:t>Experian Restricted                           Driving B2B Growth | Creating our Digital Business</a:t>
            </a: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1655" t="16451"/>
          <a:stretch/>
        </p:blipFill>
        <p:spPr>
          <a:xfrm>
            <a:off x="-4762" y="2"/>
            <a:ext cx="5668148" cy="1509713"/>
          </a:xfrm>
          <a:prstGeom prst="rect">
            <a:avLst/>
          </a:prstGeom>
        </p:spPr>
      </p:pic>
      <p:pic>
        <p:nvPicPr>
          <p:cNvPr id="8" name="Picture 7"/>
          <p:cNvPicPr>
            <a:picLocks noChangeAspect="1"/>
          </p:cNvPicPr>
          <p:nvPr userDrawn="1"/>
        </p:nvPicPr>
        <p:blipFill>
          <a:blip r:embed="rId3"/>
          <a:stretch>
            <a:fillRect/>
          </a:stretch>
        </p:blipFill>
        <p:spPr>
          <a:xfrm>
            <a:off x="9411480" y="5731492"/>
            <a:ext cx="2475723" cy="808716"/>
          </a:xfrm>
          <a:prstGeom prst="rect">
            <a:avLst/>
          </a:prstGeom>
        </p:spPr>
      </p:pic>
    </p:spTree>
    <p:extLst>
      <p:ext uri="{BB962C8B-B14F-4D97-AF65-F5344CB8AC3E}">
        <p14:creationId xmlns:p14="http://schemas.microsoft.com/office/powerpoint/2010/main" val="90723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s Slide">
    <p:bg>
      <p:bgPr>
        <a:solidFill>
          <a:srgbClr val="ECF0F7"/>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02" y="2638801"/>
            <a:ext cx="8428351" cy="2726875"/>
          </a:xfrm>
        </p:spPr>
        <p:txBody>
          <a:bodyPr/>
          <a:lstStyle>
            <a:lvl1pPr marL="202401" indent="-202401">
              <a:spcBef>
                <a:spcPts val="1200"/>
              </a:spcBef>
              <a:buFont typeface="+mj-lt"/>
              <a:buAutoNum type="arabicPeriod"/>
              <a:defRPr sz="1275" b="0"/>
            </a:lvl1pPr>
            <a:lvl2pPr marL="202401" indent="0">
              <a:buNone/>
              <a:defRPr sz="1275" b="0"/>
            </a:lvl2pPr>
            <a:lvl3pPr marL="202401" indent="0">
              <a:buNone/>
              <a:defRPr sz="1275" b="0"/>
            </a:lvl3pPr>
            <a:lvl4pPr marL="202401" indent="0">
              <a:buNone/>
              <a:defRPr sz="1275" b="0"/>
            </a:lvl4pPr>
            <a:lvl5pPr marL="202401" indent="0">
              <a:buNone/>
              <a:defRPr sz="1275"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467999" y="1584000"/>
            <a:ext cx="9366564" cy="1007678"/>
          </a:xfrm>
        </p:spPr>
        <p:txBody>
          <a:bodyPr/>
          <a:lstStyle>
            <a:lvl1pPr>
              <a:defRPr sz="3000"/>
            </a:lvl1pPr>
          </a:lstStyle>
          <a:p>
            <a:r>
              <a:rPr lang="en-US"/>
              <a:t>Click to edit Master title style</a:t>
            </a:r>
            <a:endParaRPr lang="en-GB"/>
          </a:p>
        </p:txBody>
      </p:sp>
      <p:sp>
        <p:nvSpPr>
          <p:cNvPr id="4" name="Date Placeholder 3"/>
          <p:cNvSpPr>
            <a:spLocks noGrp="1"/>
          </p:cNvSpPr>
          <p:nvPr>
            <p:ph type="dt" sz="half" idx="10"/>
          </p:nvPr>
        </p:nvSpPr>
        <p:spPr/>
        <p:txBody>
          <a:bodyPr/>
          <a:lstStyle/>
          <a:p>
            <a:fld id="{7A780BF5-7650-4142-BB85-1D42825EA28B}" type="datetime1">
              <a:rPr lang="en-GB" smtClean="0"/>
              <a:t>15/11/2024</a:t>
            </a:fld>
            <a:endParaRPr lang="en-GB"/>
          </a:p>
        </p:txBody>
      </p:sp>
      <p:sp>
        <p:nvSpPr>
          <p:cNvPr id="5" name="Footer Placeholder 4"/>
          <p:cNvSpPr>
            <a:spLocks noGrp="1"/>
          </p:cNvSpPr>
          <p:nvPr>
            <p:ph type="ftr" sz="quarter" idx="11"/>
          </p:nvPr>
        </p:nvSpPr>
        <p:spPr/>
        <p:txBody>
          <a:bodyPr/>
          <a:lstStyle/>
          <a:p>
            <a:r>
              <a:rPr lang="en-GB"/>
              <a:t>Experian Restricted                           Driving B2B Growth | Creating our Digital Business</a:t>
            </a: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655" t="16451"/>
          <a:stretch/>
        </p:blipFill>
        <p:spPr>
          <a:xfrm>
            <a:off x="-4762" y="2"/>
            <a:ext cx="5668148" cy="1509713"/>
          </a:xfrm>
          <a:prstGeom prst="rect">
            <a:avLst/>
          </a:prstGeom>
        </p:spPr>
      </p:pic>
    </p:spTree>
    <p:extLst>
      <p:ext uri="{BB962C8B-B14F-4D97-AF65-F5344CB8AC3E}">
        <p14:creationId xmlns:p14="http://schemas.microsoft.com/office/powerpoint/2010/main" val="196383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02" y="2022475"/>
            <a:ext cx="84283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4" name="Date Placeholder 3"/>
          <p:cNvSpPr>
            <a:spLocks noGrp="1"/>
          </p:cNvSpPr>
          <p:nvPr>
            <p:ph type="dt" sz="half" idx="10"/>
          </p:nvPr>
        </p:nvSpPr>
        <p:spPr/>
        <p:txBody>
          <a:bodyPr/>
          <a:lstStyle/>
          <a:p>
            <a:fld id="{DBC76BD8-514B-440B-B3C6-993F1F56E81C}" type="datetime1">
              <a:rPr lang="en-GB" smtClean="0"/>
              <a:t>15/11/2024</a:t>
            </a:fld>
            <a:endParaRPr lang="en-GB"/>
          </a:p>
        </p:txBody>
      </p:sp>
      <p:sp>
        <p:nvSpPr>
          <p:cNvPr id="5" name="Footer Placeholder 4"/>
          <p:cNvSpPr>
            <a:spLocks noGrp="1"/>
          </p:cNvSpPr>
          <p:nvPr>
            <p:ph type="ftr" sz="quarter" idx="11"/>
          </p:nvPr>
        </p:nvSpPr>
        <p:spPr/>
        <p:txBody>
          <a:bodyPr/>
          <a:lstStyle/>
          <a:p>
            <a:r>
              <a:rPr lang="en-GB"/>
              <a:t>Experian Restricted                           Driving B2B Growth | Creating our Digital Business</a:t>
            </a:r>
          </a:p>
        </p:txBody>
      </p:sp>
    </p:spTree>
    <p:extLst>
      <p:ext uri="{BB962C8B-B14F-4D97-AF65-F5344CB8AC3E}">
        <p14:creationId xmlns:p14="http://schemas.microsoft.com/office/powerpoint/2010/main" val="955461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Two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999" y="2022475"/>
            <a:ext cx="5400000"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p:txBody>
          <a:bodyPr/>
          <a:lstStyle/>
          <a:p>
            <a:r>
              <a:rPr lang="en-US"/>
              <a:t>Click to edit Master title style</a:t>
            </a:r>
            <a:endParaRPr lang="en-GB"/>
          </a:p>
        </p:txBody>
      </p:sp>
      <p:sp>
        <p:nvSpPr>
          <p:cNvPr id="4" name="Date Placeholder 3"/>
          <p:cNvSpPr>
            <a:spLocks noGrp="1"/>
          </p:cNvSpPr>
          <p:nvPr>
            <p:ph type="dt" sz="half" idx="10"/>
          </p:nvPr>
        </p:nvSpPr>
        <p:spPr/>
        <p:txBody>
          <a:bodyPr/>
          <a:lstStyle/>
          <a:p>
            <a:fld id="{0FF91641-21D5-4039-945D-17BC58DB8045}" type="datetime1">
              <a:rPr lang="en-GB" smtClean="0"/>
              <a:t>15/11/2024</a:t>
            </a:fld>
            <a:endParaRPr lang="en-GB"/>
          </a:p>
        </p:txBody>
      </p:sp>
      <p:sp>
        <p:nvSpPr>
          <p:cNvPr id="5" name="Footer Placeholder 4"/>
          <p:cNvSpPr>
            <a:spLocks noGrp="1"/>
          </p:cNvSpPr>
          <p:nvPr>
            <p:ph type="ftr" sz="quarter" idx="11"/>
          </p:nvPr>
        </p:nvSpPr>
        <p:spPr/>
        <p:txBody>
          <a:bodyPr/>
          <a:lstStyle/>
          <a:p>
            <a:r>
              <a:rPr lang="en-GB"/>
              <a:t>Experian Restricted                           Driving B2B Growth | Creating our Digital Business</a:t>
            </a:r>
          </a:p>
        </p:txBody>
      </p:sp>
      <p:sp>
        <p:nvSpPr>
          <p:cNvPr id="6" name="Content Placeholder 2"/>
          <p:cNvSpPr>
            <a:spLocks noGrp="1"/>
          </p:cNvSpPr>
          <p:nvPr>
            <p:ph idx="12"/>
          </p:nvPr>
        </p:nvSpPr>
        <p:spPr>
          <a:xfrm>
            <a:off x="6181727" y="2022475"/>
            <a:ext cx="5564188"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65272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001" y="2022475"/>
            <a:ext cx="55708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468001" y="528034"/>
            <a:ext cx="5570851" cy="1007678"/>
          </a:xfrm>
        </p:spPr>
        <p:txBody>
          <a:bodyPr/>
          <a:lstStyle/>
          <a:p>
            <a:r>
              <a:rPr lang="en-US"/>
              <a:t>Click to edit Master title style</a:t>
            </a:r>
            <a:endParaRPr lang="en-GB"/>
          </a:p>
        </p:txBody>
      </p:sp>
      <p:sp>
        <p:nvSpPr>
          <p:cNvPr id="4" name="Date Placeholder 3"/>
          <p:cNvSpPr>
            <a:spLocks noGrp="1"/>
          </p:cNvSpPr>
          <p:nvPr>
            <p:ph type="dt" sz="half" idx="10"/>
          </p:nvPr>
        </p:nvSpPr>
        <p:spPr/>
        <p:txBody>
          <a:bodyPr/>
          <a:lstStyle/>
          <a:p>
            <a:fld id="{2E0105E2-D813-47CB-92EC-F748AFAB28E8}" type="datetime1">
              <a:rPr lang="en-GB" smtClean="0"/>
              <a:t>15/11/2024</a:t>
            </a:fld>
            <a:endParaRPr lang="en-GB"/>
          </a:p>
        </p:txBody>
      </p:sp>
      <p:sp>
        <p:nvSpPr>
          <p:cNvPr id="5" name="Footer Placeholder 4"/>
          <p:cNvSpPr>
            <a:spLocks noGrp="1"/>
          </p:cNvSpPr>
          <p:nvPr>
            <p:ph type="ftr" sz="quarter" idx="11"/>
          </p:nvPr>
        </p:nvSpPr>
        <p:spPr/>
        <p:txBody>
          <a:bodyPr/>
          <a:lstStyle/>
          <a:p>
            <a:r>
              <a:rPr lang="en-GB"/>
              <a:t>Experian Restricted                           Driving B2B Growth | Creating our Digital Business</a:t>
            </a:r>
          </a:p>
        </p:txBody>
      </p:sp>
      <p:sp>
        <p:nvSpPr>
          <p:cNvPr id="8" name="Picture Placeholder 9"/>
          <p:cNvSpPr>
            <a:spLocks noGrp="1"/>
          </p:cNvSpPr>
          <p:nvPr>
            <p:ph type="pic" sz="quarter" idx="14"/>
          </p:nvPr>
        </p:nvSpPr>
        <p:spPr>
          <a:xfrm>
            <a:off x="6446716" y="-5073"/>
            <a:ext cx="5758165" cy="5755222"/>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70674"/>
              <a:gd name="connsiteY0" fmla="*/ 2044535 h 5749051"/>
              <a:gd name="connsiteX1" fmla="*/ 0 w 5770674"/>
              <a:gd name="connsiteY1" fmla="*/ 1284 h 5749051"/>
              <a:gd name="connsiteX2" fmla="*/ 2048885 w 5770674"/>
              <a:gd name="connsiteY2" fmla="*/ 0 h 5749051"/>
              <a:gd name="connsiteX3" fmla="*/ 3708867 w 5770674"/>
              <a:gd name="connsiteY3" fmla="*/ 0 h 5749051"/>
              <a:gd name="connsiteX4" fmla="*/ 5758165 w 5770674"/>
              <a:gd name="connsiteY4" fmla="*/ 311 h 5749051"/>
              <a:gd name="connsiteX5" fmla="*/ 5753402 w 5770674"/>
              <a:gd name="connsiteY5" fmla="*/ 2044535 h 5749051"/>
              <a:gd name="connsiteX6" fmla="*/ 5753402 w 5770674"/>
              <a:gd name="connsiteY6" fmla="*/ 3704516 h 5749051"/>
              <a:gd name="connsiteX7" fmla="*/ 5770674 w 5770674"/>
              <a:gd name="connsiteY7" fmla="*/ 5736172 h 5749051"/>
              <a:gd name="connsiteX8" fmla="*/ 3708867 w 5770674"/>
              <a:gd name="connsiteY8" fmla="*/ 5749051 h 5749051"/>
              <a:gd name="connsiteX9" fmla="*/ 2048885 w 5770674"/>
              <a:gd name="connsiteY9" fmla="*/ 5749051 h 5749051"/>
              <a:gd name="connsiteX10" fmla="*/ 4350 w 5770674"/>
              <a:gd name="connsiteY10" fmla="*/ 3704516 h 5749051"/>
              <a:gd name="connsiteX11" fmla="*/ 4350 w 5770674"/>
              <a:gd name="connsiteY11" fmla="*/ 2044535 h 5749051"/>
              <a:gd name="connsiteX0" fmla="*/ 4350 w 5758165"/>
              <a:gd name="connsiteY0" fmla="*/ 2044535 h 5755222"/>
              <a:gd name="connsiteX1" fmla="*/ 0 w 5758165"/>
              <a:gd name="connsiteY1" fmla="*/ 1284 h 5755222"/>
              <a:gd name="connsiteX2" fmla="*/ 2048885 w 5758165"/>
              <a:gd name="connsiteY2" fmla="*/ 0 h 5755222"/>
              <a:gd name="connsiteX3" fmla="*/ 3708867 w 5758165"/>
              <a:gd name="connsiteY3" fmla="*/ 0 h 5755222"/>
              <a:gd name="connsiteX4" fmla="*/ 5758165 w 5758165"/>
              <a:gd name="connsiteY4" fmla="*/ 311 h 5755222"/>
              <a:gd name="connsiteX5" fmla="*/ 5753402 w 5758165"/>
              <a:gd name="connsiteY5" fmla="*/ 2044535 h 5755222"/>
              <a:gd name="connsiteX6" fmla="*/ 5753402 w 5758165"/>
              <a:gd name="connsiteY6" fmla="*/ 3704516 h 5755222"/>
              <a:gd name="connsiteX7" fmla="*/ 5754005 w 5758165"/>
              <a:gd name="connsiteY7" fmla="*/ 5755222 h 5755222"/>
              <a:gd name="connsiteX8" fmla="*/ 3708867 w 5758165"/>
              <a:gd name="connsiteY8" fmla="*/ 5749051 h 5755222"/>
              <a:gd name="connsiteX9" fmla="*/ 2048885 w 5758165"/>
              <a:gd name="connsiteY9" fmla="*/ 5749051 h 5755222"/>
              <a:gd name="connsiteX10" fmla="*/ 4350 w 5758165"/>
              <a:gd name="connsiteY10" fmla="*/ 3704516 h 5755222"/>
              <a:gd name="connsiteX11" fmla="*/ 4350 w 5758165"/>
              <a:gd name="connsiteY11" fmla="*/ 2044535 h 575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5222">
                <a:moveTo>
                  <a:pt x="4350" y="2044535"/>
                </a:moveTo>
                <a:lnTo>
                  <a:pt x="0" y="1284"/>
                </a:lnTo>
                <a:lnTo>
                  <a:pt x="2048885" y="0"/>
                </a:lnTo>
                <a:lnTo>
                  <a:pt x="3708867" y="0"/>
                </a:lnTo>
                <a:lnTo>
                  <a:pt x="5758165" y="311"/>
                </a:lnTo>
                <a:cubicBezTo>
                  <a:pt x="5757371" y="679338"/>
                  <a:pt x="5754196" y="1365508"/>
                  <a:pt x="5753402" y="2044535"/>
                </a:cubicBezTo>
                <a:lnTo>
                  <a:pt x="5753402" y="3704516"/>
                </a:lnTo>
                <a:lnTo>
                  <a:pt x="5754005" y="5755222"/>
                </a:lnTo>
                <a:lnTo>
                  <a:pt x="3708867" y="5749051"/>
                </a:lnTo>
                <a:lnTo>
                  <a:pt x="2048885" y="5749051"/>
                </a:lnTo>
                <a:cubicBezTo>
                  <a:pt x="919719" y="5749051"/>
                  <a:pt x="4350" y="4833682"/>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109339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Title, Text">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5064" y="2022475"/>
            <a:ext cx="5570851" cy="36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p:cNvSpPr>
            <a:spLocks noGrp="1"/>
          </p:cNvSpPr>
          <p:nvPr>
            <p:ph type="title"/>
          </p:nvPr>
        </p:nvSpPr>
        <p:spPr>
          <a:xfrm>
            <a:off x="6175063" y="528034"/>
            <a:ext cx="5570851" cy="1007678"/>
          </a:xfrm>
        </p:spPr>
        <p:txBody>
          <a:bodyPr/>
          <a:lstStyle/>
          <a:p>
            <a:r>
              <a:rPr lang="en-US"/>
              <a:t>Click to edit Master title style</a:t>
            </a:r>
            <a:endParaRPr lang="en-GB"/>
          </a:p>
        </p:txBody>
      </p:sp>
      <p:sp>
        <p:nvSpPr>
          <p:cNvPr id="4" name="Date Placeholder 3"/>
          <p:cNvSpPr>
            <a:spLocks noGrp="1"/>
          </p:cNvSpPr>
          <p:nvPr>
            <p:ph type="dt" sz="half" idx="10"/>
          </p:nvPr>
        </p:nvSpPr>
        <p:spPr/>
        <p:txBody>
          <a:bodyPr/>
          <a:lstStyle/>
          <a:p>
            <a:fld id="{610DD329-9894-4BF4-9EFF-7BAFB984F56E}" type="datetime1">
              <a:rPr lang="en-GB" smtClean="0"/>
              <a:t>15/11/2024</a:t>
            </a:fld>
            <a:endParaRPr lang="en-GB"/>
          </a:p>
        </p:txBody>
      </p:sp>
      <p:sp>
        <p:nvSpPr>
          <p:cNvPr id="5" name="Footer Placeholder 4"/>
          <p:cNvSpPr>
            <a:spLocks noGrp="1"/>
          </p:cNvSpPr>
          <p:nvPr>
            <p:ph type="ftr" sz="quarter" idx="11"/>
          </p:nvPr>
        </p:nvSpPr>
        <p:spPr/>
        <p:txBody>
          <a:bodyPr/>
          <a:lstStyle/>
          <a:p>
            <a:r>
              <a:rPr lang="en-GB"/>
              <a:t>Experian Restricted                           Driving B2B Growth | Creating our Digital Business</a:t>
            </a:r>
          </a:p>
        </p:txBody>
      </p:sp>
      <p:sp>
        <p:nvSpPr>
          <p:cNvPr id="7" name="Picture Placeholder 9"/>
          <p:cNvSpPr>
            <a:spLocks noGrp="1"/>
          </p:cNvSpPr>
          <p:nvPr>
            <p:ph type="pic" sz="quarter" idx="13"/>
          </p:nvPr>
        </p:nvSpPr>
        <p:spPr>
          <a:xfrm>
            <a:off x="-12877" y="-5074"/>
            <a:ext cx="5758165" cy="5750091"/>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656823 w 5758165"/>
              <a:gd name="connsiteY9" fmla="*/ 5195260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61 w 5758165"/>
              <a:gd name="connsiteY9" fmla="*/ 5738185 h 5749051"/>
              <a:gd name="connsiteX10" fmla="*/ 4350 w 5758165"/>
              <a:gd name="connsiteY10" fmla="*/ 3704516 h 5749051"/>
              <a:gd name="connsiteX11" fmla="*/ 4350 w 5758165"/>
              <a:gd name="connsiteY11" fmla="*/ 2044535 h 5749051"/>
              <a:gd name="connsiteX0" fmla="*/ 4350 w 5758165"/>
              <a:gd name="connsiteY0" fmla="*/ 2044535 h 5750091"/>
              <a:gd name="connsiteX1" fmla="*/ 0 w 5758165"/>
              <a:gd name="connsiteY1" fmla="*/ 1284 h 5750091"/>
              <a:gd name="connsiteX2" fmla="*/ 2048885 w 5758165"/>
              <a:gd name="connsiteY2" fmla="*/ 0 h 5750091"/>
              <a:gd name="connsiteX3" fmla="*/ 3708867 w 5758165"/>
              <a:gd name="connsiteY3" fmla="*/ 0 h 5750091"/>
              <a:gd name="connsiteX4" fmla="*/ 5758165 w 5758165"/>
              <a:gd name="connsiteY4" fmla="*/ 311 h 5750091"/>
              <a:gd name="connsiteX5" fmla="*/ 5753402 w 5758165"/>
              <a:gd name="connsiteY5" fmla="*/ 2044535 h 5750091"/>
              <a:gd name="connsiteX6" fmla="*/ 5753402 w 5758165"/>
              <a:gd name="connsiteY6" fmla="*/ 3704516 h 5750091"/>
              <a:gd name="connsiteX7" fmla="*/ 3708867 w 5758165"/>
              <a:gd name="connsiteY7" fmla="*/ 5749051 h 5750091"/>
              <a:gd name="connsiteX8" fmla="*/ 2048885 w 5758165"/>
              <a:gd name="connsiteY8" fmla="*/ 5749051 h 5750091"/>
              <a:gd name="connsiteX9" fmla="*/ 6743 w 5758165"/>
              <a:gd name="connsiteY9" fmla="*/ 5750091 h 5750091"/>
              <a:gd name="connsiteX10" fmla="*/ 4350 w 5758165"/>
              <a:gd name="connsiteY10" fmla="*/ 3704516 h 5750091"/>
              <a:gd name="connsiteX11" fmla="*/ 4350 w 5758165"/>
              <a:gd name="connsiteY11" fmla="*/ 2044535 h 575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0091">
                <a:moveTo>
                  <a:pt x="4350" y="2044535"/>
                </a:moveTo>
                <a:lnTo>
                  <a:pt x="0" y="1284"/>
                </a:lnTo>
                <a:lnTo>
                  <a:pt x="2048885" y="0"/>
                </a:lnTo>
                <a:lnTo>
                  <a:pt x="3708867" y="0"/>
                </a:lnTo>
                <a:lnTo>
                  <a:pt x="5758165" y="311"/>
                </a:lnTo>
                <a:cubicBezTo>
                  <a:pt x="5757371" y="679338"/>
                  <a:pt x="5754196" y="1365508"/>
                  <a:pt x="5753402" y="2044535"/>
                </a:cubicBezTo>
                <a:lnTo>
                  <a:pt x="5753402" y="3704516"/>
                </a:lnTo>
                <a:cubicBezTo>
                  <a:pt x="5753402" y="4833682"/>
                  <a:pt x="4838033" y="5749051"/>
                  <a:pt x="3708867" y="5749051"/>
                </a:cubicBezTo>
                <a:lnTo>
                  <a:pt x="2048885" y="5749051"/>
                </a:lnTo>
                <a:lnTo>
                  <a:pt x="6743" y="5750091"/>
                </a:lnTo>
                <a:cubicBezTo>
                  <a:pt x="6739" y="5072201"/>
                  <a:pt x="4354" y="4382406"/>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2709474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and Im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521" y="566742"/>
            <a:ext cx="5087537" cy="4564061"/>
          </a:xfrm>
        </p:spPr>
        <p:txBody>
          <a:bodyPr anchor="ctr" anchorCtr="0"/>
          <a:lstStyle>
            <a:lvl1pPr marL="96439" indent="-96439">
              <a:lnSpc>
                <a:spcPct val="95000"/>
              </a:lnSpc>
              <a:spcBef>
                <a:spcPts val="0"/>
              </a:spcBef>
              <a:defRPr sz="1650">
                <a:solidFill>
                  <a:schemeClr val="accent1"/>
                </a:solidFill>
              </a:defRPr>
            </a:lvl1pPr>
            <a:lvl2pPr marL="96439" indent="-96439">
              <a:lnSpc>
                <a:spcPct val="95000"/>
              </a:lnSpc>
              <a:spcBef>
                <a:spcPts val="0"/>
              </a:spcBef>
              <a:buNone/>
              <a:defRPr sz="1650" b="0">
                <a:solidFill>
                  <a:schemeClr val="accent1"/>
                </a:solidFill>
              </a:defRPr>
            </a:lvl2pPr>
            <a:lvl3pPr marL="96439" indent="-96439">
              <a:lnSpc>
                <a:spcPct val="95000"/>
              </a:lnSpc>
              <a:spcBef>
                <a:spcPts val="0"/>
              </a:spcBef>
              <a:buNone/>
              <a:defRPr sz="1650" b="0">
                <a:solidFill>
                  <a:schemeClr val="accent1"/>
                </a:solidFill>
              </a:defRPr>
            </a:lvl3pPr>
            <a:lvl4pPr marL="96439" indent="-96439">
              <a:lnSpc>
                <a:spcPct val="95000"/>
              </a:lnSpc>
              <a:spcBef>
                <a:spcPts val="0"/>
              </a:spcBef>
              <a:buNone/>
              <a:defRPr sz="1650" b="0">
                <a:solidFill>
                  <a:schemeClr val="accent1"/>
                </a:solidFill>
              </a:defRPr>
            </a:lvl4pPr>
            <a:lvl5pPr marL="96439" indent="-96439">
              <a:lnSpc>
                <a:spcPct val="95000"/>
              </a:lnSpc>
              <a:spcBef>
                <a:spcPts val="0"/>
              </a:spcBef>
              <a:buNone/>
              <a:defRPr sz="1650" b="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E7D654C-0B65-48F3-95CB-1001EA648C99}" type="datetime1">
              <a:rPr lang="en-GB" smtClean="0"/>
              <a:t>15/11/2024</a:t>
            </a:fld>
            <a:endParaRPr lang="en-GB"/>
          </a:p>
        </p:txBody>
      </p:sp>
      <p:sp>
        <p:nvSpPr>
          <p:cNvPr id="5" name="Footer Placeholder 4"/>
          <p:cNvSpPr>
            <a:spLocks noGrp="1"/>
          </p:cNvSpPr>
          <p:nvPr>
            <p:ph type="ftr" sz="quarter" idx="11"/>
          </p:nvPr>
        </p:nvSpPr>
        <p:spPr/>
        <p:txBody>
          <a:bodyPr/>
          <a:lstStyle/>
          <a:p>
            <a:r>
              <a:rPr lang="en-GB"/>
              <a:t>Experian Restricted                           Driving B2B Growth | Creating our Digital Business</a:t>
            </a:r>
          </a:p>
        </p:txBody>
      </p:sp>
      <p:sp>
        <p:nvSpPr>
          <p:cNvPr id="6" name="Picture Placeholder 9"/>
          <p:cNvSpPr>
            <a:spLocks noGrp="1"/>
          </p:cNvSpPr>
          <p:nvPr>
            <p:ph type="pic" sz="quarter" idx="14"/>
          </p:nvPr>
        </p:nvSpPr>
        <p:spPr>
          <a:xfrm>
            <a:off x="6446716" y="-5073"/>
            <a:ext cx="5758165" cy="5755222"/>
          </a:xfrm>
          <a:custGeom>
            <a:avLst/>
            <a:gdLst>
              <a:gd name="connsiteX0" fmla="*/ 0 w 5749052"/>
              <a:gd name="connsiteY0" fmla="*/ 2044535 h 5749051"/>
              <a:gd name="connsiteX1" fmla="*/ 2044535 w 5749052"/>
              <a:gd name="connsiteY1" fmla="*/ 0 h 5749051"/>
              <a:gd name="connsiteX2" fmla="*/ 3704517 w 5749052"/>
              <a:gd name="connsiteY2" fmla="*/ 0 h 5749051"/>
              <a:gd name="connsiteX3" fmla="*/ 5749052 w 5749052"/>
              <a:gd name="connsiteY3" fmla="*/ 2044535 h 5749051"/>
              <a:gd name="connsiteX4" fmla="*/ 5749052 w 5749052"/>
              <a:gd name="connsiteY4" fmla="*/ 3704516 h 5749051"/>
              <a:gd name="connsiteX5" fmla="*/ 3704517 w 5749052"/>
              <a:gd name="connsiteY5" fmla="*/ 5749051 h 5749051"/>
              <a:gd name="connsiteX6" fmla="*/ 2044535 w 5749052"/>
              <a:gd name="connsiteY6" fmla="*/ 5749051 h 5749051"/>
              <a:gd name="connsiteX7" fmla="*/ 0 w 5749052"/>
              <a:gd name="connsiteY7" fmla="*/ 3704516 h 5749051"/>
              <a:gd name="connsiteX8" fmla="*/ 0 w 5749052"/>
              <a:gd name="connsiteY8"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0 w 5749052"/>
              <a:gd name="connsiteY0" fmla="*/ 2044535 h 5749051"/>
              <a:gd name="connsiteX1" fmla="*/ 588917 w 5749052"/>
              <a:gd name="connsiteY1" fmla="*/ 610381 h 5749051"/>
              <a:gd name="connsiteX2" fmla="*/ 2044535 w 5749052"/>
              <a:gd name="connsiteY2" fmla="*/ 0 h 5749051"/>
              <a:gd name="connsiteX3" fmla="*/ 3704517 w 5749052"/>
              <a:gd name="connsiteY3" fmla="*/ 0 h 5749051"/>
              <a:gd name="connsiteX4" fmla="*/ 5749052 w 5749052"/>
              <a:gd name="connsiteY4" fmla="*/ 2044535 h 5749051"/>
              <a:gd name="connsiteX5" fmla="*/ 5749052 w 5749052"/>
              <a:gd name="connsiteY5" fmla="*/ 3704516 h 5749051"/>
              <a:gd name="connsiteX6" fmla="*/ 3704517 w 5749052"/>
              <a:gd name="connsiteY6" fmla="*/ 5749051 h 5749051"/>
              <a:gd name="connsiteX7" fmla="*/ 2044535 w 5749052"/>
              <a:gd name="connsiteY7" fmla="*/ 5749051 h 5749051"/>
              <a:gd name="connsiteX8" fmla="*/ 0 w 5749052"/>
              <a:gd name="connsiteY8" fmla="*/ 3704516 h 5749051"/>
              <a:gd name="connsiteX9" fmla="*/ 0 w 5749052"/>
              <a:gd name="connsiteY9" fmla="*/ 2044535 h 5749051"/>
              <a:gd name="connsiteX0" fmla="*/ 235331 w 5984383"/>
              <a:gd name="connsiteY0" fmla="*/ 2044535 h 5749051"/>
              <a:gd name="connsiteX1" fmla="*/ 0 w 5984383"/>
              <a:gd name="connsiteY1" fmla="*/ 17953 h 5749051"/>
              <a:gd name="connsiteX2" fmla="*/ 2279866 w 5984383"/>
              <a:gd name="connsiteY2" fmla="*/ 0 h 5749051"/>
              <a:gd name="connsiteX3" fmla="*/ 3939848 w 5984383"/>
              <a:gd name="connsiteY3" fmla="*/ 0 h 5749051"/>
              <a:gd name="connsiteX4" fmla="*/ 5984383 w 5984383"/>
              <a:gd name="connsiteY4" fmla="*/ 2044535 h 5749051"/>
              <a:gd name="connsiteX5" fmla="*/ 5984383 w 5984383"/>
              <a:gd name="connsiteY5" fmla="*/ 3704516 h 5749051"/>
              <a:gd name="connsiteX6" fmla="*/ 3939848 w 5984383"/>
              <a:gd name="connsiteY6" fmla="*/ 5749051 h 5749051"/>
              <a:gd name="connsiteX7" fmla="*/ 2279866 w 5984383"/>
              <a:gd name="connsiteY7" fmla="*/ 5749051 h 5749051"/>
              <a:gd name="connsiteX8" fmla="*/ 235331 w 5984383"/>
              <a:gd name="connsiteY8" fmla="*/ 3704516 h 5749051"/>
              <a:gd name="connsiteX9" fmla="*/ 235331 w 5984383"/>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753402 w 5753402"/>
              <a:gd name="connsiteY4" fmla="*/ 2044535 h 5749051"/>
              <a:gd name="connsiteX5" fmla="*/ 5753402 w 5753402"/>
              <a:gd name="connsiteY5" fmla="*/ 3704516 h 5749051"/>
              <a:gd name="connsiteX6" fmla="*/ 3708867 w 5753402"/>
              <a:gd name="connsiteY6" fmla="*/ 5749051 h 5749051"/>
              <a:gd name="connsiteX7" fmla="*/ 2048885 w 5753402"/>
              <a:gd name="connsiteY7" fmla="*/ 5749051 h 5749051"/>
              <a:gd name="connsiteX8" fmla="*/ 4350 w 5753402"/>
              <a:gd name="connsiteY8" fmla="*/ 3704516 h 5749051"/>
              <a:gd name="connsiteX9" fmla="*/ 4350 w 5753402"/>
              <a:gd name="connsiteY9"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3402"/>
              <a:gd name="connsiteY0" fmla="*/ 2044535 h 5749051"/>
              <a:gd name="connsiteX1" fmla="*/ 0 w 5753402"/>
              <a:gd name="connsiteY1" fmla="*/ 1284 h 5749051"/>
              <a:gd name="connsiteX2" fmla="*/ 2048885 w 5753402"/>
              <a:gd name="connsiteY2" fmla="*/ 0 h 5749051"/>
              <a:gd name="connsiteX3" fmla="*/ 3708867 w 5753402"/>
              <a:gd name="connsiteY3" fmla="*/ 0 h 5749051"/>
              <a:gd name="connsiteX4" fmla="*/ 5229527 w 5753402"/>
              <a:gd name="connsiteY4" fmla="*/ 678968 h 5749051"/>
              <a:gd name="connsiteX5" fmla="*/ 5753402 w 5753402"/>
              <a:gd name="connsiteY5" fmla="*/ 2044535 h 5749051"/>
              <a:gd name="connsiteX6" fmla="*/ 5753402 w 5753402"/>
              <a:gd name="connsiteY6" fmla="*/ 3704516 h 5749051"/>
              <a:gd name="connsiteX7" fmla="*/ 3708867 w 5753402"/>
              <a:gd name="connsiteY7" fmla="*/ 5749051 h 5749051"/>
              <a:gd name="connsiteX8" fmla="*/ 2048885 w 5753402"/>
              <a:gd name="connsiteY8" fmla="*/ 5749051 h 5749051"/>
              <a:gd name="connsiteX9" fmla="*/ 4350 w 5753402"/>
              <a:gd name="connsiteY9" fmla="*/ 3704516 h 5749051"/>
              <a:gd name="connsiteX10" fmla="*/ 4350 w 5753402"/>
              <a:gd name="connsiteY10" fmla="*/ 2044535 h 5749051"/>
              <a:gd name="connsiteX0" fmla="*/ 4350 w 5755783"/>
              <a:gd name="connsiteY0" fmla="*/ 2044535 h 5749051"/>
              <a:gd name="connsiteX1" fmla="*/ 0 w 5755783"/>
              <a:gd name="connsiteY1" fmla="*/ 1284 h 5749051"/>
              <a:gd name="connsiteX2" fmla="*/ 2048885 w 5755783"/>
              <a:gd name="connsiteY2" fmla="*/ 0 h 5749051"/>
              <a:gd name="connsiteX3" fmla="*/ 3708867 w 5755783"/>
              <a:gd name="connsiteY3" fmla="*/ 0 h 5749051"/>
              <a:gd name="connsiteX4" fmla="*/ 5755783 w 5755783"/>
              <a:gd name="connsiteY4" fmla="*/ 7455 h 5749051"/>
              <a:gd name="connsiteX5" fmla="*/ 5753402 w 5755783"/>
              <a:gd name="connsiteY5" fmla="*/ 2044535 h 5749051"/>
              <a:gd name="connsiteX6" fmla="*/ 5753402 w 5755783"/>
              <a:gd name="connsiteY6" fmla="*/ 3704516 h 5749051"/>
              <a:gd name="connsiteX7" fmla="*/ 3708867 w 5755783"/>
              <a:gd name="connsiteY7" fmla="*/ 5749051 h 5749051"/>
              <a:gd name="connsiteX8" fmla="*/ 2048885 w 5755783"/>
              <a:gd name="connsiteY8" fmla="*/ 5749051 h 5749051"/>
              <a:gd name="connsiteX9" fmla="*/ 4350 w 5755783"/>
              <a:gd name="connsiteY9" fmla="*/ 3704516 h 5749051"/>
              <a:gd name="connsiteX10" fmla="*/ 4350 w 5755783"/>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3708867 w 5758165"/>
              <a:gd name="connsiteY7" fmla="*/ 5749051 h 5749051"/>
              <a:gd name="connsiteX8" fmla="*/ 2048885 w 5758165"/>
              <a:gd name="connsiteY8" fmla="*/ 5749051 h 5749051"/>
              <a:gd name="connsiteX9" fmla="*/ 4350 w 5758165"/>
              <a:gd name="connsiteY9" fmla="*/ 3704516 h 5749051"/>
              <a:gd name="connsiteX10" fmla="*/ 4350 w 5758165"/>
              <a:gd name="connsiteY10"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58165"/>
              <a:gd name="connsiteY0" fmla="*/ 2044535 h 5749051"/>
              <a:gd name="connsiteX1" fmla="*/ 0 w 5758165"/>
              <a:gd name="connsiteY1" fmla="*/ 1284 h 5749051"/>
              <a:gd name="connsiteX2" fmla="*/ 2048885 w 5758165"/>
              <a:gd name="connsiteY2" fmla="*/ 0 h 5749051"/>
              <a:gd name="connsiteX3" fmla="*/ 3708867 w 5758165"/>
              <a:gd name="connsiteY3" fmla="*/ 0 h 5749051"/>
              <a:gd name="connsiteX4" fmla="*/ 5758165 w 5758165"/>
              <a:gd name="connsiteY4" fmla="*/ 311 h 5749051"/>
              <a:gd name="connsiteX5" fmla="*/ 5753402 w 5758165"/>
              <a:gd name="connsiteY5" fmla="*/ 2044535 h 5749051"/>
              <a:gd name="connsiteX6" fmla="*/ 5753402 w 5758165"/>
              <a:gd name="connsiteY6" fmla="*/ 3704516 h 5749051"/>
              <a:gd name="connsiteX7" fmla="*/ 5152488 w 5758165"/>
              <a:gd name="connsiteY7" fmla="*/ 5156623 h 5749051"/>
              <a:gd name="connsiteX8" fmla="*/ 3708867 w 5758165"/>
              <a:gd name="connsiteY8" fmla="*/ 5749051 h 5749051"/>
              <a:gd name="connsiteX9" fmla="*/ 2048885 w 5758165"/>
              <a:gd name="connsiteY9" fmla="*/ 5749051 h 5749051"/>
              <a:gd name="connsiteX10" fmla="*/ 4350 w 5758165"/>
              <a:gd name="connsiteY10" fmla="*/ 3704516 h 5749051"/>
              <a:gd name="connsiteX11" fmla="*/ 4350 w 5758165"/>
              <a:gd name="connsiteY11" fmla="*/ 2044535 h 5749051"/>
              <a:gd name="connsiteX0" fmla="*/ 4350 w 5770674"/>
              <a:gd name="connsiteY0" fmla="*/ 2044535 h 5749051"/>
              <a:gd name="connsiteX1" fmla="*/ 0 w 5770674"/>
              <a:gd name="connsiteY1" fmla="*/ 1284 h 5749051"/>
              <a:gd name="connsiteX2" fmla="*/ 2048885 w 5770674"/>
              <a:gd name="connsiteY2" fmla="*/ 0 h 5749051"/>
              <a:gd name="connsiteX3" fmla="*/ 3708867 w 5770674"/>
              <a:gd name="connsiteY3" fmla="*/ 0 h 5749051"/>
              <a:gd name="connsiteX4" fmla="*/ 5758165 w 5770674"/>
              <a:gd name="connsiteY4" fmla="*/ 311 h 5749051"/>
              <a:gd name="connsiteX5" fmla="*/ 5753402 w 5770674"/>
              <a:gd name="connsiteY5" fmla="*/ 2044535 h 5749051"/>
              <a:gd name="connsiteX6" fmla="*/ 5753402 w 5770674"/>
              <a:gd name="connsiteY6" fmla="*/ 3704516 h 5749051"/>
              <a:gd name="connsiteX7" fmla="*/ 5770674 w 5770674"/>
              <a:gd name="connsiteY7" fmla="*/ 5736172 h 5749051"/>
              <a:gd name="connsiteX8" fmla="*/ 3708867 w 5770674"/>
              <a:gd name="connsiteY8" fmla="*/ 5749051 h 5749051"/>
              <a:gd name="connsiteX9" fmla="*/ 2048885 w 5770674"/>
              <a:gd name="connsiteY9" fmla="*/ 5749051 h 5749051"/>
              <a:gd name="connsiteX10" fmla="*/ 4350 w 5770674"/>
              <a:gd name="connsiteY10" fmla="*/ 3704516 h 5749051"/>
              <a:gd name="connsiteX11" fmla="*/ 4350 w 5770674"/>
              <a:gd name="connsiteY11" fmla="*/ 2044535 h 5749051"/>
              <a:gd name="connsiteX0" fmla="*/ 4350 w 5758165"/>
              <a:gd name="connsiteY0" fmla="*/ 2044535 h 5755222"/>
              <a:gd name="connsiteX1" fmla="*/ 0 w 5758165"/>
              <a:gd name="connsiteY1" fmla="*/ 1284 h 5755222"/>
              <a:gd name="connsiteX2" fmla="*/ 2048885 w 5758165"/>
              <a:gd name="connsiteY2" fmla="*/ 0 h 5755222"/>
              <a:gd name="connsiteX3" fmla="*/ 3708867 w 5758165"/>
              <a:gd name="connsiteY3" fmla="*/ 0 h 5755222"/>
              <a:gd name="connsiteX4" fmla="*/ 5758165 w 5758165"/>
              <a:gd name="connsiteY4" fmla="*/ 311 h 5755222"/>
              <a:gd name="connsiteX5" fmla="*/ 5753402 w 5758165"/>
              <a:gd name="connsiteY5" fmla="*/ 2044535 h 5755222"/>
              <a:gd name="connsiteX6" fmla="*/ 5753402 w 5758165"/>
              <a:gd name="connsiteY6" fmla="*/ 3704516 h 5755222"/>
              <a:gd name="connsiteX7" fmla="*/ 5754005 w 5758165"/>
              <a:gd name="connsiteY7" fmla="*/ 5755222 h 5755222"/>
              <a:gd name="connsiteX8" fmla="*/ 3708867 w 5758165"/>
              <a:gd name="connsiteY8" fmla="*/ 5749051 h 5755222"/>
              <a:gd name="connsiteX9" fmla="*/ 2048885 w 5758165"/>
              <a:gd name="connsiteY9" fmla="*/ 5749051 h 5755222"/>
              <a:gd name="connsiteX10" fmla="*/ 4350 w 5758165"/>
              <a:gd name="connsiteY10" fmla="*/ 3704516 h 5755222"/>
              <a:gd name="connsiteX11" fmla="*/ 4350 w 5758165"/>
              <a:gd name="connsiteY11" fmla="*/ 2044535 h 575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58165" h="5755222">
                <a:moveTo>
                  <a:pt x="4350" y="2044535"/>
                </a:moveTo>
                <a:lnTo>
                  <a:pt x="0" y="1284"/>
                </a:lnTo>
                <a:lnTo>
                  <a:pt x="2048885" y="0"/>
                </a:lnTo>
                <a:lnTo>
                  <a:pt x="3708867" y="0"/>
                </a:lnTo>
                <a:lnTo>
                  <a:pt x="5758165" y="311"/>
                </a:lnTo>
                <a:cubicBezTo>
                  <a:pt x="5757371" y="679338"/>
                  <a:pt x="5754196" y="1365508"/>
                  <a:pt x="5753402" y="2044535"/>
                </a:cubicBezTo>
                <a:lnTo>
                  <a:pt x="5753402" y="3704516"/>
                </a:lnTo>
                <a:lnTo>
                  <a:pt x="5754005" y="5755222"/>
                </a:lnTo>
                <a:lnTo>
                  <a:pt x="3708867" y="5749051"/>
                </a:lnTo>
                <a:lnTo>
                  <a:pt x="2048885" y="5749051"/>
                </a:lnTo>
                <a:cubicBezTo>
                  <a:pt x="919719" y="5749051"/>
                  <a:pt x="4350" y="4833682"/>
                  <a:pt x="4350" y="3704516"/>
                </a:cubicBezTo>
                <a:lnTo>
                  <a:pt x="4350" y="2044535"/>
                </a:lnTo>
                <a:close/>
              </a:path>
            </a:pathLst>
          </a:custGeom>
        </p:spPr>
        <p:txBody>
          <a:bodyPr/>
          <a:lstStyle/>
          <a:p>
            <a:r>
              <a:rPr lang="en-US"/>
              <a:t>Drag picture to placeholder or click icon to add</a:t>
            </a:r>
            <a:endParaRPr lang="en-GB"/>
          </a:p>
        </p:txBody>
      </p:sp>
    </p:spTree>
    <p:extLst>
      <p:ext uri="{BB962C8B-B14F-4D97-AF65-F5344CB8AC3E}">
        <p14:creationId xmlns:p14="http://schemas.microsoft.com/office/powerpoint/2010/main" val="4230571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7999" y="528034"/>
            <a:ext cx="11257200" cy="1007678"/>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467999" y="2022475"/>
            <a:ext cx="11257200" cy="3600000"/>
          </a:xfrm>
          <a:prstGeom prst="rect">
            <a:avLst/>
          </a:prstGeom>
        </p:spPr>
        <p:txBody>
          <a:bodyPr vert="horz" lIns="0" tIns="0" rIns="0" bIns="0" rtlCol="0"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1494191" y="6405118"/>
            <a:ext cx="720000" cy="216000"/>
          </a:xfrm>
          <a:prstGeom prst="rect">
            <a:avLst/>
          </a:prstGeom>
        </p:spPr>
        <p:txBody>
          <a:bodyPr vert="horz" lIns="0" tIns="0" rIns="0" bIns="0" rtlCol="0" anchor="t" anchorCtr="0">
            <a:noAutofit/>
          </a:bodyPr>
          <a:lstStyle>
            <a:lvl1pPr algn="l">
              <a:defRPr sz="750">
                <a:solidFill>
                  <a:schemeClr val="accent1"/>
                </a:solidFill>
              </a:defRPr>
            </a:lvl1pPr>
          </a:lstStyle>
          <a:p>
            <a:fld id="{3DC7BBA0-95A3-4145-8310-CFE89FA4DFA3}" type="datetime1">
              <a:rPr lang="en-GB" smtClean="0"/>
              <a:t>15/11/2024</a:t>
            </a:fld>
            <a:endParaRPr lang="en-GB"/>
          </a:p>
        </p:txBody>
      </p:sp>
      <p:sp>
        <p:nvSpPr>
          <p:cNvPr id="5" name="Footer Placeholder 4"/>
          <p:cNvSpPr>
            <a:spLocks noGrp="1"/>
          </p:cNvSpPr>
          <p:nvPr>
            <p:ph type="ftr" sz="quarter" idx="3"/>
          </p:nvPr>
        </p:nvSpPr>
        <p:spPr>
          <a:xfrm>
            <a:off x="2240813" y="6405118"/>
            <a:ext cx="6114625" cy="216000"/>
          </a:xfrm>
          <a:prstGeom prst="rect">
            <a:avLst/>
          </a:prstGeom>
        </p:spPr>
        <p:txBody>
          <a:bodyPr vert="horz" lIns="0" tIns="0" rIns="0" bIns="0" rtlCol="0" anchor="t" anchorCtr="0">
            <a:noAutofit/>
          </a:bodyPr>
          <a:lstStyle>
            <a:lvl1pPr algn="l">
              <a:defRPr sz="750">
                <a:solidFill>
                  <a:schemeClr val="accent1"/>
                </a:solidFill>
              </a:defRPr>
            </a:lvl1pPr>
          </a:lstStyle>
          <a:p>
            <a:r>
              <a:rPr lang="en-GB"/>
              <a:t>Experian Restricted                           Driving B2B Growth | Creating our Digital Business</a:t>
            </a:r>
          </a:p>
        </p:txBody>
      </p:sp>
      <p:pic>
        <p:nvPicPr>
          <p:cNvPr id="14" name="Picture 13"/>
          <p:cNvPicPr>
            <a:picLocks noChangeAspect="1"/>
          </p:cNvPicPr>
          <p:nvPr userDrawn="1"/>
        </p:nvPicPr>
        <p:blipFill>
          <a:blip r:embed="rId24"/>
          <a:stretch>
            <a:fillRect/>
          </a:stretch>
        </p:blipFill>
        <p:spPr>
          <a:xfrm>
            <a:off x="10253667" y="6158009"/>
            <a:ext cx="1576384" cy="514939"/>
          </a:xfrm>
          <a:prstGeom prst="rect">
            <a:avLst/>
          </a:prstGeom>
        </p:spPr>
      </p:pic>
      <p:sp>
        <p:nvSpPr>
          <p:cNvPr id="9" name="Slide Number Placeholder 5"/>
          <p:cNvSpPr>
            <a:spLocks noGrp="1"/>
          </p:cNvSpPr>
          <p:nvPr>
            <p:ph type="sldNum" sz="quarter" idx="4"/>
          </p:nvPr>
        </p:nvSpPr>
        <p:spPr>
          <a:xfrm>
            <a:off x="463551" y="6938217"/>
            <a:ext cx="1080000" cy="216000"/>
          </a:xfrm>
          <a:prstGeom prst="rect">
            <a:avLst/>
          </a:prstGeom>
        </p:spPr>
        <p:txBody>
          <a:bodyPr lIns="0" tIns="0" rIns="0" bIns="0"/>
          <a:lstStyle>
            <a:lvl1pPr>
              <a:defRPr sz="450">
                <a:solidFill>
                  <a:schemeClr val="bg1"/>
                </a:solidFill>
              </a:defRPr>
            </a:lvl1pPr>
          </a:lstStyle>
          <a:p>
            <a:fld id="{EF540DAE-C9AD-4AB7-834A-30F15928ADCF}" type="slidenum">
              <a:rPr lang="en-GB" smtClean="0"/>
              <a:pPr/>
              <a:t>‹#›</a:t>
            </a:fld>
            <a:endParaRPr lang="en-GB"/>
          </a:p>
        </p:txBody>
      </p:sp>
    </p:spTree>
    <p:extLst>
      <p:ext uri="{BB962C8B-B14F-4D97-AF65-F5344CB8AC3E}">
        <p14:creationId xmlns:p14="http://schemas.microsoft.com/office/powerpoint/2010/main" val="157059714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83" r:id="rId17"/>
    <p:sldLayoutId id="2147483784" r:id="rId18"/>
    <p:sldLayoutId id="2147483785" r:id="rId19"/>
    <p:sldLayoutId id="2147483893" r:id="rId20"/>
    <p:sldLayoutId id="2147483894" r:id="rId21"/>
    <p:sldLayoutId id="2147483797" r:id="rId22"/>
  </p:sldLayoutIdLst>
  <p:hf hdr="0"/>
  <p:txStyles>
    <p:titleStyle>
      <a:lvl1pPr algn="l" defTabSz="914378"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0" indent="0" algn="l" defTabSz="914378" rtl="0" eaLnBrk="1" latinLnBrk="0" hangingPunct="1">
        <a:lnSpc>
          <a:spcPct val="95000"/>
        </a:lnSpc>
        <a:spcBef>
          <a:spcPts val="1000"/>
        </a:spcBef>
        <a:buFont typeface="Arial" panose="020B0604020202020204" pitchFamily="34" charset="0"/>
        <a:buNone/>
        <a:defRPr sz="1700" kern="1200">
          <a:solidFill>
            <a:schemeClr val="tx1"/>
          </a:solidFill>
          <a:latin typeface="+mn-lt"/>
          <a:ea typeface="+mn-ea"/>
          <a:cs typeface="+mn-cs"/>
        </a:defRPr>
      </a:lvl1pPr>
      <a:lvl2pPr marL="115885" indent="-115885" algn="l" defTabSz="914378" rtl="0" eaLnBrk="1" latinLnBrk="0" hangingPunct="1">
        <a:lnSpc>
          <a:spcPct val="90000"/>
        </a:lnSpc>
        <a:spcBef>
          <a:spcPts val="800"/>
        </a:spcBef>
        <a:buClr>
          <a:schemeClr val="tx1"/>
        </a:buClr>
        <a:buSzPct val="110000"/>
        <a:buFont typeface="Arial" panose="020B0604020202020204" pitchFamily="34" charset="0"/>
        <a:buChar char="•"/>
        <a:defRPr sz="1700" b="1" kern="1200">
          <a:solidFill>
            <a:schemeClr val="tx1"/>
          </a:solidFill>
          <a:latin typeface="+mn-lt"/>
          <a:ea typeface="+mn-ea"/>
          <a:cs typeface="+mn-cs"/>
        </a:defRPr>
      </a:lvl2pPr>
      <a:lvl3pPr marL="319080" indent="-195258" algn="l" defTabSz="914378" rtl="0" eaLnBrk="1" latinLnBrk="0" hangingPunct="1">
        <a:lnSpc>
          <a:spcPct val="90000"/>
        </a:lnSpc>
        <a:spcBef>
          <a:spcPts val="800"/>
        </a:spcBef>
        <a:buClr>
          <a:schemeClr val="tx1"/>
        </a:buClr>
        <a:buFont typeface="Arial" panose="020B0604020202020204" pitchFamily="34" charset="0"/>
        <a:buChar char="–"/>
        <a:defRPr sz="1700" b="1" kern="1200">
          <a:solidFill>
            <a:schemeClr val="tx1"/>
          </a:solidFill>
          <a:latin typeface="+mn-lt"/>
          <a:ea typeface="+mn-ea"/>
          <a:cs typeface="+mn-cs"/>
        </a:defRPr>
      </a:lvl3pPr>
      <a:lvl4pPr marL="457189" indent="-129597" algn="l" defTabSz="914378" rtl="0" eaLnBrk="1" latinLnBrk="0" hangingPunct="1">
        <a:lnSpc>
          <a:spcPct val="90000"/>
        </a:lnSpc>
        <a:spcBef>
          <a:spcPts val="800"/>
        </a:spcBef>
        <a:buClr>
          <a:schemeClr val="tx1"/>
        </a:buClr>
        <a:buSzPct val="110000"/>
        <a:buFont typeface="Arial" panose="020B0604020202020204" pitchFamily="34" charset="0"/>
        <a:buChar char="•"/>
        <a:defRPr sz="1700" b="1" kern="1200">
          <a:solidFill>
            <a:schemeClr val="tx1"/>
          </a:solidFill>
          <a:latin typeface="+mn-lt"/>
          <a:ea typeface="+mn-ea"/>
          <a:cs typeface="+mn-cs"/>
        </a:defRPr>
      </a:lvl4pPr>
      <a:lvl5pPr marL="671496" indent="-194396" algn="l" defTabSz="914378" rtl="0" eaLnBrk="1" latinLnBrk="0" hangingPunct="1">
        <a:lnSpc>
          <a:spcPct val="90000"/>
        </a:lnSpc>
        <a:spcBef>
          <a:spcPts val="800"/>
        </a:spcBef>
        <a:buClr>
          <a:schemeClr val="tx1"/>
        </a:buClr>
        <a:buFont typeface="Arial" panose="020B0604020202020204" pitchFamily="34" charset="0"/>
        <a:buChar char="–"/>
        <a:defRPr sz="1700" b="1"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547EBF"/>
          </p15:clr>
        </p15:guide>
        <p15:guide id="2" pos="3849" userDrawn="1">
          <p15:clr>
            <a:srgbClr val="547EBF"/>
          </p15:clr>
        </p15:guide>
        <p15:guide id="3" pos="292" userDrawn="1">
          <p15:clr>
            <a:srgbClr val="F26B43"/>
          </p15:clr>
        </p15:guide>
        <p15:guide id="4" pos="901" userDrawn="1">
          <p15:clr>
            <a:srgbClr val="F26B43"/>
          </p15:clr>
        </p15:guide>
        <p15:guide id="5" pos="1501" userDrawn="1">
          <p15:clr>
            <a:srgbClr val="F26B43"/>
          </p15:clr>
        </p15:guide>
        <p15:guide id="6" pos="2093" userDrawn="1">
          <p15:clr>
            <a:srgbClr val="F26B43"/>
          </p15:clr>
        </p15:guide>
        <p15:guide id="7" pos="2693" userDrawn="1">
          <p15:clr>
            <a:srgbClr val="F26B43"/>
          </p15:clr>
        </p15:guide>
        <p15:guide id="8" pos="4497" userDrawn="1">
          <p15:clr>
            <a:srgbClr val="F26B43"/>
          </p15:clr>
        </p15:guide>
        <p15:guide id="9" pos="3895" userDrawn="1">
          <p15:clr>
            <a:srgbClr val="F26B43"/>
          </p15:clr>
        </p15:guide>
        <p15:guide id="10" pos="3295" userDrawn="1">
          <p15:clr>
            <a:srgbClr val="F26B43"/>
          </p15:clr>
        </p15:guide>
        <p15:guide id="11" pos="5095" userDrawn="1">
          <p15:clr>
            <a:srgbClr val="F26B43"/>
          </p15:clr>
        </p15:guide>
        <p15:guide id="12" pos="5687" userDrawn="1">
          <p15:clr>
            <a:srgbClr val="F26B43"/>
          </p15:clr>
        </p15:guide>
        <p15:guide id="13" pos="6287" userDrawn="1">
          <p15:clr>
            <a:srgbClr val="F26B43"/>
          </p15:clr>
        </p15:guide>
        <p15:guide id="14" pos="6888" userDrawn="1">
          <p15:clr>
            <a:srgbClr val="F26B43"/>
          </p15:clr>
        </p15:guide>
        <p15:guide id="15" pos="7399" userDrawn="1">
          <p15:clr>
            <a:srgbClr val="F26B43"/>
          </p15:clr>
        </p15:guide>
        <p15:guide id="16" pos="804" userDrawn="1">
          <p15:clr>
            <a:srgbClr val="F26B43"/>
          </p15:clr>
        </p15:guide>
        <p15:guide id="17" pos="1411" userDrawn="1">
          <p15:clr>
            <a:srgbClr val="F26B43"/>
          </p15:clr>
        </p15:guide>
        <p15:guide id="18" pos="2011" userDrawn="1">
          <p15:clr>
            <a:srgbClr val="F26B43"/>
          </p15:clr>
        </p15:guide>
        <p15:guide id="19" pos="2607" userDrawn="1">
          <p15:clr>
            <a:srgbClr val="F26B43"/>
          </p15:clr>
        </p15:guide>
        <p15:guide id="20" pos="3204" userDrawn="1">
          <p15:clr>
            <a:srgbClr val="F26B43"/>
          </p15:clr>
        </p15:guide>
        <p15:guide id="21" pos="3804" userDrawn="1">
          <p15:clr>
            <a:srgbClr val="F26B43"/>
          </p15:clr>
        </p15:guide>
        <p15:guide id="22" pos="4404" userDrawn="1">
          <p15:clr>
            <a:srgbClr val="F26B43"/>
          </p15:clr>
        </p15:guide>
        <p15:guide id="23" pos="5007" userDrawn="1">
          <p15:clr>
            <a:srgbClr val="F26B43"/>
          </p15:clr>
        </p15:guide>
        <p15:guide id="24" pos="5604" userDrawn="1">
          <p15:clr>
            <a:srgbClr val="F26B43"/>
          </p15:clr>
        </p15:guide>
        <p15:guide id="25" pos="6195" userDrawn="1">
          <p15:clr>
            <a:srgbClr val="F26B43"/>
          </p15:clr>
        </p15:guide>
        <p15:guide id="26" pos="6799" userDrawn="1">
          <p15:clr>
            <a:srgbClr val="F26B43"/>
          </p15:clr>
        </p15:guide>
        <p15:guide id="27" orient="horz" pos="357" userDrawn="1">
          <p15:clr>
            <a:srgbClr val="F26B43"/>
          </p15:clr>
        </p15:guide>
        <p15:guide id="28" orient="horz" pos="803" userDrawn="1">
          <p15:clr>
            <a:srgbClr val="F26B43"/>
          </p15:clr>
        </p15:guide>
        <p15:guide id="29" orient="horz" pos="1274" userDrawn="1">
          <p15:clr>
            <a:srgbClr val="F26B43"/>
          </p15:clr>
        </p15:guide>
        <p15:guide id="30" orient="horz" pos="3894" userDrawn="1">
          <p15:clr>
            <a:srgbClr val="F26B43"/>
          </p15:clr>
        </p15:guide>
        <p15:guide id="31" orient="horz" pos="410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1.xml"/><Relationship Id="rId1" Type="http://schemas.openxmlformats.org/officeDocument/2006/relationships/tags" Target="../tags/tag1.xml"/><Relationship Id="rId5" Type="http://schemas.openxmlformats.org/officeDocument/2006/relationships/image" Target="../media/image16.png"/><Relationship Id="rId4" Type="http://schemas.openxmlformats.org/officeDocument/2006/relationships/image" Target="../media/image15.jpe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sv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image" Target="../media/image17.png"/><Relationship Id="rId16" Type="http://schemas.openxmlformats.org/officeDocument/2006/relationships/image" Target="../media/image31.svg"/><Relationship Id="rId20"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1.png"/><Relationship Id="rId11" Type="http://schemas.openxmlformats.org/officeDocument/2006/relationships/image" Target="../media/image26.svg"/><Relationship Id="rId24" Type="http://schemas.openxmlformats.org/officeDocument/2006/relationships/image" Target="../media/image39.svg"/><Relationship Id="rId5" Type="http://schemas.openxmlformats.org/officeDocument/2006/relationships/image" Target="../media/image20.svg"/><Relationship Id="rId15" Type="http://schemas.openxmlformats.org/officeDocument/2006/relationships/image" Target="../media/image30.png"/><Relationship Id="rId23" Type="http://schemas.openxmlformats.org/officeDocument/2006/relationships/image" Target="../media/image38.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svg"/><Relationship Id="rId22" Type="http://schemas.openxmlformats.org/officeDocument/2006/relationships/image" Target="../media/image37.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1.png"/><Relationship Id="rId2" Type="http://schemas.microsoft.com/office/2018/10/relationships/comments" Target="../comments/modernComment_109_9F9F688F.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A87A-8B5A-474A-BF90-BE43BB872178}"/>
              </a:ext>
            </a:extLst>
          </p:cNvPr>
          <p:cNvSpPr>
            <a:spLocks noGrp="1"/>
          </p:cNvSpPr>
          <p:nvPr>
            <p:ph type="ctrTitle"/>
          </p:nvPr>
        </p:nvSpPr>
        <p:spPr>
          <a:xfrm>
            <a:off x="1890947" y="2596665"/>
            <a:ext cx="4108637" cy="534762"/>
          </a:xfrm>
        </p:spPr>
        <p:txBody>
          <a:bodyPr/>
          <a:lstStyle/>
          <a:p>
            <a:r>
              <a:rPr lang="en-GB" sz="3250"/>
              <a:t>Data Analytics in Practice</a:t>
            </a:r>
          </a:p>
        </p:txBody>
      </p:sp>
      <p:sp>
        <p:nvSpPr>
          <p:cNvPr id="3" name="Subtitle 2">
            <a:extLst>
              <a:ext uri="{FF2B5EF4-FFF2-40B4-BE49-F238E27FC236}">
                <a16:creationId xmlns:a16="http://schemas.microsoft.com/office/drawing/2014/main" id="{C1B27903-1A74-4A4D-85BC-46FC9669EE16}"/>
              </a:ext>
            </a:extLst>
          </p:cNvPr>
          <p:cNvSpPr>
            <a:spLocks noGrp="1"/>
          </p:cNvSpPr>
          <p:nvPr>
            <p:ph type="subTitle" idx="4"/>
          </p:nvPr>
        </p:nvSpPr>
        <p:spPr>
          <a:xfrm>
            <a:off x="1890947" y="3650389"/>
            <a:ext cx="3899531" cy="1509067"/>
          </a:xfrm>
        </p:spPr>
        <p:txBody>
          <a:bodyPr/>
          <a:lstStyle/>
          <a:p>
            <a:r>
              <a:rPr lang="en-GB" sz="1300"/>
              <a:t>Use Case</a:t>
            </a:r>
          </a:p>
          <a:p>
            <a:endParaRPr lang="en-GB"/>
          </a:p>
          <a:p>
            <a:r>
              <a:rPr lang="en-GB" sz="1300"/>
              <a:t>Laura Anderson, Data Scientist</a:t>
            </a:r>
          </a:p>
          <a:p>
            <a:endParaRPr lang="en-GB"/>
          </a:p>
          <a:p>
            <a:r>
              <a:rPr lang="en-GB" sz="1300"/>
              <a:t>Katherine Hutcheson, Graduate Data Scientist</a:t>
            </a:r>
          </a:p>
        </p:txBody>
      </p:sp>
    </p:spTree>
    <p:extLst>
      <p:ext uri="{BB962C8B-B14F-4D97-AF65-F5344CB8AC3E}">
        <p14:creationId xmlns:p14="http://schemas.microsoft.com/office/powerpoint/2010/main" val="132830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C141-918E-4F06-A5DC-46190CE0A534}"/>
              </a:ext>
            </a:extLst>
          </p:cNvPr>
          <p:cNvSpPr>
            <a:spLocks noGrp="1"/>
          </p:cNvSpPr>
          <p:nvPr>
            <p:ph type="ctrTitle"/>
          </p:nvPr>
        </p:nvSpPr>
        <p:spPr>
          <a:xfrm>
            <a:off x="4428973" y="2208449"/>
            <a:ext cx="5642048" cy="1220551"/>
          </a:xfrm>
        </p:spPr>
        <p:txBody>
          <a:bodyPr/>
          <a:lstStyle/>
          <a:p>
            <a:r>
              <a:rPr lang="en-GB" sz="3800">
                <a:cs typeface="Arial"/>
              </a:rPr>
              <a:t>Questions ?</a:t>
            </a:r>
            <a:br>
              <a:rPr lang="en-GB" sz="3800">
                <a:cs typeface="Arial"/>
              </a:rPr>
            </a:br>
            <a:br>
              <a:rPr lang="en-GB" sz="3800">
                <a:cs typeface="Arial"/>
              </a:rPr>
            </a:br>
            <a:r>
              <a:rPr lang="en-GB" sz="1800">
                <a:cs typeface="Arial"/>
              </a:rPr>
              <a:t>Email: Katherine.Hutcheson@experian.com</a:t>
            </a:r>
          </a:p>
        </p:txBody>
      </p:sp>
    </p:spTree>
    <p:extLst>
      <p:ext uri="{BB962C8B-B14F-4D97-AF65-F5344CB8AC3E}">
        <p14:creationId xmlns:p14="http://schemas.microsoft.com/office/powerpoint/2010/main" val="846841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C141-918E-4F06-A5DC-46190CE0A534}"/>
              </a:ext>
            </a:extLst>
          </p:cNvPr>
          <p:cNvSpPr>
            <a:spLocks noGrp="1"/>
          </p:cNvSpPr>
          <p:nvPr>
            <p:ph type="ctrTitle"/>
          </p:nvPr>
        </p:nvSpPr>
        <p:spPr/>
        <p:txBody>
          <a:bodyPr/>
          <a:lstStyle/>
          <a:p>
            <a:r>
              <a:rPr lang="en-GB" sz="3800"/>
              <a:t>What do we do ? </a:t>
            </a:r>
            <a:br>
              <a:rPr lang="en-GB" sz="3800">
                <a:cs typeface="Arial"/>
              </a:rPr>
            </a:br>
            <a:endParaRPr lang="en-GB" sz="3800">
              <a:cs typeface="Arial"/>
            </a:endParaRPr>
          </a:p>
        </p:txBody>
      </p:sp>
    </p:spTree>
    <p:extLst>
      <p:ext uri="{BB962C8B-B14F-4D97-AF65-F5344CB8AC3E}">
        <p14:creationId xmlns:p14="http://schemas.microsoft.com/office/powerpoint/2010/main" val="101434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B52BC62-F493-6F40-8637-9BAF7251B43F}"/>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3669435" y="-5"/>
            <a:ext cx="8522565" cy="6858001"/>
          </a:xfrm>
          <a:prstGeom prst="rect">
            <a:avLst/>
          </a:prstGeom>
        </p:spPr>
      </p:pic>
      <p:sp>
        <p:nvSpPr>
          <p:cNvPr id="27" name="Rectangle 26">
            <a:extLst>
              <a:ext uri="{FF2B5EF4-FFF2-40B4-BE49-F238E27FC236}">
                <a16:creationId xmlns:a16="http://schemas.microsoft.com/office/drawing/2014/main" id="{93C3DE0F-B6FF-0447-AA13-C5567BE9AF34}"/>
              </a:ext>
            </a:extLst>
          </p:cNvPr>
          <p:cNvSpPr/>
          <p:nvPr/>
        </p:nvSpPr>
        <p:spPr>
          <a:xfrm>
            <a:off x="3606800" y="-6"/>
            <a:ext cx="5723467" cy="6858001"/>
          </a:xfrm>
          <a:prstGeom prst="rect">
            <a:avLst/>
          </a:prstGeom>
          <a:gradFill>
            <a:gsLst>
              <a:gs pos="0">
                <a:schemeClr val="bg1"/>
              </a:gs>
              <a:gs pos="99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7" name="Title 6">
            <a:extLst>
              <a:ext uri="{FF2B5EF4-FFF2-40B4-BE49-F238E27FC236}">
                <a16:creationId xmlns:a16="http://schemas.microsoft.com/office/drawing/2014/main" id="{B3C53631-771D-2845-A3F3-B99799502356}"/>
              </a:ext>
            </a:extLst>
          </p:cNvPr>
          <p:cNvSpPr>
            <a:spLocks noGrp="1"/>
          </p:cNvSpPr>
          <p:nvPr>
            <p:ph type="title"/>
          </p:nvPr>
        </p:nvSpPr>
        <p:spPr/>
        <p:txBody>
          <a:bodyPr/>
          <a:lstStyle/>
          <a:p>
            <a:r>
              <a:rPr lang="en-GB"/>
              <a:t>Categorisation-as-a-Service </a:t>
            </a:r>
            <a:r>
              <a:rPr lang="en-GB" b="1"/>
              <a:t>(CaaS)</a:t>
            </a:r>
          </a:p>
        </p:txBody>
      </p:sp>
      <p:sp>
        <p:nvSpPr>
          <p:cNvPr id="9" name="Text Placeholder 8">
            <a:extLst>
              <a:ext uri="{FF2B5EF4-FFF2-40B4-BE49-F238E27FC236}">
                <a16:creationId xmlns:a16="http://schemas.microsoft.com/office/drawing/2014/main" id="{D60C3F5F-D082-E545-902C-094CCF5E5958}"/>
              </a:ext>
            </a:extLst>
          </p:cNvPr>
          <p:cNvSpPr>
            <a:spLocks noGrp="1"/>
          </p:cNvSpPr>
          <p:nvPr>
            <p:ph type="body" sz="quarter" idx="30"/>
          </p:nvPr>
        </p:nvSpPr>
        <p:spPr/>
        <p:txBody>
          <a:bodyPr/>
          <a:lstStyle/>
          <a:p>
            <a:r>
              <a:rPr lang="en-GB"/>
              <a:t>Our machine learning categorisation engine</a:t>
            </a:r>
          </a:p>
        </p:txBody>
      </p:sp>
      <p:sp>
        <p:nvSpPr>
          <p:cNvPr id="16" name="Rectangle 15">
            <a:extLst>
              <a:ext uri="{FF2B5EF4-FFF2-40B4-BE49-F238E27FC236}">
                <a16:creationId xmlns:a16="http://schemas.microsoft.com/office/drawing/2014/main" id="{E8B6AC11-45FC-6B4A-8F15-EC35EFCAE983}"/>
              </a:ext>
            </a:extLst>
          </p:cNvPr>
          <p:cNvSpPr/>
          <p:nvPr/>
        </p:nvSpPr>
        <p:spPr>
          <a:xfrm rot="16200000">
            <a:off x="4070889" y="-2142106"/>
            <a:ext cx="4050223" cy="12192000"/>
          </a:xfrm>
          <a:prstGeom prst="rect">
            <a:avLst/>
          </a:prstGeom>
          <a:gradFill>
            <a:gsLst>
              <a:gs pos="89000">
                <a:schemeClr val="accent2">
                  <a:alpha val="0"/>
                </a:schemeClr>
              </a:gs>
              <a:gs pos="12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pic>
        <p:nvPicPr>
          <p:cNvPr id="22" name="Picture 21">
            <a:extLst>
              <a:ext uri="{FF2B5EF4-FFF2-40B4-BE49-F238E27FC236}">
                <a16:creationId xmlns:a16="http://schemas.microsoft.com/office/drawing/2014/main" id="{C138632F-EC50-B34E-B3B9-D0FCDAAD5E61}"/>
              </a:ext>
            </a:extLst>
          </p:cNvPr>
          <p:cNvPicPr>
            <a:picLocks noChangeAspect="1"/>
          </p:cNvPicPr>
          <p:nvPr/>
        </p:nvPicPr>
        <p:blipFill>
          <a:blip r:embed="rId5" cstate="email">
            <a:extLst>
              <a:ext uri="{28A0092B-C50C-407E-A947-70E740481C1C}">
                <a14:useLocalDpi xmlns:a14="http://schemas.microsoft.com/office/drawing/2010/main"/>
              </a:ext>
            </a:extLst>
          </a:blip>
          <a:srcRect/>
          <a:stretch/>
        </p:blipFill>
        <p:spPr>
          <a:xfrm>
            <a:off x="11344085" y="5967429"/>
            <a:ext cx="515851" cy="619022"/>
          </a:xfrm>
          <a:prstGeom prst="rect">
            <a:avLst/>
          </a:prstGeom>
          <a:noFill/>
        </p:spPr>
      </p:pic>
      <p:sp>
        <p:nvSpPr>
          <p:cNvPr id="28" name="Rectangle 27">
            <a:extLst>
              <a:ext uri="{FF2B5EF4-FFF2-40B4-BE49-F238E27FC236}">
                <a16:creationId xmlns:a16="http://schemas.microsoft.com/office/drawing/2014/main" id="{9323AF79-D69C-E140-9C9E-C6544D98FA22}"/>
              </a:ext>
            </a:extLst>
          </p:cNvPr>
          <p:cNvSpPr/>
          <p:nvPr/>
        </p:nvSpPr>
        <p:spPr>
          <a:xfrm>
            <a:off x="138574" y="2296732"/>
            <a:ext cx="7500255" cy="3077766"/>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GB" sz="16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CaaS </a:t>
            </a:r>
            <a:r>
              <a:rPr kumimoji="0" lang="en-GB" sz="16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identifies patterns and signals in a customer’s financial behaviour</a:t>
            </a:r>
            <a:r>
              <a:rPr kumimoji="0" lang="en-GB" sz="16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GB" sz="16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It </a:t>
            </a:r>
            <a:r>
              <a:rPr kumimoji="0" lang="en-GB" sz="16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creates value by giving clients a deeper insight </a:t>
            </a:r>
            <a:r>
              <a:rPr kumimoji="0" lang="en-GB" sz="16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on an </a:t>
            </a:r>
            <a:r>
              <a:rPr kumimoji="0" lang="en-GB" sz="16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individual’s finances, </a:t>
            </a:r>
            <a:r>
              <a:rPr kumimoji="0" lang="en-GB" sz="16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as well as a broader understanding of the behaviour of </a:t>
            </a:r>
            <a:r>
              <a:rPr kumimoji="0" lang="en-GB" sz="16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a portfolio of customers.</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GB" sz="16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It helps clients </a:t>
            </a:r>
            <a:r>
              <a:rPr kumimoji="0" lang="en-GB" sz="1600" b="1"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anticipate risk, improve decision making, and be more responsive to changes in a customer’s personal finances</a:t>
            </a:r>
            <a:r>
              <a:rPr kumimoji="0" lang="en-GB" sz="16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Tree>
    <p:custDataLst>
      <p:tags r:id="rId1"/>
    </p:custDataLst>
    <p:extLst>
      <p:ext uri="{BB962C8B-B14F-4D97-AF65-F5344CB8AC3E}">
        <p14:creationId xmlns:p14="http://schemas.microsoft.com/office/powerpoint/2010/main" val="398012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4A584A9-3015-4A96-A212-535F187DEB00}"/>
              </a:ext>
            </a:extLst>
          </p:cNvPr>
          <p:cNvSpPr/>
          <p:nvPr/>
        </p:nvSpPr>
        <p:spPr>
          <a:xfrm>
            <a:off x="0" y="1582584"/>
            <a:ext cx="9204304" cy="3910590"/>
          </a:xfrm>
          <a:prstGeom prst="rect">
            <a:avLst/>
          </a:prstGeom>
          <a:gradFill>
            <a:gsLst>
              <a:gs pos="0">
                <a:schemeClr val="bg1">
                  <a:lumMod val="85000"/>
                </a:schemeClr>
              </a:gs>
              <a:gs pos="100000">
                <a:schemeClr val="bg1">
                  <a:lumMod val="95000"/>
                  <a:alpha val="0"/>
                </a:schemeClr>
              </a:gs>
            </a:gsLst>
            <a:lin ang="0" scaled="0"/>
          </a:gra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nvGrpSpPr>
          <p:cNvPr id="19" name="Group 18">
            <a:extLst>
              <a:ext uri="{FF2B5EF4-FFF2-40B4-BE49-F238E27FC236}">
                <a16:creationId xmlns:a16="http://schemas.microsoft.com/office/drawing/2014/main" id="{9A73B445-A152-454C-A1AE-2AC9C58317D0}"/>
              </a:ext>
            </a:extLst>
          </p:cNvPr>
          <p:cNvGrpSpPr/>
          <p:nvPr/>
        </p:nvGrpSpPr>
        <p:grpSpPr>
          <a:xfrm>
            <a:off x="216516" y="2694983"/>
            <a:ext cx="1996440" cy="1329477"/>
            <a:chOff x="450897" y="2558704"/>
            <a:chExt cx="1996440" cy="1329477"/>
          </a:xfrm>
        </p:grpSpPr>
        <p:grpSp>
          <p:nvGrpSpPr>
            <p:cNvPr id="20" name="Group 19">
              <a:extLst>
                <a:ext uri="{FF2B5EF4-FFF2-40B4-BE49-F238E27FC236}">
                  <a16:creationId xmlns:a16="http://schemas.microsoft.com/office/drawing/2014/main" id="{56396787-0145-42C9-AAEF-F2C4FEE0B2A1}"/>
                </a:ext>
              </a:extLst>
            </p:cNvPr>
            <p:cNvGrpSpPr/>
            <p:nvPr/>
          </p:nvGrpSpPr>
          <p:grpSpPr>
            <a:xfrm>
              <a:off x="450897" y="2920441"/>
              <a:ext cx="967740" cy="967740"/>
              <a:chOff x="792480" y="2392680"/>
              <a:chExt cx="967740" cy="967740"/>
            </a:xfrm>
          </p:grpSpPr>
          <p:sp>
            <p:nvSpPr>
              <p:cNvPr id="26" name="Rounded Rectangle 8">
                <a:extLst>
                  <a:ext uri="{FF2B5EF4-FFF2-40B4-BE49-F238E27FC236}">
                    <a16:creationId xmlns:a16="http://schemas.microsoft.com/office/drawing/2014/main" id="{FE0699C1-8261-4D3C-A9E2-3E7433EF1765}"/>
                  </a:ext>
                </a:extLst>
              </p:cNvPr>
              <p:cNvSpPr/>
              <p:nvPr/>
            </p:nvSpPr>
            <p:spPr>
              <a:xfrm>
                <a:off x="792480" y="2392680"/>
                <a:ext cx="967740" cy="967740"/>
              </a:xfrm>
              <a:prstGeom prst="round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Arial" panose="020B0604020202020204"/>
                    <a:ea typeface="+mn-ea"/>
                    <a:cs typeface="+mn-cs"/>
                  </a:rPr>
                  <a:t>Credit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Arial" panose="020B0604020202020204"/>
                    <a:ea typeface="+mn-ea"/>
                    <a:cs typeface="+mn-cs"/>
                  </a:rPr>
                  <a:t>cards</a:t>
                </a:r>
              </a:p>
            </p:txBody>
          </p:sp>
          <p:pic>
            <p:nvPicPr>
              <p:cNvPr id="27" name="Picture 26">
                <a:extLst>
                  <a:ext uri="{FF2B5EF4-FFF2-40B4-BE49-F238E27FC236}">
                    <a16:creationId xmlns:a16="http://schemas.microsoft.com/office/drawing/2014/main" id="{06EC6B48-C5DD-4BB8-827B-68076C456AF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46314" y="2490079"/>
                <a:ext cx="441187" cy="390281"/>
              </a:xfrm>
              <a:prstGeom prst="rect">
                <a:avLst/>
              </a:prstGeom>
            </p:spPr>
          </p:pic>
        </p:grpSp>
        <p:grpSp>
          <p:nvGrpSpPr>
            <p:cNvPr id="21" name="Group 20">
              <a:extLst>
                <a:ext uri="{FF2B5EF4-FFF2-40B4-BE49-F238E27FC236}">
                  <a16:creationId xmlns:a16="http://schemas.microsoft.com/office/drawing/2014/main" id="{6BE465D0-B3E5-45B8-8414-FC8DCF095A89}"/>
                </a:ext>
              </a:extLst>
            </p:cNvPr>
            <p:cNvGrpSpPr/>
            <p:nvPr/>
          </p:nvGrpSpPr>
          <p:grpSpPr>
            <a:xfrm>
              <a:off x="1479597" y="2893329"/>
              <a:ext cx="967740" cy="994852"/>
              <a:chOff x="792480" y="2365568"/>
              <a:chExt cx="967740" cy="994852"/>
            </a:xfrm>
          </p:grpSpPr>
          <p:sp>
            <p:nvSpPr>
              <p:cNvPr id="24" name="Rounded Rectangle 11">
                <a:extLst>
                  <a:ext uri="{FF2B5EF4-FFF2-40B4-BE49-F238E27FC236}">
                    <a16:creationId xmlns:a16="http://schemas.microsoft.com/office/drawing/2014/main" id="{8EC3238F-13C6-48CE-B573-DB90F557F488}"/>
                  </a:ext>
                </a:extLst>
              </p:cNvPr>
              <p:cNvSpPr/>
              <p:nvPr/>
            </p:nvSpPr>
            <p:spPr>
              <a:xfrm>
                <a:off x="792480" y="2392680"/>
                <a:ext cx="967740" cy="967740"/>
              </a:xfrm>
              <a:prstGeom prst="round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36000"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Arial" panose="020B0604020202020204"/>
                    <a:ea typeface="+mn-ea"/>
                    <a:cs typeface="+mn-cs"/>
                  </a:rPr>
                  <a:t>Bank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white"/>
                    </a:solidFill>
                    <a:effectLst/>
                    <a:uLnTx/>
                    <a:uFillTx/>
                    <a:latin typeface="Arial" panose="020B0604020202020204"/>
                    <a:ea typeface="+mn-ea"/>
                    <a:cs typeface="+mn-cs"/>
                  </a:rPr>
                  <a:t>account</a:t>
                </a:r>
              </a:p>
            </p:txBody>
          </p:sp>
          <p:pic>
            <p:nvPicPr>
              <p:cNvPr id="25" name="Picture 24">
                <a:extLst>
                  <a:ext uri="{FF2B5EF4-FFF2-40B4-BE49-F238E27FC236}">
                    <a16:creationId xmlns:a16="http://schemas.microsoft.com/office/drawing/2014/main" id="{1DB82D8A-5D37-479D-B43C-3FDCA582757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77734" y="2365568"/>
                <a:ext cx="630085" cy="630085"/>
              </a:xfrm>
              <a:prstGeom prst="rect">
                <a:avLst/>
              </a:prstGeom>
            </p:spPr>
          </p:pic>
        </p:grpSp>
        <p:sp>
          <p:nvSpPr>
            <p:cNvPr id="22" name="Rectangle 21">
              <a:extLst>
                <a:ext uri="{FF2B5EF4-FFF2-40B4-BE49-F238E27FC236}">
                  <a16:creationId xmlns:a16="http://schemas.microsoft.com/office/drawing/2014/main" id="{F2F6F999-D0B9-4D1B-B519-F46C7A36E013}"/>
                </a:ext>
              </a:extLst>
            </p:cNvPr>
            <p:cNvSpPr/>
            <p:nvPr/>
          </p:nvSpPr>
          <p:spPr>
            <a:xfrm>
              <a:off x="450897" y="2558704"/>
              <a:ext cx="1996440" cy="264111"/>
            </a:xfrm>
            <a:prstGeom prst="rect">
              <a:avLst/>
            </a:prstGeom>
          </p:spPr>
          <p:txBody>
            <a:bodyPr wrap="square">
              <a:sp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100" b="0" i="0" u="none" strike="noStrike" kern="1200" cap="none" spc="0" normalizeH="0" baseline="0" noProof="0">
                <a:ln>
                  <a:noFill/>
                </a:ln>
                <a:solidFill>
                  <a:srgbClr val="63666A"/>
                </a:solidFill>
                <a:effectLst/>
                <a:uLnTx/>
                <a:uFillTx/>
                <a:latin typeface="Arial" panose="020B0604020202020204"/>
                <a:ea typeface="+mn-ea"/>
                <a:cs typeface="+mn-cs"/>
              </a:endParaRPr>
            </a:p>
          </p:txBody>
        </p:sp>
      </p:grpSp>
      <p:grpSp>
        <p:nvGrpSpPr>
          <p:cNvPr id="28" name="Group 27">
            <a:extLst>
              <a:ext uri="{FF2B5EF4-FFF2-40B4-BE49-F238E27FC236}">
                <a16:creationId xmlns:a16="http://schemas.microsoft.com/office/drawing/2014/main" id="{6C27F179-95E3-4098-953F-F4B83EEED9C1}"/>
              </a:ext>
            </a:extLst>
          </p:cNvPr>
          <p:cNvGrpSpPr/>
          <p:nvPr/>
        </p:nvGrpSpPr>
        <p:grpSpPr>
          <a:xfrm>
            <a:off x="10214626" y="1551361"/>
            <a:ext cx="1804255" cy="3941813"/>
            <a:chOff x="9338455" y="2360686"/>
            <a:chExt cx="1261392" cy="2247793"/>
          </a:xfrm>
        </p:grpSpPr>
        <p:sp>
          <p:nvSpPr>
            <p:cNvPr id="29" name="Triangle 50">
              <a:extLst>
                <a:ext uri="{FF2B5EF4-FFF2-40B4-BE49-F238E27FC236}">
                  <a16:creationId xmlns:a16="http://schemas.microsoft.com/office/drawing/2014/main" id="{19776698-E96F-481C-80E6-00FA54C0A9AA}"/>
                </a:ext>
              </a:extLst>
            </p:cNvPr>
            <p:cNvSpPr/>
            <p:nvPr/>
          </p:nvSpPr>
          <p:spPr>
            <a:xfrm rot="5400000">
              <a:off x="9227523" y="3236156"/>
              <a:ext cx="2247793" cy="496854"/>
            </a:xfrm>
            <a:prstGeom prst="triangle">
              <a:avLst/>
            </a:prstGeom>
            <a:solidFill>
              <a:schemeClr val="bg1"/>
            </a:solidFill>
            <a:ln w="6350">
              <a:noFill/>
            </a:ln>
            <a:effectLst>
              <a:outerShdw blurRad="393700" dist="25400" sx="124000" sy="1240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30" name="Rectangle 29">
              <a:extLst>
                <a:ext uri="{FF2B5EF4-FFF2-40B4-BE49-F238E27FC236}">
                  <a16:creationId xmlns:a16="http://schemas.microsoft.com/office/drawing/2014/main" id="{A82D360B-0378-499A-B54E-5D9E59D41A77}"/>
                </a:ext>
              </a:extLst>
            </p:cNvPr>
            <p:cNvSpPr/>
            <p:nvPr/>
          </p:nvSpPr>
          <p:spPr>
            <a:xfrm>
              <a:off x="9338455" y="2360686"/>
              <a:ext cx="764535" cy="2247793"/>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grpSp>
      <p:grpSp>
        <p:nvGrpSpPr>
          <p:cNvPr id="31" name="Group 30">
            <a:extLst>
              <a:ext uri="{FF2B5EF4-FFF2-40B4-BE49-F238E27FC236}">
                <a16:creationId xmlns:a16="http://schemas.microsoft.com/office/drawing/2014/main" id="{2690FF9B-F7BE-4858-82A6-AD1CFCA586DE}"/>
              </a:ext>
            </a:extLst>
          </p:cNvPr>
          <p:cNvGrpSpPr/>
          <p:nvPr/>
        </p:nvGrpSpPr>
        <p:grpSpPr>
          <a:xfrm>
            <a:off x="2417910" y="2381749"/>
            <a:ext cx="1937972" cy="1889092"/>
            <a:chOff x="2417910" y="2381749"/>
            <a:chExt cx="1937972" cy="1889092"/>
          </a:xfrm>
        </p:grpSpPr>
        <p:pic>
          <p:nvPicPr>
            <p:cNvPr id="32" name="Graphic 31" descr="Head with gears">
              <a:extLst>
                <a:ext uri="{FF2B5EF4-FFF2-40B4-BE49-F238E27FC236}">
                  <a16:creationId xmlns:a16="http://schemas.microsoft.com/office/drawing/2014/main" id="{35543118-D74A-4A75-8D25-863BF89641F5}"/>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2466790" y="2381749"/>
              <a:ext cx="1889092" cy="1889092"/>
            </a:xfrm>
            <a:prstGeom prst="rect">
              <a:avLst/>
            </a:prstGeom>
          </p:spPr>
        </p:pic>
        <p:sp>
          <p:nvSpPr>
            <p:cNvPr id="33" name="TextBox 32">
              <a:extLst>
                <a:ext uri="{FF2B5EF4-FFF2-40B4-BE49-F238E27FC236}">
                  <a16:creationId xmlns:a16="http://schemas.microsoft.com/office/drawing/2014/main" id="{CB6AC796-D8D5-43E1-BDAE-FE5D212EB7BB}"/>
                </a:ext>
              </a:extLst>
            </p:cNvPr>
            <p:cNvSpPr txBox="1"/>
            <p:nvPr/>
          </p:nvSpPr>
          <p:spPr>
            <a:xfrm>
              <a:off x="3041433" y="3271352"/>
              <a:ext cx="695703" cy="646331"/>
            </a:xfrm>
            <a:prstGeom prst="rect">
              <a:avLst/>
            </a:prstGeom>
            <a:noFill/>
            <a:effectLst>
              <a:glow rad="292100">
                <a:schemeClr val="accent4">
                  <a:alpha val="40000"/>
                </a:schemeClr>
              </a:glow>
            </a:effectLst>
          </p:spPr>
          <p:txBody>
            <a:bodyPr wrap="square" lIns="0" tIns="0" rIns="0" bIns="0" numCol="1" spcCol="1512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glow rad="342900">
                      <a:srgbClr val="AF1685"/>
                    </a:glow>
                  </a:effectLst>
                  <a:uLnTx/>
                  <a:uFillTx/>
                  <a:latin typeface="Arial" panose="020B0604020202020204"/>
                  <a:ea typeface="+mn-ea"/>
                  <a:cs typeface="+mn-cs"/>
                </a:rPr>
                <a:t>Machine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glow rad="342900">
                      <a:srgbClr val="AF1685"/>
                    </a:glow>
                  </a:effectLst>
                  <a:uLnTx/>
                  <a:uFillTx/>
                  <a:latin typeface="Arial" panose="020B0604020202020204"/>
                  <a:ea typeface="+mn-ea"/>
                  <a:cs typeface="+mn-cs"/>
                </a:rPr>
                <a:t>Learning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glow rad="342900">
                      <a:srgbClr val="AF1685"/>
                    </a:glow>
                  </a:effectLst>
                  <a:uLnTx/>
                  <a:uFillTx/>
                  <a:latin typeface="Arial" panose="020B0604020202020204"/>
                  <a:ea typeface="+mn-ea"/>
                  <a:cs typeface="+mn-cs"/>
                </a:rPr>
                <a:t>engine</a:t>
              </a:r>
            </a:p>
          </p:txBody>
        </p:sp>
        <p:sp>
          <p:nvSpPr>
            <p:cNvPr id="34" name="Isosceles Triangle 4">
              <a:extLst>
                <a:ext uri="{FF2B5EF4-FFF2-40B4-BE49-F238E27FC236}">
                  <a16:creationId xmlns:a16="http://schemas.microsoft.com/office/drawing/2014/main" id="{93B85BEC-60D5-4292-9BDF-BA97AB33EDB4}"/>
                </a:ext>
              </a:extLst>
            </p:cNvPr>
            <p:cNvSpPr/>
            <p:nvPr/>
          </p:nvSpPr>
          <p:spPr>
            <a:xfrm rot="5400000">
              <a:off x="2276514" y="3403405"/>
              <a:ext cx="564784" cy="281991"/>
            </a:xfrm>
            <a:prstGeom prst="triangle">
              <a:avLst>
                <a:gd name="adj" fmla="val 50000"/>
              </a:avLst>
            </a:prstGeom>
            <a:solidFill>
              <a:schemeClr val="tx1">
                <a:alpha val="18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GB" sz="1013" b="0" i="0" u="none" strike="noStrike" kern="0" cap="none" spc="0" normalizeH="0" baseline="0" noProof="0">
                <a:ln>
                  <a:noFill/>
                </a:ln>
                <a:solidFill>
                  <a:sysClr val="windowText" lastClr="000000"/>
                </a:solidFill>
                <a:effectLst/>
                <a:uLnTx/>
                <a:uFillTx/>
                <a:latin typeface="Arial" panose="020B0604020202020204"/>
                <a:ea typeface="+mn-ea"/>
                <a:cs typeface="+mn-cs"/>
              </a:endParaRPr>
            </a:p>
          </p:txBody>
        </p:sp>
      </p:grpSp>
      <p:grpSp>
        <p:nvGrpSpPr>
          <p:cNvPr id="35" name="Group 34">
            <a:extLst>
              <a:ext uri="{FF2B5EF4-FFF2-40B4-BE49-F238E27FC236}">
                <a16:creationId xmlns:a16="http://schemas.microsoft.com/office/drawing/2014/main" id="{A845D67F-72AF-46B5-99D2-39C6D6EBC9F2}"/>
              </a:ext>
            </a:extLst>
          </p:cNvPr>
          <p:cNvGrpSpPr/>
          <p:nvPr/>
        </p:nvGrpSpPr>
        <p:grpSpPr>
          <a:xfrm>
            <a:off x="4233164" y="1595458"/>
            <a:ext cx="2396111" cy="3828264"/>
            <a:chOff x="4233164" y="1595458"/>
            <a:chExt cx="2396111" cy="3828264"/>
          </a:xfrm>
        </p:grpSpPr>
        <p:grpSp>
          <p:nvGrpSpPr>
            <p:cNvPr id="36" name="Group 35">
              <a:extLst>
                <a:ext uri="{FF2B5EF4-FFF2-40B4-BE49-F238E27FC236}">
                  <a16:creationId xmlns:a16="http://schemas.microsoft.com/office/drawing/2014/main" id="{5A0654F2-955B-4260-8A13-50FD71C1DE86}"/>
                </a:ext>
              </a:extLst>
            </p:cNvPr>
            <p:cNvGrpSpPr/>
            <p:nvPr/>
          </p:nvGrpSpPr>
          <p:grpSpPr>
            <a:xfrm>
              <a:off x="4558933" y="1595458"/>
              <a:ext cx="2070342" cy="3828264"/>
              <a:chOff x="5912411" y="2000472"/>
              <a:chExt cx="2070342" cy="3828264"/>
            </a:xfrm>
          </p:grpSpPr>
          <p:grpSp>
            <p:nvGrpSpPr>
              <p:cNvPr id="38" name="Group 37">
                <a:extLst>
                  <a:ext uri="{FF2B5EF4-FFF2-40B4-BE49-F238E27FC236}">
                    <a16:creationId xmlns:a16="http://schemas.microsoft.com/office/drawing/2014/main" id="{AAC50BD8-CAAA-4105-983D-93135F90FD0D}"/>
                  </a:ext>
                </a:extLst>
              </p:cNvPr>
              <p:cNvGrpSpPr/>
              <p:nvPr/>
            </p:nvGrpSpPr>
            <p:grpSpPr>
              <a:xfrm>
                <a:off x="5943521" y="2867101"/>
                <a:ext cx="2039232" cy="2061651"/>
                <a:chOff x="5334000" y="2365568"/>
                <a:chExt cx="2223771" cy="2248219"/>
              </a:xfrm>
            </p:grpSpPr>
            <p:sp>
              <p:nvSpPr>
                <p:cNvPr id="45" name="Rounded Rectangle 20">
                  <a:extLst>
                    <a:ext uri="{FF2B5EF4-FFF2-40B4-BE49-F238E27FC236}">
                      <a16:creationId xmlns:a16="http://schemas.microsoft.com/office/drawing/2014/main" id="{9F0E47BB-073C-495A-AE4A-D85501C76110}"/>
                    </a:ext>
                  </a:extLst>
                </p:cNvPr>
                <p:cNvSpPr/>
                <p:nvPr/>
              </p:nvSpPr>
              <p:spPr>
                <a:xfrm>
                  <a:off x="5334000" y="2365568"/>
                  <a:ext cx="510982" cy="510982"/>
                </a:xfrm>
                <a:prstGeom prst="roundRect">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T</a:t>
                  </a:r>
                </a:p>
              </p:txBody>
            </p:sp>
            <p:sp>
              <p:nvSpPr>
                <p:cNvPr id="46" name="Rounded Rectangle 21">
                  <a:extLst>
                    <a:ext uri="{FF2B5EF4-FFF2-40B4-BE49-F238E27FC236}">
                      <a16:creationId xmlns:a16="http://schemas.microsoft.com/office/drawing/2014/main" id="{BEC19BFA-B406-4A7E-A558-286D09156DE1}"/>
                    </a:ext>
                  </a:extLst>
                </p:cNvPr>
                <p:cNvSpPr/>
                <p:nvPr/>
              </p:nvSpPr>
              <p:spPr>
                <a:xfrm>
                  <a:off x="5904930" y="2365568"/>
                  <a:ext cx="510982" cy="510982"/>
                </a:xfrm>
                <a:prstGeom prst="roundRect">
                  <a:avLst/>
                </a:prstGeom>
                <a:solidFill>
                  <a:schemeClr val="accent4">
                    <a:alpha val="72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A</a:t>
                  </a:r>
                </a:p>
              </p:txBody>
            </p:sp>
            <p:sp>
              <p:nvSpPr>
                <p:cNvPr id="47" name="Rounded Rectangle 22">
                  <a:extLst>
                    <a:ext uri="{FF2B5EF4-FFF2-40B4-BE49-F238E27FC236}">
                      <a16:creationId xmlns:a16="http://schemas.microsoft.com/office/drawing/2014/main" id="{FFCA410E-8BA8-4C18-B1B8-0A4BEC74458B}"/>
                    </a:ext>
                  </a:extLst>
                </p:cNvPr>
                <p:cNvSpPr/>
                <p:nvPr/>
              </p:nvSpPr>
              <p:spPr>
                <a:xfrm>
                  <a:off x="6475860" y="2365568"/>
                  <a:ext cx="510982" cy="510982"/>
                </a:xfrm>
                <a:prstGeom prst="roundRect">
                  <a:avLst/>
                </a:prstGeom>
                <a:solidFill>
                  <a:schemeClr val="accent4">
                    <a:alpha val="51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48" name="Rounded Rectangle 23">
                  <a:extLst>
                    <a:ext uri="{FF2B5EF4-FFF2-40B4-BE49-F238E27FC236}">
                      <a16:creationId xmlns:a16="http://schemas.microsoft.com/office/drawing/2014/main" id="{A6FDCBC5-9438-439E-A802-A8983763A7B9}"/>
                    </a:ext>
                  </a:extLst>
                </p:cNvPr>
                <p:cNvSpPr/>
                <p:nvPr/>
              </p:nvSpPr>
              <p:spPr>
                <a:xfrm>
                  <a:off x="7046789" y="2365568"/>
                  <a:ext cx="510982" cy="510982"/>
                </a:xfrm>
                <a:prstGeom prst="roundRect">
                  <a:avLst/>
                </a:prstGeom>
                <a:solidFill>
                  <a:schemeClr val="accent4">
                    <a:alpha val="1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49" name="Rounded Rectangle 24">
                  <a:extLst>
                    <a:ext uri="{FF2B5EF4-FFF2-40B4-BE49-F238E27FC236}">
                      <a16:creationId xmlns:a16="http://schemas.microsoft.com/office/drawing/2014/main" id="{69874327-C5F2-4454-BF6C-0BB660409024}"/>
                    </a:ext>
                  </a:extLst>
                </p:cNvPr>
                <p:cNvSpPr/>
                <p:nvPr/>
              </p:nvSpPr>
              <p:spPr>
                <a:xfrm>
                  <a:off x="5334000" y="2945129"/>
                  <a:ext cx="510982" cy="510982"/>
                </a:xfrm>
                <a:prstGeom prst="roundRect">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X</a:t>
                  </a:r>
                </a:p>
              </p:txBody>
            </p:sp>
            <p:sp>
              <p:nvSpPr>
                <p:cNvPr id="50" name="Rounded Rectangle 25">
                  <a:extLst>
                    <a:ext uri="{FF2B5EF4-FFF2-40B4-BE49-F238E27FC236}">
                      <a16:creationId xmlns:a16="http://schemas.microsoft.com/office/drawing/2014/main" id="{F5B30D72-2E39-41CC-BD10-AB69C41F9E2C}"/>
                    </a:ext>
                  </a:extLst>
                </p:cNvPr>
                <p:cNvSpPr/>
                <p:nvPr/>
              </p:nvSpPr>
              <p:spPr>
                <a:xfrm>
                  <a:off x="5904930" y="2945129"/>
                  <a:ext cx="510982" cy="510982"/>
                </a:xfrm>
                <a:prstGeom prst="roundRect">
                  <a:avLst/>
                </a:prstGeom>
                <a:solidFill>
                  <a:schemeClr val="accent3">
                    <a:alpha val="66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51" name="Rounded Rectangle 26">
                  <a:extLst>
                    <a:ext uri="{FF2B5EF4-FFF2-40B4-BE49-F238E27FC236}">
                      <a16:creationId xmlns:a16="http://schemas.microsoft.com/office/drawing/2014/main" id="{4CFA4B0E-9234-4518-BA82-C4FFAA5CF85F}"/>
                    </a:ext>
                  </a:extLst>
                </p:cNvPr>
                <p:cNvSpPr/>
                <p:nvPr/>
              </p:nvSpPr>
              <p:spPr>
                <a:xfrm>
                  <a:off x="6475860" y="2945129"/>
                  <a:ext cx="510982" cy="510982"/>
                </a:xfrm>
                <a:prstGeom prst="roundRect">
                  <a:avLst/>
                </a:prstGeom>
                <a:solidFill>
                  <a:schemeClr val="accent3">
                    <a:alpha val="51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O</a:t>
                  </a:r>
                </a:p>
              </p:txBody>
            </p:sp>
            <p:sp>
              <p:nvSpPr>
                <p:cNvPr id="52" name="Rounded Rectangle 27">
                  <a:extLst>
                    <a:ext uri="{FF2B5EF4-FFF2-40B4-BE49-F238E27FC236}">
                      <a16:creationId xmlns:a16="http://schemas.microsoft.com/office/drawing/2014/main" id="{10742C9F-1C93-431D-9A02-F07083698E59}"/>
                    </a:ext>
                  </a:extLst>
                </p:cNvPr>
                <p:cNvSpPr/>
                <p:nvPr/>
              </p:nvSpPr>
              <p:spPr>
                <a:xfrm>
                  <a:off x="7046789" y="2945129"/>
                  <a:ext cx="510982" cy="510982"/>
                </a:xfrm>
                <a:prstGeom prst="roundRect">
                  <a:avLst/>
                </a:prstGeom>
                <a:solidFill>
                  <a:schemeClr val="accent3">
                    <a:alpha val="2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53" name="Rounded Rectangle 28">
                  <a:extLst>
                    <a:ext uri="{FF2B5EF4-FFF2-40B4-BE49-F238E27FC236}">
                      <a16:creationId xmlns:a16="http://schemas.microsoft.com/office/drawing/2014/main" id="{AE22F6D9-7126-471B-A675-65EC998D06B3}"/>
                    </a:ext>
                  </a:extLst>
                </p:cNvPr>
                <p:cNvSpPr/>
                <p:nvPr/>
              </p:nvSpPr>
              <p:spPr>
                <a:xfrm>
                  <a:off x="5334000" y="3523967"/>
                  <a:ext cx="510982" cy="510982"/>
                </a:xfrm>
                <a:prstGeom prst="roundRect">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54" name="Rounded Rectangle 29">
                  <a:extLst>
                    <a:ext uri="{FF2B5EF4-FFF2-40B4-BE49-F238E27FC236}">
                      <a16:creationId xmlns:a16="http://schemas.microsoft.com/office/drawing/2014/main" id="{2110A94B-FF2A-4F26-B7A1-5B1AE4EBD05F}"/>
                    </a:ext>
                  </a:extLst>
                </p:cNvPr>
                <p:cNvSpPr/>
                <p:nvPr/>
              </p:nvSpPr>
              <p:spPr>
                <a:xfrm>
                  <a:off x="5904930" y="3523967"/>
                  <a:ext cx="510982" cy="510982"/>
                </a:xfrm>
                <a:prstGeom prst="roundRect">
                  <a:avLst/>
                </a:prstGeom>
                <a:solidFill>
                  <a:schemeClr val="accent2">
                    <a:alpha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N</a:t>
                  </a:r>
                </a:p>
              </p:txBody>
            </p:sp>
            <p:sp>
              <p:nvSpPr>
                <p:cNvPr id="55" name="Rounded Rectangle 30">
                  <a:extLst>
                    <a:ext uri="{FF2B5EF4-FFF2-40B4-BE49-F238E27FC236}">
                      <a16:creationId xmlns:a16="http://schemas.microsoft.com/office/drawing/2014/main" id="{EDB3F74D-0FD9-463F-87E5-909388F3375F}"/>
                    </a:ext>
                  </a:extLst>
                </p:cNvPr>
                <p:cNvSpPr/>
                <p:nvPr/>
              </p:nvSpPr>
              <p:spPr>
                <a:xfrm>
                  <a:off x="6475860" y="3523967"/>
                  <a:ext cx="510982" cy="510982"/>
                </a:xfrm>
                <a:prstGeom prst="roundRect">
                  <a:avLst/>
                </a:prstGeom>
                <a:solidFill>
                  <a:schemeClr val="accent2">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56" name="Rounded Rectangle 31">
                  <a:extLst>
                    <a:ext uri="{FF2B5EF4-FFF2-40B4-BE49-F238E27FC236}">
                      <a16:creationId xmlns:a16="http://schemas.microsoft.com/office/drawing/2014/main" id="{17115725-56AB-436B-925C-08D798B0D7F3}"/>
                    </a:ext>
                  </a:extLst>
                </p:cNvPr>
                <p:cNvSpPr/>
                <p:nvPr/>
              </p:nvSpPr>
              <p:spPr>
                <a:xfrm>
                  <a:off x="7046789" y="3523967"/>
                  <a:ext cx="510982" cy="510982"/>
                </a:xfrm>
                <a:prstGeom prst="roundRect">
                  <a:avLst/>
                </a:prstGeom>
                <a:solidFill>
                  <a:schemeClr val="accent2">
                    <a:alpha val="2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57" name="Rounded Rectangle 32">
                  <a:extLst>
                    <a:ext uri="{FF2B5EF4-FFF2-40B4-BE49-F238E27FC236}">
                      <a16:creationId xmlns:a16="http://schemas.microsoft.com/office/drawing/2014/main" id="{7BF68B4E-588C-4B5C-AC25-A6D67482E6B2}"/>
                    </a:ext>
                  </a:extLst>
                </p:cNvPr>
                <p:cNvSpPr/>
                <p:nvPr/>
              </p:nvSpPr>
              <p:spPr>
                <a:xfrm>
                  <a:off x="5334000" y="4102805"/>
                  <a:ext cx="510982" cy="510982"/>
                </a:xfrm>
                <a:prstGeom prst="round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O</a:t>
                  </a:r>
                </a:p>
              </p:txBody>
            </p:sp>
            <p:sp>
              <p:nvSpPr>
                <p:cNvPr id="58" name="Rounded Rectangle 33">
                  <a:extLst>
                    <a:ext uri="{FF2B5EF4-FFF2-40B4-BE49-F238E27FC236}">
                      <a16:creationId xmlns:a16="http://schemas.microsoft.com/office/drawing/2014/main" id="{BAA58B3E-9264-4B90-8C6D-53D11E06236A}"/>
                    </a:ext>
                  </a:extLst>
                </p:cNvPr>
                <p:cNvSpPr/>
                <p:nvPr/>
              </p:nvSpPr>
              <p:spPr>
                <a:xfrm>
                  <a:off x="5904930" y="4102805"/>
                  <a:ext cx="510982" cy="510982"/>
                </a:xfrm>
                <a:prstGeom prst="roundRect">
                  <a:avLst/>
                </a:prstGeom>
                <a:solidFill>
                  <a:schemeClr val="accent1">
                    <a:alpha val="6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59" name="Rounded Rectangle 34">
                  <a:extLst>
                    <a:ext uri="{FF2B5EF4-FFF2-40B4-BE49-F238E27FC236}">
                      <a16:creationId xmlns:a16="http://schemas.microsoft.com/office/drawing/2014/main" id="{C3C1C29D-DD06-46EE-929B-1D81AD57F768}"/>
                    </a:ext>
                  </a:extLst>
                </p:cNvPr>
                <p:cNvSpPr/>
                <p:nvPr/>
              </p:nvSpPr>
              <p:spPr>
                <a:xfrm>
                  <a:off x="6475860" y="4102805"/>
                  <a:ext cx="510982" cy="510982"/>
                </a:xfrm>
                <a:prstGeom prst="roundRect">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M</a:t>
                  </a:r>
                </a:p>
              </p:txBody>
            </p:sp>
            <p:sp>
              <p:nvSpPr>
                <p:cNvPr id="60" name="Rounded Rectangle 35">
                  <a:extLst>
                    <a:ext uri="{FF2B5EF4-FFF2-40B4-BE49-F238E27FC236}">
                      <a16:creationId xmlns:a16="http://schemas.microsoft.com/office/drawing/2014/main" id="{85C34B49-4733-4786-8298-64C3D1C59561}"/>
                    </a:ext>
                  </a:extLst>
                </p:cNvPr>
                <p:cNvSpPr/>
                <p:nvPr/>
              </p:nvSpPr>
              <p:spPr>
                <a:xfrm>
                  <a:off x="7046789" y="4102805"/>
                  <a:ext cx="510982" cy="510982"/>
                </a:xfrm>
                <a:prstGeom prst="roundRect">
                  <a:avLst/>
                </a:prstGeom>
                <a:solidFill>
                  <a:schemeClr val="accent1">
                    <a:alpha val="2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panose="020B0604020202020204"/>
                      <a:ea typeface="+mn-ea"/>
                      <a:cs typeface="+mn-cs"/>
                    </a:rPr>
                    <a:t>Y</a:t>
                  </a:r>
                </a:p>
              </p:txBody>
            </p:sp>
          </p:grpSp>
          <p:grpSp>
            <p:nvGrpSpPr>
              <p:cNvPr id="39" name="Group 38">
                <a:extLst>
                  <a:ext uri="{FF2B5EF4-FFF2-40B4-BE49-F238E27FC236}">
                    <a16:creationId xmlns:a16="http://schemas.microsoft.com/office/drawing/2014/main" id="{F76B3C35-D63B-4163-86C9-6FBBBC5B85D2}"/>
                  </a:ext>
                </a:extLst>
              </p:cNvPr>
              <p:cNvGrpSpPr/>
              <p:nvPr/>
            </p:nvGrpSpPr>
            <p:grpSpPr>
              <a:xfrm>
                <a:off x="5912411" y="2000472"/>
                <a:ext cx="1839900" cy="754053"/>
                <a:chOff x="3744480" y="5497830"/>
                <a:chExt cx="1839900" cy="754053"/>
              </a:xfrm>
            </p:grpSpPr>
            <p:pic>
              <p:nvPicPr>
                <p:cNvPr id="43" name="Picture 42">
                  <a:extLst>
                    <a:ext uri="{FF2B5EF4-FFF2-40B4-BE49-F238E27FC236}">
                      <a16:creationId xmlns:a16="http://schemas.microsoft.com/office/drawing/2014/main" id="{6490A4B4-E054-433D-AB46-ADDA4A412E1D}"/>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744480" y="5618534"/>
                  <a:ext cx="603562" cy="564305"/>
                </a:xfrm>
                <a:prstGeom prst="rect">
                  <a:avLst/>
                </a:prstGeom>
              </p:spPr>
            </p:pic>
            <p:sp>
              <p:nvSpPr>
                <p:cNvPr id="44" name="Rectangle 43">
                  <a:extLst>
                    <a:ext uri="{FF2B5EF4-FFF2-40B4-BE49-F238E27FC236}">
                      <a16:creationId xmlns:a16="http://schemas.microsoft.com/office/drawing/2014/main" id="{39EE7A91-65E8-4D28-9EF0-D588098FD4B9}"/>
                    </a:ext>
                  </a:extLst>
                </p:cNvPr>
                <p:cNvSpPr/>
                <p:nvPr/>
              </p:nvSpPr>
              <p:spPr>
                <a:xfrm>
                  <a:off x="4445225" y="5497830"/>
                  <a:ext cx="1139155" cy="75405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426DA9"/>
                      </a:solidFill>
                      <a:effectLst/>
                      <a:uLnTx/>
                      <a:uFillTx/>
                      <a:latin typeface="Arial" panose="020B0604020202020204"/>
                      <a:ea typeface="+mn-ea"/>
                      <a:cs typeface="+mn-cs"/>
                    </a:rPr>
                    <a:t>180+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426DA9"/>
                      </a:solidFill>
                      <a:effectLst/>
                      <a:uLnTx/>
                      <a:uFillTx/>
                      <a:latin typeface="Arial" panose="020B0604020202020204"/>
                      <a:ea typeface="+mn-ea"/>
                      <a:cs typeface="+mn-cs"/>
                    </a:rPr>
                    <a:t>Categories</a:t>
                  </a:r>
                </a:p>
              </p:txBody>
            </p:sp>
          </p:grpSp>
          <p:grpSp>
            <p:nvGrpSpPr>
              <p:cNvPr id="40" name="Group 39">
                <a:extLst>
                  <a:ext uri="{FF2B5EF4-FFF2-40B4-BE49-F238E27FC236}">
                    <a16:creationId xmlns:a16="http://schemas.microsoft.com/office/drawing/2014/main" id="{86FBAE27-FD3B-4850-9D34-A9393156AFB5}"/>
                  </a:ext>
                </a:extLst>
              </p:cNvPr>
              <p:cNvGrpSpPr/>
              <p:nvPr/>
            </p:nvGrpSpPr>
            <p:grpSpPr>
              <a:xfrm>
                <a:off x="5943522" y="5024285"/>
                <a:ext cx="1779332" cy="804451"/>
                <a:chOff x="6473205" y="4815936"/>
                <a:chExt cx="1779332" cy="804451"/>
              </a:xfrm>
            </p:grpSpPr>
            <p:pic>
              <p:nvPicPr>
                <p:cNvPr id="41" name="Picture 40">
                  <a:extLst>
                    <a:ext uri="{FF2B5EF4-FFF2-40B4-BE49-F238E27FC236}">
                      <a16:creationId xmlns:a16="http://schemas.microsoft.com/office/drawing/2014/main" id="{88C13C80-1849-4232-A02A-B0E87B2C7CEF}"/>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6473205" y="4815936"/>
                  <a:ext cx="702676" cy="702676"/>
                </a:xfrm>
                <a:prstGeom prst="rect">
                  <a:avLst/>
                </a:prstGeom>
              </p:spPr>
            </p:pic>
            <p:sp>
              <p:nvSpPr>
                <p:cNvPr id="42" name="Rectangle 41">
                  <a:extLst>
                    <a:ext uri="{FF2B5EF4-FFF2-40B4-BE49-F238E27FC236}">
                      <a16:creationId xmlns:a16="http://schemas.microsoft.com/office/drawing/2014/main" id="{2F92A0FF-BA76-4C01-8219-91420ED8F0B0}"/>
                    </a:ext>
                  </a:extLst>
                </p:cNvPr>
                <p:cNvSpPr/>
                <p:nvPr/>
              </p:nvSpPr>
              <p:spPr>
                <a:xfrm>
                  <a:off x="7161933" y="4866334"/>
                  <a:ext cx="1090604" cy="75405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AF1685"/>
                      </a:solidFill>
                      <a:effectLst/>
                      <a:uLnTx/>
                      <a:uFillTx/>
                      <a:latin typeface="Arial" panose="020B0604020202020204"/>
                      <a:ea typeface="+mn-ea"/>
                      <a:cs typeface="+mn-cs"/>
                    </a:rPr>
                    <a:t>95%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AF1685"/>
                      </a:solidFill>
                      <a:effectLst/>
                      <a:uLnTx/>
                      <a:uFillTx/>
                      <a:latin typeface="Arial" panose="020B0604020202020204"/>
                      <a:ea typeface="+mn-ea"/>
                      <a:cs typeface="+mn-cs"/>
                    </a:rPr>
                    <a:t>Accuracy</a:t>
                  </a:r>
                </a:p>
              </p:txBody>
            </p:sp>
          </p:grpSp>
        </p:grpSp>
        <p:sp>
          <p:nvSpPr>
            <p:cNvPr id="37" name="Isosceles Triangle 4">
              <a:extLst>
                <a:ext uri="{FF2B5EF4-FFF2-40B4-BE49-F238E27FC236}">
                  <a16:creationId xmlns:a16="http://schemas.microsoft.com/office/drawing/2014/main" id="{6C30BBE4-C255-41A0-A8E1-8AC3F165664B}"/>
                </a:ext>
              </a:extLst>
            </p:cNvPr>
            <p:cNvSpPr/>
            <p:nvPr/>
          </p:nvSpPr>
          <p:spPr>
            <a:xfrm rot="5400000">
              <a:off x="4091768" y="3403406"/>
              <a:ext cx="564784" cy="281991"/>
            </a:xfrm>
            <a:prstGeom prst="triangle">
              <a:avLst>
                <a:gd name="adj" fmla="val 50000"/>
              </a:avLst>
            </a:prstGeom>
            <a:solidFill>
              <a:schemeClr val="tx1">
                <a:alpha val="18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GB" sz="1013" b="0" i="0" u="none" strike="noStrike" kern="0" cap="none" spc="0" normalizeH="0" baseline="0" noProof="0">
                <a:ln>
                  <a:noFill/>
                </a:ln>
                <a:solidFill>
                  <a:sysClr val="windowText" lastClr="000000"/>
                </a:solidFill>
                <a:effectLst/>
                <a:uLnTx/>
                <a:uFillTx/>
                <a:latin typeface="Arial" panose="020B0604020202020204"/>
                <a:ea typeface="+mn-ea"/>
                <a:cs typeface="+mn-cs"/>
              </a:endParaRPr>
            </a:p>
          </p:txBody>
        </p:sp>
      </p:grpSp>
      <p:grpSp>
        <p:nvGrpSpPr>
          <p:cNvPr id="61" name="Group 60">
            <a:extLst>
              <a:ext uri="{FF2B5EF4-FFF2-40B4-BE49-F238E27FC236}">
                <a16:creationId xmlns:a16="http://schemas.microsoft.com/office/drawing/2014/main" id="{99DDE04F-C5F4-4596-A15D-7B9F59B4BAC2}"/>
              </a:ext>
            </a:extLst>
          </p:cNvPr>
          <p:cNvGrpSpPr/>
          <p:nvPr/>
        </p:nvGrpSpPr>
        <p:grpSpPr>
          <a:xfrm>
            <a:off x="6801757" y="1330709"/>
            <a:ext cx="2289624" cy="3605513"/>
            <a:chOff x="6801757" y="1330709"/>
            <a:chExt cx="2289624" cy="3605513"/>
          </a:xfrm>
        </p:grpSpPr>
        <p:pic>
          <p:nvPicPr>
            <p:cNvPr id="62" name="Graphic 61" descr="Pound">
              <a:extLst>
                <a:ext uri="{FF2B5EF4-FFF2-40B4-BE49-F238E27FC236}">
                  <a16:creationId xmlns:a16="http://schemas.microsoft.com/office/drawing/2014/main" id="{2D8CB6C7-BD3D-41CB-8C96-3764EF3170D3}"/>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226926" y="2027697"/>
              <a:ext cx="338466" cy="299563"/>
            </a:xfrm>
            <a:prstGeom prst="rect">
              <a:avLst/>
            </a:prstGeom>
          </p:spPr>
        </p:pic>
        <p:sp>
          <p:nvSpPr>
            <p:cNvPr id="63" name="TextBox 62">
              <a:extLst>
                <a:ext uri="{FF2B5EF4-FFF2-40B4-BE49-F238E27FC236}">
                  <a16:creationId xmlns:a16="http://schemas.microsoft.com/office/drawing/2014/main" id="{4F22EA8A-5491-41EE-B314-D0892C7B4A6C}"/>
                </a:ext>
              </a:extLst>
            </p:cNvPr>
            <p:cNvSpPr txBox="1"/>
            <p:nvPr/>
          </p:nvSpPr>
          <p:spPr>
            <a:xfrm>
              <a:off x="7707773" y="2105536"/>
              <a:ext cx="877824" cy="184474"/>
            </a:xfrm>
            <a:prstGeom prst="rect">
              <a:avLst/>
            </a:prstGeom>
            <a:noFill/>
          </p:spPr>
          <p:txBody>
            <a:bodyPr wrap="square" lIns="0" tIns="0" rIns="0" bIns="0" numCol="1" spcCol="151200"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100" b="0" i="0" u="none" strike="noStrike" kern="1200" cap="none" spc="0" normalizeH="0" baseline="0" noProof="0">
                  <a:ln>
                    <a:noFill/>
                  </a:ln>
                  <a:solidFill>
                    <a:srgbClr val="AF1685"/>
                  </a:solidFill>
                  <a:effectLst/>
                  <a:uLnTx/>
                  <a:uFillTx/>
                  <a:latin typeface="Arial" panose="020B0604020202020204"/>
                  <a:ea typeface="+mn-ea"/>
                  <a:cs typeface="+mn-cs"/>
                </a:rPr>
                <a:t>Income</a:t>
              </a:r>
              <a:endParaRPr kumimoji="0" lang="en-US" sz="1100" b="0" i="0" u="none" strike="noStrike" kern="1200" cap="none" spc="0" normalizeH="0" baseline="0" noProof="0">
                <a:ln>
                  <a:noFill/>
                </a:ln>
                <a:solidFill>
                  <a:srgbClr val="AF1685"/>
                </a:solidFill>
                <a:effectLst/>
                <a:uLnTx/>
                <a:uFillTx/>
                <a:latin typeface="Arial" panose="020B0604020202020204"/>
                <a:ea typeface="+mn-ea"/>
                <a:cs typeface="+mn-cs"/>
              </a:endParaRPr>
            </a:p>
          </p:txBody>
        </p:sp>
        <p:sp>
          <p:nvSpPr>
            <p:cNvPr id="64" name="TextBox 63">
              <a:extLst>
                <a:ext uri="{FF2B5EF4-FFF2-40B4-BE49-F238E27FC236}">
                  <a16:creationId xmlns:a16="http://schemas.microsoft.com/office/drawing/2014/main" id="{2A6804BE-6C18-41CA-BAC5-671E2F086665}"/>
                </a:ext>
              </a:extLst>
            </p:cNvPr>
            <p:cNvSpPr txBox="1"/>
            <p:nvPr/>
          </p:nvSpPr>
          <p:spPr>
            <a:xfrm>
              <a:off x="7718702" y="2445188"/>
              <a:ext cx="877824" cy="387607"/>
            </a:xfrm>
            <a:prstGeom prst="rect">
              <a:avLst/>
            </a:prstGeom>
            <a:noFill/>
          </p:spPr>
          <p:txBody>
            <a:bodyPr wrap="square" lIns="0" tIns="0" rIns="0" bIns="0" numCol="1" spcCol="151200"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100" b="0" i="0" u="none" strike="noStrike" kern="1200" cap="none" spc="0" normalizeH="0" baseline="0" noProof="0">
                  <a:ln>
                    <a:noFill/>
                  </a:ln>
                  <a:solidFill>
                    <a:srgbClr val="1D4F91"/>
                  </a:solidFill>
                  <a:effectLst/>
                  <a:uLnTx/>
                  <a:uFillTx/>
                  <a:latin typeface="Arial" panose="020B0604020202020204"/>
                  <a:ea typeface="+mn-ea"/>
                  <a:cs typeface="+mn-cs"/>
                </a:rPr>
                <a:t>Essential Spend</a:t>
              </a:r>
              <a:endParaRPr kumimoji="0" lang="en-US" sz="1100" b="0" i="0" u="none" strike="noStrike" kern="1200" cap="none" spc="0" normalizeH="0" baseline="0" noProof="0">
                <a:ln>
                  <a:noFill/>
                </a:ln>
                <a:solidFill>
                  <a:srgbClr val="1D4F91"/>
                </a:solidFill>
                <a:effectLst/>
                <a:uLnTx/>
                <a:uFillTx/>
                <a:latin typeface="Arial" panose="020B0604020202020204"/>
                <a:ea typeface="+mn-ea"/>
                <a:cs typeface="+mn-cs"/>
              </a:endParaRPr>
            </a:p>
          </p:txBody>
        </p:sp>
        <p:sp>
          <p:nvSpPr>
            <p:cNvPr id="65" name="TextBox 64">
              <a:extLst>
                <a:ext uri="{FF2B5EF4-FFF2-40B4-BE49-F238E27FC236}">
                  <a16:creationId xmlns:a16="http://schemas.microsoft.com/office/drawing/2014/main" id="{9652B197-8A43-4EF2-BD62-A6D9DFA5C828}"/>
                </a:ext>
              </a:extLst>
            </p:cNvPr>
            <p:cNvSpPr txBox="1"/>
            <p:nvPr/>
          </p:nvSpPr>
          <p:spPr>
            <a:xfrm>
              <a:off x="7714781" y="4022759"/>
              <a:ext cx="1049707" cy="387607"/>
            </a:xfrm>
            <a:prstGeom prst="rect">
              <a:avLst/>
            </a:prstGeom>
            <a:noFill/>
          </p:spPr>
          <p:txBody>
            <a:bodyPr wrap="square" lIns="0" tIns="0" rIns="0" bIns="0" numCol="1" spcCol="151200"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100" b="0" i="0" u="none" strike="noStrike" kern="1200" cap="none" spc="0" normalizeH="0" baseline="0" noProof="0">
                  <a:ln>
                    <a:noFill/>
                  </a:ln>
                  <a:solidFill>
                    <a:srgbClr val="1D4F91"/>
                  </a:solidFill>
                  <a:effectLst/>
                  <a:uLnTx/>
                  <a:uFillTx/>
                  <a:latin typeface="Arial" panose="020B0604020202020204"/>
                  <a:ea typeface="+mn-ea"/>
                  <a:cs typeface="+mn-cs"/>
                </a:rPr>
                <a:t>Discretionary Spend</a:t>
              </a:r>
            </a:p>
          </p:txBody>
        </p:sp>
        <p:sp>
          <p:nvSpPr>
            <p:cNvPr id="66" name="TextBox 65">
              <a:extLst>
                <a:ext uri="{FF2B5EF4-FFF2-40B4-BE49-F238E27FC236}">
                  <a16:creationId xmlns:a16="http://schemas.microsoft.com/office/drawing/2014/main" id="{595CC52F-79D7-427D-896C-204862CEB36B}"/>
                </a:ext>
              </a:extLst>
            </p:cNvPr>
            <p:cNvSpPr txBox="1"/>
            <p:nvPr/>
          </p:nvSpPr>
          <p:spPr>
            <a:xfrm>
              <a:off x="7718702" y="2971045"/>
              <a:ext cx="893749" cy="387607"/>
            </a:xfrm>
            <a:prstGeom prst="rect">
              <a:avLst/>
            </a:prstGeom>
            <a:noFill/>
          </p:spPr>
          <p:txBody>
            <a:bodyPr wrap="square" lIns="0" tIns="0" rIns="0" bIns="0" numCol="1" spcCol="151200"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100" b="0" i="0" u="none" strike="noStrike" kern="1200" cap="none" spc="0" normalizeH="0" baseline="0" noProof="0">
                  <a:ln>
                    <a:noFill/>
                  </a:ln>
                  <a:solidFill>
                    <a:srgbClr val="1D4F91"/>
                  </a:solidFill>
                  <a:effectLst/>
                  <a:uLnTx/>
                  <a:uFillTx/>
                  <a:latin typeface="Arial" panose="020B0604020202020204"/>
                  <a:ea typeface="+mn-ea"/>
                  <a:cs typeface="+mn-cs"/>
                </a:rPr>
                <a:t>Basic Quality of Living</a:t>
              </a:r>
            </a:p>
          </p:txBody>
        </p:sp>
        <p:sp>
          <p:nvSpPr>
            <p:cNvPr id="67" name="TextBox 66">
              <a:extLst>
                <a:ext uri="{FF2B5EF4-FFF2-40B4-BE49-F238E27FC236}">
                  <a16:creationId xmlns:a16="http://schemas.microsoft.com/office/drawing/2014/main" id="{65F0CD48-44A8-42FD-AF82-36D1A5AC0C28}"/>
                </a:ext>
              </a:extLst>
            </p:cNvPr>
            <p:cNvSpPr txBox="1"/>
            <p:nvPr/>
          </p:nvSpPr>
          <p:spPr>
            <a:xfrm>
              <a:off x="7718702" y="3496902"/>
              <a:ext cx="877824" cy="387607"/>
            </a:xfrm>
            <a:prstGeom prst="rect">
              <a:avLst/>
            </a:prstGeom>
            <a:noFill/>
          </p:spPr>
          <p:txBody>
            <a:bodyPr wrap="square" lIns="0" tIns="0" rIns="0" bIns="0" numCol="1" spcCol="151200"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100" b="0" i="0" u="none" strike="noStrike" kern="1200" cap="none" spc="0" normalizeH="0" baseline="0" noProof="0">
                  <a:ln>
                    <a:noFill/>
                  </a:ln>
                  <a:solidFill>
                    <a:srgbClr val="1D4F91"/>
                  </a:solidFill>
                  <a:effectLst/>
                  <a:uLnTx/>
                  <a:uFillTx/>
                  <a:latin typeface="Arial" panose="020B0604020202020204"/>
                  <a:ea typeface="+mn-ea"/>
                  <a:cs typeface="+mn-cs"/>
                </a:rPr>
                <a:t>Committed Expenditure</a:t>
              </a:r>
              <a:endParaRPr kumimoji="0" lang="en-US" sz="1100" b="0" i="0" u="none" strike="noStrike" kern="1200" cap="none" spc="0" normalizeH="0" baseline="0" noProof="0">
                <a:ln>
                  <a:noFill/>
                </a:ln>
                <a:solidFill>
                  <a:srgbClr val="1D4F91"/>
                </a:solidFill>
                <a:effectLst/>
                <a:uLnTx/>
                <a:uFillTx/>
                <a:latin typeface="Arial" panose="020B0604020202020204"/>
                <a:ea typeface="+mn-ea"/>
                <a:cs typeface="+mn-cs"/>
              </a:endParaRPr>
            </a:p>
          </p:txBody>
        </p:sp>
        <p:sp>
          <p:nvSpPr>
            <p:cNvPr id="68" name="TextBox 67">
              <a:extLst>
                <a:ext uri="{FF2B5EF4-FFF2-40B4-BE49-F238E27FC236}">
                  <a16:creationId xmlns:a16="http://schemas.microsoft.com/office/drawing/2014/main" id="{FBF1A2E0-EA89-4036-9112-876E879D3BCE}"/>
                </a:ext>
              </a:extLst>
            </p:cNvPr>
            <p:cNvSpPr txBox="1"/>
            <p:nvPr/>
          </p:nvSpPr>
          <p:spPr>
            <a:xfrm>
              <a:off x="7714006" y="4548615"/>
              <a:ext cx="1377375" cy="387607"/>
            </a:xfrm>
            <a:prstGeom prst="rect">
              <a:avLst/>
            </a:prstGeom>
            <a:noFill/>
          </p:spPr>
          <p:txBody>
            <a:bodyPr wrap="square" lIns="0" tIns="0" rIns="0" bIns="0" numCol="1" spcCol="151200"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100" b="0" i="0" u="none" strike="noStrike" kern="1200" cap="none" spc="0" normalizeH="0" baseline="0" noProof="0">
                  <a:ln>
                    <a:noFill/>
                  </a:ln>
                  <a:solidFill>
                    <a:srgbClr val="1D4F91"/>
                  </a:solidFill>
                  <a:effectLst/>
                  <a:uLnTx/>
                  <a:uFillTx/>
                  <a:latin typeface="Arial" panose="020B0604020202020204"/>
                  <a:ea typeface="+mn-ea"/>
                  <a:cs typeface="+mn-cs"/>
                </a:rPr>
                <a:t>Standard Financial Statement</a:t>
              </a:r>
            </a:p>
          </p:txBody>
        </p:sp>
        <p:pic>
          <p:nvPicPr>
            <p:cNvPr id="69" name="Graphic 68" descr="Monthly calendar">
              <a:extLst>
                <a:ext uri="{FF2B5EF4-FFF2-40B4-BE49-F238E27FC236}">
                  <a16:creationId xmlns:a16="http://schemas.microsoft.com/office/drawing/2014/main" id="{EFD1A20F-5DF2-40D9-8C11-41162F819B66}"/>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7198899" y="3504132"/>
              <a:ext cx="433392" cy="347373"/>
            </a:xfrm>
            <a:prstGeom prst="rect">
              <a:avLst/>
            </a:prstGeom>
          </p:spPr>
        </p:pic>
        <p:pic>
          <p:nvPicPr>
            <p:cNvPr id="70" name="Picture 69">
              <a:extLst>
                <a:ext uri="{FF2B5EF4-FFF2-40B4-BE49-F238E27FC236}">
                  <a16:creationId xmlns:a16="http://schemas.microsoft.com/office/drawing/2014/main" id="{3C2F7847-AFF3-4D00-9E11-421FC0D9ADD4}"/>
                </a:ext>
              </a:extLst>
            </p:cNvPr>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7233777" y="3001095"/>
              <a:ext cx="347373" cy="347373"/>
            </a:xfrm>
            <a:prstGeom prst="rect">
              <a:avLst/>
            </a:prstGeom>
          </p:spPr>
        </p:pic>
        <p:pic>
          <p:nvPicPr>
            <p:cNvPr id="71" name="Graphic 70" descr="Burger and drink">
              <a:extLst>
                <a:ext uri="{FF2B5EF4-FFF2-40B4-BE49-F238E27FC236}">
                  <a16:creationId xmlns:a16="http://schemas.microsoft.com/office/drawing/2014/main" id="{FD2B0559-C4F4-46E0-80A0-7347EEBEE0DC}"/>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7191565" y="3994838"/>
              <a:ext cx="405907" cy="405907"/>
            </a:xfrm>
            <a:prstGeom prst="rect">
              <a:avLst/>
            </a:prstGeom>
          </p:spPr>
        </p:pic>
        <p:sp>
          <p:nvSpPr>
            <p:cNvPr id="72" name="Rectangle 71">
              <a:extLst>
                <a:ext uri="{FF2B5EF4-FFF2-40B4-BE49-F238E27FC236}">
                  <a16:creationId xmlns:a16="http://schemas.microsoft.com/office/drawing/2014/main" id="{CDAC02AD-CD47-41A1-A193-DCBA8328FAAA}"/>
                </a:ext>
              </a:extLst>
            </p:cNvPr>
            <p:cNvSpPr/>
            <p:nvPr/>
          </p:nvSpPr>
          <p:spPr>
            <a:xfrm>
              <a:off x="6829456" y="1330709"/>
              <a:ext cx="1889181" cy="547907"/>
            </a:xfrm>
            <a:prstGeom prst="rect">
              <a:avLst/>
            </a:prstGeom>
          </p:spPr>
          <p:txBody>
            <a:bodyPr wrap="square">
              <a:sp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400" b="1" i="0" u="none" strike="noStrike" kern="1200" cap="none" spc="0" normalizeH="0" baseline="0" noProof="0">
                  <a:ln>
                    <a:noFill/>
                  </a:ln>
                  <a:solidFill>
                    <a:srgbClr val="1D4F91"/>
                  </a:solidFill>
                  <a:effectLst/>
                  <a:uLnTx/>
                  <a:uFillTx/>
                  <a:latin typeface="Arial" panose="020B0604020202020204"/>
                  <a:ea typeface="+mn-ea"/>
                  <a:cs typeface="+mn-cs"/>
                </a:rPr>
                <a:t>Income &amp; expenditure blocks</a:t>
              </a:r>
            </a:p>
          </p:txBody>
        </p:sp>
        <p:pic>
          <p:nvPicPr>
            <p:cNvPr id="73" name="Graphic 72">
              <a:extLst>
                <a:ext uri="{FF2B5EF4-FFF2-40B4-BE49-F238E27FC236}">
                  <a16:creationId xmlns:a16="http://schemas.microsoft.com/office/drawing/2014/main" id="{01EB1AED-6270-4E30-9F6F-BCF20A4C522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240732" y="2466394"/>
              <a:ext cx="317500" cy="317500"/>
            </a:xfrm>
            <a:prstGeom prst="rect">
              <a:avLst/>
            </a:prstGeom>
          </p:spPr>
        </p:pic>
        <p:grpSp>
          <p:nvGrpSpPr>
            <p:cNvPr id="74" name="Group 563">
              <a:extLst>
                <a:ext uri="{FF2B5EF4-FFF2-40B4-BE49-F238E27FC236}">
                  <a16:creationId xmlns:a16="http://schemas.microsoft.com/office/drawing/2014/main" id="{1A8643FF-872C-428E-AAF0-072F103C59A0}"/>
                </a:ext>
              </a:extLst>
            </p:cNvPr>
            <p:cNvGrpSpPr>
              <a:grpSpLocks noChangeAspect="1"/>
            </p:cNvGrpSpPr>
            <p:nvPr/>
          </p:nvGrpSpPr>
          <p:grpSpPr>
            <a:xfrm>
              <a:off x="7267014" y="4519846"/>
              <a:ext cx="291218" cy="374043"/>
              <a:chOff x="6764338" y="1998663"/>
              <a:chExt cx="346075" cy="444500"/>
            </a:xfrm>
            <a:solidFill>
              <a:schemeClr val="accent1"/>
            </a:solidFill>
          </p:grpSpPr>
          <p:sp>
            <p:nvSpPr>
              <p:cNvPr id="76" name="Freeform 9">
                <a:extLst>
                  <a:ext uri="{FF2B5EF4-FFF2-40B4-BE49-F238E27FC236}">
                    <a16:creationId xmlns:a16="http://schemas.microsoft.com/office/drawing/2014/main" id="{4AB73ED3-36A1-499C-8328-8B363DF9B7F3}"/>
                  </a:ext>
                </a:extLst>
              </p:cNvPr>
              <p:cNvSpPr>
                <a:spLocks/>
              </p:cNvSpPr>
              <p:nvPr/>
            </p:nvSpPr>
            <p:spPr bwMode="auto">
              <a:xfrm>
                <a:off x="7035800" y="1998663"/>
                <a:ext cx="74613" cy="77788"/>
              </a:xfrm>
              <a:custGeom>
                <a:avLst/>
                <a:gdLst/>
                <a:ahLst/>
                <a:cxnLst>
                  <a:cxn ang="0">
                    <a:pos x="47" y="45"/>
                  </a:cxn>
                  <a:cxn ang="0">
                    <a:pos x="3" y="0"/>
                  </a:cxn>
                  <a:cxn ang="0">
                    <a:pos x="0" y="0"/>
                  </a:cxn>
                  <a:cxn ang="0">
                    <a:pos x="0" y="49"/>
                  </a:cxn>
                  <a:cxn ang="0">
                    <a:pos x="47" y="49"/>
                  </a:cxn>
                  <a:cxn ang="0">
                    <a:pos x="47" y="45"/>
                  </a:cxn>
                  <a:cxn ang="0">
                    <a:pos x="47" y="45"/>
                  </a:cxn>
                </a:cxnLst>
                <a:rect l="0" t="0" r="r" b="b"/>
                <a:pathLst>
                  <a:path w="47" h="49">
                    <a:moveTo>
                      <a:pt x="47" y="45"/>
                    </a:moveTo>
                    <a:lnTo>
                      <a:pt x="3" y="0"/>
                    </a:lnTo>
                    <a:lnTo>
                      <a:pt x="0" y="0"/>
                    </a:lnTo>
                    <a:lnTo>
                      <a:pt x="0" y="49"/>
                    </a:lnTo>
                    <a:lnTo>
                      <a:pt x="47" y="49"/>
                    </a:lnTo>
                    <a:lnTo>
                      <a:pt x="47" y="45"/>
                    </a:lnTo>
                    <a:lnTo>
                      <a:pt x="47" y="4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1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10">
                <a:extLst>
                  <a:ext uri="{FF2B5EF4-FFF2-40B4-BE49-F238E27FC236}">
                    <a16:creationId xmlns:a16="http://schemas.microsoft.com/office/drawing/2014/main" id="{619CEF34-7757-4D8A-BEA7-609F352F8C34}"/>
                  </a:ext>
                </a:extLst>
              </p:cNvPr>
              <p:cNvSpPr>
                <a:spLocks noEditPoints="1"/>
              </p:cNvSpPr>
              <p:nvPr/>
            </p:nvSpPr>
            <p:spPr bwMode="auto">
              <a:xfrm>
                <a:off x="6764338" y="1998663"/>
                <a:ext cx="346075" cy="444500"/>
              </a:xfrm>
              <a:custGeom>
                <a:avLst/>
                <a:gdLst/>
                <a:ahLst/>
                <a:cxnLst>
                  <a:cxn ang="0">
                    <a:pos x="256" y="117"/>
                  </a:cxn>
                  <a:cxn ang="0">
                    <a:pos x="237" y="98"/>
                  </a:cxn>
                  <a:cxn ang="0">
                    <a:pos x="237" y="0"/>
                  </a:cxn>
                  <a:cxn ang="0">
                    <a:pos x="23" y="0"/>
                  </a:cxn>
                  <a:cxn ang="0">
                    <a:pos x="0" y="23"/>
                  </a:cxn>
                  <a:cxn ang="0">
                    <a:pos x="0" y="430"/>
                  </a:cxn>
                  <a:cxn ang="0">
                    <a:pos x="23" y="453"/>
                  </a:cxn>
                  <a:cxn ang="0">
                    <a:pos x="329" y="453"/>
                  </a:cxn>
                  <a:cxn ang="0">
                    <a:pos x="352" y="430"/>
                  </a:cxn>
                  <a:cxn ang="0">
                    <a:pos x="352" y="117"/>
                  </a:cxn>
                  <a:cxn ang="0">
                    <a:pos x="256" y="117"/>
                  </a:cxn>
                  <a:cxn ang="0">
                    <a:pos x="100" y="83"/>
                  </a:cxn>
                  <a:cxn ang="0">
                    <a:pos x="171" y="83"/>
                  </a:cxn>
                  <a:cxn ang="0">
                    <a:pos x="190" y="102"/>
                  </a:cxn>
                  <a:cxn ang="0">
                    <a:pos x="171" y="121"/>
                  </a:cxn>
                  <a:cxn ang="0">
                    <a:pos x="100" y="121"/>
                  </a:cxn>
                  <a:cxn ang="0">
                    <a:pos x="81" y="102"/>
                  </a:cxn>
                  <a:cxn ang="0">
                    <a:pos x="100" y="83"/>
                  </a:cxn>
                  <a:cxn ang="0">
                    <a:pos x="252" y="373"/>
                  </a:cxn>
                  <a:cxn ang="0">
                    <a:pos x="100" y="373"/>
                  </a:cxn>
                  <a:cxn ang="0">
                    <a:pos x="81" y="353"/>
                  </a:cxn>
                  <a:cxn ang="0">
                    <a:pos x="100" y="334"/>
                  </a:cxn>
                  <a:cxn ang="0">
                    <a:pos x="252" y="334"/>
                  </a:cxn>
                  <a:cxn ang="0">
                    <a:pos x="271" y="353"/>
                  </a:cxn>
                  <a:cxn ang="0">
                    <a:pos x="252" y="373"/>
                  </a:cxn>
                  <a:cxn ang="0">
                    <a:pos x="252" y="289"/>
                  </a:cxn>
                  <a:cxn ang="0">
                    <a:pos x="100" y="289"/>
                  </a:cxn>
                  <a:cxn ang="0">
                    <a:pos x="81" y="270"/>
                  </a:cxn>
                  <a:cxn ang="0">
                    <a:pos x="100" y="251"/>
                  </a:cxn>
                  <a:cxn ang="0">
                    <a:pos x="252" y="251"/>
                  </a:cxn>
                  <a:cxn ang="0">
                    <a:pos x="271" y="270"/>
                  </a:cxn>
                  <a:cxn ang="0">
                    <a:pos x="252" y="289"/>
                  </a:cxn>
                  <a:cxn ang="0">
                    <a:pos x="252" y="205"/>
                  </a:cxn>
                  <a:cxn ang="0">
                    <a:pos x="100" y="205"/>
                  </a:cxn>
                  <a:cxn ang="0">
                    <a:pos x="81" y="186"/>
                  </a:cxn>
                  <a:cxn ang="0">
                    <a:pos x="100" y="167"/>
                  </a:cxn>
                  <a:cxn ang="0">
                    <a:pos x="252" y="167"/>
                  </a:cxn>
                  <a:cxn ang="0">
                    <a:pos x="271" y="186"/>
                  </a:cxn>
                  <a:cxn ang="0">
                    <a:pos x="252" y="205"/>
                  </a:cxn>
                </a:cxnLst>
                <a:rect l="0" t="0" r="r" b="b"/>
                <a:pathLst>
                  <a:path w="352" h="453">
                    <a:moveTo>
                      <a:pt x="256" y="117"/>
                    </a:moveTo>
                    <a:cubicBezTo>
                      <a:pt x="245" y="117"/>
                      <a:pt x="237" y="108"/>
                      <a:pt x="237" y="98"/>
                    </a:cubicBezTo>
                    <a:cubicBezTo>
                      <a:pt x="237" y="0"/>
                      <a:pt x="237" y="0"/>
                      <a:pt x="237" y="0"/>
                    </a:cubicBezTo>
                    <a:cubicBezTo>
                      <a:pt x="23" y="0"/>
                      <a:pt x="23" y="0"/>
                      <a:pt x="23" y="0"/>
                    </a:cubicBezTo>
                    <a:cubicBezTo>
                      <a:pt x="11" y="0"/>
                      <a:pt x="0" y="10"/>
                      <a:pt x="0" y="23"/>
                    </a:cubicBezTo>
                    <a:cubicBezTo>
                      <a:pt x="0" y="430"/>
                      <a:pt x="0" y="430"/>
                      <a:pt x="0" y="430"/>
                    </a:cubicBezTo>
                    <a:cubicBezTo>
                      <a:pt x="0" y="443"/>
                      <a:pt x="11" y="453"/>
                      <a:pt x="23" y="453"/>
                    </a:cubicBezTo>
                    <a:cubicBezTo>
                      <a:pt x="329" y="453"/>
                      <a:pt x="329" y="453"/>
                      <a:pt x="329" y="453"/>
                    </a:cubicBezTo>
                    <a:cubicBezTo>
                      <a:pt x="342" y="453"/>
                      <a:pt x="352" y="443"/>
                      <a:pt x="352" y="430"/>
                    </a:cubicBezTo>
                    <a:cubicBezTo>
                      <a:pt x="352" y="117"/>
                      <a:pt x="352" y="117"/>
                      <a:pt x="352" y="117"/>
                    </a:cubicBezTo>
                    <a:cubicBezTo>
                      <a:pt x="256" y="117"/>
                      <a:pt x="256" y="117"/>
                      <a:pt x="256" y="117"/>
                    </a:cubicBezTo>
                    <a:close/>
                    <a:moveTo>
                      <a:pt x="100" y="83"/>
                    </a:moveTo>
                    <a:cubicBezTo>
                      <a:pt x="171" y="83"/>
                      <a:pt x="171" y="83"/>
                      <a:pt x="171" y="83"/>
                    </a:cubicBezTo>
                    <a:cubicBezTo>
                      <a:pt x="181" y="83"/>
                      <a:pt x="190" y="92"/>
                      <a:pt x="190" y="102"/>
                    </a:cubicBezTo>
                    <a:cubicBezTo>
                      <a:pt x="190" y="113"/>
                      <a:pt x="181" y="121"/>
                      <a:pt x="171" y="121"/>
                    </a:cubicBezTo>
                    <a:cubicBezTo>
                      <a:pt x="100" y="121"/>
                      <a:pt x="100" y="121"/>
                      <a:pt x="100" y="121"/>
                    </a:cubicBezTo>
                    <a:cubicBezTo>
                      <a:pt x="90" y="121"/>
                      <a:pt x="81" y="113"/>
                      <a:pt x="81" y="102"/>
                    </a:cubicBezTo>
                    <a:cubicBezTo>
                      <a:pt x="81" y="92"/>
                      <a:pt x="90" y="83"/>
                      <a:pt x="100" y="83"/>
                    </a:cubicBezTo>
                    <a:close/>
                    <a:moveTo>
                      <a:pt x="252" y="373"/>
                    </a:moveTo>
                    <a:cubicBezTo>
                      <a:pt x="100" y="373"/>
                      <a:pt x="100" y="373"/>
                      <a:pt x="100" y="373"/>
                    </a:cubicBezTo>
                    <a:cubicBezTo>
                      <a:pt x="90" y="373"/>
                      <a:pt x="81" y="364"/>
                      <a:pt x="81" y="353"/>
                    </a:cubicBezTo>
                    <a:cubicBezTo>
                      <a:pt x="81" y="343"/>
                      <a:pt x="90" y="334"/>
                      <a:pt x="100" y="334"/>
                    </a:cubicBezTo>
                    <a:cubicBezTo>
                      <a:pt x="252" y="334"/>
                      <a:pt x="252" y="334"/>
                      <a:pt x="252" y="334"/>
                    </a:cubicBezTo>
                    <a:cubicBezTo>
                      <a:pt x="263" y="334"/>
                      <a:pt x="271" y="343"/>
                      <a:pt x="271" y="353"/>
                    </a:cubicBezTo>
                    <a:cubicBezTo>
                      <a:pt x="271" y="364"/>
                      <a:pt x="263" y="373"/>
                      <a:pt x="252" y="373"/>
                    </a:cubicBezTo>
                    <a:close/>
                    <a:moveTo>
                      <a:pt x="252" y="289"/>
                    </a:moveTo>
                    <a:cubicBezTo>
                      <a:pt x="100" y="289"/>
                      <a:pt x="100" y="289"/>
                      <a:pt x="100" y="289"/>
                    </a:cubicBezTo>
                    <a:cubicBezTo>
                      <a:pt x="90" y="289"/>
                      <a:pt x="81" y="280"/>
                      <a:pt x="81" y="270"/>
                    </a:cubicBezTo>
                    <a:cubicBezTo>
                      <a:pt x="81" y="259"/>
                      <a:pt x="90" y="251"/>
                      <a:pt x="100" y="251"/>
                    </a:cubicBezTo>
                    <a:cubicBezTo>
                      <a:pt x="252" y="251"/>
                      <a:pt x="252" y="251"/>
                      <a:pt x="252" y="251"/>
                    </a:cubicBezTo>
                    <a:cubicBezTo>
                      <a:pt x="263" y="251"/>
                      <a:pt x="271" y="259"/>
                      <a:pt x="271" y="270"/>
                    </a:cubicBezTo>
                    <a:cubicBezTo>
                      <a:pt x="271" y="280"/>
                      <a:pt x="263" y="289"/>
                      <a:pt x="252" y="289"/>
                    </a:cubicBezTo>
                    <a:close/>
                    <a:moveTo>
                      <a:pt x="252" y="205"/>
                    </a:moveTo>
                    <a:cubicBezTo>
                      <a:pt x="100" y="205"/>
                      <a:pt x="100" y="205"/>
                      <a:pt x="100" y="205"/>
                    </a:cubicBezTo>
                    <a:cubicBezTo>
                      <a:pt x="90" y="205"/>
                      <a:pt x="81" y="197"/>
                      <a:pt x="81" y="186"/>
                    </a:cubicBezTo>
                    <a:cubicBezTo>
                      <a:pt x="81" y="175"/>
                      <a:pt x="90" y="167"/>
                      <a:pt x="100" y="167"/>
                    </a:cubicBezTo>
                    <a:cubicBezTo>
                      <a:pt x="252" y="167"/>
                      <a:pt x="252" y="167"/>
                      <a:pt x="252" y="167"/>
                    </a:cubicBezTo>
                    <a:cubicBezTo>
                      <a:pt x="263" y="167"/>
                      <a:pt x="271" y="175"/>
                      <a:pt x="271" y="186"/>
                    </a:cubicBezTo>
                    <a:cubicBezTo>
                      <a:pt x="271" y="197"/>
                      <a:pt x="263" y="205"/>
                      <a:pt x="252" y="20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1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75" name="Isosceles Triangle 4">
              <a:extLst>
                <a:ext uri="{FF2B5EF4-FFF2-40B4-BE49-F238E27FC236}">
                  <a16:creationId xmlns:a16="http://schemas.microsoft.com/office/drawing/2014/main" id="{E64B50F8-0C07-4270-A0B8-523A2DD4DE1D}"/>
                </a:ext>
              </a:extLst>
            </p:cNvPr>
            <p:cNvSpPr/>
            <p:nvPr/>
          </p:nvSpPr>
          <p:spPr>
            <a:xfrm rot="5400000">
              <a:off x="6660361" y="3403408"/>
              <a:ext cx="564784" cy="281991"/>
            </a:xfrm>
            <a:prstGeom prst="triangle">
              <a:avLst>
                <a:gd name="adj" fmla="val 50000"/>
              </a:avLst>
            </a:prstGeom>
            <a:solidFill>
              <a:schemeClr val="tx1">
                <a:alpha val="18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GB" sz="1013" b="0" i="0" u="none" strike="noStrike" kern="0" cap="none" spc="0" normalizeH="0" baseline="0" noProof="0">
                <a:ln>
                  <a:noFill/>
                </a:ln>
                <a:solidFill>
                  <a:sysClr val="windowText" lastClr="000000"/>
                </a:solidFill>
                <a:effectLst/>
                <a:uLnTx/>
                <a:uFillTx/>
                <a:latin typeface="Arial" panose="020B0604020202020204"/>
                <a:ea typeface="+mn-ea"/>
                <a:cs typeface="+mn-cs"/>
              </a:endParaRPr>
            </a:p>
          </p:txBody>
        </p:sp>
      </p:grpSp>
      <p:sp>
        <p:nvSpPr>
          <p:cNvPr id="78" name="Rectangle 77">
            <a:extLst>
              <a:ext uri="{FF2B5EF4-FFF2-40B4-BE49-F238E27FC236}">
                <a16:creationId xmlns:a16="http://schemas.microsoft.com/office/drawing/2014/main" id="{2086E3D4-D380-4104-8538-808B7CE5970A}"/>
              </a:ext>
            </a:extLst>
          </p:cNvPr>
          <p:cNvSpPr/>
          <p:nvPr/>
        </p:nvSpPr>
        <p:spPr>
          <a:xfrm>
            <a:off x="8742908" y="1403706"/>
            <a:ext cx="1997983" cy="310919"/>
          </a:xfrm>
          <a:prstGeom prst="rect">
            <a:avLst/>
          </a:prstGeom>
        </p:spPr>
        <p:txBody>
          <a:bodyPr wrap="square">
            <a:sp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400" b="1" i="0" u="none" strike="noStrike" kern="1200" cap="none" spc="0" normalizeH="0" baseline="0" noProof="0">
                <a:ln>
                  <a:noFill/>
                </a:ln>
                <a:solidFill>
                  <a:srgbClr val="1D4F91"/>
                </a:solidFill>
                <a:effectLst/>
                <a:uLnTx/>
                <a:uFillTx/>
                <a:latin typeface="Arial" panose="020B0604020202020204"/>
                <a:ea typeface="+mn-ea"/>
                <a:cs typeface="+mn-cs"/>
              </a:rPr>
              <a:t>Insight Packages</a:t>
            </a:r>
          </a:p>
        </p:txBody>
      </p:sp>
      <p:sp>
        <p:nvSpPr>
          <p:cNvPr id="79" name="Isosceles Triangle 4">
            <a:extLst>
              <a:ext uri="{FF2B5EF4-FFF2-40B4-BE49-F238E27FC236}">
                <a16:creationId xmlns:a16="http://schemas.microsoft.com/office/drawing/2014/main" id="{D8F24A01-4534-4870-8EBC-EAC5DD999CEC}"/>
              </a:ext>
            </a:extLst>
          </p:cNvPr>
          <p:cNvSpPr/>
          <p:nvPr/>
        </p:nvSpPr>
        <p:spPr>
          <a:xfrm rot="5400000">
            <a:off x="8726179" y="3440460"/>
            <a:ext cx="564784" cy="281991"/>
          </a:xfrm>
          <a:prstGeom prst="triangle">
            <a:avLst>
              <a:gd name="adj" fmla="val 50000"/>
            </a:avLst>
          </a:prstGeom>
          <a:solidFill>
            <a:schemeClr val="tx1">
              <a:alpha val="18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GB" sz="1013" b="0" i="0" u="none" strike="noStrike" kern="0" cap="none" spc="0" normalizeH="0" baseline="0" noProof="0">
              <a:ln>
                <a:noFill/>
              </a:ln>
              <a:solidFill>
                <a:sysClr val="windowText" lastClr="000000"/>
              </a:solidFill>
              <a:effectLst/>
              <a:uLnTx/>
              <a:uFillTx/>
              <a:latin typeface="Arial" panose="020B0604020202020204"/>
              <a:ea typeface="+mn-ea"/>
              <a:cs typeface="+mn-cs"/>
            </a:endParaRPr>
          </a:p>
        </p:txBody>
      </p:sp>
      <p:grpSp>
        <p:nvGrpSpPr>
          <p:cNvPr id="80" name="Group 79">
            <a:extLst>
              <a:ext uri="{FF2B5EF4-FFF2-40B4-BE49-F238E27FC236}">
                <a16:creationId xmlns:a16="http://schemas.microsoft.com/office/drawing/2014/main" id="{65B9A52E-1C8E-4BE4-BC65-25AABC5CA56F}"/>
              </a:ext>
            </a:extLst>
          </p:cNvPr>
          <p:cNvGrpSpPr/>
          <p:nvPr/>
        </p:nvGrpSpPr>
        <p:grpSpPr>
          <a:xfrm>
            <a:off x="10423887" y="3178658"/>
            <a:ext cx="1575700" cy="650947"/>
            <a:chOff x="10423887" y="3178658"/>
            <a:chExt cx="1575700" cy="650947"/>
          </a:xfrm>
        </p:grpSpPr>
        <p:sp>
          <p:nvSpPr>
            <p:cNvPr id="81" name="Rectangle 80">
              <a:extLst>
                <a:ext uri="{FF2B5EF4-FFF2-40B4-BE49-F238E27FC236}">
                  <a16:creationId xmlns:a16="http://schemas.microsoft.com/office/drawing/2014/main" id="{A198CAC4-AB7E-44C4-888D-00F478A68349}"/>
                </a:ext>
              </a:extLst>
            </p:cNvPr>
            <p:cNvSpPr/>
            <p:nvPr/>
          </p:nvSpPr>
          <p:spPr>
            <a:xfrm>
              <a:off x="10607688" y="3178658"/>
              <a:ext cx="1391899" cy="650947"/>
            </a:xfrm>
            <a:prstGeom prst="rect">
              <a:avLst/>
            </a:prstGeom>
          </p:spPr>
          <p:txBody>
            <a:bodyPr wrap="square">
              <a:sp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1" i="0" u="none" strike="noStrike" kern="1200" cap="none" spc="0" normalizeH="0" baseline="0" noProof="0">
                  <a:ln>
                    <a:noFill/>
                  </a:ln>
                  <a:solidFill>
                    <a:srgbClr val="1D4F91"/>
                  </a:solidFill>
                  <a:effectLst/>
                  <a:uLnTx/>
                  <a:uFillTx/>
                  <a:latin typeface="Arial" panose="020B0604020202020204"/>
                  <a:ea typeface="+mn-ea"/>
                  <a:cs typeface="+mn-cs"/>
                </a:rPr>
                <a:t>AUTOMATION</a:t>
              </a:r>
            </a:p>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3666A"/>
                  </a:solidFill>
                  <a:effectLst/>
                  <a:uLnTx/>
                  <a:uFillTx/>
                  <a:latin typeface="Arial" panose="020B0604020202020204"/>
                  <a:ea typeface="+mn-ea"/>
                  <a:cs typeface="+mn-cs"/>
                </a:rPr>
                <a:t>Deployment of</a:t>
              </a:r>
            </a:p>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100" b="0" i="0" u="none" strike="noStrike" kern="1200" cap="none" spc="0" normalizeH="0" baseline="0" noProof="0">
                  <a:ln>
                    <a:noFill/>
                  </a:ln>
                  <a:solidFill>
                    <a:srgbClr val="63666A"/>
                  </a:solidFill>
                  <a:effectLst/>
                  <a:uLnTx/>
                  <a:uFillTx/>
                  <a:latin typeface="Arial" panose="020B0604020202020204"/>
                  <a:ea typeface="+mn-ea"/>
                  <a:cs typeface="+mn-cs"/>
                </a:rPr>
                <a:t>the decision</a:t>
              </a:r>
            </a:p>
          </p:txBody>
        </p:sp>
        <p:sp>
          <p:nvSpPr>
            <p:cNvPr id="82" name="Isosceles Triangle 4">
              <a:extLst>
                <a:ext uri="{FF2B5EF4-FFF2-40B4-BE49-F238E27FC236}">
                  <a16:creationId xmlns:a16="http://schemas.microsoft.com/office/drawing/2014/main" id="{4BB98AB2-CF2A-4126-A416-ACE236766963}"/>
                </a:ext>
              </a:extLst>
            </p:cNvPr>
            <p:cNvSpPr/>
            <p:nvPr/>
          </p:nvSpPr>
          <p:spPr>
            <a:xfrm rot="5400000">
              <a:off x="10282491" y="3403410"/>
              <a:ext cx="564784" cy="281991"/>
            </a:xfrm>
            <a:prstGeom prst="triangle">
              <a:avLst>
                <a:gd name="adj" fmla="val 50000"/>
              </a:avLst>
            </a:prstGeom>
            <a:solidFill>
              <a:schemeClr val="tx1">
                <a:alpha val="18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GB" sz="1013" b="0" i="0" u="none" strike="noStrike" kern="0" cap="none" spc="0" normalizeH="0" baseline="0" noProof="0">
                <a:ln>
                  <a:noFill/>
                </a:ln>
                <a:solidFill>
                  <a:sysClr val="windowText" lastClr="000000"/>
                </a:solidFill>
                <a:effectLst/>
                <a:uLnTx/>
                <a:uFillTx/>
                <a:latin typeface="Arial" panose="020B0604020202020204"/>
                <a:ea typeface="+mn-ea"/>
                <a:cs typeface="+mn-cs"/>
              </a:endParaRPr>
            </a:p>
          </p:txBody>
        </p:sp>
      </p:grpSp>
      <p:grpSp>
        <p:nvGrpSpPr>
          <p:cNvPr id="83" name="Group 82">
            <a:extLst>
              <a:ext uri="{FF2B5EF4-FFF2-40B4-BE49-F238E27FC236}">
                <a16:creationId xmlns:a16="http://schemas.microsoft.com/office/drawing/2014/main" id="{320A7247-B1E1-43D2-AACC-8FB4628A2EF9}"/>
              </a:ext>
            </a:extLst>
          </p:cNvPr>
          <p:cNvGrpSpPr/>
          <p:nvPr/>
        </p:nvGrpSpPr>
        <p:grpSpPr>
          <a:xfrm>
            <a:off x="9242954" y="1741026"/>
            <a:ext cx="1037774" cy="4230629"/>
            <a:chOff x="9242954" y="1747750"/>
            <a:chExt cx="1037774" cy="4230629"/>
          </a:xfrm>
        </p:grpSpPr>
        <p:grpSp>
          <p:nvGrpSpPr>
            <p:cNvPr id="85" name="Group 84">
              <a:extLst>
                <a:ext uri="{FF2B5EF4-FFF2-40B4-BE49-F238E27FC236}">
                  <a16:creationId xmlns:a16="http://schemas.microsoft.com/office/drawing/2014/main" id="{FDDD7ABF-FD7C-4A90-A632-0B49081566FD}"/>
                </a:ext>
              </a:extLst>
            </p:cNvPr>
            <p:cNvGrpSpPr/>
            <p:nvPr/>
          </p:nvGrpSpPr>
          <p:grpSpPr>
            <a:xfrm>
              <a:off x="9255149" y="1747750"/>
              <a:ext cx="1013385" cy="777933"/>
              <a:chOff x="4111768" y="1817520"/>
              <a:chExt cx="1345710" cy="1355978"/>
            </a:xfrm>
          </p:grpSpPr>
          <p:grpSp>
            <p:nvGrpSpPr>
              <p:cNvPr id="111" name="Group 110">
                <a:extLst>
                  <a:ext uri="{FF2B5EF4-FFF2-40B4-BE49-F238E27FC236}">
                    <a16:creationId xmlns:a16="http://schemas.microsoft.com/office/drawing/2014/main" id="{1FDCBC36-B1BE-4D72-801A-071078B9B78A}"/>
                  </a:ext>
                </a:extLst>
              </p:cNvPr>
              <p:cNvGrpSpPr/>
              <p:nvPr/>
            </p:nvGrpSpPr>
            <p:grpSpPr>
              <a:xfrm>
                <a:off x="4111768" y="1817520"/>
                <a:ext cx="1345710" cy="1355978"/>
                <a:chOff x="4654939" y="2100789"/>
                <a:chExt cx="1345710" cy="1355978"/>
              </a:xfrm>
            </p:grpSpPr>
            <p:sp>
              <p:nvSpPr>
                <p:cNvPr id="113" name="Rectangle: Rounded Corners 112">
                  <a:extLst>
                    <a:ext uri="{FF2B5EF4-FFF2-40B4-BE49-F238E27FC236}">
                      <a16:creationId xmlns:a16="http://schemas.microsoft.com/office/drawing/2014/main" id="{CA6C9C14-A654-4052-A17D-09CA9BC86B94}"/>
                    </a:ext>
                  </a:extLst>
                </p:cNvPr>
                <p:cNvSpPr/>
                <p:nvPr/>
              </p:nvSpPr>
              <p:spPr>
                <a:xfrm>
                  <a:off x="4654939" y="2100789"/>
                  <a:ext cx="1345710" cy="135597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14" name="TextBox 113">
                  <a:extLst>
                    <a:ext uri="{FF2B5EF4-FFF2-40B4-BE49-F238E27FC236}">
                      <a16:creationId xmlns:a16="http://schemas.microsoft.com/office/drawing/2014/main" id="{F97EB585-12F9-42C6-9633-38A91C9806E5}"/>
                    </a:ext>
                  </a:extLst>
                </p:cNvPr>
                <p:cNvSpPr txBox="1"/>
                <p:nvPr/>
              </p:nvSpPr>
              <p:spPr>
                <a:xfrm>
                  <a:off x="4753905" y="2881219"/>
                  <a:ext cx="1108870" cy="471350"/>
                </a:xfrm>
                <a:prstGeom prst="rect">
                  <a:avLst/>
                </a:prstGeom>
                <a:noFill/>
              </p:spPr>
              <p:txBody>
                <a:bodyPr wrap="square" lIns="0" tIns="0" rIns="0" bIns="0" numCol="1" spcCol="1512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prstClr val="white"/>
                      </a:solidFill>
                      <a:effectLst/>
                      <a:uLnTx/>
                      <a:uFillTx/>
                      <a:latin typeface="Arial" panose="020B0604020202020204"/>
                      <a:ea typeface="+mn-ea"/>
                      <a:cs typeface="+mn-cs"/>
                    </a:rPr>
                    <a:t>Liquidity metrics</a:t>
                  </a:r>
                  <a:endParaRPr kumimoji="0" lang="en-US" sz="1000" b="1" i="0" u="none" strike="noStrike" kern="1200" cap="none" spc="0" normalizeH="0" baseline="0" noProof="0">
                    <a:ln>
                      <a:noFill/>
                    </a:ln>
                    <a:solidFill>
                      <a:prstClr val="white"/>
                    </a:solidFill>
                    <a:effectLst/>
                    <a:uLnTx/>
                    <a:uFillTx/>
                    <a:latin typeface="Arial" panose="020B0604020202020204"/>
                    <a:ea typeface="+mn-ea"/>
                    <a:cs typeface="+mn-cs"/>
                  </a:endParaRPr>
                </a:p>
              </p:txBody>
            </p:sp>
          </p:grpSp>
          <p:pic>
            <p:nvPicPr>
              <p:cNvPr id="112" name="Graphic 111" descr="Gauge">
                <a:extLst>
                  <a:ext uri="{FF2B5EF4-FFF2-40B4-BE49-F238E27FC236}">
                    <a16:creationId xmlns:a16="http://schemas.microsoft.com/office/drawing/2014/main" id="{8F88E230-995B-4B63-BC37-D3E86CA7B954}"/>
                  </a:ext>
                </a:extLst>
              </p:cNvPr>
              <p:cNvPicPr>
                <a:picLocks noChangeAspect="1"/>
              </p:cNvPicPr>
              <p:nvPr/>
            </p:nvPicPr>
            <p:blipFill>
              <a:blip r:embed="rId17" cstate="screen">
                <a:extLst>
                  <a:ext uri="{28A0092B-C50C-407E-A947-70E740481C1C}">
                    <a14:useLocalDpi xmlns:a14="http://schemas.microsoft.com/office/drawing/2010/main"/>
                  </a:ext>
                  <a:ext uri="{96DAC541-7B7A-43D3-8B79-37D633B846F1}">
                    <asvg:svgBlip xmlns:asvg="http://schemas.microsoft.com/office/drawing/2016/SVG/main" r:embed="rId18"/>
                  </a:ext>
                </a:extLst>
              </a:blip>
              <a:stretch>
                <a:fillRect/>
              </a:stretch>
            </p:blipFill>
            <p:spPr>
              <a:xfrm>
                <a:off x="4519251" y="1920499"/>
                <a:ext cx="530743" cy="530743"/>
              </a:xfrm>
              <a:prstGeom prst="rect">
                <a:avLst/>
              </a:prstGeom>
            </p:spPr>
          </p:pic>
        </p:grpSp>
        <p:grpSp>
          <p:nvGrpSpPr>
            <p:cNvPr id="86" name="Group 85">
              <a:extLst>
                <a:ext uri="{FF2B5EF4-FFF2-40B4-BE49-F238E27FC236}">
                  <a16:creationId xmlns:a16="http://schemas.microsoft.com/office/drawing/2014/main" id="{B4185649-5A36-420A-90F1-7745E8B8D895}"/>
                </a:ext>
              </a:extLst>
            </p:cNvPr>
            <p:cNvGrpSpPr/>
            <p:nvPr/>
          </p:nvGrpSpPr>
          <p:grpSpPr>
            <a:xfrm>
              <a:off x="9242954" y="2629613"/>
              <a:ext cx="1037774" cy="777933"/>
              <a:chOff x="6144879" y="1842363"/>
              <a:chExt cx="1378097" cy="1355978"/>
            </a:xfrm>
          </p:grpSpPr>
          <p:grpSp>
            <p:nvGrpSpPr>
              <p:cNvPr id="106" name="Group 105">
                <a:extLst>
                  <a:ext uri="{FF2B5EF4-FFF2-40B4-BE49-F238E27FC236}">
                    <a16:creationId xmlns:a16="http://schemas.microsoft.com/office/drawing/2014/main" id="{9C47B2FD-B584-4497-BC8C-563F877842EE}"/>
                  </a:ext>
                </a:extLst>
              </p:cNvPr>
              <p:cNvGrpSpPr/>
              <p:nvPr/>
            </p:nvGrpSpPr>
            <p:grpSpPr>
              <a:xfrm>
                <a:off x="6144879" y="1842363"/>
                <a:ext cx="1378097" cy="1355978"/>
                <a:chOff x="3287128" y="2105083"/>
                <a:chExt cx="1378097" cy="1355978"/>
              </a:xfrm>
            </p:grpSpPr>
            <p:sp>
              <p:nvSpPr>
                <p:cNvPr id="108" name="Rectangle: Rounded Corners 107">
                  <a:extLst>
                    <a:ext uri="{FF2B5EF4-FFF2-40B4-BE49-F238E27FC236}">
                      <a16:creationId xmlns:a16="http://schemas.microsoft.com/office/drawing/2014/main" id="{860BA182-9D41-45C0-BF10-908EAB55BDB0}"/>
                    </a:ext>
                  </a:extLst>
                </p:cNvPr>
                <p:cNvSpPr/>
                <p:nvPr/>
              </p:nvSpPr>
              <p:spPr>
                <a:xfrm>
                  <a:off x="3287128" y="2105083"/>
                  <a:ext cx="1345710" cy="135597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10" name="TextBox 109">
                  <a:extLst>
                    <a:ext uri="{FF2B5EF4-FFF2-40B4-BE49-F238E27FC236}">
                      <a16:creationId xmlns:a16="http://schemas.microsoft.com/office/drawing/2014/main" id="{D94B3134-757F-4DEC-A5A7-EFB4965BF08B}"/>
                    </a:ext>
                  </a:extLst>
                </p:cNvPr>
                <p:cNvSpPr txBox="1"/>
                <p:nvPr/>
              </p:nvSpPr>
              <p:spPr>
                <a:xfrm>
                  <a:off x="3297667" y="3027796"/>
                  <a:ext cx="1367558" cy="235674"/>
                </a:xfrm>
                <a:prstGeom prst="rect">
                  <a:avLst/>
                </a:prstGeom>
                <a:noFill/>
              </p:spPr>
              <p:txBody>
                <a:bodyPr wrap="square" lIns="0" tIns="0" rIns="0" bIns="0" numCol="1" spcCol="1512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prstClr val="white"/>
                      </a:solidFill>
                      <a:effectLst/>
                      <a:uLnTx/>
                      <a:uFillTx/>
                      <a:latin typeface="Arial" panose="020B0604020202020204"/>
                      <a:ea typeface="+mn-ea"/>
                      <a:cs typeface="+mn-cs"/>
                    </a:rPr>
                    <a:t>Income KPIs</a:t>
                  </a:r>
                  <a:endParaRPr kumimoji="0" lang="en-US" sz="1000" b="1" i="0" u="none" strike="noStrike" kern="1200" cap="none" spc="0" normalizeH="0" baseline="0" noProof="0">
                    <a:ln>
                      <a:noFill/>
                    </a:ln>
                    <a:solidFill>
                      <a:prstClr val="white"/>
                    </a:solidFill>
                    <a:effectLst/>
                    <a:uLnTx/>
                    <a:uFillTx/>
                    <a:latin typeface="Arial" panose="020B0604020202020204"/>
                    <a:ea typeface="+mn-ea"/>
                    <a:cs typeface="+mn-cs"/>
                  </a:endParaRPr>
                </a:p>
              </p:txBody>
            </p:sp>
          </p:grpSp>
          <p:pic>
            <p:nvPicPr>
              <p:cNvPr id="107" name="Graphic 106" descr="Pound">
                <a:extLst>
                  <a:ext uri="{FF2B5EF4-FFF2-40B4-BE49-F238E27FC236}">
                    <a16:creationId xmlns:a16="http://schemas.microsoft.com/office/drawing/2014/main" id="{A5848E47-8AE6-417E-9BA4-6D0C2121AF1D}"/>
                  </a:ext>
                </a:extLst>
              </p:cNvPr>
              <p:cNvPicPr>
                <a:picLocks noChangeAspect="1"/>
              </p:cNvPicPr>
              <p:nvPr/>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6585534" y="2050234"/>
                <a:ext cx="544828" cy="544828"/>
              </a:xfrm>
              <a:prstGeom prst="rect">
                <a:avLst/>
              </a:prstGeom>
            </p:spPr>
          </p:pic>
        </p:grpSp>
        <p:grpSp>
          <p:nvGrpSpPr>
            <p:cNvPr id="87" name="Group 86">
              <a:extLst>
                <a:ext uri="{FF2B5EF4-FFF2-40B4-BE49-F238E27FC236}">
                  <a16:creationId xmlns:a16="http://schemas.microsoft.com/office/drawing/2014/main" id="{4553AF37-63F2-43EC-A19B-23A10FB662DF}"/>
                </a:ext>
              </a:extLst>
            </p:cNvPr>
            <p:cNvGrpSpPr/>
            <p:nvPr/>
          </p:nvGrpSpPr>
          <p:grpSpPr>
            <a:xfrm>
              <a:off x="9251154" y="3489954"/>
              <a:ext cx="1021375" cy="777933"/>
              <a:chOff x="8183265" y="1842363"/>
              <a:chExt cx="1356320" cy="1355978"/>
            </a:xfrm>
          </p:grpSpPr>
          <p:grpSp>
            <p:nvGrpSpPr>
              <p:cNvPr id="100" name="Group 99">
                <a:extLst>
                  <a:ext uri="{FF2B5EF4-FFF2-40B4-BE49-F238E27FC236}">
                    <a16:creationId xmlns:a16="http://schemas.microsoft.com/office/drawing/2014/main" id="{61D718B9-5F01-458C-8DAC-2D792F2B1F77}"/>
                  </a:ext>
                </a:extLst>
              </p:cNvPr>
              <p:cNvGrpSpPr/>
              <p:nvPr/>
            </p:nvGrpSpPr>
            <p:grpSpPr>
              <a:xfrm>
                <a:off x="8183265" y="1842363"/>
                <a:ext cx="1356320" cy="1355978"/>
                <a:chOff x="3287128" y="3485202"/>
                <a:chExt cx="1356320" cy="1355978"/>
              </a:xfrm>
            </p:grpSpPr>
            <p:sp>
              <p:nvSpPr>
                <p:cNvPr id="104" name="Rectangle: Rounded Corners 103">
                  <a:extLst>
                    <a:ext uri="{FF2B5EF4-FFF2-40B4-BE49-F238E27FC236}">
                      <a16:creationId xmlns:a16="http://schemas.microsoft.com/office/drawing/2014/main" id="{53484377-AF47-4A67-BE9E-A10ECF463990}"/>
                    </a:ext>
                  </a:extLst>
                </p:cNvPr>
                <p:cNvSpPr/>
                <p:nvPr/>
              </p:nvSpPr>
              <p:spPr>
                <a:xfrm>
                  <a:off x="3287128" y="3485202"/>
                  <a:ext cx="1345710" cy="135597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105" name="TextBox 104">
                  <a:extLst>
                    <a:ext uri="{FF2B5EF4-FFF2-40B4-BE49-F238E27FC236}">
                      <a16:creationId xmlns:a16="http://schemas.microsoft.com/office/drawing/2014/main" id="{579842BB-0CDB-4D50-A4F3-3FA6AEF5E496}"/>
                    </a:ext>
                  </a:extLst>
                </p:cNvPr>
                <p:cNvSpPr txBox="1"/>
                <p:nvPr/>
              </p:nvSpPr>
              <p:spPr>
                <a:xfrm>
                  <a:off x="3297738" y="4270913"/>
                  <a:ext cx="1345710" cy="471350"/>
                </a:xfrm>
                <a:prstGeom prst="rect">
                  <a:avLst/>
                </a:prstGeom>
                <a:noFill/>
              </p:spPr>
              <p:txBody>
                <a:bodyPr wrap="square" lIns="0" tIns="0" rIns="0" bIns="0" numCol="1" spcCol="1512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prstClr val="white"/>
                      </a:solidFill>
                      <a:effectLst/>
                      <a:uLnTx/>
                      <a:uFillTx/>
                      <a:latin typeface="Arial" panose="020B0604020202020204"/>
                      <a:ea typeface="+mn-ea"/>
                      <a:cs typeface="+mn-cs"/>
                    </a:rPr>
                    <a:t>Balance characteristics</a:t>
                  </a:r>
                  <a:endParaRPr kumimoji="0" lang="en-US" sz="1000" b="1" i="0" u="none" strike="noStrike" kern="1200" cap="none" spc="0" normalizeH="0" baseline="0" noProof="0">
                    <a:ln>
                      <a:noFill/>
                    </a:ln>
                    <a:solidFill>
                      <a:prstClr val="white"/>
                    </a:solidFill>
                    <a:effectLst/>
                    <a:uLnTx/>
                    <a:uFillTx/>
                    <a:latin typeface="Arial" panose="020B0604020202020204"/>
                    <a:ea typeface="+mn-ea"/>
                    <a:cs typeface="+mn-cs"/>
                  </a:endParaRPr>
                </a:p>
              </p:txBody>
            </p:sp>
          </p:grpSp>
          <p:pic>
            <p:nvPicPr>
              <p:cNvPr id="103" name="Graphic 102" descr="Scales of justice">
                <a:extLst>
                  <a:ext uri="{FF2B5EF4-FFF2-40B4-BE49-F238E27FC236}">
                    <a16:creationId xmlns:a16="http://schemas.microsoft.com/office/drawing/2014/main" id="{FEAB23CF-D8BC-495E-9E0D-1D7277059C19}"/>
                  </a:ext>
                </a:extLst>
              </p:cNvPr>
              <p:cNvPicPr>
                <a:picLocks noChangeAspect="1"/>
              </p:cNvPicPr>
              <p:nvPr/>
            </p:nvPicPr>
            <p:blipFill>
              <a:blip r:embed="rId21" cstate="screen">
                <a:extLst>
                  <a:ext uri="{28A0092B-C50C-407E-A947-70E740481C1C}">
                    <a14:useLocalDpi xmlns:a14="http://schemas.microsoft.com/office/drawing/2010/main"/>
                  </a:ext>
                  <a:ext uri="{96DAC541-7B7A-43D3-8B79-37D633B846F1}">
                    <asvg:svgBlip xmlns:asvg="http://schemas.microsoft.com/office/drawing/2016/SVG/main" r:embed="rId22"/>
                  </a:ext>
                </a:extLst>
              </a:blip>
              <a:stretch>
                <a:fillRect/>
              </a:stretch>
            </p:blipFill>
            <p:spPr>
              <a:xfrm>
                <a:off x="8555706" y="1913411"/>
                <a:ext cx="600828" cy="600828"/>
              </a:xfrm>
              <a:prstGeom prst="rect">
                <a:avLst/>
              </a:prstGeom>
            </p:spPr>
          </p:pic>
        </p:grpSp>
        <p:grpSp>
          <p:nvGrpSpPr>
            <p:cNvPr id="88" name="Group 87">
              <a:extLst>
                <a:ext uri="{FF2B5EF4-FFF2-40B4-BE49-F238E27FC236}">
                  <a16:creationId xmlns:a16="http://schemas.microsoft.com/office/drawing/2014/main" id="{EACE52FE-BFED-4A28-A238-222E8563700A}"/>
                </a:ext>
              </a:extLst>
            </p:cNvPr>
            <p:cNvGrpSpPr/>
            <p:nvPr/>
          </p:nvGrpSpPr>
          <p:grpSpPr>
            <a:xfrm>
              <a:off x="9255149" y="4350296"/>
              <a:ext cx="1013385" cy="777933"/>
              <a:chOff x="10235718" y="1832838"/>
              <a:chExt cx="1345710" cy="1355978"/>
            </a:xfrm>
          </p:grpSpPr>
          <p:grpSp>
            <p:nvGrpSpPr>
              <p:cNvPr id="94" name="Group 93">
                <a:extLst>
                  <a:ext uri="{FF2B5EF4-FFF2-40B4-BE49-F238E27FC236}">
                    <a16:creationId xmlns:a16="http://schemas.microsoft.com/office/drawing/2014/main" id="{827AC49D-7C38-4BBB-AA17-670710CC361B}"/>
                  </a:ext>
                </a:extLst>
              </p:cNvPr>
              <p:cNvGrpSpPr/>
              <p:nvPr/>
            </p:nvGrpSpPr>
            <p:grpSpPr>
              <a:xfrm>
                <a:off x="10235718" y="1832838"/>
                <a:ext cx="1345710" cy="1355978"/>
                <a:chOff x="4665225" y="3475211"/>
                <a:chExt cx="1345710" cy="1355978"/>
              </a:xfrm>
            </p:grpSpPr>
            <p:sp>
              <p:nvSpPr>
                <p:cNvPr id="96" name="Rectangle: Rounded Corners 95">
                  <a:extLst>
                    <a:ext uri="{FF2B5EF4-FFF2-40B4-BE49-F238E27FC236}">
                      <a16:creationId xmlns:a16="http://schemas.microsoft.com/office/drawing/2014/main" id="{E6732D08-47E1-4FC1-B55F-AA3D00A4CD32}"/>
                    </a:ext>
                  </a:extLst>
                </p:cNvPr>
                <p:cNvSpPr/>
                <p:nvPr/>
              </p:nvSpPr>
              <p:spPr>
                <a:xfrm>
                  <a:off x="4665225" y="3475211"/>
                  <a:ext cx="1345710" cy="135597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97" name="TextBox 96">
                  <a:extLst>
                    <a:ext uri="{FF2B5EF4-FFF2-40B4-BE49-F238E27FC236}">
                      <a16:creationId xmlns:a16="http://schemas.microsoft.com/office/drawing/2014/main" id="{E6E14955-78D6-40FD-B442-E1D075F1D10D}"/>
                    </a:ext>
                  </a:extLst>
                </p:cNvPr>
                <p:cNvSpPr txBox="1"/>
                <p:nvPr/>
              </p:nvSpPr>
              <p:spPr>
                <a:xfrm>
                  <a:off x="4720971" y="4270912"/>
                  <a:ext cx="1213646" cy="235674"/>
                </a:xfrm>
                <a:prstGeom prst="rect">
                  <a:avLst/>
                </a:prstGeom>
                <a:noFill/>
              </p:spPr>
              <p:txBody>
                <a:bodyPr wrap="square" lIns="0" tIns="0" rIns="0" bIns="0" numCol="1" spcCol="1512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prstClr val="white"/>
                      </a:solidFill>
                      <a:effectLst/>
                      <a:uLnTx/>
                      <a:uFillTx/>
                      <a:latin typeface="Arial" panose="020B0604020202020204"/>
                      <a:ea typeface="+mn-ea"/>
                      <a:cs typeface="+mn-cs"/>
                    </a:rPr>
                    <a:t>Behaviour</a:t>
                  </a:r>
                  <a:endParaRPr kumimoji="0" lang="en-US" sz="1000" b="1" i="0" u="none" strike="noStrike" kern="1200" cap="none" spc="0" normalizeH="0" baseline="0" noProof="0">
                    <a:ln>
                      <a:noFill/>
                    </a:ln>
                    <a:solidFill>
                      <a:prstClr val="white"/>
                    </a:solidFill>
                    <a:effectLst/>
                    <a:uLnTx/>
                    <a:uFillTx/>
                    <a:latin typeface="Arial" panose="020B0604020202020204"/>
                    <a:ea typeface="+mn-ea"/>
                    <a:cs typeface="+mn-cs"/>
                  </a:endParaRPr>
                </a:p>
              </p:txBody>
            </p:sp>
          </p:grpSp>
          <p:pic>
            <p:nvPicPr>
              <p:cNvPr id="95" name="Graphic 94" descr="Shopping basket">
                <a:extLst>
                  <a:ext uri="{FF2B5EF4-FFF2-40B4-BE49-F238E27FC236}">
                    <a16:creationId xmlns:a16="http://schemas.microsoft.com/office/drawing/2014/main" id="{E38AA9C5-1672-4FF9-962C-3B51212EE523}"/>
                  </a:ext>
                </a:extLst>
              </p:cNvPr>
              <p:cNvPicPr>
                <a:picLocks noChangeAspect="1"/>
              </p:cNvPicPr>
              <p:nvPr/>
            </p:nvPicPr>
            <p:blipFill>
              <a:blip r:embed="rId23" cstate="screen">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10586398" y="1911837"/>
                <a:ext cx="623777" cy="623777"/>
              </a:xfrm>
              <a:prstGeom prst="rect">
                <a:avLst/>
              </a:prstGeom>
            </p:spPr>
          </p:pic>
        </p:grpSp>
        <p:grpSp>
          <p:nvGrpSpPr>
            <p:cNvPr id="89" name="Group 88">
              <a:extLst>
                <a:ext uri="{FF2B5EF4-FFF2-40B4-BE49-F238E27FC236}">
                  <a16:creationId xmlns:a16="http://schemas.microsoft.com/office/drawing/2014/main" id="{2AC648AB-7DB4-400E-8ABB-65A278D6D79F}"/>
                </a:ext>
              </a:extLst>
            </p:cNvPr>
            <p:cNvGrpSpPr/>
            <p:nvPr/>
          </p:nvGrpSpPr>
          <p:grpSpPr>
            <a:xfrm>
              <a:off x="9255149" y="5200446"/>
              <a:ext cx="1013385" cy="777933"/>
              <a:chOff x="4665225" y="3475211"/>
              <a:chExt cx="1345710" cy="1355978"/>
            </a:xfrm>
          </p:grpSpPr>
          <p:sp>
            <p:nvSpPr>
              <p:cNvPr id="91" name="Rectangle: Rounded Corners 90">
                <a:extLst>
                  <a:ext uri="{FF2B5EF4-FFF2-40B4-BE49-F238E27FC236}">
                    <a16:creationId xmlns:a16="http://schemas.microsoft.com/office/drawing/2014/main" id="{795006A0-F0A7-4D7A-8599-C2D968BBF81A}"/>
                  </a:ext>
                </a:extLst>
              </p:cNvPr>
              <p:cNvSpPr/>
              <p:nvPr/>
            </p:nvSpPr>
            <p:spPr>
              <a:xfrm>
                <a:off x="4665225" y="3475211"/>
                <a:ext cx="1345710" cy="1355978"/>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a:ln>
                    <a:noFill/>
                  </a:ln>
                  <a:solidFill>
                    <a:prstClr val="white"/>
                  </a:solidFill>
                  <a:effectLst/>
                  <a:uLnTx/>
                  <a:uFillTx/>
                  <a:latin typeface="Arial" panose="020B0604020202020204"/>
                  <a:ea typeface="+mn-ea"/>
                  <a:cs typeface="+mn-cs"/>
                </a:endParaRPr>
              </a:p>
            </p:txBody>
          </p:sp>
          <p:sp>
            <p:nvSpPr>
              <p:cNvPr id="93" name="TextBox 92">
                <a:extLst>
                  <a:ext uri="{FF2B5EF4-FFF2-40B4-BE49-F238E27FC236}">
                    <a16:creationId xmlns:a16="http://schemas.microsoft.com/office/drawing/2014/main" id="{2CD245C9-5031-40E7-BF06-7A1385AE5DE2}"/>
                  </a:ext>
                </a:extLst>
              </p:cNvPr>
              <p:cNvSpPr txBox="1"/>
              <p:nvPr/>
            </p:nvSpPr>
            <p:spPr>
              <a:xfrm>
                <a:off x="4720971" y="4270912"/>
                <a:ext cx="1213646" cy="235674"/>
              </a:xfrm>
              <a:prstGeom prst="rect">
                <a:avLst/>
              </a:prstGeom>
              <a:noFill/>
            </p:spPr>
            <p:txBody>
              <a:bodyPr wrap="square" lIns="0" tIns="0" rIns="0" bIns="0" numCol="1" spcCol="1512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a:ln>
                      <a:noFill/>
                    </a:ln>
                    <a:solidFill>
                      <a:prstClr val="white"/>
                    </a:solidFill>
                    <a:effectLst/>
                    <a:uLnTx/>
                    <a:uFillTx/>
                    <a:latin typeface="Arial" panose="020B0604020202020204"/>
                    <a:ea typeface="+mn-ea"/>
                    <a:cs typeface="+mn-cs"/>
                  </a:rPr>
                  <a:t>CastScore</a:t>
                </a:r>
                <a:endParaRPr kumimoji="0" lang="en-US" sz="1000" b="1" i="0" u="none" strike="noStrike" kern="1200" cap="none" spc="0" normalizeH="0" baseline="0" noProof="0">
                  <a:ln>
                    <a:noFill/>
                  </a:ln>
                  <a:solidFill>
                    <a:prstClr val="white"/>
                  </a:solidFill>
                  <a:effectLst/>
                  <a:uLnTx/>
                  <a:uFillTx/>
                  <a:latin typeface="Arial" panose="020B0604020202020204"/>
                  <a:ea typeface="+mn-ea"/>
                  <a:cs typeface="+mn-cs"/>
                </a:endParaRPr>
              </a:p>
            </p:txBody>
          </p:sp>
        </p:grpSp>
        <p:pic>
          <p:nvPicPr>
            <p:cNvPr id="90" name="Picture 89">
              <a:extLst>
                <a:ext uri="{FF2B5EF4-FFF2-40B4-BE49-F238E27FC236}">
                  <a16:creationId xmlns:a16="http://schemas.microsoft.com/office/drawing/2014/main" id="{BF424C51-5561-4A80-B26A-FB0B79056BDC}"/>
                </a:ext>
              </a:extLst>
            </p:cNvPr>
            <p:cNvPicPr>
              <a:picLocks noChangeAspect="1"/>
            </p:cNvPicPr>
            <p:nvPr/>
          </p:nvPicPr>
          <p:blipFill>
            <a:blip r:embed="rId25" cstate="screen">
              <a:biLevel thresh="25000"/>
              <a:extLst>
                <a:ext uri="{28A0092B-C50C-407E-A947-70E740481C1C}">
                  <a14:useLocalDpi xmlns:a14="http://schemas.microsoft.com/office/drawing/2010/main"/>
                </a:ext>
              </a:extLst>
            </a:blip>
            <a:stretch>
              <a:fillRect/>
            </a:stretch>
          </p:blipFill>
          <p:spPr>
            <a:xfrm>
              <a:off x="9413886" y="5139893"/>
              <a:ext cx="695911" cy="599027"/>
            </a:xfrm>
            <a:prstGeom prst="rect">
              <a:avLst/>
            </a:prstGeom>
          </p:spPr>
        </p:pic>
      </p:grpSp>
      <p:sp>
        <p:nvSpPr>
          <p:cNvPr id="116" name="Title 2">
            <a:extLst>
              <a:ext uri="{FF2B5EF4-FFF2-40B4-BE49-F238E27FC236}">
                <a16:creationId xmlns:a16="http://schemas.microsoft.com/office/drawing/2014/main" id="{AFAD1D20-BBAC-4BE2-A1A4-F77BCA933B1A}"/>
              </a:ext>
            </a:extLst>
          </p:cNvPr>
          <p:cNvSpPr txBox="1">
            <a:spLocks/>
          </p:cNvSpPr>
          <p:nvPr/>
        </p:nvSpPr>
        <p:spPr>
          <a:xfrm>
            <a:off x="467998" y="420455"/>
            <a:ext cx="11553673" cy="100767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400" b="1" i="0" u="none" strike="noStrike" kern="1200" cap="none" spc="0" normalizeH="0" baseline="0" noProof="0">
                <a:ln>
                  <a:noFill/>
                </a:ln>
                <a:solidFill>
                  <a:srgbClr val="1D4F91"/>
                </a:solidFill>
                <a:effectLst/>
                <a:uLnTx/>
                <a:uFillTx/>
                <a:latin typeface="Arial" panose="020B0604020202020204"/>
                <a:ea typeface="+mj-ea"/>
                <a:cs typeface="+mj-cs"/>
              </a:rPr>
              <a:t>“Categorisation as a Service” (CaaS)</a:t>
            </a:r>
            <a:br>
              <a:rPr kumimoji="0" lang="en-GB" sz="3400" b="1" i="0" u="none" strike="noStrike" kern="1200" cap="none" spc="0" normalizeH="0" baseline="0" noProof="0">
                <a:ln>
                  <a:noFill/>
                </a:ln>
                <a:solidFill>
                  <a:srgbClr val="1D4F91"/>
                </a:solidFill>
                <a:effectLst/>
                <a:uLnTx/>
                <a:uFillTx/>
                <a:latin typeface="Arial" panose="020B0604020202020204"/>
                <a:ea typeface="+mj-ea"/>
                <a:cs typeface="+mj-cs"/>
              </a:rPr>
            </a:br>
            <a:r>
              <a:rPr kumimoji="0" lang="en-GB" sz="1800" b="1" i="0" u="none" strike="noStrike" kern="1200" cap="none" spc="0" normalizeH="0" baseline="0" noProof="0">
                <a:ln>
                  <a:noFill/>
                </a:ln>
                <a:solidFill>
                  <a:srgbClr val="1D4F91"/>
                </a:solidFill>
                <a:effectLst/>
                <a:uLnTx/>
                <a:uFillTx/>
                <a:latin typeface="Arial" panose="020B0604020202020204"/>
                <a:ea typeface="+mj-ea"/>
                <a:cs typeface="+mj-cs"/>
              </a:rPr>
              <a:t>Our machine learning categorisation engine has processed over 10Bn transactions</a:t>
            </a:r>
            <a:endParaRPr kumimoji="0" lang="en-GB" sz="3400" b="1" i="0" u="none" strike="noStrike" kern="1200" cap="none" spc="0" normalizeH="0" baseline="0" noProof="0">
              <a:ln>
                <a:noFill/>
              </a:ln>
              <a:solidFill>
                <a:srgbClr val="1D4F91"/>
              </a:solidFill>
              <a:effectLst/>
              <a:uLnTx/>
              <a:uFillTx/>
              <a:latin typeface="Arial" panose="020B0604020202020204"/>
              <a:ea typeface="+mj-ea"/>
              <a:cs typeface="+mj-cs"/>
            </a:endParaRPr>
          </a:p>
        </p:txBody>
      </p:sp>
    </p:spTree>
    <p:extLst>
      <p:ext uri="{BB962C8B-B14F-4D97-AF65-F5344CB8AC3E}">
        <p14:creationId xmlns:p14="http://schemas.microsoft.com/office/powerpoint/2010/main" val="97510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4C141-918E-4F06-A5DC-46190CE0A534}"/>
              </a:ext>
            </a:extLst>
          </p:cNvPr>
          <p:cNvSpPr>
            <a:spLocks noGrp="1"/>
          </p:cNvSpPr>
          <p:nvPr>
            <p:ph type="ctrTitle"/>
          </p:nvPr>
        </p:nvSpPr>
        <p:spPr/>
        <p:txBody>
          <a:bodyPr/>
          <a:lstStyle/>
          <a:p>
            <a:r>
              <a:rPr lang="en-GB" sz="3800">
                <a:cs typeface="Arial"/>
              </a:rPr>
              <a:t>The motivation</a:t>
            </a:r>
            <a:br>
              <a:rPr lang="en-GB" sz="3800">
                <a:cs typeface="Arial"/>
              </a:rPr>
            </a:br>
            <a:endParaRPr lang="en-GB" sz="3800">
              <a:cs typeface="Arial"/>
            </a:endParaRPr>
          </a:p>
        </p:txBody>
      </p:sp>
    </p:spTree>
    <p:extLst>
      <p:ext uri="{BB962C8B-B14F-4D97-AF65-F5344CB8AC3E}">
        <p14:creationId xmlns:p14="http://schemas.microsoft.com/office/powerpoint/2010/main" val="247135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diagram&#10;&#10;Description automatically generated">
            <a:extLst>
              <a:ext uri="{FF2B5EF4-FFF2-40B4-BE49-F238E27FC236}">
                <a16:creationId xmlns:a16="http://schemas.microsoft.com/office/drawing/2014/main" id="{AD05FBDF-4594-08A6-C666-D7BC16DA0F4D}"/>
              </a:ext>
            </a:extLst>
          </p:cNvPr>
          <p:cNvPicPr>
            <a:picLocks noChangeAspect="1"/>
          </p:cNvPicPr>
          <p:nvPr/>
        </p:nvPicPr>
        <p:blipFill>
          <a:blip r:embed="rId3"/>
          <a:stretch>
            <a:fillRect/>
          </a:stretch>
        </p:blipFill>
        <p:spPr>
          <a:xfrm>
            <a:off x="76782" y="1091160"/>
            <a:ext cx="5267687" cy="3361082"/>
          </a:xfrm>
          <a:prstGeom prst="rect">
            <a:avLst/>
          </a:prstGeom>
        </p:spPr>
      </p:pic>
      <p:sp>
        <p:nvSpPr>
          <p:cNvPr id="3" name="TextBox 2">
            <a:extLst>
              <a:ext uri="{FF2B5EF4-FFF2-40B4-BE49-F238E27FC236}">
                <a16:creationId xmlns:a16="http://schemas.microsoft.com/office/drawing/2014/main" id="{33A021DD-475C-44B8-3B02-0888F37131D5}"/>
              </a:ext>
            </a:extLst>
          </p:cNvPr>
          <p:cNvSpPr txBox="1"/>
          <p:nvPr/>
        </p:nvSpPr>
        <p:spPr>
          <a:xfrm>
            <a:off x="-6469" y="0"/>
            <a:ext cx="12198469" cy="738664"/>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151200" rtlCol="0" fromWordArt="0" anchor="t" anchorCtr="0" forceAA="0" compatLnSpc="1">
            <a:prstTxWarp prst="textNoShape">
              <a:avLst/>
            </a:prstTxWarp>
            <a:spAutoFit/>
          </a:bodyPr>
          <a:lstStyle/>
          <a:p>
            <a:r>
              <a:rPr lang="en-GB" sz="2400">
                <a:cs typeface="Arial"/>
              </a:rPr>
              <a:t>Mortgage Applications</a:t>
            </a:r>
          </a:p>
          <a:p>
            <a:endParaRPr lang="en-GB" sz="2400">
              <a:cs typeface="Arial"/>
            </a:endParaRPr>
          </a:p>
        </p:txBody>
      </p:sp>
      <p:sp>
        <p:nvSpPr>
          <p:cNvPr id="4" name="TextBox 3">
            <a:extLst>
              <a:ext uri="{FF2B5EF4-FFF2-40B4-BE49-F238E27FC236}">
                <a16:creationId xmlns:a16="http://schemas.microsoft.com/office/drawing/2014/main" id="{C8A4D675-1B46-A00A-4E13-5C1C2CEA2A86}"/>
              </a:ext>
            </a:extLst>
          </p:cNvPr>
          <p:cNvSpPr txBox="1"/>
          <p:nvPr/>
        </p:nvSpPr>
        <p:spPr>
          <a:xfrm>
            <a:off x="5631820" y="1090067"/>
            <a:ext cx="6316412" cy="3877985"/>
          </a:xfrm>
          <a:prstGeom prst="rect">
            <a:avLst/>
          </a:prstGeom>
          <a:noFill/>
        </p:spPr>
        <p:txBody>
          <a:bodyPr rot="0" spcFirstLastPara="0" vertOverflow="overflow" horzOverflow="overflow" vert="horz" wrap="square" lIns="0" tIns="0" rIns="0" bIns="0" numCol="1" spcCol="151200" rtlCol="0" fromWordArt="0" anchor="t" anchorCtr="0" forceAA="0" compatLnSpc="1">
            <a:prstTxWarp prst="textNoShape">
              <a:avLst/>
            </a:prstTxWarp>
            <a:spAutoFit/>
          </a:bodyPr>
          <a:lstStyle/>
          <a:p>
            <a:r>
              <a:rPr lang="en-GB" sz="1400">
                <a:solidFill>
                  <a:schemeClr val="accent1"/>
                </a:solidFill>
                <a:cs typeface="Arial"/>
              </a:rPr>
              <a:t>You could see a typical mortgage application process on the left.</a:t>
            </a:r>
          </a:p>
          <a:p>
            <a:endParaRPr lang="en-GB" sz="1400">
              <a:solidFill>
                <a:schemeClr val="accent1"/>
              </a:solidFill>
              <a:cs typeface="Arial"/>
            </a:endParaRPr>
          </a:p>
          <a:p>
            <a:r>
              <a:rPr lang="en-GB" sz="1400">
                <a:solidFill>
                  <a:schemeClr val="accent1"/>
                </a:solidFill>
                <a:cs typeface="Arial"/>
              </a:rPr>
              <a:t>How can Experian help?</a:t>
            </a:r>
          </a:p>
          <a:p>
            <a:endParaRPr lang="en-GB" sz="1400">
              <a:solidFill>
                <a:schemeClr val="accent1"/>
              </a:solidFill>
              <a:cs typeface="Arial"/>
            </a:endParaRPr>
          </a:p>
          <a:p>
            <a:r>
              <a:rPr lang="en-GB" sz="1400">
                <a:solidFill>
                  <a:schemeClr val="accent1"/>
                </a:solidFill>
                <a:cs typeface="Arial"/>
              </a:rPr>
              <a:t>The first step for lenders is to begin verifying assets, income and employment etc. This could be a time-consuming process, with a time delay and a relatively primitive view of a consumer.</a:t>
            </a:r>
          </a:p>
          <a:p>
            <a:endParaRPr lang="en-GB" sz="1400">
              <a:solidFill>
                <a:schemeClr val="accent1"/>
              </a:solidFill>
              <a:cs typeface="Arial"/>
            </a:endParaRPr>
          </a:p>
          <a:p>
            <a:r>
              <a:rPr lang="en-GB" sz="1400" b="1">
                <a:solidFill>
                  <a:schemeClr val="accent1"/>
                </a:solidFill>
                <a:cs typeface="Arial"/>
              </a:rPr>
              <a:t>Faster and more Granular Process</a:t>
            </a:r>
          </a:p>
          <a:p>
            <a:r>
              <a:rPr lang="en-GB" sz="1400">
                <a:solidFill>
                  <a:schemeClr val="accent1"/>
                </a:solidFill>
                <a:cs typeface="Arial"/>
              </a:rPr>
              <a:t>Experian’s income verification model calculates applicants' monthly income derived from their bank transactions and aim to speed up the mortgage application process. </a:t>
            </a:r>
          </a:p>
          <a:p>
            <a:endParaRPr lang="en-GB" sz="1400">
              <a:solidFill>
                <a:schemeClr val="accent1"/>
              </a:solidFill>
              <a:cs typeface="Arial"/>
            </a:endParaRPr>
          </a:p>
          <a:p>
            <a:r>
              <a:rPr lang="en-GB" sz="1400">
                <a:solidFill>
                  <a:schemeClr val="accent1"/>
                </a:solidFill>
                <a:cs typeface="Arial"/>
              </a:rPr>
              <a:t>The issue is that decisionmakers (lenders) use calculations based on annual gross income which cannot be derived from transactional data </a:t>
            </a:r>
            <a:r>
              <a:rPr lang="en-GB" sz="1400" b="1">
                <a:solidFill>
                  <a:schemeClr val="accent1"/>
                </a:solidFill>
                <a:cs typeface="Arial"/>
              </a:rPr>
              <a:t>(net income).</a:t>
            </a:r>
            <a:r>
              <a:rPr lang="en-GB" sz="1400">
                <a:solidFill>
                  <a:schemeClr val="accent1"/>
                </a:solidFill>
                <a:cs typeface="Arial"/>
              </a:rPr>
              <a:t> Therefore, we must calculate annual gross income from monthly net income.  </a:t>
            </a:r>
          </a:p>
          <a:p>
            <a:endParaRPr lang="en-GB" sz="1400">
              <a:solidFill>
                <a:schemeClr val="accent1"/>
              </a:solidFill>
              <a:cs typeface="Arial"/>
            </a:endParaRPr>
          </a:p>
          <a:p>
            <a:endParaRPr lang="en-GB" sz="1400">
              <a:solidFill>
                <a:schemeClr val="accent1"/>
              </a:solidFill>
              <a:cs typeface="Arial"/>
            </a:endParaRPr>
          </a:p>
        </p:txBody>
      </p:sp>
      <p:sp>
        <p:nvSpPr>
          <p:cNvPr id="6" name="Oval 5">
            <a:extLst>
              <a:ext uri="{FF2B5EF4-FFF2-40B4-BE49-F238E27FC236}">
                <a16:creationId xmlns:a16="http://schemas.microsoft.com/office/drawing/2014/main" id="{E953A758-13AB-D2A0-1E1B-305CA845F0DA}"/>
              </a:ext>
            </a:extLst>
          </p:cNvPr>
          <p:cNvSpPr/>
          <p:nvPr/>
        </p:nvSpPr>
        <p:spPr>
          <a:xfrm>
            <a:off x="334612" y="1628848"/>
            <a:ext cx="1385558" cy="1373926"/>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sp>
        <p:nvSpPr>
          <p:cNvPr id="5" name="TextBox 4">
            <a:extLst>
              <a:ext uri="{FF2B5EF4-FFF2-40B4-BE49-F238E27FC236}">
                <a16:creationId xmlns:a16="http://schemas.microsoft.com/office/drawing/2014/main" id="{1CC4B2CF-D7B0-0F18-3724-B7A7563F8D06}"/>
              </a:ext>
            </a:extLst>
          </p:cNvPr>
          <p:cNvSpPr txBox="1"/>
          <p:nvPr/>
        </p:nvSpPr>
        <p:spPr>
          <a:xfrm>
            <a:off x="160020" y="4937760"/>
            <a:ext cx="11910060" cy="1508105"/>
          </a:xfrm>
          <a:prstGeom prst="rect">
            <a:avLst/>
          </a:prstGeom>
          <a:noFill/>
        </p:spPr>
        <p:txBody>
          <a:bodyPr wrap="square" lIns="0" tIns="0" rIns="0" bIns="0" numCol="1" spcCol="151200" rtlCol="0" anchor="t">
            <a:spAutoFit/>
          </a:bodyPr>
          <a:lstStyle/>
          <a:p>
            <a:r>
              <a:rPr lang="en-US" sz="1400" b="1">
                <a:solidFill>
                  <a:schemeClr val="accent1"/>
                </a:solidFill>
              </a:rPr>
              <a:t>Prevent Mortgage Fraud</a:t>
            </a:r>
          </a:p>
          <a:p>
            <a:r>
              <a:rPr lang="en-GB" sz="1400">
                <a:solidFill>
                  <a:schemeClr val="accent1"/>
                </a:solidFill>
                <a:effectLst/>
                <a:latin typeface="Arial"/>
                <a:cs typeface="Arial"/>
              </a:rPr>
              <a:t>Buyers provide fraudulent employment details and income values to support their application.</a:t>
            </a:r>
          </a:p>
          <a:p>
            <a:endParaRPr lang="en-GB" sz="1400" b="1">
              <a:solidFill>
                <a:schemeClr val="accent1"/>
              </a:solidFill>
              <a:latin typeface="Arial" panose="020B0604020202020204" pitchFamily="34" charset="0"/>
            </a:endParaRPr>
          </a:p>
          <a:p>
            <a:r>
              <a:rPr lang="en-GB" sz="1400">
                <a:solidFill>
                  <a:schemeClr val="accent1"/>
                </a:solidFill>
                <a:latin typeface="Arial"/>
                <a:cs typeface="Arial"/>
              </a:rPr>
              <a:t>According to Nationwide Building Society 1 in 10 </a:t>
            </a:r>
            <a:r>
              <a:rPr lang="en-GB" sz="1400">
                <a:solidFill>
                  <a:schemeClr val="accent1"/>
                </a:solidFill>
                <a:effectLst/>
                <a:latin typeface="Arial"/>
                <a:cs typeface="Arial"/>
              </a:rPr>
              <a:t>applicants think it’s reasonable to exaggerate their income on a mortgage application</a:t>
            </a:r>
          </a:p>
          <a:p>
            <a:endParaRPr lang="en-GB" sz="1400">
              <a:solidFill>
                <a:schemeClr val="accent1"/>
              </a:solidFill>
              <a:latin typeface="Arial" panose="020B0604020202020204" pitchFamily="34" charset="0"/>
            </a:endParaRPr>
          </a:p>
          <a:p>
            <a:r>
              <a:rPr lang="en-GB" sz="1400">
                <a:solidFill>
                  <a:schemeClr val="accent1"/>
                </a:solidFill>
                <a:effectLst/>
                <a:latin typeface="Arial"/>
                <a:cs typeface="Arial"/>
              </a:rPr>
              <a:t>Lenders need to be aware of staged income. </a:t>
            </a:r>
            <a:r>
              <a:rPr lang="en-GB" sz="1400" b="1">
                <a:solidFill>
                  <a:schemeClr val="accent1"/>
                </a:solidFill>
                <a:effectLst/>
                <a:latin typeface="Arial"/>
                <a:cs typeface="Arial"/>
              </a:rPr>
              <a:t>Staged income</a:t>
            </a:r>
            <a:r>
              <a:rPr lang="en-GB" sz="1400">
                <a:solidFill>
                  <a:schemeClr val="accent1"/>
                </a:solidFill>
                <a:effectLst/>
                <a:latin typeface="Arial"/>
                <a:cs typeface="Arial"/>
              </a:rPr>
              <a:t> is where applicants create fake income streams regular payments throughout the application process which end after completion.</a:t>
            </a:r>
            <a:endParaRPr lang="en-US" sz="1400">
              <a:solidFill>
                <a:schemeClr val="accent1"/>
              </a:solidFill>
              <a:latin typeface="Arial"/>
              <a:cs typeface="Arial"/>
            </a:endParaRPr>
          </a:p>
        </p:txBody>
      </p:sp>
    </p:spTree>
    <p:extLst>
      <p:ext uri="{BB962C8B-B14F-4D97-AF65-F5344CB8AC3E}">
        <p14:creationId xmlns:p14="http://schemas.microsoft.com/office/powerpoint/2010/main" val="267802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9" end="9"/>
                                            </p:txEl>
                                          </p:spTgt>
                                        </p:tgtEl>
                                        <p:attrNameLst>
                                          <p:attrName>style.visibility</p:attrName>
                                        </p:attrNameLst>
                                      </p:cBhvr>
                                      <p:to>
                                        <p:strVal val="visible"/>
                                      </p:to>
                                    </p:set>
                                    <p:animEffect transition="in" filter="dissolve">
                                      <p:cBhvr>
                                        <p:cTn id="3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673424-4E94-390E-98EF-CC18E8FF6E7F}"/>
              </a:ext>
            </a:extLst>
          </p:cNvPr>
          <p:cNvSpPr txBox="1"/>
          <p:nvPr/>
        </p:nvSpPr>
        <p:spPr>
          <a:xfrm>
            <a:off x="138608" y="791039"/>
            <a:ext cx="10927352" cy="923330"/>
          </a:xfrm>
          <a:prstGeom prst="rect">
            <a:avLst/>
          </a:prstGeom>
          <a:noFill/>
        </p:spPr>
        <p:txBody>
          <a:bodyPr rot="0" spcFirstLastPara="0" vertOverflow="overflow" horzOverflow="overflow" vert="horz" wrap="square" lIns="0" tIns="0" rIns="0" bIns="0" numCol="1" spcCol="151200" rtlCol="0" fromWordArt="0" anchor="t" anchorCtr="0" forceAA="0" compatLnSpc="1">
            <a:prstTxWarp prst="textNoShape">
              <a:avLst/>
            </a:prstTxWarp>
            <a:spAutoFit/>
          </a:bodyPr>
          <a:lstStyle/>
          <a:p>
            <a:r>
              <a:rPr lang="en-GB" sz="2400" b="1">
                <a:solidFill>
                  <a:schemeClr val="accent1"/>
                </a:solidFill>
                <a:latin typeface="Calibri"/>
                <a:cs typeface="Calibri"/>
              </a:rPr>
              <a:t>Task 1 (</a:t>
            </a:r>
            <a:r>
              <a:rPr lang="en-GB" sz="2400">
                <a:solidFill>
                  <a:schemeClr val="accent1"/>
                </a:solidFill>
                <a:latin typeface="Calibri"/>
                <a:cs typeface="Calibri"/>
              </a:rPr>
              <a:t>50%</a:t>
            </a:r>
            <a:r>
              <a:rPr lang="en-GB" sz="2400" b="1">
                <a:solidFill>
                  <a:schemeClr val="accent1"/>
                </a:solidFill>
                <a:latin typeface="Calibri"/>
                <a:cs typeface="Calibri"/>
              </a:rPr>
              <a:t>)</a:t>
            </a:r>
          </a:p>
          <a:p>
            <a:r>
              <a:rPr lang="en-GB">
                <a:solidFill>
                  <a:schemeClr val="accent1"/>
                </a:solidFill>
                <a:latin typeface="Calibri"/>
                <a:cs typeface="Calibri"/>
              </a:rPr>
              <a:t>We are asking for you to calculate annual gross income from given monthly net income. The dataset consists of two columns – </a:t>
            </a:r>
            <a:r>
              <a:rPr lang="en-GB" err="1">
                <a:solidFill>
                  <a:schemeClr val="accent1"/>
                </a:solidFill>
                <a:latin typeface="Calibri"/>
                <a:cs typeface="Calibri"/>
              </a:rPr>
              <a:t>monthly_net_income</a:t>
            </a:r>
            <a:r>
              <a:rPr lang="en-GB">
                <a:solidFill>
                  <a:schemeClr val="accent1"/>
                </a:solidFill>
                <a:latin typeface="Calibri"/>
                <a:cs typeface="Calibri"/>
              </a:rPr>
              <a:t> and location. Tax systems operate differently in these two regions.</a:t>
            </a:r>
          </a:p>
        </p:txBody>
      </p:sp>
      <p:pic>
        <p:nvPicPr>
          <p:cNvPr id="8" name="Picture 7">
            <a:extLst>
              <a:ext uri="{FF2B5EF4-FFF2-40B4-BE49-F238E27FC236}">
                <a16:creationId xmlns:a16="http://schemas.microsoft.com/office/drawing/2014/main" id="{F68AA68D-2590-AD66-5E5E-7146572012AC}"/>
              </a:ext>
            </a:extLst>
          </p:cNvPr>
          <p:cNvPicPr>
            <a:picLocks noChangeAspect="1"/>
          </p:cNvPicPr>
          <p:nvPr/>
        </p:nvPicPr>
        <p:blipFill>
          <a:blip r:embed="rId2"/>
          <a:stretch>
            <a:fillRect/>
          </a:stretch>
        </p:blipFill>
        <p:spPr>
          <a:xfrm>
            <a:off x="138608" y="1946533"/>
            <a:ext cx="2420218" cy="769040"/>
          </a:xfrm>
          <a:prstGeom prst="rect">
            <a:avLst/>
          </a:prstGeom>
        </p:spPr>
      </p:pic>
      <p:sp>
        <p:nvSpPr>
          <p:cNvPr id="11" name="Right Arrow 10">
            <a:extLst>
              <a:ext uri="{FF2B5EF4-FFF2-40B4-BE49-F238E27FC236}">
                <a16:creationId xmlns:a16="http://schemas.microsoft.com/office/drawing/2014/main" id="{0ACB4E74-C718-84F6-7335-58009C415321}"/>
              </a:ext>
            </a:extLst>
          </p:cNvPr>
          <p:cNvSpPr/>
          <p:nvPr/>
        </p:nvSpPr>
        <p:spPr>
          <a:xfrm>
            <a:off x="2601787" y="2613253"/>
            <a:ext cx="354799" cy="103784"/>
          </a:xfrm>
          <a:prstGeom prst="rightArrow">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1D23281E-E44C-1ADB-9F5E-79D39E983037}"/>
              </a:ext>
            </a:extLst>
          </p:cNvPr>
          <p:cNvSpPr/>
          <p:nvPr/>
        </p:nvSpPr>
        <p:spPr>
          <a:xfrm>
            <a:off x="2612245" y="2234418"/>
            <a:ext cx="354799" cy="103784"/>
          </a:xfrm>
          <a:prstGeom prst="rightArrow">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a:t>
            </a:r>
          </a:p>
        </p:txBody>
      </p:sp>
      <p:sp>
        <p:nvSpPr>
          <p:cNvPr id="15" name="TextBox 14">
            <a:extLst>
              <a:ext uri="{FF2B5EF4-FFF2-40B4-BE49-F238E27FC236}">
                <a16:creationId xmlns:a16="http://schemas.microsoft.com/office/drawing/2014/main" id="{54CBE688-B93C-4CDF-BCBF-F6F0D350853B}"/>
              </a:ext>
            </a:extLst>
          </p:cNvPr>
          <p:cNvSpPr txBox="1"/>
          <p:nvPr/>
        </p:nvSpPr>
        <p:spPr>
          <a:xfrm>
            <a:off x="3109145" y="2160290"/>
            <a:ext cx="2019274" cy="246221"/>
          </a:xfrm>
          <a:prstGeom prst="rect">
            <a:avLst/>
          </a:prstGeom>
          <a:noFill/>
        </p:spPr>
        <p:txBody>
          <a:bodyPr wrap="square" lIns="0" tIns="0" rIns="0" bIns="0" numCol="1" spcCol="151200" rtlCol="0" anchor="t">
            <a:spAutoFit/>
          </a:bodyPr>
          <a:lstStyle/>
          <a:p>
            <a:r>
              <a:rPr lang="en-US" sz="1600">
                <a:solidFill>
                  <a:schemeClr val="accent1"/>
                </a:solidFill>
              </a:rPr>
              <a:t>Rest of UK</a:t>
            </a:r>
          </a:p>
        </p:txBody>
      </p:sp>
      <p:sp>
        <p:nvSpPr>
          <p:cNvPr id="16" name="TextBox 15">
            <a:extLst>
              <a:ext uri="{FF2B5EF4-FFF2-40B4-BE49-F238E27FC236}">
                <a16:creationId xmlns:a16="http://schemas.microsoft.com/office/drawing/2014/main" id="{F5747A99-3ED4-FF35-AF21-7EEC66D1C019}"/>
              </a:ext>
            </a:extLst>
          </p:cNvPr>
          <p:cNvSpPr txBox="1"/>
          <p:nvPr/>
        </p:nvSpPr>
        <p:spPr>
          <a:xfrm>
            <a:off x="3107043" y="2540326"/>
            <a:ext cx="1003225" cy="246221"/>
          </a:xfrm>
          <a:prstGeom prst="rect">
            <a:avLst/>
          </a:prstGeom>
          <a:noFill/>
        </p:spPr>
        <p:txBody>
          <a:bodyPr wrap="square" lIns="0" tIns="0" rIns="0" bIns="0" numCol="1" spcCol="151200" rtlCol="0" anchor="t">
            <a:spAutoFit/>
          </a:bodyPr>
          <a:lstStyle/>
          <a:p>
            <a:r>
              <a:rPr lang="en-US" sz="1600">
                <a:solidFill>
                  <a:schemeClr val="accent1"/>
                </a:solidFill>
              </a:rPr>
              <a:t>Scotland</a:t>
            </a:r>
          </a:p>
        </p:txBody>
      </p:sp>
      <p:sp>
        <p:nvSpPr>
          <p:cNvPr id="18" name="TextBox 17">
            <a:extLst>
              <a:ext uri="{FF2B5EF4-FFF2-40B4-BE49-F238E27FC236}">
                <a16:creationId xmlns:a16="http://schemas.microsoft.com/office/drawing/2014/main" id="{07C3A81D-DCDA-CD78-32C4-154430E9F666}"/>
              </a:ext>
            </a:extLst>
          </p:cNvPr>
          <p:cNvSpPr txBox="1"/>
          <p:nvPr/>
        </p:nvSpPr>
        <p:spPr>
          <a:xfrm>
            <a:off x="138607" y="4847929"/>
            <a:ext cx="11927269" cy="1477328"/>
          </a:xfrm>
          <a:prstGeom prst="rect">
            <a:avLst/>
          </a:prstGeom>
          <a:noFill/>
        </p:spPr>
        <p:txBody>
          <a:bodyPr wrap="square" lIns="0" tIns="0" rIns="0" bIns="0" numCol="1" spcCol="151200" rtlCol="0" anchor="t">
            <a:spAutoFit/>
          </a:bodyPr>
          <a:lstStyle/>
          <a:p>
            <a:r>
              <a:rPr lang="en-US" sz="2400" b="1">
                <a:solidFill>
                  <a:schemeClr val="accent1"/>
                </a:solidFill>
              </a:rPr>
              <a:t>Task 2 (</a:t>
            </a:r>
            <a:r>
              <a:rPr lang="en-US" sz="2400">
                <a:solidFill>
                  <a:schemeClr val="accent1"/>
                </a:solidFill>
              </a:rPr>
              <a:t>50%</a:t>
            </a:r>
            <a:r>
              <a:rPr lang="en-US" sz="2400" b="1">
                <a:solidFill>
                  <a:schemeClr val="accent1"/>
                </a:solidFill>
              </a:rPr>
              <a:t>)</a:t>
            </a:r>
          </a:p>
          <a:p>
            <a:r>
              <a:rPr lang="en-US">
                <a:solidFill>
                  <a:schemeClr val="accent1"/>
                </a:solidFill>
                <a:cs typeface="Arial"/>
              </a:rPr>
              <a:t>Have a think about the limitations of your solution (what about pensions, student loan repayments </a:t>
            </a:r>
            <a:r>
              <a:rPr lang="en-US" err="1">
                <a:solidFill>
                  <a:schemeClr val="accent1"/>
                </a:solidFill>
                <a:cs typeface="Arial"/>
              </a:rPr>
              <a:t>etc</a:t>
            </a:r>
            <a:r>
              <a:rPr lang="en-US">
                <a:solidFill>
                  <a:schemeClr val="accent1"/>
                </a:solidFill>
                <a:cs typeface="Arial"/>
              </a:rPr>
              <a:t>), and how these can be addressed (what information can you infer from someone’s bank transactions?) . Also think about how we could identify self-employed workers and location based on transactional data and write a short summary (400 word limit).</a:t>
            </a:r>
            <a:endParaRPr lang="en-US" sz="2400">
              <a:solidFill>
                <a:schemeClr val="accent1"/>
              </a:solidFill>
              <a:cs typeface="Arial"/>
            </a:endParaRPr>
          </a:p>
        </p:txBody>
      </p:sp>
      <p:sp>
        <p:nvSpPr>
          <p:cNvPr id="19" name="TextBox 18">
            <a:extLst>
              <a:ext uri="{FF2B5EF4-FFF2-40B4-BE49-F238E27FC236}">
                <a16:creationId xmlns:a16="http://schemas.microsoft.com/office/drawing/2014/main" id="{6F4BECD7-66E8-2B0A-8685-D6A7EF525BA8}"/>
              </a:ext>
            </a:extLst>
          </p:cNvPr>
          <p:cNvSpPr txBox="1"/>
          <p:nvPr/>
        </p:nvSpPr>
        <p:spPr>
          <a:xfrm>
            <a:off x="0" y="34214"/>
            <a:ext cx="12192000" cy="738664"/>
          </a:xfrm>
          <a:prstGeom prst="rect">
            <a:avLst/>
          </a:prstGeom>
          <a:solidFill>
            <a:schemeClr val="accent2"/>
          </a:solidFill>
        </p:spPr>
        <p:txBody>
          <a:bodyPr wrap="square" lIns="0" tIns="0" rIns="0" bIns="0" numCol="1" spcCol="151200" rtlCol="0">
            <a:spAutoFit/>
          </a:bodyPr>
          <a:lstStyle/>
          <a:p>
            <a:r>
              <a:rPr lang="en-GB" sz="2400">
                <a:solidFill>
                  <a:schemeClr val="bg1"/>
                </a:solidFill>
                <a:latin typeface="Calibri"/>
                <a:cs typeface="Calibri"/>
              </a:rPr>
              <a:t>How could you help ?</a:t>
            </a:r>
          </a:p>
          <a:p>
            <a:endParaRPr lang="en-US" sz="2400">
              <a:solidFill>
                <a:schemeClr val="bg1"/>
              </a:solidFill>
            </a:endParaRPr>
          </a:p>
        </p:txBody>
      </p:sp>
      <p:sp>
        <p:nvSpPr>
          <p:cNvPr id="2" name="TextBox 1">
            <a:extLst>
              <a:ext uri="{FF2B5EF4-FFF2-40B4-BE49-F238E27FC236}">
                <a16:creationId xmlns:a16="http://schemas.microsoft.com/office/drawing/2014/main" id="{3933114D-17A2-D870-F4EF-32E980A312A0}"/>
              </a:ext>
            </a:extLst>
          </p:cNvPr>
          <p:cNvSpPr txBox="1"/>
          <p:nvPr/>
        </p:nvSpPr>
        <p:spPr>
          <a:xfrm>
            <a:off x="4408256" y="1843551"/>
            <a:ext cx="6981233" cy="1384995"/>
          </a:xfrm>
          <a:prstGeom prst="rect">
            <a:avLst/>
          </a:prstGeom>
          <a:noFill/>
        </p:spPr>
        <p:txBody>
          <a:bodyPr rot="0" spcFirstLastPara="0" vertOverflow="overflow" horzOverflow="overflow" vert="horz" wrap="square" lIns="0" tIns="0" rIns="0" bIns="0" numCol="1" spcCol="151200" rtlCol="0" fromWordArt="0" anchor="t" anchorCtr="0" forceAA="0" compatLnSpc="1">
            <a:prstTxWarp prst="textNoShape">
              <a:avLst/>
            </a:prstTxWarp>
            <a:spAutoFit/>
          </a:bodyPr>
          <a:lstStyle/>
          <a:p>
            <a:r>
              <a:rPr lang="en-GB">
                <a:solidFill>
                  <a:schemeClr val="accent1"/>
                </a:solidFill>
                <a:latin typeface="Calibri"/>
                <a:cs typeface="Calibri"/>
              </a:rPr>
              <a:t>A </a:t>
            </a:r>
            <a:r>
              <a:rPr lang="en-GB" err="1">
                <a:solidFill>
                  <a:schemeClr val="accent1"/>
                </a:solidFill>
                <a:latin typeface="Calibri"/>
                <a:cs typeface="Calibri"/>
              </a:rPr>
              <a:t>jupyter</a:t>
            </a:r>
            <a:r>
              <a:rPr lang="en-GB">
                <a:solidFill>
                  <a:schemeClr val="accent1"/>
                </a:solidFill>
                <a:latin typeface="Calibri"/>
                <a:cs typeface="Calibri"/>
              </a:rPr>
              <a:t> notebook will be provided for you to code a means of achieving this, along with a sample of data for you to test your solution. A holdout dataset will be used to evaluate your final solution. The percentage of correct calculations within a margin of error will determine your grade for this task.</a:t>
            </a:r>
            <a:endParaRPr lang="en-GB" sz="2400">
              <a:solidFill>
                <a:schemeClr val="accent1"/>
              </a:solidFill>
              <a:latin typeface="Calibri"/>
              <a:cs typeface="Calibri"/>
            </a:endParaRPr>
          </a:p>
        </p:txBody>
      </p:sp>
      <p:sp>
        <p:nvSpPr>
          <p:cNvPr id="3" name="TextBox 2">
            <a:extLst>
              <a:ext uri="{FF2B5EF4-FFF2-40B4-BE49-F238E27FC236}">
                <a16:creationId xmlns:a16="http://schemas.microsoft.com/office/drawing/2014/main" id="{2189F288-AB6E-9AE0-B7C9-FC9A3D875A70}"/>
              </a:ext>
            </a:extLst>
          </p:cNvPr>
          <p:cNvSpPr txBox="1"/>
          <p:nvPr/>
        </p:nvSpPr>
        <p:spPr>
          <a:xfrm>
            <a:off x="138607" y="3345740"/>
            <a:ext cx="11250882" cy="1384995"/>
          </a:xfrm>
          <a:prstGeom prst="rect">
            <a:avLst/>
          </a:prstGeom>
          <a:noFill/>
        </p:spPr>
        <p:txBody>
          <a:bodyPr rot="0" spcFirstLastPara="0" vertOverflow="overflow" horzOverflow="overflow" vert="horz" wrap="square" lIns="0" tIns="0" rIns="0" bIns="0" numCol="1" spcCol="151200" rtlCol="0" fromWordArt="0" anchor="t" anchorCtr="0" forceAA="0" compatLnSpc="1">
            <a:prstTxWarp prst="textNoShape">
              <a:avLst/>
            </a:prstTxWarp>
            <a:spAutoFit/>
          </a:bodyPr>
          <a:lstStyle/>
          <a:p>
            <a:r>
              <a:rPr lang="en-GB">
                <a:solidFill>
                  <a:schemeClr val="accent1"/>
                </a:solidFill>
                <a:latin typeface="Calibri"/>
                <a:cs typeface="Calibri"/>
              </a:rPr>
              <a:t>N.B. - Follow the format set out in the notebook, as it is an automatic grading system.</a:t>
            </a:r>
          </a:p>
          <a:p>
            <a:r>
              <a:rPr lang="en-GB">
                <a:solidFill>
                  <a:schemeClr val="accent1"/>
                </a:solidFill>
                <a:latin typeface="Calibri"/>
                <a:cs typeface="Calibri"/>
              </a:rPr>
              <a:t>- Understand how the tax system works in the UK, strongly advised to write a </a:t>
            </a:r>
            <a:r>
              <a:rPr lang="en-GB" i="1">
                <a:solidFill>
                  <a:schemeClr val="accent1"/>
                </a:solidFill>
                <a:latin typeface="Calibri"/>
                <a:cs typeface="Calibri"/>
              </a:rPr>
              <a:t>gross --&gt; net</a:t>
            </a:r>
            <a:r>
              <a:rPr lang="en-GB">
                <a:solidFill>
                  <a:schemeClr val="accent1"/>
                </a:solidFill>
                <a:latin typeface="Calibri"/>
                <a:cs typeface="Calibri"/>
              </a:rPr>
              <a:t> function before </a:t>
            </a:r>
            <a:r>
              <a:rPr lang="en-GB" i="1">
                <a:solidFill>
                  <a:schemeClr val="accent1"/>
                </a:solidFill>
                <a:latin typeface="Calibri"/>
                <a:cs typeface="Calibri"/>
              </a:rPr>
              <a:t>net --&gt; gross</a:t>
            </a:r>
            <a:r>
              <a:rPr lang="en-GB">
                <a:solidFill>
                  <a:schemeClr val="accent1"/>
                </a:solidFill>
                <a:latin typeface="Calibri"/>
                <a:cs typeface="Calibri"/>
              </a:rPr>
              <a:t>.</a:t>
            </a:r>
          </a:p>
          <a:p>
            <a:pPr marL="285750" indent="-285750">
              <a:buFontTx/>
              <a:buChar char="-"/>
            </a:pPr>
            <a:r>
              <a:rPr lang="en-GB">
                <a:solidFill>
                  <a:schemeClr val="accent1"/>
                </a:solidFill>
                <a:latin typeface="Calibri"/>
                <a:cs typeface="Calibri"/>
              </a:rPr>
              <a:t>Assume a tax year of 2024/2025 (metrics on following slide)</a:t>
            </a:r>
            <a:endParaRPr lang="en-GB">
              <a:solidFill>
                <a:schemeClr val="accent1"/>
              </a:solidFill>
              <a:latin typeface="Calibri"/>
              <a:ea typeface="Calibri"/>
              <a:cs typeface="Calibri"/>
            </a:endParaRPr>
          </a:p>
          <a:p>
            <a:pPr marL="285750" indent="-285750">
              <a:buFontTx/>
              <a:buChar char="-"/>
            </a:pPr>
            <a:r>
              <a:rPr lang="en-GB">
                <a:solidFill>
                  <a:schemeClr val="accent1"/>
                </a:solidFill>
                <a:latin typeface="Calibri"/>
                <a:cs typeface="Calibri"/>
              </a:rPr>
              <a:t>Assume the only deductions from gross to net are income tax and national insurance (no pension contributions, student loan repayments, etc)</a:t>
            </a:r>
          </a:p>
        </p:txBody>
      </p:sp>
    </p:spTree>
    <p:extLst>
      <p:ext uri="{BB962C8B-B14F-4D97-AF65-F5344CB8AC3E}">
        <p14:creationId xmlns:p14="http://schemas.microsoft.com/office/powerpoint/2010/main" val="368729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673424-4E94-390E-98EF-CC18E8FF6E7F}"/>
              </a:ext>
            </a:extLst>
          </p:cNvPr>
          <p:cNvSpPr txBox="1"/>
          <p:nvPr/>
        </p:nvSpPr>
        <p:spPr>
          <a:xfrm>
            <a:off x="210207" y="118793"/>
            <a:ext cx="10927352" cy="3323987"/>
          </a:xfrm>
          <a:prstGeom prst="rect">
            <a:avLst/>
          </a:prstGeom>
          <a:noFill/>
        </p:spPr>
        <p:txBody>
          <a:bodyPr rot="0" spcFirstLastPara="0" vertOverflow="overflow" horzOverflow="overflow" vert="horz" wrap="square" lIns="0" tIns="0" rIns="0" bIns="0" numCol="1" spcCol="151200" rtlCol="0" fromWordArt="0" anchor="t" anchorCtr="0" forceAA="0" compatLnSpc="1">
            <a:prstTxWarp prst="textNoShape">
              <a:avLst/>
            </a:prstTxWarp>
            <a:spAutoFit/>
          </a:bodyPr>
          <a:lstStyle/>
          <a:p>
            <a:r>
              <a:rPr lang="en-US" sz="2400" b="1">
                <a:solidFill>
                  <a:schemeClr val="accent1"/>
                </a:solidFill>
              </a:rPr>
              <a:t>What to return</a:t>
            </a:r>
          </a:p>
          <a:p>
            <a:pPr marL="171450" indent="-171450">
              <a:buFont typeface="Arial" panose="020B0604020202020204" pitchFamily="34" charset="0"/>
              <a:buChar char="•"/>
            </a:pPr>
            <a:r>
              <a:rPr lang="en-US" sz="2400">
                <a:solidFill>
                  <a:schemeClr val="accent1"/>
                </a:solidFill>
              </a:rPr>
              <a:t>Your source code in the form of a python </a:t>
            </a:r>
            <a:r>
              <a:rPr lang="en-US" sz="2400" err="1">
                <a:solidFill>
                  <a:schemeClr val="accent1"/>
                </a:solidFill>
              </a:rPr>
              <a:t>jupyter</a:t>
            </a:r>
            <a:r>
              <a:rPr lang="en-US" sz="2400">
                <a:solidFill>
                  <a:schemeClr val="accent1"/>
                </a:solidFill>
              </a:rPr>
              <a:t> notebook environment. No notebook, no grade. We need to understand your code, so please ensure it is well commented understandable variable names, etc.</a:t>
            </a:r>
            <a:endParaRPr lang="en-US" sz="2400">
              <a:solidFill>
                <a:schemeClr val="accent1"/>
              </a:solidFill>
              <a:cs typeface="Arial"/>
            </a:endParaRPr>
          </a:p>
          <a:p>
            <a:endParaRPr lang="en-US" sz="2400">
              <a:solidFill>
                <a:schemeClr val="accent1"/>
              </a:solidFill>
            </a:endParaRPr>
          </a:p>
          <a:p>
            <a:pPr marL="171450" indent="-171450">
              <a:buFont typeface="Arial" panose="020B0604020202020204" pitchFamily="34" charset="0"/>
              <a:buChar char="•"/>
            </a:pPr>
            <a:r>
              <a:rPr lang="en-US" sz="2400">
                <a:solidFill>
                  <a:schemeClr val="accent1"/>
                </a:solidFill>
              </a:rPr>
              <a:t>The </a:t>
            </a:r>
            <a:r>
              <a:rPr lang="en-US" sz="2400" err="1">
                <a:solidFill>
                  <a:schemeClr val="accent1"/>
                </a:solidFill>
              </a:rPr>
              <a:t>salary_holdout.csv</a:t>
            </a:r>
            <a:r>
              <a:rPr lang="en-US" sz="2400">
                <a:solidFill>
                  <a:schemeClr val="accent1"/>
                </a:solidFill>
              </a:rPr>
              <a:t> with the </a:t>
            </a:r>
            <a:r>
              <a:rPr lang="en-US" sz="2400" i="1" err="1">
                <a:solidFill>
                  <a:schemeClr val="accent1"/>
                </a:solidFill>
              </a:rPr>
              <a:t>annual_gross_income</a:t>
            </a:r>
            <a:r>
              <a:rPr lang="en-US" sz="2400" i="1">
                <a:solidFill>
                  <a:schemeClr val="accent1"/>
                </a:solidFill>
              </a:rPr>
              <a:t> </a:t>
            </a:r>
            <a:r>
              <a:rPr lang="en-US" sz="2400">
                <a:solidFill>
                  <a:schemeClr val="accent1"/>
                </a:solidFill>
              </a:rPr>
              <a:t>field filled.</a:t>
            </a:r>
          </a:p>
          <a:p>
            <a:pPr marL="171450" indent="-171450">
              <a:buFont typeface="Arial" panose="020B0604020202020204" pitchFamily="34" charset="0"/>
              <a:buChar char="•"/>
            </a:pPr>
            <a:endParaRPr lang="en-US" sz="2400">
              <a:solidFill>
                <a:schemeClr val="accent1"/>
              </a:solidFill>
            </a:endParaRPr>
          </a:p>
          <a:p>
            <a:pPr marL="171450" indent="-171450">
              <a:buFont typeface="Arial" panose="020B0604020202020204" pitchFamily="34" charset="0"/>
              <a:buChar char="•"/>
            </a:pPr>
            <a:r>
              <a:rPr lang="en-US" sz="2400">
                <a:solidFill>
                  <a:schemeClr val="accent1"/>
                </a:solidFill>
              </a:rPr>
              <a:t>A pdf or word document for your task 2 solution.</a:t>
            </a:r>
            <a:endParaRPr lang="en-US" sz="2400">
              <a:solidFill>
                <a:schemeClr val="accent1"/>
              </a:solidFill>
              <a:cs typeface="Arial"/>
            </a:endParaRPr>
          </a:p>
          <a:p>
            <a:endParaRPr lang="en-GB" sz="2400">
              <a:solidFill>
                <a:schemeClr val="accent1"/>
              </a:solidFill>
              <a:latin typeface="Calibri"/>
              <a:cs typeface="Calibri"/>
            </a:endParaRPr>
          </a:p>
        </p:txBody>
      </p:sp>
      <p:sp>
        <p:nvSpPr>
          <p:cNvPr id="2" name="TextBox 1">
            <a:extLst>
              <a:ext uri="{FF2B5EF4-FFF2-40B4-BE49-F238E27FC236}">
                <a16:creationId xmlns:a16="http://schemas.microsoft.com/office/drawing/2014/main" id="{E97439FB-ABE7-9D47-8F29-193AA40164B4}"/>
              </a:ext>
            </a:extLst>
          </p:cNvPr>
          <p:cNvSpPr txBox="1"/>
          <p:nvPr/>
        </p:nvSpPr>
        <p:spPr>
          <a:xfrm>
            <a:off x="331076" y="3429000"/>
            <a:ext cx="11529848" cy="2954655"/>
          </a:xfrm>
          <a:prstGeom prst="rect">
            <a:avLst/>
          </a:prstGeom>
          <a:noFill/>
        </p:spPr>
        <p:txBody>
          <a:bodyPr wrap="square" lIns="0" tIns="0" rIns="0" bIns="0" numCol="1" spcCol="151200" rtlCol="0">
            <a:spAutoFit/>
          </a:bodyPr>
          <a:lstStyle/>
          <a:p>
            <a:r>
              <a:rPr lang="en-US" sz="2400" b="1">
                <a:solidFill>
                  <a:schemeClr val="accent1"/>
                </a:solidFill>
              </a:rPr>
              <a:t>Marking Breakdown</a:t>
            </a:r>
          </a:p>
          <a:p>
            <a:pPr marL="342900" indent="-342900">
              <a:buFont typeface="Arial" panose="020B0604020202020204" pitchFamily="34" charset="0"/>
              <a:buChar char="•"/>
            </a:pPr>
            <a:r>
              <a:rPr lang="en-US" sz="2400">
                <a:solidFill>
                  <a:schemeClr val="accent1"/>
                </a:solidFill>
              </a:rPr>
              <a:t>Task 1 (50%):</a:t>
            </a:r>
          </a:p>
          <a:p>
            <a:pPr marL="800100" lvl="1" indent="-342900">
              <a:buFont typeface="Arial" panose="020B0604020202020204" pitchFamily="34" charset="0"/>
              <a:buChar char="•"/>
            </a:pPr>
            <a:r>
              <a:rPr lang="en-US" sz="2400">
                <a:solidFill>
                  <a:schemeClr val="accent1"/>
                </a:solidFill>
              </a:rPr>
              <a:t>Result from code (25%)</a:t>
            </a:r>
          </a:p>
          <a:p>
            <a:pPr marL="800100" lvl="1" indent="-342900">
              <a:buFont typeface="Arial" panose="020B0604020202020204" pitchFamily="34" charset="0"/>
              <a:buChar char="•"/>
            </a:pPr>
            <a:r>
              <a:rPr lang="en-US" sz="2400" err="1">
                <a:solidFill>
                  <a:schemeClr val="accent1"/>
                </a:solidFill>
              </a:rPr>
              <a:t>Explainability</a:t>
            </a:r>
            <a:r>
              <a:rPr lang="en-US" sz="2400">
                <a:solidFill>
                  <a:schemeClr val="accent1"/>
                </a:solidFill>
              </a:rPr>
              <a:t> of code (10%)</a:t>
            </a:r>
          </a:p>
          <a:p>
            <a:pPr marL="800100" lvl="1" indent="-342900">
              <a:buFont typeface="Arial" panose="020B0604020202020204" pitchFamily="34" charset="0"/>
              <a:buChar char="•"/>
            </a:pPr>
            <a:r>
              <a:rPr lang="en-US" sz="2400">
                <a:solidFill>
                  <a:schemeClr val="accent1"/>
                </a:solidFill>
              </a:rPr>
              <a:t>Readability of code (10%)</a:t>
            </a:r>
          </a:p>
          <a:p>
            <a:pPr marL="800100" lvl="1" indent="-342900">
              <a:buFont typeface="Arial" panose="020B0604020202020204" pitchFamily="34" charset="0"/>
              <a:buChar char="•"/>
            </a:pPr>
            <a:r>
              <a:rPr lang="en-US" sz="2400">
                <a:solidFill>
                  <a:schemeClr val="accent1"/>
                </a:solidFill>
              </a:rPr>
              <a:t>Demonstration of data exploration (5%)</a:t>
            </a:r>
          </a:p>
          <a:p>
            <a:pPr marL="342900" indent="-342900">
              <a:buFont typeface="Arial" panose="020B0604020202020204" pitchFamily="34" charset="0"/>
              <a:buChar char="•"/>
            </a:pPr>
            <a:r>
              <a:rPr lang="en-US" sz="2400">
                <a:solidFill>
                  <a:schemeClr val="accent1"/>
                </a:solidFill>
              </a:rPr>
              <a:t>Task 2 (50%) is dependent on your understanding of the weaknesses of your solution, and how well you have thought out potential solutions.</a:t>
            </a:r>
          </a:p>
        </p:txBody>
      </p:sp>
    </p:spTree>
    <p:extLst>
      <p:ext uri="{BB962C8B-B14F-4D97-AF65-F5344CB8AC3E}">
        <p14:creationId xmlns:p14="http://schemas.microsoft.com/office/powerpoint/2010/main" val="2940820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9EA18-BCDF-648E-B2F6-BD822F581362}"/>
              </a:ext>
            </a:extLst>
          </p:cNvPr>
          <p:cNvSpPr>
            <a:spLocks noGrp="1"/>
          </p:cNvSpPr>
          <p:nvPr>
            <p:ph type="title"/>
          </p:nvPr>
        </p:nvSpPr>
        <p:spPr/>
        <p:txBody>
          <a:bodyPr/>
          <a:lstStyle/>
          <a:p>
            <a:r>
              <a:rPr lang="en-GB">
                <a:cs typeface="Arial"/>
              </a:rPr>
              <a:t>How the tax system works.</a:t>
            </a:r>
            <a:endParaRPr lang="en-GB"/>
          </a:p>
        </p:txBody>
      </p:sp>
      <p:sp>
        <p:nvSpPr>
          <p:cNvPr id="3" name="Date Placeholder 2">
            <a:extLst>
              <a:ext uri="{FF2B5EF4-FFF2-40B4-BE49-F238E27FC236}">
                <a16:creationId xmlns:a16="http://schemas.microsoft.com/office/drawing/2014/main" id="{F5F550AD-3B9A-B108-04E1-263298EF55FE}"/>
              </a:ext>
            </a:extLst>
          </p:cNvPr>
          <p:cNvSpPr>
            <a:spLocks noGrp="1"/>
          </p:cNvSpPr>
          <p:nvPr>
            <p:ph type="dt" sz="half" idx="10"/>
          </p:nvPr>
        </p:nvSpPr>
        <p:spPr/>
        <p:txBody>
          <a:bodyPr/>
          <a:lstStyle/>
          <a:p>
            <a:fld id="{2C84743D-F02A-4E0F-BD1F-33E169829BB4}" type="datetime1">
              <a:rPr lang="en-GB" smtClean="0"/>
              <a:t>15/11/2024</a:t>
            </a:fld>
            <a:endParaRPr lang="en-GB"/>
          </a:p>
        </p:txBody>
      </p:sp>
      <p:sp>
        <p:nvSpPr>
          <p:cNvPr id="5" name="TextBox 4">
            <a:extLst>
              <a:ext uri="{FF2B5EF4-FFF2-40B4-BE49-F238E27FC236}">
                <a16:creationId xmlns:a16="http://schemas.microsoft.com/office/drawing/2014/main" id="{862D9F70-0FAB-8BF3-B732-86F3B2A5B0C8}"/>
              </a:ext>
            </a:extLst>
          </p:cNvPr>
          <p:cNvSpPr txBox="1"/>
          <p:nvPr/>
        </p:nvSpPr>
        <p:spPr>
          <a:xfrm>
            <a:off x="471484" y="1102527"/>
            <a:ext cx="11123495" cy="830997"/>
          </a:xfrm>
          <a:prstGeom prst="rect">
            <a:avLst/>
          </a:prstGeom>
          <a:noFill/>
        </p:spPr>
        <p:txBody>
          <a:bodyPr rot="0" spcFirstLastPara="0" vertOverflow="overflow" horzOverflow="overflow" vert="horz" wrap="square" lIns="0" tIns="0" rIns="0" bIns="0" numCol="1" spcCol="151200" rtlCol="0" fromWordArt="0" anchor="t" anchorCtr="0" forceAA="0" compatLnSpc="1">
            <a:prstTxWarp prst="textNoShape">
              <a:avLst/>
            </a:prstTxWarp>
            <a:spAutoFit/>
          </a:bodyPr>
          <a:lstStyle/>
          <a:p>
            <a:pPr marL="171450" indent="-171450">
              <a:buFont typeface="Arial" panose="020B0604020202020204" pitchFamily="34" charset="0"/>
              <a:buChar char="•"/>
            </a:pPr>
            <a:r>
              <a:rPr lang="en-GB">
                <a:solidFill>
                  <a:schemeClr val="accent1"/>
                </a:solidFill>
                <a:cs typeface="Arial" panose="020B0604020202020204"/>
              </a:rPr>
              <a:t>The UK operates on a bracket tax band system. Your rate of tax only applies to the corresponding bracket!</a:t>
            </a:r>
          </a:p>
          <a:p>
            <a:pPr marL="171450" indent="-171450">
              <a:buFont typeface="Arial" panose="020B0604020202020204" pitchFamily="34" charset="0"/>
              <a:buChar char="•"/>
            </a:pPr>
            <a:r>
              <a:rPr lang="en-GB">
                <a:solidFill>
                  <a:schemeClr val="accent1"/>
                </a:solidFill>
                <a:cs typeface="Arial" panose="020B0604020202020204"/>
              </a:rPr>
              <a:t>NI and Income Tax are both applied to the gross </a:t>
            </a:r>
            <a:r>
              <a:rPr lang="en-GB" b="1">
                <a:solidFill>
                  <a:schemeClr val="accent1"/>
                </a:solidFill>
                <a:cs typeface="Arial" panose="020B0604020202020204"/>
              </a:rPr>
              <a:t>(pre-tax) </a:t>
            </a:r>
            <a:r>
              <a:rPr lang="en-GB">
                <a:solidFill>
                  <a:schemeClr val="accent1"/>
                </a:solidFill>
                <a:cs typeface="Arial" panose="020B0604020202020204"/>
              </a:rPr>
              <a:t>salary.</a:t>
            </a:r>
          </a:p>
          <a:p>
            <a:pPr marL="171450" indent="-171450">
              <a:buFont typeface="Arial" panose="020B0604020202020204" pitchFamily="34" charset="0"/>
              <a:buChar char="•"/>
            </a:pPr>
            <a:r>
              <a:rPr lang="en-GB">
                <a:solidFill>
                  <a:schemeClr val="accent1"/>
                </a:solidFill>
                <a:cs typeface="Arial" panose="020B0604020202020204"/>
              </a:rPr>
              <a:t>Following numbers based on tax year 2024/2025:</a:t>
            </a:r>
            <a:endParaRPr lang="en-GB">
              <a:solidFill>
                <a:schemeClr val="accent1"/>
              </a:solidFill>
            </a:endParaRPr>
          </a:p>
        </p:txBody>
      </p:sp>
      <p:graphicFrame>
        <p:nvGraphicFramePr>
          <p:cNvPr id="6" name="Table 6">
            <a:extLst>
              <a:ext uri="{FF2B5EF4-FFF2-40B4-BE49-F238E27FC236}">
                <a16:creationId xmlns:a16="http://schemas.microsoft.com/office/drawing/2014/main" id="{1375CCD0-E6EE-37FE-4FC8-67645BAB1756}"/>
              </a:ext>
            </a:extLst>
          </p:cNvPr>
          <p:cNvGraphicFramePr>
            <a:graphicFrameLocks noGrp="1"/>
          </p:cNvGraphicFramePr>
          <p:nvPr>
            <p:extLst>
              <p:ext uri="{D42A27DB-BD31-4B8C-83A1-F6EECF244321}">
                <p14:modId xmlns:p14="http://schemas.microsoft.com/office/powerpoint/2010/main" val="1164293500"/>
              </p:ext>
            </p:extLst>
          </p:nvPr>
        </p:nvGraphicFramePr>
        <p:xfrm>
          <a:off x="548912" y="2293115"/>
          <a:ext cx="4890739" cy="1570770"/>
        </p:xfrm>
        <a:graphic>
          <a:graphicData uri="http://schemas.openxmlformats.org/drawingml/2006/table">
            <a:tbl>
              <a:tblPr firstRow="1" bandRow="1">
                <a:tableStyleId>{5C22544A-7EE6-4342-B048-85BDC9FD1C3A}</a:tableStyleId>
              </a:tblPr>
              <a:tblGrid>
                <a:gridCol w="1630247">
                  <a:extLst>
                    <a:ext uri="{9D8B030D-6E8A-4147-A177-3AD203B41FA5}">
                      <a16:colId xmlns:a16="http://schemas.microsoft.com/office/drawing/2014/main" val="4016588559"/>
                    </a:ext>
                  </a:extLst>
                </a:gridCol>
                <a:gridCol w="2281742">
                  <a:extLst>
                    <a:ext uri="{9D8B030D-6E8A-4147-A177-3AD203B41FA5}">
                      <a16:colId xmlns:a16="http://schemas.microsoft.com/office/drawing/2014/main" val="74994108"/>
                    </a:ext>
                  </a:extLst>
                </a:gridCol>
                <a:gridCol w="978750">
                  <a:extLst>
                    <a:ext uri="{9D8B030D-6E8A-4147-A177-3AD203B41FA5}">
                      <a16:colId xmlns:a16="http://schemas.microsoft.com/office/drawing/2014/main" val="1702503175"/>
                    </a:ext>
                  </a:extLst>
                </a:gridCol>
              </a:tblGrid>
              <a:tr h="315016">
                <a:tc>
                  <a:txBody>
                    <a:bodyPr/>
                    <a:lstStyle/>
                    <a:p>
                      <a:r>
                        <a:rPr lang="en-GB" sz="1200"/>
                        <a:t>Name</a:t>
                      </a:r>
                    </a:p>
                  </a:txBody>
                  <a:tcPr/>
                </a:tc>
                <a:tc>
                  <a:txBody>
                    <a:bodyPr/>
                    <a:lstStyle/>
                    <a:p>
                      <a:r>
                        <a:rPr lang="en-GB" sz="1200"/>
                        <a:t>Income Bracket</a:t>
                      </a:r>
                    </a:p>
                  </a:txBody>
                  <a:tcPr/>
                </a:tc>
                <a:tc>
                  <a:txBody>
                    <a:bodyPr/>
                    <a:lstStyle/>
                    <a:p>
                      <a:r>
                        <a:rPr lang="en-GB" sz="1200"/>
                        <a:t>Rate</a:t>
                      </a:r>
                    </a:p>
                  </a:txBody>
                  <a:tcPr/>
                </a:tc>
                <a:extLst>
                  <a:ext uri="{0D108BD9-81ED-4DB2-BD59-A6C34878D82A}">
                    <a16:rowId xmlns:a16="http://schemas.microsoft.com/office/drawing/2014/main" val="2520983374"/>
                  </a:ext>
                </a:extLst>
              </a:tr>
              <a:tr h="316134">
                <a:tc>
                  <a:txBody>
                    <a:bodyPr/>
                    <a:lstStyle/>
                    <a:p>
                      <a:r>
                        <a:rPr lang="en-GB" sz="1200"/>
                        <a:t>Personal Allowance</a:t>
                      </a:r>
                    </a:p>
                  </a:txBody>
                  <a:tcPr/>
                </a:tc>
                <a:tc>
                  <a:txBody>
                    <a:bodyPr/>
                    <a:lstStyle/>
                    <a:p>
                      <a:r>
                        <a:rPr lang="en-GB" sz="1200"/>
                        <a:t>£0 to £12,570</a:t>
                      </a:r>
                    </a:p>
                  </a:txBody>
                  <a:tcPr/>
                </a:tc>
                <a:tc>
                  <a:txBody>
                    <a:bodyPr/>
                    <a:lstStyle/>
                    <a:p>
                      <a:r>
                        <a:rPr lang="en-GB" sz="1200"/>
                        <a:t>0%</a:t>
                      </a:r>
                    </a:p>
                  </a:txBody>
                  <a:tcPr/>
                </a:tc>
                <a:extLst>
                  <a:ext uri="{0D108BD9-81ED-4DB2-BD59-A6C34878D82A}">
                    <a16:rowId xmlns:a16="http://schemas.microsoft.com/office/drawing/2014/main" val="335897723"/>
                  </a:ext>
                </a:extLst>
              </a:tr>
              <a:tr h="298571">
                <a:tc>
                  <a:txBody>
                    <a:bodyPr/>
                    <a:lstStyle/>
                    <a:p>
                      <a:r>
                        <a:rPr lang="en-GB" sz="1200"/>
                        <a:t>Basic Rate</a:t>
                      </a:r>
                    </a:p>
                  </a:txBody>
                  <a:tcPr/>
                </a:tc>
                <a:tc>
                  <a:txBody>
                    <a:bodyPr/>
                    <a:lstStyle/>
                    <a:p>
                      <a:r>
                        <a:rPr lang="en-GB" sz="1200"/>
                        <a:t>£12,571 to £50,270</a:t>
                      </a:r>
                    </a:p>
                  </a:txBody>
                  <a:tcPr/>
                </a:tc>
                <a:tc>
                  <a:txBody>
                    <a:bodyPr/>
                    <a:lstStyle/>
                    <a:p>
                      <a:r>
                        <a:rPr lang="en-GB" sz="1200"/>
                        <a:t>20%</a:t>
                      </a:r>
                    </a:p>
                  </a:txBody>
                  <a:tcPr/>
                </a:tc>
                <a:extLst>
                  <a:ext uri="{0D108BD9-81ED-4DB2-BD59-A6C34878D82A}">
                    <a16:rowId xmlns:a16="http://schemas.microsoft.com/office/drawing/2014/main" val="559450206"/>
                  </a:ext>
                </a:extLst>
              </a:tr>
              <a:tr h="289789">
                <a:tc>
                  <a:txBody>
                    <a:bodyPr/>
                    <a:lstStyle/>
                    <a:p>
                      <a:r>
                        <a:rPr lang="en-GB" sz="1200"/>
                        <a:t>Higher Rate</a:t>
                      </a:r>
                    </a:p>
                  </a:txBody>
                  <a:tcPr/>
                </a:tc>
                <a:tc>
                  <a:txBody>
                    <a:bodyPr/>
                    <a:lstStyle/>
                    <a:p>
                      <a:r>
                        <a:rPr lang="en-GB" sz="1200"/>
                        <a:t>£50,271 to £125,140</a:t>
                      </a:r>
                    </a:p>
                  </a:txBody>
                  <a:tcPr/>
                </a:tc>
                <a:tc>
                  <a:txBody>
                    <a:bodyPr/>
                    <a:lstStyle/>
                    <a:p>
                      <a:r>
                        <a:rPr lang="en-GB" sz="1200"/>
                        <a:t>40%</a:t>
                      </a:r>
                    </a:p>
                  </a:txBody>
                  <a:tcPr/>
                </a:tc>
                <a:extLst>
                  <a:ext uri="{0D108BD9-81ED-4DB2-BD59-A6C34878D82A}">
                    <a16:rowId xmlns:a16="http://schemas.microsoft.com/office/drawing/2014/main" val="2357546377"/>
                  </a:ext>
                </a:extLst>
              </a:tr>
              <a:tr h="351260">
                <a:tc>
                  <a:txBody>
                    <a:bodyPr/>
                    <a:lstStyle/>
                    <a:p>
                      <a:pPr lvl="0">
                        <a:buNone/>
                      </a:pPr>
                      <a:r>
                        <a:rPr lang="en-GB" sz="1200"/>
                        <a:t>Additional Rate</a:t>
                      </a:r>
                    </a:p>
                  </a:txBody>
                  <a:tcPr/>
                </a:tc>
                <a:tc>
                  <a:txBody>
                    <a:bodyPr/>
                    <a:lstStyle/>
                    <a:p>
                      <a:pPr lvl="0">
                        <a:buNone/>
                      </a:pPr>
                      <a:r>
                        <a:rPr lang="en-GB" sz="1200"/>
                        <a:t>&gt; £125,140</a:t>
                      </a:r>
                    </a:p>
                  </a:txBody>
                  <a:tcPr/>
                </a:tc>
                <a:tc>
                  <a:txBody>
                    <a:bodyPr/>
                    <a:lstStyle/>
                    <a:p>
                      <a:pPr lvl="0">
                        <a:buNone/>
                      </a:pPr>
                      <a:r>
                        <a:rPr lang="en-GB" sz="1200"/>
                        <a:t>45%</a:t>
                      </a:r>
                    </a:p>
                  </a:txBody>
                  <a:tcPr/>
                </a:tc>
                <a:extLst>
                  <a:ext uri="{0D108BD9-81ED-4DB2-BD59-A6C34878D82A}">
                    <a16:rowId xmlns:a16="http://schemas.microsoft.com/office/drawing/2014/main" val="2402596928"/>
                  </a:ext>
                </a:extLst>
              </a:tr>
            </a:tbl>
          </a:graphicData>
        </a:graphic>
      </p:graphicFrame>
      <p:sp>
        <p:nvSpPr>
          <p:cNvPr id="7" name="TextBox 6">
            <a:extLst>
              <a:ext uri="{FF2B5EF4-FFF2-40B4-BE49-F238E27FC236}">
                <a16:creationId xmlns:a16="http://schemas.microsoft.com/office/drawing/2014/main" id="{09484813-E462-2BA8-ECD4-340757EC8B22}"/>
              </a:ext>
            </a:extLst>
          </p:cNvPr>
          <p:cNvSpPr txBox="1"/>
          <p:nvPr/>
        </p:nvSpPr>
        <p:spPr>
          <a:xfrm>
            <a:off x="536380" y="2030580"/>
            <a:ext cx="4904044" cy="215444"/>
          </a:xfrm>
          <a:prstGeom prst="rect">
            <a:avLst/>
          </a:prstGeom>
          <a:noFill/>
        </p:spPr>
        <p:txBody>
          <a:bodyPr rot="0" spcFirstLastPara="0" vertOverflow="overflow" horzOverflow="overflow" vert="horz" wrap="square" lIns="0" tIns="0" rIns="0" bIns="0" numCol="1" spcCol="151200" rtlCol="0" fromWordArt="0" anchor="t" anchorCtr="0" forceAA="0" compatLnSpc="1">
            <a:prstTxWarp prst="textNoShape">
              <a:avLst/>
            </a:prstTxWarp>
            <a:spAutoFit/>
          </a:bodyPr>
          <a:lstStyle/>
          <a:p>
            <a:r>
              <a:rPr lang="en-GB" sz="1400">
                <a:solidFill>
                  <a:schemeClr val="accent1"/>
                </a:solidFill>
                <a:cs typeface="Arial"/>
              </a:rPr>
              <a:t>ROU Income Tax Table</a:t>
            </a:r>
          </a:p>
        </p:txBody>
      </p:sp>
      <p:graphicFrame>
        <p:nvGraphicFramePr>
          <p:cNvPr id="8" name="Table 6">
            <a:extLst>
              <a:ext uri="{FF2B5EF4-FFF2-40B4-BE49-F238E27FC236}">
                <a16:creationId xmlns:a16="http://schemas.microsoft.com/office/drawing/2014/main" id="{F5616223-B015-5F04-74F7-23F8AFB9E7F1}"/>
              </a:ext>
            </a:extLst>
          </p:cNvPr>
          <p:cNvGraphicFramePr>
            <a:graphicFrameLocks noGrp="1"/>
          </p:cNvGraphicFramePr>
          <p:nvPr>
            <p:extLst>
              <p:ext uri="{D42A27DB-BD31-4B8C-83A1-F6EECF244321}">
                <p14:modId xmlns:p14="http://schemas.microsoft.com/office/powerpoint/2010/main" val="2093926732"/>
              </p:ext>
            </p:extLst>
          </p:nvPr>
        </p:nvGraphicFramePr>
        <p:xfrm>
          <a:off x="583206" y="4874245"/>
          <a:ext cx="4890738" cy="1228024"/>
        </p:xfrm>
        <a:graphic>
          <a:graphicData uri="http://schemas.openxmlformats.org/drawingml/2006/table">
            <a:tbl>
              <a:tblPr firstRow="1" bandRow="1">
                <a:tableStyleId>{5C22544A-7EE6-4342-B048-85BDC9FD1C3A}</a:tableStyleId>
              </a:tblPr>
              <a:tblGrid>
                <a:gridCol w="1630247">
                  <a:extLst>
                    <a:ext uri="{9D8B030D-6E8A-4147-A177-3AD203B41FA5}">
                      <a16:colId xmlns:a16="http://schemas.microsoft.com/office/drawing/2014/main" val="4016588559"/>
                    </a:ext>
                  </a:extLst>
                </a:gridCol>
                <a:gridCol w="2281742">
                  <a:extLst>
                    <a:ext uri="{9D8B030D-6E8A-4147-A177-3AD203B41FA5}">
                      <a16:colId xmlns:a16="http://schemas.microsoft.com/office/drawing/2014/main" val="74994108"/>
                    </a:ext>
                  </a:extLst>
                </a:gridCol>
                <a:gridCol w="978749">
                  <a:extLst>
                    <a:ext uri="{9D8B030D-6E8A-4147-A177-3AD203B41FA5}">
                      <a16:colId xmlns:a16="http://schemas.microsoft.com/office/drawing/2014/main" val="1702503175"/>
                    </a:ext>
                  </a:extLst>
                </a:gridCol>
              </a:tblGrid>
              <a:tr h="323530">
                <a:tc>
                  <a:txBody>
                    <a:bodyPr/>
                    <a:lstStyle/>
                    <a:p>
                      <a:r>
                        <a:rPr lang="en-GB" sz="1200"/>
                        <a:t>Name</a:t>
                      </a:r>
                    </a:p>
                  </a:txBody>
                  <a:tcPr/>
                </a:tc>
                <a:tc>
                  <a:txBody>
                    <a:bodyPr/>
                    <a:lstStyle/>
                    <a:p>
                      <a:r>
                        <a:rPr lang="en-GB" sz="1200"/>
                        <a:t>Income Bracket</a:t>
                      </a:r>
                    </a:p>
                  </a:txBody>
                  <a:tcPr/>
                </a:tc>
                <a:tc>
                  <a:txBody>
                    <a:bodyPr/>
                    <a:lstStyle/>
                    <a:p>
                      <a:r>
                        <a:rPr lang="en-GB" sz="1200"/>
                        <a:t>Rate</a:t>
                      </a:r>
                    </a:p>
                  </a:txBody>
                  <a:tcPr/>
                </a:tc>
                <a:extLst>
                  <a:ext uri="{0D108BD9-81ED-4DB2-BD59-A6C34878D82A}">
                    <a16:rowId xmlns:a16="http://schemas.microsoft.com/office/drawing/2014/main" val="2520983374"/>
                  </a:ext>
                </a:extLst>
              </a:tr>
              <a:tr h="316134">
                <a:tc>
                  <a:txBody>
                    <a:bodyPr/>
                    <a:lstStyle/>
                    <a:p>
                      <a:r>
                        <a:rPr lang="en-GB" sz="1200"/>
                        <a:t>No payment</a:t>
                      </a:r>
                    </a:p>
                  </a:txBody>
                  <a:tcPr/>
                </a:tc>
                <a:tc>
                  <a:txBody>
                    <a:bodyPr/>
                    <a:lstStyle/>
                    <a:p>
                      <a:r>
                        <a:rPr lang="en-GB" sz="1200"/>
                        <a:t>£0 to £11,904</a:t>
                      </a:r>
                    </a:p>
                  </a:txBody>
                  <a:tcPr/>
                </a:tc>
                <a:tc>
                  <a:txBody>
                    <a:bodyPr/>
                    <a:lstStyle/>
                    <a:p>
                      <a:r>
                        <a:rPr lang="en-GB" sz="1200"/>
                        <a:t>0%</a:t>
                      </a:r>
                    </a:p>
                  </a:txBody>
                  <a:tcPr/>
                </a:tc>
                <a:extLst>
                  <a:ext uri="{0D108BD9-81ED-4DB2-BD59-A6C34878D82A}">
                    <a16:rowId xmlns:a16="http://schemas.microsoft.com/office/drawing/2014/main" val="335897723"/>
                  </a:ext>
                </a:extLst>
              </a:tr>
              <a:tr h="298571">
                <a:tc>
                  <a:txBody>
                    <a:bodyPr/>
                    <a:lstStyle/>
                    <a:p>
                      <a:r>
                        <a:rPr lang="en-GB" sz="1200"/>
                        <a:t>NI lower</a:t>
                      </a:r>
                    </a:p>
                  </a:txBody>
                  <a:tcPr/>
                </a:tc>
                <a:tc>
                  <a:txBody>
                    <a:bodyPr/>
                    <a:lstStyle/>
                    <a:p>
                      <a:pPr lvl="0" algn="l">
                        <a:lnSpc>
                          <a:spcPct val="100000"/>
                        </a:lnSpc>
                        <a:spcBef>
                          <a:spcPts val="0"/>
                        </a:spcBef>
                        <a:spcAft>
                          <a:spcPts val="0"/>
                        </a:spcAft>
                        <a:buNone/>
                      </a:pPr>
                      <a:r>
                        <a:rPr lang="en-GB" sz="1200" b="0" i="0" u="none" strike="noStrike" noProof="0">
                          <a:latin typeface="Arial"/>
                        </a:rPr>
                        <a:t>£11,905 </a:t>
                      </a:r>
                      <a:r>
                        <a:rPr lang="en-GB" sz="1200"/>
                        <a:t>to £50,270</a:t>
                      </a:r>
                      <a:endParaRPr lang="en-US"/>
                    </a:p>
                  </a:txBody>
                  <a:tcPr/>
                </a:tc>
                <a:tc>
                  <a:txBody>
                    <a:bodyPr/>
                    <a:lstStyle/>
                    <a:p>
                      <a:pPr lvl="0">
                        <a:buNone/>
                      </a:pPr>
                      <a:r>
                        <a:rPr lang="en-GB" sz="1200"/>
                        <a:t>8%</a:t>
                      </a:r>
                    </a:p>
                  </a:txBody>
                  <a:tcPr/>
                </a:tc>
                <a:extLst>
                  <a:ext uri="{0D108BD9-81ED-4DB2-BD59-A6C34878D82A}">
                    <a16:rowId xmlns:a16="http://schemas.microsoft.com/office/drawing/2014/main" val="559450206"/>
                  </a:ext>
                </a:extLst>
              </a:tr>
              <a:tr h="289789">
                <a:tc>
                  <a:txBody>
                    <a:bodyPr/>
                    <a:lstStyle/>
                    <a:p>
                      <a:r>
                        <a:rPr lang="en-GB" sz="1200"/>
                        <a:t>NI higher</a:t>
                      </a:r>
                    </a:p>
                  </a:txBody>
                  <a:tcPr/>
                </a:tc>
                <a:tc>
                  <a:txBody>
                    <a:bodyPr/>
                    <a:lstStyle/>
                    <a:p>
                      <a:r>
                        <a:rPr lang="en-GB" sz="1200"/>
                        <a:t>&gt; £50,271</a:t>
                      </a:r>
                    </a:p>
                  </a:txBody>
                  <a:tcPr/>
                </a:tc>
                <a:tc>
                  <a:txBody>
                    <a:bodyPr/>
                    <a:lstStyle/>
                    <a:p>
                      <a:pPr lvl="0">
                        <a:buNone/>
                      </a:pPr>
                      <a:r>
                        <a:rPr lang="en-GB" sz="1200"/>
                        <a:t>2%</a:t>
                      </a:r>
                    </a:p>
                  </a:txBody>
                  <a:tcPr/>
                </a:tc>
                <a:extLst>
                  <a:ext uri="{0D108BD9-81ED-4DB2-BD59-A6C34878D82A}">
                    <a16:rowId xmlns:a16="http://schemas.microsoft.com/office/drawing/2014/main" val="2357546377"/>
                  </a:ext>
                </a:extLst>
              </a:tr>
            </a:tbl>
          </a:graphicData>
        </a:graphic>
      </p:graphicFrame>
      <p:sp>
        <p:nvSpPr>
          <p:cNvPr id="9" name="TextBox 8">
            <a:extLst>
              <a:ext uri="{FF2B5EF4-FFF2-40B4-BE49-F238E27FC236}">
                <a16:creationId xmlns:a16="http://schemas.microsoft.com/office/drawing/2014/main" id="{D9816A28-43CC-346D-759E-274B62C051A0}"/>
              </a:ext>
            </a:extLst>
          </p:cNvPr>
          <p:cNvSpPr txBox="1"/>
          <p:nvPr/>
        </p:nvSpPr>
        <p:spPr>
          <a:xfrm>
            <a:off x="544894" y="4597542"/>
            <a:ext cx="4904044" cy="215444"/>
          </a:xfrm>
          <a:prstGeom prst="rect">
            <a:avLst/>
          </a:prstGeom>
          <a:noFill/>
        </p:spPr>
        <p:txBody>
          <a:bodyPr rot="0" spcFirstLastPara="0" vertOverflow="overflow" horzOverflow="overflow" vert="horz" wrap="square" lIns="0" tIns="0" rIns="0" bIns="0" numCol="1" spcCol="151200" rtlCol="0" fromWordArt="0" anchor="t" anchorCtr="0" forceAA="0" compatLnSpc="1">
            <a:prstTxWarp prst="textNoShape">
              <a:avLst/>
            </a:prstTxWarp>
            <a:spAutoFit/>
          </a:bodyPr>
          <a:lstStyle/>
          <a:p>
            <a:r>
              <a:rPr lang="en-GB" sz="1400">
                <a:solidFill>
                  <a:schemeClr val="accent1"/>
                </a:solidFill>
                <a:cs typeface="Arial"/>
              </a:rPr>
              <a:t>ROU National Insurance Table</a:t>
            </a:r>
          </a:p>
        </p:txBody>
      </p:sp>
      <p:graphicFrame>
        <p:nvGraphicFramePr>
          <p:cNvPr id="10" name="Table 6">
            <a:extLst>
              <a:ext uri="{FF2B5EF4-FFF2-40B4-BE49-F238E27FC236}">
                <a16:creationId xmlns:a16="http://schemas.microsoft.com/office/drawing/2014/main" id="{79736764-03EF-66EF-6E4D-5D68068987DB}"/>
              </a:ext>
            </a:extLst>
          </p:cNvPr>
          <p:cNvGraphicFramePr>
            <a:graphicFrameLocks noGrp="1"/>
          </p:cNvGraphicFramePr>
          <p:nvPr>
            <p:extLst>
              <p:ext uri="{D42A27DB-BD31-4B8C-83A1-F6EECF244321}">
                <p14:modId xmlns:p14="http://schemas.microsoft.com/office/powerpoint/2010/main" val="3267449576"/>
              </p:ext>
            </p:extLst>
          </p:nvPr>
        </p:nvGraphicFramePr>
        <p:xfrm>
          <a:off x="5898920" y="2055511"/>
          <a:ext cx="4890739" cy="2448918"/>
        </p:xfrm>
        <a:graphic>
          <a:graphicData uri="http://schemas.openxmlformats.org/drawingml/2006/table">
            <a:tbl>
              <a:tblPr firstRow="1" bandRow="1">
                <a:tableStyleId>{5C22544A-7EE6-4342-B048-85BDC9FD1C3A}</a:tableStyleId>
              </a:tblPr>
              <a:tblGrid>
                <a:gridCol w="1630247">
                  <a:extLst>
                    <a:ext uri="{9D8B030D-6E8A-4147-A177-3AD203B41FA5}">
                      <a16:colId xmlns:a16="http://schemas.microsoft.com/office/drawing/2014/main" val="4016588559"/>
                    </a:ext>
                  </a:extLst>
                </a:gridCol>
                <a:gridCol w="2281742">
                  <a:extLst>
                    <a:ext uri="{9D8B030D-6E8A-4147-A177-3AD203B41FA5}">
                      <a16:colId xmlns:a16="http://schemas.microsoft.com/office/drawing/2014/main" val="74994108"/>
                    </a:ext>
                  </a:extLst>
                </a:gridCol>
                <a:gridCol w="978750">
                  <a:extLst>
                    <a:ext uri="{9D8B030D-6E8A-4147-A177-3AD203B41FA5}">
                      <a16:colId xmlns:a16="http://schemas.microsoft.com/office/drawing/2014/main" val="1702503175"/>
                    </a:ext>
                  </a:extLst>
                </a:gridCol>
              </a:tblGrid>
              <a:tr h="315016">
                <a:tc>
                  <a:txBody>
                    <a:bodyPr/>
                    <a:lstStyle/>
                    <a:p>
                      <a:r>
                        <a:rPr lang="en-GB" sz="1200"/>
                        <a:t>Name</a:t>
                      </a:r>
                    </a:p>
                  </a:txBody>
                  <a:tcPr/>
                </a:tc>
                <a:tc>
                  <a:txBody>
                    <a:bodyPr/>
                    <a:lstStyle/>
                    <a:p>
                      <a:r>
                        <a:rPr lang="en-GB" sz="1200"/>
                        <a:t>Income Bracket</a:t>
                      </a:r>
                    </a:p>
                  </a:txBody>
                  <a:tcPr/>
                </a:tc>
                <a:tc>
                  <a:txBody>
                    <a:bodyPr/>
                    <a:lstStyle/>
                    <a:p>
                      <a:r>
                        <a:rPr lang="en-GB" sz="1200"/>
                        <a:t>Rate</a:t>
                      </a:r>
                    </a:p>
                  </a:txBody>
                  <a:tcPr/>
                </a:tc>
                <a:extLst>
                  <a:ext uri="{0D108BD9-81ED-4DB2-BD59-A6C34878D82A}">
                    <a16:rowId xmlns:a16="http://schemas.microsoft.com/office/drawing/2014/main" val="2520983374"/>
                  </a:ext>
                </a:extLst>
              </a:tr>
              <a:tr h="316134">
                <a:tc>
                  <a:txBody>
                    <a:bodyPr/>
                    <a:lstStyle/>
                    <a:p>
                      <a:r>
                        <a:rPr lang="en-GB" sz="1200"/>
                        <a:t>Personal Allowance</a:t>
                      </a:r>
                    </a:p>
                  </a:txBody>
                  <a:tcPr/>
                </a:tc>
                <a:tc>
                  <a:txBody>
                    <a:bodyPr/>
                    <a:lstStyle/>
                    <a:p>
                      <a:r>
                        <a:rPr lang="en-GB" sz="1200"/>
                        <a:t>£0 to £12,570</a:t>
                      </a:r>
                    </a:p>
                  </a:txBody>
                  <a:tcPr/>
                </a:tc>
                <a:tc>
                  <a:txBody>
                    <a:bodyPr/>
                    <a:lstStyle/>
                    <a:p>
                      <a:r>
                        <a:rPr lang="en-GB" sz="1200"/>
                        <a:t>0%</a:t>
                      </a:r>
                    </a:p>
                  </a:txBody>
                  <a:tcPr/>
                </a:tc>
                <a:extLst>
                  <a:ext uri="{0D108BD9-81ED-4DB2-BD59-A6C34878D82A}">
                    <a16:rowId xmlns:a16="http://schemas.microsoft.com/office/drawing/2014/main" val="335897723"/>
                  </a:ext>
                </a:extLst>
              </a:tr>
              <a:tr h="298570">
                <a:tc>
                  <a:txBody>
                    <a:bodyPr/>
                    <a:lstStyle/>
                    <a:p>
                      <a:pPr lvl="0">
                        <a:buNone/>
                      </a:pPr>
                      <a:r>
                        <a:rPr lang="en-GB" sz="1200"/>
                        <a:t>Starter Rate</a:t>
                      </a:r>
                    </a:p>
                  </a:txBody>
                  <a:tcPr/>
                </a:tc>
                <a:tc>
                  <a:txBody>
                    <a:bodyPr/>
                    <a:lstStyle/>
                    <a:p>
                      <a:pPr lvl="0">
                        <a:buNone/>
                      </a:pPr>
                      <a:r>
                        <a:rPr lang="en-GB" sz="1200"/>
                        <a:t>£12,571 to £14,876</a:t>
                      </a:r>
                    </a:p>
                  </a:txBody>
                  <a:tcPr/>
                </a:tc>
                <a:tc>
                  <a:txBody>
                    <a:bodyPr/>
                    <a:lstStyle/>
                    <a:p>
                      <a:pPr lvl="0">
                        <a:buNone/>
                      </a:pPr>
                      <a:r>
                        <a:rPr lang="en-GB" sz="1200"/>
                        <a:t>19%</a:t>
                      </a:r>
                    </a:p>
                  </a:txBody>
                  <a:tcPr/>
                </a:tc>
                <a:extLst>
                  <a:ext uri="{0D108BD9-81ED-4DB2-BD59-A6C34878D82A}">
                    <a16:rowId xmlns:a16="http://schemas.microsoft.com/office/drawing/2014/main" val="2498501466"/>
                  </a:ext>
                </a:extLst>
              </a:tr>
              <a:tr h="298571">
                <a:tc>
                  <a:txBody>
                    <a:bodyPr/>
                    <a:lstStyle/>
                    <a:p>
                      <a:r>
                        <a:rPr lang="en-GB" sz="1200"/>
                        <a:t>Basic Rate</a:t>
                      </a:r>
                    </a:p>
                  </a:txBody>
                  <a:tcPr/>
                </a:tc>
                <a:tc>
                  <a:txBody>
                    <a:bodyPr/>
                    <a:lstStyle/>
                    <a:p>
                      <a:r>
                        <a:rPr lang="en-GB" sz="1200"/>
                        <a:t>£14,877 to £26,561</a:t>
                      </a:r>
                    </a:p>
                  </a:txBody>
                  <a:tcPr/>
                </a:tc>
                <a:tc>
                  <a:txBody>
                    <a:bodyPr/>
                    <a:lstStyle/>
                    <a:p>
                      <a:r>
                        <a:rPr lang="en-GB" sz="1200"/>
                        <a:t>20%</a:t>
                      </a:r>
                    </a:p>
                  </a:txBody>
                  <a:tcPr/>
                </a:tc>
                <a:extLst>
                  <a:ext uri="{0D108BD9-81ED-4DB2-BD59-A6C34878D82A}">
                    <a16:rowId xmlns:a16="http://schemas.microsoft.com/office/drawing/2014/main" val="559450206"/>
                  </a:ext>
                </a:extLst>
              </a:tr>
              <a:tr h="289789">
                <a:tc>
                  <a:txBody>
                    <a:bodyPr/>
                    <a:lstStyle/>
                    <a:p>
                      <a:pPr lvl="0">
                        <a:buNone/>
                      </a:pPr>
                      <a:r>
                        <a:rPr lang="en-GB" sz="1200"/>
                        <a:t>Intermediate Rate</a:t>
                      </a:r>
                    </a:p>
                  </a:txBody>
                  <a:tcPr/>
                </a:tc>
                <a:tc>
                  <a:txBody>
                    <a:bodyPr/>
                    <a:lstStyle/>
                    <a:p>
                      <a:pPr lvl="0">
                        <a:buNone/>
                      </a:pPr>
                      <a:r>
                        <a:rPr lang="en-GB" sz="1200"/>
                        <a:t>£26,562 to £43,662</a:t>
                      </a:r>
                    </a:p>
                  </a:txBody>
                  <a:tcPr/>
                </a:tc>
                <a:tc>
                  <a:txBody>
                    <a:bodyPr/>
                    <a:lstStyle/>
                    <a:p>
                      <a:pPr lvl="0">
                        <a:buNone/>
                      </a:pPr>
                      <a:r>
                        <a:rPr lang="en-GB" sz="1200"/>
                        <a:t>21%</a:t>
                      </a:r>
                    </a:p>
                  </a:txBody>
                  <a:tcPr/>
                </a:tc>
                <a:extLst>
                  <a:ext uri="{0D108BD9-81ED-4DB2-BD59-A6C34878D82A}">
                    <a16:rowId xmlns:a16="http://schemas.microsoft.com/office/drawing/2014/main" val="4217164920"/>
                  </a:ext>
                </a:extLst>
              </a:tr>
              <a:tr h="289789">
                <a:tc>
                  <a:txBody>
                    <a:bodyPr/>
                    <a:lstStyle/>
                    <a:p>
                      <a:r>
                        <a:rPr lang="en-GB" sz="1200"/>
                        <a:t>Higher Rate</a:t>
                      </a:r>
                    </a:p>
                  </a:txBody>
                  <a:tcPr/>
                </a:tc>
                <a:tc>
                  <a:txBody>
                    <a:bodyPr/>
                    <a:lstStyle/>
                    <a:p>
                      <a:r>
                        <a:rPr lang="en-GB" sz="1200"/>
                        <a:t>£43,663 to £75,000</a:t>
                      </a:r>
                    </a:p>
                  </a:txBody>
                  <a:tcPr/>
                </a:tc>
                <a:tc>
                  <a:txBody>
                    <a:bodyPr/>
                    <a:lstStyle/>
                    <a:p>
                      <a:r>
                        <a:rPr lang="en-GB" sz="1200"/>
                        <a:t>42%</a:t>
                      </a:r>
                    </a:p>
                  </a:txBody>
                  <a:tcPr/>
                </a:tc>
                <a:extLst>
                  <a:ext uri="{0D108BD9-81ED-4DB2-BD59-A6C34878D82A}">
                    <a16:rowId xmlns:a16="http://schemas.microsoft.com/office/drawing/2014/main" val="2357546377"/>
                  </a:ext>
                </a:extLst>
              </a:tr>
              <a:tr h="289789">
                <a:tc>
                  <a:txBody>
                    <a:bodyPr/>
                    <a:lstStyle/>
                    <a:p>
                      <a:r>
                        <a:rPr lang="en-GB" sz="1200"/>
                        <a:t>Advanced Rate</a:t>
                      </a:r>
                    </a:p>
                  </a:txBody>
                  <a:tcPr/>
                </a:tc>
                <a:tc>
                  <a:txBody>
                    <a:bodyPr/>
                    <a:lstStyle/>
                    <a:p>
                      <a:r>
                        <a:rPr lang="en-GB" sz="1200"/>
                        <a:t>75,001 to 125140</a:t>
                      </a:r>
                    </a:p>
                  </a:txBody>
                  <a:tcPr/>
                </a:tc>
                <a:tc>
                  <a:txBody>
                    <a:bodyPr/>
                    <a:lstStyle/>
                    <a:p>
                      <a:r>
                        <a:rPr lang="en-GB" sz="1200"/>
                        <a:t>45%</a:t>
                      </a:r>
                    </a:p>
                  </a:txBody>
                  <a:tcPr/>
                </a:tc>
                <a:extLst>
                  <a:ext uri="{0D108BD9-81ED-4DB2-BD59-A6C34878D82A}">
                    <a16:rowId xmlns:a16="http://schemas.microsoft.com/office/drawing/2014/main" val="2123134222"/>
                  </a:ext>
                </a:extLst>
              </a:tr>
              <a:tr h="351260">
                <a:tc>
                  <a:txBody>
                    <a:bodyPr/>
                    <a:lstStyle/>
                    <a:p>
                      <a:pPr lvl="0">
                        <a:buNone/>
                      </a:pPr>
                      <a:r>
                        <a:rPr lang="en-GB" sz="1200"/>
                        <a:t>Top Rate</a:t>
                      </a:r>
                    </a:p>
                  </a:txBody>
                  <a:tcPr/>
                </a:tc>
                <a:tc>
                  <a:txBody>
                    <a:bodyPr/>
                    <a:lstStyle/>
                    <a:p>
                      <a:pPr lvl="0">
                        <a:buNone/>
                      </a:pPr>
                      <a:r>
                        <a:rPr lang="en-GB" sz="1200"/>
                        <a:t>&gt; £125,140</a:t>
                      </a:r>
                    </a:p>
                  </a:txBody>
                  <a:tcPr/>
                </a:tc>
                <a:tc>
                  <a:txBody>
                    <a:bodyPr/>
                    <a:lstStyle/>
                    <a:p>
                      <a:pPr lvl="0">
                        <a:buNone/>
                      </a:pPr>
                      <a:r>
                        <a:rPr lang="en-GB" sz="1200"/>
                        <a:t>48%</a:t>
                      </a:r>
                    </a:p>
                  </a:txBody>
                  <a:tcPr/>
                </a:tc>
                <a:extLst>
                  <a:ext uri="{0D108BD9-81ED-4DB2-BD59-A6C34878D82A}">
                    <a16:rowId xmlns:a16="http://schemas.microsoft.com/office/drawing/2014/main" val="2402596928"/>
                  </a:ext>
                </a:extLst>
              </a:tr>
            </a:tbl>
          </a:graphicData>
        </a:graphic>
      </p:graphicFrame>
      <p:sp>
        <p:nvSpPr>
          <p:cNvPr id="11" name="TextBox 10">
            <a:extLst>
              <a:ext uri="{FF2B5EF4-FFF2-40B4-BE49-F238E27FC236}">
                <a16:creationId xmlns:a16="http://schemas.microsoft.com/office/drawing/2014/main" id="{5F04A8F3-F2B6-7A0D-48B6-218CC5A1E7CD}"/>
              </a:ext>
            </a:extLst>
          </p:cNvPr>
          <p:cNvSpPr txBox="1"/>
          <p:nvPr/>
        </p:nvSpPr>
        <p:spPr>
          <a:xfrm>
            <a:off x="5903416" y="1792976"/>
            <a:ext cx="4904044" cy="215444"/>
          </a:xfrm>
          <a:prstGeom prst="rect">
            <a:avLst/>
          </a:prstGeom>
          <a:noFill/>
        </p:spPr>
        <p:txBody>
          <a:bodyPr rot="0" spcFirstLastPara="0" vertOverflow="overflow" horzOverflow="overflow" vert="horz" wrap="square" lIns="0" tIns="0" rIns="0" bIns="0" numCol="1" spcCol="151200" rtlCol="0" fromWordArt="0" anchor="t" anchorCtr="0" forceAA="0" compatLnSpc="1">
            <a:prstTxWarp prst="textNoShape">
              <a:avLst/>
            </a:prstTxWarp>
            <a:spAutoFit/>
          </a:bodyPr>
          <a:lstStyle/>
          <a:p>
            <a:r>
              <a:rPr lang="en-GB" sz="1400">
                <a:solidFill>
                  <a:schemeClr val="accent1"/>
                </a:solidFill>
                <a:cs typeface="Arial"/>
              </a:rPr>
              <a:t>Scottish Income Tax Table</a:t>
            </a:r>
          </a:p>
        </p:txBody>
      </p:sp>
      <p:graphicFrame>
        <p:nvGraphicFramePr>
          <p:cNvPr id="12" name="Table 6">
            <a:extLst>
              <a:ext uri="{FF2B5EF4-FFF2-40B4-BE49-F238E27FC236}">
                <a16:creationId xmlns:a16="http://schemas.microsoft.com/office/drawing/2014/main" id="{01AFE3C0-E7DC-01DA-8715-754FB4B17A40}"/>
              </a:ext>
            </a:extLst>
          </p:cNvPr>
          <p:cNvGraphicFramePr>
            <a:graphicFrameLocks noGrp="1"/>
          </p:cNvGraphicFramePr>
          <p:nvPr>
            <p:extLst>
              <p:ext uri="{D42A27DB-BD31-4B8C-83A1-F6EECF244321}">
                <p14:modId xmlns:p14="http://schemas.microsoft.com/office/powerpoint/2010/main" val="2282369877"/>
              </p:ext>
            </p:extLst>
          </p:nvPr>
        </p:nvGraphicFramePr>
        <p:xfrm>
          <a:off x="5932392" y="4928344"/>
          <a:ext cx="4890738" cy="1219510"/>
        </p:xfrm>
        <a:graphic>
          <a:graphicData uri="http://schemas.openxmlformats.org/drawingml/2006/table">
            <a:tbl>
              <a:tblPr firstRow="1" bandRow="1">
                <a:tableStyleId>{5C22544A-7EE6-4342-B048-85BDC9FD1C3A}</a:tableStyleId>
              </a:tblPr>
              <a:tblGrid>
                <a:gridCol w="1630247">
                  <a:extLst>
                    <a:ext uri="{9D8B030D-6E8A-4147-A177-3AD203B41FA5}">
                      <a16:colId xmlns:a16="http://schemas.microsoft.com/office/drawing/2014/main" val="4016588559"/>
                    </a:ext>
                  </a:extLst>
                </a:gridCol>
                <a:gridCol w="2281742">
                  <a:extLst>
                    <a:ext uri="{9D8B030D-6E8A-4147-A177-3AD203B41FA5}">
                      <a16:colId xmlns:a16="http://schemas.microsoft.com/office/drawing/2014/main" val="74994108"/>
                    </a:ext>
                  </a:extLst>
                </a:gridCol>
                <a:gridCol w="978749">
                  <a:extLst>
                    <a:ext uri="{9D8B030D-6E8A-4147-A177-3AD203B41FA5}">
                      <a16:colId xmlns:a16="http://schemas.microsoft.com/office/drawing/2014/main" val="1702503175"/>
                    </a:ext>
                  </a:extLst>
                </a:gridCol>
              </a:tblGrid>
              <a:tr h="315016">
                <a:tc>
                  <a:txBody>
                    <a:bodyPr/>
                    <a:lstStyle/>
                    <a:p>
                      <a:r>
                        <a:rPr lang="en-GB" sz="1200"/>
                        <a:t>Name</a:t>
                      </a:r>
                    </a:p>
                  </a:txBody>
                  <a:tcPr/>
                </a:tc>
                <a:tc>
                  <a:txBody>
                    <a:bodyPr/>
                    <a:lstStyle/>
                    <a:p>
                      <a:r>
                        <a:rPr lang="en-GB" sz="1200"/>
                        <a:t>Income Bracket</a:t>
                      </a:r>
                    </a:p>
                  </a:txBody>
                  <a:tcPr/>
                </a:tc>
                <a:tc>
                  <a:txBody>
                    <a:bodyPr/>
                    <a:lstStyle/>
                    <a:p>
                      <a:r>
                        <a:rPr lang="en-GB" sz="1200"/>
                        <a:t>Rate</a:t>
                      </a:r>
                    </a:p>
                  </a:txBody>
                  <a:tcPr/>
                </a:tc>
                <a:extLst>
                  <a:ext uri="{0D108BD9-81ED-4DB2-BD59-A6C34878D82A}">
                    <a16:rowId xmlns:a16="http://schemas.microsoft.com/office/drawing/2014/main" val="2520983374"/>
                  </a:ext>
                </a:extLst>
              </a:tr>
              <a:tr h="316134">
                <a:tc>
                  <a:txBody>
                    <a:bodyPr/>
                    <a:lstStyle/>
                    <a:p>
                      <a:r>
                        <a:rPr lang="en-GB" sz="1200"/>
                        <a:t>No payment</a:t>
                      </a:r>
                    </a:p>
                  </a:txBody>
                  <a:tcPr/>
                </a:tc>
                <a:tc>
                  <a:txBody>
                    <a:bodyPr/>
                    <a:lstStyle/>
                    <a:p>
                      <a:r>
                        <a:rPr lang="en-GB" sz="1200"/>
                        <a:t>£0 to £11,904</a:t>
                      </a:r>
                    </a:p>
                  </a:txBody>
                  <a:tcPr/>
                </a:tc>
                <a:tc>
                  <a:txBody>
                    <a:bodyPr/>
                    <a:lstStyle/>
                    <a:p>
                      <a:r>
                        <a:rPr lang="en-GB" sz="1200"/>
                        <a:t>0%</a:t>
                      </a:r>
                    </a:p>
                  </a:txBody>
                  <a:tcPr/>
                </a:tc>
                <a:extLst>
                  <a:ext uri="{0D108BD9-81ED-4DB2-BD59-A6C34878D82A}">
                    <a16:rowId xmlns:a16="http://schemas.microsoft.com/office/drawing/2014/main" val="335897723"/>
                  </a:ext>
                </a:extLst>
              </a:tr>
              <a:tr h="298571">
                <a:tc>
                  <a:txBody>
                    <a:bodyPr/>
                    <a:lstStyle/>
                    <a:p>
                      <a:r>
                        <a:rPr lang="en-GB" sz="1200"/>
                        <a:t>NI lower</a:t>
                      </a:r>
                    </a:p>
                  </a:txBody>
                  <a:tcPr/>
                </a:tc>
                <a:tc>
                  <a:txBody>
                    <a:bodyPr/>
                    <a:lstStyle/>
                    <a:p>
                      <a:pPr lvl="0" algn="l">
                        <a:lnSpc>
                          <a:spcPct val="100000"/>
                        </a:lnSpc>
                        <a:spcBef>
                          <a:spcPts val="0"/>
                        </a:spcBef>
                        <a:spcAft>
                          <a:spcPts val="0"/>
                        </a:spcAft>
                        <a:buNone/>
                      </a:pPr>
                      <a:r>
                        <a:rPr lang="en-GB" sz="1200" b="0" i="0" u="none" strike="noStrike" noProof="0">
                          <a:latin typeface="Arial"/>
                        </a:rPr>
                        <a:t>£11,905 </a:t>
                      </a:r>
                      <a:r>
                        <a:rPr lang="en-GB" sz="1200"/>
                        <a:t>to £50,270</a:t>
                      </a:r>
                      <a:endParaRPr lang="en-US"/>
                    </a:p>
                  </a:txBody>
                  <a:tcPr/>
                </a:tc>
                <a:tc>
                  <a:txBody>
                    <a:bodyPr/>
                    <a:lstStyle/>
                    <a:p>
                      <a:pPr lvl="0">
                        <a:buNone/>
                      </a:pPr>
                      <a:r>
                        <a:rPr lang="en-GB" sz="1200"/>
                        <a:t>8%</a:t>
                      </a:r>
                    </a:p>
                  </a:txBody>
                  <a:tcPr/>
                </a:tc>
                <a:extLst>
                  <a:ext uri="{0D108BD9-81ED-4DB2-BD59-A6C34878D82A}">
                    <a16:rowId xmlns:a16="http://schemas.microsoft.com/office/drawing/2014/main" val="559450206"/>
                  </a:ext>
                </a:extLst>
              </a:tr>
              <a:tr h="289789">
                <a:tc>
                  <a:txBody>
                    <a:bodyPr/>
                    <a:lstStyle/>
                    <a:p>
                      <a:r>
                        <a:rPr lang="en-GB" sz="1200"/>
                        <a:t>NI higher</a:t>
                      </a:r>
                    </a:p>
                  </a:txBody>
                  <a:tcPr/>
                </a:tc>
                <a:tc>
                  <a:txBody>
                    <a:bodyPr/>
                    <a:lstStyle/>
                    <a:p>
                      <a:r>
                        <a:rPr lang="en-GB" sz="1200"/>
                        <a:t>&gt; £50,271</a:t>
                      </a:r>
                    </a:p>
                  </a:txBody>
                  <a:tcPr/>
                </a:tc>
                <a:tc>
                  <a:txBody>
                    <a:bodyPr/>
                    <a:lstStyle/>
                    <a:p>
                      <a:pPr lvl="0">
                        <a:buNone/>
                      </a:pPr>
                      <a:r>
                        <a:rPr lang="en-GB" sz="1200"/>
                        <a:t>2%</a:t>
                      </a:r>
                    </a:p>
                  </a:txBody>
                  <a:tcPr/>
                </a:tc>
                <a:extLst>
                  <a:ext uri="{0D108BD9-81ED-4DB2-BD59-A6C34878D82A}">
                    <a16:rowId xmlns:a16="http://schemas.microsoft.com/office/drawing/2014/main" val="2357546377"/>
                  </a:ext>
                </a:extLst>
              </a:tr>
            </a:tbl>
          </a:graphicData>
        </a:graphic>
      </p:graphicFrame>
      <p:sp>
        <p:nvSpPr>
          <p:cNvPr id="13" name="TextBox 12">
            <a:extLst>
              <a:ext uri="{FF2B5EF4-FFF2-40B4-BE49-F238E27FC236}">
                <a16:creationId xmlns:a16="http://schemas.microsoft.com/office/drawing/2014/main" id="{F9A3D66B-131E-AB46-D2BE-41E831D86DE1}"/>
              </a:ext>
            </a:extLst>
          </p:cNvPr>
          <p:cNvSpPr txBox="1"/>
          <p:nvPr/>
        </p:nvSpPr>
        <p:spPr>
          <a:xfrm>
            <a:off x="5932392" y="4664578"/>
            <a:ext cx="4904044" cy="215444"/>
          </a:xfrm>
          <a:prstGeom prst="rect">
            <a:avLst/>
          </a:prstGeom>
          <a:noFill/>
        </p:spPr>
        <p:txBody>
          <a:bodyPr rot="0" spcFirstLastPara="0" vertOverflow="overflow" horzOverflow="overflow" vert="horz" wrap="square" lIns="0" tIns="0" rIns="0" bIns="0" numCol="1" spcCol="151200" rtlCol="0" fromWordArt="0" anchor="t" anchorCtr="0" forceAA="0" compatLnSpc="1">
            <a:prstTxWarp prst="textNoShape">
              <a:avLst/>
            </a:prstTxWarp>
            <a:spAutoFit/>
          </a:bodyPr>
          <a:lstStyle/>
          <a:p>
            <a:r>
              <a:rPr lang="en-GB" sz="1400">
                <a:solidFill>
                  <a:schemeClr val="accent1"/>
                </a:solidFill>
                <a:cs typeface="Arial"/>
              </a:rPr>
              <a:t>Scottish National Insurance Table</a:t>
            </a:r>
          </a:p>
        </p:txBody>
      </p:sp>
      <p:sp>
        <p:nvSpPr>
          <p:cNvPr id="14" name="TextBox 13">
            <a:extLst>
              <a:ext uri="{FF2B5EF4-FFF2-40B4-BE49-F238E27FC236}">
                <a16:creationId xmlns:a16="http://schemas.microsoft.com/office/drawing/2014/main" id="{C85BF198-B04A-6396-4B35-27E0390CCAF4}"/>
              </a:ext>
            </a:extLst>
          </p:cNvPr>
          <p:cNvSpPr txBox="1"/>
          <p:nvPr/>
        </p:nvSpPr>
        <p:spPr>
          <a:xfrm>
            <a:off x="544894" y="3863885"/>
            <a:ext cx="4894757" cy="923330"/>
          </a:xfrm>
          <a:prstGeom prst="rect">
            <a:avLst/>
          </a:prstGeom>
          <a:noFill/>
        </p:spPr>
        <p:txBody>
          <a:bodyPr wrap="square" lIns="0" tIns="0" rIns="0" bIns="0" numCol="1" spcCol="151200" rtlCol="0" anchor="t">
            <a:spAutoFit/>
          </a:bodyPr>
          <a:lstStyle/>
          <a:p>
            <a:r>
              <a:rPr lang="en-GB" sz="1200"/>
              <a:t>Please note: You may notice there is an additional personal allowance taper for non-Scottish residents earning above £100,000. You </a:t>
            </a:r>
            <a:r>
              <a:rPr lang="en-GB" sz="1200" b="1"/>
              <a:t>do not </a:t>
            </a:r>
            <a:r>
              <a:rPr lang="en-GB" sz="1200"/>
              <a:t>need to consider this personal allowance taper for those in that bracket.</a:t>
            </a:r>
            <a:endParaRPr lang="en-US"/>
          </a:p>
          <a:p>
            <a:endParaRPr lang="en-GB" sz="1200">
              <a:cs typeface="Arial"/>
            </a:endParaRPr>
          </a:p>
        </p:txBody>
      </p:sp>
    </p:spTree>
    <p:extLst>
      <p:ext uri="{BB962C8B-B14F-4D97-AF65-F5344CB8AC3E}">
        <p14:creationId xmlns:p14="http://schemas.microsoft.com/office/powerpoint/2010/main" val="18497963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3_Office Theme">
  <a:themeElements>
    <a:clrScheme name="Experian Brand Colours">
      <a:dk1>
        <a:srgbClr val="63666A"/>
      </a:dk1>
      <a:lt1>
        <a:sysClr val="window" lastClr="FFFFFF"/>
      </a:lt1>
      <a:dk2>
        <a:srgbClr val="000000"/>
      </a:dk2>
      <a:lt2>
        <a:srgbClr val="FFFFFF"/>
      </a:lt2>
      <a:accent1>
        <a:srgbClr val="1D4F91"/>
      </a:accent1>
      <a:accent2>
        <a:srgbClr val="426DA9"/>
      </a:accent2>
      <a:accent3>
        <a:srgbClr val="6D2077"/>
      </a:accent3>
      <a:accent4>
        <a:srgbClr val="AF1685"/>
      </a:accent4>
      <a:accent5>
        <a:srgbClr val="E63888"/>
      </a:accent5>
      <a:accent6>
        <a:srgbClr val="63666A"/>
      </a:accent6>
      <a:hlink>
        <a:srgbClr val="1D4F91"/>
      </a:hlink>
      <a:folHlink>
        <a:srgbClr val="426D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numCol="1" spcCol="151200" rtlCol="0">
        <a:spAutoFit/>
      </a:bodyPr>
      <a:lstStyle>
        <a:defPPr>
          <a:defRPr sz="1200" dirty="0" smtClean="0"/>
        </a:defPPr>
      </a:lstStyle>
    </a:txDef>
  </a:objectDefaults>
  <a:extraClrSchemeLst/>
  <a:extLst>
    <a:ext uri="{05A4C25C-085E-4340-85A3-A5531E510DB2}">
      <thm15:themeFamily xmlns:thm15="http://schemas.microsoft.com/office/thememl/2012/main" name="Experian_16_9" id="{BFAEB641-8FD9-4B0D-9905-AA461787B9A5}" vid="{8B555675-C72C-43BE-AEBE-3A674FA99F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BDCEA89EA99A9478F9B0310D6040601" ma:contentTypeVersion="20" ma:contentTypeDescription="Create a new document." ma:contentTypeScope="" ma:versionID="2a4ea93fc325472e99cbd235db9fca1b">
  <xsd:schema xmlns:xsd="http://www.w3.org/2001/XMLSchema" xmlns:xs="http://www.w3.org/2001/XMLSchema" xmlns:p="http://schemas.microsoft.com/office/2006/metadata/properties" xmlns:ns2="f19a1106-7c07-44d2-9fde-7c353a43ffec" xmlns:ns3="4ee89bd8-4170-4a17-9099-a3a11cffe028" targetNamespace="http://schemas.microsoft.com/office/2006/metadata/properties" ma:root="true" ma:fieldsID="616bc64fed3e9f0089746bedd6ef985d" ns2:_="" ns3:_="">
    <xsd:import namespace="f19a1106-7c07-44d2-9fde-7c353a43ffec"/>
    <xsd:import namespace="4ee89bd8-4170-4a17-9099-a3a11cffe028"/>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DateTaken" minOccurs="0"/>
                <xsd:element ref="ns2:MediaLengthInSeconds" minOccurs="0"/>
                <xsd:element ref="ns2:Templatetotrackprogress" minOccurs="0"/>
                <xsd:element ref="ns2:lcf76f155ced4ddcb4097134ff3c332f" minOccurs="0"/>
                <xsd:element ref="ns3:TaxCatchAll" minOccurs="0"/>
                <xsd:element ref="ns2:Comment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9a1106-7c07-44d2-9fde-7c353a43ff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hidden="true" ma:internalName="MediaServiceOCR"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hidden="true" ma:internalName="MediaServiceKeyPoint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Templatetotrackprogress" ma:index="19" nillable="true" ma:displayName="Template to track progress" ma:description="Template to track progress" ma:format="Dropdown" ma:internalName="Templatetotrackprogress">
      <xsd:simpleType>
        <xsd:restriction base="dms:Text">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bd36814-a0ed-4445-b17e-fb0b648984fc" ma:termSetId="09814cd3-568e-fe90-9814-8d621ff8fb84" ma:anchorId="fba54fb3-c3e1-fe81-a776-ca4b69148c4d" ma:open="true" ma:isKeyword="false">
      <xsd:complexType>
        <xsd:sequence>
          <xsd:element ref="pc:Terms" minOccurs="0" maxOccurs="1"/>
        </xsd:sequence>
      </xsd:complexType>
    </xsd:element>
    <xsd:element name="Comments" ma:index="23" nillable="true" ma:displayName="Comments" ma:format="Dropdown" ma:internalName="Comments">
      <xsd:simpleType>
        <xsd:restriction base="dms:Note">
          <xsd:maxLength value="255"/>
        </xsd:restrictio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ee89bd8-4170-4a17-9099-a3a11cffe028" elementFormDefault="qualified">
    <xsd:import namespace="http://schemas.microsoft.com/office/2006/documentManagement/types"/>
    <xsd:import namespace="http://schemas.microsoft.com/office/infopath/2007/PartnerControls"/>
    <xsd:element name="SharedWithUsers" ma:index="13"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hidden="true" ma:internalName="SharedWithDetails" ma:readOnly="true">
      <xsd:simpleType>
        <xsd:restriction base="dms:Note"/>
      </xsd:simpleType>
    </xsd:element>
    <xsd:element name="TaxCatchAll" ma:index="22" nillable="true" ma:displayName="Taxonomy Catch All Column" ma:hidden="true" ma:list="{865c0073-4b00-42f6-b64c-a180cfcb1f63}" ma:internalName="TaxCatchAll" ma:showField="CatchAllData" ma:web="4ee89bd8-4170-4a17-9099-a3a11cffe0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emplatetotrackprogress xmlns="f19a1106-7c07-44d2-9fde-7c353a43ffec" xsi:nil="true"/>
    <lcf76f155ced4ddcb4097134ff3c332f xmlns="f19a1106-7c07-44d2-9fde-7c353a43ffec">
      <Terms xmlns="http://schemas.microsoft.com/office/infopath/2007/PartnerControls"/>
    </lcf76f155ced4ddcb4097134ff3c332f>
    <TaxCatchAll xmlns="4ee89bd8-4170-4a17-9099-a3a11cffe028" xsi:nil="true"/>
    <SharedWithUsers xmlns="4ee89bd8-4170-4a17-9099-a3a11cffe028">
      <UserInfo>
        <DisplayName>Murphy, Lucas</DisplayName>
        <AccountId>611</AccountId>
        <AccountType/>
      </UserInfo>
      <UserInfo>
        <DisplayName>Karanika, Marilena</DisplayName>
        <AccountId>98</AccountId>
        <AccountType/>
      </UserInfo>
      <UserInfo>
        <DisplayName>Butlin, Philip</DisplayName>
        <AccountId>487</AccountId>
        <AccountType/>
      </UserInfo>
      <UserInfo>
        <DisplayName>Janebdar, Yalda</DisplayName>
        <AccountId>612</AccountId>
        <AccountType/>
      </UserInfo>
      <UserInfo>
        <DisplayName>Hutcheson, Katherine</DisplayName>
        <AccountId>869</AccountId>
        <AccountType/>
      </UserInfo>
    </SharedWithUsers>
    <Comments xmlns="f19a1106-7c07-44d2-9fde-7c353a43ffe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841EA3-C86A-41E1-800B-1E2CF1698DDA}">
  <ds:schemaRefs>
    <ds:schemaRef ds:uri="4ee89bd8-4170-4a17-9099-a3a11cffe028"/>
    <ds:schemaRef ds:uri="f19a1106-7c07-44d2-9fde-7c353a43ffe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8B31363-48BA-44BC-8C84-28519D5EFF90}">
  <ds:schemaRefs>
    <ds:schemaRef ds:uri="4ee89bd8-4170-4a17-9099-a3a11cffe028"/>
    <ds:schemaRef ds:uri="f19a1106-7c07-44d2-9fde-7c353a43ffe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355CDBD-678D-4000-A13D-50D2F73D9C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2</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3_Office Theme</vt:lpstr>
      <vt:lpstr>Data Analytics in Practice</vt:lpstr>
      <vt:lpstr>What do we do ?  </vt:lpstr>
      <vt:lpstr>Categorisation-as-a-Service (CaaS)</vt:lpstr>
      <vt:lpstr>PowerPoint Presentation</vt:lpstr>
      <vt:lpstr>The motivation </vt:lpstr>
      <vt:lpstr>PowerPoint Presentation</vt:lpstr>
      <vt:lpstr>PowerPoint Presentation</vt:lpstr>
      <vt:lpstr>PowerPoint Presentation</vt:lpstr>
      <vt:lpstr>How the tax system works.</vt:lpstr>
      <vt:lpstr>Questions ?  Email: Katherine.Hutcheson@experian.com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2022-11-08T14:37:21Z</dcterms:created>
  <dcterms:modified xsi:type="dcterms:W3CDTF">2024-11-15T10:19:11Z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0x010100DBDCEA89EA99A9478F9B0310D6040601</vt:lpwstr>
  </property>
  <property fmtid="{D5CDD505-2E9C-101B-9397-08002B2CF9AE}" pid="3" name="MediaServiceImageTags">
    <vt:lpwstr/>
  </property>
</Properties>
</file>