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15" r:id="rId4"/>
    <p:sldId id="323" r:id="rId5"/>
    <p:sldId id="277" r:id="rId6"/>
    <p:sldId id="278" r:id="rId7"/>
    <p:sldId id="319" r:id="rId8"/>
    <p:sldId id="314" r:id="rId9"/>
    <p:sldId id="318" r:id="rId10"/>
    <p:sldId id="328" r:id="rId11"/>
    <p:sldId id="317" r:id="rId12"/>
    <p:sldId id="320" r:id="rId13"/>
    <p:sldId id="295" r:id="rId14"/>
    <p:sldId id="324" r:id="rId15"/>
    <p:sldId id="329" r:id="rId16"/>
    <p:sldId id="310" r:id="rId17"/>
    <p:sldId id="311" r:id="rId18"/>
    <p:sldId id="312" r:id="rId19"/>
    <p:sldId id="313" r:id="rId20"/>
    <p:sldId id="299" r:id="rId21"/>
    <p:sldId id="300" r:id="rId22"/>
    <p:sldId id="301" r:id="rId23"/>
    <p:sldId id="302" r:id="rId24"/>
    <p:sldId id="303" r:id="rId25"/>
    <p:sldId id="305" r:id="rId26"/>
    <p:sldId id="269" r:id="rId27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54" autoAdjust="0"/>
    <p:restoredTop sz="94624" autoAdjust="0"/>
  </p:normalViewPr>
  <p:slideViewPr>
    <p:cSldViewPr>
      <p:cViewPr varScale="1">
        <p:scale>
          <a:sx n="77" d="100"/>
          <a:sy n="77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C0CAD3-6E38-41E3-B7FB-764259BEABE8}" type="datetimeFigureOut">
              <a:rPr kumimoji="1" lang="ja-JP" altLang="en-US" smtClean="0"/>
              <a:pPr/>
              <a:t>2010/3/13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pn.jp/osc2010-spring/" TargetMode="External"/><Relationship Id="rId2" Type="http://schemas.openxmlformats.org/officeDocument/2006/relationships/hyperlink" Target="http://www.ospn.jp/osc2009-f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grads.rice.edu/presentations/VGrADS_overview_SC08pdf.pdf" TargetMode="External"/><Relationship Id="rId2" Type="http://schemas.openxmlformats.org/officeDocument/2006/relationships/hyperlink" Target="http://vgrads.rice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500306"/>
            <a:ext cx="7143800" cy="151288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雲をつかむような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200" dirty="0" smtClean="0"/>
              <a:t>～ </a:t>
            </a:r>
            <a:r>
              <a:rPr lang="en-US" altLang="ja-JP" sz="2200" dirty="0" smtClean="0"/>
              <a:t>Eucalyptus </a:t>
            </a:r>
            <a:r>
              <a:rPr lang="ja-JP" altLang="en-US" sz="2200" dirty="0" smtClean="0"/>
              <a:t>・事例・</a:t>
            </a:r>
            <a:r>
              <a:rPr lang="ja-JP" altLang="en-US" sz="2200" dirty="0" smtClean="0"/>
              <a:t>便利な使い方 ～</a:t>
            </a:r>
            <a:endParaRPr kumimoji="1" lang="ja-JP" altLang="en-US" sz="2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557986" cy="175737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Japan Eucalyptus Users </a:t>
            </a:r>
            <a:r>
              <a:rPr kumimoji="1" lang="en-US" altLang="ja-JP" sz="2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Group</a:t>
            </a:r>
            <a:r>
              <a:rPr kumimoji="1" lang="en-US" altLang="ja-JP" sz="2400" dirty="0" smtClean="0">
                <a:latin typeface="+mn-ea"/>
              </a:rPr>
              <a:t/>
            </a:r>
            <a:br>
              <a:rPr kumimoji="1" lang="en-US" altLang="ja-JP" sz="2400" dirty="0" smtClean="0">
                <a:latin typeface="+mn-ea"/>
              </a:rPr>
            </a:br>
            <a:r>
              <a:rPr kumimoji="1" lang="en-US" altLang="ja-JP" sz="2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OSC2010 Kansai@kobe</a:t>
            </a:r>
            <a:br>
              <a:rPr kumimoji="1" lang="en-US" altLang="ja-JP" sz="2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</a:br>
            <a:r>
              <a:rPr lang="en-US" altLang="ja-JP" dirty="0" smtClean="0">
                <a:latin typeface="+mn-ea"/>
              </a:rPr>
              <a:t> </a:t>
            </a:r>
            <a:r>
              <a:rPr lang="en-US" altLang="ja-JP" sz="2400" dirty="0" smtClean="0">
                <a:latin typeface="+mn-ea"/>
              </a:rPr>
              <a:t>2009</a:t>
            </a:r>
            <a:r>
              <a:rPr lang="ja-JP" altLang="en-US" sz="2400" dirty="0" smtClean="0">
                <a:latin typeface="+mn-ea"/>
              </a:rPr>
              <a:t>年</a:t>
            </a:r>
            <a:r>
              <a:rPr lang="en-US" altLang="ja-JP" sz="2400" dirty="0" smtClean="0">
                <a:latin typeface="+mn-ea"/>
              </a:rPr>
              <a:t>3</a:t>
            </a:r>
            <a:r>
              <a:rPr lang="ja-JP" altLang="en-US" sz="2400" dirty="0" smtClean="0">
                <a:latin typeface="+mn-ea"/>
              </a:rPr>
              <a:t>月</a:t>
            </a:r>
            <a:r>
              <a:rPr lang="en-US" altLang="ja-JP" sz="2400" dirty="0" smtClean="0">
                <a:latin typeface="+mn-ea"/>
              </a:rPr>
              <a:t>13</a:t>
            </a:r>
            <a:r>
              <a:rPr lang="ja-JP" altLang="en-US" sz="2400" dirty="0" smtClean="0">
                <a:latin typeface="+mn-ea"/>
              </a:rPr>
              <a:t>日</a:t>
            </a:r>
            <a:r>
              <a:rPr lang="en-US" altLang="ja-JP" sz="2400" dirty="0" smtClean="0">
                <a:latin typeface="+mn-ea"/>
              </a:rPr>
              <a:t>(</a:t>
            </a:r>
            <a:r>
              <a:rPr lang="ja-JP" altLang="en-US" sz="2400" dirty="0" smtClean="0">
                <a:latin typeface="+mn-ea"/>
              </a:rPr>
              <a:t>土</a:t>
            </a:r>
            <a:r>
              <a:rPr lang="en-US" altLang="ja-JP" sz="2400" dirty="0" smtClean="0">
                <a:latin typeface="+mn-ea"/>
              </a:rPr>
              <a:t>)</a:t>
            </a:r>
            <a:endParaRPr kumimoji="1" lang="ja-JP" altLang="en-US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026" name="Picture 2" descr="C:\Users\zem\AppData\Local\Temp\B2Temp\Attach\je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000108"/>
            <a:ext cx="3074517" cy="24288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クラウド</a:t>
            </a:r>
            <a:r>
              <a:rPr kumimoji="1" lang="en-US" altLang="ja-JP" dirty="0" smtClean="0"/>
              <a:t>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米国標準</a:t>
            </a:r>
            <a:r>
              <a:rPr lang="ja-JP" altLang="en-US" dirty="0" smtClean="0"/>
              <a:t>技術局</a:t>
            </a:r>
            <a:r>
              <a:rPr lang="en-US" altLang="ja-JP" dirty="0" smtClean="0"/>
              <a:t>(NIST)</a:t>
            </a:r>
            <a:r>
              <a:rPr lang="ja-JP" altLang="en-US" dirty="0" smtClean="0"/>
              <a:t>の定義より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オンデマンドのセルフサービス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どこから</a:t>
            </a:r>
            <a:r>
              <a:rPr lang="ja-JP" altLang="en-US" dirty="0" smtClean="0"/>
              <a:t>でもネットワークにアクセス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場所</a:t>
            </a:r>
            <a:r>
              <a:rPr lang="ja-JP" altLang="en-US" dirty="0" smtClean="0"/>
              <a:t>が意識されないリソース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迅速な弾力性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ペイ・パー・</a:t>
            </a:r>
            <a:r>
              <a:rPr lang="ja-JP" altLang="en-US" dirty="0" smtClean="0"/>
              <a:t>ユース</a:t>
            </a:r>
            <a:endParaRPr lang="en-US" altLang="ja-JP" dirty="0" smtClean="0"/>
          </a:p>
          <a:p>
            <a:r>
              <a:rPr kumimoji="1" lang="ja-JP" altLang="en-US" dirty="0" smtClean="0"/>
              <a:t>５つの要素</a:t>
            </a:r>
            <a:r>
              <a:rPr kumimoji="1" lang="en-US" altLang="ja-JP" dirty="0" smtClean="0"/>
              <a:t>(Essential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のうち、課金以外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４つを満たすのが  </a:t>
            </a:r>
            <a:r>
              <a:rPr lang="en-US" altLang="ja-JP" dirty="0" smtClean="0"/>
              <a:t>Eucalyptus 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何するもの</a:t>
            </a:r>
            <a:r>
              <a:rPr kumimoji="1" lang="ja-JP" altLang="en-US" dirty="0" err="1" smtClean="0"/>
              <a:t>ぞ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ja-JP" altLang="en-US" dirty="0" smtClean="0"/>
              <a:t>オープンソースで</a:t>
            </a:r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クラウド環境</a:t>
            </a:r>
            <a:r>
              <a:rPr lang="en-US" altLang="ja-JP" dirty="0" smtClean="0"/>
              <a:t>』</a:t>
            </a:r>
            <a:r>
              <a:rPr kumimoji="1" lang="ja-JP" altLang="en-US" dirty="0" smtClean="0"/>
              <a:t>を実現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Eucalyptus </a:t>
            </a:r>
            <a:r>
              <a:rPr lang="ja-JP" altLang="en-US" dirty="0" smtClean="0"/>
              <a:t>本体</a:t>
            </a:r>
            <a:r>
              <a:rPr lang="en-US" altLang="ja-JP" dirty="0" smtClean="0"/>
              <a:t>…</a:t>
            </a:r>
            <a:r>
              <a:rPr lang="ja-JP" altLang="en-US" dirty="0" smtClean="0"/>
              <a:t> </a:t>
            </a:r>
            <a:r>
              <a:rPr lang="ja-JP" altLang="en-US" dirty="0" smtClean="0"/>
              <a:t>コントローラ</a:t>
            </a:r>
            <a:r>
              <a:rPr lang="ja-JP" altLang="en-US" dirty="0" smtClean="0"/>
              <a:t>・</a:t>
            </a:r>
            <a:r>
              <a:rPr lang="ja-JP" altLang="en-US" dirty="0" smtClean="0"/>
              <a:t>ノード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</a:t>
            </a:r>
            <a:r>
              <a:rPr lang="ja-JP" altLang="en-US" dirty="0" smtClean="0"/>
              <a:t>・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・</a:t>
            </a:r>
            <a:r>
              <a:rPr lang="en-US" altLang="ja-JP" dirty="0" smtClean="0"/>
              <a:t>Python </a:t>
            </a:r>
            <a:r>
              <a:rPr lang="ja-JP" altLang="en-US" dirty="0" smtClean="0"/>
              <a:t>で記述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GPLv3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一部は</a:t>
            </a:r>
            <a:r>
              <a:rPr lang="en-US" altLang="ja-JP" dirty="0" smtClean="0"/>
              <a:t>BSD License</a:t>
            </a:r>
          </a:p>
          <a:p>
            <a:pPr lvl="3"/>
            <a:r>
              <a:rPr lang="ja-JP" altLang="en-US" dirty="0" smtClean="0"/>
              <a:t>ただし</a:t>
            </a:r>
            <a:r>
              <a:rPr lang="ja-JP" altLang="en-US" dirty="0" smtClean="0"/>
              <a:t>、本家開発は、クローズド。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仮想化技術は </a:t>
            </a:r>
            <a:r>
              <a:rPr kumimoji="1" lang="en-US" altLang="ja-JP" dirty="0" err="1" smtClean="0"/>
              <a:t>Xen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か </a:t>
            </a:r>
            <a:r>
              <a:rPr kumimoji="1" lang="en-US" altLang="ja-JP" dirty="0" smtClean="0"/>
              <a:t>KVM</a:t>
            </a:r>
            <a:r>
              <a:rPr kumimoji="1" lang="ja-JP" altLang="en-US" dirty="0" smtClean="0"/>
              <a:t>を選べる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ノード上</a:t>
            </a:r>
            <a:r>
              <a:rPr lang="ja-JP" altLang="en-US" dirty="0" smtClean="0"/>
              <a:t>では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Xen</a:t>
            </a:r>
            <a:r>
              <a:rPr lang="en-US" altLang="ja-JP" dirty="0" smtClean="0"/>
              <a:t> / KVM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VPS </a:t>
            </a:r>
            <a:r>
              <a:rPr lang="ja-JP" altLang="en-US" dirty="0" smtClean="0"/>
              <a:t>を起動する。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Amazon Web Services </a:t>
            </a:r>
            <a:r>
              <a:rPr lang="ja-JP" altLang="en-US" strike="dblStrike" dirty="0" smtClean="0"/>
              <a:t>のパクリ</a:t>
            </a:r>
            <a:r>
              <a:rPr lang="ja-JP" altLang="en-US" dirty="0" smtClean="0"/>
              <a:t>と似ている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と共通の </a:t>
            </a:r>
            <a:r>
              <a:rPr lang="en-US" altLang="ja-JP" dirty="0" smtClean="0"/>
              <a:t>API 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コマンドラインツール </a:t>
            </a:r>
            <a:r>
              <a:rPr lang="en-US" altLang="ja-JP" dirty="0" smtClean="0"/>
              <a:t>euca2ools</a:t>
            </a:r>
          </a:p>
          <a:p>
            <a:pPr lvl="3">
              <a:buNone/>
            </a:pP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ユーカリを使うには？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台からでも稼働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</a:t>
            </a:r>
            <a:r>
              <a:rPr kumimoji="1" lang="ja-JP" altLang="en-US" dirty="0" smtClean="0"/>
              <a:t>は、</a:t>
            </a:r>
            <a:r>
              <a:rPr kumimoji="1" lang="ja-JP" altLang="en-US" dirty="0" smtClean="0"/>
              <a:t>インストール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バイナリパッケージあり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CentOS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Ubuntu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SuSE</a:t>
            </a:r>
            <a:endParaRPr kumimoji="1" lang="en-US" altLang="ja-JP" dirty="0" smtClean="0"/>
          </a:p>
          <a:p>
            <a:r>
              <a:rPr lang="ja-JP" altLang="en-US" dirty="0" smtClean="0"/>
              <a:t>セットアップ</a:t>
            </a:r>
            <a:endParaRPr lang="en-US" altLang="ja-JP" dirty="0" smtClean="0"/>
          </a:p>
          <a:p>
            <a:r>
              <a:rPr lang="ja-JP" altLang="en-US" dirty="0" smtClean="0"/>
              <a:t>動いてしまえば、ブラウザから管理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Firefox </a:t>
            </a:r>
            <a:r>
              <a:rPr lang="ja-JP" altLang="en-US" dirty="0" smtClean="0"/>
              <a:t>プラグイン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ElasticFox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RightScale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のような</a:t>
            </a:r>
            <a:r>
              <a:rPr lang="ja-JP" altLang="en-US" dirty="0" smtClean="0"/>
              <a:t>サービスをつかって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動作条件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Xen</a:t>
            </a:r>
            <a:r>
              <a:rPr kumimoji="1" lang="en-US" altLang="ja-JP" dirty="0" smtClean="0"/>
              <a:t> / KVM </a:t>
            </a:r>
            <a:r>
              <a:rPr kumimoji="1" lang="ja-JP" altLang="en-US" dirty="0" smtClean="0"/>
              <a:t>が動作する </a:t>
            </a:r>
            <a:r>
              <a:rPr kumimoji="1" lang="en-US" altLang="ja-JP" dirty="0" smtClean="0"/>
              <a:t>Linux</a:t>
            </a:r>
          </a:p>
          <a:p>
            <a:pPr lvl="1"/>
            <a:r>
              <a:rPr lang="en-US" altLang="ja-JP" dirty="0" smtClean="0"/>
              <a:t>PC1</a:t>
            </a:r>
            <a:r>
              <a:rPr lang="ja-JP" altLang="en-US" dirty="0" smtClean="0"/>
              <a:t>台からでも</a:t>
            </a:r>
            <a:r>
              <a:rPr lang="en-US" altLang="ja-JP" dirty="0" smtClean="0"/>
              <a:t>OK!!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Xen</a:t>
            </a:r>
            <a:r>
              <a:rPr lang="ja-JP" altLang="en-US" dirty="0" smtClean="0"/>
              <a:t>が動けばね）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ソース</a:t>
            </a:r>
            <a:r>
              <a:rPr lang="ja-JP" altLang="en-US" dirty="0" smtClean="0"/>
              <a:t>からのインストールまたは、</a:t>
            </a:r>
            <a:endParaRPr lang="en-US" altLang="ja-JP" dirty="0" smtClean="0"/>
          </a:p>
          <a:p>
            <a:pPr lvl="1">
              <a:buNone/>
            </a:pPr>
            <a:r>
              <a:rPr kumimoji="1" lang="ja-JP" altLang="en-US" dirty="0" smtClean="0"/>
              <a:t>　パッケージからのインストール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CentOS</a:t>
            </a:r>
            <a:r>
              <a:rPr lang="en-US" altLang="ja-JP" dirty="0" smtClean="0"/>
              <a:t> </a:t>
            </a:r>
            <a:r>
              <a:rPr lang="en-US" altLang="ja-JP" dirty="0" smtClean="0"/>
              <a:t>5.4, </a:t>
            </a:r>
            <a:r>
              <a:rPr lang="en-US" altLang="ja-JP" dirty="0" err="1" smtClean="0"/>
              <a:t>openSUSE</a:t>
            </a:r>
            <a:r>
              <a:rPr lang="en-US" altLang="ja-JP" dirty="0" smtClean="0"/>
              <a:t> 11, </a:t>
            </a:r>
            <a:r>
              <a:rPr lang="en-US" altLang="ja-JP" dirty="0" err="1" smtClean="0"/>
              <a:t>Debian</a:t>
            </a:r>
            <a:r>
              <a:rPr lang="en-US" altLang="ja-JP" dirty="0" smtClean="0"/>
              <a:t> Lenny 5.0,</a:t>
            </a:r>
            <a:br>
              <a:rPr lang="en-US" altLang="ja-JP" dirty="0" smtClean="0"/>
            </a:br>
            <a:r>
              <a:rPr lang="en-US" altLang="ja-JP" dirty="0" err="1" smtClean="0"/>
              <a:t>Debian</a:t>
            </a:r>
            <a:r>
              <a:rPr lang="en-US" altLang="ja-JP" dirty="0" smtClean="0"/>
              <a:t> Squeeze/</a:t>
            </a:r>
            <a:r>
              <a:rPr lang="en-US" altLang="ja-JP" dirty="0" err="1" smtClean="0"/>
              <a:t>sid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Ubuntu</a:t>
            </a:r>
            <a:r>
              <a:rPr lang="en-US" altLang="ja-JP" dirty="0" smtClean="0"/>
              <a:t> </a:t>
            </a:r>
          </a:p>
          <a:p>
            <a:pPr lvl="1"/>
            <a:r>
              <a:rPr kumimoji="1" lang="ja-JP" altLang="en-US" dirty="0" smtClean="0"/>
              <a:t>動作環境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Java Development Kit (SDK) 1.6</a:t>
            </a:r>
            <a:r>
              <a:rPr lang="ja-JP" altLang="en-US" dirty="0" smtClean="0"/>
              <a:t>以上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Java </a:t>
            </a:r>
            <a:r>
              <a:rPr lang="en-US" altLang="ja-JP" dirty="0" smtClean="0"/>
              <a:t>6</a:t>
            </a:r>
            <a:r>
              <a:rPr lang="ja-JP" altLang="en-US" dirty="0" smtClean="0"/>
              <a:t>（フロントエンドの動作）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Apache ant(</a:t>
            </a:r>
            <a:r>
              <a:rPr kumimoji="1" lang="ja-JP" altLang="en-US" dirty="0" smtClean="0"/>
              <a:t>クラウドコントローラ</a:t>
            </a:r>
            <a:r>
              <a:rPr kumimoji="1"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などなど。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CentOS5 </a:t>
            </a:r>
            <a:r>
              <a:rPr kumimoji="1" lang="ja-JP" altLang="en-US" dirty="0" smtClean="0"/>
              <a:t>のインストール方法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ja-JP" sz="4400" dirty="0" smtClean="0"/>
              <a:t># yum install -y </a:t>
            </a:r>
            <a:r>
              <a:rPr lang="en-US" altLang="ja-JP" sz="4400" dirty="0" err="1" smtClean="0"/>
              <a:t>ntp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usr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ntpdate</a:t>
            </a:r>
            <a:r>
              <a:rPr lang="en-US" altLang="ja-JP" sz="4400" dirty="0" smtClean="0"/>
              <a:t> pool.ntp.org</a:t>
            </a:r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/clock -w</a:t>
            </a:r>
          </a:p>
          <a:p>
            <a:pPr>
              <a:buNone/>
            </a:pPr>
            <a:r>
              <a:rPr lang="en-US" altLang="ja-JP" sz="4400" dirty="0" smtClean="0"/>
              <a:t># yum install -y java-1.6.0-openjdk ant </a:t>
            </a:r>
            <a:r>
              <a:rPr lang="en-US" altLang="ja-JP" sz="4400" dirty="0" err="1" smtClean="0"/>
              <a:t>ant</a:t>
            </a:r>
            <a:r>
              <a:rPr lang="en-US" altLang="ja-JP" sz="4400" dirty="0" smtClean="0"/>
              <a:t>-</a:t>
            </a:r>
            <a:r>
              <a:rPr lang="en-US" altLang="ja-JP" sz="4400" dirty="0" err="1" smtClean="0"/>
              <a:t>nodeps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dhcp</a:t>
            </a:r>
            <a:r>
              <a:rPr lang="en-US" altLang="ja-JP" sz="4400" dirty="0" smtClean="0"/>
              <a:t> bridge-</a:t>
            </a:r>
            <a:r>
              <a:rPr lang="en-US" altLang="ja-JP" sz="4400" dirty="0" err="1" smtClean="0"/>
              <a:t>utils</a:t>
            </a:r>
            <a:r>
              <a:rPr lang="en-US" altLang="ja-JP" sz="4400" dirty="0" smtClean="0"/>
              <a:t> </a:t>
            </a:r>
            <a:r>
              <a:rPr lang="en-US" altLang="ja-JP" sz="4400" dirty="0" err="1" smtClean="0"/>
              <a:t>httpd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yum install -y </a:t>
            </a:r>
            <a:r>
              <a:rPr lang="en-US" altLang="ja-JP" sz="4400" dirty="0" err="1" smtClean="0"/>
              <a:t>xen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</a:t>
            </a:r>
            <a:r>
              <a:rPr lang="en-US" altLang="ja-JP" sz="4400" dirty="0" err="1" smtClean="0"/>
              <a:t>sed</a:t>
            </a:r>
            <a:r>
              <a:rPr lang="en-US" altLang="ja-JP" sz="4400" dirty="0" smtClean="0"/>
              <a:t> --in-place 's/#(</a:t>
            </a:r>
            <a:r>
              <a:rPr lang="en-US" altLang="ja-JP" sz="4400" dirty="0" err="1" smtClean="0"/>
              <a:t>xend</a:t>
            </a:r>
            <a:r>
              <a:rPr lang="en-US" altLang="ja-JP" sz="4400" dirty="0" smtClean="0"/>
              <a:t>-http-server no)/(</a:t>
            </a:r>
            <a:r>
              <a:rPr lang="en-US" altLang="ja-JP" sz="4400" dirty="0" err="1" smtClean="0"/>
              <a:t>xend</a:t>
            </a:r>
            <a:r>
              <a:rPr lang="en-US" altLang="ja-JP" sz="4400" dirty="0" smtClean="0"/>
              <a:t>-http-server yes</a:t>
            </a:r>
            <a:r>
              <a:rPr lang="en-US" altLang="ja-JP" sz="4400" dirty="0" smtClean="0"/>
              <a:t>)/‘ /</a:t>
            </a:r>
            <a:r>
              <a:rPr lang="en-US" altLang="ja-JP" sz="4400" dirty="0" smtClean="0"/>
              <a:t>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/xend-config.sxp </a:t>
            </a:r>
          </a:p>
          <a:p>
            <a:pPr>
              <a:buNone/>
            </a:pPr>
            <a:r>
              <a:rPr lang="en-US" altLang="ja-JP" sz="4400" dirty="0" smtClean="0"/>
              <a:t># </a:t>
            </a:r>
            <a:r>
              <a:rPr lang="en-US" altLang="ja-JP" sz="4400" dirty="0" err="1" smtClean="0"/>
              <a:t>sed</a:t>
            </a:r>
            <a:r>
              <a:rPr lang="en-US" altLang="ja-JP" sz="4400" dirty="0" smtClean="0"/>
              <a:t> --in-place 's/#(</a:t>
            </a:r>
            <a:r>
              <a:rPr lang="en-US" altLang="ja-JP" sz="4400" dirty="0" err="1" smtClean="0"/>
              <a:t>xend</a:t>
            </a:r>
            <a:r>
              <a:rPr lang="en-US" altLang="ja-JP" sz="4400" dirty="0" smtClean="0"/>
              <a:t>-address </a:t>
            </a:r>
            <a:r>
              <a:rPr lang="en-US" altLang="ja-JP" sz="4400" dirty="0" err="1" smtClean="0"/>
              <a:t>localhost</a:t>
            </a:r>
            <a:r>
              <a:rPr lang="en-US" altLang="ja-JP" sz="4400" dirty="0" smtClean="0"/>
              <a:t>)/(</a:t>
            </a:r>
            <a:r>
              <a:rPr lang="en-US" altLang="ja-JP" sz="4400" dirty="0" err="1" smtClean="0"/>
              <a:t>xend</a:t>
            </a:r>
            <a:r>
              <a:rPr lang="en-US" altLang="ja-JP" sz="4400" dirty="0" smtClean="0"/>
              <a:t>-address </a:t>
            </a:r>
            <a:r>
              <a:rPr lang="en-US" altLang="ja-JP" sz="4400" dirty="0" err="1" smtClean="0"/>
              <a:t>localhost</a:t>
            </a:r>
            <a:r>
              <a:rPr lang="en-US" altLang="ja-JP" sz="4400" dirty="0" smtClean="0"/>
              <a:t>)/' </a:t>
            </a:r>
            <a:r>
              <a:rPr lang="en-US" altLang="ja-JP" sz="4400" dirty="0" smtClean="0"/>
              <a:t>/</a:t>
            </a:r>
            <a:r>
              <a:rPr lang="en-US" altLang="ja-JP" sz="4400" dirty="0" smtClean="0"/>
              <a:t>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/xend-config.sxp</a:t>
            </a:r>
          </a:p>
          <a:p>
            <a:pPr>
              <a:buNone/>
            </a:pPr>
            <a:r>
              <a:rPr lang="en-US" altLang="ja-JP" sz="4400" dirty="0" smtClean="0"/>
              <a:t># vi /etc/</a:t>
            </a:r>
            <a:r>
              <a:rPr lang="en-US" altLang="ja-JP" sz="4400" dirty="0" err="1" smtClean="0"/>
              <a:t>grub.conf</a:t>
            </a:r>
            <a:r>
              <a:rPr lang="en-US" altLang="ja-JP" sz="4400" dirty="0" smtClean="0"/>
              <a:t>  -&gt; default </a:t>
            </a:r>
            <a:r>
              <a:rPr lang="ja-JP" altLang="en-US" sz="4400" dirty="0" smtClean="0"/>
              <a:t>を 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 kernel </a:t>
            </a:r>
            <a:r>
              <a:rPr lang="ja-JP" altLang="en-US" sz="4400" dirty="0" smtClean="0"/>
              <a:t>に</a:t>
            </a:r>
          </a:p>
          <a:p>
            <a:pPr>
              <a:buNone/>
            </a:pPr>
            <a:r>
              <a:rPr lang="en-US" altLang="ja-JP" sz="4400" dirty="0" smtClean="0"/>
              <a:t># echo "options loop </a:t>
            </a:r>
            <a:r>
              <a:rPr lang="en-US" altLang="ja-JP" sz="4400" dirty="0" err="1" smtClean="0"/>
              <a:t>max_loop</a:t>
            </a:r>
            <a:r>
              <a:rPr lang="en-US" altLang="ja-JP" sz="4400" dirty="0" smtClean="0"/>
              <a:t>=256" &gt;&gt; /etc/</a:t>
            </a:r>
            <a:r>
              <a:rPr lang="en-US" altLang="ja-JP" sz="4400" dirty="0" err="1" smtClean="0"/>
              <a:t>modprobe.d</a:t>
            </a:r>
            <a:r>
              <a:rPr lang="en-US" altLang="ja-JP" sz="4400" dirty="0" smtClean="0"/>
              <a:t>/local-loop</a:t>
            </a:r>
          </a:p>
          <a:p>
            <a:pPr>
              <a:buNone/>
            </a:pPr>
            <a:r>
              <a:rPr lang="en-US" altLang="ja-JP" sz="4400" dirty="0" smtClean="0"/>
              <a:t># echo "# loopback setting " &gt;&gt; /etc/</a:t>
            </a:r>
            <a:r>
              <a:rPr lang="en-US" altLang="ja-JP" sz="4400" dirty="0" err="1" smtClean="0"/>
              <a:t>rc.d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rc.local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echo "/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modprobe</a:t>
            </a:r>
            <a:r>
              <a:rPr lang="en-US" altLang="ja-JP" sz="4400" dirty="0" smtClean="0"/>
              <a:t> -r loop &amp;&amp; 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modprobe</a:t>
            </a:r>
            <a:r>
              <a:rPr lang="en-US" altLang="ja-JP" sz="4400" dirty="0" smtClean="0"/>
              <a:t> loop" &gt;&gt; /etc/</a:t>
            </a:r>
            <a:r>
              <a:rPr lang="en-US" altLang="ja-JP" sz="4400" dirty="0" err="1" smtClean="0"/>
              <a:t>rc.d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rc.local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vi /etc/</a:t>
            </a:r>
            <a:r>
              <a:rPr lang="en-US" altLang="ja-JP" sz="4400" dirty="0" err="1" smtClean="0"/>
              <a:t>yum.repos.d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euca.repo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</a:t>
            </a:r>
            <a:r>
              <a:rPr lang="en-US" altLang="ja-JP" sz="4400" dirty="0" err="1" smtClean="0"/>
              <a:t>cd</a:t>
            </a:r>
            <a:r>
              <a:rPr lang="en-US" altLang="ja-JP" sz="4400" dirty="0" smtClean="0"/>
              <a:t> /etc/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/scripts</a:t>
            </a:r>
          </a:p>
          <a:p>
            <a:pPr>
              <a:buNone/>
            </a:pPr>
            <a:r>
              <a:rPr lang="en-US" altLang="ja-JP" sz="4400" dirty="0" smtClean="0"/>
              <a:t># cp -p network-bridge network-bridge.org</a:t>
            </a:r>
          </a:p>
          <a:p>
            <a:pPr>
              <a:buNone/>
            </a:pPr>
            <a:r>
              <a:rPr lang="en-US" altLang="ja-JP" sz="4400" dirty="0" smtClean="0"/>
              <a:t># </a:t>
            </a:r>
            <a:r>
              <a:rPr lang="en-US" altLang="ja-JP" sz="4400" dirty="0" err="1" smtClean="0"/>
              <a:t>wget</a:t>
            </a:r>
            <a:r>
              <a:rPr lang="en-US" altLang="ja-JP" sz="4400" dirty="0" smtClean="0"/>
              <a:t> \ http://bugzilla.xensource.com/bugzilla/attachment.cgi?id=535&amp;action=view</a:t>
            </a:r>
          </a:p>
          <a:p>
            <a:pPr>
              <a:buNone/>
            </a:pPr>
            <a:r>
              <a:rPr lang="en-US" altLang="ja-JP" sz="4400" dirty="0" smtClean="0"/>
              <a:t># patch &lt; </a:t>
            </a:r>
            <a:r>
              <a:rPr lang="en-US" altLang="ja-JP" sz="4400" dirty="0" err="1" smtClean="0"/>
              <a:t>context.diff</a:t>
            </a:r>
            <a:endParaRPr lang="en-US" altLang="ja-JP" sz="4400" dirty="0" smtClean="0"/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/reboot</a:t>
            </a:r>
          </a:p>
          <a:p>
            <a:pPr>
              <a:buNone/>
            </a:pPr>
            <a:r>
              <a:rPr lang="en-US" altLang="ja-JP" sz="4400" dirty="0" smtClean="0"/>
              <a:t># cp -p /etc/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/xend-config.sxp /etc/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/xend-config.sxp.org</a:t>
            </a:r>
          </a:p>
          <a:p>
            <a:pPr>
              <a:buNone/>
            </a:pPr>
            <a:r>
              <a:rPr lang="en-US" altLang="ja-JP" sz="4400" dirty="0" smtClean="0"/>
              <a:t># vi /etc/</a:t>
            </a:r>
            <a:r>
              <a:rPr lang="en-US" altLang="ja-JP" sz="4400" dirty="0" err="1" smtClean="0"/>
              <a:t>xen</a:t>
            </a:r>
            <a:r>
              <a:rPr lang="en-US" altLang="ja-JP" sz="4400" dirty="0" smtClean="0"/>
              <a:t>/xend-config.sxp</a:t>
            </a:r>
          </a:p>
          <a:p>
            <a:pPr>
              <a:buNone/>
            </a:pPr>
            <a:r>
              <a:rPr lang="en-US" altLang="ja-JP" sz="4400" dirty="0" smtClean="0"/>
              <a:t># export ARCH=i386</a:t>
            </a:r>
          </a:p>
          <a:p>
            <a:pPr>
              <a:buNone/>
            </a:pPr>
            <a:r>
              <a:rPr lang="en-US" altLang="ja-JP" sz="4400" dirty="0" smtClean="0"/>
              <a:t># yum install eucalyptus-</a:t>
            </a:r>
            <a:r>
              <a:rPr lang="en-US" altLang="ja-JP" sz="4400" dirty="0" err="1" smtClean="0"/>
              <a:t>cloud.$ARCH</a:t>
            </a:r>
            <a:r>
              <a:rPr lang="en-US" altLang="ja-JP" sz="4400" dirty="0" smtClean="0"/>
              <a:t> eucalyptus-</a:t>
            </a:r>
            <a:r>
              <a:rPr lang="en-US" altLang="ja-JP" sz="4400" dirty="0" err="1" smtClean="0"/>
              <a:t>cc.$ARCH</a:t>
            </a:r>
            <a:r>
              <a:rPr lang="en-US" altLang="ja-JP" sz="4400" dirty="0" smtClean="0"/>
              <a:t> eucalyptus-</a:t>
            </a:r>
            <a:r>
              <a:rPr lang="en-US" altLang="ja-JP" sz="4400" dirty="0" err="1" smtClean="0"/>
              <a:t>walrus.$ARCH</a:t>
            </a:r>
            <a:r>
              <a:rPr lang="en-US" altLang="ja-JP" sz="4400" dirty="0" smtClean="0"/>
              <a:t> </a:t>
            </a:r>
            <a:r>
              <a:rPr lang="en-US" altLang="ja-JP" sz="4400" dirty="0" smtClean="0"/>
              <a:t>\</a:t>
            </a:r>
          </a:p>
          <a:p>
            <a:pPr>
              <a:buNone/>
            </a:pPr>
            <a:r>
              <a:rPr lang="en-US" altLang="ja-JP" sz="4400" dirty="0" smtClean="0"/>
              <a:t>	</a:t>
            </a:r>
            <a:r>
              <a:rPr lang="en-US" altLang="ja-JP" sz="4400" dirty="0" smtClean="0"/>
              <a:t> eucalyptus-</a:t>
            </a:r>
            <a:r>
              <a:rPr lang="en-US" altLang="ja-JP" sz="4400" dirty="0" err="1" smtClean="0"/>
              <a:t>sc</a:t>
            </a:r>
            <a:r>
              <a:rPr lang="en-US" altLang="ja-JP" sz="4400" dirty="0" err="1" smtClean="0"/>
              <a:t>.$ARCH</a:t>
            </a:r>
            <a:r>
              <a:rPr lang="en-US" altLang="ja-JP" sz="4400" dirty="0" smtClean="0"/>
              <a:t> eucalyptus-</a:t>
            </a:r>
            <a:r>
              <a:rPr lang="en-US" altLang="ja-JP" sz="4400" dirty="0" err="1" smtClean="0"/>
              <a:t>nc.$ARCH</a:t>
            </a:r>
            <a:r>
              <a:rPr lang="en-US" altLang="ja-JP" sz="4400" dirty="0" smtClean="0"/>
              <a:t> </a:t>
            </a:r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usr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euca_conf</a:t>
            </a:r>
            <a:r>
              <a:rPr lang="en-US" altLang="ja-JP" sz="4400" dirty="0" smtClean="0"/>
              <a:t> --register-walrus 192.168.1.20</a:t>
            </a:r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usr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euca_conf</a:t>
            </a:r>
            <a:r>
              <a:rPr lang="en-US" altLang="ja-JP" sz="4400" dirty="0" smtClean="0"/>
              <a:t> --register-sc clc1 192.168.1.20</a:t>
            </a:r>
          </a:p>
          <a:p>
            <a:pPr>
              <a:buNone/>
            </a:pPr>
            <a:r>
              <a:rPr lang="en-US" altLang="ja-JP" sz="4400" dirty="0" smtClean="0"/>
              <a:t># /</a:t>
            </a:r>
            <a:r>
              <a:rPr lang="en-US" altLang="ja-JP" sz="4400" dirty="0" err="1" smtClean="0"/>
              <a:t>usr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sbin</a:t>
            </a:r>
            <a:r>
              <a:rPr lang="en-US" altLang="ja-JP" sz="4400" dirty="0" smtClean="0"/>
              <a:t>/</a:t>
            </a:r>
            <a:r>
              <a:rPr lang="en-US" altLang="ja-JP" sz="4400" dirty="0" err="1" smtClean="0"/>
              <a:t>euca_conf</a:t>
            </a:r>
            <a:r>
              <a:rPr lang="en-US" altLang="ja-JP" sz="4400" dirty="0" smtClean="0"/>
              <a:t> --register-nodes </a:t>
            </a:r>
            <a:r>
              <a:rPr lang="en-US" altLang="ja-JP" sz="4400" dirty="0" smtClean="0"/>
              <a:t>192.168.1.20</a:t>
            </a:r>
          </a:p>
          <a:p>
            <a:pPr lvl="1"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CentOS5 </a:t>
            </a:r>
            <a:r>
              <a:rPr kumimoji="1" lang="ja-JP" altLang="en-US" dirty="0" smtClean="0"/>
              <a:t>のインストール方法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kumimoji="1" lang="ja-JP" altLang="en-US" dirty="0" smtClean="0"/>
              <a:t>詳細は、ユーザ会の </a:t>
            </a:r>
            <a:r>
              <a:rPr kumimoji="1" lang="en-US" altLang="ja-JP" dirty="0" smtClean="0"/>
              <a:t>Wiki </a:t>
            </a:r>
            <a:r>
              <a:rPr kumimoji="1" lang="ja-JP" altLang="en-US" dirty="0" smtClean="0"/>
              <a:t>を参照ください。</a:t>
            </a:r>
            <a:endParaRPr kumimoji="1"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http://eucalyptus-uses.jp/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lang="en-US" altLang="ja-JP" dirty="0" smtClean="0"/>
              <a:t>. </a:t>
            </a:r>
            <a:r>
              <a:rPr lang="ja-JP" altLang="en-US" dirty="0" smtClean="0"/>
              <a:t>最新動向　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Eucalyptus 1.6.2 </a:t>
            </a:r>
            <a:r>
              <a:rPr lang="ja-JP" altLang="en-US" dirty="0" smtClean="0"/>
              <a:t>リリース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ＪＡＷＳ </a:t>
            </a:r>
            <a:r>
              <a:rPr lang="en-US" altLang="ja-JP" dirty="0" smtClean="0"/>
              <a:t>( AWS User Group Japan </a:t>
            </a:r>
            <a:r>
              <a:rPr lang="ja-JP" altLang="en-US" dirty="0" smtClean="0"/>
              <a:t>設立 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最新動向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現行安定版は </a:t>
            </a:r>
            <a:r>
              <a:rPr kumimoji="1" lang="en-US" altLang="ja-JP" dirty="0" smtClean="0"/>
              <a:t>1.6.2</a:t>
            </a:r>
          </a:p>
          <a:p>
            <a:pPr lvl="1"/>
            <a:r>
              <a:rPr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日にリリース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機能改善が中心</a:t>
            </a:r>
            <a:endParaRPr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	</a:t>
            </a:r>
          </a:p>
          <a:p>
            <a:r>
              <a:rPr lang="en-US" altLang="ja-JP" dirty="0" smtClean="0"/>
              <a:t>2010/2/9 Terracotta</a:t>
            </a:r>
            <a:r>
              <a:rPr lang="ja-JP" altLang="en-US" dirty="0" smtClean="0"/>
              <a:t>社と提携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データ層のスケーリングを目指す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JAWS ( AWS User Group – Japan ) </a:t>
            </a:r>
            <a:r>
              <a:rPr lang="ja-JP" altLang="en-US" dirty="0" smtClean="0"/>
              <a:t>が設立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http://jaws-ug.jp/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とはいえ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ええい、開発オープン化に向けた動きはまだかっ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214422"/>
            <a:ext cx="4071966" cy="22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 </a:t>
            </a:r>
            <a:r>
              <a:rPr lang="en-US" altLang="ja-JP" dirty="0" smtClean="0"/>
              <a:t>Eucalyptus 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クラウド構築事例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JEUG</a:t>
            </a:r>
            <a:r>
              <a:rPr lang="ja-JP" altLang="en-US" dirty="0" smtClean="0"/>
              <a:t>岡本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4. </a:t>
            </a:r>
            <a:r>
              <a:rPr lang="ja-JP" altLang="en-US" dirty="0" smtClean="0"/>
              <a:t>雲（クラウド）を操作する話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JEUG</a:t>
            </a:r>
            <a:r>
              <a:rPr lang="ja-JP" altLang="en-US" dirty="0" smtClean="0"/>
              <a:t>肝付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>
          <a:xfrm>
            <a:off x="722312" y="1928802"/>
            <a:ext cx="8421688" cy="26924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1. Eucalyptus 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– JEUG </a:t>
            </a:r>
            <a:r>
              <a:rPr lang="ja-JP" altLang="en-US" dirty="0" smtClean="0"/>
              <a:t>前佛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最新動向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en-US" altLang="ja-JP" dirty="0" smtClean="0"/>
              <a:t>. Eucalyptus</a:t>
            </a:r>
            <a:r>
              <a:rPr lang="ja-JP" altLang="en-US" dirty="0" smtClean="0"/>
              <a:t>によるクラウド構築事例</a:t>
            </a:r>
            <a:r>
              <a:rPr lang="en-US" altLang="ja-JP" dirty="0" smtClean="0"/>
              <a:t>– JEUG</a:t>
            </a:r>
            <a:r>
              <a:rPr lang="ja-JP" altLang="en-US" dirty="0" smtClean="0"/>
              <a:t>岡本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雲</a:t>
            </a:r>
            <a:r>
              <a:rPr lang="en-US" altLang="ja-JP" dirty="0" smtClean="0"/>
              <a:t>(</a:t>
            </a:r>
            <a:r>
              <a:rPr lang="ja-JP" altLang="en-US" dirty="0" smtClean="0"/>
              <a:t>クラウド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を操作するための話</a:t>
            </a:r>
            <a:r>
              <a:rPr lang="en-US" altLang="ja-JP" dirty="0" smtClean="0"/>
              <a:t>– JEUG</a:t>
            </a:r>
            <a:r>
              <a:rPr lang="ja-JP" altLang="en-US" dirty="0" smtClean="0"/>
              <a:t>肝付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4</a:t>
            </a:r>
            <a:r>
              <a:rPr lang="en-US" altLang="ja-JP" dirty="0" smtClean="0"/>
              <a:t>. JEUG – Japan Eucalyptus Users Group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ユーザ会</a:t>
            </a:r>
            <a:r>
              <a:rPr lang="ja-JP" altLang="en-US" dirty="0" smtClean="0"/>
              <a:t>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ユーザ会について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目的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活動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ユーザ会について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日本</a:t>
            </a:r>
            <a:r>
              <a:rPr lang="en-US" altLang="ja-JP" dirty="0" smtClean="0"/>
              <a:t>Eucalyptus</a:t>
            </a:r>
            <a:r>
              <a:rPr lang="ja-JP" altLang="en-US" dirty="0" smtClean="0"/>
              <a:t>ユーザ会 </a:t>
            </a:r>
            <a:r>
              <a:rPr lang="en-US" altLang="ja-JP" dirty="0" smtClean="0"/>
              <a:t>『 </a:t>
            </a:r>
            <a:r>
              <a:rPr lang="en-US" altLang="ja-JP" b="1" dirty="0" smtClean="0"/>
              <a:t>JEUG</a:t>
            </a:r>
            <a:r>
              <a:rPr lang="en-US" altLang="ja-JP" dirty="0" smtClean="0"/>
              <a:t> 』</a:t>
            </a:r>
            <a:br>
              <a:rPr lang="en-US" altLang="ja-JP" dirty="0" smtClean="0"/>
            </a:br>
            <a:r>
              <a:rPr lang="en-US" altLang="ja-JP" dirty="0" smtClean="0"/>
              <a:t>( Japan Eucalyptus Users Group 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設立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有志による任意グループ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ドキュメント翻訳、日本語情報の整理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2. </a:t>
            </a:r>
            <a:r>
              <a:rPr lang="ja-JP" altLang="en-US" dirty="0" smtClean="0"/>
              <a:t>オープンなクラウド技術の情報共有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オープンクラウドの検証環境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非商用は無料で利用できる環境の提供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Eucalyptus 2.0 </a:t>
            </a:r>
            <a:r>
              <a:rPr lang="ja-JP" altLang="en-US" dirty="0" smtClean="0"/>
              <a:t>に向けて、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開発プロジェクトもオープンになる予定</a:t>
            </a:r>
            <a:r>
              <a:rPr lang="ja-JP" altLang="en-US" dirty="0" smtClean="0"/>
              <a:t>です→それまでドキュメント整備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ネット上の活動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サイト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http://eucalyptus-usrs.jp/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Wiki (</a:t>
            </a:r>
            <a:r>
              <a:rPr lang="ja-JP" altLang="en-US" dirty="0" smtClean="0"/>
              <a:t>各種ドキュメント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http://eucalyptus.linux4u.jp/wiki/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メーリングリスト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コミュニティ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http://ml.eucalyptus-users.jp/</a:t>
            </a:r>
          </a:p>
        </p:txBody>
      </p:sp>
      <p:pic>
        <p:nvPicPr>
          <p:cNvPr id="4" name="図 3" descr="JEUG -- Japan Eucalyptus Users Group (日本 Eucalyptus ユーザーズグループ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1500174"/>
            <a:ext cx="1850037" cy="15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Eucalyptus (OSS Elastic Computing) 日本語情報 - Eucalyptus linux4u.jp W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4357694"/>
            <a:ext cx="2002695" cy="116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その他の活動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オープンソースカンファレンス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OSC2009 Nagoya</a:t>
            </a:r>
          </a:p>
          <a:p>
            <a:pPr lvl="2"/>
            <a:r>
              <a:rPr lang="en-US" altLang="ja-JP" dirty="0" smtClean="0"/>
              <a:t>8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名古屋市立大学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ブース出展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OSC2009 Tokyo/Fall</a:t>
            </a:r>
          </a:p>
          <a:p>
            <a:pPr lvl="2"/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日本工学院専門学校 蒲田キャンパス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http://www.ospn.jp/osc2009-fall/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ブース出展・</a:t>
            </a:r>
            <a:r>
              <a:rPr lang="ja-JP" altLang="en-US" dirty="0" smtClean="0"/>
              <a:t>セミナー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OSC2010 Tokyo/Spring</a:t>
            </a:r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明星</a:t>
            </a:r>
            <a:r>
              <a:rPr lang="ja-JP" altLang="en-US" dirty="0" smtClean="0"/>
              <a:t>大学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3"/>
              </a:rPr>
              <a:t>http://www.ospn.jp/osc2010-spring/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4</a:t>
            </a:r>
            <a:r>
              <a:rPr lang="ja-JP" altLang="en-US" dirty="0" smtClean="0"/>
              <a:t>月に</a:t>
            </a:r>
            <a:r>
              <a:rPr lang="ja-JP" altLang="en-US" dirty="0" smtClean="0"/>
              <a:t>勉強会やります</a:t>
            </a:r>
            <a:r>
              <a:rPr lang="ja-JP" altLang="en-US" dirty="0" smtClean="0"/>
              <a:t>（予定）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 descr="DSC0218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2000240"/>
            <a:ext cx="3071834" cy="230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まぁ、クラウドな訳ですが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雲をつかむような話も、そろそろ終わり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あの坂の雲の上の向こうへ</a:t>
            </a:r>
            <a:r>
              <a:rPr kumimoji="1" lang="en-US" altLang="ja-JP" dirty="0" smtClean="0"/>
              <a:t>…</a:t>
            </a:r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続きは </a:t>
            </a:r>
            <a:r>
              <a:rPr lang="en-US" altLang="ja-JP" dirty="0" smtClean="0"/>
              <a:t>2</a:t>
            </a:r>
            <a:r>
              <a:rPr lang="ja-JP" altLang="en-US" dirty="0" smtClean="0"/>
              <a:t>階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ブースにて！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ユーザ会へようこそ！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http://eucalyptus-users.jp/</a:t>
            </a:r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本日のスライドも配付予定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ユーカリプタス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英</a:t>
            </a:r>
            <a:r>
              <a:rPr kumimoji="1" lang="en-US" altLang="ja-JP" dirty="0" smtClean="0"/>
              <a:t>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 smtClean="0"/>
              <a:t>ユーカリの木」の</a:t>
            </a:r>
            <a:r>
              <a:rPr lang="ja-JP" altLang="en-US" dirty="0" smtClean="0"/>
              <a:t>こと。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コアラが食べる、ユーカリの葉。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E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lastic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U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tility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C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omputing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A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rchitecture for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L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inking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Y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our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P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rograms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T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U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seful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S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ystems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の略語です。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日本語</a:t>
            </a:r>
            <a:r>
              <a:rPr lang="ja-JP" altLang="en-US" sz="2400" dirty="0" smtClean="0"/>
              <a:t>に訳すと</a:t>
            </a:r>
            <a:r>
              <a:rPr lang="en-US" altLang="ja-JP" sz="2400" dirty="0" smtClean="0"/>
              <a:t>…</a:t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「プログラムと便利なシステムをリンクするための、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弾力性を持つ、ユーティリティ・コンピューティング</a:t>
            </a:r>
            <a:r>
              <a:rPr lang="ja-JP" altLang="en-US" sz="2400" dirty="0" smtClean="0"/>
              <a:t>のための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アーキテクチャ。」</a:t>
            </a:r>
            <a:endParaRPr lang="en-US" altLang="ja-JP" sz="2400" dirty="0" smtClean="0"/>
          </a:p>
          <a:p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>
                <a:solidFill>
                  <a:schemeClr val="bg2"/>
                </a:solidFill>
              </a:rPr>
              <a:t>　　どうみても強引なこじつけです</a:t>
            </a:r>
            <a:endParaRPr lang="en-US" altLang="ja-JP" sz="28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bg2"/>
                </a:solidFill>
              </a:rPr>
              <a:t>　　本当にありがとうございました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E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lastic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U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tility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C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omputing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A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rchitecture for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L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inking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Y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our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P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rograms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T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o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U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seful </a:t>
            </a:r>
            <a:r>
              <a:rPr lang="en-US" altLang="ja-JP" sz="4300" b="1" dirty="0" smtClean="0">
                <a:latin typeface="Narkisim" pitchFamily="34" charset="-79"/>
                <a:cs typeface="Narkisim" pitchFamily="34" charset="-79"/>
              </a:rPr>
              <a:t>S</a:t>
            </a:r>
            <a:r>
              <a:rPr lang="en-US" altLang="ja-JP" sz="4300" dirty="0" smtClean="0">
                <a:latin typeface="Narkisim" pitchFamily="34" charset="-79"/>
                <a:cs typeface="Narkisim" pitchFamily="34" charset="-79"/>
              </a:rPr>
              <a:t>ystems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の略語です。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日本語</a:t>
            </a:r>
            <a:r>
              <a:rPr lang="ja-JP" altLang="en-US" sz="2400" dirty="0" smtClean="0"/>
              <a:t>に訳すと</a:t>
            </a:r>
            <a:r>
              <a:rPr lang="en-US" altLang="ja-JP" sz="2400" dirty="0" smtClean="0"/>
              <a:t>…</a:t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「プログラムと便利なシステムをリンクするための、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弾力性を持つ、ユーティリティ・コンピューティング</a:t>
            </a:r>
            <a:r>
              <a:rPr lang="ja-JP" altLang="en-US" sz="2400" dirty="0" smtClean="0"/>
              <a:t>のための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アーキテクチャ。」</a:t>
            </a:r>
            <a:endParaRPr lang="en-US" altLang="ja-JP" sz="2400" dirty="0" smtClean="0"/>
          </a:p>
          <a:p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>
                <a:ea typeface="ＤＦ特太ゴシック体" pitchFamily="1" charset="-128"/>
              </a:rPr>
              <a:t>　</a:t>
            </a:r>
            <a:r>
              <a:rPr lang="ja-JP" altLang="en-US" sz="28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ＤＦ特太ゴシック体" pitchFamily="1" charset="-128"/>
              </a:rPr>
              <a:t>どうみても強引なこじつけです</a:t>
            </a:r>
            <a:endParaRPr lang="en-US" altLang="ja-JP" sz="2800" dirty="0" smtClean="0">
              <a:solidFill>
                <a:schemeClr val="tx2">
                  <a:lumMod val="50000"/>
                  <a:lumOff val="50000"/>
                </a:schemeClr>
              </a:solidFill>
              <a:ea typeface="ＤＦ特太ゴシック体" pitchFamily="1" charset="-128"/>
            </a:endParaRPr>
          </a:p>
          <a:p>
            <a:pPr>
              <a:buNone/>
            </a:pPr>
            <a:r>
              <a:rPr lang="ja-JP" altLang="en-US" sz="28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ＤＦ特太ゴシック体" pitchFamily="1" charset="-128"/>
              </a:rPr>
              <a:t>　　本当にありがとうございました。</a:t>
            </a:r>
            <a:endParaRPr lang="en-US" altLang="ja-JP" sz="2800" dirty="0" smtClean="0">
              <a:solidFill>
                <a:schemeClr val="tx2">
                  <a:lumMod val="50000"/>
                  <a:lumOff val="50000"/>
                </a:schemeClr>
              </a:solidFill>
              <a:ea typeface="ＤＦ特太ゴシック体" pitchFamily="1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ユーカリの開発背景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UCSB(</a:t>
            </a:r>
            <a:r>
              <a:rPr kumimoji="1" lang="ja-JP" altLang="en-US" dirty="0" smtClean="0"/>
              <a:t>カリフォルニア大学サンタバーバラ校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全米科学財団による </a:t>
            </a:r>
            <a:r>
              <a:rPr lang="en-US" altLang="ja-JP" dirty="0" err="1" smtClean="0"/>
              <a:t>VGrADS</a:t>
            </a:r>
            <a:r>
              <a:rPr lang="en-US" altLang="ja-JP" dirty="0" smtClean="0"/>
              <a:t> (the Virtual Grid Application Development Software Project</a:t>
            </a:r>
            <a:r>
              <a:rPr lang="en-US" altLang="ja-JP" dirty="0" smtClean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</a:t>
            </a:r>
            <a:r>
              <a:rPr lang="ja-JP" altLang="en-US" dirty="0" smtClean="0"/>
              <a:t>成果物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 err="1" smtClean="0"/>
              <a:t>VGrADS</a:t>
            </a:r>
            <a:r>
              <a:rPr lang="en-US" altLang="ja-JP" dirty="0" smtClean="0"/>
              <a:t> Team ( </a:t>
            </a:r>
            <a:r>
              <a:rPr lang="en-US" altLang="ja-JP" dirty="0" smtClean="0">
                <a:hlinkClick r:id="rId2"/>
              </a:rPr>
              <a:t>http://vgrads.rice.edu/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sz="1600" dirty="0" smtClean="0">
                <a:hlinkClick r:id="rId3"/>
              </a:rPr>
              <a:t>http://vgrads.rice.edu/presentations/VGrADS_overview_SC08pdf.pdf</a:t>
            </a:r>
            <a:endParaRPr lang="en-US" altLang="ja-JP" sz="1600" dirty="0" smtClean="0"/>
          </a:p>
          <a:p>
            <a:pPr lvl="1"/>
            <a:r>
              <a:rPr lang="ja-JP" altLang="en-US" dirty="0" smtClean="0"/>
              <a:t>はじめは </a:t>
            </a:r>
            <a:r>
              <a:rPr lang="en-US" altLang="ja-JP" dirty="0" smtClean="0"/>
              <a:t>Amazon EC2 </a:t>
            </a:r>
            <a:r>
              <a:rPr lang="ja-JP" altLang="en-US" dirty="0" smtClean="0"/>
              <a:t>を使っていた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2007</a:t>
            </a:r>
            <a:r>
              <a:rPr kumimoji="1" lang="ja-JP" altLang="en-US" dirty="0" smtClean="0"/>
              <a:t>年秋から開発開始。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Rick </a:t>
            </a:r>
            <a:r>
              <a:rPr lang="en-US" altLang="ja-JP" dirty="0" err="1" smtClean="0"/>
              <a:t>Wolski</a:t>
            </a:r>
            <a:r>
              <a:rPr lang="ja-JP" altLang="en-US" dirty="0" smtClean="0"/>
              <a:t>氏が、設計・構築を行う。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この人たち、今は会社つくってます</a:t>
            </a:r>
            <a:r>
              <a:rPr lang="en-US" altLang="ja-JP" dirty="0" smtClean="0"/>
              <a:t>(2009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ユーカリ</a:t>
            </a:r>
            <a:r>
              <a:rPr kumimoji="1" lang="ja-JP" altLang="en-US" dirty="0" smtClean="0"/>
              <a:t>は何するもの</a:t>
            </a:r>
            <a:r>
              <a:rPr kumimoji="1" lang="ja-JP" altLang="en-US" dirty="0" err="1" smtClean="0"/>
              <a:t>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Amazon </a:t>
            </a:r>
            <a:r>
              <a:rPr kumimoji="1" lang="en-US" altLang="ja-JP" dirty="0" smtClean="0"/>
              <a:t>EC2 </a:t>
            </a:r>
            <a:r>
              <a:rPr kumimoji="1" lang="ja-JP" altLang="en-US" dirty="0" smtClean="0"/>
              <a:t>の環境を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『 </a:t>
            </a:r>
            <a:r>
              <a:rPr kumimoji="1" lang="ja-JP" altLang="en-US" dirty="0" smtClean="0"/>
              <a:t>自分たちのハードウェア資源</a:t>
            </a:r>
            <a:r>
              <a:rPr kumimoji="1" lang="en-US" altLang="ja-JP" dirty="0" smtClean="0"/>
              <a:t> 』 </a:t>
            </a:r>
            <a:r>
              <a:rPr kumimoji="1" lang="ja-JP" altLang="en-US" dirty="0" smtClean="0"/>
              <a:t>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『 </a:t>
            </a:r>
            <a:r>
              <a:rPr lang="ja-JP" altLang="en-US" dirty="0" smtClean="0"/>
              <a:t>オープンソース</a:t>
            </a:r>
            <a:r>
              <a:rPr lang="en-US" altLang="ja-JP" dirty="0" smtClean="0"/>
              <a:t> 』 </a:t>
            </a:r>
            <a:r>
              <a:rPr lang="ja-JP" altLang="en-US" dirty="0" smtClean="0"/>
              <a:t>で実現できますよ。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</a:t>
            </a:r>
            <a:r>
              <a:rPr lang="ja-JP" altLang="en-US" dirty="0" smtClean="0"/>
              <a:t>こ</a:t>
            </a:r>
            <a:r>
              <a:rPr lang="ja-JP" altLang="en-US" dirty="0" smtClean="0"/>
              <a:t>で、まずは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Amazon </a:t>
            </a:r>
            <a:r>
              <a:rPr kumimoji="1" lang="ja-JP" altLang="en-US" dirty="0" smtClean="0"/>
              <a:t>から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アマゾン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日本では「本屋」</a:t>
            </a:r>
            <a:endParaRPr lang="en-US" altLang="ja-JP" dirty="0" smtClean="0"/>
          </a:p>
          <a:p>
            <a:r>
              <a:rPr kumimoji="1" lang="ja-JP" altLang="en-US" dirty="0" smtClean="0"/>
              <a:t>でも</a:t>
            </a:r>
            <a:r>
              <a:rPr lang="ja-JP" altLang="en-US" dirty="0" smtClean="0"/>
              <a:t>、米国では「データセンタ事業」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本屋・物流に次ぐ、第三のサービス。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余剰コンピュータ</a:t>
            </a:r>
            <a:r>
              <a:rPr lang="ja-JP" altLang="en-US" dirty="0" smtClean="0"/>
              <a:t>・リソースでは</a:t>
            </a:r>
            <a:r>
              <a:rPr lang="ja-JP" altLang="en-US" dirty="0" smtClean="0"/>
              <a:t>ない！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Amazon Data Services Japan </a:t>
            </a:r>
            <a:r>
              <a:rPr lang="ja-JP" altLang="en-US" dirty="0" smtClean="0"/>
              <a:t>小島氏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 ( Amazon Web Services)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アマゾンが提供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DC</a:t>
            </a:r>
            <a:r>
              <a:rPr lang="ja-JP" altLang="en-US" dirty="0" smtClean="0"/>
              <a:t>事業</a:t>
            </a:r>
            <a:endParaRPr lang="en-US" altLang="ja-JP" dirty="0" smtClean="0"/>
          </a:p>
          <a:p>
            <a:r>
              <a:rPr lang="ja-JP" altLang="en-US" dirty="0" smtClean="0"/>
              <a:t>いわゆる</a:t>
            </a:r>
            <a:r>
              <a:rPr lang="en-US" altLang="ja-JP" dirty="0" smtClean="0"/>
              <a:t>『</a:t>
            </a:r>
            <a:r>
              <a:rPr lang="ja-JP" altLang="en-US" dirty="0" smtClean="0"/>
              <a:t>仮想専用サーバ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を貸し出す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Amazon EC2 ( Elastic Compute Cloud )</a:t>
            </a:r>
          </a:p>
          <a:p>
            <a:pPr lvl="1"/>
            <a:r>
              <a:rPr lang="ja-JP" altLang="en-US" dirty="0" smtClean="0"/>
              <a:t>オンラインでサインアップ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ブラウザから起動・停止・セキュリティ・</a:t>
            </a:r>
            <a:r>
              <a:rPr lang="en-US" altLang="ja-JP" dirty="0" smtClean="0"/>
              <a:t>LB…</a:t>
            </a:r>
            <a:r>
              <a:rPr lang="ja-JP" altLang="en-US" dirty="0" smtClean="0"/>
              <a:t>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５分でサーバが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国内のクラウドサービスは、</a:t>
            </a:r>
            <a:r>
              <a:rPr kumimoji="1" lang="en-US" altLang="ja-JP" dirty="0" smtClean="0"/>
              <a:t>AWS </a:t>
            </a:r>
            <a:r>
              <a:rPr kumimoji="1" lang="ja-JP" altLang="en-US" dirty="0" smtClean="0"/>
              <a:t>がモデル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ニフティクラウド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PC2</a:t>
            </a:r>
            <a:r>
              <a:rPr lang="ja-JP" altLang="en-US" dirty="0" smtClean="0"/>
              <a:t>（</a:t>
            </a:r>
            <a:r>
              <a:rPr lang="ja-JP" altLang="en-US" dirty="0" err="1" smtClean="0"/>
              <a:t>ぽこぽこ</a:t>
            </a:r>
            <a:r>
              <a:rPr lang="ja-JP" altLang="en-US" dirty="0" smtClean="0"/>
              <a:t>クラウド）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キュート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4374</TotalTime>
  <Words>736</Words>
  <Application>Microsoft Office PowerPoint</Application>
  <PresentationFormat>画面に合わせる (4:3)</PresentationFormat>
  <Paragraphs>193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雪藤</vt:lpstr>
      <vt:lpstr>雲をつかむような ～ Eucalyptus ・事例・便利な使い方 ～</vt:lpstr>
      <vt:lpstr>Agenda</vt:lpstr>
      <vt:lpstr>ユーカリプタス</vt:lpstr>
      <vt:lpstr>Eucalyptus とは</vt:lpstr>
      <vt:lpstr>Eucalyptus とは</vt:lpstr>
      <vt:lpstr>ユーカリの開発背景</vt:lpstr>
      <vt:lpstr>ユーカリは何するものぞ</vt:lpstr>
      <vt:lpstr>ここで、まずは Amazon から</vt:lpstr>
      <vt:lpstr>AWS ( Amazon Web Services)</vt:lpstr>
      <vt:lpstr>Eucalyptus と『クラウド』</vt:lpstr>
      <vt:lpstr>Eucalyptusは何するものぞ？</vt:lpstr>
      <vt:lpstr>ユーカリを使うには？</vt:lpstr>
      <vt:lpstr>動作条件</vt:lpstr>
      <vt:lpstr>CentOS5 のインストール方法</vt:lpstr>
      <vt:lpstr>CentOS5 のインストール方法</vt:lpstr>
      <vt:lpstr>２. 最新動向　ヽ(･∀･)ﾉ</vt:lpstr>
      <vt:lpstr>最新動向</vt:lpstr>
      <vt:lpstr>3. Eucalyptus による 　クラウド構築事例 </vt:lpstr>
      <vt:lpstr>4. 雲（クラウド）を操作する話 </vt:lpstr>
      <vt:lpstr>5. ユーザ会ヽ(･∀･)ﾉ</vt:lpstr>
      <vt:lpstr>ユーザ会について</vt:lpstr>
      <vt:lpstr>目的</vt:lpstr>
      <vt:lpstr>ネット上の活動</vt:lpstr>
      <vt:lpstr>その他の活動</vt:lpstr>
      <vt:lpstr>まぁ、クラウドな訳ですが</vt:lpstr>
      <vt:lpstr>ご静聴ありがとうございました。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Eucalyptus 入門</dc:title>
  <dc:creator>前佛　雅人</dc:creator>
  <cp:lastModifiedBy>前佛　雅人</cp:lastModifiedBy>
  <cp:revision>62</cp:revision>
  <dcterms:created xsi:type="dcterms:W3CDTF">2009-09-30T13:07:47Z</dcterms:created>
  <dcterms:modified xsi:type="dcterms:W3CDTF">2010-03-14T22:23:13Z</dcterms:modified>
</cp:coreProperties>
</file>