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9" r:id="rId2"/>
    <p:sldId id="281" r:id="rId3"/>
    <p:sldId id="257" r:id="rId4"/>
    <p:sldId id="283" r:id="rId5"/>
    <p:sldId id="274" r:id="rId6"/>
    <p:sldId id="282" r:id="rId7"/>
    <p:sldId id="260" r:id="rId8"/>
    <p:sldId id="271" r:id="rId9"/>
    <p:sldId id="273" r:id="rId10"/>
    <p:sldId id="272" r:id="rId11"/>
    <p:sldId id="270" r:id="rId12"/>
    <p:sldId id="276" r:id="rId13"/>
    <p:sldId id="265" r:id="rId14"/>
    <p:sldId id="275" r:id="rId15"/>
    <p:sldId id="277" r:id="rId16"/>
    <p:sldId id="278" r:id="rId17"/>
    <p:sldId id="279" r:id="rId18"/>
    <p:sldId id="280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40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2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49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92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38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3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4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4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3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4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3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54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 descr="Rlogo-1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5278" b="25278"/>
          <a:stretch>
            <a:fillRect/>
          </a:stretch>
        </p:blipFill>
        <p:spPr/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</a:rPr>
              <a:t>Introduction</a:t>
            </a:r>
            <a:r>
              <a:rPr lang="pt-B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</a:rPr>
              <a:t> to r Software R</a:t>
            </a:r>
            <a:endParaRPr lang="en-CA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581400" cy="1463040"/>
          </a:xfrm>
        </p:spPr>
        <p:txBody>
          <a:bodyPr>
            <a:normAutofit/>
          </a:bodyPr>
          <a:lstStyle/>
          <a:p>
            <a:r>
              <a:rPr lang="pt-BR" dirty="0" smtClean="0"/>
              <a:t>Euclides Mendonça </a:t>
            </a:r>
          </a:p>
          <a:p>
            <a:r>
              <a:rPr lang="pt-BR" dirty="0" smtClean="0"/>
              <a:t>Euclidesmendonca.f@gmail.com</a:t>
            </a:r>
            <a:endParaRPr lang="en-CA" dirty="0"/>
          </a:p>
        </p:txBody>
      </p:sp>
      <p:sp>
        <p:nvSpPr>
          <p:cNvPr id="1026" name="AutoShape 2" descr="Image result for r software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</a:rPr>
              <a:t>Why use R software?</a:t>
            </a:r>
            <a:endParaRPr lang="en-CA" sz="3600" spc="200" dirty="0">
              <a:solidFill>
                <a:schemeClr val="tx1">
                  <a:lumMod val="65000"/>
                  <a:lumOff val="35000"/>
                </a:schemeClr>
              </a:solidFill>
              <a:latin typeface="Gill Sans MT" pitchFamily="34" charset="0"/>
            </a:endParaRPr>
          </a:p>
        </p:txBody>
      </p:sp>
      <p:pic>
        <p:nvPicPr>
          <p:cNvPr id="6" name="Picture 2" descr="Fig_1a_IndeedJobs2014ge25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123" y="2502085"/>
            <a:ext cx="3976254" cy="3665610"/>
          </a:xfrm>
          <a:prstGeom prst="rect">
            <a:avLst/>
          </a:prstGeom>
          <a:noFill/>
        </p:spPr>
      </p:pic>
      <p:pic>
        <p:nvPicPr>
          <p:cNvPr id="7" name="Picture 2" descr="https://i1.wp.com/r4stats.com/wp-content/uploads/2017/06/Fig_2a_ScholarlyImpact2016-3.png?resize=640%2C68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70376" y="2181912"/>
            <a:ext cx="3935505" cy="4236817"/>
          </a:xfrm>
          <a:prstGeom prst="rect">
            <a:avLst/>
          </a:prstGeom>
          <a:noFill/>
        </p:spPr>
      </p:pic>
      <p:pic>
        <p:nvPicPr>
          <p:cNvPr id="8" name="Picture 6" descr="http://i0.wp.com/datasciencepopularity.com/wp-content/uploads/2015/05/fig_9_cra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2447" y="2902528"/>
            <a:ext cx="3723698" cy="3723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518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</a:rPr>
              <a:t>Why use R software?</a:t>
            </a:r>
            <a:endParaRPr lang="en-CA" sz="3600" spc="200" dirty="0">
              <a:solidFill>
                <a:schemeClr val="tx1">
                  <a:lumMod val="65000"/>
                  <a:lumOff val="3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3074" name="AutoShape 2" descr="Resultado de imagem para stackove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76" name="AutoShape 4" descr="Resultado de imagem para stackove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78" name="AutoShape 6" descr="Resultado de imagem para stackove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8018" y="3486150"/>
            <a:ext cx="3429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8163" y="3152775"/>
            <a:ext cx="34956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24775" y="3167903"/>
            <a:ext cx="44672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8793" y="4378138"/>
            <a:ext cx="16954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2314" y="5380785"/>
            <a:ext cx="2770309" cy="948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13" descr="Resultado de imagem para r software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045388" y="4219124"/>
            <a:ext cx="2876568" cy="2182224"/>
          </a:xfrm>
          <a:prstGeom prst="rect">
            <a:avLst/>
          </a:prstGeom>
          <a:noFill/>
        </p:spPr>
      </p:pic>
      <p:pic>
        <p:nvPicPr>
          <p:cNvPr id="11266" name="Picture 2" descr="Resultado de imagem para courser logo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-304800" y="4346761"/>
            <a:ext cx="6078071" cy="1013012"/>
          </a:xfrm>
          <a:prstGeom prst="rect">
            <a:avLst/>
          </a:prstGeom>
          <a:noFill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728447" y="4558635"/>
            <a:ext cx="1192305" cy="149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 descr="Resultado de imagem para edx logo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167716" y="5319856"/>
            <a:ext cx="2399367" cy="11438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518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</a:rPr>
              <a:t>Getting Started</a:t>
            </a:r>
            <a:endParaRPr lang="en-CA" sz="3600" spc="200" dirty="0">
              <a:solidFill>
                <a:schemeClr val="tx1">
                  <a:lumMod val="65000"/>
                  <a:lumOff val="3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6" name="Espaço Reservado para Conteúdo 4"/>
          <p:cNvSpPr>
            <a:spLocks noGrp="1"/>
          </p:cNvSpPr>
          <p:nvPr>
            <p:ph idx="1"/>
          </p:nvPr>
        </p:nvSpPr>
        <p:spPr>
          <a:xfrm>
            <a:off x="5029200" y="2286000"/>
            <a:ext cx="5715001" cy="4023360"/>
          </a:xfrm>
        </p:spPr>
        <p:txBody>
          <a:bodyPr>
            <a:normAutofit/>
          </a:bodyPr>
          <a:lstStyle/>
          <a:p>
            <a:r>
              <a:rPr lang="en-CA" sz="2400" dirty="0" smtClean="0"/>
              <a:t> The basic system - </a:t>
            </a:r>
            <a:r>
              <a:rPr lang="en-US" sz="2400" dirty="0" smtClean="0"/>
              <a:t>There is a language core that uses standard forms of algebraic notation, allowing the calculations such as </a:t>
            </a:r>
            <a:r>
              <a:rPr lang="en-US" sz="2400" b="1" dirty="0" smtClean="0"/>
              <a:t>2+3, or 3^11.</a:t>
            </a:r>
            <a:r>
              <a:rPr lang="en-US" sz="4800" dirty="0" smtClean="0"/>
              <a:t> </a:t>
            </a:r>
            <a:r>
              <a:rPr lang="en-US" sz="2400" dirty="0" smtClean="0"/>
              <a:t>Beyond this, most computation is handled using functions.</a:t>
            </a:r>
            <a:endParaRPr lang="en-CA" sz="2400" dirty="0" smtClean="0"/>
          </a:p>
          <a:p>
            <a:pPr lvl="1">
              <a:buNone/>
            </a:pPr>
            <a:endParaRPr lang="en-CA" sz="2400" dirty="0" smtClean="0"/>
          </a:p>
          <a:p>
            <a:pPr lvl="1"/>
            <a:r>
              <a:rPr lang="en-CA" sz="2400" dirty="0" smtClean="0"/>
              <a:t>R Studio – More friendly user interface. It allows connexions with other languages, reproducibility, syntaxes and manuscripts edition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8152" y="2174782"/>
            <a:ext cx="2686096" cy="33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518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</a:rPr>
              <a:t>R </a:t>
            </a:r>
            <a:r>
              <a:rPr lang="en-CA" sz="3600" spc="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</a:rPr>
              <a:t>desing</a:t>
            </a:r>
            <a:endParaRPr lang="en-CA" sz="3600" spc="200" dirty="0">
              <a:solidFill>
                <a:schemeClr val="tx1">
                  <a:lumMod val="65000"/>
                  <a:lumOff val="3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6" name="Espaço Reservado para Conteúdo 4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en-CA" sz="2400" dirty="0" smtClean="0"/>
              <a:t>R Design</a:t>
            </a:r>
          </a:p>
          <a:p>
            <a:endParaRPr lang="en-CA" sz="2400" dirty="0" smtClean="0"/>
          </a:p>
          <a:p>
            <a:pPr lvl="1"/>
            <a:r>
              <a:rPr lang="en-CA" sz="2400" dirty="0" smtClean="0"/>
              <a:t>The “Base” R which can be downloaded from  CRAN</a:t>
            </a:r>
          </a:p>
          <a:p>
            <a:pPr lvl="1"/>
            <a:r>
              <a:rPr lang="en-CA" sz="2400" dirty="0" smtClean="0"/>
              <a:t>All the rest – functions that are programmed from the basic functions</a:t>
            </a:r>
          </a:p>
          <a:p>
            <a:pPr lvl="1"/>
            <a:r>
              <a:rPr lang="en-CA" sz="2400" dirty="0" smtClean="0"/>
              <a:t>A compilation of written functions is called “packages</a:t>
            </a:r>
          </a:p>
          <a:p>
            <a:pPr lvl="1"/>
            <a:r>
              <a:rPr lang="en-CA" sz="2400" dirty="0" smtClean="0"/>
              <a:t>In 2015 there was 6000 packages – today we have 12000!</a:t>
            </a:r>
          </a:p>
          <a:p>
            <a:pPr lvl="1">
              <a:buNone/>
            </a:pPr>
            <a:endParaRPr lang="en-CA" sz="2000" dirty="0" smtClean="0"/>
          </a:p>
        </p:txBody>
      </p:sp>
    </p:spTree>
    <p:extLst>
      <p:ext uri="{BB962C8B-B14F-4D97-AF65-F5344CB8AC3E}">
        <p14:creationId xmlns:p14="http://schemas.microsoft.com/office/powerpoint/2010/main" val="305518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540" y="150155"/>
            <a:ext cx="11467356" cy="57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6248400" y="1676400"/>
            <a:ext cx="2680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Data sets, </a:t>
            </a:r>
            <a:r>
              <a:rPr lang="pt-BR" sz="1600" dirty="0" err="1" smtClean="0"/>
              <a:t>variables</a:t>
            </a:r>
            <a:r>
              <a:rPr lang="pt-BR" sz="1600" dirty="0" smtClean="0"/>
              <a:t>, </a:t>
            </a:r>
            <a:r>
              <a:rPr lang="pt-BR" sz="1600" dirty="0" err="1" smtClean="0"/>
              <a:t>models</a:t>
            </a:r>
            <a:r>
              <a:rPr lang="pt-BR" sz="1600" dirty="0" smtClean="0"/>
              <a:t> </a:t>
            </a:r>
            <a:r>
              <a:rPr lang="pt-BR" sz="1600" dirty="0" err="1" smtClean="0"/>
              <a:t>and</a:t>
            </a:r>
            <a:r>
              <a:rPr lang="pt-BR" sz="1600" dirty="0" smtClean="0"/>
              <a:t> </a:t>
            </a:r>
            <a:r>
              <a:rPr lang="pt-BR" sz="1600" dirty="0" err="1" smtClean="0"/>
              <a:t>objects</a:t>
            </a:r>
            <a:r>
              <a:rPr lang="pt-BR" sz="1600" dirty="0" smtClean="0"/>
              <a:t>.</a:t>
            </a:r>
          </a:p>
          <a:p>
            <a:endParaRPr lang="pt-BR" sz="1600" dirty="0"/>
          </a:p>
        </p:txBody>
      </p:sp>
      <p:cxnSp>
        <p:nvCxnSpPr>
          <p:cNvPr id="7" name="Conector de seta reta 6"/>
          <p:cNvCxnSpPr/>
          <p:nvPr/>
        </p:nvCxnSpPr>
        <p:spPr>
          <a:xfrm flipH="1" flipV="1">
            <a:off x="6490447" y="1129553"/>
            <a:ext cx="35859" cy="475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8642050" y="1685360"/>
            <a:ext cx="268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 smtClean="0"/>
              <a:t>History</a:t>
            </a:r>
            <a:r>
              <a:rPr lang="pt-BR" sz="1600" dirty="0" smtClean="0"/>
              <a:t> </a:t>
            </a:r>
            <a:r>
              <a:rPr lang="pt-BR" sz="1600" dirty="0" err="1" smtClean="0"/>
              <a:t>of</a:t>
            </a:r>
            <a:r>
              <a:rPr lang="pt-BR" sz="1600" dirty="0" smtClean="0"/>
              <a:t> </a:t>
            </a:r>
            <a:r>
              <a:rPr lang="pt-BR" sz="1600" dirty="0" err="1" smtClean="0"/>
              <a:t>all</a:t>
            </a:r>
            <a:r>
              <a:rPr lang="pt-BR" sz="1600" dirty="0" smtClean="0"/>
              <a:t> </a:t>
            </a:r>
            <a:r>
              <a:rPr lang="pt-BR" sz="1600" dirty="0" err="1" smtClean="0"/>
              <a:t>commands</a:t>
            </a:r>
            <a:endParaRPr lang="pt-BR" sz="1600" dirty="0"/>
          </a:p>
        </p:txBody>
      </p:sp>
      <p:cxnSp>
        <p:nvCxnSpPr>
          <p:cNvPr id="9" name="Conector de seta reta 8"/>
          <p:cNvCxnSpPr/>
          <p:nvPr/>
        </p:nvCxnSpPr>
        <p:spPr>
          <a:xfrm flipH="1" flipV="1">
            <a:off x="7109012" y="753036"/>
            <a:ext cx="1694331" cy="860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185" y="259416"/>
            <a:ext cx="7861300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8337250" y="3047994"/>
            <a:ext cx="3370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 smtClean="0"/>
              <a:t>Syntax</a:t>
            </a:r>
            <a:r>
              <a:rPr lang="pt-BR" sz="1600" dirty="0" smtClean="0"/>
              <a:t> editor</a:t>
            </a:r>
          </a:p>
          <a:p>
            <a:r>
              <a:rPr lang="pt-BR" sz="1600" dirty="0" err="1" smtClean="0"/>
              <a:t>You</a:t>
            </a:r>
            <a:r>
              <a:rPr lang="pt-BR" sz="1600" dirty="0" smtClean="0"/>
              <a:t> </a:t>
            </a:r>
            <a:r>
              <a:rPr lang="pt-BR" sz="1600" dirty="0" err="1" smtClean="0"/>
              <a:t>can</a:t>
            </a:r>
            <a:r>
              <a:rPr lang="pt-BR" sz="1600" dirty="0" smtClean="0"/>
              <a:t> </a:t>
            </a:r>
            <a:r>
              <a:rPr lang="pt-BR" sz="1600" dirty="0" err="1" smtClean="0"/>
              <a:t>run</a:t>
            </a:r>
            <a:r>
              <a:rPr lang="pt-BR" sz="1600" dirty="0" smtClean="0"/>
              <a:t> </a:t>
            </a:r>
            <a:r>
              <a:rPr lang="pt-BR" sz="1600" dirty="0" err="1" smtClean="0"/>
              <a:t>all</a:t>
            </a:r>
            <a:r>
              <a:rPr lang="pt-BR" sz="1600" dirty="0" smtClean="0"/>
              <a:t> </a:t>
            </a:r>
            <a:r>
              <a:rPr lang="pt-BR" sz="1600" dirty="0" err="1" smtClean="0"/>
              <a:t>your</a:t>
            </a:r>
            <a:r>
              <a:rPr lang="pt-BR" sz="1600" dirty="0" smtClean="0"/>
              <a:t> </a:t>
            </a:r>
            <a:r>
              <a:rPr lang="pt-BR" sz="1600" dirty="0" err="1" smtClean="0"/>
              <a:t>commands</a:t>
            </a:r>
            <a:r>
              <a:rPr lang="pt-BR" sz="1600" dirty="0" smtClean="0"/>
              <a:t> </a:t>
            </a:r>
            <a:r>
              <a:rPr lang="pt-BR" sz="1600" dirty="0" err="1" smtClean="0"/>
              <a:t>here</a:t>
            </a:r>
            <a:endParaRPr lang="pt-BR" sz="1600" dirty="0"/>
          </a:p>
        </p:txBody>
      </p:sp>
      <p:cxnSp>
        <p:nvCxnSpPr>
          <p:cNvPr id="9" name="Conector de seta reta 8"/>
          <p:cNvCxnSpPr/>
          <p:nvPr/>
        </p:nvCxnSpPr>
        <p:spPr>
          <a:xfrm flipH="1" flipV="1">
            <a:off x="5656731" y="2312896"/>
            <a:ext cx="1766045" cy="591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185" y="259416"/>
            <a:ext cx="7861300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cxnSp>
        <p:nvCxnSpPr>
          <p:cNvPr id="9" name="Conector de seta reta 8"/>
          <p:cNvCxnSpPr/>
          <p:nvPr/>
        </p:nvCxnSpPr>
        <p:spPr>
          <a:xfrm flipH="1" flipV="1">
            <a:off x="5656731" y="2312896"/>
            <a:ext cx="1766045" cy="591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8534474" y="4670606"/>
            <a:ext cx="3370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 smtClean="0"/>
              <a:t>The</a:t>
            </a:r>
            <a:r>
              <a:rPr lang="pt-BR" sz="1600" dirty="0" smtClean="0"/>
              <a:t> </a:t>
            </a:r>
            <a:r>
              <a:rPr lang="pt-BR" sz="1600" dirty="0" err="1" smtClean="0"/>
              <a:t>Basic</a:t>
            </a:r>
            <a:r>
              <a:rPr lang="pt-BR" sz="1600" dirty="0" smtClean="0"/>
              <a:t> R interface.</a:t>
            </a:r>
          </a:p>
          <a:p>
            <a:r>
              <a:rPr lang="pt-BR" sz="1600" dirty="0" err="1" smtClean="0"/>
              <a:t>Analysis</a:t>
            </a:r>
            <a:r>
              <a:rPr lang="pt-BR" sz="1600" dirty="0" smtClean="0"/>
              <a:t> outputs are </a:t>
            </a:r>
            <a:r>
              <a:rPr lang="pt-BR" sz="1600" dirty="0" err="1" smtClean="0"/>
              <a:t>available</a:t>
            </a:r>
            <a:r>
              <a:rPr lang="pt-BR" sz="1600" dirty="0" smtClean="0"/>
              <a:t> </a:t>
            </a:r>
            <a:r>
              <a:rPr lang="pt-BR" sz="1600" dirty="0" err="1" smtClean="0"/>
              <a:t>here</a:t>
            </a:r>
            <a:endParaRPr lang="pt-BR" sz="1600" dirty="0" smtClean="0"/>
          </a:p>
          <a:p>
            <a:r>
              <a:rPr lang="pt-BR" sz="1600" dirty="0" err="1" smtClean="0"/>
              <a:t>You</a:t>
            </a:r>
            <a:r>
              <a:rPr lang="pt-BR" sz="1600" dirty="0" smtClean="0"/>
              <a:t> </a:t>
            </a:r>
            <a:r>
              <a:rPr lang="pt-BR" sz="1600" dirty="0" err="1" smtClean="0"/>
              <a:t>can</a:t>
            </a:r>
            <a:r>
              <a:rPr lang="pt-BR" sz="1600" dirty="0" smtClean="0"/>
              <a:t> </a:t>
            </a:r>
            <a:r>
              <a:rPr lang="pt-BR" sz="1600" dirty="0" err="1" smtClean="0"/>
              <a:t>also</a:t>
            </a:r>
            <a:r>
              <a:rPr lang="pt-BR" sz="1600" dirty="0" smtClean="0"/>
              <a:t> </a:t>
            </a:r>
            <a:r>
              <a:rPr lang="pt-BR" sz="1600" dirty="0" err="1" smtClean="0"/>
              <a:t>type</a:t>
            </a:r>
            <a:r>
              <a:rPr lang="pt-BR" sz="1600" dirty="0" smtClean="0"/>
              <a:t> </a:t>
            </a:r>
            <a:r>
              <a:rPr lang="pt-BR" sz="1600" dirty="0" err="1" smtClean="0"/>
              <a:t>commands</a:t>
            </a:r>
            <a:r>
              <a:rPr lang="pt-BR" sz="1600" dirty="0" smtClean="0"/>
              <a:t> </a:t>
            </a:r>
            <a:r>
              <a:rPr lang="pt-BR" sz="1600" dirty="0" err="1" smtClean="0"/>
              <a:t>here</a:t>
            </a:r>
            <a:endParaRPr lang="pt-BR" sz="1600" dirty="0" smtClean="0"/>
          </a:p>
        </p:txBody>
      </p:sp>
      <p:cxnSp>
        <p:nvCxnSpPr>
          <p:cNvPr id="7" name="Conector de seta reta 6"/>
          <p:cNvCxnSpPr/>
          <p:nvPr/>
        </p:nvCxnSpPr>
        <p:spPr>
          <a:xfrm flipH="1" flipV="1">
            <a:off x="4141694" y="4374776"/>
            <a:ext cx="4078941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8337250" y="3047994"/>
            <a:ext cx="3370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 smtClean="0"/>
              <a:t>Syntax</a:t>
            </a:r>
            <a:r>
              <a:rPr lang="pt-BR" sz="1600" dirty="0" smtClean="0"/>
              <a:t> editor</a:t>
            </a:r>
          </a:p>
          <a:p>
            <a:r>
              <a:rPr lang="pt-BR" sz="1600" dirty="0" err="1" smtClean="0"/>
              <a:t>You</a:t>
            </a:r>
            <a:r>
              <a:rPr lang="pt-BR" sz="1600" dirty="0" smtClean="0"/>
              <a:t> </a:t>
            </a:r>
            <a:r>
              <a:rPr lang="pt-BR" sz="1600" dirty="0" err="1" smtClean="0"/>
              <a:t>can</a:t>
            </a:r>
            <a:r>
              <a:rPr lang="pt-BR" sz="1600" dirty="0" smtClean="0"/>
              <a:t> </a:t>
            </a:r>
            <a:r>
              <a:rPr lang="pt-BR" sz="1600" dirty="0" err="1" smtClean="0"/>
              <a:t>run</a:t>
            </a:r>
            <a:r>
              <a:rPr lang="pt-BR" sz="1600" dirty="0" smtClean="0"/>
              <a:t> </a:t>
            </a:r>
            <a:r>
              <a:rPr lang="pt-BR" sz="1600" dirty="0" err="1" smtClean="0"/>
              <a:t>all</a:t>
            </a:r>
            <a:r>
              <a:rPr lang="pt-BR" sz="1600" dirty="0" smtClean="0"/>
              <a:t> </a:t>
            </a:r>
            <a:r>
              <a:rPr lang="pt-BR" sz="1600" dirty="0" err="1" smtClean="0"/>
              <a:t>your</a:t>
            </a:r>
            <a:r>
              <a:rPr lang="pt-BR" sz="1600" dirty="0" smtClean="0"/>
              <a:t> </a:t>
            </a:r>
            <a:r>
              <a:rPr lang="pt-BR" sz="1600" dirty="0" err="1" smtClean="0"/>
              <a:t>commands</a:t>
            </a:r>
            <a:r>
              <a:rPr lang="pt-BR" sz="1600" dirty="0" smtClean="0"/>
              <a:t> </a:t>
            </a:r>
            <a:r>
              <a:rPr lang="pt-BR" sz="1600" dirty="0" err="1" smtClean="0"/>
              <a:t>here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817297" y="1308845"/>
            <a:ext cx="3370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Hot to set </a:t>
            </a:r>
            <a:r>
              <a:rPr lang="pt-BR" sz="1600" dirty="0" err="1" smtClean="0"/>
              <a:t>your</a:t>
            </a:r>
            <a:r>
              <a:rPr lang="pt-BR" sz="1600" dirty="0" smtClean="0"/>
              <a:t> work </a:t>
            </a:r>
            <a:r>
              <a:rPr lang="pt-BR" sz="1600" dirty="0" err="1" smtClean="0"/>
              <a:t>directory</a:t>
            </a:r>
            <a:r>
              <a:rPr lang="pt-BR" sz="1600" dirty="0" smtClean="0"/>
              <a:t> </a:t>
            </a:r>
            <a:r>
              <a:rPr lang="pt-BR" sz="1600" dirty="0" err="1" smtClean="0"/>
              <a:t>and</a:t>
            </a:r>
            <a:r>
              <a:rPr lang="pt-BR" sz="1600" dirty="0" smtClean="0"/>
              <a:t> start a </a:t>
            </a:r>
            <a:r>
              <a:rPr lang="pt-BR" sz="1600" dirty="0" err="1" smtClean="0"/>
              <a:t>new</a:t>
            </a:r>
            <a:r>
              <a:rPr lang="pt-BR" sz="1600" dirty="0" smtClean="0"/>
              <a:t> R </a:t>
            </a:r>
            <a:r>
              <a:rPr lang="pt-BR" sz="1600" dirty="0" err="1" smtClean="0"/>
              <a:t>session</a:t>
            </a:r>
            <a:endParaRPr lang="pt-BR" sz="1600" dirty="0"/>
          </a:p>
        </p:txBody>
      </p:sp>
      <p:cxnSp>
        <p:nvCxnSpPr>
          <p:cNvPr id="9" name="Conector de seta reta 8"/>
          <p:cNvCxnSpPr/>
          <p:nvPr/>
        </p:nvCxnSpPr>
        <p:spPr>
          <a:xfrm flipH="1" flipV="1">
            <a:off x="5459508" y="1667438"/>
            <a:ext cx="1819833" cy="125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936451" y="4231335"/>
            <a:ext cx="3370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Files</a:t>
            </a:r>
          </a:p>
          <a:p>
            <a:r>
              <a:rPr lang="pt-BR" sz="1600" dirty="0" smtClean="0"/>
              <a:t>Packages</a:t>
            </a:r>
          </a:p>
          <a:p>
            <a:r>
              <a:rPr lang="pt-BR" sz="1600" dirty="0" smtClean="0"/>
              <a:t>Help</a:t>
            </a:r>
          </a:p>
          <a:p>
            <a:r>
              <a:rPr lang="pt-BR" sz="1600" dirty="0" err="1" smtClean="0"/>
              <a:t>Graphics</a:t>
            </a:r>
            <a:endParaRPr lang="pt-BR" sz="1600" dirty="0"/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3810000" y="4814047"/>
            <a:ext cx="3415553" cy="143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 flipV="1">
            <a:off x="5459508" y="1667438"/>
            <a:ext cx="1819833" cy="125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7826262" y="1344700"/>
            <a:ext cx="3370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Hot to set </a:t>
            </a:r>
            <a:r>
              <a:rPr lang="pt-BR" sz="1600" dirty="0" err="1" smtClean="0"/>
              <a:t>your</a:t>
            </a:r>
            <a:r>
              <a:rPr lang="pt-BR" sz="1600" dirty="0" smtClean="0"/>
              <a:t> work </a:t>
            </a:r>
            <a:r>
              <a:rPr lang="pt-BR" sz="1600" dirty="0" err="1" smtClean="0"/>
              <a:t>directory</a:t>
            </a:r>
            <a:r>
              <a:rPr lang="pt-BR" sz="1600" dirty="0" smtClean="0"/>
              <a:t> </a:t>
            </a:r>
            <a:r>
              <a:rPr lang="pt-BR" sz="1600" dirty="0" err="1" smtClean="0"/>
              <a:t>and</a:t>
            </a:r>
            <a:r>
              <a:rPr lang="pt-BR" sz="1600" dirty="0" smtClean="0"/>
              <a:t> start a </a:t>
            </a:r>
            <a:r>
              <a:rPr lang="pt-BR" sz="1600" dirty="0" err="1" smtClean="0"/>
              <a:t>new</a:t>
            </a:r>
            <a:r>
              <a:rPr lang="pt-BR" sz="1600" dirty="0" smtClean="0"/>
              <a:t> R </a:t>
            </a:r>
            <a:r>
              <a:rPr lang="pt-BR" sz="1600" dirty="0" err="1" smtClean="0"/>
              <a:t>session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4"/>
          <p:cNvSpPr>
            <a:spLocks noGrp="1"/>
          </p:cNvSpPr>
          <p:nvPr>
            <p:ph idx="1"/>
          </p:nvPr>
        </p:nvSpPr>
        <p:spPr>
          <a:xfrm>
            <a:off x="1382716" y="887506"/>
            <a:ext cx="9720073" cy="40233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#1 – Introduction to r environment </a:t>
            </a:r>
            <a:r>
              <a:rPr lang="en-US" sz="2000" dirty="0" smtClean="0"/>
              <a:t>(</a:t>
            </a:r>
            <a:r>
              <a:rPr lang="en-US" sz="2000" dirty="0" err="1" smtClean="0"/>
              <a:t>Fec</a:t>
            </a:r>
            <a:r>
              <a:rPr lang="en-US" sz="2000" dirty="0" smtClean="0"/>
              <a:t> 21 -  </a:t>
            </a:r>
            <a:r>
              <a:rPr lang="en-US" sz="2000" dirty="0" smtClean="0"/>
              <a:t>9am – 12 am)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-       R e o </a:t>
            </a:r>
            <a:r>
              <a:rPr lang="en-US" sz="2000" dirty="0" err="1" smtClean="0"/>
              <a:t>RStudio</a:t>
            </a:r>
            <a:endParaRPr lang="en-US" sz="20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-       Command line interface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-       Simple manipulations; numbers and vectors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-       Objects, their modes and attributes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-       Data structures / Lists and data frames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-       Functions       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-       Libraries and Packages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-       Reading data from files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-       Data assumptions, </a:t>
            </a:r>
            <a:r>
              <a:rPr lang="en-US" sz="2000" dirty="0" err="1" smtClean="0"/>
              <a:t>frequentist</a:t>
            </a:r>
            <a:r>
              <a:rPr lang="en-US" sz="2000" dirty="0" smtClean="0"/>
              <a:t> tests (</a:t>
            </a:r>
            <a:r>
              <a:rPr lang="en-US" sz="2000" dirty="0" err="1" smtClean="0"/>
              <a:t>cor</a:t>
            </a:r>
            <a:r>
              <a:rPr lang="en-US" sz="2000" dirty="0" smtClean="0"/>
              <a:t>, t-test, </a:t>
            </a:r>
            <a:r>
              <a:rPr lang="en-US" sz="2000" dirty="0" err="1" smtClean="0"/>
              <a:t>anovas</a:t>
            </a:r>
            <a:r>
              <a:rPr lang="en-US" sz="2000" dirty="0" smtClean="0"/>
              <a:t> and regression) </a:t>
            </a:r>
          </a:p>
        </p:txBody>
      </p:sp>
    </p:spTree>
    <p:extLst>
      <p:ext uri="{BB962C8B-B14F-4D97-AF65-F5344CB8AC3E}">
        <p14:creationId xmlns:p14="http://schemas.microsoft.com/office/powerpoint/2010/main" val="305518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446" y="145945"/>
            <a:ext cx="9720072" cy="1499616"/>
          </a:xfrm>
        </p:spPr>
        <p:txBody>
          <a:bodyPr>
            <a:normAutofit/>
          </a:bodyPr>
          <a:lstStyle/>
          <a:p>
            <a:r>
              <a:rPr lang="en-CA" sz="36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</a:rPr>
              <a:t>course Outline</a:t>
            </a:r>
            <a:endParaRPr lang="en-CA" sz="3600" spc="200" dirty="0">
              <a:solidFill>
                <a:schemeClr val="tx1">
                  <a:lumMod val="65000"/>
                  <a:lumOff val="3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943446" y="1201271"/>
            <a:ext cx="9720073" cy="453434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#1 – Introduction to r environment (June 20, 9am – 12 am)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-       R e o </a:t>
            </a:r>
            <a:r>
              <a:rPr lang="en-US" sz="1600" dirty="0" err="1" smtClean="0"/>
              <a:t>RStudio</a:t>
            </a:r>
            <a:endParaRPr lang="en-US" sz="16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-       Command line interface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-       Simple manipulations; numbers and vectors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-       Objects, their modes and attributes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-       Data structures / Lists and data frames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-       Functions       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-       Libraries and Packages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-       Reading data from files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-       Data assumptions, </a:t>
            </a:r>
            <a:r>
              <a:rPr lang="en-US" sz="1600" dirty="0" err="1" smtClean="0"/>
              <a:t>frequentist</a:t>
            </a:r>
            <a:r>
              <a:rPr lang="en-US" sz="1600" dirty="0" smtClean="0"/>
              <a:t> tests (</a:t>
            </a:r>
            <a:r>
              <a:rPr lang="en-US" sz="1600" dirty="0" err="1" smtClean="0"/>
              <a:t>cor</a:t>
            </a:r>
            <a:r>
              <a:rPr lang="en-US" sz="1600" dirty="0" smtClean="0"/>
              <a:t>, t-test, </a:t>
            </a:r>
            <a:r>
              <a:rPr lang="en-US" sz="1600" dirty="0" err="1" smtClean="0"/>
              <a:t>anovas</a:t>
            </a:r>
            <a:r>
              <a:rPr lang="en-US" sz="1600" dirty="0" smtClean="0"/>
              <a:t> and regression)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# 2: R Graphics and data exploration (June 22, 9am – 12 am)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-       Data assumptions, </a:t>
            </a:r>
            <a:r>
              <a:rPr lang="en-US" sz="1600" dirty="0" err="1" smtClean="0"/>
              <a:t>frequentist</a:t>
            </a:r>
            <a:r>
              <a:rPr lang="en-US" sz="1600" dirty="0" smtClean="0"/>
              <a:t> tests (</a:t>
            </a:r>
            <a:r>
              <a:rPr lang="en-US" sz="1600" dirty="0" err="1" smtClean="0"/>
              <a:t>cor</a:t>
            </a:r>
            <a:r>
              <a:rPr lang="en-US" sz="1600" dirty="0" smtClean="0"/>
              <a:t>, t-test, </a:t>
            </a:r>
            <a:r>
              <a:rPr lang="en-US" sz="1600" dirty="0" err="1" smtClean="0"/>
              <a:t>anovas</a:t>
            </a:r>
            <a:r>
              <a:rPr lang="en-US" sz="1600" dirty="0" smtClean="0"/>
              <a:t> and regression)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-       Standard graphics in 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-       ggplot2: Elegant graphics for data analysis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5518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</a:rPr>
              <a:t>Why use R software?</a:t>
            </a:r>
            <a:endParaRPr lang="en-CA" sz="3600" spc="200" dirty="0">
              <a:solidFill>
                <a:schemeClr val="tx1">
                  <a:lumMod val="65000"/>
                  <a:lumOff val="3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3" name="AutoShape 2" descr="blob:https://web.whatsapp.com/87d3fe90-0941-4de8-8878-dc79c2af0928"/>
          <p:cNvSpPr>
            <a:spLocks noChangeAspect="1" noChangeArrowheads="1"/>
          </p:cNvSpPr>
          <p:nvPr/>
        </p:nvSpPr>
        <p:spPr bwMode="auto">
          <a:xfrm>
            <a:off x="1147613" y="3202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59" y="2084832"/>
            <a:ext cx="4227331" cy="423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8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</a:rPr>
              <a:t>Why use R software?</a:t>
            </a:r>
            <a:endParaRPr lang="en-CA" sz="3600" spc="200" dirty="0">
              <a:solidFill>
                <a:schemeClr val="tx1">
                  <a:lumMod val="65000"/>
                  <a:lumOff val="35000"/>
                </a:schemeClr>
              </a:solidFill>
              <a:latin typeface="Gill Sans MT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0306" y="2616876"/>
            <a:ext cx="3728502" cy="3605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659" y="2084832"/>
            <a:ext cx="4227331" cy="423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9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</a:rPr>
              <a:t>Why use R software?</a:t>
            </a:r>
            <a:endParaRPr lang="en-CA" sz="3600" spc="200" dirty="0">
              <a:solidFill>
                <a:schemeClr val="tx1">
                  <a:lumMod val="65000"/>
                  <a:lumOff val="35000"/>
                </a:schemeClr>
              </a:solidFill>
              <a:latin typeface="Gill Sans MT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99698" y="3905047"/>
            <a:ext cx="2689004" cy="2600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Espaço Reservado para Conteúdo 4"/>
          <p:cNvSpPr txBox="1">
            <a:spLocks/>
          </p:cNvSpPr>
          <p:nvPr/>
        </p:nvSpPr>
        <p:spPr>
          <a:xfrm>
            <a:off x="313765" y="2115671"/>
            <a:ext cx="9152964" cy="4534348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is Free!!!</a:t>
            </a:r>
          </a:p>
          <a:p>
            <a:pPr marL="91440" lvl="0" indent="-9144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sz="2400" dirty="0" smtClean="0"/>
              <a:t>Has extensive and powerful graphics abilities</a:t>
            </a:r>
          </a:p>
          <a:p>
            <a:pPr marL="91440" lvl="0" indent="-9144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sz="2400" dirty="0" smtClean="0"/>
              <a:t>The R system is developing rapidly </a:t>
            </a:r>
          </a:p>
          <a:p>
            <a:pPr marL="91440" lvl="0" indent="-9144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sz="2400" dirty="0" smtClean="0"/>
              <a:t>Simple calculations and analyses can be handled straightforwardly</a:t>
            </a:r>
          </a:p>
          <a:p>
            <a:pPr marL="91440" lvl="0" indent="-9144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sz="2400" dirty="0" smtClean="0"/>
              <a:t>The R community is widely drawn, from application area specialists as well as statistical specialists.</a:t>
            </a:r>
          </a:p>
          <a:p>
            <a:pPr marL="91440" lvl="0" indent="-9144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sz="2400" dirty="0" smtClean="0"/>
              <a:t>Concern with reproducibility of studies </a:t>
            </a:r>
          </a:p>
          <a:p>
            <a:pPr marL="91440" lvl="0" indent="-9144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sz="2400" dirty="0" smtClean="0"/>
              <a:t>Exposed to higher standards of scrutiny than most other systems</a:t>
            </a:r>
          </a:p>
          <a:p>
            <a:pPr marL="91440" lvl="0" indent="-9144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18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</a:rPr>
              <a:t>Why use R software? – Down Side</a:t>
            </a:r>
            <a:endParaRPr lang="en-CA" sz="3600" spc="200" dirty="0">
              <a:solidFill>
                <a:schemeClr val="tx1">
                  <a:lumMod val="65000"/>
                  <a:lumOff val="3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Espaço Reservado para Conteúdo 4"/>
          <p:cNvSpPr txBox="1">
            <a:spLocks/>
          </p:cNvSpPr>
          <p:nvPr/>
        </p:nvSpPr>
        <p:spPr>
          <a:xfrm>
            <a:off x="313765" y="2115671"/>
            <a:ext cx="9152964" cy="4534348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marL="91440" lvl="0" indent="-9144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sz="2400" dirty="0" smtClean="0"/>
              <a:t>Because R is free, users have no right to expect attention </a:t>
            </a:r>
          </a:p>
          <a:p>
            <a:pPr marL="91440" lvl="0" indent="-9144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pt-BR" sz="2400" dirty="0" err="1" smtClean="0"/>
              <a:t>Be</a:t>
            </a:r>
            <a:r>
              <a:rPr lang="pt-BR" sz="2400" dirty="0" smtClean="0"/>
              <a:t> </a:t>
            </a:r>
            <a:r>
              <a:rPr lang="en-US" sz="2400" dirty="0" smtClean="0"/>
              <a:t>grateful for whatever help is given.</a:t>
            </a:r>
          </a:p>
          <a:p>
            <a:pPr marL="91440" lvl="0" indent="-9144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of command line interface (but there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package for click users…)</a:t>
            </a:r>
          </a:p>
          <a:p>
            <a:pPr marL="91440" lvl="0" indent="-9144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54352" y="4628414"/>
            <a:ext cx="3137647" cy="208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5518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</a:rPr>
              <a:t>Why use R software?</a:t>
            </a:r>
            <a:endParaRPr lang="en-CA" sz="3600" spc="200" dirty="0">
              <a:solidFill>
                <a:schemeClr val="tx1">
                  <a:lumMod val="65000"/>
                  <a:lumOff val="3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 implements a dialect of the S language that was developed at AT&amp;T Bell Laboratories</a:t>
            </a:r>
          </a:p>
          <a:p>
            <a:r>
              <a:rPr lang="en-CA" sz="2400" dirty="0" smtClean="0"/>
              <a:t>In 1997 the R Core Group is born - https://cran.r-project.org</a:t>
            </a:r>
          </a:p>
          <a:p>
            <a:r>
              <a:rPr lang="en-CA" sz="2400" dirty="0" smtClean="0"/>
              <a:t>2000 R version 1.0.0 launched</a:t>
            </a:r>
          </a:p>
          <a:p>
            <a:r>
              <a:rPr lang="en-CA" sz="2400" dirty="0" smtClean="0"/>
              <a:t>2018 version 3.5.0</a:t>
            </a:r>
          </a:p>
        </p:txBody>
      </p:sp>
    </p:spTree>
    <p:extLst>
      <p:ext uri="{BB962C8B-B14F-4D97-AF65-F5344CB8AC3E}">
        <p14:creationId xmlns:p14="http://schemas.microsoft.com/office/powerpoint/2010/main" val="305518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</a:rPr>
              <a:t>Why use R software?</a:t>
            </a:r>
            <a:endParaRPr lang="en-CA" sz="3600" spc="200" dirty="0">
              <a:solidFill>
                <a:schemeClr val="tx1">
                  <a:lumMod val="65000"/>
                  <a:lumOff val="35000"/>
                </a:schemeClr>
              </a:solidFill>
              <a:latin typeface="Gill Sans MT" pitchFamily="34" charset="0"/>
            </a:endParaRPr>
          </a:p>
        </p:txBody>
      </p:sp>
      <p:pic>
        <p:nvPicPr>
          <p:cNvPr id="10242" name="Picture 2" descr="Fig_1a_IndeedJobs2014ge25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123" y="2448295"/>
            <a:ext cx="3976254" cy="3665610"/>
          </a:xfrm>
          <a:prstGeom prst="rect">
            <a:avLst/>
          </a:prstGeom>
          <a:noFill/>
        </p:spPr>
      </p:pic>
      <p:pic>
        <p:nvPicPr>
          <p:cNvPr id="10244" name="Picture 4" descr="http://i1.wp.com/datasciencepopularity.com/wp-content/uploads/2015/05/fig_2d_scholarlyimpactbig62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91903" y="2375376"/>
            <a:ext cx="5400097" cy="37385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518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</a:rPr>
              <a:t>Why use R software?</a:t>
            </a:r>
            <a:endParaRPr lang="en-CA" sz="3600" spc="200" dirty="0">
              <a:solidFill>
                <a:schemeClr val="tx1">
                  <a:lumMod val="65000"/>
                  <a:lumOff val="35000"/>
                </a:schemeClr>
              </a:solidFill>
              <a:latin typeface="Gill Sans MT" pitchFamily="34" charset="0"/>
            </a:endParaRPr>
          </a:p>
        </p:txBody>
      </p:sp>
      <p:pic>
        <p:nvPicPr>
          <p:cNvPr id="10242" name="Picture 2" descr="Fig_1a_IndeedJobs2014ge25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123" y="2502085"/>
            <a:ext cx="3976254" cy="3665610"/>
          </a:xfrm>
          <a:prstGeom prst="rect">
            <a:avLst/>
          </a:prstGeom>
          <a:noFill/>
        </p:spPr>
      </p:pic>
      <p:pic>
        <p:nvPicPr>
          <p:cNvPr id="22530" name="Picture 2" descr="https://i1.wp.com/r4stats.com/wp-content/uploads/2017/06/Fig_2a_ScholarlyImpact2016-3.png?resize=640%2C68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70376" y="2181912"/>
            <a:ext cx="3935505" cy="42368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518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1649</TotalTime>
  <Words>400</Words>
  <Application>Microsoft Office PowerPoint</Application>
  <PresentationFormat>Widescreen</PresentationFormat>
  <Paragraphs>78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Gill Sans MT</vt:lpstr>
      <vt:lpstr>Tw Cen MT</vt:lpstr>
      <vt:lpstr>Tw Cen MT Condensed</vt:lpstr>
      <vt:lpstr>Wingdings</vt:lpstr>
      <vt:lpstr>Wingdings 3</vt:lpstr>
      <vt:lpstr>Integral</vt:lpstr>
      <vt:lpstr>Introduction to r Software R</vt:lpstr>
      <vt:lpstr>course Outline</vt:lpstr>
      <vt:lpstr>Why use R software?</vt:lpstr>
      <vt:lpstr>Why use R software?</vt:lpstr>
      <vt:lpstr>Why use R software?</vt:lpstr>
      <vt:lpstr>Why use R software? – Down Side</vt:lpstr>
      <vt:lpstr>Why use R software?</vt:lpstr>
      <vt:lpstr>Why use R software?</vt:lpstr>
      <vt:lpstr>Why use R software?</vt:lpstr>
      <vt:lpstr>Why use R software?</vt:lpstr>
      <vt:lpstr>Why use R software?</vt:lpstr>
      <vt:lpstr>Getting Started</vt:lpstr>
      <vt:lpstr>R desing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Euclides Jose Mendonca Filho</cp:lastModifiedBy>
  <cp:revision>67</cp:revision>
  <dcterms:created xsi:type="dcterms:W3CDTF">2014-05-28T15:30:35Z</dcterms:created>
  <dcterms:modified xsi:type="dcterms:W3CDTF">2019-02-21T15:56:34Z</dcterms:modified>
</cp:coreProperties>
</file>