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57" r:id="rId5"/>
    <p:sldId id="287" r:id="rId6"/>
    <p:sldId id="288" r:id="rId7"/>
    <p:sldId id="289" r:id="rId8"/>
    <p:sldId id="29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91" r:id="rId18"/>
    <p:sldId id="29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3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06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40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515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15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9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94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96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8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32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4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4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17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1503000-72E4-4933-8DC4-22D14E3ABA00}" type="datetimeFigureOut">
              <a:rPr lang="en-ID" smtClean="0"/>
              <a:t>24/05/2019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C3F5D6-4F5A-47C6-82F0-AFD9281148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804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83AB8-8B95-41CF-B194-73BA5C1A0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ID" dirty="0" err="1">
                <a:solidFill>
                  <a:schemeClr val="tx1"/>
                </a:solidFill>
              </a:rPr>
              <a:t>Praktikum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Pemograman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Piranti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Bergerak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0B61-8A62-4AF1-A7B4-198140A2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ID" dirty="0" err="1"/>
              <a:t>Sesi</a:t>
            </a:r>
            <a:r>
              <a:rPr lang="en-ID" dirty="0"/>
              <a:t> 11 </a:t>
            </a:r>
            <a:r>
              <a:rPr lang="en-ID"/>
              <a:t>– Login dan </a:t>
            </a:r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SQLite</a:t>
            </a:r>
          </a:p>
          <a:p>
            <a:pPr algn="ctr"/>
            <a:endParaRPr lang="en-ID" dirty="0"/>
          </a:p>
          <a:p>
            <a:pPr algn="ctr"/>
            <a:r>
              <a:rPr lang="en-ID" dirty="0"/>
              <a:t>Rahyan </a:t>
            </a:r>
            <a:r>
              <a:rPr lang="en-ID" dirty="0" err="1"/>
              <a:t>Ramadhani</a:t>
            </a:r>
            <a:r>
              <a:rPr lang="en-ID" dirty="0"/>
              <a:t>, S.T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833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92CF-4769-4592-B357-2495D329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5831-D7E4-481B-8F09-F407EC2B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35313"/>
          </a:xfrm>
        </p:spPr>
        <p:txBody>
          <a:bodyPr/>
          <a:lstStyle/>
          <a:p>
            <a:r>
              <a:rPr lang="en-ID" dirty="0" err="1"/>
              <a:t>Tambahkan</a:t>
            </a:r>
            <a:r>
              <a:rPr lang="en-ID" dirty="0"/>
              <a:t> juga variable </a:t>
            </a:r>
            <a:r>
              <a:rPr lang="en-ID" b="1" dirty="0">
                <a:solidFill>
                  <a:srgbClr val="FFC000"/>
                </a:solidFill>
              </a:rPr>
              <a:t>DATABASE_VERSION dan DATABASE_NAME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versioning dan </a:t>
            </a:r>
            <a:r>
              <a:rPr lang="en-ID" dirty="0" err="1"/>
              <a:t>nama</a:t>
            </a:r>
            <a:r>
              <a:rPr lang="en-ID" dirty="0"/>
              <a:t> database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A4960-7D60-4837-94BF-CCD0FB34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" y="3723556"/>
            <a:ext cx="11888752" cy="10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37F4-AD27-4085-88DF-A6BA2CC0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09F0-32CE-4EB4-AFE5-E8C4E484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696570"/>
          </a:xfrm>
        </p:spPr>
        <p:txBody>
          <a:bodyPr/>
          <a:lstStyle/>
          <a:p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pada method "</a:t>
            </a:r>
            <a:r>
              <a:rPr lang="en-ID" b="1" dirty="0" err="1">
                <a:solidFill>
                  <a:srgbClr val="FFC000"/>
                </a:solidFill>
              </a:rPr>
              <a:t>onUpgrade</a:t>
            </a:r>
            <a:r>
              <a:rPr lang="en-ID" b="1" dirty="0">
                <a:solidFill>
                  <a:srgbClr val="FFC000"/>
                </a:solidFill>
              </a:rPr>
              <a:t>(</a:t>
            </a:r>
            <a:r>
              <a:rPr lang="en-ID" b="1" dirty="0" err="1">
                <a:solidFill>
                  <a:srgbClr val="FFC000"/>
                </a:solidFill>
              </a:rPr>
              <a:t>SQLiteDatabase</a:t>
            </a:r>
            <a:r>
              <a:rPr lang="en-ID" b="1" dirty="0">
                <a:solidFill>
                  <a:srgbClr val="FFC000"/>
                </a:solidFill>
              </a:rPr>
              <a:t> </a:t>
            </a:r>
            <a:r>
              <a:rPr lang="en-ID" b="1" dirty="0" err="1">
                <a:solidFill>
                  <a:srgbClr val="FFC000"/>
                </a:solidFill>
              </a:rPr>
              <a:t>db</a:t>
            </a:r>
            <a:r>
              <a:rPr lang="en-ID" b="1" dirty="0">
                <a:solidFill>
                  <a:srgbClr val="FFC000"/>
                </a:solidFill>
              </a:rPr>
              <a:t>, int </a:t>
            </a:r>
            <a:r>
              <a:rPr lang="en-ID" b="1" dirty="0" err="1">
                <a:solidFill>
                  <a:srgbClr val="FFC000"/>
                </a:solidFill>
              </a:rPr>
              <a:t>oldVersion</a:t>
            </a:r>
            <a:r>
              <a:rPr lang="en-ID" b="1" dirty="0">
                <a:solidFill>
                  <a:srgbClr val="FFC000"/>
                </a:solidFill>
              </a:rPr>
              <a:t>, int </a:t>
            </a:r>
            <a:r>
              <a:rPr lang="en-ID" b="1" dirty="0" err="1">
                <a:solidFill>
                  <a:srgbClr val="FFC000"/>
                </a:solidFill>
              </a:rPr>
              <a:t>newVersion</a:t>
            </a:r>
            <a:r>
              <a:rPr lang="en-ID" b="1" dirty="0">
                <a:solidFill>
                  <a:srgbClr val="FFC000"/>
                </a:solidFill>
              </a:rPr>
              <a:t>)"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database </a:t>
            </a:r>
            <a:r>
              <a:rPr lang="en-ID" dirty="0" err="1"/>
              <a:t>akan</a:t>
            </a:r>
            <a:r>
              <a:rPr lang="en-ID" dirty="0"/>
              <a:t> di-upgrade, </a:t>
            </a:r>
            <a:r>
              <a:rPr lang="en-ID" dirty="0" err="1"/>
              <a:t>seperti</a:t>
            </a:r>
            <a:r>
              <a:rPr lang="en-ID" dirty="0"/>
              <a:t> DROP TABEL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1BFD-5E6B-4E62-9DDB-ABAA5D611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2" y="3918858"/>
            <a:ext cx="11704035" cy="18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4D4B1-D9FD-475B-AC57-6DF58130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DE1A-09A6-493B-A457-6317542D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553029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Kode</a:t>
            </a:r>
            <a:r>
              <a:rPr lang="en-ID" sz="1600" dirty="0">
                <a:solidFill>
                  <a:srgbClr val="FFFFFF"/>
                </a:solidFill>
              </a:rPr>
              <a:t> full class "</a:t>
            </a:r>
            <a:r>
              <a:rPr lang="en-ID" sz="1600" b="1" dirty="0" err="1">
                <a:solidFill>
                  <a:srgbClr val="FFC000"/>
                </a:solidFill>
              </a:rPr>
              <a:t>DatabaseHelper</a:t>
            </a:r>
            <a:r>
              <a:rPr lang="en-ID" sz="1600" dirty="0">
                <a:solidFill>
                  <a:srgbClr val="FFFFFF"/>
                </a:solidFill>
              </a:rPr>
              <a:t>"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DDE3D-55E7-4278-A1E4-10268037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709903"/>
            <a:ext cx="6267743" cy="51395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32358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CC565-EDAE-41B4-A4F1-74621018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C3A7-C70C-4B29-8F04-DBE243EA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382486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sebuah</a:t>
            </a:r>
            <a:r>
              <a:rPr lang="en-ID" sz="1600" dirty="0">
                <a:solidFill>
                  <a:srgbClr val="FFFFFF"/>
                </a:solidFill>
              </a:rPr>
              <a:t> Activity </a:t>
            </a:r>
            <a:r>
              <a:rPr lang="en-ID" sz="1600" dirty="0" err="1">
                <a:solidFill>
                  <a:srgbClr val="FFFFFF"/>
                </a:solidFill>
              </a:rPr>
              <a:t>baru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nama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LoginActivity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cara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A1EE6-AF7B-4B3F-8D2E-AA303836E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1" y="1266165"/>
            <a:ext cx="7329789" cy="47093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7964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49CF1-E3CD-460D-A36D-993B092E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82C7F-C44B-41F6-99F8-9A1B0051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7809-F4E9-4740-BB33-2A64E685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538515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Lakukan</a:t>
            </a:r>
            <a:r>
              <a:rPr lang="en-ID" sz="1600" dirty="0">
                <a:solidFill>
                  <a:srgbClr val="FFFFFF"/>
                </a:solidFill>
              </a:rPr>
              <a:t> design layout </a:t>
            </a:r>
            <a:r>
              <a:rPr lang="en-ID" sz="1600" dirty="0" err="1">
                <a:solidFill>
                  <a:srgbClr val="FFFFFF"/>
                </a:solidFill>
              </a:rPr>
              <a:t>LoginActivity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seperti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 dirty="0" err="1">
                <a:solidFill>
                  <a:srgbClr val="FFFFFF"/>
                </a:solidFill>
              </a:rPr>
              <a:t>silahkan</a:t>
            </a:r>
            <a:r>
              <a:rPr lang="en-ID" sz="1600" dirty="0">
                <a:solidFill>
                  <a:srgbClr val="FFFFFF"/>
                </a:solidFill>
              </a:rPr>
              <a:t> coding </a:t>
            </a:r>
            <a:r>
              <a:rPr lang="en-ID" sz="1600" dirty="0" err="1">
                <a:solidFill>
                  <a:srgbClr val="FFFFFF"/>
                </a:solidFill>
              </a:rPr>
              <a:t>masing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masing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1D208-4A6A-468B-B0A2-3948B9BD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1" y="72894"/>
            <a:ext cx="3918858" cy="66989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599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615CF-E320-4793-9911-131F820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3FAB-1C0E-497B-85D8-E88BAF27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624734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Kemudian</a:t>
            </a:r>
            <a:r>
              <a:rPr lang="en-ID" sz="1600" dirty="0">
                <a:solidFill>
                  <a:srgbClr val="FFFFFF"/>
                </a:solidFill>
              </a:rPr>
              <a:t> pada </a:t>
            </a:r>
            <a:r>
              <a:rPr lang="en-ID" sz="1600" dirty="0" err="1">
                <a:solidFill>
                  <a:srgbClr val="FFFFFF"/>
                </a:solidFill>
              </a:rPr>
              <a:t>kode</a:t>
            </a:r>
            <a:r>
              <a:rPr lang="en-ID" sz="1600" dirty="0">
                <a:solidFill>
                  <a:srgbClr val="FFFFFF"/>
                </a:solidFill>
              </a:rPr>
              <a:t> java </a:t>
            </a:r>
            <a:r>
              <a:rPr lang="en-ID" sz="1600" b="1" dirty="0" err="1">
                <a:solidFill>
                  <a:srgbClr val="FFC000"/>
                </a:solidFill>
              </a:rPr>
              <a:t>LoginActivity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471ED-D67B-4E83-803A-1265A6F93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20" y="1924865"/>
            <a:ext cx="7120164" cy="30082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382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0B303-68FD-46EF-832A-E2DC65BC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endParaRPr lang="en-I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1EEE-D225-4D94-9FB3-9A99E887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ID" sz="1600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>
                <a:solidFill>
                  <a:srgbClr val="FFFFFF"/>
                </a:solidFill>
              </a:rPr>
              <a:t>sebuah</a:t>
            </a:r>
            <a:r>
              <a:rPr lang="en-ID" sz="1600" dirty="0">
                <a:solidFill>
                  <a:srgbClr val="FFFFFF"/>
                </a:solidFill>
              </a:rPr>
              <a:t> Activity </a:t>
            </a:r>
            <a:r>
              <a:rPr lang="en-ID" sz="1600">
                <a:solidFill>
                  <a:srgbClr val="FFFFFF"/>
                </a:solidFill>
              </a:rPr>
              <a:t>baru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>
                <a:solidFill>
                  <a:srgbClr val="FFFFFF"/>
                </a:solidFill>
              </a:rPr>
              <a:t>nama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>
                <a:solidFill>
                  <a:srgbClr val="FFFFFF"/>
                </a:solidFill>
              </a:rPr>
              <a:t>RegisterActivity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>
                <a:solidFill>
                  <a:srgbClr val="FFFFFF"/>
                </a:solidFill>
              </a:rPr>
              <a:t>cara</a:t>
            </a:r>
            <a:r>
              <a:rPr lang="en-ID" sz="1600" dirty="0">
                <a:solidFill>
                  <a:srgbClr val="FFFFFF"/>
                </a:solidFill>
              </a:rPr>
              <a:t> :</a:t>
            </a:r>
          </a:p>
          <a:p>
            <a:endParaRPr lang="en-ID" sz="1600" dirty="0">
              <a:solidFill>
                <a:srgbClr val="FFFFFF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2929D-BFA5-4BA9-9AD8-5FDC7B4B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1710830"/>
            <a:ext cx="5638853" cy="34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7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415DA27-CFBE-45D5-A19E-624506B57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9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43891-5D56-470C-82CC-927C7F1E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B812-648C-47A4-AC02-85AF0C6D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332688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Lakukan</a:t>
            </a:r>
            <a:r>
              <a:rPr lang="en-ID" sz="1600" dirty="0">
                <a:solidFill>
                  <a:srgbClr val="FFFFFF"/>
                </a:solidFill>
              </a:rPr>
              <a:t> design layout </a:t>
            </a:r>
            <a:r>
              <a:rPr lang="en-ID" sz="1600" dirty="0" err="1">
                <a:solidFill>
                  <a:srgbClr val="FFFFFF"/>
                </a:solidFill>
              </a:rPr>
              <a:t>RegisterActivity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seperti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 dirty="0" err="1">
                <a:solidFill>
                  <a:srgbClr val="FFFFFF"/>
                </a:solidFill>
              </a:rPr>
              <a:t>silahkan</a:t>
            </a:r>
            <a:r>
              <a:rPr lang="en-ID" sz="1600" dirty="0">
                <a:solidFill>
                  <a:srgbClr val="FFFFFF"/>
                </a:solidFill>
              </a:rPr>
              <a:t> coding </a:t>
            </a:r>
            <a:r>
              <a:rPr lang="en-ID" sz="1600" dirty="0" err="1">
                <a:solidFill>
                  <a:srgbClr val="FFFFFF"/>
                </a:solidFill>
              </a:rPr>
              <a:t>masing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masing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BACC-5C91-4156-B498-DE620914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87" y="101600"/>
            <a:ext cx="3923827" cy="67073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7925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C6B2-5AD8-45F9-87E5-261EE050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TYPE DATA PADA SQLITE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9F490-AF5B-4FE1-8692-30D0404C4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745304"/>
            <a:ext cx="6268062" cy="51942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2549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D9DDB-582A-4468-88F1-E06C9D5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C9D5-2B39-46C2-A058-1A487635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332688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Kemudian</a:t>
            </a:r>
            <a:r>
              <a:rPr lang="en-ID" sz="1600" dirty="0">
                <a:solidFill>
                  <a:srgbClr val="FFFFFF"/>
                </a:solidFill>
              </a:rPr>
              <a:t> pada </a:t>
            </a:r>
            <a:r>
              <a:rPr lang="en-ID" sz="1600" dirty="0" err="1">
                <a:solidFill>
                  <a:srgbClr val="FFFFFF"/>
                </a:solidFill>
              </a:rPr>
              <a:t>kode</a:t>
            </a:r>
            <a:r>
              <a:rPr lang="en-ID" sz="1600" dirty="0">
                <a:solidFill>
                  <a:srgbClr val="FFFFFF"/>
                </a:solidFill>
              </a:rPr>
              <a:t> java </a:t>
            </a:r>
            <a:r>
              <a:rPr lang="en-ID" sz="1600" b="1" dirty="0" err="1">
                <a:solidFill>
                  <a:srgbClr val="FFC000"/>
                </a:solidFill>
              </a:rPr>
              <a:t>RegisterActivity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deklarasi</a:t>
            </a:r>
            <a:r>
              <a:rPr lang="en-ID" sz="1600" dirty="0">
                <a:solidFill>
                  <a:srgbClr val="FFFFFF"/>
                </a:solidFill>
              </a:rPr>
              <a:t> variable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FF6DF-CE52-43D5-A8B4-B3A04B08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09" y="2516250"/>
            <a:ext cx="7307110" cy="18815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549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D2EBA-2A7F-452C-91B7-0D2DFB76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7A9C-3C18-4CCB-AFEF-9DC98325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2046515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Untuk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melakukan</a:t>
            </a:r>
            <a:r>
              <a:rPr lang="en-ID" sz="1600" dirty="0">
                <a:solidFill>
                  <a:srgbClr val="FFFFFF"/>
                </a:solidFill>
              </a:rPr>
              <a:t> "</a:t>
            </a:r>
            <a:r>
              <a:rPr lang="en-ID" sz="1600" b="1" dirty="0">
                <a:solidFill>
                  <a:srgbClr val="FFC000"/>
                </a:solidFill>
              </a:rPr>
              <a:t>Create data</a:t>
            </a:r>
            <a:r>
              <a:rPr lang="en-ID" sz="1600" dirty="0">
                <a:solidFill>
                  <a:srgbClr val="FFFFFF"/>
                </a:solidFill>
              </a:rPr>
              <a:t>" SQLite pada Android, </a:t>
            </a:r>
            <a:r>
              <a:rPr lang="en-ID" sz="1600" dirty="0" err="1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sebuah</a:t>
            </a:r>
            <a:r>
              <a:rPr lang="en-ID" sz="1600" dirty="0">
                <a:solidFill>
                  <a:srgbClr val="FFFFFF"/>
                </a:solidFill>
              </a:rPr>
              <a:t> method pada </a:t>
            </a:r>
            <a:r>
              <a:rPr lang="en-ID" sz="1600" dirty="0" err="1">
                <a:solidFill>
                  <a:srgbClr val="FFFFFF"/>
                </a:solidFill>
              </a:rPr>
              <a:t>RegisterActivity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 dirty="0" err="1">
                <a:solidFill>
                  <a:srgbClr val="FFFFFF"/>
                </a:solidFill>
              </a:rPr>
              <a:t>nama</a:t>
            </a:r>
            <a:r>
              <a:rPr lang="en-ID" sz="1600" dirty="0">
                <a:solidFill>
                  <a:srgbClr val="FFFFFF"/>
                </a:solidFill>
              </a:rPr>
              <a:t> method </a:t>
            </a:r>
            <a:r>
              <a:rPr lang="en-ID" sz="1600" dirty="0" err="1">
                <a:solidFill>
                  <a:srgbClr val="FFFFFF"/>
                </a:solidFill>
              </a:rPr>
              <a:t>sesuaikan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keinginan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anda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FFA19-1AC6-4990-A9B4-AC612148D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2407292"/>
            <a:ext cx="7357378" cy="20018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8380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61C0E-46C6-4A7E-9A55-0A6ADA53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622-EFB2-48BE-964B-A95ACB2F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132115"/>
          </a:xfrm>
        </p:spPr>
        <p:txBody>
          <a:bodyPr>
            <a:normAutofit/>
          </a:bodyPr>
          <a:lstStyle/>
          <a:p>
            <a:r>
              <a:rPr lang="en-ID" sz="1600" dirty="0">
                <a:solidFill>
                  <a:srgbClr val="FFFFFF"/>
                </a:solidFill>
              </a:rPr>
              <a:t>Dan </a:t>
            </a:r>
            <a:r>
              <a:rPr lang="en-ID" sz="1600" dirty="0" err="1">
                <a:solidFill>
                  <a:srgbClr val="FFFFFF"/>
                </a:solidFill>
              </a:rPr>
              <a:t>gunakan</a:t>
            </a:r>
            <a:r>
              <a:rPr lang="en-ID" sz="1600" dirty="0">
                <a:solidFill>
                  <a:srgbClr val="FFFFFF"/>
                </a:solidFill>
              </a:rPr>
              <a:t> method </a:t>
            </a:r>
            <a:r>
              <a:rPr lang="en-ID" sz="1600" dirty="0" err="1">
                <a:solidFill>
                  <a:srgbClr val="FFFFFF"/>
                </a:solidFill>
              </a:rPr>
              <a:t>tersebut</a:t>
            </a:r>
            <a:r>
              <a:rPr lang="en-ID" sz="1600" dirty="0">
                <a:solidFill>
                  <a:srgbClr val="FFFFFF"/>
                </a:solidFill>
              </a:rPr>
              <a:t> di event </a:t>
            </a:r>
            <a:r>
              <a:rPr lang="en-ID" sz="1600" b="1" dirty="0">
                <a:solidFill>
                  <a:srgbClr val="FFC000"/>
                </a:solidFill>
              </a:rPr>
              <a:t>onclick</a:t>
            </a:r>
            <a:r>
              <a:rPr lang="en-ID" sz="1600" dirty="0">
                <a:solidFill>
                  <a:srgbClr val="FFFFFF"/>
                </a:solidFill>
              </a:rPr>
              <a:t> pada button "</a:t>
            </a:r>
            <a:r>
              <a:rPr lang="en-ID" sz="1600" b="1" dirty="0">
                <a:solidFill>
                  <a:srgbClr val="FFC000"/>
                </a:solidFill>
              </a:rPr>
              <a:t>register</a:t>
            </a:r>
            <a:r>
              <a:rPr lang="en-ID" sz="1600" dirty="0">
                <a:solidFill>
                  <a:srgbClr val="FFFFFF"/>
                </a:solidFill>
              </a:rPr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15E55-80C6-4AAC-8D76-006A46E3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69" y="2256886"/>
            <a:ext cx="7408367" cy="23151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3685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00552-889F-41AA-9260-2736A6DA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6399-047F-41E9-8BC3-ED55B240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488256"/>
          </a:xfrm>
        </p:spPr>
        <p:txBody>
          <a:bodyPr>
            <a:normAutofit/>
          </a:bodyPr>
          <a:lstStyle/>
          <a:p>
            <a:r>
              <a:rPr lang="en-ID" sz="1600" dirty="0">
                <a:solidFill>
                  <a:srgbClr val="FFFFFF"/>
                </a:solidFill>
              </a:rPr>
              <a:t>Buka manifest (AndroidManifest.xml) </a:t>
            </a:r>
            <a:r>
              <a:rPr lang="en-ID" sz="1600" dirty="0" err="1">
                <a:solidFill>
                  <a:srgbClr val="FFFFFF"/>
                </a:solidFill>
              </a:rPr>
              <a:t>ubah</a:t>
            </a:r>
            <a:r>
              <a:rPr lang="en-ID" sz="1600" dirty="0">
                <a:solidFill>
                  <a:srgbClr val="FFFFFF"/>
                </a:solidFill>
              </a:rPr>
              <a:t> launcher </a:t>
            </a:r>
            <a:r>
              <a:rPr lang="en-ID" sz="1600" dirty="0" err="1">
                <a:solidFill>
                  <a:srgbClr val="FFFFFF"/>
                </a:solidFill>
              </a:rPr>
              <a:t>ke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b="1" dirty="0" err="1">
                <a:solidFill>
                  <a:srgbClr val="FFC000"/>
                </a:solidFill>
              </a:rPr>
              <a:t>LoginActivity</a:t>
            </a:r>
            <a:endParaRPr lang="en-ID" sz="16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099F5-FE4C-4F20-972E-AAE45C689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902833"/>
            <a:ext cx="6267743" cy="475368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61759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A82FE-34B5-4F36-A024-041AB7F5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D773-ACC4-4C7D-9DB4-2098EFF1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2090432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Kembali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ke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LoginActivity</a:t>
            </a:r>
            <a:r>
              <a:rPr lang="en-ID" sz="1600" dirty="0">
                <a:solidFill>
                  <a:srgbClr val="FFFFFF"/>
                </a:solidFill>
              </a:rPr>
              <a:t>, </a:t>
            </a:r>
            <a:r>
              <a:rPr lang="en-ID" sz="1600" dirty="0" err="1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sebuah</a:t>
            </a:r>
            <a:r>
              <a:rPr lang="en-ID" sz="1600" dirty="0">
                <a:solidFill>
                  <a:srgbClr val="FFFFFF"/>
                </a:solidFill>
              </a:rPr>
              <a:t> method </a:t>
            </a:r>
            <a:r>
              <a:rPr lang="en-ID" sz="1600" dirty="0" err="1">
                <a:solidFill>
                  <a:srgbClr val="FFFFFF"/>
                </a:solidFill>
              </a:rPr>
              <a:t>untuk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melakukan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validasi</a:t>
            </a:r>
            <a:r>
              <a:rPr lang="en-ID" sz="1600" dirty="0">
                <a:solidFill>
                  <a:srgbClr val="FFFFFF"/>
                </a:solidFill>
              </a:rPr>
              <a:t> data pada table user, </a:t>
            </a:r>
            <a:r>
              <a:rPr lang="en-ID" sz="1600" dirty="0" err="1">
                <a:solidFill>
                  <a:srgbClr val="FFFFFF"/>
                </a:solidFill>
              </a:rPr>
              <a:t>nama</a:t>
            </a:r>
            <a:r>
              <a:rPr lang="en-ID" sz="1600" dirty="0">
                <a:solidFill>
                  <a:srgbClr val="FFFFFF"/>
                </a:solidFill>
              </a:rPr>
              <a:t> method </a:t>
            </a:r>
            <a:r>
              <a:rPr lang="en-ID" sz="1600" dirty="0" err="1">
                <a:solidFill>
                  <a:srgbClr val="FFFFFF"/>
                </a:solidFill>
              </a:rPr>
              <a:t>sesuaikan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keinginan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anda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858DB-40A1-4528-85EB-B90292822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02" y="2721053"/>
            <a:ext cx="7452071" cy="141589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1793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AA6F-2D80-4558-9584-89788EB4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7716-EFA4-4C95-A948-2442B13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382486"/>
          </a:xfrm>
        </p:spPr>
        <p:txBody>
          <a:bodyPr>
            <a:normAutofit/>
          </a:bodyPr>
          <a:lstStyle/>
          <a:p>
            <a:endParaRPr lang="en-ID" sz="1600" dirty="0">
              <a:solidFill>
                <a:srgbClr val="FFFFFF"/>
              </a:solidFill>
            </a:endParaRPr>
          </a:p>
          <a:p>
            <a:r>
              <a:rPr lang="en-ID" sz="1600" dirty="0">
                <a:solidFill>
                  <a:srgbClr val="FFFFFF"/>
                </a:solidFill>
              </a:rPr>
              <a:t>Dan </a:t>
            </a:r>
            <a:r>
              <a:rPr lang="en-ID" sz="1600" dirty="0" err="1">
                <a:solidFill>
                  <a:srgbClr val="FFFFFF"/>
                </a:solidFill>
              </a:rPr>
              <a:t>gunakan</a:t>
            </a:r>
            <a:r>
              <a:rPr lang="en-ID" sz="1600" dirty="0">
                <a:solidFill>
                  <a:srgbClr val="FFFFFF"/>
                </a:solidFill>
              </a:rPr>
              <a:t> method </a:t>
            </a:r>
            <a:r>
              <a:rPr lang="en-ID" sz="1600" dirty="0" err="1">
                <a:solidFill>
                  <a:srgbClr val="FFFFFF"/>
                </a:solidFill>
              </a:rPr>
              <a:t>tersebut</a:t>
            </a:r>
            <a:r>
              <a:rPr lang="en-ID" sz="1600" dirty="0">
                <a:solidFill>
                  <a:srgbClr val="FFFFFF"/>
                </a:solidFill>
              </a:rPr>
              <a:t> di event onclick pada button "</a:t>
            </a:r>
            <a:r>
              <a:rPr lang="en-ID" sz="1600" b="1" dirty="0">
                <a:solidFill>
                  <a:srgbClr val="FFC000"/>
                </a:solidFill>
              </a:rPr>
              <a:t>login</a:t>
            </a:r>
            <a:r>
              <a:rPr lang="en-ID" sz="1600" dirty="0">
                <a:solidFill>
                  <a:srgbClr val="FFFFFF"/>
                </a:solidFill>
              </a:rPr>
              <a:t>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07157-BD14-4E4F-BB4F-B7A0CC26E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71" y="2480540"/>
            <a:ext cx="7314629" cy="18652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0792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604D-5F48-4A9B-8C2E-360A721A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3F98-298C-441D-9E4D-08C97E19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2413000"/>
            <a:ext cx="3807508" cy="3632200"/>
          </a:xfrm>
        </p:spPr>
        <p:txBody>
          <a:bodyPr>
            <a:normAutofit/>
          </a:bodyPr>
          <a:lstStyle/>
          <a:p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tambahkan</a:t>
            </a:r>
            <a:r>
              <a:rPr lang="en-ID" sz="1600" dirty="0"/>
              <a:t> juga event onclick pada button "</a:t>
            </a:r>
            <a:r>
              <a:rPr lang="en-ID" sz="1600" b="1" dirty="0">
                <a:solidFill>
                  <a:srgbClr val="FFC000"/>
                </a:solidFill>
              </a:rPr>
              <a:t>register</a:t>
            </a:r>
            <a:r>
              <a:rPr lang="en-ID" sz="1600" dirty="0"/>
              <a:t>"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menjalankan</a:t>
            </a:r>
            <a:r>
              <a:rPr lang="en-ID" sz="1600" dirty="0"/>
              <a:t> </a:t>
            </a:r>
            <a:r>
              <a:rPr lang="en-ID" sz="1600" dirty="0" err="1"/>
              <a:t>RegisterActivity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A909F-D393-4010-8986-FA095D034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1" y="3748264"/>
            <a:ext cx="7823200" cy="14118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809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302D-21AB-4DC7-B7DE-06A02D1E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37F2-5976-46C8-97B1-D1866612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382486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srgbClr val="FFFFFF"/>
                </a:solidFill>
              </a:rPr>
              <a:t>Lakukan</a:t>
            </a:r>
            <a:r>
              <a:rPr lang="en-US" sz="1600" dirty="0">
                <a:solidFill>
                  <a:srgbClr val="FFFFFF"/>
                </a:solidFill>
              </a:rPr>
              <a:t> design layout </a:t>
            </a:r>
            <a:r>
              <a:rPr lang="en-US" sz="1600" dirty="0" err="1">
                <a:solidFill>
                  <a:srgbClr val="FFFFFF"/>
                </a:solidFill>
              </a:rPr>
              <a:t>MainActivity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sebagai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seperti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berikut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dirty="0" err="1">
                <a:solidFill>
                  <a:srgbClr val="FFFFFF"/>
                </a:solidFill>
              </a:rPr>
              <a:t>silahkan</a:t>
            </a:r>
            <a:r>
              <a:rPr lang="en-US" sz="1600" dirty="0">
                <a:solidFill>
                  <a:srgbClr val="FFFFFF"/>
                </a:solidFill>
              </a:rPr>
              <a:t> coding </a:t>
            </a:r>
            <a:r>
              <a:rPr lang="en-US" sz="1600" dirty="0" err="1">
                <a:solidFill>
                  <a:srgbClr val="FFFFFF"/>
                </a:solidFill>
              </a:rPr>
              <a:t>masing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masing</a:t>
            </a:r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2F827-8A32-41AA-9549-DB81829FB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87" y="101600"/>
            <a:ext cx="3909313" cy="66825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2946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EE95-21FE-434A-9FC2-3EAA844D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D18A-9370-4F57-ADD8-6D21028B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D" dirty="0"/>
          </a:p>
          <a:p>
            <a:endParaRPr lang="en-ID" dirty="0"/>
          </a:p>
          <a:p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pada button "</a:t>
            </a:r>
            <a:r>
              <a:rPr lang="en-ID" b="1" dirty="0" err="1">
                <a:solidFill>
                  <a:srgbClr val="FF0000"/>
                </a:solidFill>
              </a:rPr>
              <a:t>simpan</a:t>
            </a:r>
            <a:r>
              <a:rPr lang="en-ID" dirty="0"/>
              <a:t>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user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b="1" i="1" dirty="0"/>
              <a:t>table user</a:t>
            </a:r>
            <a:r>
              <a:rPr lang="en-ID" dirty="0"/>
              <a:t> pada </a:t>
            </a:r>
            <a:r>
              <a:rPr lang="en-ID" b="1" dirty="0" err="1">
                <a:solidFill>
                  <a:srgbClr val="FFC000"/>
                </a:solidFill>
              </a:rPr>
              <a:t>MainActivity</a:t>
            </a:r>
            <a:endParaRPr lang="en-ID" b="1" dirty="0">
              <a:solidFill>
                <a:srgbClr val="FFC000"/>
              </a:solidFill>
            </a:endParaRPr>
          </a:p>
          <a:p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pada button "</a:t>
            </a:r>
            <a:r>
              <a:rPr lang="en-ID" b="1" dirty="0" err="1">
                <a:solidFill>
                  <a:srgbClr val="FF0000"/>
                </a:solidFill>
              </a:rPr>
              <a:t>hapus</a:t>
            </a:r>
            <a:r>
              <a:rPr lang="en-ID" b="1" dirty="0">
                <a:solidFill>
                  <a:srgbClr val="FF0000"/>
                </a:solidFill>
              </a:rPr>
              <a:t> data</a:t>
            </a:r>
            <a:r>
              <a:rPr lang="en-ID" dirty="0"/>
              <a:t>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 di </a:t>
            </a:r>
            <a:r>
              <a:rPr lang="en-ID" b="1" i="1" dirty="0"/>
              <a:t>table user</a:t>
            </a:r>
            <a:r>
              <a:rPr lang="en-ID" b="1" dirty="0"/>
              <a:t> </a:t>
            </a:r>
            <a:r>
              <a:rPr lang="en-ID" dirty="0"/>
              <a:t>pada </a:t>
            </a:r>
            <a:r>
              <a:rPr lang="en-ID" b="1" dirty="0" err="1">
                <a:solidFill>
                  <a:srgbClr val="FFC000"/>
                </a:solidFill>
              </a:rPr>
              <a:t>MainActivity</a:t>
            </a:r>
            <a:endParaRPr lang="en-ID" b="1" dirty="0">
              <a:solidFill>
                <a:srgbClr val="FFC000"/>
              </a:solidFill>
            </a:endParaRPr>
          </a:p>
          <a:p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pada button "</a:t>
            </a:r>
            <a:r>
              <a:rPr lang="en-ID" b="1" dirty="0" err="1">
                <a:solidFill>
                  <a:srgbClr val="FF0000"/>
                </a:solidFill>
              </a:rPr>
              <a:t>lihat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seluruh</a:t>
            </a:r>
            <a:r>
              <a:rPr lang="en-ID" b="1" dirty="0">
                <a:solidFill>
                  <a:srgbClr val="FF0000"/>
                </a:solidFill>
              </a:rPr>
              <a:t> data</a:t>
            </a:r>
            <a:r>
              <a:rPr lang="en-ID" dirty="0"/>
              <a:t>" di </a:t>
            </a:r>
            <a:r>
              <a:rPr lang="en-ID" b="1" i="1" dirty="0"/>
              <a:t>table user </a:t>
            </a:r>
            <a:r>
              <a:rPr lang="en-ID" dirty="0"/>
              <a:t>pada </a:t>
            </a:r>
            <a:r>
              <a:rPr lang="en-ID" b="1" dirty="0" err="1">
                <a:solidFill>
                  <a:srgbClr val="FFC000"/>
                </a:solidFill>
              </a:rPr>
              <a:t>MainActivity</a:t>
            </a:r>
            <a:endParaRPr lang="en-ID" b="1" dirty="0">
              <a:solidFill>
                <a:srgbClr val="FFC000"/>
              </a:solidFill>
            </a:endParaRP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koding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slide </a:t>
            </a:r>
            <a:r>
              <a:rPr lang="en-ID" dirty="0" err="1"/>
              <a:t>selanjutnya</a:t>
            </a:r>
            <a:r>
              <a:rPr lang="en-ID" dirty="0"/>
              <a:t> dan 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sesuaikan</a:t>
            </a:r>
            <a:r>
              <a:rPr lang="en-ID" dirty="0"/>
              <a:t> </a:t>
            </a:r>
            <a:r>
              <a:rPr lang="en-ID" b="1" dirty="0" err="1">
                <a:solidFill>
                  <a:srgbClr val="FFC000"/>
                </a:solidFill>
              </a:rPr>
              <a:t>nama</a:t>
            </a:r>
            <a:r>
              <a:rPr lang="en-ID" b="1" dirty="0">
                <a:solidFill>
                  <a:srgbClr val="FFC000"/>
                </a:solidFill>
              </a:rPr>
              <a:t> table </a:t>
            </a:r>
            <a:r>
              <a:rPr lang="en-ID" dirty="0"/>
              <a:t>dan </a:t>
            </a:r>
            <a:r>
              <a:rPr lang="en-ID" b="1" dirty="0" err="1">
                <a:solidFill>
                  <a:srgbClr val="FFC000"/>
                </a:solidFill>
              </a:rPr>
              <a:t>columnnya</a:t>
            </a:r>
            <a:r>
              <a:rPr lang="en-ID" dirty="0"/>
              <a:t>.</a:t>
            </a:r>
          </a:p>
          <a:p>
            <a:r>
              <a:rPr lang="en-ID" dirty="0"/>
              <a:t>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b="1" dirty="0">
                <a:solidFill>
                  <a:srgbClr val="FF0000"/>
                </a:solidFill>
              </a:rPr>
              <a:t>5</a:t>
            </a:r>
            <a:r>
              <a:rPr lang="en-ID" dirty="0"/>
              <a:t> pada </a:t>
            </a:r>
            <a:r>
              <a:rPr lang="en-ID" b="1" dirty="0">
                <a:solidFill>
                  <a:srgbClr val="FF0000"/>
                </a:solidFill>
              </a:rPr>
              <a:t>UAS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732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869D-32C3-4A6A-AF22-3CF6650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Insert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30672-CD76-4B69-AD17-DA5A03E18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8" y="2789626"/>
            <a:ext cx="9526103" cy="2928786"/>
          </a:xfrm>
        </p:spPr>
      </p:pic>
    </p:spTree>
    <p:extLst>
      <p:ext uri="{BB962C8B-B14F-4D97-AF65-F5344CB8AC3E}">
        <p14:creationId xmlns:p14="http://schemas.microsoft.com/office/powerpoint/2010/main" val="204188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F8C1-EC9C-4E2C-AE47-FBED6262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table User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953E-7277-4525-B07B-6C7F9F142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6" y="2697162"/>
            <a:ext cx="11155828" cy="2687638"/>
          </a:xfrm>
        </p:spPr>
      </p:pic>
    </p:spTree>
    <p:extLst>
      <p:ext uri="{BB962C8B-B14F-4D97-AF65-F5344CB8AC3E}">
        <p14:creationId xmlns:p14="http://schemas.microsoft.com/office/powerpoint/2010/main" val="975227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9854-5374-4606-8652-36265B95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update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90804-C4D8-4B9A-8BA5-5A8C13CA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37" y="3071216"/>
            <a:ext cx="10175261" cy="2128581"/>
          </a:xfrm>
        </p:spPr>
      </p:pic>
    </p:spTree>
    <p:extLst>
      <p:ext uri="{BB962C8B-B14F-4D97-AF65-F5344CB8AC3E}">
        <p14:creationId xmlns:p14="http://schemas.microsoft.com/office/powerpoint/2010/main" val="47040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A607-CEEA-4A89-ADB8-B3DC9070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hapus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A5928-252D-4533-A5EC-62C47477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5" y="3783836"/>
            <a:ext cx="11339870" cy="970449"/>
          </a:xfrm>
        </p:spPr>
      </p:pic>
    </p:spTree>
    <p:extLst>
      <p:ext uri="{BB962C8B-B14F-4D97-AF65-F5344CB8AC3E}">
        <p14:creationId xmlns:p14="http://schemas.microsoft.com/office/powerpoint/2010/main" val="427957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5C8D-B783-4FE3-8192-1E656840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parameter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0E799-A3B2-4031-9FFD-8D740916F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61" y="3111225"/>
            <a:ext cx="10336637" cy="1883856"/>
          </a:xfrm>
        </p:spPr>
      </p:pic>
    </p:spTree>
    <p:extLst>
      <p:ext uri="{BB962C8B-B14F-4D97-AF65-F5344CB8AC3E}">
        <p14:creationId xmlns:p14="http://schemas.microsoft.com/office/powerpoint/2010/main" val="1076162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C7D3-E99A-4FC2-8923-C9C759DF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input parameter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F693F-84BB-4C2E-BC41-F2556C18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3429000"/>
            <a:ext cx="10400953" cy="1879094"/>
          </a:xfrm>
        </p:spPr>
      </p:pic>
    </p:spTree>
    <p:extLst>
      <p:ext uri="{BB962C8B-B14F-4D97-AF65-F5344CB8AC3E}">
        <p14:creationId xmlns:p14="http://schemas.microsoft.com/office/powerpoint/2010/main" val="648996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71FB-6685-48FA-898C-2B7A0C17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tabel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B3AC1-729B-4792-AA58-44C3F56C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14" y="2670828"/>
            <a:ext cx="7674306" cy="3429721"/>
          </a:xfrm>
        </p:spPr>
      </p:pic>
    </p:spTree>
    <p:extLst>
      <p:ext uri="{BB962C8B-B14F-4D97-AF65-F5344CB8AC3E}">
        <p14:creationId xmlns:p14="http://schemas.microsoft.com/office/powerpoint/2010/main" val="321702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4B24F-235D-4F37-AB67-0002E6E3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E5AE-A11E-4F23-A078-42532967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2917619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Buatlah</a:t>
            </a:r>
            <a:r>
              <a:rPr lang="en-ID" sz="1600" dirty="0">
                <a:solidFill>
                  <a:srgbClr val="FFFFFF"/>
                </a:solidFill>
              </a:rPr>
              <a:t> package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nama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b="1" dirty="0" err="1">
                <a:solidFill>
                  <a:srgbClr val="FFC000"/>
                </a:solidFill>
              </a:rPr>
              <a:t>com.NAMA_ANDA.crudsql</a:t>
            </a:r>
            <a:r>
              <a:rPr lang="en-ID" sz="1600" b="1" dirty="0">
                <a:solidFill>
                  <a:srgbClr val="FFC000"/>
                </a:solidFill>
              </a:rPr>
              <a:t> </a:t>
            </a:r>
            <a:r>
              <a:rPr lang="en-ID" sz="1600" dirty="0">
                <a:solidFill>
                  <a:srgbClr val="FFFFFF"/>
                </a:solidFill>
              </a:rPr>
              <a:t>dan </a:t>
            </a:r>
            <a:r>
              <a:rPr lang="en-ID" sz="1600" dirty="0" err="1">
                <a:solidFill>
                  <a:srgbClr val="FFFFFF"/>
                </a:solidFill>
              </a:rPr>
              <a:t>api</a:t>
            </a:r>
            <a:r>
              <a:rPr lang="en-ID" sz="1600" dirty="0">
                <a:solidFill>
                  <a:srgbClr val="FFFFFF"/>
                </a:solidFill>
              </a:rPr>
              <a:t> minimum </a:t>
            </a:r>
            <a:r>
              <a:rPr lang="en-ID" sz="1600" b="1" dirty="0">
                <a:solidFill>
                  <a:srgbClr val="FFC000"/>
                </a:solidFill>
              </a:rPr>
              <a:t>level 16</a:t>
            </a:r>
          </a:p>
          <a:p>
            <a:r>
              <a:rPr lang="en-ID" sz="1600" dirty="0" err="1">
                <a:solidFill>
                  <a:srgbClr val="FFFFFF"/>
                </a:solidFill>
              </a:rPr>
              <a:t>Buatlah</a:t>
            </a:r>
            <a:r>
              <a:rPr lang="en-ID" sz="1600" dirty="0">
                <a:solidFill>
                  <a:srgbClr val="FFFFFF"/>
                </a:solidFill>
              </a:rPr>
              <a:t> class </a:t>
            </a:r>
            <a:r>
              <a:rPr lang="en-ID" sz="1600" dirty="0" err="1">
                <a:solidFill>
                  <a:srgbClr val="FFFFFF"/>
                </a:solidFill>
              </a:rPr>
              <a:t>UserEntity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model </a:t>
            </a:r>
            <a:r>
              <a:rPr lang="en-ID" sz="1600" dirty="0" err="1">
                <a:solidFill>
                  <a:srgbClr val="FFFFFF"/>
                </a:solidFill>
              </a:rPr>
              <a:t>untuk</a:t>
            </a:r>
            <a:r>
              <a:rPr lang="en-ID" sz="1600" dirty="0">
                <a:solidFill>
                  <a:srgbClr val="FFFFFF"/>
                </a:solidFill>
              </a:rPr>
              <a:t> table User </a:t>
            </a:r>
            <a:r>
              <a:rPr lang="en-ID" sz="1600" dirty="0" err="1">
                <a:solidFill>
                  <a:srgbClr val="FFFFFF"/>
                </a:solidFill>
              </a:rPr>
              <a:t>dengan</a:t>
            </a:r>
            <a:r>
              <a:rPr lang="en-ID" sz="1600" dirty="0">
                <a:solidFill>
                  <a:srgbClr val="FFFFFF"/>
                </a:solidFill>
              </a:rPr>
              <a:t> field </a:t>
            </a:r>
            <a:r>
              <a:rPr lang="en-ID" sz="1600" dirty="0" err="1">
                <a:solidFill>
                  <a:srgbClr val="FFFFFF"/>
                </a:solidFill>
              </a:rPr>
              <a:t>beserta</a:t>
            </a:r>
            <a:r>
              <a:rPr lang="en-ID" sz="1600" dirty="0">
                <a:solidFill>
                  <a:srgbClr val="FFFFFF"/>
                </a:solidFill>
              </a:rPr>
              <a:t> getter dan </a:t>
            </a:r>
            <a:r>
              <a:rPr lang="en-ID" sz="1600" dirty="0" err="1">
                <a:solidFill>
                  <a:srgbClr val="FFFFFF"/>
                </a:solidFill>
              </a:rPr>
              <a:t>setternya</a:t>
            </a:r>
            <a:endParaRPr lang="en-ID" sz="1600" dirty="0">
              <a:solidFill>
                <a:srgbClr val="FFFFFF"/>
              </a:solidFill>
            </a:endParaRPr>
          </a:p>
          <a:p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5A120-433E-4CC5-936D-70A5526A3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1595222"/>
            <a:ext cx="6267743" cy="33689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9127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1A5A9-1F37-48B7-ABA6-D4891F69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FBC3-0FC1-4E59-B076-A2D7EC10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2235200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Buatlah</a:t>
            </a:r>
            <a:r>
              <a:rPr lang="en-ID" sz="1600" dirty="0">
                <a:solidFill>
                  <a:srgbClr val="FFFFFF"/>
                </a:solidFill>
              </a:rPr>
              <a:t> class </a:t>
            </a:r>
            <a:r>
              <a:rPr lang="en-ID" sz="1600" b="1" dirty="0" err="1">
                <a:solidFill>
                  <a:srgbClr val="FFFFFF"/>
                </a:solidFill>
              </a:rPr>
              <a:t>DatabaseHelper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manajemen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untuk</a:t>
            </a:r>
            <a:r>
              <a:rPr lang="en-ID" sz="1600" dirty="0">
                <a:solidFill>
                  <a:srgbClr val="FFFFFF"/>
                </a:solidFill>
              </a:rPr>
              <a:t> database. </a:t>
            </a:r>
            <a:r>
              <a:rPr lang="en-ID" sz="1600" dirty="0" err="1">
                <a:solidFill>
                  <a:srgbClr val="FFFFFF"/>
                </a:solidFill>
              </a:rPr>
              <a:t>stepnya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sebagai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berikut</a:t>
            </a:r>
            <a:r>
              <a:rPr lang="en-ID" sz="1600" dirty="0">
                <a:solidFill>
                  <a:srgbClr val="FFFFFF"/>
                </a:solidFill>
              </a:rPr>
              <a:t> :</a:t>
            </a:r>
          </a:p>
          <a:p>
            <a:endParaRPr lang="en-ID" sz="1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C9146-8B61-45F5-B7FC-DCAB69207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r="41493"/>
          <a:stretch/>
        </p:blipFill>
        <p:spPr>
          <a:xfrm>
            <a:off x="5732292" y="261257"/>
            <a:ext cx="5726873" cy="64443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617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012EDB-3F2E-4E9B-AF93-C3DC0EF1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r="30513" b="-2"/>
          <a:stretch/>
        </p:blipFill>
        <p:spPr>
          <a:xfrm>
            <a:off x="3620632" y="643467"/>
            <a:ext cx="495073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B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476628F-4BAF-4917-81D5-13606FAB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r="3" b="39293"/>
          <a:stretch/>
        </p:blipFill>
        <p:spPr>
          <a:xfrm>
            <a:off x="2798638" y="786900"/>
            <a:ext cx="6594724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912AAC8-145B-4D33-B809-5959A7EF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60" b="1"/>
          <a:stretch/>
        </p:blipFill>
        <p:spPr>
          <a:xfrm>
            <a:off x="2439978" y="643467"/>
            <a:ext cx="73120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2E54E-661A-4FB7-BE12-3DC87569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endParaRPr lang="en-ID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63-F308-42D0-B074-DF4480A2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1814286"/>
          </a:xfrm>
        </p:spPr>
        <p:txBody>
          <a:bodyPr>
            <a:normAutofit/>
          </a:bodyPr>
          <a:lstStyle/>
          <a:p>
            <a:r>
              <a:rPr lang="en-ID" sz="1600" dirty="0" err="1">
                <a:solidFill>
                  <a:srgbClr val="FFFFFF"/>
                </a:solidFill>
              </a:rPr>
              <a:t>Untuk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membuat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sebuah</a:t>
            </a:r>
            <a:r>
              <a:rPr lang="en-ID" sz="1600" dirty="0">
                <a:solidFill>
                  <a:srgbClr val="FFFFFF"/>
                </a:solidFill>
              </a:rPr>
              <a:t> table pada SQLite, </a:t>
            </a:r>
            <a:r>
              <a:rPr lang="en-ID" sz="1600" dirty="0" err="1">
                <a:solidFill>
                  <a:srgbClr val="FFFFFF"/>
                </a:solidFill>
              </a:rPr>
              <a:t>tambahkan</a:t>
            </a:r>
            <a:r>
              <a:rPr lang="en-ID" sz="1600" dirty="0">
                <a:solidFill>
                  <a:srgbClr val="FFFFFF"/>
                </a:solidFill>
              </a:rPr>
              <a:t> </a:t>
            </a:r>
            <a:r>
              <a:rPr lang="en-ID" sz="1600" dirty="0" err="1">
                <a:solidFill>
                  <a:srgbClr val="FFFFFF"/>
                </a:solidFill>
              </a:rPr>
              <a:t>kode</a:t>
            </a:r>
            <a:r>
              <a:rPr lang="en-ID" sz="1600" dirty="0">
                <a:solidFill>
                  <a:srgbClr val="FFFFFF"/>
                </a:solidFill>
              </a:rPr>
              <a:t> pada method "</a:t>
            </a:r>
            <a:r>
              <a:rPr lang="en-ID" sz="1600" b="1" dirty="0" err="1">
                <a:solidFill>
                  <a:srgbClr val="FFC000"/>
                </a:solidFill>
              </a:rPr>
              <a:t>onCreate</a:t>
            </a:r>
            <a:r>
              <a:rPr lang="en-ID" sz="1600" b="1" dirty="0">
                <a:solidFill>
                  <a:srgbClr val="FFC000"/>
                </a:solidFill>
              </a:rPr>
              <a:t>(</a:t>
            </a:r>
            <a:r>
              <a:rPr lang="en-ID" sz="1600" b="1" dirty="0" err="1">
                <a:solidFill>
                  <a:srgbClr val="FFC000"/>
                </a:solidFill>
              </a:rPr>
              <a:t>SQLiteDatabase</a:t>
            </a:r>
            <a:r>
              <a:rPr lang="en-ID" sz="1600" b="1" dirty="0">
                <a:solidFill>
                  <a:srgbClr val="FFC000"/>
                </a:solidFill>
              </a:rPr>
              <a:t> </a:t>
            </a:r>
            <a:r>
              <a:rPr lang="en-ID" sz="1600" b="1" dirty="0" err="1">
                <a:solidFill>
                  <a:srgbClr val="FFC000"/>
                </a:solidFill>
              </a:rPr>
              <a:t>db</a:t>
            </a:r>
            <a:r>
              <a:rPr lang="en-ID" sz="1600" b="1" dirty="0">
                <a:solidFill>
                  <a:srgbClr val="FFC000"/>
                </a:solidFill>
              </a:rPr>
              <a:t>)"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27BD3-C721-456A-AEFA-BA102AA3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1595222"/>
            <a:ext cx="6267743" cy="33689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5013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411</Words>
  <Application>Microsoft Office PowerPoint</Application>
  <PresentationFormat>Widescreen</PresentationFormat>
  <Paragraphs>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Century Gothic</vt:lpstr>
      <vt:lpstr>Wingdings 2</vt:lpstr>
      <vt:lpstr>Quotable</vt:lpstr>
      <vt:lpstr>Praktikum Pemograman Piranti Bergerak</vt:lpstr>
      <vt:lpstr>TYPE DATA PADA SQLITE</vt:lpstr>
      <vt:lpstr>Design table User yang akan digunakan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Query Insert data</vt:lpstr>
      <vt:lpstr>Query update data</vt:lpstr>
      <vt:lpstr>Query hapus data</vt:lpstr>
      <vt:lpstr>Query mengambil data tanpa menggunakan parameter</vt:lpstr>
      <vt:lpstr>Query mengambil data dengan input parameter</vt:lpstr>
      <vt:lpstr>Query mengambil seluruh data yang ada pada tabel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Pemograman Piranti Bergerak</dc:title>
  <dc:creator>Developer Rahyan</dc:creator>
  <cp:lastModifiedBy>Developer Rahyan</cp:lastModifiedBy>
  <cp:revision>14</cp:revision>
  <dcterms:created xsi:type="dcterms:W3CDTF">2019-05-24T12:31:12Z</dcterms:created>
  <dcterms:modified xsi:type="dcterms:W3CDTF">2019-05-24T12:43:32Z</dcterms:modified>
</cp:coreProperties>
</file>