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5"/>
  </p:normalViewPr>
  <p:slideViewPr>
    <p:cSldViewPr snapToGrid="0">
      <p:cViewPr varScale="1">
        <p:scale>
          <a:sx n="120" d="100"/>
          <a:sy n="120" d="100"/>
        </p:scale>
        <p:origin x="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93B4-00BB-801D-73FD-DD6E79B5AD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B72163A-E173-9FD8-DD64-2CAE3CDB3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F2086AD-C11E-3DB7-D0C7-37376E07EC49}"/>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5" name="Footer Placeholder 4">
            <a:extLst>
              <a:ext uri="{FF2B5EF4-FFF2-40B4-BE49-F238E27FC236}">
                <a16:creationId xmlns:a16="http://schemas.microsoft.com/office/drawing/2014/main" id="{6E3DD98B-6112-C936-AEE9-FCAC57559E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A008E3-3521-933D-148A-07EF01A0E3E2}"/>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50022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9B08-C3E9-51F9-37D8-C4C78AE0BB6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CB65932-95EB-2B34-906D-F45290DD6D5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2BA67C-0438-1D63-C0A0-B8476EDBD8F1}"/>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5" name="Footer Placeholder 4">
            <a:extLst>
              <a:ext uri="{FF2B5EF4-FFF2-40B4-BE49-F238E27FC236}">
                <a16:creationId xmlns:a16="http://schemas.microsoft.com/office/drawing/2014/main" id="{A213CF55-E201-49F9-10C2-162D83B737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9BECD7-230D-BA44-C03E-3992BBBA536C}"/>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40169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3E9CE-86BB-D06F-818A-E7139A17CE7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6C4D490-266D-9689-CB73-78035A2447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C785898-240C-CC6D-839B-A5864D4E0270}"/>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5" name="Footer Placeholder 4">
            <a:extLst>
              <a:ext uri="{FF2B5EF4-FFF2-40B4-BE49-F238E27FC236}">
                <a16:creationId xmlns:a16="http://schemas.microsoft.com/office/drawing/2014/main" id="{31B4EA40-3893-4005-CE67-9A69BC9DC7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533BEB-D30A-C33D-59CF-51198AB655A3}"/>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98908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17C6-5D04-C1C7-7C38-21FA6A8CEA7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C42061B-9C6E-EA9A-C9E5-6E10F9F2DE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EBAEFA-1177-FA50-3442-3DD040A5C333}"/>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5" name="Footer Placeholder 4">
            <a:extLst>
              <a:ext uri="{FF2B5EF4-FFF2-40B4-BE49-F238E27FC236}">
                <a16:creationId xmlns:a16="http://schemas.microsoft.com/office/drawing/2014/main" id="{CFB014AD-C122-BD13-4BE9-A929625C43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8429CE-D43B-3487-B463-2A368C5E0DA4}"/>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401982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F0E5-CCAD-0961-C9F2-20777F385B7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40DED7C-7808-C57F-F535-73A4D8FB83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E27AEF-0487-067F-E0C3-9D7A258C9F61}"/>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5" name="Footer Placeholder 4">
            <a:extLst>
              <a:ext uri="{FF2B5EF4-FFF2-40B4-BE49-F238E27FC236}">
                <a16:creationId xmlns:a16="http://schemas.microsoft.com/office/drawing/2014/main" id="{F2C6D6BF-CB9A-0390-C64A-80E1E28D7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4355C5-C5BF-D414-7EF1-0B530BD893D6}"/>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94517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696F-4C66-83A3-6150-AF343EA0B8E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D32BF78-60C5-1F4E-2C16-A783444E50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F3B165E-A6CC-8C8B-0F2D-4FB1B5F23C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AB4DE93-39D7-0399-6619-1CA255901252}"/>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6" name="Footer Placeholder 5">
            <a:extLst>
              <a:ext uri="{FF2B5EF4-FFF2-40B4-BE49-F238E27FC236}">
                <a16:creationId xmlns:a16="http://schemas.microsoft.com/office/drawing/2014/main" id="{2EB5EBEA-A4B4-4A35-BA0F-C3AC468EA1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76C4FF-A61D-CD7B-BB8B-25BA52FDA11A}"/>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89356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23BE-6F17-B9A3-9322-5F2CFC033E2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A6AD694-3EFE-6256-1961-63098D0EF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57DB083-803C-11FD-F1A7-D8042A59DC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E540AC0-AD83-0A47-D6AF-57C185CF6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90B908-0B2F-2E39-A98C-63751C2B9A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690E365-DCF8-24C6-C179-E4900432D461}"/>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8" name="Footer Placeholder 7">
            <a:extLst>
              <a:ext uri="{FF2B5EF4-FFF2-40B4-BE49-F238E27FC236}">
                <a16:creationId xmlns:a16="http://schemas.microsoft.com/office/drawing/2014/main" id="{00D4E904-1A96-2801-C59E-41AF652C55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F1B424-9A3E-C73A-4565-373398C7DE7A}"/>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48092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54C7-8747-18D1-A4E8-457D03BD75C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89DA33D-4754-FD8A-4633-1208F342D2D4}"/>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4" name="Footer Placeholder 3">
            <a:extLst>
              <a:ext uri="{FF2B5EF4-FFF2-40B4-BE49-F238E27FC236}">
                <a16:creationId xmlns:a16="http://schemas.microsoft.com/office/drawing/2014/main" id="{FFC1823E-32FF-8E98-4941-1FC8CE9127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3485A8-D10E-CA3D-0762-BBDF79512E0B}"/>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108537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69DD4-1430-B986-8350-8CA29DCE5E35}"/>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3" name="Footer Placeholder 2">
            <a:extLst>
              <a:ext uri="{FF2B5EF4-FFF2-40B4-BE49-F238E27FC236}">
                <a16:creationId xmlns:a16="http://schemas.microsoft.com/office/drawing/2014/main" id="{ED791932-BBB6-1311-1A7C-566F7CED3B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320B7E1-16D5-73E3-B93F-F8A5F71B695A}"/>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59808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D793-814E-A707-A982-9978F6A9A0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BF4B036-6F93-F6FC-9374-D60E02CBA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9A53BB8-9577-76CC-04C7-F3258FB77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3DE276-5D4E-915B-0EFC-51E7E084E0D4}"/>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6" name="Footer Placeholder 5">
            <a:extLst>
              <a:ext uri="{FF2B5EF4-FFF2-40B4-BE49-F238E27FC236}">
                <a16:creationId xmlns:a16="http://schemas.microsoft.com/office/drawing/2014/main" id="{07D2D5FA-E5B0-4122-4EEF-611DCC38AC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8DCF07-9E7F-73A1-E884-1E873CE76784}"/>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15420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E8C3-7054-6218-5E08-5ED21124A1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D34CB04-23E7-8725-44FB-EB4D349EB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9763D2-EE33-DB47-4529-B394090CD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04FEAE-F13C-8B0B-8CE7-19204C7114D5}"/>
              </a:ext>
            </a:extLst>
          </p:cNvPr>
          <p:cNvSpPr>
            <a:spLocks noGrp="1"/>
          </p:cNvSpPr>
          <p:nvPr>
            <p:ph type="dt" sz="half" idx="10"/>
          </p:nvPr>
        </p:nvSpPr>
        <p:spPr/>
        <p:txBody>
          <a:bodyPr/>
          <a:lstStyle/>
          <a:p>
            <a:fld id="{B7CFA484-72E8-A442-BADE-A5888C8D7710}" type="datetimeFigureOut">
              <a:rPr lang="en-GB" smtClean="0"/>
              <a:t>04/03/2024</a:t>
            </a:fld>
            <a:endParaRPr lang="en-GB"/>
          </a:p>
        </p:txBody>
      </p:sp>
      <p:sp>
        <p:nvSpPr>
          <p:cNvPr id="6" name="Footer Placeholder 5">
            <a:extLst>
              <a:ext uri="{FF2B5EF4-FFF2-40B4-BE49-F238E27FC236}">
                <a16:creationId xmlns:a16="http://schemas.microsoft.com/office/drawing/2014/main" id="{47AAC41D-06C5-E1ED-2478-53550726B1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9295C-3904-5BE5-FA3B-2D5D48EB0996}"/>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89463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EE70B-50D4-9357-533B-07F781846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794E99-B269-AE26-A5ED-BAFB438F8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B5651D-F399-8E06-06DD-24CFD6623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CFA484-72E8-A442-BADE-A5888C8D7710}" type="datetimeFigureOut">
              <a:rPr lang="en-GB" smtClean="0"/>
              <a:t>04/03/2024</a:t>
            </a:fld>
            <a:endParaRPr lang="en-GB"/>
          </a:p>
        </p:txBody>
      </p:sp>
      <p:sp>
        <p:nvSpPr>
          <p:cNvPr id="5" name="Footer Placeholder 4">
            <a:extLst>
              <a:ext uri="{FF2B5EF4-FFF2-40B4-BE49-F238E27FC236}">
                <a16:creationId xmlns:a16="http://schemas.microsoft.com/office/drawing/2014/main" id="{7EB43038-041B-941E-24BE-79EBBA38F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BC5564A-5C29-F79D-885C-BB4AE8A32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07124A-7CE2-444E-8699-8C1743879548}" type="slidenum">
              <a:rPr lang="en-GB" smtClean="0"/>
              <a:t>‹#›</a:t>
            </a:fld>
            <a:endParaRPr lang="en-GB"/>
          </a:p>
        </p:txBody>
      </p:sp>
    </p:spTree>
    <p:extLst>
      <p:ext uri="{BB962C8B-B14F-4D97-AF65-F5344CB8AC3E}">
        <p14:creationId xmlns:p14="http://schemas.microsoft.com/office/powerpoint/2010/main" val="24806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uniform&#10;&#10;Description automatically generated">
            <a:extLst>
              <a:ext uri="{FF2B5EF4-FFF2-40B4-BE49-F238E27FC236}">
                <a16:creationId xmlns:a16="http://schemas.microsoft.com/office/drawing/2014/main" id="{667FAF84-1BBE-488B-C7B2-4B7AD2E85681}"/>
              </a:ext>
            </a:extLst>
          </p:cNvPr>
          <p:cNvPicPr>
            <a:picLocks noChangeAspect="1"/>
          </p:cNvPicPr>
          <p:nvPr/>
        </p:nvPicPr>
        <p:blipFill>
          <a:blip r:embed="rId2"/>
          <a:stretch>
            <a:fillRect/>
          </a:stretch>
        </p:blipFill>
        <p:spPr>
          <a:xfrm>
            <a:off x="1408043" y="157010"/>
            <a:ext cx="2109580" cy="2109580"/>
          </a:xfrm>
          <a:prstGeom prst="rect">
            <a:avLst/>
          </a:prstGeom>
        </p:spPr>
      </p:pic>
      <p:sp>
        <p:nvSpPr>
          <p:cNvPr id="7" name="TextBox 6">
            <a:extLst>
              <a:ext uri="{FF2B5EF4-FFF2-40B4-BE49-F238E27FC236}">
                <a16:creationId xmlns:a16="http://schemas.microsoft.com/office/drawing/2014/main" id="{E29C015E-859F-2A2E-9685-6EE8583296DD}"/>
              </a:ext>
            </a:extLst>
          </p:cNvPr>
          <p:cNvSpPr txBox="1"/>
          <p:nvPr/>
        </p:nvSpPr>
        <p:spPr>
          <a:xfrm>
            <a:off x="4238846" y="157010"/>
            <a:ext cx="6096000" cy="2031325"/>
          </a:xfrm>
          <a:prstGeom prst="rect">
            <a:avLst/>
          </a:prstGeom>
          <a:noFill/>
        </p:spPr>
        <p:txBody>
          <a:bodyPr wrap="square">
            <a:spAutoFit/>
          </a:bodyPr>
          <a:lstStyle/>
          <a:p>
            <a:pPr algn="just"/>
            <a:r>
              <a:rPr lang="en-GB" b="0" i="1" dirty="0">
                <a:solidFill>
                  <a:srgbClr val="343A40"/>
                </a:solidFill>
                <a:effectLst/>
                <a:latin typeface="Source Sans Pro" panose="020F0502020204030204" pitchFamily="34" charset="0"/>
              </a:rPr>
              <a:t>“Our partnership with EUROCONTROL and the PRC is vital to fostering a joint understanding of the characteristics of both systems and how these relate to operational performance. The continual work on the Brazil-Europe comparison report is an essential enabler for Brazil to take stock of the improvements made within the Brazilian system and understand potential future constraints comparing the Brazilian context to Europe.”</a:t>
            </a:r>
            <a:endParaRPr lang="en-GB" i="1" dirty="0"/>
          </a:p>
        </p:txBody>
      </p:sp>
      <p:sp>
        <p:nvSpPr>
          <p:cNvPr id="9" name="TextBox 8">
            <a:extLst>
              <a:ext uri="{FF2B5EF4-FFF2-40B4-BE49-F238E27FC236}">
                <a16:creationId xmlns:a16="http://schemas.microsoft.com/office/drawing/2014/main" id="{A601B23F-6290-6B5A-DB4E-883AC6F636C8}"/>
              </a:ext>
            </a:extLst>
          </p:cNvPr>
          <p:cNvSpPr txBox="1"/>
          <p:nvPr/>
        </p:nvSpPr>
        <p:spPr>
          <a:xfrm>
            <a:off x="1408043" y="2364078"/>
            <a:ext cx="6097772" cy="646331"/>
          </a:xfrm>
          <a:prstGeom prst="rect">
            <a:avLst/>
          </a:prstGeom>
          <a:noFill/>
        </p:spPr>
        <p:txBody>
          <a:bodyPr wrap="square">
            <a:spAutoFit/>
          </a:bodyPr>
          <a:lstStyle/>
          <a:p>
            <a:pPr algn="l"/>
            <a:r>
              <a:rPr lang="en-GB" b="1" i="0" dirty="0">
                <a:solidFill>
                  <a:srgbClr val="343A40"/>
                </a:solidFill>
                <a:effectLst/>
                <a:latin typeface="Source Sans Pro" panose="020B0503030403020204" pitchFamily="34" charset="0"/>
              </a:rPr>
              <a:t>Brigadier André Gustavo Fernandes </a:t>
            </a:r>
            <a:r>
              <a:rPr lang="en-GB" b="1" i="0" dirty="0" err="1">
                <a:solidFill>
                  <a:srgbClr val="343A40"/>
                </a:solidFill>
                <a:effectLst/>
                <a:latin typeface="Source Sans Pro" panose="020B0503030403020204" pitchFamily="34" charset="0"/>
              </a:rPr>
              <a:t>Peçanha</a:t>
            </a:r>
            <a:endParaRPr lang="en-GB" b="0" i="0" dirty="0">
              <a:solidFill>
                <a:srgbClr val="343A40"/>
              </a:solidFill>
              <a:effectLst/>
              <a:latin typeface="Source Sans Pro" panose="020B0503030403020204" pitchFamily="34" charset="0"/>
            </a:endParaRPr>
          </a:p>
          <a:p>
            <a:pPr algn="l"/>
            <a:r>
              <a:rPr lang="en-GB" b="0" i="1" dirty="0">
                <a:solidFill>
                  <a:srgbClr val="343A40"/>
                </a:solidFill>
                <a:effectLst/>
                <a:latin typeface="Source Sans Pro" panose="020B0503030403020204" pitchFamily="34" charset="0"/>
              </a:rPr>
              <a:t>Chief of Operations Subdepartment of DECEA</a:t>
            </a:r>
            <a:endParaRPr lang="en-GB" b="0" i="0" dirty="0">
              <a:solidFill>
                <a:srgbClr val="343A40"/>
              </a:solidFill>
              <a:effectLst/>
              <a:latin typeface="Source Sans Pro" panose="020B0503030403020204" pitchFamily="34" charset="0"/>
            </a:endParaRPr>
          </a:p>
        </p:txBody>
      </p:sp>
      <p:pic>
        <p:nvPicPr>
          <p:cNvPr id="11" name="Picture 10" descr="A person in a suit and tie&#10;&#10;Description automatically generated">
            <a:extLst>
              <a:ext uri="{FF2B5EF4-FFF2-40B4-BE49-F238E27FC236}">
                <a16:creationId xmlns:a16="http://schemas.microsoft.com/office/drawing/2014/main" id="{732CF16D-7B71-D324-A097-451AEA799CA2}"/>
              </a:ext>
            </a:extLst>
          </p:cNvPr>
          <p:cNvPicPr>
            <a:picLocks noChangeAspect="1"/>
          </p:cNvPicPr>
          <p:nvPr/>
        </p:nvPicPr>
        <p:blipFill>
          <a:blip r:embed="rId3"/>
          <a:stretch>
            <a:fillRect/>
          </a:stretch>
        </p:blipFill>
        <p:spPr>
          <a:xfrm>
            <a:off x="8293101" y="3269512"/>
            <a:ext cx="2041745" cy="2041745"/>
          </a:xfrm>
          <a:prstGeom prst="rect">
            <a:avLst/>
          </a:prstGeom>
        </p:spPr>
      </p:pic>
      <p:sp>
        <p:nvSpPr>
          <p:cNvPr id="13" name="TextBox 12">
            <a:extLst>
              <a:ext uri="{FF2B5EF4-FFF2-40B4-BE49-F238E27FC236}">
                <a16:creationId xmlns:a16="http://schemas.microsoft.com/office/drawing/2014/main" id="{9AEAB23F-4118-0BCC-B674-D5873991FB37}"/>
              </a:ext>
            </a:extLst>
          </p:cNvPr>
          <p:cNvSpPr txBox="1"/>
          <p:nvPr/>
        </p:nvSpPr>
        <p:spPr>
          <a:xfrm>
            <a:off x="1408043" y="3107897"/>
            <a:ext cx="6545110" cy="2585323"/>
          </a:xfrm>
          <a:prstGeom prst="rect">
            <a:avLst/>
          </a:prstGeom>
          <a:noFill/>
        </p:spPr>
        <p:txBody>
          <a:bodyPr wrap="square">
            <a:spAutoFit/>
          </a:bodyPr>
          <a:lstStyle/>
          <a:p>
            <a:pPr algn="just"/>
            <a:r>
              <a:rPr lang="en-GB" b="0" i="1" dirty="0">
                <a:solidFill>
                  <a:srgbClr val="343A40"/>
                </a:solidFill>
                <a:effectLst/>
                <a:latin typeface="Source Sans Pro" panose="020B0503030403020204" pitchFamily="34" charset="0"/>
              </a:rPr>
              <a:t>“This third edition of the Brazil-Europe comparison demonstrates the close link between our organisations and the shared desire to provide safe and highly efficient operations in both regions. The close collaboration with DECEA allows for the identification of drivers of performance by understanding similarities and differences in the operational concepts and underlying technological enablers. This is an essential step in working towards a level playing field in both regions and support the wider global performance-based approach to air navigation.”</a:t>
            </a:r>
            <a:endParaRPr lang="en-GB" i="1" dirty="0"/>
          </a:p>
        </p:txBody>
      </p:sp>
      <p:sp>
        <p:nvSpPr>
          <p:cNvPr id="14" name="TextBox 13">
            <a:extLst>
              <a:ext uri="{FF2B5EF4-FFF2-40B4-BE49-F238E27FC236}">
                <a16:creationId xmlns:a16="http://schemas.microsoft.com/office/drawing/2014/main" id="{D8F060B2-8A92-0095-CD3F-F216BD063F36}"/>
              </a:ext>
            </a:extLst>
          </p:cNvPr>
          <p:cNvSpPr txBox="1"/>
          <p:nvPr/>
        </p:nvSpPr>
        <p:spPr>
          <a:xfrm>
            <a:off x="4237074" y="5689782"/>
            <a:ext cx="6097772" cy="646331"/>
          </a:xfrm>
          <a:prstGeom prst="rect">
            <a:avLst/>
          </a:prstGeom>
          <a:noFill/>
        </p:spPr>
        <p:txBody>
          <a:bodyPr wrap="square">
            <a:spAutoFit/>
          </a:bodyPr>
          <a:lstStyle/>
          <a:p>
            <a:pPr algn="r"/>
            <a:r>
              <a:rPr lang="en-GB" b="1" i="0" dirty="0">
                <a:solidFill>
                  <a:srgbClr val="343A40"/>
                </a:solidFill>
                <a:effectLst/>
                <a:latin typeface="Source Sans Pro" panose="020B0503030403020204" pitchFamily="34" charset="0"/>
              </a:rPr>
              <a:t>Dr Peter Whysall</a:t>
            </a:r>
            <a:endParaRPr lang="en-GB" b="0" i="0" dirty="0">
              <a:solidFill>
                <a:srgbClr val="343A40"/>
              </a:solidFill>
              <a:effectLst/>
              <a:latin typeface="Source Sans Pro" panose="020B0503030403020204" pitchFamily="34" charset="0"/>
            </a:endParaRPr>
          </a:p>
          <a:p>
            <a:pPr algn="r"/>
            <a:r>
              <a:rPr lang="en-GB" b="0" i="1" dirty="0">
                <a:solidFill>
                  <a:srgbClr val="343A40"/>
                </a:solidFill>
                <a:effectLst/>
                <a:latin typeface="Source Sans Pro" panose="020B0503030403020204" pitchFamily="34" charset="0"/>
              </a:rPr>
              <a:t>Chairman of the Performance Review Commission</a:t>
            </a:r>
            <a:endParaRPr lang="en-GB" b="0" i="0" dirty="0">
              <a:solidFill>
                <a:srgbClr val="343A40"/>
              </a:solidFill>
              <a:effectLst/>
              <a:latin typeface="Source Sans Pro" panose="020B0503030403020204" pitchFamily="34" charset="0"/>
            </a:endParaRPr>
          </a:p>
        </p:txBody>
      </p:sp>
    </p:spTree>
    <p:extLst>
      <p:ext uri="{BB962C8B-B14F-4D97-AF65-F5344CB8AC3E}">
        <p14:creationId xmlns:p14="http://schemas.microsoft.com/office/powerpoint/2010/main" val="2397219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TotalTime>
  <Words>169</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KOELLE Rainer</dc:creator>
  <cp:lastModifiedBy>KOELLE Rainer</cp:lastModifiedBy>
  <cp:revision>2</cp:revision>
  <dcterms:created xsi:type="dcterms:W3CDTF">2024-03-04T14:40:37Z</dcterms:created>
  <dcterms:modified xsi:type="dcterms:W3CDTF">2024-03-04T19:02:01Z</dcterms:modified>
</cp:coreProperties>
</file>