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21"/>
    <p:restoredTop sz="94665"/>
  </p:normalViewPr>
  <p:slideViewPr>
    <p:cSldViewPr snapToGrid="0">
      <p:cViewPr varScale="1">
        <p:scale>
          <a:sx n="87" d="100"/>
          <a:sy n="87" d="100"/>
        </p:scale>
        <p:origin x="224"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93B4-00BB-801D-73FD-DD6E79B5ADE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8B72163A-E173-9FD8-DD64-2CAE3CDB36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BF2086AD-C11E-3DB7-D0C7-37376E07EC49}"/>
              </a:ext>
            </a:extLst>
          </p:cNvPr>
          <p:cNvSpPr>
            <a:spLocks noGrp="1"/>
          </p:cNvSpPr>
          <p:nvPr>
            <p:ph type="dt" sz="half" idx="10"/>
          </p:nvPr>
        </p:nvSpPr>
        <p:spPr/>
        <p:txBody>
          <a:bodyPr/>
          <a:lstStyle/>
          <a:p>
            <a:fld id="{B7CFA484-72E8-A442-BADE-A5888C8D7710}" type="datetimeFigureOut">
              <a:rPr lang="en-GB" smtClean="0"/>
              <a:t>25/03/2024</a:t>
            </a:fld>
            <a:endParaRPr lang="en-GB"/>
          </a:p>
        </p:txBody>
      </p:sp>
      <p:sp>
        <p:nvSpPr>
          <p:cNvPr id="5" name="Footer Placeholder 4">
            <a:extLst>
              <a:ext uri="{FF2B5EF4-FFF2-40B4-BE49-F238E27FC236}">
                <a16:creationId xmlns:a16="http://schemas.microsoft.com/office/drawing/2014/main" id="{6E3DD98B-6112-C936-AEE9-FCAC57559E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A008E3-3521-933D-148A-07EF01A0E3E2}"/>
              </a:ext>
            </a:extLst>
          </p:cNvPr>
          <p:cNvSpPr>
            <a:spLocks noGrp="1"/>
          </p:cNvSpPr>
          <p:nvPr>
            <p:ph type="sldNum" sz="quarter" idx="12"/>
          </p:nvPr>
        </p:nvSpPr>
        <p:spPr/>
        <p:txBody>
          <a:bodyPr/>
          <a:lstStyle/>
          <a:p>
            <a:fld id="{8407124A-7CE2-444E-8699-8C1743879548}" type="slidenum">
              <a:rPr lang="en-GB" smtClean="0"/>
              <a:t>‹#›</a:t>
            </a:fld>
            <a:endParaRPr lang="en-GB"/>
          </a:p>
        </p:txBody>
      </p:sp>
    </p:spTree>
    <p:extLst>
      <p:ext uri="{BB962C8B-B14F-4D97-AF65-F5344CB8AC3E}">
        <p14:creationId xmlns:p14="http://schemas.microsoft.com/office/powerpoint/2010/main" val="2500220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9B08-C3E9-51F9-37D8-C4C78AE0BB6D}"/>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1CB65932-95EB-2B34-906D-F45290DD6D5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D2BA67C-0438-1D63-C0A0-B8476EDBD8F1}"/>
              </a:ext>
            </a:extLst>
          </p:cNvPr>
          <p:cNvSpPr>
            <a:spLocks noGrp="1"/>
          </p:cNvSpPr>
          <p:nvPr>
            <p:ph type="dt" sz="half" idx="10"/>
          </p:nvPr>
        </p:nvSpPr>
        <p:spPr/>
        <p:txBody>
          <a:bodyPr/>
          <a:lstStyle/>
          <a:p>
            <a:fld id="{B7CFA484-72E8-A442-BADE-A5888C8D7710}" type="datetimeFigureOut">
              <a:rPr lang="en-GB" smtClean="0"/>
              <a:t>25/03/2024</a:t>
            </a:fld>
            <a:endParaRPr lang="en-GB"/>
          </a:p>
        </p:txBody>
      </p:sp>
      <p:sp>
        <p:nvSpPr>
          <p:cNvPr id="5" name="Footer Placeholder 4">
            <a:extLst>
              <a:ext uri="{FF2B5EF4-FFF2-40B4-BE49-F238E27FC236}">
                <a16:creationId xmlns:a16="http://schemas.microsoft.com/office/drawing/2014/main" id="{A213CF55-E201-49F9-10C2-162D83B737C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9BECD7-230D-BA44-C03E-3992BBBA536C}"/>
              </a:ext>
            </a:extLst>
          </p:cNvPr>
          <p:cNvSpPr>
            <a:spLocks noGrp="1"/>
          </p:cNvSpPr>
          <p:nvPr>
            <p:ph type="sldNum" sz="quarter" idx="12"/>
          </p:nvPr>
        </p:nvSpPr>
        <p:spPr/>
        <p:txBody>
          <a:bodyPr/>
          <a:lstStyle/>
          <a:p>
            <a:fld id="{8407124A-7CE2-444E-8699-8C1743879548}" type="slidenum">
              <a:rPr lang="en-GB" smtClean="0"/>
              <a:t>‹#›</a:t>
            </a:fld>
            <a:endParaRPr lang="en-GB"/>
          </a:p>
        </p:txBody>
      </p:sp>
    </p:spTree>
    <p:extLst>
      <p:ext uri="{BB962C8B-B14F-4D97-AF65-F5344CB8AC3E}">
        <p14:creationId xmlns:p14="http://schemas.microsoft.com/office/powerpoint/2010/main" val="401691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3E9CE-86BB-D06F-818A-E7139A17CE75}"/>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D6C4D490-266D-9689-CB73-78035A24472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C785898-240C-CC6D-839B-A5864D4E0270}"/>
              </a:ext>
            </a:extLst>
          </p:cNvPr>
          <p:cNvSpPr>
            <a:spLocks noGrp="1"/>
          </p:cNvSpPr>
          <p:nvPr>
            <p:ph type="dt" sz="half" idx="10"/>
          </p:nvPr>
        </p:nvSpPr>
        <p:spPr/>
        <p:txBody>
          <a:bodyPr/>
          <a:lstStyle/>
          <a:p>
            <a:fld id="{B7CFA484-72E8-A442-BADE-A5888C8D7710}" type="datetimeFigureOut">
              <a:rPr lang="en-GB" smtClean="0"/>
              <a:t>25/03/2024</a:t>
            </a:fld>
            <a:endParaRPr lang="en-GB"/>
          </a:p>
        </p:txBody>
      </p:sp>
      <p:sp>
        <p:nvSpPr>
          <p:cNvPr id="5" name="Footer Placeholder 4">
            <a:extLst>
              <a:ext uri="{FF2B5EF4-FFF2-40B4-BE49-F238E27FC236}">
                <a16:creationId xmlns:a16="http://schemas.microsoft.com/office/drawing/2014/main" id="{31B4EA40-3893-4005-CE67-9A69BC9DC7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533BEB-D30A-C33D-59CF-51198AB655A3}"/>
              </a:ext>
            </a:extLst>
          </p:cNvPr>
          <p:cNvSpPr>
            <a:spLocks noGrp="1"/>
          </p:cNvSpPr>
          <p:nvPr>
            <p:ph type="sldNum" sz="quarter" idx="12"/>
          </p:nvPr>
        </p:nvSpPr>
        <p:spPr/>
        <p:txBody>
          <a:bodyPr/>
          <a:lstStyle/>
          <a:p>
            <a:fld id="{8407124A-7CE2-444E-8699-8C1743879548}" type="slidenum">
              <a:rPr lang="en-GB" smtClean="0"/>
              <a:t>‹#›</a:t>
            </a:fld>
            <a:endParaRPr lang="en-GB"/>
          </a:p>
        </p:txBody>
      </p:sp>
    </p:spTree>
    <p:extLst>
      <p:ext uri="{BB962C8B-B14F-4D97-AF65-F5344CB8AC3E}">
        <p14:creationId xmlns:p14="http://schemas.microsoft.com/office/powerpoint/2010/main" val="3989081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117C6-5D04-C1C7-7C38-21FA6A8CEA7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C42061B-9C6E-EA9A-C9E5-6E10F9F2DEC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0EBAEFA-1177-FA50-3442-3DD040A5C333}"/>
              </a:ext>
            </a:extLst>
          </p:cNvPr>
          <p:cNvSpPr>
            <a:spLocks noGrp="1"/>
          </p:cNvSpPr>
          <p:nvPr>
            <p:ph type="dt" sz="half" idx="10"/>
          </p:nvPr>
        </p:nvSpPr>
        <p:spPr/>
        <p:txBody>
          <a:bodyPr/>
          <a:lstStyle/>
          <a:p>
            <a:fld id="{B7CFA484-72E8-A442-BADE-A5888C8D7710}" type="datetimeFigureOut">
              <a:rPr lang="en-GB" smtClean="0"/>
              <a:t>25/03/2024</a:t>
            </a:fld>
            <a:endParaRPr lang="en-GB"/>
          </a:p>
        </p:txBody>
      </p:sp>
      <p:sp>
        <p:nvSpPr>
          <p:cNvPr id="5" name="Footer Placeholder 4">
            <a:extLst>
              <a:ext uri="{FF2B5EF4-FFF2-40B4-BE49-F238E27FC236}">
                <a16:creationId xmlns:a16="http://schemas.microsoft.com/office/drawing/2014/main" id="{CFB014AD-C122-BD13-4BE9-A929625C43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8429CE-D43B-3487-B463-2A368C5E0DA4}"/>
              </a:ext>
            </a:extLst>
          </p:cNvPr>
          <p:cNvSpPr>
            <a:spLocks noGrp="1"/>
          </p:cNvSpPr>
          <p:nvPr>
            <p:ph type="sldNum" sz="quarter" idx="12"/>
          </p:nvPr>
        </p:nvSpPr>
        <p:spPr/>
        <p:txBody>
          <a:bodyPr/>
          <a:lstStyle/>
          <a:p>
            <a:fld id="{8407124A-7CE2-444E-8699-8C1743879548}" type="slidenum">
              <a:rPr lang="en-GB" smtClean="0"/>
              <a:t>‹#›</a:t>
            </a:fld>
            <a:endParaRPr lang="en-GB"/>
          </a:p>
        </p:txBody>
      </p:sp>
    </p:spTree>
    <p:extLst>
      <p:ext uri="{BB962C8B-B14F-4D97-AF65-F5344CB8AC3E}">
        <p14:creationId xmlns:p14="http://schemas.microsoft.com/office/powerpoint/2010/main" val="4019823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4F0E5-CCAD-0961-C9F2-20777F385B7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B40DED7C-7808-C57F-F535-73A4D8FB83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FE27AEF-0487-067F-E0C3-9D7A258C9F61}"/>
              </a:ext>
            </a:extLst>
          </p:cNvPr>
          <p:cNvSpPr>
            <a:spLocks noGrp="1"/>
          </p:cNvSpPr>
          <p:nvPr>
            <p:ph type="dt" sz="half" idx="10"/>
          </p:nvPr>
        </p:nvSpPr>
        <p:spPr/>
        <p:txBody>
          <a:bodyPr/>
          <a:lstStyle/>
          <a:p>
            <a:fld id="{B7CFA484-72E8-A442-BADE-A5888C8D7710}" type="datetimeFigureOut">
              <a:rPr lang="en-GB" smtClean="0"/>
              <a:t>25/03/2024</a:t>
            </a:fld>
            <a:endParaRPr lang="en-GB"/>
          </a:p>
        </p:txBody>
      </p:sp>
      <p:sp>
        <p:nvSpPr>
          <p:cNvPr id="5" name="Footer Placeholder 4">
            <a:extLst>
              <a:ext uri="{FF2B5EF4-FFF2-40B4-BE49-F238E27FC236}">
                <a16:creationId xmlns:a16="http://schemas.microsoft.com/office/drawing/2014/main" id="{F2C6D6BF-CB9A-0390-C64A-80E1E28D72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4355C5-C5BF-D414-7EF1-0B530BD893D6}"/>
              </a:ext>
            </a:extLst>
          </p:cNvPr>
          <p:cNvSpPr>
            <a:spLocks noGrp="1"/>
          </p:cNvSpPr>
          <p:nvPr>
            <p:ph type="sldNum" sz="quarter" idx="12"/>
          </p:nvPr>
        </p:nvSpPr>
        <p:spPr/>
        <p:txBody>
          <a:bodyPr/>
          <a:lstStyle/>
          <a:p>
            <a:fld id="{8407124A-7CE2-444E-8699-8C1743879548}" type="slidenum">
              <a:rPr lang="en-GB" smtClean="0"/>
              <a:t>‹#›</a:t>
            </a:fld>
            <a:endParaRPr lang="en-GB"/>
          </a:p>
        </p:txBody>
      </p:sp>
    </p:spTree>
    <p:extLst>
      <p:ext uri="{BB962C8B-B14F-4D97-AF65-F5344CB8AC3E}">
        <p14:creationId xmlns:p14="http://schemas.microsoft.com/office/powerpoint/2010/main" val="2945175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4696F-4C66-83A3-6150-AF343EA0B8E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CD32BF78-60C5-1F4E-2C16-A783444E501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DF3B165E-A6CC-8C8B-0F2D-4FB1B5F23CA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8AB4DE93-39D7-0399-6619-1CA255901252}"/>
              </a:ext>
            </a:extLst>
          </p:cNvPr>
          <p:cNvSpPr>
            <a:spLocks noGrp="1"/>
          </p:cNvSpPr>
          <p:nvPr>
            <p:ph type="dt" sz="half" idx="10"/>
          </p:nvPr>
        </p:nvSpPr>
        <p:spPr/>
        <p:txBody>
          <a:bodyPr/>
          <a:lstStyle/>
          <a:p>
            <a:fld id="{B7CFA484-72E8-A442-BADE-A5888C8D7710}" type="datetimeFigureOut">
              <a:rPr lang="en-GB" smtClean="0"/>
              <a:t>25/03/2024</a:t>
            </a:fld>
            <a:endParaRPr lang="en-GB"/>
          </a:p>
        </p:txBody>
      </p:sp>
      <p:sp>
        <p:nvSpPr>
          <p:cNvPr id="6" name="Footer Placeholder 5">
            <a:extLst>
              <a:ext uri="{FF2B5EF4-FFF2-40B4-BE49-F238E27FC236}">
                <a16:creationId xmlns:a16="http://schemas.microsoft.com/office/drawing/2014/main" id="{2EB5EBEA-A4B4-4A35-BA0F-C3AC468EA1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076C4FF-A61D-CD7B-BB8B-25BA52FDA11A}"/>
              </a:ext>
            </a:extLst>
          </p:cNvPr>
          <p:cNvSpPr>
            <a:spLocks noGrp="1"/>
          </p:cNvSpPr>
          <p:nvPr>
            <p:ph type="sldNum" sz="quarter" idx="12"/>
          </p:nvPr>
        </p:nvSpPr>
        <p:spPr/>
        <p:txBody>
          <a:bodyPr/>
          <a:lstStyle/>
          <a:p>
            <a:fld id="{8407124A-7CE2-444E-8699-8C1743879548}" type="slidenum">
              <a:rPr lang="en-GB" smtClean="0"/>
              <a:t>‹#›</a:t>
            </a:fld>
            <a:endParaRPr lang="en-GB"/>
          </a:p>
        </p:txBody>
      </p:sp>
    </p:spTree>
    <p:extLst>
      <p:ext uri="{BB962C8B-B14F-4D97-AF65-F5344CB8AC3E}">
        <p14:creationId xmlns:p14="http://schemas.microsoft.com/office/powerpoint/2010/main" val="2893560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23BE-6F17-B9A3-9322-5F2CFC033E2B}"/>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5A6AD694-3EFE-6256-1961-63098D0EFB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57DB083-803C-11FD-F1A7-D8042A59DCD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EE540AC0-AD83-0A47-D6AF-57C185CF6E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C90B908-0B2F-2E39-A98C-63751C2B9A2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8690E365-DCF8-24C6-C179-E4900432D461}"/>
              </a:ext>
            </a:extLst>
          </p:cNvPr>
          <p:cNvSpPr>
            <a:spLocks noGrp="1"/>
          </p:cNvSpPr>
          <p:nvPr>
            <p:ph type="dt" sz="half" idx="10"/>
          </p:nvPr>
        </p:nvSpPr>
        <p:spPr/>
        <p:txBody>
          <a:bodyPr/>
          <a:lstStyle/>
          <a:p>
            <a:fld id="{B7CFA484-72E8-A442-BADE-A5888C8D7710}" type="datetimeFigureOut">
              <a:rPr lang="en-GB" smtClean="0"/>
              <a:t>25/03/2024</a:t>
            </a:fld>
            <a:endParaRPr lang="en-GB"/>
          </a:p>
        </p:txBody>
      </p:sp>
      <p:sp>
        <p:nvSpPr>
          <p:cNvPr id="8" name="Footer Placeholder 7">
            <a:extLst>
              <a:ext uri="{FF2B5EF4-FFF2-40B4-BE49-F238E27FC236}">
                <a16:creationId xmlns:a16="http://schemas.microsoft.com/office/drawing/2014/main" id="{00D4E904-1A96-2801-C59E-41AF652C552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0F1B424-9A3E-C73A-4565-373398C7DE7A}"/>
              </a:ext>
            </a:extLst>
          </p:cNvPr>
          <p:cNvSpPr>
            <a:spLocks noGrp="1"/>
          </p:cNvSpPr>
          <p:nvPr>
            <p:ph type="sldNum" sz="quarter" idx="12"/>
          </p:nvPr>
        </p:nvSpPr>
        <p:spPr/>
        <p:txBody>
          <a:bodyPr/>
          <a:lstStyle/>
          <a:p>
            <a:fld id="{8407124A-7CE2-444E-8699-8C1743879548}" type="slidenum">
              <a:rPr lang="en-GB" smtClean="0"/>
              <a:t>‹#›</a:t>
            </a:fld>
            <a:endParaRPr lang="en-GB"/>
          </a:p>
        </p:txBody>
      </p:sp>
    </p:spTree>
    <p:extLst>
      <p:ext uri="{BB962C8B-B14F-4D97-AF65-F5344CB8AC3E}">
        <p14:creationId xmlns:p14="http://schemas.microsoft.com/office/powerpoint/2010/main" val="348092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254C7-8747-18D1-A4E8-457D03BD75C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089DA33D-4754-FD8A-4633-1208F342D2D4}"/>
              </a:ext>
            </a:extLst>
          </p:cNvPr>
          <p:cNvSpPr>
            <a:spLocks noGrp="1"/>
          </p:cNvSpPr>
          <p:nvPr>
            <p:ph type="dt" sz="half" idx="10"/>
          </p:nvPr>
        </p:nvSpPr>
        <p:spPr/>
        <p:txBody>
          <a:bodyPr/>
          <a:lstStyle/>
          <a:p>
            <a:fld id="{B7CFA484-72E8-A442-BADE-A5888C8D7710}" type="datetimeFigureOut">
              <a:rPr lang="en-GB" smtClean="0"/>
              <a:t>25/03/2024</a:t>
            </a:fld>
            <a:endParaRPr lang="en-GB"/>
          </a:p>
        </p:txBody>
      </p:sp>
      <p:sp>
        <p:nvSpPr>
          <p:cNvPr id="4" name="Footer Placeholder 3">
            <a:extLst>
              <a:ext uri="{FF2B5EF4-FFF2-40B4-BE49-F238E27FC236}">
                <a16:creationId xmlns:a16="http://schemas.microsoft.com/office/drawing/2014/main" id="{FFC1823E-32FF-8E98-4941-1FC8CE91271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D3485A8-D10E-CA3D-0762-BBDF79512E0B}"/>
              </a:ext>
            </a:extLst>
          </p:cNvPr>
          <p:cNvSpPr>
            <a:spLocks noGrp="1"/>
          </p:cNvSpPr>
          <p:nvPr>
            <p:ph type="sldNum" sz="quarter" idx="12"/>
          </p:nvPr>
        </p:nvSpPr>
        <p:spPr/>
        <p:txBody>
          <a:bodyPr/>
          <a:lstStyle/>
          <a:p>
            <a:fld id="{8407124A-7CE2-444E-8699-8C1743879548}" type="slidenum">
              <a:rPr lang="en-GB" smtClean="0"/>
              <a:t>‹#›</a:t>
            </a:fld>
            <a:endParaRPr lang="en-GB"/>
          </a:p>
        </p:txBody>
      </p:sp>
    </p:spTree>
    <p:extLst>
      <p:ext uri="{BB962C8B-B14F-4D97-AF65-F5344CB8AC3E}">
        <p14:creationId xmlns:p14="http://schemas.microsoft.com/office/powerpoint/2010/main" val="1085370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769DD4-1430-B986-8350-8CA29DCE5E35}"/>
              </a:ext>
            </a:extLst>
          </p:cNvPr>
          <p:cNvSpPr>
            <a:spLocks noGrp="1"/>
          </p:cNvSpPr>
          <p:nvPr>
            <p:ph type="dt" sz="half" idx="10"/>
          </p:nvPr>
        </p:nvSpPr>
        <p:spPr/>
        <p:txBody>
          <a:bodyPr/>
          <a:lstStyle/>
          <a:p>
            <a:fld id="{B7CFA484-72E8-A442-BADE-A5888C8D7710}" type="datetimeFigureOut">
              <a:rPr lang="en-GB" smtClean="0"/>
              <a:t>25/03/2024</a:t>
            </a:fld>
            <a:endParaRPr lang="en-GB"/>
          </a:p>
        </p:txBody>
      </p:sp>
      <p:sp>
        <p:nvSpPr>
          <p:cNvPr id="3" name="Footer Placeholder 2">
            <a:extLst>
              <a:ext uri="{FF2B5EF4-FFF2-40B4-BE49-F238E27FC236}">
                <a16:creationId xmlns:a16="http://schemas.microsoft.com/office/drawing/2014/main" id="{ED791932-BBB6-1311-1A7C-566F7CED3BA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320B7E1-16D5-73E3-B93F-F8A5F71B695A}"/>
              </a:ext>
            </a:extLst>
          </p:cNvPr>
          <p:cNvSpPr>
            <a:spLocks noGrp="1"/>
          </p:cNvSpPr>
          <p:nvPr>
            <p:ph type="sldNum" sz="quarter" idx="12"/>
          </p:nvPr>
        </p:nvSpPr>
        <p:spPr/>
        <p:txBody>
          <a:bodyPr/>
          <a:lstStyle/>
          <a:p>
            <a:fld id="{8407124A-7CE2-444E-8699-8C1743879548}" type="slidenum">
              <a:rPr lang="en-GB" smtClean="0"/>
              <a:t>‹#›</a:t>
            </a:fld>
            <a:endParaRPr lang="en-GB"/>
          </a:p>
        </p:txBody>
      </p:sp>
    </p:spTree>
    <p:extLst>
      <p:ext uri="{BB962C8B-B14F-4D97-AF65-F5344CB8AC3E}">
        <p14:creationId xmlns:p14="http://schemas.microsoft.com/office/powerpoint/2010/main" val="2598083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D793-814E-A707-A982-9978F6A9A08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FBF4B036-6F93-F6FC-9374-D60E02CBA3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9A53BB8-9577-76CC-04C7-F3258FB775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13DE276-5D4E-915B-0EFC-51E7E084E0D4}"/>
              </a:ext>
            </a:extLst>
          </p:cNvPr>
          <p:cNvSpPr>
            <a:spLocks noGrp="1"/>
          </p:cNvSpPr>
          <p:nvPr>
            <p:ph type="dt" sz="half" idx="10"/>
          </p:nvPr>
        </p:nvSpPr>
        <p:spPr/>
        <p:txBody>
          <a:bodyPr/>
          <a:lstStyle/>
          <a:p>
            <a:fld id="{B7CFA484-72E8-A442-BADE-A5888C8D7710}" type="datetimeFigureOut">
              <a:rPr lang="en-GB" smtClean="0"/>
              <a:t>25/03/2024</a:t>
            </a:fld>
            <a:endParaRPr lang="en-GB"/>
          </a:p>
        </p:txBody>
      </p:sp>
      <p:sp>
        <p:nvSpPr>
          <p:cNvPr id="6" name="Footer Placeholder 5">
            <a:extLst>
              <a:ext uri="{FF2B5EF4-FFF2-40B4-BE49-F238E27FC236}">
                <a16:creationId xmlns:a16="http://schemas.microsoft.com/office/drawing/2014/main" id="{07D2D5FA-E5B0-4122-4EEF-611DCC38AC1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8DCF07-9E7F-73A1-E884-1E873CE76784}"/>
              </a:ext>
            </a:extLst>
          </p:cNvPr>
          <p:cNvSpPr>
            <a:spLocks noGrp="1"/>
          </p:cNvSpPr>
          <p:nvPr>
            <p:ph type="sldNum" sz="quarter" idx="12"/>
          </p:nvPr>
        </p:nvSpPr>
        <p:spPr/>
        <p:txBody>
          <a:bodyPr/>
          <a:lstStyle/>
          <a:p>
            <a:fld id="{8407124A-7CE2-444E-8699-8C1743879548}" type="slidenum">
              <a:rPr lang="en-GB" smtClean="0"/>
              <a:t>‹#›</a:t>
            </a:fld>
            <a:endParaRPr lang="en-GB"/>
          </a:p>
        </p:txBody>
      </p:sp>
    </p:spTree>
    <p:extLst>
      <p:ext uri="{BB962C8B-B14F-4D97-AF65-F5344CB8AC3E}">
        <p14:creationId xmlns:p14="http://schemas.microsoft.com/office/powerpoint/2010/main" val="315420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8E8C3-7054-6218-5E08-5ED21124A1E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CD34CB04-23E7-8725-44FB-EB4D349EB7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F9763D2-EE33-DB47-4529-B394090CDF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D04FEAE-F13C-8B0B-8CE7-19204C7114D5}"/>
              </a:ext>
            </a:extLst>
          </p:cNvPr>
          <p:cNvSpPr>
            <a:spLocks noGrp="1"/>
          </p:cNvSpPr>
          <p:nvPr>
            <p:ph type="dt" sz="half" idx="10"/>
          </p:nvPr>
        </p:nvSpPr>
        <p:spPr/>
        <p:txBody>
          <a:bodyPr/>
          <a:lstStyle/>
          <a:p>
            <a:fld id="{B7CFA484-72E8-A442-BADE-A5888C8D7710}" type="datetimeFigureOut">
              <a:rPr lang="en-GB" smtClean="0"/>
              <a:t>25/03/2024</a:t>
            </a:fld>
            <a:endParaRPr lang="en-GB"/>
          </a:p>
        </p:txBody>
      </p:sp>
      <p:sp>
        <p:nvSpPr>
          <p:cNvPr id="6" name="Footer Placeholder 5">
            <a:extLst>
              <a:ext uri="{FF2B5EF4-FFF2-40B4-BE49-F238E27FC236}">
                <a16:creationId xmlns:a16="http://schemas.microsoft.com/office/drawing/2014/main" id="{47AAC41D-06C5-E1ED-2478-53550726B15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79295C-3904-5BE5-FA3B-2D5D48EB0996}"/>
              </a:ext>
            </a:extLst>
          </p:cNvPr>
          <p:cNvSpPr>
            <a:spLocks noGrp="1"/>
          </p:cNvSpPr>
          <p:nvPr>
            <p:ph type="sldNum" sz="quarter" idx="12"/>
          </p:nvPr>
        </p:nvSpPr>
        <p:spPr/>
        <p:txBody>
          <a:bodyPr/>
          <a:lstStyle/>
          <a:p>
            <a:fld id="{8407124A-7CE2-444E-8699-8C1743879548}" type="slidenum">
              <a:rPr lang="en-GB" smtClean="0"/>
              <a:t>‹#›</a:t>
            </a:fld>
            <a:endParaRPr lang="en-GB"/>
          </a:p>
        </p:txBody>
      </p:sp>
    </p:spTree>
    <p:extLst>
      <p:ext uri="{BB962C8B-B14F-4D97-AF65-F5344CB8AC3E}">
        <p14:creationId xmlns:p14="http://schemas.microsoft.com/office/powerpoint/2010/main" val="3894637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DEE70B-50D4-9357-533B-07F7818461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D794E99-B269-AE26-A5ED-BAFB438F8B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0B5651D-F399-8E06-06DD-24CFD66237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CFA484-72E8-A442-BADE-A5888C8D7710}" type="datetimeFigureOut">
              <a:rPr lang="en-GB" smtClean="0"/>
              <a:t>25/03/2024</a:t>
            </a:fld>
            <a:endParaRPr lang="en-GB"/>
          </a:p>
        </p:txBody>
      </p:sp>
      <p:sp>
        <p:nvSpPr>
          <p:cNvPr id="5" name="Footer Placeholder 4">
            <a:extLst>
              <a:ext uri="{FF2B5EF4-FFF2-40B4-BE49-F238E27FC236}">
                <a16:creationId xmlns:a16="http://schemas.microsoft.com/office/drawing/2014/main" id="{7EB43038-041B-941E-24BE-79EBBA38FD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BC5564A-5C29-F79D-885C-BB4AE8A32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07124A-7CE2-444E-8699-8C1743879548}" type="slidenum">
              <a:rPr lang="en-GB" smtClean="0"/>
              <a:t>‹#›</a:t>
            </a:fld>
            <a:endParaRPr lang="en-GB"/>
          </a:p>
        </p:txBody>
      </p:sp>
    </p:spTree>
    <p:extLst>
      <p:ext uri="{BB962C8B-B14F-4D97-AF65-F5344CB8AC3E}">
        <p14:creationId xmlns:p14="http://schemas.microsoft.com/office/powerpoint/2010/main" val="248065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29C015E-859F-2A2E-9685-6EE8583296DD}"/>
              </a:ext>
            </a:extLst>
          </p:cNvPr>
          <p:cNvSpPr txBox="1"/>
          <p:nvPr/>
        </p:nvSpPr>
        <p:spPr>
          <a:xfrm>
            <a:off x="4238846" y="157010"/>
            <a:ext cx="6096000" cy="2031325"/>
          </a:xfrm>
          <a:prstGeom prst="rect">
            <a:avLst/>
          </a:prstGeom>
          <a:noFill/>
        </p:spPr>
        <p:txBody>
          <a:bodyPr wrap="square">
            <a:spAutoFit/>
          </a:bodyPr>
          <a:lstStyle/>
          <a:p>
            <a:pPr algn="just"/>
            <a:r>
              <a:rPr lang="en-GB" b="0" i="1" dirty="0">
                <a:solidFill>
                  <a:srgbClr val="343A40"/>
                </a:solidFill>
                <a:effectLst/>
                <a:latin typeface="Source Sans Pro" panose="020F0502020204030204" pitchFamily="34" charset="0"/>
              </a:rPr>
              <a:t>“Our partnership with EUROCONTROL and the PRC is vital to fostering a joint understanding of the characteristics of both systems and how these relate to operational performance. The continual work on the Brazil-Europe comparison report is an essential enabler for Brazil to take stock of the improvements made within the Brazilian system and understand potential future constraints comparing the Brazilian context to Europe.”</a:t>
            </a:r>
            <a:endParaRPr lang="en-GB" i="1" dirty="0"/>
          </a:p>
        </p:txBody>
      </p:sp>
      <p:sp>
        <p:nvSpPr>
          <p:cNvPr id="9" name="TextBox 8">
            <a:extLst>
              <a:ext uri="{FF2B5EF4-FFF2-40B4-BE49-F238E27FC236}">
                <a16:creationId xmlns:a16="http://schemas.microsoft.com/office/drawing/2014/main" id="{A601B23F-6290-6B5A-DB4E-883AC6F636C8}"/>
              </a:ext>
            </a:extLst>
          </p:cNvPr>
          <p:cNvSpPr txBox="1"/>
          <p:nvPr/>
        </p:nvSpPr>
        <p:spPr>
          <a:xfrm>
            <a:off x="1408043" y="2364078"/>
            <a:ext cx="6097772" cy="646331"/>
          </a:xfrm>
          <a:prstGeom prst="rect">
            <a:avLst/>
          </a:prstGeom>
          <a:noFill/>
        </p:spPr>
        <p:txBody>
          <a:bodyPr wrap="square">
            <a:spAutoFit/>
          </a:bodyPr>
          <a:lstStyle/>
          <a:p>
            <a:pPr algn="l"/>
            <a:r>
              <a:rPr lang="en-GB" b="1" i="0" dirty="0">
                <a:solidFill>
                  <a:srgbClr val="343A40"/>
                </a:solidFill>
                <a:effectLst/>
                <a:latin typeface="Source Sans Pro" panose="020B0503030403020204" pitchFamily="34" charset="0"/>
              </a:rPr>
              <a:t>Brigadier Alcides Teixeira </a:t>
            </a:r>
            <a:r>
              <a:rPr lang="en-GB" b="1" i="0" dirty="0" err="1">
                <a:solidFill>
                  <a:srgbClr val="343A40"/>
                </a:solidFill>
                <a:effectLst/>
                <a:latin typeface="Source Sans Pro" panose="020B0503030403020204" pitchFamily="34" charset="0"/>
              </a:rPr>
              <a:t>Barbacovi</a:t>
            </a:r>
            <a:endParaRPr lang="en-GB" b="0" i="0" dirty="0">
              <a:solidFill>
                <a:srgbClr val="343A40"/>
              </a:solidFill>
              <a:effectLst/>
              <a:latin typeface="Source Sans Pro" panose="020B0503030403020204" pitchFamily="34" charset="0"/>
            </a:endParaRPr>
          </a:p>
          <a:p>
            <a:r>
              <a:rPr lang="en-GB" b="0" i="1" dirty="0">
                <a:solidFill>
                  <a:srgbClr val="343A40"/>
                </a:solidFill>
                <a:effectLst/>
                <a:latin typeface="Source Sans Pro" panose="020B0503030403020204" pitchFamily="34" charset="0"/>
              </a:rPr>
              <a:t>Director General of DECEA</a:t>
            </a:r>
            <a:endParaRPr lang="en-GB" b="0" i="0" dirty="0">
              <a:solidFill>
                <a:srgbClr val="343A40"/>
              </a:solidFill>
              <a:effectLst/>
              <a:latin typeface="Source Sans Pro" panose="020B0503030403020204" pitchFamily="34" charset="0"/>
            </a:endParaRPr>
          </a:p>
        </p:txBody>
      </p:sp>
      <p:pic>
        <p:nvPicPr>
          <p:cNvPr id="11" name="Picture 10" descr="A person in a suit and tie&#10;&#10;Description automatically generated">
            <a:extLst>
              <a:ext uri="{FF2B5EF4-FFF2-40B4-BE49-F238E27FC236}">
                <a16:creationId xmlns:a16="http://schemas.microsoft.com/office/drawing/2014/main" id="{732CF16D-7B71-D324-A097-451AEA799CA2}"/>
              </a:ext>
            </a:extLst>
          </p:cNvPr>
          <p:cNvPicPr>
            <a:picLocks noChangeAspect="1"/>
          </p:cNvPicPr>
          <p:nvPr/>
        </p:nvPicPr>
        <p:blipFill>
          <a:blip r:embed="rId2"/>
          <a:stretch>
            <a:fillRect/>
          </a:stretch>
        </p:blipFill>
        <p:spPr>
          <a:xfrm>
            <a:off x="8293101" y="3269512"/>
            <a:ext cx="2041745" cy="2041745"/>
          </a:xfrm>
          <a:prstGeom prst="rect">
            <a:avLst/>
          </a:prstGeom>
        </p:spPr>
      </p:pic>
      <p:sp>
        <p:nvSpPr>
          <p:cNvPr id="13" name="TextBox 12">
            <a:extLst>
              <a:ext uri="{FF2B5EF4-FFF2-40B4-BE49-F238E27FC236}">
                <a16:creationId xmlns:a16="http://schemas.microsoft.com/office/drawing/2014/main" id="{9AEAB23F-4118-0BCC-B674-D5873991FB37}"/>
              </a:ext>
            </a:extLst>
          </p:cNvPr>
          <p:cNvSpPr txBox="1"/>
          <p:nvPr/>
        </p:nvSpPr>
        <p:spPr>
          <a:xfrm>
            <a:off x="1408043" y="3107897"/>
            <a:ext cx="6545110" cy="2585323"/>
          </a:xfrm>
          <a:prstGeom prst="rect">
            <a:avLst/>
          </a:prstGeom>
          <a:noFill/>
        </p:spPr>
        <p:txBody>
          <a:bodyPr wrap="square">
            <a:spAutoFit/>
          </a:bodyPr>
          <a:lstStyle/>
          <a:p>
            <a:pPr algn="just"/>
            <a:r>
              <a:rPr lang="en-GB" b="0" i="1" dirty="0">
                <a:solidFill>
                  <a:srgbClr val="343A40"/>
                </a:solidFill>
                <a:effectLst/>
                <a:latin typeface="Source Sans Pro" panose="020B0503030403020204" pitchFamily="34" charset="0"/>
              </a:rPr>
              <a:t>“This third edition of the Brazil-Europe comparison demonstrates the close link between our organisations and the shared desire to provide safe and highly efficient operations in both regions. The close collaboration with DECEA allows for the identification of drivers of performance by understanding similarities and differences in the operational concepts and underlying technological enablers. This is an essential step in working towards a level playing field in both regions and support the wider global performance-based approach to air navigation.”</a:t>
            </a:r>
            <a:endParaRPr lang="en-GB" i="1" dirty="0"/>
          </a:p>
        </p:txBody>
      </p:sp>
      <p:sp>
        <p:nvSpPr>
          <p:cNvPr id="14" name="TextBox 13">
            <a:extLst>
              <a:ext uri="{FF2B5EF4-FFF2-40B4-BE49-F238E27FC236}">
                <a16:creationId xmlns:a16="http://schemas.microsoft.com/office/drawing/2014/main" id="{D8F060B2-8A92-0095-CD3F-F216BD063F36}"/>
              </a:ext>
            </a:extLst>
          </p:cNvPr>
          <p:cNvSpPr txBox="1"/>
          <p:nvPr/>
        </p:nvSpPr>
        <p:spPr>
          <a:xfrm>
            <a:off x="4237074" y="5689782"/>
            <a:ext cx="6097772" cy="646331"/>
          </a:xfrm>
          <a:prstGeom prst="rect">
            <a:avLst/>
          </a:prstGeom>
          <a:noFill/>
        </p:spPr>
        <p:txBody>
          <a:bodyPr wrap="square">
            <a:spAutoFit/>
          </a:bodyPr>
          <a:lstStyle/>
          <a:p>
            <a:pPr algn="r"/>
            <a:r>
              <a:rPr lang="en-GB" b="1" i="0" dirty="0">
                <a:solidFill>
                  <a:srgbClr val="343A40"/>
                </a:solidFill>
                <a:effectLst/>
                <a:latin typeface="Source Sans Pro" panose="020B0503030403020204" pitchFamily="34" charset="0"/>
              </a:rPr>
              <a:t>Dr Peter Whysall</a:t>
            </a:r>
            <a:endParaRPr lang="en-GB" b="0" i="0" dirty="0">
              <a:solidFill>
                <a:srgbClr val="343A40"/>
              </a:solidFill>
              <a:effectLst/>
              <a:latin typeface="Source Sans Pro" panose="020B0503030403020204" pitchFamily="34" charset="0"/>
            </a:endParaRPr>
          </a:p>
          <a:p>
            <a:pPr algn="r"/>
            <a:r>
              <a:rPr lang="en-GB" b="0" i="1" dirty="0">
                <a:solidFill>
                  <a:srgbClr val="343A40"/>
                </a:solidFill>
                <a:effectLst/>
                <a:latin typeface="Source Sans Pro" panose="020B0503030403020204" pitchFamily="34" charset="0"/>
              </a:rPr>
              <a:t>Chairman of the Performance Review Commission</a:t>
            </a:r>
            <a:endParaRPr lang="en-GB" b="0" i="0" dirty="0">
              <a:solidFill>
                <a:srgbClr val="343A40"/>
              </a:solidFill>
              <a:effectLst/>
              <a:latin typeface="Source Sans Pro" panose="020B0503030403020204" pitchFamily="34" charset="0"/>
            </a:endParaRPr>
          </a:p>
        </p:txBody>
      </p:sp>
      <p:pic>
        <p:nvPicPr>
          <p:cNvPr id="3" name="Picture 2" descr="A person in a uniform&#10;&#10;Description automatically generated">
            <a:extLst>
              <a:ext uri="{FF2B5EF4-FFF2-40B4-BE49-F238E27FC236}">
                <a16:creationId xmlns:a16="http://schemas.microsoft.com/office/drawing/2014/main" id="{62B51630-503B-1EAA-FAF6-B21F3D08A041}"/>
              </a:ext>
            </a:extLst>
          </p:cNvPr>
          <p:cNvPicPr>
            <a:picLocks noChangeAspect="1"/>
          </p:cNvPicPr>
          <p:nvPr/>
        </p:nvPicPr>
        <p:blipFill>
          <a:blip r:embed="rId3"/>
          <a:stretch>
            <a:fillRect/>
          </a:stretch>
        </p:blipFill>
        <p:spPr>
          <a:xfrm>
            <a:off x="1496773" y="167486"/>
            <a:ext cx="2020849" cy="2020849"/>
          </a:xfrm>
          <a:prstGeom prst="rect">
            <a:avLst/>
          </a:prstGeom>
        </p:spPr>
      </p:pic>
    </p:spTree>
    <p:extLst>
      <p:ext uri="{BB962C8B-B14F-4D97-AF65-F5344CB8AC3E}">
        <p14:creationId xmlns:p14="http://schemas.microsoft.com/office/powerpoint/2010/main" val="239721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AB1E4B8-DA0A-4EDA-F878-81ECBB307F41}"/>
              </a:ext>
            </a:extLst>
          </p:cNvPr>
          <p:cNvGraphicFramePr>
            <a:graphicFrameLocks noGrp="1"/>
          </p:cNvGraphicFramePr>
          <p:nvPr>
            <p:extLst>
              <p:ext uri="{D42A27DB-BD31-4B8C-83A1-F6EECF244321}">
                <p14:modId xmlns:p14="http://schemas.microsoft.com/office/powerpoint/2010/main" val="1749433441"/>
              </p:ext>
            </p:extLst>
          </p:nvPr>
        </p:nvGraphicFramePr>
        <p:xfrm>
          <a:off x="427512" y="588980"/>
          <a:ext cx="9476509" cy="4841824"/>
        </p:xfrm>
        <a:graphic>
          <a:graphicData uri="http://schemas.openxmlformats.org/drawingml/2006/table">
            <a:tbl>
              <a:tblPr firstRow="1" firstCol="1" bandRow="1">
                <a:tableStyleId>{00A15C55-8517-42AA-B614-E9B94910E393}</a:tableStyleId>
              </a:tblPr>
              <a:tblGrid>
                <a:gridCol w="2275330">
                  <a:extLst>
                    <a:ext uri="{9D8B030D-6E8A-4147-A177-3AD203B41FA5}">
                      <a16:colId xmlns:a16="http://schemas.microsoft.com/office/drawing/2014/main" val="388130766"/>
                    </a:ext>
                  </a:extLst>
                </a:gridCol>
                <a:gridCol w="1198179">
                  <a:extLst>
                    <a:ext uri="{9D8B030D-6E8A-4147-A177-3AD203B41FA5}">
                      <a16:colId xmlns:a16="http://schemas.microsoft.com/office/drawing/2014/main" val="2796321310"/>
                    </a:ext>
                  </a:extLst>
                </a:gridCol>
                <a:gridCol w="1082978">
                  <a:extLst>
                    <a:ext uri="{9D8B030D-6E8A-4147-A177-3AD203B41FA5}">
                      <a16:colId xmlns:a16="http://schemas.microsoft.com/office/drawing/2014/main" val="3298103605"/>
                    </a:ext>
                  </a:extLst>
                </a:gridCol>
                <a:gridCol w="1156044">
                  <a:extLst>
                    <a:ext uri="{9D8B030D-6E8A-4147-A177-3AD203B41FA5}">
                      <a16:colId xmlns:a16="http://schemas.microsoft.com/office/drawing/2014/main" val="3830598105"/>
                    </a:ext>
                  </a:extLst>
                </a:gridCol>
                <a:gridCol w="1161871">
                  <a:extLst>
                    <a:ext uri="{9D8B030D-6E8A-4147-A177-3AD203B41FA5}">
                      <a16:colId xmlns:a16="http://schemas.microsoft.com/office/drawing/2014/main" val="2304746890"/>
                    </a:ext>
                  </a:extLst>
                </a:gridCol>
                <a:gridCol w="1307105">
                  <a:extLst>
                    <a:ext uri="{9D8B030D-6E8A-4147-A177-3AD203B41FA5}">
                      <a16:colId xmlns:a16="http://schemas.microsoft.com/office/drawing/2014/main" val="3467463895"/>
                    </a:ext>
                  </a:extLst>
                </a:gridCol>
                <a:gridCol w="1295002">
                  <a:extLst>
                    <a:ext uri="{9D8B030D-6E8A-4147-A177-3AD203B41FA5}">
                      <a16:colId xmlns:a16="http://schemas.microsoft.com/office/drawing/2014/main" val="2478975321"/>
                    </a:ext>
                  </a:extLst>
                </a:gridCol>
              </a:tblGrid>
              <a:tr h="432782">
                <a:tc>
                  <a:txBody>
                    <a:bodyPr/>
                    <a:lstStyle/>
                    <a:p>
                      <a:pPr algn="l"/>
                      <a:r>
                        <a:rPr lang="en-GB" sz="1400" kern="100" dirty="0">
                          <a:effectLst/>
                        </a:rPr>
                        <a:t>KPA</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r>
                        <a:rPr lang="en-GB" sz="1400" kern="100" dirty="0">
                          <a:effectLst/>
                        </a:rPr>
                        <a:t>Brazil </a:t>
                      </a:r>
                    </a:p>
                    <a:p>
                      <a:pPr algn="ctr"/>
                      <a:r>
                        <a:rPr lang="en-GB" sz="1400" kern="100" dirty="0">
                          <a:effectLst/>
                        </a:rPr>
                        <a:t>2019</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r>
                        <a:rPr lang="en-GB" sz="1400" kern="100" dirty="0">
                          <a:effectLst/>
                        </a:rPr>
                        <a:t>Brazil</a:t>
                      </a:r>
                      <a:endParaRPr lang="en-BE" sz="1400" kern="100" dirty="0">
                        <a:effectLst/>
                      </a:endParaRPr>
                    </a:p>
                    <a:p>
                      <a:pPr algn="ctr"/>
                      <a:r>
                        <a:rPr lang="en-GB" sz="1400" kern="100" dirty="0">
                          <a:effectLst/>
                        </a:rPr>
                        <a:t>2023</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r>
                        <a:rPr lang="en-GB" sz="1400" kern="100" dirty="0">
                          <a:effectLst/>
                        </a:rPr>
                        <a:t> Europe </a:t>
                      </a:r>
                    </a:p>
                    <a:p>
                      <a:pPr algn="ctr"/>
                      <a:r>
                        <a:rPr lang="en-GB" sz="1400" kern="100" dirty="0">
                          <a:effectLst/>
                        </a:rPr>
                        <a:t>2019</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r>
                        <a:rPr lang="en-GB" sz="1400" kern="100" dirty="0">
                          <a:effectLst/>
                        </a:rPr>
                        <a:t> Europe </a:t>
                      </a:r>
                    </a:p>
                    <a:p>
                      <a:pPr algn="ctr"/>
                      <a:r>
                        <a:rPr lang="en-GB" sz="1400" kern="100" dirty="0">
                          <a:effectLst/>
                        </a:rPr>
                        <a:t>2023</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r>
                        <a:rPr lang="en-GB" sz="1400" kern="100" dirty="0">
                          <a:effectLst/>
                        </a:rPr>
                        <a:t>Brazil/Europe</a:t>
                      </a:r>
                    </a:p>
                    <a:p>
                      <a:pPr algn="ctr"/>
                      <a:r>
                        <a:rPr lang="en-GB" sz="1400" kern="100" dirty="0">
                          <a:effectLst/>
                        </a:rPr>
                        <a:t>2019 </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r>
                        <a:rPr lang="en-GB" sz="1400" kern="100" dirty="0">
                          <a:effectLst/>
                        </a:rPr>
                        <a:t>Brazil/Europe</a:t>
                      </a:r>
                    </a:p>
                    <a:p>
                      <a:pPr algn="ctr"/>
                      <a:r>
                        <a:rPr lang="en-GB" sz="1400" kern="100" dirty="0">
                          <a:effectLst/>
                        </a:rPr>
                        <a:t>2023 </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04143548"/>
                  </a:ext>
                </a:extLst>
              </a:tr>
              <a:tr h="432782">
                <a:tc>
                  <a:txBody>
                    <a:bodyPr/>
                    <a:lstStyle/>
                    <a:p>
                      <a:pPr algn="l"/>
                      <a:r>
                        <a:rPr lang="en-GB" sz="1400" kern="100" dirty="0">
                          <a:effectLst/>
                        </a:rPr>
                        <a:t> geographic area</a:t>
                      </a:r>
                      <a:br>
                        <a:rPr lang="en-GB" sz="1400" kern="100" dirty="0">
                          <a:effectLst/>
                        </a:rPr>
                      </a:br>
                      <a:r>
                        <a:rPr lang="en-GB" sz="1400" kern="100" dirty="0">
                          <a:effectLst/>
                        </a:rPr>
                        <a:t>(non-oceanic, million km</a:t>
                      </a:r>
                      <a:r>
                        <a:rPr lang="en-GB" sz="1400" kern="100" baseline="30000" dirty="0">
                          <a:effectLst/>
                        </a:rPr>
                        <a:t>2</a:t>
                      </a:r>
                      <a:r>
                        <a:rPr lang="en-GB" sz="1400" kern="100" baseline="0" dirty="0">
                          <a:effectLst/>
                        </a:rPr>
                        <a:t>)</a:t>
                      </a:r>
                      <a:r>
                        <a:rPr lang="en-GB" sz="1400" kern="100" dirty="0">
                          <a:effectLst/>
                        </a:rPr>
                        <a:t> </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gridSpan="2">
                  <a:txBody>
                    <a:bodyPr/>
                    <a:lstStyle/>
                    <a:p>
                      <a:pPr algn="ctr"/>
                      <a:r>
                        <a:rPr lang="en-GB" sz="1400" kern="100" dirty="0">
                          <a:effectLst/>
                        </a:rPr>
                        <a:t> 8.5 </a:t>
                      </a:r>
                      <a:endParaRPr lang="en-BE" sz="1400" kern="100" dirty="0">
                        <a:effectLst/>
                        <a:latin typeface="Aptos" panose="020B0004020202020204" pitchFamily="34" charset="0"/>
                        <a:cs typeface="Times New Roman" panose="02020603050405020304" pitchFamily="18" charset="0"/>
                      </a:endParaRPr>
                    </a:p>
                  </a:txBody>
                  <a:tcPr marL="68580" marR="68580" marT="0" marB="0" anchor="ctr"/>
                </a:tc>
                <a:tc hMerge="1">
                  <a:txBody>
                    <a:bodyPr/>
                    <a:lstStyle/>
                    <a:p>
                      <a:endParaRPr dirty="0"/>
                    </a:p>
                  </a:txBody>
                  <a:tcPr marL="68580" marR="68580" marT="0" marB="0"/>
                </a:tc>
                <a:tc gridSpan="2">
                  <a:txBody>
                    <a:bodyPr/>
                    <a:lstStyle/>
                    <a:p>
                      <a:pPr algn="ctr"/>
                      <a:r>
                        <a:rPr lang="en-GB" sz="1400" kern="100" dirty="0">
                          <a:effectLst/>
                        </a:rPr>
                        <a:t> 11.5 </a:t>
                      </a:r>
                      <a:endParaRPr lang="en-BE" sz="1400" kern="100" dirty="0">
                        <a:effectLst/>
                        <a:latin typeface="Aptos" panose="020B0004020202020204" pitchFamily="34" charset="0"/>
                        <a:cs typeface="Times New Roman" panose="02020603050405020304" pitchFamily="18" charset="0"/>
                      </a:endParaRPr>
                    </a:p>
                  </a:txBody>
                  <a:tcPr marL="68580" marR="68580" marT="0" marB="0" anchor="ctr"/>
                </a:tc>
                <a:tc hMerge="1">
                  <a:txBody>
                    <a:bodyPr/>
                    <a:lstStyle/>
                    <a:p>
                      <a:endParaRPr dirty="0"/>
                    </a:p>
                  </a:txBody>
                  <a:tcPr marL="68580" marR="68580" marT="0" marB="0" anchor="ctr"/>
                </a:tc>
                <a:tc gridSpan="2">
                  <a:txBody>
                    <a:bodyPr/>
                    <a:lstStyle/>
                    <a:p>
                      <a:pPr algn="ctr"/>
                      <a:r>
                        <a:rPr lang="en-GB" sz="1400" kern="100" dirty="0">
                          <a:effectLst/>
                        </a:rPr>
                        <a:t>74%</a:t>
                      </a:r>
                      <a:endParaRPr lang="en-BE" sz="1400" kern="100" dirty="0">
                        <a:effectLst/>
                        <a:latin typeface="Aptos" panose="020B0004020202020204" pitchFamily="34" charset="0"/>
                        <a:cs typeface="Times New Roman" panose="02020603050405020304" pitchFamily="18" charset="0"/>
                      </a:endParaRPr>
                    </a:p>
                  </a:txBody>
                  <a:tcPr marL="68580" marR="68580" marT="0" marB="0" anchor="ctr"/>
                </a:tc>
                <a:tc hMerge="1">
                  <a:txBody>
                    <a:bodyPr/>
                    <a:lstStyle/>
                    <a:p>
                      <a:endParaRPr dirty="0"/>
                    </a:p>
                  </a:txBody>
                  <a:tcPr marL="68580" marR="68580" marT="0" marB="0" anchor="ctr"/>
                </a:tc>
                <a:extLst>
                  <a:ext uri="{0D108BD9-81ED-4DB2-BD59-A6C34878D82A}">
                    <a16:rowId xmlns:a16="http://schemas.microsoft.com/office/drawing/2014/main" val="2168733589"/>
                  </a:ext>
                </a:extLst>
              </a:tr>
              <a:tr h="432782">
                <a:tc>
                  <a:txBody>
                    <a:bodyPr/>
                    <a:lstStyle/>
                    <a:p>
                      <a:pPr algn="l"/>
                      <a:r>
                        <a:rPr lang="en-GB" sz="1400" kern="100" dirty="0">
                          <a:effectLst/>
                        </a:rPr>
                        <a:t>number of </a:t>
                      </a:r>
                      <a:r>
                        <a:rPr lang="en-GB" sz="1400" kern="100" dirty="0" err="1">
                          <a:effectLst/>
                        </a:rPr>
                        <a:t>en</a:t>
                      </a:r>
                      <a:r>
                        <a:rPr lang="en-GB" sz="1400" kern="100" dirty="0">
                          <a:effectLst/>
                        </a:rPr>
                        <a:t>-route</a:t>
                      </a:r>
                      <a:br>
                        <a:rPr lang="en-GB" sz="1400" kern="100" dirty="0">
                          <a:effectLst/>
                        </a:rPr>
                      </a:br>
                      <a:r>
                        <a:rPr lang="en-GB" sz="1400" kern="100" dirty="0">
                          <a:effectLst/>
                        </a:rPr>
                        <a:t>ANSPs</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gridSpan="2">
                  <a:txBody>
                    <a:bodyPr/>
                    <a:lstStyle/>
                    <a:p>
                      <a:pPr algn="ctr"/>
                      <a:r>
                        <a:rPr lang="en-GB" sz="1400" kern="100" dirty="0">
                          <a:effectLst/>
                        </a:rPr>
                        <a:t>1</a:t>
                      </a:r>
                      <a:endParaRPr lang="en-BE" sz="1400" kern="100" dirty="0">
                        <a:effectLst/>
                        <a:latin typeface="Aptos" panose="020B0004020202020204" pitchFamily="34" charset="0"/>
                        <a:cs typeface="Times New Roman" panose="02020603050405020304" pitchFamily="18" charset="0"/>
                      </a:endParaRPr>
                    </a:p>
                  </a:txBody>
                  <a:tcPr marL="68580" marR="68580" marT="0" marB="0" anchor="ctr"/>
                </a:tc>
                <a:tc hMerge="1">
                  <a:txBody>
                    <a:bodyPr/>
                    <a:lstStyle/>
                    <a:p>
                      <a:endParaRPr dirty="0"/>
                    </a:p>
                  </a:txBody>
                  <a:tcPr marL="68580" marR="68580" marT="0" marB="0"/>
                </a:tc>
                <a:tc gridSpan="2">
                  <a:txBody>
                    <a:bodyPr/>
                    <a:lstStyle/>
                    <a:p>
                      <a:pPr algn="ctr"/>
                      <a:r>
                        <a:rPr lang="en-GB" sz="1400" kern="100" dirty="0">
                          <a:effectLst/>
                        </a:rPr>
                        <a:t>36</a:t>
                      </a:r>
                      <a:endParaRPr lang="en-BE" sz="1400" kern="100" dirty="0">
                        <a:effectLst/>
                        <a:latin typeface="Aptos" panose="020B0004020202020204" pitchFamily="34" charset="0"/>
                        <a:cs typeface="Times New Roman" panose="02020603050405020304" pitchFamily="18" charset="0"/>
                      </a:endParaRPr>
                    </a:p>
                  </a:txBody>
                  <a:tcPr marL="68580" marR="68580" marT="0" marB="0" anchor="ctr"/>
                </a:tc>
                <a:tc hMerge="1">
                  <a:txBody>
                    <a:bodyPr/>
                    <a:lstStyle/>
                    <a:p>
                      <a:endParaRPr dirty="0"/>
                    </a:p>
                  </a:txBody>
                  <a:tcPr marL="68580" marR="68580" marT="0" marB="0" anchor="ctr"/>
                </a:tc>
                <a:tc gridSpan="2">
                  <a:txBody>
                    <a:bodyPr/>
                    <a:lstStyle/>
                    <a:p>
                      <a:pPr algn="ctr"/>
                      <a:r>
                        <a:rPr lang="en-GB" sz="1400" kern="100" dirty="0">
                          <a:effectLst/>
                          <a:latin typeface="Aptos" panose="020B0004020202020204" pitchFamily="34" charset="0"/>
                          <a:cs typeface="Times New Roman" panose="02020603050405020304" pitchFamily="18" charset="0"/>
                        </a:rPr>
                        <a:t>single provider vs multiple</a:t>
                      </a:r>
                      <a:endParaRPr lang="en-BE" sz="1400" kern="100" dirty="0">
                        <a:effectLst/>
                        <a:latin typeface="Aptos" panose="020B0004020202020204" pitchFamily="34" charset="0"/>
                        <a:cs typeface="Times New Roman" panose="02020603050405020304" pitchFamily="18" charset="0"/>
                      </a:endParaRPr>
                    </a:p>
                  </a:txBody>
                  <a:tcPr marL="68580" marR="68580" marT="0" marB="0" anchor="ctr"/>
                </a:tc>
                <a:tc hMerge="1">
                  <a:txBody>
                    <a:bodyPr/>
                    <a:lstStyle/>
                    <a:p>
                      <a:endParaRPr dirty="0"/>
                    </a:p>
                  </a:txBody>
                  <a:tcPr marL="68580" marR="68580" marT="0" marB="0" anchor="ctr"/>
                </a:tc>
                <a:extLst>
                  <a:ext uri="{0D108BD9-81ED-4DB2-BD59-A6C34878D82A}">
                    <a16:rowId xmlns:a16="http://schemas.microsoft.com/office/drawing/2014/main" val="2905947655"/>
                  </a:ext>
                </a:extLst>
              </a:tr>
              <a:tr h="432782">
                <a:tc>
                  <a:txBody>
                    <a:bodyPr/>
                    <a:lstStyle/>
                    <a:p>
                      <a:pPr algn="l"/>
                      <a:r>
                        <a:rPr lang="en-GB" sz="1400" kern="100" dirty="0">
                          <a:effectLst/>
                        </a:rPr>
                        <a:t>number of TWR</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r>
                        <a:rPr lang="en-GB" sz="1400" kern="100" dirty="0">
                          <a:effectLst/>
                        </a:rPr>
                        <a:t>59 </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r>
                        <a:rPr lang="en-GB" sz="1400" kern="100" dirty="0">
                          <a:effectLst/>
                        </a:rPr>
                        <a:t>57 + </a:t>
                      </a:r>
                      <a:br>
                        <a:rPr lang="en-GB" sz="1400" kern="100" dirty="0">
                          <a:effectLst/>
                        </a:rPr>
                      </a:br>
                      <a:r>
                        <a:rPr lang="en-GB" sz="1400" kern="100" dirty="0">
                          <a:effectLst/>
                        </a:rPr>
                        <a:t>1 DTWR</a:t>
                      </a:r>
                      <a:r>
                        <a:rPr lang="en-GB" sz="1400" kern="100" baseline="30000" dirty="0">
                          <a:effectLst/>
                        </a:rPr>
                        <a:t>(2)</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r>
                        <a:rPr lang="en-GB" sz="1400" kern="100" dirty="0">
                          <a:effectLst/>
                        </a:rPr>
                        <a:t> 400+</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r>
                        <a:rPr lang="en-GB" sz="1400" kern="100" dirty="0">
                          <a:effectLst/>
                        </a:rPr>
                        <a:t> </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rowSpan="3" gridSpan="2">
                  <a:txBody>
                    <a:bodyPr/>
                    <a:lstStyle/>
                    <a:p>
                      <a:pPr algn="ctr"/>
                      <a:r>
                        <a:rPr lang="en-GB" sz="1400" kern="100" dirty="0">
                          <a:effectLst/>
                          <a:latin typeface="Aptos" panose="020B0004020202020204" pitchFamily="34" charset="0"/>
                          <a:cs typeface="Times New Roman" panose="02020603050405020304" pitchFamily="18" charset="0"/>
                        </a:rPr>
                        <a:t>ATS f</a:t>
                      </a:r>
                      <a:r>
                        <a:rPr lang="en-BE" sz="1400" kern="100" dirty="0">
                          <a:effectLst/>
                          <a:latin typeface="Aptos" panose="020B0004020202020204" pitchFamily="34" charset="0"/>
                          <a:cs typeface="Times New Roman" panose="02020603050405020304" pitchFamily="18" charset="0"/>
                        </a:rPr>
                        <a:t>acilities </a:t>
                      </a:r>
                    </a:p>
                    <a:p>
                      <a:pPr algn="ctr"/>
                      <a:r>
                        <a:rPr lang="en-BE" sz="1400" kern="100" dirty="0">
                          <a:effectLst/>
                          <a:latin typeface="Aptos" panose="020B0004020202020204" pitchFamily="34" charset="0"/>
                          <a:cs typeface="Times New Roman" panose="02020603050405020304" pitchFamily="18" charset="0"/>
                        </a:rPr>
                        <a:t>mostly unchanged</a:t>
                      </a:r>
                    </a:p>
                  </a:txBody>
                  <a:tcPr marL="68580" marR="68580" marT="0" marB="0" anchor="ctr"/>
                </a:tc>
                <a:tc rowSpan="3" hMerge="1">
                  <a:txBody>
                    <a:bodyPr/>
                    <a:lstStyle/>
                    <a:p>
                      <a:endParaRPr/>
                    </a:p>
                  </a:txBody>
                  <a:tcPr marL="68580" marR="68580" marT="0" marB="0" anchor="ctr"/>
                </a:tc>
                <a:extLst>
                  <a:ext uri="{0D108BD9-81ED-4DB2-BD59-A6C34878D82A}">
                    <a16:rowId xmlns:a16="http://schemas.microsoft.com/office/drawing/2014/main" val="27224785"/>
                  </a:ext>
                </a:extLst>
              </a:tr>
              <a:tr h="432782">
                <a:tc>
                  <a:txBody>
                    <a:bodyPr/>
                    <a:lstStyle/>
                    <a:p>
                      <a:pPr algn="l"/>
                      <a:r>
                        <a:rPr lang="en-GB" sz="1400" kern="100" dirty="0">
                          <a:effectLst/>
                        </a:rPr>
                        <a:t>number of APP</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r>
                        <a:rPr lang="en-GB" sz="1400" kern="100" dirty="0">
                          <a:effectLst/>
                        </a:rPr>
                        <a:t> 43</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r>
                        <a:rPr lang="en-GB" sz="1400" kern="100" dirty="0">
                          <a:effectLst/>
                        </a:rPr>
                        <a:t> 41</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r>
                        <a:rPr lang="en-GB" sz="1400" kern="100" dirty="0">
                          <a:effectLst/>
                        </a:rPr>
                        <a:t>19 (stand-alone) </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r>
                        <a:rPr lang="en-GB" sz="1400" kern="100" dirty="0">
                          <a:effectLst/>
                        </a:rPr>
                        <a:t> 19 (stand-alone)</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gridSpan="2" vMerge="1">
                  <a:txBody>
                    <a:bodyPr/>
                    <a:lstStyle/>
                    <a:p>
                      <a:endParaRPr/>
                    </a:p>
                  </a:txBody>
                  <a:tcPr marL="68580" marR="68580" marT="0" marB="0" anchor="ctr"/>
                </a:tc>
                <a:tc hMerge="1" vMerge="1">
                  <a:txBody>
                    <a:bodyPr/>
                    <a:lstStyle/>
                    <a:p>
                      <a:endParaRPr/>
                    </a:p>
                  </a:txBody>
                  <a:tcPr marL="68580" marR="68580" marT="0" marB="0" anchor="ctr"/>
                </a:tc>
                <a:extLst>
                  <a:ext uri="{0D108BD9-81ED-4DB2-BD59-A6C34878D82A}">
                    <a16:rowId xmlns:a16="http://schemas.microsoft.com/office/drawing/2014/main" val="2047060381"/>
                  </a:ext>
                </a:extLst>
              </a:tr>
              <a:tr h="393643">
                <a:tc>
                  <a:txBody>
                    <a:bodyPr/>
                    <a:lstStyle/>
                    <a:p>
                      <a:pPr algn="l"/>
                      <a:r>
                        <a:rPr lang="en-GB" sz="1400" kern="100" dirty="0">
                          <a:effectLst/>
                          <a:latin typeface="Aptos" panose="020B0004020202020204" pitchFamily="34" charset="0"/>
                          <a:ea typeface="Aptos" panose="020B0004020202020204" pitchFamily="34" charset="0"/>
                          <a:cs typeface="Times New Roman" panose="02020603050405020304" pitchFamily="18" charset="0"/>
                        </a:rPr>
                        <a:t>n</a:t>
                      </a:r>
                      <a:r>
                        <a:rPr lang="en-BE" sz="1400" kern="100" dirty="0">
                          <a:effectLst/>
                          <a:latin typeface="Aptos" panose="020B0004020202020204" pitchFamily="34" charset="0"/>
                          <a:ea typeface="Aptos" panose="020B0004020202020204" pitchFamily="34" charset="0"/>
                          <a:cs typeface="Times New Roman" panose="02020603050405020304" pitchFamily="18" charset="0"/>
                        </a:rPr>
                        <a:t>umber of ACC</a:t>
                      </a:r>
                    </a:p>
                  </a:txBody>
                  <a:tcPr marL="68580" marR="68580" marT="0" marB="0"/>
                </a:tc>
                <a:tc gridSpan="2">
                  <a:txBody>
                    <a:bodyPr/>
                    <a:lstStyle/>
                    <a:p>
                      <a:pPr algn="ctr"/>
                      <a:r>
                        <a:rPr lang="en-BE" sz="1400" kern="100" dirty="0">
                          <a:effectLst/>
                          <a:latin typeface="Aptos" panose="020B0004020202020204" pitchFamily="34" charset="0"/>
                          <a:ea typeface="Aptos" panose="020B0004020202020204" pitchFamily="34" charset="0"/>
                          <a:cs typeface="Times New Roman" panose="02020603050405020304" pitchFamily="18" charset="0"/>
                        </a:rPr>
                        <a:t>5</a:t>
                      </a:r>
                    </a:p>
                  </a:txBody>
                  <a:tcPr marL="68580" marR="68580" marT="0" marB="0" anchor="ctr"/>
                </a:tc>
                <a:tc hMerge="1">
                  <a:txBody>
                    <a:bodyPr/>
                    <a:lstStyle/>
                    <a:p>
                      <a:pPr algn="ct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r>
                        <a:rPr lang="en-BE" sz="1400" kern="100" dirty="0">
                          <a:effectLst/>
                          <a:latin typeface="Aptos" panose="020B0004020202020204" pitchFamily="34" charset="0"/>
                          <a:ea typeface="Aptos" panose="020B0004020202020204" pitchFamily="34" charset="0"/>
                          <a:cs typeface="Times New Roman" panose="02020603050405020304" pitchFamily="18" charset="0"/>
                        </a:rPr>
                        <a:t>58</a:t>
                      </a:r>
                    </a:p>
                  </a:txBody>
                  <a:tcPr marL="68580" marR="68580" marT="0" marB="0" anchor="ctr"/>
                </a:tc>
                <a:tc>
                  <a:txBody>
                    <a:bodyPr/>
                    <a:lstStyle/>
                    <a:p>
                      <a:pPr algn="ctr"/>
                      <a:r>
                        <a:rPr lang="en-BE" sz="1400" kern="100" dirty="0">
                          <a:effectLst/>
                          <a:latin typeface="Aptos" panose="020B0004020202020204" pitchFamily="34" charset="0"/>
                          <a:ea typeface="Aptos" panose="020B0004020202020204" pitchFamily="34" charset="0"/>
                          <a:cs typeface="Times New Roman" panose="02020603050405020304" pitchFamily="18" charset="0"/>
                        </a:rPr>
                        <a:t>58</a:t>
                      </a:r>
                    </a:p>
                  </a:txBody>
                  <a:tcPr marL="68580" marR="68580" marT="0" marB="0" anchor="ctr"/>
                </a:tc>
                <a:tc gridSpan="2" vMerge="1">
                  <a:txBody>
                    <a:bodyPr/>
                    <a:lstStyle/>
                    <a:p>
                      <a:pPr algn="ct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hMerge="1" vMerge="1">
                  <a:txBody>
                    <a:bodyPr/>
                    <a:lstStyle/>
                    <a:p>
                      <a:pPr algn="ct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81900928"/>
                  </a:ext>
                </a:extLst>
              </a:tr>
              <a:tr h="393643">
                <a:tc>
                  <a:txBody>
                    <a:bodyPr/>
                    <a:lstStyle/>
                    <a:p>
                      <a:pPr algn="l"/>
                      <a:r>
                        <a:rPr lang="en-GB" sz="1400" kern="100" dirty="0">
                          <a:effectLst/>
                          <a:latin typeface="Aptos" panose="020B0004020202020204" pitchFamily="34" charset="0"/>
                          <a:ea typeface="Aptos" panose="020B0004020202020204" pitchFamily="34" charset="0"/>
                          <a:cs typeface="Times New Roman" panose="02020603050405020304" pitchFamily="18" charset="0"/>
                        </a:rPr>
                        <a:t>n</a:t>
                      </a:r>
                      <a:r>
                        <a:rPr lang="en-BE" sz="1400" kern="100" dirty="0">
                          <a:effectLst/>
                          <a:latin typeface="Aptos" panose="020B0004020202020204" pitchFamily="34" charset="0"/>
                          <a:ea typeface="Aptos" panose="020B0004020202020204" pitchFamily="34" charset="0"/>
                          <a:cs typeface="Times New Roman" panose="02020603050405020304" pitchFamily="18" charset="0"/>
                        </a:rPr>
                        <a:t>umber of ATCOs in OPS</a:t>
                      </a:r>
                    </a:p>
                  </a:txBody>
                  <a:tcPr marL="68580" marR="68580" marT="0" marB="0"/>
                </a:tc>
                <a:tc>
                  <a:txBody>
                    <a:bodyPr/>
                    <a:lstStyle/>
                    <a:p>
                      <a:pPr algn="ctr"/>
                      <a:r>
                        <a:rPr lang="en-BE" sz="1400" kern="100" dirty="0">
                          <a:effectLst/>
                          <a:latin typeface="Aptos" panose="020B0004020202020204" pitchFamily="34" charset="0"/>
                          <a:ea typeface="Aptos" panose="020B0004020202020204" pitchFamily="34" charset="0"/>
                          <a:cs typeface="Times New Roman" panose="02020603050405020304" pitchFamily="18" charset="0"/>
                        </a:rPr>
                        <a:t>3 126</a:t>
                      </a:r>
                    </a:p>
                  </a:txBody>
                  <a:tcPr marL="68580" marR="68580" marT="0" marB="0" anchor="ctr"/>
                </a:tc>
                <a:tc>
                  <a:txBody>
                    <a:bodyPr/>
                    <a:lstStyle/>
                    <a:p>
                      <a:pPr algn="ctr"/>
                      <a:r>
                        <a:rPr lang="en-BE" sz="1400" kern="100" dirty="0">
                          <a:effectLst/>
                          <a:latin typeface="Aptos" panose="020B0004020202020204" pitchFamily="34" charset="0"/>
                          <a:ea typeface="Aptos" panose="020B0004020202020204" pitchFamily="34" charset="0"/>
                          <a:cs typeface="Times New Roman" panose="02020603050405020304" pitchFamily="18" charset="0"/>
                        </a:rPr>
                        <a:t>3 677</a:t>
                      </a:r>
                    </a:p>
                  </a:txBody>
                  <a:tcPr marL="68580" marR="68580" marT="0" marB="0" anchor="ctr"/>
                </a:tc>
                <a:tc>
                  <a:txBody>
                    <a:bodyPr/>
                    <a:lstStyle/>
                    <a:p>
                      <a:pPr algn="ctr"/>
                      <a:r>
                        <a:rPr lang="en-BE" sz="1400" kern="100" dirty="0">
                          <a:effectLst/>
                          <a:latin typeface="Aptos" panose="020B0004020202020204" pitchFamily="34" charset="0"/>
                          <a:ea typeface="Aptos" panose="020B0004020202020204" pitchFamily="34" charset="0"/>
                          <a:cs typeface="Times New Roman" panose="02020603050405020304" pitchFamily="18" charset="0"/>
                        </a:rPr>
                        <a:t>17 563</a:t>
                      </a:r>
                    </a:p>
                  </a:txBody>
                  <a:tcPr marL="68580" marR="68580" marT="0" marB="0" anchor="ctr"/>
                </a:tc>
                <a:tc>
                  <a:txBody>
                    <a:bodyPr/>
                    <a:lstStyle/>
                    <a:p>
                      <a:pPr algn="ctr"/>
                      <a:r>
                        <a:rPr lang="en-GB" sz="1400" kern="100" dirty="0">
                          <a:effectLst/>
                          <a:latin typeface="Aptos" panose="020B0004020202020204" pitchFamily="34" charset="0"/>
                          <a:ea typeface="Aptos" panose="020B0004020202020204" pitchFamily="34" charset="0"/>
                          <a:cs typeface="Times New Roman" panose="02020603050405020304" pitchFamily="18" charset="0"/>
                        </a:rPr>
                        <a:t>16552</a:t>
                      </a:r>
                      <a:r>
                        <a:rPr lang="en-BE" sz="1400" kern="100" baseline="30000" dirty="0">
                          <a:effectLst/>
                          <a:latin typeface="Aptos" panose="020B0004020202020204" pitchFamily="34" charset="0"/>
                          <a:ea typeface="Aptos" panose="020B0004020202020204" pitchFamily="34" charset="0"/>
                          <a:cs typeface="Times New Roman" panose="02020603050405020304" pitchFamily="18" charset="0"/>
                        </a:rPr>
                        <a:t>(1)</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gn="ctr"/>
                      <a:r>
                        <a:rPr lang="en-BE" sz="1400" kern="100" dirty="0">
                          <a:effectLst/>
                          <a:latin typeface="Aptos" panose="020B0004020202020204" pitchFamily="34" charset="0"/>
                          <a:ea typeface="Aptos" panose="020B0004020202020204" pitchFamily="34" charset="0"/>
                          <a:cs typeface="Times New Roman" panose="02020603050405020304" pitchFamily="18" charset="0"/>
                        </a:rPr>
                        <a:t>17.8%</a:t>
                      </a:r>
                    </a:p>
                  </a:txBody>
                  <a:tcPr marL="68580" marR="68580" marT="0" marB="0" anchor="ctr"/>
                </a:tc>
                <a:tc>
                  <a:txBody>
                    <a:bodyPr/>
                    <a:lstStyle/>
                    <a:p>
                      <a:pPr algn="ctr"/>
                      <a:r>
                        <a:rPr lang="en-BE" sz="1400" kern="100" dirty="0">
                          <a:effectLst/>
                          <a:latin typeface="Aptos" panose="020B0004020202020204" pitchFamily="34" charset="0"/>
                          <a:ea typeface="Aptos" panose="020B0004020202020204" pitchFamily="34" charset="0"/>
                          <a:cs typeface="Times New Roman" panose="02020603050405020304" pitchFamily="18" charset="0"/>
                        </a:rPr>
                        <a:t>22.2%</a:t>
                      </a:r>
                    </a:p>
                  </a:txBody>
                  <a:tcPr marL="68580" marR="68580" marT="0" marB="0" anchor="ctr"/>
                </a:tc>
                <a:extLst>
                  <a:ext uri="{0D108BD9-81ED-4DB2-BD59-A6C34878D82A}">
                    <a16:rowId xmlns:a16="http://schemas.microsoft.com/office/drawing/2014/main" val="2502118196"/>
                  </a:ext>
                </a:extLst>
              </a:tr>
              <a:tr h="393643">
                <a:tc>
                  <a:txBody>
                    <a:bodyPr/>
                    <a:lstStyle/>
                    <a:p>
                      <a:pPr algn="l"/>
                      <a:r>
                        <a:rPr lang="en-GB" sz="1400" kern="100" dirty="0">
                          <a:effectLst/>
                          <a:latin typeface="Aptos" panose="020B0004020202020204" pitchFamily="34" charset="0"/>
                          <a:ea typeface="Aptos" panose="020B0004020202020204" pitchFamily="34" charset="0"/>
                          <a:cs typeface="Times New Roman" panose="02020603050405020304" pitchFamily="18" charset="0"/>
                        </a:rPr>
                        <a:t>c</a:t>
                      </a:r>
                      <a:r>
                        <a:rPr lang="en-BE" sz="1400" kern="100" dirty="0">
                          <a:effectLst/>
                          <a:latin typeface="Aptos" panose="020B0004020202020204" pitchFamily="34" charset="0"/>
                          <a:ea typeface="Aptos" panose="020B0004020202020204" pitchFamily="34" charset="0"/>
                          <a:cs typeface="Times New Roman" panose="02020603050405020304" pitchFamily="18" charset="0"/>
                        </a:rPr>
                        <a:t>ontrolled flights</a:t>
                      </a: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BE" sz="1400" kern="100" dirty="0">
                          <a:effectLst/>
                          <a:latin typeface="Aptos" panose="020B0004020202020204" pitchFamily="34" charset="0"/>
                          <a:ea typeface="Aptos" panose="020B0004020202020204" pitchFamily="34" charset="0"/>
                          <a:cs typeface="Times New Roman" panose="02020603050405020304" pitchFamily="18" charset="0"/>
                        </a:rPr>
                        <a:t>1 594 442</a:t>
                      </a:r>
                    </a:p>
                  </a:txBody>
                  <a:tcPr marL="68580" marR="68580" marT="0" marB="0" anchor="ctr"/>
                </a:tc>
                <a:tc>
                  <a:txBody>
                    <a:bodyPr/>
                    <a:lstStyle/>
                    <a:p>
                      <a:pPr algn="ctr"/>
                      <a:r>
                        <a:rPr lang="en-BE" sz="1400" kern="100" dirty="0">
                          <a:effectLst/>
                          <a:latin typeface="Aptos" panose="020B0004020202020204" pitchFamily="34" charset="0"/>
                          <a:ea typeface="Aptos" panose="020B0004020202020204" pitchFamily="34" charset="0"/>
                          <a:cs typeface="Times New Roman" panose="02020603050405020304" pitchFamily="18" charset="0"/>
                        </a:rPr>
                        <a:t>1 801 109</a:t>
                      </a:r>
                    </a:p>
                  </a:txBody>
                  <a:tcPr marL="68580" marR="68580" marT="0" marB="0" anchor="ctr"/>
                </a:tc>
                <a:tc>
                  <a:txBody>
                    <a:bodyPr/>
                    <a:lstStyle/>
                    <a:p>
                      <a:pPr algn="ctr"/>
                      <a:r>
                        <a:rPr lang="en-BE" sz="1400" kern="100" dirty="0">
                          <a:effectLst/>
                          <a:latin typeface="Aptos" panose="020B0004020202020204" pitchFamily="34" charset="0"/>
                          <a:ea typeface="Aptos" panose="020B0004020202020204" pitchFamily="34" charset="0"/>
                          <a:cs typeface="Times New Roman" panose="02020603050405020304" pitchFamily="18" charset="0"/>
                        </a:rPr>
                        <a:t>10 995 092</a:t>
                      </a:r>
                    </a:p>
                  </a:txBody>
                  <a:tcPr marL="68580" marR="68580" marT="0" marB="0" anchor="ctr"/>
                </a:tc>
                <a:tc>
                  <a:txBody>
                    <a:bodyPr/>
                    <a:lstStyle/>
                    <a:p>
                      <a:pPr algn="ctr"/>
                      <a:r>
                        <a:rPr lang="en-BE" sz="1400" kern="100" dirty="0">
                          <a:effectLst/>
                          <a:latin typeface="Aptos" panose="020B0004020202020204" pitchFamily="34" charset="0"/>
                          <a:ea typeface="Aptos" panose="020B0004020202020204" pitchFamily="34" charset="0"/>
                          <a:cs typeface="Times New Roman" panose="02020603050405020304" pitchFamily="18" charset="0"/>
                        </a:rPr>
                        <a:t>9 237 693</a:t>
                      </a:r>
                    </a:p>
                  </a:txBody>
                  <a:tcPr marL="68580" marR="68580" marT="0" marB="0" anchor="ctr"/>
                </a:tc>
                <a:tc>
                  <a:txBody>
                    <a:bodyPr/>
                    <a:lstStyle/>
                    <a:p>
                      <a:pPr algn="ctr"/>
                      <a:r>
                        <a:rPr lang="en-BE" sz="1400" kern="100" dirty="0">
                          <a:effectLst/>
                          <a:latin typeface="Aptos" panose="020B0004020202020204" pitchFamily="34" charset="0"/>
                          <a:ea typeface="Aptos" panose="020B0004020202020204" pitchFamily="34" charset="0"/>
                          <a:cs typeface="Times New Roman" panose="02020603050405020304" pitchFamily="18" charset="0"/>
                        </a:rPr>
                        <a:t>14.5%</a:t>
                      </a:r>
                    </a:p>
                  </a:txBody>
                  <a:tcPr marL="68580" marR="68580" marT="0" marB="0" anchor="ctr"/>
                </a:tc>
                <a:tc>
                  <a:txBody>
                    <a:bodyPr/>
                    <a:lstStyle/>
                    <a:p>
                      <a:pPr algn="ctr"/>
                      <a:r>
                        <a:rPr lang="en-BE" sz="1400" kern="100" dirty="0">
                          <a:effectLst/>
                          <a:latin typeface="Aptos" panose="020B0004020202020204" pitchFamily="34" charset="0"/>
                          <a:ea typeface="Aptos" panose="020B0004020202020204" pitchFamily="34" charset="0"/>
                          <a:cs typeface="Times New Roman" panose="02020603050405020304" pitchFamily="18" charset="0"/>
                        </a:rPr>
                        <a:t>19.5%</a:t>
                      </a:r>
                    </a:p>
                  </a:txBody>
                  <a:tcPr marL="68580" marR="68580" marT="0" marB="0" anchor="ctr"/>
                </a:tc>
                <a:extLst>
                  <a:ext uri="{0D108BD9-81ED-4DB2-BD59-A6C34878D82A}">
                    <a16:rowId xmlns:a16="http://schemas.microsoft.com/office/drawing/2014/main" val="1458423313"/>
                  </a:ext>
                </a:extLst>
              </a:tr>
              <a:tr h="393643">
                <a:tc>
                  <a:txBody>
                    <a:bodyPr/>
                    <a:lstStyle/>
                    <a:p>
                      <a:pPr algn="l"/>
                      <a:r>
                        <a:rPr lang="en-GB" sz="1400" kern="100" dirty="0">
                          <a:effectLst/>
                          <a:latin typeface="Aptos" panose="020B0004020202020204" pitchFamily="34" charset="0"/>
                          <a:ea typeface="Aptos" panose="020B0004020202020204" pitchFamily="34" charset="0"/>
                          <a:cs typeface="Times New Roman" panose="02020603050405020304" pitchFamily="18" charset="0"/>
                        </a:rPr>
                        <a:t>f</a:t>
                      </a:r>
                      <a:r>
                        <a:rPr lang="en-BE" sz="1400" kern="100" dirty="0">
                          <a:effectLst/>
                          <a:latin typeface="Aptos" panose="020B0004020202020204" pitchFamily="34" charset="0"/>
                          <a:ea typeface="Aptos" panose="020B0004020202020204" pitchFamily="34" charset="0"/>
                          <a:cs typeface="Times New Roman" panose="02020603050405020304" pitchFamily="18" charset="0"/>
                        </a:rPr>
                        <a:t>lights/ATCO</a:t>
                      </a:r>
                    </a:p>
                  </a:txBody>
                  <a:tcPr marL="68580" marR="68580" marT="0" marB="0"/>
                </a:tc>
                <a:tc>
                  <a:txBody>
                    <a:bodyPr/>
                    <a:lstStyle/>
                    <a:p>
                      <a:pPr algn="ctr"/>
                      <a:r>
                        <a:rPr lang="en-BE" sz="1400" kern="100" dirty="0">
                          <a:effectLst/>
                          <a:latin typeface="Aptos" panose="020B0004020202020204" pitchFamily="34" charset="0"/>
                          <a:ea typeface="Aptos" panose="020B0004020202020204" pitchFamily="34" charset="0"/>
                          <a:cs typeface="Times New Roman" panose="02020603050405020304" pitchFamily="18" charset="0"/>
                        </a:rPr>
                        <a:t>510</a:t>
                      </a:r>
                    </a:p>
                  </a:txBody>
                  <a:tcPr marL="68580" marR="68580" marT="0" marB="0" anchor="ctr"/>
                </a:tc>
                <a:tc>
                  <a:txBody>
                    <a:bodyPr/>
                    <a:lstStyle/>
                    <a:p>
                      <a:pPr algn="ctr"/>
                      <a:r>
                        <a:rPr lang="en-BE" sz="1400" kern="100" dirty="0">
                          <a:effectLst/>
                          <a:latin typeface="Aptos" panose="020B0004020202020204" pitchFamily="34" charset="0"/>
                          <a:ea typeface="Aptos" panose="020B0004020202020204" pitchFamily="34" charset="0"/>
                          <a:cs typeface="Times New Roman" panose="02020603050405020304" pitchFamily="18" charset="0"/>
                        </a:rPr>
                        <a:t>490</a:t>
                      </a:r>
                    </a:p>
                  </a:txBody>
                  <a:tcPr marL="68580" marR="68580" marT="0" marB="0" anchor="ctr"/>
                </a:tc>
                <a:tc>
                  <a:txBody>
                    <a:bodyPr/>
                    <a:lstStyle/>
                    <a:p>
                      <a:pPr algn="ctr"/>
                      <a:r>
                        <a:rPr lang="en-BE" sz="1400" kern="100" dirty="0">
                          <a:effectLst/>
                          <a:latin typeface="Aptos" panose="020B0004020202020204" pitchFamily="34" charset="0"/>
                          <a:ea typeface="Aptos" panose="020B0004020202020204" pitchFamily="34" charset="0"/>
                          <a:cs typeface="Times New Roman" panose="02020603050405020304" pitchFamily="18" charset="0"/>
                        </a:rPr>
                        <a:t>626</a:t>
                      </a:r>
                    </a:p>
                  </a:txBody>
                  <a:tcPr marL="68580" marR="68580" marT="0" marB="0" anchor="ctr"/>
                </a:tc>
                <a:tc>
                  <a:txBody>
                    <a:bodyPr/>
                    <a:lstStyle/>
                    <a:p>
                      <a:pPr algn="ctr"/>
                      <a:r>
                        <a:rPr lang="en-BE" sz="1400" kern="100" dirty="0">
                          <a:effectLst/>
                          <a:latin typeface="Aptos" panose="020B0004020202020204" pitchFamily="34" charset="0"/>
                          <a:ea typeface="Aptos" panose="020B0004020202020204" pitchFamily="34" charset="0"/>
                          <a:cs typeface="Times New Roman" panose="02020603050405020304" pitchFamily="18" charset="0"/>
                        </a:rPr>
                        <a:t>558</a:t>
                      </a:r>
                    </a:p>
                  </a:txBody>
                  <a:tcPr marL="68580" marR="68580" marT="0" marB="0" anchor="ctr"/>
                </a:tc>
                <a:tc>
                  <a:txBody>
                    <a:bodyPr/>
                    <a:lstStyle/>
                    <a:p>
                      <a:pPr algn="ctr"/>
                      <a:r>
                        <a:rPr lang="en-BE" sz="1400" kern="100" dirty="0">
                          <a:effectLst/>
                          <a:latin typeface="Aptos" panose="020B0004020202020204" pitchFamily="34" charset="0"/>
                          <a:ea typeface="Aptos" panose="020B0004020202020204" pitchFamily="34" charset="0"/>
                          <a:cs typeface="Times New Roman" panose="02020603050405020304" pitchFamily="18" charset="0"/>
                        </a:rPr>
                        <a:t>81.5%</a:t>
                      </a:r>
                    </a:p>
                  </a:txBody>
                  <a:tcPr marL="68580" marR="68580" marT="0" marB="0" anchor="ctr"/>
                </a:tc>
                <a:tc>
                  <a:txBody>
                    <a:bodyPr/>
                    <a:lstStyle/>
                    <a:p>
                      <a:pPr algn="ctr"/>
                      <a:r>
                        <a:rPr lang="en-BE" sz="1400" kern="100" dirty="0">
                          <a:effectLst/>
                          <a:latin typeface="Aptos" panose="020B0004020202020204" pitchFamily="34" charset="0"/>
                          <a:ea typeface="Aptos" panose="020B0004020202020204" pitchFamily="34" charset="0"/>
                          <a:cs typeface="Times New Roman" panose="02020603050405020304" pitchFamily="18" charset="0"/>
                        </a:rPr>
                        <a:t>87.8%</a:t>
                      </a:r>
                    </a:p>
                  </a:txBody>
                  <a:tcPr marL="68580" marR="68580" marT="0" marB="0" anchor="ctr"/>
                </a:tc>
                <a:extLst>
                  <a:ext uri="{0D108BD9-81ED-4DB2-BD59-A6C34878D82A}">
                    <a16:rowId xmlns:a16="http://schemas.microsoft.com/office/drawing/2014/main" val="2372469915"/>
                  </a:ext>
                </a:extLst>
              </a:tr>
              <a:tr h="432782">
                <a:tc>
                  <a:txBody>
                    <a:bodyPr/>
                    <a:lstStyle/>
                    <a:p>
                      <a:pPr algn="l"/>
                      <a:r>
                        <a:rPr lang="en-GB" sz="1400" kern="100" dirty="0">
                          <a:effectLst/>
                          <a:latin typeface="Aptos" panose="020B0004020202020204" pitchFamily="34" charset="0"/>
                          <a:ea typeface="Aptos" panose="020B0004020202020204" pitchFamily="34" charset="0"/>
                          <a:cs typeface="Times New Roman" panose="02020603050405020304" pitchFamily="18" charset="0"/>
                        </a:rPr>
                        <a:t>t</a:t>
                      </a:r>
                      <a:r>
                        <a:rPr lang="en-BE" sz="1400" kern="100" dirty="0">
                          <a:effectLst/>
                          <a:latin typeface="Aptos" panose="020B0004020202020204" pitchFamily="34" charset="0"/>
                          <a:ea typeface="Aptos" panose="020B0004020202020204" pitchFamily="34" charset="0"/>
                          <a:cs typeface="Times New Roman" panose="02020603050405020304" pitchFamily="18" charset="0"/>
                        </a:rPr>
                        <a:t>raffic density (non-oceanic, flights/km</a:t>
                      </a:r>
                      <a:r>
                        <a:rPr lang="en-BE" sz="1400" kern="100" baseline="30000" dirty="0">
                          <a:effectLst/>
                          <a:latin typeface="Aptos" panose="020B0004020202020204" pitchFamily="34" charset="0"/>
                          <a:ea typeface="Aptos" panose="020B0004020202020204" pitchFamily="34" charset="0"/>
                          <a:cs typeface="Times New Roman" panose="02020603050405020304" pitchFamily="18" charset="0"/>
                        </a:rPr>
                        <a:t>2</a:t>
                      </a:r>
                      <a:r>
                        <a:rPr lang="en-BE" sz="1400" kern="100" baseline="0" dirty="0">
                          <a:effectLst/>
                          <a:latin typeface="Aptos" panose="020B0004020202020204" pitchFamily="34" charset="0"/>
                          <a:ea typeface="Aptos" panose="020B0004020202020204" pitchFamily="34" charset="0"/>
                          <a:cs typeface="Times New Roman" panose="02020603050405020304" pitchFamily="18" charset="0"/>
                        </a:rPr>
                        <a:t>)</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ctr"/>
                      <a:r>
                        <a:rPr lang="en-BE" sz="1400" kern="100" dirty="0">
                          <a:effectLst/>
                          <a:latin typeface="Aptos" panose="020B0004020202020204" pitchFamily="34" charset="0"/>
                          <a:ea typeface="Aptos" panose="020B0004020202020204" pitchFamily="34" charset="0"/>
                          <a:cs typeface="Times New Roman" panose="02020603050405020304" pitchFamily="18" charset="0"/>
                        </a:rPr>
                        <a:t>0.187</a:t>
                      </a:r>
                    </a:p>
                  </a:txBody>
                  <a:tcPr marL="68580" marR="68580" marT="0" marB="0" anchor="ctr"/>
                </a:tc>
                <a:tc>
                  <a:txBody>
                    <a:bodyPr/>
                    <a:lstStyle/>
                    <a:p>
                      <a:pPr algn="ctr"/>
                      <a:r>
                        <a:rPr lang="en-BE" sz="1400" kern="100" dirty="0">
                          <a:effectLst/>
                          <a:latin typeface="Aptos" panose="020B0004020202020204" pitchFamily="34" charset="0"/>
                          <a:ea typeface="Aptos" panose="020B0004020202020204" pitchFamily="34" charset="0"/>
                          <a:cs typeface="Times New Roman" panose="02020603050405020304" pitchFamily="18" charset="0"/>
                        </a:rPr>
                        <a:t>0.212</a:t>
                      </a:r>
                    </a:p>
                  </a:txBody>
                  <a:tcPr marL="68580" marR="68580" marT="0" marB="0" anchor="ctr"/>
                </a:tc>
                <a:tc>
                  <a:txBody>
                    <a:bodyPr/>
                    <a:lstStyle/>
                    <a:p>
                      <a:pPr algn="ctr"/>
                      <a:r>
                        <a:rPr lang="en-BE" sz="1400" kern="100" dirty="0">
                          <a:effectLst/>
                          <a:latin typeface="Aptos" panose="020B0004020202020204" pitchFamily="34" charset="0"/>
                          <a:ea typeface="Aptos" panose="020B0004020202020204" pitchFamily="34" charset="0"/>
                          <a:cs typeface="Times New Roman" panose="02020603050405020304" pitchFamily="18" charset="0"/>
                        </a:rPr>
                        <a:t>0.956</a:t>
                      </a:r>
                    </a:p>
                  </a:txBody>
                  <a:tcPr marL="68580" marR="68580" marT="0" marB="0" anchor="ctr"/>
                </a:tc>
                <a:tc>
                  <a:txBody>
                    <a:bodyPr/>
                    <a:lstStyle/>
                    <a:p>
                      <a:pPr algn="ctr"/>
                      <a:r>
                        <a:rPr lang="en-BE" sz="1400" kern="100" dirty="0">
                          <a:effectLst/>
                          <a:latin typeface="Aptos" panose="020B0004020202020204" pitchFamily="34" charset="0"/>
                          <a:ea typeface="Aptos" panose="020B0004020202020204" pitchFamily="34" charset="0"/>
                          <a:cs typeface="Times New Roman" panose="02020603050405020304" pitchFamily="18" charset="0"/>
                        </a:rPr>
                        <a:t>0.80</a:t>
                      </a:r>
                    </a:p>
                  </a:txBody>
                  <a:tcPr marL="68580" marR="68580" marT="0" marB="0" anchor="ctr"/>
                </a:tc>
                <a:tc>
                  <a:txBody>
                    <a:bodyPr/>
                    <a:lstStyle/>
                    <a:p>
                      <a:pPr algn="ctr"/>
                      <a:r>
                        <a:rPr lang="en-BE" sz="1400" kern="100" dirty="0">
                          <a:effectLst/>
                          <a:latin typeface="Aptos" panose="020B0004020202020204" pitchFamily="34" charset="0"/>
                          <a:ea typeface="Aptos" panose="020B0004020202020204" pitchFamily="34" charset="0"/>
                          <a:cs typeface="Times New Roman" panose="02020603050405020304" pitchFamily="18" charset="0"/>
                        </a:rPr>
                        <a:t>20%</a:t>
                      </a:r>
                    </a:p>
                  </a:txBody>
                  <a:tcPr marL="68580" marR="68580" marT="0" marB="0" anchor="ctr"/>
                </a:tc>
                <a:tc>
                  <a:txBody>
                    <a:bodyPr/>
                    <a:lstStyle/>
                    <a:p>
                      <a:pPr algn="ctr"/>
                      <a:r>
                        <a:rPr lang="en-BE" sz="1400" kern="100" dirty="0">
                          <a:effectLst/>
                          <a:latin typeface="Aptos" panose="020B0004020202020204" pitchFamily="34" charset="0"/>
                          <a:ea typeface="Aptos" panose="020B0004020202020204" pitchFamily="34" charset="0"/>
                          <a:cs typeface="Times New Roman" panose="02020603050405020304" pitchFamily="18" charset="0"/>
                        </a:rPr>
                        <a:t>26.5%</a:t>
                      </a:r>
                    </a:p>
                  </a:txBody>
                  <a:tcPr marL="68580" marR="68580" marT="0" marB="0" anchor="ctr"/>
                </a:tc>
                <a:extLst>
                  <a:ext uri="{0D108BD9-81ED-4DB2-BD59-A6C34878D82A}">
                    <a16:rowId xmlns:a16="http://schemas.microsoft.com/office/drawing/2014/main" val="1299329876"/>
                  </a:ext>
                </a:extLst>
              </a:tr>
              <a:tr h="393643">
                <a:tc>
                  <a:txBody>
                    <a:bodyPr/>
                    <a:lstStyle/>
                    <a:p>
                      <a:pPr algn="l"/>
                      <a:endParaRPr lang="en-BE"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gridSpan="6">
                  <a:txBody>
                    <a:bodyPr/>
                    <a:lstStyle/>
                    <a:p>
                      <a:pPr marL="228600" indent="-228600" algn="r">
                        <a:buAutoNum type="arabicParenBoth"/>
                      </a:pPr>
                      <a:r>
                        <a:rPr lang="en-BE" sz="1100" kern="100" dirty="0">
                          <a:effectLst/>
                          <a:latin typeface="Aptos" panose="020B0004020202020204" pitchFamily="34" charset="0"/>
                          <a:ea typeface="Aptos" panose="020B0004020202020204" pitchFamily="34" charset="0"/>
                          <a:cs typeface="Times New Roman" panose="02020603050405020304" pitchFamily="18" charset="0"/>
                        </a:rPr>
                        <a:t>c.f. ACE report; </a:t>
                      </a:r>
                      <a:br>
                        <a:rPr lang="en-BE" sz="1100" kern="100" dirty="0">
                          <a:effectLst/>
                          <a:latin typeface="Aptos" panose="020B0004020202020204" pitchFamily="34" charset="0"/>
                          <a:ea typeface="Aptos" panose="020B0004020202020204" pitchFamily="34" charset="0"/>
                          <a:cs typeface="Times New Roman" panose="02020603050405020304" pitchFamily="18" charset="0"/>
                        </a:rPr>
                      </a:br>
                      <a:r>
                        <a:rPr lang="en-BE" sz="1100" kern="100" dirty="0">
                          <a:effectLst/>
                          <a:latin typeface="Aptos" panose="020B0004020202020204" pitchFamily="34" charset="0"/>
                          <a:ea typeface="Aptos" panose="020B0004020202020204" pitchFamily="34" charset="0"/>
                          <a:cs typeface="Times New Roman" panose="02020603050405020304" pitchFamily="18" charset="0"/>
                        </a:rPr>
                        <a:t>further </a:t>
                      </a:r>
                      <a:r>
                        <a:rPr lang="en-GB" sz="1100" dirty="0"/>
                        <a:t>staff and facility numbers refer to EUROCONTROL States, excluding Georgia, Ukraine, Canary Islands and Oceanic areas. European staff and facility numbers refer to 2021 which is the latest year available.</a:t>
                      </a:r>
                    </a:p>
                    <a:p>
                      <a:pPr marL="228600" indent="-228600" algn="r">
                        <a:buAutoNum type="arabicParenBoth"/>
                      </a:pPr>
                      <a:r>
                        <a:rPr lang="en-GB" sz="1100" kern="100" dirty="0">
                          <a:effectLst/>
                          <a:latin typeface="Aptos" panose="020B0004020202020204" pitchFamily="34" charset="0"/>
                          <a:ea typeface="Aptos" panose="020B0004020202020204" pitchFamily="34" charset="0"/>
                          <a:cs typeface="Times New Roman" panose="02020603050405020304" pitchFamily="18" charset="0"/>
                        </a:rPr>
                        <a:t>DTWR: DECEA has deployed a digital TWR</a:t>
                      </a:r>
                      <a:endParaRPr lang="en-BE"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hMerge="1">
                  <a:txBody>
                    <a:bodyPr/>
                    <a:lstStyle/>
                    <a:p>
                      <a:pPr algn="ct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hMerge="1">
                  <a:txBody>
                    <a:bodyPr/>
                    <a:lstStyle/>
                    <a:p>
                      <a:pPr algn="ct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hMerge="1">
                  <a:txBody>
                    <a:bodyPr/>
                    <a:lstStyle/>
                    <a:p>
                      <a:pPr algn="ct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hMerge="1">
                  <a:txBody>
                    <a:bodyPr/>
                    <a:lstStyle/>
                    <a:p>
                      <a:pPr algn="ct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hMerge="1">
                  <a:txBody>
                    <a:bodyPr/>
                    <a:lstStyle/>
                    <a:p>
                      <a:pPr algn="ct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54535009"/>
                  </a:ext>
                </a:extLst>
              </a:tr>
            </a:tbl>
          </a:graphicData>
        </a:graphic>
      </p:graphicFrame>
    </p:spTree>
    <p:extLst>
      <p:ext uri="{BB962C8B-B14F-4D97-AF65-F5344CB8AC3E}">
        <p14:creationId xmlns:p14="http://schemas.microsoft.com/office/powerpoint/2010/main" val="272468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425</TotalTime>
  <Words>376</Words>
  <Application>Microsoft Macintosh PowerPoint</Application>
  <PresentationFormat>Widescreen</PresentationFormat>
  <Paragraphs>73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Aptos Display</vt:lpstr>
      <vt:lpstr>Arial</vt:lpstr>
      <vt:lpstr>Source Sans Pro</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KOELLE Rainer</dc:creator>
  <cp:lastModifiedBy>KOELLE Rainer</cp:lastModifiedBy>
  <cp:revision>4</cp:revision>
  <dcterms:created xsi:type="dcterms:W3CDTF">2024-03-04T14:40:37Z</dcterms:created>
  <dcterms:modified xsi:type="dcterms:W3CDTF">2024-03-25T13:17:46Z</dcterms:modified>
</cp:coreProperties>
</file>